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791" r:id="rId4"/>
    <p:sldId id="793" r:id="rId5"/>
    <p:sldId id="803" r:id="rId6"/>
    <p:sldId id="794" r:id="rId7"/>
    <p:sldId id="796" r:id="rId8"/>
    <p:sldId id="797" r:id="rId9"/>
    <p:sldId id="1018" r:id="rId10"/>
    <p:sldId id="800" r:id="rId11"/>
    <p:sldId id="801" r:id="rId12"/>
    <p:sldId id="802" r:id="rId13"/>
    <p:sldId id="804" r:id="rId14"/>
    <p:sldId id="795" r:id="rId15"/>
    <p:sldId id="805" r:id="rId16"/>
    <p:sldId id="806" r:id="rId17"/>
    <p:sldId id="807" r:id="rId18"/>
    <p:sldId id="808" r:id="rId19"/>
    <p:sldId id="809" r:id="rId20"/>
    <p:sldId id="811" r:id="rId21"/>
    <p:sldId id="818" r:id="rId22"/>
    <p:sldId id="1005" r:id="rId23"/>
    <p:sldId id="812" r:id="rId24"/>
    <p:sldId id="821" r:id="rId25"/>
    <p:sldId id="822" r:id="rId26"/>
    <p:sldId id="1013" r:id="rId27"/>
    <p:sldId id="1014" r:id="rId28"/>
    <p:sldId id="1016" r:id="rId29"/>
    <p:sldId id="1093" r:id="rId30"/>
    <p:sldId id="1019" r:id="rId31"/>
    <p:sldId id="1020" r:id="rId32"/>
    <p:sldId id="1021" r:id="rId33"/>
    <p:sldId id="1022" r:id="rId34"/>
    <p:sldId id="1023" r:id="rId35"/>
    <p:sldId id="1024" r:id="rId36"/>
    <p:sldId id="1006" r:id="rId37"/>
    <p:sldId id="765" r:id="rId38"/>
    <p:sldId id="766" r:id="rId39"/>
    <p:sldId id="763" r:id="rId40"/>
    <p:sldId id="1007" r:id="rId41"/>
    <p:sldId id="1008" r:id="rId42"/>
    <p:sldId id="1009" r:id="rId43"/>
    <p:sldId id="1010" r:id="rId44"/>
    <p:sldId id="1011" r:id="rId45"/>
    <p:sldId id="1012" r:id="rId4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7" d="100"/>
          <a:sy n="87" d="100"/>
        </p:scale>
        <p:origin x="53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D89180-1285-4032-A681-C75241908B49}" type="datetimeFigureOut">
              <a:rPr kumimoji="1" lang="ja-JP" altLang="en-US" smtClean="0"/>
              <a:t>2020/4/29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FC6A1-6E12-420D-A63C-A209680334A3}" type="slidenum">
              <a:rPr kumimoji="1" lang="ja-JP" altLang="en-US" smtClean="0"/>
              <a:t>‹#›</a:t>
            </a:fld>
            <a:endParaRPr kumimoji="1" lang="ja-JP" altLang="en-US"/>
          </a:p>
        </p:txBody>
      </p:sp>
    </p:spTree>
    <p:extLst>
      <p:ext uri="{BB962C8B-B14F-4D97-AF65-F5344CB8AC3E}">
        <p14:creationId xmlns:p14="http://schemas.microsoft.com/office/powerpoint/2010/main" val="34958400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1" dirty="0">
                <a:latin typeface="ＭＳ ゴシック" panose="020B0609070205080204" pitchFamily="49" charset="-128"/>
                <a:ea typeface="ＭＳ ゴシック" panose="020B0609070205080204" pitchFamily="49" charset="-128"/>
              </a:rPr>
              <a:t>動く歩道　最速</a:t>
            </a:r>
            <a:r>
              <a:rPr lang="en-US" altLang="ja-JP" sz="1200" b="1" dirty="0">
                <a:latin typeface="ＭＳ ゴシック" panose="020B0609070205080204" pitchFamily="49" charset="-128"/>
                <a:ea typeface="ＭＳ ゴシック" panose="020B0609070205080204" pitchFamily="49" charset="-128"/>
              </a:rPr>
              <a:t>2.4m/s</a:t>
            </a:r>
          </a:p>
        </p:txBody>
      </p:sp>
      <p:sp>
        <p:nvSpPr>
          <p:cNvPr id="4" name="スライド番号プレースホルダー 3"/>
          <p:cNvSpPr>
            <a:spLocks noGrp="1"/>
          </p:cNvSpPr>
          <p:nvPr>
            <p:ph type="sldNum" sz="quarter" idx="5"/>
          </p:nvPr>
        </p:nvSpPr>
        <p:spPr/>
        <p:txBody>
          <a:bodyPr/>
          <a:lstStyle/>
          <a:p>
            <a:fld id="{79BFC6A1-6E12-420D-A63C-A209680334A3}" type="slidenum">
              <a:rPr kumimoji="1" lang="ja-JP" altLang="en-US" smtClean="0"/>
              <a:t>37</a:t>
            </a:fld>
            <a:endParaRPr kumimoji="1" lang="ja-JP" altLang="en-US"/>
          </a:p>
        </p:txBody>
      </p:sp>
    </p:spTree>
    <p:extLst>
      <p:ext uri="{BB962C8B-B14F-4D97-AF65-F5344CB8AC3E}">
        <p14:creationId xmlns:p14="http://schemas.microsoft.com/office/powerpoint/2010/main" val="795223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569984AF-0968-44FC-B4CF-47A8C37888DD}"/>
              </a:ext>
            </a:extLst>
          </p:cNvPr>
          <p:cNvSpPr>
            <a:spLocks noGrp="1"/>
          </p:cNvSpPr>
          <p:nvPr>
            <p:ph type="dt" sz="half" idx="10"/>
          </p:nvPr>
        </p:nvSpPr>
        <p:spPr/>
        <p:txBody>
          <a:bodyPr/>
          <a:lstStyle/>
          <a:p>
            <a:fld id="{FD201479-48BA-4BD1-8423-D29BB38E3537}" type="datetime1">
              <a:rPr kumimoji="1" lang="ja-JP" altLang="en-US" smtClean="0"/>
              <a:t>2020/4/29</a:t>
            </a:fld>
            <a:endParaRPr kumimoji="1" lang="ja-JP" altLang="en-US"/>
          </a:p>
        </p:txBody>
      </p:sp>
      <p:sp>
        <p:nvSpPr>
          <p:cNvPr id="5" name="フッター プレースホルダー 4">
            <a:extLst>
              <a:ext uri="{FF2B5EF4-FFF2-40B4-BE49-F238E27FC236}">
                <a16:creationId xmlns:a16="http://schemas.microsoft.com/office/drawing/2014/main" id="{8436BCBD-33C1-4A68-8153-BD7A72C60532}"/>
              </a:ext>
            </a:extLst>
          </p:cNvPr>
          <p:cNvSpPr>
            <a:spLocks noGrp="1"/>
          </p:cNvSpPr>
          <p:nvPr>
            <p:ph type="ftr" sz="quarter" idx="11"/>
          </p:nvPr>
        </p:nvSpPr>
        <p:spPr/>
        <p:txBody>
          <a:bodyPr/>
          <a:lstStyle/>
          <a:p>
            <a:r>
              <a:rPr lang="en-US" altLang="ja-JP"/>
              <a:t>satoshu.com</a:t>
            </a:r>
            <a:endParaRPr kumimoji="1" lang="ja-JP" altLang="en-US" dirty="0"/>
          </a:p>
        </p:txBody>
      </p:sp>
      <p:sp>
        <p:nvSpPr>
          <p:cNvPr id="6" name="スライド番号プレースホルダー 5">
            <a:extLst>
              <a:ext uri="{FF2B5EF4-FFF2-40B4-BE49-F238E27FC236}">
                <a16:creationId xmlns:a16="http://schemas.microsoft.com/office/drawing/2014/main" id="{9CB4145A-F002-494A-82D5-22D5CA3AA8CC}"/>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4176231A-5CF9-46F8-BE9A-984F78F5BFB6}"/>
              </a:ext>
            </a:extLst>
          </p:cNvPr>
          <p:cNvCxnSpPr>
            <a:cxnSpLocks/>
          </p:cNvCxnSpPr>
          <p:nvPr userDrawn="1"/>
        </p:nvCxnSpPr>
        <p:spPr>
          <a:xfrm>
            <a:off x="40638" y="668352"/>
            <a:ext cx="1211072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03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085BD8-EF05-497F-80C5-672F7C47202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9731DB0-87DE-4C66-BEF9-8BEC95236FD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E7EA65-0C73-4592-9D84-24E186ECD59A}"/>
              </a:ext>
            </a:extLst>
          </p:cNvPr>
          <p:cNvSpPr>
            <a:spLocks noGrp="1"/>
          </p:cNvSpPr>
          <p:nvPr>
            <p:ph type="dt" sz="half" idx="10"/>
          </p:nvPr>
        </p:nvSpPr>
        <p:spPr/>
        <p:txBody>
          <a:bodyPr/>
          <a:lstStyle/>
          <a:p>
            <a:fld id="{C1A64D74-A715-49AD-AEFF-CEFBC1B82A7E}" type="datetime1">
              <a:rPr kumimoji="1" lang="ja-JP" altLang="en-US" smtClean="0"/>
              <a:t>2020/4/29</a:t>
            </a:fld>
            <a:endParaRPr kumimoji="1" lang="ja-JP" altLang="en-US"/>
          </a:p>
        </p:txBody>
      </p:sp>
      <p:sp>
        <p:nvSpPr>
          <p:cNvPr id="5" name="フッター プレースホルダー 4">
            <a:extLst>
              <a:ext uri="{FF2B5EF4-FFF2-40B4-BE49-F238E27FC236}">
                <a16:creationId xmlns:a16="http://schemas.microsoft.com/office/drawing/2014/main" id="{1F9B9119-899C-4741-A7A9-6D0240809C79}"/>
              </a:ext>
            </a:extLst>
          </p:cNvPr>
          <p:cNvSpPr>
            <a:spLocks noGrp="1"/>
          </p:cNvSpPr>
          <p:nvPr>
            <p:ph type="ftr" sz="quarter" idx="11"/>
          </p:nvPr>
        </p:nvSpPr>
        <p:spPr/>
        <p:txBody>
          <a:bodyPr/>
          <a:lstStyle/>
          <a:p>
            <a:r>
              <a:rPr kumimoji="1" lang="en-US" altLang="ja-JP"/>
              <a:t>satoshu.com</a:t>
            </a:r>
            <a:endParaRPr kumimoji="1" lang="ja-JP" altLang="en-US"/>
          </a:p>
        </p:txBody>
      </p:sp>
      <p:sp>
        <p:nvSpPr>
          <p:cNvPr id="6" name="スライド番号プレースホルダー 5">
            <a:extLst>
              <a:ext uri="{FF2B5EF4-FFF2-40B4-BE49-F238E27FC236}">
                <a16:creationId xmlns:a16="http://schemas.microsoft.com/office/drawing/2014/main" id="{021E47F7-2747-4A31-A076-36BCD88EDD5C}"/>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413763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0763975-E46B-4BE3-A6E6-8296060F696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6517842-AEDE-4A3E-91CE-A5211E65AAB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7D8E07-1970-4427-933D-179ECDE967C4}"/>
              </a:ext>
            </a:extLst>
          </p:cNvPr>
          <p:cNvSpPr>
            <a:spLocks noGrp="1"/>
          </p:cNvSpPr>
          <p:nvPr>
            <p:ph type="dt" sz="half" idx="10"/>
          </p:nvPr>
        </p:nvSpPr>
        <p:spPr/>
        <p:txBody>
          <a:bodyPr/>
          <a:lstStyle/>
          <a:p>
            <a:fld id="{3A19BD58-3556-4CDB-94C1-7F4BCC421661}" type="datetime1">
              <a:rPr kumimoji="1" lang="ja-JP" altLang="en-US" smtClean="0"/>
              <a:t>2020/4/29</a:t>
            </a:fld>
            <a:endParaRPr kumimoji="1" lang="ja-JP" altLang="en-US"/>
          </a:p>
        </p:txBody>
      </p:sp>
      <p:sp>
        <p:nvSpPr>
          <p:cNvPr id="5" name="フッター プレースホルダー 4">
            <a:extLst>
              <a:ext uri="{FF2B5EF4-FFF2-40B4-BE49-F238E27FC236}">
                <a16:creationId xmlns:a16="http://schemas.microsoft.com/office/drawing/2014/main" id="{DA58077F-49A7-413A-AC0E-CC2F40C8B401}"/>
              </a:ext>
            </a:extLst>
          </p:cNvPr>
          <p:cNvSpPr>
            <a:spLocks noGrp="1"/>
          </p:cNvSpPr>
          <p:nvPr>
            <p:ph type="ftr" sz="quarter" idx="11"/>
          </p:nvPr>
        </p:nvSpPr>
        <p:spPr/>
        <p:txBody>
          <a:bodyPr/>
          <a:lstStyle/>
          <a:p>
            <a:r>
              <a:rPr kumimoji="1" lang="en-US" altLang="ja-JP"/>
              <a:t>satoshu.com</a:t>
            </a:r>
            <a:endParaRPr kumimoji="1" lang="ja-JP" altLang="en-US"/>
          </a:p>
        </p:txBody>
      </p:sp>
      <p:sp>
        <p:nvSpPr>
          <p:cNvPr id="6" name="スライド番号プレースホルダー 5">
            <a:extLst>
              <a:ext uri="{FF2B5EF4-FFF2-40B4-BE49-F238E27FC236}">
                <a16:creationId xmlns:a16="http://schemas.microsoft.com/office/drawing/2014/main" id="{772560F5-3E63-4598-85EA-E558D3722C97}"/>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3519161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205714-9D07-4355-AA18-29903DFA73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395D63-9A8C-49A9-A8B5-06720C28464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FA34CD-8B27-4C3E-A46F-3935A96BD413}"/>
              </a:ext>
            </a:extLst>
          </p:cNvPr>
          <p:cNvSpPr>
            <a:spLocks noGrp="1"/>
          </p:cNvSpPr>
          <p:nvPr>
            <p:ph type="dt" sz="half" idx="10"/>
          </p:nvPr>
        </p:nvSpPr>
        <p:spPr/>
        <p:txBody>
          <a:bodyPr/>
          <a:lstStyle/>
          <a:p>
            <a:fld id="{8AD4004F-1335-424D-BD31-0E8C5CE8907A}" type="datetime1">
              <a:rPr kumimoji="1" lang="ja-JP" altLang="en-US" smtClean="0"/>
              <a:t>2020/4/29</a:t>
            </a:fld>
            <a:endParaRPr kumimoji="1" lang="ja-JP" altLang="en-US"/>
          </a:p>
        </p:txBody>
      </p:sp>
      <p:sp>
        <p:nvSpPr>
          <p:cNvPr id="5" name="フッター プレースホルダー 4">
            <a:extLst>
              <a:ext uri="{FF2B5EF4-FFF2-40B4-BE49-F238E27FC236}">
                <a16:creationId xmlns:a16="http://schemas.microsoft.com/office/drawing/2014/main" id="{6A1249F9-5F25-41CE-9C61-D3583331E7DD}"/>
              </a:ext>
            </a:extLst>
          </p:cNvPr>
          <p:cNvSpPr>
            <a:spLocks noGrp="1"/>
          </p:cNvSpPr>
          <p:nvPr>
            <p:ph type="ftr" sz="quarter" idx="11"/>
          </p:nvPr>
        </p:nvSpPr>
        <p:spPr/>
        <p:txBody>
          <a:bodyPr/>
          <a:lstStyle/>
          <a:p>
            <a:r>
              <a:rPr kumimoji="1" lang="en-US" altLang="ja-JP"/>
              <a:t>satoshu.com</a:t>
            </a:r>
            <a:endParaRPr kumimoji="1" lang="ja-JP" altLang="en-US"/>
          </a:p>
        </p:txBody>
      </p:sp>
      <p:sp>
        <p:nvSpPr>
          <p:cNvPr id="6" name="スライド番号プレースホルダー 5">
            <a:extLst>
              <a:ext uri="{FF2B5EF4-FFF2-40B4-BE49-F238E27FC236}">
                <a16:creationId xmlns:a16="http://schemas.microsoft.com/office/drawing/2014/main" id="{C63DB883-DDA3-4CAC-BB11-C43456006710}"/>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7190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A6A11-9C00-4BC7-B488-4CC5ED599ED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594A66-E3CB-490D-A63B-FEB1C0A720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2B53C52-64DC-414F-8F7D-885611439E5D}"/>
              </a:ext>
            </a:extLst>
          </p:cNvPr>
          <p:cNvSpPr>
            <a:spLocks noGrp="1"/>
          </p:cNvSpPr>
          <p:nvPr>
            <p:ph type="dt" sz="half" idx="10"/>
          </p:nvPr>
        </p:nvSpPr>
        <p:spPr/>
        <p:txBody>
          <a:bodyPr/>
          <a:lstStyle/>
          <a:p>
            <a:fld id="{09C2728C-990C-4D99-B714-7B3E25508F76}" type="datetime1">
              <a:rPr kumimoji="1" lang="ja-JP" altLang="en-US" smtClean="0"/>
              <a:t>2020/4/29</a:t>
            </a:fld>
            <a:endParaRPr kumimoji="1" lang="ja-JP" altLang="en-US"/>
          </a:p>
        </p:txBody>
      </p:sp>
      <p:sp>
        <p:nvSpPr>
          <p:cNvPr id="5" name="フッター プレースホルダー 4">
            <a:extLst>
              <a:ext uri="{FF2B5EF4-FFF2-40B4-BE49-F238E27FC236}">
                <a16:creationId xmlns:a16="http://schemas.microsoft.com/office/drawing/2014/main" id="{5004A9B1-E655-40B2-B4F1-C3FCC16E7EAF}"/>
              </a:ext>
            </a:extLst>
          </p:cNvPr>
          <p:cNvSpPr>
            <a:spLocks noGrp="1"/>
          </p:cNvSpPr>
          <p:nvPr>
            <p:ph type="ftr" sz="quarter" idx="11"/>
          </p:nvPr>
        </p:nvSpPr>
        <p:spPr/>
        <p:txBody>
          <a:bodyPr/>
          <a:lstStyle/>
          <a:p>
            <a:r>
              <a:rPr kumimoji="1" lang="en-US" altLang="ja-JP"/>
              <a:t>satoshu.com</a:t>
            </a:r>
            <a:endParaRPr kumimoji="1" lang="ja-JP" altLang="en-US"/>
          </a:p>
        </p:txBody>
      </p:sp>
      <p:sp>
        <p:nvSpPr>
          <p:cNvPr id="6" name="スライド番号プレースホルダー 5">
            <a:extLst>
              <a:ext uri="{FF2B5EF4-FFF2-40B4-BE49-F238E27FC236}">
                <a16:creationId xmlns:a16="http://schemas.microsoft.com/office/drawing/2014/main" id="{B5BCC104-CE06-4380-947F-ADF9A652CA37}"/>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74745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2AA594-4CF3-4697-A003-69D65A0079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CCF648-D035-4520-9891-621C23B79CD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747F539-3943-4AD6-9664-F585099D8F4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54CC7CA-7830-4C52-8B8A-66B6498C5E1C}"/>
              </a:ext>
            </a:extLst>
          </p:cNvPr>
          <p:cNvSpPr>
            <a:spLocks noGrp="1"/>
          </p:cNvSpPr>
          <p:nvPr>
            <p:ph type="dt" sz="half" idx="10"/>
          </p:nvPr>
        </p:nvSpPr>
        <p:spPr/>
        <p:txBody>
          <a:bodyPr/>
          <a:lstStyle/>
          <a:p>
            <a:fld id="{8DDE6FD1-1B62-4047-94DD-888E61167A88}" type="datetime1">
              <a:rPr kumimoji="1" lang="ja-JP" altLang="en-US" smtClean="0"/>
              <a:t>2020/4/29</a:t>
            </a:fld>
            <a:endParaRPr kumimoji="1" lang="ja-JP" altLang="en-US"/>
          </a:p>
        </p:txBody>
      </p:sp>
      <p:sp>
        <p:nvSpPr>
          <p:cNvPr id="6" name="フッター プレースホルダー 5">
            <a:extLst>
              <a:ext uri="{FF2B5EF4-FFF2-40B4-BE49-F238E27FC236}">
                <a16:creationId xmlns:a16="http://schemas.microsoft.com/office/drawing/2014/main" id="{E41DE371-5B4F-44F1-9737-6F50492703CB}"/>
              </a:ext>
            </a:extLst>
          </p:cNvPr>
          <p:cNvSpPr>
            <a:spLocks noGrp="1"/>
          </p:cNvSpPr>
          <p:nvPr>
            <p:ph type="ftr" sz="quarter" idx="11"/>
          </p:nvPr>
        </p:nvSpPr>
        <p:spPr/>
        <p:txBody>
          <a:bodyPr/>
          <a:lstStyle/>
          <a:p>
            <a:r>
              <a:rPr kumimoji="1" lang="en-US" altLang="ja-JP"/>
              <a:t>satoshu.com</a:t>
            </a:r>
            <a:endParaRPr kumimoji="1" lang="ja-JP" altLang="en-US"/>
          </a:p>
        </p:txBody>
      </p:sp>
      <p:sp>
        <p:nvSpPr>
          <p:cNvPr id="7" name="スライド番号プレースホルダー 6">
            <a:extLst>
              <a:ext uri="{FF2B5EF4-FFF2-40B4-BE49-F238E27FC236}">
                <a16:creationId xmlns:a16="http://schemas.microsoft.com/office/drawing/2014/main" id="{1FC1A3CC-FC94-4596-87AC-7101083C7092}"/>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139023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3EDA57-0A29-4F09-8547-C9BB491C87D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1B64BCD-F2F0-4A08-B5B2-04432D055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F39BE13-4D07-4D6C-99EF-DC6250FFA05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FBCC64D-3FDB-45E3-9CDD-78BE0A46E5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A7CE0B2-7378-490A-AE5A-ADD811E5D33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BF8A014-BB86-4234-8809-8C042BBB8076}"/>
              </a:ext>
            </a:extLst>
          </p:cNvPr>
          <p:cNvSpPr>
            <a:spLocks noGrp="1"/>
          </p:cNvSpPr>
          <p:nvPr>
            <p:ph type="dt" sz="half" idx="10"/>
          </p:nvPr>
        </p:nvSpPr>
        <p:spPr/>
        <p:txBody>
          <a:bodyPr/>
          <a:lstStyle/>
          <a:p>
            <a:fld id="{83634888-8A7F-44E3-8E79-7B620118EA8E}" type="datetime1">
              <a:rPr kumimoji="1" lang="ja-JP" altLang="en-US" smtClean="0"/>
              <a:t>2020/4/29</a:t>
            </a:fld>
            <a:endParaRPr kumimoji="1" lang="ja-JP" altLang="en-US"/>
          </a:p>
        </p:txBody>
      </p:sp>
      <p:sp>
        <p:nvSpPr>
          <p:cNvPr id="8" name="フッター プレースホルダー 7">
            <a:extLst>
              <a:ext uri="{FF2B5EF4-FFF2-40B4-BE49-F238E27FC236}">
                <a16:creationId xmlns:a16="http://schemas.microsoft.com/office/drawing/2014/main" id="{2ABC420A-FDA0-40D1-8110-4716F57102FA}"/>
              </a:ext>
            </a:extLst>
          </p:cNvPr>
          <p:cNvSpPr>
            <a:spLocks noGrp="1"/>
          </p:cNvSpPr>
          <p:nvPr>
            <p:ph type="ftr" sz="quarter" idx="11"/>
          </p:nvPr>
        </p:nvSpPr>
        <p:spPr/>
        <p:txBody>
          <a:bodyPr/>
          <a:lstStyle/>
          <a:p>
            <a:r>
              <a:rPr kumimoji="1" lang="en-US" altLang="ja-JP"/>
              <a:t>satoshu.com</a:t>
            </a:r>
            <a:endParaRPr kumimoji="1" lang="ja-JP" altLang="en-US"/>
          </a:p>
        </p:txBody>
      </p:sp>
      <p:sp>
        <p:nvSpPr>
          <p:cNvPr id="9" name="スライド番号プレースホルダー 8">
            <a:extLst>
              <a:ext uri="{FF2B5EF4-FFF2-40B4-BE49-F238E27FC236}">
                <a16:creationId xmlns:a16="http://schemas.microsoft.com/office/drawing/2014/main" id="{9C1C6EC9-9CE0-4F31-9D25-7E1964753734}"/>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267551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6F494C-5C96-474D-A7B8-D7966EC8428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C18E1F2-6D50-4999-A070-E67B110B5E49}"/>
              </a:ext>
            </a:extLst>
          </p:cNvPr>
          <p:cNvSpPr>
            <a:spLocks noGrp="1"/>
          </p:cNvSpPr>
          <p:nvPr>
            <p:ph type="dt" sz="half" idx="10"/>
          </p:nvPr>
        </p:nvSpPr>
        <p:spPr/>
        <p:txBody>
          <a:bodyPr/>
          <a:lstStyle/>
          <a:p>
            <a:fld id="{0EF26506-C0EB-4D17-8064-4EB2A1333CB7}" type="datetime1">
              <a:rPr kumimoji="1" lang="ja-JP" altLang="en-US" smtClean="0"/>
              <a:t>2020/4/29</a:t>
            </a:fld>
            <a:endParaRPr kumimoji="1" lang="ja-JP" altLang="en-US"/>
          </a:p>
        </p:txBody>
      </p:sp>
      <p:sp>
        <p:nvSpPr>
          <p:cNvPr id="4" name="フッター プレースホルダー 3">
            <a:extLst>
              <a:ext uri="{FF2B5EF4-FFF2-40B4-BE49-F238E27FC236}">
                <a16:creationId xmlns:a16="http://schemas.microsoft.com/office/drawing/2014/main" id="{90A4D220-9B94-4162-AFB5-EB6E6FFD2F36}"/>
              </a:ext>
            </a:extLst>
          </p:cNvPr>
          <p:cNvSpPr>
            <a:spLocks noGrp="1"/>
          </p:cNvSpPr>
          <p:nvPr>
            <p:ph type="ftr" sz="quarter" idx="11"/>
          </p:nvPr>
        </p:nvSpPr>
        <p:spPr/>
        <p:txBody>
          <a:bodyPr/>
          <a:lstStyle/>
          <a:p>
            <a:r>
              <a:rPr kumimoji="1" lang="en-US" altLang="ja-JP"/>
              <a:t>satoshu.com</a:t>
            </a:r>
            <a:endParaRPr kumimoji="1" lang="ja-JP" altLang="en-US"/>
          </a:p>
        </p:txBody>
      </p:sp>
      <p:sp>
        <p:nvSpPr>
          <p:cNvPr id="5" name="スライド番号プレースホルダー 4">
            <a:extLst>
              <a:ext uri="{FF2B5EF4-FFF2-40B4-BE49-F238E27FC236}">
                <a16:creationId xmlns:a16="http://schemas.microsoft.com/office/drawing/2014/main" id="{5EEDFC50-9A90-4194-A6A1-7533E53F8232}"/>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109949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0B076BE-00B4-44D5-8F70-35A585933724}"/>
              </a:ext>
            </a:extLst>
          </p:cNvPr>
          <p:cNvSpPr>
            <a:spLocks noGrp="1"/>
          </p:cNvSpPr>
          <p:nvPr>
            <p:ph type="dt" sz="half" idx="10"/>
          </p:nvPr>
        </p:nvSpPr>
        <p:spPr/>
        <p:txBody>
          <a:bodyPr/>
          <a:lstStyle/>
          <a:p>
            <a:fld id="{6E5161CD-8B69-40F5-BF53-072CE83E01B8}"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190E3546-26FD-40AD-80B3-43AC877F5604}"/>
              </a:ext>
            </a:extLst>
          </p:cNvPr>
          <p:cNvSpPr>
            <a:spLocks noGrp="1"/>
          </p:cNvSpPr>
          <p:nvPr>
            <p:ph type="ftr" sz="quarter" idx="11"/>
          </p:nvPr>
        </p:nvSpPr>
        <p:spPr/>
        <p:txBody>
          <a:bodyPr/>
          <a:lstStyle/>
          <a:p>
            <a:r>
              <a:rPr kumimoji="1" lang="en-US" altLang="ja-JP"/>
              <a:t>satoshu.com</a:t>
            </a:r>
            <a:endParaRPr kumimoji="1" lang="ja-JP" altLang="en-US"/>
          </a:p>
        </p:txBody>
      </p:sp>
      <p:sp>
        <p:nvSpPr>
          <p:cNvPr id="4" name="スライド番号プレースホルダー 3">
            <a:extLst>
              <a:ext uri="{FF2B5EF4-FFF2-40B4-BE49-F238E27FC236}">
                <a16:creationId xmlns:a16="http://schemas.microsoft.com/office/drawing/2014/main" id="{8D77C5FE-9382-4CBC-BD61-CD36826E6C32}"/>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350286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328F74-5642-4EE0-B2DF-2D3A978283E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788176B-8F3B-482B-A20D-C02FCBE95D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FC3A5C7-25EF-49A6-A83D-B1C35B3DD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3583FE5-30C8-4D74-9438-032800D01E15}"/>
              </a:ext>
            </a:extLst>
          </p:cNvPr>
          <p:cNvSpPr>
            <a:spLocks noGrp="1"/>
          </p:cNvSpPr>
          <p:nvPr>
            <p:ph type="dt" sz="half" idx="10"/>
          </p:nvPr>
        </p:nvSpPr>
        <p:spPr/>
        <p:txBody>
          <a:bodyPr/>
          <a:lstStyle/>
          <a:p>
            <a:fld id="{D7894ECA-3E2B-460A-AB95-817E18C1E161}" type="datetime1">
              <a:rPr kumimoji="1" lang="ja-JP" altLang="en-US" smtClean="0"/>
              <a:t>2020/4/29</a:t>
            </a:fld>
            <a:endParaRPr kumimoji="1" lang="ja-JP" altLang="en-US"/>
          </a:p>
        </p:txBody>
      </p:sp>
      <p:sp>
        <p:nvSpPr>
          <p:cNvPr id="6" name="フッター プレースホルダー 5">
            <a:extLst>
              <a:ext uri="{FF2B5EF4-FFF2-40B4-BE49-F238E27FC236}">
                <a16:creationId xmlns:a16="http://schemas.microsoft.com/office/drawing/2014/main" id="{D26CE3DE-529B-427A-95CA-308E553FE960}"/>
              </a:ext>
            </a:extLst>
          </p:cNvPr>
          <p:cNvSpPr>
            <a:spLocks noGrp="1"/>
          </p:cNvSpPr>
          <p:nvPr>
            <p:ph type="ftr" sz="quarter" idx="11"/>
          </p:nvPr>
        </p:nvSpPr>
        <p:spPr/>
        <p:txBody>
          <a:bodyPr/>
          <a:lstStyle/>
          <a:p>
            <a:r>
              <a:rPr kumimoji="1" lang="en-US" altLang="ja-JP"/>
              <a:t>satoshu.com</a:t>
            </a:r>
            <a:endParaRPr kumimoji="1" lang="ja-JP" altLang="en-US"/>
          </a:p>
        </p:txBody>
      </p:sp>
      <p:sp>
        <p:nvSpPr>
          <p:cNvPr id="7" name="スライド番号プレースホルダー 6">
            <a:extLst>
              <a:ext uri="{FF2B5EF4-FFF2-40B4-BE49-F238E27FC236}">
                <a16:creationId xmlns:a16="http://schemas.microsoft.com/office/drawing/2014/main" id="{A0CADD20-0B6C-4C34-A4D1-010E8AEFACD7}"/>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242464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9F5285-E2CC-4D26-B659-EF2CB0E84DE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B8B2CBF-CEA7-4B30-8876-42881C5252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1C51440-CF93-4FA2-BD5B-7AD881C176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69C7342-D4E2-40A5-9A71-819490EA26A2}"/>
              </a:ext>
            </a:extLst>
          </p:cNvPr>
          <p:cNvSpPr>
            <a:spLocks noGrp="1"/>
          </p:cNvSpPr>
          <p:nvPr>
            <p:ph type="dt" sz="half" idx="10"/>
          </p:nvPr>
        </p:nvSpPr>
        <p:spPr/>
        <p:txBody>
          <a:bodyPr/>
          <a:lstStyle/>
          <a:p>
            <a:fld id="{58DE1CCF-15D0-4258-8839-DA79B65C9BB0}" type="datetime1">
              <a:rPr kumimoji="1" lang="ja-JP" altLang="en-US" smtClean="0"/>
              <a:t>2020/4/29</a:t>
            </a:fld>
            <a:endParaRPr kumimoji="1" lang="ja-JP" altLang="en-US"/>
          </a:p>
        </p:txBody>
      </p:sp>
      <p:sp>
        <p:nvSpPr>
          <p:cNvPr id="6" name="フッター プレースホルダー 5">
            <a:extLst>
              <a:ext uri="{FF2B5EF4-FFF2-40B4-BE49-F238E27FC236}">
                <a16:creationId xmlns:a16="http://schemas.microsoft.com/office/drawing/2014/main" id="{024A0891-0F8A-4858-A654-9A71DE330C4F}"/>
              </a:ext>
            </a:extLst>
          </p:cNvPr>
          <p:cNvSpPr>
            <a:spLocks noGrp="1"/>
          </p:cNvSpPr>
          <p:nvPr>
            <p:ph type="ftr" sz="quarter" idx="11"/>
          </p:nvPr>
        </p:nvSpPr>
        <p:spPr/>
        <p:txBody>
          <a:bodyPr/>
          <a:lstStyle/>
          <a:p>
            <a:r>
              <a:rPr kumimoji="1" lang="en-US" altLang="ja-JP"/>
              <a:t>satoshu.com</a:t>
            </a:r>
            <a:endParaRPr kumimoji="1" lang="ja-JP" altLang="en-US"/>
          </a:p>
        </p:txBody>
      </p:sp>
      <p:sp>
        <p:nvSpPr>
          <p:cNvPr id="7" name="スライド番号プレースホルダー 6">
            <a:extLst>
              <a:ext uri="{FF2B5EF4-FFF2-40B4-BE49-F238E27FC236}">
                <a16:creationId xmlns:a16="http://schemas.microsoft.com/office/drawing/2014/main" id="{5E06F030-3067-44A3-A7A9-EF0AE7E49CDE}"/>
              </a:ext>
            </a:extLst>
          </p:cNvPr>
          <p:cNvSpPr>
            <a:spLocks noGrp="1"/>
          </p:cNvSpPr>
          <p:nvPr>
            <p:ph type="sldNum" sz="quarter" idx="12"/>
          </p:nvPr>
        </p:nvSpPr>
        <p:spPr/>
        <p:txBody>
          <a:body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39509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C3C8E95-3A2D-438D-8CFF-B8EB681C56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DADEF24-B9C5-4443-9ED1-BDB358E820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5B00C-E74E-4205-ADB6-FA657682F3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253A1-0445-48B1-8CDC-407FF2E9C8DD}" type="datetime1">
              <a:rPr kumimoji="1" lang="ja-JP" altLang="en-US" smtClean="0"/>
              <a:t>2020/4/29</a:t>
            </a:fld>
            <a:endParaRPr kumimoji="1" lang="ja-JP" altLang="en-US"/>
          </a:p>
        </p:txBody>
      </p:sp>
      <p:sp>
        <p:nvSpPr>
          <p:cNvPr id="5" name="フッター プレースホルダー 4">
            <a:extLst>
              <a:ext uri="{FF2B5EF4-FFF2-40B4-BE49-F238E27FC236}">
                <a16:creationId xmlns:a16="http://schemas.microsoft.com/office/drawing/2014/main" id="{40DEED4B-1676-4229-9346-361A3EE23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satoshu.com</a:t>
            </a:r>
            <a:endParaRPr kumimoji="1" lang="ja-JP" altLang="en-US"/>
          </a:p>
        </p:txBody>
      </p:sp>
      <p:sp>
        <p:nvSpPr>
          <p:cNvPr id="6" name="スライド番号プレースホルダー 5">
            <a:extLst>
              <a:ext uri="{FF2B5EF4-FFF2-40B4-BE49-F238E27FC236}">
                <a16:creationId xmlns:a16="http://schemas.microsoft.com/office/drawing/2014/main" id="{DAE3BD43-900E-42CF-BAAE-0B6E14D80E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EDA33-2A29-496E-A303-53C487D9B51A}" type="slidenum">
              <a:rPr kumimoji="1" lang="ja-JP" altLang="en-US" smtClean="0"/>
              <a:t>‹#›</a:t>
            </a:fld>
            <a:endParaRPr kumimoji="1" lang="ja-JP" altLang="en-US"/>
          </a:p>
        </p:txBody>
      </p:sp>
    </p:spTree>
    <p:extLst>
      <p:ext uri="{BB962C8B-B14F-4D97-AF65-F5344CB8AC3E}">
        <p14:creationId xmlns:p14="http://schemas.microsoft.com/office/powerpoint/2010/main" val="893834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 Id="rId5" Type="http://schemas.openxmlformats.org/officeDocument/2006/relationships/image" Target="../media/image34.png"/><Relationship Id="rId4" Type="http://schemas.openxmlformats.org/officeDocument/2006/relationships/image" Target="../media/image33.png"/></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1.xml"/><Relationship Id="rId5" Type="http://schemas.openxmlformats.org/officeDocument/2006/relationships/image" Target="../media/image42.png"/><Relationship Id="rId4" Type="http://schemas.openxmlformats.org/officeDocument/2006/relationships/image" Target="../media/image41.png"/></Relationships>
</file>

<file path=ppt/slides/_rels/slide2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1.xml"/><Relationship Id="rId5" Type="http://schemas.openxmlformats.org/officeDocument/2006/relationships/image" Target="../media/image46.png"/><Relationship Id="rId4" Type="http://schemas.openxmlformats.org/officeDocument/2006/relationships/image" Target="../media/image4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18.png"/><Relationship Id="rId7" Type="http://schemas.openxmlformats.org/officeDocument/2006/relationships/image" Target="../media/image50.png"/><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32.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1.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54.png"/></Relationships>
</file>

<file path=ppt/slides/_rels/slide33.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1.xml"/><Relationship Id="rId4" Type="http://schemas.openxmlformats.org/officeDocument/2006/relationships/image" Target="../media/image57.png"/></Relationships>
</file>

<file path=ppt/slides/_rels/slide34.xml.rels><?xml version="1.0" encoding="UTF-8" standalone="yes"?>
<Relationships xmlns="http://schemas.openxmlformats.org/package/2006/relationships"><Relationship Id="rId8" Type="http://schemas.openxmlformats.org/officeDocument/2006/relationships/image" Target="../media/image64.png"/><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image" Target="../media/image62.png"/><Relationship Id="rId5" Type="http://schemas.openxmlformats.org/officeDocument/2006/relationships/image" Target="../media/image61.png"/><Relationship Id="rId4" Type="http://schemas.openxmlformats.org/officeDocument/2006/relationships/image" Target="../media/image6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30.png"/><Relationship Id="rId7" Type="http://schemas.openxmlformats.org/officeDocument/2006/relationships/image" Target="../media/image5.emf"/><Relationship Id="rId2" Type="http://schemas.openxmlformats.org/officeDocument/2006/relationships/image" Target="../media/image520.png"/><Relationship Id="rId1" Type="http://schemas.openxmlformats.org/officeDocument/2006/relationships/slideLayout" Target="../slideLayouts/slideLayout1.xml"/><Relationship Id="rId6" Type="http://schemas.openxmlformats.org/officeDocument/2006/relationships/image" Target="../media/image560.png"/><Relationship Id="rId5" Type="http://schemas.openxmlformats.org/officeDocument/2006/relationships/image" Target="../media/image550.png"/><Relationship Id="rId4" Type="http://schemas.openxmlformats.org/officeDocument/2006/relationships/image" Target="../media/image540.png"/></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810.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610.png"/><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7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88.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１．物体の運動の表現</a:t>
            </a:r>
          </a:p>
        </p:txBody>
      </p:sp>
      <p:sp>
        <p:nvSpPr>
          <p:cNvPr id="5" name="日付プレースホルダー 4">
            <a:extLst>
              <a:ext uri="{FF2B5EF4-FFF2-40B4-BE49-F238E27FC236}">
                <a16:creationId xmlns:a16="http://schemas.microsoft.com/office/drawing/2014/main" id="{29B8BF67-E54D-4106-9C0E-4849E4ACD917}"/>
              </a:ext>
            </a:extLst>
          </p:cNvPr>
          <p:cNvSpPr>
            <a:spLocks noGrp="1"/>
          </p:cNvSpPr>
          <p:nvPr>
            <p:ph type="dt" sz="half" idx="10"/>
          </p:nvPr>
        </p:nvSpPr>
        <p:spPr/>
        <p:txBody>
          <a:bodyPr/>
          <a:lstStyle/>
          <a:p>
            <a:fld id="{355F2A3E-56C7-4BB7-8447-82D169E97149}" type="datetime1">
              <a:rPr kumimoji="1" lang="ja-JP" altLang="en-US" smtClean="0"/>
              <a:t>2020/4/29</a:t>
            </a:fld>
            <a:endParaRPr kumimoji="1" lang="ja-JP" altLang="en-US"/>
          </a:p>
        </p:txBody>
      </p:sp>
      <p:sp>
        <p:nvSpPr>
          <p:cNvPr id="6" name="フッター プレースホルダー 5">
            <a:extLst>
              <a:ext uri="{FF2B5EF4-FFF2-40B4-BE49-F238E27FC236}">
                <a16:creationId xmlns:a16="http://schemas.microsoft.com/office/drawing/2014/main" id="{B2CD15CD-9BA1-4E96-B8F3-D1A0E451265A}"/>
              </a:ext>
            </a:extLst>
          </p:cNvPr>
          <p:cNvSpPr>
            <a:spLocks noGrp="1"/>
          </p:cNvSpPr>
          <p:nvPr>
            <p:ph type="ftr" sz="quarter" idx="11"/>
          </p:nvPr>
        </p:nvSpPr>
        <p:spPr/>
        <p:txBody>
          <a:bodyPr/>
          <a:lstStyle/>
          <a:p>
            <a:r>
              <a:rPr lang="en-US" altLang="ja-JP"/>
              <a:t>satoshu.com</a:t>
            </a:r>
            <a:endParaRPr kumimoji="1" lang="ja-JP" altLang="en-US" dirty="0"/>
          </a:p>
        </p:txBody>
      </p:sp>
      <p:sp>
        <p:nvSpPr>
          <p:cNvPr id="7" name="スライド番号プレースホルダー 6">
            <a:extLst>
              <a:ext uri="{FF2B5EF4-FFF2-40B4-BE49-F238E27FC236}">
                <a16:creationId xmlns:a16="http://schemas.microsoft.com/office/drawing/2014/main" id="{4BA19B74-65D2-43B6-B518-A4A89A4E863D}"/>
              </a:ext>
            </a:extLst>
          </p:cNvPr>
          <p:cNvSpPr>
            <a:spLocks noGrp="1"/>
          </p:cNvSpPr>
          <p:nvPr>
            <p:ph type="sldNum" sz="quarter" idx="12"/>
          </p:nvPr>
        </p:nvSpPr>
        <p:spPr/>
        <p:txBody>
          <a:bodyPr/>
          <a:lstStyle/>
          <a:p>
            <a:fld id="{B89EDA33-2A29-496E-A303-53C487D9B51A}" type="slidenum">
              <a:rPr kumimoji="1" lang="ja-JP" altLang="en-US" smtClean="0"/>
              <a:t>1</a:t>
            </a:fld>
            <a:endParaRPr kumimoji="1" lang="ja-JP" altLang="en-US"/>
          </a:p>
        </p:txBody>
      </p:sp>
      <p:sp>
        <p:nvSpPr>
          <p:cNvPr id="10" name="コンテンツ プレースホルダー 2">
            <a:extLst>
              <a:ext uri="{FF2B5EF4-FFF2-40B4-BE49-F238E27FC236}">
                <a16:creationId xmlns:a16="http://schemas.microsoft.com/office/drawing/2014/main" id="{7B632E68-31B9-44DB-918B-20085BDEB274}"/>
              </a:ext>
            </a:extLst>
          </p:cNvPr>
          <p:cNvSpPr txBox="1">
            <a:spLocks/>
          </p:cNvSpPr>
          <p:nvPr/>
        </p:nvSpPr>
        <p:spPr>
          <a:xfrm>
            <a:off x="932137" y="2503735"/>
            <a:ext cx="10480277" cy="2887969"/>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6000" b="1" dirty="0">
                <a:solidFill>
                  <a:srgbClr val="FF0000"/>
                </a:solidFill>
                <a:latin typeface="HG丸ｺﾞｼｯｸM-PRO" panose="020F0600000000000000" pitchFamily="50" charset="-128"/>
                <a:ea typeface="HG丸ｺﾞｼｯｸM-PRO" panose="020F0600000000000000" pitchFamily="50" charset="-128"/>
              </a:rPr>
              <a:t>物体の運動を適切な物理量を用いて　　　　　　　で表現することができる</a:t>
            </a:r>
          </a:p>
        </p:txBody>
      </p:sp>
      <p:sp>
        <p:nvSpPr>
          <p:cNvPr id="12" name="正方形/長方形 11">
            <a:extLst>
              <a:ext uri="{FF2B5EF4-FFF2-40B4-BE49-F238E27FC236}">
                <a16:creationId xmlns:a16="http://schemas.microsoft.com/office/drawing/2014/main" id="{4F6F8205-7CE6-4BD2-994B-155437B1111C}"/>
              </a:ext>
            </a:extLst>
          </p:cNvPr>
          <p:cNvSpPr/>
          <p:nvPr/>
        </p:nvSpPr>
        <p:spPr>
          <a:xfrm>
            <a:off x="3955702" y="3229830"/>
            <a:ext cx="4031873" cy="1015663"/>
          </a:xfrm>
          <a:prstGeom prst="rect">
            <a:avLst/>
          </a:prstGeom>
        </p:spPr>
        <p:txBody>
          <a:bodyPr wrap="none">
            <a:spAutoFit/>
          </a:bodyPr>
          <a:lstStyle/>
          <a:p>
            <a:r>
              <a:rPr lang="ja-JP" altLang="en-US" sz="6000" b="1" u="sng" dirty="0">
                <a:solidFill>
                  <a:srgbClr val="FF0000"/>
                </a:solidFill>
                <a:latin typeface="HG丸ｺﾞｼｯｸM-PRO" panose="020F0600000000000000" pitchFamily="50" charset="-128"/>
                <a:ea typeface="HG丸ｺﾞｼｯｸM-PRO" panose="020F0600000000000000" pitchFamily="50" charset="-128"/>
              </a:rPr>
              <a:t>式やグラフ</a:t>
            </a:r>
            <a:endParaRPr lang="ja-JP" altLang="en-US" sz="6000" dirty="0">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1E0649BC-03AD-4667-95E2-13149A052831}"/>
              </a:ext>
            </a:extLst>
          </p:cNvPr>
          <p:cNvSpPr txBox="1"/>
          <p:nvPr/>
        </p:nvSpPr>
        <p:spPr>
          <a:xfrm>
            <a:off x="279401" y="1164466"/>
            <a:ext cx="10020787" cy="646331"/>
          </a:xfrm>
          <a:prstGeom prst="rect">
            <a:avLst/>
          </a:prstGeom>
          <a:solidFill>
            <a:srgbClr val="00B0F0"/>
          </a:solidFill>
        </p:spPr>
        <p:txBody>
          <a:bodyPr wrap="square" rtlCol="0">
            <a:spAutoFit/>
          </a:bodyPr>
          <a:lstStyle/>
          <a:p>
            <a:pPr algn="ct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物理基礎</a:t>
            </a: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物体の運動</a:t>
            </a: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の目標・学ぶこと</a:t>
            </a:r>
          </a:p>
        </p:txBody>
      </p:sp>
      <p:sp>
        <p:nvSpPr>
          <p:cNvPr id="14" name="四角形: 角を丸くする 13">
            <a:extLst>
              <a:ext uri="{FF2B5EF4-FFF2-40B4-BE49-F238E27FC236}">
                <a16:creationId xmlns:a16="http://schemas.microsoft.com/office/drawing/2014/main" id="{7FC51772-BEC9-426A-B0AE-8D577CF3B71B}"/>
              </a:ext>
            </a:extLst>
          </p:cNvPr>
          <p:cNvSpPr/>
          <p:nvPr/>
        </p:nvSpPr>
        <p:spPr>
          <a:xfrm>
            <a:off x="545726" y="2201264"/>
            <a:ext cx="11100548" cy="3111016"/>
          </a:xfrm>
          <a:prstGeom prst="roundRect">
            <a:avLst>
              <a:gd name="adj" fmla="val 41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376315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10</a:t>
            </a:fld>
            <a:endParaRPr kumimoji="1" lang="ja-JP" altLang="en-US"/>
          </a:p>
        </p:txBody>
      </p:sp>
      <p:sp>
        <p:nvSpPr>
          <p:cNvPr id="12" name="正方形/長方形 11">
            <a:extLst>
              <a:ext uri="{FF2B5EF4-FFF2-40B4-BE49-F238E27FC236}">
                <a16:creationId xmlns:a16="http://schemas.microsoft.com/office/drawing/2014/main" id="{AEBCAFC0-0C0E-4D7E-97D4-7B0275821D90}"/>
              </a:ext>
            </a:extLst>
          </p:cNvPr>
          <p:cNvSpPr/>
          <p:nvPr/>
        </p:nvSpPr>
        <p:spPr>
          <a:xfrm>
            <a:off x="575330" y="1583177"/>
            <a:ext cx="7109639" cy="507831"/>
          </a:xfrm>
          <a:prstGeom prst="rect">
            <a:avLst/>
          </a:prstGeom>
        </p:spPr>
        <p:txBody>
          <a:bodyPr wrap="none">
            <a:spAutoFit/>
          </a:bodyPr>
          <a:lstStyle/>
          <a:p>
            <a:r>
              <a:rPr lang="ja-JP" altLang="en-US" sz="2700" dirty="0">
                <a:latin typeface="HG丸ｺﾞｼｯｸM-PRO" panose="020F0600000000000000" pitchFamily="50" charset="-128"/>
                <a:ea typeface="HG丸ｺﾞｼｯｸM-PRO" panose="020F0600000000000000" pitchFamily="50" charset="-128"/>
              </a:rPr>
              <a:t>①右下に数字やアルファベットなどをつける</a:t>
            </a:r>
          </a:p>
        </p:txBody>
      </p:sp>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C0BBECBD-2BB8-4D41-BE0C-90CB7F4852C9}"/>
                  </a:ext>
                </a:extLst>
              </p:cNvPr>
              <p:cNvSpPr txBox="1"/>
              <p:nvPr/>
            </p:nvSpPr>
            <p:spPr>
              <a:xfrm>
                <a:off x="1088776" y="2056557"/>
                <a:ext cx="3712170" cy="1015663"/>
              </a:xfrm>
              <a:prstGeom prst="rect">
                <a:avLst/>
              </a:prstGeom>
              <a:noFill/>
            </p:spPr>
            <p:txBody>
              <a:bodyPr wrap="none" lIns="0" tIns="0" rIns="0" bIns="0" rtlCol="0">
                <a:spAutoFit/>
              </a:bodyPr>
              <a:lstStyle/>
              <a:p>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𝟏</m:t>
                        </m:r>
                      </m:sub>
                    </m:sSub>
                    <m:r>
                      <a:rPr lang="en-US" altLang="ja-JP" sz="66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𝟐</m:t>
                        </m:r>
                      </m:sub>
                    </m:sSub>
                    <m:r>
                      <a:rPr lang="en-US" altLang="ja-JP" sz="6600" b="1" i="1">
                        <a:solidFill>
                          <a:srgbClr val="FF0000"/>
                        </a:solidFill>
                        <a:latin typeface="Cambria Math" panose="02040503050406030204" pitchFamily="18" charset="0"/>
                      </a:rPr>
                      <m:t>,</m:t>
                    </m:r>
                    <m:r>
                      <m:rPr>
                        <m:nor/>
                      </m:rPr>
                      <a:rPr lang="en-US" altLang="ja-JP" sz="6600" b="1" dirty="0">
                        <a:solidFill>
                          <a:srgbClr val="FF0000"/>
                        </a:solidFill>
                      </a:rPr>
                      <m:t> </m:t>
                    </m:r>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𝟑</m:t>
                        </m:r>
                      </m:sub>
                    </m:sSub>
                  </m:oMath>
                </a14:m>
                <a:endParaRPr lang="ja-JP" altLang="en-US" sz="6600" b="1" dirty="0">
                  <a:solidFill>
                    <a:srgbClr val="FF0000"/>
                  </a:solidFill>
                </a:endParaRPr>
              </a:p>
            </p:txBody>
          </p:sp>
        </mc:Choice>
        <mc:Fallback xmlns="">
          <p:sp>
            <p:nvSpPr>
              <p:cNvPr id="13" name="テキスト ボックス 12">
                <a:extLst>
                  <a:ext uri="{FF2B5EF4-FFF2-40B4-BE49-F238E27FC236}">
                    <a16:creationId xmlns:a16="http://schemas.microsoft.com/office/drawing/2014/main" id="{C0BBECBD-2BB8-4D41-BE0C-90CB7F4852C9}"/>
                  </a:ext>
                </a:extLst>
              </p:cNvPr>
              <p:cNvSpPr txBox="1">
                <a:spLocks noRot="1" noChangeAspect="1" noMove="1" noResize="1" noEditPoints="1" noAdjustHandles="1" noChangeArrowheads="1" noChangeShapeType="1" noTextEdit="1"/>
              </p:cNvSpPr>
              <p:nvPr/>
            </p:nvSpPr>
            <p:spPr>
              <a:xfrm>
                <a:off x="1088776" y="2056557"/>
                <a:ext cx="3712170" cy="101566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13E427F1-AA7F-42DD-849E-821C575A52A1}"/>
                  </a:ext>
                </a:extLst>
              </p:cNvPr>
              <p:cNvSpPr txBox="1"/>
              <p:nvPr/>
            </p:nvSpPr>
            <p:spPr>
              <a:xfrm>
                <a:off x="5257989" y="2056556"/>
                <a:ext cx="3672095" cy="1015663"/>
              </a:xfrm>
              <a:prstGeom prst="rect">
                <a:avLst/>
              </a:prstGeom>
              <a:noFill/>
            </p:spPr>
            <p:txBody>
              <a:bodyPr wrap="none" lIns="0" tIns="0" rIns="0" bIns="0" rtlCol="0">
                <a:spAutoFit/>
              </a:bodyPr>
              <a:lstStyle/>
              <a:p>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𝒂</m:t>
                        </m:r>
                      </m:sub>
                    </m:sSub>
                    <m:r>
                      <a:rPr lang="en-US" altLang="ja-JP" sz="66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𝒃</m:t>
                        </m:r>
                      </m:sub>
                    </m:sSub>
                    <m:r>
                      <a:rPr lang="en-US" altLang="ja-JP" sz="6600" b="1" i="1">
                        <a:solidFill>
                          <a:srgbClr val="FF0000"/>
                        </a:solidFill>
                        <a:latin typeface="Cambria Math" panose="02040503050406030204" pitchFamily="18" charset="0"/>
                      </a:rPr>
                      <m:t>,</m:t>
                    </m:r>
                    <m:r>
                      <m:rPr>
                        <m:nor/>
                      </m:rPr>
                      <a:rPr lang="en-US" altLang="ja-JP" sz="6600" b="1" dirty="0">
                        <a:solidFill>
                          <a:srgbClr val="FF0000"/>
                        </a:solidFill>
                      </a:rPr>
                      <m:t> </m:t>
                    </m:r>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𝒄</m:t>
                        </m:r>
                      </m:sub>
                    </m:sSub>
                  </m:oMath>
                </a14:m>
                <a:endParaRPr lang="ja-JP" altLang="en-US" sz="6600" b="1" dirty="0">
                  <a:solidFill>
                    <a:srgbClr val="FF0000"/>
                  </a:solidFill>
                </a:endParaRPr>
              </a:p>
            </p:txBody>
          </p:sp>
        </mc:Choice>
        <mc:Fallback xmlns="">
          <p:sp>
            <p:nvSpPr>
              <p:cNvPr id="20" name="テキスト ボックス 19">
                <a:extLst>
                  <a:ext uri="{FF2B5EF4-FFF2-40B4-BE49-F238E27FC236}">
                    <a16:creationId xmlns:a16="http://schemas.microsoft.com/office/drawing/2014/main" id="{13E427F1-AA7F-42DD-849E-821C575A52A1}"/>
                  </a:ext>
                </a:extLst>
              </p:cNvPr>
              <p:cNvSpPr txBox="1">
                <a:spLocks noRot="1" noChangeAspect="1" noMove="1" noResize="1" noEditPoints="1" noAdjustHandles="1" noChangeArrowheads="1" noChangeShapeType="1" noTextEdit="1"/>
              </p:cNvSpPr>
              <p:nvPr/>
            </p:nvSpPr>
            <p:spPr>
              <a:xfrm>
                <a:off x="5257989" y="2056556"/>
                <a:ext cx="3672095" cy="1015663"/>
              </a:xfrm>
              <a:prstGeom prst="rect">
                <a:avLst/>
              </a:prstGeom>
              <a:blipFill>
                <a:blip r:embed="rId3"/>
                <a:stretch>
                  <a:fillRect/>
                </a:stretch>
              </a:blipFill>
            </p:spPr>
            <p:txBody>
              <a:bodyPr/>
              <a:lstStyle/>
              <a:p>
                <a:r>
                  <a:rPr lang="ja-JP" altLang="en-US">
                    <a:noFill/>
                  </a:rPr>
                  <a:t> </a:t>
                </a:r>
              </a:p>
            </p:txBody>
          </p:sp>
        </mc:Fallback>
      </mc:AlternateContent>
      <p:sp>
        <p:nvSpPr>
          <p:cNvPr id="21" name="正方形/長方形 20">
            <a:extLst>
              <a:ext uri="{FF2B5EF4-FFF2-40B4-BE49-F238E27FC236}">
                <a16:creationId xmlns:a16="http://schemas.microsoft.com/office/drawing/2014/main" id="{09B27B9D-7848-4537-9B75-0385040AD9EB}"/>
              </a:ext>
            </a:extLst>
          </p:cNvPr>
          <p:cNvSpPr/>
          <p:nvPr/>
        </p:nvSpPr>
        <p:spPr>
          <a:xfrm>
            <a:off x="575328" y="3156128"/>
            <a:ext cx="3300904" cy="507831"/>
          </a:xfrm>
          <a:prstGeom prst="rect">
            <a:avLst/>
          </a:prstGeom>
        </p:spPr>
        <p:txBody>
          <a:bodyPr wrap="none">
            <a:spAutoFit/>
          </a:bodyPr>
          <a:lstStyle/>
          <a:p>
            <a:r>
              <a:rPr lang="ja-JP" altLang="en-US" sz="2700" dirty="0">
                <a:latin typeface="HG丸ｺﾞｼｯｸM-PRO" panose="020F0600000000000000" pitchFamily="50" charset="-128"/>
                <a:ea typeface="HG丸ｺﾞｼｯｸM-PRO" panose="020F0600000000000000" pitchFamily="50" charset="-128"/>
              </a:rPr>
              <a:t>②ダッシュをつける</a:t>
            </a:r>
          </a:p>
        </p:txBody>
      </p:sp>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FFB1EE9C-7A95-4DF8-8E53-4C783DB20F78}"/>
                  </a:ext>
                </a:extLst>
              </p:cNvPr>
              <p:cNvSpPr txBox="1"/>
              <p:nvPr/>
            </p:nvSpPr>
            <p:spPr>
              <a:xfrm>
                <a:off x="993044" y="3640877"/>
                <a:ext cx="3290965" cy="10156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6600" b="1" i="1">
                          <a:solidFill>
                            <a:srgbClr val="FF0000"/>
                          </a:solidFill>
                          <a:latin typeface="Cambria Math" panose="02040503050406030204" pitchFamily="18" charset="0"/>
                        </a:rPr>
                        <m:t>𝒗</m:t>
                      </m:r>
                      <m:r>
                        <a:rPr lang="en-US" altLang="ja-JP" sz="6600" b="1" i="1">
                          <a:solidFill>
                            <a:srgbClr val="FF0000"/>
                          </a:solidFill>
                          <a:latin typeface="Cambria Math" panose="02040503050406030204" pitchFamily="18" charset="0"/>
                        </a:rPr>
                        <m:t>,</m:t>
                      </m:r>
                      <m:r>
                        <a:rPr lang="en-US" altLang="ja-JP" sz="6600" b="1" i="1">
                          <a:solidFill>
                            <a:srgbClr val="FF0000"/>
                          </a:solidFill>
                          <a:latin typeface="Cambria Math" panose="02040503050406030204" pitchFamily="18" charset="0"/>
                        </a:rPr>
                        <m:t>𝒗</m:t>
                      </m:r>
                      <m:r>
                        <a:rPr lang="en-US" altLang="ja-JP" sz="6600" b="1" i="1">
                          <a:solidFill>
                            <a:srgbClr val="FF0000"/>
                          </a:solidFill>
                          <a:latin typeface="Cambria Math" panose="02040503050406030204" pitchFamily="18" charset="0"/>
                        </a:rPr>
                        <m:t>′,</m:t>
                      </m:r>
                      <m:r>
                        <a:rPr lang="en-US" altLang="ja-JP" sz="6600" b="1" i="1">
                          <a:solidFill>
                            <a:srgbClr val="FF0000"/>
                          </a:solidFill>
                          <a:latin typeface="Cambria Math" panose="02040503050406030204" pitchFamily="18" charset="0"/>
                        </a:rPr>
                        <m:t>𝒗</m:t>
                      </m:r>
                      <m:r>
                        <a:rPr lang="en-US" altLang="ja-JP" sz="6600" b="1" i="1">
                          <a:solidFill>
                            <a:srgbClr val="FF0000"/>
                          </a:solidFill>
                          <a:latin typeface="Cambria Math" panose="02040503050406030204" pitchFamily="18" charset="0"/>
                        </a:rPr>
                        <m:t>′′</m:t>
                      </m:r>
                      <m:r>
                        <m:rPr>
                          <m:nor/>
                        </m:rPr>
                        <a:rPr lang="en-US" altLang="ja-JP" sz="6600" b="1" dirty="0">
                          <a:solidFill>
                            <a:srgbClr val="FF0000"/>
                          </a:solidFill>
                        </a:rPr>
                        <m:t> </m:t>
                      </m:r>
                    </m:oMath>
                  </m:oMathPara>
                </a14:m>
                <a:endParaRPr lang="ja-JP" altLang="en-US" sz="6600" b="1" dirty="0">
                  <a:solidFill>
                    <a:srgbClr val="FF0000"/>
                  </a:solidFill>
                </a:endParaRPr>
              </a:p>
            </p:txBody>
          </p:sp>
        </mc:Choice>
        <mc:Fallback xmlns="">
          <p:sp>
            <p:nvSpPr>
              <p:cNvPr id="22" name="テキスト ボックス 21">
                <a:extLst>
                  <a:ext uri="{FF2B5EF4-FFF2-40B4-BE49-F238E27FC236}">
                    <a16:creationId xmlns:a16="http://schemas.microsoft.com/office/drawing/2014/main" id="{FFB1EE9C-7A95-4DF8-8E53-4C783DB20F78}"/>
                  </a:ext>
                </a:extLst>
              </p:cNvPr>
              <p:cNvSpPr txBox="1">
                <a:spLocks noRot="1" noChangeAspect="1" noMove="1" noResize="1" noEditPoints="1" noAdjustHandles="1" noChangeArrowheads="1" noChangeShapeType="1" noTextEdit="1"/>
              </p:cNvSpPr>
              <p:nvPr/>
            </p:nvSpPr>
            <p:spPr>
              <a:xfrm>
                <a:off x="993044" y="3640877"/>
                <a:ext cx="3290965" cy="1015663"/>
              </a:xfrm>
              <a:prstGeom prst="rect">
                <a:avLst/>
              </a:prstGeom>
              <a:blipFill>
                <a:blip r:embed="rId4"/>
                <a:stretch>
                  <a:fillRect/>
                </a:stretch>
              </a:blipFill>
            </p:spPr>
            <p:txBody>
              <a:bodyPr/>
              <a:lstStyle/>
              <a:p>
                <a:r>
                  <a:rPr lang="ja-JP" altLang="en-US">
                    <a:noFill/>
                  </a:rPr>
                  <a:t> </a:t>
                </a:r>
              </a:p>
            </p:txBody>
          </p:sp>
        </mc:Fallback>
      </mc:AlternateContent>
      <p:sp>
        <p:nvSpPr>
          <p:cNvPr id="23" name="正方形/長方形 22">
            <a:extLst>
              <a:ext uri="{FF2B5EF4-FFF2-40B4-BE49-F238E27FC236}">
                <a16:creationId xmlns:a16="http://schemas.microsoft.com/office/drawing/2014/main" id="{751386C3-CB60-4C31-A2AE-BB69AC7CFF30}"/>
              </a:ext>
            </a:extLst>
          </p:cNvPr>
          <p:cNvSpPr/>
          <p:nvPr/>
        </p:nvSpPr>
        <p:spPr>
          <a:xfrm>
            <a:off x="575329" y="4741786"/>
            <a:ext cx="3993401" cy="507831"/>
          </a:xfrm>
          <a:prstGeom prst="rect">
            <a:avLst/>
          </a:prstGeom>
        </p:spPr>
        <p:txBody>
          <a:bodyPr wrap="none">
            <a:spAutoFit/>
          </a:bodyPr>
          <a:lstStyle/>
          <a:p>
            <a:r>
              <a:rPr lang="ja-JP" altLang="en-US" sz="2700" dirty="0">
                <a:latin typeface="HG丸ｺﾞｼｯｸM-PRO" panose="020F0600000000000000" pitchFamily="50" charset="-128"/>
                <a:ea typeface="HG丸ｺﾞｼｯｸM-PRO" panose="020F0600000000000000" pitchFamily="50" charset="-128"/>
              </a:rPr>
              <a:t>③小文字・大文字を使う</a:t>
            </a:r>
          </a:p>
        </p:txBody>
      </p:sp>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87506CF3-240F-4A1D-B36A-BB7EB3EE19EC}"/>
                  </a:ext>
                </a:extLst>
              </p:cNvPr>
              <p:cNvSpPr txBox="1"/>
              <p:nvPr/>
            </p:nvSpPr>
            <p:spPr>
              <a:xfrm>
                <a:off x="993044" y="5198391"/>
                <a:ext cx="1856277" cy="10156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6600" b="1" i="1">
                          <a:solidFill>
                            <a:srgbClr val="FF0000"/>
                          </a:solidFill>
                          <a:latin typeface="Cambria Math" panose="02040503050406030204" pitchFamily="18" charset="0"/>
                        </a:rPr>
                        <m:t>𝒗</m:t>
                      </m:r>
                      <m:r>
                        <a:rPr lang="en-US" altLang="ja-JP" sz="6600" b="1" i="1">
                          <a:solidFill>
                            <a:srgbClr val="FF0000"/>
                          </a:solidFill>
                          <a:latin typeface="Cambria Math" panose="02040503050406030204" pitchFamily="18" charset="0"/>
                        </a:rPr>
                        <m:t>, </m:t>
                      </m:r>
                      <m:r>
                        <a:rPr lang="en-US" altLang="ja-JP" sz="6600" b="1" i="1">
                          <a:solidFill>
                            <a:srgbClr val="FF0000"/>
                          </a:solidFill>
                          <a:latin typeface="Cambria Math" panose="02040503050406030204" pitchFamily="18" charset="0"/>
                        </a:rPr>
                        <m:t>𝑽</m:t>
                      </m:r>
                      <m:r>
                        <m:rPr>
                          <m:nor/>
                        </m:rPr>
                        <a:rPr lang="en-US" altLang="ja-JP" sz="6600" b="1" dirty="0">
                          <a:solidFill>
                            <a:srgbClr val="FF0000"/>
                          </a:solidFill>
                        </a:rPr>
                        <m:t> </m:t>
                      </m:r>
                    </m:oMath>
                  </m:oMathPara>
                </a14:m>
                <a:endParaRPr lang="ja-JP" altLang="en-US" sz="6600" b="1" dirty="0">
                  <a:solidFill>
                    <a:srgbClr val="FF0000"/>
                  </a:solidFill>
                </a:endParaRPr>
              </a:p>
            </p:txBody>
          </p:sp>
        </mc:Choice>
        <mc:Fallback xmlns="">
          <p:sp>
            <p:nvSpPr>
              <p:cNvPr id="24" name="テキスト ボックス 23">
                <a:extLst>
                  <a:ext uri="{FF2B5EF4-FFF2-40B4-BE49-F238E27FC236}">
                    <a16:creationId xmlns:a16="http://schemas.microsoft.com/office/drawing/2014/main" id="{87506CF3-240F-4A1D-B36A-BB7EB3EE19EC}"/>
                  </a:ext>
                </a:extLst>
              </p:cNvPr>
              <p:cNvSpPr txBox="1">
                <a:spLocks noRot="1" noChangeAspect="1" noMove="1" noResize="1" noEditPoints="1" noAdjustHandles="1" noChangeArrowheads="1" noChangeShapeType="1" noTextEdit="1"/>
              </p:cNvSpPr>
              <p:nvPr/>
            </p:nvSpPr>
            <p:spPr>
              <a:xfrm>
                <a:off x="993044" y="5198391"/>
                <a:ext cx="1856277" cy="1015663"/>
              </a:xfrm>
              <a:prstGeom prst="rect">
                <a:avLst/>
              </a:prstGeom>
              <a:blipFill>
                <a:blip r:embed="rId5"/>
                <a:stretch>
                  <a:fillRect/>
                </a:stretch>
              </a:blipFill>
            </p:spPr>
            <p:txBody>
              <a:bodyPr/>
              <a:lstStyle/>
              <a:p>
                <a:r>
                  <a:rPr lang="ja-JP" altLang="en-US">
                    <a:noFill/>
                  </a:rPr>
                  <a:t> </a:t>
                </a:r>
              </a:p>
            </p:txBody>
          </p:sp>
        </mc:Fallback>
      </mc:AlternateContent>
      <p:sp>
        <p:nvSpPr>
          <p:cNvPr id="25" name="正方形/長方形 24">
            <a:extLst>
              <a:ext uri="{FF2B5EF4-FFF2-40B4-BE49-F238E27FC236}">
                <a16:creationId xmlns:a16="http://schemas.microsoft.com/office/drawing/2014/main" id="{B0BAA998-9DB8-4A00-B0A0-5D3BB96E4AB1}"/>
              </a:ext>
            </a:extLst>
          </p:cNvPr>
          <p:cNvSpPr/>
          <p:nvPr/>
        </p:nvSpPr>
        <p:spPr>
          <a:xfrm>
            <a:off x="575328" y="899759"/>
            <a:ext cx="10572125" cy="507831"/>
          </a:xfrm>
          <a:prstGeom prst="rect">
            <a:avLst/>
          </a:prstGeom>
        </p:spPr>
        <p:txBody>
          <a:bodyPr wrap="none">
            <a:spAutoFit/>
          </a:bodyPr>
          <a:lstStyle/>
          <a:p>
            <a:r>
              <a:rPr lang="ja-JP" altLang="en-US" sz="2700" dirty="0">
                <a:latin typeface="HG丸ｺﾞｼｯｸM-PRO" panose="020F0600000000000000" pitchFamily="50" charset="-128"/>
                <a:ea typeface="HG丸ｺﾞｼｯｸM-PRO" panose="020F0600000000000000" pitchFamily="50" charset="-128"/>
              </a:rPr>
              <a:t>量記号の区別の仕方（現象や問題でいろいろな速度を考えるとき）</a:t>
            </a:r>
          </a:p>
        </p:txBody>
      </p:sp>
    </p:spTree>
    <p:extLst>
      <p:ext uri="{BB962C8B-B14F-4D97-AF65-F5344CB8AC3E}">
        <p14:creationId xmlns:p14="http://schemas.microsoft.com/office/powerpoint/2010/main" val="419703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dow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4">
                                            <p:txEl>
                                              <p:pRg st="0" end="0"/>
                                            </p:txEl>
                                          </p:spTgt>
                                        </p:tgtEl>
                                        <p:attrNameLst>
                                          <p:attrName>style.visibility</p:attrName>
                                        </p:attrNameLst>
                                      </p:cBhvr>
                                      <p:to>
                                        <p:strVal val="visible"/>
                                      </p:to>
                                    </p:set>
                                    <p:animEffect transition="in" filter="wipe(down)">
                                      <p:cBhvr>
                                        <p:cTn id="22"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11</a:t>
            </a:fld>
            <a:endParaRPr kumimoji="1" lang="ja-JP" altLang="en-US"/>
          </a:p>
        </p:txBody>
      </p:sp>
      <p:sp>
        <p:nvSpPr>
          <p:cNvPr id="14" name="正方形/長方形 13">
            <a:extLst>
              <a:ext uri="{FF2B5EF4-FFF2-40B4-BE49-F238E27FC236}">
                <a16:creationId xmlns:a16="http://schemas.microsoft.com/office/drawing/2014/main" id="{36FB47DA-5B3A-4F96-8AFD-B93A80473D0F}"/>
              </a:ext>
            </a:extLst>
          </p:cNvPr>
          <p:cNvSpPr/>
          <p:nvPr/>
        </p:nvSpPr>
        <p:spPr>
          <a:xfrm>
            <a:off x="1668732" y="1070608"/>
            <a:ext cx="9632681" cy="461665"/>
          </a:xfrm>
          <a:prstGeom prst="rect">
            <a:avLst/>
          </a:prstGeom>
        </p:spPr>
        <p:txBody>
          <a:bodyPr wrap="square">
            <a:spAutoFit/>
          </a:bodyPr>
          <a:lstStyle/>
          <a:p>
            <a:r>
              <a:rPr lang="en-US" altLang="ja-JP" sz="2400" dirty="0">
                <a:solidFill>
                  <a:srgbClr val="000000"/>
                </a:solidFill>
                <a:latin typeface="HG丸ｺﾞｼｯｸM-PRO" panose="020F0600000000000000" pitchFamily="50" charset="-128"/>
                <a:ea typeface="HG丸ｺﾞｼｯｸM-PRO" panose="020F0600000000000000" pitchFamily="50" charset="-128"/>
              </a:rPr>
              <a:t>(1)</a:t>
            </a:r>
            <a:r>
              <a:rPr lang="ja-JP" altLang="en-US" sz="2400" dirty="0">
                <a:solidFill>
                  <a:srgbClr val="000000"/>
                </a:solidFill>
                <a:latin typeface="HG丸ｺﾞｼｯｸM-PRO" panose="020F0600000000000000" pitchFamily="50" charset="-128"/>
                <a:ea typeface="HG丸ｺﾞｼｯｸM-PRO" panose="020F0600000000000000" pitchFamily="50" charset="-128"/>
              </a:rPr>
              <a:t>物体</a:t>
            </a:r>
            <a:r>
              <a:rPr lang="en-US" altLang="ja-JP" sz="2400" dirty="0">
                <a:solidFill>
                  <a:srgbClr val="000000"/>
                </a:solidFill>
                <a:latin typeface="HG丸ｺﾞｼｯｸM-PRO" panose="020F0600000000000000" pitchFamily="50" charset="-128"/>
                <a:ea typeface="HG丸ｺﾞｼｯｸM-PRO" panose="020F0600000000000000" pitchFamily="50" charset="-128"/>
              </a:rPr>
              <a:t>1 </a:t>
            </a:r>
            <a:r>
              <a:rPr lang="ja-JP" altLang="en-US" sz="2400" dirty="0">
                <a:solidFill>
                  <a:srgbClr val="000000"/>
                </a:solidFill>
                <a:latin typeface="HG丸ｺﾞｼｯｸM-PRO" panose="020F0600000000000000" pitchFamily="50" charset="-128"/>
                <a:ea typeface="HG丸ｺﾞｼｯｸM-PRO" panose="020F0600000000000000" pitchFamily="50" charset="-128"/>
              </a:rPr>
              <a:t>物体２ 物体３のそれぞれの速度に、記号をつけなさい。</a:t>
            </a:r>
            <a:endParaRPr lang="ja-JP" altLang="en-US" sz="2400"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B0A13926-CD28-41D0-A38C-AFCDDC6B6FC0}"/>
                  </a:ext>
                </a:extLst>
              </p:cNvPr>
              <p:cNvSpPr txBox="1"/>
              <p:nvPr/>
            </p:nvSpPr>
            <p:spPr>
              <a:xfrm>
                <a:off x="2459841" y="1884971"/>
                <a:ext cx="3712170" cy="1015663"/>
              </a:xfrm>
              <a:prstGeom prst="rect">
                <a:avLst/>
              </a:prstGeom>
              <a:noFill/>
            </p:spPr>
            <p:txBody>
              <a:bodyPr wrap="none" lIns="0" tIns="0" rIns="0" bIns="0" rtlCol="0">
                <a:spAutoFit/>
              </a:bodyPr>
              <a:lstStyle/>
              <a:p>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𝟏</m:t>
                        </m:r>
                      </m:sub>
                    </m:sSub>
                    <m:r>
                      <a:rPr lang="en-US" altLang="ja-JP" sz="66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𝟐</m:t>
                        </m:r>
                      </m:sub>
                    </m:sSub>
                    <m:r>
                      <a:rPr lang="en-US" altLang="ja-JP" sz="6600" b="1" i="1">
                        <a:solidFill>
                          <a:srgbClr val="FF0000"/>
                        </a:solidFill>
                        <a:latin typeface="Cambria Math" panose="02040503050406030204" pitchFamily="18" charset="0"/>
                      </a:rPr>
                      <m:t>,</m:t>
                    </m:r>
                    <m:r>
                      <m:rPr>
                        <m:nor/>
                      </m:rPr>
                      <a:rPr lang="en-US" altLang="ja-JP" sz="6600" b="1" dirty="0">
                        <a:solidFill>
                          <a:srgbClr val="FF0000"/>
                        </a:solidFill>
                      </a:rPr>
                      <m:t> </m:t>
                    </m:r>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𝟑</m:t>
                        </m:r>
                      </m:sub>
                    </m:sSub>
                  </m:oMath>
                </a14:m>
                <a:endParaRPr lang="ja-JP" altLang="en-US" sz="6600" b="1" dirty="0">
                  <a:solidFill>
                    <a:srgbClr val="FF0000"/>
                  </a:solidFill>
                </a:endParaRPr>
              </a:p>
            </p:txBody>
          </p:sp>
        </mc:Choice>
        <mc:Fallback xmlns="">
          <p:sp>
            <p:nvSpPr>
              <p:cNvPr id="15" name="テキスト ボックス 14">
                <a:extLst>
                  <a:ext uri="{FF2B5EF4-FFF2-40B4-BE49-F238E27FC236}">
                    <a16:creationId xmlns:a16="http://schemas.microsoft.com/office/drawing/2014/main" id="{B0A13926-CD28-41D0-A38C-AFCDDC6B6FC0}"/>
                  </a:ext>
                </a:extLst>
              </p:cNvPr>
              <p:cNvSpPr txBox="1">
                <a:spLocks noRot="1" noChangeAspect="1" noMove="1" noResize="1" noEditPoints="1" noAdjustHandles="1" noChangeArrowheads="1" noChangeShapeType="1" noTextEdit="1"/>
              </p:cNvSpPr>
              <p:nvPr/>
            </p:nvSpPr>
            <p:spPr>
              <a:xfrm>
                <a:off x="2459841" y="1884971"/>
                <a:ext cx="3712170" cy="101566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F76BC222-D019-4479-B7A0-79D416DAD9E2}"/>
                  </a:ext>
                </a:extLst>
              </p:cNvPr>
              <p:cNvSpPr txBox="1"/>
              <p:nvPr/>
            </p:nvSpPr>
            <p:spPr>
              <a:xfrm>
                <a:off x="6629054" y="1884970"/>
                <a:ext cx="3672095" cy="1015663"/>
              </a:xfrm>
              <a:prstGeom prst="rect">
                <a:avLst/>
              </a:prstGeom>
              <a:noFill/>
            </p:spPr>
            <p:txBody>
              <a:bodyPr wrap="none" lIns="0" tIns="0" rIns="0" bIns="0" rtlCol="0">
                <a:spAutoFit/>
              </a:bodyPr>
              <a:lstStyle/>
              <a:p>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𝒂</m:t>
                        </m:r>
                      </m:sub>
                    </m:sSub>
                    <m:r>
                      <a:rPr lang="en-US" altLang="ja-JP" sz="66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𝒃</m:t>
                        </m:r>
                      </m:sub>
                    </m:sSub>
                    <m:r>
                      <a:rPr lang="en-US" altLang="ja-JP" sz="6600" b="1" i="1">
                        <a:solidFill>
                          <a:srgbClr val="FF0000"/>
                        </a:solidFill>
                        <a:latin typeface="Cambria Math" panose="02040503050406030204" pitchFamily="18" charset="0"/>
                      </a:rPr>
                      <m:t>,</m:t>
                    </m:r>
                    <m:r>
                      <m:rPr>
                        <m:nor/>
                      </m:rPr>
                      <a:rPr lang="en-US" altLang="ja-JP" sz="6600" b="1" dirty="0">
                        <a:solidFill>
                          <a:srgbClr val="FF0000"/>
                        </a:solidFill>
                      </a:rPr>
                      <m:t> </m:t>
                    </m:r>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𝒄</m:t>
                        </m:r>
                      </m:sub>
                    </m:sSub>
                  </m:oMath>
                </a14:m>
                <a:endParaRPr lang="ja-JP" altLang="en-US" sz="6600" b="1" dirty="0">
                  <a:solidFill>
                    <a:srgbClr val="FF0000"/>
                  </a:solidFill>
                </a:endParaRPr>
              </a:p>
            </p:txBody>
          </p:sp>
        </mc:Choice>
        <mc:Fallback xmlns="">
          <p:sp>
            <p:nvSpPr>
              <p:cNvPr id="16" name="テキスト ボックス 15">
                <a:extLst>
                  <a:ext uri="{FF2B5EF4-FFF2-40B4-BE49-F238E27FC236}">
                    <a16:creationId xmlns:a16="http://schemas.microsoft.com/office/drawing/2014/main" id="{F76BC222-D019-4479-B7A0-79D416DAD9E2}"/>
                  </a:ext>
                </a:extLst>
              </p:cNvPr>
              <p:cNvSpPr txBox="1">
                <a:spLocks noRot="1" noChangeAspect="1" noMove="1" noResize="1" noEditPoints="1" noAdjustHandles="1" noChangeArrowheads="1" noChangeShapeType="1" noTextEdit="1"/>
              </p:cNvSpPr>
              <p:nvPr/>
            </p:nvSpPr>
            <p:spPr>
              <a:xfrm>
                <a:off x="6629054" y="1884970"/>
                <a:ext cx="3672095" cy="1015663"/>
              </a:xfrm>
              <a:prstGeom prst="rect">
                <a:avLst/>
              </a:prstGeom>
              <a:blipFill>
                <a:blip r:embed="rId3"/>
                <a:stretch>
                  <a:fillRect/>
                </a:stretch>
              </a:blipFill>
            </p:spPr>
            <p:txBody>
              <a:bodyPr/>
              <a:lstStyle/>
              <a:p>
                <a:r>
                  <a:rPr lang="ja-JP" altLang="en-US">
                    <a:noFill/>
                  </a:rPr>
                  <a:t> </a:t>
                </a:r>
              </a:p>
            </p:txBody>
          </p:sp>
        </mc:Fallback>
      </mc:AlternateContent>
      <p:sp>
        <p:nvSpPr>
          <p:cNvPr id="17" name="正方形/長方形 16">
            <a:extLst>
              <a:ext uri="{FF2B5EF4-FFF2-40B4-BE49-F238E27FC236}">
                <a16:creationId xmlns:a16="http://schemas.microsoft.com/office/drawing/2014/main" id="{AD487772-F358-4DF0-8451-AF9806C8A3B9}"/>
              </a:ext>
            </a:extLst>
          </p:cNvPr>
          <p:cNvSpPr/>
          <p:nvPr/>
        </p:nvSpPr>
        <p:spPr>
          <a:xfrm>
            <a:off x="445320" y="1070608"/>
            <a:ext cx="1223412" cy="507831"/>
          </a:xfrm>
          <a:prstGeom prst="rect">
            <a:avLst/>
          </a:prstGeom>
        </p:spPr>
        <p:txBody>
          <a:bodyPr wrap="none">
            <a:spAutoFit/>
          </a:bodyPr>
          <a:lstStyle/>
          <a:p>
            <a:r>
              <a:rPr lang="ja-JP" altLang="en-US" sz="2700" dirty="0"/>
              <a:t>練習１</a:t>
            </a:r>
          </a:p>
        </p:txBody>
      </p:sp>
      <p:sp>
        <p:nvSpPr>
          <p:cNvPr id="18" name="テキスト ボックス 17">
            <a:extLst>
              <a:ext uri="{FF2B5EF4-FFF2-40B4-BE49-F238E27FC236}">
                <a16:creationId xmlns:a16="http://schemas.microsoft.com/office/drawing/2014/main" id="{5FF8EE53-7E75-440D-BAC1-506AFCE95D6A}"/>
              </a:ext>
            </a:extLst>
          </p:cNvPr>
          <p:cNvSpPr txBox="1"/>
          <p:nvPr/>
        </p:nvSpPr>
        <p:spPr>
          <a:xfrm>
            <a:off x="1591378" y="3347570"/>
            <a:ext cx="9715734" cy="461665"/>
          </a:xfrm>
          <a:prstGeom prst="rect">
            <a:avLst/>
          </a:prstGeom>
          <a:noFill/>
        </p:spPr>
        <p:txBody>
          <a:bodyPr wrap="square" rtlCol="0">
            <a:spAutoFit/>
          </a:bodyPr>
          <a:lstStyle/>
          <a:p>
            <a:r>
              <a:rPr lang="ja-JP" altLang="en-US" sz="2400" dirty="0">
                <a:latin typeface="HG丸ｺﾞｼｯｸM-PRO" panose="020F0600000000000000" pitchFamily="50" charset="-128"/>
                <a:ea typeface="HG丸ｺﾞｼｯｸM-PRO" panose="020F0600000000000000" pitchFamily="50" charset="-128"/>
              </a:rPr>
              <a:t>（</a:t>
            </a:r>
            <a:r>
              <a:rPr lang="en-US" altLang="ja-JP" sz="2400" dirty="0">
                <a:latin typeface="HG丸ｺﾞｼｯｸM-PRO" panose="020F0600000000000000" pitchFamily="50" charset="-128"/>
                <a:ea typeface="HG丸ｺﾞｼｯｸM-PRO" panose="020F0600000000000000" pitchFamily="50" charset="-128"/>
              </a:rPr>
              <a:t>2</a:t>
            </a:r>
            <a:r>
              <a:rPr lang="ja-JP" altLang="en-US" sz="2400" dirty="0">
                <a:latin typeface="HG丸ｺﾞｼｯｸM-PRO" panose="020F0600000000000000" pitchFamily="50" charset="-128"/>
                <a:ea typeface="HG丸ｺﾞｼｯｸM-PRO" panose="020F0600000000000000" pitchFamily="50" charset="-128"/>
              </a:rPr>
              <a:t>）物体</a:t>
            </a:r>
            <a:r>
              <a:rPr lang="en-US" altLang="ja-JP" sz="2400" dirty="0">
                <a:latin typeface="HG丸ｺﾞｼｯｸM-PRO" panose="020F0600000000000000" pitchFamily="50" charset="-128"/>
                <a:ea typeface="HG丸ｺﾞｼｯｸM-PRO" panose="020F0600000000000000" pitchFamily="50" charset="-128"/>
              </a:rPr>
              <a:t>a</a:t>
            </a:r>
            <a:r>
              <a:rPr lang="ja-JP" altLang="en-US" sz="2400" dirty="0">
                <a:latin typeface="HG丸ｺﾞｼｯｸM-PRO" panose="020F0600000000000000" pitchFamily="50" charset="-128"/>
                <a:ea typeface="HG丸ｺﾞｼｯｸM-PRO" panose="020F0600000000000000" pitchFamily="50" charset="-128"/>
              </a:rPr>
              <a:t>・物体</a:t>
            </a:r>
            <a:r>
              <a:rPr lang="en-US" altLang="ja-JP" sz="2400" dirty="0">
                <a:latin typeface="HG丸ｺﾞｼｯｸM-PRO" panose="020F0600000000000000" pitchFamily="50" charset="-128"/>
                <a:ea typeface="HG丸ｺﾞｼｯｸM-PRO" panose="020F0600000000000000" pitchFamily="50" charset="-128"/>
              </a:rPr>
              <a:t>b</a:t>
            </a:r>
            <a:r>
              <a:rPr lang="ja-JP" altLang="en-US" sz="2400" dirty="0">
                <a:latin typeface="HG丸ｺﾞｼｯｸM-PRO" panose="020F0600000000000000" pitchFamily="50" charset="-128"/>
                <a:ea typeface="HG丸ｺﾞｼｯｸM-PRO" panose="020F0600000000000000" pitchFamily="50" charset="-128"/>
              </a:rPr>
              <a:t>・物体</a:t>
            </a:r>
            <a:r>
              <a:rPr lang="en-US" altLang="ja-JP" sz="2400" dirty="0">
                <a:latin typeface="HG丸ｺﾞｼｯｸM-PRO" panose="020F0600000000000000" pitchFamily="50" charset="-128"/>
                <a:ea typeface="HG丸ｺﾞｼｯｸM-PRO" panose="020F0600000000000000" pitchFamily="50" charset="-128"/>
              </a:rPr>
              <a:t>c</a:t>
            </a:r>
            <a:r>
              <a:rPr lang="ja-JP" altLang="en-US" sz="2400" dirty="0">
                <a:latin typeface="HG丸ｺﾞｼｯｸM-PRO" panose="020F0600000000000000" pitchFamily="50" charset="-128"/>
                <a:ea typeface="HG丸ｺﾞｼｯｸM-PRO" panose="020F0600000000000000" pitchFamily="50" charset="-128"/>
              </a:rPr>
              <a:t>のそれぞれの速度に、記号をつけなさい。　　</a:t>
            </a:r>
          </a:p>
        </p:txBody>
      </p:sp>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66D18569-EBFF-4E48-A4C0-A59A4DEB5A96}"/>
                  </a:ext>
                </a:extLst>
              </p:cNvPr>
              <p:cNvSpPr txBox="1"/>
              <p:nvPr/>
            </p:nvSpPr>
            <p:spPr>
              <a:xfrm>
                <a:off x="6541274" y="3991633"/>
                <a:ext cx="3712170" cy="1015663"/>
              </a:xfrm>
              <a:prstGeom prst="rect">
                <a:avLst/>
              </a:prstGeom>
              <a:noFill/>
            </p:spPr>
            <p:txBody>
              <a:bodyPr wrap="none" lIns="0" tIns="0" rIns="0" bIns="0" rtlCol="0">
                <a:spAutoFit/>
              </a:bodyPr>
              <a:lstStyle/>
              <a:p>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𝟏</m:t>
                        </m:r>
                      </m:sub>
                    </m:sSub>
                    <m:r>
                      <a:rPr lang="en-US" altLang="ja-JP" sz="66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𝟐</m:t>
                        </m:r>
                      </m:sub>
                    </m:sSub>
                    <m:r>
                      <a:rPr lang="en-US" altLang="ja-JP" sz="6600" b="1" i="1">
                        <a:solidFill>
                          <a:srgbClr val="FF0000"/>
                        </a:solidFill>
                        <a:latin typeface="Cambria Math" panose="02040503050406030204" pitchFamily="18" charset="0"/>
                      </a:rPr>
                      <m:t>,</m:t>
                    </m:r>
                    <m:r>
                      <m:rPr>
                        <m:nor/>
                      </m:rPr>
                      <a:rPr lang="en-US" altLang="ja-JP" sz="6600" b="1" dirty="0">
                        <a:solidFill>
                          <a:srgbClr val="FF0000"/>
                        </a:solidFill>
                      </a:rPr>
                      <m:t> </m:t>
                    </m:r>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𝟑</m:t>
                        </m:r>
                      </m:sub>
                    </m:sSub>
                  </m:oMath>
                </a14:m>
                <a:endParaRPr lang="ja-JP" altLang="en-US" sz="6600" b="1" dirty="0">
                  <a:solidFill>
                    <a:srgbClr val="FF0000"/>
                  </a:solidFill>
                </a:endParaRPr>
              </a:p>
            </p:txBody>
          </p:sp>
        </mc:Choice>
        <mc:Fallback xmlns="">
          <p:sp>
            <p:nvSpPr>
              <p:cNvPr id="19" name="テキスト ボックス 18">
                <a:extLst>
                  <a:ext uri="{FF2B5EF4-FFF2-40B4-BE49-F238E27FC236}">
                    <a16:creationId xmlns:a16="http://schemas.microsoft.com/office/drawing/2014/main" id="{66D18569-EBFF-4E48-A4C0-A59A4DEB5A96}"/>
                  </a:ext>
                </a:extLst>
              </p:cNvPr>
              <p:cNvSpPr txBox="1">
                <a:spLocks noRot="1" noChangeAspect="1" noMove="1" noResize="1" noEditPoints="1" noAdjustHandles="1" noChangeArrowheads="1" noChangeShapeType="1" noTextEdit="1"/>
              </p:cNvSpPr>
              <p:nvPr/>
            </p:nvSpPr>
            <p:spPr>
              <a:xfrm>
                <a:off x="6541274" y="3991633"/>
                <a:ext cx="3712170" cy="1015663"/>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a:extLst>
                  <a:ext uri="{FF2B5EF4-FFF2-40B4-BE49-F238E27FC236}">
                    <a16:creationId xmlns:a16="http://schemas.microsoft.com/office/drawing/2014/main" id="{41C14285-2513-4046-8F1B-D52E436FF027}"/>
                  </a:ext>
                </a:extLst>
              </p:cNvPr>
              <p:cNvSpPr txBox="1"/>
              <p:nvPr/>
            </p:nvSpPr>
            <p:spPr>
              <a:xfrm>
                <a:off x="1985588" y="3953532"/>
                <a:ext cx="3672095" cy="1015663"/>
              </a:xfrm>
              <a:prstGeom prst="rect">
                <a:avLst/>
              </a:prstGeom>
              <a:noFill/>
            </p:spPr>
            <p:txBody>
              <a:bodyPr wrap="none" lIns="0" tIns="0" rIns="0" bIns="0" rtlCol="0">
                <a:spAutoFit/>
              </a:bodyPr>
              <a:lstStyle/>
              <a:p>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𝒂</m:t>
                        </m:r>
                      </m:sub>
                    </m:sSub>
                    <m:r>
                      <a:rPr lang="en-US" altLang="ja-JP" sz="66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𝒃</m:t>
                        </m:r>
                      </m:sub>
                    </m:sSub>
                    <m:r>
                      <a:rPr lang="en-US" altLang="ja-JP" sz="6600" b="1" i="1">
                        <a:solidFill>
                          <a:srgbClr val="FF0000"/>
                        </a:solidFill>
                        <a:latin typeface="Cambria Math" panose="02040503050406030204" pitchFamily="18" charset="0"/>
                      </a:rPr>
                      <m:t>,</m:t>
                    </m:r>
                    <m:r>
                      <m:rPr>
                        <m:nor/>
                      </m:rPr>
                      <a:rPr lang="en-US" altLang="ja-JP" sz="6600" b="1" dirty="0">
                        <a:solidFill>
                          <a:srgbClr val="FF0000"/>
                        </a:solidFill>
                      </a:rPr>
                      <m:t> </m:t>
                    </m:r>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𝒄</m:t>
                        </m:r>
                      </m:sub>
                    </m:sSub>
                  </m:oMath>
                </a14:m>
                <a:endParaRPr lang="ja-JP" altLang="en-US" sz="6600" b="1" dirty="0">
                  <a:solidFill>
                    <a:srgbClr val="FF0000"/>
                  </a:solidFill>
                </a:endParaRPr>
              </a:p>
            </p:txBody>
          </p:sp>
        </mc:Choice>
        <mc:Fallback xmlns="">
          <p:sp>
            <p:nvSpPr>
              <p:cNvPr id="26" name="テキスト ボックス 25">
                <a:extLst>
                  <a:ext uri="{FF2B5EF4-FFF2-40B4-BE49-F238E27FC236}">
                    <a16:creationId xmlns:a16="http://schemas.microsoft.com/office/drawing/2014/main" id="{41C14285-2513-4046-8F1B-D52E436FF027}"/>
                  </a:ext>
                </a:extLst>
              </p:cNvPr>
              <p:cNvSpPr txBox="1">
                <a:spLocks noRot="1" noChangeAspect="1" noMove="1" noResize="1" noEditPoints="1" noAdjustHandles="1" noChangeArrowheads="1" noChangeShapeType="1" noTextEdit="1"/>
              </p:cNvSpPr>
              <p:nvPr/>
            </p:nvSpPr>
            <p:spPr>
              <a:xfrm>
                <a:off x="1985588" y="3953532"/>
                <a:ext cx="3672095" cy="1015663"/>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2932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down)">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12</a:t>
            </a:fld>
            <a:endParaRPr kumimoji="1" lang="ja-JP" altLang="en-US"/>
          </a:p>
        </p:txBody>
      </p:sp>
      <p:sp>
        <p:nvSpPr>
          <p:cNvPr id="13" name="正方形/長方形 12">
            <a:extLst>
              <a:ext uri="{FF2B5EF4-FFF2-40B4-BE49-F238E27FC236}">
                <a16:creationId xmlns:a16="http://schemas.microsoft.com/office/drawing/2014/main" id="{45CDFE97-AE20-41BA-A8CC-218CACCFE4E3}"/>
              </a:ext>
            </a:extLst>
          </p:cNvPr>
          <p:cNvSpPr/>
          <p:nvPr/>
        </p:nvSpPr>
        <p:spPr>
          <a:xfrm>
            <a:off x="508456" y="1056688"/>
            <a:ext cx="9110186" cy="461665"/>
          </a:xfrm>
          <a:prstGeom prst="rect">
            <a:avLst/>
          </a:prstGeom>
        </p:spPr>
        <p:txBody>
          <a:bodyPr wrap="none">
            <a:spAutoFit/>
          </a:bodyPr>
          <a:lstStyle/>
          <a:p>
            <a:r>
              <a:rPr lang="ja-JP" altLang="en-US" sz="2400" dirty="0">
                <a:latin typeface="HG丸ｺﾞｼｯｸM-PRO" panose="020F0600000000000000" pitchFamily="50" charset="-128"/>
                <a:ea typeface="HG丸ｺﾞｼｯｸM-PRO" panose="020F0600000000000000" pitchFamily="50" charset="-128"/>
              </a:rPr>
              <a:t>練習２　小球とおもりのそれぞれの速度に、記号をつけなさい。</a:t>
            </a:r>
          </a:p>
        </p:txBody>
      </p:sp>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11AC9731-729E-45C5-8AD7-D435CA2B9A96}"/>
                  </a:ext>
                </a:extLst>
              </p:cNvPr>
              <p:cNvSpPr txBox="1"/>
              <p:nvPr/>
            </p:nvSpPr>
            <p:spPr>
              <a:xfrm>
                <a:off x="1194922" y="1910371"/>
                <a:ext cx="2242345" cy="1015663"/>
              </a:xfrm>
              <a:prstGeom prst="rect">
                <a:avLst/>
              </a:prstGeom>
              <a:noFill/>
            </p:spPr>
            <p:txBody>
              <a:bodyPr wrap="none" lIns="0" tIns="0" rIns="0" bIns="0" rtlCol="0">
                <a:spAutoFit/>
              </a:bodyPr>
              <a:lstStyle/>
              <a:p>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𝟏</m:t>
                        </m:r>
                      </m:sub>
                    </m:sSub>
                    <m:r>
                      <a:rPr lang="en-US" altLang="ja-JP" sz="66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𝟐</m:t>
                        </m:r>
                      </m:sub>
                    </m:sSub>
                  </m:oMath>
                </a14:m>
                <a:endParaRPr lang="ja-JP" altLang="en-US" sz="6600" b="1" dirty="0">
                  <a:solidFill>
                    <a:srgbClr val="FF0000"/>
                  </a:solidFill>
                </a:endParaRPr>
              </a:p>
            </p:txBody>
          </p:sp>
        </mc:Choice>
        <mc:Fallback xmlns="">
          <p:sp>
            <p:nvSpPr>
              <p:cNvPr id="20" name="テキスト ボックス 19">
                <a:extLst>
                  <a:ext uri="{FF2B5EF4-FFF2-40B4-BE49-F238E27FC236}">
                    <a16:creationId xmlns:a16="http://schemas.microsoft.com/office/drawing/2014/main" id="{11AC9731-729E-45C5-8AD7-D435CA2B9A96}"/>
                  </a:ext>
                </a:extLst>
              </p:cNvPr>
              <p:cNvSpPr txBox="1">
                <a:spLocks noRot="1" noChangeAspect="1" noMove="1" noResize="1" noEditPoints="1" noAdjustHandles="1" noChangeArrowheads="1" noChangeShapeType="1" noTextEdit="1"/>
              </p:cNvSpPr>
              <p:nvPr/>
            </p:nvSpPr>
            <p:spPr>
              <a:xfrm>
                <a:off x="1194922" y="1910371"/>
                <a:ext cx="2242345" cy="1015663"/>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B82C93FB-5C1E-4127-9C82-536AFAACC775}"/>
                  </a:ext>
                </a:extLst>
              </p:cNvPr>
              <p:cNvSpPr txBox="1"/>
              <p:nvPr/>
            </p:nvSpPr>
            <p:spPr>
              <a:xfrm>
                <a:off x="4621184" y="1904019"/>
                <a:ext cx="3051861" cy="1137299"/>
              </a:xfrm>
              <a:prstGeom prst="rect">
                <a:avLst/>
              </a:prstGeom>
              <a:noFill/>
            </p:spPr>
            <p:txBody>
              <a:bodyPr wrap="none" lIns="0" tIns="0" rIns="0" bIns="0" rtlCol="0">
                <a:spAutoFit/>
              </a:bodyPr>
              <a:lstStyle/>
              <a:p>
                <a14:m>
                  <m:oMath xmlns:m="http://schemas.openxmlformats.org/officeDocument/2006/math">
                    <m:sSub>
                      <m:sSubPr>
                        <m:ctrlPr>
                          <a:rPr lang="en-US" altLang="ja-JP" sz="6000" b="1" i="1">
                            <a:solidFill>
                              <a:srgbClr val="FF0000"/>
                            </a:solidFill>
                            <a:latin typeface="Cambria Math" panose="02040503050406030204" pitchFamily="18" charset="0"/>
                          </a:rPr>
                        </m:ctrlPr>
                      </m:sSubPr>
                      <m:e>
                        <m:r>
                          <a:rPr lang="en-US" altLang="ja-JP" sz="6000" b="1" i="1">
                            <a:solidFill>
                              <a:srgbClr val="FF0000"/>
                            </a:solidFill>
                            <a:latin typeface="Cambria Math" panose="02040503050406030204" pitchFamily="18" charset="0"/>
                          </a:rPr>
                          <m:t>𝒗</m:t>
                        </m:r>
                      </m:e>
                      <m:sub>
                        <m:r>
                          <a:rPr lang="ja-JP" altLang="en-US" sz="6000" b="1" i="1">
                            <a:solidFill>
                              <a:srgbClr val="FF0000"/>
                            </a:solidFill>
                            <a:latin typeface="Cambria Math" panose="02040503050406030204" pitchFamily="18" charset="0"/>
                          </a:rPr>
                          <m:t>小</m:t>
                        </m:r>
                      </m:sub>
                    </m:sSub>
                    <m:r>
                      <a:rPr lang="en-US" altLang="ja-JP" sz="60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ja-JP" altLang="en-US" sz="6600" b="1" i="1">
                            <a:solidFill>
                              <a:srgbClr val="FF0000"/>
                            </a:solidFill>
                            <a:latin typeface="Cambria Math" panose="02040503050406030204" pitchFamily="18" charset="0"/>
                          </a:rPr>
                          <m:t>お</m:t>
                        </m:r>
                      </m:sub>
                    </m:sSub>
                  </m:oMath>
                </a14:m>
                <a:endParaRPr lang="ja-JP" altLang="en-US" sz="6600" b="1" dirty="0">
                  <a:solidFill>
                    <a:srgbClr val="FF0000"/>
                  </a:solidFill>
                </a:endParaRPr>
              </a:p>
            </p:txBody>
          </p:sp>
        </mc:Choice>
        <mc:Fallback xmlns="">
          <p:sp>
            <p:nvSpPr>
              <p:cNvPr id="21" name="テキスト ボックス 20">
                <a:extLst>
                  <a:ext uri="{FF2B5EF4-FFF2-40B4-BE49-F238E27FC236}">
                    <a16:creationId xmlns:a16="http://schemas.microsoft.com/office/drawing/2014/main" id="{B82C93FB-5C1E-4127-9C82-536AFAACC775}"/>
                  </a:ext>
                </a:extLst>
              </p:cNvPr>
              <p:cNvSpPr txBox="1">
                <a:spLocks noRot="1" noChangeAspect="1" noMove="1" noResize="1" noEditPoints="1" noAdjustHandles="1" noChangeArrowheads="1" noChangeShapeType="1" noTextEdit="1"/>
              </p:cNvSpPr>
              <p:nvPr/>
            </p:nvSpPr>
            <p:spPr>
              <a:xfrm>
                <a:off x="4621184" y="1904019"/>
                <a:ext cx="3051861" cy="1137299"/>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B9FE62D1-3B40-4912-A1A5-481B38DDF8A7}"/>
                  </a:ext>
                </a:extLst>
              </p:cNvPr>
              <p:cNvSpPr txBox="1"/>
              <p:nvPr/>
            </p:nvSpPr>
            <p:spPr>
              <a:xfrm>
                <a:off x="1316613" y="3769986"/>
                <a:ext cx="2264787" cy="1015663"/>
              </a:xfrm>
              <a:prstGeom prst="rect">
                <a:avLst/>
              </a:prstGeom>
              <a:noFill/>
            </p:spPr>
            <p:txBody>
              <a:bodyPr wrap="none" lIns="0" tIns="0" rIns="0" bIns="0" rtlCol="0">
                <a:spAutoFit/>
              </a:bodyPr>
              <a:lstStyle/>
              <a:p>
                <a14:m>
                  <m:oMath xmlns:m="http://schemas.openxmlformats.org/officeDocument/2006/math">
                    <m:sSub>
                      <m:sSubPr>
                        <m:ctrlPr>
                          <a:rPr lang="en-US" altLang="ja-JP" sz="6000" b="1" i="1">
                            <a:solidFill>
                              <a:srgbClr val="FF0000"/>
                            </a:solidFill>
                            <a:latin typeface="Cambria Math" panose="02040503050406030204" pitchFamily="18" charset="0"/>
                          </a:rPr>
                        </m:ctrlPr>
                      </m:sSubPr>
                      <m:e>
                        <m:r>
                          <a:rPr lang="en-US" altLang="ja-JP" sz="6000" b="1" i="1">
                            <a:solidFill>
                              <a:srgbClr val="FF0000"/>
                            </a:solidFill>
                            <a:latin typeface="Cambria Math" panose="02040503050406030204" pitchFamily="18" charset="0"/>
                          </a:rPr>
                          <m:t>𝒗</m:t>
                        </m:r>
                      </m:e>
                      <m:sub>
                        <m:r>
                          <a:rPr lang="en-US" altLang="ja-JP" sz="6000" b="1" i="1">
                            <a:solidFill>
                              <a:srgbClr val="FF0000"/>
                            </a:solidFill>
                            <a:latin typeface="Cambria Math" panose="02040503050406030204" pitchFamily="18" charset="0"/>
                          </a:rPr>
                          <m:t>𝒃</m:t>
                        </m:r>
                      </m:sub>
                    </m:sSub>
                    <m:r>
                      <a:rPr lang="en-US" altLang="ja-JP" sz="60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𝒘</m:t>
                        </m:r>
                      </m:sub>
                    </m:sSub>
                  </m:oMath>
                </a14:m>
                <a:endParaRPr lang="ja-JP" altLang="en-US" sz="6600" b="1" dirty="0">
                  <a:solidFill>
                    <a:srgbClr val="FF0000"/>
                  </a:solidFill>
                </a:endParaRPr>
              </a:p>
            </p:txBody>
          </p:sp>
        </mc:Choice>
        <mc:Fallback xmlns="">
          <p:sp>
            <p:nvSpPr>
              <p:cNvPr id="22" name="テキスト ボックス 21">
                <a:extLst>
                  <a:ext uri="{FF2B5EF4-FFF2-40B4-BE49-F238E27FC236}">
                    <a16:creationId xmlns:a16="http://schemas.microsoft.com/office/drawing/2014/main" id="{B9FE62D1-3B40-4912-A1A5-481B38DDF8A7}"/>
                  </a:ext>
                </a:extLst>
              </p:cNvPr>
              <p:cNvSpPr txBox="1">
                <a:spLocks noRot="1" noChangeAspect="1" noMove="1" noResize="1" noEditPoints="1" noAdjustHandles="1" noChangeArrowheads="1" noChangeShapeType="1" noTextEdit="1"/>
              </p:cNvSpPr>
              <p:nvPr/>
            </p:nvSpPr>
            <p:spPr>
              <a:xfrm>
                <a:off x="1316613" y="3769986"/>
                <a:ext cx="2264787" cy="1015663"/>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ADD386BF-9605-4BC1-814F-BAF8D167065A}"/>
                  </a:ext>
                </a:extLst>
              </p:cNvPr>
              <p:cNvSpPr txBox="1"/>
              <p:nvPr/>
            </p:nvSpPr>
            <p:spPr>
              <a:xfrm>
                <a:off x="4776593" y="3866169"/>
                <a:ext cx="1410643" cy="1015663"/>
              </a:xfrm>
              <a:prstGeom prst="rect">
                <a:avLst/>
              </a:prstGeom>
              <a:noFill/>
            </p:spPr>
            <p:txBody>
              <a:bodyPr wrap="none" lIns="0" tIns="0" rIns="0" bIns="0" rtlCol="0">
                <a:spAutoFit/>
              </a:bodyPr>
              <a:lstStyle/>
              <a:p>
                <a14:m>
                  <m:oMath xmlns:m="http://schemas.openxmlformats.org/officeDocument/2006/math">
                    <m:r>
                      <a:rPr lang="en-US" altLang="ja-JP" sz="6000" b="1" i="1">
                        <a:solidFill>
                          <a:srgbClr val="FF0000"/>
                        </a:solidFill>
                        <a:latin typeface="Cambria Math" panose="02040503050406030204" pitchFamily="18" charset="0"/>
                      </a:rPr>
                      <m:t>𝒗</m:t>
                    </m:r>
                    <m:r>
                      <a:rPr lang="en-US" altLang="ja-JP" sz="6000" b="1" i="1">
                        <a:solidFill>
                          <a:srgbClr val="FF0000"/>
                        </a:solidFill>
                        <a:latin typeface="Cambria Math" panose="02040503050406030204" pitchFamily="18" charset="0"/>
                      </a:rPr>
                      <m:t>,</m:t>
                    </m:r>
                  </m:oMath>
                </a14:m>
                <a:r>
                  <a:rPr lang="en-US" altLang="ja-JP" sz="6600" b="1" dirty="0">
                    <a:solidFill>
                      <a:srgbClr val="FF0000"/>
                    </a:solidFill>
                  </a:rPr>
                  <a:t> </a:t>
                </a:r>
                <a14:m>
                  <m:oMath xmlns:m="http://schemas.openxmlformats.org/officeDocument/2006/math">
                    <m:r>
                      <a:rPr lang="en-US" altLang="ja-JP" sz="6600" b="1" i="1">
                        <a:solidFill>
                          <a:srgbClr val="FF0000"/>
                        </a:solidFill>
                        <a:latin typeface="Cambria Math" panose="02040503050406030204" pitchFamily="18" charset="0"/>
                      </a:rPr>
                      <m:t>𝑽</m:t>
                    </m:r>
                  </m:oMath>
                </a14:m>
                <a:endParaRPr lang="ja-JP" altLang="en-US" sz="6600" b="1" dirty="0">
                  <a:solidFill>
                    <a:srgbClr val="FF0000"/>
                  </a:solidFill>
                </a:endParaRPr>
              </a:p>
            </p:txBody>
          </p:sp>
        </mc:Choice>
        <mc:Fallback xmlns="">
          <p:sp>
            <p:nvSpPr>
              <p:cNvPr id="23" name="テキスト ボックス 22">
                <a:extLst>
                  <a:ext uri="{FF2B5EF4-FFF2-40B4-BE49-F238E27FC236}">
                    <a16:creationId xmlns:a16="http://schemas.microsoft.com/office/drawing/2014/main" id="{ADD386BF-9605-4BC1-814F-BAF8D167065A}"/>
                  </a:ext>
                </a:extLst>
              </p:cNvPr>
              <p:cNvSpPr txBox="1">
                <a:spLocks noRot="1" noChangeAspect="1" noMove="1" noResize="1" noEditPoints="1" noAdjustHandles="1" noChangeArrowheads="1" noChangeShapeType="1" noTextEdit="1"/>
              </p:cNvSpPr>
              <p:nvPr/>
            </p:nvSpPr>
            <p:spPr>
              <a:xfrm>
                <a:off x="4776593" y="3866169"/>
                <a:ext cx="1410643" cy="1015663"/>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2391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down)">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13</a:t>
            </a:fld>
            <a:endParaRPr kumimoji="1" lang="ja-JP" altLang="en-US"/>
          </a:p>
        </p:txBody>
      </p:sp>
      <p:sp>
        <p:nvSpPr>
          <p:cNvPr id="6" name="正方形/長方形 5">
            <a:extLst>
              <a:ext uri="{FF2B5EF4-FFF2-40B4-BE49-F238E27FC236}">
                <a16:creationId xmlns:a16="http://schemas.microsoft.com/office/drawing/2014/main" id="{249EDCD5-66B5-4F42-987C-CA0967A4AE2F}"/>
              </a:ext>
            </a:extLst>
          </p:cNvPr>
          <p:cNvSpPr/>
          <p:nvPr/>
        </p:nvSpPr>
        <p:spPr>
          <a:xfrm>
            <a:off x="463348" y="899759"/>
            <a:ext cx="11337491" cy="5262979"/>
          </a:xfrm>
          <a:prstGeom prst="rect">
            <a:avLst/>
          </a:prstGeom>
        </p:spPr>
        <p:txBody>
          <a:bodyPr wrap="square">
            <a:spAutoFit/>
          </a:bodyPr>
          <a:lstStyle/>
          <a:p>
            <a:r>
              <a:rPr lang="ja-JP" altLang="en-US" sz="2800" dirty="0">
                <a:latin typeface="HG丸ｺﾞｼｯｸM-PRO" panose="020F0600000000000000" pitchFamily="50" charset="-128"/>
                <a:ea typeface="HG丸ｺﾞｼｯｸM-PRO" panose="020F0600000000000000" pitchFamily="50" charset="-128"/>
              </a:rPr>
              <a:t>練習</a:t>
            </a:r>
          </a:p>
          <a:p>
            <a:r>
              <a:rPr lang="ja-JP" altLang="en-US" sz="2800" dirty="0">
                <a:latin typeface="HG丸ｺﾞｼｯｸM-PRO" panose="020F0600000000000000" pitchFamily="50" charset="-128"/>
                <a:ea typeface="HG丸ｺﾞｼｯｸM-PRO" panose="020F0600000000000000" pitchFamily="50" charset="-128"/>
              </a:rPr>
              <a:t>（１）　右向きを正とする。右向きに５</a:t>
            </a:r>
            <a:r>
              <a:rPr lang="en-US" altLang="ja-JP" sz="2800" dirty="0">
                <a:latin typeface="HG丸ｺﾞｼｯｸM-PRO" panose="020F0600000000000000" pitchFamily="50" charset="-128"/>
                <a:ea typeface="HG丸ｺﾞｼｯｸM-PRO" panose="020F0600000000000000" pitchFamily="50" charset="-128"/>
              </a:rPr>
              <a:t>[m/s]</a:t>
            </a:r>
            <a:r>
              <a:rPr lang="ja-JP" altLang="en-US" sz="2800" dirty="0">
                <a:latin typeface="HG丸ｺﾞｼｯｸM-PRO" panose="020F0600000000000000" pitchFamily="50" charset="-128"/>
                <a:ea typeface="HG丸ｺﾞｼｯｸM-PRO" panose="020F0600000000000000" pitchFamily="50" charset="-128"/>
              </a:rPr>
              <a:t>の速さで進む物体の速度は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err="1">
                <a:latin typeface="HG丸ｺﾞｼｯｸM-PRO" panose="020F0600000000000000" pitchFamily="50" charset="-128"/>
                <a:ea typeface="HG丸ｺﾞｼｯｸM-PRO" panose="020F0600000000000000" pitchFamily="50" charset="-128"/>
              </a:rPr>
              <a:t>ｍ</a:t>
            </a:r>
            <a:r>
              <a:rPr lang="en-US" altLang="ja-JP" sz="2800" dirty="0">
                <a:latin typeface="HG丸ｺﾞｼｯｸM-PRO" panose="020F0600000000000000" pitchFamily="50" charset="-128"/>
                <a:ea typeface="HG丸ｺﾞｼｯｸM-PRO" panose="020F0600000000000000" pitchFamily="50" charset="-128"/>
              </a:rPr>
              <a:t>/s]</a:t>
            </a:r>
            <a:r>
              <a:rPr lang="ja-JP" altLang="en-US" sz="2800" dirty="0">
                <a:latin typeface="HG丸ｺﾞｼｯｸM-PRO" panose="020F0600000000000000" pitchFamily="50" charset="-128"/>
                <a:ea typeface="HG丸ｺﾞｼｯｸM-PRO" panose="020F0600000000000000" pitchFamily="50" charset="-128"/>
              </a:rPr>
              <a:t>である。</a:t>
            </a:r>
          </a:p>
          <a:p>
            <a:endParaRPr lang="ja-JP" altLang="en-US"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（２）右向きを正とする。左向きに５</a:t>
            </a:r>
            <a:r>
              <a:rPr lang="en-US" altLang="ja-JP" sz="2800" dirty="0">
                <a:latin typeface="HG丸ｺﾞｼｯｸM-PRO" panose="020F0600000000000000" pitchFamily="50" charset="-128"/>
                <a:ea typeface="HG丸ｺﾞｼｯｸM-PRO" panose="020F0600000000000000" pitchFamily="50" charset="-128"/>
              </a:rPr>
              <a:t>[m/s]</a:t>
            </a:r>
            <a:r>
              <a:rPr lang="ja-JP" altLang="en-US" sz="2800" dirty="0">
                <a:latin typeface="HG丸ｺﾞｼｯｸM-PRO" panose="020F0600000000000000" pitchFamily="50" charset="-128"/>
                <a:ea typeface="HG丸ｺﾞｼｯｸM-PRO" panose="020F0600000000000000" pitchFamily="50" charset="-128"/>
              </a:rPr>
              <a:t>の速さで進む物体の速度は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である。</a:t>
            </a:r>
          </a:p>
          <a:p>
            <a:endParaRPr lang="ja-JP" altLang="en-US"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（３）左向きを正とする。左向きに４</a:t>
            </a:r>
            <a:r>
              <a:rPr lang="en-US" altLang="ja-JP" sz="2800" dirty="0">
                <a:latin typeface="HG丸ｺﾞｼｯｸM-PRO" panose="020F0600000000000000" pitchFamily="50" charset="-128"/>
                <a:ea typeface="HG丸ｺﾞｼｯｸM-PRO" panose="020F0600000000000000" pitchFamily="50" charset="-128"/>
              </a:rPr>
              <a:t>[m/s]</a:t>
            </a:r>
            <a:r>
              <a:rPr lang="ja-JP" altLang="en-US" sz="2800" dirty="0">
                <a:latin typeface="HG丸ｺﾞｼｯｸM-PRO" panose="020F0600000000000000" pitchFamily="50" charset="-128"/>
                <a:ea typeface="HG丸ｺﾞｼｯｸM-PRO" panose="020F0600000000000000" pitchFamily="50" charset="-128"/>
              </a:rPr>
              <a:t>の速さで進む物体の速度は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である。</a:t>
            </a:r>
          </a:p>
          <a:p>
            <a:endParaRPr lang="ja-JP" altLang="en-US"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（４）左向きを正とする。右向きに６</a:t>
            </a:r>
            <a:r>
              <a:rPr lang="en-US" altLang="ja-JP" sz="2800" dirty="0">
                <a:latin typeface="HG丸ｺﾞｼｯｸM-PRO" panose="020F0600000000000000" pitchFamily="50" charset="-128"/>
                <a:ea typeface="HG丸ｺﾞｼｯｸM-PRO" panose="020F0600000000000000" pitchFamily="50" charset="-128"/>
              </a:rPr>
              <a:t>[m/s]</a:t>
            </a:r>
            <a:r>
              <a:rPr lang="ja-JP" altLang="en-US" sz="2800" dirty="0">
                <a:latin typeface="HG丸ｺﾞｼｯｸM-PRO" panose="020F0600000000000000" pitchFamily="50" charset="-128"/>
                <a:ea typeface="HG丸ｺﾞｼｯｸM-PRO" panose="020F0600000000000000" pitchFamily="50" charset="-128"/>
              </a:rPr>
              <a:t>の速さで進む物体の速度は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である。</a:t>
            </a:r>
          </a:p>
        </p:txBody>
      </p:sp>
      <p:sp>
        <p:nvSpPr>
          <p:cNvPr id="7" name="正方形/長方形 6">
            <a:extLst>
              <a:ext uri="{FF2B5EF4-FFF2-40B4-BE49-F238E27FC236}">
                <a16:creationId xmlns:a16="http://schemas.microsoft.com/office/drawing/2014/main" id="{8FF53DB0-1FC7-4F02-8925-5B9F13095758}"/>
              </a:ext>
            </a:extLst>
          </p:cNvPr>
          <p:cNvSpPr/>
          <p:nvPr/>
        </p:nvSpPr>
        <p:spPr>
          <a:xfrm>
            <a:off x="1670851" y="1730856"/>
            <a:ext cx="2082381" cy="646331"/>
          </a:xfrm>
          <a:prstGeom prst="rect">
            <a:avLst/>
          </a:prstGeom>
        </p:spPr>
        <p:txBody>
          <a:bodyPr wrap="square">
            <a:spAutoFit/>
          </a:bodyPr>
          <a:lstStyle/>
          <a:p>
            <a:r>
              <a:rPr lang="ja-JP" altLang="en-US" sz="3600" b="1" dirty="0">
                <a:solidFill>
                  <a:srgbClr val="FF0000"/>
                </a:solidFill>
                <a:latin typeface="平成明朝体W3"/>
              </a:rPr>
              <a:t>＋５</a:t>
            </a:r>
            <a:endParaRPr lang="ja-JP" altLang="en-US" sz="3600" b="1" dirty="0">
              <a:solidFill>
                <a:srgbClr val="FF0000"/>
              </a:solidFill>
            </a:endParaRPr>
          </a:p>
        </p:txBody>
      </p:sp>
      <p:sp>
        <p:nvSpPr>
          <p:cNvPr id="8" name="正方形/長方形 7">
            <a:extLst>
              <a:ext uri="{FF2B5EF4-FFF2-40B4-BE49-F238E27FC236}">
                <a16:creationId xmlns:a16="http://schemas.microsoft.com/office/drawing/2014/main" id="{05C36AD9-D0A1-456A-93BB-112C6AAC2FF4}"/>
              </a:ext>
            </a:extLst>
          </p:cNvPr>
          <p:cNvSpPr/>
          <p:nvPr/>
        </p:nvSpPr>
        <p:spPr>
          <a:xfrm>
            <a:off x="1226418" y="2980536"/>
            <a:ext cx="2526814" cy="646331"/>
          </a:xfrm>
          <a:prstGeom prst="rect">
            <a:avLst/>
          </a:prstGeom>
        </p:spPr>
        <p:txBody>
          <a:bodyPr wrap="square">
            <a:spAutoFit/>
          </a:bodyPr>
          <a:lstStyle/>
          <a:p>
            <a:r>
              <a:rPr lang="ja-JP" altLang="en-US" sz="3600" b="1" dirty="0" err="1">
                <a:solidFill>
                  <a:srgbClr val="FF0000"/>
                </a:solidFill>
                <a:latin typeface="平成明朝体W3"/>
              </a:rPr>
              <a:t>ー</a:t>
            </a:r>
            <a:r>
              <a:rPr lang="ja-JP" altLang="en-US" sz="3600" b="1" dirty="0">
                <a:solidFill>
                  <a:srgbClr val="FF0000"/>
                </a:solidFill>
                <a:latin typeface="平成明朝体W3"/>
              </a:rPr>
              <a:t>５　</a:t>
            </a:r>
            <a:r>
              <a:rPr lang="en-US" altLang="ja-JP" sz="3600" b="1" dirty="0">
                <a:solidFill>
                  <a:srgbClr val="FF0000"/>
                </a:solidFill>
                <a:latin typeface="平成明朝体W3"/>
              </a:rPr>
              <a:t>m/s</a:t>
            </a:r>
            <a:endParaRPr lang="ja-JP" altLang="en-US" sz="3600" b="1" dirty="0">
              <a:solidFill>
                <a:srgbClr val="FF0000"/>
              </a:solidFill>
            </a:endParaRPr>
          </a:p>
        </p:txBody>
      </p:sp>
      <p:sp>
        <p:nvSpPr>
          <p:cNvPr id="9" name="正方形/長方形 8">
            <a:extLst>
              <a:ext uri="{FF2B5EF4-FFF2-40B4-BE49-F238E27FC236}">
                <a16:creationId xmlns:a16="http://schemas.microsoft.com/office/drawing/2014/main" id="{B043304F-CE27-4CE0-9E54-4A0568929018}"/>
              </a:ext>
            </a:extLst>
          </p:cNvPr>
          <p:cNvSpPr/>
          <p:nvPr/>
        </p:nvSpPr>
        <p:spPr>
          <a:xfrm>
            <a:off x="1229360" y="4287566"/>
            <a:ext cx="2526814" cy="646331"/>
          </a:xfrm>
          <a:prstGeom prst="rect">
            <a:avLst/>
          </a:prstGeom>
        </p:spPr>
        <p:txBody>
          <a:bodyPr wrap="square">
            <a:spAutoFit/>
          </a:bodyPr>
          <a:lstStyle/>
          <a:p>
            <a:r>
              <a:rPr lang="ja-JP" altLang="en-US" sz="3600" b="1" dirty="0">
                <a:solidFill>
                  <a:srgbClr val="FF0000"/>
                </a:solidFill>
                <a:latin typeface="平成明朝体W3"/>
              </a:rPr>
              <a:t>＋４　</a:t>
            </a:r>
            <a:r>
              <a:rPr lang="en-US" altLang="ja-JP" sz="3600" b="1" dirty="0">
                <a:solidFill>
                  <a:srgbClr val="FF0000"/>
                </a:solidFill>
                <a:latin typeface="平成明朝体W3"/>
              </a:rPr>
              <a:t>m/s</a:t>
            </a:r>
            <a:endParaRPr lang="ja-JP" altLang="en-US" sz="3600" b="1" dirty="0">
              <a:solidFill>
                <a:srgbClr val="FF0000"/>
              </a:solidFill>
            </a:endParaRPr>
          </a:p>
        </p:txBody>
      </p:sp>
      <p:sp>
        <p:nvSpPr>
          <p:cNvPr id="10" name="正方形/長方形 9">
            <a:extLst>
              <a:ext uri="{FF2B5EF4-FFF2-40B4-BE49-F238E27FC236}">
                <a16:creationId xmlns:a16="http://schemas.microsoft.com/office/drawing/2014/main" id="{56A3F355-E039-4BC3-9067-C3D89FA3F2ED}"/>
              </a:ext>
            </a:extLst>
          </p:cNvPr>
          <p:cNvSpPr/>
          <p:nvPr/>
        </p:nvSpPr>
        <p:spPr>
          <a:xfrm>
            <a:off x="1266257" y="5537246"/>
            <a:ext cx="2526814" cy="646331"/>
          </a:xfrm>
          <a:prstGeom prst="rect">
            <a:avLst/>
          </a:prstGeom>
        </p:spPr>
        <p:txBody>
          <a:bodyPr wrap="square">
            <a:spAutoFit/>
          </a:bodyPr>
          <a:lstStyle/>
          <a:p>
            <a:r>
              <a:rPr lang="ja-JP" altLang="en-US" sz="3600" b="1" dirty="0">
                <a:solidFill>
                  <a:srgbClr val="FF0000"/>
                </a:solidFill>
                <a:latin typeface="平成明朝体W3"/>
              </a:rPr>
              <a:t>－６　</a:t>
            </a:r>
            <a:r>
              <a:rPr lang="en-US" altLang="ja-JP" sz="3600" b="1" dirty="0">
                <a:solidFill>
                  <a:srgbClr val="FF0000"/>
                </a:solidFill>
                <a:latin typeface="平成明朝体W3"/>
              </a:rPr>
              <a:t>m/s</a:t>
            </a:r>
            <a:endParaRPr lang="ja-JP" altLang="en-US" sz="3600" b="1" dirty="0">
              <a:solidFill>
                <a:srgbClr val="FF0000"/>
              </a:solidFill>
            </a:endParaRPr>
          </a:p>
        </p:txBody>
      </p:sp>
    </p:spTree>
    <p:extLst>
      <p:ext uri="{BB962C8B-B14F-4D97-AF65-F5344CB8AC3E}">
        <p14:creationId xmlns:p14="http://schemas.microsoft.com/office/powerpoint/2010/main" val="10885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14</a:t>
            </a:fld>
            <a:endParaRPr kumimoji="1" lang="ja-JP" altLang="en-US"/>
          </a:p>
        </p:txBody>
      </p:sp>
      <p:sp>
        <p:nvSpPr>
          <p:cNvPr id="17" name="コンテンツ プレースホルダー 2">
            <a:extLst>
              <a:ext uri="{FF2B5EF4-FFF2-40B4-BE49-F238E27FC236}">
                <a16:creationId xmlns:a16="http://schemas.microsoft.com/office/drawing/2014/main" id="{FD6F5159-D919-4C9C-B2C6-116D1A400CF3}"/>
              </a:ext>
            </a:extLst>
          </p:cNvPr>
          <p:cNvSpPr txBox="1">
            <a:spLocks/>
          </p:cNvSpPr>
          <p:nvPr/>
        </p:nvSpPr>
        <p:spPr>
          <a:xfrm>
            <a:off x="1015754" y="2395562"/>
            <a:ext cx="10588749" cy="152288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4500" b="1" dirty="0">
                <a:solidFill>
                  <a:srgbClr val="FF0000"/>
                </a:solidFill>
              </a:rPr>
              <a:t>物体の運動を式やグラフで表現するための物理量を理解する。</a:t>
            </a:r>
          </a:p>
        </p:txBody>
      </p:sp>
      <p:sp>
        <p:nvSpPr>
          <p:cNvPr id="18" name="コンテンツ プレースホルダー 2">
            <a:extLst>
              <a:ext uri="{FF2B5EF4-FFF2-40B4-BE49-F238E27FC236}">
                <a16:creationId xmlns:a16="http://schemas.microsoft.com/office/drawing/2014/main" id="{A596DDFE-7A02-4ECD-A98B-66199DE677BC}"/>
              </a:ext>
            </a:extLst>
          </p:cNvPr>
          <p:cNvSpPr txBox="1">
            <a:spLocks/>
          </p:cNvSpPr>
          <p:nvPr/>
        </p:nvSpPr>
        <p:spPr>
          <a:xfrm>
            <a:off x="1769021" y="4120120"/>
            <a:ext cx="9147899" cy="1041159"/>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4800" b="1" dirty="0">
                <a:solidFill>
                  <a:srgbClr val="FF0000"/>
                </a:solidFill>
              </a:rPr>
              <a:t>位置・座標，変位，速さと速度</a:t>
            </a:r>
          </a:p>
        </p:txBody>
      </p:sp>
      <p:sp>
        <p:nvSpPr>
          <p:cNvPr id="19" name="テキスト ボックス 18">
            <a:extLst>
              <a:ext uri="{FF2B5EF4-FFF2-40B4-BE49-F238E27FC236}">
                <a16:creationId xmlns:a16="http://schemas.microsoft.com/office/drawing/2014/main" id="{F721727B-5672-47FC-B6A0-88834FD3BE0F}"/>
              </a:ext>
            </a:extLst>
          </p:cNvPr>
          <p:cNvSpPr txBox="1"/>
          <p:nvPr/>
        </p:nvSpPr>
        <p:spPr>
          <a:xfrm>
            <a:off x="279401" y="911866"/>
            <a:ext cx="4825999" cy="646331"/>
          </a:xfrm>
          <a:prstGeom prst="rect">
            <a:avLst/>
          </a:prstGeom>
          <a:solidFill>
            <a:srgbClr val="00B0F0"/>
          </a:solidFill>
        </p:spPr>
        <p:txBody>
          <a:bodyPr wrap="square" rtlCol="0">
            <a:spAutoFit/>
          </a:bodyPr>
          <a:lstStyle/>
          <a:p>
            <a:pPr algn="ctr"/>
            <a:r>
              <a:rPr lang="ja-JP" altLang="en-US" sz="3600" dirty="0">
                <a:latin typeface="HG丸ｺﾞｼｯｸM-PRO" panose="020F0600000000000000" pitchFamily="50" charset="-128"/>
                <a:ea typeface="HG丸ｺﾞｼｯｸM-PRO" panose="020F0600000000000000" pitchFamily="50" charset="-128"/>
              </a:rPr>
              <a:t>本時の目標・学ぶこと</a:t>
            </a:r>
          </a:p>
        </p:txBody>
      </p:sp>
      <p:sp>
        <p:nvSpPr>
          <p:cNvPr id="20" name="四角形: 角を丸くする 19">
            <a:extLst>
              <a:ext uri="{FF2B5EF4-FFF2-40B4-BE49-F238E27FC236}">
                <a16:creationId xmlns:a16="http://schemas.microsoft.com/office/drawing/2014/main" id="{0BD66DC2-3676-4CBA-AE1E-31AB96A096E0}"/>
              </a:ext>
            </a:extLst>
          </p:cNvPr>
          <p:cNvSpPr/>
          <p:nvPr/>
        </p:nvSpPr>
        <p:spPr>
          <a:xfrm>
            <a:off x="545726" y="1933424"/>
            <a:ext cx="11305914" cy="3298976"/>
          </a:xfrm>
          <a:prstGeom prst="roundRect">
            <a:avLst>
              <a:gd name="adj" fmla="val 41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250694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１．ふりかえり・リフレクション</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15</a:t>
            </a:fld>
            <a:endParaRPr kumimoji="1" lang="ja-JP" altLang="en-US"/>
          </a:p>
        </p:txBody>
      </p:sp>
      <p:sp>
        <p:nvSpPr>
          <p:cNvPr id="11" name="正方形/長方形 10">
            <a:extLst>
              <a:ext uri="{FF2B5EF4-FFF2-40B4-BE49-F238E27FC236}">
                <a16:creationId xmlns:a16="http://schemas.microsoft.com/office/drawing/2014/main" id="{512017CB-73FA-4507-B2A6-219D797D7539}"/>
              </a:ext>
            </a:extLst>
          </p:cNvPr>
          <p:cNvSpPr/>
          <p:nvPr/>
        </p:nvSpPr>
        <p:spPr>
          <a:xfrm>
            <a:off x="572168" y="975402"/>
            <a:ext cx="11360751" cy="5324535"/>
          </a:xfrm>
          <a:prstGeom prst="rect">
            <a:avLst/>
          </a:prstGeom>
        </p:spPr>
        <p:txBody>
          <a:bodyPr wrap="square">
            <a:spAutoFit/>
          </a:bodyPr>
          <a:lstStyle/>
          <a:p>
            <a:r>
              <a:rPr lang="ja-JP" altLang="en-US" sz="2800" dirty="0">
                <a:latin typeface="HG丸ｺﾞｼｯｸM-PRO" panose="020F0600000000000000" pitchFamily="50" charset="-128"/>
                <a:ea typeface="HG丸ｺﾞｼｯｸM-PRO" panose="020F0600000000000000" pitchFamily="50" charset="-128"/>
              </a:rPr>
              <a:t>位置・座標の変化を　　　　という。</a:t>
            </a:r>
          </a:p>
          <a:p>
            <a:endParaRPr lang="ja-JP" altLang="en-US"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速度の量記号（アルファベット）は　　　　、単位には主に</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a:t>
            </a:r>
            <a:r>
              <a:rPr lang="ja-JP" altLang="en-US" sz="2800" dirty="0">
                <a:latin typeface="HG丸ｺﾞｼｯｸM-PRO" panose="020F0600000000000000" pitchFamily="50" charset="-128"/>
                <a:ea typeface="HG丸ｺﾞｼｯｸM-PRO" panose="020F0600000000000000" pitchFamily="50" charset="-128"/>
              </a:rPr>
              <a:t>を用いる。</a:t>
            </a:r>
          </a:p>
          <a:p>
            <a:endParaRPr lang="ja-JP" altLang="en-US"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平均の速さは、　　　　　と表す。</a:t>
            </a:r>
          </a:p>
          <a:p>
            <a:endParaRPr lang="ja-JP" altLang="en-US" sz="28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速度＝　　　　　＋　　　　　で、　　　　　は　　　　　　を用いて表す。</a:t>
            </a:r>
          </a:p>
          <a:p>
            <a:endParaRPr lang="ja-JP" altLang="en-US" sz="2800" dirty="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（１）　右向きを正とする。原点から、左に４</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err="1">
                <a:latin typeface="HG丸ｺﾞｼｯｸM-PRO" panose="020F0600000000000000" pitchFamily="50" charset="-128"/>
                <a:ea typeface="HG丸ｺﾞｼｯｸM-PRO" panose="020F0600000000000000" pitchFamily="50" charset="-128"/>
              </a:rPr>
              <a:t>ｍ</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離れた点の位置は　　　　　　　</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err="1">
                <a:latin typeface="HG丸ｺﾞｼｯｸM-PRO" panose="020F0600000000000000" pitchFamily="50" charset="-128"/>
                <a:ea typeface="HG丸ｺﾞｼｯｸM-PRO" panose="020F0600000000000000" pitchFamily="50" charset="-128"/>
              </a:rPr>
              <a:t>ｍ</a:t>
            </a:r>
            <a:r>
              <a:rPr lang="en-US" altLang="ja-JP" sz="2000" dirty="0">
                <a:latin typeface="HG丸ｺﾞｼｯｸM-PRO" panose="020F0600000000000000" pitchFamily="50" charset="-128"/>
                <a:ea typeface="HG丸ｺﾞｼｯｸM-PRO" panose="020F0600000000000000" pitchFamily="50" charset="-128"/>
              </a:rPr>
              <a:t>]</a:t>
            </a:r>
          </a:p>
          <a:p>
            <a:endParaRPr lang="en-US" altLang="ja-JP" sz="2000" dirty="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（２）　　　　向きを正とする。左向きに５</a:t>
            </a:r>
            <a:r>
              <a:rPr lang="en-US" altLang="ja-JP" sz="2000" dirty="0">
                <a:latin typeface="HG丸ｺﾞｼｯｸM-PRO" panose="020F0600000000000000" pitchFamily="50" charset="-128"/>
                <a:ea typeface="HG丸ｺﾞｼｯｸM-PRO" panose="020F0600000000000000" pitchFamily="50" charset="-128"/>
              </a:rPr>
              <a:t>[m/s]</a:t>
            </a:r>
            <a:r>
              <a:rPr lang="ja-JP" altLang="en-US" sz="2000" dirty="0">
                <a:latin typeface="HG丸ｺﾞｼｯｸM-PRO" panose="020F0600000000000000" pitchFamily="50" charset="-128"/>
                <a:ea typeface="HG丸ｺﾞｼｯｸM-PRO" panose="020F0600000000000000" pitchFamily="50" charset="-128"/>
              </a:rPr>
              <a:t>の速さで進む物体の速度は５</a:t>
            </a:r>
            <a:r>
              <a:rPr lang="en-US" altLang="ja-JP" sz="2000" dirty="0">
                <a:latin typeface="HG丸ｺﾞｼｯｸM-PRO" panose="020F0600000000000000" pitchFamily="50" charset="-128"/>
                <a:ea typeface="HG丸ｺﾞｼｯｸM-PRO" panose="020F0600000000000000" pitchFamily="50" charset="-128"/>
              </a:rPr>
              <a:t>[m/s]</a:t>
            </a:r>
            <a:r>
              <a:rPr lang="ja-JP" altLang="en-US" sz="2000" dirty="0">
                <a:latin typeface="HG丸ｺﾞｼｯｸM-PRO" panose="020F0600000000000000" pitchFamily="50" charset="-128"/>
                <a:ea typeface="HG丸ｺﾞｼｯｸM-PRO" panose="020F0600000000000000" pitchFamily="50" charset="-128"/>
              </a:rPr>
              <a:t>である。</a:t>
            </a:r>
          </a:p>
        </p:txBody>
      </p:sp>
      <p:sp>
        <p:nvSpPr>
          <p:cNvPr id="12" name="正方形/長方形 11">
            <a:extLst>
              <a:ext uri="{FF2B5EF4-FFF2-40B4-BE49-F238E27FC236}">
                <a16:creationId xmlns:a16="http://schemas.microsoft.com/office/drawing/2014/main" id="{74CB6BDC-7A7A-4B3F-B19A-14953DF1DF62}"/>
              </a:ext>
            </a:extLst>
          </p:cNvPr>
          <p:cNvSpPr/>
          <p:nvPr/>
        </p:nvSpPr>
        <p:spPr>
          <a:xfrm>
            <a:off x="3939550" y="808074"/>
            <a:ext cx="1415772" cy="830997"/>
          </a:xfrm>
          <a:prstGeom prst="rect">
            <a:avLst/>
          </a:prstGeom>
        </p:spPr>
        <p:txBody>
          <a:bodyPr wrap="none">
            <a:spAutoFit/>
          </a:bodyPr>
          <a:lstStyle/>
          <a:p>
            <a:r>
              <a:rPr lang="ja-JP" altLang="en-US" sz="4800" b="1" dirty="0">
                <a:solidFill>
                  <a:srgbClr val="FF0000"/>
                </a:solidFill>
                <a:latin typeface="HG丸ｺﾞｼｯｸM-PRO" panose="020F0600000000000000" pitchFamily="50" charset="-128"/>
                <a:ea typeface="HG丸ｺﾞｼｯｸM-PRO" panose="020F0600000000000000" pitchFamily="50" charset="-128"/>
              </a:rPr>
              <a:t>変位</a:t>
            </a:r>
            <a:endParaRPr lang="ja-JP" altLang="en-US" sz="4800" dirty="0">
              <a:latin typeface="HG丸ｺﾞｼｯｸM-PRO" panose="020F0600000000000000" pitchFamily="50" charset="-128"/>
              <a:ea typeface="HG丸ｺﾞｼｯｸM-PRO" panose="020F0600000000000000" pitchFamily="50" charset="-128"/>
            </a:endParaRPr>
          </a:p>
        </p:txBody>
      </p:sp>
      <p:sp>
        <p:nvSpPr>
          <p:cNvPr id="13" name="正方形/長方形 12">
            <a:extLst>
              <a:ext uri="{FF2B5EF4-FFF2-40B4-BE49-F238E27FC236}">
                <a16:creationId xmlns:a16="http://schemas.microsoft.com/office/drawing/2014/main" id="{1F425901-3BD4-4D7F-95EE-18AA50B9183C}"/>
              </a:ext>
            </a:extLst>
          </p:cNvPr>
          <p:cNvSpPr/>
          <p:nvPr/>
        </p:nvSpPr>
        <p:spPr>
          <a:xfrm>
            <a:off x="6678052" y="1576491"/>
            <a:ext cx="800219" cy="830997"/>
          </a:xfrm>
          <a:prstGeom prst="rect">
            <a:avLst/>
          </a:prstGeom>
        </p:spPr>
        <p:txBody>
          <a:bodyPr wrap="none">
            <a:spAutoFit/>
          </a:bodyPr>
          <a:lstStyle/>
          <a:p>
            <a:r>
              <a:rPr lang="ja-JP" altLang="en-US" sz="4800" b="1" dirty="0">
                <a:solidFill>
                  <a:srgbClr val="FF0000"/>
                </a:solidFill>
                <a:latin typeface="HG丸ｺﾞｼｯｸM-PRO" panose="020F0600000000000000" pitchFamily="50" charset="-128"/>
                <a:ea typeface="HG丸ｺﾞｼｯｸM-PRO" panose="020F0600000000000000" pitchFamily="50" charset="-128"/>
              </a:rPr>
              <a:t>ｖ</a:t>
            </a:r>
            <a:endParaRPr lang="ja-JP" altLang="en-US" sz="4800" dirty="0">
              <a:latin typeface="HG丸ｺﾞｼｯｸM-PRO" panose="020F0600000000000000" pitchFamily="50" charset="-128"/>
              <a:ea typeface="HG丸ｺﾞｼｯｸM-PRO" panose="020F0600000000000000" pitchFamily="50" charset="-128"/>
            </a:endParaRPr>
          </a:p>
        </p:txBody>
      </p:sp>
      <p:sp>
        <p:nvSpPr>
          <p:cNvPr id="14" name="正方形/長方形 13">
            <a:extLst>
              <a:ext uri="{FF2B5EF4-FFF2-40B4-BE49-F238E27FC236}">
                <a16:creationId xmlns:a16="http://schemas.microsoft.com/office/drawing/2014/main" id="{69A966D0-803A-401C-9334-0FB65C243A02}"/>
              </a:ext>
            </a:extLst>
          </p:cNvPr>
          <p:cNvSpPr/>
          <p:nvPr/>
        </p:nvSpPr>
        <p:spPr>
          <a:xfrm>
            <a:off x="1044658" y="2075400"/>
            <a:ext cx="1402948" cy="830997"/>
          </a:xfrm>
          <a:prstGeom prst="rect">
            <a:avLst/>
          </a:prstGeom>
        </p:spPr>
        <p:txBody>
          <a:bodyPr wrap="none">
            <a:spAutoFit/>
          </a:bodyPr>
          <a:lstStyle/>
          <a:p>
            <a:r>
              <a:rPr lang="en-US" altLang="ja-JP" sz="4800" b="1" dirty="0">
                <a:solidFill>
                  <a:srgbClr val="FF0000"/>
                </a:solidFill>
                <a:latin typeface="HG丸ｺﾞｼｯｸM-PRO" panose="020F0600000000000000" pitchFamily="50" charset="-128"/>
                <a:ea typeface="HG丸ｺﾞｼｯｸM-PRO" panose="020F0600000000000000" pitchFamily="50" charset="-128"/>
              </a:rPr>
              <a:t>m/s</a:t>
            </a:r>
            <a:endParaRPr lang="ja-JP" altLang="en-US" sz="4800"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15" name="正方形/長方形 14">
                <a:extLst>
                  <a:ext uri="{FF2B5EF4-FFF2-40B4-BE49-F238E27FC236}">
                    <a16:creationId xmlns:a16="http://schemas.microsoft.com/office/drawing/2014/main" id="{90852C9D-B59D-43FE-B555-B79914283D19}"/>
                  </a:ext>
                </a:extLst>
              </p:cNvPr>
              <p:cNvSpPr/>
              <p:nvPr/>
            </p:nvSpPr>
            <p:spPr>
              <a:xfrm>
                <a:off x="3565917" y="2768230"/>
                <a:ext cx="901208" cy="10156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altLang="ja-JP" sz="6000" b="1" i="1">
                              <a:solidFill>
                                <a:srgbClr val="FF0000"/>
                              </a:solidFill>
                              <a:latin typeface="Cambria Math" panose="02040503050406030204" pitchFamily="18" charset="0"/>
                            </a:rPr>
                          </m:ctrlPr>
                        </m:accPr>
                        <m:e>
                          <m:r>
                            <a:rPr lang="en-US" altLang="ja-JP" sz="6000" b="1" i="1">
                              <a:solidFill>
                                <a:srgbClr val="FF0000"/>
                              </a:solidFill>
                              <a:latin typeface="Cambria Math" panose="02040503050406030204" pitchFamily="18" charset="0"/>
                            </a:rPr>
                            <m:t>𝒗</m:t>
                          </m:r>
                        </m:e>
                      </m:acc>
                    </m:oMath>
                  </m:oMathPara>
                </a14:m>
                <a:endParaRPr lang="ja-JP" altLang="en-US" sz="1050" dirty="0">
                  <a:latin typeface="HG丸ｺﾞｼｯｸM-PRO" panose="020F0600000000000000" pitchFamily="50" charset="-128"/>
                  <a:ea typeface="HG丸ｺﾞｼｯｸM-PRO" panose="020F0600000000000000" pitchFamily="50" charset="-128"/>
                </a:endParaRPr>
              </a:p>
            </p:txBody>
          </p:sp>
        </mc:Choice>
        <mc:Fallback xmlns="">
          <p:sp>
            <p:nvSpPr>
              <p:cNvPr id="15" name="正方形/長方形 14">
                <a:extLst>
                  <a:ext uri="{FF2B5EF4-FFF2-40B4-BE49-F238E27FC236}">
                    <a16:creationId xmlns:a16="http://schemas.microsoft.com/office/drawing/2014/main" id="{90852C9D-B59D-43FE-B555-B79914283D19}"/>
                  </a:ext>
                </a:extLst>
              </p:cNvPr>
              <p:cNvSpPr>
                <a:spLocks noRot="1" noChangeAspect="1" noMove="1" noResize="1" noEditPoints="1" noAdjustHandles="1" noChangeArrowheads="1" noChangeShapeType="1" noTextEdit="1"/>
              </p:cNvSpPr>
              <p:nvPr/>
            </p:nvSpPr>
            <p:spPr>
              <a:xfrm>
                <a:off x="3565917" y="2768230"/>
                <a:ext cx="901208" cy="1015663"/>
              </a:xfrm>
              <a:prstGeom prst="rect">
                <a:avLst/>
              </a:prstGeom>
              <a:blipFill>
                <a:blip r:embed="rId2"/>
                <a:stretch>
                  <a:fillRect/>
                </a:stretch>
              </a:blipFill>
            </p:spPr>
            <p:txBody>
              <a:bodyPr/>
              <a:lstStyle/>
              <a:p>
                <a:r>
                  <a:rPr lang="ja-JP" altLang="en-US">
                    <a:noFill/>
                  </a:rPr>
                  <a:t> </a:t>
                </a:r>
              </a:p>
            </p:txBody>
          </p:sp>
        </mc:Fallback>
      </mc:AlternateContent>
      <p:sp>
        <p:nvSpPr>
          <p:cNvPr id="16" name="正方形/長方形 15">
            <a:extLst>
              <a:ext uri="{FF2B5EF4-FFF2-40B4-BE49-F238E27FC236}">
                <a16:creationId xmlns:a16="http://schemas.microsoft.com/office/drawing/2014/main" id="{CD3C5CBB-0C24-4E3D-9F64-5EE6E2421DBF}"/>
              </a:ext>
            </a:extLst>
          </p:cNvPr>
          <p:cNvSpPr/>
          <p:nvPr/>
        </p:nvSpPr>
        <p:spPr>
          <a:xfrm>
            <a:off x="1975308" y="3713299"/>
            <a:ext cx="1415772" cy="830997"/>
          </a:xfrm>
          <a:prstGeom prst="rect">
            <a:avLst/>
          </a:prstGeom>
        </p:spPr>
        <p:txBody>
          <a:bodyPr wrap="none">
            <a:spAutoFit/>
          </a:bodyPr>
          <a:lstStyle/>
          <a:p>
            <a:r>
              <a:rPr lang="ja-JP" altLang="en-US" sz="4800" b="1" dirty="0">
                <a:solidFill>
                  <a:srgbClr val="FF0000"/>
                </a:solidFill>
                <a:latin typeface="HG丸ｺﾞｼｯｸM-PRO" panose="020F0600000000000000" pitchFamily="50" charset="-128"/>
                <a:ea typeface="HG丸ｺﾞｼｯｸM-PRO" panose="020F0600000000000000" pitchFamily="50" charset="-128"/>
              </a:rPr>
              <a:t>速さ</a:t>
            </a:r>
            <a:endParaRPr lang="ja-JP" altLang="en-US" sz="4800" dirty="0">
              <a:latin typeface="HG丸ｺﾞｼｯｸM-PRO" panose="020F0600000000000000" pitchFamily="50" charset="-128"/>
              <a:ea typeface="HG丸ｺﾞｼｯｸM-PRO" panose="020F0600000000000000" pitchFamily="50" charset="-128"/>
            </a:endParaRPr>
          </a:p>
        </p:txBody>
      </p:sp>
      <p:sp>
        <p:nvSpPr>
          <p:cNvPr id="17" name="正方形/長方形 16">
            <a:extLst>
              <a:ext uri="{FF2B5EF4-FFF2-40B4-BE49-F238E27FC236}">
                <a16:creationId xmlns:a16="http://schemas.microsoft.com/office/drawing/2014/main" id="{BC380AA3-AEE9-4173-9D6B-3AFAE5F48CDE}"/>
              </a:ext>
            </a:extLst>
          </p:cNvPr>
          <p:cNvSpPr/>
          <p:nvPr/>
        </p:nvSpPr>
        <p:spPr>
          <a:xfrm>
            <a:off x="3954246" y="3702069"/>
            <a:ext cx="1415772" cy="830997"/>
          </a:xfrm>
          <a:prstGeom prst="rect">
            <a:avLst/>
          </a:prstGeom>
        </p:spPr>
        <p:txBody>
          <a:bodyPr wrap="none">
            <a:spAutoFit/>
          </a:bodyPr>
          <a:lstStyle/>
          <a:p>
            <a:r>
              <a:rPr lang="ja-JP" altLang="en-US" sz="4800" b="1" dirty="0">
                <a:solidFill>
                  <a:srgbClr val="FF0000"/>
                </a:solidFill>
                <a:latin typeface="HG丸ｺﾞｼｯｸM-PRO" panose="020F0600000000000000" pitchFamily="50" charset="-128"/>
                <a:ea typeface="HG丸ｺﾞｼｯｸM-PRO" panose="020F0600000000000000" pitchFamily="50" charset="-128"/>
              </a:rPr>
              <a:t>向き</a:t>
            </a:r>
            <a:endParaRPr lang="ja-JP" altLang="en-US" sz="4800" dirty="0">
              <a:latin typeface="HG丸ｺﾞｼｯｸM-PRO" panose="020F0600000000000000" pitchFamily="50" charset="-128"/>
              <a:ea typeface="HG丸ｺﾞｼｯｸM-PRO" panose="020F0600000000000000" pitchFamily="50" charset="-128"/>
            </a:endParaRPr>
          </a:p>
        </p:txBody>
      </p:sp>
      <p:sp>
        <p:nvSpPr>
          <p:cNvPr id="18" name="正方形/長方形 17">
            <a:extLst>
              <a:ext uri="{FF2B5EF4-FFF2-40B4-BE49-F238E27FC236}">
                <a16:creationId xmlns:a16="http://schemas.microsoft.com/office/drawing/2014/main" id="{17A240E7-511F-45B7-8ABF-0132CF81C102}"/>
              </a:ext>
            </a:extLst>
          </p:cNvPr>
          <p:cNvSpPr/>
          <p:nvPr/>
        </p:nvSpPr>
        <p:spPr>
          <a:xfrm>
            <a:off x="6390284" y="3713299"/>
            <a:ext cx="1415772" cy="830997"/>
          </a:xfrm>
          <a:prstGeom prst="rect">
            <a:avLst/>
          </a:prstGeom>
        </p:spPr>
        <p:txBody>
          <a:bodyPr wrap="none">
            <a:spAutoFit/>
          </a:bodyPr>
          <a:lstStyle/>
          <a:p>
            <a:r>
              <a:rPr lang="ja-JP" altLang="en-US" sz="4800" b="1" dirty="0">
                <a:solidFill>
                  <a:srgbClr val="FF0000"/>
                </a:solidFill>
                <a:latin typeface="HG丸ｺﾞｼｯｸM-PRO" panose="020F0600000000000000" pitchFamily="50" charset="-128"/>
                <a:ea typeface="HG丸ｺﾞｼｯｸM-PRO" panose="020F0600000000000000" pitchFamily="50" charset="-128"/>
              </a:rPr>
              <a:t>向き</a:t>
            </a:r>
            <a:endParaRPr lang="ja-JP" altLang="en-US" sz="4800" dirty="0">
              <a:latin typeface="HG丸ｺﾞｼｯｸM-PRO" panose="020F0600000000000000" pitchFamily="50" charset="-128"/>
              <a:ea typeface="HG丸ｺﾞｼｯｸM-PRO" panose="020F0600000000000000" pitchFamily="50" charset="-128"/>
            </a:endParaRPr>
          </a:p>
        </p:txBody>
      </p:sp>
      <p:sp>
        <p:nvSpPr>
          <p:cNvPr id="19" name="正方形/長方形 18">
            <a:extLst>
              <a:ext uri="{FF2B5EF4-FFF2-40B4-BE49-F238E27FC236}">
                <a16:creationId xmlns:a16="http://schemas.microsoft.com/office/drawing/2014/main" id="{DC344472-C2DD-4DC1-B03E-F00639AE5AF3}"/>
              </a:ext>
            </a:extLst>
          </p:cNvPr>
          <p:cNvSpPr/>
          <p:nvPr/>
        </p:nvSpPr>
        <p:spPr>
          <a:xfrm>
            <a:off x="8567242" y="3347599"/>
            <a:ext cx="2170787" cy="1569660"/>
          </a:xfrm>
          <a:prstGeom prst="rect">
            <a:avLst/>
          </a:prstGeom>
        </p:spPr>
        <p:txBody>
          <a:bodyPr wrap="none">
            <a:spAutoFit/>
          </a:bodyPr>
          <a:lstStyle/>
          <a:p>
            <a:r>
              <a:rPr lang="ja-JP" altLang="en-US" sz="4800" b="1" dirty="0">
                <a:solidFill>
                  <a:srgbClr val="FF0000"/>
                </a:solidFill>
                <a:latin typeface="HG丸ｺﾞｼｯｸM-PRO" panose="020F0600000000000000" pitchFamily="50" charset="-128"/>
                <a:ea typeface="HG丸ｺﾞｼｯｸM-PRO" panose="020F0600000000000000" pitchFamily="50" charset="-128"/>
              </a:rPr>
              <a:t>正負</a:t>
            </a:r>
            <a:r>
              <a:rPr lang="en-US" altLang="ja-JP" sz="4800" b="1" dirty="0">
                <a:solidFill>
                  <a:srgbClr val="FF0000"/>
                </a:solidFill>
                <a:latin typeface="HG丸ｺﾞｼｯｸM-PRO" panose="020F0600000000000000" pitchFamily="50" charset="-128"/>
                <a:ea typeface="HG丸ｺﾞｼｯｸM-PRO" panose="020F0600000000000000" pitchFamily="50" charset="-128"/>
              </a:rPr>
              <a:t>,±</a:t>
            </a:r>
          </a:p>
          <a:p>
            <a:r>
              <a:rPr lang="ja-JP" altLang="en-US" sz="4800" b="1" dirty="0">
                <a:solidFill>
                  <a:srgbClr val="FF0000"/>
                </a:solidFill>
                <a:latin typeface="HG丸ｺﾞｼｯｸM-PRO" panose="020F0600000000000000" pitchFamily="50" charset="-128"/>
                <a:ea typeface="HG丸ｺﾞｼｯｸM-PRO" panose="020F0600000000000000" pitchFamily="50" charset="-128"/>
              </a:rPr>
              <a:t>符号</a:t>
            </a:r>
            <a:endParaRPr lang="ja-JP" altLang="en-US" sz="4800" dirty="0">
              <a:latin typeface="HG丸ｺﾞｼｯｸM-PRO" panose="020F0600000000000000" pitchFamily="50" charset="-128"/>
              <a:ea typeface="HG丸ｺﾞｼｯｸM-PRO" panose="020F0600000000000000" pitchFamily="50" charset="-128"/>
            </a:endParaRPr>
          </a:p>
        </p:txBody>
      </p:sp>
      <p:sp>
        <p:nvSpPr>
          <p:cNvPr id="20" name="正方形/長方形 19">
            <a:extLst>
              <a:ext uri="{FF2B5EF4-FFF2-40B4-BE49-F238E27FC236}">
                <a16:creationId xmlns:a16="http://schemas.microsoft.com/office/drawing/2014/main" id="{DA32314F-F341-40B6-9C46-5C8743A6C433}"/>
              </a:ext>
            </a:extLst>
          </p:cNvPr>
          <p:cNvSpPr/>
          <p:nvPr/>
        </p:nvSpPr>
        <p:spPr>
          <a:xfrm>
            <a:off x="8673421" y="4917259"/>
            <a:ext cx="1415772" cy="830997"/>
          </a:xfrm>
          <a:prstGeom prst="rect">
            <a:avLst/>
          </a:prstGeom>
        </p:spPr>
        <p:txBody>
          <a:bodyPr wrap="none">
            <a:spAutoFit/>
          </a:bodyPr>
          <a:lstStyle/>
          <a:p>
            <a:r>
              <a:rPr lang="ja-JP" altLang="en-US" sz="4800" b="1" dirty="0">
                <a:solidFill>
                  <a:srgbClr val="FF0000"/>
                </a:solidFill>
                <a:latin typeface="HG丸ｺﾞｼｯｸM-PRO" panose="020F0600000000000000" pitchFamily="50" charset="-128"/>
                <a:ea typeface="HG丸ｺﾞｼｯｸM-PRO" panose="020F0600000000000000" pitchFamily="50" charset="-128"/>
              </a:rPr>
              <a:t>－４</a:t>
            </a:r>
            <a:endParaRPr lang="ja-JP" altLang="en-US" sz="4800" dirty="0">
              <a:latin typeface="HG丸ｺﾞｼｯｸM-PRO" panose="020F0600000000000000" pitchFamily="50" charset="-128"/>
              <a:ea typeface="HG丸ｺﾞｼｯｸM-PRO" panose="020F0600000000000000" pitchFamily="50" charset="-128"/>
            </a:endParaRPr>
          </a:p>
        </p:txBody>
      </p:sp>
      <p:sp>
        <p:nvSpPr>
          <p:cNvPr id="21" name="正方形/長方形 20">
            <a:extLst>
              <a:ext uri="{FF2B5EF4-FFF2-40B4-BE49-F238E27FC236}">
                <a16:creationId xmlns:a16="http://schemas.microsoft.com/office/drawing/2014/main" id="{99206E2E-080B-40ED-BA41-1615EE3F172D}"/>
              </a:ext>
            </a:extLst>
          </p:cNvPr>
          <p:cNvSpPr/>
          <p:nvPr/>
        </p:nvSpPr>
        <p:spPr>
          <a:xfrm>
            <a:off x="1409581" y="5644294"/>
            <a:ext cx="800219" cy="830997"/>
          </a:xfrm>
          <a:prstGeom prst="rect">
            <a:avLst/>
          </a:prstGeom>
        </p:spPr>
        <p:txBody>
          <a:bodyPr wrap="none">
            <a:spAutoFit/>
          </a:bodyPr>
          <a:lstStyle/>
          <a:p>
            <a:r>
              <a:rPr lang="ja-JP" altLang="en-US" sz="4800" b="1" dirty="0">
                <a:solidFill>
                  <a:srgbClr val="FF0000"/>
                </a:solidFill>
                <a:latin typeface="HG丸ｺﾞｼｯｸM-PRO" panose="020F0600000000000000" pitchFamily="50" charset="-128"/>
                <a:ea typeface="HG丸ｺﾞｼｯｸM-PRO" panose="020F0600000000000000" pitchFamily="50" charset="-128"/>
              </a:rPr>
              <a:t>左</a:t>
            </a:r>
            <a:endParaRPr lang="ja-JP" altLang="en-US" sz="4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743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16</a:t>
            </a:fld>
            <a:endParaRPr kumimoji="1" lang="ja-JP" altLang="en-US"/>
          </a:p>
        </p:txBody>
      </p:sp>
      <p:sp>
        <p:nvSpPr>
          <p:cNvPr id="24" name="正方形/長方形 23">
            <a:extLst>
              <a:ext uri="{FF2B5EF4-FFF2-40B4-BE49-F238E27FC236}">
                <a16:creationId xmlns:a16="http://schemas.microsoft.com/office/drawing/2014/main" id="{A38DD576-77F4-4656-915B-A276433F60B2}"/>
              </a:ext>
            </a:extLst>
          </p:cNvPr>
          <p:cNvSpPr/>
          <p:nvPr/>
        </p:nvSpPr>
        <p:spPr>
          <a:xfrm>
            <a:off x="789539" y="2410634"/>
            <a:ext cx="10310261" cy="1569660"/>
          </a:xfrm>
          <a:prstGeom prst="rect">
            <a:avLst/>
          </a:prstGeom>
        </p:spPr>
        <p:txBody>
          <a:bodyPr wrap="square">
            <a:spAutoFit/>
          </a:bodyPr>
          <a:lstStyle/>
          <a:p>
            <a:pPr algn="just"/>
            <a:r>
              <a:rPr lang="ja-JP" altLang="en-US" sz="4800" b="1" dirty="0">
                <a:latin typeface="HG丸ｺﾞｼｯｸM-PRO" panose="020F0600000000000000" pitchFamily="50" charset="-128"/>
                <a:ea typeface="HG丸ｺﾞｼｯｸM-PRO" panose="020F0600000000000000" pitchFamily="50" charset="-128"/>
              </a:rPr>
              <a:t>速度 の 定義式 から、速度を求めることができる。</a:t>
            </a:r>
          </a:p>
        </p:txBody>
      </p:sp>
      <p:sp>
        <p:nvSpPr>
          <p:cNvPr id="25" name="テキスト ボックス 24">
            <a:extLst>
              <a:ext uri="{FF2B5EF4-FFF2-40B4-BE49-F238E27FC236}">
                <a16:creationId xmlns:a16="http://schemas.microsoft.com/office/drawing/2014/main" id="{C57C6375-8107-4157-A40E-625C6DF327FA}"/>
              </a:ext>
            </a:extLst>
          </p:cNvPr>
          <p:cNvSpPr txBox="1"/>
          <p:nvPr/>
        </p:nvSpPr>
        <p:spPr>
          <a:xfrm>
            <a:off x="279401" y="911866"/>
            <a:ext cx="4825999" cy="646331"/>
          </a:xfrm>
          <a:prstGeom prst="rect">
            <a:avLst/>
          </a:prstGeom>
          <a:solidFill>
            <a:srgbClr val="00B0F0"/>
          </a:solidFill>
        </p:spPr>
        <p:txBody>
          <a:bodyPr wrap="square" rtlCol="0">
            <a:spAutoFit/>
          </a:bodyPr>
          <a:lstStyle/>
          <a:p>
            <a:pPr algn="ctr"/>
            <a:r>
              <a:rPr lang="ja-JP" altLang="en-US" sz="3600" dirty="0">
                <a:latin typeface="HG丸ｺﾞｼｯｸM-PRO" panose="020F0600000000000000" pitchFamily="50" charset="-128"/>
                <a:ea typeface="HG丸ｺﾞｼｯｸM-PRO" panose="020F0600000000000000" pitchFamily="50" charset="-128"/>
              </a:rPr>
              <a:t>本時の目標・学ぶこと</a:t>
            </a:r>
          </a:p>
        </p:txBody>
      </p:sp>
      <p:sp>
        <p:nvSpPr>
          <p:cNvPr id="26" name="四角形: 角を丸くする 25">
            <a:extLst>
              <a:ext uri="{FF2B5EF4-FFF2-40B4-BE49-F238E27FC236}">
                <a16:creationId xmlns:a16="http://schemas.microsoft.com/office/drawing/2014/main" id="{7F2991F1-0A04-4AFB-BA10-088D62B09CC3}"/>
              </a:ext>
            </a:extLst>
          </p:cNvPr>
          <p:cNvSpPr/>
          <p:nvPr/>
        </p:nvSpPr>
        <p:spPr>
          <a:xfrm>
            <a:off x="534736" y="1852144"/>
            <a:ext cx="11100548" cy="2811296"/>
          </a:xfrm>
          <a:prstGeom prst="roundRect">
            <a:avLst>
              <a:gd name="adj" fmla="val 41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329308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ja-JP" altLang="en-US" sz="3600" dirty="0">
                <a:latin typeface="HG丸ｺﾞｼｯｸM-PRO" panose="020F0600000000000000" pitchFamily="50" charset="-128"/>
                <a:ea typeface="HG丸ｺﾞｼｯｸM-PRO" panose="020F0600000000000000" pitchFamily="50" charset="-128"/>
              </a:rPr>
              <a:t>速度と位置　（変位・座標）</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17</a:t>
            </a:fld>
            <a:endParaRPr kumimoji="1" lang="ja-JP" altLang="en-US"/>
          </a:p>
        </p:txBody>
      </p:sp>
      <p:sp>
        <p:nvSpPr>
          <p:cNvPr id="10" name="コンテンツ プレースホルダー 2">
            <a:extLst>
              <a:ext uri="{FF2B5EF4-FFF2-40B4-BE49-F238E27FC236}">
                <a16:creationId xmlns:a16="http://schemas.microsoft.com/office/drawing/2014/main" id="{F8EF66ED-9A5D-40BB-9C6B-0841BBD1DA1B}"/>
              </a:ext>
            </a:extLst>
          </p:cNvPr>
          <p:cNvSpPr txBox="1">
            <a:spLocks/>
          </p:cNvSpPr>
          <p:nvPr/>
        </p:nvSpPr>
        <p:spPr>
          <a:xfrm>
            <a:off x="326137" y="943371"/>
            <a:ext cx="7886700" cy="432565"/>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a:latin typeface="HG丸ｺﾞｼｯｸM-PRO" panose="020F0600000000000000" pitchFamily="50" charset="-128"/>
                <a:ea typeface="HG丸ｺﾞｼｯｸM-PRO" panose="020F0600000000000000" pitchFamily="50" charset="-128"/>
              </a:rPr>
              <a:t>このセクションでは、すべて</a:t>
            </a:r>
            <a:r>
              <a:rPr lang="ja-JP" altLang="en-US" sz="3200" dirty="0">
                <a:solidFill>
                  <a:srgbClr val="FF0000"/>
                </a:solidFill>
                <a:latin typeface="HG丸ｺﾞｼｯｸM-PRO" panose="020F0600000000000000" pitchFamily="50" charset="-128"/>
                <a:ea typeface="HG丸ｺﾞｼｯｸM-PRO" panose="020F0600000000000000" pitchFamily="50" charset="-128"/>
              </a:rPr>
              <a:t>右向きを正</a:t>
            </a:r>
            <a:r>
              <a:rPr lang="ja-JP" altLang="en-US" sz="3200" dirty="0">
                <a:latin typeface="HG丸ｺﾞｼｯｸM-PRO" panose="020F0600000000000000" pitchFamily="50" charset="-128"/>
                <a:ea typeface="HG丸ｺﾞｼｯｸM-PRO" panose="020F0600000000000000" pitchFamily="50" charset="-128"/>
              </a:rPr>
              <a:t>とします。</a:t>
            </a:r>
          </a:p>
        </p:txBody>
      </p:sp>
      <p:sp>
        <p:nvSpPr>
          <p:cNvPr id="11" name="正方形/長方形 10">
            <a:extLst>
              <a:ext uri="{FF2B5EF4-FFF2-40B4-BE49-F238E27FC236}">
                <a16:creationId xmlns:a16="http://schemas.microsoft.com/office/drawing/2014/main" id="{E8A2B03D-A7DF-4C3C-9F53-BD7F409AB19D}"/>
              </a:ext>
            </a:extLst>
          </p:cNvPr>
          <p:cNvSpPr/>
          <p:nvPr/>
        </p:nvSpPr>
        <p:spPr>
          <a:xfrm>
            <a:off x="295963" y="1534115"/>
            <a:ext cx="11479129" cy="1077218"/>
          </a:xfrm>
          <a:prstGeom prst="rect">
            <a:avLst/>
          </a:prstGeom>
        </p:spPr>
        <p:txBody>
          <a:bodyPr wrap="square">
            <a:spAutoFit/>
          </a:bodyPr>
          <a:lstStyle/>
          <a:p>
            <a:r>
              <a:rPr lang="ja-JP" altLang="en-US" sz="3200" dirty="0">
                <a:latin typeface="HG丸ｺﾞｼｯｸM-PRO" panose="020F0600000000000000" pitchFamily="50" charset="-128"/>
                <a:ea typeface="HG丸ｺﾞｼｯｸM-PRO" panose="020F0600000000000000" pitchFamily="50" charset="-128"/>
              </a:rPr>
              <a:t>原点からどちらにどれだけ離れているのかをあらわす数を</a:t>
            </a:r>
            <a:r>
              <a:rPr lang="ja-JP" altLang="en-US" sz="3200" dirty="0">
                <a:solidFill>
                  <a:srgbClr val="FF0000"/>
                </a:solidFill>
                <a:latin typeface="HG丸ｺﾞｼｯｸM-PRO" panose="020F0600000000000000" pitchFamily="50" charset="-128"/>
                <a:ea typeface="HG丸ｺﾞｼｯｸM-PRO" panose="020F0600000000000000" pitchFamily="50" charset="-128"/>
              </a:rPr>
              <a:t>位置ｘ</a:t>
            </a:r>
            <a:r>
              <a:rPr lang="ja-JP" altLang="en-US" sz="3200" dirty="0">
                <a:latin typeface="HG丸ｺﾞｼｯｸM-PRO" panose="020F0600000000000000" pitchFamily="50" charset="-128"/>
                <a:ea typeface="HG丸ｺﾞｼｯｸM-PRO" panose="020F0600000000000000" pitchFamily="50" charset="-128"/>
              </a:rPr>
              <a:t>という。位置は</a:t>
            </a:r>
            <a:r>
              <a:rPr lang="ja-JP" altLang="en-US" sz="3200" dirty="0">
                <a:solidFill>
                  <a:srgbClr val="FF0000"/>
                </a:solidFill>
                <a:latin typeface="HG丸ｺﾞｼｯｸM-PRO" panose="020F0600000000000000" pitchFamily="50" charset="-128"/>
                <a:ea typeface="HG丸ｺﾞｼｯｸM-PRO" panose="020F0600000000000000" pitchFamily="50" charset="-128"/>
              </a:rPr>
              <a:t>座標</a:t>
            </a:r>
            <a:r>
              <a:rPr lang="ja-JP" altLang="en-US" sz="3200" dirty="0">
                <a:latin typeface="HG丸ｺﾞｼｯｸM-PRO" panose="020F0600000000000000" pitchFamily="50" charset="-128"/>
                <a:ea typeface="HG丸ｺﾞｼｯｸM-PRO" panose="020F0600000000000000" pitchFamily="50" charset="-128"/>
              </a:rPr>
              <a:t>ともいう。</a:t>
            </a:r>
          </a:p>
        </p:txBody>
      </p:sp>
      <p:cxnSp>
        <p:nvCxnSpPr>
          <p:cNvPr id="12" name="直線矢印コネクタ 11">
            <a:extLst>
              <a:ext uri="{FF2B5EF4-FFF2-40B4-BE49-F238E27FC236}">
                <a16:creationId xmlns:a16="http://schemas.microsoft.com/office/drawing/2014/main" id="{C4CAD4AE-C621-4B30-A656-C6FC0A0F623E}"/>
              </a:ext>
            </a:extLst>
          </p:cNvPr>
          <p:cNvCxnSpPr/>
          <p:nvPr/>
        </p:nvCxnSpPr>
        <p:spPr>
          <a:xfrm>
            <a:off x="2069061" y="5519126"/>
            <a:ext cx="8142317" cy="0"/>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78796664-E838-4F0C-87C6-93DD986A0D13}"/>
              </a:ext>
            </a:extLst>
          </p:cNvPr>
          <p:cNvCxnSpPr/>
          <p:nvPr/>
        </p:nvCxnSpPr>
        <p:spPr>
          <a:xfrm>
            <a:off x="6027997" y="5332090"/>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68D04764-F349-4679-B657-B788B7C90BE8}"/>
              </a:ext>
            </a:extLst>
          </p:cNvPr>
          <p:cNvCxnSpPr/>
          <p:nvPr/>
        </p:nvCxnSpPr>
        <p:spPr>
          <a:xfrm>
            <a:off x="7644823" y="5332090"/>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9733CC43-F716-4A84-BF08-94781860ED04}"/>
              </a:ext>
            </a:extLst>
          </p:cNvPr>
          <p:cNvCxnSpPr/>
          <p:nvPr/>
        </p:nvCxnSpPr>
        <p:spPr>
          <a:xfrm>
            <a:off x="4411172" y="5313387"/>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EA1EF591-7322-4455-83C2-9A83C40F4EBF}"/>
              </a:ext>
            </a:extLst>
          </p:cNvPr>
          <p:cNvSpPr/>
          <p:nvPr/>
        </p:nvSpPr>
        <p:spPr>
          <a:xfrm>
            <a:off x="7229328" y="5689576"/>
            <a:ext cx="659913" cy="784830"/>
          </a:xfrm>
          <a:prstGeom prst="rect">
            <a:avLst/>
          </a:prstGeom>
        </p:spPr>
        <p:txBody>
          <a:bodyPr wrap="square">
            <a:spAutoFit/>
          </a:bodyPr>
          <a:lstStyle/>
          <a:p>
            <a:r>
              <a:rPr lang="ja-JP" altLang="en-US" sz="4500" dirty="0">
                <a:solidFill>
                  <a:srgbClr val="FF0000"/>
                </a:solidFill>
                <a:latin typeface="平成明朝体W3"/>
              </a:rPr>
              <a:t>ｘ</a:t>
            </a:r>
            <a:endParaRPr lang="ja-JP" altLang="en-US" sz="4500" dirty="0">
              <a:solidFill>
                <a:srgbClr val="FF0000"/>
              </a:solidFill>
            </a:endParaRPr>
          </a:p>
        </p:txBody>
      </p:sp>
      <p:sp>
        <p:nvSpPr>
          <p:cNvPr id="17" name="正方形/長方形 16">
            <a:extLst>
              <a:ext uri="{FF2B5EF4-FFF2-40B4-BE49-F238E27FC236}">
                <a16:creationId xmlns:a16="http://schemas.microsoft.com/office/drawing/2014/main" id="{4AA529D0-62F8-4EFF-938F-F72F1F0BB37B}"/>
              </a:ext>
            </a:extLst>
          </p:cNvPr>
          <p:cNvSpPr/>
          <p:nvPr/>
        </p:nvSpPr>
        <p:spPr>
          <a:xfrm>
            <a:off x="5895681" y="4947326"/>
            <a:ext cx="357790" cy="300082"/>
          </a:xfrm>
          <a:prstGeom prst="rect">
            <a:avLst/>
          </a:prstGeom>
        </p:spPr>
        <p:txBody>
          <a:bodyPr wrap="none">
            <a:spAutoFit/>
          </a:bodyPr>
          <a:lstStyle/>
          <a:p>
            <a:r>
              <a:rPr lang="ja-JP" altLang="en-US" sz="1350" dirty="0">
                <a:solidFill>
                  <a:srgbClr val="000000"/>
                </a:solidFill>
                <a:latin typeface="平成明朝体W3"/>
              </a:rPr>
              <a:t>０</a:t>
            </a:r>
            <a:endParaRPr lang="ja-JP" altLang="en-US" sz="1350" dirty="0"/>
          </a:p>
        </p:txBody>
      </p:sp>
      <p:sp>
        <p:nvSpPr>
          <p:cNvPr id="18" name="正方形/長方形 17">
            <a:extLst>
              <a:ext uri="{FF2B5EF4-FFF2-40B4-BE49-F238E27FC236}">
                <a16:creationId xmlns:a16="http://schemas.microsoft.com/office/drawing/2014/main" id="{FE7964A0-647D-489E-96D9-8B9430E466E3}"/>
              </a:ext>
            </a:extLst>
          </p:cNvPr>
          <p:cNvSpPr/>
          <p:nvPr/>
        </p:nvSpPr>
        <p:spPr>
          <a:xfrm>
            <a:off x="4142348" y="5533402"/>
            <a:ext cx="683200" cy="1015663"/>
          </a:xfrm>
          <a:prstGeom prst="rect">
            <a:avLst/>
          </a:prstGeom>
        </p:spPr>
        <p:txBody>
          <a:bodyPr wrap="none">
            <a:spAutoFit/>
          </a:bodyPr>
          <a:lstStyle/>
          <a:p>
            <a:r>
              <a:rPr lang="en-US" altLang="ja-JP" sz="6000" dirty="0">
                <a:solidFill>
                  <a:srgbClr val="FF0000"/>
                </a:solidFill>
              </a:rPr>
              <a:t>X</a:t>
            </a:r>
            <a:endParaRPr lang="ja-JP" altLang="en-US" sz="6000" dirty="0">
              <a:solidFill>
                <a:srgbClr val="FF0000"/>
              </a:solidFill>
            </a:endParaRPr>
          </a:p>
        </p:txBody>
      </p:sp>
      <p:sp>
        <p:nvSpPr>
          <p:cNvPr id="19" name="円/楕円 35">
            <a:extLst>
              <a:ext uri="{FF2B5EF4-FFF2-40B4-BE49-F238E27FC236}">
                <a16:creationId xmlns:a16="http://schemas.microsoft.com/office/drawing/2014/main" id="{878135C2-8373-40AC-A6DF-420FB075F0DB}"/>
              </a:ext>
            </a:extLst>
          </p:cNvPr>
          <p:cNvSpPr/>
          <p:nvPr/>
        </p:nvSpPr>
        <p:spPr>
          <a:xfrm>
            <a:off x="5813855" y="5011223"/>
            <a:ext cx="419972" cy="419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正方形/長方形 19">
            <a:extLst>
              <a:ext uri="{FF2B5EF4-FFF2-40B4-BE49-F238E27FC236}">
                <a16:creationId xmlns:a16="http://schemas.microsoft.com/office/drawing/2014/main" id="{1E8B69E4-5547-46A9-8DC0-EC692F54816D}"/>
              </a:ext>
            </a:extLst>
          </p:cNvPr>
          <p:cNvSpPr/>
          <p:nvPr/>
        </p:nvSpPr>
        <p:spPr>
          <a:xfrm>
            <a:off x="7953606" y="5016754"/>
            <a:ext cx="1968809" cy="415498"/>
          </a:xfrm>
          <a:prstGeom prst="rect">
            <a:avLst/>
          </a:prstGeom>
        </p:spPr>
        <p:txBody>
          <a:bodyPr wrap="none">
            <a:spAutoFit/>
          </a:bodyPr>
          <a:lstStyle/>
          <a:p>
            <a:r>
              <a:rPr lang="ja-JP" altLang="en-US" sz="2100" dirty="0"/>
              <a:t>速度＋２</a:t>
            </a:r>
            <a:r>
              <a:rPr lang="en-US" altLang="ja-JP" sz="2100" dirty="0"/>
              <a:t>[m/s]</a:t>
            </a:r>
            <a:endParaRPr lang="ja-JP" altLang="en-US" sz="2100" dirty="0"/>
          </a:p>
        </p:txBody>
      </p:sp>
      <p:sp>
        <p:nvSpPr>
          <p:cNvPr id="21" name="正方形/長方形 20">
            <a:extLst>
              <a:ext uri="{FF2B5EF4-FFF2-40B4-BE49-F238E27FC236}">
                <a16:creationId xmlns:a16="http://schemas.microsoft.com/office/drawing/2014/main" id="{D28DD87F-E0B8-4ADF-81E9-B199138A536F}"/>
              </a:ext>
            </a:extLst>
          </p:cNvPr>
          <p:cNvSpPr/>
          <p:nvPr/>
        </p:nvSpPr>
        <p:spPr>
          <a:xfrm>
            <a:off x="326137" y="3618337"/>
            <a:ext cx="10945729" cy="600164"/>
          </a:xfrm>
          <a:prstGeom prst="rect">
            <a:avLst/>
          </a:prstGeom>
          <a:solidFill>
            <a:schemeClr val="bg1"/>
          </a:solidFill>
        </p:spPr>
        <p:txBody>
          <a:bodyPr wrap="square">
            <a:spAutoFit/>
          </a:bodyPr>
          <a:lstStyle/>
          <a:p>
            <a:r>
              <a:rPr lang="ja-JP" altLang="en-US" sz="3200" dirty="0">
                <a:latin typeface="HG丸ｺﾞｼｯｸM-PRO" panose="020F0600000000000000" pitchFamily="50" charset="-128"/>
                <a:ea typeface="HG丸ｺﾞｼｯｸM-PRO" panose="020F0600000000000000" pitchFamily="50" charset="-128"/>
              </a:rPr>
              <a:t>速度</a:t>
            </a:r>
            <a:r>
              <a:rPr lang="ja-JP" altLang="en-US" sz="3200" dirty="0">
                <a:solidFill>
                  <a:srgbClr val="FF0000"/>
                </a:solidFill>
                <a:latin typeface="HG丸ｺﾞｼｯｸM-PRO" panose="020F0600000000000000" pitchFamily="50" charset="-128"/>
                <a:ea typeface="HG丸ｺﾞｼｯｸM-PRO" panose="020F0600000000000000" pitchFamily="50" charset="-128"/>
              </a:rPr>
              <a:t>－２</a:t>
            </a:r>
            <a:r>
              <a:rPr lang="en-US" altLang="ja-JP" sz="3200" dirty="0">
                <a:solidFill>
                  <a:srgbClr val="FF0000"/>
                </a:solidFill>
                <a:latin typeface="HG丸ｺﾞｼｯｸM-PRO" panose="020F0600000000000000" pitchFamily="50" charset="-128"/>
                <a:ea typeface="HG丸ｺﾞｼｯｸM-PRO" panose="020F0600000000000000" pitchFamily="50" charset="-128"/>
              </a:rPr>
              <a:t>[m/s]</a:t>
            </a:r>
            <a:r>
              <a:rPr lang="ja-JP" altLang="en-US" sz="3200" dirty="0">
                <a:latin typeface="HG丸ｺﾞｼｯｸM-PRO" panose="020F0600000000000000" pitchFamily="50" charset="-128"/>
                <a:ea typeface="HG丸ｺﾞｼｯｸM-PRO" panose="020F0600000000000000" pitchFamily="50" charset="-128"/>
              </a:rPr>
              <a:t>で、原点Ｏから右向きに</a:t>
            </a:r>
            <a:r>
              <a:rPr lang="ja-JP" altLang="en-US" sz="3200" dirty="0">
                <a:solidFill>
                  <a:srgbClr val="FF0000"/>
                </a:solidFill>
                <a:latin typeface="HG丸ｺﾞｼｯｸM-PRO" panose="020F0600000000000000" pitchFamily="50" charset="-128"/>
                <a:ea typeface="HG丸ｺﾞｼｯｸM-PRO" panose="020F0600000000000000" pitchFamily="50" charset="-128"/>
              </a:rPr>
              <a:t>５秒間</a:t>
            </a:r>
            <a:r>
              <a:rPr lang="ja-JP" altLang="en-US" sz="3200" dirty="0">
                <a:latin typeface="HG丸ｺﾞｼｯｸM-PRO" panose="020F0600000000000000" pitchFamily="50" charset="-128"/>
                <a:ea typeface="HG丸ｺﾞｼｯｸM-PRO" panose="020F0600000000000000" pitchFamily="50" charset="-128"/>
              </a:rPr>
              <a:t>進む。</a:t>
            </a:r>
            <a:endParaRPr lang="en-US" altLang="ja-JP" sz="3200" dirty="0">
              <a:latin typeface="HG丸ｺﾞｼｯｸM-PRO" panose="020F0600000000000000" pitchFamily="50" charset="-128"/>
              <a:ea typeface="HG丸ｺﾞｼｯｸM-PRO" panose="020F0600000000000000" pitchFamily="50" charset="-128"/>
            </a:endParaRPr>
          </a:p>
        </p:txBody>
      </p:sp>
      <p:sp>
        <p:nvSpPr>
          <p:cNvPr id="22" name="正方形/長方形 21">
            <a:extLst>
              <a:ext uri="{FF2B5EF4-FFF2-40B4-BE49-F238E27FC236}">
                <a16:creationId xmlns:a16="http://schemas.microsoft.com/office/drawing/2014/main" id="{088E0673-DFD9-406E-8602-019FEE997FB3}"/>
              </a:ext>
            </a:extLst>
          </p:cNvPr>
          <p:cNvSpPr/>
          <p:nvPr/>
        </p:nvSpPr>
        <p:spPr>
          <a:xfrm>
            <a:off x="2249735" y="5002504"/>
            <a:ext cx="1968809" cy="415498"/>
          </a:xfrm>
          <a:prstGeom prst="rect">
            <a:avLst/>
          </a:prstGeom>
          <a:solidFill>
            <a:schemeClr val="bg1"/>
          </a:solidFill>
        </p:spPr>
        <p:txBody>
          <a:bodyPr wrap="none">
            <a:spAutoFit/>
          </a:bodyPr>
          <a:lstStyle/>
          <a:p>
            <a:r>
              <a:rPr lang="ja-JP" altLang="en-US" sz="2100" dirty="0"/>
              <a:t>速度</a:t>
            </a:r>
            <a:r>
              <a:rPr lang="ja-JP" altLang="en-US" sz="2100" dirty="0" err="1"/>
              <a:t>ー</a:t>
            </a:r>
            <a:r>
              <a:rPr lang="ja-JP" altLang="en-US" sz="2100" dirty="0"/>
              <a:t>２</a:t>
            </a:r>
            <a:r>
              <a:rPr lang="en-US" altLang="ja-JP" sz="2100" dirty="0"/>
              <a:t>[m/s]</a:t>
            </a:r>
            <a:endParaRPr lang="ja-JP" altLang="en-US" sz="2100" dirty="0"/>
          </a:p>
        </p:txBody>
      </p:sp>
      <p:sp>
        <p:nvSpPr>
          <p:cNvPr id="23" name="円/楕円 40">
            <a:extLst>
              <a:ext uri="{FF2B5EF4-FFF2-40B4-BE49-F238E27FC236}">
                <a16:creationId xmlns:a16="http://schemas.microsoft.com/office/drawing/2014/main" id="{63B70F8A-3247-4EF1-A3D2-9F5CB62F96EC}"/>
              </a:ext>
            </a:extLst>
          </p:cNvPr>
          <p:cNvSpPr/>
          <p:nvPr/>
        </p:nvSpPr>
        <p:spPr>
          <a:xfrm>
            <a:off x="5813855" y="5011223"/>
            <a:ext cx="419972" cy="419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7" name="円/楕円 41">
            <a:extLst>
              <a:ext uri="{FF2B5EF4-FFF2-40B4-BE49-F238E27FC236}">
                <a16:creationId xmlns:a16="http://schemas.microsoft.com/office/drawing/2014/main" id="{6F8435A1-70F2-4691-8564-D3C467CCC4EB}"/>
              </a:ext>
            </a:extLst>
          </p:cNvPr>
          <p:cNvSpPr/>
          <p:nvPr/>
        </p:nvSpPr>
        <p:spPr>
          <a:xfrm>
            <a:off x="4190786" y="5031669"/>
            <a:ext cx="419972" cy="419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8" name="正方形/長方形 27">
            <a:extLst>
              <a:ext uri="{FF2B5EF4-FFF2-40B4-BE49-F238E27FC236}">
                <a16:creationId xmlns:a16="http://schemas.microsoft.com/office/drawing/2014/main" id="{A1B4A5C9-AC8F-4918-88A5-CBC6413C01BC}"/>
              </a:ext>
            </a:extLst>
          </p:cNvPr>
          <p:cNvSpPr/>
          <p:nvPr/>
        </p:nvSpPr>
        <p:spPr>
          <a:xfrm>
            <a:off x="6977443" y="4455560"/>
            <a:ext cx="2122530" cy="553998"/>
          </a:xfrm>
          <a:prstGeom prst="rect">
            <a:avLst/>
          </a:prstGeom>
        </p:spPr>
        <p:txBody>
          <a:bodyPr wrap="square">
            <a:spAutoFit/>
          </a:bodyPr>
          <a:lstStyle/>
          <a:p>
            <a:r>
              <a:rPr lang="ja-JP" altLang="en-US" sz="3000" dirty="0" err="1">
                <a:solidFill>
                  <a:srgbClr val="FF0000"/>
                </a:solidFill>
                <a:latin typeface="平成明朝体W3"/>
              </a:rPr>
              <a:t>ｘ</a:t>
            </a:r>
            <a:r>
              <a:rPr lang="en-US" altLang="ja-JP" sz="3000" dirty="0">
                <a:solidFill>
                  <a:srgbClr val="FF0000"/>
                </a:solidFill>
                <a:latin typeface="平成明朝体W3"/>
              </a:rPr>
              <a:t>=10[m]</a:t>
            </a:r>
            <a:endParaRPr lang="ja-JP" altLang="en-US" sz="3000" dirty="0">
              <a:solidFill>
                <a:srgbClr val="FF0000"/>
              </a:solidFill>
            </a:endParaRPr>
          </a:p>
        </p:txBody>
      </p:sp>
      <p:sp>
        <p:nvSpPr>
          <p:cNvPr id="29" name="正方形/長方形 28">
            <a:extLst>
              <a:ext uri="{FF2B5EF4-FFF2-40B4-BE49-F238E27FC236}">
                <a16:creationId xmlns:a16="http://schemas.microsoft.com/office/drawing/2014/main" id="{5A2D1D15-68DD-4542-A19E-FF31828FCB69}"/>
              </a:ext>
            </a:extLst>
          </p:cNvPr>
          <p:cNvSpPr/>
          <p:nvPr/>
        </p:nvSpPr>
        <p:spPr>
          <a:xfrm>
            <a:off x="3095478" y="4442860"/>
            <a:ext cx="2539513" cy="553998"/>
          </a:xfrm>
          <a:prstGeom prst="rect">
            <a:avLst/>
          </a:prstGeom>
        </p:spPr>
        <p:txBody>
          <a:bodyPr wrap="square">
            <a:spAutoFit/>
          </a:bodyPr>
          <a:lstStyle/>
          <a:p>
            <a:r>
              <a:rPr lang="ja-JP" altLang="en-US" sz="3000" dirty="0">
                <a:solidFill>
                  <a:srgbClr val="FF0000"/>
                </a:solidFill>
                <a:latin typeface="平成明朝体W3"/>
              </a:rPr>
              <a:t>Ｘ＝</a:t>
            </a:r>
            <a:r>
              <a:rPr lang="ja-JP" altLang="en-US" sz="3000" dirty="0" err="1">
                <a:solidFill>
                  <a:srgbClr val="FF0000"/>
                </a:solidFill>
                <a:latin typeface="平成明朝体W3"/>
              </a:rPr>
              <a:t>ー</a:t>
            </a:r>
            <a:r>
              <a:rPr lang="en-US" altLang="ja-JP" sz="3000" dirty="0">
                <a:solidFill>
                  <a:srgbClr val="FF0000"/>
                </a:solidFill>
                <a:latin typeface="平成明朝体W3"/>
              </a:rPr>
              <a:t>10[m]</a:t>
            </a:r>
            <a:endParaRPr lang="ja-JP" altLang="en-US" sz="3000" dirty="0">
              <a:solidFill>
                <a:srgbClr val="FF0000"/>
              </a:solidFill>
            </a:endParaRPr>
          </a:p>
        </p:txBody>
      </p:sp>
      <p:sp>
        <p:nvSpPr>
          <p:cNvPr id="30" name="円/楕円 37">
            <a:extLst>
              <a:ext uri="{FF2B5EF4-FFF2-40B4-BE49-F238E27FC236}">
                <a16:creationId xmlns:a16="http://schemas.microsoft.com/office/drawing/2014/main" id="{1632DD6D-D343-4A8F-BEFE-E40C8F92B894}"/>
              </a:ext>
            </a:extLst>
          </p:cNvPr>
          <p:cNvSpPr/>
          <p:nvPr/>
        </p:nvSpPr>
        <p:spPr>
          <a:xfrm>
            <a:off x="7455640" y="5031669"/>
            <a:ext cx="419972" cy="419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 name="正方形/長方形 6">
            <a:extLst>
              <a:ext uri="{FF2B5EF4-FFF2-40B4-BE49-F238E27FC236}">
                <a16:creationId xmlns:a16="http://schemas.microsoft.com/office/drawing/2014/main" id="{0AB02BAF-CCE6-4EFA-97BA-8044AC2B1DBC}"/>
              </a:ext>
            </a:extLst>
          </p:cNvPr>
          <p:cNvSpPr/>
          <p:nvPr/>
        </p:nvSpPr>
        <p:spPr>
          <a:xfrm>
            <a:off x="326137" y="2888855"/>
            <a:ext cx="9948557" cy="584775"/>
          </a:xfrm>
          <a:prstGeom prst="rect">
            <a:avLst/>
          </a:prstGeom>
        </p:spPr>
        <p:txBody>
          <a:bodyPr wrap="none">
            <a:spAutoFit/>
          </a:bodyPr>
          <a:lstStyle/>
          <a:p>
            <a:r>
              <a:rPr lang="ja-JP" altLang="en-US" sz="3200" dirty="0">
                <a:latin typeface="HG丸ｺﾞｼｯｸM-PRO" panose="020F0600000000000000" pitchFamily="50" charset="-128"/>
                <a:ea typeface="HG丸ｺﾞｼｯｸM-PRO" panose="020F0600000000000000" pitchFamily="50" charset="-128"/>
              </a:rPr>
              <a:t>速度</a:t>
            </a:r>
            <a:r>
              <a:rPr lang="ja-JP" altLang="en-US" sz="3200" dirty="0">
                <a:solidFill>
                  <a:srgbClr val="FF0000"/>
                </a:solidFill>
                <a:latin typeface="HG丸ｺﾞｼｯｸM-PRO" panose="020F0600000000000000" pitchFamily="50" charset="-128"/>
                <a:ea typeface="HG丸ｺﾞｼｯｸM-PRO" panose="020F0600000000000000" pitchFamily="50" charset="-128"/>
              </a:rPr>
              <a:t>＋２</a:t>
            </a:r>
            <a:r>
              <a:rPr lang="en-US" altLang="ja-JP" sz="3200" dirty="0">
                <a:solidFill>
                  <a:srgbClr val="FF0000"/>
                </a:solidFill>
                <a:latin typeface="HG丸ｺﾞｼｯｸM-PRO" panose="020F0600000000000000" pitchFamily="50" charset="-128"/>
                <a:ea typeface="HG丸ｺﾞｼｯｸM-PRO" panose="020F0600000000000000" pitchFamily="50" charset="-128"/>
              </a:rPr>
              <a:t>[m/s]</a:t>
            </a:r>
            <a:r>
              <a:rPr lang="ja-JP" altLang="en-US" sz="3200" dirty="0">
                <a:latin typeface="HG丸ｺﾞｼｯｸM-PRO" panose="020F0600000000000000" pitchFamily="50" charset="-128"/>
                <a:ea typeface="HG丸ｺﾞｼｯｸM-PRO" panose="020F0600000000000000" pitchFamily="50" charset="-128"/>
              </a:rPr>
              <a:t>で、原点Ｏから右向きに</a:t>
            </a:r>
            <a:r>
              <a:rPr lang="ja-JP" altLang="en-US" sz="3200" dirty="0">
                <a:solidFill>
                  <a:srgbClr val="FF0000"/>
                </a:solidFill>
                <a:latin typeface="HG丸ｺﾞｼｯｸM-PRO" panose="020F0600000000000000" pitchFamily="50" charset="-128"/>
                <a:ea typeface="HG丸ｺﾞｼｯｸM-PRO" panose="020F0600000000000000" pitchFamily="50" charset="-128"/>
              </a:rPr>
              <a:t>５秒間</a:t>
            </a:r>
            <a:r>
              <a:rPr lang="ja-JP" altLang="en-US" sz="3200" dirty="0">
                <a:latin typeface="HG丸ｺﾞｼｯｸM-PRO" panose="020F0600000000000000" pitchFamily="50" charset="-128"/>
                <a:ea typeface="HG丸ｺﾞｼｯｸM-PRO" panose="020F0600000000000000" pitchFamily="50" charset="-128"/>
              </a:rPr>
              <a:t>進む。</a:t>
            </a:r>
            <a:endParaRPr lang="en-US" altLang="ja-JP" sz="3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813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par>
                                <p:cTn id="8" presetID="22" presetClass="entr" presetSubtype="4"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down)">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down)">
                                      <p:cBhvr>
                                        <p:cTn id="15" dur="5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down)">
                                      <p:cBhvr>
                                        <p:cTn id="25" dur="500"/>
                                        <p:tgtEl>
                                          <p:spTgt spid="2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down)">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23"/>
                                        </p:tgtEl>
                                      </p:cBhvr>
                                    </p:animEffect>
                                    <p:set>
                                      <p:cBhvr>
                                        <p:cTn id="33" dur="1" fill="hold">
                                          <p:stCondLst>
                                            <p:cond delay="499"/>
                                          </p:stCondLst>
                                        </p:cTn>
                                        <p:tgtEl>
                                          <p:spTgt spid="23"/>
                                        </p:tgtEl>
                                        <p:attrNameLst>
                                          <p:attrName>style.visibility</p:attrName>
                                        </p:attrNameLst>
                                      </p:cBhvr>
                                      <p:to>
                                        <p:strVal val="hidden"/>
                                      </p:to>
                                    </p:set>
                                  </p:childTnLst>
                                </p:cTn>
                              </p:par>
                              <p:par>
                                <p:cTn id="34" presetID="22" presetClass="entr" presetSubtype="4"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wipe(down)">
                                      <p:cBhvr>
                                        <p:cTn id="36" dur="500"/>
                                        <p:tgtEl>
                                          <p:spTgt spid="2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down)">
                                      <p:cBhvr>
                                        <p:cTn id="4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3" grpId="0" animBg="1"/>
      <p:bldP spid="23" grpId="1" animBg="1"/>
      <p:bldP spid="27" grpId="0" animBg="1"/>
      <p:bldP spid="28" grpId="0"/>
      <p:bldP spid="29" grpId="0"/>
      <p:bldP spid="3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en-US" altLang="ja-JP" sz="3600" dirty="0"/>
              <a:t>-1</a:t>
            </a:r>
            <a:r>
              <a:rPr lang="ja-JP" altLang="en-US" sz="3600" dirty="0"/>
              <a:t>．</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18</a:t>
            </a:fld>
            <a:endParaRPr kumimoji="1" lang="ja-JP" altLang="en-US"/>
          </a:p>
        </p:txBody>
      </p:sp>
      <p:sp>
        <p:nvSpPr>
          <p:cNvPr id="6" name="正方形/長方形 5">
            <a:extLst>
              <a:ext uri="{FF2B5EF4-FFF2-40B4-BE49-F238E27FC236}">
                <a16:creationId xmlns:a16="http://schemas.microsoft.com/office/drawing/2014/main" id="{A54D8FC2-3B78-4519-8B53-7162B1E8E213}"/>
              </a:ext>
            </a:extLst>
          </p:cNvPr>
          <p:cNvSpPr/>
          <p:nvPr/>
        </p:nvSpPr>
        <p:spPr>
          <a:xfrm>
            <a:off x="3082031" y="4764270"/>
            <a:ext cx="5528569" cy="1491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正方形/長方形 7">
            <a:extLst>
              <a:ext uri="{FF2B5EF4-FFF2-40B4-BE49-F238E27FC236}">
                <a16:creationId xmlns:a16="http://schemas.microsoft.com/office/drawing/2014/main" id="{3EFC184E-5DD8-4306-94BD-9CA2C77A199B}"/>
              </a:ext>
            </a:extLst>
          </p:cNvPr>
          <p:cNvSpPr/>
          <p:nvPr/>
        </p:nvSpPr>
        <p:spPr>
          <a:xfrm>
            <a:off x="1856339" y="43960"/>
            <a:ext cx="4839786" cy="600164"/>
          </a:xfrm>
          <a:prstGeom prst="rect">
            <a:avLst/>
          </a:prstGeom>
        </p:spPr>
        <p:txBody>
          <a:bodyPr wrap="none">
            <a:spAutoFit/>
          </a:bodyPr>
          <a:lstStyle/>
          <a:p>
            <a:r>
              <a:rPr lang="ja-JP" altLang="en-US" sz="3300" dirty="0">
                <a:solidFill>
                  <a:srgbClr val="000000"/>
                </a:solidFill>
                <a:latin typeface="平成明朝体W3"/>
              </a:rPr>
              <a:t>位置から速度を求める。</a:t>
            </a:r>
            <a:endParaRPr lang="ja-JP" altLang="en-US" sz="3300" dirty="0"/>
          </a:p>
        </p:txBody>
      </p:sp>
      <p:sp>
        <p:nvSpPr>
          <p:cNvPr id="9" name="正方形/長方形 8">
            <a:extLst>
              <a:ext uri="{FF2B5EF4-FFF2-40B4-BE49-F238E27FC236}">
                <a16:creationId xmlns:a16="http://schemas.microsoft.com/office/drawing/2014/main" id="{9B24C6C5-4B25-485F-AB28-A05F1F79ABA5}"/>
              </a:ext>
            </a:extLst>
          </p:cNvPr>
          <p:cNvSpPr/>
          <p:nvPr/>
        </p:nvSpPr>
        <p:spPr>
          <a:xfrm>
            <a:off x="522811" y="3178971"/>
            <a:ext cx="6593472" cy="415498"/>
          </a:xfrm>
          <a:prstGeom prst="rect">
            <a:avLst/>
          </a:prstGeom>
        </p:spPr>
        <p:txBody>
          <a:bodyPr wrap="none">
            <a:spAutoFit/>
          </a:bodyPr>
          <a:lstStyle/>
          <a:p>
            <a:r>
              <a:rPr lang="ja-JP" altLang="en-US" sz="2100" dirty="0">
                <a:solidFill>
                  <a:srgbClr val="000000"/>
                </a:solidFill>
                <a:latin typeface="HG丸ｺﾞｼｯｸM-PRO" panose="020F0600000000000000" pitchFamily="50" charset="-128"/>
                <a:ea typeface="HG丸ｺﾞｼｯｸM-PRO" panose="020F0600000000000000" pitchFamily="50" charset="-128"/>
              </a:rPr>
              <a:t>このとき、速度ｖはｖ＝　　　　　　</a:t>
            </a:r>
            <a:r>
              <a:rPr lang="en-US" altLang="ja-JP" sz="2100" dirty="0">
                <a:solidFill>
                  <a:srgbClr val="000000"/>
                </a:solidFill>
                <a:latin typeface="HG丸ｺﾞｼｯｸM-PRO" panose="020F0600000000000000" pitchFamily="50" charset="-128"/>
                <a:ea typeface="HG丸ｺﾞｼｯｸM-PRO" panose="020F0600000000000000" pitchFamily="50" charset="-128"/>
              </a:rPr>
              <a:t>[m/s]</a:t>
            </a:r>
            <a:r>
              <a:rPr lang="ja-JP" altLang="en-US" sz="2100" dirty="0">
                <a:solidFill>
                  <a:srgbClr val="000000"/>
                </a:solidFill>
                <a:latin typeface="HG丸ｺﾞｼｯｸM-PRO" panose="020F0600000000000000" pitchFamily="50" charset="-128"/>
                <a:ea typeface="HG丸ｺﾞｼｯｸM-PRO" panose="020F0600000000000000" pitchFamily="50" charset="-128"/>
              </a:rPr>
              <a:t>となる。</a:t>
            </a:r>
            <a:endParaRPr lang="ja-JP" altLang="en-US" sz="2100" dirty="0">
              <a:latin typeface="HG丸ｺﾞｼｯｸM-PRO" panose="020F0600000000000000" pitchFamily="50" charset="-128"/>
              <a:ea typeface="HG丸ｺﾞｼｯｸM-PRO" panose="020F0600000000000000" pitchFamily="50" charset="-128"/>
            </a:endParaRPr>
          </a:p>
        </p:txBody>
      </p:sp>
      <p:sp>
        <p:nvSpPr>
          <p:cNvPr id="10" name="正方形/長方形 9">
            <a:extLst>
              <a:ext uri="{FF2B5EF4-FFF2-40B4-BE49-F238E27FC236}">
                <a16:creationId xmlns:a16="http://schemas.microsoft.com/office/drawing/2014/main" id="{65939D77-810E-4BEA-81F7-18F0FFA70A83}"/>
              </a:ext>
            </a:extLst>
          </p:cNvPr>
          <p:cNvSpPr/>
          <p:nvPr/>
        </p:nvSpPr>
        <p:spPr>
          <a:xfrm>
            <a:off x="3581399" y="3034787"/>
            <a:ext cx="1574470" cy="646331"/>
          </a:xfrm>
          <a:prstGeom prst="rect">
            <a:avLst/>
          </a:prstGeom>
        </p:spPr>
        <p:txBody>
          <a:bodyPr wrap="none">
            <a:spAutoFit/>
          </a:bodyPr>
          <a:lstStyle/>
          <a:p>
            <a:r>
              <a:rPr lang="ja-JP" altLang="en-US" sz="3600" b="1" dirty="0">
                <a:solidFill>
                  <a:srgbClr val="FF0000"/>
                </a:solidFill>
                <a:latin typeface="ＭＳ ゴシック" panose="020B0609070205080204" pitchFamily="49" charset="-128"/>
                <a:ea typeface="ＭＳ ゴシック" panose="020B0609070205080204" pitchFamily="49" charset="-128"/>
              </a:rPr>
              <a:t>３．０</a:t>
            </a:r>
          </a:p>
        </p:txBody>
      </p:sp>
      <p:sp>
        <p:nvSpPr>
          <p:cNvPr id="11" name="正方形/長方形 10">
            <a:extLst>
              <a:ext uri="{FF2B5EF4-FFF2-40B4-BE49-F238E27FC236}">
                <a16:creationId xmlns:a16="http://schemas.microsoft.com/office/drawing/2014/main" id="{6BA74AF2-0E1D-4CED-A675-A9668999CA98}"/>
              </a:ext>
            </a:extLst>
          </p:cNvPr>
          <p:cNvSpPr/>
          <p:nvPr/>
        </p:nvSpPr>
        <p:spPr>
          <a:xfrm>
            <a:off x="564737" y="4149709"/>
            <a:ext cx="7186583" cy="415498"/>
          </a:xfrm>
          <a:prstGeom prst="rect">
            <a:avLst/>
          </a:prstGeom>
        </p:spPr>
        <p:txBody>
          <a:bodyPr wrap="none">
            <a:spAutoFit/>
          </a:bodyPr>
          <a:lstStyle/>
          <a:p>
            <a:r>
              <a:rPr lang="ja-JP" altLang="en-US" sz="2100" dirty="0">
                <a:solidFill>
                  <a:srgbClr val="000000"/>
                </a:solidFill>
                <a:latin typeface="HG丸ｺﾞｼｯｸM-PRO" panose="020F0600000000000000" pitchFamily="50" charset="-128"/>
                <a:ea typeface="HG丸ｺﾞｼｯｸM-PRO" panose="020F0600000000000000" pitchFamily="50" charset="-128"/>
              </a:rPr>
              <a:t>これを図中のｘやｔなどの記号を使った文字式で表すと、</a:t>
            </a:r>
            <a:endParaRPr lang="ja-JP" altLang="en-US" sz="2100"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3C4140BC-0389-4D54-A038-E9417C56BF2E}"/>
                  </a:ext>
                </a:extLst>
              </p:cNvPr>
              <p:cNvSpPr txBox="1"/>
              <p:nvPr/>
            </p:nvSpPr>
            <p:spPr>
              <a:xfrm>
                <a:off x="7283880" y="3096704"/>
                <a:ext cx="796757" cy="5078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3300" i="1">
                          <a:latin typeface="Cambria Math" panose="02040503050406030204" pitchFamily="18" charset="0"/>
                        </a:rPr>
                        <m:t>𝑣</m:t>
                      </m:r>
                      <m:r>
                        <a:rPr lang="en-US" altLang="ja-JP" sz="3300" i="1">
                          <a:latin typeface="Cambria Math" panose="02040503050406030204" pitchFamily="18" charset="0"/>
                        </a:rPr>
                        <m:t>=</m:t>
                      </m:r>
                    </m:oMath>
                  </m:oMathPara>
                </a14:m>
                <a:endParaRPr lang="ja-JP" altLang="en-US" sz="3300" dirty="0"/>
              </a:p>
            </p:txBody>
          </p:sp>
        </mc:Choice>
        <mc:Fallback xmlns="">
          <p:sp>
            <p:nvSpPr>
              <p:cNvPr id="12" name="テキスト ボックス 11">
                <a:extLst>
                  <a:ext uri="{FF2B5EF4-FFF2-40B4-BE49-F238E27FC236}">
                    <a16:creationId xmlns:a16="http://schemas.microsoft.com/office/drawing/2014/main" id="{3C4140BC-0389-4D54-A038-E9417C56BF2E}"/>
                  </a:ext>
                </a:extLst>
              </p:cNvPr>
              <p:cNvSpPr txBox="1">
                <a:spLocks noRot="1" noChangeAspect="1" noMove="1" noResize="1" noEditPoints="1" noAdjustHandles="1" noChangeArrowheads="1" noChangeShapeType="1" noTextEdit="1"/>
              </p:cNvSpPr>
              <p:nvPr/>
            </p:nvSpPr>
            <p:spPr>
              <a:xfrm>
                <a:off x="7283880" y="3096704"/>
                <a:ext cx="796757" cy="507831"/>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正方形/長方形 12">
                <a:extLst>
                  <a:ext uri="{FF2B5EF4-FFF2-40B4-BE49-F238E27FC236}">
                    <a16:creationId xmlns:a16="http://schemas.microsoft.com/office/drawing/2014/main" id="{EE37BFDB-1333-41F8-A3FE-75B0063F5112}"/>
                  </a:ext>
                </a:extLst>
              </p:cNvPr>
              <p:cNvSpPr/>
              <p:nvPr/>
            </p:nvSpPr>
            <p:spPr>
              <a:xfrm>
                <a:off x="8037340" y="2715487"/>
                <a:ext cx="3607591" cy="12613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4000" b="1" i="1">
                              <a:solidFill>
                                <a:srgbClr val="FF0000"/>
                              </a:solidFill>
                              <a:latin typeface="Cambria Math" panose="02040503050406030204" pitchFamily="18" charset="0"/>
                            </a:rPr>
                          </m:ctrlPr>
                        </m:fPr>
                        <m:num>
                          <m:r>
                            <a:rPr lang="en-US" altLang="ja-JP" sz="4000" b="1" i="1">
                              <a:solidFill>
                                <a:srgbClr val="FF0000"/>
                              </a:solidFill>
                              <a:latin typeface="Cambria Math" panose="02040503050406030204" pitchFamily="18" charset="0"/>
                            </a:rPr>
                            <m:t>𝟐𝟓</m:t>
                          </m:r>
                          <m:r>
                            <a:rPr lang="en-US" altLang="ja-JP" sz="4000" b="1" i="1">
                              <a:solidFill>
                                <a:srgbClr val="FF0000"/>
                              </a:solidFill>
                              <a:latin typeface="Cambria Math" panose="02040503050406030204" pitchFamily="18" charset="0"/>
                            </a:rPr>
                            <m:t>−</m:t>
                          </m:r>
                          <m:r>
                            <a:rPr lang="en-US" altLang="ja-JP" sz="4000" b="1" i="1">
                              <a:solidFill>
                                <a:srgbClr val="FF0000"/>
                              </a:solidFill>
                              <a:latin typeface="Cambria Math" panose="02040503050406030204" pitchFamily="18" charset="0"/>
                            </a:rPr>
                            <m:t>𝟏𝟎</m:t>
                          </m:r>
                        </m:num>
                        <m:den>
                          <m:r>
                            <a:rPr lang="en-US" altLang="ja-JP" sz="4000" b="1" i="1">
                              <a:solidFill>
                                <a:srgbClr val="FF0000"/>
                              </a:solidFill>
                              <a:latin typeface="Cambria Math" panose="02040503050406030204" pitchFamily="18" charset="0"/>
                            </a:rPr>
                            <m:t>𝟓</m:t>
                          </m:r>
                          <m:r>
                            <a:rPr lang="en-US" altLang="ja-JP" sz="4000" b="1" i="1">
                              <a:solidFill>
                                <a:srgbClr val="FF0000"/>
                              </a:solidFill>
                              <a:latin typeface="Cambria Math" panose="02040503050406030204" pitchFamily="18" charset="0"/>
                            </a:rPr>
                            <m:t>−</m:t>
                          </m:r>
                          <m:r>
                            <a:rPr lang="en-US" altLang="ja-JP" sz="4000" b="1" i="1">
                              <a:solidFill>
                                <a:srgbClr val="FF0000"/>
                              </a:solidFill>
                              <a:latin typeface="Cambria Math" panose="02040503050406030204" pitchFamily="18" charset="0"/>
                            </a:rPr>
                            <m:t>𝟎</m:t>
                          </m:r>
                        </m:den>
                      </m:f>
                      <m:r>
                        <a:rPr lang="en-US" altLang="ja-JP" sz="4000" b="1" i="1">
                          <a:solidFill>
                            <a:srgbClr val="FF0000"/>
                          </a:solidFill>
                          <a:latin typeface="Cambria Math" panose="02040503050406030204" pitchFamily="18" charset="0"/>
                        </a:rPr>
                        <m:t>=</m:t>
                      </m:r>
                      <m:r>
                        <a:rPr lang="en-US" altLang="ja-JP" sz="4000" b="1" i="1">
                          <a:solidFill>
                            <a:srgbClr val="FF0000"/>
                          </a:solidFill>
                          <a:latin typeface="Cambria Math" panose="02040503050406030204" pitchFamily="18" charset="0"/>
                        </a:rPr>
                        <m:t>𝟑</m:t>
                      </m:r>
                      <m:r>
                        <a:rPr lang="en-US" altLang="ja-JP" sz="4000" b="1" i="1">
                          <a:solidFill>
                            <a:srgbClr val="FF0000"/>
                          </a:solidFill>
                          <a:latin typeface="Cambria Math" panose="02040503050406030204" pitchFamily="18" charset="0"/>
                        </a:rPr>
                        <m:t>.</m:t>
                      </m:r>
                      <m:r>
                        <a:rPr lang="en-US" altLang="ja-JP" sz="4000" b="1" i="1">
                          <a:solidFill>
                            <a:srgbClr val="FF0000"/>
                          </a:solidFill>
                          <a:latin typeface="Cambria Math" panose="02040503050406030204" pitchFamily="18" charset="0"/>
                        </a:rPr>
                        <m:t>𝟎</m:t>
                      </m:r>
                    </m:oMath>
                  </m:oMathPara>
                </a14:m>
                <a:endParaRPr lang="ja-JP" altLang="en-US" sz="3000" b="1" dirty="0">
                  <a:solidFill>
                    <a:srgbClr val="FF0000"/>
                  </a:solidFill>
                </a:endParaRPr>
              </a:p>
            </p:txBody>
          </p:sp>
        </mc:Choice>
        <mc:Fallback xmlns="">
          <p:sp>
            <p:nvSpPr>
              <p:cNvPr id="13" name="正方形/長方形 12">
                <a:extLst>
                  <a:ext uri="{FF2B5EF4-FFF2-40B4-BE49-F238E27FC236}">
                    <a16:creationId xmlns:a16="http://schemas.microsoft.com/office/drawing/2014/main" id="{EE37BFDB-1333-41F8-A3FE-75B0063F5112}"/>
                  </a:ext>
                </a:extLst>
              </p:cNvPr>
              <p:cNvSpPr>
                <a:spLocks noRot="1" noChangeAspect="1" noMove="1" noResize="1" noEditPoints="1" noAdjustHandles="1" noChangeArrowheads="1" noChangeShapeType="1" noTextEdit="1"/>
              </p:cNvSpPr>
              <p:nvPr/>
            </p:nvSpPr>
            <p:spPr>
              <a:xfrm>
                <a:off x="8037340" y="2715487"/>
                <a:ext cx="3607591" cy="1261307"/>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193715E1-7A45-46F3-B2A5-C0F0B841793B}"/>
                  </a:ext>
                </a:extLst>
              </p:cNvPr>
              <p:cNvSpPr txBox="1"/>
              <p:nvPr/>
            </p:nvSpPr>
            <p:spPr>
              <a:xfrm>
                <a:off x="3419988" y="5096688"/>
                <a:ext cx="1088864" cy="73866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4800" i="1">
                          <a:latin typeface="Cambria Math" panose="02040503050406030204" pitchFamily="18" charset="0"/>
                        </a:rPr>
                        <m:t>𝑣</m:t>
                      </m:r>
                      <m:r>
                        <a:rPr lang="en-US" altLang="ja-JP" sz="4800" i="1">
                          <a:latin typeface="Cambria Math" panose="02040503050406030204" pitchFamily="18" charset="0"/>
                        </a:rPr>
                        <m:t>=</m:t>
                      </m:r>
                    </m:oMath>
                  </m:oMathPara>
                </a14:m>
                <a:endParaRPr lang="ja-JP" altLang="en-US" sz="4800" dirty="0"/>
              </a:p>
            </p:txBody>
          </p:sp>
        </mc:Choice>
        <mc:Fallback xmlns="">
          <p:sp>
            <p:nvSpPr>
              <p:cNvPr id="14" name="テキスト ボックス 13">
                <a:extLst>
                  <a:ext uri="{FF2B5EF4-FFF2-40B4-BE49-F238E27FC236}">
                    <a16:creationId xmlns:a16="http://schemas.microsoft.com/office/drawing/2014/main" id="{193715E1-7A45-46F3-B2A5-C0F0B841793B}"/>
                  </a:ext>
                </a:extLst>
              </p:cNvPr>
              <p:cNvSpPr txBox="1">
                <a:spLocks noRot="1" noChangeAspect="1" noMove="1" noResize="1" noEditPoints="1" noAdjustHandles="1" noChangeArrowheads="1" noChangeShapeType="1" noTextEdit="1"/>
              </p:cNvSpPr>
              <p:nvPr/>
            </p:nvSpPr>
            <p:spPr>
              <a:xfrm>
                <a:off x="3419988" y="5096688"/>
                <a:ext cx="1088864" cy="738664"/>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a:extLst>
                  <a:ext uri="{FF2B5EF4-FFF2-40B4-BE49-F238E27FC236}">
                    <a16:creationId xmlns:a16="http://schemas.microsoft.com/office/drawing/2014/main" id="{F2CC5EDC-B135-4B18-B8E7-3B4057C5BA97}"/>
                  </a:ext>
                </a:extLst>
              </p:cNvPr>
              <p:cNvSpPr/>
              <p:nvPr/>
            </p:nvSpPr>
            <p:spPr>
              <a:xfrm>
                <a:off x="4509836" y="4748898"/>
                <a:ext cx="3537654" cy="147322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altLang="ja-JP" sz="4400" b="1" i="1">
                              <a:solidFill>
                                <a:srgbClr val="FF0000"/>
                              </a:solidFill>
                              <a:latin typeface="Cambria Math" panose="02040503050406030204" pitchFamily="18" charset="0"/>
                            </a:rPr>
                          </m:ctrlPr>
                        </m:fPr>
                        <m:num>
                          <m:sSub>
                            <m:sSubPr>
                              <m:ctrlPr>
                                <a:rPr lang="en-US" altLang="ja-JP" sz="4400" b="1" i="1">
                                  <a:solidFill>
                                    <a:srgbClr val="FF0000"/>
                                  </a:solidFill>
                                  <a:latin typeface="Cambria Math" panose="02040503050406030204" pitchFamily="18" charset="0"/>
                                </a:rPr>
                              </m:ctrlPr>
                            </m:sSubPr>
                            <m:e>
                              <m:r>
                                <a:rPr lang="en-US" altLang="ja-JP" sz="4400" b="1" i="1">
                                  <a:solidFill>
                                    <a:srgbClr val="FF0000"/>
                                  </a:solidFill>
                                  <a:latin typeface="Cambria Math" panose="02040503050406030204" pitchFamily="18" charset="0"/>
                                </a:rPr>
                                <m:t>𝒙</m:t>
                              </m:r>
                            </m:e>
                            <m:sub>
                              <m:r>
                                <a:rPr lang="en-US" altLang="ja-JP" sz="4400" b="1" i="1">
                                  <a:solidFill>
                                    <a:srgbClr val="FF0000"/>
                                  </a:solidFill>
                                  <a:latin typeface="Cambria Math" panose="02040503050406030204" pitchFamily="18" charset="0"/>
                                </a:rPr>
                                <m:t>𝟐</m:t>
                              </m:r>
                            </m:sub>
                          </m:sSub>
                          <m:r>
                            <a:rPr lang="en-US" altLang="ja-JP" sz="4400" b="1" i="1">
                              <a:solidFill>
                                <a:srgbClr val="FF0000"/>
                              </a:solidFill>
                              <a:latin typeface="Cambria Math" panose="02040503050406030204" pitchFamily="18" charset="0"/>
                            </a:rPr>
                            <m:t>−</m:t>
                          </m:r>
                          <m:sSub>
                            <m:sSubPr>
                              <m:ctrlPr>
                                <a:rPr lang="en-US" altLang="ja-JP" sz="4400" b="1" i="1">
                                  <a:solidFill>
                                    <a:srgbClr val="FF0000"/>
                                  </a:solidFill>
                                  <a:latin typeface="Cambria Math" panose="02040503050406030204" pitchFamily="18" charset="0"/>
                                </a:rPr>
                              </m:ctrlPr>
                            </m:sSubPr>
                            <m:e>
                              <m:r>
                                <a:rPr lang="en-US" altLang="ja-JP" sz="4400" b="1" i="1">
                                  <a:solidFill>
                                    <a:srgbClr val="FF0000"/>
                                  </a:solidFill>
                                  <a:latin typeface="Cambria Math" panose="02040503050406030204" pitchFamily="18" charset="0"/>
                                </a:rPr>
                                <m:t>𝒙</m:t>
                              </m:r>
                            </m:e>
                            <m:sub>
                              <m:r>
                                <a:rPr lang="en-US" altLang="ja-JP" sz="4400" b="1" i="1">
                                  <a:solidFill>
                                    <a:srgbClr val="FF0000"/>
                                  </a:solidFill>
                                  <a:latin typeface="Cambria Math" panose="02040503050406030204" pitchFamily="18" charset="0"/>
                                </a:rPr>
                                <m:t>𝟏</m:t>
                              </m:r>
                            </m:sub>
                          </m:sSub>
                        </m:num>
                        <m:den>
                          <m:sSub>
                            <m:sSubPr>
                              <m:ctrlPr>
                                <a:rPr lang="en-US" altLang="ja-JP" sz="4400" b="1" i="1">
                                  <a:solidFill>
                                    <a:srgbClr val="FF0000"/>
                                  </a:solidFill>
                                  <a:latin typeface="Cambria Math" panose="02040503050406030204" pitchFamily="18" charset="0"/>
                                </a:rPr>
                              </m:ctrlPr>
                            </m:sSubPr>
                            <m:e>
                              <m:r>
                                <a:rPr lang="en-US" altLang="ja-JP" sz="4400" b="1" i="1">
                                  <a:solidFill>
                                    <a:srgbClr val="FF0000"/>
                                  </a:solidFill>
                                  <a:latin typeface="Cambria Math" panose="02040503050406030204" pitchFamily="18" charset="0"/>
                                </a:rPr>
                                <m:t>𝒕</m:t>
                              </m:r>
                            </m:e>
                            <m:sub>
                              <m:r>
                                <a:rPr lang="en-US" altLang="ja-JP" sz="4400" b="1" i="1">
                                  <a:solidFill>
                                    <a:srgbClr val="FF0000"/>
                                  </a:solidFill>
                                  <a:latin typeface="Cambria Math" panose="02040503050406030204" pitchFamily="18" charset="0"/>
                                </a:rPr>
                                <m:t>𝟐</m:t>
                              </m:r>
                            </m:sub>
                          </m:sSub>
                          <m:r>
                            <a:rPr lang="en-US" altLang="ja-JP" sz="4400" b="1" i="1">
                              <a:solidFill>
                                <a:srgbClr val="FF0000"/>
                              </a:solidFill>
                              <a:latin typeface="Cambria Math" panose="02040503050406030204" pitchFamily="18" charset="0"/>
                            </a:rPr>
                            <m:t>−</m:t>
                          </m:r>
                          <m:sSub>
                            <m:sSubPr>
                              <m:ctrlPr>
                                <a:rPr lang="en-US" altLang="ja-JP" sz="4400" b="1" i="1">
                                  <a:solidFill>
                                    <a:srgbClr val="FF0000"/>
                                  </a:solidFill>
                                  <a:latin typeface="Cambria Math" panose="02040503050406030204" pitchFamily="18" charset="0"/>
                                </a:rPr>
                              </m:ctrlPr>
                            </m:sSubPr>
                            <m:e>
                              <m:r>
                                <a:rPr lang="en-US" altLang="ja-JP" sz="4400" b="1" i="1">
                                  <a:solidFill>
                                    <a:srgbClr val="FF0000"/>
                                  </a:solidFill>
                                  <a:latin typeface="Cambria Math" panose="02040503050406030204" pitchFamily="18" charset="0"/>
                                </a:rPr>
                                <m:t>𝒕</m:t>
                              </m:r>
                            </m:e>
                            <m:sub>
                              <m:r>
                                <a:rPr lang="en-US" altLang="ja-JP" sz="4400" b="1" i="1">
                                  <a:solidFill>
                                    <a:srgbClr val="FF0000"/>
                                  </a:solidFill>
                                  <a:latin typeface="Cambria Math" panose="02040503050406030204" pitchFamily="18" charset="0"/>
                                </a:rPr>
                                <m:t>𝟏</m:t>
                              </m:r>
                            </m:sub>
                          </m:sSub>
                        </m:den>
                      </m:f>
                      <m:r>
                        <a:rPr lang="en-US" altLang="ja-JP" sz="4400" b="1" i="1">
                          <a:solidFill>
                            <a:srgbClr val="FF0000"/>
                          </a:solidFill>
                          <a:latin typeface="Cambria Math" panose="02040503050406030204" pitchFamily="18" charset="0"/>
                        </a:rPr>
                        <m:t>=</m:t>
                      </m:r>
                      <m:f>
                        <m:fPr>
                          <m:ctrlPr>
                            <a:rPr lang="en-US" altLang="ja-JP" sz="4400" b="1" i="1">
                              <a:solidFill>
                                <a:srgbClr val="FF0000"/>
                              </a:solidFill>
                              <a:latin typeface="Cambria Math" panose="02040503050406030204" pitchFamily="18" charset="0"/>
                            </a:rPr>
                          </m:ctrlPr>
                        </m:fPr>
                        <m:num>
                          <m:r>
                            <a:rPr lang="el-GR" altLang="ja-JP" sz="4400" b="1" i="1">
                              <a:solidFill>
                                <a:srgbClr val="FF0000"/>
                              </a:solidFill>
                              <a:latin typeface="Cambria Math" panose="02040503050406030204" pitchFamily="18" charset="0"/>
                            </a:rPr>
                            <m:t>𝚫</m:t>
                          </m:r>
                          <m:r>
                            <a:rPr lang="en-US" altLang="ja-JP" sz="4400" b="1" i="1">
                              <a:solidFill>
                                <a:srgbClr val="FF0000"/>
                              </a:solidFill>
                              <a:latin typeface="Cambria Math" panose="02040503050406030204" pitchFamily="18" charset="0"/>
                            </a:rPr>
                            <m:t>𝒙</m:t>
                          </m:r>
                        </m:num>
                        <m:den>
                          <m:r>
                            <a:rPr lang="el-GR" altLang="ja-JP" sz="4400" b="1" i="1">
                              <a:solidFill>
                                <a:srgbClr val="FF0000"/>
                              </a:solidFill>
                              <a:latin typeface="Cambria Math" panose="02040503050406030204" pitchFamily="18" charset="0"/>
                            </a:rPr>
                            <m:t>𝚫</m:t>
                          </m:r>
                          <m:r>
                            <a:rPr lang="en-US" altLang="ja-JP" sz="4400" b="1" i="1">
                              <a:solidFill>
                                <a:srgbClr val="FF0000"/>
                              </a:solidFill>
                              <a:latin typeface="Cambria Math" panose="02040503050406030204" pitchFamily="18" charset="0"/>
                            </a:rPr>
                            <m:t>𝒕</m:t>
                          </m:r>
                        </m:den>
                      </m:f>
                    </m:oMath>
                  </m:oMathPara>
                </a14:m>
                <a:endParaRPr lang="ja-JP" altLang="en-US" sz="4400" b="1" dirty="0">
                  <a:solidFill>
                    <a:srgbClr val="FF0000"/>
                  </a:solidFill>
                </a:endParaRPr>
              </a:p>
            </p:txBody>
          </p:sp>
        </mc:Choice>
        <mc:Fallback xmlns="">
          <p:sp>
            <p:nvSpPr>
              <p:cNvPr id="15" name="正方形/長方形 14">
                <a:extLst>
                  <a:ext uri="{FF2B5EF4-FFF2-40B4-BE49-F238E27FC236}">
                    <a16:creationId xmlns:a16="http://schemas.microsoft.com/office/drawing/2014/main" id="{F2CC5EDC-B135-4B18-B8E7-3B4057C5BA97}"/>
                  </a:ext>
                </a:extLst>
              </p:cNvPr>
              <p:cNvSpPr>
                <a:spLocks noRot="1" noChangeAspect="1" noMove="1" noResize="1" noEditPoints="1" noAdjustHandles="1" noChangeArrowheads="1" noChangeShapeType="1" noTextEdit="1"/>
              </p:cNvSpPr>
              <p:nvPr/>
            </p:nvSpPr>
            <p:spPr>
              <a:xfrm>
                <a:off x="4509836" y="4748898"/>
                <a:ext cx="3537654" cy="1473224"/>
              </a:xfrm>
              <a:prstGeom prst="rect">
                <a:avLst/>
              </a:prstGeom>
              <a:blipFill>
                <a:blip r:embed="rId5"/>
                <a:stretch>
                  <a:fillRect/>
                </a:stretch>
              </a:blipFill>
            </p:spPr>
            <p:txBody>
              <a:bodyPr/>
              <a:lstStyle/>
              <a:p>
                <a:r>
                  <a:rPr lang="ja-JP" altLang="en-US">
                    <a:noFill/>
                  </a:rPr>
                  <a:t> </a:t>
                </a:r>
              </a:p>
            </p:txBody>
          </p:sp>
        </mc:Fallback>
      </mc:AlternateContent>
      <p:cxnSp>
        <p:nvCxnSpPr>
          <p:cNvPr id="16" name="直線矢印コネクタ 15">
            <a:extLst>
              <a:ext uri="{FF2B5EF4-FFF2-40B4-BE49-F238E27FC236}">
                <a16:creationId xmlns:a16="http://schemas.microsoft.com/office/drawing/2014/main" id="{6F3E7B43-B429-43E0-8775-E836AAFF513F}"/>
              </a:ext>
            </a:extLst>
          </p:cNvPr>
          <p:cNvCxnSpPr/>
          <p:nvPr/>
        </p:nvCxnSpPr>
        <p:spPr>
          <a:xfrm>
            <a:off x="1856339" y="1527084"/>
            <a:ext cx="8142317" cy="0"/>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16390AF-AAB6-48C0-83CF-390CE6EE55F4}"/>
              </a:ext>
            </a:extLst>
          </p:cNvPr>
          <p:cNvCxnSpPr/>
          <p:nvPr/>
        </p:nvCxnSpPr>
        <p:spPr>
          <a:xfrm>
            <a:off x="7432101" y="1340048"/>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正方形/長方形 17">
                <a:extLst>
                  <a:ext uri="{FF2B5EF4-FFF2-40B4-BE49-F238E27FC236}">
                    <a16:creationId xmlns:a16="http://schemas.microsoft.com/office/drawing/2014/main" id="{B344A8EE-E5D7-4199-BE63-60A0D78A0E17}"/>
                  </a:ext>
                </a:extLst>
              </p:cNvPr>
              <p:cNvSpPr/>
              <p:nvPr/>
            </p:nvSpPr>
            <p:spPr>
              <a:xfrm>
                <a:off x="7016606" y="1697534"/>
                <a:ext cx="1870645" cy="70788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a:solidFill>
                                <a:srgbClr val="FF0000"/>
                              </a:solidFill>
                              <a:latin typeface="Cambria Math" panose="02040503050406030204" pitchFamily="18" charset="0"/>
                            </a:rPr>
                            <m:t>𝒙</m:t>
                          </m:r>
                        </m:e>
                        <m:sub>
                          <m:r>
                            <a:rPr lang="en-US" altLang="ja-JP" sz="2000" b="1" i="1">
                              <a:solidFill>
                                <a:srgbClr val="FF0000"/>
                              </a:solidFill>
                              <a:latin typeface="Cambria Math" panose="02040503050406030204" pitchFamily="18" charset="0"/>
                            </a:rPr>
                            <m:t>𝟐</m:t>
                          </m:r>
                        </m:sub>
                      </m:sSub>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𝟐𝟓</m:t>
                      </m:r>
                      <m:d>
                        <m:dPr>
                          <m:begChr m:val="["/>
                          <m:endChr m:val="]"/>
                          <m:ctrlPr>
                            <a:rPr lang="en-US" altLang="ja-JP" sz="2000" b="1" i="1" smtClean="0">
                              <a:solidFill>
                                <a:srgbClr val="FF0000"/>
                              </a:solidFill>
                              <a:latin typeface="Cambria Math" panose="02040503050406030204" pitchFamily="18" charset="0"/>
                            </a:rPr>
                          </m:ctrlPr>
                        </m:dPr>
                        <m:e>
                          <m:r>
                            <a:rPr lang="en-US" altLang="ja-JP" sz="2000" b="1" i="1" smtClean="0">
                              <a:solidFill>
                                <a:srgbClr val="FF0000"/>
                              </a:solidFill>
                              <a:latin typeface="Cambria Math" panose="02040503050406030204" pitchFamily="18" charset="0"/>
                            </a:rPr>
                            <m:t>𝒎</m:t>
                          </m:r>
                        </m:e>
                      </m:d>
                    </m:oMath>
                  </m:oMathPara>
                </a14:m>
                <a:endParaRPr lang="en-US" altLang="ja-JP" sz="2000" b="1" dirty="0">
                  <a:solidFill>
                    <a:srgbClr val="FF0000"/>
                  </a:solidFill>
                </a:endParaRPr>
              </a:p>
              <a:p>
                <a:pPr/>
                <a14:m>
                  <m:oMathPara xmlns:m="http://schemas.openxmlformats.org/officeDocument/2006/math">
                    <m:oMathParaPr>
                      <m:jc m:val="centerGroup"/>
                    </m:oMathParaPr>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smtClean="0">
                              <a:solidFill>
                                <a:srgbClr val="FF0000"/>
                              </a:solidFill>
                              <a:latin typeface="Cambria Math" panose="02040503050406030204" pitchFamily="18" charset="0"/>
                            </a:rPr>
                            <m:t>𝒕</m:t>
                          </m:r>
                        </m:e>
                        <m:sub>
                          <m:r>
                            <a:rPr lang="en-US" altLang="ja-JP" sz="2000" b="1" i="1" smtClean="0">
                              <a:solidFill>
                                <a:srgbClr val="FF0000"/>
                              </a:solidFill>
                              <a:latin typeface="Cambria Math" panose="02040503050406030204" pitchFamily="18" charset="0"/>
                            </a:rPr>
                            <m:t>𝟐</m:t>
                          </m:r>
                        </m:sub>
                      </m:sSub>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𝟓</m:t>
                      </m:r>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𝟎</m:t>
                      </m:r>
                      <m:d>
                        <m:dPr>
                          <m:begChr m:val="["/>
                          <m:endChr m:val="]"/>
                          <m:ctrlPr>
                            <a:rPr lang="en-US" altLang="ja-JP" sz="2000" b="1" i="1" smtClean="0">
                              <a:solidFill>
                                <a:srgbClr val="FF0000"/>
                              </a:solidFill>
                              <a:latin typeface="Cambria Math" panose="02040503050406030204" pitchFamily="18" charset="0"/>
                            </a:rPr>
                          </m:ctrlPr>
                        </m:dPr>
                        <m:e>
                          <m:r>
                            <a:rPr lang="en-US" altLang="ja-JP" sz="2000" b="1" i="1" smtClean="0">
                              <a:solidFill>
                                <a:srgbClr val="FF0000"/>
                              </a:solidFill>
                              <a:latin typeface="Cambria Math" panose="02040503050406030204" pitchFamily="18" charset="0"/>
                            </a:rPr>
                            <m:t>𝒔</m:t>
                          </m:r>
                        </m:e>
                      </m:d>
                    </m:oMath>
                  </m:oMathPara>
                </a14:m>
                <a:endParaRPr lang="en-US" altLang="ja-JP" sz="2000" b="1" dirty="0">
                  <a:solidFill>
                    <a:srgbClr val="FF0000"/>
                  </a:solidFill>
                </a:endParaRPr>
              </a:p>
            </p:txBody>
          </p:sp>
        </mc:Choice>
        <mc:Fallback xmlns="">
          <p:sp>
            <p:nvSpPr>
              <p:cNvPr id="18" name="正方形/長方形 17">
                <a:extLst>
                  <a:ext uri="{FF2B5EF4-FFF2-40B4-BE49-F238E27FC236}">
                    <a16:creationId xmlns:a16="http://schemas.microsoft.com/office/drawing/2014/main" id="{B344A8EE-E5D7-4199-BE63-60A0D78A0E17}"/>
                  </a:ext>
                </a:extLst>
              </p:cNvPr>
              <p:cNvSpPr>
                <a:spLocks noRot="1" noChangeAspect="1" noMove="1" noResize="1" noEditPoints="1" noAdjustHandles="1" noChangeArrowheads="1" noChangeShapeType="1" noTextEdit="1"/>
              </p:cNvSpPr>
              <p:nvPr/>
            </p:nvSpPr>
            <p:spPr>
              <a:xfrm>
                <a:off x="7016606" y="1697534"/>
                <a:ext cx="1870645" cy="707886"/>
              </a:xfrm>
              <a:prstGeom prst="rect">
                <a:avLst/>
              </a:prstGeom>
              <a:blipFill>
                <a:blip r:embed="rId6"/>
                <a:stretch>
                  <a:fillRect/>
                </a:stretch>
              </a:blipFill>
            </p:spPr>
            <p:txBody>
              <a:bodyPr/>
              <a:lstStyle/>
              <a:p>
                <a:r>
                  <a:rPr lang="ja-JP" altLang="en-US">
                    <a:noFill/>
                  </a:rPr>
                  <a:t> </a:t>
                </a:r>
              </a:p>
            </p:txBody>
          </p:sp>
        </mc:Fallback>
      </mc:AlternateContent>
      <p:sp>
        <p:nvSpPr>
          <p:cNvPr id="19" name="正方形/長方形 18">
            <a:extLst>
              <a:ext uri="{FF2B5EF4-FFF2-40B4-BE49-F238E27FC236}">
                <a16:creationId xmlns:a16="http://schemas.microsoft.com/office/drawing/2014/main" id="{67F7CB5A-6CDC-473F-A52F-4D33F1A14ED3}"/>
              </a:ext>
            </a:extLst>
          </p:cNvPr>
          <p:cNvSpPr/>
          <p:nvPr/>
        </p:nvSpPr>
        <p:spPr>
          <a:xfrm>
            <a:off x="9019139" y="1006785"/>
            <a:ext cx="1253777" cy="400110"/>
          </a:xfrm>
          <a:prstGeom prst="rect">
            <a:avLst/>
          </a:prstGeom>
        </p:spPr>
        <p:txBody>
          <a:bodyPr wrap="square">
            <a:spAutoFit/>
          </a:bodyPr>
          <a:lstStyle/>
          <a:p>
            <a:r>
              <a:rPr lang="ja-JP" altLang="en-US" sz="2000" dirty="0">
                <a:latin typeface="平成明朝体W3"/>
              </a:rPr>
              <a:t>右（正）</a:t>
            </a:r>
            <a:endParaRPr lang="ja-JP" altLang="en-US" sz="2000" dirty="0"/>
          </a:p>
        </p:txBody>
      </p:sp>
      <p:cxnSp>
        <p:nvCxnSpPr>
          <p:cNvPr id="20" name="直線コネクタ 19">
            <a:extLst>
              <a:ext uri="{FF2B5EF4-FFF2-40B4-BE49-F238E27FC236}">
                <a16:creationId xmlns:a16="http://schemas.microsoft.com/office/drawing/2014/main" id="{8F339866-52DB-46C7-8641-816807FA6764}"/>
              </a:ext>
            </a:extLst>
          </p:cNvPr>
          <p:cNvCxnSpPr/>
          <p:nvPr/>
        </p:nvCxnSpPr>
        <p:spPr>
          <a:xfrm>
            <a:off x="3144581" y="1340048"/>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正方形/長方形 20">
                <a:extLst>
                  <a:ext uri="{FF2B5EF4-FFF2-40B4-BE49-F238E27FC236}">
                    <a16:creationId xmlns:a16="http://schemas.microsoft.com/office/drawing/2014/main" id="{F9C75D05-1395-49B0-8E5F-6414E1844A8C}"/>
                  </a:ext>
                </a:extLst>
              </p:cNvPr>
              <p:cNvSpPr/>
              <p:nvPr/>
            </p:nvSpPr>
            <p:spPr>
              <a:xfrm>
                <a:off x="2287099" y="1671269"/>
                <a:ext cx="1870645" cy="70788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a:solidFill>
                                <a:srgbClr val="FF0000"/>
                              </a:solidFill>
                              <a:latin typeface="Cambria Math" panose="02040503050406030204" pitchFamily="18" charset="0"/>
                            </a:rPr>
                            <m:t>𝒙</m:t>
                          </m:r>
                        </m:e>
                        <m:sub>
                          <m:r>
                            <a:rPr lang="en-US" altLang="ja-JP" sz="2000" b="1" i="1" smtClean="0">
                              <a:solidFill>
                                <a:srgbClr val="FF0000"/>
                              </a:solidFill>
                              <a:latin typeface="Cambria Math" panose="02040503050406030204" pitchFamily="18" charset="0"/>
                            </a:rPr>
                            <m:t>𝟏</m:t>
                          </m:r>
                        </m:sub>
                      </m:sSub>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𝟏𝟎</m:t>
                      </m:r>
                      <m:d>
                        <m:dPr>
                          <m:begChr m:val="["/>
                          <m:endChr m:val="]"/>
                          <m:ctrlPr>
                            <a:rPr lang="en-US" altLang="ja-JP" sz="2000" b="1" i="1" smtClean="0">
                              <a:solidFill>
                                <a:srgbClr val="FF0000"/>
                              </a:solidFill>
                              <a:latin typeface="Cambria Math" panose="02040503050406030204" pitchFamily="18" charset="0"/>
                            </a:rPr>
                          </m:ctrlPr>
                        </m:dPr>
                        <m:e>
                          <m:r>
                            <a:rPr lang="en-US" altLang="ja-JP" sz="2000" b="1" i="1" smtClean="0">
                              <a:solidFill>
                                <a:srgbClr val="FF0000"/>
                              </a:solidFill>
                              <a:latin typeface="Cambria Math" panose="02040503050406030204" pitchFamily="18" charset="0"/>
                            </a:rPr>
                            <m:t>𝒎</m:t>
                          </m:r>
                        </m:e>
                      </m:d>
                    </m:oMath>
                  </m:oMathPara>
                </a14:m>
                <a:endParaRPr lang="en-US" altLang="ja-JP" sz="2000" b="1" dirty="0">
                  <a:solidFill>
                    <a:srgbClr val="FF0000"/>
                  </a:solidFill>
                </a:endParaRPr>
              </a:p>
              <a:p>
                <a:pPr/>
                <a14:m>
                  <m:oMathPara xmlns:m="http://schemas.openxmlformats.org/officeDocument/2006/math">
                    <m:oMathParaPr>
                      <m:jc m:val="centerGroup"/>
                    </m:oMathParaPr>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smtClean="0">
                              <a:solidFill>
                                <a:srgbClr val="FF0000"/>
                              </a:solidFill>
                              <a:latin typeface="Cambria Math" panose="02040503050406030204" pitchFamily="18" charset="0"/>
                            </a:rPr>
                            <m:t>𝒕</m:t>
                          </m:r>
                        </m:e>
                        <m:sub>
                          <m:r>
                            <a:rPr lang="en-US" altLang="ja-JP" sz="2000" b="1" i="1" smtClean="0">
                              <a:solidFill>
                                <a:srgbClr val="FF0000"/>
                              </a:solidFill>
                              <a:latin typeface="Cambria Math" panose="02040503050406030204" pitchFamily="18" charset="0"/>
                            </a:rPr>
                            <m:t>𝟏</m:t>
                          </m:r>
                        </m:sub>
                      </m:sSub>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𝟎</m:t>
                      </m:r>
                      <m:d>
                        <m:dPr>
                          <m:begChr m:val="["/>
                          <m:endChr m:val="]"/>
                          <m:ctrlPr>
                            <a:rPr lang="en-US" altLang="ja-JP" sz="2000" b="1" i="1" smtClean="0">
                              <a:solidFill>
                                <a:srgbClr val="FF0000"/>
                              </a:solidFill>
                              <a:latin typeface="Cambria Math" panose="02040503050406030204" pitchFamily="18" charset="0"/>
                            </a:rPr>
                          </m:ctrlPr>
                        </m:dPr>
                        <m:e>
                          <m:r>
                            <a:rPr lang="en-US" altLang="ja-JP" sz="2000" b="1" i="1" smtClean="0">
                              <a:solidFill>
                                <a:srgbClr val="FF0000"/>
                              </a:solidFill>
                              <a:latin typeface="Cambria Math" panose="02040503050406030204" pitchFamily="18" charset="0"/>
                            </a:rPr>
                            <m:t>𝒔</m:t>
                          </m:r>
                        </m:e>
                      </m:d>
                    </m:oMath>
                  </m:oMathPara>
                </a14:m>
                <a:endParaRPr lang="en-US" altLang="ja-JP" sz="2000" b="1" dirty="0">
                  <a:solidFill>
                    <a:srgbClr val="FF0000"/>
                  </a:solidFill>
                </a:endParaRPr>
              </a:p>
            </p:txBody>
          </p:sp>
        </mc:Choice>
        <mc:Fallback xmlns="">
          <p:sp>
            <p:nvSpPr>
              <p:cNvPr id="21" name="正方形/長方形 20">
                <a:extLst>
                  <a:ext uri="{FF2B5EF4-FFF2-40B4-BE49-F238E27FC236}">
                    <a16:creationId xmlns:a16="http://schemas.microsoft.com/office/drawing/2014/main" id="{F9C75D05-1395-49B0-8E5F-6414E1844A8C}"/>
                  </a:ext>
                </a:extLst>
              </p:cNvPr>
              <p:cNvSpPr>
                <a:spLocks noRot="1" noChangeAspect="1" noMove="1" noResize="1" noEditPoints="1" noAdjustHandles="1" noChangeArrowheads="1" noChangeShapeType="1" noTextEdit="1"/>
              </p:cNvSpPr>
              <p:nvPr/>
            </p:nvSpPr>
            <p:spPr>
              <a:xfrm>
                <a:off x="2287099" y="1671269"/>
                <a:ext cx="1870645" cy="707886"/>
              </a:xfrm>
              <a:prstGeom prst="rect">
                <a:avLst/>
              </a:prstGeom>
              <a:blipFill>
                <a:blip r:embed="rId7"/>
                <a:stretch>
                  <a:fillRect b="-862"/>
                </a:stretch>
              </a:blipFill>
            </p:spPr>
            <p:txBody>
              <a:bodyPr/>
              <a:lstStyle/>
              <a:p>
                <a:r>
                  <a:rPr lang="ja-JP" altLang="en-US">
                    <a:noFill/>
                  </a:rPr>
                  <a:t> </a:t>
                </a:r>
              </a:p>
            </p:txBody>
          </p:sp>
        </mc:Fallback>
      </mc:AlternateContent>
      <p:sp>
        <p:nvSpPr>
          <p:cNvPr id="22" name="正方形/長方形 21">
            <a:extLst>
              <a:ext uri="{FF2B5EF4-FFF2-40B4-BE49-F238E27FC236}">
                <a16:creationId xmlns:a16="http://schemas.microsoft.com/office/drawing/2014/main" id="{8B490868-9F4D-415E-89EF-AB13CA3089F9}"/>
              </a:ext>
            </a:extLst>
          </p:cNvPr>
          <p:cNvSpPr/>
          <p:nvPr/>
        </p:nvSpPr>
        <p:spPr>
          <a:xfrm>
            <a:off x="1582911" y="1006785"/>
            <a:ext cx="1253777" cy="400110"/>
          </a:xfrm>
          <a:prstGeom prst="rect">
            <a:avLst/>
          </a:prstGeom>
        </p:spPr>
        <p:txBody>
          <a:bodyPr wrap="square">
            <a:spAutoFit/>
          </a:bodyPr>
          <a:lstStyle/>
          <a:p>
            <a:r>
              <a:rPr lang="ja-JP" altLang="en-US" sz="2000" dirty="0">
                <a:latin typeface="平成明朝体W3"/>
              </a:rPr>
              <a:t>左（負）</a:t>
            </a:r>
            <a:endParaRPr lang="ja-JP" altLang="en-US" sz="2000" dirty="0"/>
          </a:p>
        </p:txBody>
      </p:sp>
      <p:sp>
        <p:nvSpPr>
          <p:cNvPr id="23" name="円/楕円 41">
            <a:extLst>
              <a:ext uri="{FF2B5EF4-FFF2-40B4-BE49-F238E27FC236}">
                <a16:creationId xmlns:a16="http://schemas.microsoft.com/office/drawing/2014/main" id="{BB6085A1-6D9F-45CA-8D90-3B8B196CCC96}"/>
              </a:ext>
            </a:extLst>
          </p:cNvPr>
          <p:cNvSpPr/>
          <p:nvPr/>
        </p:nvSpPr>
        <p:spPr>
          <a:xfrm>
            <a:off x="2994722" y="1163509"/>
            <a:ext cx="299717" cy="299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円/楕円 41">
            <a:extLst>
              <a:ext uri="{FF2B5EF4-FFF2-40B4-BE49-F238E27FC236}">
                <a16:creationId xmlns:a16="http://schemas.microsoft.com/office/drawing/2014/main" id="{AD515448-BF29-49F5-A4B2-5FA57BAB7248}"/>
              </a:ext>
            </a:extLst>
          </p:cNvPr>
          <p:cNvSpPr/>
          <p:nvPr/>
        </p:nvSpPr>
        <p:spPr>
          <a:xfrm>
            <a:off x="7282242" y="1163508"/>
            <a:ext cx="299717" cy="299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5" name="矢印: 右 24">
            <a:extLst>
              <a:ext uri="{FF2B5EF4-FFF2-40B4-BE49-F238E27FC236}">
                <a16:creationId xmlns:a16="http://schemas.microsoft.com/office/drawing/2014/main" id="{6561853E-DB76-4D57-9FA2-9B6534079D63}"/>
              </a:ext>
            </a:extLst>
          </p:cNvPr>
          <p:cNvSpPr/>
          <p:nvPr/>
        </p:nvSpPr>
        <p:spPr>
          <a:xfrm>
            <a:off x="3358560" y="1149998"/>
            <a:ext cx="513596" cy="263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2526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down)">
                                      <p:cBhvr>
                                        <p:cTn id="30" dur="500"/>
                                        <p:tgtEl>
                                          <p:spTgt spid="23"/>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down)">
                                      <p:cBhvr>
                                        <p:cTn id="3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p:bldP spid="19" grpId="0"/>
      <p:bldP spid="22" grpId="0"/>
      <p:bldP spid="2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en-US" altLang="ja-JP" sz="3600" dirty="0"/>
              <a:t>-1</a:t>
            </a:r>
            <a:r>
              <a:rPr lang="ja-JP" altLang="en-US" sz="3600" dirty="0"/>
              <a:t>．</a:t>
            </a:r>
            <a:r>
              <a:rPr lang="ja-JP" altLang="en-US" sz="3600" dirty="0">
                <a:solidFill>
                  <a:srgbClr val="000000"/>
                </a:solidFill>
                <a:latin typeface="平成明朝体W3"/>
              </a:rPr>
              <a:t>位置から速度を求める。</a:t>
            </a:r>
            <a:endParaRPr lang="ja-JP" altLang="en-US" sz="3600" dirty="0"/>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19</a:t>
            </a:fld>
            <a:endParaRPr kumimoji="1" lang="ja-JP" altLang="en-US"/>
          </a:p>
        </p:txBody>
      </p:sp>
      <p:sp>
        <p:nvSpPr>
          <p:cNvPr id="6" name="正方形/長方形 5">
            <a:extLst>
              <a:ext uri="{FF2B5EF4-FFF2-40B4-BE49-F238E27FC236}">
                <a16:creationId xmlns:a16="http://schemas.microsoft.com/office/drawing/2014/main" id="{FBE10525-701B-436C-B47F-4E357191DD20}"/>
              </a:ext>
            </a:extLst>
          </p:cNvPr>
          <p:cNvSpPr/>
          <p:nvPr/>
        </p:nvSpPr>
        <p:spPr>
          <a:xfrm>
            <a:off x="1228426" y="899759"/>
            <a:ext cx="10016154" cy="4259913"/>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1B01F3F2-9FF4-4309-BD46-00DA70EC5E2B}"/>
                  </a:ext>
                </a:extLst>
              </p:cNvPr>
              <p:cNvSpPr txBox="1"/>
              <p:nvPr/>
            </p:nvSpPr>
            <p:spPr>
              <a:xfrm>
                <a:off x="2144248" y="2691861"/>
                <a:ext cx="1932452" cy="12311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8000" i="1">
                          <a:latin typeface="Cambria Math" panose="02040503050406030204" pitchFamily="18" charset="0"/>
                        </a:rPr>
                        <m:t>𝑣</m:t>
                      </m:r>
                      <m:r>
                        <a:rPr lang="en-US" altLang="ja-JP" sz="8000" i="1">
                          <a:latin typeface="Cambria Math" panose="02040503050406030204" pitchFamily="18" charset="0"/>
                        </a:rPr>
                        <m:t>=</m:t>
                      </m:r>
                    </m:oMath>
                  </m:oMathPara>
                </a14:m>
                <a:endParaRPr lang="ja-JP" altLang="en-US" sz="8000" dirty="0"/>
              </a:p>
            </p:txBody>
          </p:sp>
        </mc:Choice>
        <mc:Fallback xmlns="">
          <p:sp>
            <p:nvSpPr>
              <p:cNvPr id="7" name="テキスト ボックス 6">
                <a:extLst>
                  <a:ext uri="{FF2B5EF4-FFF2-40B4-BE49-F238E27FC236}">
                    <a16:creationId xmlns:a16="http://schemas.microsoft.com/office/drawing/2014/main" id="{1B01F3F2-9FF4-4309-BD46-00DA70EC5E2B}"/>
                  </a:ext>
                </a:extLst>
              </p:cNvPr>
              <p:cNvSpPr txBox="1">
                <a:spLocks noRot="1" noChangeAspect="1" noMove="1" noResize="1" noEditPoints="1" noAdjustHandles="1" noChangeArrowheads="1" noChangeShapeType="1" noTextEdit="1"/>
              </p:cNvSpPr>
              <p:nvPr/>
            </p:nvSpPr>
            <p:spPr>
              <a:xfrm>
                <a:off x="2144248" y="2691861"/>
                <a:ext cx="1932452" cy="123110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正方形/長方形 7">
                <a:extLst>
                  <a:ext uri="{FF2B5EF4-FFF2-40B4-BE49-F238E27FC236}">
                    <a16:creationId xmlns:a16="http://schemas.microsoft.com/office/drawing/2014/main" id="{36E89179-725C-4708-B14D-7432A7007703}"/>
                  </a:ext>
                </a:extLst>
              </p:cNvPr>
              <p:cNvSpPr/>
              <p:nvPr/>
            </p:nvSpPr>
            <p:spPr>
              <a:xfrm>
                <a:off x="4041038" y="2131451"/>
                <a:ext cx="5828583" cy="23519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7200" b="1" i="1">
                              <a:solidFill>
                                <a:srgbClr val="FF0000"/>
                              </a:solidFill>
                              <a:latin typeface="Cambria Math" panose="02040503050406030204" pitchFamily="18" charset="0"/>
                            </a:rPr>
                          </m:ctrlPr>
                        </m:fPr>
                        <m:num>
                          <m:sSub>
                            <m:sSubPr>
                              <m:ctrlPr>
                                <a:rPr lang="en-US" altLang="ja-JP" sz="7200" b="1" i="1">
                                  <a:solidFill>
                                    <a:srgbClr val="FF0000"/>
                                  </a:solidFill>
                                  <a:latin typeface="Cambria Math" panose="02040503050406030204" pitchFamily="18" charset="0"/>
                                </a:rPr>
                              </m:ctrlPr>
                            </m:sSubPr>
                            <m:e>
                              <m:r>
                                <a:rPr lang="en-US" altLang="ja-JP" sz="7200" b="1" i="1">
                                  <a:solidFill>
                                    <a:srgbClr val="FF0000"/>
                                  </a:solidFill>
                                  <a:latin typeface="Cambria Math" panose="02040503050406030204" pitchFamily="18" charset="0"/>
                                </a:rPr>
                                <m:t>𝒙</m:t>
                              </m:r>
                            </m:e>
                            <m:sub>
                              <m:r>
                                <a:rPr lang="en-US" altLang="ja-JP" sz="7200" b="1" i="1">
                                  <a:solidFill>
                                    <a:srgbClr val="FF0000"/>
                                  </a:solidFill>
                                  <a:latin typeface="Cambria Math" panose="02040503050406030204" pitchFamily="18" charset="0"/>
                                </a:rPr>
                                <m:t>𝟐</m:t>
                              </m:r>
                            </m:sub>
                          </m:sSub>
                          <m:r>
                            <a:rPr lang="en-US" altLang="ja-JP" sz="7200" b="1" i="1">
                              <a:solidFill>
                                <a:srgbClr val="FF0000"/>
                              </a:solidFill>
                              <a:latin typeface="Cambria Math" panose="02040503050406030204" pitchFamily="18" charset="0"/>
                            </a:rPr>
                            <m:t>−</m:t>
                          </m:r>
                          <m:sSub>
                            <m:sSubPr>
                              <m:ctrlPr>
                                <a:rPr lang="en-US" altLang="ja-JP" sz="7200" b="1" i="1">
                                  <a:solidFill>
                                    <a:srgbClr val="FF0000"/>
                                  </a:solidFill>
                                  <a:latin typeface="Cambria Math" panose="02040503050406030204" pitchFamily="18" charset="0"/>
                                </a:rPr>
                              </m:ctrlPr>
                            </m:sSubPr>
                            <m:e>
                              <m:r>
                                <a:rPr lang="en-US" altLang="ja-JP" sz="7200" b="1" i="1">
                                  <a:solidFill>
                                    <a:srgbClr val="FF0000"/>
                                  </a:solidFill>
                                  <a:latin typeface="Cambria Math" panose="02040503050406030204" pitchFamily="18" charset="0"/>
                                </a:rPr>
                                <m:t>𝒙</m:t>
                              </m:r>
                            </m:e>
                            <m:sub>
                              <m:r>
                                <a:rPr lang="en-US" altLang="ja-JP" sz="7200" b="1" i="1">
                                  <a:solidFill>
                                    <a:srgbClr val="FF0000"/>
                                  </a:solidFill>
                                  <a:latin typeface="Cambria Math" panose="02040503050406030204" pitchFamily="18" charset="0"/>
                                </a:rPr>
                                <m:t>𝟏</m:t>
                              </m:r>
                            </m:sub>
                          </m:sSub>
                        </m:num>
                        <m:den>
                          <m:sSub>
                            <m:sSubPr>
                              <m:ctrlPr>
                                <a:rPr lang="en-US" altLang="ja-JP" sz="7200" b="1" i="1">
                                  <a:solidFill>
                                    <a:srgbClr val="FF0000"/>
                                  </a:solidFill>
                                  <a:latin typeface="Cambria Math" panose="02040503050406030204" pitchFamily="18" charset="0"/>
                                </a:rPr>
                              </m:ctrlPr>
                            </m:sSubPr>
                            <m:e>
                              <m:r>
                                <a:rPr lang="en-US" altLang="ja-JP" sz="7200" b="1" i="1">
                                  <a:solidFill>
                                    <a:srgbClr val="FF0000"/>
                                  </a:solidFill>
                                  <a:latin typeface="Cambria Math" panose="02040503050406030204" pitchFamily="18" charset="0"/>
                                </a:rPr>
                                <m:t>𝒕</m:t>
                              </m:r>
                            </m:e>
                            <m:sub>
                              <m:r>
                                <a:rPr lang="en-US" altLang="ja-JP" sz="7200" b="1" i="1">
                                  <a:solidFill>
                                    <a:srgbClr val="FF0000"/>
                                  </a:solidFill>
                                  <a:latin typeface="Cambria Math" panose="02040503050406030204" pitchFamily="18" charset="0"/>
                                </a:rPr>
                                <m:t>𝟐</m:t>
                              </m:r>
                            </m:sub>
                          </m:sSub>
                          <m:r>
                            <a:rPr lang="en-US" altLang="ja-JP" sz="7200" b="1" i="1">
                              <a:solidFill>
                                <a:srgbClr val="FF0000"/>
                              </a:solidFill>
                              <a:latin typeface="Cambria Math" panose="02040503050406030204" pitchFamily="18" charset="0"/>
                            </a:rPr>
                            <m:t>−</m:t>
                          </m:r>
                          <m:sSub>
                            <m:sSubPr>
                              <m:ctrlPr>
                                <a:rPr lang="en-US" altLang="ja-JP" sz="7200" b="1" i="1">
                                  <a:solidFill>
                                    <a:srgbClr val="FF0000"/>
                                  </a:solidFill>
                                  <a:latin typeface="Cambria Math" panose="02040503050406030204" pitchFamily="18" charset="0"/>
                                </a:rPr>
                              </m:ctrlPr>
                            </m:sSubPr>
                            <m:e>
                              <m:r>
                                <a:rPr lang="en-US" altLang="ja-JP" sz="7200" b="1" i="1">
                                  <a:solidFill>
                                    <a:srgbClr val="FF0000"/>
                                  </a:solidFill>
                                  <a:latin typeface="Cambria Math" panose="02040503050406030204" pitchFamily="18" charset="0"/>
                                </a:rPr>
                                <m:t>𝒕</m:t>
                              </m:r>
                            </m:e>
                            <m:sub>
                              <m:r>
                                <a:rPr lang="en-US" altLang="ja-JP" sz="7200" b="1" i="1">
                                  <a:solidFill>
                                    <a:srgbClr val="FF0000"/>
                                  </a:solidFill>
                                  <a:latin typeface="Cambria Math" panose="02040503050406030204" pitchFamily="18" charset="0"/>
                                </a:rPr>
                                <m:t>𝟏</m:t>
                              </m:r>
                            </m:sub>
                          </m:sSub>
                        </m:den>
                      </m:f>
                      <m:r>
                        <a:rPr lang="en-US" altLang="ja-JP" sz="7200" b="1" i="1">
                          <a:solidFill>
                            <a:srgbClr val="FF0000"/>
                          </a:solidFill>
                          <a:latin typeface="Cambria Math" panose="02040503050406030204" pitchFamily="18" charset="0"/>
                        </a:rPr>
                        <m:t>=</m:t>
                      </m:r>
                      <m:f>
                        <m:fPr>
                          <m:ctrlPr>
                            <a:rPr lang="en-US" altLang="ja-JP" sz="7200" b="1" i="1">
                              <a:solidFill>
                                <a:srgbClr val="FF0000"/>
                              </a:solidFill>
                              <a:latin typeface="Cambria Math" panose="02040503050406030204" pitchFamily="18" charset="0"/>
                            </a:rPr>
                          </m:ctrlPr>
                        </m:fPr>
                        <m:num>
                          <m:r>
                            <a:rPr lang="el-GR" altLang="ja-JP" sz="7200" b="1" i="1">
                              <a:solidFill>
                                <a:srgbClr val="FF0000"/>
                              </a:solidFill>
                              <a:latin typeface="Cambria Math" panose="02040503050406030204" pitchFamily="18" charset="0"/>
                            </a:rPr>
                            <m:t>𝚫</m:t>
                          </m:r>
                          <m:r>
                            <a:rPr lang="en-US" altLang="ja-JP" sz="7200" b="1" i="1">
                              <a:solidFill>
                                <a:srgbClr val="FF0000"/>
                              </a:solidFill>
                              <a:latin typeface="Cambria Math" panose="02040503050406030204" pitchFamily="18" charset="0"/>
                            </a:rPr>
                            <m:t>𝒙</m:t>
                          </m:r>
                        </m:num>
                        <m:den>
                          <m:r>
                            <a:rPr lang="el-GR" altLang="ja-JP" sz="7200" b="1" i="1">
                              <a:solidFill>
                                <a:srgbClr val="FF0000"/>
                              </a:solidFill>
                              <a:latin typeface="Cambria Math" panose="02040503050406030204" pitchFamily="18" charset="0"/>
                            </a:rPr>
                            <m:t>𝚫</m:t>
                          </m:r>
                          <m:r>
                            <a:rPr lang="en-US" altLang="ja-JP" sz="7200" b="1" i="1">
                              <a:solidFill>
                                <a:srgbClr val="FF0000"/>
                              </a:solidFill>
                              <a:latin typeface="Cambria Math" panose="02040503050406030204" pitchFamily="18" charset="0"/>
                            </a:rPr>
                            <m:t>𝒕</m:t>
                          </m:r>
                        </m:den>
                      </m:f>
                    </m:oMath>
                  </m:oMathPara>
                </a14:m>
                <a:endParaRPr lang="ja-JP" altLang="en-US" sz="7200" b="1" dirty="0">
                  <a:solidFill>
                    <a:srgbClr val="FF0000"/>
                  </a:solidFill>
                </a:endParaRPr>
              </a:p>
            </p:txBody>
          </p:sp>
        </mc:Choice>
        <mc:Fallback xmlns="">
          <p:sp>
            <p:nvSpPr>
              <p:cNvPr id="8" name="正方形/長方形 7">
                <a:extLst>
                  <a:ext uri="{FF2B5EF4-FFF2-40B4-BE49-F238E27FC236}">
                    <a16:creationId xmlns:a16="http://schemas.microsoft.com/office/drawing/2014/main" id="{36E89179-725C-4708-B14D-7432A7007703}"/>
                  </a:ext>
                </a:extLst>
              </p:cNvPr>
              <p:cNvSpPr>
                <a:spLocks noRot="1" noChangeAspect="1" noMove="1" noResize="1" noEditPoints="1" noAdjustHandles="1" noChangeArrowheads="1" noChangeShapeType="1" noTextEdit="1"/>
              </p:cNvSpPr>
              <p:nvPr/>
            </p:nvSpPr>
            <p:spPr>
              <a:xfrm>
                <a:off x="4041038" y="2131451"/>
                <a:ext cx="5828583" cy="2351926"/>
              </a:xfrm>
              <a:prstGeom prst="rect">
                <a:avLst/>
              </a:prstGeom>
              <a:blipFill>
                <a:blip r:embed="rId3"/>
                <a:stretch>
                  <a:fillRect/>
                </a:stretch>
              </a:blipFill>
            </p:spPr>
            <p:txBody>
              <a:bodyPr/>
              <a:lstStyle/>
              <a:p>
                <a:r>
                  <a:rPr lang="ja-JP" altLang="en-US">
                    <a:noFill/>
                  </a:rPr>
                  <a:t> </a:t>
                </a:r>
              </a:p>
            </p:txBody>
          </p:sp>
        </mc:Fallback>
      </mc:AlternateContent>
      <p:sp>
        <p:nvSpPr>
          <p:cNvPr id="9" name="正方形/長方形 8">
            <a:extLst>
              <a:ext uri="{FF2B5EF4-FFF2-40B4-BE49-F238E27FC236}">
                <a16:creationId xmlns:a16="http://schemas.microsoft.com/office/drawing/2014/main" id="{978AD2F1-F1A5-4E68-B518-F86E6CB26AE7}"/>
              </a:ext>
            </a:extLst>
          </p:cNvPr>
          <p:cNvSpPr/>
          <p:nvPr/>
        </p:nvSpPr>
        <p:spPr>
          <a:xfrm>
            <a:off x="1391122" y="1124642"/>
            <a:ext cx="3300904" cy="715581"/>
          </a:xfrm>
          <a:prstGeom prst="rect">
            <a:avLst/>
          </a:prstGeom>
        </p:spPr>
        <p:txBody>
          <a:bodyPr wrap="none">
            <a:spAutoFit/>
          </a:bodyPr>
          <a:lstStyle/>
          <a:p>
            <a:r>
              <a:rPr lang="ja-JP" altLang="en-US" sz="4050" dirty="0">
                <a:solidFill>
                  <a:srgbClr val="000000"/>
                </a:solidFill>
                <a:latin typeface="平成明朝体W3"/>
              </a:rPr>
              <a:t>速度の定義式</a:t>
            </a:r>
            <a:endParaRPr lang="ja-JP" altLang="en-US" sz="4050" dirty="0"/>
          </a:p>
        </p:txBody>
      </p:sp>
      <p:sp>
        <p:nvSpPr>
          <p:cNvPr id="10" name="正方形/長方形 9">
            <a:extLst>
              <a:ext uri="{FF2B5EF4-FFF2-40B4-BE49-F238E27FC236}">
                <a16:creationId xmlns:a16="http://schemas.microsoft.com/office/drawing/2014/main" id="{2F70E1FB-0C44-41F6-BCBE-AC947D03662A}"/>
              </a:ext>
            </a:extLst>
          </p:cNvPr>
          <p:cNvSpPr/>
          <p:nvPr/>
        </p:nvSpPr>
        <p:spPr>
          <a:xfrm>
            <a:off x="7899596" y="1588599"/>
            <a:ext cx="2339102" cy="738664"/>
          </a:xfrm>
          <a:prstGeom prst="rect">
            <a:avLst/>
          </a:prstGeom>
        </p:spPr>
        <p:txBody>
          <a:bodyPr wrap="none">
            <a:spAutoFit/>
          </a:bodyPr>
          <a:lstStyle/>
          <a:p>
            <a:r>
              <a:rPr lang="ja-JP" altLang="en-US" sz="2100" dirty="0">
                <a:solidFill>
                  <a:srgbClr val="00B050"/>
                </a:solidFill>
                <a:latin typeface="平成明朝体W3"/>
              </a:rPr>
              <a:t>位置・座標の変化</a:t>
            </a:r>
            <a:endParaRPr lang="en-US" altLang="ja-JP" sz="2100" dirty="0">
              <a:solidFill>
                <a:srgbClr val="00B050"/>
              </a:solidFill>
              <a:latin typeface="平成明朝体W3"/>
            </a:endParaRPr>
          </a:p>
          <a:p>
            <a:r>
              <a:rPr lang="ja-JP" altLang="en-US" sz="2100" dirty="0">
                <a:solidFill>
                  <a:srgbClr val="00B050"/>
                </a:solidFill>
                <a:latin typeface="平成明朝体W3"/>
              </a:rPr>
              <a:t>（変位）</a:t>
            </a:r>
            <a:endParaRPr lang="ja-JP" altLang="en-US" sz="2100" dirty="0">
              <a:solidFill>
                <a:srgbClr val="00B050"/>
              </a:solidFill>
            </a:endParaRPr>
          </a:p>
        </p:txBody>
      </p:sp>
      <p:sp>
        <p:nvSpPr>
          <p:cNvPr id="11" name="正方形/長方形 10">
            <a:extLst>
              <a:ext uri="{FF2B5EF4-FFF2-40B4-BE49-F238E27FC236}">
                <a16:creationId xmlns:a16="http://schemas.microsoft.com/office/drawing/2014/main" id="{49360752-F1F2-449E-BF00-B285CA394E7D}"/>
              </a:ext>
            </a:extLst>
          </p:cNvPr>
          <p:cNvSpPr/>
          <p:nvPr/>
        </p:nvSpPr>
        <p:spPr>
          <a:xfrm>
            <a:off x="8361360" y="4359107"/>
            <a:ext cx="1261884" cy="415498"/>
          </a:xfrm>
          <a:prstGeom prst="rect">
            <a:avLst/>
          </a:prstGeom>
        </p:spPr>
        <p:txBody>
          <a:bodyPr wrap="none">
            <a:spAutoFit/>
          </a:bodyPr>
          <a:lstStyle/>
          <a:p>
            <a:r>
              <a:rPr lang="ja-JP" altLang="en-US" sz="2100" dirty="0">
                <a:solidFill>
                  <a:srgbClr val="00B050"/>
                </a:solidFill>
                <a:latin typeface="平成明朝体W3"/>
              </a:rPr>
              <a:t>時間変化</a:t>
            </a:r>
            <a:endParaRPr lang="ja-JP" altLang="en-US" sz="2100" dirty="0">
              <a:solidFill>
                <a:srgbClr val="00B050"/>
              </a:solidFill>
            </a:endParaRPr>
          </a:p>
        </p:txBody>
      </p:sp>
      <mc:AlternateContent xmlns:mc="http://schemas.openxmlformats.org/markup-compatibility/2006" xmlns:a14="http://schemas.microsoft.com/office/drawing/2010/main">
        <mc:Choice Requires="a14">
          <p:sp>
            <p:nvSpPr>
              <p:cNvPr id="12" name="正方形/長方形 11">
                <a:extLst>
                  <a:ext uri="{FF2B5EF4-FFF2-40B4-BE49-F238E27FC236}">
                    <a16:creationId xmlns:a16="http://schemas.microsoft.com/office/drawing/2014/main" id="{A5DD5E41-BE3E-4E59-9129-E48B42A38B62}"/>
                  </a:ext>
                </a:extLst>
              </p:cNvPr>
              <p:cNvSpPr/>
              <p:nvPr/>
            </p:nvSpPr>
            <p:spPr>
              <a:xfrm>
                <a:off x="1105574" y="5269401"/>
                <a:ext cx="3373039" cy="523220"/>
              </a:xfrm>
              <a:prstGeom prst="rect">
                <a:avLst/>
              </a:prstGeom>
            </p:spPr>
            <p:txBody>
              <a:bodyPr wrap="none">
                <a:spAutoFit/>
              </a:bodyPr>
              <a:lstStyle/>
              <a:p>
                <a14:m>
                  <m:oMath xmlns:m="http://schemas.openxmlformats.org/officeDocument/2006/math">
                    <m:r>
                      <a:rPr lang="en-US" altLang="ja-JP" sz="2800" b="1" i="1">
                        <a:solidFill>
                          <a:srgbClr val="FF0000"/>
                        </a:solidFill>
                        <a:latin typeface="Cambria Math" panose="02040503050406030204" pitchFamily="18" charset="0"/>
                        <a:ea typeface="Cambria Math" panose="02040503050406030204" pitchFamily="18" charset="0"/>
                      </a:rPr>
                      <m:t>∆</m:t>
                    </m:r>
                  </m:oMath>
                </a14:m>
                <a:r>
                  <a:rPr lang="en-US" altLang="ja-JP" sz="2800" dirty="0"/>
                  <a:t>:</a:t>
                </a:r>
                <a:r>
                  <a:rPr lang="ja-JP" altLang="en-US" sz="2800" dirty="0"/>
                  <a:t>～の変化・小さい</a:t>
                </a:r>
              </a:p>
            </p:txBody>
          </p:sp>
        </mc:Choice>
        <mc:Fallback xmlns="">
          <p:sp>
            <p:nvSpPr>
              <p:cNvPr id="12" name="正方形/長方形 11">
                <a:extLst>
                  <a:ext uri="{FF2B5EF4-FFF2-40B4-BE49-F238E27FC236}">
                    <a16:creationId xmlns:a16="http://schemas.microsoft.com/office/drawing/2014/main" id="{A5DD5E41-BE3E-4E59-9129-E48B42A38B62}"/>
                  </a:ext>
                </a:extLst>
              </p:cNvPr>
              <p:cNvSpPr>
                <a:spLocks noRot="1" noChangeAspect="1" noMove="1" noResize="1" noEditPoints="1" noAdjustHandles="1" noChangeArrowheads="1" noChangeShapeType="1" noTextEdit="1"/>
              </p:cNvSpPr>
              <p:nvPr/>
            </p:nvSpPr>
            <p:spPr>
              <a:xfrm>
                <a:off x="1105574" y="5269401"/>
                <a:ext cx="3373039" cy="523220"/>
              </a:xfrm>
              <a:prstGeom prst="rect">
                <a:avLst/>
              </a:prstGeom>
              <a:blipFill>
                <a:blip r:embed="rId4"/>
                <a:stretch>
                  <a:fillRect t="-10465" r="-2166" b="-325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正方形/長方形 12">
                <a:extLst>
                  <a:ext uri="{FF2B5EF4-FFF2-40B4-BE49-F238E27FC236}">
                    <a16:creationId xmlns:a16="http://schemas.microsoft.com/office/drawing/2014/main" id="{AFE20DC9-82B0-4EB8-BA34-B773D14F92D9}"/>
                  </a:ext>
                </a:extLst>
              </p:cNvPr>
              <p:cNvSpPr/>
              <p:nvPr/>
            </p:nvSpPr>
            <p:spPr>
              <a:xfrm>
                <a:off x="8760633" y="5469455"/>
                <a:ext cx="2956130"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600" b="1" i="1">
                          <a:solidFill>
                            <a:srgbClr val="FF0000"/>
                          </a:solidFill>
                          <a:latin typeface="Cambria Math" panose="02040503050406030204" pitchFamily="18" charset="0"/>
                          <a:ea typeface="Cambria Math" panose="02040503050406030204" pitchFamily="18" charset="0"/>
                        </a:rPr>
                        <m:t>∆</m:t>
                      </m:r>
                      <m:r>
                        <a:rPr lang="en-US" altLang="ja-JP" sz="3600" b="1" i="1">
                          <a:solidFill>
                            <a:srgbClr val="FF0000"/>
                          </a:solidFill>
                          <a:latin typeface="Cambria Math" panose="02040503050406030204" pitchFamily="18" charset="0"/>
                          <a:ea typeface="Cambria Math" panose="02040503050406030204" pitchFamily="18" charset="0"/>
                        </a:rPr>
                        <m:t>𝒙</m:t>
                      </m:r>
                      <m:r>
                        <a:rPr lang="en-US" altLang="ja-JP" sz="3600" b="1" i="1">
                          <a:solidFill>
                            <a:srgbClr val="FF0000"/>
                          </a:solidFill>
                          <a:latin typeface="Cambria Math" panose="02040503050406030204" pitchFamily="18" charset="0"/>
                          <a:ea typeface="Cambria Math" panose="02040503050406030204" pitchFamily="18" charset="0"/>
                        </a:rPr>
                        <m:t>=</m:t>
                      </m:r>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𝒙</m:t>
                          </m:r>
                        </m:e>
                        <m:sub>
                          <m:r>
                            <a:rPr lang="en-US" altLang="ja-JP" sz="3600" b="1" i="1">
                              <a:solidFill>
                                <a:srgbClr val="FF0000"/>
                              </a:solidFill>
                              <a:latin typeface="Cambria Math" panose="02040503050406030204" pitchFamily="18" charset="0"/>
                            </a:rPr>
                            <m:t>𝟐</m:t>
                          </m:r>
                        </m:sub>
                      </m:sSub>
                      <m:r>
                        <a:rPr lang="en-US" altLang="ja-JP" sz="3600" b="1" i="1">
                          <a:solidFill>
                            <a:srgbClr val="FF0000"/>
                          </a:solidFill>
                          <a:latin typeface="Cambria Math" panose="02040503050406030204" pitchFamily="18" charset="0"/>
                        </a:rPr>
                        <m:t>−</m:t>
                      </m:r>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𝒙</m:t>
                          </m:r>
                        </m:e>
                        <m:sub>
                          <m:r>
                            <a:rPr lang="en-US" altLang="ja-JP" sz="3600" b="1" i="1">
                              <a:solidFill>
                                <a:srgbClr val="FF0000"/>
                              </a:solidFill>
                              <a:latin typeface="Cambria Math" panose="02040503050406030204" pitchFamily="18" charset="0"/>
                            </a:rPr>
                            <m:t>𝟏</m:t>
                          </m:r>
                        </m:sub>
                      </m:sSub>
                    </m:oMath>
                  </m:oMathPara>
                </a14:m>
                <a:endParaRPr lang="ja-JP" altLang="en-US" sz="3600" dirty="0"/>
              </a:p>
            </p:txBody>
          </p:sp>
        </mc:Choice>
        <mc:Fallback xmlns="">
          <p:sp>
            <p:nvSpPr>
              <p:cNvPr id="13" name="正方形/長方形 12">
                <a:extLst>
                  <a:ext uri="{FF2B5EF4-FFF2-40B4-BE49-F238E27FC236}">
                    <a16:creationId xmlns:a16="http://schemas.microsoft.com/office/drawing/2014/main" id="{AFE20DC9-82B0-4EB8-BA34-B773D14F92D9}"/>
                  </a:ext>
                </a:extLst>
              </p:cNvPr>
              <p:cNvSpPr>
                <a:spLocks noRot="1" noChangeAspect="1" noMove="1" noResize="1" noEditPoints="1" noAdjustHandles="1" noChangeArrowheads="1" noChangeShapeType="1" noTextEdit="1"/>
              </p:cNvSpPr>
              <p:nvPr/>
            </p:nvSpPr>
            <p:spPr>
              <a:xfrm>
                <a:off x="8760633" y="5469455"/>
                <a:ext cx="2956130" cy="646331"/>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7ABF04E5-EB8A-4C8E-9FD3-AC2CF3271E72}"/>
                  </a:ext>
                </a:extLst>
              </p:cNvPr>
              <p:cNvSpPr/>
              <p:nvPr/>
            </p:nvSpPr>
            <p:spPr>
              <a:xfrm>
                <a:off x="4900090" y="5242021"/>
                <a:ext cx="3760838" cy="830997"/>
              </a:xfrm>
              <a:prstGeom prst="rect">
                <a:avLst/>
              </a:prstGeom>
            </p:spPr>
            <p:txBody>
              <a:bodyPr wrap="none">
                <a:spAutoFit/>
              </a:bodyPr>
              <a:lstStyle/>
              <a:p>
                <a14:m>
                  <m:oMath xmlns:m="http://schemas.openxmlformats.org/officeDocument/2006/math">
                    <m:r>
                      <a:rPr lang="en-US" altLang="ja-JP" sz="2400" b="1" i="1" smtClean="0">
                        <a:solidFill>
                          <a:srgbClr val="FF0000"/>
                        </a:solidFill>
                        <a:latin typeface="Cambria Math" panose="02040503050406030204" pitchFamily="18" charset="0"/>
                        <a:ea typeface="Cambria Math" panose="02040503050406030204" pitchFamily="18" charset="0"/>
                      </a:rPr>
                      <m:t>∆</m:t>
                    </m:r>
                    <m:r>
                      <a:rPr lang="en-US" altLang="ja-JP" sz="2400" b="1" i="1" smtClean="0">
                        <a:solidFill>
                          <a:srgbClr val="FF0000"/>
                        </a:solidFill>
                        <a:latin typeface="Cambria Math" panose="02040503050406030204" pitchFamily="18" charset="0"/>
                        <a:ea typeface="Cambria Math" panose="02040503050406030204" pitchFamily="18" charset="0"/>
                      </a:rPr>
                      <m:t>𝒙</m:t>
                    </m:r>
                    <m:r>
                      <a:rPr lang="en-US" altLang="ja-JP" sz="2400" b="1" i="1" smtClean="0">
                        <a:solidFill>
                          <a:srgbClr val="FF0000"/>
                        </a:solidFill>
                        <a:latin typeface="Cambria Math" panose="02040503050406030204" pitchFamily="18" charset="0"/>
                        <a:ea typeface="Cambria Math" panose="02040503050406030204" pitchFamily="18" charset="0"/>
                      </a:rPr>
                      <m:t> ＝</m:t>
                    </m:r>
                    <m:r>
                      <a:rPr lang="en-US" altLang="ja-JP" sz="2400" b="0" i="1" smtClean="0">
                        <a:solidFill>
                          <a:schemeClr val="tx1"/>
                        </a:solidFill>
                        <a:latin typeface="Cambria Math" panose="02040503050406030204" pitchFamily="18" charset="0"/>
                        <a:ea typeface="Cambria Math" panose="02040503050406030204" pitchFamily="18" charset="0"/>
                      </a:rPr>
                      <m:t>𝑥</m:t>
                    </m:r>
                  </m:oMath>
                </a14:m>
                <a:r>
                  <a:rPr lang="ja-JP" altLang="en-US" sz="2400" dirty="0">
                    <a:solidFill>
                      <a:schemeClr val="tx1"/>
                    </a:solidFill>
                  </a:rPr>
                  <a:t>の</a:t>
                </a:r>
                <a:r>
                  <a:rPr lang="ja-JP" altLang="en-US" sz="2400" dirty="0"/>
                  <a:t>変化</a:t>
                </a:r>
                <a:endParaRPr lang="en-US" altLang="ja-JP" sz="2400" dirty="0"/>
              </a:p>
              <a:p>
                <a:r>
                  <a:rPr lang="en-US" altLang="ja-JP" sz="2400" b="1" dirty="0">
                    <a:solidFill>
                      <a:srgbClr val="FF0000"/>
                    </a:solidFill>
                  </a:rPr>
                  <a:t> </a:t>
                </a:r>
                <a14:m>
                  <m:oMath xmlns:m="http://schemas.openxmlformats.org/officeDocument/2006/math">
                    <m:sSub>
                      <m:sSubPr>
                        <m:ctrlPr>
                          <a:rPr lang="en-US" altLang="ja-JP" sz="2400" b="1" i="1">
                            <a:solidFill>
                              <a:srgbClr val="FF0000"/>
                            </a:solidFill>
                            <a:latin typeface="Cambria Math" panose="02040503050406030204" pitchFamily="18" charset="0"/>
                          </a:rPr>
                        </m:ctrlPr>
                      </m:sSubPr>
                      <m:e>
                        <m:r>
                          <a:rPr lang="en-US" altLang="ja-JP" sz="2400" b="1" i="1">
                            <a:solidFill>
                              <a:srgbClr val="FF0000"/>
                            </a:solidFill>
                            <a:latin typeface="Cambria Math" panose="02040503050406030204" pitchFamily="18" charset="0"/>
                          </a:rPr>
                          <m:t>𝒙</m:t>
                        </m:r>
                      </m:e>
                      <m:sub>
                        <m:r>
                          <a:rPr lang="en-US" altLang="ja-JP" sz="2400" b="1" i="1">
                            <a:solidFill>
                              <a:srgbClr val="FF0000"/>
                            </a:solidFill>
                            <a:latin typeface="Cambria Math" panose="02040503050406030204" pitchFamily="18" charset="0"/>
                          </a:rPr>
                          <m:t>𝟏</m:t>
                        </m:r>
                      </m:sub>
                    </m:sSub>
                  </m:oMath>
                </a14:m>
                <a:r>
                  <a:rPr lang="ja-JP" altLang="en-US" sz="2400" dirty="0"/>
                  <a:t>から</a:t>
                </a:r>
                <a14:m>
                  <m:oMath xmlns:m="http://schemas.openxmlformats.org/officeDocument/2006/math">
                    <m:sSub>
                      <m:sSubPr>
                        <m:ctrlPr>
                          <a:rPr lang="en-US" altLang="ja-JP" sz="2400" b="1" i="1">
                            <a:solidFill>
                              <a:srgbClr val="FF0000"/>
                            </a:solidFill>
                            <a:latin typeface="Cambria Math" panose="02040503050406030204" pitchFamily="18" charset="0"/>
                          </a:rPr>
                        </m:ctrlPr>
                      </m:sSubPr>
                      <m:e>
                        <m:r>
                          <a:rPr lang="en-US" altLang="ja-JP" sz="2400" b="1" i="1">
                            <a:solidFill>
                              <a:srgbClr val="FF0000"/>
                            </a:solidFill>
                            <a:latin typeface="Cambria Math" panose="02040503050406030204" pitchFamily="18" charset="0"/>
                          </a:rPr>
                          <m:t>𝒙</m:t>
                        </m:r>
                      </m:e>
                      <m:sub>
                        <m:r>
                          <a:rPr lang="en-US" altLang="ja-JP" sz="2400" b="1" i="1">
                            <a:solidFill>
                              <a:srgbClr val="FF0000"/>
                            </a:solidFill>
                            <a:latin typeface="Cambria Math" panose="02040503050406030204" pitchFamily="18" charset="0"/>
                          </a:rPr>
                          <m:t>𝟐</m:t>
                        </m:r>
                      </m:sub>
                    </m:sSub>
                    <m:r>
                      <a:rPr lang="en-US" altLang="ja-JP" sz="2400" b="1" i="1">
                        <a:solidFill>
                          <a:srgbClr val="FF0000"/>
                        </a:solidFill>
                        <a:latin typeface="Cambria Math" panose="02040503050406030204" pitchFamily="18" charset="0"/>
                      </a:rPr>
                      <m:t> </m:t>
                    </m:r>
                  </m:oMath>
                </a14:m>
                <a:r>
                  <a:rPr lang="ja-JP" altLang="en-US" sz="2400" dirty="0"/>
                  <a:t>に変化した場合</a:t>
                </a:r>
              </a:p>
            </p:txBody>
          </p:sp>
        </mc:Choice>
        <mc:Fallback xmlns="">
          <p:sp>
            <p:nvSpPr>
              <p:cNvPr id="14" name="正方形/長方形 13">
                <a:extLst>
                  <a:ext uri="{FF2B5EF4-FFF2-40B4-BE49-F238E27FC236}">
                    <a16:creationId xmlns:a16="http://schemas.microsoft.com/office/drawing/2014/main" id="{7ABF04E5-EB8A-4C8E-9FD3-AC2CF3271E72}"/>
                  </a:ext>
                </a:extLst>
              </p:cNvPr>
              <p:cNvSpPr>
                <a:spLocks noRot="1" noChangeAspect="1" noMove="1" noResize="1" noEditPoints="1" noAdjustHandles="1" noChangeArrowheads="1" noChangeShapeType="1" noTextEdit="1"/>
              </p:cNvSpPr>
              <p:nvPr/>
            </p:nvSpPr>
            <p:spPr>
              <a:xfrm>
                <a:off x="4900090" y="5242021"/>
                <a:ext cx="3760838" cy="830997"/>
              </a:xfrm>
              <a:prstGeom prst="rect">
                <a:avLst/>
              </a:prstGeom>
              <a:blipFill>
                <a:blip r:embed="rId6"/>
                <a:stretch>
                  <a:fillRect l="-486" t="-5882" r="-1459" b="-1617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4236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t>§</a:t>
            </a:r>
            <a:endParaRPr lang="ja-JP" altLang="en-US" sz="3600" dirty="0"/>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a:t>
            </a:fld>
            <a:endParaRPr kumimoji="1" lang="ja-JP" altLang="en-US"/>
          </a:p>
        </p:txBody>
      </p:sp>
      <p:grpSp>
        <p:nvGrpSpPr>
          <p:cNvPr id="6" name="グループ化 5">
            <a:extLst>
              <a:ext uri="{FF2B5EF4-FFF2-40B4-BE49-F238E27FC236}">
                <a16:creationId xmlns:a16="http://schemas.microsoft.com/office/drawing/2014/main" id="{BF47062B-0994-40EE-A03F-59053A25FC79}"/>
              </a:ext>
            </a:extLst>
          </p:cNvPr>
          <p:cNvGrpSpPr/>
          <p:nvPr/>
        </p:nvGrpSpPr>
        <p:grpSpPr>
          <a:xfrm>
            <a:off x="5488908" y="2849016"/>
            <a:ext cx="5769640" cy="2984119"/>
            <a:chOff x="996706" y="880977"/>
            <a:chExt cx="11329080" cy="5859521"/>
          </a:xfrm>
        </p:grpSpPr>
        <p:cxnSp>
          <p:nvCxnSpPr>
            <p:cNvPr id="7" name="直線コネクタ 6">
              <a:extLst>
                <a:ext uri="{FF2B5EF4-FFF2-40B4-BE49-F238E27FC236}">
                  <a16:creationId xmlns:a16="http://schemas.microsoft.com/office/drawing/2014/main" id="{42DB4BCC-34A9-4208-BEFA-C34D63D73796}"/>
                </a:ext>
              </a:extLst>
            </p:cNvPr>
            <p:cNvCxnSpPr>
              <a:cxnSpLocks/>
            </p:cNvCxnSpPr>
            <p:nvPr/>
          </p:nvCxnSpPr>
          <p:spPr>
            <a:xfrm flipV="1">
              <a:off x="1513708" y="1668256"/>
              <a:ext cx="10610817" cy="456827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0EC2C7C6-BFFF-474E-BA41-29C1827D4257}"/>
                </a:ext>
              </a:extLst>
            </p:cNvPr>
            <p:cNvCxnSpPr/>
            <p:nvPr/>
          </p:nvCxnSpPr>
          <p:spPr>
            <a:xfrm>
              <a:off x="11328788" y="2010285"/>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EA3E9DE2-30ED-48DD-9ACF-962978B63610}"/>
                </a:ext>
              </a:extLst>
            </p:cNvPr>
            <p:cNvCxnSpPr/>
            <p:nvPr/>
          </p:nvCxnSpPr>
          <p:spPr>
            <a:xfrm>
              <a:off x="10797133" y="2267387"/>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C22144AF-F86A-4562-A91E-A109362CB1E7}"/>
                </a:ext>
              </a:extLst>
            </p:cNvPr>
            <p:cNvCxnSpPr/>
            <p:nvPr/>
          </p:nvCxnSpPr>
          <p:spPr>
            <a:xfrm>
              <a:off x="10210800" y="2525653"/>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08F357C9-58AE-46E3-BE46-B88EECB8C4CB}"/>
                </a:ext>
              </a:extLst>
            </p:cNvPr>
            <p:cNvCxnSpPr/>
            <p:nvPr/>
          </p:nvCxnSpPr>
          <p:spPr>
            <a:xfrm>
              <a:off x="9672165" y="2761815"/>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9FAD47CB-4AF0-4207-A8C5-3AB9D9FE8956}"/>
                </a:ext>
              </a:extLst>
            </p:cNvPr>
            <p:cNvCxnSpPr/>
            <p:nvPr/>
          </p:nvCxnSpPr>
          <p:spPr>
            <a:xfrm>
              <a:off x="9085832" y="3013100"/>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E32ACA0-3CBD-450D-A0F6-DE986741555F}"/>
                </a:ext>
              </a:extLst>
            </p:cNvPr>
            <p:cNvCxnSpPr/>
            <p:nvPr/>
          </p:nvCxnSpPr>
          <p:spPr>
            <a:xfrm>
              <a:off x="8554177" y="3270202"/>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A87C86DA-880B-4492-A68B-9B97098DE9DA}"/>
                </a:ext>
              </a:extLst>
            </p:cNvPr>
            <p:cNvCxnSpPr/>
            <p:nvPr/>
          </p:nvCxnSpPr>
          <p:spPr>
            <a:xfrm>
              <a:off x="7914330" y="3516834"/>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6C4FF0EE-D54F-416A-B764-F7733292952C}"/>
                </a:ext>
              </a:extLst>
            </p:cNvPr>
            <p:cNvCxnSpPr/>
            <p:nvPr/>
          </p:nvCxnSpPr>
          <p:spPr>
            <a:xfrm>
              <a:off x="7382675" y="3773936"/>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2E6C1546-6536-411B-99F2-C8D61EEC4E77}"/>
                </a:ext>
              </a:extLst>
            </p:cNvPr>
            <p:cNvCxnSpPr/>
            <p:nvPr/>
          </p:nvCxnSpPr>
          <p:spPr>
            <a:xfrm>
              <a:off x="6796342" y="4032202"/>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1C1BB7B-1C1B-485E-A6C2-8E74503CD283}"/>
                </a:ext>
              </a:extLst>
            </p:cNvPr>
            <p:cNvCxnSpPr/>
            <p:nvPr/>
          </p:nvCxnSpPr>
          <p:spPr>
            <a:xfrm>
              <a:off x="6257707" y="4268364"/>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4254C6B4-9446-4FB0-B2F3-BFD889DC4CC4}"/>
                </a:ext>
              </a:extLst>
            </p:cNvPr>
            <p:cNvCxnSpPr/>
            <p:nvPr/>
          </p:nvCxnSpPr>
          <p:spPr>
            <a:xfrm>
              <a:off x="5671374" y="4519649"/>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E768C0E1-8DBE-4B90-9341-BA38CECC9A35}"/>
                </a:ext>
              </a:extLst>
            </p:cNvPr>
            <p:cNvCxnSpPr/>
            <p:nvPr/>
          </p:nvCxnSpPr>
          <p:spPr>
            <a:xfrm>
              <a:off x="5139719" y="4776751"/>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157CEEEB-6953-4DFD-BE69-FD6FD3A3B912}"/>
                </a:ext>
              </a:extLst>
            </p:cNvPr>
            <p:cNvCxnSpPr/>
            <p:nvPr/>
          </p:nvCxnSpPr>
          <p:spPr>
            <a:xfrm>
              <a:off x="4534773" y="5002443"/>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E81E754A-F36A-4411-8452-68C7C889E3F7}"/>
                </a:ext>
              </a:extLst>
            </p:cNvPr>
            <p:cNvCxnSpPr/>
            <p:nvPr/>
          </p:nvCxnSpPr>
          <p:spPr>
            <a:xfrm>
              <a:off x="4003118" y="5259545"/>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2C8DBDE6-1A15-4283-B87C-8D5D93524D2A}"/>
                </a:ext>
              </a:extLst>
            </p:cNvPr>
            <p:cNvCxnSpPr/>
            <p:nvPr/>
          </p:nvCxnSpPr>
          <p:spPr>
            <a:xfrm>
              <a:off x="3416785" y="5517811"/>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4345F66E-9CDA-456A-AC35-B139DE3CD073}"/>
                </a:ext>
              </a:extLst>
            </p:cNvPr>
            <p:cNvCxnSpPr/>
            <p:nvPr/>
          </p:nvCxnSpPr>
          <p:spPr>
            <a:xfrm>
              <a:off x="2878150" y="5753973"/>
              <a:ext cx="188464" cy="390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35D42FF-3410-4FDE-810F-A46A73234CBA}"/>
                </a:ext>
              </a:extLst>
            </p:cNvPr>
            <p:cNvCxnSpPr>
              <a:cxnSpLocks/>
            </p:cNvCxnSpPr>
            <p:nvPr/>
          </p:nvCxnSpPr>
          <p:spPr>
            <a:xfrm>
              <a:off x="2291817" y="6005258"/>
              <a:ext cx="95395" cy="207078"/>
            </a:xfrm>
            <a:prstGeom prst="line">
              <a:avLst/>
            </a:prstGeom>
          </p:spPr>
          <p:style>
            <a:lnRef idx="1">
              <a:schemeClr val="accent1"/>
            </a:lnRef>
            <a:fillRef idx="0">
              <a:schemeClr val="accent1"/>
            </a:fillRef>
            <a:effectRef idx="0">
              <a:schemeClr val="accent1"/>
            </a:effectRef>
            <a:fontRef idx="minor">
              <a:schemeClr val="tx1"/>
            </a:fontRef>
          </p:style>
        </p:cxnSp>
        <p:sp>
          <p:nvSpPr>
            <p:cNvPr id="25" name="楕円 24">
              <a:extLst>
                <a:ext uri="{FF2B5EF4-FFF2-40B4-BE49-F238E27FC236}">
                  <a16:creationId xmlns:a16="http://schemas.microsoft.com/office/drawing/2014/main" id="{DDD81C39-C6A0-40B6-93BE-2B82CA749AEA}"/>
                </a:ext>
              </a:extLst>
            </p:cNvPr>
            <p:cNvSpPr/>
            <p:nvPr/>
          </p:nvSpPr>
          <p:spPr>
            <a:xfrm>
              <a:off x="10903808" y="1431487"/>
              <a:ext cx="561703" cy="561703"/>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26" name="楕円 25">
              <a:extLst>
                <a:ext uri="{FF2B5EF4-FFF2-40B4-BE49-F238E27FC236}">
                  <a16:creationId xmlns:a16="http://schemas.microsoft.com/office/drawing/2014/main" id="{559762E0-75E7-4CB1-BDBF-204F2470740B}"/>
                </a:ext>
              </a:extLst>
            </p:cNvPr>
            <p:cNvSpPr/>
            <p:nvPr/>
          </p:nvSpPr>
          <p:spPr>
            <a:xfrm>
              <a:off x="10372153" y="1674629"/>
              <a:ext cx="561703" cy="561703"/>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27" name="楕円 26">
              <a:extLst>
                <a:ext uri="{FF2B5EF4-FFF2-40B4-BE49-F238E27FC236}">
                  <a16:creationId xmlns:a16="http://schemas.microsoft.com/office/drawing/2014/main" id="{78238B2F-7CEB-40ED-82E1-84019788EEE5}"/>
                </a:ext>
              </a:extLst>
            </p:cNvPr>
            <p:cNvSpPr/>
            <p:nvPr/>
          </p:nvSpPr>
          <p:spPr>
            <a:xfrm>
              <a:off x="8646892" y="2406381"/>
              <a:ext cx="561703" cy="561703"/>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28" name="楕円 27">
              <a:extLst>
                <a:ext uri="{FF2B5EF4-FFF2-40B4-BE49-F238E27FC236}">
                  <a16:creationId xmlns:a16="http://schemas.microsoft.com/office/drawing/2014/main" id="{E15D30B5-E947-405A-81DB-B88F5FE2B47C}"/>
                </a:ext>
              </a:extLst>
            </p:cNvPr>
            <p:cNvSpPr/>
            <p:nvPr/>
          </p:nvSpPr>
          <p:spPr>
            <a:xfrm>
              <a:off x="5804807" y="3640704"/>
              <a:ext cx="561703" cy="561703"/>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29" name="楕円 28">
              <a:extLst>
                <a:ext uri="{FF2B5EF4-FFF2-40B4-BE49-F238E27FC236}">
                  <a16:creationId xmlns:a16="http://schemas.microsoft.com/office/drawing/2014/main" id="{EF32BE39-3851-4628-803B-969AC6576A92}"/>
                </a:ext>
              </a:extLst>
            </p:cNvPr>
            <p:cNvSpPr/>
            <p:nvPr/>
          </p:nvSpPr>
          <p:spPr>
            <a:xfrm>
              <a:off x="1831936" y="5342698"/>
              <a:ext cx="561703" cy="561703"/>
            </a:xfrm>
            <a:prstGeom prst="ellipse">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p>
          </p:txBody>
        </p:sp>
        <p:sp>
          <p:nvSpPr>
            <p:cNvPr id="30" name="コンテンツ プレースホルダー 2">
              <a:extLst>
                <a:ext uri="{FF2B5EF4-FFF2-40B4-BE49-F238E27FC236}">
                  <a16:creationId xmlns:a16="http://schemas.microsoft.com/office/drawing/2014/main" id="{00545B2A-FDDD-46D9-AE66-771250EC50BF}"/>
                </a:ext>
              </a:extLst>
            </p:cNvPr>
            <p:cNvSpPr txBox="1">
              <a:spLocks/>
            </p:cNvSpPr>
            <p:nvPr/>
          </p:nvSpPr>
          <p:spPr>
            <a:xfrm>
              <a:off x="9520935" y="1396700"/>
              <a:ext cx="1248861" cy="59648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t>１ｓ</a:t>
              </a:r>
            </a:p>
          </p:txBody>
        </p:sp>
        <p:sp>
          <p:nvSpPr>
            <p:cNvPr id="31" name="コンテンツ プレースホルダー 2">
              <a:extLst>
                <a:ext uri="{FF2B5EF4-FFF2-40B4-BE49-F238E27FC236}">
                  <a16:creationId xmlns:a16="http://schemas.microsoft.com/office/drawing/2014/main" id="{05954040-51B5-43B8-937D-8A5EB99687B5}"/>
                </a:ext>
              </a:extLst>
            </p:cNvPr>
            <p:cNvSpPr txBox="1">
              <a:spLocks/>
            </p:cNvSpPr>
            <p:nvPr/>
          </p:nvSpPr>
          <p:spPr>
            <a:xfrm>
              <a:off x="7692321" y="2221165"/>
              <a:ext cx="1177903" cy="59648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t>２ｓ</a:t>
              </a:r>
            </a:p>
          </p:txBody>
        </p:sp>
        <p:sp>
          <p:nvSpPr>
            <p:cNvPr id="32" name="コンテンツ プレースホルダー 2">
              <a:extLst>
                <a:ext uri="{FF2B5EF4-FFF2-40B4-BE49-F238E27FC236}">
                  <a16:creationId xmlns:a16="http://schemas.microsoft.com/office/drawing/2014/main" id="{F172A725-4FFE-4215-87B1-249D50D0B3B1}"/>
                </a:ext>
              </a:extLst>
            </p:cNvPr>
            <p:cNvSpPr txBox="1">
              <a:spLocks/>
            </p:cNvSpPr>
            <p:nvPr/>
          </p:nvSpPr>
          <p:spPr>
            <a:xfrm>
              <a:off x="4868752" y="3413611"/>
              <a:ext cx="1252964" cy="59648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t>３ｓ</a:t>
              </a:r>
            </a:p>
          </p:txBody>
        </p:sp>
        <p:sp>
          <p:nvSpPr>
            <p:cNvPr id="33" name="コンテンツ プレースホルダー 2">
              <a:extLst>
                <a:ext uri="{FF2B5EF4-FFF2-40B4-BE49-F238E27FC236}">
                  <a16:creationId xmlns:a16="http://schemas.microsoft.com/office/drawing/2014/main" id="{B13DA22B-26AC-4DF4-9D45-74522A4CC6EC}"/>
                </a:ext>
              </a:extLst>
            </p:cNvPr>
            <p:cNvSpPr txBox="1">
              <a:spLocks/>
            </p:cNvSpPr>
            <p:nvPr/>
          </p:nvSpPr>
          <p:spPr>
            <a:xfrm>
              <a:off x="996706" y="5010903"/>
              <a:ext cx="1306454" cy="59648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t>４ｓ</a:t>
              </a:r>
            </a:p>
          </p:txBody>
        </p:sp>
        <p:sp>
          <p:nvSpPr>
            <p:cNvPr id="34" name="コンテンツ プレースホルダー 2">
              <a:extLst>
                <a:ext uri="{FF2B5EF4-FFF2-40B4-BE49-F238E27FC236}">
                  <a16:creationId xmlns:a16="http://schemas.microsoft.com/office/drawing/2014/main" id="{4B7D8A2E-2E19-44BB-BA8A-BD8FA251E77B}"/>
                </a:ext>
              </a:extLst>
            </p:cNvPr>
            <p:cNvSpPr txBox="1">
              <a:spLocks/>
            </p:cNvSpPr>
            <p:nvPr/>
          </p:nvSpPr>
          <p:spPr>
            <a:xfrm>
              <a:off x="8458199" y="3652096"/>
              <a:ext cx="1041790" cy="605795"/>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200" dirty="0"/>
                <a:t>５ｍ</a:t>
              </a:r>
            </a:p>
          </p:txBody>
        </p:sp>
        <p:sp>
          <p:nvSpPr>
            <p:cNvPr id="35" name="コンテンツ プレースホルダー 2">
              <a:extLst>
                <a:ext uri="{FF2B5EF4-FFF2-40B4-BE49-F238E27FC236}">
                  <a16:creationId xmlns:a16="http://schemas.microsoft.com/office/drawing/2014/main" id="{2418EEC8-532C-485C-AB0D-4BDFE2420965}"/>
                </a:ext>
              </a:extLst>
            </p:cNvPr>
            <p:cNvSpPr txBox="1">
              <a:spLocks/>
            </p:cNvSpPr>
            <p:nvPr/>
          </p:nvSpPr>
          <p:spPr>
            <a:xfrm>
              <a:off x="11283996" y="2401485"/>
              <a:ext cx="1041790" cy="605795"/>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200" dirty="0"/>
                <a:t>０ｍ</a:t>
              </a:r>
            </a:p>
          </p:txBody>
        </p:sp>
        <p:sp>
          <p:nvSpPr>
            <p:cNvPr id="36" name="コンテンツ プレースホルダー 2">
              <a:extLst>
                <a:ext uri="{FF2B5EF4-FFF2-40B4-BE49-F238E27FC236}">
                  <a16:creationId xmlns:a16="http://schemas.microsoft.com/office/drawing/2014/main" id="{2BEC1C28-69C9-4FF2-BBAD-880E766F2922}"/>
                </a:ext>
              </a:extLst>
            </p:cNvPr>
            <p:cNvSpPr txBox="1">
              <a:spLocks/>
            </p:cNvSpPr>
            <p:nvPr/>
          </p:nvSpPr>
          <p:spPr>
            <a:xfrm>
              <a:off x="5644033" y="4942260"/>
              <a:ext cx="1340771" cy="60579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200" dirty="0"/>
                <a:t>１０ｍ</a:t>
              </a:r>
            </a:p>
          </p:txBody>
        </p:sp>
        <p:sp>
          <p:nvSpPr>
            <p:cNvPr id="37" name="コンテンツ プレースホルダー 2">
              <a:extLst>
                <a:ext uri="{FF2B5EF4-FFF2-40B4-BE49-F238E27FC236}">
                  <a16:creationId xmlns:a16="http://schemas.microsoft.com/office/drawing/2014/main" id="{80160221-50D6-45BB-8A93-1A0C2DB83549}"/>
                </a:ext>
              </a:extLst>
            </p:cNvPr>
            <p:cNvSpPr txBox="1">
              <a:spLocks/>
            </p:cNvSpPr>
            <p:nvPr/>
          </p:nvSpPr>
          <p:spPr>
            <a:xfrm>
              <a:off x="2725164" y="6134704"/>
              <a:ext cx="1466410" cy="60579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200" dirty="0"/>
                <a:t>１５ｍ</a:t>
              </a:r>
            </a:p>
          </p:txBody>
        </p:sp>
        <p:sp>
          <p:nvSpPr>
            <p:cNvPr id="38" name="コンテンツ プレースホルダー 2">
              <a:extLst>
                <a:ext uri="{FF2B5EF4-FFF2-40B4-BE49-F238E27FC236}">
                  <a16:creationId xmlns:a16="http://schemas.microsoft.com/office/drawing/2014/main" id="{EDBAE396-DD09-4E34-AB5D-696255DF13B6}"/>
                </a:ext>
              </a:extLst>
            </p:cNvPr>
            <p:cNvSpPr txBox="1">
              <a:spLocks/>
            </p:cNvSpPr>
            <p:nvPr/>
          </p:nvSpPr>
          <p:spPr>
            <a:xfrm>
              <a:off x="10796551" y="880977"/>
              <a:ext cx="1529235" cy="59648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t>０ｓ</a:t>
              </a:r>
            </a:p>
          </p:txBody>
        </p:sp>
      </p:grpSp>
      <p:cxnSp>
        <p:nvCxnSpPr>
          <p:cNvPr id="39" name="直線コネクタ 38">
            <a:extLst>
              <a:ext uri="{FF2B5EF4-FFF2-40B4-BE49-F238E27FC236}">
                <a16:creationId xmlns:a16="http://schemas.microsoft.com/office/drawing/2014/main" id="{7F4DDFB8-A346-493F-B2DA-54120EF87B68}"/>
              </a:ext>
            </a:extLst>
          </p:cNvPr>
          <p:cNvCxnSpPr>
            <a:cxnSpLocks/>
          </p:cNvCxnSpPr>
          <p:nvPr/>
        </p:nvCxnSpPr>
        <p:spPr>
          <a:xfrm flipH="1">
            <a:off x="1169301" y="5926520"/>
            <a:ext cx="3004285" cy="0"/>
          </a:xfrm>
          <a:prstGeom prst="line">
            <a:avLst/>
          </a:prstGeom>
          <a:ln w="60325">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コンテンツ プレースホルダー 2">
                <a:extLst>
                  <a:ext uri="{FF2B5EF4-FFF2-40B4-BE49-F238E27FC236}">
                    <a16:creationId xmlns:a16="http://schemas.microsoft.com/office/drawing/2014/main" id="{E3D972EA-AC54-4AB3-9EE2-3B13EF1C1539}"/>
                  </a:ext>
                </a:extLst>
              </p:cNvPr>
              <p:cNvSpPr txBox="1">
                <a:spLocks/>
              </p:cNvSpPr>
              <p:nvPr/>
            </p:nvSpPr>
            <p:spPr>
              <a:xfrm>
                <a:off x="4173317" y="5833073"/>
                <a:ext cx="930613" cy="3653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2400" b="1" i="1">
                        <a:solidFill>
                          <a:srgbClr val="FF0000"/>
                        </a:solidFill>
                        <a:latin typeface="Cambria Math" panose="02040503050406030204" pitchFamily="18" charset="0"/>
                      </a:rPr>
                      <m:t>𝒕</m:t>
                    </m:r>
                  </m:oMath>
                </a14:m>
                <a:r>
                  <a:rPr lang="en-US" altLang="ja-JP" sz="2100" b="1" dirty="0">
                    <a:solidFill>
                      <a:srgbClr val="FF0000"/>
                    </a:solidFill>
                  </a:rPr>
                  <a:t>[</a:t>
                </a:r>
                <a:r>
                  <a:rPr lang="ja-JP" altLang="en-US" sz="2100" b="1" dirty="0">
                    <a:solidFill>
                      <a:srgbClr val="FF0000"/>
                    </a:solidFill>
                  </a:rPr>
                  <a:t>ｓ</a:t>
                </a:r>
                <a:r>
                  <a:rPr lang="en-US" altLang="ja-JP" sz="2100" b="1" dirty="0">
                    <a:solidFill>
                      <a:srgbClr val="FF0000"/>
                    </a:solidFill>
                  </a:rPr>
                  <a:t>]</a:t>
                </a:r>
                <a:endParaRPr lang="ja-JP" altLang="en-US" sz="2100" b="1" dirty="0">
                  <a:solidFill>
                    <a:srgbClr val="FF0000"/>
                  </a:solidFill>
                </a:endParaRPr>
              </a:p>
            </p:txBody>
          </p:sp>
        </mc:Choice>
        <mc:Fallback xmlns="">
          <p:sp>
            <p:nvSpPr>
              <p:cNvPr id="41" name="コンテンツ プレースホルダー 2">
                <a:extLst>
                  <a:ext uri="{FF2B5EF4-FFF2-40B4-BE49-F238E27FC236}">
                    <a16:creationId xmlns:a16="http://schemas.microsoft.com/office/drawing/2014/main" id="{E3D972EA-AC54-4AB3-9EE2-3B13EF1C1539}"/>
                  </a:ext>
                </a:extLst>
              </p:cNvPr>
              <p:cNvSpPr txBox="1">
                <a:spLocks noRot="1" noChangeAspect="1" noMove="1" noResize="1" noEditPoints="1" noAdjustHandles="1" noChangeArrowheads="1" noChangeShapeType="1" noTextEdit="1"/>
              </p:cNvSpPr>
              <p:nvPr/>
            </p:nvSpPr>
            <p:spPr>
              <a:xfrm>
                <a:off x="4173317" y="5833073"/>
                <a:ext cx="930613" cy="365361"/>
              </a:xfrm>
              <a:prstGeom prst="rect">
                <a:avLst/>
              </a:prstGeom>
              <a:blipFill>
                <a:blip r:embed="rId2"/>
                <a:stretch>
                  <a:fillRect l="-3289" t="-13333" b="-41667"/>
                </a:stretch>
              </a:blipFill>
            </p:spPr>
            <p:txBody>
              <a:bodyPr/>
              <a:lstStyle/>
              <a:p>
                <a:r>
                  <a:rPr lang="ja-JP" altLang="en-US">
                    <a:noFill/>
                  </a:rPr>
                  <a:t> </a:t>
                </a:r>
              </a:p>
            </p:txBody>
          </p:sp>
        </mc:Fallback>
      </mc:AlternateContent>
      <p:sp>
        <p:nvSpPr>
          <p:cNvPr id="42" name="コンテンツ プレースホルダー 2">
            <a:extLst>
              <a:ext uri="{FF2B5EF4-FFF2-40B4-BE49-F238E27FC236}">
                <a16:creationId xmlns:a16="http://schemas.microsoft.com/office/drawing/2014/main" id="{2CD81533-BCF3-4C36-90E9-88F3F451A817}"/>
              </a:ext>
            </a:extLst>
          </p:cNvPr>
          <p:cNvSpPr txBox="1">
            <a:spLocks/>
          </p:cNvSpPr>
          <p:nvPr/>
        </p:nvSpPr>
        <p:spPr>
          <a:xfrm>
            <a:off x="932279" y="5932185"/>
            <a:ext cx="457871" cy="26624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100" b="1" dirty="0">
                <a:solidFill>
                  <a:srgbClr val="FF0000"/>
                </a:solidFill>
              </a:rPr>
              <a:t>０</a:t>
            </a:r>
          </a:p>
        </p:txBody>
      </p:sp>
      <p:cxnSp>
        <p:nvCxnSpPr>
          <p:cNvPr id="43" name="直線コネクタ 42">
            <a:extLst>
              <a:ext uri="{FF2B5EF4-FFF2-40B4-BE49-F238E27FC236}">
                <a16:creationId xmlns:a16="http://schemas.microsoft.com/office/drawing/2014/main" id="{7BBE376D-0070-4D12-9428-A8FB41099695}"/>
              </a:ext>
            </a:extLst>
          </p:cNvPr>
          <p:cNvCxnSpPr>
            <a:cxnSpLocks/>
          </p:cNvCxnSpPr>
          <p:nvPr/>
        </p:nvCxnSpPr>
        <p:spPr>
          <a:xfrm>
            <a:off x="1184941" y="2823575"/>
            <a:ext cx="0" cy="3116180"/>
          </a:xfrm>
          <a:prstGeom prst="line">
            <a:avLst/>
          </a:prstGeom>
          <a:ln w="60325">
            <a:solidFill>
              <a:schemeClr val="tx1"/>
            </a:solidFill>
            <a:headEnd type="triangle"/>
          </a:ln>
        </p:spPr>
        <p:style>
          <a:lnRef idx="1">
            <a:schemeClr val="accent1"/>
          </a:lnRef>
          <a:fillRef idx="0">
            <a:schemeClr val="accent1"/>
          </a:fillRef>
          <a:effectRef idx="0">
            <a:schemeClr val="accent1"/>
          </a:effectRef>
          <a:fontRef idx="minor">
            <a:schemeClr val="tx1"/>
          </a:fontRef>
        </p:style>
      </p:cxnSp>
      <p:grpSp>
        <p:nvGrpSpPr>
          <p:cNvPr id="44" name="グループ化 43">
            <a:extLst>
              <a:ext uri="{FF2B5EF4-FFF2-40B4-BE49-F238E27FC236}">
                <a16:creationId xmlns:a16="http://schemas.microsoft.com/office/drawing/2014/main" id="{2019D78B-9F25-4D8D-B055-AD048297838C}"/>
              </a:ext>
            </a:extLst>
          </p:cNvPr>
          <p:cNvGrpSpPr/>
          <p:nvPr/>
        </p:nvGrpSpPr>
        <p:grpSpPr>
          <a:xfrm>
            <a:off x="1795845" y="3032925"/>
            <a:ext cx="1832710" cy="2906831"/>
            <a:chOff x="1748189" y="2004065"/>
            <a:chExt cx="2443613" cy="4509031"/>
          </a:xfrm>
        </p:grpSpPr>
        <p:cxnSp>
          <p:nvCxnSpPr>
            <p:cNvPr id="45" name="直線コネクタ 44">
              <a:extLst>
                <a:ext uri="{FF2B5EF4-FFF2-40B4-BE49-F238E27FC236}">
                  <a16:creationId xmlns:a16="http://schemas.microsoft.com/office/drawing/2014/main" id="{5143BE65-76A6-4FC3-BBF8-4C0455E33EE7}"/>
                </a:ext>
              </a:extLst>
            </p:cNvPr>
            <p:cNvCxnSpPr>
              <a:cxnSpLocks/>
            </p:cNvCxnSpPr>
            <p:nvPr/>
          </p:nvCxnSpPr>
          <p:spPr>
            <a:xfrm>
              <a:off x="1748189" y="2004065"/>
              <a:ext cx="0" cy="4509031"/>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8C5A1A36-1B5D-4CFC-A869-D84C14164EAD}"/>
                </a:ext>
              </a:extLst>
            </p:cNvPr>
            <p:cNvCxnSpPr>
              <a:cxnSpLocks/>
            </p:cNvCxnSpPr>
            <p:nvPr/>
          </p:nvCxnSpPr>
          <p:spPr>
            <a:xfrm>
              <a:off x="2562727" y="2004065"/>
              <a:ext cx="0" cy="4509031"/>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95723BD0-7321-4863-8F0B-95106BEE1595}"/>
                </a:ext>
              </a:extLst>
            </p:cNvPr>
            <p:cNvCxnSpPr>
              <a:cxnSpLocks/>
            </p:cNvCxnSpPr>
            <p:nvPr/>
          </p:nvCxnSpPr>
          <p:spPr>
            <a:xfrm>
              <a:off x="3377265" y="2004065"/>
              <a:ext cx="0" cy="4509031"/>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886DA797-AB89-4BD9-BCEB-48D1005E5B0A}"/>
                </a:ext>
              </a:extLst>
            </p:cNvPr>
            <p:cNvCxnSpPr>
              <a:cxnSpLocks/>
            </p:cNvCxnSpPr>
            <p:nvPr/>
          </p:nvCxnSpPr>
          <p:spPr>
            <a:xfrm>
              <a:off x="4191802" y="2004065"/>
              <a:ext cx="0" cy="4509031"/>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grpSp>
      <p:cxnSp>
        <p:nvCxnSpPr>
          <p:cNvPr id="49" name="直線コネクタ 48">
            <a:extLst>
              <a:ext uri="{FF2B5EF4-FFF2-40B4-BE49-F238E27FC236}">
                <a16:creationId xmlns:a16="http://schemas.microsoft.com/office/drawing/2014/main" id="{43941C3B-6696-4328-9202-676781C86A2A}"/>
              </a:ext>
            </a:extLst>
          </p:cNvPr>
          <p:cNvCxnSpPr>
            <a:cxnSpLocks/>
          </p:cNvCxnSpPr>
          <p:nvPr/>
        </p:nvCxnSpPr>
        <p:spPr>
          <a:xfrm rot="5400000">
            <a:off x="2640161" y="1978361"/>
            <a:ext cx="0" cy="2980220"/>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963C9380-DD67-4C8E-9317-F9209D623F61}"/>
              </a:ext>
            </a:extLst>
          </p:cNvPr>
          <p:cNvCxnSpPr>
            <a:cxnSpLocks/>
          </p:cNvCxnSpPr>
          <p:nvPr/>
        </p:nvCxnSpPr>
        <p:spPr>
          <a:xfrm rot="5400000">
            <a:off x="2640161" y="2592874"/>
            <a:ext cx="0" cy="2980220"/>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46CEB6A1-E49B-4E15-9CDE-485AA4551E35}"/>
              </a:ext>
            </a:extLst>
          </p:cNvPr>
          <p:cNvCxnSpPr>
            <a:cxnSpLocks/>
          </p:cNvCxnSpPr>
          <p:nvPr/>
        </p:nvCxnSpPr>
        <p:spPr>
          <a:xfrm rot="5400000">
            <a:off x="2640161" y="3207386"/>
            <a:ext cx="0" cy="2980220"/>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7025249A-12CC-4D72-9830-29BD4D8F8DF3}"/>
              </a:ext>
            </a:extLst>
          </p:cNvPr>
          <p:cNvCxnSpPr>
            <a:cxnSpLocks/>
          </p:cNvCxnSpPr>
          <p:nvPr/>
        </p:nvCxnSpPr>
        <p:spPr>
          <a:xfrm rot="5400000">
            <a:off x="2640161" y="3821899"/>
            <a:ext cx="0" cy="2980220"/>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sp>
        <p:nvSpPr>
          <p:cNvPr id="53" name="コンテンツ プレースホルダー 2">
            <a:extLst>
              <a:ext uri="{FF2B5EF4-FFF2-40B4-BE49-F238E27FC236}">
                <a16:creationId xmlns:a16="http://schemas.microsoft.com/office/drawing/2014/main" id="{51EB130E-2E77-41A8-A4D9-CBD28DCE0880}"/>
              </a:ext>
            </a:extLst>
          </p:cNvPr>
          <p:cNvSpPr txBox="1">
            <a:spLocks/>
          </p:cNvSpPr>
          <p:nvPr/>
        </p:nvSpPr>
        <p:spPr>
          <a:xfrm>
            <a:off x="1599060" y="5965272"/>
            <a:ext cx="457871" cy="26624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100" b="1" dirty="0">
                <a:solidFill>
                  <a:srgbClr val="FF0000"/>
                </a:solidFill>
              </a:rPr>
              <a:t>１</a:t>
            </a:r>
          </a:p>
        </p:txBody>
      </p:sp>
      <p:sp>
        <p:nvSpPr>
          <p:cNvPr id="54" name="コンテンツ プレースホルダー 2">
            <a:extLst>
              <a:ext uri="{FF2B5EF4-FFF2-40B4-BE49-F238E27FC236}">
                <a16:creationId xmlns:a16="http://schemas.microsoft.com/office/drawing/2014/main" id="{3152EEC6-732F-427B-86E4-60E1E57C11AD}"/>
              </a:ext>
            </a:extLst>
          </p:cNvPr>
          <p:cNvSpPr txBox="1">
            <a:spLocks/>
          </p:cNvSpPr>
          <p:nvPr/>
        </p:nvSpPr>
        <p:spPr>
          <a:xfrm>
            <a:off x="2204249" y="5965272"/>
            <a:ext cx="457871" cy="26624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100" b="1" dirty="0">
                <a:solidFill>
                  <a:srgbClr val="FF0000"/>
                </a:solidFill>
              </a:rPr>
              <a:t>２</a:t>
            </a:r>
          </a:p>
        </p:txBody>
      </p:sp>
      <p:sp>
        <p:nvSpPr>
          <p:cNvPr id="55" name="コンテンツ プレースホルダー 2">
            <a:extLst>
              <a:ext uri="{FF2B5EF4-FFF2-40B4-BE49-F238E27FC236}">
                <a16:creationId xmlns:a16="http://schemas.microsoft.com/office/drawing/2014/main" id="{07027900-0017-485B-838E-EF6FAC84B6FC}"/>
              </a:ext>
            </a:extLst>
          </p:cNvPr>
          <p:cNvSpPr txBox="1">
            <a:spLocks/>
          </p:cNvSpPr>
          <p:nvPr/>
        </p:nvSpPr>
        <p:spPr>
          <a:xfrm>
            <a:off x="2809437" y="5965272"/>
            <a:ext cx="457871" cy="26624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100" b="1" dirty="0">
                <a:solidFill>
                  <a:srgbClr val="FF0000"/>
                </a:solidFill>
              </a:rPr>
              <a:t>３</a:t>
            </a:r>
          </a:p>
        </p:txBody>
      </p:sp>
      <p:sp>
        <p:nvSpPr>
          <p:cNvPr id="56" name="コンテンツ プレースホルダー 2">
            <a:extLst>
              <a:ext uri="{FF2B5EF4-FFF2-40B4-BE49-F238E27FC236}">
                <a16:creationId xmlns:a16="http://schemas.microsoft.com/office/drawing/2014/main" id="{524412D9-E549-4E1B-BE2F-1E49FD359B23}"/>
              </a:ext>
            </a:extLst>
          </p:cNvPr>
          <p:cNvSpPr txBox="1">
            <a:spLocks/>
          </p:cNvSpPr>
          <p:nvPr/>
        </p:nvSpPr>
        <p:spPr>
          <a:xfrm>
            <a:off x="3443501" y="5965272"/>
            <a:ext cx="457871" cy="26624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100" b="1" dirty="0">
                <a:solidFill>
                  <a:srgbClr val="FF0000"/>
                </a:solidFill>
              </a:rPr>
              <a:t>４</a:t>
            </a:r>
          </a:p>
        </p:txBody>
      </p:sp>
      <p:sp>
        <p:nvSpPr>
          <p:cNvPr id="57" name="コンテンツ プレースホルダー 2">
            <a:extLst>
              <a:ext uri="{FF2B5EF4-FFF2-40B4-BE49-F238E27FC236}">
                <a16:creationId xmlns:a16="http://schemas.microsoft.com/office/drawing/2014/main" id="{5063D7B5-F4CB-4FA3-9283-57F99B423D57}"/>
              </a:ext>
            </a:extLst>
          </p:cNvPr>
          <p:cNvSpPr txBox="1">
            <a:spLocks/>
          </p:cNvSpPr>
          <p:nvPr/>
        </p:nvSpPr>
        <p:spPr>
          <a:xfrm>
            <a:off x="606669" y="3821846"/>
            <a:ext cx="586163" cy="266249"/>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400" b="1" dirty="0">
                <a:solidFill>
                  <a:srgbClr val="FF0000"/>
                </a:solidFill>
              </a:rPr>
              <a:t>16</a:t>
            </a:r>
            <a:endParaRPr lang="ja-JP" altLang="en-US" sz="2400" b="1" dirty="0">
              <a:solidFill>
                <a:srgbClr val="FF0000"/>
              </a:solidFill>
            </a:endParaRPr>
          </a:p>
        </p:txBody>
      </p:sp>
      <p:cxnSp>
        <p:nvCxnSpPr>
          <p:cNvPr id="58" name="直線コネクタ 57">
            <a:extLst>
              <a:ext uri="{FF2B5EF4-FFF2-40B4-BE49-F238E27FC236}">
                <a16:creationId xmlns:a16="http://schemas.microsoft.com/office/drawing/2014/main" id="{DCC124A9-3C47-4E86-A405-4C8FD3041717}"/>
              </a:ext>
            </a:extLst>
          </p:cNvPr>
          <p:cNvCxnSpPr>
            <a:cxnSpLocks/>
          </p:cNvCxnSpPr>
          <p:nvPr/>
        </p:nvCxnSpPr>
        <p:spPr>
          <a:xfrm flipH="1">
            <a:off x="1170505" y="3945523"/>
            <a:ext cx="2468878" cy="0"/>
          </a:xfrm>
          <a:prstGeom prst="line">
            <a:avLst/>
          </a:prstGeom>
          <a:ln w="3175">
            <a:solidFill>
              <a:schemeClr val="tx1"/>
            </a:solidFill>
            <a:prstDash val="dash"/>
            <a:headEnd type="none"/>
          </a:ln>
        </p:spPr>
        <p:style>
          <a:lnRef idx="1">
            <a:schemeClr val="accent1"/>
          </a:lnRef>
          <a:fillRef idx="0">
            <a:schemeClr val="accent1"/>
          </a:fillRef>
          <a:effectRef idx="0">
            <a:schemeClr val="accent1"/>
          </a:effectRef>
          <a:fontRef idx="minor">
            <a:schemeClr val="tx1"/>
          </a:fontRef>
        </p:style>
      </p:cxnSp>
      <p:sp>
        <p:nvSpPr>
          <p:cNvPr id="59" name="フリーフォーム: 図形 58">
            <a:extLst>
              <a:ext uri="{FF2B5EF4-FFF2-40B4-BE49-F238E27FC236}">
                <a16:creationId xmlns:a16="http://schemas.microsoft.com/office/drawing/2014/main" id="{D01F5E21-ABB8-4C97-ADAF-F65E1FF019AD}"/>
              </a:ext>
            </a:extLst>
          </p:cNvPr>
          <p:cNvSpPr/>
          <p:nvPr/>
        </p:nvSpPr>
        <p:spPr>
          <a:xfrm>
            <a:off x="1183412" y="3946187"/>
            <a:ext cx="2444178" cy="1979394"/>
          </a:xfrm>
          <a:custGeom>
            <a:avLst/>
            <a:gdLst>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59111"/>
              <a:gd name="connsiteX1" fmla="*/ 1633785 w 3258904"/>
              <a:gd name="connsiteY1" fmla="*/ 1945809 h 2659111"/>
              <a:gd name="connsiteX2" fmla="*/ 3258904 w 3258904"/>
              <a:gd name="connsiteY2" fmla="*/ 0 h 2659111"/>
              <a:gd name="connsiteX0" fmla="*/ 0 w 3258904"/>
              <a:gd name="connsiteY0" fmla="*/ 2639192 h 2639207"/>
              <a:gd name="connsiteX1" fmla="*/ 1633785 w 3258904"/>
              <a:gd name="connsiteY1" fmla="*/ 1945809 h 2639207"/>
              <a:gd name="connsiteX2" fmla="*/ 3258904 w 3258904"/>
              <a:gd name="connsiteY2" fmla="*/ 0 h 2639207"/>
              <a:gd name="connsiteX0" fmla="*/ 0 w 3258904"/>
              <a:gd name="connsiteY0" fmla="*/ 2639192 h 2639192"/>
              <a:gd name="connsiteX1" fmla="*/ 1633785 w 3258904"/>
              <a:gd name="connsiteY1" fmla="*/ 1945809 h 2639192"/>
              <a:gd name="connsiteX2" fmla="*/ 3258904 w 3258904"/>
              <a:gd name="connsiteY2" fmla="*/ 0 h 2639192"/>
              <a:gd name="connsiteX0" fmla="*/ 0 w 3258904"/>
              <a:gd name="connsiteY0" fmla="*/ 2639192 h 2639192"/>
              <a:gd name="connsiteX1" fmla="*/ 1654105 w 3258904"/>
              <a:gd name="connsiteY1" fmla="*/ 1986449 h 2639192"/>
              <a:gd name="connsiteX2" fmla="*/ 3258904 w 3258904"/>
              <a:gd name="connsiteY2"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203"/>
              <a:gd name="connsiteX1" fmla="*/ 3258904 w 3258904"/>
              <a:gd name="connsiteY1" fmla="*/ 0 h 2639203"/>
              <a:gd name="connsiteX0" fmla="*/ 0 w 3258904"/>
              <a:gd name="connsiteY0" fmla="*/ 2639192 h 2640209"/>
              <a:gd name="connsiteX1" fmla="*/ 3258904 w 3258904"/>
              <a:gd name="connsiteY1" fmla="*/ 0 h 2640209"/>
              <a:gd name="connsiteX0" fmla="*/ 0 w 3258904"/>
              <a:gd name="connsiteY0" fmla="*/ 2639192 h 2639972"/>
              <a:gd name="connsiteX1" fmla="*/ 3258904 w 3258904"/>
              <a:gd name="connsiteY1" fmla="*/ 0 h 2639972"/>
              <a:gd name="connsiteX0" fmla="*/ 0 w 3258904"/>
              <a:gd name="connsiteY0" fmla="*/ 2639192 h 2641442"/>
              <a:gd name="connsiteX1" fmla="*/ 3258904 w 3258904"/>
              <a:gd name="connsiteY1" fmla="*/ 0 h 2641442"/>
              <a:gd name="connsiteX0" fmla="*/ 0 w 3258904"/>
              <a:gd name="connsiteY0" fmla="*/ 2639192 h 2643099"/>
              <a:gd name="connsiteX1" fmla="*/ 3258904 w 3258904"/>
              <a:gd name="connsiteY1" fmla="*/ 0 h 2643099"/>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 name="connsiteX0" fmla="*/ 0 w 3258904"/>
              <a:gd name="connsiteY0" fmla="*/ 2639192 h 2639192"/>
              <a:gd name="connsiteX1" fmla="*/ 3258904 w 3258904"/>
              <a:gd name="connsiteY1" fmla="*/ 0 h 2639192"/>
            </a:gdLst>
            <a:ahLst/>
            <a:cxnLst>
              <a:cxn ang="0">
                <a:pos x="connsiteX0" y="connsiteY0"/>
              </a:cxn>
              <a:cxn ang="0">
                <a:pos x="connsiteX1" y="connsiteY1"/>
              </a:cxn>
            </a:cxnLst>
            <a:rect l="l" t="t" r="r" b="b"/>
            <a:pathLst>
              <a:path w="3258904" h="2639192">
                <a:moveTo>
                  <a:pt x="0" y="2639192"/>
                </a:moveTo>
                <a:cubicBezTo>
                  <a:pt x="1411421" y="2592581"/>
                  <a:pt x="2441843" y="1326771"/>
                  <a:pt x="3258904"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60" name="楕円 59">
            <a:extLst>
              <a:ext uri="{FF2B5EF4-FFF2-40B4-BE49-F238E27FC236}">
                <a16:creationId xmlns:a16="http://schemas.microsoft.com/office/drawing/2014/main" id="{26F539F0-C453-4FA2-84AF-8DEFBD3C7DB0}"/>
              </a:ext>
            </a:extLst>
          </p:cNvPr>
          <p:cNvSpPr/>
          <p:nvPr/>
        </p:nvSpPr>
        <p:spPr>
          <a:xfrm>
            <a:off x="1755091" y="5761947"/>
            <a:ext cx="86673" cy="866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61" name="楕円 60">
            <a:extLst>
              <a:ext uri="{FF2B5EF4-FFF2-40B4-BE49-F238E27FC236}">
                <a16:creationId xmlns:a16="http://schemas.microsoft.com/office/drawing/2014/main" id="{1960BD0F-9D10-4E40-91AB-6B4D96174035}"/>
              </a:ext>
            </a:extLst>
          </p:cNvPr>
          <p:cNvSpPr/>
          <p:nvPr/>
        </p:nvSpPr>
        <p:spPr>
          <a:xfrm>
            <a:off x="2971644" y="4771992"/>
            <a:ext cx="86673" cy="866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62" name="楕円 61">
            <a:extLst>
              <a:ext uri="{FF2B5EF4-FFF2-40B4-BE49-F238E27FC236}">
                <a16:creationId xmlns:a16="http://schemas.microsoft.com/office/drawing/2014/main" id="{D119412B-AA26-46AC-9969-8154BEBB33A8}"/>
              </a:ext>
            </a:extLst>
          </p:cNvPr>
          <p:cNvSpPr/>
          <p:nvPr/>
        </p:nvSpPr>
        <p:spPr>
          <a:xfrm>
            <a:off x="2362366" y="5389019"/>
            <a:ext cx="86673" cy="866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63" name="楕円 62">
            <a:extLst>
              <a:ext uri="{FF2B5EF4-FFF2-40B4-BE49-F238E27FC236}">
                <a16:creationId xmlns:a16="http://schemas.microsoft.com/office/drawing/2014/main" id="{AFE89E9B-5FA3-48D8-B458-D330A9F2266B}"/>
              </a:ext>
            </a:extLst>
          </p:cNvPr>
          <p:cNvSpPr/>
          <p:nvPr/>
        </p:nvSpPr>
        <p:spPr>
          <a:xfrm>
            <a:off x="3585764" y="3918618"/>
            <a:ext cx="86673" cy="8667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64" name="正方形/長方形 63">
            <a:extLst>
              <a:ext uri="{FF2B5EF4-FFF2-40B4-BE49-F238E27FC236}">
                <a16:creationId xmlns:a16="http://schemas.microsoft.com/office/drawing/2014/main" id="{FBBA2227-68BB-49EB-935C-B1CC04927BAF}"/>
              </a:ext>
            </a:extLst>
          </p:cNvPr>
          <p:cNvSpPr/>
          <p:nvPr/>
        </p:nvSpPr>
        <p:spPr>
          <a:xfrm>
            <a:off x="1629211" y="1517417"/>
            <a:ext cx="10184376" cy="584775"/>
          </a:xfrm>
          <a:prstGeom prst="rect">
            <a:avLst/>
          </a:prstGeom>
        </p:spPr>
        <p:txBody>
          <a:bodyPr wrap="square">
            <a:spAutoFit/>
          </a:bodyPr>
          <a:lstStyle/>
          <a:p>
            <a:r>
              <a:rPr lang="ja-JP" altLang="en-US" sz="3200" dirty="0">
                <a:latin typeface="HG丸ｺﾞｼｯｸM-PRO" panose="020F0600000000000000" pitchFamily="50" charset="-128"/>
                <a:ea typeface="HG丸ｺﾞｼｯｸM-PRO" panose="020F0600000000000000" pitchFamily="50" charset="-128"/>
              </a:rPr>
              <a:t>時刻２ｓにおける</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瞬間の速さ</a:t>
            </a:r>
            <a:r>
              <a:rPr lang="ja-JP" altLang="en-US" sz="3200" dirty="0">
                <a:latin typeface="HG丸ｺﾞｼｯｸM-PRO" panose="020F0600000000000000" pitchFamily="50" charset="-128"/>
                <a:ea typeface="HG丸ｺﾞｼｯｸM-PRO" panose="020F0600000000000000" pitchFamily="50" charset="-128"/>
              </a:rPr>
              <a:t>を求めることができる。</a:t>
            </a:r>
          </a:p>
        </p:txBody>
      </p:sp>
      <p:sp>
        <p:nvSpPr>
          <p:cNvPr id="65" name="コンテンツ プレースホルダー 2">
            <a:extLst>
              <a:ext uri="{FF2B5EF4-FFF2-40B4-BE49-F238E27FC236}">
                <a16:creationId xmlns:a16="http://schemas.microsoft.com/office/drawing/2014/main" id="{274DFD87-959E-4F6F-B3E5-E6992631AB29}"/>
              </a:ext>
            </a:extLst>
          </p:cNvPr>
          <p:cNvSpPr txBox="1">
            <a:spLocks/>
          </p:cNvSpPr>
          <p:nvPr/>
        </p:nvSpPr>
        <p:spPr>
          <a:xfrm>
            <a:off x="573133" y="899759"/>
            <a:ext cx="6714224" cy="595538"/>
          </a:xfrm>
          <a:prstGeom prst="rect">
            <a:avLst/>
          </a:prstGeom>
        </p:spPr>
        <p:txBody>
          <a:bodyPr vert="horz" lIns="68580" tIns="34290" rIns="68580" bIns="3429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200" b="1" dirty="0">
                <a:solidFill>
                  <a:srgbClr val="FF0000"/>
                </a:solidFill>
                <a:latin typeface="HG丸ｺﾞｼｯｸM-PRO" panose="020F0600000000000000" pitchFamily="50" charset="-128"/>
                <a:ea typeface="HG丸ｺﾞｼｯｸM-PRO" panose="020F0600000000000000" pitchFamily="50" charset="-128"/>
              </a:rPr>
              <a:t>物体の運動を式やグラフで表現</a:t>
            </a:r>
            <a:r>
              <a:rPr lang="ja-JP" altLang="en-US" sz="3200" dirty="0">
                <a:latin typeface="HG丸ｺﾞｼｯｸM-PRO" panose="020F0600000000000000" pitchFamily="50" charset="-128"/>
                <a:ea typeface="HG丸ｺﾞｼｯｸM-PRO" panose="020F0600000000000000" pitchFamily="50" charset="-128"/>
              </a:rPr>
              <a:t>すると、</a:t>
            </a:r>
          </a:p>
        </p:txBody>
      </p:sp>
      <p:sp>
        <p:nvSpPr>
          <p:cNvPr id="66" name="正方形/長方形 65">
            <a:extLst>
              <a:ext uri="{FF2B5EF4-FFF2-40B4-BE49-F238E27FC236}">
                <a16:creationId xmlns:a16="http://schemas.microsoft.com/office/drawing/2014/main" id="{BBA81E13-39F2-46D3-A9B0-2DE04F7BEE68}"/>
              </a:ext>
            </a:extLst>
          </p:cNvPr>
          <p:cNvSpPr/>
          <p:nvPr/>
        </p:nvSpPr>
        <p:spPr>
          <a:xfrm>
            <a:off x="614414" y="-7141"/>
            <a:ext cx="10184376" cy="584775"/>
          </a:xfrm>
          <a:prstGeom prst="rect">
            <a:avLst/>
          </a:prstGeom>
        </p:spPr>
        <p:txBody>
          <a:bodyPr wrap="square">
            <a:spAutoFit/>
          </a:bodyPr>
          <a:lstStyle/>
          <a:p>
            <a:r>
              <a:rPr lang="ja-JP" altLang="en-US" sz="3200" dirty="0">
                <a:latin typeface="HG丸ｺﾞｼｯｸM-PRO" panose="020F0600000000000000" pitchFamily="50" charset="-128"/>
                <a:ea typeface="HG丸ｺﾞｼｯｸM-PRO" panose="020F0600000000000000" pitchFamily="50" charset="-128"/>
              </a:rPr>
              <a:t>単元の中目標</a:t>
            </a:r>
          </a:p>
        </p:txBody>
      </p:sp>
      <mc:AlternateContent xmlns:mc="http://schemas.openxmlformats.org/markup-compatibility/2006" xmlns:a14="http://schemas.microsoft.com/office/drawing/2010/main">
        <mc:Choice Requires="a14">
          <p:sp>
            <p:nvSpPr>
              <p:cNvPr id="74" name="コンテンツ プレースホルダー 2">
                <a:extLst>
                  <a:ext uri="{FF2B5EF4-FFF2-40B4-BE49-F238E27FC236}">
                    <a16:creationId xmlns:a16="http://schemas.microsoft.com/office/drawing/2014/main" id="{A35BEB00-2C5B-4B62-92DF-9FF48CD0774C}"/>
                  </a:ext>
                </a:extLst>
              </p:cNvPr>
              <p:cNvSpPr txBox="1">
                <a:spLocks/>
              </p:cNvSpPr>
              <p:nvPr/>
            </p:nvSpPr>
            <p:spPr>
              <a:xfrm>
                <a:off x="684744" y="2355137"/>
                <a:ext cx="930613" cy="3653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2400" b="1" i="1" smtClean="0">
                        <a:solidFill>
                          <a:srgbClr val="FF0000"/>
                        </a:solidFill>
                        <a:latin typeface="Cambria Math" panose="02040503050406030204" pitchFamily="18" charset="0"/>
                      </a:rPr>
                      <m:t>𝒙</m:t>
                    </m:r>
                  </m:oMath>
                </a14:m>
                <a:r>
                  <a:rPr lang="en-US" altLang="ja-JP" sz="2100" b="1" dirty="0">
                    <a:solidFill>
                      <a:srgbClr val="FF0000"/>
                    </a:solidFill>
                  </a:rPr>
                  <a:t>[</a:t>
                </a:r>
                <a14:m>
                  <m:oMath xmlns:m="http://schemas.openxmlformats.org/officeDocument/2006/math">
                    <m:r>
                      <a:rPr lang="en-US" altLang="ja-JP" sz="2000" b="1" i="1" smtClean="0">
                        <a:solidFill>
                          <a:srgbClr val="FF0000"/>
                        </a:solidFill>
                        <a:latin typeface="Cambria Math" panose="02040503050406030204" pitchFamily="18" charset="0"/>
                      </a:rPr>
                      <m:t>𝒎</m:t>
                    </m:r>
                  </m:oMath>
                </a14:m>
                <a:r>
                  <a:rPr lang="en-US" altLang="ja-JP" sz="2100" b="1" dirty="0">
                    <a:solidFill>
                      <a:srgbClr val="FF0000"/>
                    </a:solidFill>
                  </a:rPr>
                  <a:t>]</a:t>
                </a:r>
                <a:endParaRPr lang="ja-JP" altLang="en-US" sz="2100" b="1" dirty="0">
                  <a:solidFill>
                    <a:srgbClr val="FF0000"/>
                  </a:solidFill>
                </a:endParaRPr>
              </a:p>
            </p:txBody>
          </p:sp>
        </mc:Choice>
        <mc:Fallback xmlns="">
          <p:sp>
            <p:nvSpPr>
              <p:cNvPr id="74" name="コンテンツ プレースホルダー 2">
                <a:extLst>
                  <a:ext uri="{FF2B5EF4-FFF2-40B4-BE49-F238E27FC236}">
                    <a16:creationId xmlns:a16="http://schemas.microsoft.com/office/drawing/2014/main" id="{A35BEB00-2C5B-4B62-92DF-9FF48CD0774C}"/>
                  </a:ext>
                </a:extLst>
              </p:cNvPr>
              <p:cNvSpPr txBox="1">
                <a:spLocks noRot="1" noChangeAspect="1" noMove="1" noResize="1" noEditPoints="1" noAdjustHandles="1" noChangeArrowheads="1" noChangeShapeType="1" noTextEdit="1"/>
              </p:cNvSpPr>
              <p:nvPr/>
            </p:nvSpPr>
            <p:spPr>
              <a:xfrm>
                <a:off x="684744" y="2355137"/>
                <a:ext cx="930613" cy="365361"/>
              </a:xfrm>
              <a:prstGeom prst="rect">
                <a:avLst/>
              </a:prstGeom>
              <a:blipFill>
                <a:blip r:embed="rId3"/>
                <a:stretch>
                  <a:fillRect l="-654" t="-13333" b="-4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0558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down)">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wipe(down)">
                                      <p:cBhvr>
                                        <p:cTn id="1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en-US" altLang="ja-JP" sz="3600" dirty="0"/>
              <a:t>-1</a:t>
            </a:r>
            <a:r>
              <a:rPr lang="ja-JP" altLang="en-US" sz="3600" dirty="0"/>
              <a:t>．練習</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20</a:t>
            </a:fld>
            <a:endParaRPr kumimoji="1" lang="ja-JP" altLang="en-US"/>
          </a:p>
        </p:txBody>
      </p:sp>
      <mc:AlternateContent xmlns:mc="http://schemas.openxmlformats.org/markup-compatibility/2006" xmlns:a14="http://schemas.microsoft.com/office/drawing/2010/main">
        <mc:Choice Requires="a14">
          <p:sp>
            <p:nvSpPr>
              <p:cNvPr id="6" name="正方形/長方形 5">
                <a:extLst>
                  <a:ext uri="{FF2B5EF4-FFF2-40B4-BE49-F238E27FC236}">
                    <a16:creationId xmlns:a16="http://schemas.microsoft.com/office/drawing/2014/main" id="{08D38DB1-B1F3-4D0F-9426-2D99F488C1BF}"/>
                  </a:ext>
                </a:extLst>
              </p:cNvPr>
              <p:cNvSpPr/>
              <p:nvPr/>
            </p:nvSpPr>
            <p:spPr>
              <a:xfrm>
                <a:off x="2663426" y="2892771"/>
                <a:ext cx="7826181" cy="12761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4050" b="1" i="1">
                              <a:solidFill>
                                <a:srgbClr val="FF0000"/>
                              </a:solidFill>
                              <a:latin typeface="Cambria Math" panose="02040503050406030204" pitchFamily="18" charset="0"/>
                            </a:rPr>
                          </m:ctrlPr>
                        </m:fPr>
                        <m:num>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𝟐𝟓</m:t>
                          </m:r>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𝟓</m:t>
                          </m:r>
                        </m:num>
                        <m:den>
                          <m:r>
                            <a:rPr lang="en-US" altLang="ja-JP" sz="4050" b="1" i="1">
                              <a:solidFill>
                                <a:srgbClr val="FF0000"/>
                              </a:solidFill>
                              <a:latin typeface="Cambria Math" panose="02040503050406030204" pitchFamily="18" charset="0"/>
                            </a:rPr>
                            <m:t>𝟕</m:t>
                          </m:r>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𝟐</m:t>
                          </m:r>
                        </m:den>
                      </m:f>
                      <m:r>
                        <a:rPr lang="en-US" altLang="ja-JP" sz="4050" b="1" i="1">
                          <a:solidFill>
                            <a:srgbClr val="FF0000"/>
                          </a:solidFill>
                          <a:latin typeface="Cambria Math" panose="02040503050406030204" pitchFamily="18" charset="0"/>
                        </a:rPr>
                        <m:t>=</m:t>
                      </m:r>
                      <m:f>
                        <m:fPr>
                          <m:ctrlPr>
                            <a:rPr lang="en-US" altLang="ja-JP" sz="4050" b="1" i="1">
                              <a:solidFill>
                                <a:srgbClr val="FF0000"/>
                              </a:solidFill>
                              <a:latin typeface="Cambria Math" panose="02040503050406030204" pitchFamily="18" charset="0"/>
                            </a:rPr>
                          </m:ctrlPr>
                        </m:fPr>
                        <m:num>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𝟐𝟎</m:t>
                          </m:r>
                        </m:num>
                        <m:den>
                          <m:r>
                            <a:rPr lang="en-US" altLang="ja-JP" sz="4050" b="1" i="1">
                              <a:solidFill>
                                <a:srgbClr val="FF0000"/>
                              </a:solidFill>
                              <a:latin typeface="Cambria Math" panose="02040503050406030204" pitchFamily="18" charset="0"/>
                            </a:rPr>
                            <m:t>𝟕</m:t>
                          </m:r>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𝟐</m:t>
                          </m:r>
                        </m:den>
                      </m:f>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𝟒</m:t>
                      </m:r>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𝟎</m:t>
                      </m:r>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𝒎</m:t>
                      </m:r>
                      <m:r>
                        <a:rPr lang="en-US" altLang="ja-JP" sz="4050" b="1" i="1">
                          <a:solidFill>
                            <a:srgbClr val="FF0000"/>
                          </a:solidFill>
                          <a:latin typeface="Cambria Math" panose="02040503050406030204" pitchFamily="18" charset="0"/>
                        </a:rPr>
                        <m:t>/</m:t>
                      </m:r>
                      <m:r>
                        <a:rPr lang="en-US" altLang="ja-JP" sz="4050" b="1" i="1">
                          <a:solidFill>
                            <a:srgbClr val="FF0000"/>
                          </a:solidFill>
                          <a:latin typeface="Cambria Math" panose="02040503050406030204" pitchFamily="18" charset="0"/>
                        </a:rPr>
                        <m:t>𝒔</m:t>
                      </m:r>
                      <m:r>
                        <a:rPr lang="en-US" altLang="ja-JP" sz="4050" b="1" i="1">
                          <a:solidFill>
                            <a:srgbClr val="FF0000"/>
                          </a:solidFill>
                          <a:latin typeface="Cambria Math" panose="02040503050406030204" pitchFamily="18" charset="0"/>
                        </a:rPr>
                        <m:t>]</m:t>
                      </m:r>
                    </m:oMath>
                  </m:oMathPara>
                </a14:m>
                <a:endParaRPr lang="ja-JP" altLang="en-US" sz="4050" b="1" dirty="0">
                  <a:solidFill>
                    <a:srgbClr val="FF0000"/>
                  </a:solidFill>
                </a:endParaRPr>
              </a:p>
            </p:txBody>
          </p:sp>
        </mc:Choice>
        <mc:Fallback xmlns="">
          <p:sp>
            <p:nvSpPr>
              <p:cNvPr id="6" name="正方形/長方形 5">
                <a:extLst>
                  <a:ext uri="{FF2B5EF4-FFF2-40B4-BE49-F238E27FC236}">
                    <a16:creationId xmlns:a16="http://schemas.microsoft.com/office/drawing/2014/main" id="{08D38DB1-B1F3-4D0F-9426-2D99F488C1BF}"/>
                  </a:ext>
                </a:extLst>
              </p:cNvPr>
              <p:cNvSpPr>
                <a:spLocks noRot="1" noChangeAspect="1" noMove="1" noResize="1" noEditPoints="1" noAdjustHandles="1" noChangeArrowheads="1" noChangeShapeType="1" noTextEdit="1"/>
              </p:cNvSpPr>
              <p:nvPr/>
            </p:nvSpPr>
            <p:spPr>
              <a:xfrm>
                <a:off x="2663426" y="2892771"/>
                <a:ext cx="7826181" cy="1276119"/>
              </a:xfrm>
              <a:prstGeom prst="rect">
                <a:avLst/>
              </a:prstGeom>
              <a:blipFill>
                <a:blip r:embed="rId2"/>
                <a:stretch>
                  <a:fillRect/>
                </a:stretch>
              </a:blipFill>
            </p:spPr>
            <p:txBody>
              <a:bodyPr/>
              <a:lstStyle/>
              <a:p>
                <a:r>
                  <a:rPr lang="ja-JP" altLang="en-US">
                    <a:noFill/>
                  </a:rPr>
                  <a:t> </a:t>
                </a:r>
              </a:p>
            </p:txBody>
          </p:sp>
        </mc:Fallback>
      </mc:AlternateContent>
      <p:sp>
        <p:nvSpPr>
          <p:cNvPr id="7" name="正方形/長方形 6">
            <a:extLst>
              <a:ext uri="{FF2B5EF4-FFF2-40B4-BE49-F238E27FC236}">
                <a16:creationId xmlns:a16="http://schemas.microsoft.com/office/drawing/2014/main" id="{CB1B1463-B448-4E4D-9773-EA4791291739}"/>
              </a:ext>
            </a:extLst>
          </p:cNvPr>
          <p:cNvSpPr/>
          <p:nvPr/>
        </p:nvSpPr>
        <p:spPr>
          <a:xfrm>
            <a:off x="7748007" y="3346555"/>
            <a:ext cx="382604" cy="49810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92A04563-1290-495A-8FA2-EC74D2BD5AF2}"/>
                  </a:ext>
                </a:extLst>
              </p:cNvPr>
              <p:cNvSpPr txBox="1"/>
              <p:nvPr/>
            </p:nvSpPr>
            <p:spPr>
              <a:xfrm>
                <a:off x="1607953" y="3225221"/>
                <a:ext cx="1087734" cy="6924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4500" i="1">
                          <a:latin typeface="Cambria Math" panose="02040503050406030204" pitchFamily="18" charset="0"/>
                        </a:rPr>
                        <m:t>𝑣</m:t>
                      </m:r>
                      <m:r>
                        <a:rPr lang="en-US" altLang="ja-JP" sz="4500" i="1">
                          <a:latin typeface="Cambria Math" panose="02040503050406030204" pitchFamily="18" charset="0"/>
                        </a:rPr>
                        <m:t>=</m:t>
                      </m:r>
                    </m:oMath>
                  </m:oMathPara>
                </a14:m>
                <a:endParaRPr lang="ja-JP" altLang="en-US" sz="4500" dirty="0"/>
              </a:p>
            </p:txBody>
          </p:sp>
        </mc:Choice>
        <mc:Fallback xmlns="">
          <p:sp>
            <p:nvSpPr>
              <p:cNvPr id="9" name="テキスト ボックス 8">
                <a:extLst>
                  <a:ext uri="{FF2B5EF4-FFF2-40B4-BE49-F238E27FC236}">
                    <a16:creationId xmlns:a16="http://schemas.microsoft.com/office/drawing/2014/main" id="{92A04563-1290-495A-8FA2-EC74D2BD5AF2}"/>
                  </a:ext>
                </a:extLst>
              </p:cNvPr>
              <p:cNvSpPr txBox="1">
                <a:spLocks noRot="1" noChangeAspect="1" noMove="1" noResize="1" noEditPoints="1" noAdjustHandles="1" noChangeArrowheads="1" noChangeShapeType="1" noTextEdit="1"/>
              </p:cNvSpPr>
              <p:nvPr/>
            </p:nvSpPr>
            <p:spPr>
              <a:xfrm>
                <a:off x="1607953" y="3225221"/>
                <a:ext cx="1087734" cy="692497"/>
              </a:xfrm>
              <a:prstGeom prst="rect">
                <a:avLst/>
              </a:prstGeom>
              <a:blipFill>
                <a:blip r:embed="rId3"/>
                <a:stretch>
                  <a:fillRect/>
                </a:stretch>
              </a:blipFill>
            </p:spPr>
            <p:txBody>
              <a:bodyPr/>
              <a:lstStyle/>
              <a:p>
                <a:r>
                  <a:rPr lang="ja-JP" altLang="en-US">
                    <a:noFill/>
                  </a:rPr>
                  <a:t> </a:t>
                </a:r>
              </a:p>
            </p:txBody>
          </p:sp>
        </mc:Fallback>
      </mc:AlternateContent>
      <p:sp>
        <p:nvSpPr>
          <p:cNvPr id="10" name="正方形/長方形 9">
            <a:extLst>
              <a:ext uri="{FF2B5EF4-FFF2-40B4-BE49-F238E27FC236}">
                <a16:creationId xmlns:a16="http://schemas.microsoft.com/office/drawing/2014/main" id="{A61B5DF0-0CB5-4EE5-99B9-EEA1C7014E85}"/>
              </a:ext>
            </a:extLst>
          </p:cNvPr>
          <p:cNvSpPr/>
          <p:nvPr/>
        </p:nvSpPr>
        <p:spPr>
          <a:xfrm>
            <a:off x="7416585" y="3950693"/>
            <a:ext cx="1454244" cy="600164"/>
          </a:xfrm>
          <a:prstGeom prst="rect">
            <a:avLst/>
          </a:prstGeom>
        </p:spPr>
        <p:txBody>
          <a:bodyPr wrap="none">
            <a:spAutoFit/>
          </a:bodyPr>
          <a:lstStyle/>
          <a:p>
            <a:r>
              <a:rPr lang="ja-JP" altLang="en-US" sz="3300" b="1" dirty="0">
                <a:solidFill>
                  <a:srgbClr val="00B050"/>
                </a:solidFill>
                <a:latin typeface="平成明朝体W3"/>
              </a:rPr>
              <a:t>左向き</a:t>
            </a:r>
            <a:endParaRPr lang="ja-JP" altLang="en-US" sz="3300" b="1" dirty="0">
              <a:solidFill>
                <a:srgbClr val="00B050"/>
              </a:solidFill>
            </a:endParaRPr>
          </a:p>
        </p:txBody>
      </p:sp>
      <p:cxnSp>
        <p:nvCxnSpPr>
          <p:cNvPr id="12" name="直線矢印コネクタ 11">
            <a:extLst>
              <a:ext uri="{FF2B5EF4-FFF2-40B4-BE49-F238E27FC236}">
                <a16:creationId xmlns:a16="http://schemas.microsoft.com/office/drawing/2014/main" id="{B8BA3ABA-4928-4EC6-B1CD-10E25DCBEC74}"/>
              </a:ext>
            </a:extLst>
          </p:cNvPr>
          <p:cNvCxnSpPr/>
          <p:nvPr/>
        </p:nvCxnSpPr>
        <p:spPr>
          <a:xfrm>
            <a:off x="2117004" y="1476888"/>
            <a:ext cx="8142317" cy="0"/>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3DCB236B-9328-4648-992F-3E5E1A31B4BD}"/>
              </a:ext>
            </a:extLst>
          </p:cNvPr>
          <p:cNvCxnSpPr/>
          <p:nvPr/>
        </p:nvCxnSpPr>
        <p:spPr>
          <a:xfrm>
            <a:off x="7692766" y="1289852"/>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D72F5C45-553F-447D-AB43-26B2896A752E}"/>
                  </a:ext>
                </a:extLst>
              </p:cNvPr>
              <p:cNvSpPr/>
              <p:nvPr/>
            </p:nvSpPr>
            <p:spPr>
              <a:xfrm>
                <a:off x="2525757" y="1647338"/>
                <a:ext cx="1870645" cy="70788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a:solidFill>
                                <a:srgbClr val="FF0000"/>
                              </a:solidFill>
                              <a:latin typeface="Cambria Math" panose="02040503050406030204" pitchFamily="18" charset="0"/>
                            </a:rPr>
                            <m:t>𝒙</m:t>
                          </m:r>
                        </m:e>
                        <m:sub>
                          <m:r>
                            <a:rPr lang="en-US" altLang="ja-JP" sz="2000" b="1" i="1">
                              <a:solidFill>
                                <a:srgbClr val="FF0000"/>
                              </a:solidFill>
                              <a:latin typeface="Cambria Math" panose="02040503050406030204" pitchFamily="18" charset="0"/>
                            </a:rPr>
                            <m:t>𝟐</m:t>
                          </m:r>
                        </m:sub>
                      </m:sSub>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𝟐𝟓</m:t>
                      </m:r>
                      <m:d>
                        <m:dPr>
                          <m:begChr m:val="["/>
                          <m:endChr m:val="]"/>
                          <m:ctrlPr>
                            <a:rPr lang="en-US" altLang="ja-JP" sz="2000" b="1" i="1" smtClean="0">
                              <a:solidFill>
                                <a:srgbClr val="FF0000"/>
                              </a:solidFill>
                              <a:latin typeface="Cambria Math" panose="02040503050406030204" pitchFamily="18" charset="0"/>
                            </a:rPr>
                          </m:ctrlPr>
                        </m:dPr>
                        <m:e>
                          <m:r>
                            <a:rPr lang="en-US" altLang="ja-JP" sz="2000" b="1" i="1" smtClean="0">
                              <a:solidFill>
                                <a:srgbClr val="FF0000"/>
                              </a:solidFill>
                              <a:latin typeface="Cambria Math" panose="02040503050406030204" pitchFamily="18" charset="0"/>
                            </a:rPr>
                            <m:t>𝒎</m:t>
                          </m:r>
                        </m:e>
                      </m:d>
                    </m:oMath>
                  </m:oMathPara>
                </a14:m>
                <a:endParaRPr lang="en-US" altLang="ja-JP" sz="2000" b="1" dirty="0">
                  <a:solidFill>
                    <a:srgbClr val="FF0000"/>
                  </a:solidFill>
                </a:endParaRPr>
              </a:p>
              <a:p>
                <a:pPr/>
                <a14:m>
                  <m:oMathPara xmlns:m="http://schemas.openxmlformats.org/officeDocument/2006/math">
                    <m:oMathParaPr>
                      <m:jc m:val="centerGroup"/>
                    </m:oMathParaPr>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smtClean="0">
                              <a:solidFill>
                                <a:srgbClr val="FF0000"/>
                              </a:solidFill>
                              <a:latin typeface="Cambria Math" panose="02040503050406030204" pitchFamily="18" charset="0"/>
                            </a:rPr>
                            <m:t>𝒕</m:t>
                          </m:r>
                        </m:e>
                        <m:sub>
                          <m:r>
                            <a:rPr lang="en-US" altLang="ja-JP" sz="2000" b="1" i="1" smtClean="0">
                              <a:solidFill>
                                <a:srgbClr val="FF0000"/>
                              </a:solidFill>
                              <a:latin typeface="Cambria Math" panose="02040503050406030204" pitchFamily="18" charset="0"/>
                            </a:rPr>
                            <m:t>𝟐</m:t>
                          </m:r>
                        </m:sub>
                      </m:sSub>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𝟕</m:t>
                      </m:r>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𝟎</m:t>
                      </m:r>
                      <m:d>
                        <m:dPr>
                          <m:begChr m:val="["/>
                          <m:endChr m:val="]"/>
                          <m:ctrlPr>
                            <a:rPr lang="en-US" altLang="ja-JP" sz="2000" b="1" i="1" smtClean="0">
                              <a:solidFill>
                                <a:srgbClr val="FF0000"/>
                              </a:solidFill>
                              <a:latin typeface="Cambria Math" panose="02040503050406030204" pitchFamily="18" charset="0"/>
                            </a:rPr>
                          </m:ctrlPr>
                        </m:dPr>
                        <m:e>
                          <m:r>
                            <a:rPr lang="en-US" altLang="ja-JP" sz="2000" b="1" i="1" smtClean="0">
                              <a:solidFill>
                                <a:srgbClr val="FF0000"/>
                              </a:solidFill>
                              <a:latin typeface="Cambria Math" panose="02040503050406030204" pitchFamily="18" charset="0"/>
                            </a:rPr>
                            <m:t>𝒔</m:t>
                          </m:r>
                        </m:e>
                      </m:d>
                    </m:oMath>
                  </m:oMathPara>
                </a14:m>
                <a:endParaRPr lang="en-US" altLang="ja-JP" sz="2000" b="1" dirty="0">
                  <a:solidFill>
                    <a:srgbClr val="FF0000"/>
                  </a:solidFill>
                </a:endParaRPr>
              </a:p>
            </p:txBody>
          </p:sp>
        </mc:Choice>
        <mc:Fallback xmlns="">
          <p:sp>
            <p:nvSpPr>
              <p:cNvPr id="14" name="正方形/長方形 13">
                <a:extLst>
                  <a:ext uri="{FF2B5EF4-FFF2-40B4-BE49-F238E27FC236}">
                    <a16:creationId xmlns:a16="http://schemas.microsoft.com/office/drawing/2014/main" id="{D72F5C45-553F-447D-AB43-26B2896A752E}"/>
                  </a:ext>
                </a:extLst>
              </p:cNvPr>
              <p:cNvSpPr>
                <a:spLocks noRot="1" noChangeAspect="1" noMove="1" noResize="1" noEditPoints="1" noAdjustHandles="1" noChangeArrowheads="1" noChangeShapeType="1" noTextEdit="1"/>
              </p:cNvSpPr>
              <p:nvPr/>
            </p:nvSpPr>
            <p:spPr>
              <a:xfrm>
                <a:off x="2525757" y="1647338"/>
                <a:ext cx="1870645" cy="707886"/>
              </a:xfrm>
              <a:prstGeom prst="rect">
                <a:avLst/>
              </a:prstGeom>
              <a:blipFill>
                <a:blip r:embed="rId4"/>
                <a:stretch>
                  <a:fillRect b="-862"/>
                </a:stretch>
              </a:blipFill>
            </p:spPr>
            <p:txBody>
              <a:bodyPr/>
              <a:lstStyle/>
              <a:p>
                <a:r>
                  <a:rPr lang="ja-JP" altLang="en-US">
                    <a:noFill/>
                  </a:rPr>
                  <a:t> </a:t>
                </a:r>
              </a:p>
            </p:txBody>
          </p:sp>
        </mc:Fallback>
      </mc:AlternateContent>
      <p:sp>
        <p:nvSpPr>
          <p:cNvPr id="15" name="正方形/長方形 14">
            <a:extLst>
              <a:ext uri="{FF2B5EF4-FFF2-40B4-BE49-F238E27FC236}">
                <a16:creationId xmlns:a16="http://schemas.microsoft.com/office/drawing/2014/main" id="{AF5E4651-4B81-4A47-A5DE-92942FFEA380}"/>
              </a:ext>
            </a:extLst>
          </p:cNvPr>
          <p:cNvSpPr/>
          <p:nvPr/>
        </p:nvSpPr>
        <p:spPr>
          <a:xfrm>
            <a:off x="9279804" y="956589"/>
            <a:ext cx="1253777" cy="400110"/>
          </a:xfrm>
          <a:prstGeom prst="rect">
            <a:avLst/>
          </a:prstGeom>
        </p:spPr>
        <p:txBody>
          <a:bodyPr wrap="square">
            <a:spAutoFit/>
          </a:bodyPr>
          <a:lstStyle/>
          <a:p>
            <a:r>
              <a:rPr lang="ja-JP" altLang="en-US" sz="2000" dirty="0">
                <a:latin typeface="平成明朝体W3"/>
              </a:rPr>
              <a:t>右（正）</a:t>
            </a:r>
            <a:endParaRPr lang="ja-JP" altLang="en-US" sz="2000" dirty="0"/>
          </a:p>
        </p:txBody>
      </p:sp>
      <p:cxnSp>
        <p:nvCxnSpPr>
          <p:cNvPr id="16" name="直線コネクタ 15">
            <a:extLst>
              <a:ext uri="{FF2B5EF4-FFF2-40B4-BE49-F238E27FC236}">
                <a16:creationId xmlns:a16="http://schemas.microsoft.com/office/drawing/2014/main" id="{A6689DAD-9463-403B-B595-CD4B4BDAECFE}"/>
              </a:ext>
            </a:extLst>
          </p:cNvPr>
          <p:cNvCxnSpPr/>
          <p:nvPr/>
        </p:nvCxnSpPr>
        <p:spPr>
          <a:xfrm>
            <a:off x="3405246" y="1289852"/>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正方形/長方形 16">
                <a:extLst>
                  <a:ext uri="{FF2B5EF4-FFF2-40B4-BE49-F238E27FC236}">
                    <a16:creationId xmlns:a16="http://schemas.microsoft.com/office/drawing/2014/main" id="{E72CDABD-556D-40DA-8352-75EF2C776BD8}"/>
                  </a:ext>
                </a:extLst>
              </p:cNvPr>
              <p:cNvSpPr/>
              <p:nvPr/>
            </p:nvSpPr>
            <p:spPr>
              <a:xfrm>
                <a:off x="6797221" y="1653699"/>
                <a:ext cx="1870645" cy="70788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a:solidFill>
                                <a:srgbClr val="FF0000"/>
                              </a:solidFill>
                              <a:latin typeface="Cambria Math" panose="02040503050406030204" pitchFamily="18" charset="0"/>
                            </a:rPr>
                            <m:t>𝒙</m:t>
                          </m:r>
                        </m:e>
                        <m:sub>
                          <m:r>
                            <a:rPr lang="en-US" altLang="ja-JP" sz="2000" b="1" i="1" smtClean="0">
                              <a:solidFill>
                                <a:srgbClr val="FF0000"/>
                              </a:solidFill>
                              <a:latin typeface="Cambria Math" panose="02040503050406030204" pitchFamily="18" charset="0"/>
                            </a:rPr>
                            <m:t>𝟏</m:t>
                          </m:r>
                        </m:sub>
                      </m:sSub>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𝟓</m:t>
                      </m:r>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𝟎</m:t>
                      </m:r>
                      <m:d>
                        <m:dPr>
                          <m:begChr m:val="["/>
                          <m:endChr m:val="]"/>
                          <m:ctrlPr>
                            <a:rPr lang="en-US" altLang="ja-JP" sz="2000" b="1" i="1" smtClean="0">
                              <a:solidFill>
                                <a:srgbClr val="FF0000"/>
                              </a:solidFill>
                              <a:latin typeface="Cambria Math" panose="02040503050406030204" pitchFamily="18" charset="0"/>
                            </a:rPr>
                          </m:ctrlPr>
                        </m:dPr>
                        <m:e>
                          <m:r>
                            <a:rPr lang="en-US" altLang="ja-JP" sz="2000" b="1" i="1" smtClean="0">
                              <a:solidFill>
                                <a:srgbClr val="FF0000"/>
                              </a:solidFill>
                              <a:latin typeface="Cambria Math" panose="02040503050406030204" pitchFamily="18" charset="0"/>
                            </a:rPr>
                            <m:t>𝒎</m:t>
                          </m:r>
                        </m:e>
                      </m:d>
                    </m:oMath>
                  </m:oMathPara>
                </a14:m>
                <a:endParaRPr lang="en-US" altLang="ja-JP" sz="2000" b="1" dirty="0">
                  <a:solidFill>
                    <a:srgbClr val="FF0000"/>
                  </a:solidFill>
                </a:endParaRPr>
              </a:p>
              <a:p>
                <a:pPr/>
                <a14:m>
                  <m:oMathPara xmlns:m="http://schemas.openxmlformats.org/officeDocument/2006/math">
                    <m:oMathParaPr>
                      <m:jc m:val="centerGroup"/>
                    </m:oMathParaPr>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1" smtClean="0">
                              <a:solidFill>
                                <a:srgbClr val="FF0000"/>
                              </a:solidFill>
                              <a:latin typeface="Cambria Math" panose="02040503050406030204" pitchFamily="18" charset="0"/>
                            </a:rPr>
                            <m:t>𝒕</m:t>
                          </m:r>
                        </m:e>
                        <m:sub>
                          <m:r>
                            <a:rPr lang="en-US" altLang="ja-JP" sz="2000" b="1" i="1" smtClean="0">
                              <a:solidFill>
                                <a:srgbClr val="FF0000"/>
                              </a:solidFill>
                              <a:latin typeface="Cambria Math" panose="02040503050406030204" pitchFamily="18" charset="0"/>
                            </a:rPr>
                            <m:t>𝟏</m:t>
                          </m:r>
                        </m:sub>
                      </m:sSub>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𝟐</m:t>
                      </m:r>
                      <m:r>
                        <a:rPr lang="en-US" altLang="ja-JP" sz="2000" b="1" i="1" smtClean="0">
                          <a:solidFill>
                            <a:srgbClr val="FF0000"/>
                          </a:solidFill>
                          <a:latin typeface="Cambria Math" panose="02040503050406030204" pitchFamily="18" charset="0"/>
                        </a:rPr>
                        <m:t>.</m:t>
                      </m:r>
                      <m:r>
                        <a:rPr lang="en-US" altLang="ja-JP" sz="2000" b="1" i="1" smtClean="0">
                          <a:solidFill>
                            <a:srgbClr val="FF0000"/>
                          </a:solidFill>
                          <a:latin typeface="Cambria Math" panose="02040503050406030204" pitchFamily="18" charset="0"/>
                        </a:rPr>
                        <m:t>𝟎</m:t>
                      </m:r>
                      <m:d>
                        <m:dPr>
                          <m:begChr m:val="["/>
                          <m:endChr m:val="]"/>
                          <m:ctrlPr>
                            <a:rPr lang="en-US" altLang="ja-JP" sz="2000" b="1" i="1" smtClean="0">
                              <a:solidFill>
                                <a:srgbClr val="FF0000"/>
                              </a:solidFill>
                              <a:latin typeface="Cambria Math" panose="02040503050406030204" pitchFamily="18" charset="0"/>
                            </a:rPr>
                          </m:ctrlPr>
                        </m:dPr>
                        <m:e>
                          <m:r>
                            <a:rPr lang="en-US" altLang="ja-JP" sz="2000" b="1" i="1" smtClean="0">
                              <a:solidFill>
                                <a:srgbClr val="FF0000"/>
                              </a:solidFill>
                              <a:latin typeface="Cambria Math" panose="02040503050406030204" pitchFamily="18" charset="0"/>
                            </a:rPr>
                            <m:t>𝒔</m:t>
                          </m:r>
                        </m:e>
                      </m:d>
                    </m:oMath>
                  </m:oMathPara>
                </a14:m>
                <a:endParaRPr lang="en-US" altLang="ja-JP" sz="2000" b="1" dirty="0">
                  <a:solidFill>
                    <a:srgbClr val="FF0000"/>
                  </a:solidFill>
                </a:endParaRPr>
              </a:p>
            </p:txBody>
          </p:sp>
        </mc:Choice>
        <mc:Fallback xmlns="">
          <p:sp>
            <p:nvSpPr>
              <p:cNvPr id="17" name="正方形/長方形 16">
                <a:extLst>
                  <a:ext uri="{FF2B5EF4-FFF2-40B4-BE49-F238E27FC236}">
                    <a16:creationId xmlns:a16="http://schemas.microsoft.com/office/drawing/2014/main" id="{E72CDABD-556D-40DA-8352-75EF2C776BD8}"/>
                  </a:ext>
                </a:extLst>
              </p:cNvPr>
              <p:cNvSpPr>
                <a:spLocks noRot="1" noChangeAspect="1" noMove="1" noResize="1" noEditPoints="1" noAdjustHandles="1" noChangeArrowheads="1" noChangeShapeType="1" noTextEdit="1"/>
              </p:cNvSpPr>
              <p:nvPr/>
            </p:nvSpPr>
            <p:spPr>
              <a:xfrm>
                <a:off x="6797221" y="1653699"/>
                <a:ext cx="1870645" cy="707886"/>
              </a:xfrm>
              <a:prstGeom prst="rect">
                <a:avLst/>
              </a:prstGeom>
              <a:blipFill>
                <a:blip r:embed="rId5"/>
                <a:stretch>
                  <a:fillRect b="-862"/>
                </a:stretch>
              </a:blipFill>
            </p:spPr>
            <p:txBody>
              <a:bodyPr/>
              <a:lstStyle/>
              <a:p>
                <a:r>
                  <a:rPr lang="ja-JP" altLang="en-US">
                    <a:noFill/>
                  </a:rPr>
                  <a:t> </a:t>
                </a:r>
              </a:p>
            </p:txBody>
          </p:sp>
        </mc:Fallback>
      </mc:AlternateContent>
      <p:sp>
        <p:nvSpPr>
          <p:cNvPr id="18" name="正方形/長方形 17">
            <a:extLst>
              <a:ext uri="{FF2B5EF4-FFF2-40B4-BE49-F238E27FC236}">
                <a16:creationId xmlns:a16="http://schemas.microsoft.com/office/drawing/2014/main" id="{BCD8DEEA-68DE-4A00-94FB-EC40D6498B63}"/>
              </a:ext>
            </a:extLst>
          </p:cNvPr>
          <p:cNvSpPr/>
          <p:nvPr/>
        </p:nvSpPr>
        <p:spPr>
          <a:xfrm>
            <a:off x="1843576" y="956589"/>
            <a:ext cx="1253777" cy="400110"/>
          </a:xfrm>
          <a:prstGeom prst="rect">
            <a:avLst/>
          </a:prstGeom>
        </p:spPr>
        <p:txBody>
          <a:bodyPr wrap="square">
            <a:spAutoFit/>
          </a:bodyPr>
          <a:lstStyle/>
          <a:p>
            <a:r>
              <a:rPr lang="ja-JP" altLang="en-US" sz="2000" dirty="0">
                <a:latin typeface="平成明朝体W3"/>
              </a:rPr>
              <a:t>左（負）</a:t>
            </a:r>
            <a:endParaRPr lang="ja-JP" altLang="en-US" sz="2000" dirty="0"/>
          </a:p>
        </p:txBody>
      </p:sp>
      <p:sp>
        <p:nvSpPr>
          <p:cNvPr id="19" name="円/楕円 41">
            <a:extLst>
              <a:ext uri="{FF2B5EF4-FFF2-40B4-BE49-F238E27FC236}">
                <a16:creationId xmlns:a16="http://schemas.microsoft.com/office/drawing/2014/main" id="{50A732DE-0D4F-4F48-9D73-994B023AD337}"/>
              </a:ext>
            </a:extLst>
          </p:cNvPr>
          <p:cNvSpPr/>
          <p:nvPr/>
        </p:nvSpPr>
        <p:spPr>
          <a:xfrm>
            <a:off x="3255387" y="1113313"/>
            <a:ext cx="299717" cy="299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円/楕円 41">
            <a:extLst>
              <a:ext uri="{FF2B5EF4-FFF2-40B4-BE49-F238E27FC236}">
                <a16:creationId xmlns:a16="http://schemas.microsoft.com/office/drawing/2014/main" id="{DDAEEAD0-F0AA-4CC1-BD39-2B8FA5A427DC}"/>
              </a:ext>
            </a:extLst>
          </p:cNvPr>
          <p:cNvSpPr/>
          <p:nvPr/>
        </p:nvSpPr>
        <p:spPr>
          <a:xfrm>
            <a:off x="7542907" y="1113312"/>
            <a:ext cx="299717" cy="2997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矢印: 右 20">
            <a:extLst>
              <a:ext uri="{FF2B5EF4-FFF2-40B4-BE49-F238E27FC236}">
                <a16:creationId xmlns:a16="http://schemas.microsoft.com/office/drawing/2014/main" id="{A4674FA7-B5E1-4F38-AC9A-A96DE965F47E}"/>
              </a:ext>
            </a:extLst>
          </p:cNvPr>
          <p:cNvSpPr/>
          <p:nvPr/>
        </p:nvSpPr>
        <p:spPr>
          <a:xfrm rot="10800000">
            <a:off x="6717378" y="1099802"/>
            <a:ext cx="513596" cy="263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9A8C6FD2-B54D-4405-8F7E-919F42A2CCD1}"/>
              </a:ext>
            </a:extLst>
          </p:cNvPr>
          <p:cNvSpPr/>
          <p:nvPr/>
        </p:nvSpPr>
        <p:spPr>
          <a:xfrm>
            <a:off x="1120083" y="4609775"/>
            <a:ext cx="10233717" cy="1569660"/>
          </a:xfrm>
          <a:prstGeom prst="rect">
            <a:avLst/>
          </a:prstGeom>
        </p:spPr>
        <p:txBody>
          <a:bodyPr wrap="square">
            <a:spAutoFit/>
          </a:bodyPr>
          <a:lstStyle/>
          <a:p>
            <a:r>
              <a:rPr lang="ja-JP" altLang="en-US" sz="3600" b="1" dirty="0">
                <a:solidFill>
                  <a:srgbClr val="FF0000"/>
                </a:solidFill>
                <a:latin typeface="HG丸ｺﾞｼｯｸM-PRO" panose="020F0600000000000000" pitchFamily="50" charset="-128"/>
                <a:ea typeface="HG丸ｺﾞｼｯｸM-PRO" panose="020F0600000000000000" pitchFamily="50" charset="-128"/>
              </a:rPr>
              <a:t>☆定義式に代入するだけで、向き（符号</a:t>
            </a:r>
            <a:r>
              <a:rPr lang="en-US" altLang="ja-JP" sz="3600" b="1" dirty="0">
                <a:solidFill>
                  <a:srgbClr val="FF0000"/>
                </a:solidFill>
                <a:latin typeface="HG丸ｺﾞｼｯｸM-PRO" panose="020F0600000000000000" pitchFamily="50" charset="-128"/>
                <a:ea typeface="HG丸ｺﾞｼｯｸM-PRO" panose="020F0600000000000000" pitchFamily="50" charset="-128"/>
              </a:rPr>
              <a:t>,±</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）も含めて計算できる。</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★向きの</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と演算（足し算引き算）の</a:t>
            </a:r>
            <a:r>
              <a:rPr lang="en-US" altLang="ja-JP" sz="24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は同じように扱うことができる。</a:t>
            </a:r>
            <a:endParaRPr lang="ja-JP" altLang="en-US" sz="4000"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0314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500"/>
                                        <p:tgtEl>
                                          <p:spTgt spid="19"/>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down)">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down)">
                                      <p:cBhvr>
                                        <p:cTn id="3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0" grpId="0"/>
      <p:bldP spid="15" grpId="0"/>
      <p:bldP spid="18" grpId="0"/>
      <p:bldP spid="19" grpId="0" animBg="1"/>
      <p:bldP spid="20" grpId="0" animBg="1"/>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en-US" altLang="ja-JP" sz="3600" dirty="0"/>
              <a:t>-2</a:t>
            </a:r>
            <a:r>
              <a:rPr lang="ja-JP" altLang="en-US" sz="3600" dirty="0"/>
              <a:t>．速度の定義と定義式</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21</a:t>
            </a:fld>
            <a:endParaRPr kumimoji="1" lang="ja-JP" altLang="en-US"/>
          </a:p>
        </p:txBody>
      </p:sp>
      <p:sp>
        <p:nvSpPr>
          <p:cNvPr id="6" name="正方形/長方形 5">
            <a:extLst>
              <a:ext uri="{FF2B5EF4-FFF2-40B4-BE49-F238E27FC236}">
                <a16:creationId xmlns:a16="http://schemas.microsoft.com/office/drawing/2014/main" id="{FBE10525-701B-436C-B47F-4E357191DD20}"/>
              </a:ext>
            </a:extLst>
          </p:cNvPr>
          <p:cNvSpPr/>
          <p:nvPr/>
        </p:nvSpPr>
        <p:spPr>
          <a:xfrm>
            <a:off x="1190326" y="1069595"/>
            <a:ext cx="10016154" cy="5128005"/>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1B01F3F2-9FF4-4309-BD46-00DA70EC5E2B}"/>
                  </a:ext>
                </a:extLst>
              </p:cNvPr>
              <p:cNvSpPr txBox="1"/>
              <p:nvPr/>
            </p:nvSpPr>
            <p:spPr>
              <a:xfrm>
                <a:off x="2106148" y="2861697"/>
                <a:ext cx="1932452" cy="12311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8000" i="1">
                          <a:latin typeface="Cambria Math" panose="02040503050406030204" pitchFamily="18" charset="0"/>
                        </a:rPr>
                        <m:t>𝑣</m:t>
                      </m:r>
                      <m:r>
                        <a:rPr lang="en-US" altLang="ja-JP" sz="8000" i="1">
                          <a:latin typeface="Cambria Math" panose="02040503050406030204" pitchFamily="18" charset="0"/>
                        </a:rPr>
                        <m:t>=</m:t>
                      </m:r>
                    </m:oMath>
                  </m:oMathPara>
                </a14:m>
                <a:endParaRPr lang="ja-JP" altLang="en-US" sz="8000" dirty="0"/>
              </a:p>
            </p:txBody>
          </p:sp>
        </mc:Choice>
        <mc:Fallback xmlns="">
          <p:sp>
            <p:nvSpPr>
              <p:cNvPr id="7" name="テキスト ボックス 6">
                <a:extLst>
                  <a:ext uri="{FF2B5EF4-FFF2-40B4-BE49-F238E27FC236}">
                    <a16:creationId xmlns:a16="http://schemas.microsoft.com/office/drawing/2014/main" id="{1B01F3F2-9FF4-4309-BD46-00DA70EC5E2B}"/>
                  </a:ext>
                </a:extLst>
              </p:cNvPr>
              <p:cNvSpPr txBox="1">
                <a:spLocks noRot="1" noChangeAspect="1" noMove="1" noResize="1" noEditPoints="1" noAdjustHandles="1" noChangeArrowheads="1" noChangeShapeType="1" noTextEdit="1"/>
              </p:cNvSpPr>
              <p:nvPr/>
            </p:nvSpPr>
            <p:spPr>
              <a:xfrm>
                <a:off x="2106148" y="2861697"/>
                <a:ext cx="1932452" cy="123110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正方形/長方形 7">
                <a:extLst>
                  <a:ext uri="{FF2B5EF4-FFF2-40B4-BE49-F238E27FC236}">
                    <a16:creationId xmlns:a16="http://schemas.microsoft.com/office/drawing/2014/main" id="{36E89179-725C-4708-B14D-7432A7007703}"/>
                  </a:ext>
                </a:extLst>
              </p:cNvPr>
              <p:cNvSpPr/>
              <p:nvPr/>
            </p:nvSpPr>
            <p:spPr>
              <a:xfrm>
                <a:off x="4002938" y="2301287"/>
                <a:ext cx="5828583" cy="23519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7200" b="1" i="1">
                              <a:solidFill>
                                <a:srgbClr val="FF0000"/>
                              </a:solidFill>
                              <a:latin typeface="Cambria Math" panose="02040503050406030204" pitchFamily="18" charset="0"/>
                            </a:rPr>
                          </m:ctrlPr>
                        </m:fPr>
                        <m:num>
                          <m:sSub>
                            <m:sSubPr>
                              <m:ctrlPr>
                                <a:rPr lang="en-US" altLang="ja-JP" sz="7200" b="1" i="1">
                                  <a:solidFill>
                                    <a:srgbClr val="FF0000"/>
                                  </a:solidFill>
                                  <a:latin typeface="Cambria Math" panose="02040503050406030204" pitchFamily="18" charset="0"/>
                                </a:rPr>
                              </m:ctrlPr>
                            </m:sSubPr>
                            <m:e>
                              <m:r>
                                <a:rPr lang="en-US" altLang="ja-JP" sz="7200" b="1" i="1">
                                  <a:solidFill>
                                    <a:srgbClr val="FF0000"/>
                                  </a:solidFill>
                                  <a:latin typeface="Cambria Math" panose="02040503050406030204" pitchFamily="18" charset="0"/>
                                </a:rPr>
                                <m:t>𝒙</m:t>
                              </m:r>
                            </m:e>
                            <m:sub>
                              <m:r>
                                <a:rPr lang="en-US" altLang="ja-JP" sz="7200" b="1" i="1">
                                  <a:solidFill>
                                    <a:srgbClr val="FF0000"/>
                                  </a:solidFill>
                                  <a:latin typeface="Cambria Math" panose="02040503050406030204" pitchFamily="18" charset="0"/>
                                </a:rPr>
                                <m:t>𝟐</m:t>
                              </m:r>
                            </m:sub>
                          </m:sSub>
                          <m:r>
                            <a:rPr lang="en-US" altLang="ja-JP" sz="7200" b="1" i="1">
                              <a:solidFill>
                                <a:srgbClr val="FF0000"/>
                              </a:solidFill>
                              <a:latin typeface="Cambria Math" panose="02040503050406030204" pitchFamily="18" charset="0"/>
                            </a:rPr>
                            <m:t>−</m:t>
                          </m:r>
                          <m:sSub>
                            <m:sSubPr>
                              <m:ctrlPr>
                                <a:rPr lang="en-US" altLang="ja-JP" sz="7200" b="1" i="1">
                                  <a:solidFill>
                                    <a:srgbClr val="FF0000"/>
                                  </a:solidFill>
                                  <a:latin typeface="Cambria Math" panose="02040503050406030204" pitchFamily="18" charset="0"/>
                                </a:rPr>
                              </m:ctrlPr>
                            </m:sSubPr>
                            <m:e>
                              <m:r>
                                <a:rPr lang="en-US" altLang="ja-JP" sz="7200" b="1" i="1">
                                  <a:solidFill>
                                    <a:srgbClr val="FF0000"/>
                                  </a:solidFill>
                                  <a:latin typeface="Cambria Math" panose="02040503050406030204" pitchFamily="18" charset="0"/>
                                </a:rPr>
                                <m:t>𝒙</m:t>
                              </m:r>
                            </m:e>
                            <m:sub>
                              <m:r>
                                <a:rPr lang="en-US" altLang="ja-JP" sz="7200" b="1" i="1">
                                  <a:solidFill>
                                    <a:srgbClr val="FF0000"/>
                                  </a:solidFill>
                                  <a:latin typeface="Cambria Math" panose="02040503050406030204" pitchFamily="18" charset="0"/>
                                </a:rPr>
                                <m:t>𝟏</m:t>
                              </m:r>
                            </m:sub>
                          </m:sSub>
                        </m:num>
                        <m:den>
                          <m:sSub>
                            <m:sSubPr>
                              <m:ctrlPr>
                                <a:rPr lang="en-US" altLang="ja-JP" sz="7200" b="1" i="1">
                                  <a:solidFill>
                                    <a:srgbClr val="FF0000"/>
                                  </a:solidFill>
                                  <a:latin typeface="Cambria Math" panose="02040503050406030204" pitchFamily="18" charset="0"/>
                                </a:rPr>
                              </m:ctrlPr>
                            </m:sSubPr>
                            <m:e>
                              <m:r>
                                <a:rPr lang="en-US" altLang="ja-JP" sz="7200" b="1" i="1">
                                  <a:solidFill>
                                    <a:srgbClr val="FF0000"/>
                                  </a:solidFill>
                                  <a:latin typeface="Cambria Math" panose="02040503050406030204" pitchFamily="18" charset="0"/>
                                </a:rPr>
                                <m:t>𝒕</m:t>
                              </m:r>
                            </m:e>
                            <m:sub>
                              <m:r>
                                <a:rPr lang="en-US" altLang="ja-JP" sz="7200" b="1" i="1">
                                  <a:solidFill>
                                    <a:srgbClr val="FF0000"/>
                                  </a:solidFill>
                                  <a:latin typeface="Cambria Math" panose="02040503050406030204" pitchFamily="18" charset="0"/>
                                </a:rPr>
                                <m:t>𝟐</m:t>
                              </m:r>
                            </m:sub>
                          </m:sSub>
                          <m:r>
                            <a:rPr lang="en-US" altLang="ja-JP" sz="7200" b="1" i="1">
                              <a:solidFill>
                                <a:srgbClr val="FF0000"/>
                              </a:solidFill>
                              <a:latin typeface="Cambria Math" panose="02040503050406030204" pitchFamily="18" charset="0"/>
                            </a:rPr>
                            <m:t>−</m:t>
                          </m:r>
                          <m:sSub>
                            <m:sSubPr>
                              <m:ctrlPr>
                                <a:rPr lang="en-US" altLang="ja-JP" sz="7200" b="1" i="1">
                                  <a:solidFill>
                                    <a:srgbClr val="FF0000"/>
                                  </a:solidFill>
                                  <a:latin typeface="Cambria Math" panose="02040503050406030204" pitchFamily="18" charset="0"/>
                                </a:rPr>
                              </m:ctrlPr>
                            </m:sSubPr>
                            <m:e>
                              <m:r>
                                <a:rPr lang="en-US" altLang="ja-JP" sz="7200" b="1" i="1">
                                  <a:solidFill>
                                    <a:srgbClr val="FF0000"/>
                                  </a:solidFill>
                                  <a:latin typeface="Cambria Math" panose="02040503050406030204" pitchFamily="18" charset="0"/>
                                </a:rPr>
                                <m:t>𝒕</m:t>
                              </m:r>
                            </m:e>
                            <m:sub>
                              <m:r>
                                <a:rPr lang="en-US" altLang="ja-JP" sz="7200" b="1" i="1">
                                  <a:solidFill>
                                    <a:srgbClr val="FF0000"/>
                                  </a:solidFill>
                                  <a:latin typeface="Cambria Math" panose="02040503050406030204" pitchFamily="18" charset="0"/>
                                </a:rPr>
                                <m:t>𝟏</m:t>
                              </m:r>
                            </m:sub>
                          </m:sSub>
                        </m:den>
                      </m:f>
                      <m:r>
                        <a:rPr lang="en-US" altLang="ja-JP" sz="7200" b="1" i="1">
                          <a:solidFill>
                            <a:srgbClr val="FF0000"/>
                          </a:solidFill>
                          <a:latin typeface="Cambria Math" panose="02040503050406030204" pitchFamily="18" charset="0"/>
                        </a:rPr>
                        <m:t>=</m:t>
                      </m:r>
                      <m:f>
                        <m:fPr>
                          <m:ctrlPr>
                            <a:rPr lang="en-US" altLang="ja-JP" sz="7200" b="1" i="1">
                              <a:solidFill>
                                <a:srgbClr val="FF0000"/>
                              </a:solidFill>
                              <a:latin typeface="Cambria Math" panose="02040503050406030204" pitchFamily="18" charset="0"/>
                            </a:rPr>
                          </m:ctrlPr>
                        </m:fPr>
                        <m:num>
                          <m:r>
                            <a:rPr lang="el-GR" altLang="ja-JP" sz="7200" b="1" i="1">
                              <a:solidFill>
                                <a:srgbClr val="FF0000"/>
                              </a:solidFill>
                              <a:latin typeface="Cambria Math" panose="02040503050406030204" pitchFamily="18" charset="0"/>
                            </a:rPr>
                            <m:t>𝚫</m:t>
                          </m:r>
                          <m:r>
                            <a:rPr lang="en-US" altLang="ja-JP" sz="7200" b="1" i="1">
                              <a:solidFill>
                                <a:srgbClr val="FF0000"/>
                              </a:solidFill>
                              <a:latin typeface="Cambria Math" panose="02040503050406030204" pitchFamily="18" charset="0"/>
                            </a:rPr>
                            <m:t>𝒙</m:t>
                          </m:r>
                        </m:num>
                        <m:den>
                          <m:r>
                            <a:rPr lang="el-GR" altLang="ja-JP" sz="7200" b="1" i="1">
                              <a:solidFill>
                                <a:srgbClr val="FF0000"/>
                              </a:solidFill>
                              <a:latin typeface="Cambria Math" panose="02040503050406030204" pitchFamily="18" charset="0"/>
                            </a:rPr>
                            <m:t>𝚫</m:t>
                          </m:r>
                          <m:r>
                            <a:rPr lang="en-US" altLang="ja-JP" sz="7200" b="1" i="1">
                              <a:solidFill>
                                <a:srgbClr val="FF0000"/>
                              </a:solidFill>
                              <a:latin typeface="Cambria Math" panose="02040503050406030204" pitchFamily="18" charset="0"/>
                            </a:rPr>
                            <m:t>𝒕</m:t>
                          </m:r>
                        </m:den>
                      </m:f>
                    </m:oMath>
                  </m:oMathPara>
                </a14:m>
                <a:endParaRPr lang="ja-JP" altLang="en-US" sz="7200" b="1" dirty="0">
                  <a:solidFill>
                    <a:srgbClr val="FF0000"/>
                  </a:solidFill>
                </a:endParaRPr>
              </a:p>
            </p:txBody>
          </p:sp>
        </mc:Choice>
        <mc:Fallback xmlns="">
          <p:sp>
            <p:nvSpPr>
              <p:cNvPr id="8" name="正方形/長方形 7">
                <a:extLst>
                  <a:ext uri="{FF2B5EF4-FFF2-40B4-BE49-F238E27FC236}">
                    <a16:creationId xmlns:a16="http://schemas.microsoft.com/office/drawing/2014/main" id="{36E89179-725C-4708-B14D-7432A7007703}"/>
                  </a:ext>
                </a:extLst>
              </p:cNvPr>
              <p:cNvSpPr>
                <a:spLocks noRot="1" noChangeAspect="1" noMove="1" noResize="1" noEditPoints="1" noAdjustHandles="1" noChangeArrowheads="1" noChangeShapeType="1" noTextEdit="1"/>
              </p:cNvSpPr>
              <p:nvPr/>
            </p:nvSpPr>
            <p:spPr>
              <a:xfrm>
                <a:off x="4002938" y="2301287"/>
                <a:ext cx="5828583" cy="2351926"/>
              </a:xfrm>
              <a:prstGeom prst="rect">
                <a:avLst/>
              </a:prstGeom>
              <a:blipFill>
                <a:blip r:embed="rId3"/>
                <a:stretch>
                  <a:fillRect/>
                </a:stretch>
              </a:blipFill>
            </p:spPr>
            <p:txBody>
              <a:bodyPr/>
              <a:lstStyle/>
              <a:p>
                <a:r>
                  <a:rPr lang="ja-JP" altLang="en-US">
                    <a:noFill/>
                  </a:rPr>
                  <a:t> </a:t>
                </a:r>
              </a:p>
            </p:txBody>
          </p:sp>
        </mc:Fallback>
      </mc:AlternateContent>
      <p:sp>
        <p:nvSpPr>
          <p:cNvPr id="9" name="正方形/長方形 8">
            <a:extLst>
              <a:ext uri="{FF2B5EF4-FFF2-40B4-BE49-F238E27FC236}">
                <a16:creationId xmlns:a16="http://schemas.microsoft.com/office/drawing/2014/main" id="{978AD2F1-F1A5-4E68-B518-F86E6CB26AE7}"/>
              </a:ext>
            </a:extLst>
          </p:cNvPr>
          <p:cNvSpPr/>
          <p:nvPr/>
        </p:nvSpPr>
        <p:spPr>
          <a:xfrm>
            <a:off x="1353022" y="1294478"/>
            <a:ext cx="3300904" cy="715581"/>
          </a:xfrm>
          <a:prstGeom prst="rect">
            <a:avLst/>
          </a:prstGeom>
        </p:spPr>
        <p:txBody>
          <a:bodyPr wrap="none">
            <a:spAutoFit/>
          </a:bodyPr>
          <a:lstStyle/>
          <a:p>
            <a:r>
              <a:rPr lang="ja-JP" altLang="en-US" sz="4050" dirty="0">
                <a:solidFill>
                  <a:srgbClr val="000000"/>
                </a:solidFill>
                <a:latin typeface="平成明朝体W3"/>
              </a:rPr>
              <a:t>速度の定義式</a:t>
            </a:r>
            <a:endParaRPr lang="ja-JP" altLang="en-US" sz="4050" dirty="0"/>
          </a:p>
        </p:txBody>
      </p:sp>
      <p:sp>
        <p:nvSpPr>
          <p:cNvPr id="10" name="正方形/長方形 9">
            <a:extLst>
              <a:ext uri="{FF2B5EF4-FFF2-40B4-BE49-F238E27FC236}">
                <a16:creationId xmlns:a16="http://schemas.microsoft.com/office/drawing/2014/main" id="{2F70E1FB-0C44-41F6-BCBE-AC947D03662A}"/>
              </a:ext>
            </a:extLst>
          </p:cNvPr>
          <p:cNvSpPr/>
          <p:nvPr/>
        </p:nvSpPr>
        <p:spPr>
          <a:xfrm>
            <a:off x="7861496" y="1758435"/>
            <a:ext cx="2339102" cy="738664"/>
          </a:xfrm>
          <a:prstGeom prst="rect">
            <a:avLst/>
          </a:prstGeom>
        </p:spPr>
        <p:txBody>
          <a:bodyPr wrap="none">
            <a:spAutoFit/>
          </a:bodyPr>
          <a:lstStyle/>
          <a:p>
            <a:r>
              <a:rPr lang="ja-JP" altLang="en-US" sz="2100" dirty="0">
                <a:solidFill>
                  <a:srgbClr val="00B050"/>
                </a:solidFill>
                <a:latin typeface="平成明朝体W3"/>
              </a:rPr>
              <a:t>位置・座標の変化</a:t>
            </a:r>
            <a:endParaRPr lang="en-US" altLang="ja-JP" sz="2100" dirty="0">
              <a:solidFill>
                <a:srgbClr val="00B050"/>
              </a:solidFill>
              <a:latin typeface="平成明朝体W3"/>
            </a:endParaRPr>
          </a:p>
          <a:p>
            <a:r>
              <a:rPr lang="ja-JP" altLang="en-US" sz="2100" dirty="0">
                <a:solidFill>
                  <a:srgbClr val="00B050"/>
                </a:solidFill>
                <a:latin typeface="平成明朝体W3"/>
              </a:rPr>
              <a:t>（変位）</a:t>
            </a:r>
            <a:endParaRPr lang="ja-JP" altLang="en-US" sz="2100" dirty="0">
              <a:solidFill>
                <a:srgbClr val="00B050"/>
              </a:solidFill>
            </a:endParaRPr>
          </a:p>
        </p:txBody>
      </p:sp>
      <p:sp>
        <p:nvSpPr>
          <p:cNvPr id="11" name="正方形/長方形 10">
            <a:extLst>
              <a:ext uri="{FF2B5EF4-FFF2-40B4-BE49-F238E27FC236}">
                <a16:creationId xmlns:a16="http://schemas.microsoft.com/office/drawing/2014/main" id="{49360752-F1F2-449E-BF00-B285CA394E7D}"/>
              </a:ext>
            </a:extLst>
          </p:cNvPr>
          <p:cNvSpPr/>
          <p:nvPr/>
        </p:nvSpPr>
        <p:spPr>
          <a:xfrm>
            <a:off x="8323260" y="4528943"/>
            <a:ext cx="1261884" cy="415498"/>
          </a:xfrm>
          <a:prstGeom prst="rect">
            <a:avLst/>
          </a:prstGeom>
        </p:spPr>
        <p:txBody>
          <a:bodyPr wrap="none">
            <a:spAutoFit/>
          </a:bodyPr>
          <a:lstStyle/>
          <a:p>
            <a:r>
              <a:rPr lang="ja-JP" altLang="en-US" sz="2100" dirty="0">
                <a:solidFill>
                  <a:srgbClr val="00B050"/>
                </a:solidFill>
                <a:latin typeface="平成明朝体W3"/>
              </a:rPr>
              <a:t>時間変化</a:t>
            </a:r>
            <a:endParaRPr lang="ja-JP" altLang="en-US" sz="2100" dirty="0">
              <a:solidFill>
                <a:srgbClr val="00B050"/>
              </a:solidFill>
            </a:endParaRPr>
          </a:p>
        </p:txBody>
      </p:sp>
      <p:sp>
        <p:nvSpPr>
          <p:cNvPr id="12" name="正方形/長方形 11">
            <a:extLst>
              <a:ext uri="{FF2B5EF4-FFF2-40B4-BE49-F238E27FC236}">
                <a16:creationId xmlns:a16="http://schemas.microsoft.com/office/drawing/2014/main" id="{6243ACF7-AC36-4B4A-BDBF-B7A00FFBE9CA}"/>
              </a:ext>
            </a:extLst>
          </p:cNvPr>
          <p:cNvSpPr/>
          <p:nvPr/>
        </p:nvSpPr>
        <p:spPr>
          <a:xfrm>
            <a:off x="1550946" y="4883444"/>
            <a:ext cx="9450728" cy="1077218"/>
          </a:xfrm>
          <a:prstGeom prst="rect">
            <a:avLst/>
          </a:prstGeom>
        </p:spPr>
        <p:txBody>
          <a:bodyPr wrap="squar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☆定義式に代入するだけで、向き（符号</a:t>
            </a:r>
            <a:r>
              <a:rPr lang="en-US" altLang="ja-JP" sz="3200" b="1" dirty="0">
                <a:solidFill>
                  <a:srgbClr val="FF0000"/>
                </a:solidFill>
                <a:latin typeface="HG丸ｺﾞｼｯｸM-PRO" panose="020F0600000000000000" pitchFamily="50" charset="-128"/>
                <a:ea typeface="HG丸ｺﾞｼｯｸM-PRO" panose="020F0600000000000000" pitchFamily="50" charset="-128"/>
              </a:rPr>
              <a:t>,±</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）も含めて計算できる。</a:t>
            </a:r>
          </a:p>
        </p:txBody>
      </p:sp>
    </p:spTree>
    <p:extLst>
      <p:ext uri="{BB962C8B-B14F-4D97-AF65-F5344CB8AC3E}">
        <p14:creationId xmlns:p14="http://schemas.microsoft.com/office/powerpoint/2010/main" val="99341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en-US" altLang="ja-JP" sz="3600" dirty="0"/>
              <a:t>-2</a:t>
            </a:r>
            <a:r>
              <a:rPr lang="ja-JP" altLang="en-US" sz="3600" dirty="0"/>
              <a:t>．速度の定義と定義式</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dirty="0"/>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22</a:t>
            </a:fld>
            <a:endParaRPr kumimoji="1" lang="ja-JP" altLang="en-US"/>
          </a:p>
        </p:txBody>
      </p:sp>
      <mc:AlternateContent xmlns:mc="http://schemas.openxmlformats.org/markup-compatibility/2006" xmlns:a14="http://schemas.microsoft.com/office/drawing/2010/main">
        <mc:Choice Requires="a14">
          <p:sp>
            <p:nvSpPr>
              <p:cNvPr id="13" name="正方形/長方形 12">
                <a:extLst>
                  <a:ext uri="{FF2B5EF4-FFF2-40B4-BE49-F238E27FC236}">
                    <a16:creationId xmlns:a16="http://schemas.microsoft.com/office/drawing/2014/main" id="{B60C6F96-701E-4554-B548-4C33E015B428}"/>
                  </a:ext>
                </a:extLst>
              </p:cNvPr>
              <p:cNvSpPr/>
              <p:nvPr/>
            </p:nvSpPr>
            <p:spPr>
              <a:xfrm>
                <a:off x="3524774" y="2047442"/>
                <a:ext cx="4411529" cy="18378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6000" b="1" i="1" smtClean="0">
                          <a:solidFill>
                            <a:schemeClr val="tx1"/>
                          </a:solidFill>
                          <a:latin typeface="Cambria Math" panose="02040503050406030204" pitchFamily="18" charset="0"/>
                        </a:rPr>
                        <m:t>𝒗</m:t>
                      </m:r>
                      <m:r>
                        <a:rPr lang="en-US" altLang="ja-JP" sz="6000" b="1" i="1" smtClean="0">
                          <a:solidFill>
                            <a:schemeClr val="tx1"/>
                          </a:solidFill>
                          <a:latin typeface="Cambria Math" panose="02040503050406030204" pitchFamily="18" charset="0"/>
                        </a:rPr>
                        <m:t>=</m:t>
                      </m:r>
                      <m:f>
                        <m:fPr>
                          <m:ctrlPr>
                            <a:rPr lang="en-US" altLang="ja-JP" sz="6000" b="1" i="1">
                              <a:solidFill>
                                <a:schemeClr val="tx1"/>
                              </a:solidFill>
                              <a:latin typeface="Cambria Math" panose="02040503050406030204" pitchFamily="18" charset="0"/>
                            </a:rPr>
                          </m:ctrlPr>
                        </m:fPr>
                        <m:num>
                          <m:sSub>
                            <m:sSubPr>
                              <m:ctrlPr>
                                <a:rPr lang="en-US" altLang="ja-JP" sz="6000" b="1" i="1">
                                  <a:solidFill>
                                    <a:schemeClr val="tx1"/>
                                  </a:solidFill>
                                  <a:latin typeface="Cambria Math" panose="02040503050406030204" pitchFamily="18" charset="0"/>
                                </a:rPr>
                              </m:ctrlPr>
                            </m:sSubPr>
                            <m:e>
                              <m:r>
                                <a:rPr lang="en-US" altLang="ja-JP" sz="6000" b="1" i="1">
                                  <a:solidFill>
                                    <a:schemeClr val="tx1"/>
                                  </a:solidFill>
                                  <a:latin typeface="Cambria Math" panose="02040503050406030204" pitchFamily="18" charset="0"/>
                                </a:rPr>
                                <m:t>𝒙</m:t>
                              </m:r>
                            </m:e>
                            <m:sub>
                              <m:r>
                                <a:rPr lang="en-US" altLang="ja-JP" sz="6000" b="1" i="1">
                                  <a:solidFill>
                                    <a:schemeClr val="tx1"/>
                                  </a:solidFill>
                                  <a:latin typeface="Cambria Math" panose="02040503050406030204" pitchFamily="18" charset="0"/>
                                </a:rPr>
                                <m:t>𝟐</m:t>
                              </m:r>
                            </m:sub>
                          </m:sSub>
                          <m:r>
                            <a:rPr lang="en-US" altLang="ja-JP" sz="6000" b="1" i="1">
                              <a:solidFill>
                                <a:schemeClr val="tx1"/>
                              </a:solidFill>
                              <a:latin typeface="Cambria Math" panose="02040503050406030204" pitchFamily="18" charset="0"/>
                            </a:rPr>
                            <m:t>−</m:t>
                          </m:r>
                          <m:sSub>
                            <m:sSubPr>
                              <m:ctrlPr>
                                <a:rPr lang="en-US" altLang="ja-JP" sz="6000" b="1" i="1">
                                  <a:solidFill>
                                    <a:schemeClr val="tx1"/>
                                  </a:solidFill>
                                  <a:latin typeface="Cambria Math" panose="02040503050406030204" pitchFamily="18" charset="0"/>
                                </a:rPr>
                              </m:ctrlPr>
                            </m:sSubPr>
                            <m:e>
                              <m:r>
                                <a:rPr lang="en-US" altLang="ja-JP" sz="6000" b="1" i="1">
                                  <a:solidFill>
                                    <a:schemeClr val="tx1"/>
                                  </a:solidFill>
                                  <a:latin typeface="Cambria Math" panose="02040503050406030204" pitchFamily="18" charset="0"/>
                                </a:rPr>
                                <m:t>𝒙</m:t>
                              </m:r>
                            </m:e>
                            <m:sub>
                              <m:r>
                                <a:rPr lang="en-US" altLang="ja-JP" sz="6000" b="1" i="1">
                                  <a:solidFill>
                                    <a:schemeClr val="tx1"/>
                                  </a:solidFill>
                                  <a:latin typeface="Cambria Math" panose="02040503050406030204" pitchFamily="18" charset="0"/>
                                </a:rPr>
                                <m:t>𝟏</m:t>
                              </m:r>
                            </m:sub>
                          </m:sSub>
                        </m:num>
                        <m:den>
                          <m:sSub>
                            <m:sSubPr>
                              <m:ctrlPr>
                                <a:rPr lang="en-US" altLang="ja-JP" sz="6000" b="1" i="1">
                                  <a:solidFill>
                                    <a:schemeClr val="tx1"/>
                                  </a:solidFill>
                                  <a:latin typeface="Cambria Math" panose="02040503050406030204" pitchFamily="18" charset="0"/>
                                </a:rPr>
                              </m:ctrlPr>
                            </m:sSubPr>
                            <m:e>
                              <m:r>
                                <a:rPr lang="en-US" altLang="ja-JP" sz="6000" b="1" i="1">
                                  <a:solidFill>
                                    <a:schemeClr val="tx1"/>
                                  </a:solidFill>
                                  <a:latin typeface="Cambria Math" panose="02040503050406030204" pitchFamily="18" charset="0"/>
                                </a:rPr>
                                <m:t>𝒕</m:t>
                              </m:r>
                            </m:e>
                            <m:sub>
                              <m:r>
                                <a:rPr lang="en-US" altLang="ja-JP" sz="6000" b="1" i="1">
                                  <a:solidFill>
                                    <a:schemeClr val="tx1"/>
                                  </a:solidFill>
                                  <a:latin typeface="Cambria Math" panose="02040503050406030204" pitchFamily="18" charset="0"/>
                                </a:rPr>
                                <m:t>𝟐</m:t>
                              </m:r>
                            </m:sub>
                          </m:sSub>
                          <m:r>
                            <a:rPr lang="en-US" altLang="ja-JP" sz="6000" b="1" i="1">
                              <a:solidFill>
                                <a:schemeClr val="tx1"/>
                              </a:solidFill>
                              <a:latin typeface="Cambria Math" panose="02040503050406030204" pitchFamily="18" charset="0"/>
                            </a:rPr>
                            <m:t>−</m:t>
                          </m:r>
                          <m:sSub>
                            <m:sSubPr>
                              <m:ctrlPr>
                                <a:rPr lang="en-US" altLang="ja-JP" sz="6000" b="1" i="1">
                                  <a:solidFill>
                                    <a:schemeClr val="tx1"/>
                                  </a:solidFill>
                                  <a:latin typeface="Cambria Math" panose="02040503050406030204" pitchFamily="18" charset="0"/>
                                </a:rPr>
                              </m:ctrlPr>
                            </m:sSubPr>
                            <m:e>
                              <m:r>
                                <a:rPr lang="en-US" altLang="ja-JP" sz="6000" b="1" i="1">
                                  <a:solidFill>
                                    <a:schemeClr val="tx1"/>
                                  </a:solidFill>
                                  <a:latin typeface="Cambria Math" panose="02040503050406030204" pitchFamily="18" charset="0"/>
                                </a:rPr>
                                <m:t>𝒕</m:t>
                              </m:r>
                            </m:e>
                            <m:sub>
                              <m:r>
                                <a:rPr lang="en-US" altLang="ja-JP" sz="6000" b="1" i="1">
                                  <a:solidFill>
                                    <a:schemeClr val="tx1"/>
                                  </a:solidFill>
                                  <a:latin typeface="Cambria Math" panose="02040503050406030204" pitchFamily="18" charset="0"/>
                                </a:rPr>
                                <m:t>𝟏</m:t>
                              </m:r>
                            </m:sub>
                          </m:sSub>
                        </m:den>
                      </m:f>
                    </m:oMath>
                  </m:oMathPara>
                </a14:m>
                <a:endParaRPr lang="ja-JP" altLang="en-US" sz="6000" b="1" dirty="0">
                  <a:solidFill>
                    <a:schemeClr val="tx1"/>
                  </a:solidFill>
                </a:endParaRPr>
              </a:p>
            </p:txBody>
          </p:sp>
        </mc:Choice>
        <mc:Fallback xmlns="">
          <p:sp>
            <p:nvSpPr>
              <p:cNvPr id="13" name="正方形/長方形 12">
                <a:extLst>
                  <a:ext uri="{FF2B5EF4-FFF2-40B4-BE49-F238E27FC236}">
                    <a16:creationId xmlns:a16="http://schemas.microsoft.com/office/drawing/2014/main" id="{B60C6F96-701E-4554-B548-4C33E015B428}"/>
                  </a:ext>
                </a:extLst>
              </p:cNvPr>
              <p:cNvSpPr>
                <a:spLocks noRot="1" noChangeAspect="1" noMove="1" noResize="1" noEditPoints="1" noAdjustHandles="1" noChangeArrowheads="1" noChangeShapeType="1" noTextEdit="1"/>
              </p:cNvSpPr>
              <p:nvPr/>
            </p:nvSpPr>
            <p:spPr>
              <a:xfrm>
                <a:off x="3524774" y="2047442"/>
                <a:ext cx="4411529" cy="1837811"/>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16F5A27E-BCBB-4D91-A058-32D3A2D3362A}"/>
                  </a:ext>
                </a:extLst>
              </p:cNvPr>
              <p:cNvSpPr/>
              <p:nvPr/>
            </p:nvSpPr>
            <p:spPr>
              <a:xfrm>
                <a:off x="3581400" y="4239499"/>
                <a:ext cx="3281988" cy="14682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smtClean="0">
                          <a:solidFill>
                            <a:schemeClr val="tx1"/>
                          </a:solidFill>
                          <a:latin typeface="Cambria Math" panose="02040503050406030204" pitchFamily="18" charset="0"/>
                        </a:rPr>
                        <m:t>𝒗</m:t>
                      </m:r>
                      <m:r>
                        <a:rPr lang="en-US" altLang="ja-JP" sz="4400" b="1" i="1" smtClean="0">
                          <a:solidFill>
                            <a:schemeClr val="tx1"/>
                          </a:solidFill>
                          <a:latin typeface="Cambria Math" panose="02040503050406030204" pitchFamily="18" charset="0"/>
                        </a:rPr>
                        <m:t>=</m:t>
                      </m:r>
                      <m:f>
                        <m:fPr>
                          <m:ctrlPr>
                            <a:rPr lang="en-US" altLang="ja-JP" sz="4400" b="1" i="1">
                              <a:solidFill>
                                <a:schemeClr val="tx1"/>
                              </a:solidFill>
                              <a:latin typeface="Cambria Math" panose="02040503050406030204" pitchFamily="18" charset="0"/>
                            </a:rPr>
                          </m:ctrlPr>
                        </m:fPr>
                        <m:num>
                          <m:sSup>
                            <m:sSupPr>
                              <m:ctrlPr>
                                <a:rPr lang="en-US" altLang="ja-JP" sz="4400" b="1" i="1">
                                  <a:solidFill>
                                    <a:schemeClr val="tx1"/>
                                  </a:solidFill>
                                  <a:latin typeface="Cambria Math" panose="02040503050406030204" pitchFamily="18" charset="0"/>
                                </a:rPr>
                              </m:ctrlPr>
                            </m:sSupPr>
                            <m:e>
                              <m:r>
                                <a:rPr lang="en-US" altLang="ja-JP" sz="4400" b="1" i="1">
                                  <a:solidFill>
                                    <a:schemeClr val="tx1"/>
                                  </a:solidFill>
                                  <a:latin typeface="Cambria Math" panose="02040503050406030204" pitchFamily="18" charset="0"/>
                                </a:rPr>
                                <m:t>𝒙</m:t>
                              </m:r>
                            </m:e>
                            <m:sup>
                              <m:r>
                                <a:rPr lang="en-US" altLang="ja-JP" sz="4400" b="1" i="1" smtClean="0">
                                  <a:solidFill>
                                    <a:srgbClr val="FF0000"/>
                                  </a:solidFill>
                                  <a:latin typeface="Cambria Math" panose="02040503050406030204" pitchFamily="18" charset="0"/>
                                </a:rPr>
                                <m:t>𝟐</m:t>
                              </m:r>
                            </m:sup>
                          </m:sSup>
                          <m:r>
                            <a:rPr lang="en-US" altLang="ja-JP" sz="4400" b="1" i="1">
                              <a:solidFill>
                                <a:schemeClr val="tx1"/>
                              </a:solidFill>
                              <a:latin typeface="Cambria Math" panose="02040503050406030204" pitchFamily="18" charset="0"/>
                            </a:rPr>
                            <m:t>−</m:t>
                          </m:r>
                          <m:sSup>
                            <m:sSupPr>
                              <m:ctrlPr>
                                <a:rPr lang="en-US" altLang="ja-JP" sz="4400" b="1" i="1">
                                  <a:solidFill>
                                    <a:schemeClr val="tx1"/>
                                  </a:solidFill>
                                  <a:latin typeface="Cambria Math" panose="02040503050406030204" pitchFamily="18" charset="0"/>
                                </a:rPr>
                              </m:ctrlPr>
                            </m:sSupPr>
                            <m:e>
                              <m:r>
                                <a:rPr lang="en-US" altLang="ja-JP" sz="4400" b="1" i="1">
                                  <a:solidFill>
                                    <a:schemeClr val="tx1"/>
                                  </a:solidFill>
                                  <a:latin typeface="Cambria Math" panose="02040503050406030204" pitchFamily="18" charset="0"/>
                                </a:rPr>
                                <m:t>𝒙</m:t>
                              </m:r>
                            </m:e>
                            <m:sup>
                              <m:r>
                                <a:rPr lang="en-US" altLang="ja-JP" sz="4400" b="1" i="1" smtClean="0">
                                  <a:solidFill>
                                    <a:srgbClr val="FF0000"/>
                                  </a:solidFill>
                                  <a:latin typeface="Cambria Math" panose="02040503050406030204" pitchFamily="18" charset="0"/>
                                </a:rPr>
                                <m:t>𝟏</m:t>
                              </m:r>
                            </m:sup>
                          </m:sSup>
                        </m:num>
                        <m:den>
                          <m:sSup>
                            <m:sSupPr>
                              <m:ctrlPr>
                                <a:rPr lang="en-US" altLang="ja-JP" sz="4400" b="1" i="1">
                                  <a:solidFill>
                                    <a:schemeClr val="tx1"/>
                                  </a:solidFill>
                                  <a:latin typeface="Cambria Math" panose="02040503050406030204" pitchFamily="18" charset="0"/>
                                </a:rPr>
                              </m:ctrlPr>
                            </m:sSupPr>
                            <m:e>
                              <m:r>
                                <a:rPr lang="en-US" altLang="ja-JP" sz="4400" b="1" i="1">
                                  <a:solidFill>
                                    <a:schemeClr val="tx1"/>
                                  </a:solidFill>
                                  <a:latin typeface="Cambria Math" panose="02040503050406030204" pitchFamily="18" charset="0"/>
                                </a:rPr>
                                <m:t>𝒕</m:t>
                              </m:r>
                            </m:e>
                            <m:sup>
                              <m:r>
                                <a:rPr lang="en-US" altLang="ja-JP" sz="4400" b="1" i="1" smtClean="0">
                                  <a:solidFill>
                                    <a:srgbClr val="FF0000"/>
                                  </a:solidFill>
                                  <a:latin typeface="Cambria Math" panose="02040503050406030204" pitchFamily="18" charset="0"/>
                                </a:rPr>
                                <m:t>𝟐</m:t>
                              </m:r>
                            </m:sup>
                          </m:sSup>
                          <m:r>
                            <a:rPr lang="en-US" altLang="ja-JP" sz="4400" b="1" i="1">
                              <a:solidFill>
                                <a:schemeClr val="tx1"/>
                              </a:solidFill>
                              <a:latin typeface="Cambria Math" panose="02040503050406030204" pitchFamily="18" charset="0"/>
                            </a:rPr>
                            <m:t>−</m:t>
                          </m:r>
                          <m:sSup>
                            <m:sSupPr>
                              <m:ctrlPr>
                                <a:rPr lang="en-US" altLang="ja-JP" sz="4400" b="1" i="1">
                                  <a:solidFill>
                                    <a:schemeClr val="tx1"/>
                                  </a:solidFill>
                                  <a:latin typeface="Cambria Math" panose="02040503050406030204" pitchFamily="18" charset="0"/>
                                </a:rPr>
                              </m:ctrlPr>
                            </m:sSupPr>
                            <m:e>
                              <m:r>
                                <a:rPr lang="en-US" altLang="ja-JP" sz="4400" b="1" i="1">
                                  <a:solidFill>
                                    <a:schemeClr val="tx1"/>
                                  </a:solidFill>
                                  <a:latin typeface="Cambria Math" panose="02040503050406030204" pitchFamily="18" charset="0"/>
                                </a:rPr>
                                <m:t>𝒕</m:t>
                              </m:r>
                            </m:e>
                            <m:sup>
                              <m:r>
                                <a:rPr lang="en-US" altLang="ja-JP" sz="4400" b="1" i="1" smtClean="0">
                                  <a:solidFill>
                                    <a:srgbClr val="FF0000"/>
                                  </a:solidFill>
                                  <a:latin typeface="Cambria Math" panose="02040503050406030204" pitchFamily="18" charset="0"/>
                                </a:rPr>
                                <m:t>𝟏</m:t>
                              </m:r>
                            </m:sup>
                          </m:sSup>
                        </m:den>
                      </m:f>
                    </m:oMath>
                  </m:oMathPara>
                </a14:m>
                <a:endParaRPr lang="ja-JP" altLang="en-US" sz="4400" b="1" dirty="0">
                  <a:solidFill>
                    <a:schemeClr val="tx1"/>
                  </a:solidFill>
                </a:endParaRPr>
              </a:p>
            </p:txBody>
          </p:sp>
        </mc:Choice>
        <mc:Fallback xmlns="">
          <p:sp>
            <p:nvSpPr>
              <p:cNvPr id="14" name="正方形/長方形 13">
                <a:extLst>
                  <a:ext uri="{FF2B5EF4-FFF2-40B4-BE49-F238E27FC236}">
                    <a16:creationId xmlns:a16="http://schemas.microsoft.com/office/drawing/2014/main" id="{16F5A27E-BCBB-4D91-A058-32D3A2D3362A}"/>
                  </a:ext>
                </a:extLst>
              </p:cNvPr>
              <p:cNvSpPr>
                <a:spLocks noRot="1" noChangeAspect="1" noMove="1" noResize="1" noEditPoints="1" noAdjustHandles="1" noChangeArrowheads="1" noChangeShapeType="1" noTextEdit="1"/>
              </p:cNvSpPr>
              <p:nvPr/>
            </p:nvSpPr>
            <p:spPr>
              <a:xfrm>
                <a:off x="3581400" y="4239499"/>
                <a:ext cx="3281988" cy="1468287"/>
              </a:xfrm>
              <a:prstGeom prst="rect">
                <a:avLst/>
              </a:prstGeom>
              <a:blipFill>
                <a:blip r:embed="rId3"/>
                <a:stretch>
                  <a:fillRect/>
                </a:stretch>
              </a:blipFill>
            </p:spPr>
            <p:txBody>
              <a:bodyPr/>
              <a:lstStyle/>
              <a:p>
                <a:r>
                  <a:rPr lang="ja-JP" altLang="en-US">
                    <a:noFill/>
                  </a:rPr>
                  <a:t> </a:t>
                </a:r>
              </a:p>
            </p:txBody>
          </p:sp>
        </mc:Fallback>
      </mc:AlternateContent>
      <p:sp>
        <p:nvSpPr>
          <p:cNvPr id="15" name="正方形/長方形 14">
            <a:extLst>
              <a:ext uri="{FF2B5EF4-FFF2-40B4-BE49-F238E27FC236}">
                <a16:creationId xmlns:a16="http://schemas.microsoft.com/office/drawing/2014/main" id="{A9A72055-4A0C-41FC-B5CA-34E7C6E1DEF5}"/>
              </a:ext>
            </a:extLst>
          </p:cNvPr>
          <p:cNvSpPr/>
          <p:nvPr/>
        </p:nvSpPr>
        <p:spPr>
          <a:xfrm>
            <a:off x="621668" y="1051601"/>
            <a:ext cx="4801314" cy="707886"/>
          </a:xfrm>
          <a:prstGeom prst="rect">
            <a:avLst/>
          </a:prstGeom>
        </p:spPr>
        <p:txBody>
          <a:bodyPr wrap="none">
            <a:spAutoFit/>
          </a:bodyPr>
          <a:lstStyle/>
          <a:p>
            <a:r>
              <a:rPr lang="ja-JP" altLang="en-US" sz="4000" dirty="0"/>
              <a:t>間違えやすいところ</a:t>
            </a:r>
            <a:endParaRPr lang="en-US" altLang="ja-JP" sz="4000" dirty="0"/>
          </a:p>
        </p:txBody>
      </p:sp>
      <p:sp>
        <p:nvSpPr>
          <p:cNvPr id="16" name="正方形/長方形 15">
            <a:extLst>
              <a:ext uri="{FF2B5EF4-FFF2-40B4-BE49-F238E27FC236}">
                <a16:creationId xmlns:a16="http://schemas.microsoft.com/office/drawing/2014/main" id="{5AEB7101-EBDC-4C4C-B930-DADEC93E4422}"/>
              </a:ext>
            </a:extLst>
          </p:cNvPr>
          <p:cNvSpPr/>
          <p:nvPr/>
        </p:nvSpPr>
        <p:spPr>
          <a:xfrm>
            <a:off x="2227412" y="2377807"/>
            <a:ext cx="1107996" cy="1200329"/>
          </a:xfrm>
          <a:prstGeom prst="rect">
            <a:avLst/>
          </a:prstGeom>
        </p:spPr>
        <p:txBody>
          <a:bodyPr wrap="none">
            <a:spAutoFit/>
          </a:bodyPr>
          <a:lstStyle/>
          <a:p>
            <a:r>
              <a:rPr lang="ja-JP" altLang="en-US" sz="7200" dirty="0"/>
              <a:t>正</a:t>
            </a:r>
            <a:endParaRPr lang="en-US" altLang="ja-JP" sz="7200" dirty="0"/>
          </a:p>
        </p:txBody>
      </p:sp>
      <p:sp>
        <p:nvSpPr>
          <p:cNvPr id="17" name="正方形/長方形 16">
            <a:extLst>
              <a:ext uri="{FF2B5EF4-FFF2-40B4-BE49-F238E27FC236}">
                <a16:creationId xmlns:a16="http://schemas.microsoft.com/office/drawing/2014/main" id="{621E651C-0118-435A-81EA-0D0A5CA20518}"/>
              </a:ext>
            </a:extLst>
          </p:cNvPr>
          <p:cNvSpPr/>
          <p:nvPr/>
        </p:nvSpPr>
        <p:spPr>
          <a:xfrm>
            <a:off x="2227412" y="4460329"/>
            <a:ext cx="1107996" cy="1200329"/>
          </a:xfrm>
          <a:prstGeom prst="rect">
            <a:avLst/>
          </a:prstGeom>
        </p:spPr>
        <p:txBody>
          <a:bodyPr wrap="none">
            <a:spAutoFit/>
          </a:bodyPr>
          <a:lstStyle/>
          <a:p>
            <a:r>
              <a:rPr lang="ja-JP" altLang="en-US" sz="7200" dirty="0"/>
              <a:t>誤</a:t>
            </a:r>
            <a:endParaRPr lang="en-US" altLang="ja-JP" sz="7200" dirty="0"/>
          </a:p>
        </p:txBody>
      </p:sp>
    </p:spTree>
    <p:extLst>
      <p:ext uri="{BB962C8B-B14F-4D97-AF65-F5344CB8AC3E}">
        <p14:creationId xmlns:p14="http://schemas.microsoft.com/office/powerpoint/2010/main" val="196014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en-US" altLang="ja-JP" sz="3600" dirty="0"/>
              <a:t>-2</a:t>
            </a:r>
            <a:r>
              <a:rPr lang="ja-JP" altLang="en-US" sz="3600" dirty="0"/>
              <a:t>．速度の定義と定義式</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23</a:t>
            </a:fld>
            <a:endParaRPr kumimoji="1" lang="ja-JP" altLang="en-US"/>
          </a:p>
        </p:txBody>
      </p:sp>
      <p:sp>
        <p:nvSpPr>
          <p:cNvPr id="6" name="正方形/長方形 5">
            <a:extLst>
              <a:ext uri="{FF2B5EF4-FFF2-40B4-BE49-F238E27FC236}">
                <a16:creationId xmlns:a16="http://schemas.microsoft.com/office/drawing/2014/main" id="{6BB30004-D044-40C5-A4D7-138FA47E6E3F}"/>
              </a:ext>
            </a:extLst>
          </p:cNvPr>
          <p:cNvSpPr/>
          <p:nvPr/>
        </p:nvSpPr>
        <p:spPr>
          <a:xfrm>
            <a:off x="1413690" y="3912711"/>
            <a:ext cx="8927854" cy="2334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 name="正方形/長方形 6">
            <a:extLst>
              <a:ext uri="{FF2B5EF4-FFF2-40B4-BE49-F238E27FC236}">
                <a16:creationId xmlns:a16="http://schemas.microsoft.com/office/drawing/2014/main" id="{531B8382-D9E5-4DD4-8F21-F1A0A76F8920}"/>
              </a:ext>
            </a:extLst>
          </p:cNvPr>
          <p:cNvSpPr/>
          <p:nvPr/>
        </p:nvSpPr>
        <p:spPr>
          <a:xfrm>
            <a:off x="1415294" y="899759"/>
            <a:ext cx="8927854" cy="2820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正方形/長方形 7">
            <a:extLst>
              <a:ext uri="{FF2B5EF4-FFF2-40B4-BE49-F238E27FC236}">
                <a16:creationId xmlns:a16="http://schemas.microsoft.com/office/drawing/2014/main" id="{AF9F5438-4263-4B5F-A133-83735F0F7E78}"/>
              </a:ext>
            </a:extLst>
          </p:cNvPr>
          <p:cNvSpPr/>
          <p:nvPr/>
        </p:nvSpPr>
        <p:spPr>
          <a:xfrm>
            <a:off x="1464122" y="1031083"/>
            <a:ext cx="2300630" cy="600164"/>
          </a:xfrm>
          <a:prstGeom prst="rect">
            <a:avLst/>
          </a:prstGeom>
        </p:spPr>
        <p:txBody>
          <a:bodyPr wrap="none">
            <a:spAutoFit/>
          </a:bodyPr>
          <a:lstStyle/>
          <a:p>
            <a:r>
              <a:rPr lang="ja-JP" altLang="en-US" sz="3300" dirty="0">
                <a:solidFill>
                  <a:srgbClr val="000000"/>
                </a:solidFill>
                <a:latin typeface="平成明朝体W3"/>
              </a:rPr>
              <a:t>速度の定義</a:t>
            </a:r>
            <a:endParaRPr lang="ja-JP" altLang="en-US" sz="3300" dirty="0"/>
          </a:p>
        </p:txBody>
      </p:sp>
      <p:sp>
        <p:nvSpPr>
          <p:cNvPr id="9" name="正方形/長方形 8">
            <a:extLst>
              <a:ext uri="{FF2B5EF4-FFF2-40B4-BE49-F238E27FC236}">
                <a16:creationId xmlns:a16="http://schemas.microsoft.com/office/drawing/2014/main" id="{DB7A8520-6B93-4FCE-83DB-9826B9F08A15}"/>
              </a:ext>
            </a:extLst>
          </p:cNvPr>
          <p:cNvSpPr/>
          <p:nvPr/>
        </p:nvSpPr>
        <p:spPr>
          <a:xfrm>
            <a:off x="1875431" y="2449263"/>
            <a:ext cx="8698723" cy="715581"/>
          </a:xfrm>
          <a:prstGeom prst="rect">
            <a:avLst/>
          </a:prstGeom>
        </p:spPr>
        <p:txBody>
          <a:bodyPr wrap="square">
            <a:spAutoFit/>
          </a:bodyPr>
          <a:lstStyle/>
          <a:p>
            <a:r>
              <a:rPr lang="ja-JP" altLang="en-US" sz="4050" dirty="0">
                <a:solidFill>
                  <a:srgbClr val="FF0000"/>
                </a:solidFill>
                <a:latin typeface="平成明朝体W3"/>
              </a:rPr>
              <a:t>単位時間あたりの位置・座標の変化</a:t>
            </a:r>
            <a:endParaRPr lang="ja-JP" altLang="en-US" sz="4050" dirty="0">
              <a:solidFill>
                <a:srgbClr val="FF0000"/>
              </a:solidFill>
            </a:endParaRPr>
          </a:p>
        </p:txBody>
      </p:sp>
      <p:sp>
        <p:nvSpPr>
          <p:cNvPr id="10" name="正方形/長方形 9">
            <a:extLst>
              <a:ext uri="{FF2B5EF4-FFF2-40B4-BE49-F238E27FC236}">
                <a16:creationId xmlns:a16="http://schemas.microsoft.com/office/drawing/2014/main" id="{BCA390CE-8B58-475E-836E-DA4A3ED2B7A3}"/>
              </a:ext>
            </a:extLst>
          </p:cNvPr>
          <p:cNvSpPr/>
          <p:nvPr/>
        </p:nvSpPr>
        <p:spPr>
          <a:xfrm>
            <a:off x="3326267" y="3086422"/>
            <a:ext cx="1915909" cy="507831"/>
          </a:xfrm>
          <a:prstGeom prst="rect">
            <a:avLst/>
          </a:prstGeom>
        </p:spPr>
        <p:txBody>
          <a:bodyPr wrap="none">
            <a:spAutoFit/>
          </a:bodyPr>
          <a:lstStyle/>
          <a:p>
            <a:r>
              <a:rPr lang="ja-JP" altLang="en-US" sz="2700" dirty="0">
                <a:solidFill>
                  <a:srgbClr val="FF0000"/>
                </a:solidFill>
                <a:latin typeface="平成明朝体W3"/>
              </a:rPr>
              <a:t>１秒あたり</a:t>
            </a:r>
            <a:endParaRPr lang="ja-JP" altLang="en-US" sz="2700" dirty="0">
              <a:solidFill>
                <a:srgbClr val="FF0000"/>
              </a:solidFill>
            </a:endParaRPr>
          </a:p>
        </p:txBody>
      </p:sp>
      <p:sp>
        <p:nvSpPr>
          <p:cNvPr id="11" name="正方形/長方形 10">
            <a:extLst>
              <a:ext uri="{FF2B5EF4-FFF2-40B4-BE49-F238E27FC236}">
                <a16:creationId xmlns:a16="http://schemas.microsoft.com/office/drawing/2014/main" id="{4197F0AF-B3A1-44C8-B85F-BD7BC3890035}"/>
              </a:ext>
            </a:extLst>
          </p:cNvPr>
          <p:cNvSpPr/>
          <p:nvPr/>
        </p:nvSpPr>
        <p:spPr>
          <a:xfrm>
            <a:off x="1520662" y="4048147"/>
            <a:ext cx="2300630" cy="600164"/>
          </a:xfrm>
          <a:prstGeom prst="rect">
            <a:avLst/>
          </a:prstGeom>
        </p:spPr>
        <p:txBody>
          <a:bodyPr wrap="none">
            <a:spAutoFit/>
          </a:bodyPr>
          <a:lstStyle/>
          <a:p>
            <a:r>
              <a:rPr lang="ja-JP" altLang="en-US" sz="3300" dirty="0">
                <a:solidFill>
                  <a:srgbClr val="000000"/>
                </a:solidFill>
                <a:latin typeface="平成明朝体W3"/>
              </a:rPr>
              <a:t>速さの定義</a:t>
            </a:r>
            <a:endParaRPr lang="ja-JP" altLang="en-US" sz="3300" dirty="0"/>
          </a:p>
        </p:txBody>
      </p:sp>
      <p:sp>
        <p:nvSpPr>
          <p:cNvPr id="12" name="正方形/長方形 11">
            <a:extLst>
              <a:ext uri="{FF2B5EF4-FFF2-40B4-BE49-F238E27FC236}">
                <a16:creationId xmlns:a16="http://schemas.microsoft.com/office/drawing/2014/main" id="{2AC6C42A-C1F3-440E-8590-AC9F3EFF391A}"/>
              </a:ext>
            </a:extLst>
          </p:cNvPr>
          <p:cNvSpPr/>
          <p:nvPr/>
        </p:nvSpPr>
        <p:spPr>
          <a:xfrm>
            <a:off x="1768363" y="4800120"/>
            <a:ext cx="8475397" cy="784830"/>
          </a:xfrm>
          <a:prstGeom prst="rect">
            <a:avLst/>
          </a:prstGeom>
        </p:spPr>
        <p:txBody>
          <a:bodyPr wrap="none">
            <a:spAutoFit/>
          </a:bodyPr>
          <a:lstStyle/>
          <a:p>
            <a:r>
              <a:rPr lang="ja-JP" altLang="en-US" sz="4500" dirty="0">
                <a:solidFill>
                  <a:srgbClr val="FF0000"/>
                </a:solidFill>
                <a:latin typeface="平成明朝体W3"/>
              </a:rPr>
              <a:t>単位時間</a:t>
            </a:r>
            <a:r>
              <a:rPr lang="ja-JP" altLang="en-US" sz="4050" dirty="0">
                <a:solidFill>
                  <a:srgbClr val="FF0000"/>
                </a:solidFill>
                <a:latin typeface="平成明朝体W3"/>
              </a:rPr>
              <a:t>あたり</a:t>
            </a:r>
            <a:r>
              <a:rPr lang="ja-JP" altLang="en-US" sz="4500" dirty="0">
                <a:solidFill>
                  <a:srgbClr val="FF0000"/>
                </a:solidFill>
                <a:latin typeface="平成明朝体W3"/>
              </a:rPr>
              <a:t>の移動距離</a:t>
            </a:r>
            <a:r>
              <a:rPr lang="ja-JP" altLang="en-US" sz="2000" dirty="0">
                <a:solidFill>
                  <a:srgbClr val="FF0000"/>
                </a:solidFill>
                <a:latin typeface="平成明朝体W3"/>
              </a:rPr>
              <a:t>（みちのり）</a:t>
            </a:r>
            <a:endParaRPr lang="ja-JP" altLang="en-US" sz="4500" dirty="0">
              <a:solidFill>
                <a:srgbClr val="FF0000"/>
              </a:solidFill>
            </a:endParaRPr>
          </a:p>
        </p:txBody>
      </p:sp>
      <p:sp>
        <p:nvSpPr>
          <p:cNvPr id="13" name="正方形/長方形 12">
            <a:extLst>
              <a:ext uri="{FF2B5EF4-FFF2-40B4-BE49-F238E27FC236}">
                <a16:creationId xmlns:a16="http://schemas.microsoft.com/office/drawing/2014/main" id="{F1CEBB8C-DF55-4196-94C6-1AD5534B97B0}"/>
              </a:ext>
            </a:extLst>
          </p:cNvPr>
          <p:cNvSpPr/>
          <p:nvPr/>
        </p:nvSpPr>
        <p:spPr>
          <a:xfrm>
            <a:off x="3374579" y="5577190"/>
            <a:ext cx="1915909" cy="507831"/>
          </a:xfrm>
          <a:prstGeom prst="rect">
            <a:avLst/>
          </a:prstGeom>
        </p:spPr>
        <p:txBody>
          <a:bodyPr wrap="none">
            <a:spAutoFit/>
          </a:bodyPr>
          <a:lstStyle/>
          <a:p>
            <a:r>
              <a:rPr lang="ja-JP" altLang="en-US" sz="2700" dirty="0">
                <a:solidFill>
                  <a:srgbClr val="FF0000"/>
                </a:solidFill>
                <a:latin typeface="平成明朝体W3"/>
              </a:rPr>
              <a:t>１秒あたり</a:t>
            </a:r>
            <a:endParaRPr lang="ja-JP" altLang="en-US" sz="2700" dirty="0">
              <a:solidFill>
                <a:srgbClr val="FF0000"/>
              </a:solidFill>
            </a:endParaRPr>
          </a:p>
        </p:txBody>
      </p:sp>
      <p:sp>
        <p:nvSpPr>
          <p:cNvPr id="14" name="正方形/長方形 13">
            <a:extLst>
              <a:ext uri="{FF2B5EF4-FFF2-40B4-BE49-F238E27FC236}">
                <a16:creationId xmlns:a16="http://schemas.microsoft.com/office/drawing/2014/main" id="{E2B84AF9-D954-4BD4-A857-3979A273C0CB}"/>
              </a:ext>
            </a:extLst>
          </p:cNvPr>
          <p:cNvSpPr/>
          <p:nvPr/>
        </p:nvSpPr>
        <p:spPr>
          <a:xfrm>
            <a:off x="7632917" y="3114436"/>
            <a:ext cx="1005403" cy="584775"/>
          </a:xfrm>
          <a:prstGeom prst="rect">
            <a:avLst/>
          </a:prstGeom>
        </p:spPr>
        <p:txBody>
          <a:bodyPr wrap="none">
            <a:spAutoFit/>
          </a:bodyPr>
          <a:lstStyle/>
          <a:p>
            <a:r>
              <a:rPr lang="ja-JP" altLang="en-US" sz="3200" dirty="0">
                <a:solidFill>
                  <a:srgbClr val="FF0000"/>
                </a:solidFill>
                <a:latin typeface="平成明朝体W3"/>
              </a:rPr>
              <a:t>変位</a:t>
            </a:r>
            <a:endParaRPr lang="ja-JP" altLang="en-US" sz="3200" dirty="0"/>
          </a:p>
        </p:txBody>
      </p:sp>
      <p:sp>
        <p:nvSpPr>
          <p:cNvPr id="15" name="正方形/長方形 14">
            <a:extLst>
              <a:ext uri="{FF2B5EF4-FFF2-40B4-BE49-F238E27FC236}">
                <a16:creationId xmlns:a16="http://schemas.microsoft.com/office/drawing/2014/main" id="{24484EB6-ECB4-4600-BA90-D611CC8D07CE}"/>
              </a:ext>
            </a:extLst>
          </p:cNvPr>
          <p:cNvSpPr/>
          <p:nvPr/>
        </p:nvSpPr>
        <p:spPr>
          <a:xfrm flipV="1">
            <a:off x="6150925" y="3046132"/>
            <a:ext cx="3990092" cy="45719"/>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正方形/長方形 15">
            <a:extLst>
              <a:ext uri="{FF2B5EF4-FFF2-40B4-BE49-F238E27FC236}">
                <a16:creationId xmlns:a16="http://schemas.microsoft.com/office/drawing/2014/main" id="{746CA71F-19A8-4654-80B6-1686679AF0CF}"/>
              </a:ext>
            </a:extLst>
          </p:cNvPr>
          <p:cNvSpPr/>
          <p:nvPr/>
        </p:nvSpPr>
        <p:spPr>
          <a:xfrm>
            <a:off x="1646002" y="1795774"/>
            <a:ext cx="2236510" cy="584775"/>
          </a:xfrm>
          <a:prstGeom prst="rect">
            <a:avLst/>
          </a:prstGeom>
        </p:spPr>
        <p:txBody>
          <a:bodyPr wrap="none">
            <a:spAutoFit/>
          </a:bodyPr>
          <a:lstStyle/>
          <a:p>
            <a:r>
              <a:rPr lang="ja-JP" altLang="en-US" sz="3200" dirty="0">
                <a:solidFill>
                  <a:srgbClr val="000000"/>
                </a:solidFill>
                <a:latin typeface="平成明朝体W3"/>
              </a:rPr>
              <a:t>速度とは：</a:t>
            </a:r>
            <a:endParaRPr lang="ja-JP" altLang="en-US" sz="3200" dirty="0"/>
          </a:p>
        </p:txBody>
      </p:sp>
    </p:spTree>
    <p:extLst>
      <p:ext uri="{BB962C8B-B14F-4D97-AF65-F5344CB8AC3E}">
        <p14:creationId xmlns:p14="http://schemas.microsoft.com/office/powerpoint/2010/main" val="318264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4" grpId="0"/>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en-US" altLang="ja-JP" sz="3600" dirty="0"/>
              <a:t>-2</a:t>
            </a:r>
            <a:r>
              <a:rPr lang="ja-JP" altLang="en-US" sz="3600" dirty="0"/>
              <a:t>．速度の定義と定義式</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24</a:t>
            </a:fld>
            <a:endParaRPr kumimoji="1" lang="ja-JP" altLang="en-US"/>
          </a:p>
        </p:txBody>
      </p:sp>
      <p:sp>
        <p:nvSpPr>
          <p:cNvPr id="17" name="正方形/長方形 16">
            <a:extLst>
              <a:ext uri="{FF2B5EF4-FFF2-40B4-BE49-F238E27FC236}">
                <a16:creationId xmlns:a16="http://schemas.microsoft.com/office/drawing/2014/main" id="{8C3D4915-334D-4B4F-BAAA-E014B5FDC0B2}"/>
              </a:ext>
            </a:extLst>
          </p:cNvPr>
          <p:cNvSpPr/>
          <p:nvPr/>
        </p:nvSpPr>
        <p:spPr>
          <a:xfrm>
            <a:off x="340996" y="835539"/>
            <a:ext cx="11538584" cy="1631216"/>
          </a:xfrm>
          <a:prstGeom prst="rect">
            <a:avLst/>
          </a:prstGeom>
        </p:spPr>
        <p:txBody>
          <a:bodyPr wrap="square">
            <a:spAutoFit/>
          </a:bodyPr>
          <a:lstStyle/>
          <a:p>
            <a:r>
              <a:rPr lang="ja-JP" altLang="en-US" sz="2400" dirty="0"/>
              <a:t>練習</a:t>
            </a:r>
          </a:p>
          <a:p>
            <a:r>
              <a:rPr lang="ja-JP" altLang="en-US" sz="2400" dirty="0"/>
              <a:t>①　図のように、時刻ｔ</a:t>
            </a:r>
            <a:r>
              <a:rPr lang="ja-JP" altLang="en-US" sz="1350" dirty="0"/>
              <a:t>１</a:t>
            </a:r>
            <a:r>
              <a:rPr lang="ja-JP" altLang="en-US" sz="2400" dirty="0"/>
              <a:t>＝</a:t>
            </a:r>
            <a:r>
              <a:rPr lang="en-US" altLang="ja-JP" sz="2400" dirty="0"/>
              <a:t>0[s]</a:t>
            </a:r>
            <a:r>
              <a:rPr lang="ja-JP" altLang="en-US" sz="2400" dirty="0"/>
              <a:t>では位置ｘ</a:t>
            </a:r>
            <a:r>
              <a:rPr lang="ja-JP" altLang="en-US" sz="1350" dirty="0"/>
              <a:t>１</a:t>
            </a:r>
            <a:r>
              <a:rPr lang="ja-JP" altLang="en-US" sz="2400" dirty="0"/>
              <a:t>＝</a:t>
            </a:r>
            <a:r>
              <a:rPr lang="en-US" altLang="ja-JP" sz="2400" dirty="0"/>
              <a:t>10 [m]</a:t>
            </a:r>
            <a:r>
              <a:rPr lang="ja-JP" altLang="en-US" sz="2400" dirty="0"/>
              <a:t>の物体が時刻ｔ</a:t>
            </a:r>
            <a:r>
              <a:rPr lang="ja-JP" altLang="en-US" sz="1350" dirty="0"/>
              <a:t>２</a:t>
            </a:r>
            <a:r>
              <a:rPr lang="ja-JP" altLang="en-US" sz="2400" dirty="0"/>
              <a:t>＝</a:t>
            </a:r>
            <a:r>
              <a:rPr lang="en-US" altLang="ja-JP" sz="2400" dirty="0"/>
              <a:t>5.0 [s]</a:t>
            </a:r>
            <a:r>
              <a:rPr lang="ja-JP" altLang="en-US" sz="2400" dirty="0"/>
              <a:t>では位置ｘ</a:t>
            </a:r>
            <a:r>
              <a:rPr lang="ja-JP" altLang="en-US" sz="1350" dirty="0"/>
              <a:t>２</a:t>
            </a:r>
            <a:r>
              <a:rPr lang="ja-JP" altLang="en-US" sz="2400" dirty="0"/>
              <a:t>＝</a:t>
            </a:r>
            <a:r>
              <a:rPr lang="en-US" altLang="ja-JP" sz="2400" dirty="0"/>
              <a:t>25 [m]</a:t>
            </a:r>
            <a:r>
              <a:rPr lang="ja-JP" altLang="en-US" sz="2400" dirty="0"/>
              <a:t>まで移動したとき、この物体の速度ｖを求めなさい。ただし、右向きを正とする。</a:t>
            </a:r>
          </a:p>
        </p:txBody>
      </p:sp>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4935FF56-9467-43F2-BF98-36E167987B01}"/>
                  </a:ext>
                </a:extLst>
              </p:cNvPr>
              <p:cNvSpPr txBox="1"/>
              <p:nvPr/>
            </p:nvSpPr>
            <p:spPr>
              <a:xfrm>
                <a:off x="1600342" y="2305262"/>
                <a:ext cx="3660233" cy="112979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3600" i="1">
                          <a:latin typeface="Cambria Math" panose="02040503050406030204" pitchFamily="18" charset="0"/>
                        </a:rPr>
                        <m:t>𝑣</m:t>
                      </m:r>
                      <m:r>
                        <a:rPr lang="en-US" altLang="ja-JP" sz="3600" i="1">
                          <a:latin typeface="Cambria Math" panose="02040503050406030204" pitchFamily="18" charset="0"/>
                        </a:rPr>
                        <m:t>=</m:t>
                      </m:r>
                      <m:f>
                        <m:fPr>
                          <m:ctrlPr>
                            <a:rPr lang="en-US" altLang="ja-JP" sz="3600" b="1" i="1">
                              <a:solidFill>
                                <a:srgbClr val="FF0000"/>
                              </a:solidFill>
                              <a:latin typeface="Cambria Math" panose="02040503050406030204" pitchFamily="18" charset="0"/>
                            </a:rPr>
                          </m:ctrlPr>
                        </m:fPr>
                        <m:num>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𝒙</m:t>
                              </m:r>
                            </m:e>
                            <m:sub>
                              <m:r>
                                <a:rPr lang="en-US" altLang="ja-JP" sz="3600" b="1" i="1">
                                  <a:solidFill>
                                    <a:srgbClr val="FF0000"/>
                                  </a:solidFill>
                                  <a:latin typeface="Cambria Math" panose="02040503050406030204" pitchFamily="18" charset="0"/>
                                </a:rPr>
                                <m:t>𝟐</m:t>
                              </m:r>
                            </m:sub>
                          </m:sSub>
                          <m:r>
                            <a:rPr lang="en-US" altLang="ja-JP" sz="3600" b="1" i="1">
                              <a:solidFill>
                                <a:srgbClr val="FF0000"/>
                              </a:solidFill>
                              <a:latin typeface="Cambria Math" panose="02040503050406030204" pitchFamily="18" charset="0"/>
                            </a:rPr>
                            <m:t>−</m:t>
                          </m:r>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𝒙</m:t>
                              </m:r>
                            </m:e>
                            <m:sub>
                              <m:r>
                                <a:rPr lang="en-US" altLang="ja-JP" sz="3600" b="1" i="1">
                                  <a:solidFill>
                                    <a:srgbClr val="FF0000"/>
                                  </a:solidFill>
                                  <a:latin typeface="Cambria Math" panose="02040503050406030204" pitchFamily="18" charset="0"/>
                                </a:rPr>
                                <m:t>𝟏</m:t>
                              </m:r>
                            </m:sub>
                          </m:sSub>
                        </m:num>
                        <m:den>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𝒕</m:t>
                              </m:r>
                            </m:e>
                            <m:sub>
                              <m:r>
                                <a:rPr lang="en-US" altLang="ja-JP" sz="3600" b="1" i="1">
                                  <a:solidFill>
                                    <a:srgbClr val="FF0000"/>
                                  </a:solidFill>
                                  <a:latin typeface="Cambria Math" panose="02040503050406030204" pitchFamily="18" charset="0"/>
                                </a:rPr>
                                <m:t>𝟐</m:t>
                              </m:r>
                            </m:sub>
                          </m:sSub>
                          <m:r>
                            <a:rPr lang="en-US" altLang="ja-JP" sz="3600" b="1" i="1">
                              <a:solidFill>
                                <a:srgbClr val="FF0000"/>
                              </a:solidFill>
                              <a:latin typeface="Cambria Math" panose="02040503050406030204" pitchFamily="18" charset="0"/>
                            </a:rPr>
                            <m:t>−</m:t>
                          </m:r>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𝒕</m:t>
                              </m:r>
                            </m:e>
                            <m:sub>
                              <m:r>
                                <a:rPr lang="en-US" altLang="ja-JP" sz="3600" b="1" i="1">
                                  <a:solidFill>
                                    <a:srgbClr val="FF0000"/>
                                  </a:solidFill>
                                  <a:latin typeface="Cambria Math" panose="02040503050406030204" pitchFamily="18" charset="0"/>
                                </a:rPr>
                                <m:t>𝟏</m:t>
                              </m:r>
                            </m:sub>
                          </m:sSub>
                        </m:den>
                      </m:f>
                      <m:r>
                        <a:rPr lang="en-US" altLang="ja-JP" sz="3600" b="1" i="1">
                          <a:solidFill>
                            <a:srgbClr val="FF0000"/>
                          </a:solidFill>
                          <a:latin typeface="Cambria Math" panose="02040503050406030204" pitchFamily="18" charset="0"/>
                        </a:rPr>
                        <m:t>=</m:t>
                      </m:r>
                      <m:f>
                        <m:fPr>
                          <m:ctrlPr>
                            <a:rPr lang="en-US" altLang="ja-JP" sz="3600" b="1" i="1">
                              <a:solidFill>
                                <a:srgbClr val="FF0000"/>
                              </a:solidFill>
                              <a:latin typeface="Cambria Math" panose="02040503050406030204" pitchFamily="18" charset="0"/>
                            </a:rPr>
                          </m:ctrlPr>
                        </m:fPr>
                        <m:num>
                          <m:r>
                            <a:rPr lang="el-GR" altLang="ja-JP" sz="3600" b="1" i="1">
                              <a:solidFill>
                                <a:srgbClr val="FF0000"/>
                              </a:solidFill>
                              <a:latin typeface="Cambria Math" panose="02040503050406030204" pitchFamily="18" charset="0"/>
                            </a:rPr>
                            <m:t>𝚫</m:t>
                          </m:r>
                          <m:r>
                            <a:rPr lang="en-US" altLang="ja-JP" sz="3600" b="1" i="1">
                              <a:solidFill>
                                <a:srgbClr val="FF0000"/>
                              </a:solidFill>
                              <a:latin typeface="Cambria Math" panose="02040503050406030204" pitchFamily="18" charset="0"/>
                            </a:rPr>
                            <m:t>𝒙</m:t>
                          </m:r>
                        </m:num>
                        <m:den>
                          <m:r>
                            <a:rPr lang="el-GR" altLang="ja-JP" sz="3600" b="1" i="1">
                              <a:solidFill>
                                <a:srgbClr val="FF0000"/>
                              </a:solidFill>
                              <a:latin typeface="Cambria Math" panose="02040503050406030204" pitchFamily="18" charset="0"/>
                            </a:rPr>
                            <m:t>𝚫</m:t>
                          </m:r>
                          <m:r>
                            <a:rPr lang="en-US" altLang="ja-JP" sz="3600" b="1" i="1">
                              <a:solidFill>
                                <a:srgbClr val="FF0000"/>
                              </a:solidFill>
                              <a:latin typeface="Cambria Math" panose="02040503050406030204" pitchFamily="18" charset="0"/>
                            </a:rPr>
                            <m:t>𝒕</m:t>
                          </m:r>
                        </m:den>
                      </m:f>
                    </m:oMath>
                  </m:oMathPara>
                </a14:m>
                <a:endParaRPr lang="ja-JP" altLang="en-US" sz="3600" dirty="0"/>
              </a:p>
            </p:txBody>
          </p:sp>
        </mc:Choice>
        <mc:Fallback xmlns="">
          <p:sp>
            <p:nvSpPr>
              <p:cNvPr id="18" name="テキスト ボックス 17">
                <a:extLst>
                  <a:ext uri="{FF2B5EF4-FFF2-40B4-BE49-F238E27FC236}">
                    <a16:creationId xmlns:a16="http://schemas.microsoft.com/office/drawing/2014/main" id="{4935FF56-9467-43F2-BF98-36E167987B01}"/>
                  </a:ext>
                </a:extLst>
              </p:cNvPr>
              <p:cNvSpPr txBox="1">
                <a:spLocks noRot="1" noChangeAspect="1" noMove="1" noResize="1" noEditPoints="1" noAdjustHandles="1" noChangeArrowheads="1" noChangeShapeType="1" noTextEdit="1"/>
              </p:cNvSpPr>
              <p:nvPr/>
            </p:nvSpPr>
            <p:spPr>
              <a:xfrm>
                <a:off x="1600342" y="2305262"/>
                <a:ext cx="3660233" cy="112979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正方形/長方形 18">
                <a:extLst>
                  <a:ext uri="{FF2B5EF4-FFF2-40B4-BE49-F238E27FC236}">
                    <a16:creationId xmlns:a16="http://schemas.microsoft.com/office/drawing/2014/main" id="{FEE390C3-D996-464C-9A17-F42E9CE27139}"/>
                  </a:ext>
                </a:extLst>
              </p:cNvPr>
              <p:cNvSpPr/>
              <p:nvPr/>
            </p:nvSpPr>
            <p:spPr>
              <a:xfrm>
                <a:off x="5260575" y="2276810"/>
                <a:ext cx="4948791" cy="114435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3600" b="1" i="1">
                          <a:solidFill>
                            <a:srgbClr val="FF0000"/>
                          </a:solidFill>
                          <a:latin typeface="Cambria Math" panose="02040503050406030204" pitchFamily="18" charset="0"/>
                        </a:rPr>
                        <m:t>=</m:t>
                      </m:r>
                      <m:f>
                        <m:fPr>
                          <m:ctrlPr>
                            <a:rPr lang="en-US" altLang="ja-JP" sz="3600" b="1" i="1">
                              <a:solidFill>
                                <a:srgbClr val="FF0000"/>
                              </a:solidFill>
                              <a:latin typeface="Cambria Math" panose="02040503050406030204" pitchFamily="18" charset="0"/>
                            </a:rPr>
                          </m:ctrlPr>
                        </m:fPr>
                        <m:num>
                          <m:r>
                            <a:rPr lang="en-US" altLang="ja-JP" sz="3600" b="1" i="1">
                              <a:solidFill>
                                <a:srgbClr val="FF0000"/>
                              </a:solidFill>
                              <a:latin typeface="Cambria Math" panose="02040503050406030204" pitchFamily="18" charset="0"/>
                            </a:rPr>
                            <m:t>𝟐𝟓</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𝟏𝟎</m:t>
                          </m:r>
                        </m:num>
                        <m:den>
                          <m:r>
                            <a:rPr lang="en-US" altLang="ja-JP" sz="3600" b="1" i="1">
                              <a:solidFill>
                                <a:srgbClr val="FF0000"/>
                              </a:solidFill>
                              <a:latin typeface="Cambria Math" panose="02040503050406030204" pitchFamily="18" charset="0"/>
                            </a:rPr>
                            <m:t>𝟓</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𝟎</m:t>
                          </m:r>
                        </m:den>
                      </m:f>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𝟑</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𝟎</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𝒎</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𝒔</m:t>
                      </m:r>
                      <m:r>
                        <a:rPr lang="en-US" altLang="ja-JP" sz="3600" b="1" i="1">
                          <a:solidFill>
                            <a:srgbClr val="FF0000"/>
                          </a:solidFill>
                          <a:latin typeface="Cambria Math" panose="02040503050406030204" pitchFamily="18" charset="0"/>
                        </a:rPr>
                        <m:t>]</m:t>
                      </m:r>
                    </m:oMath>
                  </m:oMathPara>
                </a14:m>
                <a:endParaRPr lang="ja-JP" altLang="en-US" sz="3600" dirty="0"/>
              </a:p>
            </p:txBody>
          </p:sp>
        </mc:Choice>
        <mc:Fallback xmlns="">
          <p:sp>
            <p:nvSpPr>
              <p:cNvPr id="19" name="正方形/長方形 18">
                <a:extLst>
                  <a:ext uri="{FF2B5EF4-FFF2-40B4-BE49-F238E27FC236}">
                    <a16:creationId xmlns:a16="http://schemas.microsoft.com/office/drawing/2014/main" id="{FEE390C3-D996-464C-9A17-F42E9CE27139}"/>
                  </a:ext>
                </a:extLst>
              </p:cNvPr>
              <p:cNvSpPr>
                <a:spLocks noRot="1" noChangeAspect="1" noMove="1" noResize="1" noEditPoints="1" noAdjustHandles="1" noChangeArrowheads="1" noChangeShapeType="1" noTextEdit="1"/>
              </p:cNvSpPr>
              <p:nvPr/>
            </p:nvSpPr>
            <p:spPr>
              <a:xfrm>
                <a:off x="5260575" y="2276810"/>
                <a:ext cx="4948791" cy="114435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CFA5BA4D-204E-48C3-8801-148394DB69F2}"/>
                  </a:ext>
                </a:extLst>
              </p:cNvPr>
              <p:cNvSpPr txBox="1"/>
              <p:nvPr/>
            </p:nvSpPr>
            <p:spPr>
              <a:xfrm>
                <a:off x="1600342" y="5076571"/>
                <a:ext cx="4133119" cy="112979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3600" i="1">
                          <a:latin typeface="Cambria Math" panose="02040503050406030204" pitchFamily="18" charset="0"/>
                        </a:rPr>
                        <m:t>𝑣</m:t>
                      </m:r>
                      <m:r>
                        <a:rPr lang="en-US" altLang="ja-JP" sz="3600" i="1">
                          <a:latin typeface="Cambria Math" panose="02040503050406030204" pitchFamily="18" charset="0"/>
                        </a:rPr>
                        <m:t>=</m:t>
                      </m:r>
                      <m:f>
                        <m:fPr>
                          <m:ctrlPr>
                            <a:rPr lang="en-US" altLang="ja-JP" sz="3600" b="1" i="1">
                              <a:solidFill>
                                <a:srgbClr val="FF0000"/>
                              </a:solidFill>
                              <a:latin typeface="Cambria Math" panose="02040503050406030204" pitchFamily="18" charset="0"/>
                            </a:rPr>
                          </m:ctrlPr>
                        </m:fPr>
                        <m:num>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𝒙</m:t>
                              </m:r>
                            </m:e>
                            <m:sub>
                              <m:r>
                                <a:rPr lang="en-US" altLang="ja-JP" sz="3600" b="1" i="1">
                                  <a:solidFill>
                                    <a:srgbClr val="FF0000"/>
                                  </a:solidFill>
                                  <a:latin typeface="Cambria Math" panose="02040503050406030204" pitchFamily="18" charset="0"/>
                                </a:rPr>
                                <m:t>𝟐</m:t>
                              </m:r>
                            </m:sub>
                          </m:sSub>
                          <m:r>
                            <a:rPr lang="en-US" altLang="ja-JP" sz="3600" b="1" i="1">
                              <a:solidFill>
                                <a:srgbClr val="FF0000"/>
                              </a:solidFill>
                              <a:latin typeface="Cambria Math" panose="02040503050406030204" pitchFamily="18" charset="0"/>
                            </a:rPr>
                            <m:t>−</m:t>
                          </m:r>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𝒙</m:t>
                              </m:r>
                            </m:e>
                            <m:sub>
                              <m:r>
                                <a:rPr lang="en-US" altLang="ja-JP" sz="3600" b="1" i="1">
                                  <a:solidFill>
                                    <a:srgbClr val="FF0000"/>
                                  </a:solidFill>
                                  <a:latin typeface="Cambria Math" panose="02040503050406030204" pitchFamily="18" charset="0"/>
                                </a:rPr>
                                <m:t>𝟏</m:t>
                              </m:r>
                            </m:sub>
                          </m:sSub>
                        </m:num>
                        <m:den>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𝒕</m:t>
                              </m:r>
                            </m:e>
                            <m:sub>
                              <m:r>
                                <a:rPr lang="en-US" altLang="ja-JP" sz="3600" b="1" i="1">
                                  <a:solidFill>
                                    <a:srgbClr val="FF0000"/>
                                  </a:solidFill>
                                  <a:latin typeface="Cambria Math" panose="02040503050406030204" pitchFamily="18" charset="0"/>
                                </a:rPr>
                                <m:t>𝟐</m:t>
                              </m:r>
                            </m:sub>
                          </m:sSub>
                          <m:r>
                            <a:rPr lang="en-US" altLang="ja-JP" sz="3600" b="1" i="1">
                              <a:solidFill>
                                <a:srgbClr val="FF0000"/>
                              </a:solidFill>
                              <a:latin typeface="Cambria Math" panose="02040503050406030204" pitchFamily="18" charset="0"/>
                            </a:rPr>
                            <m:t>−</m:t>
                          </m:r>
                          <m:sSub>
                            <m:sSubPr>
                              <m:ctrlPr>
                                <a:rPr lang="en-US" altLang="ja-JP" sz="3600" b="1" i="1">
                                  <a:solidFill>
                                    <a:srgbClr val="FF0000"/>
                                  </a:solidFill>
                                  <a:latin typeface="Cambria Math" panose="02040503050406030204" pitchFamily="18" charset="0"/>
                                </a:rPr>
                              </m:ctrlPr>
                            </m:sSubPr>
                            <m:e>
                              <m:r>
                                <a:rPr lang="en-US" altLang="ja-JP" sz="3600" b="1" i="1">
                                  <a:solidFill>
                                    <a:srgbClr val="FF0000"/>
                                  </a:solidFill>
                                  <a:latin typeface="Cambria Math" panose="02040503050406030204" pitchFamily="18" charset="0"/>
                                </a:rPr>
                                <m:t>𝒕</m:t>
                              </m:r>
                            </m:e>
                            <m:sub>
                              <m:r>
                                <a:rPr lang="en-US" altLang="ja-JP" sz="3600" b="1" i="1">
                                  <a:solidFill>
                                    <a:srgbClr val="FF0000"/>
                                  </a:solidFill>
                                  <a:latin typeface="Cambria Math" panose="02040503050406030204" pitchFamily="18" charset="0"/>
                                </a:rPr>
                                <m:t>𝟏</m:t>
                              </m:r>
                            </m:sub>
                          </m:sSub>
                        </m:den>
                      </m:f>
                      <m:r>
                        <a:rPr lang="en-US" altLang="ja-JP" sz="3600" b="1" i="1">
                          <a:solidFill>
                            <a:srgbClr val="FF0000"/>
                          </a:solidFill>
                          <a:latin typeface="Cambria Math" panose="02040503050406030204" pitchFamily="18" charset="0"/>
                        </a:rPr>
                        <m:t>=</m:t>
                      </m:r>
                      <m:f>
                        <m:fPr>
                          <m:ctrlPr>
                            <a:rPr lang="en-US" altLang="ja-JP" sz="3600" b="1" i="1">
                              <a:solidFill>
                                <a:srgbClr val="FF0000"/>
                              </a:solidFill>
                              <a:latin typeface="Cambria Math" panose="02040503050406030204" pitchFamily="18" charset="0"/>
                            </a:rPr>
                          </m:ctrlPr>
                        </m:fPr>
                        <m:num>
                          <m:r>
                            <a:rPr lang="el-GR" altLang="ja-JP" sz="3600" b="1" i="1">
                              <a:solidFill>
                                <a:srgbClr val="FF0000"/>
                              </a:solidFill>
                              <a:latin typeface="Cambria Math" panose="02040503050406030204" pitchFamily="18" charset="0"/>
                            </a:rPr>
                            <m:t>𝚫</m:t>
                          </m:r>
                          <m:r>
                            <a:rPr lang="en-US" altLang="ja-JP" sz="3600" b="1" i="1">
                              <a:solidFill>
                                <a:srgbClr val="FF0000"/>
                              </a:solidFill>
                              <a:latin typeface="Cambria Math" panose="02040503050406030204" pitchFamily="18" charset="0"/>
                            </a:rPr>
                            <m:t>𝒙</m:t>
                          </m:r>
                        </m:num>
                        <m:den>
                          <m:r>
                            <a:rPr lang="el-GR" altLang="ja-JP" sz="3600" b="1" i="1">
                              <a:solidFill>
                                <a:srgbClr val="FF0000"/>
                              </a:solidFill>
                              <a:latin typeface="Cambria Math" panose="02040503050406030204" pitchFamily="18" charset="0"/>
                            </a:rPr>
                            <m:t>𝚫</m:t>
                          </m:r>
                          <m:r>
                            <a:rPr lang="en-US" altLang="ja-JP" sz="3600" b="1" i="1">
                              <a:solidFill>
                                <a:srgbClr val="FF0000"/>
                              </a:solidFill>
                              <a:latin typeface="Cambria Math" panose="02040503050406030204" pitchFamily="18" charset="0"/>
                            </a:rPr>
                            <m:t>𝒕</m:t>
                          </m:r>
                        </m:den>
                      </m:f>
                      <m:r>
                        <a:rPr lang="en-US" altLang="ja-JP" sz="3600" b="1" i="1">
                          <a:solidFill>
                            <a:srgbClr val="FF0000"/>
                          </a:solidFill>
                          <a:latin typeface="Cambria Math" panose="02040503050406030204" pitchFamily="18" charset="0"/>
                        </a:rPr>
                        <m:t>=</m:t>
                      </m:r>
                    </m:oMath>
                  </m:oMathPara>
                </a14:m>
                <a:endParaRPr lang="ja-JP" altLang="en-US" sz="3600" dirty="0"/>
              </a:p>
            </p:txBody>
          </p:sp>
        </mc:Choice>
        <mc:Fallback xmlns="">
          <p:sp>
            <p:nvSpPr>
              <p:cNvPr id="20" name="テキスト ボックス 19">
                <a:extLst>
                  <a:ext uri="{FF2B5EF4-FFF2-40B4-BE49-F238E27FC236}">
                    <a16:creationId xmlns:a16="http://schemas.microsoft.com/office/drawing/2014/main" id="{CFA5BA4D-204E-48C3-8801-148394DB69F2}"/>
                  </a:ext>
                </a:extLst>
              </p:cNvPr>
              <p:cNvSpPr txBox="1">
                <a:spLocks noRot="1" noChangeAspect="1" noMove="1" noResize="1" noEditPoints="1" noAdjustHandles="1" noChangeArrowheads="1" noChangeShapeType="1" noTextEdit="1"/>
              </p:cNvSpPr>
              <p:nvPr/>
            </p:nvSpPr>
            <p:spPr>
              <a:xfrm>
                <a:off x="1600342" y="5076571"/>
                <a:ext cx="4133119" cy="1129796"/>
              </a:xfrm>
              <a:prstGeom prst="rect">
                <a:avLst/>
              </a:prstGeom>
              <a:blipFill>
                <a:blip r:embed="rId4"/>
                <a:stretch>
                  <a:fillRect/>
                </a:stretch>
              </a:blipFill>
            </p:spPr>
            <p:txBody>
              <a:bodyPr/>
              <a:lstStyle/>
              <a:p>
                <a:r>
                  <a:rPr lang="ja-JP" altLang="en-US">
                    <a:noFill/>
                  </a:rPr>
                  <a:t> </a:t>
                </a:r>
              </a:p>
            </p:txBody>
          </p:sp>
        </mc:Fallback>
      </mc:AlternateContent>
      <p:sp>
        <p:nvSpPr>
          <p:cNvPr id="21" name="正方形/長方形 20">
            <a:extLst>
              <a:ext uri="{FF2B5EF4-FFF2-40B4-BE49-F238E27FC236}">
                <a16:creationId xmlns:a16="http://schemas.microsoft.com/office/drawing/2014/main" id="{D39F7100-13CB-48CC-BD07-A2677A1E701C}"/>
              </a:ext>
            </a:extLst>
          </p:cNvPr>
          <p:cNvSpPr/>
          <p:nvPr/>
        </p:nvSpPr>
        <p:spPr>
          <a:xfrm>
            <a:off x="380600" y="3678513"/>
            <a:ext cx="11498980" cy="1369606"/>
          </a:xfrm>
          <a:prstGeom prst="rect">
            <a:avLst/>
          </a:prstGeom>
        </p:spPr>
        <p:txBody>
          <a:bodyPr wrap="square">
            <a:spAutoFit/>
          </a:bodyPr>
          <a:lstStyle/>
          <a:p>
            <a:r>
              <a:rPr lang="ja-JP" altLang="en-US" sz="2700" dirty="0">
                <a:solidFill>
                  <a:srgbClr val="000000"/>
                </a:solidFill>
                <a:latin typeface="ＭＳ 明朝" panose="02020609040205080304" pitchFamily="17" charset="-128"/>
                <a:ea typeface="ＭＳ 明朝" panose="02020609040205080304" pitchFamily="17" charset="-128"/>
              </a:rPr>
              <a:t>②　図のように、時刻ｔ</a:t>
            </a:r>
            <a:r>
              <a:rPr lang="ja-JP" altLang="en-US" sz="2400" baseline="-25000" dirty="0">
                <a:solidFill>
                  <a:srgbClr val="000000"/>
                </a:solidFill>
                <a:latin typeface="ＭＳ 明朝" panose="02020609040205080304" pitchFamily="17" charset="-128"/>
                <a:ea typeface="ＭＳ 明朝" panose="02020609040205080304" pitchFamily="17" charset="-128"/>
              </a:rPr>
              <a:t>１</a:t>
            </a:r>
            <a:r>
              <a:rPr lang="ja-JP" altLang="en-US" sz="2700" dirty="0">
                <a:solidFill>
                  <a:srgbClr val="000000"/>
                </a:solidFill>
                <a:latin typeface="ＭＳ 明朝" panose="02020609040205080304" pitchFamily="17" charset="-128"/>
                <a:ea typeface="ＭＳ 明朝" panose="02020609040205080304" pitchFamily="17" charset="-128"/>
              </a:rPr>
              <a:t>＝</a:t>
            </a:r>
            <a:r>
              <a:rPr lang="en-US" altLang="ja-JP" sz="2700" dirty="0">
                <a:solidFill>
                  <a:srgbClr val="000000"/>
                </a:solidFill>
                <a:latin typeface="ＭＳ 明朝" panose="02020609040205080304" pitchFamily="17" charset="-128"/>
                <a:ea typeface="ＭＳ 明朝" panose="02020609040205080304" pitchFamily="17" charset="-128"/>
              </a:rPr>
              <a:t>2.0</a:t>
            </a:r>
            <a:r>
              <a:rPr lang="en-US" altLang="ja-JP" sz="2800" dirty="0"/>
              <a:t> [s]</a:t>
            </a:r>
            <a:r>
              <a:rPr lang="ja-JP" altLang="en-US" sz="2700" dirty="0">
                <a:solidFill>
                  <a:srgbClr val="000000"/>
                </a:solidFill>
                <a:latin typeface="ＭＳ 明朝" panose="02020609040205080304" pitchFamily="17" charset="-128"/>
                <a:ea typeface="ＭＳ 明朝" panose="02020609040205080304" pitchFamily="17" charset="-128"/>
              </a:rPr>
              <a:t>では位置ｘ</a:t>
            </a:r>
            <a:r>
              <a:rPr lang="ja-JP" altLang="en-US" sz="2400" baseline="-25000" dirty="0">
                <a:solidFill>
                  <a:srgbClr val="000000"/>
                </a:solidFill>
                <a:latin typeface="ＭＳ 明朝" panose="02020609040205080304" pitchFamily="17" charset="-128"/>
                <a:ea typeface="ＭＳ 明朝" panose="02020609040205080304" pitchFamily="17" charset="-128"/>
              </a:rPr>
              <a:t>１</a:t>
            </a:r>
            <a:r>
              <a:rPr lang="ja-JP" altLang="en-US" sz="2700" dirty="0">
                <a:solidFill>
                  <a:srgbClr val="000000"/>
                </a:solidFill>
                <a:latin typeface="ＭＳ 明朝" panose="02020609040205080304" pitchFamily="17" charset="-128"/>
                <a:ea typeface="ＭＳ 明朝" panose="02020609040205080304" pitchFamily="17" charset="-128"/>
              </a:rPr>
              <a:t>＝</a:t>
            </a:r>
            <a:r>
              <a:rPr lang="en-US" altLang="ja-JP" sz="2700" dirty="0">
                <a:solidFill>
                  <a:srgbClr val="000000"/>
                </a:solidFill>
                <a:latin typeface="ＭＳ 明朝" panose="02020609040205080304" pitchFamily="17" charset="-128"/>
                <a:ea typeface="ＭＳ 明朝" panose="02020609040205080304" pitchFamily="17" charset="-128"/>
              </a:rPr>
              <a:t>12</a:t>
            </a:r>
            <a:r>
              <a:rPr lang="en-US" altLang="ja-JP" sz="2400" dirty="0"/>
              <a:t> [m]</a:t>
            </a:r>
            <a:r>
              <a:rPr lang="ja-JP" altLang="en-US" sz="2700" dirty="0">
                <a:solidFill>
                  <a:srgbClr val="000000"/>
                </a:solidFill>
                <a:latin typeface="ＭＳ 明朝" panose="02020609040205080304" pitchFamily="17" charset="-128"/>
                <a:ea typeface="ＭＳ 明朝" panose="02020609040205080304" pitchFamily="17" charset="-128"/>
              </a:rPr>
              <a:t>の物体が時刻ｔ</a:t>
            </a:r>
            <a:r>
              <a:rPr lang="ja-JP" altLang="en-US" sz="2100" baseline="-25000" dirty="0">
                <a:solidFill>
                  <a:srgbClr val="000000"/>
                </a:solidFill>
                <a:latin typeface="ＭＳ 明朝" panose="02020609040205080304" pitchFamily="17" charset="-128"/>
                <a:ea typeface="ＭＳ 明朝" panose="02020609040205080304" pitchFamily="17" charset="-128"/>
              </a:rPr>
              <a:t>２</a:t>
            </a:r>
            <a:r>
              <a:rPr lang="ja-JP" altLang="en-US" sz="2700" dirty="0">
                <a:solidFill>
                  <a:srgbClr val="000000"/>
                </a:solidFill>
                <a:latin typeface="ＭＳ 明朝" panose="02020609040205080304" pitchFamily="17" charset="-128"/>
                <a:ea typeface="ＭＳ 明朝" panose="02020609040205080304" pitchFamily="17" charset="-128"/>
              </a:rPr>
              <a:t>＝</a:t>
            </a:r>
            <a:r>
              <a:rPr lang="en-US" altLang="ja-JP" sz="2700" dirty="0">
                <a:solidFill>
                  <a:srgbClr val="000000"/>
                </a:solidFill>
                <a:latin typeface="ＭＳ 明朝" panose="02020609040205080304" pitchFamily="17" charset="-128"/>
                <a:ea typeface="ＭＳ 明朝" panose="02020609040205080304" pitchFamily="17" charset="-128"/>
              </a:rPr>
              <a:t>6.0</a:t>
            </a:r>
            <a:r>
              <a:rPr lang="en-US" altLang="ja-JP" sz="2800" dirty="0"/>
              <a:t> [s]</a:t>
            </a:r>
            <a:r>
              <a:rPr lang="ja-JP" altLang="en-US" sz="2700" dirty="0">
                <a:solidFill>
                  <a:srgbClr val="000000"/>
                </a:solidFill>
                <a:latin typeface="ＭＳ 明朝" panose="02020609040205080304" pitchFamily="17" charset="-128"/>
                <a:ea typeface="ＭＳ 明朝" panose="02020609040205080304" pitchFamily="17" charset="-128"/>
              </a:rPr>
              <a:t>では位置ｘ</a:t>
            </a:r>
            <a:r>
              <a:rPr lang="ja-JP" altLang="en-US" sz="2100" baseline="-25000" dirty="0">
                <a:solidFill>
                  <a:srgbClr val="000000"/>
                </a:solidFill>
                <a:latin typeface="ＭＳ 明朝" panose="02020609040205080304" pitchFamily="17" charset="-128"/>
                <a:ea typeface="ＭＳ 明朝" panose="02020609040205080304" pitchFamily="17" charset="-128"/>
              </a:rPr>
              <a:t>２</a:t>
            </a:r>
            <a:r>
              <a:rPr lang="ja-JP" altLang="en-US" sz="2700" dirty="0">
                <a:solidFill>
                  <a:srgbClr val="000000"/>
                </a:solidFill>
                <a:latin typeface="ＭＳ 明朝" panose="02020609040205080304" pitchFamily="17" charset="-128"/>
                <a:ea typeface="ＭＳ 明朝" panose="02020609040205080304" pitchFamily="17" charset="-128"/>
              </a:rPr>
              <a:t>＝</a:t>
            </a:r>
            <a:r>
              <a:rPr lang="en-US" altLang="ja-JP" sz="2700" dirty="0">
                <a:solidFill>
                  <a:srgbClr val="000000"/>
                </a:solidFill>
                <a:latin typeface="ＭＳ 明朝" panose="02020609040205080304" pitchFamily="17" charset="-128"/>
                <a:ea typeface="ＭＳ 明朝" panose="02020609040205080304" pitchFamily="17" charset="-128"/>
              </a:rPr>
              <a:t>24</a:t>
            </a:r>
            <a:r>
              <a:rPr lang="en-US" altLang="ja-JP" sz="2400" dirty="0"/>
              <a:t> [m]</a:t>
            </a:r>
            <a:r>
              <a:rPr lang="ja-JP" altLang="en-US" sz="2700" dirty="0">
                <a:solidFill>
                  <a:srgbClr val="000000"/>
                </a:solidFill>
                <a:latin typeface="ＭＳ 明朝" panose="02020609040205080304" pitchFamily="17" charset="-128"/>
                <a:ea typeface="ＭＳ 明朝" panose="02020609040205080304" pitchFamily="17" charset="-128"/>
              </a:rPr>
              <a:t>まで移動したとき、この物体の速度ｖを求めなさい。ただし、右向きを正とする。</a:t>
            </a:r>
            <a:endParaRPr lang="ja-JP" altLang="en-US" sz="2700" dirty="0"/>
          </a:p>
        </p:txBody>
      </p:sp>
      <mc:AlternateContent xmlns:mc="http://schemas.openxmlformats.org/markup-compatibility/2006" xmlns:a14="http://schemas.microsoft.com/office/drawing/2010/main">
        <mc:Choice Requires="a14">
          <p:sp>
            <p:nvSpPr>
              <p:cNvPr id="22" name="正方形/長方形 21">
                <a:extLst>
                  <a:ext uri="{FF2B5EF4-FFF2-40B4-BE49-F238E27FC236}">
                    <a16:creationId xmlns:a16="http://schemas.microsoft.com/office/drawing/2014/main" id="{E95A40C1-D835-4671-A3EA-34926C3C01B6}"/>
                  </a:ext>
                </a:extLst>
              </p:cNvPr>
              <p:cNvSpPr/>
              <p:nvPr/>
            </p:nvSpPr>
            <p:spPr>
              <a:xfrm>
                <a:off x="5638593" y="5048119"/>
                <a:ext cx="4475905" cy="113306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altLang="ja-JP" sz="3600" b="1" i="1">
                              <a:solidFill>
                                <a:srgbClr val="FF0000"/>
                              </a:solidFill>
                              <a:latin typeface="Cambria Math" panose="02040503050406030204" pitchFamily="18" charset="0"/>
                            </a:rPr>
                          </m:ctrlPr>
                        </m:fPr>
                        <m:num>
                          <m:r>
                            <a:rPr lang="en-US" altLang="ja-JP" sz="3600" b="1" i="1">
                              <a:solidFill>
                                <a:srgbClr val="FF0000"/>
                              </a:solidFill>
                              <a:latin typeface="Cambria Math" panose="02040503050406030204" pitchFamily="18" charset="0"/>
                            </a:rPr>
                            <m:t>𝟐𝟒</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𝟏𝟐</m:t>
                          </m:r>
                        </m:num>
                        <m:den>
                          <m:r>
                            <a:rPr lang="en-US" altLang="ja-JP" sz="3600" b="1" i="1">
                              <a:solidFill>
                                <a:srgbClr val="FF0000"/>
                              </a:solidFill>
                              <a:latin typeface="Cambria Math" panose="02040503050406030204" pitchFamily="18" charset="0"/>
                            </a:rPr>
                            <m:t>𝟔</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𝟐</m:t>
                          </m:r>
                        </m:den>
                      </m:f>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𝟑</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𝟎</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𝒎</m:t>
                      </m:r>
                      <m:r>
                        <a:rPr lang="en-US" altLang="ja-JP" sz="3600" b="1" i="1">
                          <a:solidFill>
                            <a:srgbClr val="FF0000"/>
                          </a:solidFill>
                          <a:latin typeface="Cambria Math" panose="02040503050406030204" pitchFamily="18" charset="0"/>
                        </a:rPr>
                        <m:t>/</m:t>
                      </m:r>
                      <m:r>
                        <a:rPr lang="en-US" altLang="ja-JP" sz="3600" b="1" i="1">
                          <a:solidFill>
                            <a:srgbClr val="FF0000"/>
                          </a:solidFill>
                          <a:latin typeface="Cambria Math" panose="02040503050406030204" pitchFamily="18" charset="0"/>
                        </a:rPr>
                        <m:t>𝒔</m:t>
                      </m:r>
                      <m:r>
                        <a:rPr lang="en-US" altLang="ja-JP" sz="3600" b="1" i="1">
                          <a:solidFill>
                            <a:srgbClr val="FF0000"/>
                          </a:solidFill>
                          <a:latin typeface="Cambria Math" panose="02040503050406030204" pitchFamily="18" charset="0"/>
                        </a:rPr>
                        <m:t>]</m:t>
                      </m:r>
                    </m:oMath>
                  </m:oMathPara>
                </a14:m>
                <a:endParaRPr lang="ja-JP" altLang="en-US" sz="3600" dirty="0"/>
              </a:p>
            </p:txBody>
          </p:sp>
        </mc:Choice>
        <mc:Fallback xmlns="">
          <p:sp>
            <p:nvSpPr>
              <p:cNvPr id="22" name="正方形/長方形 21">
                <a:extLst>
                  <a:ext uri="{FF2B5EF4-FFF2-40B4-BE49-F238E27FC236}">
                    <a16:creationId xmlns:a16="http://schemas.microsoft.com/office/drawing/2014/main" id="{E95A40C1-D835-4671-A3EA-34926C3C01B6}"/>
                  </a:ext>
                </a:extLst>
              </p:cNvPr>
              <p:cNvSpPr>
                <a:spLocks noRot="1" noChangeAspect="1" noMove="1" noResize="1" noEditPoints="1" noAdjustHandles="1" noChangeArrowheads="1" noChangeShapeType="1" noTextEdit="1"/>
              </p:cNvSpPr>
              <p:nvPr/>
            </p:nvSpPr>
            <p:spPr>
              <a:xfrm>
                <a:off x="5638593" y="5048119"/>
                <a:ext cx="4475905" cy="1133067"/>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3278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down)">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２</a:t>
            </a:r>
            <a:r>
              <a:rPr lang="en-US" altLang="ja-JP" sz="3600" dirty="0"/>
              <a:t>-2</a:t>
            </a:r>
            <a:r>
              <a:rPr lang="ja-JP" altLang="en-US" sz="3600" dirty="0"/>
              <a:t>．速度の定義と定義式</a:t>
            </a: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25</a:t>
            </a:fld>
            <a:endParaRPr kumimoji="1" lang="ja-JP" altLang="en-US"/>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6A8831BD-7756-481C-9B11-B4A339F42638}"/>
                  </a:ext>
                </a:extLst>
              </p:cNvPr>
              <p:cNvSpPr txBox="1"/>
              <p:nvPr/>
            </p:nvSpPr>
            <p:spPr>
              <a:xfrm>
                <a:off x="1141322" y="2277589"/>
                <a:ext cx="3787255" cy="10356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3300" i="1">
                          <a:latin typeface="Cambria Math" panose="02040503050406030204" pitchFamily="18" charset="0"/>
                        </a:rPr>
                        <m:t>𝑣</m:t>
                      </m:r>
                      <m:r>
                        <a:rPr lang="en-US" altLang="ja-JP" sz="3300" i="1">
                          <a:latin typeface="Cambria Math" panose="02040503050406030204" pitchFamily="18" charset="0"/>
                        </a:rPr>
                        <m:t>=</m:t>
                      </m:r>
                      <m:f>
                        <m:fPr>
                          <m:ctrlPr>
                            <a:rPr lang="en-US" altLang="ja-JP" sz="3300" b="1" i="1">
                              <a:solidFill>
                                <a:srgbClr val="FF0000"/>
                              </a:solidFill>
                              <a:latin typeface="Cambria Math" panose="02040503050406030204" pitchFamily="18" charset="0"/>
                            </a:rPr>
                          </m:ctrlPr>
                        </m:fPr>
                        <m:num>
                          <m:sSub>
                            <m:sSubPr>
                              <m:ctrlPr>
                                <a:rPr lang="en-US" altLang="ja-JP" sz="3300" b="1" i="1">
                                  <a:solidFill>
                                    <a:srgbClr val="FF0000"/>
                                  </a:solidFill>
                                  <a:latin typeface="Cambria Math" panose="02040503050406030204" pitchFamily="18" charset="0"/>
                                </a:rPr>
                              </m:ctrlPr>
                            </m:sSubPr>
                            <m:e>
                              <m:r>
                                <a:rPr lang="en-US" altLang="ja-JP" sz="3300" b="1" i="1">
                                  <a:solidFill>
                                    <a:srgbClr val="FF0000"/>
                                  </a:solidFill>
                                  <a:latin typeface="Cambria Math" panose="02040503050406030204" pitchFamily="18" charset="0"/>
                                </a:rPr>
                                <m:t>𝒙</m:t>
                              </m:r>
                            </m:e>
                            <m:sub>
                              <m:r>
                                <a:rPr lang="en-US" altLang="ja-JP" sz="3300" b="1" i="1">
                                  <a:solidFill>
                                    <a:srgbClr val="FF0000"/>
                                  </a:solidFill>
                                  <a:latin typeface="Cambria Math" panose="02040503050406030204" pitchFamily="18" charset="0"/>
                                </a:rPr>
                                <m:t>𝟐</m:t>
                              </m:r>
                            </m:sub>
                          </m:sSub>
                          <m:r>
                            <a:rPr lang="en-US" altLang="ja-JP" sz="3300" b="1" i="1">
                              <a:solidFill>
                                <a:srgbClr val="FF0000"/>
                              </a:solidFill>
                              <a:latin typeface="Cambria Math" panose="02040503050406030204" pitchFamily="18" charset="0"/>
                            </a:rPr>
                            <m:t>−</m:t>
                          </m:r>
                          <m:sSub>
                            <m:sSubPr>
                              <m:ctrlPr>
                                <a:rPr lang="en-US" altLang="ja-JP" sz="3300" b="1" i="1">
                                  <a:solidFill>
                                    <a:srgbClr val="FF0000"/>
                                  </a:solidFill>
                                  <a:latin typeface="Cambria Math" panose="02040503050406030204" pitchFamily="18" charset="0"/>
                                </a:rPr>
                              </m:ctrlPr>
                            </m:sSubPr>
                            <m:e>
                              <m:r>
                                <a:rPr lang="en-US" altLang="ja-JP" sz="3300" b="1" i="1">
                                  <a:solidFill>
                                    <a:srgbClr val="FF0000"/>
                                  </a:solidFill>
                                  <a:latin typeface="Cambria Math" panose="02040503050406030204" pitchFamily="18" charset="0"/>
                                </a:rPr>
                                <m:t>𝒙</m:t>
                              </m:r>
                            </m:e>
                            <m:sub>
                              <m:r>
                                <a:rPr lang="en-US" altLang="ja-JP" sz="3300" b="1" i="1">
                                  <a:solidFill>
                                    <a:srgbClr val="FF0000"/>
                                  </a:solidFill>
                                  <a:latin typeface="Cambria Math" panose="02040503050406030204" pitchFamily="18" charset="0"/>
                                </a:rPr>
                                <m:t>𝟏</m:t>
                              </m:r>
                            </m:sub>
                          </m:sSub>
                        </m:num>
                        <m:den>
                          <m:sSub>
                            <m:sSubPr>
                              <m:ctrlPr>
                                <a:rPr lang="en-US" altLang="ja-JP" sz="3300" b="1" i="1">
                                  <a:solidFill>
                                    <a:srgbClr val="FF0000"/>
                                  </a:solidFill>
                                  <a:latin typeface="Cambria Math" panose="02040503050406030204" pitchFamily="18" charset="0"/>
                                </a:rPr>
                              </m:ctrlPr>
                            </m:sSubPr>
                            <m:e>
                              <m:r>
                                <a:rPr lang="en-US" altLang="ja-JP" sz="3300" b="1" i="1">
                                  <a:solidFill>
                                    <a:srgbClr val="FF0000"/>
                                  </a:solidFill>
                                  <a:latin typeface="Cambria Math" panose="02040503050406030204" pitchFamily="18" charset="0"/>
                                </a:rPr>
                                <m:t>𝒕</m:t>
                              </m:r>
                            </m:e>
                            <m:sub>
                              <m:r>
                                <a:rPr lang="en-US" altLang="ja-JP" sz="3300" b="1" i="1">
                                  <a:solidFill>
                                    <a:srgbClr val="FF0000"/>
                                  </a:solidFill>
                                  <a:latin typeface="Cambria Math" panose="02040503050406030204" pitchFamily="18" charset="0"/>
                                </a:rPr>
                                <m:t>𝟐</m:t>
                              </m:r>
                            </m:sub>
                          </m:sSub>
                          <m:r>
                            <a:rPr lang="en-US" altLang="ja-JP" sz="3300" b="1" i="1">
                              <a:solidFill>
                                <a:srgbClr val="FF0000"/>
                              </a:solidFill>
                              <a:latin typeface="Cambria Math" panose="02040503050406030204" pitchFamily="18" charset="0"/>
                            </a:rPr>
                            <m:t>−</m:t>
                          </m:r>
                          <m:sSub>
                            <m:sSubPr>
                              <m:ctrlPr>
                                <a:rPr lang="en-US" altLang="ja-JP" sz="3300" b="1" i="1">
                                  <a:solidFill>
                                    <a:srgbClr val="FF0000"/>
                                  </a:solidFill>
                                  <a:latin typeface="Cambria Math" panose="02040503050406030204" pitchFamily="18" charset="0"/>
                                </a:rPr>
                              </m:ctrlPr>
                            </m:sSubPr>
                            <m:e>
                              <m:r>
                                <a:rPr lang="en-US" altLang="ja-JP" sz="3300" b="1" i="1">
                                  <a:solidFill>
                                    <a:srgbClr val="FF0000"/>
                                  </a:solidFill>
                                  <a:latin typeface="Cambria Math" panose="02040503050406030204" pitchFamily="18" charset="0"/>
                                </a:rPr>
                                <m:t>𝒕</m:t>
                              </m:r>
                            </m:e>
                            <m:sub>
                              <m:r>
                                <a:rPr lang="en-US" altLang="ja-JP" sz="3300" b="1" i="1">
                                  <a:solidFill>
                                    <a:srgbClr val="FF0000"/>
                                  </a:solidFill>
                                  <a:latin typeface="Cambria Math" panose="02040503050406030204" pitchFamily="18" charset="0"/>
                                </a:rPr>
                                <m:t>𝟏</m:t>
                              </m:r>
                            </m:sub>
                          </m:sSub>
                        </m:den>
                      </m:f>
                      <m:r>
                        <a:rPr lang="en-US" altLang="ja-JP" sz="3300" b="1" i="1">
                          <a:solidFill>
                            <a:srgbClr val="FF0000"/>
                          </a:solidFill>
                          <a:latin typeface="Cambria Math" panose="02040503050406030204" pitchFamily="18" charset="0"/>
                        </a:rPr>
                        <m:t>=</m:t>
                      </m:r>
                      <m:f>
                        <m:fPr>
                          <m:ctrlPr>
                            <a:rPr lang="en-US" altLang="ja-JP" sz="3300" b="1" i="1">
                              <a:solidFill>
                                <a:srgbClr val="FF0000"/>
                              </a:solidFill>
                              <a:latin typeface="Cambria Math" panose="02040503050406030204" pitchFamily="18" charset="0"/>
                            </a:rPr>
                          </m:ctrlPr>
                        </m:fPr>
                        <m:num>
                          <m:r>
                            <a:rPr lang="el-GR" altLang="ja-JP" sz="3300" b="1" i="1">
                              <a:solidFill>
                                <a:srgbClr val="FF0000"/>
                              </a:solidFill>
                              <a:latin typeface="Cambria Math" panose="02040503050406030204" pitchFamily="18" charset="0"/>
                            </a:rPr>
                            <m:t>𝚫</m:t>
                          </m:r>
                          <m:r>
                            <a:rPr lang="en-US" altLang="ja-JP" sz="3300" b="1" i="1">
                              <a:solidFill>
                                <a:srgbClr val="FF0000"/>
                              </a:solidFill>
                              <a:latin typeface="Cambria Math" panose="02040503050406030204" pitchFamily="18" charset="0"/>
                            </a:rPr>
                            <m:t>𝒙</m:t>
                          </m:r>
                        </m:num>
                        <m:den>
                          <m:r>
                            <a:rPr lang="el-GR" altLang="ja-JP" sz="3300" b="1" i="1">
                              <a:solidFill>
                                <a:srgbClr val="FF0000"/>
                              </a:solidFill>
                              <a:latin typeface="Cambria Math" panose="02040503050406030204" pitchFamily="18" charset="0"/>
                            </a:rPr>
                            <m:t>𝚫</m:t>
                          </m:r>
                          <m:r>
                            <a:rPr lang="en-US" altLang="ja-JP" sz="3300" b="1" i="1">
                              <a:solidFill>
                                <a:srgbClr val="FF0000"/>
                              </a:solidFill>
                              <a:latin typeface="Cambria Math" panose="02040503050406030204" pitchFamily="18" charset="0"/>
                            </a:rPr>
                            <m:t>𝒕</m:t>
                          </m:r>
                        </m:den>
                      </m:f>
                      <m:r>
                        <a:rPr lang="en-US" altLang="ja-JP" sz="3300" b="1" i="1">
                          <a:solidFill>
                            <a:srgbClr val="FF0000"/>
                          </a:solidFill>
                          <a:latin typeface="Cambria Math" panose="02040503050406030204" pitchFamily="18" charset="0"/>
                        </a:rPr>
                        <m:t>=</m:t>
                      </m:r>
                    </m:oMath>
                  </m:oMathPara>
                </a14:m>
                <a:endParaRPr lang="ja-JP" altLang="en-US" sz="3300" dirty="0"/>
              </a:p>
            </p:txBody>
          </p:sp>
        </mc:Choice>
        <mc:Fallback xmlns="">
          <p:sp>
            <p:nvSpPr>
              <p:cNvPr id="6" name="テキスト ボックス 5">
                <a:extLst>
                  <a:ext uri="{FF2B5EF4-FFF2-40B4-BE49-F238E27FC236}">
                    <a16:creationId xmlns:a16="http://schemas.microsoft.com/office/drawing/2014/main" id="{6A8831BD-7756-481C-9B11-B4A339F42638}"/>
                  </a:ext>
                </a:extLst>
              </p:cNvPr>
              <p:cNvSpPr txBox="1">
                <a:spLocks noRot="1" noChangeAspect="1" noMove="1" noResize="1" noEditPoints="1" noAdjustHandles="1" noChangeArrowheads="1" noChangeShapeType="1" noTextEdit="1"/>
              </p:cNvSpPr>
              <p:nvPr/>
            </p:nvSpPr>
            <p:spPr>
              <a:xfrm>
                <a:off x="1141322" y="2277589"/>
                <a:ext cx="3787255" cy="1035668"/>
              </a:xfrm>
              <a:prstGeom prst="rect">
                <a:avLst/>
              </a:prstGeom>
              <a:blipFill>
                <a:blip r:embed="rId2"/>
                <a:stretch>
                  <a:fillRect/>
                </a:stretch>
              </a:blipFill>
            </p:spPr>
            <p:txBody>
              <a:bodyPr/>
              <a:lstStyle/>
              <a:p>
                <a:r>
                  <a:rPr lang="ja-JP" altLang="en-US">
                    <a:noFill/>
                  </a:rPr>
                  <a:t> </a:t>
                </a:r>
              </a:p>
            </p:txBody>
          </p:sp>
        </mc:Fallback>
      </mc:AlternateContent>
      <p:sp>
        <p:nvSpPr>
          <p:cNvPr id="7" name="正方形/長方形 6">
            <a:extLst>
              <a:ext uri="{FF2B5EF4-FFF2-40B4-BE49-F238E27FC236}">
                <a16:creationId xmlns:a16="http://schemas.microsoft.com/office/drawing/2014/main" id="{8118D8D4-B795-442E-84EF-B15D5947AE81}"/>
              </a:ext>
            </a:extLst>
          </p:cNvPr>
          <p:cNvSpPr/>
          <p:nvPr/>
        </p:nvSpPr>
        <p:spPr>
          <a:xfrm>
            <a:off x="320843" y="899759"/>
            <a:ext cx="11642557" cy="1200329"/>
          </a:xfrm>
          <a:prstGeom prst="rect">
            <a:avLst/>
          </a:prstGeom>
        </p:spPr>
        <p:txBody>
          <a:bodyPr wrap="square">
            <a:spAutoFit/>
          </a:bodyPr>
          <a:lstStyle/>
          <a:p>
            <a:r>
              <a:rPr lang="ja-JP" altLang="en-US" sz="2400" dirty="0">
                <a:solidFill>
                  <a:srgbClr val="000000"/>
                </a:solidFill>
                <a:latin typeface="ＭＳ 明朝" panose="02020609040205080304" pitchFamily="17" charset="-128"/>
                <a:ea typeface="ＭＳ 明朝" panose="02020609040205080304" pitchFamily="17" charset="-128"/>
              </a:rPr>
              <a:t>③　図のように、時刻ｔ</a:t>
            </a:r>
            <a:r>
              <a:rPr lang="ja-JP" altLang="en-US" sz="1500" baseline="-25000" dirty="0">
                <a:solidFill>
                  <a:srgbClr val="000000"/>
                </a:solidFill>
                <a:latin typeface="ＭＳ 明朝" panose="02020609040205080304" pitchFamily="17" charset="-128"/>
                <a:ea typeface="ＭＳ 明朝" panose="02020609040205080304" pitchFamily="17" charset="-128"/>
              </a:rPr>
              <a:t>１</a:t>
            </a:r>
            <a:r>
              <a:rPr lang="ja-JP" altLang="en-US" sz="2400" dirty="0">
                <a:solidFill>
                  <a:srgbClr val="000000"/>
                </a:solidFill>
                <a:latin typeface="ＭＳ 明朝" panose="02020609040205080304" pitchFamily="17" charset="-128"/>
                <a:ea typeface="ＭＳ 明朝" panose="02020609040205080304" pitchFamily="17" charset="-128"/>
              </a:rPr>
              <a:t>＝</a:t>
            </a:r>
            <a:r>
              <a:rPr lang="en-US" altLang="ja-JP" sz="2400" dirty="0">
                <a:solidFill>
                  <a:srgbClr val="000000"/>
                </a:solidFill>
                <a:latin typeface="ＭＳ 明朝" panose="02020609040205080304" pitchFamily="17" charset="-128"/>
                <a:ea typeface="ＭＳ 明朝" panose="02020609040205080304" pitchFamily="17" charset="-128"/>
              </a:rPr>
              <a:t>2.0</a:t>
            </a:r>
            <a:r>
              <a:rPr lang="en-US" altLang="ja-JP" sz="2400" dirty="0"/>
              <a:t> [s]</a:t>
            </a:r>
            <a:r>
              <a:rPr lang="ja-JP" altLang="en-US" sz="2400" dirty="0">
                <a:solidFill>
                  <a:srgbClr val="000000"/>
                </a:solidFill>
                <a:latin typeface="ＭＳ 明朝" panose="02020609040205080304" pitchFamily="17" charset="-128"/>
                <a:ea typeface="ＭＳ 明朝" panose="02020609040205080304" pitchFamily="17" charset="-128"/>
              </a:rPr>
              <a:t>では位置ｘ</a:t>
            </a:r>
            <a:r>
              <a:rPr lang="ja-JP" altLang="en-US" sz="1500" baseline="-25000" dirty="0">
                <a:solidFill>
                  <a:srgbClr val="000000"/>
                </a:solidFill>
                <a:latin typeface="ＭＳ 明朝" panose="02020609040205080304" pitchFamily="17" charset="-128"/>
                <a:ea typeface="ＭＳ 明朝" panose="02020609040205080304" pitchFamily="17" charset="-128"/>
              </a:rPr>
              <a:t>１</a:t>
            </a:r>
            <a:r>
              <a:rPr lang="ja-JP" altLang="en-US" sz="2400" dirty="0">
                <a:solidFill>
                  <a:srgbClr val="000000"/>
                </a:solidFill>
                <a:latin typeface="ＭＳ 明朝" panose="02020609040205080304" pitchFamily="17" charset="-128"/>
                <a:ea typeface="ＭＳ 明朝" panose="02020609040205080304" pitchFamily="17" charset="-128"/>
              </a:rPr>
              <a:t>＝</a:t>
            </a:r>
            <a:r>
              <a:rPr lang="en-US" altLang="ja-JP" sz="2400" dirty="0">
                <a:solidFill>
                  <a:srgbClr val="000000"/>
                </a:solidFill>
                <a:latin typeface="ＭＳ 明朝" panose="02020609040205080304" pitchFamily="17" charset="-128"/>
                <a:ea typeface="ＭＳ 明朝" panose="02020609040205080304" pitchFamily="17" charset="-128"/>
              </a:rPr>
              <a:t>-5.0</a:t>
            </a:r>
            <a:r>
              <a:rPr lang="en-US" altLang="ja-JP" sz="2400" dirty="0"/>
              <a:t> [m]</a:t>
            </a:r>
            <a:r>
              <a:rPr lang="ja-JP" altLang="en-US" sz="2400" dirty="0">
                <a:solidFill>
                  <a:srgbClr val="000000"/>
                </a:solidFill>
                <a:latin typeface="ＭＳ 明朝" panose="02020609040205080304" pitchFamily="17" charset="-128"/>
                <a:ea typeface="ＭＳ 明朝" panose="02020609040205080304" pitchFamily="17" charset="-128"/>
              </a:rPr>
              <a:t>の物体が時刻ｔ</a:t>
            </a:r>
            <a:r>
              <a:rPr lang="ja-JP" altLang="en-US" baseline="-25000" dirty="0">
                <a:solidFill>
                  <a:srgbClr val="000000"/>
                </a:solidFill>
                <a:latin typeface="ＭＳ 明朝" panose="02020609040205080304" pitchFamily="17" charset="-128"/>
                <a:ea typeface="ＭＳ 明朝" panose="02020609040205080304" pitchFamily="17" charset="-128"/>
              </a:rPr>
              <a:t>２</a:t>
            </a:r>
            <a:r>
              <a:rPr lang="ja-JP" altLang="en-US" sz="2400" dirty="0">
                <a:solidFill>
                  <a:srgbClr val="000000"/>
                </a:solidFill>
                <a:latin typeface="ＭＳ 明朝" panose="02020609040205080304" pitchFamily="17" charset="-128"/>
                <a:ea typeface="ＭＳ 明朝" panose="02020609040205080304" pitchFamily="17" charset="-128"/>
              </a:rPr>
              <a:t>＝</a:t>
            </a:r>
            <a:r>
              <a:rPr lang="en-US" altLang="ja-JP" sz="2400" dirty="0">
                <a:solidFill>
                  <a:srgbClr val="000000"/>
                </a:solidFill>
                <a:latin typeface="ＭＳ 明朝" panose="02020609040205080304" pitchFamily="17" charset="-128"/>
                <a:ea typeface="ＭＳ 明朝" panose="02020609040205080304" pitchFamily="17" charset="-128"/>
              </a:rPr>
              <a:t>7.0</a:t>
            </a:r>
            <a:r>
              <a:rPr lang="en-US" altLang="ja-JP" sz="2400" dirty="0"/>
              <a:t> [s]</a:t>
            </a:r>
            <a:r>
              <a:rPr lang="ja-JP" altLang="en-US" sz="2400" dirty="0">
                <a:solidFill>
                  <a:srgbClr val="000000"/>
                </a:solidFill>
                <a:latin typeface="ＭＳ 明朝" panose="02020609040205080304" pitchFamily="17" charset="-128"/>
                <a:ea typeface="ＭＳ 明朝" panose="02020609040205080304" pitchFamily="17" charset="-128"/>
              </a:rPr>
              <a:t>では位置ｘ</a:t>
            </a:r>
            <a:r>
              <a:rPr lang="ja-JP" altLang="en-US" sz="2100" baseline="-25000" dirty="0">
                <a:solidFill>
                  <a:srgbClr val="000000"/>
                </a:solidFill>
                <a:latin typeface="ＭＳ 明朝" panose="02020609040205080304" pitchFamily="17" charset="-128"/>
                <a:ea typeface="ＭＳ 明朝" panose="02020609040205080304" pitchFamily="17" charset="-128"/>
              </a:rPr>
              <a:t>２</a:t>
            </a:r>
            <a:r>
              <a:rPr lang="ja-JP" altLang="en-US" sz="2400" dirty="0">
                <a:solidFill>
                  <a:srgbClr val="000000"/>
                </a:solidFill>
                <a:latin typeface="ＭＳ 明朝" panose="02020609040205080304" pitchFamily="17" charset="-128"/>
                <a:ea typeface="ＭＳ 明朝" panose="02020609040205080304" pitchFamily="17" charset="-128"/>
              </a:rPr>
              <a:t>＝</a:t>
            </a:r>
            <a:r>
              <a:rPr lang="en-US" altLang="ja-JP" sz="2400" dirty="0">
                <a:solidFill>
                  <a:srgbClr val="000000"/>
                </a:solidFill>
                <a:latin typeface="ＭＳ 明朝" panose="02020609040205080304" pitchFamily="17" charset="-128"/>
                <a:ea typeface="ＭＳ 明朝" panose="02020609040205080304" pitchFamily="17" charset="-128"/>
              </a:rPr>
              <a:t>-25</a:t>
            </a:r>
            <a:r>
              <a:rPr lang="en-US" altLang="ja-JP" sz="2400" dirty="0"/>
              <a:t> [m]</a:t>
            </a:r>
            <a:r>
              <a:rPr lang="ja-JP" altLang="en-US" sz="2400" dirty="0">
                <a:solidFill>
                  <a:srgbClr val="000000"/>
                </a:solidFill>
                <a:latin typeface="ＭＳ 明朝" panose="02020609040205080304" pitchFamily="17" charset="-128"/>
                <a:ea typeface="ＭＳ 明朝" panose="02020609040205080304" pitchFamily="17" charset="-128"/>
              </a:rPr>
              <a:t>まで移動したとき、この物体の速度ｖを求めなさい。ただし、右向きを正とする。</a:t>
            </a:r>
            <a:endParaRPr lang="ja-JP" altLang="en-US" sz="2400" dirty="0"/>
          </a:p>
        </p:txBody>
      </p:sp>
      <mc:AlternateContent xmlns:mc="http://schemas.openxmlformats.org/markup-compatibility/2006" xmlns:a14="http://schemas.microsoft.com/office/drawing/2010/main">
        <mc:Choice Requires="a14">
          <p:sp>
            <p:nvSpPr>
              <p:cNvPr id="8" name="正方形/長方形 7">
                <a:extLst>
                  <a:ext uri="{FF2B5EF4-FFF2-40B4-BE49-F238E27FC236}">
                    <a16:creationId xmlns:a16="http://schemas.microsoft.com/office/drawing/2014/main" id="{4CCEFA65-566F-4E27-84A7-F561B32A62B6}"/>
                  </a:ext>
                </a:extLst>
              </p:cNvPr>
              <p:cNvSpPr/>
              <p:nvPr/>
            </p:nvSpPr>
            <p:spPr>
              <a:xfrm>
                <a:off x="4883982" y="2236339"/>
                <a:ext cx="5166799" cy="105695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3300" b="1" i="1">
                              <a:solidFill>
                                <a:srgbClr val="FF0000"/>
                              </a:solidFill>
                              <a:latin typeface="Cambria Math" panose="02040503050406030204" pitchFamily="18" charset="0"/>
                            </a:rPr>
                          </m:ctrlPr>
                        </m:fPr>
                        <m:num>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𝟐𝟓</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𝟓</m:t>
                          </m:r>
                          <m:r>
                            <a:rPr lang="en-US" altLang="ja-JP" sz="3300" b="1" i="1">
                              <a:solidFill>
                                <a:srgbClr val="FF0000"/>
                              </a:solidFill>
                              <a:latin typeface="Cambria Math" panose="02040503050406030204" pitchFamily="18" charset="0"/>
                            </a:rPr>
                            <m:t>)</m:t>
                          </m:r>
                        </m:num>
                        <m:den>
                          <m:r>
                            <a:rPr lang="en-US" altLang="ja-JP" sz="3300" b="1" i="1">
                              <a:solidFill>
                                <a:srgbClr val="FF0000"/>
                              </a:solidFill>
                              <a:latin typeface="Cambria Math" panose="02040503050406030204" pitchFamily="18" charset="0"/>
                            </a:rPr>
                            <m:t>𝟕</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𝟐</m:t>
                          </m:r>
                        </m:den>
                      </m:f>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𝟒</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𝟎</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𝒎</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𝒔</m:t>
                      </m:r>
                      <m:r>
                        <a:rPr lang="en-US" altLang="ja-JP" sz="3300" b="1" i="1">
                          <a:solidFill>
                            <a:srgbClr val="FF0000"/>
                          </a:solidFill>
                          <a:latin typeface="Cambria Math" panose="02040503050406030204" pitchFamily="18" charset="0"/>
                        </a:rPr>
                        <m:t>]</m:t>
                      </m:r>
                    </m:oMath>
                  </m:oMathPara>
                </a14:m>
                <a:endParaRPr lang="ja-JP" altLang="en-US" sz="3300" dirty="0"/>
              </a:p>
            </p:txBody>
          </p:sp>
        </mc:Choice>
        <mc:Fallback xmlns="">
          <p:sp>
            <p:nvSpPr>
              <p:cNvPr id="8" name="正方形/長方形 7">
                <a:extLst>
                  <a:ext uri="{FF2B5EF4-FFF2-40B4-BE49-F238E27FC236}">
                    <a16:creationId xmlns:a16="http://schemas.microsoft.com/office/drawing/2014/main" id="{4CCEFA65-566F-4E27-84A7-F561B32A62B6}"/>
                  </a:ext>
                </a:extLst>
              </p:cNvPr>
              <p:cNvSpPr>
                <a:spLocks noRot="1" noChangeAspect="1" noMove="1" noResize="1" noEditPoints="1" noAdjustHandles="1" noChangeArrowheads="1" noChangeShapeType="1" noTextEdit="1"/>
              </p:cNvSpPr>
              <p:nvPr/>
            </p:nvSpPr>
            <p:spPr>
              <a:xfrm>
                <a:off x="4883982" y="2236339"/>
                <a:ext cx="5166799" cy="1056956"/>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F69FFA40-7AC8-4897-8BBD-9EA4EAC23AF2}"/>
                  </a:ext>
                </a:extLst>
              </p:cNvPr>
              <p:cNvSpPr txBox="1"/>
              <p:nvPr/>
            </p:nvSpPr>
            <p:spPr>
              <a:xfrm>
                <a:off x="1153078" y="5151444"/>
                <a:ext cx="3787255" cy="10356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3300" i="1">
                          <a:latin typeface="Cambria Math" panose="02040503050406030204" pitchFamily="18" charset="0"/>
                        </a:rPr>
                        <m:t>𝑣</m:t>
                      </m:r>
                      <m:r>
                        <a:rPr lang="en-US" altLang="ja-JP" sz="3300" i="1">
                          <a:latin typeface="Cambria Math" panose="02040503050406030204" pitchFamily="18" charset="0"/>
                        </a:rPr>
                        <m:t>=</m:t>
                      </m:r>
                      <m:f>
                        <m:fPr>
                          <m:ctrlPr>
                            <a:rPr lang="en-US" altLang="ja-JP" sz="3300" b="1" i="1">
                              <a:solidFill>
                                <a:srgbClr val="FF0000"/>
                              </a:solidFill>
                              <a:latin typeface="Cambria Math" panose="02040503050406030204" pitchFamily="18" charset="0"/>
                            </a:rPr>
                          </m:ctrlPr>
                        </m:fPr>
                        <m:num>
                          <m:sSub>
                            <m:sSubPr>
                              <m:ctrlPr>
                                <a:rPr lang="en-US" altLang="ja-JP" sz="3300" b="1" i="1">
                                  <a:solidFill>
                                    <a:srgbClr val="FF0000"/>
                                  </a:solidFill>
                                  <a:latin typeface="Cambria Math" panose="02040503050406030204" pitchFamily="18" charset="0"/>
                                </a:rPr>
                              </m:ctrlPr>
                            </m:sSubPr>
                            <m:e>
                              <m:r>
                                <a:rPr lang="en-US" altLang="ja-JP" sz="3300" b="1" i="1">
                                  <a:solidFill>
                                    <a:srgbClr val="FF0000"/>
                                  </a:solidFill>
                                  <a:latin typeface="Cambria Math" panose="02040503050406030204" pitchFamily="18" charset="0"/>
                                </a:rPr>
                                <m:t>𝒙</m:t>
                              </m:r>
                            </m:e>
                            <m:sub>
                              <m:r>
                                <a:rPr lang="en-US" altLang="ja-JP" sz="3300" b="1" i="1">
                                  <a:solidFill>
                                    <a:srgbClr val="FF0000"/>
                                  </a:solidFill>
                                  <a:latin typeface="Cambria Math" panose="02040503050406030204" pitchFamily="18" charset="0"/>
                                </a:rPr>
                                <m:t>𝟐</m:t>
                              </m:r>
                            </m:sub>
                          </m:sSub>
                          <m:r>
                            <a:rPr lang="en-US" altLang="ja-JP" sz="3300" b="1" i="1">
                              <a:solidFill>
                                <a:srgbClr val="FF0000"/>
                              </a:solidFill>
                              <a:latin typeface="Cambria Math" panose="02040503050406030204" pitchFamily="18" charset="0"/>
                            </a:rPr>
                            <m:t>−</m:t>
                          </m:r>
                          <m:sSub>
                            <m:sSubPr>
                              <m:ctrlPr>
                                <a:rPr lang="en-US" altLang="ja-JP" sz="3300" b="1" i="1">
                                  <a:solidFill>
                                    <a:srgbClr val="FF0000"/>
                                  </a:solidFill>
                                  <a:latin typeface="Cambria Math" panose="02040503050406030204" pitchFamily="18" charset="0"/>
                                </a:rPr>
                              </m:ctrlPr>
                            </m:sSubPr>
                            <m:e>
                              <m:r>
                                <a:rPr lang="en-US" altLang="ja-JP" sz="3300" b="1" i="1">
                                  <a:solidFill>
                                    <a:srgbClr val="FF0000"/>
                                  </a:solidFill>
                                  <a:latin typeface="Cambria Math" panose="02040503050406030204" pitchFamily="18" charset="0"/>
                                </a:rPr>
                                <m:t>𝒙</m:t>
                              </m:r>
                            </m:e>
                            <m:sub>
                              <m:r>
                                <a:rPr lang="en-US" altLang="ja-JP" sz="3300" b="1" i="1">
                                  <a:solidFill>
                                    <a:srgbClr val="FF0000"/>
                                  </a:solidFill>
                                  <a:latin typeface="Cambria Math" panose="02040503050406030204" pitchFamily="18" charset="0"/>
                                </a:rPr>
                                <m:t>𝟏</m:t>
                              </m:r>
                            </m:sub>
                          </m:sSub>
                        </m:num>
                        <m:den>
                          <m:sSub>
                            <m:sSubPr>
                              <m:ctrlPr>
                                <a:rPr lang="en-US" altLang="ja-JP" sz="3300" b="1" i="1">
                                  <a:solidFill>
                                    <a:srgbClr val="FF0000"/>
                                  </a:solidFill>
                                  <a:latin typeface="Cambria Math" panose="02040503050406030204" pitchFamily="18" charset="0"/>
                                </a:rPr>
                              </m:ctrlPr>
                            </m:sSubPr>
                            <m:e>
                              <m:r>
                                <a:rPr lang="en-US" altLang="ja-JP" sz="3300" b="1" i="1">
                                  <a:solidFill>
                                    <a:srgbClr val="FF0000"/>
                                  </a:solidFill>
                                  <a:latin typeface="Cambria Math" panose="02040503050406030204" pitchFamily="18" charset="0"/>
                                </a:rPr>
                                <m:t>𝒕</m:t>
                              </m:r>
                            </m:e>
                            <m:sub>
                              <m:r>
                                <a:rPr lang="en-US" altLang="ja-JP" sz="3300" b="1" i="1">
                                  <a:solidFill>
                                    <a:srgbClr val="FF0000"/>
                                  </a:solidFill>
                                  <a:latin typeface="Cambria Math" panose="02040503050406030204" pitchFamily="18" charset="0"/>
                                </a:rPr>
                                <m:t>𝟐</m:t>
                              </m:r>
                            </m:sub>
                          </m:sSub>
                          <m:r>
                            <a:rPr lang="en-US" altLang="ja-JP" sz="3300" b="1" i="1">
                              <a:solidFill>
                                <a:srgbClr val="FF0000"/>
                              </a:solidFill>
                              <a:latin typeface="Cambria Math" panose="02040503050406030204" pitchFamily="18" charset="0"/>
                            </a:rPr>
                            <m:t>−</m:t>
                          </m:r>
                          <m:sSub>
                            <m:sSubPr>
                              <m:ctrlPr>
                                <a:rPr lang="en-US" altLang="ja-JP" sz="3300" b="1" i="1">
                                  <a:solidFill>
                                    <a:srgbClr val="FF0000"/>
                                  </a:solidFill>
                                  <a:latin typeface="Cambria Math" panose="02040503050406030204" pitchFamily="18" charset="0"/>
                                </a:rPr>
                              </m:ctrlPr>
                            </m:sSubPr>
                            <m:e>
                              <m:r>
                                <a:rPr lang="en-US" altLang="ja-JP" sz="3300" b="1" i="1">
                                  <a:solidFill>
                                    <a:srgbClr val="FF0000"/>
                                  </a:solidFill>
                                  <a:latin typeface="Cambria Math" panose="02040503050406030204" pitchFamily="18" charset="0"/>
                                </a:rPr>
                                <m:t>𝒕</m:t>
                              </m:r>
                            </m:e>
                            <m:sub>
                              <m:r>
                                <a:rPr lang="en-US" altLang="ja-JP" sz="3300" b="1" i="1">
                                  <a:solidFill>
                                    <a:srgbClr val="FF0000"/>
                                  </a:solidFill>
                                  <a:latin typeface="Cambria Math" panose="02040503050406030204" pitchFamily="18" charset="0"/>
                                </a:rPr>
                                <m:t>𝟏</m:t>
                              </m:r>
                            </m:sub>
                          </m:sSub>
                        </m:den>
                      </m:f>
                      <m:r>
                        <a:rPr lang="en-US" altLang="ja-JP" sz="3300" b="1" i="1">
                          <a:solidFill>
                            <a:srgbClr val="FF0000"/>
                          </a:solidFill>
                          <a:latin typeface="Cambria Math" panose="02040503050406030204" pitchFamily="18" charset="0"/>
                        </a:rPr>
                        <m:t>=</m:t>
                      </m:r>
                      <m:f>
                        <m:fPr>
                          <m:ctrlPr>
                            <a:rPr lang="en-US" altLang="ja-JP" sz="3300" b="1" i="1">
                              <a:solidFill>
                                <a:srgbClr val="FF0000"/>
                              </a:solidFill>
                              <a:latin typeface="Cambria Math" panose="02040503050406030204" pitchFamily="18" charset="0"/>
                            </a:rPr>
                          </m:ctrlPr>
                        </m:fPr>
                        <m:num>
                          <m:r>
                            <a:rPr lang="el-GR" altLang="ja-JP" sz="3300" b="1" i="1">
                              <a:solidFill>
                                <a:srgbClr val="FF0000"/>
                              </a:solidFill>
                              <a:latin typeface="Cambria Math" panose="02040503050406030204" pitchFamily="18" charset="0"/>
                            </a:rPr>
                            <m:t>𝚫</m:t>
                          </m:r>
                          <m:r>
                            <a:rPr lang="en-US" altLang="ja-JP" sz="3300" b="1" i="1">
                              <a:solidFill>
                                <a:srgbClr val="FF0000"/>
                              </a:solidFill>
                              <a:latin typeface="Cambria Math" panose="02040503050406030204" pitchFamily="18" charset="0"/>
                            </a:rPr>
                            <m:t>𝒙</m:t>
                          </m:r>
                        </m:num>
                        <m:den>
                          <m:r>
                            <a:rPr lang="el-GR" altLang="ja-JP" sz="3300" b="1" i="1">
                              <a:solidFill>
                                <a:srgbClr val="FF0000"/>
                              </a:solidFill>
                              <a:latin typeface="Cambria Math" panose="02040503050406030204" pitchFamily="18" charset="0"/>
                            </a:rPr>
                            <m:t>𝚫</m:t>
                          </m:r>
                          <m:r>
                            <a:rPr lang="en-US" altLang="ja-JP" sz="3300" b="1" i="1">
                              <a:solidFill>
                                <a:srgbClr val="FF0000"/>
                              </a:solidFill>
                              <a:latin typeface="Cambria Math" panose="02040503050406030204" pitchFamily="18" charset="0"/>
                            </a:rPr>
                            <m:t>𝒕</m:t>
                          </m:r>
                        </m:den>
                      </m:f>
                      <m:r>
                        <a:rPr lang="en-US" altLang="ja-JP" sz="3300" b="1" i="1">
                          <a:solidFill>
                            <a:srgbClr val="FF0000"/>
                          </a:solidFill>
                          <a:latin typeface="Cambria Math" panose="02040503050406030204" pitchFamily="18" charset="0"/>
                        </a:rPr>
                        <m:t>=</m:t>
                      </m:r>
                    </m:oMath>
                  </m:oMathPara>
                </a14:m>
                <a:endParaRPr lang="ja-JP" altLang="en-US" sz="3300" dirty="0"/>
              </a:p>
            </p:txBody>
          </p:sp>
        </mc:Choice>
        <mc:Fallback xmlns="">
          <p:sp>
            <p:nvSpPr>
              <p:cNvPr id="9" name="テキスト ボックス 8">
                <a:extLst>
                  <a:ext uri="{FF2B5EF4-FFF2-40B4-BE49-F238E27FC236}">
                    <a16:creationId xmlns:a16="http://schemas.microsoft.com/office/drawing/2014/main" id="{F69FFA40-7AC8-4897-8BBD-9EA4EAC23AF2}"/>
                  </a:ext>
                </a:extLst>
              </p:cNvPr>
              <p:cNvSpPr txBox="1">
                <a:spLocks noRot="1" noChangeAspect="1" noMove="1" noResize="1" noEditPoints="1" noAdjustHandles="1" noChangeArrowheads="1" noChangeShapeType="1" noTextEdit="1"/>
              </p:cNvSpPr>
              <p:nvPr/>
            </p:nvSpPr>
            <p:spPr>
              <a:xfrm>
                <a:off x="1153078" y="5151444"/>
                <a:ext cx="3787255" cy="1035668"/>
              </a:xfrm>
              <a:prstGeom prst="rect">
                <a:avLst/>
              </a:prstGeom>
              <a:blipFill>
                <a:blip r:embed="rId4"/>
                <a:stretch>
                  <a:fillRect/>
                </a:stretch>
              </a:blipFill>
            </p:spPr>
            <p:txBody>
              <a:bodyPr/>
              <a:lstStyle/>
              <a:p>
                <a:r>
                  <a:rPr lang="ja-JP" altLang="en-US">
                    <a:noFill/>
                  </a:rPr>
                  <a:t> </a:t>
                </a:r>
              </a:p>
            </p:txBody>
          </p:sp>
        </mc:Fallback>
      </mc:AlternateContent>
      <p:sp>
        <p:nvSpPr>
          <p:cNvPr id="10" name="正方形/長方形 9">
            <a:extLst>
              <a:ext uri="{FF2B5EF4-FFF2-40B4-BE49-F238E27FC236}">
                <a16:creationId xmlns:a16="http://schemas.microsoft.com/office/drawing/2014/main" id="{AAC5A9D3-A10F-4393-8147-DAD803AFBC0D}"/>
              </a:ext>
            </a:extLst>
          </p:cNvPr>
          <p:cNvSpPr/>
          <p:nvPr/>
        </p:nvSpPr>
        <p:spPr>
          <a:xfrm>
            <a:off x="383355" y="3647843"/>
            <a:ext cx="11465745" cy="1369606"/>
          </a:xfrm>
          <a:prstGeom prst="rect">
            <a:avLst/>
          </a:prstGeom>
        </p:spPr>
        <p:txBody>
          <a:bodyPr wrap="square">
            <a:spAutoFit/>
          </a:bodyPr>
          <a:lstStyle/>
          <a:p>
            <a:r>
              <a:rPr lang="ja-JP" altLang="en-US" sz="2700" dirty="0">
                <a:solidFill>
                  <a:srgbClr val="000000"/>
                </a:solidFill>
                <a:latin typeface="ＭＳ 明朝" panose="02020609040205080304" pitchFamily="17" charset="-128"/>
                <a:ea typeface="ＭＳ 明朝" panose="02020609040205080304" pitchFamily="17" charset="-128"/>
              </a:rPr>
              <a:t>④　図のように、時刻ｔ</a:t>
            </a:r>
            <a:r>
              <a:rPr lang="ja-JP" altLang="en-US" baseline="-25000" dirty="0">
                <a:solidFill>
                  <a:srgbClr val="000000"/>
                </a:solidFill>
                <a:latin typeface="ＭＳ 明朝" panose="02020609040205080304" pitchFamily="17" charset="-128"/>
                <a:ea typeface="ＭＳ 明朝" panose="02020609040205080304" pitchFamily="17" charset="-128"/>
              </a:rPr>
              <a:t>１</a:t>
            </a:r>
            <a:r>
              <a:rPr lang="ja-JP" altLang="en-US" sz="2700" dirty="0">
                <a:solidFill>
                  <a:srgbClr val="000000"/>
                </a:solidFill>
                <a:latin typeface="ＭＳ 明朝" panose="02020609040205080304" pitchFamily="17" charset="-128"/>
                <a:ea typeface="ＭＳ 明朝" panose="02020609040205080304" pitchFamily="17" charset="-128"/>
              </a:rPr>
              <a:t>＝</a:t>
            </a:r>
            <a:r>
              <a:rPr lang="en-US" altLang="ja-JP" sz="2700" dirty="0">
                <a:solidFill>
                  <a:srgbClr val="000000"/>
                </a:solidFill>
                <a:latin typeface="ＭＳ 明朝" panose="02020609040205080304" pitchFamily="17" charset="-128"/>
                <a:ea typeface="ＭＳ 明朝" panose="02020609040205080304" pitchFamily="17" charset="-128"/>
              </a:rPr>
              <a:t>4.0</a:t>
            </a:r>
            <a:r>
              <a:rPr lang="en-US" altLang="ja-JP" sz="2800" dirty="0"/>
              <a:t> [s]</a:t>
            </a:r>
            <a:r>
              <a:rPr lang="ja-JP" altLang="en-US" sz="2700" dirty="0">
                <a:solidFill>
                  <a:srgbClr val="000000"/>
                </a:solidFill>
                <a:latin typeface="ＭＳ 明朝" panose="02020609040205080304" pitchFamily="17" charset="-128"/>
                <a:ea typeface="ＭＳ 明朝" panose="02020609040205080304" pitchFamily="17" charset="-128"/>
              </a:rPr>
              <a:t>では位置ｘ</a:t>
            </a:r>
            <a:r>
              <a:rPr lang="ja-JP" altLang="en-US" baseline="-25000" dirty="0">
                <a:solidFill>
                  <a:srgbClr val="000000"/>
                </a:solidFill>
                <a:latin typeface="ＭＳ 明朝" panose="02020609040205080304" pitchFamily="17" charset="-128"/>
                <a:ea typeface="ＭＳ 明朝" panose="02020609040205080304" pitchFamily="17" charset="-128"/>
              </a:rPr>
              <a:t>１</a:t>
            </a:r>
            <a:r>
              <a:rPr lang="ja-JP" altLang="en-US" sz="2700" dirty="0">
                <a:solidFill>
                  <a:srgbClr val="000000"/>
                </a:solidFill>
                <a:latin typeface="ＭＳ 明朝" panose="02020609040205080304" pitchFamily="17" charset="-128"/>
                <a:ea typeface="ＭＳ 明朝" panose="02020609040205080304" pitchFamily="17" charset="-128"/>
              </a:rPr>
              <a:t>＝</a:t>
            </a:r>
            <a:r>
              <a:rPr lang="en-US" altLang="ja-JP" sz="2700" dirty="0">
                <a:solidFill>
                  <a:srgbClr val="000000"/>
                </a:solidFill>
                <a:latin typeface="ＭＳ 明朝" panose="02020609040205080304" pitchFamily="17" charset="-128"/>
                <a:ea typeface="ＭＳ 明朝" panose="02020609040205080304" pitchFamily="17" charset="-128"/>
              </a:rPr>
              <a:t>-5.0</a:t>
            </a:r>
            <a:r>
              <a:rPr lang="en-US" altLang="ja-JP" sz="2800" dirty="0"/>
              <a:t> [m]</a:t>
            </a:r>
            <a:r>
              <a:rPr lang="ja-JP" altLang="en-US" sz="2700" dirty="0">
                <a:solidFill>
                  <a:srgbClr val="000000"/>
                </a:solidFill>
                <a:latin typeface="ＭＳ 明朝" panose="02020609040205080304" pitchFamily="17" charset="-128"/>
                <a:ea typeface="ＭＳ 明朝" panose="02020609040205080304" pitchFamily="17" charset="-128"/>
              </a:rPr>
              <a:t>の物体が時刻ｔ</a:t>
            </a:r>
            <a:r>
              <a:rPr lang="ja-JP" altLang="en-US" sz="1500" baseline="-25000" dirty="0">
                <a:solidFill>
                  <a:srgbClr val="000000"/>
                </a:solidFill>
                <a:latin typeface="ＭＳ 明朝" panose="02020609040205080304" pitchFamily="17" charset="-128"/>
                <a:ea typeface="ＭＳ 明朝" panose="02020609040205080304" pitchFamily="17" charset="-128"/>
              </a:rPr>
              <a:t>２</a:t>
            </a:r>
            <a:r>
              <a:rPr lang="ja-JP" altLang="en-US" sz="2700" dirty="0">
                <a:solidFill>
                  <a:srgbClr val="000000"/>
                </a:solidFill>
                <a:latin typeface="ＭＳ 明朝" panose="02020609040205080304" pitchFamily="17" charset="-128"/>
                <a:ea typeface="ＭＳ 明朝" panose="02020609040205080304" pitchFamily="17" charset="-128"/>
              </a:rPr>
              <a:t>＝</a:t>
            </a:r>
            <a:r>
              <a:rPr lang="en-US" altLang="ja-JP" sz="2700" dirty="0">
                <a:solidFill>
                  <a:srgbClr val="000000"/>
                </a:solidFill>
                <a:latin typeface="ＭＳ 明朝" panose="02020609040205080304" pitchFamily="17" charset="-128"/>
                <a:ea typeface="ＭＳ 明朝" panose="02020609040205080304" pitchFamily="17" charset="-128"/>
              </a:rPr>
              <a:t>9.0</a:t>
            </a:r>
            <a:r>
              <a:rPr lang="en-US" altLang="ja-JP" sz="2800" dirty="0"/>
              <a:t> [s]</a:t>
            </a:r>
            <a:r>
              <a:rPr lang="ja-JP" altLang="en-US" sz="2700" dirty="0">
                <a:solidFill>
                  <a:srgbClr val="000000"/>
                </a:solidFill>
                <a:latin typeface="ＭＳ 明朝" panose="02020609040205080304" pitchFamily="17" charset="-128"/>
                <a:ea typeface="ＭＳ 明朝" panose="02020609040205080304" pitchFamily="17" charset="-128"/>
              </a:rPr>
              <a:t>では位置ｘ</a:t>
            </a:r>
            <a:r>
              <a:rPr lang="ja-JP" altLang="en-US" baseline="-25000" dirty="0">
                <a:solidFill>
                  <a:srgbClr val="000000"/>
                </a:solidFill>
                <a:latin typeface="ＭＳ 明朝" panose="02020609040205080304" pitchFamily="17" charset="-128"/>
                <a:ea typeface="ＭＳ 明朝" panose="02020609040205080304" pitchFamily="17" charset="-128"/>
              </a:rPr>
              <a:t>２</a:t>
            </a:r>
            <a:r>
              <a:rPr lang="ja-JP" altLang="en-US" sz="2700" dirty="0">
                <a:solidFill>
                  <a:srgbClr val="000000"/>
                </a:solidFill>
                <a:latin typeface="ＭＳ 明朝" panose="02020609040205080304" pitchFamily="17" charset="-128"/>
                <a:ea typeface="ＭＳ 明朝" panose="02020609040205080304" pitchFamily="17" charset="-128"/>
              </a:rPr>
              <a:t>＝</a:t>
            </a:r>
            <a:r>
              <a:rPr lang="en-US" altLang="ja-JP" sz="2700" dirty="0">
                <a:solidFill>
                  <a:srgbClr val="000000"/>
                </a:solidFill>
                <a:latin typeface="ＭＳ 明朝" panose="02020609040205080304" pitchFamily="17" charset="-128"/>
                <a:ea typeface="ＭＳ 明朝" panose="02020609040205080304" pitchFamily="17" charset="-128"/>
              </a:rPr>
              <a:t>-13</a:t>
            </a:r>
            <a:r>
              <a:rPr lang="en-US" altLang="ja-JP" sz="2400" dirty="0"/>
              <a:t> [m]</a:t>
            </a:r>
            <a:r>
              <a:rPr lang="ja-JP" altLang="en-US" sz="2700" dirty="0">
                <a:solidFill>
                  <a:srgbClr val="000000"/>
                </a:solidFill>
                <a:latin typeface="ＭＳ 明朝" panose="02020609040205080304" pitchFamily="17" charset="-128"/>
                <a:ea typeface="ＭＳ 明朝" panose="02020609040205080304" pitchFamily="17" charset="-128"/>
              </a:rPr>
              <a:t>まで移動したとき、この物体の速度ｖを求めなさい。ただし、右向きを正とする。</a:t>
            </a:r>
            <a:endParaRPr lang="ja-JP" altLang="en-US" sz="2700" dirty="0"/>
          </a:p>
        </p:txBody>
      </p:sp>
      <mc:AlternateContent xmlns:mc="http://schemas.openxmlformats.org/markup-compatibility/2006" xmlns:a14="http://schemas.microsoft.com/office/drawing/2010/main">
        <mc:Choice Requires="a14">
          <p:sp>
            <p:nvSpPr>
              <p:cNvPr id="11" name="正方形/長方形 10">
                <a:extLst>
                  <a:ext uri="{FF2B5EF4-FFF2-40B4-BE49-F238E27FC236}">
                    <a16:creationId xmlns:a16="http://schemas.microsoft.com/office/drawing/2014/main" id="{9F02EE74-FAB7-43B0-9F7B-0DA0CA197211}"/>
                  </a:ext>
                </a:extLst>
              </p:cNvPr>
              <p:cNvSpPr/>
              <p:nvPr/>
            </p:nvSpPr>
            <p:spPr>
              <a:xfrm>
                <a:off x="4883982" y="5106220"/>
                <a:ext cx="5166799" cy="105964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ja-JP" sz="3300" b="1" i="1">
                              <a:solidFill>
                                <a:srgbClr val="FF0000"/>
                              </a:solidFill>
                              <a:latin typeface="Cambria Math" panose="02040503050406030204" pitchFamily="18" charset="0"/>
                            </a:rPr>
                          </m:ctrlPr>
                        </m:fPr>
                        <m:num>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𝟏𝟑</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𝟓</m:t>
                          </m:r>
                          <m:r>
                            <a:rPr lang="en-US" altLang="ja-JP" sz="3300" b="1" i="1">
                              <a:solidFill>
                                <a:srgbClr val="FF0000"/>
                              </a:solidFill>
                              <a:latin typeface="Cambria Math" panose="02040503050406030204" pitchFamily="18" charset="0"/>
                            </a:rPr>
                            <m:t>)</m:t>
                          </m:r>
                        </m:num>
                        <m:den>
                          <m:r>
                            <a:rPr lang="en-US" altLang="ja-JP" sz="3300" b="1" i="1">
                              <a:solidFill>
                                <a:srgbClr val="FF0000"/>
                              </a:solidFill>
                              <a:latin typeface="Cambria Math" panose="02040503050406030204" pitchFamily="18" charset="0"/>
                            </a:rPr>
                            <m:t>𝟗</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𝟒</m:t>
                          </m:r>
                        </m:den>
                      </m:f>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𝟏</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𝟔</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𝒎</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𝒔</m:t>
                      </m:r>
                      <m:r>
                        <a:rPr lang="en-US" altLang="ja-JP" sz="3300" b="1" i="1">
                          <a:solidFill>
                            <a:srgbClr val="FF0000"/>
                          </a:solidFill>
                          <a:latin typeface="Cambria Math" panose="02040503050406030204" pitchFamily="18" charset="0"/>
                        </a:rPr>
                        <m:t>]</m:t>
                      </m:r>
                    </m:oMath>
                  </m:oMathPara>
                </a14:m>
                <a:endParaRPr lang="ja-JP" altLang="en-US" sz="3300" dirty="0"/>
              </a:p>
            </p:txBody>
          </p:sp>
        </mc:Choice>
        <mc:Fallback xmlns="">
          <p:sp>
            <p:nvSpPr>
              <p:cNvPr id="11" name="正方形/長方形 10">
                <a:extLst>
                  <a:ext uri="{FF2B5EF4-FFF2-40B4-BE49-F238E27FC236}">
                    <a16:creationId xmlns:a16="http://schemas.microsoft.com/office/drawing/2014/main" id="{9F02EE74-FAB7-43B0-9F7B-0DA0CA197211}"/>
                  </a:ext>
                </a:extLst>
              </p:cNvPr>
              <p:cNvSpPr>
                <a:spLocks noRot="1" noChangeAspect="1" noMove="1" noResize="1" noEditPoints="1" noAdjustHandles="1" noChangeArrowheads="1" noChangeShapeType="1" noTextEdit="1"/>
              </p:cNvSpPr>
              <p:nvPr/>
            </p:nvSpPr>
            <p:spPr>
              <a:xfrm>
                <a:off x="4883982" y="5106220"/>
                <a:ext cx="5166799" cy="1059649"/>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0871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a:t>
            </a:r>
            <a:r>
              <a:rPr lang="ja-JP" altLang="en-US" sz="3600" dirty="0">
                <a:latin typeface="HG丸ｺﾞｼｯｸM-PRO" panose="020F0600000000000000" pitchFamily="50" charset="-128"/>
                <a:ea typeface="HG丸ｺﾞｼｯｸM-PRO" panose="020F0600000000000000" pitchFamily="50" charset="-128"/>
              </a:rPr>
              <a:t>．</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26</a:t>
            </a:fld>
            <a:endParaRPr kumimoji="1" lang="ja-JP" altLang="en-US"/>
          </a:p>
        </p:txBody>
      </p:sp>
      <p:sp>
        <p:nvSpPr>
          <p:cNvPr id="14" name="正方形/長方形 13">
            <a:extLst>
              <a:ext uri="{FF2B5EF4-FFF2-40B4-BE49-F238E27FC236}">
                <a16:creationId xmlns:a16="http://schemas.microsoft.com/office/drawing/2014/main" id="{138410B0-73C6-4E16-860A-3CA1A9E6AB54}"/>
              </a:ext>
            </a:extLst>
          </p:cNvPr>
          <p:cNvSpPr/>
          <p:nvPr/>
        </p:nvSpPr>
        <p:spPr>
          <a:xfrm>
            <a:off x="943141" y="2446388"/>
            <a:ext cx="10410659" cy="1446550"/>
          </a:xfrm>
          <a:prstGeom prst="rect">
            <a:avLst/>
          </a:prstGeom>
        </p:spPr>
        <p:txBody>
          <a:bodyPr wrap="square">
            <a:spAutoFit/>
          </a:bodyPr>
          <a:lstStyle/>
          <a:p>
            <a:pPr algn="just"/>
            <a:r>
              <a:rPr lang="ja-JP" altLang="en-US" sz="4400" b="1" dirty="0">
                <a:latin typeface="HG丸ｺﾞｼｯｸM-PRO" panose="020F0600000000000000" pitchFamily="50" charset="-128"/>
                <a:ea typeface="HG丸ｺﾞｼｯｸM-PRO" panose="020F0600000000000000" pitchFamily="50" charset="-128"/>
              </a:rPr>
              <a:t>等速直線運動をｘ－ｔグラフとｖ－ｔグラフを用いて表現することができる。</a:t>
            </a:r>
            <a:endParaRPr lang="en-US" altLang="ja-JP" sz="4400" b="1" dirty="0">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FC88A17E-3C8F-41EE-9778-FDBC44C23527}"/>
              </a:ext>
            </a:extLst>
          </p:cNvPr>
          <p:cNvSpPr txBox="1"/>
          <p:nvPr/>
        </p:nvSpPr>
        <p:spPr>
          <a:xfrm>
            <a:off x="279401" y="911866"/>
            <a:ext cx="4825999" cy="646331"/>
          </a:xfrm>
          <a:prstGeom prst="rect">
            <a:avLst/>
          </a:prstGeom>
          <a:solidFill>
            <a:srgbClr val="00B0F0"/>
          </a:solidFill>
        </p:spPr>
        <p:txBody>
          <a:bodyPr wrap="square" rtlCol="0">
            <a:spAutoFit/>
          </a:bodyPr>
          <a:lstStyle/>
          <a:p>
            <a:pPr algn="ctr"/>
            <a:r>
              <a:rPr lang="ja-JP" altLang="en-US" sz="3600" dirty="0">
                <a:latin typeface="HG丸ｺﾞｼｯｸM-PRO" panose="020F0600000000000000" pitchFamily="50" charset="-128"/>
                <a:ea typeface="HG丸ｺﾞｼｯｸM-PRO" panose="020F0600000000000000" pitchFamily="50" charset="-128"/>
              </a:rPr>
              <a:t>本時の目標・学ぶこと</a:t>
            </a:r>
          </a:p>
        </p:txBody>
      </p:sp>
      <p:sp>
        <p:nvSpPr>
          <p:cNvPr id="17" name="四角形: 角を丸くする 16">
            <a:extLst>
              <a:ext uri="{FF2B5EF4-FFF2-40B4-BE49-F238E27FC236}">
                <a16:creationId xmlns:a16="http://schemas.microsoft.com/office/drawing/2014/main" id="{329B140E-EF12-42F6-A014-3185CE96694D}"/>
              </a:ext>
            </a:extLst>
          </p:cNvPr>
          <p:cNvSpPr/>
          <p:nvPr/>
        </p:nvSpPr>
        <p:spPr>
          <a:xfrm>
            <a:off x="534736" y="1852144"/>
            <a:ext cx="11100548" cy="2811296"/>
          </a:xfrm>
          <a:prstGeom prst="roundRect">
            <a:avLst>
              <a:gd name="adj" fmla="val 41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210490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3-1</a:t>
            </a:r>
            <a:r>
              <a:rPr lang="ja-JP" altLang="en-US" sz="3600" dirty="0">
                <a:latin typeface="HG丸ｺﾞｼｯｸM-PRO" panose="020F0600000000000000" pitchFamily="50" charset="-128"/>
                <a:ea typeface="HG丸ｺﾞｼｯｸM-PRO" panose="020F0600000000000000" pitchFamily="50" charset="-128"/>
              </a:rPr>
              <a:t>．等速運動と等速直線運動</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27</a:t>
            </a:fld>
            <a:endParaRPr kumimoji="1" lang="ja-JP" altLang="en-US"/>
          </a:p>
        </p:txBody>
      </p:sp>
      <p:sp>
        <p:nvSpPr>
          <p:cNvPr id="7" name="コンテンツ プレースホルダー 2">
            <a:extLst>
              <a:ext uri="{FF2B5EF4-FFF2-40B4-BE49-F238E27FC236}">
                <a16:creationId xmlns:a16="http://schemas.microsoft.com/office/drawing/2014/main" id="{15DB1134-40B0-4E8A-9AE9-857243C022F3}"/>
              </a:ext>
            </a:extLst>
          </p:cNvPr>
          <p:cNvSpPr txBox="1">
            <a:spLocks/>
          </p:cNvSpPr>
          <p:nvPr/>
        </p:nvSpPr>
        <p:spPr>
          <a:xfrm>
            <a:off x="838200" y="1146551"/>
            <a:ext cx="10988040" cy="1066477"/>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a:latin typeface="HG丸ｺﾞｼｯｸM-PRO" panose="020F0600000000000000" pitchFamily="50" charset="-128"/>
                <a:ea typeface="HG丸ｺﾞｼｯｸM-PRO" panose="020F0600000000000000" pitchFamily="50" charset="-128"/>
              </a:rPr>
              <a:t>ある物体が、一定の速さで運動しているとき、</a:t>
            </a:r>
            <a:endParaRPr lang="en-US" altLang="ja-JP" sz="32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3200" dirty="0">
                <a:latin typeface="HG丸ｺﾞｼｯｸM-PRO" panose="020F0600000000000000" pitchFamily="50" charset="-128"/>
                <a:ea typeface="HG丸ｺﾞｼｯｸM-PRO" panose="020F0600000000000000" pitchFamily="50" charset="-128"/>
              </a:rPr>
              <a:t>　　　　その物体の運動を　　　　　　という。</a:t>
            </a:r>
            <a:endParaRPr lang="en-US" altLang="ja-JP" sz="3200" dirty="0">
              <a:latin typeface="HG丸ｺﾞｼｯｸM-PRO" panose="020F0600000000000000" pitchFamily="50" charset="-128"/>
              <a:ea typeface="HG丸ｺﾞｼｯｸM-PRO" panose="020F0600000000000000" pitchFamily="50" charset="-128"/>
            </a:endParaRPr>
          </a:p>
        </p:txBody>
      </p:sp>
      <p:sp>
        <p:nvSpPr>
          <p:cNvPr id="8" name="正方形/長方形 7">
            <a:extLst>
              <a:ext uri="{FF2B5EF4-FFF2-40B4-BE49-F238E27FC236}">
                <a16:creationId xmlns:a16="http://schemas.microsoft.com/office/drawing/2014/main" id="{16612525-8DF4-446D-B3EB-F8029874E413}"/>
              </a:ext>
            </a:extLst>
          </p:cNvPr>
          <p:cNvSpPr/>
          <p:nvPr/>
        </p:nvSpPr>
        <p:spPr>
          <a:xfrm>
            <a:off x="5889171" y="1591875"/>
            <a:ext cx="1832553"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等速運動</a:t>
            </a:r>
            <a:endParaRPr lang="ja-JP" altLang="en-US" sz="3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 name="正方形/長方形 8">
            <a:extLst>
              <a:ext uri="{FF2B5EF4-FFF2-40B4-BE49-F238E27FC236}">
                <a16:creationId xmlns:a16="http://schemas.microsoft.com/office/drawing/2014/main" id="{E4F80046-E1AA-475D-BAEA-E29EAF4594CA}"/>
              </a:ext>
            </a:extLst>
          </p:cNvPr>
          <p:cNvSpPr/>
          <p:nvPr/>
        </p:nvSpPr>
        <p:spPr>
          <a:xfrm>
            <a:off x="838200" y="2644170"/>
            <a:ext cx="10873740" cy="1569660"/>
          </a:xfrm>
          <a:prstGeom prst="rect">
            <a:avLst/>
          </a:prstGeom>
        </p:spPr>
        <p:txBody>
          <a:bodyPr wrap="square">
            <a:spAutoFit/>
          </a:bodyPr>
          <a:lstStyle/>
          <a:p>
            <a:r>
              <a:rPr lang="ja-JP" altLang="en-US" sz="3200" dirty="0">
                <a:latin typeface="HG丸ｺﾞｼｯｸM-PRO" panose="020F0600000000000000" pitchFamily="50" charset="-128"/>
                <a:ea typeface="HG丸ｺﾞｼｯｸM-PRO" panose="020F0600000000000000" pitchFamily="50" charset="-128"/>
              </a:rPr>
              <a:t>速さが一定であればよいので、さまざまな等速運動が考えられる。</a:t>
            </a:r>
            <a:endParaRPr lang="en-US" altLang="ja-JP" sz="3200" dirty="0">
              <a:latin typeface="HG丸ｺﾞｼｯｸM-PRO" panose="020F0600000000000000" pitchFamily="50" charset="-128"/>
              <a:ea typeface="HG丸ｺﾞｼｯｸM-PRO" panose="020F0600000000000000" pitchFamily="50" charset="-128"/>
            </a:endParaRPr>
          </a:p>
          <a:p>
            <a:r>
              <a:rPr lang="ja-JP" altLang="en-US" sz="3200" dirty="0">
                <a:latin typeface="HG丸ｺﾞｼｯｸM-PRO" panose="020F0600000000000000" pitchFamily="50" charset="-128"/>
                <a:ea typeface="HG丸ｺﾞｼｯｸM-PRO" panose="020F0600000000000000" pitchFamily="50" charset="-128"/>
              </a:rPr>
              <a:t>以下の３つの例はすべて等速運動である。</a:t>
            </a:r>
          </a:p>
        </p:txBody>
      </p:sp>
      <p:pic>
        <p:nvPicPr>
          <p:cNvPr id="10" name="図 9">
            <a:extLst>
              <a:ext uri="{FF2B5EF4-FFF2-40B4-BE49-F238E27FC236}">
                <a16:creationId xmlns:a16="http://schemas.microsoft.com/office/drawing/2014/main" id="{50A57396-5411-4059-B9E2-5ED02F77D26B}"/>
              </a:ext>
            </a:extLst>
          </p:cNvPr>
          <p:cNvPicPr>
            <a:picLocks noChangeAspect="1"/>
          </p:cNvPicPr>
          <p:nvPr/>
        </p:nvPicPr>
        <p:blipFill>
          <a:blip r:embed="rId2"/>
          <a:stretch>
            <a:fillRect/>
          </a:stretch>
        </p:blipFill>
        <p:spPr>
          <a:xfrm>
            <a:off x="1931491" y="4368347"/>
            <a:ext cx="8801457" cy="1533501"/>
          </a:xfrm>
          <a:prstGeom prst="rect">
            <a:avLst/>
          </a:prstGeom>
        </p:spPr>
      </p:pic>
    </p:spTree>
    <p:extLst>
      <p:ext uri="{BB962C8B-B14F-4D97-AF65-F5344CB8AC3E}">
        <p14:creationId xmlns:p14="http://schemas.microsoft.com/office/powerpoint/2010/main" val="387254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3-1</a:t>
            </a:r>
            <a:r>
              <a:rPr lang="ja-JP" altLang="en-US" sz="3600" dirty="0">
                <a:latin typeface="HG丸ｺﾞｼｯｸM-PRO" panose="020F0600000000000000" pitchFamily="50" charset="-128"/>
                <a:ea typeface="HG丸ｺﾞｼｯｸM-PRO" panose="020F0600000000000000" pitchFamily="50" charset="-128"/>
              </a:rPr>
              <a:t>．</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28</a:t>
            </a:fld>
            <a:endParaRPr kumimoji="1" lang="ja-JP" altLang="en-US"/>
          </a:p>
        </p:txBody>
      </p:sp>
      <p:sp>
        <p:nvSpPr>
          <p:cNvPr id="6" name="コンテンツ プレースホルダー 2">
            <a:extLst>
              <a:ext uri="{FF2B5EF4-FFF2-40B4-BE49-F238E27FC236}">
                <a16:creationId xmlns:a16="http://schemas.microsoft.com/office/drawing/2014/main" id="{39985B66-F13C-41AD-B8C7-8219526F1EC1}"/>
              </a:ext>
            </a:extLst>
          </p:cNvPr>
          <p:cNvSpPr txBox="1">
            <a:spLocks/>
          </p:cNvSpPr>
          <p:nvPr/>
        </p:nvSpPr>
        <p:spPr>
          <a:xfrm>
            <a:off x="838200" y="932585"/>
            <a:ext cx="10957560" cy="466734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a:latin typeface="HG丸ｺﾞｼｯｸM-PRO" panose="020F0600000000000000" pitchFamily="50" charset="-128"/>
                <a:ea typeface="HG丸ｺﾞｼｯｸM-PRO" panose="020F0600000000000000" pitchFamily="50" charset="-128"/>
              </a:rPr>
              <a:t>これに対して、</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等速度運動</a:t>
            </a:r>
            <a:r>
              <a:rPr lang="ja-JP" altLang="en-US" sz="3200" dirty="0">
                <a:latin typeface="HG丸ｺﾞｼｯｸM-PRO" panose="020F0600000000000000" pitchFamily="50" charset="-128"/>
                <a:ea typeface="HG丸ｺﾞｼｯｸM-PRO" panose="020F0600000000000000" pitchFamily="50" charset="-128"/>
              </a:rPr>
              <a:t>もある。</a:t>
            </a:r>
            <a:endParaRPr lang="en-US" altLang="ja-JP" sz="32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lang="en-US" altLang="ja-JP" sz="32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3200" dirty="0">
                <a:latin typeface="HG丸ｺﾞｼｯｸM-PRO" panose="020F0600000000000000" pitchFamily="50" charset="-128"/>
                <a:ea typeface="HG丸ｺﾞｼｯｸM-PRO" panose="020F0600000000000000" pitchFamily="50" charset="-128"/>
              </a:rPr>
              <a:t>速度が一定の運動であるということは、</a:t>
            </a:r>
            <a:endParaRPr lang="en-US" altLang="ja-JP" sz="32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3200" dirty="0">
                <a:latin typeface="HG丸ｺﾞｼｯｸM-PRO" panose="020F0600000000000000" pitchFamily="50" charset="-128"/>
                <a:ea typeface="HG丸ｺﾞｼｯｸM-PRO" panose="020F0600000000000000" pitchFamily="50" charset="-128"/>
              </a:rPr>
              <a:t>＿＿＿＿と＿＿＿＿が一定で変わらない運動ということになる。つまり、向きが変わらないということは、</a:t>
            </a:r>
            <a:endParaRPr lang="en-US" altLang="ja-JP" sz="32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3200" dirty="0">
                <a:latin typeface="HG丸ｺﾞｼｯｸM-PRO" panose="020F0600000000000000" pitchFamily="50" charset="-128"/>
                <a:ea typeface="HG丸ｺﾞｼｯｸM-PRO" panose="020F0600000000000000" pitchFamily="50" charset="-128"/>
              </a:rPr>
              <a:t>物体は</a:t>
            </a:r>
            <a:r>
              <a:rPr lang="ja-JP" altLang="en-US" sz="3200" u="sng" dirty="0">
                <a:latin typeface="HG丸ｺﾞｼｯｸM-PRO" panose="020F0600000000000000" pitchFamily="50" charset="-128"/>
                <a:ea typeface="HG丸ｺﾞｼｯｸM-PRO" panose="020F0600000000000000" pitchFamily="50" charset="-128"/>
              </a:rPr>
              <a:t>　　　　　</a:t>
            </a:r>
            <a:r>
              <a:rPr lang="ja-JP" altLang="en-US" sz="3200" dirty="0">
                <a:latin typeface="HG丸ｺﾞｼｯｸM-PRO" panose="020F0600000000000000" pitchFamily="50" charset="-128"/>
                <a:ea typeface="HG丸ｺﾞｼｯｸM-PRO" panose="020F0600000000000000" pitchFamily="50" charset="-128"/>
              </a:rPr>
              <a:t>上を動くことになる。そのため、</a:t>
            </a:r>
            <a:endParaRPr lang="en-US" altLang="ja-JP" sz="32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3200" dirty="0">
                <a:latin typeface="HG丸ｺﾞｼｯｸM-PRO" panose="020F0600000000000000" pitchFamily="50" charset="-128"/>
                <a:ea typeface="HG丸ｺﾞｼｯｸM-PRO" panose="020F0600000000000000" pitchFamily="50" charset="-128"/>
              </a:rPr>
              <a:t>　等速度運動は、</a:t>
            </a:r>
            <a:r>
              <a:rPr lang="ja-JP" altLang="en-US" sz="3200" b="1" u="sng" dirty="0">
                <a:latin typeface="HG丸ｺﾞｼｯｸM-PRO" panose="020F0600000000000000" pitchFamily="50" charset="-128"/>
                <a:ea typeface="HG丸ｺﾞｼｯｸM-PRO" panose="020F0600000000000000" pitchFamily="50" charset="-128"/>
              </a:rPr>
              <a:t>　　　　　　　</a:t>
            </a:r>
            <a:r>
              <a:rPr lang="ja-JP" altLang="en-US" sz="3200" b="1" dirty="0">
                <a:latin typeface="HG丸ｺﾞｼｯｸM-PRO" panose="020F0600000000000000" pitchFamily="50" charset="-128"/>
                <a:ea typeface="HG丸ｺﾞｼｯｸM-PRO" panose="020F0600000000000000" pitchFamily="50" charset="-128"/>
              </a:rPr>
              <a:t>運動</a:t>
            </a:r>
            <a:r>
              <a:rPr lang="ja-JP" altLang="en-US" sz="3200" dirty="0">
                <a:latin typeface="HG丸ｺﾞｼｯｸM-PRO" panose="020F0600000000000000" pitchFamily="50" charset="-128"/>
                <a:ea typeface="HG丸ｺﾞｼｯｸM-PRO" panose="020F0600000000000000" pitchFamily="50" charset="-128"/>
              </a:rPr>
              <a:t>とも言われる。</a:t>
            </a:r>
          </a:p>
        </p:txBody>
      </p:sp>
      <p:sp>
        <p:nvSpPr>
          <p:cNvPr id="7" name="正方形/長方形 6">
            <a:extLst>
              <a:ext uri="{FF2B5EF4-FFF2-40B4-BE49-F238E27FC236}">
                <a16:creationId xmlns:a16="http://schemas.microsoft.com/office/drawing/2014/main" id="{C64C8940-CE63-4997-9E00-D2ACFDAE9860}"/>
              </a:ext>
            </a:extLst>
          </p:cNvPr>
          <p:cNvSpPr/>
          <p:nvPr/>
        </p:nvSpPr>
        <p:spPr>
          <a:xfrm>
            <a:off x="1272449" y="2496670"/>
            <a:ext cx="1008609"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速さ</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8" name="正方形/長方形 7">
            <a:extLst>
              <a:ext uri="{FF2B5EF4-FFF2-40B4-BE49-F238E27FC236}">
                <a16:creationId xmlns:a16="http://schemas.microsoft.com/office/drawing/2014/main" id="{533FFDE2-F112-4821-95D7-5D77E700F45A}"/>
              </a:ext>
            </a:extLst>
          </p:cNvPr>
          <p:cNvSpPr/>
          <p:nvPr/>
        </p:nvSpPr>
        <p:spPr>
          <a:xfrm>
            <a:off x="3029991" y="2496669"/>
            <a:ext cx="1008609"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向き</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9" name="正方形/長方形 8">
            <a:extLst>
              <a:ext uri="{FF2B5EF4-FFF2-40B4-BE49-F238E27FC236}">
                <a16:creationId xmlns:a16="http://schemas.microsoft.com/office/drawing/2014/main" id="{C0C05AE1-3542-429D-B19C-00B01C356AF1}"/>
              </a:ext>
            </a:extLst>
          </p:cNvPr>
          <p:cNvSpPr/>
          <p:nvPr/>
        </p:nvSpPr>
        <p:spPr>
          <a:xfrm>
            <a:off x="2322105" y="3558274"/>
            <a:ext cx="1415772"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一直線</a:t>
            </a:r>
          </a:p>
        </p:txBody>
      </p:sp>
      <p:sp>
        <p:nvSpPr>
          <p:cNvPr id="10" name="正方形/長方形 9">
            <a:extLst>
              <a:ext uri="{FF2B5EF4-FFF2-40B4-BE49-F238E27FC236}">
                <a16:creationId xmlns:a16="http://schemas.microsoft.com/office/drawing/2014/main" id="{48D34827-76D2-4BAF-8519-D8461152AA97}"/>
              </a:ext>
            </a:extLst>
          </p:cNvPr>
          <p:cNvSpPr/>
          <p:nvPr/>
        </p:nvSpPr>
        <p:spPr>
          <a:xfrm>
            <a:off x="4694765" y="4143049"/>
            <a:ext cx="1832553"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等速直線</a:t>
            </a:r>
          </a:p>
        </p:txBody>
      </p:sp>
      <p:sp>
        <p:nvSpPr>
          <p:cNvPr id="11" name="正方形/長方形 10">
            <a:extLst>
              <a:ext uri="{FF2B5EF4-FFF2-40B4-BE49-F238E27FC236}">
                <a16:creationId xmlns:a16="http://schemas.microsoft.com/office/drawing/2014/main" id="{6DB90EBA-21C4-44B4-A550-775B800AE9B5}"/>
              </a:ext>
            </a:extLst>
          </p:cNvPr>
          <p:cNvSpPr/>
          <p:nvPr/>
        </p:nvSpPr>
        <p:spPr>
          <a:xfrm>
            <a:off x="1435805" y="5305204"/>
            <a:ext cx="6750566" cy="584775"/>
          </a:xfrm>
          <a:prstGeom prst="rect">
            <a:avLst/>
          </a:prstGeom>
        </p:spPr>
        <p:txBody>
          <a:bodyPr wrap="none">
            <a:spAutoFit/>
          </a:bodyPr>
          <a:lstStyle/>
          <a:p>
            <a:r>
              <a:rPr lang="ja-JP" altLang="en-US" sz="3200" dirty="0">
                <a:latin typeface="HG丸ｺﾞｼｯｸM-PRO" panose="020F0600000000000000" pitchFamily="50" charset="-128"/>
                <a:ea typeface="HG丸ｺﾞｼｯｸM-PRO" panose="020F0600000000000000" pitchFamily="50" charset="-128"/>
              </a:rPr>
              <a:t>（復習）速度＝＿＿＿＿＋＿＿＿＿</a:t>
            </a:r>
          </a:p>
        </p:txBody>
      </p:sp>
      <p:sp>
        <p:nvSpPr>
          <p:cNvPr id="12" name="正方形/長方形 11">
            <a:extLst>
              <a:ext uri="{FF2B5EF4-FFF2-40B4-BE49-F238E27FC236}">
                <a16:creationId xmlns:a16="http://schemas.microsoft.com/office/drawing/2014/main" id="{FBDBA554-0CAC-4482-9B43-EE0E3B7CFA44}"/>
              </a:ext>
            </a:extLst>
          </p:cNvPr>
          <p:cNvSpPr/>
          <p:nvPr/>
        </p:nvSpPr>
        <p:spPr>
          <a:xfrm>
            <a:off x="4624801" y="5201939"/>
            <a:ext cx="1008609"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速さ</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13" name="正方形/長方形 12">
            <a:extLst>
              <a:ext uri="{FF2B5EF4-FFF2-40B4-BE49-F238E27FC236}">
                <a16:creationId xmlns:a16="http://schemas.microsoft.com/office/drawing/2014/main" id="{EE77EA94-4F68-4D59-8AF7-AFA07CE55C16}"/>
              </a:ext>
            </a:extLst>
          </p:cNvPr>
          <p:cNvSpPr/>
          <p:nvPr/>
        </p:nvSpPr>
        <p:spPr>
          <a:xfrm>
            <a:off x="6558592" y="5201938"/>
            <a:ext cx="1008609"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向き</a:t>
            </a:r>
            <a:endParaRPr lang="ja-JP" altLang="en-US" sz="3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1030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3-1</a:t>
            </a:r>
            <a:r>
              <a:rPr lang="ja-JP" altLang="en-US" sz="3600" dirty="0">
                <a:latin typeface="HG丸ｺﾞｼｯｸM-PRO" panose="020F0600000000000000" pitchFamily="50" charset="-128"/>
                <a:ea typeface="HG丸ｺﾞｼｯｸM-PRO" panose="020F0600000000000000" pitchFamily="50" charset="-128"/>
              </a:rPr>
              <a:t>．</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29</a:t>
            </a:fld>
            <a:endParaRPr kumimoji="1" lang="ja-JP" altLang="en-US"/>
          </a:p>
        </p:txBody>
      </p:sp>
      <p:sp>
        <p:nvSpPr>
          <p:cNvPr id="6" name="正方形/長方形 5">
            <a:extLst>
              <a:ext uri="{FF2B5EF4-FFF2-40B4-BE49-F238E27FC236}">
                <a16:creationId xmlns:a16="http://schemas.microsoft.com/office/drawing/2014/main" id="{62F0BDDB-E468-4FA8-A4E8-6BB894F6DDF3}"/>
              </a:ext>
            </a:extLst>
          </p:cNvPr>
          <p:cNvSpPr/>
          <p:nvPr/>
        </p:nvSpPr>
        <p:spPr>
          <a:xfrm>
            <a:off x="695596" y="1078467"/>
            <a:ext cx="10772503" cy="1569660"/>
          </a:xfrm>
          <a:prstGeom prst="rect">
            <a:avLst/>
          </a:prstGeom>
        </p:spPr>
        <p:txBody>
          <a:bodyPr wrap="square">
            <a:spAutoFit/>
          </a:bodyPr>
          <a:lstStyle/>
          <a:p>
            <a:r>
              <a:rPr lang="ja-JP" altLang="en-US" sz="3200" dirty="0">
                <a:solidFill>
                  <a:srgbClr val="000000"/>
                </a:solidFill>
                <a:latin typeface="HG丸ｺﾞｼｯｸM-PRO" panose="020F0600000000000000" pitchFamily="50" charset="-128"/>
                <a:ea typeface="HG丸ｺﾞｼｯｸM-PRO" panose="020F0600000000000000" pitchFamily="50" charset="-128"/>
              </a:rPr>
              <a:t>練習　次の①～③の運動の中で、等速直線運動であるものを選びなさい。ただし、①～③の全て、速さは５</a:t>
            </a:r>
            <a:r>
              <a:rPr lang="en-US" altLang="ja-JP" sz="3200" dirty="0">
                <a:solidFill>
                  <a:srgbClr val="000000"/>
                </a:solidFill>
                <a:latin typeface="HG丸ｺﾞｼｯｸM-PRO" panose="020F0600000000000000" pitchFamily="50" charset="-128"/>
                <a:ea typeface="HG丸ｺﾞｼｯｸM-PRO" panose="020F0600000000000000" pitchFamily="50" charset="-128"/>
              </a:rPr>
              <a:t>[m/s]</a:t>
            </a:r>
            <a:r>
              <a:rPr lang="ja-JP" altLang="en-US" sz="3200" dirty="0">
                <a:solidFill>
                  <a:srgbClr val="000000"/>
                </a:solidFill>
                <a:latin typeface="HG丸ｺﾞｼｯｸM-PRO" panose="020F0600000000000000" pitchFamily="50" charset="-128"/>
                <a:ea typeface="HG丸ｺﾞｼｯｸM-PRO" panose="020F0600000000000000" pitchFamily="50" charset="-128"/>
              </a:rPr>
              <a:t>で移動している。</a:t>
            </a:r>
            <a:endParaRPr lang="ja-JP" altLang="en-US" sz="3200" dirty="0">
              <a:latin typeface="HG丸ｺﾞｼｯｸM-PRO" panose="020F0600000000000000" pitchFamily="50" charset="-128"/>
              <a:ea typeface="HG丸ｺﾞｼｯｸM-PRO" panose="020F0600000000000000" pitchFamily="50" charset="-128"/>
            </a:endParaRPr>
          </a:p>
        </p:txBody>
      </p:sp>
      <p:pic>
        <p:nvPicPr>
          <p:cNvPr id="7" name="図 6">
            <a:extLst>
              <a:ext uri="{FF2B5EF4-FFF2-40B4-BE49-F238E27FC236}">
                <a16:creationId xmlns:a16="http://schemas.microsoft.com/office/drawing/2014/main" id="{FDD12D03-D24C-420D-9C4C-A2C1F557EF36}"/>
              </a:ext>
            </a:extLst>
          </p:cNvPr>
          <p:cNvPicPr>
            <a:picLocks noChangeAspect="1"/>
          </p:cNvPicPr>
          <p:nvPr/>
        </p:nvPicPr>
        <p:blipFill>
          <a:blip r:embed="rId2"/>
          <a:stretch>
            <a:fillRect/>
          </a:stretch>
        </p:blipFill>
        <p:spPr>
          <a:xfrm>
            <a:off x="2348028" y="2849588"/>
            <a:ext cx="7156311" cy="3117236"/>
          </a:xfrm>
          <a:prstGeom prst="rect">
            <a:avLst/>
          </a:prstGeom>
        </p:spPr>
      </p:pic>
    </p:spTree>
    <p:extLst>
      <p:ext uri="{BB962C8B-B14F-4D97-AF65-F5344CB8AC3E}">
        <p14:creationId xmlns:p14="http://schemas.microsoft.com/office/powerpoint/2010/main" val="620287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18941" y="4469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t>§</a:t>
            </a:r>
            <a:r>
              <a:rPr lang="ja-JP" altLang="en-US" sz="3600" dirty="0"/>
              <a:t>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a:t>
            </a:fld>
            <a:endParaRPr kumimoji="1" lang="ja-JP" altLang="en-US"/>
          </a:p>
        </p:txBody>
      </p:sp>
      <p:sp>
        <p:nvSpPr>
          <p:cNvPr id="13" name="正方形/長方形 12">
            <a:extLst>
              <a:ext uri="{FF2B5EF4-FFF2-40B4-BE49-F238E27FC236}">
                <a16:creationId xmlns:a16="http://schemas.microsoft.com/office/drawing/2014/main" id="{5C2BEF61-3878-4CFE-A28B-AD5EA6E69069}"/>
              </a:ext>
            </a:extLst>
          </p:cNvPr>
          <p:cNvSpPr/>
          <p:nvPr/>
        </p:nvSpPr>
        <p:spPr>
          <a:xfrm>
            <a:off x="294716" y="895115"/>
            <a:ext cx="11663767" cy="2431435"/>
          </a:xfrm>
          <a:prstGeom prst="rect">
            <a:avLst/>
          </a:prstGeom>
        </p:spPr>
        <p:txBody>
          <a:bodyPr wrap="square">
            <a:spAutoFit/>
          </a:bodyPr>
          <a:lstStyle/>
          <a:p>
            <a:pPr algn="just"/>
            <a:r>
              <a:rPr lang="ja-JP" altLang="en-US" sz="3200" dirty="0">
                <a:solidFill>
                  <a:srgbClr val="000000"/>
                </a:solidFill>
                <a:latin typeface="HG丸ｺﾞｼｯｸM-PRO" panose="020F0600000000000000" pitchFamily="50" charset="-128"/>
                <a:ea typeface="HG丸ｺﾞｼｯｸM-PRO" panose="020F0600000000000000" pitchFamily="50" charset="-128"/>
              </a:rPr>
              <a:t>１－１．位置・座標</a:t>
            </a:r>
          </a:p>
          <a:p>
            <a:pPr algn="just"/>
            <a:r>
              <a:rPr lang="ja-JP" altLang="en-US" sz="2800" dirty="0">
                <a:latin typeface="HG丸ｺﾞｼｯｸM-PRO" panose="020F0600000000000000" pitchFamily="50" charset="-128"/>
                <a:ea typeface="HG丸ｺﾞｼｯｸM-PRO" panose="020F0600000000000000" pitchFamily="50" charset="-128"/>
              </a:rPr>
              <a:t>原点から距離１の点は、２つある。数直線においてこれを区別するには、→の向きを正として、</a:t>
            </a:r>
            <a:r>
              <a:rPr lang="ja-JP" altLang="en-US" sz="2800" u="sng" dirty="0">
                <a:latin typeface="HG丸ｺﾞｼｯｸM-PRO" panose="020F0600000000000000" pitchFamily="50" charset="-128"/>
                <a:ea typeface="HG丸ｺﾞｼｯｸM-PRO" panose="020F0600000000000000" pitchFamily="50" charset="-128"/>
              </a:rPr>
              <a:t>　　　，　　　となる。</a:t>
            </a:r>
            <a:endParaRPr lang="en-US" altLang="ja-JP" sz="2800" u="sng" dirty="0">
              <a:latin typeface="HG丸ｺﾞｼｯｸM-PRO" panose="020F0600000000000000" pitchFamily="50" charset="-128"/>
              <a:ea typeface="HG丸ｺﾞｼｯｸM-PRO" panose="020F0600000000000000" pitchFamily="50" charset="-128"/>
            </a:endParaRPr>
          </a:p>
          <a:p>
            <a:pPr algn="just"/>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下の図の→は右向きだから、右が正、左が負</a:t>
            </a:r>
            <a:endParaRPr lang="en-US" altLang="ja-JP" dirty="0">
              <a:latin typeface="HG丸ｺﾞｼｯｸM-PRO" panose="020F0600000000000000" pitchFamily="50" charset="-128"/>
              <a:ea typeface="HG丸ｺﾞｼｯｸM-PRO" panose="020F0600000000000000" pitchFamily="50" charset="-128"/>
            </a:endParaRPr>
          </a:p>
          <a:p>
            <a:pPr algn="just"/>
            <a:endParaRPr lang="en-US" altLang="ja-JP" dirty="0">
              <a:latin typeface="HG丸ｺﾞｼｯｸM-PRO" panose="020F0600000000000000" pitchFamily="50" charset="-128"/>
              <a:ea typeface="HG丸ｺﾞｼｯｸM-PRO" panose="020F0600000000000000" pitchFamily="50" charset="-128"/>
            </a:endParaRPr>
          </a:p>
          <a:p>
            <a:pPr algn="just"/>
            <a:r>
              <a:rPr lang="ja-JP" altLang="en-US" sz="2800" dirty="0">
                <a:latin typeface="HG丸ｺﾞｼｯｸM-PRO" panose="020F0600000000000000" pitchFamily="50" charset="-128"/>
                <a:ea typeface="HG丸ｺﾞｼｯｸM-PRO" panose="020F0600000000000000" pitchFamily="50" charset="-128"/>
              </a:rPr>
              <a:t>　　　　　　　　</a:t>
            </a:r>
            <a:r>
              <a:rPr lang="ja-JP" altLang="en-US" sz="2800" u="sng" dirty="0">
                <a:latin typeface="HG丸ｺﾞｼｯｸM-PRO" panose="020F0600000000000000" pitchFamily="50" charset="-128"/>
                <a:ea typeface="HG丸ｺﾞｼｯｸM-PRO" panose="020F0600000000000000" pitchFamily="50" charset="-128"/>
              </a:rPr>
              <a:t>この　　　，　　　を</a:t>
            </a:r>
            <a:r>
              <a:rPr lang="ja-JP" altLang="en-US" sz="2800" b="1" u="sng" dirty="0">
                <a:solidFill>
                  <a:srgbClr val="FF0000"/>
                </a:solidFill>
                <a:latin typeface="HG丸ｺﾞｼｯｸM-PRO" panose="020F0600000000000000" pitchFamily="50" charset="-128"/>
                <a:ea typeface="HG丸ｺﾞｼｯｸM-PRO" panose="020F0600000000000000" pitchFamily="50" charset="-128"/>
              </a:rPr>
              <a:t>位置・座標</a:t>
            </a:r>
            <a:r>
              <a:rPr lang="ja-JP" altLang="en-US" sz="2800" u="sng" dirty="0">
                <a:latin typeface="HG丸ｺﾞｼｯｸM-PRO" panose="020F0600000000000000" pitchFamily="50" charset="-128"/>
                <a:ea typeface="HG丸ｺﾞｼｯｸM-PRO" panose="020F0600000000000000" pitchFamily="50" charset="-128"/>
              </a:rPr>
              <a:t>という。</a:t>
            </a:r>
            <a:endParaRPr lang="ja-JP" altLang="en-US" sz="2800" dirty="0">
              <a:latin typeface="HG丸ｺﾞｼｯｸM-PRO" panose="020F0600000000000000" pitchFamily="50" charset="-128"/>
              <a:ea typeface="HG丸ｺﾞｼｯｸM-PRO" panose="020F0600000000000000" pitchFamily="50" charset="-128"/>
            </a:endParaRPr>
          </a:p>
        </p:txBody>
      </p:sp>
      <p:cxnSp>
        <p:nvCxnSpPr>
          <p:cNvPr id="14" name="直線矢印コネクタ 13">
            <a:extLst>
              <a:ext uri="{FF2B5EF4-FFF2-40B4-BE49-F238E27FC236}">
                <a16:creationId xmlns:a16="http://schemas.microsoft.com/office/drawing/2014/main" id="{362BA3B0-C37D-467F-9278-7DB8C2577A1C}"/>
              </a:ext>
            </a:extLst>
          </p:cNvPr>
          <p:cNvCxnSpPr/>
          <p:nvPr/>
        </p:nvCxnSpPr>
        <p:spPr>
          <a:xfrm>
            <a:off x="2410046" y="4631893"/>
            <a:ext cx="8142317" cy="0"/>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672A55C3-B160-4377-B6C5-8E7C1776D331}"/>
              </a:ext>
            </a:extLst>
          </p:cNvPr>
          <p:cNvCxnSpPr/>
          <p:nvPr/>
        </p:nvCxnSpPr>
        <p:spPr>
          <a:xfrm>
            <a:off x="6368982" y="4444857"/>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59B23480-7E8D-4A53-9715-97DDE3397F12}"/>
              </a:ext>
            </a:extLst>
          </p:cNvPr>
          <p:cNvCxnSpPr/>
          <p:nvPr/>
        </p:nvCxnSpPr>
        <p:spPr>
          <a:xfrm>
            <a:off x="7985808" y="4444857"/>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フリーフォーム 13">
            <a:extLst>
              <a:ext uri="{FF2B5EF4-FFF2-40B4-BE49-F238E27FC236}">
                <a16:creationId xmlns:a16="http://schemas.microsoft.com/office/drawing/2014/main" id="{BE46421F-C5F1-47EB-933A-CDB2C933596B}"/>
              </a:ext>
            </a:extLst>
          </p:cNvPr>
          <p:cNvSpPr/>
          <p:nvPr/>
        </p:nvSpPr>
        <p:spPr>
          <a:xfrm>
            <a:off x="6381452" y="4356441"/>
            <a:ext cx="1587731" cy="256749"/>
          </a:xfrm>
          <a:custGeom>
            <a:avLst/>
            <a:gdLst>
              <a:gd name="connsiteX0" fmla="*/ 0 w 997527"/>
              <a:gd name="connsiteY0" fmla="*/ 224444 h 224444"/>
              <a:gd name="connsiteX1" fmla="*/ 523701 w 997527"/>
              <a:gd name="connsiteY1" fmla="*/ 0 h 224444"/>
              <a:gd name="connsiteX2" fmla="*/ 997527 w 997527"/>
              <a:gd name="connsiteY2" fmla="*/ 224444 h 224444"/>
            </a:gdLst>
            <a:ahLst/>
            <a:cxnLst>
              <a:cxn ang="0">
                <a:pos x="connsiteX0" y="connsiteY0"/>
              </a:cxn>
              <a:cxn ang="0">
                <a:pos x="connsiteX1" y="connsiteY1"/>
              </a:cxn>
              <a:cxn ang="0">
                <a:pos x="connsiteX2" y="connsiteY2"/>
              </a:cxn>
            </a:cxnLst>
            <a:rect l="l" t="t" r="r" b="b"/>
            <a:pathLst>
              <a:path w="997527" h="224444">
                <a:moveTo>
                  <a:pt x="0" y="224444"/>
                </a:moveTo>
                <a:cubicBezTo>
                  <a:pt x="178723" y="112222"/>
                  <a:pt x="357447" y="0"/>
                  <a:pt x="523701" y="0"/>
                </a:cubicBezTo>
                <a:cubicBezTo>
                  <a:pt x="689955" y="0"/>
                  <a:pt x="843741" y="112222"/>
                  <a:pt x="997527" y="2244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8" name="正方形/長方形 17">
            <a:extLst>
              <a:ext uri="{FF2B5EF4-FFF2-40B4-BE49-F238E27FC236}">
                <a16:creationId xmlns:a16="http://schemas.microsoft.com/office/drawing/2014/main" id="{68B984F1-4524-4F90-9901-FC35521B77D4}"/>
              </a:ext>
            </a:extLst>
          </p:cNvPr>
          <p:cNvSpPr/>
          <p:nvPr/>
        </p:nvSpPr>
        <p:spPr>
          <a:xfrm>
            <a:off x="6700461" y="3554806"/>
            <a:ext cx="1531188" cy="784830"/>
          </a:xfrm>
          <a:prstGeom prst="rect">
            <a:avLst/>
          </a:prstGeom>
        </p:spPr>
        <p:txBody>
          <a:bodyPr wrap="none">
            <a:spAutoFit/>
          </a:bodyPr>
          <a:lstStyle/>
          <a:p>
            <a:r>
              <a:rPr lang="ja-JP" altLang="en-US" sz="3000" dirty="0">
                <a:solidFill>
                  <a:srgbClr val="000000"/>
                </a:solidFill>
                <a:latin typeface="平成明朝体W3"/>
              </a:rPr>
              <a:t>距離</a:t>
            </a:r>
            <a:r>
              <a:rPr lang="ja-JP" altLang="en-US" sz="4500" dirty="0">
                <a:solidFill>
                  <a:srgbClr val="000000"/>
                </a:solidFill>
                <a:latin typeface="平成明朝体W3"/>
              </a:rPr>
              <a:t>１</a:t>
            </a:r>
            <a:endParaRPr lang="ja-JP" altLang="en-US" sz="4500" dirty="0"/>
          </a:p>
        </p:txBody>
      </p:sp>
      <p:sp>
        <p:nvSpPr>
          <p:cNvPr id="19" name="フリーフォーム 17">
            <a:extLst>
              <a:ext uri="{FF2B5EF4-FFF2-40B4-BE49-F238E27FC236}">
                <a16:creationId xmlns:a16="http://schemas.microsoft.com/office/drawing/2014/main" id="{A4FC54C6-2F9B-4323-9F07-573499694DED}"/>
              </a:ext>
            </a:extLst>
          </p:cNvPr>
          <p:cNvSpPr/>
          <p:nvPr/>
        </p:nvSpPr>
        <p:spPr>
          <a:xfrm>
            <a:off x="4752158" y="4340289"/>
            <a:ext cx="1587731" cy="256749"/>
          </a:xfrm>
          <a:custGeom>
            <a:avLst/>
            <a:gdLst>
              <a:gd name="connsiteX0" fmla="*/ 0 w 997527"/>
              <a:gd name="connsiteY0" fmla="*/ 224444 h 224444"/>
              <a:gd name="connsiteX1" fmla="*/ 523701 w 997527"/>
              <a:gd name="connsiteY1" fmla="*/ 0 h 224444"/>
              <a:gd name="connsiteX2" fmla="*/ 997527 w 997527"/>
              <a:gd name="connsiteY2" fmla="*/ 224444 h 224444"/>
            </a:gdLst>
            <a:ahLst/>
            <a:cxnLst>
              <a:cxn ang="0">
                <a:pos x="connsiteX0" y="connsiteY0"/>
              </a:cxn>
              <a:cxn ang="0">
                <a:pos x="connsiteX1" y="connsiteY1"/>
              </a:cxn>
              <a:cxn ang="0">
                <a:pos x="connsiteX2" y="connsiteY2"/>
              </a:cxn>
            </a:cxnLst>
            <a:rect l="l" t="t" r="r" b="b"/>
            <a:pathLst>
              <a:path w="997527" h="224444">
                <a:moveTo>
                  <a:pt x="0" y="224444"/>
                </a:moveTo>
                <a:cubicBezTo>
                  <a:pt x="178723" y="112222"/>
                  <a:pt x="357447" y="0"/>
                  <a:pt x="523701" y="0"/>
                </a:cubicBezTo>
                <a:cubicBezTo>
                  <a:pt x="689955" y="0"/>
                  <a:pt x="843741" y="112222"/>
                  <a:pt x="997527" y="2244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cxnSp>
        <p:nvCxnSpPr>
          <p:cNvPr id="20" name="直線コネクタ 19">
            <a:extLst>
              <a:ext uri="{FF2B5EF4-FFF2-40B4-BE49-F238E27FC236}">
                <a16:creationId xmlns:a16="http://schemas.microsoft.com/office/drawing/2014/main" id="{64E4D1DE-4213-4BA8-A6FD-08976362B579}"/>
              </a:ext>
            </a:extLst>
          </p:cNvPr>
          <p:cNvCxnSpPr/>
          <p:nvPr/>
        </p:nvCxnSpPr>
        <p:spPr>
          <a:xfrm>
            <a:off x="4752156" y="4426154"/>
            <a:ext cx="0" cy="37407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4DC01C54-A842-4401-A0B5-E5BE45CA7273}"/>
              </a:ext>
            </a:extLst>
          </p:cNvPr>
          <p:cNvSpPr/>
          <p:nvPr/>
        </p:nvSpPr>
        <p:spPr>
          <a:xfrm>
            <a:off x="7414223" y="4818929"/>
            <a:ext cx="1888535" cy="810530"/>
          </a:xfrm>
          <a:prstGeom prst="rect">
            <a:avLst/>
          </a:prstGeom>
        </p:spPr>
        <p:txBody>
          <a:bodyPr wrap="square">
            <a:spAutoFit/>
          </a:bodyPr>
          <a:lstStyle/>
          <a:p>
            <a:r>
              <a:rPr lang="ja-JP" altLang="en-US" sz="4500" dirty="0">
                <a:solidFill>
                  <a:srgbClr val="FF0000"/>
                </a:solidFill>
                <a:latin typeface="平成明朝体W3"/>
              </a:rPr>
              <a:t>＋１</a:t>
            </a:r>
            <a:endParaRPr lang="ja-JP" altLang="en-US" sz="4500" dirty="0">
              <a:solidFill>
                <a:srgbClr val="FF0000"/>
              </a:solidFill>
            </a:endParaRPr>
          </a:p>
        </p:txBody>
      </p:sp>
      <p:sp>
        <p:nvSpPr>
          <p:cNvPr id="22" name="正方形/長方形 21">
            <a:extLst>
              <a:ext uri="{FF2B5EF4-FFF2-40B4-BE49-F238E27FC236}">
                <a16:creationId xmlns:a16="http://schemas.microsoft.com/office/drawing/2014/main" id="{80BA6550-6220-472F-BD96-C249CFED6941}"/>
              </a:ext>
            </a:extLst>
          </p:cNvPr>
          <p:cNvSpPr/>
          <p:nvPr/>
        </p:nvSpPr>
        <p:spPr>
          <a:xfrm>
            <a:off x="4745201" y="3547368"/>
            <a:ext cx="1531188" cy="784830"/>
          </a:xfrm>
          <a:prstGeom prst="rect">
            <a:avLst/>
          </a:prstGeom>
        </p:spPr>
        <p:txBody>
          <a:bodyPr wrap="none">
            <a:spAutoFit/>
          </a:bodyPr>
          <a:lstStyle/>
          <a:p>
            <a:r>
              <a:rPr lang="ja-JP" altLang="en-US" sz="3000" dirty="0">
                <a:solidFill>
                  <a:srgbClr val="000000"/>
                </a:solidFill>
                <a:latin typeface="平成明朝体W3"/>
              </a:rPr>
              <a:t>距離</a:t>
            </a:r>
            <a:r>
              <a:rPr lang="ja-JP" altLang="en-US" sz="4500" dirty="0">
                <a:solidFill>
                  <a:srgbClr val="000000"/>
                </a:solidFill>
                <a:latin typeface="平成明朝体W3"/>
              </a:rPr>
              <a:t>１</a:t>
            </a:r>
            <a:endParaRPr lang="ja-JP" altLang="en-US" sz="4500" dirty="0"/>
          </a:p>
        </p:txBody>
      </p:sp>
      <p:sp>
        <p:nvSpPr>
          <p:cNvPr id="23" name="正方形/長方形 22">
            <a:extLst>
              <a:ext uri="{FF2B5EF4-FFF2-40B4-BE49-F238E27FC236}">
                <a16:creationId xmlns:a16="http://schemas.microsoft.com/office/drawing/2014/main" id="{21A354EE-0536-4EBC-A8DF-629C455FC568}"/>
              </a:ext>
            </a:extLst>
          </p:cNvPr>
          <p:cNvSpPr/>
          <p:nvPr/>
        </p:nvSpPr>
        <p:spPr>
          <a:xfrm>
            <a:off x="938319" y="3469819"/>
            <a:ext cx="2236510" cy="584775"/>
          </a:xfrm>
          <a:prstGeom prst="rect">
            <a:avLst/>
          </a:prstGeom>
        </p:spPr>
        <p:txBody>
          <a:bodyPr wrap="none">
            <a:spAutoFit/>
          </a:bodyPr>
          <a:lstStyle/>
          <a:p>
            <a:r>
              <a:rPr lang="ja-JP" altLang="en-US" sz="3200" dirty="0"/>
              <a:t>数直線では</a:t>
            </a:r>
          </a:p>
        </p:txBody>
      </p:sp>
      <p:sp>
        <p:nvSpPr>
          <p:cNvPr id="24" name="正方形/長方形 23">
            <a:extLst>
              <a:ext uri="{FF2B5EF4-FFF2-40B4-BE49-F238E27FC236}">
                <a16:creationId xmlns:a16="http://schemas.microsoft.com/office/drawing/2014/main" id="{B9F3E59E-4DF9-4C94-8F84-5B9580A957DC}"/>
              </a:ext>
            </a:extLst>
          </p:cNvPr>
          <p:cNvSpPr/>
          <p:nvPr/>
        </p:nvSpPr>
        <p:spPr>
          <a:xfrm>
            <a:off x="6126600" y="3975426"/>
            <a:ext cx="492443" cy="461665"/>
          </a:xfrm>
          <a:prstGeom prst="rect">
            <a:avLst/>
          </a:prstGeom>
        </p:spPr>
        <p:txBody>
          <a:bodyPr wrap="none">
            <a:spAutoFit/>
          </a:bodyPr>
          <a:lstStyle/>
          <a:p>
            <a:r>
              <a:rPr lang="ja-JP" altLang="en-US" sz="2400" dirty="0">
                <a:solidFill>
                  <a:srgbClr val="000000"/>
                </a:solidFill>
                <a:latin typeface="平成明朝体W3"/>
              </a:rPr>
              <a:t>０</a:t>
            </a:r>
            <a:endParaRPr lang="ja-JP" altLang="en-US" sz="2400" dirty="0"/>
          </a:p>
        </p:txBody>
      </p:sp>
      <p:sp>
        <p:nvSpPr>
          <p:cNvPr id="25" name="正方形/長方形 24">
            <a:extLst>
              <a:ext uri="{FF2B5EF4-FFF2-40B4-BE49-F238E27FC236}">
                <a16:creationId xmlns:a16="http://schemas.microsoft.com/office/drawing/2014/main" id="{7792FE91-CB17-4D79-A23A-08A57A824397}"/>
              </a:ext>
            </a:extLst>
          </p:cNvPr>
          <p:cNvSpPr/>
          <p:nvPr/>
        </p:nvSpPr>
        <p:spPr>
          <a:xfrm>
            <a:off x="4213823" y="4818929"/>
            <a:ext cx="1338828" cy="784830"/>
          </a:xfrm>
          <a:prstGeom prst="rect">
            <a:avLst/>
          </a:prstGeom>
        </p:spPr>
        <p:txBody>
          <a:bodyPr wrap="none">
            <a:spAutoFit/>
          </a:bodyPr>
          <a:lstStyle/>
          <a:p>
            <a:r>
              <a:rPr lang="ja-JP" altLang="en-US" sz="4500" dirty="0" err="1">
                <a:solidFill>
                  <a:srgbClr val="FF0000"/>
                </a:solidFill>
                <a:latin typeface="平成明朝体W3"/>
              </a:rPr>
              <a:t>ー</a:t>
            </a:r>
            <a:r>
              <a:rPr lang="ja-JP" altLang="en-US" sz="4500" dirty="0">
                <a:solidFill>
                  <a:srgbClr val="FF0000"/>
                </a:solidFill>
                <a:latin typeface="平成明朝体W3"/>
              </a:rPr>
              <a:t>１</a:t>
            </a:r>
            <a:endParaRPr lang="ja-JP" altLang="en-US" sz="4500" dirty="0">
              <a:solidFill>
                <a:srgbClr val="FF0000"/>
              </a:solidFill>
            </a:endParaRPr>
          </a:p>
        </p:txBody>
      </p:sp>
      <p:sp>
        <p:nvSpPr>
          <p:cNvPr id="26" name="正方形/長方形 25">
            <a:extLst>
              <a:ext uri="{FF2B5EF4-FFF2-40B4-BE49-F238E27FC236}">
                <a16:creationId xmlns:a16="http://schemas.microsoft.com/office/drawing/2014/main" id="{AAAEBA62-4BF2-4721-AE4C-4CBC13C50FA4}"/>
              </a:ext>
            </a:extLst>
          </p:cNvPr>
          <p:cNvSpPr/>
          <p:nvPr/>
        </p:nvSpPr>
        <p:spPr>
          <a:xfrm>
            <a:off x="3581400" y="5476946"/>
            <a:ext cx="2506649" cy="800219"/>
          </a:xfrm>
          <a:prstGeom prst="rect">
            <a:avLst/>
          </a:prstGeom>
          <a:noFill/>
        </p:spPr>
        <p:txBody>
          <a:bodyPr wrap="square">
            <a:spAutoFit/>
          </a:bodyPr>
          <a:lstStyle/>
          <a:p>
            <a:pPr algn="ctr"/>
            <a:r>
              <a:rPr lang="ja-JP" altLang="en-US" sz="2800" dirty="0">
                <a:solidFill>
                  <a:srgbClr val="FF0000"/>
                </a:solidFill>
                <a:latin typeface="HG丸ｺﾞｼｯｸM-PRO" panose="020F0600000000000000" pitchFamily="50" charset="-128"/>
                <a:ea typeface="HG丸ｺﾞｼｯｸM-PRO" panose="020F0600000000000000" pitchFamily="50" charset="-128"/>
              </a:rPr>
              <a:t>位置・座標</a:t>
            </a:r>
            <a:endParaRPr lang="en-US" altLang="ja-JP" sz="2800" dirty="0">
              <a:solidFill>
                <a:srgbClr val="FF0000"/>
              </a:solidFill>
              <a:latin typeface="HG丸ｺﾞｼｯｸM-PRO" panose="020F0600000000000000" pitchFamily="50" charset="-128"/>
              <a:ea typeface="HG丸ｺﾞｼｯｸM-PRO" panose="020F0600000000000000" pitchFamily="50" charset="-128"/>
            </a:endParaRPr>
          </a:p>
          <a:p>
            <a:pPr algn="ctr"/>
            <a:r>
              <a:rPr lang="ja-JP" altLang="en-US" dirty="0">
                <a:solidFill>
                  <a:srgbClr val="FF0000"/>
                </a:solidFill>
                <a:latin typeface="HG丸ｺﾞｼｯｸM-PRO" panose="020F0600000000000000" pitchFamily="50" charset="-128"/>
                <a:ea typeface="HG丸ｺﾞｼｯｸM-PRO" panose="020F0600000000000000" pitchFamily="50" charset="-128"/>
              </a:rPr>
              <a:t>（変位）</a:t>
            </a:r>
            <a:endParaRPr lang="ja-JP" altLang="en-US" sz="2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7" name="正方形/長方形 26">
            <a:extLst>
              <a:ext uri="{FF2B5EF4-FFF2-40B4-BE49-F238E27FC236}">
                <a16:creationId xmlns:a16="http://schemas.microsoft.com/office/drawing/2014/main" id="{A6D1233D-FA9E-4423-8189-885B85200B97}"/>
              </a:ext>
            </a:extLst>
          </p:cNvPr>
          <p:cNvSpPr/>
          <p:nvPr/>
        </p:nvSpPr>
        <p:spPr>
          <a:xfrm>
            <a:off x="6822188" y="5476946"/>
            <a:ext cx="2574383" cy="800219"/>
          </a:xfrm>
          <a:prstGeom prst="rect">
            <a:avLst/>
          </a:prstGeom>
          <a:noFill/>
        </p:spPr>
        <p:txBody>
          <a:bodyPr wrap="square">
            <a:spAutoFit/>
          </a:bodyPr>
          <a:lstStyle/>
          <a:p>
            <a:pPr algn="ctr"/>
            <a:r>
              <a:rPr lang="ja-JP" altLang="en-US" sz="2800" dirty="0">
                <a:solidFill>
                  <a:srgbClr val="FF0000"/>
                </a:solidFill>
                <a:latin typeface="HG丸ｺﾞｼｯｸM-PRO" panose="020F0600000000000000" pitchFamily="50" charset="-128"/>
                <a:ea typeface="HG丸ｺﾞｼｯｸM-PRO" panose="020F0600000000000000" pitchFamily="50" charset="-128"/>
              </a:rPr>
              <a:t>位置・座標</a:t>
            </a:r>
            <a:endParaRPr lang="en-US" altLang="ja-JP" sz="2800" dirty="0">
              <a:solidFill>
                <a:srgbClr val="FF0000"/>
              </a:solidFill>
              <a:latin typeface="HG丸ｺﾞｼｯｸM-PRO" panose="020F0600000000000000" pitchFamily="50" charset="-128"/>
              <a:ea typeface="HG丸ｺﾞｼｯｸM-PRO" panose="020F0600000000000000" pitchFamily="50" charset="-128"/>
            </a:endParaRPr>
          </a:p>
          <a:p>
            <a:pPr algn="ctr"/>
            <a:r>
              <a:rPr lang="ja-JP" altLang="en-US" dirty="0">
                <a:solidFill>
                  <a:srgbClr val="FF0000"/>
                </a:solidFill>
                <a:latin typeface="HG丸ｺﾞｼｯｸM-PRO" panose="020F0600000000000000" pitchFamily="50" charset="-128"/>
                <a:ea typeface="HG丸ｺﾞｼｯｸM-PRO" panose="020F0600000000000000" pitchFamily="50" charset="-128"/>
              </a:rPr>
              <a:t>（変位）</a:t>
            </a:r>
            <a:endParaRPr lang="ja-JP" altLang="en-US" sz="2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8" name="正方形/長方形 27">
            <a:extLst>
              <a:ext uri="{FF2B5EF4-FFF2-40B4-BE49-F238E27FC236}">
                <a16:creationId xmlns:a16="http://schemas.microsoft.com/office/drawing/2014/main" id="{894F5353-B1D6-4A4D-8671-18B246315FED}"/>
              </a:ext>
            </a:extLst>
          </p:cNvPr>
          <p:cNvSpPr/>
          <p:nvPr/>
        </p:nvSpPr>
        <p:spPr>
          <a:xfrm>
            <a:off x="3941490" y="1773848"/>
            <a:ext cx="1177159" cy="584775"/>
          </a:xfrm>
          <a:prstGeom prst="rect">
            <a:avLst/>
          </a:prstGeom>
        </p:spPr>
        <p:txBody>
          <a:bodyPr wrap="square">
            <a:spAutoFit/>
          </a:bodyPr>
          <a:lstStyle/>
          <a:p>
            <a:r>
              <a:rPr lang="ja-JP" altLang="en-US" sz="3200" dirty="0">
                <a:solidFill>
                  <a:srgbClr val="FF0000"/>
                </a:solidFill>
                <a:latin typeface="平成明朝体W3"/>
              </a:rPr>
              <a:t>＋１</a:t>
            </a:r>
            <a:endParaRPr lang="ja-JP" altLang="en-US" sz="3200" dirty="0">
              <a:solidFill>
                <a:srgbClr val="FF0000"/>
              </a:solidFill>
            </a:endParaRPr>
          </a:p>
        </p:txBody>
      </p:sp>
      <p:sp>
        <p:nvSpPr>
          <p:cNvPr id="29" name="正方形/長方形 28">
            <a:extLst>
              <a:ext uri="{FF2B5EF4-FFF2-40B4-BE49-F238E27FC236}">
                <a16:creationId xmlns:a16="http://schemas.microsoft.com/office/drawing/2014/main" id="{451D9841-2DC0-428C-9C7D-9F0D5A1FFC93}"/>
              </a:ext>
            </a:extLst>
          </p:cNvPr>
          <p:cNvSpPr/>
          <p:nvPr/>
        </p:nvSpPr>
        <p:spPr>
          <a:xfrm>
            <a:off x="5235282" y="1773847"/>
            <a:ext cx="1005403" cy="584775"/>
          </a:xfrm>
          <a:prstGeom prst="rect">
            <a:avLst/>
          </a:prstGeom>
        </p:spPr>
        <p:txBody>
          <a:bodyPr wrap="none">
            <a:spAutoFit/>
          </a:bodyPr>
          <a:lstStyle/>
          <a:p>
            <a:r>
              <a:rPr lang="ja-JP" altLang="en-US" sz="3200" dirty="0" err="1">
                <a:solidFill>
                  <a:srgbClr val="FF0000"/>
                </a:solidFill>
                <a:latin typeface="平成明朝体W3"/>
              </a:rPr>
              <a:t>ー</a:t>
            </a:r>
            <a:r>
              <a:rPr lang="ja-JP" altLang="en-US" sz="3200" dirty="0">
                <a:solidFill>
                  <a:srgbClr val="FF0000"/>
                </a:solidFill>
                <a:latin typeface="平成明朝体W3"/>
              </a:rPr>
              <a:t>１</a:t>
            </a:r>
            <a:endParaRPr lang="ja-JP" altLang="en-US" sz="3200" dirty="0">
              <a:solidFill>
                <a:srgbClr val="FF0000"/>
              </a:solidFill>
            </a:endParaRPr>
          </a:p>
        </p:txBody>
      </p:sp>
      <p:sp>
        <p:nvSpPr>
          <p:cNvPr id="30" name="正方形/長方形 29">
            <a:extLst>
              <a:ext uri="{FF2B5EF4-FFF2-40B4-BE49-F238E27FC236}">
                <a16:creationId xmlns:a16="http://schemas.microsoft.com/office/drawing/2014/main" id="{7F8983D4-6CA7-4184-8B99-F9F8D4B0DE04}"/>
              </a:ext>
            </a:extLst>
          </p:cNvPr>
          <p:cNvSpPr/>
          <p:nvPr/>
        </p:nvSpPr>
        <p:spPr>
          <a:xfrm>
            <a:off x="3961706" y="2736682"/>
            <a:ext cx="1177159" cy="584775"/>
          </a:xfrm>
          <a:prstGeom prst="rect">
            <a:avLst/>
          </a:prstGeom>
        </p:spPr>
        <p:txBody>
          <a:bodyPr wrap="square">
            <a:spAutoFit/>
          </a:bodyPr>
          <a:lstStyle/>
          <a:p>
            <a:r>
              <a:rPr lang="ja-JP" altLang="en-US" sz="3200" dirty="0">
                <a:solidFill>
                  <a:srgbClr val="FF0000"/>
                </a:solidFill>
                <a:latin typeface="平成明朝体W3"/>
              </a:rPr>
              <a:t>＋１</a:t>
            </a:r>
            <a:endParaRPr lang="ja-JP" altLang="en-US" sz="3200" dirty="0">
              <a:solidFill>
                <a:srgbClr val="FF0000"/>
              </a:solidFill>
            </a:endParaRPr>
          </a:p>
        </p:txBody>
      </p:sp>
      <p:sp>
        <p:nvSpPr>
          <p:cNvPr id="31" name="正方形/長方形 30">
            <a:extLst>
              <a:ext uri="{FF2B5EF4-FFF2-40B4-BE49-F238E27FC236}">
                <a16:creationId xmlns:a16="http://schemas.microsoft.com/office/drawing/2014/main" id="{74226648-D39B-44CA-B768-D0F0CBEF5C66}"/>
              </a:ext>
            </a:extLst>
          </p:cNvPr>
          <p:cNvSpPr/>
          <p:nvPr/>
        </p:nvSpPr>
        <p:spPr>
          <a:xfrm>
            <a:off x="5334486" y="2742966"/>
            <a:ext cx="1005403" cy="584775"/>
          </a:xfrm>
          <a:prstGeom prst="rect">
            <a:avLst/>
          </a:prstGeom>
        </p:spPr>
        <p:txBody>
          <a:bodyPr wrap="none">
            <a:spAutoFit/>
          </a:bodyPr>
          <a:lstStyle/>
          <a:p>
            <a:r>
              <a:rPr lang="ja-JP" altLang="en-US" sz="3200" dirty="0" err="1">
                <a:solidFill>
                  <a:srgbClr val="FF0000"/>
                </a:solidFill>
                <a:latin typeface="平成明朝体W3"/>
              </a:rPr>
              <a:t>ー</a:t>
            </a:r>
            <a:r>
              <a:rPr lang="ja-JP" altLang="en-US" sz="3200" dirty="0">
                <a:solidFill>
                  <a:srgbClr val="FF0000"/>
                </a:solidFill>
                <a:latin typeface="平成明朝体W3"/>
              </a:rPr>
              <a:t>１</a:t>
            </a:r>
            <a:endParaRPr lang="ja-JP" altLang="en-US" sz="3200" dirty="0">
              <a:solidFill>
                <a:srgbClr val="FF0000"/>
              </a:solidFill>
            </a:endParaRPr>
          </a:p>
        </p:txBody>
      </p:sp>
    </p:spTree>
    <p:extLst>
      <p:ext uri="{BB962C8B-B14F-4D97-AF65-F5344CB8AC3E}">
        <p14:creationId xmlns:p14="http://schemas.microsoft.com/office/powerpoint/2010/main" val="386227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3-2</a:t>
            </a:r>
            <a:r>
              <a:rPr lang="ja-JP" altLang="en-US" sz="3600" dirty="0">
                <a:latin typeface="HG丸ｺﾞｼｯｸM-PRO" panose="020F0600000000000000" pitchFamily="50" charset="-128"/>
                <a:ea typeface="HG丸ｺﾞｼｯｸM-PRO" panose="020F0600000000000000" pitchFamily="50" charset="-128"/>
              </a:rPr>
              <a:t>．</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30</a:t>
            </a:fld>
            <a:endParaRPr kumimoji="1" lang="ja-JP" altLang="en-US"/>
          </a:p>
        </p:txBody>
      </p:sp>
      <p:sp>
        <p:nvSpPr>
          <p:cNvPr id="6" name="正方形/長方形 5">
            <a:extLst>
              <a:ext uri="{FF2B5EF4-FFF2-40B4-BE49-F238E27FC236}">
                <a16:creationId xmlns:a16="http://schemas.microsoft.com/office/drawing/2014/main" id="{80FD5CE7-94A8-4523-8E27-7C9A542C324A}"/>
              </a:ext>
            </a:extLst>
          </p:cNvPr>
          <p:cNvSpPr/>
          <p:nvPr/>
        </p:nvSpPr>
        <p:spPr>
          <a:xfrm>
            <a:off x="1728206" y="21207"/>
            <a:ext cx="10596170" cy="584775"/>
          </a:xfrm>
          <a:prstGeom prst="rect">
            <a:avLst/>
          </a:prstGeom>
        </p:spPr>
        <p:txBody>
          <a:bodyPr wrap="none">
            <a:spAutoFit/>
          </a:bodyPr>
          <a:lstStyle/>
          <a:p>
            <a:r>
              <a:rPr lang="en-US" altLang="ja-JP" sz="3200" b="1" dirty="0">
                <a:solidFill>
                  <a:srgbClr val="000000"/>
                </a:solidFill>
                <a:latin typeface="HG丸ｺﾞｼｯｸM-PRO" panose="020F0600000000000000" pitchFamily="50" charset="-128"/>
                <a:ea typeface="HG丸ｺﾞｼｯｸM-PRO" panose="020F0600000000000000" pitchFamily="50" charset="-128"/>
              </a:rPr>
              <a:t>x-t</a:t>
            </a:r>
            <a:r>
              <a:rPr lang="ja-JP" altLang="en-US" sz="3200" b="1" dirty="0">
                <a:solidFill>
                  <a:srgbClr val="000000"/>
                </a:solidFill>
                <a:latin typeface="HG丸ｺﾞｼｯｸM-PRO" panose="020F0600000000000000" pitchFamily="50" charset="-128"/>
                <a:ea typeface="HG丸ｺﾞｼｯｸM-PRO" panose="020F0600000000000000" pitchFamily="50" charset="-128"/>
              </a:rPr>
              <a:t>グラフと</a:t>
            </a:r>
            <a:r>
              <a:rPr lang="en-US" altLang="ja-JP" sz="3200" b="1" dirty="0">
                <a:solidFill>
                  <a:srgbClr val="000000"/>
                </a:solidFill>
                <a:latin typeface="HG丸ｺﾞｼｯｸM-PRO" panose="020F0600000000000000" pitchFamily="50" charset="-128"/>
                <a:ea typeface="HG丸ｺﾞｼｯｸM-PRO" panose="020F0600000000000000" pitchFamily="50" charset="-128"/>
              </a:rPr>
              <a:t>v-t</a:t>
            </a:r>
            <a:r>
              <a:rPr lang="ja-JP" altLang="en-US" sz="3200" b="1" dirty="0">
                <a:solidFill>
                  <a:srgbClr val="000000"/>
                </a:solidFill>
                <a:latin typeface="HG丸ｺﾞｼｯｸM-PRO" panose="020F0600000000000000" pitchFamily="50" charset="-128"/>
                <a:ea typeface="HG丸ｺﾞｼｯｸM-PRO" panose="020F0600000000000000" pitchFamily="50" charset="-128"/>
              </a:rPr>
              <a:t>グラフ・・・</a:t>
            </a:r>
            <a:r>
              <a:rPr lang="ja-JP" altLang="en-US" sz="3200" b="1" dirty="0" err="1">
                <a:solidFill>
                  <a:srgbClr val="000000"/>
                </a:solidFill>
                <a:latin typeface="HG丸ｺﾞｼｯｸM-PRO" panose="020F0600000000000000" pitchFamily="50" charset="-128"/>
                <a:ea typeface="HG丸ｺﾞｼｯｸM-PRO" panose="020F0600000000000000" pitchFamily="50" charset="-128"/>
              </a:rPr>
              <a:t>ｘ</a:t>
            </a:r>
            <a:r>
              <a:rPr lang="en-US" altLang="ja-JP" sz="3200" b="1" dirty="0">
                <a:solidFill>
                  <a:srgbClr val="000000"/>
                </a:solidFill>
                <a:latin typeface="HG丸ｺﾞｼｯｸM-PRO" panose="020F0600000000000000" pitchFamily="50" charset="-128"/>
                <a:ea typeface="HG丸ｺﾞｼｯｸM-PRO" panose="020F0600000000000000" pitchFamily="50" charset="-128"/>
              </a:rPr>
              <a:t>:</a:t>
            </a:r>
            <a:r>
              <a:rPr lang="ja-JP" altLang="en-US" sz="3200" b="1" dirty="0">
                <a:solidFill>
                  <a:srgbClr val="000000"/>
                </a:solidFill>
                <a:latin typeface="HG丸ｺﾞｼｯｸM-PRO" panose="020F0600000000000000" pitchFamily="50" charset="-128"/>
                <a:ea typeface="HG丸ｺﾞｼｯｸM-PRO" panose="020F0600000000000000" pitchFamily="50" charset="-128"/>
              </a:rPr>
              <a:t>位置</a:t>
            </a:r>
            <a:r>
              <a:rPr lang="en-US" altLang="ja-JP" sz="3200" b="1" dirty="0">
                <a:solidFill>
                  <a:srgbClr val="000000"/>
                </a:solidFill>
                <a:latin typeface="HG丸ｺﾞｼｯｸM-PRO" panose="020F0600000000000000" pitchFamily="50" charset="-128"/>
                <a:ea typeface="HG丸ｺﾞｼｯｸM-PRO" panose="020F0600000000000000" pitchFamily="50" charset="-128"/>
              </a:rPr>
              <a:t>,</a:t>
            </a:r>
            <a:r>
              <a:rPr lang="ja-JP" altLang="en-US" sz="3200" b="1" dirty="0">
                <a:solidFill>
                  <a:srgbClr val="000000"/>
                </a:solidFill>
                <a:latin typeface="HG丸ｺﾞｼｯｸM-PRO" panose="020F0600000000000000" pitchFamily="50" charset="-128"/>
                <a:ea typeface="HG丸ｺﾞｼｯｸM-PRO" panose="020F0600000000000000" pitchFamily="50" charset="-128"/>
              </a:rPr>
              <a:t>ｖ：速度</a:t>
            </a:r>
            <a:r>
              <a:rPr lang="en-US" altLang="ja-JP" sz="3200" b="1" dirty="0">
                <a:solidFill>
                  <a:srgbClr val="000000"/>
                </a:solidFill>
                <a:latin typeface="HG丸ｺﾞｼｯｸM-PRO" panose="020F0600000000000000" pitchFamily="50" charset="-128"/>
                <a:ea typeface="HG丸ｺﾞｼｯｸM-PRO" panose="020F0600000000000000" pitchFamily="50" charset="-128"/>
              </a:rPr>
              <a:t>,</a:t>
            </a:r>
            <a:r>
              <a:rPr lang="ja-JP" altLang="en-US" sz="3200" b="1" dirty="0">
                <a:solidFill>
                  <a:srgbClr val="000000"/>
                </a:solidFill>
                <a:latin typeface="HG丸ｺﾞｼｯｸM-PRO" panose="020F0600000000000000" pitchFamily="50" charset="-128"/>
                <a:ea typeface="HG丸ｺﾞｼｯｸM-PRO" panose="020F0600000000000000" pitchFamily="50" charset="-128"/>
              </a:rPr>
              <a:t>ｔ：時間</a:t>
            </a: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7" name="正方形/長方形 6">
            <a:extLst>
              <a:ext uri="{FF2B5EF4-FFF2-40B4-BE49-F238E27FC236}">
                <a16:creationId xmlns:a16="http://schemas.microsoft.com/office/drawing/2014/main" id="{94C6CB83-0AEC-4FCC-88D5-DD12FD5CE1BB}"/>
              </a:ext>
            </a:extLst>
          </p:cNvPr>
          <p:cNvSpPr/>
          <p:nvPr/>
        </p:nvSpPr>
        <p:spPr>
          <a:xfrm>
            <a:off x="425632" y="1176203"/>
            <a:ext cx="11103428" cy="3416320"/>
          </a:xfrm>
          <a:prstGeom prst="rect">
            <a:avLst/>
          </a:prstGeom>
        </p:spPr>
        <p:txBody>
          <a:bodyPr wrap="square">
            <a:spAutoFit/>
          </a:bodyPr>
          <a:lstStyle/>
          <a:p>
            <a:pPr algn="just"/>
            <a:r>
              <a:rPr lang="ja-JP" altLang="en-US" sz="3600" dirty="0">
                <a:solidFill>
                  <a:srgbClr val="000000"/>
                </a:solidFill>
                <a:latin typeface="HG丸ｺﾞｼｯｸM-PRO" panose="020F0600000000000000" pitchFamily="50" charset="-128"/>
                <a:ea typeface="HG丸ｺﾞｼｯｸM-PRO" panose="020F0600000000000000" pitchFamily="50" charset="-128"/>
              </a:rPr>
              <a:t>物体の運動について、</a:t>
            </a:r>
            <a:endParaRPr lang="en-US" altLang="ja-JP" sz="3600" dirty="0">
              <a:solidFill>
                <a:srgbClr val="000000"/>
              </a:solidFill>
              <a:latin typeface="HG丸ｺﾞｼｯｸM-PRO" panose="020F0600000000000000" pitchFamily="50" charset="-128"/>
              <a:ea typeface="HG丸ｺﾞｼｯｸM-PRO" panose="020F0600000000000000" pitchFamily="50" charset="-128"/>
            </a:endParaRPr>
          </a:p>
          <a:p>
            <a:pPr algn="just"/>
            <a:r>
              <a:rPr lang="ja-JP" altLang="en-US" sz="3600" dirty="0">
                <a:solidFill>
                  <a:srgbClr val="000000"/>
                </a:solidFill>
                <a:latin typeface="HG丸ｺﾞｼｯｸM-PRO" panose="020F0600000000000000" pitchFamily="50" charset="-128"/>
                <a:ea typeface="HG丸ｺﾞｼｯｸM-PRO" panose="020F0600000000000000" pitchFamily="50" charset="-128"/>
              </a:rPr>
              <a:t>物体の位置（ｘ）の時間（ｔ）変化をあらわすグラフを</a:t>
            </a:r>
            <a:r>
              <a:rPr lang="en-US" altLang="ja-JP" sz="3600" dirty="0">
                <a:solidFill>
                  <a:srgbClr val="FF0000"/>
                </a:solidFill>
                <a:latin typeface="HG丸ｺﾞｼｯｸM-PRO" panose="020F0600000000000000" pitchFamily="50" charset="-128"/>
                <a:ea typeface="HG丸ｺﾞｼｯｸM-PRO" panose="020F0600000000000000" pitchFamily="50" charset="-128"/>
              </a:rPr>
              <a:t>x-t</a:t>
            </a:r>
            <a:r>
              <a:rPr lang="ja-JP" altLang="en-US" sz="3600" dirty="0">
                <a:solidFill>
                  <a:srgbClr val="FF0000"/>
                </a:solidFill>
                <a:latin typeface="HG丸ｺﾞｼｯｸM-PRO" panose="020F0600000000000000" pitchFamily="50" charset="-128"/>
                <a:ea typeface="HG丸ｺﾞｼｯｸM-PRO" panose="020F0600000000000000" pitchFamily="50" charset="-128"/>
              </a:rPr>
              <a:t>グラフ</a:t>
            </a:r>
            <a:r>
              <a:rPr lang="ja-JP" altLang="en-US" sz="3600" dirty="0">
                <a:latin typeface="HG丸ｺﾞｼｯｸM-PRO" panose="020F0600000000000000" pitchFamily="50" charset="-128"/>
                <a:ea typeface="HG丸ｺﾞｼｯｸM-PRO" panose="020F0600000000000000" pitchFamily="50" charset="-128"/>
              </a:rPr>
              <a:t>という。</a:t>
            </a:r>
            <a:endParaRPr lang="en-US" altLang="ja-JP" sz="3600" dirty="0">
              <a:latin typeface="HG丸ｺﾞｼｯｸM-PRO" panose="020F0600000000000000" pitchFamily="50" charset="-128"/>
              <a:ea typeface="HG丸ｺﾞｼｯｸM-PRO" panose="020F0600000000000000" pitchFamily="50" charset="-128"/>
            </a:endParaRPr>
          </a:p>
          <a:p>
            <a:pPr algn="just"/>
            <a:endParaRPr lang="en-US" altLang="ja-JP" sz="3600" dirty="0">
              <a:latin typeface="HG丸ｺﾞｼｯｸM-PRO" panose="020F0600000000000000" pitchFamily="50" charset="-128"/>
              <a:ea typeface="HG丸ｺﾞｼｯｸM-PRO" panose="020F0600000000000000" pitchFamily="50" charset="-128"/>
            </a:endParaRPr>
          </a:p>
          <a:p>
            <a:pPr algn="just"/>
            <a:r>
              <a:rPr lang="ja-JP" altLang="en-US" sz="3600" dirty="0">
                <a:latin typeface="HG丸ｺﾞｼｯｸM-PRO" panose="020F0600000000000000" pitchFamily="50" charset="-128"/>
                <a:ea typeface="HG丸ｺﾞｼｯｸM-PRO" panose="020F0600000000000000" pitchFamily="50" charset="-128"/>
              </a:rPr>
              <a:t>また、物体の速度（ｖ）の時間（ｔ）変化をあらわすグラフを</a:t>
            </a:r>
            <a:r>
              <a:rPr lang="ja-JP" altLang="en-US" sz="3600" dirty="0">
                <a:solidFill>
                  <a:srgbClr val="FF0000"/>
                </a:solidFill>
                <a:latin typeface="HG丸ｺﾞｼｯｸM-PRO" panose="020F0600000000000000" pitchFamily="50" charset="-128"/>
                <a:ea typeface="HG丸ｺﾞｼｯｸM-PRO" panose="020F0600000000000000" pitchFamily="50" charset="-128"/>
              </a:rPr>
              <a:t>ｖ</a:t>
            </a:r>
            <a:r>
              <a:rPr lang="en-US" altLang="ja-JP" sz="3600" dirty="0">
                <a:solidFill>
                  <a:srgbClr val="FF0000"/>
                </a:solidFill>
                <a:latin typeface="HG丸ｺﾞｼｯｸM-PRO" panose="020F0600000000000000" pitchFamily="50" charset="-128"/>
                <a:ea typeface="HG丸ｺﾞｼｯｸM-PRO" panose="020F0600000000000000" pitchFamily="50" charset="-128"/>
              </a:rPr>
              <a:t>-t</a:t>
            </a:r>
            <a:r>
              <a:rPr lang="ja-JP" altLang="en-US" sz="3600" dirty="0">
                <a:solidFill>
                  <a:srgbClr val="FF0000"/>
                </a:solidFill>
                <a:latin typeface="HG丸ｺﾞｼｯｸM-PRO" panose="020F0600000000000000" pitchFamily="50" charset="-128"/>
                <a:ea typeface="HG丸ｺﾞｼｯｸM-PRO" panose="020F0600000000000000" pitchFamily="50" charset="-128"/>
              </a:rPr>
              <a:t>グラフ</a:t>
            </a:r>
            <a:r>
              <a:rPr lang="ja-JP" altLang="en-US" sz="3600" dirty="0">
                <a:latin typeface="HG丸ｺﾞｼｯｸM-PRO" panose="020F0600000000000000" pitchFamily="50" charset="-128"/>
                <a:ea typeface="HG丸ｺﾞｼｯｸM-PRO" panose="020F0600000000000000" pitchFamily="50" charset="-128"/>
              </a:rPr>
              <a:t>という。</a:t>
            </a:r>
          </a:p>
        </p:txBody>
      </p:sp>
    </p:spTree>
    <p:extLst>
      <p:ext uri="{BB962C8B-B14F-4D97-AF65-F5344CB8AC3E}">
        <p14:creationId xmlns:p14="http://schemas.microsoft.com/office/powerpoint/2010/main" val="1684258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3-2</a:t>
            </a:r>
            <a:r>
              <a:rPr lang="ja-JP" altLang="en-US" sz="3600" dirty="0">
                <a:latin typeface="HG丸ｺﾞｼｯｸM-PRO" panose="020F0600000000000000" pitchFamily="50" charset="-128"/>
                <a:ea typeface="HG丸ｺﾞｼｯｸM-PRO" panose="020F0600000000000000" pitchFamily="50" charset="-128"/>
              </a:rPr>
              <a:t>．例１</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31</a:t>
            </a:fld>
            <a:endParaRPr kumimoji="1" lang="ja-JP" altLang="en-US"/>
          </a:p>
        </p:txBody>
      </p:sp>
      <p:sp>
        <p:nvSpPr>
          <p:cNvPr id="9" name="楕円 8">
            <a:extLst>
              <a:ext uri="{FF2B5EF4-FFF2-40B4-BE49-F238E27FC236}">
                <a16:creationId xmlns:a16="http://schemas.microsoft.com/office/drawing/2014/main" id="{F41C496C-7B88-42E4-A599-34F6289093CC}"/>
              </a:ext>
            </a:extLst>
          </p:cNvPr>
          <p:cNvSpPr/>
          <p:nvPr/>
        </p:nvSpPr>
        <p:spPr>
          <a:xfrm>
            <a:off x="2546442" y="5608799"/>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楕円 9">
            <a:extLst>
              <a:ext uri="{FF2B5EF4-FFF2-40B4-BE49-F238E27FC236}">
                <a16:creationId xmlns:a16="http://schemas.microsoft.com/office/drawing/2014/main" id="{4E0B2778-2D1E-4C36-8959-4F23062120AF}"/>
              </a:ext>
            </a:extLst>
          </p:cNvPr>
          <p:cNvSpPr/>
          <p:nvPr/>
        </p:nvSpPr>
        <p:spPr>
          <a:xfrm>
            <a:off x="4311251" y="3642784"/>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正方形/長方形 10">
            <a:extLst>
              <a:ext uri="{FF2B5EF4-FFF2-40B4-BE49-F238E27FC236}">
                <a16:creationId xmlns:a16="http://schemas.microsoft.com/office/drawing/2014/main" id="{1C0166A1-1492-48FC-AB2B-11C68593CDD9}"/>
              </a:ext>
            </a:extLst>
          </p:cNvPr>
          <p:cNvSpPr/>
          <p:nvPr/>
        </p:nvSpPr>
        <p:spPr>
          <a:xfrm>
            <a:off x="4198348" y="5684999"/>
            <a:ext cx="302006" cy="300082"/>
          </a:xfrm>
          <a:prstGeom prst="rect">
            <a:avLst/>
          </a:prstGeom>
        </p:spPr>
        <p:txBody>
          <a:bodyPr wrap="square">
            <a:spAutoFit/>
          </a:bodyPr>
          <a:lstStyle/>
          <a:p>
            <a:r>
              <a:rPr lang="ja-JP" altLang="en-US" sz="1350" b="1" dirty="0">
                <a:solidFill>
                  <a:srgbClr val="FF0000"/>
                </a:solidFill>
              </a:rPr>
              <a:t>５</a:t>
            </a:r>
          </a:p>
        </p:txBody>
      </p:sp>
      <p:sp>
        <p:nvSpPr>
          <p:cNvPr id="12" name="正方形/長方形 11">
            <a:extLst>
              <a:ext uri="{FF2B5EF4-FFF2-40B4-BE49-F238E27FC236}">
                <a16:creationId xmlns:a16="http://schemas.microsoft.com/office/drawing/2014/main" id="{7E120774-EFD2-46AC-A175-91F3864D33EB}"/>
              </a:ext>
            </a:extLst>
          </p:cNvPr>
          <p:cNvSpPr/>
          <p:nvPr/>
        </p:nvSpPr>
        <p:spPr>
          <a:xfrm>
            <a:off x="1999996" y="3542383"/>
            <a:ext cx="622647" cy="300082"/>
          </a:xfrm>
          <a:prstGeom prst="rect">
            <a:avLst/>
          </a:prstGeom>
        </p:spPr>
        <p:txBody>
          <a:bodyPr wrap="square">
            <a:spAutoFit/>
          </a:bodyPr>
          <a:lstStyle/>
          <a:p>
            <a:r>
              <a:rPr lang="ja-JP" altLang="en-US" sz="1350" b="1" dirty="0">
                <a:solidFill>
                  <a:srgbClr val="FF0000"/>
                </a:solidFill>
              </a:rPr>
              <a:t>１０</a:t>
            </a:r>
          </a:p>
        </p:txBody>
      </p:sp>
      <p:cxnSp>
        <p:nvCxnSpPr>
          <p:cNvPr id="13" name="直線コネクタ 12">
            <a:extLst>
              <a:ext uri="{FF2B5EF4-FFF2-40B4-BE49-F238E27FC236}">
                <a16:creationId xmlns:a16="http://schemas.microsoft.com/office/drawing/2014/main" id="{46CA1BBF-92E9-485E-9F67-28EB4BF10BCA}"/>
              </a:ext>
            </a:extLst>
          </p:cNvPr>
          <p:cNvCxnSpPr/>
          <p:nvPr/>
        </p:nvCxnSpPr>
        <p:spPr>
          <a:xfrm flipV="1">
            <a:off x="4349351" y="3718984"/>
            <a:ext cx="0" cy="1927916"/>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6F12CAD3-A5CF-4A42-AD91-7B69BFEF3CF6}"/>
              </a:ext>
            </a:extLst>
          </p:cNvPr>
          <p:cNvCxnSpPr/>
          <p:nvPr/>
        </p:nvCxnSpPr>
        <p:spPr>
          <a:xfrm flipH="1">
            <a:off x="2546442" y="3677018"/>
            <a:ext cx="1802910" cy="3866"/>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2FC5CBE6-BFA5-4A0B-8B91-42C4811A6C97}"/>
              </a:ext>
            </a:extLst>
          </p:cNvPr>
          <p:cNvCxnSpPr>
            <a:stCxn id="10" idx="7"/>
            <a:endCxn id="9" idx="3"/>
          </p:cNvCxnSpPr>
          <p:nvPr/>
        </p:nvCxnSpPr>
        <p:spPr>
          <a:xfrm flipH="1">
            <a:off x="2557602" y="3653944"/>
            <a:ext cx="1818691" cy="2019897"/>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6" name="楕円 15">
            <a:extLst>
              <a:ext uri="{FF2B5EF4-FFF2-40B4-BE49-F238E27FC236}">
                <a16:creationId xmlns:a16="http://schemas.microsoft.com/office/drawing/2014/main" id="{3B06E838-782C-41A8-9A40-C3862644B7DA}"/>
              </a:ext>
            </a:extLst>
          </p:cNvPr>
          <p:cNvSpPr/>
          <p:nvPr/>
        </p:nvSpPr>
        <p:spPr>
          <a:xfrm>
            <a:off x="6814138" y="4255832"/>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楕円 16">
            <a:extLst>
              <a:ext uri="{FF2B5EF4-FFF2-40B4-BE49-F238E27FC236}">
                <a16:creationId xmlns:a16="http://schemas.microsoft.com/office/drawing/2014/main" id="{E94423E3-E0A0-4653-B4F1-B2CC4E12CBFA}"/>
              </a:ext>
            </a:extLst>
          </p:cNvPr>
          <p:cNvSpPr/>
          <p:nvPr/>
        </p:nvSpPr>
        <p:spPr>
          <a:xfrm>
            <a:off x="8639025" y="4250651"/>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8" name="正方形/長方形 17">
            <a:extLst>
              <a:ext uri="{FF2B5EF4-FFF2-40B4-BE49-F238E27FC236}">
                <a16:creationId xmlns:a16="http://schemas.microsoft.com/office/drawing/2014/main" id="{6F85A77D-0AD6-4EFE-8DEC-AE5E8723AFF8}"/>
              </a:ext>
            </a:extLst>
          </p:cNvPr>
          <p:cNvSpPr/>
          <p:nvPr/>
        </p:nvSpPr>
        <p:spPr>
          <a:xfrm>
            <a:off x="8526122" y="5658058"/>
            <a:ext cx="302006" cy="300082"/>
          </a:xfrm>
          <a:prstGeom prst="rect">
            <a:avLst/>
          </a:prstGeom>
        </p:spPr>
        <p:txBody>
          <a:bodyPr wrap="square">
            <a:spAutoFit/>
          </a:bodyPr>
          <a:lstStyle/>
          <a:p>
            <a:r>
              <a:rPr lang="ja-JP" altLang="en-US" sz="1350" b="1" dirty="0">
                <a:solidFill>
                  <a:srgbClr val="FF0000"/>
                </a:solidFill>
              </a:rPr>
              <a:t>５</a:t>
            </a:r>
          </a:p>
        </p:txBody>
      </p:sp>
      <p:sp>
        <p:nvSpPr>
          <p:cNvPr id="19" name="正方形/長方形 18">
            <a:extLst>
              <a:ext uri="{FF2B5EF4-FFF2-40B4-BE49-F238E27FC236}">
                <a16:creationId xmlns:a16="http://schemas.microsoft.com/office/drawing/2014/main" id="{1C0A30BA-61AC-4CA4-A690-4BC7B6D3BC07}"/>
              </a:ext>
            </a:extLst>
          </p:cNvPr>
          <p:cNvSpPr/>
          <p:nvPr/>
        </p:nvSpPr>
        <p:spPr>
          <a:xfrm>
            <a:off x="6389097" y="4155432"/>
            <a:ext cx="453416" cy="300082"/>
          </a:xfrm>
          <a:prstGeom prst="rect">
            <a:avLst/>
          </a:prstGeom>
        </p:spPr>
        <p:txBody>
          <a:bodyPr wrap="square">
            <a:spAutoFit/>
          </a:bodyPr>
          <a:lstStyle/>
          <a:p>
            <a:r>
              <a:rPr lang="ja-JP" altLang="en-US" sz="1350" b="1" dirty="0">
                <a:solidFill>
                  <a:srgbClr val="FF0000"/>
                </a:solidFill>
              </a:rPr>
              <a:t>２</a:t>
            </a:r>
          </a:p>
        </p:txBody>
      </p:sp>
      <p:cxnSp>
        <p:nvCxnSpPr>
          <p:cNvPr id="20" name="直線コネクタ 19">
            <a:extLst>
              <a:ext uri="{FF2B5EF4-FFF2-40B4-BE49-F238E27FC236}">
                <a16:creationId xmlns:a16="http://schemas.microsoft.com/office/drawing/2014/main" id="{6164DA3A-4B05-4EF2-BFEB-DF7E392EF072}"/>
              </a:ext>
            </a:extLst>
          </p:cNvPr>
          <p:cNvCxnSpPr>
            <a:endCxn id="17" idx="4"/>
          </p:cNvCxnSpPr>
          <p:nvPr/>
        </p:nvCxnSpPr>
        <p:spPr>
          <a:xfrm flipV="1">
            <a:off x="8677125" y="4326851"/>
            <a:ext cx="0" cy="1293108"/>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95C186C0-7565-43AD-A41E-FD8DBADEAB9E}"/>
              </a:ext>
            </a:extLst>
          </p:cNvPr>
          <p:cNvCxnSpPr/>
          <p:nvPr/>
        </p:nvCxnSpPr>
        <p:spPr>
          <a:xfrm flipH="1">
            <a:off x="6890341" y="4293932"/>
            <a:ext cx="1743923" cy="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74B518C6-39D7-4779-8131-6EF82386B447}"/>
              </a:ext>
            </a:extLst>
          </p:cNvPr>
          <p:cNvSpPr/>
          <p:nvPr/>
        </p:nvSpPr>
        <p:spPr>
          <a:xfrm>
            <a:off x="7115255" y="1359688"/>
            <a:ext cx="4813230" cy="646331"/>
          </a:xfrm>
          <a:prstGeom prst="rect">
            <a:avLst/>
          </a:prstGeom>
        </p:spPr>
        <p:txBody>
          <a:bodyPr wrap="square">
            <a:spAutoFit/>
          </a:bodyPr>
          <a:lstStyle/>
          <a:p>
            <a:r>
              <a:rPr lang="ja-JP" altLang="en-US" sz="3600" b="1" dirty="0">
                <a:solidFill>
                  <a:srgbClr val="FF0000"/>
                </a:solidFill>
              </a:rPr>
              <a:t>ｘ＝２</a:t>
            </a:r>
            <a:r>
              <a:rPr lang="en-US" altLang="ja-JP" sz="3600" b="1" dirty="0">
                <a:solidFill>
                  <a:srgbClr val="FF0000"/>
                </a:solidFill>
              </a:rPr>
              <a:t>×</a:t>
            </a:r>
            <a:r>
              <a:rPr lang="ja-JP" altLang="en-US" sz="3600" b="1" dirty="0">
                <a:solidFill>
                  <a:srgbClr val="FF0000"/>
                </a:solidFill>
              </a:rPr>
              <a:t>５＝１０</a:t>
            </a:r>
            <a:r>
              <a:rPr lang="en-US" altLang="ja-JP" sz="3600" b="1" dirty="0">
                <a:solidFill>
                  <a:srgbClr val="FF0000"/>
                </a:solidFill>
              </a:rPr>
              <a:t>[m]</a:t>
            </a:r>
            <a:endParaRPr lang="ja-JP" altLang="en-US" sz="3600" b="1" dirty="0">
              <a:solidFill>
                <a:srgbClr val="FF0000"/>
              </a:solidFill>
            </a:endParaRPr>
          </a:p>
        </p:txBody>
      </p:sp>
      <p:pic>
        <p:nvPicPr>
          <p:cNvPr id="23" name="図 22">
            <a:extLst>
              <a:ext uri="{FF2B5EF4-FFF2-40B4-BE49-F238E27FC236}">
                <a16:creationId xmlns:a16="http://schemas.microsoft.com/office/drawing/2014/main" id="{92126C81-34E4-4003-9833-61419DCF9170}"/>
              </a:ext>
            </a:extLst>
          </p:cNvPr>
          <p:cNvPicPr>
            <a:picLocks noChangeAspect="1"/>
          </p:cNvPicPr>
          <p:nvPr/>
        </p:nvPicPr>
        <p:blipFill>
          <a:blip r:embed="rId2"/>
          <a:stretch>
            <a:fillRect/>
          </a:stretch>
        </p:blipFill>
        <p:spPr>
          <a:xfrm>
            <a:off x="154630" y="823136"/>
            <a:ext cx="6489530" cy="1719437"/>
          </a:xfrm>
          <a:prstGeom prst="rect">
            <a:avLst/>
          </a:prstGeom>
        </p:spPr>
      </p:pic>
      <p:grpSp>
        <p:nvGrpSpPr>
          <p:cNvPr id="39" name="グループ化 38">
            <a:extLst>
              <a:ext uri="{FF2B5EF4-FFF2-40B4-BE49-F238E27FC236}">
                <a16:creationId xmlns:a16="http://schemas.microsoft.com/office/drawing/2014/main" id="{4F365328-B94A-4487-A5CC-FD5175341837}"/>
              </a:ext>
            </a:extLst>
          </p:cNvPr>
          <p:cNvGrpSpPr/>
          <p:nvPr/>
        </p:nvGrpSpPr>
        <p:grpSpPr>
          <a:xfrm>
            <a:off x="1777537" y="2819696"/>
            <a:ext cx="4019066" cy="3062103"/>
            <a:chOff x="2818579" y="2819696"/>
            <a:chExt cx="4019066" cy="3062103"/>
          </a:xfrm>
        </p:grpSpPr>
        <p:grpSp>
          <p:nvGrpSpPr>
            <p:cNvPr id="24" name="グループ化 23">
              <a:extLst>
                <a:ext uri="{FF2B5EF4-FFF2-40B4-BE49-F238E27FC236}">
                  <a16:creationId xmlns:a16="http://schemas.microsoft.com/office/drawing/2014/main" id="{C1AA6D44-12A2-41E8-A04A-D38621889702}"/>
                </a:ext>
              </a:extLst>
            </p:cNvPr>
            <p:cNvGrpSpPr/>
            <p:nvPr/>
          </p:nvGrpSpPr>
          <p:grpSpPr>
            <a:xfrm>
              <a:off x="2818579" y="3065736"/>
              <a:ext cx="4019066" cy="2816063"/>
              <a:chOff x="2820600" y="3778047"/>
              <a:chExt cx="3135903" cy="2197252"/>
            </a:xfrm>
          </p:grpSpPr>
          <p:grpSp>
            <p:nvGrpSpPr>
              <p:cNvPr id="25" name="グループ化 24">
                <a:extLst>
                  <a:ext uri="{FF2B5EF4-FFF2-40B4-BE49-F238E27FC236}">
                    <a16:creationId xmlns:a16="http://schemas.microsoft.com/office/drawing/2014/main" id="{5C0CE33E-CFFE-4E1A-8F66-58303DD0EDBB}"/>
                  </a:ext>
                </a:extLst>
              </p:cNvPr>
              <p:cNvGrpSpPr/>
              <p:nvPr/>
            </p:nvGrpSpPr>
            <p:grpSpPr>
              <a:xfrm>
                <a:off x="2820600" y="3778047"/>
                <a:ext cx="3135903" cy="2067730"/>
                <a:chOff x="342332" y="1350658"/>
                <a:chExt cx="3135903" cy="2067730"/>
              </a:xfrm>
            </p:grpSpPr>
            <p:cxnSp>
              <p:nvCxnSpPr>
                <p:cNvPr id="27" name="直線コネクタ 26">
                  <a:extLst>
                    <a:ext uri="{FF2B5EF4-FFF2-40B4-BE49-F238E27FC236}">
                      <a16:creationId xmlns:a16="http://schemas.microsoft.com/office/drawing/2014/main" id="{B46ED46E-ED2D-4179-9C75-9C891139EFFD}"/>
                    </a:ext>
                  </a:extLst>
                </p:cNvPr>
                <p:cNvCxnSpPr>
                  <a:cxnSpLocks/>
                </p:cNvCxnSpPr>
                <p:nvPr/>
              </p:nvCxnSpPr>
              <p:spPr>
                <a:xfrm>
                  <a:off x="969312" y="1471840"/>
                  <a:ext cx="0" cy="1905949"/>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0BB666F7-7FFB-4635-8CF1-83566AF7FC5C}"/>
                    </a:ext>
                  </a:extLst>
                </p:cNvPr>
                <p:cNvCxnSpPr>
                  <a:cxnSpLocks/>
                </p:cNvCxnSpPr>
                <p:nvPr/>
              </p:nvCxnSpPr>
              <p:spPr>
                <a:xfrm flipH="1">
                  <a:off x="969312" y="3376156"/>
                  <a:ext cx="2093037" cy="0"/>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コンテンツ プレースホルダー 2">
                      <a:extLst>
                        <a:ext uri="{FF2B5EF4-FFF2-40B4-BE49-F238E27FC236}">
                          <a16:creationId xmlns:a16="http://schemas.microsoft.com/office/drawing/2014/main" id="{7E705327-F5E1-47EC-9C2C-A5385A9FCE21}"/>
                        </a:ext>
                      </a:extLst>
                    </p:cNvPr>
                    <p:cNvSpPr txBox="1">
                      <a:spLocks/>
                    </p:cNvSpPr>
                    <p:nvPr/>
                  </p:nvSpPr>
                  <p:spPr>
                    <a:xfrm>
                      <a:off x="2823226" y="3061765"/>
                      <a:ext cx="655009" cy="35662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𝒕</m:t>
                          </m:r>
                        </m:oMath>
                      </a14:m>
                      <a:r>
                        <a:rPr lang="en-US" altLang="ja-JP" sz="1600" b="1" dirty="0">
                          <a:solidFill>
                            <a:srgbClr val="FF0000"/>
                          </a:solidFill>
                        </a:rPr>
                        <a:t>[</a:t>
                      </a:r>
                      <a:r>
                        <a:rPr lang="ja-JP" altLang="en-US" sz="1600" b="1" dirty="0">
                          <a:solidFill>
                            <a:srgbClr val="FF0000"/>
                          </a:solidFill>
                        </a:rPr>
                        <a:t>ｓ</a:t>
                      </a:r>
                      <a:r>
                        <a:rPr lang="en-US" altLang="ja-JP" sz="1600" b="1" dirty="0">
                          <a:solidFill>
                            <a:srgbClr val="FF0000"/>
                          </a:solidFill>
                        </a:rPr>
                        <a:t>]</a:t>
                      </a:r>
                      <a:endParaRPr lang="ja-JP" altLang="en-US" sz="1600" b="1" dirty="0">
                        <a:solidFill>
                          <a:srgbClr val="FF0000"/>
                        </a:solidFill>
                      </a:endParaRPr>
                    </a:p>
                  </p:txBody>
                </p:sp>
              </mc:Choice>
              <mc:Fallback xmlns="">
                <p:sp>
                  <p:nvSpPr>
                    <p:cNvPr id="29" name="コンテンツ プレースホルダー 2">
                      <a:extLst>
                        <a:ext uri="{FF2B5EF4-FFF2-40B4-BE49-F238E27FC236}">
                          <a16:creationId xmlns:a16="http://schemas.microsoft.com/office/drawing/2014/main" id="{7E705327-F5E1-47EC-9C2C-A5385A9FCE21}"/>
                        </a:ext>
                      </a:extLst>
                    </p:cNvPr>
                    <p:cNvSpPr txBox="1">
                      <a:spLocks noRot="1" noChangeAspect="1" noMove="1" noResize="1" noEditPoints="1" noAdjustHandles="1" noChangeArrowheads="1" noChangeShapeType="1" noTextEdit="1"/>
                    </p:cNvSpPr>
                    <p:nvPr/>
                  </p:nvSpPr>
                  <p:spPr>
                    <a:xfrm>
                      <a:off x="2823226" y="3061765"/>
                      <a:ext cx="655009" cy="356623"/>
                    </a:xfrm>
                    <a:prstGeom prst="rect">
                      <a:avLst/>
                    </a:prstGeom>
                    <a:blipFill>
                      <a:blip r:embed="rId3"/>
                      <a:stretch>
                        <a:fillRect t="-12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コンテンツ プレースホルダー 2">
                      <a:extLst>
                        <a:ext uri="{FF2B5EF4-FFF2-40B4-BE49-F238E27FC236}">
                          <a16:creationId xmlns:a16="http://schemas.microsoft.com/office/drawing/2014/main" id="{CE8CBA42-62B5-4E1A-9243-C0128CBF287D}"/>
                        </a:ext>
                      </a:extLst>
                    </p:cNvPr>
                    <p:cNvSpPr txBox="1">
                      <a:spLocks/>
                    </p:cNvSpPr>
                    <p:nvPr/>
                  </p:nvSpPr>
                  <p:spPr>
                    <a:xfrm>
                      <a:off x="342332" y="1350658"/>
                      <a:ext cx="704141" cy="34062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𝒙</m:t>
                          </m:r>
                        </m:oMath>
                      </a14:m>
                      <a:r>
                        <a:rPr lang="en-US" altLang="ja-JP" sz="1600" b="1" dirty="0">
                          <a:solidFill>
                            <a:srgbClr val="FF0000"/>
                          </a:solidFill>
                        </a:rPr>
                        <a:t>[</a:t>
                      </a:r>
                      <a14:m>
                        <m:oMath xmlns:m="http://schemas.openxmlformats.org/officeDocument/2006/math">
                          <m:r>
                            <a:rPr lang="en-US" altLang="ja-JP" sz="1600" b="1" i="1">
                              <a:solidFill>
                                <a:srgbClr val="FF0000"/>
                              </a:solidFill>
                              <a:latin typeface="Cambria Math" panose="02040503050406030204" pitchFamily="18" charset="0"/>
                            </a:rPr>
                            <m:t>𝒎</m:t>
                          </m:r>
                        </m:oMath>
                      </a14:m>
                      <a:r>
                        <a:rPr lang="en-US" altLang="ja-JP" sz="1600" b="1" dirty="0">
                          <a:solidFill>
                            <a:srgbClr val="FF0000"/>
                          </a:solidFill>
                        </a:rPr>
                        <a:t>]</a:t>
                      </a:r>
                      <a:endParaRPr lang="ja-JP" altLang="en-US" sz="1600" b="1" dirty="0">
                        <a:solidFill>
                          <a:srgbClr val="FF0000"/>
                        </a:solidFill>
                      </a:endParaRPr>
                    </a:p>
                  </p:txBody>
                </p:sp>
              </mc:Choice>
              <mc:Fallback xmlns="">
                <p:sp>
                  <p:nvSpPr>
                    <p:cNvPr id="30" name="コンテンツ プレースホルダー 2">
                      <a:extLst>
                        <a:ext uri="{FF2B5EF4-FFF2-40B4-BE49-F238E27FC236}">
                          <a16:creationId xmlns:a16="http://schemas.microsoft.com/office/drawing/2014/main" id="{CE8CBA42-62B5-4E1A-9243-C0128CBF287D}"/>
                        </a:ext>
                      </a:extLst>
                    </p:cNvPr>
                    <p:cNvSpPr txBox="1">
                      <a:spLocks noRot="1" noChangeAspect="1" noMove="1" noResize="1" noEditPoints="1" noAdjustHandles="1" noChangeArrowheads="1" noChangeShapeType="1" noTextEdit="1"/>
                    </p:cNvSpPr>
                    <p:nvPr/>
                  </p:nvSpPr>
                  <p:spPr>
                    <a:xfrm>
                      <a:off x="342332" y="1350658"/>
                      <a:ext cx="704141" cy="340627"/>
                    </a:xfrm>
                    <a:prstGeom prst="rect">
                      <a:avLst/>
                    </a:prstGeom>
                    <a:blipFill>
                      <a:blip r:embed="rId4"/>
                      <a:stretch>
                        <a:fillRect t="-12500"/>
                      </a:stretch>
                    </a:blipFill>
                  </p:spPr>
                  <p:txBody>
                    <a:bodyPr/>
                    <a:lstStyle/>
                    <a:p>
                      <a:r>
                        <a:rPr lang="ja-JP" altLang="en-US">
                          <a:noFill/>
                        </a:rPr>
                        <a:t> </a:t>
                      </a:r>
                    </a:p>
                  </p:txBody>
                </p:sp>
              </mc:Fallback>
            </mc:AlternateContent>
          </p:grpSp>
          <p:sp>
            <p:nvSpPr>
              <p:cNvPr id="26" name="正方形/長方形 25">
                <a:extLst>
                  <a:ext uri="{FF2B5EF4-FFF2-40B4-BE49-F238E27FC236}">
                    <a16:creationId xmlns:a16="http://schemas.microsoft.com/office/drawing/2014/main" id="{8D40CB43-44BC-4C82-94A8-B2E9E79DF701}"/>
                  </a:ext>
                </a:extLst>
              </p:cNvPr>
              <p:cNvSpPr/>
              <p:nvPr/>
            </p:nvSpPr>
            <p:spPr>
              <a:xfrm>
                <a:off x="3220139" y="5721383"/>
                <a:ext cx="242282" cy="253916"/>
              </a:xfrm>
              <a:prstGeom prst="rect">
                <a:avLst/>
              </a:prstGeom>
            </p:spPr>
            <p:txBody>
              <a:bodyPr wrap="square">
                <a:spAutoFit/>
              </a:bodyPr>
              <a:lstStyle/>
              <a:p>
                <a:r>
                  <a:rPr lang="en-US" altLang="ja-JP" sz="1050" b="1" dirty="0">
                    <a:solidFill>
                      <a:srgbClr val="FF0000"/>
                    </a:solidFill>
                  </a:rPr>
                  <a:t>0</a:t>
                </a:r>
                <a:endParaRPr lang="ja-JP" altLang="en-US" sz="1050" b="1" dirty="0">
                  <a:solidFill>
                    <a:srgbClr val="FF0000"/>
                  </a:solidFill>
                </a:endParaRPr>
              </a:p>
            </p:txBody>
          </p:sp>
        </p:grpSp>
        <mc:AlternateContent xmlns:mc="http://schemas.openxmlformats.org/markup-compatibility/2006" xmlns:a14="http://schemas.microsoft.com/office/drawing/2010/main">
          <mc:Choice Requires="a14">
            <p:sp>
              <p:nvSpPr>
                <p:cNvPr id="6" name="正方形/長方形 5">
                  <a:extLst>
                    <a:ext uri="{FF2B5EF4-FFF2-40B4-BE49-F238E27FC236}">
                      <a16:creationId xmlns:a16="http://schemas.microsoft.com/office/drawing/2014/main" id="{3E1E6518-61F3-42F8-961A-EC511AC018A9}"/>
                    </a:ext>
                  </a:extLst>
                </p:cNvPr>
                <p:cNvSpPr/>
                <p:nvPr/>
              </p:nvSpPr>
              <p:spPr>
                <a:xfrm>
                  <a:off x="3858360" y="2819696"/>
                  <a:ext cx="1781834" cy="461665"/>
                </a:xfrm>
                <a:prstGeom prst="rect">
                  <a:avLst/>
                </a:prstGeom>
              </p:spPr>
              <p:txBody>
                <a:bodyPr wrap="none">
                  <a:spAutoFit/>
                </a:bodyPr>
                <a:lstStyle/>
                <a:p>
                  <a14:m>
                    <m:oMath xmlns:m="http://schemas.openxmlformats.org/officeDocument/2006/math">
                      <m:r>
                        <a:rPr lang="en-US" altLang="ja-JP" sz="2400" b="1" i="1" smtClean="0">
                          <a:solidFill>
                            <a:srgbClr val="FF0000"/>
                          </a:solidFill>
                          <a:latin typeface="Cambria Math" panose="02040503050406030204" pitchFamily="18" charset="0"/>
                        </a:rPr>
                        <m:t>𝒙</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𝒕</m:t>
                      </m:r>
                    </m:oMath>
                  </a14:m>
                  <a:r>
                    <a:rPr lang="ja-JP" altLang="en-US" sz="2400" dirty="0"/>
                    <a:t>グラフ</a:t>
                  </a:r>
                </a:p>
              </p:txBody>
            </p:sp>
          </mc:Choice>
          <mc:Fallback xmlns="">
            <p:sp>
              <p:nvSpPr>
                <p:cNvPr id="6" name="正方形/長方形 5">
                  <a:extLst>
                    <a:ext uri="{FF2B5EF4-FFF2-40B4-BE49-F238E27FC236}">
                      <a16:creationId xmlns:a16="http://schemas.microsoft.com/office/drawing/2014/main" id="{3E1E6518-61F3-42F8-961A-EC511AC018A9}"/>
                    </a:ext>
                  </a:extLst>
                </p:cNvPr>
                <p:cNvSpPr>
                  <a:spLocks noRot="1" noChangeAspect="1" noMove="1" noResize="1" noEditPoints="1" noAdjustHandles="1" noChangeArrowheads="1" noChangeShapeType="1" noTextEdit="1"/>
                </p:cNvSpPr>
                <p:nvPr/>
              </p:nvSpPr>
              <p:spPr>
                <a:xfrm>
                  <a:off x="3858360" y="2819696"/>
                  <a:ext cx="1781834" cy="461665"/>
                </a:xfrm>
                <a:prstGeom prst="rect">
                  <a:avLst/>
                </a:prstGeom>
                <a:blipFill>
                  <a:blip r:embed="rId5"/>
                  <a:stretch>
                    <a:fillRect t="-10667" r="-4452" b="-30667"/>
                  </a:stretch>
                </a:blipFill>
              </p:spPr>
              <p:txBody>
                <a:bodyPr/>
                <a:lstStyle/>
                <a:p>
                  <a:r>
                    <a:rPr lang="ja-JP" altLang="en-US">
                      <a:noFill/>
                    </a:rPr>
                    <a:t> </a:t>
                  </a:r>
                </a:p>
              </p:txBody>
            </p:sp>
          </mc:Fallback>
        </mc:AlternateContent>
      </p:grpSp>
      <p:grpSp>
        <p:nvGrpSpPr>
          <p:cNvPr id="7" name="グループ化 6">
            <a:extLst>
              <a:ext uri="{FF2B5EF4-FFF2-40B4-BE49-F238E27FC236}">
                <a16:creationId xmlns:a16="http://schemas.microsoft.com/office/drawing/2014/main" id="{6E6D58AF-E3C3-40CF-85A3-95F115AEE895}"/>
              </a:ext>
            </a:extLst>
          </p:cNvPr>
          <p:cNvGrpSpPr/>
          <p:nvPr/>
        </p:nvGrpSpPr>
        <p:grpSpPr>
          <a:xfrm>
            <a:off x="6041972" y="2805553"/>
            <a:ext cx="3920174" cy="3006405"/>
            <a:chOff x="6041972" y="2805553"/>
            <a:chExt cx="3920174" cy="3006405"/>
          </a:xfrm>
        </p:grpSpPr>
        <p:grpSp>
          <p:nvGrpSpPr>
            <p:cNvPr id="31" name="グループ化 30">
              <a:extLst>
                <a:ext uri="{FF2B5EF4-FFF2-40B4-BE49-F238E27FC236}">
                  <a16:creationId xmlns:a16="http://schemas.microsoft.com/office/drawing/2014/main" id="{F168B60C-F010-4395-871C-786B4A739F9E}"/>
                </a:ext>
              </a:extLst>
            </p:cNvPr>
            <p:cNvGrpSpPr/>
            <p:nvPr/>
          </p:nvGrpSpPr>
          <p:grpSpPr>
            <a:xfrm>
              <a:off x="6041972" y="3024538"/>
              <a:ext cx="3920174" cy="2787420"/>
              <a:chOff x="2820600" y="3778047"/>
              <a:chExt cx="3058742" cy="2174903"/>
            </a:xfrm>
          </p:grpSpPr>
          <p:grpSp>
            <p:nvGrpSpPr>
              <p:cNvPr id="32" name="グループ化 31">
                <a:extLst>
                  <a:ext uri="{FF2B5EF4-FFF2-40B4-BE49-F238E27FC236}">
                    <a16:creationId xmlns:a16="http://schemas.microsoft.com/office/drawing/2014/main" id="{7CF61267-2E6A-4C97-B97C-E9F63E7EA904}"/>
                  </a:ext>
                </a:extLst>
              </p:cNvPr>
              <p:cNvGrpSpPr/>
              <p:nvPr/>
            </p:nvGrpSpPr>
            <p:grpSpPr>
              <a:xfrm>
                <a:off x="2820600" y="3778047"/>
                <a:ext cx="3058742" cy="2121647"/>
                <a:chOff x="342332" y="1350658"/>
                <a:chExt cx="3058742" cy="2121647"/>
              </a:xfrm>
            </p:grpSpPr>
            <p:cxnSp>
              <p:nvCxnSpPr>
                <p:cNvPr id="34" name="直線コネクタ 33">
                  <a:extLst>
                    <a:ext uri="{FF2B5EF4-FFF2-40B4-BE49-F238E27FC236}">
                      <a16:creationId xmlns:a16="http://schemas.microsoft.com/office/drawing/2014/main" id="{32CD49B0-F744-4422-AFE5-520CB122458D}"/>
                    </a:ext>
                  </a:extLst>
                </p:cNvPr>
                <p:cNvCxnSpPr>
                  <a:cxnSpLocks/>
                </p:cNvCxnSpPr>
                <p:nvPr/>
              </p:nvCxnSpPr>
              <p:spPr>
                <a:xfrm>
                  <a:off x="969312" y="1471840"/>
                  <a:ext cx="0" cy="1905949"/>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C0717232-D8FD-4DDD-881E-67AEA8765D87}"/>
                    </a:ext>
                  </a:extLst>
                </p:cNvPr>
                <p:cNvCxnSpPr>
                  <a:cxnSpLocks/>
                </p:cNvCxnSpPr>
                <p:nvPr/>
              </p:nvCxnSpPr>
              <p:spPr>
                <a:xfrm flipH="1">
                  <a:off x="969312" y="3376156"/>
                  <a:ext cx="2093037" cy="0"/>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コンテンツ プレースホルダー 2">
                      <a:extLst>
                        <a:ext uri="{FF2B5EF4-FFF2-40B4-BE49-F238E27FC236}">
                          <a16:creationId xmlns:a16="http://schemas.microsoft.com/office/drawing/2014/main" id="{CF415200-4728-4779-B02E-DBC2A928A7C0}"/>
                        </a:ext>
                      </a:extLst>
                    </p:cNvPr>
                    <p:cNvSpPr txBox="1">
                      <a:spLocks/>
                    </p:cNvSpPr>
                    <p:nvPr/>
                  </p:nvSpPr>
                  <p:spPr>
                    <a:xfrm>
                      <a:off x="2746065" y="3115682"/>
                      <a:ext cx="655009" cy="35662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𝒕</m:t>
                          </m:r>
                        </m:oMath>
                      </a14:m>
                      <a:r>
                        <a:rPr lang="en-US" altLang="ja-JP" sz="1600" b="1" dirty="0">
                          <a:solidFill>
                            <a:srgbClr val="FF0000"/>
                          </a:solidFill>
                        </a:rPr>
                        <a:t>[</a:t>
                      </a:r>
                      <a:r>
                        <a:rPr lang="ja-JP" altLang="en-US" sz="1600" b="1" dirty="0">
                          <a:solidFill>
                            <a:srgbClr val="FF0000"/>
                          </a:solidFill>
                        </a:rPr>
                        <a:t>ｓ</a:t>
                      </a:r>
                      <a:r>
                        <a:rPr lang="en-US" altLang="ja-JP" sz="1600" b="1" dirty="0">
                          <a:solidFill>
                            <a:srgbClr val="FF0000"/>
                          </a:solidFill>
                        </a:rPr>
                        <a:t>]</a:t>
                      </a:r>
                      <a:endParaRPr lang="ja-JP" altLang="en-US" sz="1600" b="1" dirty="0">
                        <a:solidFill>
                          <a:srgbClr val="FF0000"/>
                        </a:solidFill>
                      </a:endParaRPr>
                    </a:p>
                  </p:txBody>
                </p:sp>
              </mc:Choice>
              <mc:Fallback xmlns="">
                <p:sp>
                  <p:nvSpPr>
                    <p:cNvPr id="36" name="コンテンツ プレースホルダー 2">
                      <a:extLst>
                        <a:ext uri="{FF2B5EF4-FFF2-40B4-BE49-F238E27FC236}">
                          <a16:creationId xmlns:a16="http://schemas.microsoft.com/office/drawing/2014/main" id="{CF415200-4728-4779-B02E-DBC2A928A7C0}"/>
                        </a:ext>
                      </a:extLst>
                    </p:cNvPr>
                    <p:cNvSpPr txBox="1">
                      <a:spLocks noRot="1" noChangeAspect="1" noMove="1" noResize="1" noEditPoints="1" noAdjustHandles="1" noChangeArrowheads="1" noChangeShapeType="1" noTextEdit="1"/>
                    </p:cNvSpPr>
                    <p:nvPr/>
                  </p:nvSpPr>
                  <p:spPr>
                    <a:xfrm>
                      <a:off x="2746065" y="3115682"/>
                      <a:ext cx="655009" cy="356623"/>
                    </a:xfrm>
                    <a:prstGeom prst="rect">
                      <a:avLst/>
                    </a:prstGeom>
                    <a:blipFill>
                      <a:blip r:embed="rId6"/>
                      <a:stretch>
                        <a:fillRect t="-12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7" name="コンテンツ プレースホルダー 2">
                      <a:extLst>
                        <a:ext uri="{FF2B5EF4-FFF2-40B4-BE49-F238E27FC236}">
                          <a16:creationId xmlns:a16="http://schemas.microsoft.com/office/drawing/2014/main" id="{0FA77CF0-D702-460F-871B-B8E805867BAB}"/>
                        </a:ext>
                      </a:extLst>
                    </p:cNvPr>
                    <p:cNvSpPr txBox="1">
                      <a:spLocks/>
                    </p:cNvSpPr>
                    <p:nvPr/>
                  </p:nvSpPr>
                  <p:spPr>
                    <a:xfrm>
                      <a:off x="342332" y="1350658"/>
                      <a:ext cx="704141" cy="34062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𝒗</m:t>
                          </m:r>
                        </m:oMath>
                      </a14:m>
                      <a:r>
                        <a:rPr lang="en-US" altLang="ja-JP" sz="1600" b="1" dirty="0">
                          <a:solidFill>
                            <a:srgbClr val="FF0000"/>
                          </a:solidFill>
                        </a:rPr>
                        <a:t>[</a:t>
                      </a:r>
                      <a14:m>
                        <m:oMath xmlns:m="http://schemas.openxmlformats.org/officeDocument/2006/math">
                          <m:r>
                            <a:rPr lang="en-US" altLang="ja-JP" sz="1600" b="1" i="1">
                              <a:solidFill>
                                <a:srgbClr val="FF0000"/>
                              </a:solidFill>
                              <a:latin typeface="Cambria Math" panose="02040503050406030204" pitchFamily="18" charset="0"/>
                            </a:rPr>
                            <m:t>𝒎</m:t>
                          </m:r>
                          <m:r>
                            <a:rPr lang="en-US" altLang="ja-JP" sz="1600" b="1" i="1" smtClean="0">
                              <a:solidFill>
                                <a:srgbClr val="FF0000"/>
                              </a:solidFill>
                              <a:latin typeface="Cambria Math" panose="02040503050406030204" pitchFamily="18" charset="0"/>
                            </a:rPr>
                            <m:t>/</m:t>
                          </m:r>
                          <m:r>
                            <a:rPr lang="en-US" altLang="ja-JP" sz="1600" b="1" i="1" smtClean="0">
                              <a:solidFill>
                                <a:srgbClr val="FF0000"/>
                              </a:solidFill>
                              <a:latin typeface="Cambria Math" panose="02040503050406030204" pitchFamily="18" charset="0"/>
                            </a:rPr>
                            <m:t>𝒔</m:t>
                          </m:r>
                        </m:oMath>
                      </a14:m>
                      <a:r>
                        <a:rPr lang="en-US" altLang="ja-JP" sz="1600" b="1" dirty="0">
                          <a:solidFill>
                            <a:srgbClr val="FF0000"/>
                          </a:solidFill>
                        </a:rPr>
                        <a:t>]</a:t>
                      </a:r>
                      <a:endParaRPr lang="ja-JP" altLang="en-US" sz="1600" b="1" dirty="0">
                        <a:solidFill>
                          <a:srgbClr val="FF0000"/>
                        </a:solidFill>
                      </a:endParaRPr>
                    </a:p>
                  </p:txBody>
                </p:sp>
              </mc:Choice>
              <mc:Fallback xmlns="">
                <p:sp>
                  <p:nvSpPr>
                    <p:cNvPr id="37" name="コンテンツ プレースホルダー 2">
                      <a:extLst>
                        <a:ext uri="{FF2B5EF4-FFF2-40B4-BE49-F238E27FC236}">
                          <a16:creationId xmlns:a16="http://schemas.microsoft.com/office/drawing/2014/main" id="{0FA77CF0-D702-460F-871B-B8E805867BAB}"/>
                        </a:ext>
                      </a:extLst>
                    </p:cNvPr>
                    <p:cNvSpPr txBox="1">
                      <a:spLocks noRot="1" noChangeAspect="1" noMove="1" noResize="1" noEditPoints="1" noAdjustHandles="1" noChangeArrowheads="1" noChangeShapeType="1" noTextEdit="1"/>
                    </p:cNvSpPr>
                    <p:nvPr/>
                  </p:nvSpPr>
                  <p:spPr>
                    <a:xfrm>
                      <a:off x="342332" y="1350658"/>
                      <a:ext cx="704141" cy="340627"/>
                    </a:xfrm>
                    <a:prstGeom prst="rect">
                      <a:avLst/>
                    </a:prstGeom>
                    <a:blipFill>
                      <a:blip r:embed="rId7"/>
                      <a:stretch>
                        <a:fillRect t="-12500"/>
                      </a:stretch>
                    </a:blipFill>
                  </p:spPr>
                  <p:txBody>
                    <a:bodyPr/>
                    <a:lstStyle/>
                    <a:p>
                      <a:r>
                        <a:rPr lang="ja-JP" altLang="en-US">
                          <a:noFill/>
                        </a:rPr>
                        <a:t> </a:t>
                      </a:r>
                    </a:p>
                  </p:txBody>
                </p:sp>
              </mc:Fallback>
            </mc:AlternateContent>
          </p:grpSp>
          <p:sp>
            <p:nvSpPr>
              <p:cNvPr id="33" name="正方形/長方形 32">
                <a:extLst>
                  <a:ext uri="{FF2B5EF4-FFF2-40B4-BE49-F238E27FC236}">
                    <a16:creationId xmlns:a16="http://schemas.microsoft.com/office/drawing/2014/main" id="{F5D9633F-878A-4F12-B81B-F1A8E10F96C4}"/>
                  </a:ext>
                </a:extLst>
              </p:cNvPr>
              <p:cNvSpPr/>
              <p:nvPr/>
            </p:nvSpPr>
            <p:spPr>
              <a:xfrm>
                <a:off x="3259129" y="5754830"/>
                <a:ext cx="223414" cy="198120"/>
              </a:xfrm>
              <a:prstGeom prst="rect">
                <a:avLst/>
              </a:prstGeom>
            </p:spPr>
            <p:txBody>
              <a:bodyPr wrap="square">
                <a:spAutoFit/>
              </a:bodyPr>
              <a:lstStyle/>
              <a:p>
                <a:r>
                  <a:rPr lang="en-US" altLang="ja-JP" sz="1050" b="1" dirty="0">
                    <a:solidFill>
                      <a:srgbClr val="FF0000"/>
                    </a:solidFill>
                  </a:rPr>
                  <a:t>0</a:t>
                </a:r>
                <a:endParaRPr lang="ja-JP" altLang="en-US" sz="1050" b="1" dirty="0">
                  <a:solidFill>
                    <a:srgbClr val="FF0000"/>
                  </a:solidFill>
                </a:endParaRPr>
              </a:p>
            </p:txBody>
          </p:sp>
        </p:grpSp>
        <mc:AlternateContent xmlns:mc="http://schemas.openxmlformats.org/markup-compatibility/2006" xmlns:a14="http://schemas.microsoft.com/office/drawing/2010/main">
          <mc:Choice Requires="a14">
            <p:sp>
              <p:nvSpPr>
                <p:cNvPr id="38" name="正方形/長方形 37">
                  <a:extLst>
                    <a:ext uri="{FF2B5EF4-FFF2-40B4-BE49-F238E27FC236}">
                      <a16:creationId xmlns:a16="http://schemas.microsoft.com/office/drawing/2014/main" id="{449BA203-0431-4615-9A50-AE667BD2DFFA}"/>
                    </a:ext>
                  </a:extLst>
                </p:cNvPr>
                <p:cNvSpPr/>
                <p:nvPr/>
              </p:nvSpPr>
              <p:spPr>
                <a:xfrm>
                  <a:off x="7295860" y="2805553"/>
                  <a:ext cx="1788246" cy="461665"/>
                </a:xfrm>
                <a:prstGeom prst="rect">
                  <a:avLst/>
                </a:prstGeom>
              </p:spPr>
              <p:txBody>
                <a:bodyPr wrap="none">
                  <a:spAutoFit/>
                </a:bodyPr>
                <a:lstStyle/>
                <a:p>
                  <a14:m>
                    <m:oMath xmlns:m="http://schemas.openxmlformats.org/officeDocument/2006/math">
                      <m:r>
                        <a:rPr lang="en-US" altLang="ja-JP" sz="2400" b="1" i="1" smtClean="0">
                          <a:solidFill>
                            <a:srgbClr val="FF0000"/>
                          </a:solidFill>
                          <a:latin typeface="Cambria Math" panose="02040503050406030204" pitchFamily="18" charset="0"/>
                        </a:rPr>
                        <m:t>𝒗</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𝒕</m:t>
                      </m:r>
                    </m:oMath>
                  </a14:m>
                  <a:r>
                    <a:rPr lang="ja-JP" altLang="en-US" sz="2400" dirty="0"/>
                    <a:t>グラフ</a:t>
                  </a:r>
                </a:p>
              </p:txBody>
            </p:sp>
          </mc:Choice>
          <mc:Fallback xmlns="">
            <p:sp>
              <p:nvSpPr>
                <p:cNvPr id="38" name="正方形/長方形 37">
                  <a:extLst>
                    <a:ext uri="{FF2B5EF4-FFF2-40B4-BE49-F238E27FC236}">
                      <a16:creationId xmlns:a16="http://schemas.microsoft.com/office/drawing/2014/main" id="{449BA203-0431-4615-9A50-AE667BD2DFFA}"/>
                    </a:ext>
                  </a:extLst>
                </p:cNvPr>
                <p:cNvSpPr>
                  <a:spLocks noRot="1" noChangeAspect="1" noMove="1" noResize="1" noEditPoints="1" noAdjustHandles="1" noChangeArrowheads="1" noChangeShapeType="1" noTextEdit="1"/>
                </p:cNvSpPr>
                <p:nvPr/>
              </p:nvSpPr>
              <p:spPr>
                <a:xfrm>
                  <a:off x="7295860" y="2805553"/>
                  <a:ext cx="1788246" cy="461665"/>
                </a:xfrm>
                <a:prstGeom prst="rect">
                  <a:avLst/>
                </a:prstGeom>
                <a:blipFill>
                  <a:blip r:embed="rId8"/>
                  <a:stretch>
                    <a:fillRect t="-10526" r="-4437" b="-28947"/>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255765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down)">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down)">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down)">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down)">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left)">
                                      <p:cBhvr>
                                        <p:cTn id="7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P spid="16" grpId="0" animBg="1"/>
      <p:bldP spid="17" grpId="0" animBg="1"/>
      <p:bldP spid="18" grpId="0"/>
      <p:bldP spid="19" grpId="0"/>
      <p:bldP spid="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a:extLst>
              <a:ext uri="{FF2B5EF4-FFF2-40B4-BE49-F238E27FC236}">
                <a16:creationId xmlns:a16="http://schemas.microsoft.com/office/drawing/2014/main" id="{938CA778-910E-4093-808C-4A45DD6D39CA}"/>
              </a:ext>
            </a:extLst>
          </p:cNvPr>
          <p:cNvGrpSpPr/>
          <p:nvPr/>
        </p:nvGrpSpPr>
        <p:grpSpPr>
          <a:xfrm>
            <a:off x="440165" y="2124203"/>
            <a:ext cx="4858769" cy="3404423"/>
            <a:chOff x="2820600" y="3778047"/>
            <a:chExt cx="3135903" cy="2197252"/>
          </a:xfrm>
        </p:grpSpPr>
        <p:grpSp>
          <p:nvGrpSpPr>
            <p:cNvPr id="22" name="グループ化 21">
              <a:extLst>
                <a:ext uri="{FF2B5EF4-FFF2-40B4-BE49-F238E27FC236}">
                  <a16:creationId xmlns:a16="http://schemas.microsoft.com/office/drawing/2014/main" id="{538E6C20-1B36-4EEE-B14E-FD865175E8DD}"/>
                </a:ext>
              </a:extLst>
            </p:cNvPr>
            <p:cNvGrpSpPr/>
            <p:nvPr/>
          </p:nvGrpSpPr>
          <p:grpSpPr>
            <a:xfrm>
              <a:off x="2820600" y="3778047"/>
              <a:ext cx="3135903" cy="2196853"/>
              <a:chOff x="342332" y="1350658"/>
              <a:chExt cx="3135903" cy="2196853"/>
            </a:xfrm>
          </p:grpSpPr>
          <p:cxnSp>
            <p:nvCxnSpPr>
              <p:cNvPr id="24" name="直線コネクタ 23">
                <a:extLst>
                  <a:ext uri="{FF2B5EF4-FFF2-40B4-BE49-F238E27FC236}">
                    <a16:creationId xmlns:a16="http://schemas.microsoft.com/office/drawing/2014/main" id="{B11B4B37-CC74-4FD5-8B98-D6455EA0D725}"/>
                  </a:ext>
                </a:extLst>
              </p:cNvPr>
              <p:cNvCxnSpPr>
                <a:cxnSpLocks/>
              </p:cNvCxnSpPr>
              <p:nvPr/>
            </p:nvCxnSpPr>
            <p:spPr>
              <a:xfrm>
                <a:off x="969312" y="1471840"/>
                <a:ext cx="0" cy="1905949"/>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49E59CE4-7B5D-4834-979F-38DADCA51CBC}"/>
                  </a:ext>
                </a:extLst>
              </p:cNvPr>
              <p:cNvCxnSpPr>
                <a:cxnSpLocks/>
              </p:cNvCxnSpPr>
              <p:nvPr/>
            </p:nvCxnSpPr>
            <p:spPr>
              <a:xfrm flipH="1">
                <a:off x="969312" y="3376156"/>
                <a:ext cx="2093037" cy="0"/>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コンテンツ プレースホルダー 2">
                    <a:extLst>
                      <a:ext uri="{FF2B5EF4-FFF2-40B4-BE49-F238E27FC236}">
                        <a16:creationId xmlns:a16="http://schemas.microsoft.com/office/drawing/2014/main" id="{5994791E-BC94-453D-A7AF-772E0548DFC1}"/>
                      </a:ext>
                    </a:extLst>
                  </p:cNvPr>
                  <p:cNvSpPr txBox="1">
                    <a:spLocks/>
                  </p:cNvSpPr>
                  <p:nvPr/>
                </p:nvSpPr>
                <p:spPr>
                  <a:xfrm>
                    <a:off x="2823226" y="3190888"/>
                    <a:ext cx="655009" cy="35662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𝒕</m:t>
                        </m:r>
                      </m:oMath>
                    </a14:m>
                    <a:r>
                      <a:rPr lang="en-US" altLang="ja-JP" sz="1600" b="1" dirty="0">
                        <a:solidFill>
                          <a:srgbClr val="FF0000"/>
                        </a:solidFill>
                      </a:rPr>
                      <a:t>[</a:t>
                    </a:r>
                    <a:r>
                      <a:rPr lang="ja-JP" altLang="en-US" sz="1600" b="1" dirty="0">
                        <a:solidFill>
                          <a:srgbClr val="FF0000"/>
                        </a:solidFill>
                      </a:rPr>
                      <a:t>ｓ</a:t>
                    </a:r>
                    <a:r>
                      <a:rPr lang="en-US" altLang="ja-JP" sz="1600" b="1" dirty="0">
                        <a:solidFill>
                          <a:srgbClr val="FF0000"/>
                        </a:solidFill>
                      </a:rPr>
                      <a:t>]</a:t>
                    </a:r>
                    <a:endParaRPr lang="ja-JP" altLang="en-US" sz="1600" b="1" dirty="0">
                      <a:solidFill>
                        <a:srgbClr val="FF0000"/>
                      </a:solidFill>
                    </a:endParaRPr>
                  </a:p>
                </p:txBody>
              </p:sp>
            </mc:Choice>
            <mc:Fallback xmlns="">
              <p:sp>
                <p:nvSpPr>
                  <p:cNvPr id="26" name="コンテンツ プレースホルダー 2">
                    <a:extLst>
                      <a:ext uri="{FF2B5EF4-FFF2-40B4-BE49-F238E27FC236}">
                        <a16:creationId xmlns:a16="http://schemas.microsoft.com/office/drawing/2014/main" id="{5994791E-BC94-453D-A7AF-772E0548DFC1}"/>
                      </a:ext>
                    </a:extLst>
                  </p:cNvPr>
                  <p:cNvSpPr txBox="1">
                    <a:spLocks noRot="1" noChangeAspect="1" noMove="1" noResize="1" noEditPoints="1" noAdjustHandles="1" noChangeArrowheads="1" noChangeShapeType="1" noTextEdit="1"/>
                  </p:cNvSpPr>
                  <p:nvPr/>
                </p:nvSpPr>
                <p:spPr>
                  <a:xfrm>
                    <a:off x="2823226" y="3190888"/>
                    <a:ext cx="655009" cy="356623"/>
                  </a:xfrm>
                  <a:prstGeom prst="rect">
                    <a:avLst/>
                  </a:prstGeom>
                  <a:blipFill>
                    <a:blip r:embed="rId2"/>
                    <a:stretch>
                      <a:fillRect t="-989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コンテンツ プレースホルダー 2">
                    <a:extLst>
                      <a:ext uri="{FF2B5EF4-FFF2-40B4-BE49-F238E27FC236}">
                        <a16:creationId xmlns:a16="http://schemas.microsoft.com/office/drawing/2014/main" id="{28517ED2-08AD-45A1-94F6-DBA309880FD4}"/>
                      </a:ext>
                    </a:extLst>
                  </p:cNvPr>
                  <p:cNvSpPr txBox="1">
                    <a:spLocks/>
                  </p:cNvSpPr>
                  <p:nvPr/>
                </p:nvSpPr>
                <p:spPr>
                  <a:xfrm>
                    <a:off x="342332" y="1350658"/>
                    <a:ext cx="704141" cy="34062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𝒙</m:t>
                        </m:r>
                      </m:oMath>
                    </a14:m>
                    <a:r>
                      <a:rPr lang="en-US" altLang="ja-JP" sz="1600" b="1" dirty="0">
                        <a:solidFill>
                          <a:srgbClr val="FF0000"/>
                        </a:solidFill>
                      </a:rPr>
                      <a:t>[</a:t>
                    </a:r>
                    <a14:m>
                      <m:oMath xmlns:m="http://schemas.openxmlformats.org/officeDocument/2006/math">
                        <m:r>
                          <a:rPr lang="en-US" altLang="ja-JP" sz="1600" b="1" i="1">
                            <a:solidFill>
                              <a:srgbClr val="FF0000"/>
                            </a:solidFill>
                            <a:latin typeface="Cambria Math" panose="02040503050406030204" pitchFamily="18" charset="0"/>
                          </a:rPr>
                          <m:t>𝒎</m:t>
                        </m:r>
                      </m:oMath>
                    </a14:m>
                    <a:r>
                      <a:rPr lang="en-US" altLang="ja-JP" sz="1600" b="1" dirty="0">
                        <a:solidFill>
                          <a:srgbClr val="FF0000"/>
                        </a:solidFill>
                      </a:rPr>
                      <a:t>]</a:t>
                    </a:r>
                    <a:endParaRPr lang="ja-JP" altLang="en-US" sz="1600" b="1" dirty="0">
                      <a:solidFill>
                        <a:srgbClr val="FF0000"/>
                      </a:solidFill>
                    </a:endParaRPr>
                  </a:p>
                </p:txBody>
              </p:sp>
            </mc:Choice>
            <mc:Fallback xmlns="">
              <p:sp>
                <p:nvSpPr>
                  <p:cNvPr id="27" name="コンテンツ プレースホルダー 2">
                    <a:extLst>
                      <a:ext uri="{FF2B5EF4-FFF2-40B4-BE49-F238E27FC236}">
                        <a16:creationId xmlns:a16="http://schemas.microsoft.com/office/drawing/2014/main" id="{28517ED2-08AD-45A1-94F6-DBA309880FD4}"/>
                      </a:ext>
                    </a:extLst>
                  </p:cNvPr>
                  <p:cNvSpPr txBox="1">
                    <a:spLocks noRot="1" noChangeAspect="1" noMove="1" noResize="1" noEditPoints="1" noAdjustHandles="1" noChangeArrowheads="1" noChangeShapeType="1" noTextEdit="1"/>
                  </p:cNvSpPr>
                  <p:nvPr/>
                </p:nvSpPr>
                <p:spPr>
                  <a:xfrm>
                    <a:off x="342332" y="1350658"/>
                    <a:ext cx="704141" cy="340627"/>
                  </a:xfrm>
                  <a:prstGeom prst="rect">
                    <a:avLst/>
                  </a:prstGeom>
                  <a:blipFill>
                    <a:blip r:embed="rId3"/>
                    <a:stretch>
                      <a:fillRect t="-9195"/>
                    </a:stretch>
                  </a:blipFill>
                </p:spPr>
                <p:txBody>
                  <a:bodyPr/>
                  <a:lstStyle/>
                  <a:p>
                    <a:r>
                      <a:rPr lang="ja-JP" altLang="en-US">
                        <a:noFill/>
                      </a:rPr>
                      <a:t> </a:t>
                    </a:r>
                  </a:p>
                </p:txBody>
              </p:sp>
            </mc:Fallback>
          </mc:AlternateContent>
        </p:grpSp>
        <p:sp>
          <p:nvSpPr>
            <p:cNvPr id="23" name="正方形/長方形 22">
              <a:extLst>
                <a:ext uri="{FF2B5EF4-FFF2-40B4-BE49-F238E27FC236}">
                  <a16:creationId xmlns:a16="http://schemas.microsoft.com/office/drawing/2014/main" id="{42378A76-B88C-4901-894D-0D6ED786AA22}"/>
                </a:ext>
              </a:extLst>
            </p:cNvPr>
            <p:cNvSpPr/>
            <p:nvPr/>
          </p:nvSpPr>
          <p:spPr>
            <a:xfrm>
              <a:off x="3220139" y="5721383"/>
              <a:ext cx="242282" cy="253916"/>
            </a:xfrm>
            <a:prstGeom prst="rect">
              <a:avLst/>
            </a:prstGeom>
          </p:spPr>
          <p:txBody>
            <a:bodyPr wrap="square">
              <a:spAutoFit/>
            </a:bodyPr>
            <a:lstStyle/>
            <a:p>
              <a:r>
                <a:rPr lang="en-US" altLang="ja-JP" sz="1050" b="1" dirty="0">
                  <a:solidFill>
                    <a:srgbClr val="FF0000"/>
                  </a:solidFill>
                </a:rPr>
                <a:t>0</a:t>
              </a:r>
              <a:endParaRPr lang="ja-JP" altLang="en-US" sz="1050" b="1" dirty="0">
                <a:solidFill>
                  <a:srgbClr val="FF0000"/>
                </a:solidFill>
              </a:endParaRPr>
            </a:p>
          </p:txBody>
        </p:sp>
      </p:grpSp>
      <mc:AlternateContent xmlns:mc="http://schemas.openxmlformats.org/markup-compatibility/2006" xmlns:a14="http://schemas.microsoft.com/office/drawing/2010/main">
        <mc:Choice Requires="a14">
          <p:sp>
            <p:nvSpPr>
              <p:cNvPr id="28" name="正方形/長方形 27">
                <a:extLst>
                  <a:ext uri="{FF2B5EF4-FFF2-40B4-BE49-F238E27FC236}">
                    <a16:creationId xmlns:a16="http://schemas.microsoft.com/office/drawing/2014/main" id="{29A9A826-44C9-4EFB-89DF-6470B0AF8B58}"/>
                  </a:ext>
                </a:extLst>
              </p:cNvPr>
              <p:cNvSpPr/>
              <p:nvPr/>
            </p:nvSpPr>
            <p:spPr>
              <a:xfrm>
                <a:off x="1799566" y="1703550"/>
                <a:ext cx="1781834" cy="461665"/>
              </a:xfrm>
              <a:prstGeom prst="rect">
                <a:avLst/>
              </a:prstGeom>
            </p:spPr>
            <p:txBody>
              <a:bodyPr wrap="none">
                <a:spAutoFit/>
              </a:bodyPr>
              <a:lstStyle/>
              <a:p>
                <a14:m>
                  <m:oMath xmlns:m="http://schemas.openxmlformats.org/officeDocument/2006/math">
                    <m:r>
                      <a:rPr lang="en-US" altLang="ja-JP" sz="2400" b="1" i="1" smtClean="0">
                        <a:solidFill>
                          <a:srgbClr val="FF0000"/>
                        </a:solidFill>
                        <a:latin typeface="Cambria Math" panose="02040503050406030204" pitchFamily="18" charset="0"/>
                      </a:rPr>
                      <m:t>𝒙</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𝒕</m:t>
                    </m:r>
                  </m:oMath>
                </a14:m>
                <a:r>
                  <a:rPr lang="ja-JP" altLang="en-US" sz="2400" dirty="0"/>
                  <a:t>グラフ</a:t>
                </a:r>
              </a:p>
            </p:txBody>
          </p:sp>
        </mc:Choice>
        <mc:Fallback xmlns="">
          <p:sp>
            <p:nvSpPr>
              <p:cNvPr id="28" name="正方形/長方形 27">
                <a:extLst>
                  <a:ext uri="{FF2B5EF4-FFF2-40B4-BE49-F238E27FC236}">
                    <a16:creationId xmlns:a16="http://schemas.microsoft.com/office/drawing/2014/main" id="{29A9A826-44C9-4EFB-89DF-6470B0AF8B58}"/>
                  </a:ext>
                </a:extLst>
              </p:cNvPr>
              <p:cNvSpPr>
                <a:spLocks noRot="1" noChangeAspect="1" noMove="1" noResize="1" noEditPoints="1" noAdjustHandles="1" noChangeArrowheads="1" noChangeShapeType="1" noTextEdit="1"/>
              </p:cNvSpPr>
              <p:nvPr/>
            </p:nvSpPr>
            <p:spPr>
              <a:xfrm>
                <a:off x="1799566" y="1703550"/>
                <a:ext cx="1781834" cy="461665"/>
              </a:xfrm>
              <a:prstGeom prst="rect">
                <a:avLst/>
              </a:prstGeom>
              <a:blipFill>
                <a:blip r:embed="rId4"/>
                <a:stretch>
                  <a:fillRect t="-10526" r="-4096" b="-28947"/>
                </a:stretch>
              </a:blipFill>
            </p:spPr>
            <p:txBody>
              <a:bodyPr/>
              <a:lstStyle/>
              <a:p>
                <a:r>
                  <a:rPr lang="ja-JP" altLang="en-US">
                    <a:noFill/>
                  </a:rPr>
                  <a:t> </a:t>
                </a:r>
              </a:p>
            </p:txBody>
          </p:sp>
        </mc:Fallback>
      </mc:AlternateContent>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3-2</a:t>
            </a:r>
            <a:r>
              <a:rPr lang="ja-JP" altLang="en-US" sz="3600" dirty="0">
                <a:latin typeface="HG丸ｺﾞｼｯｸM-PRO" panose="020F0600000000000000" pitchFamily="50" charset="-128"/>
                <a:ea typeface="HG丸ｺﾞｼｯｸM-PRO" panose="020F0600000000000000" pitchFamily="50" charset="-128"/>
              </a:rPr>
              <a:t>．例１</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32</a:t>
            </a:fld>
            <a:endParaRPr kumimoji="1" lang="ja-JP" altLang="en-US"/>
          </a:p>
        </p:txBody>
      </p:sp>
      <p:sp>
        <p:nvSpPr>
          <p:cNvPr id="7" name="楕円 6">
            <a:extLst>
              <a:ext uri="{FF2B5EF4-FFF2-40B4-BE49-F238E27FC236}">
                <a16:creationId xmlns:a16="http://schemas.microsoft.com/office/drawing/2014/main" id="{F981CDBC-40E2-48CF-87B6-FF5631A4D138}"/>
              </a:ext>
            </a:extLst>
          </p:cNvPr>
          <p:cNvSpPr/>
          <p:nvPr/>
        </p:nvSpPr>
        <p:spPr>
          <a:xfrm>
            <a:off x="1358520" y="5205836"/>
            <a:ext cx="103953" cy="10395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楕円 7">
            <a:extLst>
              <a:ext uri="{FF2B5EF4-FFF2-40B4-BE49-F238E27FC236}">
                <a16:creationId xmlns:a16="http://schemas.microsoft.com/office/drawing/2014/main" id="{6EA7371B-4E7C-437A-A054-146F598C8A67}"/>
              </a:ext>
            </a:extLst>
          </p:cNvPr>
          <p:cNvSpPr/>
          <p:nvPr/>
        </p:nvSpPr>
        <p:spPr>
          <a:xfrm>
            <a:off x="3766088" y="2523781"/>
            <a:ext cx="103953" cy="10395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a:extLst>
              <a:ext uri="{FF2B5EF4-FFF2-40B4-BE49-F238E27FC236}">
                <a16:creationId xmlns:a16="http://schemas.microsoft.com/office/drawing/2014/main" id="{0614C0D1-7886-4909-ADB7-DDBDFAAF9081}"/>
              </a:ext>
            </a:extLst>
          </p:cNvPr>
          <p:cNvSpPr/>
          <p:nvPr/>
        </p:nvSpPr>
        <p:spPr>
          <a:xfrm>
            <a:off x="3556223" y="5309789"/>
            <a:ext cx="411998" cy="461665"/>
          </a:xfrm>
          <a:prstGeom prst="rect">
            <a:avLst/>
          </a:prstGeom>
        </p:spPr>
        <p:txBody>
          <a:bodyPr wrap="square">
            <a:spAutoFit/>
          </a:bodyPr>
          <a:lstStyle/>
          <a:p>
            <a:r>
              <a:rPr lang="ja-JP" altLang="en-US" sz="2400" b="1" dirty="0">
                <a:solidFill>
                  <a:srgbClr val="FF0000"/>
                </a:solidFill>
              </a:rPr>
              <a:t>５</a:t>
            </a:r>
          </a:p>
        </p:txBody>
      </p:sp>
      <p:sp>
        <p:nvSpPr>
          <p:cNvPr id="10" name="正方形/長方形 9">
            <a:extLst>
              <a:ext uri="{FF2B5EF4-FFF2-40B4-BE49-F238E27FC236}">
                <a16:creationId xmlns:a16="http://schemas.microsoft.com/office/drawing/2014/main" id="{411D2A4C-C3A7-436D-A598-89B044D1D163}"/>
              </a:ext>
            </a:extLst>
          </p:cNvPr>
          <p:cNvSpPr/>
          <p:nvPr/>
        </p:nvSpPr>
        <p:spPr>
          <a:xfrm>
            <a:off x="710679" y="2337953"/>
            <a:ext cx="695951" cy="400110"/>
          </a:xfrm>
          <a:prstGeom prst="rect">
            <a:avLst/>
          </a:prstGeom>
        </p:spPr>
        <p:txBody>
          <a:bodyPr wrap="square">
            <a:spAutoFit/>
          </a:bodyPr>
          <a:lstStyle/>
          <a:p>
            <a:r>
              <a:rPr lang="ja-JP" altLang="en-US" sz="2000" b="1" dirty="0">
                <a:solidFill>
                  <a:srgbClr val="FF0000"/>
                </a:solidFill>
              </a:rPr>
              <a:t>１０</a:t>
            </a:r>
          </a:p>
        </p:txBody>
      </p:sp>
      <p:cxnSp>
        <p:nvCxnSpPr>
          <p:cNvPr id="11" name="直線コネクタ 10">
            <a:extLst>
              <a:ext uri="{FF2B5EF4-FFF2-40B4-BE49-F238E27FC236}">
                <a16:creationId xmlns:a16="http://schemas.microsoft.com/office/drawing/2014/main" id="{29A314C5-6B4B-4FC2-9396-E0987CAED11C}"/>
              </a:ext>
            </a:extLst>
          </p:cNvPr>
          <p:cNvCxnSpPr/>
          <p:nvPr/>
        </p:nvCxnSpPr>
        <p:spPr>
          <a:xfrm flipV="1">
            <a:off x="3818063" y="2627734"/>
            <a:ext cx="0" cy="2630079"/>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6DC5C4F0-A631-4A8A-933F-626A0CE4DA8D}"/>
              </a:ext>
            </a:extLst>
          </p:cNvPr>
          <p:cNvCxnSpPr/>
          <p:nvPr/>
        </p:nvCxnSpPr>
        <p:spPr>
          <a:xfrm flipH="1">
            <a:off x="1358520" y="2570482"/>
            <a:ext cx="2459545" cy="5274"/>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ED9DEF19-70C5-4C32-ABE7-05143C0F7985}"/>
              </a:ext>
            </a:extLst>
          </p:cNvPr>
          <p:cNvCxnSpPr>
            <a:stCxn id="8" idx="7"/>
            <a:endCxn id="7" idx="3"/>
          </p:cNvCxnSpPr>
          <p:nvPr/>
        </p:nvCxnSpPr>
        <p:spPr>
          <a:xfrm flipH="1">
            <a:off x="1373744" y="2539004"/>
            <a:ext cx="2481073" cy="275556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75CD95-2DA7-45A0-B780-309C1CE49699}"/>
              </a:ext>
            </a:extLst>
          </p:cNvPr>
          <p:cNvSpPr txBox="1"/>
          <p:nvPr/>
        </p:nvSpPr>
        <p:spPr>
          <a:xfrm>
            <a:off x="4962293" y="889140"/>
            <a:ext cx="4926463" cy="646331"/>
          </a:xfrm>
          <a:prstGeom prst="rect">
            <a:avLst/>
          </a:prstGeom>
          <a:solidFill>
            <a:schemeClr val="bg1"/>
          </a:solidFill>
        </p:spPr>
        <p:txBody>
          <a:bodyPr wrap="square" rtlCol="0">
            <a:spAutoFit/>
          </a:bodyPr>
          <a:lstStyle/>
          <a:p>
            <a:r>
              <a:rPr lang="ja-JP" altLang="en-US" sz="3600" dirty="0">
                <a:latin typeface="HG丸ｺﾞｼｯｸM-PRO" panose="020F0600000000000000" pitchFamily="50" charset="-128"/>
                <a:ea typeface="HG丸ｺﾞｼｯｸM-PRO" panose="020F0600000000000000" pitchFamily="50" charset="-128"/>
              </a:rPr>
              <a:t>このグラフの傾きは？</a:t>
            </a:r>
          </a:p>
        </p:txBody>
      </p:sp>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01757D57-F540-4052-9DA7-EF42C003C7D8}"/>
                  </a:ext>
                </a:extLst>
              </p:cNvPr>
              <p:cNvSpPr txBox="1"/>
              <p:nvPr/>
            </p:nvSpPr>
            <p:spPr>
              <a:xfrm>
                <a:off x="5198095" y="1690405"/>
                <a:ext cx="3465845" cy="1025665"/>
              </a:xfrm>
              <a:prstGeom prst="rect">
                <a:avLst/>
              </a:prstGeom>
              <a:solidFill>
                <a:schemeClr val="bg1"/>
              </a:solidFill>
            </p:spPr>
            <p:txBody>
              <a:bodyPr wrap="square" rtlCol="0">
                <a:spAutoFit/>
              </a:bodyPr>
              <a:lstStyle/>
              <a:p>
                <a:r>
                  <a:rPr lang="ja-JP" altLang="en-US" sz="3200" dirty="0">
                    <a:latin typeface="HG丸ｺﾞｼｯｸM-PRO" panose="020F0600000000000000" pitchFamily="50" charset="-128"/>
                    <a:ea typeface="HG丸ｺﾞｼｯｸM-PRO" panose="020F0600000000000000" pitchFamily="50" charset="-128"/>
                  </a:rPr>
                  <a:t>傾き＝</a:t>
                </a:r>
                <a14:m>
                  <m:oMath xmlns:m="http://schemas.openxmlformats.org/officeDocument/2006/math">
                    <m:f>
                      <m:fPr>
                        <m:ctrlPr>
                          <a:rPr lang="en-US" altLang="ja-JP" sz="3200" i="1">
                            <a:latin typeface="Cambria Math" panose="02040503050406030204" pitchFamily="18" charset="0"/>
                          </a:rPr>
                        </m:ctrlPr>
                      </m:fPr>
                      <m:num>
                        <m:r>
                          <a:rPr lang="ja-JP" altLang="en-US" sz="3200" i="1">
                            <a:latin typeface="Cambria Math" panose="02040503050406030204" pitchFamily="18" charset="0"/>
                          </a:rPr>
                          <m:t>たての変化</m:t>
                        </m:r>
                      </m:num>
                      <m:den>
                        <m:r>
                          <a:rPr lang="ja-JP" altLang="en-US" sz="3200" i="1">
                            <a:latin typeface="Cambria Math" panose="02040503050406030204" pitchFamily="18" charset="0"/>
                          </a:rPr>
                          <m:t>よこの変化</m:t>
                        </m:r>
                      </m:den>
                    </m:f>
                  </m:oMath>
                </a14:m>
                <a:endParaRPr lang="ja-JP" altLang="en-US" sz="3200" dirty="0">
                  <a:latin typeface="HG丸ｺﾞｼｯｸM-PRO" panose="020F0600000000000000" pitchFamily="50" charset="-128"/>
                  <a:ea typeface="HG丸ｺﾞｼｯｸM-PRO" panose="020F0600000000000000" pitchFamily="50" charset="-128"/>
                </a:endParaRPr>
              </a:p>
            </p:txBody>
          </p:sp>
        </mc:Choice>
        <mc:Fallback xmlns="">
          <p:sp>
            <p:nvSpPr>
              <p:cNvPr id="15" name="テキスト ボックス 14">
                <a:extLst>
                  <a:ext uri="{FF2B5EF4-FFF2-40B4-BE49-F238E27FC236}">
                    <a16:creationId xmlns:a16="http://schemas.microsoft.com/office/drawing/2014/main" id="{01757D57-F540-4052-9DA7-EF42C003C7D8}"/>
                  </a:ext>
                </a:extLst>
              </p:cNvPr>
              <p:cNvSpPr txBox="1">
                <a:spLocks noRot="1" noChangeAspect="1" noMove="1" noResize="1" noEditPoints="1" noAdjustHandles="1" noChangeArrowheads="1" noChangeShapeType="1" noTextEdit="1"/>
              </p:cNvSpPr>
              <p:nvPr/>
            </p:nvSpPr>
            <p:spPr>
              <a:xfrm>
                <a:off x="5198095" y="1690405"/>
                <a:ext cx="3465845" cy="1025665"/>
              </a:xfrm>
              <a:prstGeom prst="rect">
                <a:avLst/>
              </a:prstGeom>
              <a:blipFill>
                <a:blip r:embed="rId5"/>
                <a:stretch>
                  <a:fillRect l="-4577"/>
                </a:stretch>
              </a:blipFill>
            </p:spPr>
            <p:txBody>
              <a:bodyPr/>
              <a:lstStyle/>
              <a:p>
                <a:r>
                  <a:rPr lang="ja-JP" altLang="en-US">
                    <a:noFill/>
                  </a:rPr>
                  <a:t> </a:t>
                </a:r>
              </a:p>
            </p:txBody>
          </p:sp>
        </mc:Fallback>
      </mc:AlternateContent>
      <p:sp>
        <p:nvSpPr>
          <p:cNvPr id="16" name="テキスト ボックス 15">
            <a:extLst>
              <a:ext uri="{FF2B5EF4-FFF2-40B4-BE49-F238E27FC236}">
                <a16:creationId xmlns:a16="http://schemas.microsoft.com/office/drawing/2014/main" id="{B182CDC8-5BDB-4D63-830B-E8C5357DD16E}"/>
              </a:ext>
            </a:extLst>
          </p:cNvPr>
          <p:cNvSpPr txBox="1"/>
          <p:nvPr/>
        </p:nvSpPr>
        <p:spPr>
          <a:xfrm>
            <a:off x="5298934" y="3105834"/>
            <a:ext cx="4175634" cy="646331"/>
          </a:xfrm>
          <a:prstGeom prst="rect">
            <a:avLst/>
          </a:prstGeom>
          <a:noFill/>
        </p:spPr>
        <p:txBody>
          <a:bodyPr wrap="square" rtlCol="0">
            <a:spAutoFit/>
          </a:bodyPr>
          <a:lstStyle/>
          <a:p>
            <a:r>
              <a:rPr lang="ja-JP" altLang="en-US" sz="3600" b="1" dirty="0">
                <a:solidFill>
                  <a:srgbClr val="FF0000"/>
                </a:solidFill>
                <a:latin typeface="HG丸ｺﾞｼｯｸM-PRO" panose="020F0600000000000000" pitchFamily="50" charset="-128"/>
                <a:ea typeface="HG丸ｺﾞｼｯｸM-PRO" panose="020F0600000000000000" pitchFamily="50" charset="-128"/>
              </a:rPr>
              <a:t>傾き＝</a:t>
            </a:r>
          </a:p>
        </p:txBody>
      </p:sp>
      <mc:AlternateContent xmlns:mc="http://schemas.openxmlformats.org/markup-compatibility/2006" xmlns:a14="http://schemas.microsoft.com/office/drawing/2010/main">
        <mc:Choice Requires="a14">
          <p:sp>
            <p:nvSpPr>
              <p:cNvPr id="17" name="正方形/長方形 16">
                <a:extLst>
                  <a:ext uri="{FF2B5EF4-FFF2-40B4-BE49-F238E27FC236}">
                    <a16:creationId xmlns:a16="http://schemas.microsoft.com/office/drawing/2014/main" id="{8050B77E-EDFF-4698-A959-A59324296984}"/>
                  </a:ext>
                </a:extLst>
              </p:cNvPr>
              <p:cNvSpPr/>
              <p:nvPr/>
            </p:nvSpPr>
            <p:spPr>
              <a:xfrm>
                <a:off x="6370654" y="2920774"/>
                <a:ext cx="2764795" cy="98616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altLang="ja-JP" sz="3000" b="1" i="1">
                              <a:solidFill>
                                <a:srgbClr val="FF0000"/>
                              </a:solidFill>
                              <a:latin typeface="Cambria Math" panose="02040503050406030204" pitchFamily="18" charset="0"/>
                            </a:rPr>
                          </m:ctrlPr>
                        </m:fPr>
                        <m:num>
                          <m:r>
                            <a:rPr lang="ja-JP" altLang="en-US" sz="3000" b="1" i="1">
                              <a:solidFill>
                                <a:srgbClr val="FF0000"/>
                              </a:solidFill>
                              <a:latin typeface="Cambria Math" panose="02040503050406030204" pitchFamily="18" charset="0"/>
                            </a:rPr>
                            <m:t>𝟏𝟎</m:t>
                          </m:r>
                          <m:r>
                            <a:rPr lang="ja-JP" altLang="en-US" sz="3000" b="1" i="1">
                              <a:solidFill>
                                <a:srgbClr val="FF0000"/>
                              </a:solidFill>
                              <a:latin typeface="Cambria Math" panose="02040503050406030204" pitchFamily="18" charset="0"/>
                            </a:rPr>
                            <m:t>－</m:t>
                          </m:r>
                          <m:r>
                            <a:rPr lang="ja-JP" altLang="en-US" sz="3000" b="1" i="1">
                              <a:solidFill>
                                <a:srgbClr val="FF0000"/>
                              </a:solidFill>
                              <a:latin typeface="Cambria Math" panose="02040503050406030204" pitchFamily="18" charset="0"/>
                            </a:rPr>
                            <m:t>𝟎</m:t>
                          </m:r>
                        </m:num>
                        <m:den>
                          <m:r>
                            <a:rPr lang="ja-JP" altLang="en-US" sz="3000" b="1" i="1">
                              <a:solidFill>
                                <a:srgbClr val="FF0000"/>
                              </a:solidFill>
                              <a:latin typeface="Cambria Math" panose="02040503050406030204" pitchFamily="18" charset="0"/>
                            </a:rPr>
                            <m:t>𝟓</m:t>
                          </m:r>
                          <m:r>
                            <a:rPr lang="ja-JP" altLang="en-US" sz="3000" b="1" i="1">
                              <a:solidFill>
                                <a:srgbClr val="FF0000"/>
                              </a:solidFill>
                              <a:latin typeface="Cambria Math" panose="02040503050406030204" pitchFamily="18" charset="0"/>
                            </a:rPr>
                            <m:t>－</m:t>
                          </m:r>
                          <m:r>
                            <a:rPr lang="ja-JP" altLang="en-US" sz="3000" b="1" i="1">
                              <a:solidFill>
                                <a:srgbClr val="FF0000"/>
                              </a:solidFill>
                              <a:latin typeface="Cambria Math" panose="02040503050406030204" pitchFamily="18" charset="0"/>
                            </a:rPr>
                            <m:t>𝟎</m:t>
                          </m:r>
                        </m:den>
                      </m:f>
                      <m:r>
                        <a:rPr lang="ja-JP" altLang="en-US" sz="3000" b="1" i="1">
                          <a:solidFill>
                            <a:srgbClr val="FF0000"/>
                          </a:solidFill>
                          <a:latin typeface="Cambria Math" panose="02040503050406030204" pitchFamily="18" charset="0"/>
                        </a:rPr>
                        <m:t>＝</m:t>
                      </m:r>
                    </m:oMath>
                  </m:oMathPara>
                </a14:m>
                <a:endParaRPr lang="ja-JP" altLang="en-US" sz="3000" b="1" dirty="0">
                  <a:solidFill>
                    <a:srgbClr val="FF0000"/>
                  </a:solidFill>
                </a:endParaRPr>
              </a:p>
            </p:txBody>
          </p:sp>
        </mc:Choice>
        <mc:Fallback xmlns="">
          <p:sp>
            <p:nvSpPr>
              <p:cNvPr id="17" name="正方形/長方形 16">
                <a:extLst>
                  <a:ext uri="{FF2B5EF4-FFF2-40B4-BE49-F238E27FC236}">
                    <a16:creationId xmlns:a16="http://schemas.microsoft.com/office/drawing/2014/main" id="{8050B77E-EDFF-4698-A959-A59324296984}"/>
                  </a:ext>
                </a:extLst>
              </p:cNvPr>
              <p:cNvSpPr>
                <a:spLocks noRot="1" noChangeAspect="1" noMove="1" noResize="1" noEditPoints="1" noAdjustHandles="1" noChangeArrowheads="1" noChangeShapeType="1" noTextEdit="1"/>
              </p:cNvSpPr>
              <p:nvPr/>
            </p:nvSpPr>
            <p:spPr>
              <a:xfrm>
                <a:off x="6370654" y="2920774"/>
                <a:ext cx="2764795" cy="986167"/>
              </a:xfrm>
              <a:prstGeom prst="rect">
                <a:avLst/>
              </a:prstGeom>
              <a:blipFill>
                <a:blip r:embed="rId6"/>
                <a:stretch>
                  <a:fillRect/>
                </a:stretch>
              </a:blipFill>
            </p:spPr>
            <p:txBody>
              <a:bodyPr/>
              <a:lstStyle/>
              <a:p>
                <a:r>
                  <a:rPr lang="ja-JP" altLang="en-US">
                    <a:noFill/>
                  </a:rPr>
                  <a:t> </a:t>
                </a:r>
              </a:p>
            </p:txBody>
          </p:sp>
        </mc:Fallback>
      </mc:AlternateContent>
      <p:sp>
        <p:nvSpPr>
          <p:cNvPr id="18" name="正方形/長方形 17">
            <a:extLst>
              <a:ext uri="{FF2B5EF4-FFF2-40B4-BE49-F238E27FC236}">
                <a16:creationId xmlns:a16="http://schemas.microsoft.com/office/drawing/2014/main" id="{9D7D4C90-0920-4127-9494-B4546B63537F}"/>
              </a:ext>
            </a:extLst>
          </p:cNvPr>
          <p:cNvSpPr/>
          <p:nvPr/>
        </p:nvSpPr>
        <p:spPr>
          <a:xfrm>
            <a:off x="8522823" y="3138250"/>
            <a:ext cx="633566" cy="715581"/>
          </a:xfrm>
          <a:prstGeom prst="rect">
            <a:avLst/>
          </a:prstGeom>
          <a:solidFill>
            <a:schemeClr val="bg1"/>
          </a:solidFill>
        </p:spPr>
        <p:txBody>
          <a:bodyPr wrap="square">
            <a:spAutoFit/>
          </a:bodyPr>
          <a:lstStyle/>
          <a:p>
            <a:r>
              <a:rPr lang="ja-JP" altLang="en-US" sz="4050" b="1" dirty="0">
                <a:solidFill>
                  <a:srgbClr val="FF0000"/>
                </a:solidFill>
              </a:rPr>
              <a:t>２</a:t>
            </a:r>
            <a:endParaRPr lang="en-US" altLang="ja-JP" sz="4050" b="1" dirty="0">
              <a:solidFill>
                <a:srgbClr val="FF0000"/>
              </a:solidFill>
            </a:endParaRPr>
          </a:p>
        </p:txBody>
      </p:sp>
      <p:sp>
        <p:nvSpPr>
          <p:cNvPr id="19" name="正方形/長方形 18">
            <a:extLst>
              <a:ext uri="{FF2B5EF4-FFF2-40B4-BE49-F238E27FC236}">
                <a16:creationId xmlns:a16="http://schemas.microsoft.com/office/drawing/2014/main" id="{6CE5A6E8-F6CF-4556-BC35-6AFF8CE549B8}"/>
              </a:ext>
            </a:extLst>
          </p:cNvPr>
          <p:cNvSpPr/>
          <p:nvPr/>
        </p:nvSpPr>
        <p:spPr>
          <a:xfrm>
            <a:off x="8176753" y="4122999"/>
            <a:ext cx="1223412" cy="715581"/>
          </a:xfrm>
          <a:prstGeom prst="rect">
            <a:avLst/>
          </a:prstGeom>
          <a:solidFill>
            <a:schemeClr val="bg1"/>
          </a:solidFill>
        </p:spPr>
        <p:txBody>
          <a:bodyPr wrap="none">
            <a:spAutoFit/>
          </a:bodyPr>
          <a:lstStyle/>
          <a:p>
            <a:r>
              <a:rPr lang="ja-JP" altLang="en-US" sz="4050" b="1" dirty="0">
                <a:solidFill>
                  <a:srgbClr val="FF0000"/>
                </a:solidFill>
                <a:latin typeface="HG丸ｺﾞｼｯｸM-PRO" panose="020F0600000000000000" pitchFamily="50" charset="-128"/>
                <a:ea typeface="HG丸ｺﾞｼｯｸM-PRO" panose="020F0600000000000000" pitchFamily="50" charset="-128"/>
              </a:rPr>
              <a:t>速度</a:t>
            </a:r>
            <a:endParaRPr lang="en-US" altLang="ja-JP" sz="405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 name="正方形/長方形 19">
            <a:extLst>
              <a:ext uri="{FF2B5EF4-FFF2-40B4-BE49-F238E27FC236}">
                <a16:creationId xmlns:a16="http://schemas.microsoft.com/office/drawing/2014/main" id="{76C14AA6-8895-4DD6-B156-D338FCBE9B61}"/>
              </a:ext>
            </a:extLst>
          </p:cNvPr>
          <p:cNvSpPr/>
          <p:nvPr/>
        </p:nvSpPr>
        <p:spPr>
          <a:xfrm>
            <a:off x="5298934" y="5154138"/>
            <a:ext cx="6317039" cy="646331"/>
          </a:xfrm>
          <a:prstGeom prst="rect">
            <a:avLst/>
          </a:prstGeom>
          <a:solidFill>
            <a:schemeClr val="bg1"/>
          </a:solidFill>
        </p:spPr>
        <p:txBody>
          <a:bodyPr wrap="square">
            <a:spAutoFit/>
          </a:bodyPr>
          <a:lstStyle/>
          <a:p>
            <a:r>
              <a:rPr lang="en-US" altLang="ja-JP" sz="3600" b="1" dirty="0">
                <a:solidFill>
                  <a:srgbClr val="FF0000"/>
                </a:solidFill>
                <a:latin typeface="HG丸ｺﾞｼｯｸM-PRO" panose="020F0600000000000000" pitchFamily="50" charset="-128"/>
                <a:ea typeface="HG丸ｺﾞｼｯｸM-PRO" panose="020F0600000000000000" pitchFamily="50" charset="-128"/>
              </a:rPr>
              <a:t>※</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ｘ－ｔグラフの傾きは速度</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1028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p:bldP spid="18" grpId="0" animBg="1"/>
      <p:bldP spid="19" grpId="0" animBg="1"/>
      <p:bldP spid="2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a:extLst>
              <a:ext uri="{FF2B5EF4-FFF2-40B4-BE49-F238E27FC236}">
                <a16:creationId xmlns:a16="http://schemas.microsoft.com/office/drawing/2014/main" id="{A952D1EC-D701-4324-ACF5-6A2F66BA0262}"/>
              </a:ext>
            </a:extLst>
          </p:cNvPr>
          <p:cNvGrpSpPr/>
          <p:nvPr/>
        </p:nvGrpSpPr>
        <p:grpSpPr>
          <a:xfrm>
            <a:off x="405150" y="2376084"/>
            <a:ext cx="4345083" cy="3040958"/>
            <a:chOff x="2820600" y="3778047"/>
            <a:chExt cx="3146422" cy="2202061"/>
          </a:xfrm>
        </p:grpSpPr>
        <p:grpSp>
          <p:nvGrpSpPr>
            <p:cNvPr id="23" name="グループ化 22">
              <a:extLst>
                <a:ext uri="{FF2B5EF4-FFF2-40B4-BE49-F238E27FC236}">
                  <a16:creationId xmlns:a16="http://schemas.microsoft.com/office/drawing/2014/main" id="{1D7C3FE8-3134-4BC5-9920-7A2DD21B17A3}"/>
                </a:ext>
              </a:extLst>
            </p:cNvPr>
            <p:cNvGrpSpPr/>
            <p:nvPr/>
          </p:nvGrpSpPr>
          <p:grpSpPr>
            <a:xfrm>
              <a:off x="2820600" y="3778047"/>
              <a:ext cx="3146422" cy="2121647"/>
              <a:chOff x="342332" y="1350658"/>
              <a:chExt cx="3146422" cy="2121647"/>
            </a:xfrm>
          </p:grpSpPr>
          <p:cxnSp>
            <p:nvCxnSpPr>
              <p:cNvPr id="25" name="直線コネクタ 24">
                <a:extLst>
                  <a:ext uri="{FF2B5EF4-FFF2-40B4-BE49-F238E27FC236}">
                    <a16:creationId xmlns:a16="http://schemas.microsoft.com/office/drawing/2014/main" id="{A552942C-1B66-47B4-9D49-DB9694849326}"/>
                  </a:ext>
                </a:extLst>
              </p:cNvPr>
              <p:cNvCxnSpPr>
                <a:cxnSpLocks/>
              </p:cNvCxnSpPr>
              <p:nvPr/>
            </p:nvCxnSpPr>
            <p:spPr>
              <a:xfrm>
                <a:off x="969312" y="1471840"/>
                <a:ext cx="0" cy="1905949"/>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FE10C1F4-9EFF-4BAB-A4EF-7EB6F973536E}"/>
                  </a:ext>
                </a:extLst>
              </p:cNvPr>
              <p:cNvCxnSpPr>
                <a:cxnSpLocks/>
              </p:cNvCxnSpPr>
              <p:nvPr/>
            </p:nvCxnSpPr>
            <p:spPr>
              <a:xfrm flipH="1">
                <a:off x="969312" y="3376156"/>
                <a:ext cx="2093037" cy="0"/>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コンテンツ プレースホルダー 2">
                    <a:extLst>
                      <a:ext uri="{FF2B5EF4-FFF2-40B4-BE49-F238E27FC236}">
                        <a16:creationId xmlns:a16="http://schemas.microsoft.com/office/drawing/2014/main" id="{F0AEFFF6-3F89-40E0-96CE-D7580105ADB5}"/>
                      </a:ext>
                    </a:extLst>
                  </p:cNvPr>
                  <p:cNvSpPr txBox="1">
                    <a:spLocks/>
                  </p:cNvSpPr>
                  <p:nvPr/>
                </p:nvSpPr>
                <p:spPr>
                  <a:xfrm>
                    <a:off x="2833745" y="3115682"/>
                    <a:ext cx="655009" cy="35662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𝒕</m:t>
                        </m:r>
                      </m:oMath>
                    </a14:m>
                    <a:r>
                      <a:rPr lang="en-US" altLang="ja-JP" sz="1600" b="1" dirty="0">
                        <a:solidFill>
                          <a:srgbClr val="FF0000"/>
                        </a:solidFill>
                      </a:rPr>
                      <a:t>[</a:t>
                    </a:r>
                    <a:r>
                      <a:rPr lang="ja-JP" altLang="en-US" sz="1600" b="1" dirty="0">
                        <a:solidFill>
                          <a:srgbClr val="FF0000"/>
                        </a:solidFill>
                      </a:rPr>
                      <a:t>ｓ</a:t>
                    </a:r>
                    <a:r>
                      <a:rPr lang="en-US" altLang="ja-JP" sz="1600" b="1" dirty="0">
                        <a:solidFill>
                          <a:srgbClr val="FF0000"/>
                        </a:solidFill>
                      </a:rPr>
                      <a:t>]</a:t>
                    </a:r>
                    <a:endParaRPr lang="ja-JP" altLang="en-US" sz="1600" b="1" dirty="0">
                      <a:solidFill>
                        <a:srgbClr val="FF0000"/>
                      </a:solidFill>
                    </a:endParaRPr>
                  </a:p>
                </p:txBody>
              </p:sp>
            </mc:Choice>
            <mc:Fallback xmlns="">
              <p:sp>
                <p:nvSpPr>
                  <p:cNvPr id="27" name="コンテンツ プレースホルダー 2">
                    <a:extLst>
                      <a:ext uri="{FF2B5EF4-FFF2-40B4-BE49-F238E27FC236}">
                        <a16:creationId xmlns:a16="http://schemas.microsoft.com/office/drawing/2014/main" id="{F0AEFFF6-3F89-40E0-96CE-D7580105ADB5}"/>
                      </a:ext>
                    </a:extLst>
                  </p:cNvPr>
                  <p:cNvSpPr txBox="1">
                    <a:spLocks noRot="1" noChangeAspect="1" noMove="1" noResize="1" noEditPoints="1" noAdjustHandles="1" noChangeArrowheads="1" noChangeShapeType="1" noTextEdit="1"/>
                  </p:cNvSpPr>
                  <p:nvPr/>
                </p:nvSpPr>
                <p:spPr>
                  <a:xfrm>
                    <a:off x="2833745" y="3115682"/>
                    <a:ext cx="655009" cy="356623"/>
                  </a:xfrm>
                  <a:prstGeom prst="rect">
                    <a:avLst/>
                  </a:prstGeom>
                  <a:blipFill>
                    <a:blip r:embed="rId2"/>
                    <a:stretch>
                      <a:fillRect t="-1125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コンテンツ プレースホルダー 2">
                    <a:extLst>
                      <a:ext uri="{FF2B5EF4-FFF2-40B4-BE49-F238E27FC236}">
                        <a16:creationId xmlns:a16="http://schemas.microsoft.com/office/drawing/2014/main" id="{701CC579-2F53-47B9-82E2-DF167AC05517}"/>
                      </a:ext>
                    </a:extLst>
                  </p:cNvPr>
                  <p:cNvSpPr txBox="1">
                    <a:spLocks/>
                  </p:cNvSpPr>
                  <p:nvPr/>
                </p:nvSpPr>
                <p:spPr>
                  <a:xfrm>
                    <a:off x="342332" y="1350658"/>
                    <a:ext cx="704141" cy="34062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𝒗</m:t>
                        </m:r>
                      </m:oMath>
                    </a14:m>
                    <a:r>
                      <a:rPr lang="en-US" altLang="ja-JP" sz="1600" b="1" dirty="0">
                        <a:solidFill>
                          <a:srgbClr val="FF0000"/>
                        </a:solidFill>
                      </a:rPr>
                      <a:t>[</a:t>
                    </a:r>
                    <a14:m>
                      <m:oMath xmlns:m="http://schemas.openxmlformats.org/officeDocument/2006/math">
                        <m:r>
                          <a:rPr lang="en-US" altLang="ja-JP" sz="1600" b="1" i="1">
                            <a:solidFill>
                              <a:srgbClr val="FF0000"/>
                            </a:solidFill>
                            <a:latin typeface="Cambria Math" panose="02040503050406030204" pitchFamily="18" charset="0"/>
                          </a:rPr>
                          <m:t>𝒎</m:t>
                        </m:r>
                        <m:r>
                          <a:rPr lang="en-US" altLang="ja-JP" sz="1600" b="1" i="1" smtClean="0">
                            <a:solidFill>
                              <a:srgbClr val="FF0000"/>
                            </a:solidFill>
                            <a:latin typeface="Cambria Math" panose="02040503050406030204" pitchFamily="18" charset="0"/>
                          </a:rPr>
                          <m:t>/</m:t>
                        </m:r>
                        <m:r>
                          <a:rPr lang="en-US" altLang="ja-JP" sz="1600" b="1" i="1" smtClean="0">
                            <a:solidFill>
                              <a:srgbClr val="FF0000"/>
                            </a:solidFill>
                            <a:latin typeface="Cambria Math" panose="02040503050406030204" pitchFamily="18" charset="0"/>
                          </a:rPr>
                          <m:t>𝒔</m:t>
                        </m:r>
                      </m:oMath>
                    </a14:m>
                    <a:r>
                      <a:rPr lang="en-US" altLang="ja-JP" sz="1600" b="1" dirty="0">
                        <a:solidFill>
                          <a:srgbClr val="FF0000"/>
                        </a:solidFill>
                      </a:rPr>
                      <a:t>]</a:t>
                    </a:r>
                    <a:endParaRPr lang="ja-JP" altLang="en-US" sz="1600" b="1" dirty="0">
                      <a:solidFill>
                        <a:srgbClr val="FF0000"/>
                      </a:solidFill>
                    </a:endParaRPr>
                  </a:p>
                </p:txBody>
              </p:sp>
            </mc:Choice>
            <mc:Fallback xmlns="">
              <p:sp>
                <p:nvSpPr>
                  <p:cNvPr id="28" name="コンテンツ プレースホルダー 2">
                    <a:extLst>
                      <a:ext uri="{FF2B5EF4-FFF2-40B4-BE49-F238E27FC236}">
                        <a16:creationId xmlns:a16="http://schemas.microsoft.com/office/drawing/2014/main" id="{701CC579-2F53-47B9-82E2-DF167AC05517}"/>
                      </a:ext>
                    </a:extLst>
                  </p:cNvPr>
                  <p:cNvSpPr txBox="1">
                    <a:spLocks noRot="1" noChangeAspect="1" noMove="1" noResize="1" noEditPoints="1" noAdjustHandles="1" noChangeArrowheads="1" noChangeShapeType="1" noTextEdit="1"/>
                  </p:cNvSpPr>
                  <p:nvPr/>
                </p:nvSpPr>
                <p:spPr>
                  <a:xfrm>
                    <a:off x="342332" y="1350658"/>
                    <a:ext cx="704141" cy="340627"/>
                  </a:xfrm>
                  <a:prstGeom prst="rect">
                    <a:avLst/>
                  </a:prstGeom>
                  <a:blipFill>
                    <a:blip r:embed="rId3"/>
                    <a:stretch>
                      <a:fillRect t="-11688"/>
                    </a:stretch>
                  </a:blipFill>
                </p:spPr>
                <p:txBody>
                  <a:bodyPr/>
                  <a:lstStyle/>
                  <a:p>
                    <a:r>
                      <a:rPr lang="ja-JP" altLang="en-US">
                        <a:noFill/>
                      </a:rPr>
                      <a:t> </a:t>
                    </a:r>
                  </a:p>
                </p:txBody>
              </p:sp>
            </mc:Fallback>
          </mc:AlternateContent>
        </p:grpSp>
        <p:sp>
          <p:nvSpPr>
            <p:cNvPr id="24" name="正方形/長方形 23">
              <a:extLst>
                <a:ext uri="{FF2B5EF4-FFF2-40B4-BE49-F238E27FC236}">
                  <a16:creationId xmlns:a16="http://schemas.microsoft.com/office/drawing/2014/main" id="{7476BDA0-0903-41BD-817A-C3F5E5FE1E4B}"/>
                </a:ext>
              </a:extLst>
            </p:cNvPr>
            <p:cNvSpPr/>
            <p:nvPr/>
          </p:nvSpPr>
          <p:spPr>
            <a:xfrm>
              <a:off x="3236594" y="5734950"/>
              <a:ext cx="242282" cy="245158"/>
            </a:xfrm>
            <a:prstGeom prst="rect">
              <a:avLst/>
            </a:prstGeom>
          </p:spPr>
          <p:txBody>
            <a:bodyPr wrap="square">
              <a:spAutoFit/>
            </a:bodyPr>
            <a:lstStyle/>
            <a:p>
              <a:r>
                <a:rPr lang="en-US" altLang="ja-JP" sz="1600" b="1" dirty="0">
                  <a:solidFill>
                    <a:srgbClr val="FF0000"/>
                  </a:solidFill>
                </a:rPr>
                <a:t>0</a:t>
              </a:r>
              <a:endParaRPr lang="ja-JP" altLang="en-US" sz="1600" b="1" dirty="0">
                <a:solidFill>
                  <a:srgbClr val="FF0000"/>
                </a:solidFill>
              </a:endParaRPr>
            </a:p>
          </p:txBody>
        </p:sp>
      </p:grpSp>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3-2</a:t>
            </a:r>
            <a:r>
              <a:rPr lang="ja-JP" altLang="en-US" sz="3600" dirty="0">
                <a:latin typeface="HG丸ｺﾞｼｯｸM-PRO" panose="020F0600000000000000" pitchFamily="50" charset="-128"/>
                <a:ea typeface="HG丸ｺﾞｼｯｸM-PRO" panose="020F0600000000000000" pitchFamily="50" charset="-128"/>
              </a:rPr>
              <a:t>．例１</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33</a:t>
            </a:fld>
            <a:endParaRPr kumimoji="1" lang="ja-JP" altLang="en-US"/>
          </a:p>
        </p:txBody>
      </p:sp>
      <p:sp>
        <p:nvSpPr>
          <p:cNvPr id="7" name="楕円 6">
            <a:extLst>
              <a:ext uri="{FF2B5EF4-FFF2-40B4-BE49-F238E27FC236}">
                <a16:creationId xmlns:a16="http://schemas.microsoft.com/office/drawing/2014/main" id="{0A67DE97-1806-42FE-9AAB-D3060B52B6ED}"/>
              </a:ext>
            </a:extLst>
          </p:cNvPr>
          <p:cNvSpPr/>
          <p:nvPr/>
        </p:nvSpPr>
        <p:spPr>
          <a:xfrm>
            <a:off x="1182685" y="3307915"/>
            <a:ext cx="103953" cy="10395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楕円 7">
            <a:extLst>
              <a:ext uri="{FF2B5EF4-FFF2-40B4-BE49-F238E27FC236}">
                <a16:creationId xmlns:a16="http://schemas.microsoft.com/office/drawing/2014/main" id="{A2C2D244-FC9A-4434-898B-8AD14A8B98F3}"/>
              </a:ext>
            </a:extLst>
          </p:cNvPr>
          <p:cNvSpPr/>
          <p:nvPr/>
        </p:nvSpPr>
        <p:spPr>
          <a:xfrm>
            <a:off x="3672211" y="3300847"/>
            <a:ext cx="103953" cy="10395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a:extLst>
              <a:ext uri="{FF2B5EF4-FFF2-40B4-BE49-F238E27FC236}">
                <a16:creationId xmlns:a16="http://schemas.microsoft.com/office/drawing/2014/main" id="{5D837ACC-DB0E-4239-B9F4-FDFE5A397686}"/>
              </a:ext>
            </a:extLst>
          </p:cNvPr>
          <p:cNvSpPr/>
          <p:nvPr/>
        </p:nvSpPr>
        <p:spPr>
          <a:xfrm>
            <a:off x="3399524" y="5227824"/>
            <a:ext cx="411998" cy="523220"/>
          </a:xfrm>
          <a:prstGeom prst="rect">
            <a:avLst/>
          </a:prstGeom>
        </p:spPr>
        <p:txBody>
          <a:bodyPr wrap="square">
            <a:spAutoFit/>
          </a:bodyPr>
          <a:lstStyle/>
          <a:p>
            <a:r>
              <a:rPr lang="ja-JP" altLang="en-US" sz="2800" b="1" dirty="0">
                <a:solidFill>
                  <a:srgbClr val="FF0000"/>
                </a:solidFill>
              </a:rPr>
              <a:t>５</a:t>
            </a:r>
          </a:p>
        </p:txBody>
      </p:sp>
      <p:sp>
        <p:nvSpPr>
          <p:cNvPr id="10" name="正方形/長方形 9">
            <a:extLst>
              <a:ext uri="{FF2B5EF4-FFF2-40B4-BE49-F238E27FC236}">
                <a16:creationId xmlns:a16="http://schemas.microsoft.com/office/drawing/2014/main" id="{6C761F44-22E9-42CA-A5EE-9772071835C4}"/>
              </a:ext>
            </a:extLst>
          </p:cNvPr>
          <p:cNvSpPr/>
          <p:nvPr/>
        </p:nvSpPr>
        <p:spPr>
          <a:xfrm>
            <a:off x="686602" y="3101146"/>
            <a:ext cx="618553" cy="523220"/>
          </a:xfrm>
          <a:prstGeom prst="rect">
            <a:avLst/>
          </a:prstGeom>
        </p:spPr>
        <p:txBody>
          <a:bodyPr wrap="square">
            <a:spAutoFit/>
          </a:bodyPr>
          <a:lstStyle/>
          <a:p>
            <a:r>
              <a:rPr lang="ja-JP" altLang="en-US" sz="2800" b="1" dirty="0">
                <a:solidFill>
                  <a:srgbClr val="FF0000"/>
                </a:solidFill>
              </a:rPr>
              <a:t>２</a:t>
            </a:r>
          </a:p>
        </p:txBody>
      </p:sp>
      <p:cxnSp>
        <p:nvCxnSpPr>
          <p:cNvPr id="11" name="直線コネクタ 10">
            <a:extLst>
              <a:ext uri="{FF2B5EF4-FFF2-40B4-BE49-F238E27FC236}">
                <a16:creationId xmlns:a16="http://schemas.microsoft.com/office/drawing/2014/main" id="{BB1B5FDC-96D2-40B0-B38B-3C21B6CFEA03}"/>
              </a:ext>
            </a:extLst>
          </p:cNvPr>
          <p:cNvCxnSpPr>
            <a:endCxn id="8" idx="4"/>
          </p:cNvCxnSpPr>
          <p:nvPr/>
        </p:nvCxnSpPr>
        <p:spPr>
          <a:xfrm flipV="1">
            <a:off x="3724186" y="3404800"/>
            <a:ext cx="0" cy="1764069"/>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79ECCC0-B32A-4ADD-AA57-B82B22677206}"/>
              </a:ext>
            </a:extLst>
          </p:cNvPr>
          <p:cNvCxnSpPr/>
          <p:nvPr/>
        </p:nvCxnSpPr>
        <p:spPr>
          <a:xfrm flipH="1">
            <a:off x="1286639" y="3359890"/>
            <a:ext cx="2379075" cy="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C01F3851-C480-425D-AAA4-BFBB4D65E0DB}"/>
              </a:ext>
            </a:extLst>
          </p:cNvPr>
          <p:cNvSpPr/>
          <p:nvPr/>
        </p:nvSpPr>
        <p:spPr>
          <a:xfrm>
            <a:off x="1320700" y="3380209"/>
            <a:ext cx="2369316" cy="1795263"/>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正方形/長方形 13">
            <a:extLst>
              <a:ext uri="{FF2B5EF4-FFF2-40B4-BE49-F238E27FC236}">
                <a16:creationId xmlns:a16="http://schemas.microsoft.com/office/drawing/2014/main" id="{4DF7FB84-31A4-4FA4-B3E3-7F52ADD881DD}"/>
              </a:ext>
            </a:extLst>
          </p:cNvPr>
          <p:cNvSpPr/>
          <p:nvPr/>
        </p:nvSpPr>
        <p:spPr>
          <a:xfrm>
            <a:off x="1828266" y="3912875"/>
            <a:ext cx="1223412" cy="715581"/>
          </a:xfrm>
          <a:prstGeom prst="rect">
            <a:avLst/>
          </a:prstGeom>
        </p:spPr>
        <p:txBody>
          <a:bodyPr wrap="none">
            <a:spAutoFit/>
          </a:bodyPr>
          <a:lstStyle/>
          <a:p>
            <a:r>
              <a:rPr lang="ja-JP" altLang="en-US" sz="4050" b="1" dirty="0">
                <a:solidFill>
                  <a:srgbClr val="FF0000"/>
                </a:solidFill>
              </a:rPr>
              <a:t>面積</a:t>
            </a:r>
          </a:p>
        </p:txBody>
      </p:sp>
      <p:sp>
        <p:nvSpPr>
          <p:cNvPr id="15" name="正方形/長方形 14">
            <a:extLst>
              <a:ext uri="{FF2B5EF4-FFF2-40B4-BE49-F238E27FC236}">
                <a16:creationId xmlns:a16="http://schemas.microsoft.com/office/drawing/2014/main" id="{4B1346FA-29F0-4629-BACE-A78D98D49F63}"/>
              </a:ext>
            </a:extLst>
          </p:cNvPr>
          <p:cNvSpPr/>
          <p:nvPr/>
        </p:nvSpPr>
        <p:spPr>
          <a:xfrm>
            <a:off x="5147008" y="1933821"/>
            <a:ext cx="1446393" cy="600164"/>
          </a:xfrm>
          <a:prstGeom prst="rect">
            <a:avLst/>
          </a:prstGeom>
        </p:spPr>
        <p:txBody>
          <a:bodyPr wrap="square">
            <a:spAutoFit/>
          </a:bodyPr>
          <a:lstStyle/>
          <a:p>
            <a:r>
              <a:rPr lang="ja-JP" altLang="en-US" sz="3300" b="1" dirty="0">
                <a:solidFill>
                  <a:srgbClr val="FF0000"/>
                </a:solidFill>
                <a:latin typeface="HG丸ｺﾞｼｯｸM-PRO" panose="020F0600000000000000" pitchFamily="50" charset="-128"/>
                <a:ea typeface="HG丸ｺﾞｼｯｸM-PRO" panose="020F0600000000000000" pitchFamily="50" charset="-128"/>
              </a:rPr>
              <a:t>面積＝</a:t>
            </a:r>
            <a:endParaRPr lang="en-US" altLang="ja-JP" sz="33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6" name="正方形/長方形 15">
            <a:extLst>
              <a:ext uri="{FF2B5EF4-FFF2-40B4-BE49-F238E27FC236}">
                <a16:creationId xmlns:a16="http://schemas.microsoft.com/office/drawing/2014/main" id="{9D67C49D-4F2C-4DF1-BFB5-9F7DBDFE5066}"/>
              </a:ext>
            </a:extLst>
          </p:cNvPr>
          <p:cNvSpPr/>
          <p:nvPr/>
        </p:nvSpPr>
        <p:spPr>
          <a:xfrm>
            <a:off x="4957169" y="3756855"/>
            <a:ext cx="7292087" cy="646331"/>
          </a:xfrm>
          <a:prstGeom prst="rect">
            <a:avLst/>
          </a:prstGeom>
          <a:noFill/>
        </p:spPr>
        <p:txBody>
          <a:bodyPr wrap="square">
            <a:spAutoFit/>
          </a:bodyPr>
          <a:lstStyle/>
          <a:p>
            <a:r>
              <a:rPr lang="en-US" altLang="ja-JP" sz="3600" b="1" dirty="0">
                <a:solidFill>
                  <a:srgbClr val="FF0000"/>
                </a:solidFill>
                <a:latin typeface="HG丸ｺﾞｼｯｸM-PRO" panose="020F0600000000000000" pitchFamily="50" charset="-128"/>
                <a:ea typeface="HG丸ｺﾞｼｯｸM-PRO" panose="020F0600000000000000" pitchFamily="50" charset="-128"/>
              </a:rPr>
              <a:t>※</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ｖーｔグラフの面積は移動距離</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7" name="正方形/長方形 16">
            <a:extLst>
              <a:ext uri="{FF2B5EF4-FFF2-40B4-BE49-F238E27FC236}">
                <a16:creationId xmlns:a16="http://schemas.microsoft.com/office/drawing/2014/main" id="{9743FBC5-198B-4462-B4B5-BB12AD514C86}"/>
              </a:ext>
            </a:extLst>
          </p:cNvPr>
          <p:cNvSpPr/>
          <p:nvPr/>
        </p:nvSpPr>
        <p:spPr>
          <a:xfrm>
            <a:off x="8437270" y="2516371"/>
            <a:ext cx="1826141"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移動距離</a:t>
            </a:r>
          </a:p>
        </p:txBody>
      </p:sp>
      <p:sp>
        <p:nvSpPr>
          <p:cNvPr id="18" name="正方形/長方形 17">
            <a:extLst>
              <a:ext uri="{FF2B5EF4-FFF2-40B4-BE49-F238E27FC236}">
                <a16:creationId xmlns:a16="http://schemas.microsoft.com/office/drawing/2014/main" id="{02A13F4A-0729-4265-9357-1A006AD229EE}"/>
              </a:ext>
            </a:extLst>
          </p:cNvPr>
          <p:cNvSpPr/>
          <p:nvPr/>
        </p:nvSpPr>
        <p:spPr>
          <a:xfrm>
            <a:off x="8416976" y="1949210"/>
            <a:ext cx="1005403"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１０</a:t>
            </a: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19" name="正方形/長方形 18">
            <a:extLst>
              <a:ext uri="{FF2B5EF4-FFF2-40B4-BE49-F238E27FC236}">
                <a16:creationId xmlns:a16="http://schemas.microsoft.com/office/drawing/2014/main" id="{65944D52-9663-49BE-B21B-1C084800DEB4}"/>
              </a:ext>
            </a:extLst>
          </p:cNvPr>
          <p:cNvSpPr/>
          <p:nvPr/>
        </p:nvSpPr>
        <p:spPr>
          <a:xfrm>
            <a:off x="6590835" y="1982968"/>
            <a:ext cx="1826141"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２</a:t>
            </a:r>
            <a:r>
              <a:rPr lang="en-US" altLang="ja-JP" sz="3200" b="1" dirty="0">
                <a:solidFill>
                  <a:srgbClr val="FF0000"/>
                </a:solidFill>
                <a:latin typeface="HG丸ｺﾞｼｯｸM-PRO" panose="020F0600000000000000" pitchFamily="50" charset="-128"/>
                <a:ea typeface="HG丸ｺﾞｼｯｸM-PRO" panose="020F0600000000000000" pitchFamily="50" charset="-128"/>
              </a:rPr>
              <a:t>×</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５＝</a:t>
            </a:r>
            <a:endParaRPr lang="ja-JP" altLang="en-US" sz="3200"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22" name="正方形/長方形 21">
                <a:extLst>
                  <a:ext uri="{FF2B5EF4-FFF2-40B4-BE49-F238E27FC236}">
                    <a16:creationId xmlns:a16="http://schemas.microsoft.com/office/drawing/2014/main" id="{EC11DF25-2D67-4E48-B267-9E7D76EA1E5D}"/>
                  </a:ext>
                </a:extLst>
              </p:cNvPr>
              <p:cNvSpPr/>
              <p:nvPr/>
            </p:nvSpPr>
            <p:spPr>
              <a:xfrm>
                <a:off x="1742726" y="1887710"/>
                <a:ext cx="1788246" cy="461665"/>
              </a:xfrm>
              <a:prstGeom prst="rect">
                <a:avLst/>
              </a:prstGeom>
            </p:spPr>
            <p:txBody>
              <a:bodyPr wrap="none">
                <a:spAutoFit/>
              </a:bodyPr>
              <a:lstStyle/>
              <a:p>
                <a14:m>
                  <m:oMath xmlns:m="http://schemas.openxmlformats.org/officeDocument/2006/math">
                    <m:r>
                      <a:rPr lang="en-US" altLang="ja-JP" sz="2400" b="1" i="1" smtClean="0">
                        <a:solidFill>
                          <a:srgbClr val="FF0000"/>
                        </a:solidFill>
                        <a:latin typeface="Cambria Math" panose="02040503050406030204" pitchFamily="18" charset="0"/>
                      </a:rPr>
                      <m:t>𝒗</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𝒕</m:t>
                    </m:r>
                  </m:oMath>
                </a14:m>
                <a:r>
                  <a:rPr lang="ja-JP" altLang="en-US" sz="2400" dirty="0"/>
                  <a:t>グラフ</a:t>
                </a:r>
              </a:p>
            </p:txBody>
          </p:sp>
        </mc:Choice>
        <mc:Fallback xmlns="">
          <p:sp>
            <p:nvSpPr>
              <p:cNvPr id="22" name="正方形/長方形 21">
                <a:extLst>
                  <a:ext uri="{FF2B5EF4-FFF2-40B4-BE49-F238E27FC236}">
                    <a16:creationId xmlns:a16="http://schemas.microsoft.com/office/drawing/2014/main" id="{EC11DF25-2D67-4E48-B267-9E7D76EA1E5D}"/>
                  </a:ext>
                </a:extLst>
              </p:cNvPr>
              <p:cNvSpPr>
                <a:spLocks noRot="1" noChangeAspect="1" noMove="1" noResize="1" noEditPoints="1" noAdjustHandles="1" noChangeArrowheads="1" noChangeShapeType="1" noTextEdit="1"/>
              </p:cNvSpPr>
              <p:nvPr/>
            </p:nvSpPr>
            <p:spPr>
              <a:xfrm>
                <a:off x="1742726" y="1887710"/>
                <a:ext cx="1788246" cy="461665"/>
              </a:xfrm>
              <a:prstGeom prst="rect">
                <a:avLst/>
              </a:prstGeom>
              <a:blipFill>
                <a:blip r:embed="rId4"/>
                <a:stretch>
                  <a:fillRect t="-10667" r="-4437" b="-3066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8679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16" grpId="0"/>
      <p:bldP spid="17" grpId="0"/>
      <p:bldP spid="18" grpId="0"/>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3-2</a:t>
            </a:r>
            <a:r>
              <a:rPr lang="ja-JP" altLang="en-US" sz="3600" dirty="0">
                <a:latin typeface="HG丸ｺﾞｼｯｸM-PRO" panose="020F0600000000000000" pitchFamily="50" charset="-128"/>
                <a:ea typeface="HG丸ｺﾞｼｯｸM-PRO" panose="020F0600000000000000" pitchFamily="50" charset="-128"/>
              </a:rPr>
              <a:t>．例２</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34</a:t>
            </a:fld>
            <a:endParaRPr kumimoji="1" lang="ja-JP" altLang="en-US"/>
          </a:p>
        </p:txBody>
      </p:sp>
      <p:pic>
        <p:nvPicPr>
          <p:cNvPr id="6" name="図 5">
            <a:extLst>
              <a:ext uri="{FF2B5EF4-FFF2-40B4-BE49-F238E27FC236}">
                <a16:creationId xmlns:a16="http://schemas.microsoft.com/office/drawing/2014/main" id="{AB7BFA35-F54C-427B-9B89-41372684AE23}"/>
              </a:ext>
            </a:extLst>
          </p:cNvPr>
          <p:cNvPicPr>
            <a:picLocks noChangeAspect="1"/>
          </p:cNvPicPr>
          <p:nvPr/>
        </p:nvPicPr>
        <p:blipFill>
          <a:blip r:embed="rId2"/>
          <a:stretch>
            <a:fillRect/>
          </a:stretch>
        </p:blipFill>
        <p:spPr>
          <a:xfrm>
            <a:off x="287754" y="935417"/>
            <a:ext cx="4711994" cy="1221329"/>
          </a:xfrm>
          <a:prstGeom prst="rect">
            <a:avLst/>
          </a:prstGeom>
        </p:spPr>
      </p:pic>
      <p:sp>
        <p:nvSpPr>
          <p:cNvPr id="8" name="楕円 7">
            <a:extLst>
              <a:ext uri="{FF2B5EF4-FFF2-40B4-BE49-F238E27FC236}">
                <a16:creationId xmlns:a16="http://schemas.microsoft.com/office/drawing/2014/main" id="{ADE91535-DC57-4E66-8964-928AF833F3D0}"/>
              </a:ext>
            </a:extLst>
          </p:cNvPr>
          <p:cNvSpPr/>
          <p:nvPr/>
        </p:nvSpPr>
        <p:spPr>
          <a:xfrm>
            <a:off x="2643751" y="3255776"/>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楕円 8">
            <a:extLst>
              <a:ext uri="{FF2B5EF4-FFF2-40B4-BE49-F238E27FC236}">
                <a16:creationId xmlns:a16="http://schemas.microsoft.com/office/drawing/2014/main" id="{13855EDA-3308-4799-AAD0-CBDB20434229}"/>
              </a:ext>
            </a:extLst>
          </p:cNvPr>
          <p:cNvSpPr/>
          <p:nvPr/>
        </p:nvSpPr>
        <p:spPr>
          <a:xfrm>
            <a:off x="4700279" y="5221446"/>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正方形/長方形 9">
            <a:extLst>
              <a:ext uri="{FF2B5EF4-FFF2-40B4-BE49-F238E27FC236}">
                <a16:creationId xmlns:a16="http://schemas.microsoft.com/office/drawing/2014/main" id="{4E087366-C726-4955-8F8A-7C7B638524C4}"/>
              </a:ext>
            </a:extLst>
          </p:cNvPr>
          <p:cNvSpPr/>
          <p:nvPr/>
        </p:nvSpPr>
        <p:spPr>
          <a:xfrm>
            <a:off x="4386051" y="2836492"/>
            <a:ext cx="671894" cy="553998"/>
          </a:xfrm>
          <a:prstGeom prst="rect">
            <a:avLst/>
          </a:prstGeom>
        </p:spPr>
        <p:txBody>
          <a:bodyPr wrap="square">
            <a:spAutoFit/>
          </a:bodyPr>
          <a:lstStyle/>
          <a:p>
            <a:r>
              <a:rPr lang="en-US" altLang="ja-JP" sz="3000" b="1" dirty="0">
                <a:solidFill>
                  <a:srgbClr val="FF0000"/>
                </a:solidFill>
              </a:rPr>
              <a:t>10</a:t>
            </a:r>
            <a:endParaRPr lang="ja-JP" altLang="en-US" sz="3000" b="1" dirty="0">
              <a:solidFill>
                <a:srgbClr val="FF0000"/>
              </a:solidFill>
            </a:endParaRPr>
          </a:p>
        </p:txBody>
      </p:sp>
      <p:sp>
        <p:nvSpPr>
          <p:cNvPr id="11" name="正方形/長方形 10">
            <a:extLst>
              <a:ext uri="{FF2B5EF4-FFF2-40B4-BE49-F238E27FC236}">
                <a16:creationId xmlns:a16="http://schemas.microsoft.com/office/drawing/2014/main" id="{7DE3E27C-44D6-4002-B906-45D86A65E01A}"/>
              </a:ext>
            </a:extLst>
          </p:cNvPr>
          <p:cNvSpPr/>
          <p:nvPr/>
        </p:nvSpPr>
        <p:spPr>
          <a:xfrm>
            <a:off x="1339778" y="5014242"/>
            <a:ext cx="1392342" cy="553998"/>
          </a:xfrm>
          <a:prstGeom prst="rect">
            <a:avLst/>
          </a:prstGeom>
        </p:spPr>
        <p:txBody>
          <a:bodyPr wrap="square">
            <a:spAutoFit/>
          </a:bodyPr>
          <a:lstStyle/>
          <a:p>
            <a:r>
              <a:rPr lang="ja-JP" altLang="en-US" sz="3000" b="1" dirty="0">
                <a:solidFill>
                  <a:srgbClr val="FF0000"/>
                </a:solidFill>
              </a:rPr>
              <a:t>－２０</a:t>
            </a:r>
          </a:p>
        </p:txBody>
      </p:sp>
      <p:cxnSp>
        <p:nvCxnSpPr>
          <p:cNvPr id="12" name="直線コネクタ 11">
            <a:extLst>
              <a:ext uri="{FF2B5EF4-FFF2-40B4-BE49-F238E27FC236}">
                <a16:creationId xmlns:a16="http://schemas.microsoft.com/office/drawing/2014/main" id="{F3FD9EEF-80F2-4D81-8E39-0934DF62BC2B}"/>
              </a:ext>
            </a:extLst>
          </p:cNvPr>
          <p:cNvCxnSpPr/>
          <p:nvPr/>
        </p:nvCxnSpPr>
        <p:spPr>
          <a:xfrm flipV="1">
            <a:off x="4738379" y="3293530"/>
            <a:ext cx="0" cy="1927916"/>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5535F4A-187D-4233-807D-A00F0F858F5D}"/>
              </a:ext>
            </a:extLst>
          </p:cNvPr>
          <p:cNvCxnSpPr>
            <a:stCxn id="9" idx="6"/>
          </p:cNvCxnSpPr>
          <p:nvPr/>
        </p:nvCxnSpPr>
        <p:spPr>
          <a:xfrm flipH="1" flipV="1">
            <a:off x="2648384" y="5257876"/>
            <a:ext cx="2128096" cy="1671"/>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1921520-9056-42D7-B728-C2AED0247DF1}"/>
              </a:ext>
            </a:extLst>
          </p:cNvPr>
          <p:cNvCxnSpPr>
            <a:stCxn id="9" idx="5"/>
          </p:cNvCxnSpPr>
          <p:nvPr/>
        </p:nvCxnSpPr>
        <p:spPr>
          <a:xfrm flipH="1" flipV="1">
            <a:off x="2694386" y="3293531"/>
            <a:ext cx="2070935" cy="1992956"/>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5" name="楕円 14">
            <a:extLst>
              <a:ext uri="{FF2B5EF4-FFF2-40B4-BE49-F238E27FC236}">
                <a16:creationId xmlns:a16="http://schemas.microsoft.com/office/drawing/2014/main" id="{FCE4B6C3-B6B7-47D5-A3B8-CCED6623EA77}"/>
              </a:ext>
            </a:extLst>
          </p:cNvPr>
          <p:cNvSpPr/>
          <p:nvPr/>
        </p:nvSpPr>
        <p:spPr>
          <a:xfrm>
            <a:off x="6946990" y="4708602"/>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楕円 15">
            <a:extLst>
              <a:ext uri="{FF2B5EF4-FFF2-40B4-BE49-F238E27FC236}">
                <a16:creationId xmlns:a16="http://schemas.microsoft.com/office/drawing/2014/main" id="{C78E0817-00B8-45D3-A5AF-DCCE7FDACD38}"/>
              </a:ext>
            </a:extLst>
          </p:cNvPr>
          <p:cNvSpPr/>
          <p:nvPr/>
        </p:nvSpPr>
        <p:spPr>
          <a:xfrm>
            <a:off x="9004999" y="4708602"/>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正方形/長方形 16">
            <a:extLst>
              <a:ext uri="{FF2B5EF4-FFF2-40B4-BE49-F238E27FC236}">
                <a16:creationId xmlns:a16="http://schemas.microsoft.com/office/drawing/2014/main" id="{7A1A3DF5-D143-4A70-A1AC-F951663B0F59}"/>
              </a:ext>
            </a:extLst>
          </p:cNvPr>
          <p:cNvSpPr/>
          <p:nvPr/>
        </p:nvSpPr>
        <p:spPr>
          <a:xfrm>
            <a:off x="8656976" y="2822246"/>
            <a:ext cx="1017344" cy="553998"/>
          </a:xfrm>
          <a:prstGeom prst="rect">
            <a:avLst/>
          </a:prstGeom>
        </p:spPr>
        <p:txBody>
          <a:bodyPr wrap="square">
            <a:spAutoFit/>
          </a:bodyPr>
          <a:lstStyle/>
          <a:p>
            <a:r>
              <a:rPr lang="en-US" altLang="ja-JP" sz="3000" b="1" dirty="0">
                <a:solidFill>
                  <a:srgbClr val="FF0000"/>
                </a:solidFill>
              </a:rPr>
              <a:t>10</a:t>
            </a:r>
            <a:endParaRPr lang="ja-JP" altLang="en-US" sz="3000" b="1" dirty="0">
              <a:solidFill>
                <a:srgbClr val="FF0000"/>
              </a:solidFill>
            </a:endParaRPr>
          </a:p>
        </p:txBody>
      </p:sp>
      <p:sp>
        <p:nvSpPr>
          <p:cNvPr id="18" name="正方形/長方形 17">
            <a:extLst>
              <a:ext uri="{FF2B5EF4-FFF2-40B4-BE49-F238E27FC236}">
                <a16:creationId xmlns:a16="http://schemas.microsoft.com/office/drawing/2014/main" id="{4CA83C9F-BFA5-4428-A244-C0CBE0CCBAC7}"/>
              </a:ext>
            </a:extLst>
          </p:cNvPr>
          <p:cNvSpPr/>
          <p:nvPr/>
        </p:nvSpPr>
        <p:spPr>
          <a:xfrm>
            <a:off x="5999475" y="4492890"/>
            <a:ext cx="987486" cy="553998"/>
          </a:xfrm>
          <a:prstGeom prst="rect">
            <a:avLst/>
          </a:prstGeom>
        </p:spPr>
        <p:txBody>
          <a:bodyPr wrap="square">
            <a:spAutoFit/>
          </a:bodyPr>
          <a:lstStyle/>
          <a:p>
            <a:r>
              <a:rPr lang="ja-JP" altLang="en-US" sz="3000" b="1" dirty="0" err="1">
                <a:solidFill>
                  <a:srgbClr val="FF0000"/>
                </a:solidFill>
              </a:rPr>
              <a:t>ー</a:t>
            </a:r>
            <a:r>
              <a:rPr lang="ja-JP" altLang="en-US" sz="3000" b="1" dirty="0">
                <a:solidFill>
                  <a:srgbClr val="FF0000"/>
                </a:solidFill>
              </a:rPr>
              <a:t>２</a:t>
            </a:r>
          </a:p>
        </p:txBody>
      </p:sp>
      <p:cxnSp>
        <p:nvCxnSpPr>
          <p:cNvPr id="19" name="直線コネクタ 18">
            <a:extLst>
              <a:ext uri="{FF2B5EF4-FFF2-40B4-BE49-F238E27FC236}">
                <a16:creationId xmlns:a16="http://schemas.microsoft.com/office/drawing/2014/main" id="{F56B1905-E862-4C38-BB24-DAA7B647248F}"/>
              </a:ext>
            </a:extLst>
          </p:cNvPr>
          <p:cNvCxnSpPr>
            <a:stCxn id="16" idx="0"/>
          </p:cNvCxnSpPr>
          <p:nvPr/>
        </p:nvCxnSpPr>
        <p:spPr>
          <a:xfrm flipV="1">
            <a:off x="9043099" y="3317730"/>
            <a:ext cx="0" cy="1390872"/>
          </a:xfrm>
          <a:prstGeom prst="line">
            <a:avLst/>
          </a:prstGeom>
          <a:ln w="28575">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229F45F2-2E22-47A9-97E0-7506F0103AD1}"/>
              </a:ext>
            </a:extLst>
          </p:cNvPr>
          <p:cNvCxnSpPr>
            <a:stCxn id="16" idx="6"/>
          </p:cNvCxnSpPr>
          <p:nvPr/>
        </p:nvCxnSpPr>
        <p:spPr>
          <a:xfrm flipH="1">
            <a:off x="7004142" y="4746702"/>
            <a:ext cx="2077058" cy="0"/>
          </a:xfrm>
          <a:prstGeom prst="line">
            <a:avLst/>
          </a:prstGeom>
          <a:ln w="28575">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5FD707D7-F953-4E3A-906F-E391503A7F99}"/>
              </a:ext>
            </a:extLst>
          </p:cNvPr>
          <p:cNvSpPr/>
          <p:nvPr/>
        </p:nvSpPr>
        <p:spPr>
          <a:xfrm>
            <a:off x="5696762" y="5568240"/>
            <a:ext cx="7181037" cy="646331"/>
          </a:xfrm>
          <a:prstGeom prst="rect">
            <a:avLst/>
          </a:prstGeom>
        </p:spPr>
        <p:txBody>
          <a:bodyPr wrap="square">
            <a:spAutoFit/>
          </a:bodyPr>
          <a:lstStyle/>
          <a:p>
            <a:r>
              <a:rPr lang="ja-JP" altLang="en-US" sz="3600" b="1" dirty="0">
                <a:solidFill>
                  <a:srgbClr val="FF0000"/>
                </a:solidFill>
              </a:rPr>
              <a:t>ｘ＝－２</a:t>
            </a:r>
            <a:r>
              <a:rPr lang="en-US" altLang="ja-JP" sz="3600" b="1" dirty="0">
                <a:solidFill>
                  <a:srgbClr val="FF0000"/>
                </a:solidFill>
              </a:rPr>
              <a:t>×10</a:t>
            </a:r>
            <a:r>
              <a:rPr lang="ja-JP" altLang="en-US" sz="3600" b="1" dirty="0">
                <a:solidFill>
                  <a:srgbClr val="FF0000"/>
                </a:solidFill>
              </a:rPr>
              <a:t>＝－２０</a:t>
            </a:r>
            <a:r>
              <a:rPr lang="en-US" altLang="ja-JP" sz="3600" b="1" dirty="0">
                <a:solidFill>
                  <a:srgbClr val="FF0000"/>
                </a:solidFill>
              </a:rPr>
              <a:t>[m]</a:t>
            </a:r>
            <a:endParaRPr lang="ja-JP" altLang="en-US" sz="3600" b="1" dirty="0">
              <a:solidFill>
                <a:srgbClr val="FF0000"/>
              </a:solidFill>
            </a:endParaRPr>
          </a:p>
        </p:txBody>
      </p:sp>
      <p:grpSp>
        <p:nvGrpSpPr>
          <p:cNvPr id="23" name="グループ化 22">
            <a:extLst>
              <a:ext uri="{FF2B5EF4-FFF2-40B4-BE49-F238E27FC236}">
                <a16:creationId xmlns:a16="http://schemas.microsoft.com/office/drawing/2014/main" id="{73879B88-4264-4CC4-B5F2-BE6F91D2C311}"/>
              </a:ext>
            </a:extLst>
          </p:cNvPr>
          <p:cNvGrpSpPr/>
          <p:nvPr/>
        </p:nvGrpSpPr>
        <p:grpSpPr>
          <a:xfrm>
            <a:off x="1855821" y="2453859"/>
            <a:ext cx="3870134" cy="2844071"/>
            <a:chOff x="2818579" y="2819696"/>
            <a:chExt cx="3870134" cy="2844071"/>
          </a:xfrm>
        </p:grpSpPr>
        <p:grpSp>
          <p:nvGrpSpPr>
            <p:cNvPr id="24" name="グループ化 23">
              <a:extLst>
                <a:ext uri="{FF2B5EF4-FFF2-40B4-BE49-F238E27FC236}">
                  <a16:creationId xmlns:a16="http://schemas.microsoft.com/office/drawing/2014/main" id="{D449D3F1-158F-49A0-81BD-763606AC2E94}"/>
                </a:ext>
              </a:extLst>
            </p:cNvPr>
            <p:cNvGrpSpPr/>
            <p:nvPr/>
          </p:nvGrpSpPr>
          <p:grpSpPr>
            <a:xfrm>
              <a:off x="2818579" y="3065736"/>
              <a:ext cx="3870134" cy="2598031"/>
              <a:chOff x="2820600" y="3778047"/>
              <a:chExt cx="3019698" cy="2027131"/>
            </a:xfrm>
          </p:grpSpPr>
          <p:grpSp>
            <p:nvGrpSpPr>
              <p:cNvPr id="26" name="グループ化 25">
                <a:extLst>
                  <a:ext uri="{FF2B5EF4-FFF2-40B4-BE49-F238E27FC236}">
                    <a16:creationId xmlns:a16="http://schemas.microsoft.com/office/drawing/2014/main" id="{8D9D82C4-72F7-4265-84FF-5EA88264BD32}"/>
                  </a:ext>
                </a:extLst>
              </p:cNvPr>
              <p:cNvGrpSpPr/>
              <p:nvPr/>
            </p:nvGrpSpPr>
            <p:grpSpPr>
              <a:xfrm>
                <a:off x="2820600" y="3778047"/>
                <a:ext cx="3019698" cy="2027131"/>
                <a:chOff x="342332" y="1350658"/>
                <a:chExt cx="3019698" cy="2027131"/>
              </a:xfrm>
            </p:grpSpPr>
            <p:cxnSp>
              <p:nvCxnSpPr>
                <p:cNvPr id="28" name="直線コネクタ 27">
                  <a:extLst>
                    <a:ext uri="{FF2B5EF4-FFF2-40B4-BE49-F238E27FC236}">
                      <a16:creationId xmlns:a16="http://schemas.microsoft.com/office/drawing/2014/main" id="{90908BED-1961-4B9F-AFCE-B168A034924A}"/>
                    </a:ext>
                  </a:extLst>
                </p:cNvPr>
                <p:cNvCxnSpPr>
                  <a:cxnSpLocks/>
                </p:cNvCxnSpPr>
                <p:nvPr/>
              </p:nvCxnSpPr>
              <p:spPr>
                <a:xfrm>
                  <a:off x="969312" y="1471840"/>
                  <a:ext cx="0" cy="1905949"/>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90C4790C-89DD-470D-A641-B3428E0EDCB4}"/>
                    </a:ext>
                  </a:extLst>
                </p:cNvPr>
                <p:cNvCxnSpPr>
                  <a:cxnSpLocks/>
                </p:cNvCxnSpPr>
                <p:nvPr/>
              </p:nvCxnSpPr>
              <p:spPr>
                <a:xfrm flipH="1">
                  <a:off x="969312" y="1812615"/>
                  <a:ext cx="1871499" cy="0"/>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コンテンツ プレースホルダー 2">
                      <a:extLst>
                        <a:ext uri="{FF2B5EF4-FFF2-40B4-BE49-F238E27FC236}">
                          <a16:creationId xmlns:a16="http://schemas.microsoft.com/office/drawing/2014/main" id="{AC845CCB-44E5-43DE-8BD1-E44F9108F429}"/>
                        </a:ext>
                      </a:extLst>
                    </p:cNvPr>
                    <p:cNvSpPr txBox="1">
                      <a:spLocks/>
                    </p:cNvSpPr>
                    <p:nvPr/>
                  </p:nvSpPr>
                  <p:spPr>
                    <a:xfrm>
                      <a:off x="2707021" y="1885551"/>
                      <a:ext cx="655009" cy="35662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𝒕</m:t>
                          </m:r>
                        </m:oMath>
                      </a14:m>
                      <a:r>
                        <a:rPr lang="en-US" altLang="ja-JP" sz="1600" b="1" dirty="0">
                          <a:solidFill>
                            <a:srgbClr val="FF0000"/>
                          </a:solidFill>
                        </a:rPr>
                        <a:t>[</a:t>
                      </a:r>
                      <a:r>
                        <a:rPr lang="ja-JP" altLang="en-US" sz="1600" b="1" dirty="0">
                          <a:solidFill>
                            <a:srgbClr val="FF0000"/>
                          </a:solidFill>
                        </a:rPr>
                        <a:t>ｓ</a:t>
                      </a:r>
                      <a:r>
                        <a:rPr lang="en-US" altLang="ja-JP" sz="1600" b="1" dirty="0">
                          <a:solidFill>
                            <a:srgbClr val="FF0000"/>
                          </a:solidFill>
                        </a:rPr>
                        <a:t>]</a:t>
                      </a:r>
                      <a:endParaRPr lang="ja-JP" altLang="en-US" sz="1600" b="1" dirty="0">
                        <a:solidFill>
                          <a:srgbClr val="FF0000"/>
                        </a:solidFill>
                      </a:endParaRPr>
                    </a:p>
                  </p:txBody>
                </p:sp>
              </mc:Choice>
              <mc:Fallback xmlns="">
                <p:sp>
                  <p:nvSpPr>
                    <p:cNvPr id="30" name="コンテンツ プレースホルダー 2">
                      <a:extLst>
                        <a:ext uri="{FF2B5EF4-FFF2-40B4-BE49-F238E27FC236}">
                          <a16:creationId xmlns:a16="http://schemas.microsoft.com/office/drawing/2014/main" id="{AC845CCB-44E5-43DE-8BD1-E44F9108F429}"/>
                        </a:ext>
                      </a:extLst>
                    </p:cNvPr>
                    <p:cNvSpPr txBox="1">
                      <a:spLocks noRot="1" noChangeAspect="1" noMove="1" noResize="1" noEditPoints="1" noAdjustHandles="1" noChangeArrowheads="1" noChangeShapeType="1" noTextEdit="1"/>
                    </p:cNvSpPr>
                    <p:nvPr/>
                  </p:nvSpPr>
                  <p:spPr>
                    <a:xfrm>
                      <a:off x="2707021" y="1885551"/>
                      <a:ext cx="655009" cy="356623"/>
                    </a:xfrm>
                    <a:prstGeom prst="rect">
                      <a:avLst/>
                    </a:prstGeom>
                    <a:blipFill>
                      <a:blip r:embed="rId3"/>
                      <a:stretch>
                        <a:fillRect t="-12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コンテンツ プレースホルダー 2">
                      <a:extLst>
                        <a:ext uri="{FF2B5EF4-FFF2-40B4-BE49-F238E27FC236}">
                          <a16:creationId xmlns:a16="http://schemas.microsoft.com/office/drawing/2014/main" id="{37EA0FB7-5E2A-4E84-AF96-763DB6826FDB}"/>
                        </a:ext>
                      </a:extLst>
                    </p:cNvPr>
                    <p:cNvSpPr txBox="1">
                      <a:spLocks/>
                    </p:cNvSpPr>
                    <p:nvPr/>
                  </p:nvSpPr>
                  <p:spPr>
                    <a:xfrm>
                      <a:off x="342332" y="1350658"/>
                      <a:ext cx="704141" cy="34062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𝒙</m:t>
                          </m:r>
                        </m:oMath>
                      </a14:m>
                      <a:r>
                        <a:rPr lang="en-US" altLang="ja-JP" sz="1600" b="1" dirty="0">
                          <a:solidFill>
                            <a:srgbClr val="FF0000"/>
                          </a:solidFill>
                        </a:rPr>
                        <a:t>[</a:t>
                      </a:r>
                      <a14:m>
                        <m:oMath xmlns:m="http://schemas.openxmlformats.org/officeDocument/2006/math">
                          <m:r>
                            <a:rPr lang="en-US" altLang="ja-JP" sz="1600" b="1" i="1">
                              <a:solidFill>
                                <a:srgbClr val="FF0000"/>
                              </a:solidFill>
                              <a:latin typeface="Cambria Math" panose="02040503050406030204" pitchFamily="18" charset="0"/>
                            </a:rPr>
                            <m:t>𝒎</m:t>
                          </m:r>
                        </m:oMath>
                      </a14:m>
                      <a:r>
                        <a:rPr lang="en-US" altLang="ja-JP" sz="1600" b="1" dirty="0">
                          <a:solidFill>
                            <a:srgbClr val="FF0000"/>
                          </a:solidFill>
                        </a:rPr>
                        <a:t>]</a:t>
                      </a:r>
                      <a:endParaRPr lang="ja-JP" altLang="en-US" sz="1600" b="1" dirty="0">
                        <a:solidFill>
                          <a:srgbClr val="FF0000"/>
                        </a:solidFill>
                      </a:endParaRPr>
                    </a:p>
                  </p:txBody>
                </p:sp>
              </mc:Choice>
              <mc:Fallback xmlns="">
                <p:sp>
                  <p:nvSpPr>
                    <p:cNvPr id="31" name="コンテンツ プレースホルダー 2">
                      <a:extLst>
                        <a:ext uri="{FF2B5EF4-FFF2-40B4-BE49-F238E27FC236}">
                          <a16:creationId xmlns:a16="http://schemas.microsoft.com/office/drawing/2014/main" id="{37EA0FB7-5E2A-4E84-AF96-763DB6826FDB}"/>
                        </a:ext>
                      </a:extLst>
                    </p:cNvPr>
                    <p:cNvSpPr txBox="1">
                      <a:spLocks noRot="1" noChangeAspect="1" noMove="1" noResize="1" noEditPoints="1" noAdjustHandles="1" noChangeArrowheads="1" noChangeShapeType="1" noTextEdit="1"/>
                    </p:cNvSpPr>
                    <p:nvPr/>
                  </p:nvSpPr>
                  <p:spPr>
                    <a:xfrm>
                      <a:off x="342332" y="1350658"/>
                      <a:ext cx="704141" cy="340627"/>
                    </a:xfrm>
                    <a:prstGeom prst="rect">
                      <a:avLst/>
                    </a:prstGeom>
                    <a:blipFill>
                      <a:blip r:embed="rId4"/>
                      <a:stretch>
                        <a:fillRect t="-12500"/>
                      </a:stretch>
                    </a:blipFill>
                  </p:spPr>
                  <p:txBody>
                    <a:bodyPr/>
                    <a:lstStyle/>
                    <a:p>
                      <a:r>
                        <a:rPr lang="ja-JP" altLang="en-US">
                          <a:noFill/>
                        </a:rPr>
                        <a:t> </a:t>
                      </a:r>
                    </a:p>
                  </p:txBody>
                </p:sp>
              </mc:Fallback>
            </mc:AlternateContent>
          </p:grpSp>
          <p:sp>
            <p:nvSpPr>
              <p:cNvPr id="27" name="正方形/長方形 26">
                <a:extLst>
                  <a:ext uri="{FF2B5EF4-FFF2-40B4-BE49-F238E27FC236}">
                    <a16:creationId xmlns:a16="http://schemas.microsoft.com/office/drawing/2014/main" id="{7270CCC1-E53D-4847-92D6-71830DFCF432}"/>
                  </a:ext>
                </a:extLst>
              </p:cNvPr>
              <p:cNvSpPr/>
              <p:nvPr/>
            </p:nvSpPr>
            <p:spPr>
              <a:xfrm>
                <a:off x="3220139" y="4125970"/>
                <a:ext cx="242282" cy="288174"/>
              </a:xfrm>
              <a:prstGeom prst="rect">
                <a:avLst/>
              </a:prstGeom>
            </p:spPr>
            <p:txBody>
              <a:bodyPr wrap="square">
                <a:spAutoFit/>
              </a:bodyPr>
              <a:lstStyle/>
              <a:p>
                <a:r>
                  <a:rPr lang="en-US" altLang="ja-JP" b="1" dirty="0">
                    <a:solidFill>
                      <a:srgbClr val="FF0000"/>
                    </a:solidFill>
                  </a:rPr>
                  <a:t>0</a:t>
                </a:r>
                <a:endParaRPr lang="ja-JP" altLang="en-US" b="1" dirty="0">
                  <a:solidFill>
                    <a:srgbClr val="FF0000"/>
                  </a:solidFill>
                </a:endParaRPr>
              </a:p>
            </p:txBody>
          </p:sp>
        </p:grpSp>
        <mc:AlternateContent xmlns:mc="http://schemas.openxmlformats.org/markup-compatibility/2006" xmlns:a14="http://schemas.microsoft.com/office/drawing/2010/main">
          <mc:Choice Requires="a14">
            <p:sp>
              <p:nvSpPr>
                <p:cNvPr id="25" name="正方形/長方形 24">
                  <a:extLst>
                    <a:ext uri="{FF2B5EF4-FFF2-40B4-BE49-F238E27FC236}">
                      <a16:creationId xmlns:a16="http://schemas.microsoft.com/office/drawing/2014/main" id="{A08D2152-4CB4-485E-85C9-CFCA9167CEE8}"/>
                    </a:ext>
                  </a:extLst>
                </p:cNvPr>
                <p:cNvSpPr/>
                <p:nvPr/>
              </p:nvSpPr>
              <p:spPr>
                <a:xfrm>
                  <a:off x="3858360" y="2819696"/>
                  <a:ext cx="1781834" cy="461665"/>
                </a:xfrm>
                <a:prstGeom prst="rect">
                  <a:avLst/>
                </a:prstGeom>
              </p:spPr>
              <p:txBody>
                <a:bodyPr wrap="none">
                  <a:spAutoFit/>
                </a:bodyPr>
                <a:lstStyle/>
                <a:p>
                  <a14:m>
                    <m:oMath xmlns:m="http://schemas.openxmlformats.org/officeDocument/2006/math">
                      <m:r>
                        <a:rPr lang="en-US" altLang="ja-JP" sz="2400" b="1" i="1" smtClean="0">
                          <a:solidFill>
                            <a:srgbClr val="FF0000"/>
                          </a:solidFill>
                          <a:latin typeface="Cambria Math" panose="02040503050406030204" pitchFamily="18" charset="0"/>
                        </a:rPr>
                        <m:t>𝒙</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𝒕</m:t>
                      </m:r>
                    </m:oMath>
                  </a14:m>
                  <a:r>
                    <a:rPr lang="ja-JP" altLang="en-US" sz="2400" dirty="0"/>
                    <a:t>グラフ</a:t>
                  </a:r>
                </a:p>
              </p:txBody>
            </p:sp>
          </mc:Choice>
          <mc:Fallback xmlns="">
            <p:sp>
              <p:nvSpPr>
                <p:cNvPr id="25" name="正方形/長方形 24">
                  <a:extLst>
                    <a:ext uri="{FF2B5EF4-FFF2-40B4-BE49-F238E27FC236}">
                      <a16:creationId xmlns:a16="http://schemas.microsoft.com/office/drawing/2014/main" id="{A08D2152-4CB4-485E-85C9-CFCA9167CEE8}"/>
                    </a:ext>
                  </a:extLst>
                </p:cNvPr>
                <p:cNvSpPr>
                  <a:spLocks noRot="1" noChangeAspect="1" noMove="1" noResize="1" noEditPoints="1" noAdjustHandles="1" noChangeArrowheads="1" noChangeShapeType="1" noTextEdit="1"/>
                </p:cNvSpPr>
                <p:nvPr/>
              </p:nvSpPr>
              <p:spPr>
                <a:xfrm>
                  <a:off x="3858360" y="2819696"/>
                  <a:ext cx="1781834" cy="461665"/>
                </a:xfrm>
                <a:prstGeom prst="rect">
                  <a:avLst/>
                </a:prstGeom>
                <a:blipFill>
                  <a:blip r:embed="rId5"/>
                  <a:stretch>
                    <a:fillRect t="-10667" r="-4110" b="-30667"/>
                  </a:stretch>
                </a:blipFill>
              </p:spPr>
              <p:txBody>
                <a:bodyPr/>
                <a:lstStyle/>
                <a:p>
                  <a:r>
                    <a:rPr lang="ja-JP" altLang="en-US">
                      <a:noFill/>
                    </a:rPr>
                    <a:t> </a:t>
                  </a:r>
                </a:p>
              </p:txBody>
            </p:sp>
          </mc:Fallback>
        </mc:AlternateContent>
      </p:grpSp>
      <p:grpSp>
        <p:nvGrpSpPr>
          <p:cNvPr id="32" name="グループ化 31">
            <a:extLst>
              <a:ext uri="{FF2B5EF4-FFF2-40B4-BE49-F238E27FC236}">
                <a16:creationId xmlns:a16="http://schemas.microsoft.com/office/drawing/2014/main" id="{45D64E48-7E6E-4349-A1B5-44C6EED599C2}"/>
              </a:ext>
            </a:extLst>
          </p:cNvPr>
          <p:cNvGrpSpPr/>
          <p:nvPr/>
        </p:nvGrpSpPr>
        <p:grpSpPr>
          <a:xfrm>
            <a:off x="6193313" y="2439716"/>
            <a:ext cx="3920174" cy="2817016"/>
            <a:chOff x="6041972" y="2805553"/>
            <a:chExt cx="3920174" cy="2817016"/>
          </a:xfrm>
        </p:grpSpPr>
        <p:grpSp>
          <p:nvGrpSpPr>
            <p:cNvPr id="33" name="グループ化 32">
              <a:extLst>
                <a:ext uri="{FF2B5EF4-FFF2-40B4-BE49-F238E27FC236}">
                  <a16:creationId xmlns:a16="http://schemas.microsoft.com/office/drawing/2014/main" id="{119DB934-278D-46D3-9582-B618C71D48EC}"/>
                </a:ext>
              </a:extLst>
            </p:cNvPr>
            <p:cNvGrpSpPr/>
            <p:nvPr/>
          </p:nvGrpSpPr>
          <p:grpSpPr>
            <a:xfrm>
              <a:off x="6041972" y="3024538"/>
              <a:ext cx="3920174" cy="2598031"/>
              <a:chOff x="2820600" y="3778047"/>
              <a:chExt cx="3058742" cy="2027131"/>
            </a:xfrm>
          </p:grpSpPr>
          <p:grpSp>
            <p:nvGrpSpPr>
              <p:cNvPr id="35" name="グループ化 34">
                <a:extLst>
                  <a:ext uri="{FF2B5EF4-FFF2-40B4-BE49-F238E27FC236}">
                    <a16:creationId xmlns:a16="http://schemas.microsoft.com/office/drawing/2014/main" id="{763CAE3F-4191-446B-BBA9-91AFF8A20889}"/>
                  </a:ext>
                </a:extLst>
              </p:cNvPr>
              <p:cNvGrpSpPr/>
              <p:nvPr/>
            </p:nvGrpSpPr>
            <p:grpSpPr>
              <a:xfrm>
                <a:off x="2820600" y="3778047"/>
                <a:ext cx="3058742" cy="2027131"/>
                <a:chOff x="342332" y="1350658"/>
                <a:chExt cx="3058742" cy="2027131"/>
              </a:xfrm>
            </p:grpSpPr>
            <p:cxnSp>
              <p:nvCxnSpPr>
                <p:cNvPr id="37" name="直線コネクタ 36">
                  <a:extLst>
                    <a:ext uri="{FF2B5EF4-FFF2-40B4-BE49-F238E27FC236}">
                      <a16:creationId xmlns:a16="http://schemas.microsoft.com/office/drawing/2014/main" id="{0036C608-9585-4E6A-BA03-E73F9D809199}"/>
                    </a:ext>
                  </a:extLst>
                </p:cNvPr>
                <p:cNvCxnSpPr>
                  <a:cxnSpLocks/>
                </p:cNvCxnSpPr>
                <p:nvPr/>
              </p:nvCxnSpPr>
              <p:spPr>
                <a:xfrm>
                  <a:off x="969312" y="1471840"/>
                  <a:ext cx="0" cy="1905949"/>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4E9F3AEC-7977-4ACF-B348-5BD0DF970B8B}"/>
                    </a:ext>
                  </a:extLst>
                </p:cNvPr>
                <p:cNvCxnSpPr>
                  <a:cxnSpLocks/>
                </p:cNvCxnSpPr>
                <p:nvPr/>
              </p:nvCxnSpPr>
              <p:spPr>
                <a:xfrm flipH="1">
                  <a:off x="969312" y="1838074"/>
                  <a:ext cx="2093037" cy="0"/>
                </a:xfrm>
                <a:prstGeom prst="line">
                  <a:avLst/>
                </a:prstGeom>
                <a:ln w="28575">
                  <a:solidFill>
                    <a:schemeClr val="tx1"/>
                  </a:solidFill>
                  <a:head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コンテンツ プレースホルダー 2">
                      <a:extLst>
                        <a:ext uri="{FF2B5EF4-FFF2-40B4-BE49-F238E27FC236}">
                          <a16:creationId xmlns:a16="http://schemas.microsoft.com/office/drawing/2014/main" id="{3EF66BE6-51CD-42CB-B23F-F95CFF3923DB}"/>
                        </a:ext>
                      </a:extLst>
                    </p:cNvPr>
                    <p:cNvSpPr txBox="1">
                      <a:spLocks/>
                    </p:cNvSpPr>
                    <p:nvPr/>
                  </p:nvSpPr>
                  <p:spPr>
                    <a:xfrm>
                      <a:off x="2746065" y="1895383"/>
                      <a:ext cx="655009" cy="356623"/>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𝒕</m:t>
                          </m:r>
                        </m:oMath>
                      </a14:m>
                      <a:r>
                        <a:rPr lang="en-US" altLang="ja-JP" sz="1600" b="1" dirty="0">
                          <a:solidFill>
                            <a:srgbClr val="FF0000"/>
                          </a:solidFill>
                        </a:rPr>
                        <a:t>[</a:t>
                      </a:r>
                      <a:r>
                        <a:rPr lang="ja-JP" altLang="en-US" sz="1600" b="1" dirty="0">
                          <a:solidFill>
                            <a:srgbClr val="FF0000"/>
                          </a:solidFill>
                        </a:rPr>
                        <a:t>ｓ</a:t>
                      </a:r>
                      <a:r>
                        <a:rPr lang="en-US" altLang="ja-JP" sz="1600" b="1" dirty="0">
                          <a:solidFill>
                            <a:srgbClr val="FF0000"/>
                          </a:solidFill>
                        </a:rPr>
                        <a:t>]</a:t>
                      </a:r>
                      <a:endParaRPr lang="ja-JP" altLang="en-US" sz="1600" b="1" dirty="0">
                        <a:solidFill>
                          <a:srgbClr val="FF0000"/>
                        </a:solidFill>
                      </a:endParaRPr>
                    </a:p>
                  </p:txBody>
                </p:sp>
              </mc:Choice>
              <mc:Fallback xmlns="">
                <p:sp>
                  <p:nvSpPr>
                    <p:cNvPr id="39" name="コンテンツ プレースホルダー 2">
                      <a:extLst>
                        <a:ext uri="{FF2B5EF4-FFF2-40B4-BE49-F238E27FC236}">
                          <a16:creationId xmlns:a16="http://schemas.microsoft.com/office/drawing/2014/main" id="{3EF66BE6-51CD-42CB-B23F-F95CFF3923DB}"/>
                        </a:ext>
                      </a:extLst>
                    </p:cNvPr>
                    <p:cNvSpPr txBox="1">
                      <a:spLocks noRot="1" noChangeAspect="1" noMove="1" noResize="1" noEditPoints="1" noAdjustHandles="1" noChangeArrowheads="1" noChangeShapeType="1" noTextEdit="1"/>
                    </p:cNvSpPr>
                    <p:nvPr/>
                  </p:nvSpPr>
                  <p:spPr>
                    <a:xfrm>
                      <a:off x="2746065" y="1895383"/>
                      <a:ext cx="655009" cy="356623"/>
                    </a:xfrm>
                    <a:prstGeom prst="rect">
                      <a:avLst/>
                    </a:prstGeom>
                    <a:blipFill>
                      <a:blip r:embed="rId6"/>
                      <a:stretch>
                        <a:fillRect t="-12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コンテンツ プレースホルダー 2">
                      <a:extLst>
                        <a:ext uri="{FF2B5EF4-FFF2-40B4-BE49-F238E27FC236}">
                          <a16:creationId xmlns:a16="http://schemas.microsoft.com/office/drawing/2014/main" id="{AB4B1199-6635-482E-8DF6-527CC319CAA9}"/>
                        </a:ext>
                      </a:extLst>
                    </p:cNvPr>
                    <p:cNvSpPr txBox="1">
                      <a:spLocks/>
                    </p:cNvSpPr>
                    <p:nvPr/>
                  </p:nvSpPr>
                  <p:spPr>
                    <a:xfrm>
                      <a:off x="342332" y="1350658"/>
                      <a:ext cx="704141" cy="340627"/>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14:m>
                        <m:oMath xmlns:m="http://schemas.openxmlformats.org/officeDocument/2006/math">
                          <m:r>
                            <a:rPr lang="en-US" altLang="ja-JP" sz="1600" b="1" i="1" smtClean="0">
                              <a:solidFill>
                                <a:srgbClr val="FF0000"/>
                              </a:solidFill>
                              <a:latin typeface="Cambria Math" panose="02040503050406030204" pitchFamily="18" charset="0"/>
                            </a:rPr>
                            <m:t>𝒗</m:t>
                          </m:r>
                        </m:oMath>
                      </a14:m>
                      <a:r>
                        <a:rPr lang="en-US" altLang="ja-JP" sz="1600" b="1" dirty="0">
                          <a:solidFill>
                            <a:srgbClr val="FF0000"/>
                          </a:solidFill>
                        </a:rPr>
                        <a:t>[</a:t>
                      </a:r>
                      <a14:m>
                        <m:oMath xmlns:m="http://schemas.openxmlformats.org/officeDocument/2006/math">
                          <m:r>
                            <a:rPr lang="en-US" altLang="ja-JP" sz="1600" b="1" i="1">
                              <a:solidFill>
                                <a:srgbClr val="FF0000"/>
                              </a:solidFill>
                              <a:latin typeface="Cambria Math" panose="02040503050406030204" pitchFamily="18" charset="0"/>
                            </a:rPr>
                            <m:t>𝒎</m:t>
                          </m:r>
                          <m:r>
                            <a:rPr lang="en-US" altLang="ja-JP" sz="1600" b="1" i="1" smtClean="0">
                              <a:solidFill>
                                <a:srgbClr val="FF0000"/>
                              </a:solidFill>
                              <a:latin typeface="Cambria Math" panose="02040503050406030204" pitchFamily="18" charset="0"/>
                            </a:rPr>
                            <m:t>/</m:t>
                          </m:r>
                          <m:r>
                            <a:rPr lang="en-US" altLang="ja-JP" sz="1600" b="1" i="1" smtClean="0">
                              <a:solidFill>
                                <a:srgbClr val="FF0000"/>
                              </a:solidFill>
                              <a:latin typeface="Cambria Math" panose="02040503050406030204" pitchFamily="18" charset="0"/>
                            </a:rPr>
                            <m:t>𝒔</m:t>
                          </m:r>
                        </m:oMath>
                      </a14:m>
                      <a:r>
                        <a:rPr lang="en-US" altLang="ja-JP" sz="1600" b="1" dirty="0">
                          <a:solidFill>
                            <a:srgbClr val="FF0000"/>
                          </a:solidFill>
                        </a:rPr>
                        <a:t>]</a:t>
                      </a:r>
                      <a:endParaRPr lang="ja-JP" altLang="en-US" sz="1600" b="1" dirty="0">
                        <a:solidFill>
                          <a:srgbClr val="FF0000"/>
                        </a:solidFill>
                      </a:endParaRPr>
                    </a:p>
                  </p:txBody>
                </p:sp>
              </mc:Choice>
              <mc:Fallback xmlns="">
                <p:sp>
                  <p:nvSpPr>
                    <p:cNvPr id="40" name="コンテンツ プレースホルダー 2">
                      <a:extLst>
                        <a:ext uri="{FF2B5EF4-FFF2-40B4-BE49-F238E27FC236}">
                          <a16:creationId xmlns:a16="http://schemas.microsoft.com/office/drawing/2014/main" id="{AB4B1199-6635-482E-8DF6-527CC319CAA9}"/>
                        </a:ext>
                      </a:extLst>
                    </p:cNvPr>
                    <p:cNvSpPr txBox="1">
                      <a:spLocks noRot="1" noChangeAspect="1" noMove="1" noResize="1" noEditPoints="1" noAdjustHandles="1" noChangeArrowheads="1" noChangeShapeType="1" noTextEdit="1"/>
                    </p:cNvSpPr>
                    <p:nvPr/>
                  </p:nvSpPr>
                  <p:spPr>
                    <a:xfrm>
                      <a:off x="342332" y="1350658"/>
                      <a:ext cx="704141" cy="340627"/>
                    </a:xfrm>
                    <a:prstGeom prst="rect">
                      <a:avLst/>
                    </a:prstGeom>
                    <a:blipFill>
                      <a:blip r:embed="rId7"/>
                      <a:stretch>
                        <a:fillRect t="-12500"/>
                      </a:stretch>
                    </a:blipFill>
                  </p:spPr>
                  <p:txBody>
                    <a:bodyPr/>
                    <a:lstStyle/>
                    <a:p>
                      <a:r>
                        <a:rPr lang="ja-JP" altLang="en-US">
                          <a:noFill/>
                        </a:rPr>
                        <a:t> </a:t>
                      </a:r>
                    </a:p>
                  </p:txBody>
                </p:sp>
              </mc:Fallback>
            </mc:AlternateContent>
          </p:grpSp>
          <p:sp>
            <p:nvSpPr>
              <p:cNvPr id="36" name="正方形/長方形 35">
                <a:extLst>
                  <a:ext uri="{FF2B5EF4-FFF2-40B4-BE49-F238E27FC236}">
                    <a16:creationId xmlns:a16="http://schemas.microsoft.com/office/drawing/2014/main" id="{668A42CA-6F1C-4011-A79C-B4D198C1DC83}"/>
                  </a:ext>
                </a:extLst>
              </p:cNvPr>
              <p:cNvSpPr/>
              <p:nvPr/>
            </p:nvSpPr>
            <p:spPr>
              <a:xfrm>
                <a:off x="3220139" y="4157537"/>
                <a:ext cx="242282" cy="288174"/>
              </a:xfrm>
              <a:prstGeom prst="rect">
                <a:avLst/>
              </a:prstGeom>
            </p:spPr>
            <p:txBody>
              <a:bodyPr wrap="square">
                <a:spAutoFit/>
              </a:bodyPr>
              <a:lstStyle/>
              <a:p>
                <a:r>
                  <a:rPr lang="en-US" altLang="ja-JP" b="1" dirty="0">
                    <a:solidFill>
                      <a:srgbClr val="FF0000"/>
                    </a:solidFill>
                  </a:rPr>
                  <a:t>0</a:t>
                </a:r>
                <a:endParaRPr lang="ja-JP" altLang="en-US" b="1" dirty="0">
                  <a:solidFill>
                    <a:srgbClr val="FF0000"/>
                  </a:solidFill>
                </a:endParaRPr>
              </a:p>
            </p:txBody>
          </p:sp>
        </p:grpSp>
        <mc:AlternateContent xmlns:mc="http://schemas.openxmlformats.org/markup-compatibility/2006" xmlns:a14="http://schemas.microsoft.com/office/drawing/2010/main">
          <mc:Choice Requires="a14">
            <p:sp>
              <p:nvSpPr>
                <p:cNvPr id="34" name="正方形/長方形 33">
                  <a:extLst>
                    <a:ext uri="{FF2B5EF4-FFF2-40B4-BE49-F238E27FC236}">
                      <a16:creationId xmlns:a16="http://schemas.microsoft.com/office/drawing/2014/main" id="{30FE329A-4172-4B8F-9541-CAF6053D2F03}"/>
                    </a:ext>
                  </a:extLst>
                </p:cNvPr>
                <p:cNvSpPr/>
                <p:nvPr/>
              </p:nvSpPr>
              <p:spPr>
                <a:xfrm>
                  <a:off x="7295860" y="2805553"/>
                  <a:ext cx="1788246" cy="461665"/>
                </a:xfrm>
                <a:prstGeom prst="rect">
                  <a:avLst/>
                </a:prstGeom>
              </p:spPr>
              <p:txBody>
                <a:bodyPr wrap="none">
                  <a:spAutoFit/>
                </a:bodyPr>
                <a:lstStyle/>
                <a:p>
                  <a14:m>
                    <m:oMath xmlns:m="http://schemas.openxmlformats.org/officeDocument/2006/math">
                      <m:r>
                        <a:rPr lang="en-US" altLang="ja-JP" sz="2400" b="1" i="1" smtClean="0">
                          <a:solidFill>
                            <a:srgbClr val="FF0000"/>
                          </a:solidFill>
                          <a:latin typeface="Cambria Math" panose="02040503050406030204" pitchFamily="18" charset="0"/>
                        </a:rPr>
                        <m:t>𝒗</m:t>
                      </m:r>
                      <m:r>
                        <a:rPr lang="en-US" altLang="ja-JP" sz="2400" b="1" i="1" smtClean="0">
                          <a:solidFill>
                            <a:srgbClr val="FF0000"/>
                          </a:solidFill>
                          <a:latin typeface="Cambria Math" panose="02040503050406030204" pitchFamily="18" charset="0"/>
                        </a:rPr>
                        <m:t>−</m:t>
                      </m:r>
                      <m:r>
                        <a:rPr lang="en-US" altLang="ja-JP" sz="2400" b="1" i="1" smtClean="0">
                          <a:solidFill>
                            <a:srgbClr val="FF0000"/>
                          </a:solidFill>
                          <a:latin typeface="Cambria Math" panose="02040503050406030204" pitchFamily="18" charset="0"/>
                        </a:rPr>
                        <m:t>𝒕</m:t>
                      </m:r>
                    </m:oMath>
                  </a14:m>
                  <a:r>
                    <a:rPr lang="ja-JP" altLang="en-US" sz="2400" dirty="0"/>
                    <a:t>グラフ</a:t>
                  </a:r>
                </a:p>
              </p:txBody>
            </p:sp>
          </mc:Choice>
          <mc:Fallback xmlns="">
            <p:sp>
              <p:nvSpPr>
                <p:cNvPr id="34" name="正方形/長方形 33">
                  <a:extLst>
                    <a:ext uri="{FF2B5EF4-FFF2-40B4-BE49-F238E27FC236}">
                      <a16:creationId xmlns:a16="http://schemas.microsoft.com/office/drawing/2014/main" id="{30FE329A-4172-4B8F-9541-CAF6053D2F03}"/>
                    </a:ext>
                  </a:extLst>
                </p:cNvPr>
                <p:cNvSpPr>
                  <a:spLocks noRot="1" noChangeAspect="1" noMove="1" noResize="1" noEditPoints="1" noAdjustHandles="1" noChangeArrowheads="1" noChangeShapeType="1" noTextEdit="1"/>
                </p:cNvSpPr>
                <p:nvPr/>
              </p:nvSpPr>
              <p:spPr>
                <a:xfrm>
                  <a:off x="7295860" y="2805553"/>
                  <a:ext cx="1788246" cy="461665"/>
                </a:xfrm>
                <a:prstGeom prst="rect">
                  <a:avLst/>
                </a:prstGeom>
                <a:blipFill>
                  <a:blip r:embed="rId8"/>
                  <a:stretch>
                    <a:fillRect t="-10526" r="-4437" b="-28947"/>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128997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down)">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wipe(down)">
                                      <p:cBhvr>
                                        <p:cTn id="7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1" grpId="0"/>
      <p:bldP spid="15" grpId="0" animBg="1"/>
      <p:bldP spid="16" grpId="0" animBg="1"/>
      <p:bldP spid="17" grpId="0"/>
      <p:bldP spid="18" grpId="0"/>
      <p:bldP spid="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3</a:t>
            </a:r>
            <a:r>
              <a:rPr lang="ja-JP" altLang="en-US" sz="3600" dirty="0">
                <a:latin typeface="HG丸ｺﾞｼｯｸM-PRO" panose="020F0600000000000000" pitchFamily="50" charset="-128"/>
                <a:ea typeface="HG丸ｺﾞｼｯｸM-PRO" panose="020F0600000000000000" pitchFamily="50" charset="-128"/>
              </a:rPr>
              <a:t>．ふりかえり・リフレクション</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35</a:t>
            </a:fld>
            <a:endParaRPr kumimoji="1" lang="ja-JP" altLang="en-US"/>
          </a:p>
        </p:txBody>
      </p:sp>
      <p:sp>
        <p:nvSpPr>
          <p:cNvPr id="6" name="正方形/長方形 5">
            <a:extLst>
              <a:ext uri="{FF2B5EF4-FFF2-40B4-BE49-F238E27FC236}">
                <a16:creationId xmlns:a16="http://schemas.microsoft.com/office/drawing/2014/main" id="{422FE746-5983-4D2D-A7E6-C18B4DACF66A}"/>
              </a:ext>
            </a:extLst>
          </p:cNvPr>
          <p:cNvSpPr/>
          <p:nvPr/>
        </p:nvSpPr>
        <p:spPr>
          <a:xfrm>
            <a:off x="635020" y="1144763"/>
            <a:ext cx="11351240" cy="2062103"/>
          </a:xfrm>
          <a:prstGeom prst="rect">
            <a:avLst/>
          </a:prstGeom>
        </p:spPr>
        <p:txBody>
          <a:bodyPr wrap="square">
            <a:spAutoFit/>
          </a:bodyPr>
          <a:lstStyle/>
          <a:p>
            <a:r>
              <a:rPr lang="ja-JP" altLang="en-US" sz="3200" b="1" dirty="0">
                <a:latin typeface="HG丸ｺﾞｼｯｸM-PRO" panose="020F0600000000000000" pitchFamily="50" charset="-128"/>
                <a:ea typeface="HG丸ｺﾞｼｯｸM-PRO" panose="020F0600000000000000" pitchFamily="50" charset="-128"/>
              </a:rPr>
              <a:t>一定の速さの運動を①　　　 運動という。</a:t>
            </a:r>
          </a:p>
          <a:p>
            <a:endParaRPr lang="ja-JP" altLang="en-US" sz="3200" b="1" dirty="0">
              <a:latin typeface="HG丸ｺﾞｼｯｸM-PRO" panose="020F0600000000000000" pitchFamily="50" charset="-128"/>
              <a:ea typeface="HG丸ｺﾞｼｯｸM-PRO" panose="020F0600000000000000" pitchFamily="50" charset="-128"/>
            </a:endParaRPr>
          </a:p>
          <a:p>
            <a:r>
              <a:rPr lang="ja-JP" altLang="en-US" sz="3200" b="1" dirty="0">
                <a:latin typeface="HG丸ｺﾞｼｯｸM-PRO" panose="020F0600000000000000" pitchFamily="50" charset="-128"/>
                <a:ea typeface="HG丸ｺﾞｼｯｸM-PRO" panose="020F0600000000000000" pitchFamily="50" charset="-128"/>
              </a:rPr>
              <a:t>速さと②　　　　が一定の運動を③　　 　　　運動、</a:t>
            </a:r>
          </a:p>
          <a:p>
            <a:r>
              <a:rPr lang="ja-JP" altLang="en-US" sz="3200" b="1" dirty="0">
                <a:latin typeface="HG丸ｺﾞｼｯｸM-PRO" panose="020F0600000000000000" pitchFamily="50" charset="-128"/>
                <a:ea typeface="HG丸ｺﾞｼｯｸM-PRO" panose="020F0600000000000000" pitchFamily="50" charset="-128"/>
              </a:rPr>
              <a:t>　または④　　 　　運動という。</a:t>
            </a:r>
          </a:p>
        </p:txBody>
      </p:sp>
      <p:sp>
        <p:nvSpPr>
          <p:cNvPr id="7" name="正方形/長方形 6">
            <a:extLst>
              <a:ext uri="{FF2B5EF4-FFF2-40B4-BE49-F238E27FC236}">
                <a16:creationId xmlns:a16="http://schemas.microsoft.com/office/drawing/2014/main" id="{C3233CEE-8B90-4B1C-9195-09298E744B67}"/>
              </a:ext>
            </a:extLst>
          </p:cNvPr>
          <p:cNvSpPr/>
          <p:nvPr/>
        </p:nvSpPr>
        <p:spPr>
          <a:xfrm>
            <a:off x="2719840" y="2101526"/>
            <a:ext cx="1005403"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向き</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8" name="正方形/長方形 7">
            <a:extLst>
              <a:ext uri="{FF2B5EF4-FFF2-40B4-BE49-F238E27FC236}">
                <a16:creationId xmlns:a16="http://schemas.microsoft.com/office/drawing/2014/main" id="{51711C95-7D5B-421F-B066-9C551E9F6269}"/>
              </a:ext>
            </a:extLst>
          </p:cNvPr>
          <p:cNvSpPr/>
          <p:nvPr/>
        </p:nvSpPr>
        <p:spPr>
          <a:xfrm>
            <a:off x="7447515" y="2101526"/>
            <a:ext cx="1826141"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等速直線</a:t>
            </a:r>
          </a:p>
        </p:txBody>
      </p:sp>
      <p:sp>
        <p:nvSpPr>
          <p:cNvPr id="9" name="正方形/長方形 8">
            <a:extLst>
              <a:ext uri="{FF2B5EF4-FFF2-40B4-BE49-F238E27FC236}">
                <a16:creationId xmlns:a16="http://schemas.microsoft.com/office/drawing/2014/main" id="{53E5982A-19DD-455A-83C6-C5676248D33E}"/>
              </a:ext>
            </a:extLst>
          </p:cNvPr>
          <p:cNvSpPr/>
          <p:nvPr/>
        </p:nvSpPr>
        <p:spPr>
          <a:xfrm>
            <a:off x="3017357" y="2589986"/>
            <a:ext cx="1415772"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等速度</a:t>
            </a:r>
          </a:p>
        </p:txBody>
      </p:sp>
      <p:sp>
        <p:nvSpPr>
          <p:cNvPr id="10" name="正方形/長方形 9">
            <a:extLst>
              <a:ext uri="{FF2B5EF4-FFF2-40B4-BE49-F238E27FC236}">
                <a16:creationId xmlns:a16="http://schemas.microsoft.com/office/drawing/2014/main" id="{743CCC0C-B601-40F8-8F1D-04AB0CF46418}"/>
              </a:ext>
            </a:extLst>
          </p:cNvPr>
          <p:cNvSpPr/>
          <p:nvPr/>
        </p:nvSpPr>
        <p:spPr>
          <a:xfrm>
            <a:off x="4905128" y="1140785"/>
            <a:ext cx="1005403"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等速</a:t>
            </a:r>
          </a:p>
        </p:txBody>
      </p:sp>
      <p:sp>
        <p:nvSpPr>
          <p:cNvPr id="11" name="正方形/長方形 10">
            <a:extLst>
              <a:ext uri="{FF2B5EF4-FFF2-40B4-BE49-F238E27FC236}">
                <a16:creationId xmlns:a16="http://schemas.microsoft.com/office/drawing/2014/main" id="{FEE1FB13-F076-4091-84BE-995FA297AD8D}"/>
              </a:ext>
            </a:extLst>
          </p:cNvPr>
          <p:cNvSpPr/>
          <p:nvPr/>
        </p:nvSpPr>
        <p:spPr>
          <a:xfrm>
            <a:off x="635020" y="3640209"/>
            <a:ext cx="11465540" cy="1569660"/>
          </a:xfrm>
          <a:prstGeom prst="rect">
            <a:avLst/>
          </a:prstGeom>
        </p:spPr>
        <p:txBody>
          <a:bodyPr wrap="square">
            <a:spAutoFit/>
          </a:bodyPr>
          <a:lstStyle/>
          <a:p>
            <a:r>
              <a:rPr lang="ja-JP" altLang="en-US" sz="3200" b="1" dirty="0">
                <a:latin typeface="HG丸ｺﾞｼｯｸM-PRO" panose="020F0600000000000000" pitchFamily="50" charset="-128"/>
                <a:ea typeface="HG丸ｺﾞｼｯｸM-PRO" panose="020F0600000000000000" pitchFamily="50" charset="-128"/>
              </a:rPr>
              <a:t>ｘ</a:t>
            </a:r>
            <a:r>
              <a:rPr lang="en-US" altLang="ja-JP" sz="3200" b="1" dirty="0">
                <a:latin typeface="HG丸ｺﾞｼｯｸM-PRO" panose="020F0600000000000000" pitchFamily="50" charset="-128"/>
                <a:ea typeface="HG丸ｺﾞｼｯｸM-PRO" panose="020F0600000000000000" pitchFamily="50" charset="-128"/>
              </a:rPr>
              <a:t>-t</a:t>
            </a:r>
            <a:r>
              <a:rPr lang="ja-JP" altLang="en-US" sz="3200" b="1" dirty="0">
                <a:latin typeface="HG丸ｺﾞｼｯｸM-PRO" panose="020F0600000000000000" pitchFamily="50" charset="-128"/>
                <a:ea typeface="HG丸ｺﾞｼｯｸM-PRO" panose="020F0600000000000000" pitchFamily="50" charset="-128"/>
              </a:rPr>
              <a:t>グラフの傾きは、物体の⑤＿＿＿＿＿を表している。</a:t>
            </a:r>
          </a:p>
          <a:p>
            <a:endParaRPr lang="ja-JP" altLang="en-US" sz="3200" b="1" dirty="0">
              <a:latin typeface="HG丸ｺﾞｼｯｸM-PRO" panose="020F0600000000000000" pitchFamily="50" charset="-128"/>
              <a:ea typeface="HG丸ｺﾞｼｯｸM-PRO" panose="020F0600000000000000" pitchFamily="50" charset="-128"/>
            </a:endParaRPr>
          </a:p>
          <a:p>
            <a:r>
              <a:rPr lang="en-US" altLang="ja-JP" sz="3200" b="1" dirty="0">
                <a:latin typeface="HG丸ｺﾞｼｯｸM-PRO" panose="020F0600000000000000" pitchFamily="50" charset="-128"/>
                <a:ea typeface="HG丸ｺﾞｼｯｸM-PRO" panose="020F0600000000000000" pitchFamily="50" charset="-128"/>
              </a:rPr>
              <a:t>v-t</a:t>
            </a:r>
            <a:r>
              <a:rPr lang="ja-JP" altLang="en-US" sz="3200" b="1" dirty="0">
                <a:latin typeface="HG丸ｺﾞｼｯｸM-PRO" panose="020F0600000000000000" pitchFamily="50" charset="-128"/>
                <a:ea typeface="HG丸ｺﾞｼｯｸM-PRO" panose="020F0600000000000000" pitchFamily="50" charset="-128"/>
              </a:rPr>
              <a:t>グラフの面積は、物体の⑥＿＿＿＿＿＿を表している。</a:t>
            </a:r>
          </a:p>
        </p:txBody>
      </p:sp>
      <p:sp>
        <p:nvSpPr>
          <p:cNvPr id="12" name="正方形/長方形 11">
            <a:extLst>
              <a:ext uri="{FF2B5EF4-FFF2-40B4-BE49-F238E27FC236}">
                <a16:creationId xmlns:a16="http://schemas.microsoft.com/office/drawing/2014/main" id="{CC60039A-ADCF-42E6-AB30-5124CB8F994C}"/>
              </a:ext>
            </a:extLst>
          </p:cNvPr>
          <p:cNvSpPr/>
          <p:nvPr/>
        </p:nvSpPr>
        <p:spPr>
          <a:xfrm>
            <a:off x="7039450" y="3564279"/>
            <a:ext cx="1005403"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速度</a:t>
            </a:r>
          </a:p>
        </p:txBody>
      </p:sp>
      <p:sp>
        <p:nvSpPr>
          <p:cNvPr id="13" name="正方形/長方形 12">
            <a:extLst>
              <a:ext uri="{FF2B5EF4-FFF2-40B4-BE49-F238E27FC236}">
                <a16:creationId xmlns:a16="http://schemas.microsoft.com/office/drawing/2014/main" id="{26603B54-841D-40B7-96A6-8535E1511448}"/>
              </a:ext>
            </a:extLst>
          </p:cNvPr>
          <p:cNvSpPr/>
          <p:nvPr/>
        </p:nvSpPr>
        <p:spPr>
          <a:xfrm>
            <a:off x="6629080" y="4510704"/>
            <a:ext cx="1826141" cy="584775"/>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移動距離</a:t>
            </a:r>
          </a:p>
        </p:txBody>
      </p:sp>
    </p:spTree>
    <p:extLst>
      <p:ext uri="{BB962C8B-B14F-4D97-AF65-F5344CB8AC3E}">
        <p14:creationId xmlns:p14="http://schemas.microsoft.com/office/powerpoint/2010/main" val="354185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4</a:t>
            </a:r>
            <a:r>
              <a:rPr lang="ja-JP" altLang="en-US" sz="3600" dirty="0">
                <a:latin typeface="HG丸ｺﾞｼｯｸM-PRO" panose="020F0600000000000000" pitchFamily="50" charset="-128"/>
                <a:ea typeface="HG丸ｺﾞｼｯｸM-PRO" panose="020F0600000000000000" pitchFamily="50" charset="-128"/>
              </a:rPr>
              <a:t>．速度の合成</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36</a:t>
            </a:fld>
            <a:endParaRPr kumimoji="1" lang="ja-JP" altLang="en-US"/>
          </a:p>
        </p:txBody>
      </p:sp>
      <p:sp>
        <p:nvSpPr>
          <p:cNvPr id="19" name="テキスト ボックス 18">
            <a:extLst>
              <a:ext uri="{FF2B5EF4-FFF2-40B4-BE49-F238E27FC236}">
                <a16:creationId xmlns:a16="http://schemas.microsoft.com/office/drawing/2014/main" id="{F721727B-5672-47FC-B6A0-88834FD3BE0F}"/>
              </a:ext>
            </a:extLst>
          </p:cNvPr>
          <p:cNvSpPr txBox="1"/>
          <p:nvPr/>
        </p:nvSpPr>
        <p:spPr>
          <a:xfrm>
            <a:off x="279401" y="979269"/>
            <a:ext cx="4825999" cy="646331"/>
          </a:xfrm>
          <a:prstGeom prst="rect">
            <a:avLst/>
          </a:prstGeom>
          <a:solidFill>
            <a:srgbClr val="00B0F0"/>
          </a:solidFill>
        </p:spPr>
        <p:txBody>
          <a:bodyPr wrap="square" rtlCol="0">
            <a:spAutoFit/>
          </a:bodyPr>
          <a:lstStyle/>
          <a:p>
            <a:pPr algn="ctr"/>
            <a:r>
              <a:rPr lang="ja-JP" altLang="en-US" sz="3600" dirty="0">
                <a:latin typeface="HG丸ｺﾞｼｯｸM-PRO" panose="020F0600000000000000" pitchFamily="50" charset="-128"/>
                <a:ea typeface="HG丸ｺﾞｼｯｸM-PRO" panose="020F0600000000000000" pitchFamily="50" charset="-128"/>
              </a:rPr>
              <a:t>本時の目標・学ぶこと</a:t>
            </a:r>
          </a:p>
        </p:txBody>
      </p:sp>
      <p:sp>
        <p:nvSpPr>
          <p:cNvPr id="20" name="四角形: 角を丸くする 19">
            <a:extLst>
              <a:ext uri="{FF2B5EF4-FFF2-40B4-BE49-F238E27FC236}">
                <a16:creationId xmlns:a16="http://schemas.microsoft.com/office/drawing/2014/main" id="{0BD66DC2-3676-4CBA-AE1E-31AB96A096E0}"/>
              </a:ext>
            </a:extLst>
          </p:cNvPr>
          <p:cNvSpPr/>
          <p:nvPr/>
        </p:nvSpPr>
        <p:spPr>
          <a:xfrm>
            <a:off x="545726" y="1933424"/>
            <a:ext cx="11305914" cy="3298976"/>
          </a:xfrm>
          <a:prstGeom prst="roundRect">
            <a:avLst>
              <a:gd name="adj" fmla="val 41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正方形/長方形 9">
            <a:extLst>
              <a:ext uri="{FF2B5EF4-FFF2-40B4-BE49-F238E27FC236}">
                <a16:creationId xmlns:a16="http://schemas.microsoft.com/office/drawing/2014/main" id="{0E054BC5-7A4C-4B12-B2E8-FC4658AD2A6C}"/>
              </a:ext>
            </a:extLst>
          </p:cNvPr>
          <p:cNvSpPr/>
          <p:nvPr/>
        </p:nvSpPr>
        <p:spPr>
          <a:xfrm>
            <a:off x="787800" y="2266027"/>
            <a:ext cx="10616399" cy="2554545"/>
          </a:xfrm>
          <a:prstGeom prst="rect">
            <a:avLst/>
          </a:prstGeom>
        </p:spPr>
        <p:txBody>
          <a:bodyPr wrap="square">
            <a:spAutoFit/>
          </a:bodyPr>
          <a:lstStyle/>
          <a:p>
            <a:pPr algn="just"/>
            <a:r>
              <a:rPr lang="ja-JP" altLang="en-US" sz="4000" b="1" dirty="0">
                <a:latin typeface="HG丸ｺﾞｼｯｸM-PRO" panose="020F0600000000000000" pitchFamily="50" charset="-128"/>
                <a:ea typeface="HG丸ｺﾞｼｯｸM-PRO" panose="020F0600000000000000" pitchFamily="50" charset="-128"/>
              </a:rPr>
              <a:t>速度の合成の考え方を理解し、相対速度の定義と定義式から、</a:t>
            </a:r>
            <a:endParaRPr lang="en-US" altLang="ja-JP" sz="4000" b="1" dirty="0">
              <a:latin typeface="HG丸ｺﾞｼｯｸM-PRO" panose="020F0600000000000000" pitchFamily="50" charset="-128"/>
              <a:ea typeface="HG丸ｺﾞｼｯｸM-PRO" panose="020F0600000000000000" pitchFamily="50" charset="-128"/>
            </a:endParaRPr>
          </a:p>
          <a:p>
            <a:pPr algn="just"/>
            <a:r>
              <a:rPr lang="ja-JP" altLang="en-US" sz="4000" b="1" dirty="0">
                <a:latin typeface="HG丸ｺﾞｼｯｸM-PRO" panose="020F0600000000000000" pitchFamily="50" charset="-128"/>
                <a:ea typeface="HG丸ｺﾞｼｯｸM-PRO" panose="020F0600000000000000" pitchFamily="50" charset="-128"/>
              </a:rPr>
              <a:t>相対運動の特徴を表現することができる（</a:t>
            </a:r>
            <a:r>
              <a:rPr lang="en-US" altLang="ja-JP" sz="4000" b="1" dirty="0">
                <a:latin typeface="HG丸ｺﾞｼｯｸM-PRO" panose="020F0600000000000000" pitchFamily="50" charset="-128"/>
                <a:ea typeface="HG丸ｺﾞｼｯｸM-PRO" panose="020F0600000000000000" pitchFamily="50" charset="-128"/>
              </a:rPr>
              <a:t>46</a:t>
            </a:r>
            <a:r>
              <a:rPr lang="ja-JP" altLang="en-US" sz="4000" b="1" dirty="0">
                <a:latin typeface="HG丸ｺﾞｼｯｸM-PRO" panose="020F0600000000000000" pitchFamily="50" charset="-128"/>
                <a:ea typeface="HG丸ｺﾞｼｯｸM-PRO" panose="020F0600000000000000" pitchFamily="50" charset="-128"/>
              </a:rPr>
              <a:t>字）</a:t>
            </a:r>
          </a:p>
        </p:txBody>
      </p:sp>
    </p:spTree>
    <p:extLst>
      <p:ext uri="{BB962C8B-B14F-4D97-AF65-F5344CB8AC3E}">
        <p14:creationId xmlns:p14="http://schemas.microsoft.com/office/powerpoint/2010/main" val="155195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2BC944F5-EC91-4089-92AC-C20F724C4FEC}"/>
              </a:ext>
            </a:extLst>
          </p:cNvPr>
          <p:cNvGrpSpPr/>
          <p:nvPr/>
        </p:nvGrpSpPr>
        <p:grpSpPr>
          <a:xfrm>
            <a:off x="4997571" y="1665171"/>
            <a:ext cx="487436" cy="859427"/>
            <a:chOff x="1549594" y="3029387"/>
            <a:chExt cx="795737" cy="1403011"/>
          </a:xfrm>
        </p:grpSpPr>
        <p:sp>
          <p:nvSpPr>
            <p:cNvPr id="6" name="フローチャート: 処理 5">
              <a:extLst>
                <a:ext uri="{FF2B5EF4-FFF2-40B4-BE49-F238E27FC236}">
                  <a16:creationId xmlns:a16="http://schemas.microsoft.com/office/drawing/2014/main" id="{68DC0B61-30D2-4307-9E6E-BCE0A1C4B0F5}"/>
                </a:ext>
              </a:extLst>
            </p:cNvPr>
            <p:cNvSpPr/>
            <p:nvPr/>
          </p:nvSpPr>
          <p:spPr>
            <a:xfrm>
              <a:off x="1765979" y="3601759"/>
              <a:ext cx="342027" cy="8306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スマイル 6">
              <a:extLst>
                <a:ext uri="{FF2B5EF4-FFF2-40B4-BE49-F238E27FC236}">
                  <a16:creationId xmlns:a16="http://schemas.microsoft.com/office/drawing/2014/main" id="{9EED4FAA-A9C9-49A1-AAAE-9DCF1233F830}"/>
                </a:ext>
              </a:extLst>
            </p:cNvPr>
            <p:cNvSpPr/>
            <p:nvPr/>
          </p:nvSpPr>
          <p:spPr>
            <a:xfrm>
              <a:off x="1549594" y="3029387"/>
              <a:ext cx="795737" cy="795737"/>
            </a:xfrm>
            <a:prstGeom prst="smileyFac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45" name="正方形/長方形 44">
            <a:extLst>
              <a:ext uri="{FF2B5EF4-FFF2-40B4-BE49-F238E27FC236}">
                <a16:creationId xmlns:a16="http://schemas.microsoft.com/office/drawing/2014/main" id="{70EDDC96-0A37-4BAE-B709-AD56B4396715}"/>
              </a:ext>
            </a:extLst>
          </p:cNvPr>
          <p:cNvSpPr/>
          <p:nvPr/>
        </p:nvSpPr>
        <p:spPr>
          <a:xfrm>
            <a:off x="1063867" y="652037"/>
            <a:ext cx="2546350" cy="186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6" name="正方形/長方形 45">
            <a:extLst>
              <a:ext uri="{FF2B5EF4-FFF2-40B4-BE49-F238E27FC236}">
                <a16:creationId xmlns:a16="http://schemas.microsoft.com/office/drawing/2014/main" id="{B838D597-24AB-438B-8B12-403B53B1B3E6}"/>
              </a:ext>
            </a:extLst>
          </p:cNvPr>
          <p:cNvSpPr/>
          <p:nvPr/>
        </p:nvSpPr>
        <p:spPr>
          <a:xfrm>
            <a:off x="8170716" y="662558"/>
            <a:ext cx="2546350" cy="186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54" name="直線コネクタ 53">
            <a:extLst>
              <a:ext uri="{FF2B5EF4-FFF2-40B4-BE49-F238E27FC236}">
                <a16:creationId xmlns:a16="http://schemas.microsoft.com/office/drawing/2014/main" id="{8E434113-61F6-4D20-9916-2C0702B746DC}"/>
              </a:ext>
            </a:extLst>
          </p:cNvPr>
          <p:cNvCxnSpPr>
            <a:cxnSpLocks/>
          </p:cNvCxnSpPr>
          <p:nvPr/>
        </p:nvCxnSpPr>
        <p:spPr>
          <a:xfrm>
            <a:off x="1912167" y="4448792"/>
            <a:ext cx="8599548" cy="0"/>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55" name="グループ化 54">
            <a:extLst>
              <a:ext uri="{FF2B5EF4-FFF2-40B4-BE49-F238E27FC236}">
                <a16:creationId xmlns:a16="http://schemas.microsoft.com/office/drawing/2014/main" id="{7401F14E-B556-4989-926E-AF05E295693A}"/>
              </a:ext>
            </a:extLst>
          </p:cNvPr>
          <p:cNvGrpSpPr/>
          <p:nvPr/>
        </p:nvGrpSpPr>
        <p:grpSpPr>
          <a:xfrm>
            <a:off x="3927978" y="4353542"/>
            <a:ext cx="9764943" cy="6350"/>
            <a:chOff x="1562100" y="4323187"/>
            <a:chExt cx="9764943" cy="6350"/>
          </a:xfrm>
        </p:grpSpPr>
        <p:cxnSp>
          <p:nvCxnSpPr>
            <p:cNvPr id="56" name="直線コネクタ 55">
              <a:extLst>
                <a:ext uri="{FF2B5EF4-FFF2-40B4-BE49-F238E27FC236}">
                  <a16:creationId xmlns:a16="http://schemas.microsoft.com/office/drawing/2014/main" id="{581A940D-2D64-4327-B9D0-73491853044A}"/>
                </a:ext>
              </a:extLst>
            </p:cNvPr>
            <p:cNvCxnSpPr>
              <a:cxnSpLocks/>
            </p:cNvCxnSpPr>
            <p:nvPr/>
          </p:nvCxnSpPr>
          <p:spPr>
            <a:xfrm>
              <a:off x="612775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77A8694B-423C-4778-9C1C-0EBF50B9A0AE}"/>
                </a:ext>
              </a:extLst>
            </p:cNvPr>
            <p:cNvCxnSpPr>
              <a:cxnSpLocks/>
            </p:cNvCxnSpPr>
            <p:nvPr/>
          </p:nvCxnSpPr>
          <p:spPr>
            <a:xfrm>
              <a:off x="547370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167A3BD5-5C09-447D-9F5E-FAAB101CC603}"/>
                </a:ext>
              </a:extLst>
            </p:cNvPr>
            <p:cNvCxnSpPr>
              <a:cxnSpLocks/>
            </p:cNvCxnSpPr>
            <p:nvPr/>
          </p:nvCxnSpPr>
          <p:spPr>
            <a:xfrm>
              <a:off x="481965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A00C4853-C8C5-4A51-AADF-AEB8FEB5269F}"/>
                </a:ext>
              </a:extLst>
            </p:cNvPr>
            <p:cNvCxnSpPr>
              <a:cxnSpLocks/>
            </p:cNvCxnSpPr>
            <p:nvPr/>
          </p:nvCxnSpPr>
          <p:spPr>
            <a:xfrm>
              <a:off x="416560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2212B739-4AF9-48CA-A72E-815060BBEFC1}"/>
                </a:ext>
              </a:extLst>
            </p:cNvPr>
            <p:cNvCxnSpPr>
              <a:cxnSpLocks/>
            </p:cNvCxnSpPr>
            <p:nvPr/>
          </p:nvCxnSpPr>
          <p:spPr>
            <a:xfrm>
              <a:off x="352425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1A7819FB-2416-4349-A345-934B9039F361}"/>
                </a:ext>
              </a:extLst>
            </p:cNvPr>
            <p:cNvCxnSpPr>
              <a:cxnSpLocks/>
            </p:cNvCxnSpPr>
            <p:nvPr/>
          </p:nvCxnSpPr>
          <p:spPr>
            <a:xfrm>
              <a:off x="287020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02CBF669-7DD1-482B-8A12-DBB23767F9F0}"/>
                </a:ext>
              </a:extLst>
            </p:cNvPr>
            <p:cNvCxnSpPr>
              <a:cxnSpLocks/>
            </p:cNvCxnSpPr>
            <p:nvPr/>
          </p:nvCxnSpPr>
          <p:spPr>
            <a:xfrm>
              <a:off x="221615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3940CB3F-B6C5-4A07-9396-1E90B361292F}"/>
                </a:ext>
              </a:extLst>
            </p:cNvPr>
            <p:cNvCxnSpPr>
              <a:cxnSpLocks/>
            </p:cNvCxnSpPr>
            <p:nvPr/>
          </p:nvCxnSpPr>
          <p:spPr>
            <a:xfrm>
              <a:off x="156210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3B479D8D-7E54-4904-9F2C-95CDD66AD08D}"/>
                </a:ext>
              </a:extLst>
            </p:cNvPr>
            <p:cNvCxnSpPr>
              <a:cxnSpLocks/>
            </p:cNvCxnSpPr>
            <p:nvPr/>
          </p:nvCxnSpPr>
          <p:spPr>
            <a:xfrm>
              <a:off x="1071245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73CF252D-097A-4221-90D2-67309584EC16}"/>
                </a:ext>
              </a:extLst>
            </p:cNvPr>
            <p:cNvCxnSpPr>
              <a:cxnSpLocks/>
            </p:cNvCxnSpPr>
            <p:nvPr/>
          </p:nvCxnSpPr>
          <p:spPr>
            <a:xfrm>
              <a:off x="1005840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51DBD2A5-C3A4-4DEC-B326-DE9D1EF5D22A}"/>
                </a:ext>
              </a:extLst>
            </p:cNvPr>
            <p:cNvCxnSpPr>
              <a:cxnSpLocks/>
            </p:cNvCxnSpPr>
            <p:nvPr/>
          </p:nvCxnSpPr>
          <p:spPr>
            <a:xfrm>
              <a:off x="940435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F3F91B34-10D8-4E62-A276-D3696709DDEA}"/>
                </a:ext>
              </a:extLst>
            </p:cNvPr>
            <p:cNvCxnSpPr>
              <a:cxnSpLocks/>
            </p:cNvCxnSpPr>
            <p:nvPr/>
          </p:nvCxnSpPr>
          <p:spPr>
            <a:xfrm>
              <a:off x="875030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DFF6F151-BE70-4879-BDE0-EE5BF9EE4332}"/>
                </a:ext>
              </a:extLst>
            </p:cNvPr>
            <p:cNvCxnSpPr>
              <a:cxnSpLocks/>
            </p:cNvCxnSpPr>
            <p:nvPr/>
          </p:nvCxnSpPr>
          <p:spPr>
            <a:xfrm>
              <a:off x="810895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20C3171E-DACE-4269-A518-5BF0D5846534}"/>
                </a:ext>
              </a:extLst>
            </p:cNvPr>
            <p:cNvCxnSpPr>
              <a:cxnSpLocks/>
            </p:cNvCxnSpPr>
            <p:nvPr/>
          </p:nvCxnSpPr>
          <p:spPr>
            <a:xfrm>
              <a:off x="745490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F95EE796-5F7F-4150-9F4A-045829A6ADFA}"/>
                </a:ext>
              </a:extLst>
            </p:cNvPr>
            <p:cNvCxnSpPr>
              <a:cxnSpLocks/>
            </p:cNvCxnSpPr>
            <p:nvPr/>
          </p:nvCxnSpPr>
          <p:spPr>
            <a:xfrm>
              <a:off x="680085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正方形/長方形 70">
            <a:extLst>
              <a:ext uri="{FF2B5EF4-FFF2-40B4-BE49-F238E27FC236}">
                <a16:creationId xmlns:a16="http://schemas.microsoft.com/office/drawing/2014/main" id="{53C063A1-3102-4ACE-84E4-F7C589EB7BD1}"/>
              </a:ext>
            </a:extLst>
          </p:cNvPr>
          <p:cNvSpPr/>
          <p:nvPr/>
        </p:nvSpPr>
        <p:spPr>
          <a:xfrm>
            <a:off x="0" y="2561130"/>
            <a:ext cx="3598311" cy="186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2" name="正方形/長方形 71">
            <a:extLst>
              <a:ext uri="{FF2B5EF4-FFF2-40B4-BE49-F238E27FC236}">
                <a16:creationId xmlns:a16="http://schemas.microsoft.com/office/drawing/2014/main" id="{AF625A10-EA61-4B0C-8E71-27668496DEEE}"/>
              </a:ext>
            </a:extLst>
          </p:cNvPr>
          <p:cNvSpPr/>
          <p:nvPr/>
        </p:nvSpPr>
        <p:spPr>
          <a:xfrm>
            <a:off x="8139354" y="2561130"/>
            <a:ext cx="4090745" cy="186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76" name="直線コネクタ 75">
            <a:extLst>
              <a:ext uri="{FF2B5EF4-FFF2-40B4-BE49-F238E27FC236}">
                <a16:creationId xmlns:a16="http://schemas.microsoft.com/office/drawing/2014/main" id="{5B71E3B8-3BAE-4D58-A5CC-1E1CA384EAFE}"/>
              </a:ext>
            </a:extLst>
          </p:cNvPr>
          <p:cNvCxnSpPr>
            <a:cxnSpLocks/>
          </p:cNvCxnSpPr>
          <p:nvPr/>
        </p:nvCxnSpPr>
        <p:spPr>
          <a:xfrm>
            <a:off x="1924073" y="6605090"/>
            <a:ext cx="8599548" cy="0"/>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77" name="グループ化 76">
            <a:extLst>
              <a:ext uri="{FF2B5EF4-FFF2-40B4-BE49-F238E27FC236}">
                <a16:creationId xmlns:a16="http://schemas.microsoft.com/office/drawing/2014/main" id="{1F4FAC0C-32E8-4601-A364-B78207BED089}"/>
              </a:ext>
            </a:extLst>
          </p:cNvPr>
          <p:cNvGrpSpPr/>
          <p:nvPr/>
        </p:nvGrpSpPr>
        <p:grpSpPr>
          <a:xfrm>
            <a:off x="3939884" y="6509840"/>
            <a:ext cx="9764943" cy="6350"/>
            <a:chOff x="1562100" y="4323187"/>
            <a:chExt cx="9764943" cy="6350"/>
          </a:xfrm>
        </p:grpSpPr>
        <p:cxnSp>
          <p:nvCxnSpPr>
            <p:cNvPr id="78" name="直線コネクタ 77">
              <a:extLst>
                <a:ext uri="{FF2B5EF4-FFF2-40B4-BE49-F238E27FC236}">
                  <a16:creationId xmlns:a16="http://schemas.microsoft.com/office/drawing/2014/main" id="{F5C4C76F-84B8-4FC8-AA03-EAC3674ECD05}"/>
                </a:ext>
              </a:extLst>
            </p:cNvPr>
            <p:cNvCxnSpPr>
              <a:cxnSpLocks/>
            </p:cNvCxnSpPr>
            <p:nvPr/>
          </p:nvCxnSpPr>
          <p:spPr>
            <a:xfrm>
              <a:off x="612775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6A20D742-5078-4026-B19B-98407C972C1A}"/>
                </a:ext>
              </a:extLst>
            </p:cNvPr>
            <p:cNvCxnSpPr>
              <a:cxnSpLocks/>
            </p:cNvCxnSpPr>
            <p:nvPr/>
          </p:nvCxnSpPr>
          <p:spPr>
            <a:xfrm>
              <a:off x="547370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B72EB546-AA32-4BDC-9862-A09326293677}"/>
                </a:ext>
              </a:extLst>
            </p:cNvPr>
            <p:cNvCxnSpPr>
              <a:cxnSpLocks/>
            </p:cNvCxnSpPr>
            <p:nvPr/>
          </p:nvCxnSpPr>
          <p:spPr>
            <a:xfrm>
              <a:off x="481965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58507F57-6B2C-456F-B53E-60123D10D6C6}"/>
                </a:ext>
              </a:extLst>
            </p:cNvPr>
            <p:cNvCxnSpPr>
              <a:cxnSpLocks/>
            </p:cNvCxnSpPr>
            <p:nvPr/>
          </p:nvCxnSpPr>
          <p:spPr>
            <a:xfrm>
              <a:off x="416560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C69AC1B6-6CEC-4FAA-A518-3A884BECB8B8}"/>
                </a:ext>
              </a:extLst>
            </p:cNvPr>
            <p:cNvCxnSpPr>
              <a:cxnSpLocks/>
            </p:cNvCxnSpPr>
            <p:nvPr/>
          </p:nvCxnSpPr>
          <p:spPr>
            <a:xfrm>
              <a:off x="352425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7D55C36A-6996-4804-B313-1CFA10D8019E}"/>
                </a:ext>
              </a:extLst>
            </p:cNvPr>
            <p:cNvCxnSpPr>
              <a:cxnSpLocks/>
            </p:cNvCxnSpPr>
            <p:nvPr/>
          </p:nvCxnSpPr>
          <p:spPr>
            <a:xfrm>
              <a:off x="287020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2E5B9107-1CE1-431D-A5E1-59F4639187A7}"/>
                </a:ext>
              </a:extLst>
            </p:cNvPr>
            <p:cNvCxnSpPr>
              <a:cxnSpLocks/>
            </p:cNvCxnSpPr>
            <p:nvPr/>
          </p:nvCxnSpPr>
          <p:spPr>
            <a:xfrm>
              <a:off x="221615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E9BAC949-5126-4FEE-A429-C8A8F18BDC3E}"/>
                </a:ext>
              </a:extLst>
            </p:cNvPr>
            <p:cNvCxnSpPr>
              <a:cxnSpLocks/>
            </p:cNvCxnSpPr>
            <p:nvPr/>
          </p:nvCxnSpPr>
          <p:spPr>
            <a:xfrm>
              <a:off x="156210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E7B8FB33-B822-4679-825A-AF535F928237}"/>
                </a:ext>
              </a:extLst>
            </p:cNvPr>
            <p:cNvCxnSpPr>
              <a:cxnSpLocks/>
            </p:cNvCxnSpPr>
            <p:nvPr/>
          </p:nvCxnSpPr>
          <p:spPr>
            <a:xfrm>
              <a:off x="1071245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8294BDA1-64F2-4D30-A56D-F63E49066D9E}"/>
                </a:ext>
              </a:extLst>
            </p:cNvPr>
            <p:cNvCxnSpPr>
              <a:cxnSpLocks/>
            </p:cNvCxnSpPr>
            <p:nvPr/>
          </p:nvCxnSpPr>
          <p:spPr>
            <a:xfrm>
              <a:off x="1005840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87BA3A06-8435-4AD8-82E9-0FCE5DF91B4E}"/>
                </a:ext>
              </a:extLst>
            </p:cNvPr>
            <p:cNvCxnSpPr>
              <a:cxnSpLocks/>
            </p:cNvCxnSpPr>
            <p:nvPr/>
          </p:nvCxnSpPr>
          <p:spPr>
            <a:xfrm>
              <a:off x="940435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56419F63-E7FA-48C1-91A5-3146F4AF8BAD}"/>
                </a:ext>
              </a:extLst>
            </p:cNvPr>
            <p:cNvCxnSpPr>
              <a:cxnSpLocks/>
            </p:cNvCxnSpPr>
            <p:nvPr/>
          </p:nvCxnSpPr>
          <p:spPr>
            <a:xfrm>
              <a:off x="8750300" y="432953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192A3F95-5581-4A1A-A1B8-EA02F16AE25C}"/>
                </a:ext>
              </a:extLst>
            </p:cNvPr>
            <p:cNvCxnSpPr>
              <a:cxnSpLocks/>
            </p:cNvCxnSpPr>
            <p:nvPr/>
          </p:nvCxnSpPr>
          <p:spPr>
            <a:xfrm>
              <a:off x="810895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4249DA99-46E0-4F70-ACC6-1FE0904318D4}"/>
                </a:ext>
              </a:extLst>
            </p:cNvPr>
            <p:cNvCxnSpPr>
              <a:cxnSpLocks/>
            </p:cNvCxnSpPr>
            <p:nvPr/>
          </p:nvCxnSpPr>
          <p:spPr>
            <a:xfrm>
              <a:off x="745490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4DC26B62-0298-46A2-B7A7-49CE48139C7F}"/>
                </a:ext>
              </a:extLst>
            </p:cNvPr>
            <p:cNvCxnSpPr>
              <a:cxnSpLocks/>
            </p:cNvCxnSpPr>
            <p:nvPr/>
          </p:nvCxnSpPr>
          <p:spPr>
            <a:xfrm>
              <a:off x="6800850" y="4323187"/>
              <a:ext cx="61459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グループ化 95">
            <a:extLst>
              <a:ext uri="{FF2B5EF4-FFF2-40B4-BE49-F238E27FC236}">
                <a16:creationId xmlns:a16="http://schemas.microsoft.com/office/drawing/2014/main" id="{A1909607-8690-4DEB-871E-F7F095FAC03B}"/>
              </a:ext>
            </a:extLst>
          </p:cNvPr>
          <p:cNvGrpSpPr/>
          <p:nvPr/>
        </p:nvGrpSpPr>
        <p:grpSpPr>
          <a:xfrm>
            <a:off x="5072150" y="5624107"/>
            <a:ext cx="475211" cy="837873"/>
            <a:chOff x="1549594" y="3029387"/>
            <a:chExt cx="795737" cy="1403011"/>
          </a:xfrm>
        </p:grpSpPr>
        <p:sp>
          <p:nvSpPr>
            <p:cNvPr id="97" name="フローチャート: 処理 96">
              <a:extLst>
                <a:ext uri="{FF2B5EF4-FFF2-40B4-BE49-F238E27FC236}">
                  <a16:creationId xmlns:a16="http://schemas.microsoft.com/office/drawing/2014/main" id="{8406480B-6B52-4C10-A907-86B8335C85A6}"/>
                </a:ext>
              </a:extLst>
            </p:cNvPr>
            <p:cNvSpPr/>
            <p:nvPr/>
          </p:nvSpPr>
          <p:spPr>
            <a:xfrm>
              <a:off x="1765979" y="3601759"/>
              <a:ext cx="342027" cy="8306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8" name="スマイル 97">
              <a:extLst>
                <a:ext uri="{FF2B5EF4-FFF2-40B4-BE49-F238E27FC236}">
                  <a16:creationId xmlns:a16="http://schemas.microsoft.com/office/drawing/2014/main" id="{76F97F7C-C9F2-48B5-BD75-A60DD253E3E9}"/>
                </a:ext>
              </a:extLst>
            </p:cNvPr>
            <p:cNvSpPr/>
            <p:nvPr/>
          </p:nvSpPr>
          <p:spPr>
            <a:xfrm>
              <a:off x="1549594" y="3029387"/>
              <a:ext cx="795737" cy="795737"/>
            </a:xfrm>
            <a:prstGeom prst="smileyFac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cxnSp>
        <p:nvCxnSpPr>
          <p:cNvPr id="99" name="直線コネクタ 98">
            <a:extLst>
              <a:ext uri="{FF2B5EF4-FFF2-40B4-BE49-F238E27FC236}">
                <a16:creationId xmlns:a16="http://schemas.microsoft.com/office/drawing/2014/main" id="{351F8D5E-8869-422C-94E9-D92977FD730B}"/>
              </a:ext>
            </a:extLst>
          </p:cNvPr>
          <p:cNvCxnSpPr>
            <a:cxnSpLocks/>
          </p:cNvCxnSpPr>
          <p:nvPr/>
        </p:nvCxnSpPr>
        <p:spPr>
          <a:xfrm>
            <a:off x="1924073" y="2560461"/>
            <a:ext cx="8599548"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CA6454A8-0B38-4787-BC66-10394FE536B7}"/>
              </a:ext>
            </a:extLst>
          </p:cNvPr>
          <p:cNvSpPr/>
          <p:nvPr/>
        </p:nvSpPr>
        <p:spPr>
          <a:xfrm>
            <a:off x="1242862" y="4712310"/>
            <a:ext cx="2546350" cy="186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7" name="正方形/長方形 106">
            <a:extLst>
              <a:ext uri="{FF2B5EF4-FFF2-40B4-BE49-F238E27FC236}">
                <a16:creationId xmlns:a16="http://schemas.microsoft.com/office/drawing/2014/main" id="{E5CE5CA1-1048-4D62-AC9F-3A4967B4BC8C}"/>
              </a:ext>
            </a:extLst>
          </p:cNvPr>
          <p:cNvSpPr/>
          <p:nvPr/>
        </p:nvSpPr>
        <p:spPr>
          <a:xfrm>
            <a:off x="8137752" y="4712310"/>
            <a:ext cx="4092348" cy="186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108" name="グループ化 107">
            <a:extLst>
              <a:ext uri="{FF2B5EF4-FFF2-40B4-BE49-F238E27FC236}">
                <a16:creationId xmlns:a16="http://schemas.microsoft.com/office/drawing/2014/main" id="{D123EB7A-B2B3-4545-9EA3-351337FFAC4B}"/>
              </a:ext>
            </a:extLst>
          </p:cNvPr>
          <p:cNvGrpSpPr/>
          <p:nvPr/>
        </p:nvGrpSpPr>
        <p:grpSpPr>
          <a:xfrm>
            <a:off x="8294490" y="5502442"/>
            <a:ext cx="600463" cy="1058712"/>
            <a:chOff x="1549594" y="3029387"/>
            <a:chExt cx="795737" cy="1403011"/>
          </a:xfrm>
        </p:grpSpPr>
        <p:sp>
          <p:nvSpPr>
            <p:cNvPr id="109" name="フローチャート: 処理 108">
              <a:extLst>
                <a:ext uri="{FF2B5EF4-FFF2-40B4-BE49-F238E27FC236}">
                  <a16:creationId xmlns:a16="http://schemas.microsoft.com/office/drawing/2014/main" id="{E93C72B1-0935-446C-8D61-C9CD325FF5F7}"/>
                </a:ext>
              </a:extLst>
            </p:cNvPr>
            <p:cNvSpPr/>
            <p:nvPr/>
          </p:nvSpPr>
          <p:spPr>
            <a:xfrm>
              <a:off x="1765979" y="3601759"/>
              <a:ext cx="342027" cy="8306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0" name="スマイル 109">
              <a:extLst>
                <a:ext uri="{FF2B5EF4-FFF2-40B4-BE49-F238E27FC236}">
                  <a16:creationId xmlns:a16="http://schemas.microsoft.com/office/drawing/2014/main" id="{F236DFE3-311F-49B7-927E-6E4A25F83931}"/>
                </a:ext>
              </a:extLst>
            </p:cNvPr>
            <p:cNvSpPr/>
            <p:nvPr/>
          </p:nvSpPr>
          <p:spPr>
            <a:xfrm>
              <a:off x="1549594" y="3029387"/>
              <a:ext cx="795737" cy="795737"/>
            </a:xfrm>
            <a:prstGeom prst="smileyFac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111" name="正方形/長方形 110">
            <a:extLst>
              <a:ext uri="{FF2B5EF4-FFF2-40B4-BE49-F238E27FC236}">
                <a16:creationId xmlns:a16="http://schemas.microsoft.com/office/drawing/2014/main" id="{3596A9EC-56DF-4E65-B11E-A134BC281F1E}"/>
              </a:ext>
            </a:extLst>
          </p:cNvPr>
          <p:cNvSpPr/>
          <p:nvPr/>
        </p:nvSpPr>
        <p:spPr>
          <a:xfrm>
            <a:off x="1833783" y="164251"/>
            <a:ext cx="8523487" cy="646331"/>
          </a:xfrm>
          <a:prstGeom prst="rect">
            <a:avLst/>
          </a:prstGeom>
        </p:spPr>
        <p:txBody>
          <a:bodyPr wrap="none">
            <a:spAutoFit/>
          </a:bodyPr>
          <a:lstStyle/>
          <a:p>
            <a:r>
              <a:rPr lang="ja-JP" altLang="en-US" sz="3600" b="1" dirty="0">
                <a:latin typeface="ＭＳ ゴシック" panose="020B0609070205080204" pitchFamily="49" charset="-128"/>
                <a:ea typeface="ＭＳ ゴシック" panose="020B0609070205080204" pitchFamily="49" charset="-128"/>
              </a:rPr>
              <a:t>Ｑ１　Ａさんから見るとＢさんは</a:t>
            </a:r>
            <a:r>
              <a:rPr lang="ja-JP" altLang="en-US" sz="3600" b="1" dirty="0" err="1">
                <a:latin typeface="ＭＳ ゴシック" panose="020B0609070205080204" pitchFamily="49" charset="-128"/>
                <a:ea typeface="ＭＳ ゴシック" panose="020B0609070205080204" pitchFamily="49" charset="-128"/>
              </a:rPr>
              <a:t>、、、</a:t>
            </a:r>
            <a:endParaRPr lang="ja-JP" altLang="en-US" sz="3600" dirty="0"/>
          </a:p>
        </p:txBody>
      </p:sp>
      <p:sp>
        <p:nvSpPr>
          <p:cNvPr id="112" name="正方形/長方形 111">
            <a:extLst>
              <a:ext uri="{FF2B5EF4-FFF2-40B4-BE49-F238E27FC236}">
                <a16:creationId xmlns:a16="http://schemas.microsoft.com/office/drawing/2014/main" id="{2E21F1A8-FEC1-4E77-910B-949777389FB3}"/>
              </a:ext>
            </a:extLst>
          </p:cNvPr>
          <p:cNvSpPr/>
          <p:nvPr/>
        </p:nvSpPr>
        <p:spPr>
          <a:xfrm>
            <a:off x="3506975" y="980793"/>
            <a:ext cx="1574470" cy="1200329"/>
          </a:xfrm>
          <a:prstGeom prst="rect">
            <a:avLst/>
          </a:prstGeom>
        </p:spPr>
        <p:txBody>
          <a:bodyPr wrap="none">
            <a:spAutoFit/>
          </a:bodyPr>
          <a:lstStyle/>
          <a:p>
            <a:r>
              <a:rPr lang="ja-JP" altLang="en-US" sz="3600" b="1" dirty="0">
                <a:latin typeface="ＭＳ ゴシック" panose="020B0609070205080204" pitchFamily="49" charset="-128"/>
                <a:ea typeface="ＭＳ ゴシック" panose="020B0609070205080204" pitchFamily="49" charset="-128"/>
              </a:rPr>
              <a:t>Ｂさん</a:t>
            </a:r>
            <a:endParaRPr lang="en-US" altLang="ja-JP" sz="3600" b="1" dirty="0">
              <a:latin typeface="ＭＳ ゴシック" panose="020B0609070205080204" pitchFamily="49" charset="-128"/>
              <a:ea typeface="ＭＳ ゴシック" panose="020B0609070205080204" pitchFamily="49" charset="-128"/>
            </a:endParaRPr>
          </a:p>
          <a:p>
            <a:r>
              <a:rPr lang="ja-JP" altLang="en-US" sz="3600" b="1" dirty="0">
                <a:latin typeface="ＭＳ ゴシック" panose="020B0609070205080204" pitchFamily="49" charset="-128"/>
                <a:ea typeface="ＭＳ ゴシック" panose="020B0609070205080204" pitchFamily="49" charset="-128"/>
              </a:rPr>
              <a:t>１</a:t>
            </a:r>
            <a:r>
              <a:rPr lang="en-US" altLang="ja-JP" sz="3600" b="1" dirty="0">
                <a:latin typeface="ＭＳ ゴシック" panose="020B0609070205080204" pitchFamily="49" charset="-128"/>
                <a:ea typeface="ＭＳ ゴシック" panose="020B0609070205080204" pitchFamily="49" charset="-128"/>
              </a:rPr>
              <a:t>m/s</a:t>
            </a:r>
            <a:endParaRPr lang="ja-JP" altLang="en-US" sz="3600" dirty="0"/>
          </a:p>
        </p:txBody>
      </p:sp>
      <p:sp>
        <p:nvSpPr>
          <p:cNvPr id="113" name="正方形/長方形 112">
            <a:extLst>
              <a:ext uri="{FF2B5EF4-FFF2-40B4-BE49-F238E27FC236}">
                <a16:creationId xmlns:a16="http://schemas.microsoft.com/office/drawing/2014/main" id="{C188BFE4-58A8-4488-A4E4-BE72C87ACF86}"/>
              </a:ext>
            </a:extLst>
          </p:cNvPr>
          <p:cNvSpPr/>
          <p:nvPr/>
        </p:nvSpPr>
        <p:spPr>
          <a:xfrm>
            <a:off x="8616386" y="4896671"/>
            <a:ext cx="1574470" cy="646331"/>
          </a:xfrm>
          <a:prstGeom prst="rect">
            <a:avLst/>
          </a:prstGeom>
        </p:spPr>
        <p:txBody>
          <a:bodyPr wrap="none">
            <a:spAutoFit/>
          </a:bodyPr>
          <a:lstStyle/>
          <a:p>
            <a:r>
              <a:rPr lang="ja-JP" altLang="en-US" sz="3600" b="1" dirty="0">
                <a:latin typeface="ＭＳ ゴシック" panose="020B0609070205080204" pitchFamily="49" charset="-128"/>
                <a:ea typeface="ＭＳ ゴシック" panose="020B0609070205080204" pitchFamily="49" charset="-128"/>
              </a:rPr>
              <a:t>Ａさん</a:t>
            </a:r>
            <a:endParaRPr lang="ja-JP" altLang="en-US" sz="3600" dirty="0"/>
          </a:p>
        </p:txBody>
      </p:sp>
      <p:sp>
        <p:nvSpPr>
          <p:cNvPr id="114" name="正方形/長方形 113">
            <a:extLst>
              <a:ext uri="{FF2B5EF4-FFF2-40B4-BE49-F238E27FC236}">
                <a16:creationId xmlns:a16="http://schemas.microsoft.com/office/drawing/2014/main" id="{16B35399-2B07-4EFB-B671-DF46B2EF6946}"/>
              </a:ext>
            </a:extLst>
          </p:cNvPr>
          <p:cNvSpPr/>
          <p:nvPr/>
        </p:nvSpPr>
        <p:spPr>
          <a:xfrm>
            <a:off x="5247545" y="3058245"/>
            <a:ext cx="2037737" cy="1200329"/>
          </a:xfrm>
          <a:prstGeom prst="rect">
            <a:avLst/>
          </a:prstGeom>
        </p:spPr>
        <p:txBody>
          <a:bodyPr wrap="none">
            <a:spAutoFit/>
          </a:bodyPr>
          <a:lstStyle/>
          <a:p>
            <a:r>
              <a:rPr lang="ja-JP" altLang="en-US" sz="3600" b="1" dirty="0">
                <a:latin typeface="ＭＳ ゴシック" panose="020B0609070205080204" pitchFamily="49" charset="-128"/>
                <a:ea typeface="ＭＳ ゴシック" panose="020B0609070205080204" pitchFamily="49" charset="-128"/>
              </a:rPr>
              <a:t>動く歩道</a:t>
            </a:r>
            <a:endParaRPr lang="en-US" altLang="ja-JP" sz="3600" b="1" dirty="0">
              <a:latin typeface="ＭＳ ゴシック" panose="020B0609070205080204" pitchFamily="49" charset="-128"/>
              <a:ea typeface="ＭＳ ゴシック" panose="020B0609070205080204" pitchFamily="49" charset="-128"/>
            </a:endParaRPr>
          </a:p>
          <a:p>
            <a:r>
              <a:rPr lang="en-US" altLang="ja-JP" sz="3600" b="1" dirty="0">
                <a:latin typeface="ＭＳ ゴシック" panose="020B0609070205080204" pitchFamily="49" charset="-128"/>
                <a:ea typeface="ＭＳ ゴシック" panose="020B0609070205080204" pitchFamily="49" charset="-128"/>
              </a:rPr>
              <a:t>0.5m/s</a:t>
            </a:r>
            <a:endParaRPr lang="ja-JP" altLang="en-US" sz="3600" dirty="0"/>
          </a:p>
        </p:txBody>
      </p:sp>
      <p:sp>
        <p:nvSpPr>
          <p:cNvPr id="116" name="正方形/長方形 115">
            <a:extLst>
              <a:ext uri="{FF2B5EF4-FFF2-40B4-BE49-F238E27FC236}">
                <a16:creationId xmlns:a16="http://schemas.microsoft.com/office/drawing/2014/main" id="{8E5D213C-A58A-491D-81E3-C38FB4E5B51F}"/>
              </a:ext>
            </a:extLst>
          </p:cNvPr>
          <p:cNvSpPr/>
          <p:nvPr/>
        </p:nvSpPr>
        <p:spPr>
          <a:xfrm>
            <a:off x="3505370" y="5041050"/>
            <a:ext cx="1574470" cy="1200329"/>
          </a:xfrm>
          <a:prstGeom prst="rect">
            <a:avLst/>
          </a:prstGeom>
        </p:spPr>
        <p:txBody>
          <a:bodyPr wrap="none">
            <a:spAutoFit/>
          </a:bodyPr>
          <a:lstStyle/>
          <a:p>
            <a:r>
              <a:rPr lang="ja-JP" altLang="en-US" sz="3600" b="1" dirty="0">
                <a:latin typeface="ＭＳ ゴシック" panose="020B0609070205080204" pitchFamily="49" charset="-128"/>
                <a:ea typeface="ＭＳ ゴシック" panose="020B0609070205080204" pitchFamily="49" charset="-128"/>
              </a:rPr>
              <a:t>Ｂさん</a:t>
            </a:r>
            <a:endParaRPr lang="en-US" altLang="ja-JP" sz="3600" b="1" dirty="0">
              <a:latin typeface="ＭＳ ゴシック" panose="020B0609070205080204" pitchFamily="49" charset="-128"/>
              <a:ea typeface="ＭＳ ゴシック" panose="020B0609070205080204" pitchFamily="49" charset="-128"/>
            </a:endParaRPr>
          </a:p>
          <a:p>
            <a:r>
              <a:rPr lang="ja-JP" altLang="en-US" sz="3600" b="1" dirty="0">
                <a:latin typeface="ＭＳ ゴシック" panose="020B0609070205080204" pitchFamily="49" charset="-128"/>
                <a:ea typeface="ＭＳ ゴシック" panose="020B0609070205080204" pitchFamily="49" charset="-128"/>
              </a:rPr>
              <a:t>１</a:t>
            </a:r>
            <a:r>
              <a:rPr lang="en-US" altLang="ja-JP" sz="3600" b="1" dirty="0">
                <a:latin typeface="ＭＳ ゴシック" panose="020B0609070205080204" pitchFamily="49" charset="-128"/>
                <a:ea typeface="ＭＳ ゴシック" panose="020B0609070205080204" pitchFamily="49" charset="-128"/>
              </a:rPr>
              <a:t>m/s</a:t>
            </a:r>
            <a:endParaRPr lang="ja-JP" altLang="en-US" sz="3600" dirty="0"/>
          </a:p>
        </p:txBody>
      </p:sp>
      <p:cxnSp>
        <p:nvCxnSpPr>
          <p:cNvPr id="3" name="直線矢印コネクタ 2">
            <a:extLst>
              <a:ext uri="{FF2B5EF4-FFF2-40B4-BE49-F238E27FC236}">
                <a16:creationId xmlns:a16="http://schemas.microsoft.com/office/drawing/2014/main" id="{5C05B094-1D07-47ED-889D-62AC4FD48661}"/>
              </a:ext>
            </a:extLst>
          </p:cNvPr>
          <p:cNvCxnSpPr>
            <a:cxnSpLocks/>
          </p:cNvCxnSpPr>
          <p:nvPr/>
        </p:nvCxnSpPr>
        <p:spPr>
          <a:xfrm>
            <a:off x="5418925" y="2198748"/>
            <a:ext cx="98425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561B6D0C-5C5F-4896-9685-F2817C3AF5E1}"/>
              </a:ext>
            </a:extLst>
          </p:cNvPr>
          <p:cNvCxnSpPr>
            <a:cxnSpLocks/>
          </p:cNvCxnSpPr>
          <p:nvPr/>
        </p:nvCxnSpPr>
        <p:spPr>
          <a:xfrm flipH="1">
            <a:off x="4274345" y="3865624"/>
            <a:ext cx="101837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8C0A5D33-252B-4EDE-8E62-063488976242}"/>
              </a:ext>
            </a:extLst>
          </p:cNvPr>
          <p:cNvSpPr/>
          <p:nvPr/>
        </p:nvSpPr>
        <p:spPr>
          <a:xfrm>
            <a:off x="6223847" y="5411673"/>
            <a:ext cx="1345240" cy="646331"/>
          </a:xfrm>
          <a:prstGeom prst="rect">
            <a:avLst/>
          </a:prstGeom>
        </p:spPr>
        <p:txBody>
          <a:bodyPr wrap="none">
            <a:spAutoFit/>
          </a:bodyPr>
          <a:lstStyle/>
          <a:p>
            <a:r>
              <a:rPr lang="ja-JP" altLang="en-US" sz="3600" b="1" dirty="0">
                <a:solidFill>
                  <a:srgbClr val="FF0000"/>
                </a:solidFill>
                <a:latin typeface="ＭＳ ゴシック" panose="020B0609070205080204" pitchFamily="49" charset="-128"/>
                <a:ea typeface="ＭＳ ゴシック" panose="020B0609070205080204" pitchFamily="49" charset="-128"/>
              </a:rPr>
              <a:t>？</a:t>
            </a:r>
            <a:r>
              <a:rPr lang="en-US" altLang="ja-JP" sz="3600" b="1" dirty="0">
                <a:solidFill>
                  <a:srgbClr val="FF0000"/>
                </a:solidFill>
                <a:latin typeface="ＭＳ ゴシック" panose="020B0609070205080204" pitchFamily="49" charset="-128"/>
                <a:ea typeface="ＭＳ ゴシック" panose="020B0609070205080204" pitchFamily="49" charset="-128"/>
              </a:rPr>
              <a:t>m/s</a:t>
            </a:r>
            <a:endParaRPr lang="ja-JP" altLang="en-US" sz="3600" dirty="0">
              <a:solidFill>
                <a:srgbClr val="FF0000"/>
              </a:solidFill>
            </a:endParaRPr>
          </a:p>
        </p:txBody>
      </p:sp>
    </p:spTree>
    <p:extLst>
      <p:ext uri="{BB962C8B-B14F-4D97-AF65-F5344CB8AC3E}">
        <p14:creationId xmlns:p14="http://schemas.microsoft.com/office/powerpoint/2010/main" val="301273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fill="hold" nodeType="clickEffect">
                                  <p:stCondLst>
                                    <p:cond delay="0"/>
                                  </p:stCondLst>
                                  <p:childTnLst>
                                    <p:animMotion origin="layout" path="M -3.61111E-6 -4.07407E-6 L 0.1375 -4.07407E-6 " pathEditMode="relative" rAng="0" ptsTypes="AA">
                                      <p:cBhvr>
                                        <p:cTn id="6" dur="1200" fill="hold"/>
                                        <p:tgtEl>
                                          <p:spTgt spid="10"/>
                                        </p:tgtEl>
                                        <p:attrNameLst>
                                          <p:attrName>ppt_x</p:attrName>
                                          <p:attrName>ppt_y</p:attrName>
                                        </p:attrNameLst>
                                      </p:cBhvr>
                                      <p:rCtr x="6875" y="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fill="hold" nodeType="clickEffect">
                                  <p:stCondLst>
                                    <p:cond delay="0"/>
                                  </p:stCondLst>
                                  <p:childTnLst>
                                    <p:animMotion origin="layout" path="M -0.17344 0.00023 L -0.575 -0.0007 " pathEditMode="relative" rAng="0" ptsTypes="AA">
                                      <p:cBhvr>
                                        <p:cTn id="15" dur="1300" fill="hold"/>
                                        <p:tgtEl>
                                          <p:spTgt spid="55"/>
                                        </p:tgtEl>
                                        <p:attrNameLst>
                                          <p:attrName>ppt_x</p:attrName>
                                          <p:attrName>ppt_y</p:attrName>
                                        </p:attrNameLst>
                                      </p:cBhvr>
                                      <p:rCtr x="-20087" y="-46"/>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73"/>
                                        </p:tgtEl>
                                        <p:attrNameLst>
                                          <p:attrName>style.visibility</p:attrName>
                                        </p:attrNameLst>
                                      </p:cBhvr>
                                      <p:to>
                                        <p:strVal val="visible"/>
                                      </p:to>
                                    </p:set>
                                    <p:animEffect transition="in" filter="wipe(right)">
                                      <p:cBhvr>
                                        <p:cTn id="20" dur="500"/>
                                        <p:tgtEl>
                                          <p:spTgt spid="7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08"/>
                                        </p:tgtEl>
                                        <p:attrNameLst>
                                          <p:attrName>style.visibility</p:attrName>
                                        </p:attrNameLst>
                                      </p:cBhvr>
                                      <p:to>
                                        <p:strVal val="visible"/>
                                      </p:to>
                                    </p:set>
                                    <p:animEffect transition="in" filter="wipe(down)">
                                      <p:cBhvr>
                                        <p:cTn id="25" dur="500"/>
                                        <p:tgtEl>
                                          <p:spTgt spid="108"/>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3"/>
                                        </p:tgtEl>
                                        <p:attrNameLst>
                                          <p:attrName>style.visibility</p:attrName>
                                        </p:attrNameLst>
                                      </p:cBhvr>
                                      <p:to>
                                        <p:strVal val="visible"/>
                                      </p:to>
                                    </p:set>
                                    <p:animEffect transition="in" filter="wipe(down)">
                                      <p:cBhvr>
                                        <p:cTn id="28" dur="500"/>
                                        <p:tgtEl>
                                          <p:spTgt spid="11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4"/>
                                        </p:tgtEl>
                                        <p:attrNameLst>
                                          <p:attrName>style.visibility</p:attrName>
                                        </p:attrNameLst>
                                      </p:cBhvr>
                                      <p:to>
                                        <p:strVal val="visible"/>
                                      </p:to>
                                    </p:set>
                                    <p:animEffect transition="in" filter="wipe(down)">
                                      <p:cBhvr>
                                        <p:cTn id="33"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p:bldP spid="7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直線コネクタ 75">
            <a:extLst>
              <a:ext uri="{FF2B5EF4-FFF2-40B4-BE49-F238E27FC236}">
                <a16:creationId xmlns:a16="http://schemas.microsoft.com/office/drawing/2014/main" id="{5B71E3B8-3BAE-4D58-A5CC-1E1CA384EAFE}"/>
              </a:ext>
            </a:extLst>
          </p:cNvPr>
          <p:cNvCxnSpPr>
            <a:cxnSpLocks/>
          </p:cNvCxnSpPr>
          <p:nvPr/>
        </p:nvCxnSpPr>
        <p:spPr>
          <a:xfrm>
            <a:off x="1924073" y="6605090"/>
            <a:ext cx="8599548" cy="0"/>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108" name="グループ化 107">
            <a:extLst>
              <a:ext uri="{FF2B5EF4-FFF2-40B4-BE49-F238E27FC236}">
                <a16:creationId xmlns:a16="http://schemas.microsoft.com/office/drawing/2014/main" id="{D123EB7A-B2B3-4545-9EA3-351337FFAC4B}"/>
              </a:ext>
            </a:extLst>
          </p:cNvPr>
          <p:cNvGrpSpPr/>
          <p:nvPr/>
        </p:nvGrpSpPr>
        <p:grpSpPr>
          <a:xfrm>
            <a:off x="5714920" y="5502442"/>
            <a:ext cx="600463" cy="1058712"/>
            <a:chOff x="1549594" y="3029387"/>
            <a:chExt cx="795737" cy="1403011"/>
          </a:xfrm>
        </p:grpSpPr>
        <p:sp>
          <p:nvSpPr>
            <p:cNvPr id="109" name="フローチャート: 処理 108">
              <a:extLst>
                <a:ext uri="{FF2B5EF4-FFF2-40B4-BE49-F238E27FC236}">
                  <a16:creationId xmlns:a16="http://schemas.microsoft.com/office/drawing/2014/main" id="{E93C72B1-0935-446C-8D61-C9CD325FF5F7}"/>
                </a:ext>
              </a:extLst>
            </p:cNvPr>
            <p:cNvSpPr/>
            <p:nvPr/>
          </p:nvSpPr>
          <p:spPr>
            <a:xfrm>
              <a:off x="1765979" y="3601759"/>
              <a:ext cx="342027" cy="8306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0" name="スマイル 109">
              <a:extLst>
                <a:ext uri="{FF2B5EF4-FFF2-40B4-BE49-F238E27FC236}">
                  <a16:creationId xmlns:a16="http://schemas.microsoft.com/office/drawing/2014/main" id="{F236DFE3-311F-49B7-927E-6E4A25F83931}"/>
                </a:ext>
              </a:extLst>
            </p:cNvPr>
            <p:cNvSpPr/>
            <p:nvPr/>
          </p:nvSpPr>
          <p:spPr>
            <a:xfrm>
              <a:off x="1549594" y="3029387"/>
              <a:ext cx="795737" cy="795737"/>
            </a:xfrm>
            <a:prstGeom prst="smileyFac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111" name="正方形/長方形 110">
            <a:extLst>
              <a:ext uri="{FF2B5EF4-FFF2-40B4-BE49-F238E27FC236}">
                <a16:creationId xmlns:a16="http://schemas.microsoft.com/office/drawing/2014/main" id="{3596A9EC-56DF-4E65-B11E-A134BC281F1E}"/>
              </a:ext>
            </a:extLst>
          </p:cNvPr>
          <p:cNvSpPr/>
          <p:nvPr/>
        </p:nvSpPr>
        <p:spPr>
          <a:xfrm>
            <a:off x="414450" y="312010"/>
            <a:ext cx="11602289" cy="1200329"/>
          </a:xfrm>
          <a:prstGeom prst="rect">
            <a:avLst/>
          </a:prstGeom>
        </p:spPr>
        <p:txBody>
          <a:bodyPr wrap="square">
            <a:spAutoFit/>
          </a:bodyPr>
          <a:lstStyle/>
          <a:p>
            <a:r>
              <a:rPr lang="ja-JP" altLang="en-US" sz="3600" b="1" dirty="0">
                <a:latin typeface="ＭＳ ゴシック" panose="020B0609070205080204" pitchFamily="49" charset="-128"/>
                <a:ea typeface="ＭＳ ゴシック" panose="020B0609070205080204" pitchFamily="49" charset="-128"/>
              </a:rPr>
              <a:t>Ｑ２　Ｃさんに物資を届けるには、物体をどの地点で落とせば良いか？</a:t>
            </a:r>
            <a:endParaRPr lang="en-US" altLang="ja-JP" sz="3600" b="1" dirty="0">
              <a:latin typeface="ＭＳ ゴシック" panose="020B0609070205080204" pitchFamily="49" charset="-128"/>
              <a:ea typeface="ＭＳ ゴシック" panose="020B0609070205080204" pitchFamily="49" charset="-128"/>
            </a:endParaRPr>
          </a:p>
        </p:txBody>
      </p:sp>
      <p:sp>
        <p:nvSpPr>
          <p:cNvPr id="113" name="正方形/長方形 112">
            <a:extLst>
              <a:ext uri="{FF2B5EF4-FFF2-40B4-BE49-F238E27FC236}">
                <a16:creationId xmlns:a16="http://schemas.microsoft.com/office/drawing/2014/main" id="{C188BFE4-58A8-4488-A4E4-BE72C87ACF86}"/>
              </a:ext>
            </a:extLst>
          </p:cNvPr>
          <p:cNvSpPr/>
          <p:nvPr/>
        </p:nvSpPr>
        <p:spPr>
          <a:xfrm>
            <a:off x="5266794" y="4810043"/>
            <a:ext cx="1420582" cy="584775"/>
          </a:xfrm>
          <a:prstGeom prst="rect">
            <a:avLst/>
          </a:prstGeom>
        </p:spPr>
        <p:txBody>
          <a:bodyPr wrap="none">
            <a:spAutoFit/>
          </a:bodyPr>
          <a:lstStyle/>
          <a:p>
            <a:r>
              <a:rPr lang="ja-JP" altLang="en-US" sz="3200" b="1" dirty="0">
                <a:latin typeface="ＭＳ ゴシック" panose="020B0609070205080204" pitchFamily="49" charset="-128"/>
                <a:ea typeface="ＭＳ ゴシック" panose="020B0609070205080204" pitchFamily="49" charset="-128"/>
              </a:rPr>
              <a:t>Ｃさん</a:t>
            </a:r>
            <a:endParaRPr lang="ja-JP" altLang="en-US" sz="3200" dirty="0"/>
          </a:p>
        </p:txBody>
      </p:sp>
      <p:grpSp>
        <p:nvGrpSpPr>
          <p:cNvPr id="5" name="グループ化 4">
            <a:extLst>
              <a:ext uri="{FF2B5EF4-FFF2-40B4-BE49-F238E27FC236}">
                <a16:creationId xmlns:a16="http://schemas.microsoft.com/office/drawing/2014/main" id="{597D34DA-14A0-4258-A474-0805C42DBEE9}"/>
              </a:ext>
            </a:extLst>
          </p:cNvPr>
          <p:cNvGrpSpPr/>
          <p:nvPr/>
        </p:nvGrpSpPr>
        <p:grpSpPr>
          <a:xfrm>
            <a:off x="8646695" y="1673483"/>
            <a:ext cx="1905802" cy="1596186"/>
            <a:chOff x="5582653" y="2039243"/>
            <a:chExt cx="1905802" cy="1596186"/>
          </a:xfrm>
        </p:grpSpPr>
        <p:sp>
          <p:nvSpPr>
            <p:cNvPr id="73" name="直角三角形 72">
              <a:extLst>
                <a:ext uri="{FF2B5EF4-FFF2-40B4-BE49-F238E27FC236}">
                  <a16:creationId xmlns:a16="http://schemas.microsoft.com/office/drawing/2014/main" id="{5E060F44-FB79-44C1-98D4-AA61F657B92C}"/>
                </a:ext>
              </a:extLst>
            </p:cNvPr>
            <p:cNvSpPr/>
            <p:nvPr/>
          </p:nvSpPr>
          <p:spPr>
            <a:xfrm rot="11784086" flipV="1">
              <a:off x="6204215" y="2039243"/>
              <a:ext cx="438690" cy="728309"/>
            </a:xfrm>
            <a:prstGeom prst="rtTriangl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3" name="直角三角形 92">
              <a:extLst>
                <a:ext uri="{FF2B5EF4-FFF2-40B4-BE49-F238E27FC236}">
                  <a16:creationId xmlns:a16="http://schemas.microsoft.com/office/drawing/2014/main" id="{B22F9E4C-6300-472A-9144-125A24CA02A2}"/>
                </a:ext>
              </a:extLst>
            </p:cNvPr>
            <p:cNvSpPr/>
            <p:nvPr/>
          </p:nvSpPr>
          <p:spPr>
            <a:xfrm rot="10800000" flipV="1">
              <a:off x="6975296" y="2150093"/>
              <a:ext cx="262902" cy="452693"/>
            </a:xfrm>
            <a:prstGeom prst="rtTriangl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フローチャート: 端子 3">
              <a:extLst>
                <a:ext uri="{FF2B5EF4-FFF2-40B4-BE49-F238E27FC236}">
                  <a16:creationId xmlns:a16="http://schemas.microsoft.com/office/drawing/2014/main" id="{AB7493D8-5333-4ED6-BC2B-DDBACA009E73}"/>
                </a:ext>
              </a:extLst>
            </p:cNvPr>
            <p:cNvSpPr/>
            <p:nvPr/>
          </p:nvSpPr>
          <p:spPr>
            <a:xfrm>
              <a:off x="5582653" y="2589196"/>
              <a:ext cx="1905802" cy="664143"/>
            </a:xfrm>
            <a:prstGeom prst="flowChartTerminator">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4" name="直角三角形 93">
              <a:extLst>
                <a:ext uri="{FF2B5EF4-FFF2-40B4-BE49-F238E27FC236}">
                  <a16:creationId xmlns:a16="http://schemas.microsoft.com/office/drawing/2014/main" id="{5232ED9D-658D-4396-B03A-F643A05F7E19}"/>
                </a:ext>
              </a:extLst>
            </p:cNvPr>
            <p:cNvSpPr/>
            <p:nvPr/>
          </p:nvSpPr>
          <p:spPr>
            <a:xfrm rot="9000000">
              <a:off x="6398325" y="2907120"/>
              <a:ext cx="438690" cy="728309"/>
            </a:xfrm>
            <a:prstGeom prst="rtTriangl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8" name="直方体 7">
            <a:extLst>
              <a:ext uri="{FF2B5EF4-FFF2-40B4-BE49-F238E27FC236}">
                <a16:creationId xmlns:a16="http://schemas.microsoft.com/office/drawing/2014/main" id="{4D401F46-5C9E-465E-A0B3-DAD4F11D5348}"/>
              </a:ext>
            </a:extLst>
          </p:cNvPr>
          <p:cNvSpPr/>
          <p:nvPr/>
        </p:nvSpPr>
        <p:spPr>
          <a:xfrm>
            <a:off x="5855370" y="2935706"/>
            <a:ext cx="433137" cy="4331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5" name="直方体 94">
            <a:extLst>
              <a:ext uri="{FF2B5EF4-FFF2-40B4-BE49-F238E27FC236}">
                <a16:creationId xmlns:a16="http://schemas.microsoft.com/office/drawing/2014/main" id="{AC079995-9533-4624-B870-AC2294AE58E0}"/>
              </a:ext>
            </a:extLst>
          </p:cNvPr>
          <p:cNvSpPr/>
          <p:nvPr/>
        </p:nvSpPr>
        <p:spPr>
          <a:xfrm>
            <a:off x="3967214" y="2924476"/>
            <a:ext cx="433137" cy="4331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0" name="直方体 99">
            <a:extLst>
              <a:ext uri="{FF2B5EF4-FFF2-40B4-BE49-F238E27FC236}">
                <a16:creationId xmlns:a16="http://schemas.microsoft.com/office/drawing/2014/main" id="{3F3D3911-10E5-482B-A554-968DB428FB70}"/>
              </a:ext>
            </a:extLst>
          </p:cNvPr>
          <p:cNvSpPr/>
          <p:nvPr/>
        </p:nvSpPr>
        <p:spPr>
          <a:xfrm>
            <a:off x="7507707" y="2903621"/>
            <a:ext cx="433137" cy="4331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1" name="正方形/長方形 100">
            <a:extLst>
              <a:ext uri="{FF2B5EF4-FFF2-40B4-BE49-F238E27FC236}">
                <a16:creationId xmlns:a16="http://schemas.microsoft.com/office/drawing/2014/main" id="{F5A26BF1-0813-4ED9-8276-FFD9F52EEFF4}"/>
              </a:ext>
            </a:extLst>
          </p:cNvPr>
          <p:cNvSpPr/>
          <p:nvPr/>
        </p:nvSpPr>
        <p:spPr>
          <a:xfrm>
            <a:off x="7344247" y="3355023"/>
            <a:ext cx="748923" cy="769441"/>
          </a:xfrm>
          <a:prstGeom prst="rect">
            <a:avLst/>
          </a:prstGeom>
        </p:spPr>
        <p:txBody>
          <a:bodyPr wrap="none">
            <a:spAutoFit/>
          </a:bodyPr>
          <a:lstStyle/>
          <a:p>
            <a:r>
              <a:rPr lang="ja-JP" altLang="en-US" sz="4400" dirty="0"/>
              <a:t>①</a:t>
            </a:r>
          </a:p>
        </p:txBody>
      </p:sp>
      <p:sp>
        <p:nvSpPr>
          <p:cNvPr id="102" name="正方形/長方形 101">
            <a:extLst>
              <a:ext uri="{FF2B5EF4-FFF2-40B4-BE49-F238E27FC236}">
                <a16:creationId xmlns:a16="http://schemas.microsoft.com/office/drawing/2014/main" id="{C7497792-92B4-48AC-AF3F-D1E4162FFDBC}"/>
              </a:ext>
            </a:extLst>
          </p:cNvPr>
          <p:cNvSpPr/>
          <p:nvPr/>
        </p:nvSpPr>
        <p:spPr>
          <a:xfrm>
            <a:off x="5706348" y="3372671"/>
            <a:ext cx="748923" cy="769441"/>
          </a:xfrm>
          <a:prstGeom prst="rect">
            <a:avLst/>
          </a:prstGeom>
        </p:spPr>
        <p:txBody>
          <a:bodyPr wrap="none">
            <a:spAutoFit/>
          </a:bodyPr>
          <a:lstStyle/>
          <a:p>
            <a:r>
              <a:rPr lang="ja-JP" altLang="en-US" sz="4400" dirty="0"/>
              <a:t>②</a:t>
            </a:r>
          </a:p>
        </p:txBody>
      </p:sp>
      <p:sp>
        <p:nvSpPr>
          <p:cNvPr id="103" name="正方形/長方形 102">
            <a:extLst>
              <a:ext uri="{FF2B5EF4-FFF2-40B4-BE49-F238E27FC236}">
                <a16:creationId xmlns:a16="http://schemas.microsoft.com/office/drawing/2014/main" id="{97F2E63E-79F3-44E8-B52E-E53351828F27}"/>
              </a:ext>
            </a:extLst>
          </p:cNvPr>
          <p:cNvSpPr/>
          <p:nvPr/>
        </p:nvSpPr>
        <p:spPr>
          <a:xfrm>
            <a:off x="3808568" y="3390317"/>
            <a:ext cx="748923" cy="769441"/>
          </a:xfrm>
          <a:prstGeom prst="rect">
            <a:avLst/>
          </a:prstGeom>
        </p:spPr>
        <p:txBody>
          <a:bodyPr wrap="none">
            <a:spAutoFit/>
          </a:bodyPr>
          <a:lstStyle/>
          <a:p>
            <a:r>
              <a:rPr lang="ja-JP" altLang="en-US" sz="4400" dirty="0"/>
              <a:t>③</a:t>
            </a:r>
          </a:p>
        </p:txBody>
      </p:sp>
    </p:spTree>
    <p:extLst>
      <p:ext uri="{BB962C8B-B14F-4D97-AF65-F5344CB8AC3E}">
        <p14:creationId xmlns:p14="http://schemas.microsoft.com/office/powerpoint/2010/main" val="151163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14000" fill="hold" nodeType="clickEffect">
                                  <p:stCondLst>
                                    <p:cond delay="0"/>
                                  </p:stCondLst>
                                  <p:childTnLst>
                                    <p:animMotion origin="layout" path="M 2.77778E-7 3.33333E-6 L -0.99167 -0.00255 " pathEditMode="relative" rAng="0" ptsTypes="AA">
                                      <p:cBhvr>
                                        <p:cTn id="6" dur="6000" fill="hold"/>
                                        <p:tgtEl>
                                          <p:spTgt spid="5"/>
                                        </p:tgtEl>
                                        <p:attrNameLst>
                                          <p:attrName>ppt_x</p:attrName>
                                          <p:attrName>ppt_y</p:attrName>
                                        </p:attrNameLst>
                                      </p:cBhvr>
                                      <p:rCtr x="-49583" y="-139"/>
                                    </p:animMotion>
                                  </p:childTnLst>
                                </p:cTn>
                              </p:par>
                              <p:par>
                                <p:cTn id="7" presetID="22" presetClass="entr" presetSubtype="4" fill="hold" grpId="0" nodeType="withEffect">
                                  <p:stCondLst>
                                    <p:cond delay="1200"/>
                                  </p:stCondLst>
                                  <p:childTnLst>
                                    <p:set>
                                      <p:cBhvr>
                                        <p:cTn id="8" dur="1" fill="hold">
                                          <p:stCondLst>
                                            <p:cond delay="0"/>
                                          </p:stCondLst>
                                        </p:cTn>
                                        <p:tgtEl>
                                          <p:spTgt spid="101"/>
                                        </p:tgtEl>
                                        <p:attrNameLst>
                                          <p:attrName>style.visibility</p:attrName>
                                        </p:attrNameLst>
                                      </p:cBhvr>
                                      <p:to>
                                        <p:strVal val="visible"/>
                                      </p:to>
                                    </p:set>
                                    <p:animEffect transition="in" filter="wipe(down)">
                                      <p:cBhvr>
                                        <p:cTn id="9" dur="500"/>
                                        <p:tgtEl>
                                          <p:spTgt spid="101"/>
                                        </p:tgtEl>
                                      </p:cBhvr>
                                    </p:animEffect>
                                  </p:childTnLst>
                                </p:cTn>
                              </p:par>
                              <p:par>
                                <p:cTn id="10" presetID="22" presetClass="entr" presetSubtype="4" fill="hold" grpId="0" nodeType="withEffect">
                                  <p:stCondLst>
                                    <p:cond delay="1200"/>
                                  </p:stCondLst>
                                  <p:childTnLst>
                                    <p:set>
                                      <p:cBhvr>
                                        <p:cTn id="11" dur="1" fill="hold">
                                          <p:stCondLst>
                                            <p:cond delay="0"/>
                                          </p:stCondLst>
                                        </p:cTn>
                                        <p:tgtEl>
                                          <p:spTgt spid="100"/>
                                        </p:tgtEl>
                                        <p:attrNameLst>
                                          <p:attrName>style.visibility</p:attrName>
                                        </p:attrNameLst>
                                      </p:cBhvr>
                                      <p:to>
                                        <p:strVal val="visible"/>
                                      </p:to>
                                    </p:set>
                                    <p:animEffect transition="in" filter="wipe(down)">
                                      <p:cBhvr>
                                        <p:cTn id="12" dur="500"/>
                                        <p:tgtEl>
                                          <p:spTgt spid="100"/>
                                        </p:tgtEl>
                                      </p:cBhvr>
                                    </p:animEffect>
                                  </p:childTnLst>
                                </p:cTn>
                              </p:par>
                              <p:par>
                                <p:cTn id="13" presetID="22" presetClass="entr" presetSubtype="4" fill="hold" grpId="0" nodeType="withEffect">
                                  <p:stCondLst>
                                    <p:cond delay="2500"/>
                                  </p:stCondLst>
                                  <p:childTnLst>
                                    <p:set>
                                      <p:cBhvr>
                                        <p:cTn id="14" dur="1" fill="hold">
                                          <p:stCondLst>
                                            <p:cond delay="0"/>
                                          </p:stCondLst>
                                        </p:cTn>
                                        <p:tgtEl>
                                          <p:spTgt spid="102"/>
                                        </p:tgtEl>
                                        <p:attrNameLst>
                                          <p:attrName>style.visibility</p:attrName>
                                        </p:attrNameLst>
                                      </p:cBhvr>
                                      <p:to>
                                        <p:strVal val="visible"/>
                                      </p:to>
                                    </p:set>
                                    <p:animEffect transition="in" filter="wipe(down)">
                                      <p:cBhvr>
                                        <p:cTn id="15" dur="500"/>
                                        <p:tgtEl>
                                          <p:spTgt spid="102"/>
                                        </p:tgtEl>
                                      </p:cBhvr>
                                    </p:animEffect>
                                  </p:childTnLst>
                                </p:cTn>
                              </p:par>
                              <p:par>
                                <p:cTn id="16" presetID="22" presetClass="entr" presetSubtype="4" fill="hold" grpId="0" nodeType="withEffect">
                                  <p:stCondLst>
                                    <p:cond delay="250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par>
                                <p:cTn id="19" presetID="22" presetClass="entr" presetSubtype="4" fill="hold" grpId="0" nodeType="withEffect">
                                  <p:stCondLst>
                                    <p:cond delay="3500"/>
                                  </p:stCondLst>
                                  <p:childTnLst>
                                    <p:set>
                                      <p:cBhvr>
                                        <p:cTn id="20" dur="1" fill="hold">
                                          <p:stCondLst>
                                            <p:cond delay="0"/>
                                          </p:stCondLst>
                                        </p:cTn>
                                        <p:tgtEl>
                                          <p:spTgt spid="103"/>
                                        </p:tgtEl>
                                        <p:attrNameLst>
                                          <p:attrName>style.visibility</p:attrName>
                                        </p:attrNameLst>
                                      </p:cBhvr>
                                      <p:to>
                                        <p:strVal val="visible"/>
                                      </p:to>
                                    </p:set>
                                    <p:animEffect transition="in" filter="wipe(down)">
                                      <p:cBhvr>
                                        <p:cTn id="21" dur="500"/>
                                        <p:tgtEl>
                                          <p:spTgt spid="103"/>
                                        </p:tgtEl>
                                      </p:cBhvr>
                                    </p:animEffect>
                                  </p:childTnLst>
                                </p:cTn>
                              </p:par>
                              <p:par>
                                <p:cTn id="22" presetID="22" presetClass="entr" presetSubtype="4" fill="hold" grpId="0" nodeType="withEffect">
                                  <p:stCondLst>
                                    <p:cond delay="3500"/>
                                  </p:stCondLst>
                                  <p:childTnLst>
                                    <p:set>
                                      <p:cBhvr>
                                        <p:cTn id="23" dur="1" fill="hold">
                                          <p:stCondLst>
                                            <p:cond delay="0"/>
                                          </p:stCondLst>
                                        </p:cTn>
                                        <p:tgtEl>
                                          <p:spTgt spid="95"/>
                                        </p:tgtEl>
                                        <p:attrNameLst>
                                          <p:attrName>style.visibility</p:attrName>
                                        </p:attrNameLst>
                                      </p:cBhvr>
                                      <p:to>
                                        <p:strVal val="visible"/>
                                      </p:to>
                                    </p:set>
                                    <p:animEffect transition="in" filter="wipe(down)">
                                      <p:cBhvr>
                                        <p:cTn id="24"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5" grpId="0" animBg="1"/>
      <p:bldP spid="100" grpId="0" animBg="1"/>
      <p:bldP spid="101" grpId="0"/>
      <p:bldP spid="102" grpId="0"/>
      <p:bldP spid="10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楕円 50">
            <a:extLst>
              <a:ext uri="{FF2B5EF4-FFF2-40B4-BE49-F238E27FC236}">
                <a16:creationId xmlns:a16="http://schemas.microsoft.com/office/drawing/2014/main" id="{D6D2DC80-D3EE-4915-B841-A11D32B51DE0}"/>
              </a:ext>
            </a:extLst>
          </p:cNvPr>
          <p:cNvSpPr/>
          <p:nvPr/>
        </p:nvSpPr>
        <p:spPr>
          <a:xfrm>
            <a:off x="4358709" y="5019903"/>
            <a:ext cx="604007" cy="6040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9" name="直線コネクタ 8">
            <a:extLst>
              <a:ext uri="{FF2B5EF4-FFF2-40B4-BE49-F238E27FC236}">
                <a16:creationId xmlns:a16="http://schemas.microsoft.com/office/drawing/2014/main" id="{DA903C99-F160-47B3-943A-ECC5570A5B7E}"/>
              </a:ext>
            </a:extLst>
          </p:cNvPr>
          <p:cNvCxnSpPr/>
          <p:nvPr/>
        </p:nvCxnSpPr>
        <p:spPr>
          <a:xfrm>
            <a:off x="1009273" y="5647797"/>
            <a:ext cx="7810791" cy="0"/>
          </a:xfrm>
          <a:prstGeom prst="line">
            <a:avLst/>
          </a:prstGeom>
          <a:ln w="57150"/>
        </p:spPr>
        <p:style>
          <a:lnRef idx="1">
            <a:schemeClr val="accent1"/>
          </a:lnRef>
          <a:fillRef idx="0">
            <a:schemeClr val="accent1"/>
          </a:fillRef>
          <a:effectRef idx="0">
            <a:schemeClr val="accent1"/>
          </a:effectRef>
          <a:fontRef idx="minor">
            <a:schemeClr val="tx1"/>
          </a:fontRef>
        </p:style>
      </p:cxnSp>
      <p:grpSp>
        <p:nvGrpSpPr>
          <p:cNvPr id="11" name="グループ化 10">
            <a:extLst>
              <a:ext uri="{FF2B5EF4-FFF2-40B4-BE49-F238E27FC236}">
                <a16:creationId xmlns:a16="http://schemas.microsoft.com/office/drawing/2014/main" id="{7E9459B1-3BC7-400A-B725-7E121A68BC0D}"/>
              </a:ext>
            </a:extLst>
          </p:cNvPr>
          <p:cNvGrpSpPr/>
          <p:nvPr/>
        </p:nvGrpSpPr>
        <p:grpSpPr>
          <a:xfrm>
            <a:off x="7353068" y="4215704"/>
            <a:ext cx="795737" cy="1403011"/>
            <a:chOff x="1549594" y="3029387"/>
            <a:chExt cx="795737" cy="1403011"/>
          </a:xfrm>
        </p:grpSpPr>
        <p:sp>
          <p:nvSpPr>
            <p:cNvPr id="12" name="フローチャート: 処理 11">
              <a:extLst>
                <a:ext uri="{FF2B5EF4-FFF2-40B4-BE49-F238E27FC236}">
                  <a16:creationId xmlns:a16="http://schemas.microsoft.com/office/drawing/2014/main" id="{A3C17CC0-B4A4-4B74-B96E-63593F2B7ADD}"/>
                </a:ext>
              </a:extLst>
            </p:cNvPr>
            <p:cNvSpPr/>
            <p:nvPr/>
          </p:nvSpPr>
          <p:spPr>
            <a:xfrm>
              <a:off x="1765979" y="3601759"/>
              <a:ext cx="342027" cy="8306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スマイル 12">
              <a:extLst>
                <a:ext uri="{FF2B5EF4-FFF2-40B4-BE49-F238E27FC236}">
                  <a16:creationId xmlns:a16="http://schemas.microsoft.com/office/drawing/2014/main" id="{5389AB67-CEBC-4D06-863D-BA2F59FC2A36}"/>
                </a:ext>
              </a:extLst>
            </p:cNvPr>
            <p:cNvSpPr/>
            <p:nvPr/>
          </p:nvSpPr>
          <p:spPr>
            <a:xfrm>
              <a:off x="1549594" y="3029387"/>
              <a:ext cx="795737" cy="795737"/>
            </a:xfrm>
            <a:prstGeom prst="smileyFac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2" name="矢印: 右 21">
            <a:extLst>
              <a:ext uri="{FF2B5EF4-FFF2-40B4-BE49-F238E27FC236}">
                <a16:creationId xmlns:a16="http://schemas.microsoft.com/office/drawing/2014/main" id="{CE2AB882-B71C-4A22-8DDB-C64071DE635D}"/>
              </a:ext>
            </a:extLst>
          </p:cNvPr>
          <p:cNvSpPr/>
          <p:nvPr/>
        </p:nvSpPr>
        <p:spPr>
          <a:xfrm rot="10800000">
            <a:off x="1969169" y="1764275"/>
            <a:ext cx="1308100" cy="7829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a:extLst>
              <a:ext uri="{FF2B5EF4-FFF2-40B4-BE49-F238E27FC236}">
                <a16:creationId xmlns:a16="http://schemas.microsoft.com/office/drawing/2014/main" id="{FEED1586-2F61-42D4-B5B0-6BA7C8DA78E6}"/>
              </a:ext>
            </a:extLst>
          </p:cNvPr>
          <p:cNvSpPr/>
          <p:nvPr/>
        </p:nvSpPr>
        <p:spPr>
          <a:xfrm>
            <a:off x="680038" y="593020"/>
            <a:ext cx="11024282" cy="923330"/>
          </a:xfrm>
          <a:prstGeom prst="rect">
            <a:avLst/>
          </a:prstGeom>
        </p:spPr>
        <p:txBody>
          <a:bodyPr wrap="square">
            <a:spAutoFit/>
          </a:bodyPr>
          <a:lstStyle/>
          <a:p>
            <a:r>
              <a:rPr lang="ja-JP" altLang="en-US" sz="2700" dirty="0">
                <a:solidFill>
                  <a:srgbClr val="000000"/>
                </a:solidFill>
                <a:latin typeface="ＭＳ ゴシック" panose="020B0609070205080204" pitchFamily="49" charset="-128"/>
                <a:ea typeface="ＭＳ ゴシック" panose="020B0609070205080204" pitchFamily="49" charset="-128"/>
              </a:rPr>
              <a:t>Ｑ３　Ａさんから見て、電車が止まっている時と速さが異なるのはどれか？</a:t>
            </a:r>
            <a:endParaRPr lang="ja-JP" altLang="en-US" sz="2700" dirty="0">
              <a:latin typeface="ＭＳ ゴシック" panose="020B0609070205080204" pitchFamily="49" charset="-128"/>
              <a:ea typeface="ＭＳ ゴシック" panose="020B0609070205080204" pitchFamily="49" charset="-128"/>
            </a:endParaRPr>
          </a:p>
        </p:txBody>
      </p:sp>
      <p:sp>
        <p:nvSpPr>
          <p:cNvPr id="30" name="正方形/長方形 29">
            <a:extLst>
              <a:ext uri="{FF2B5EF4-FFF2-40B4-BE49-F238E27FC236}">
                <a16:creationId xmlns:a16="http://schemas.microsoft.com/office/drawing/2014/main" id="{0C968DE5-E902-4763-B870-9A84BEA22386}"/>
              </a:ext>
            </a:extLst>
          </p:cNvPr>
          <p:cNvSpPr/>
          <p:nvPr/>
        </p:nvSpPr>
        <p:spPr>
          <a:xfrm>
            <a:off x="3493338" y="1719310"/>
            <a:ext cx="1313180" cy="769441"/>
          </a:xfrm>
          <a:prstGeom prst="rect">
            <a:avLst/>
          </a:prstGeom>
        </p:spPr>
        <p:txBody>
          <a:bodyPr wrap="none">
            <a:spAutoFit/>
          </a:bodyPr>
          <a:lstStyle/>
          <a:p>
            <a:r>
              <a:rPr lang="ja-JP" altLang="en-US" sz="4400" dirty="0">
                <a:solidFill>
                  <a:srgbClr val="000000"/>
                </a:solidFill>
                <a:latin typeface="ＭＳ ゴシック" panose="020B0609070205080204" pitchFamily="49" charset="-128"/>
                <a:ea typeface="ＭＳ ゴシック" panose="020B0609070205080204" pitchFamily="49" charset="-128"/>
              </a:rPr>
              <a:t>電車</a:t>
            </a:r>
            <a:endParaRPr lang="ja-JP" altLang="en-US" sz="4400" dirty="0"/>
          </a:p>
        </p:txBody>
      </p:sp>
      <p:sp>
        <p:nvSpPr>
          <p:cNvPr id="31" name="楕円 30">
            <a:extLst>
              <a:ext uri="{FF2B5EF4-FFF2-40B4-BE49-F238E27FC236}">
                <a16:creationId xmlns:a16="http://schemas.microsoft.com/office/drawing/2014/main" id="{520F7886-18C6-427C-A062-9F9F18BC3B0B}"/>
              </a:ext>
            </a:extLst>
          </p:cNvPr>
          <p:cNvSpPr/>
          <p:nvPr/>
        </p:nvSpPr>
        <p:spPr>
          <a:xfrm>
            <a:off x="2033561" y="5018504"/>
            <a:ext cx="604007" cy="6040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4" name="フローチャート: 処理 33">
            <a:extLst>
              <a:ext uri="{FF2B5EF4-FFF2-40B4-BE49-F238E27FC236}">
                <a16:creationId xmlns:a16="http://schemas.microsoft.com/office/drawing/2014/main" id="{7FF1E6BD-53B9-49FE-AF9D-9651BB582543}"/>
              </a:ext>
            </a:extLst>
          </p:cNvPr>
          <p:cNvSpPr/>
          <p:nvPr/>
        </p:nvSpPr>
        <p:spPr>
          <a:xfrm>
            <a:off x="1417721" y="2863549"/>
            <a:ext cx="4121670" cy="2359292"/>
          </a:xfrm>
          <a:prstGeom prst="flowChartProcess">
            <a:avLst/>
          </a:prstGeom>
          <a:solidFill>
            <a:schemeClr val="bg2"/>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35" name="グループ化 34">
            <a:extLst>
              <a:ext uri="{FF2B5EF4-FFF2-40B4-BE49-F238E27FC236}">
                <a16:creationId xmlns:a16="http://schemas.microsoft.com/office/drawing/2014/main" id="{F2D4CA9C-4AA1-4F69-A761-1C834B7F2AAC}"/>
              </a:ext>
            </a:extLst>
          </p:cNvPr>
          <p:cNvGrpSpPr/>
          <p:nvPr/>
        </p:nvGrpSpPr>
        <p:grpSpPr>
          <a:xfrm>
            <a:off x="2371211" y="3784931"/>
            <a:ext cx="795737" cy="1403011"/>
            <a:chOff x="1549594" y="3029387"/>
            <a:chExt cx="795737" cy="1403011"/>
          </a:xfrm>
        </p:grpSpPr>
        <p:sp>
          <p:nvSpPr>
            <p:cNvPr id="49" name="フローチャート: 処理 48">
              <a:extLst>
                <a:ext uri="{FF2B5EF4-FFF2-40B4-BE49-F238E27FC236}">
                  <a16:creationId xmlns:a16="http://schemas.microsoft.com/office/drawing/2014/main" id="{E24BD761-FD76-41B6-834D-99C3443B3B20}"/>
                </a:ext>
              </a:extLst>
            </p:cNvPr>
            <p:cNvSpPr/>
            <p:nvPr/>
          </p:nvSpPr>
          <p:spPr>
            <a:xfrm>
              <a:off x="1765979" y="3601759"/>
              <a:ext cx="342027" cy="8306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スマイル 49">
              <a:extLst>
                <a:ext uri="{FF2B5EF4-FFF2-40B4-BE49-F238E27FC236}">
                  <a16:creationId xmlns:a16="http://schemas.microsoft.com/office/drawing/2014/main" id="{7C6DEBD4-E657-493A-A891-0E589E59E499}"/>
                </a:ext>
              </a:extLst>
            </p:cNvPr>
            <p:cNvSpPr/>
            <p:nvPr/>
          </p:nvSpPr>
          <p:spPr>
            <a:xfrm>
              <a:off x="1549594" y="3029387"/>
              <a:ext cx="795737" cy="795737"/>
            </a:xfrm>
            <a:prstGeom prst="smileyFac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nvGrpSpPr>
          <p:cNvPr id="53" name="グループ化 52">
            <a:extLst>
              <a:ext uri="{FF2B5EF4-FFF2-40B4-BE49-F238E27FC236}">
                <a16:creationId xmlns:a16="http://schemas.microsoft.com/office/drawing/2014/main" id="{9C2702E3-77D6-42D4-8E3C-2F49077AAD17}"/>
              </a:ext>
            </a:extLst>
          </p:cNvPr>
          <p:cNvGrpSpPr/>
          <p:nvPr/>
        </p:nvGrpSpPr>
        <p:grpSpPr>
          <a:xfrm>
            <a:off x="3120608" y="3533644"/>
            <a:ext cx="3179863" cy="949300"/>
            <a:chOff x="2655787" y="3053584"/>
            <a:chExt cx="3179863" cy="949300"/>
          </a:xfrm>
        </p:grpSpPr>
        <p:sp>
          <p:nvSpPr>
            <p:cNvPr id="38" name="台形 37">
              <a:extLst>
                <a:ext uri="{FF2B5EF4-FFF2-40B4-BE49-F238E27FC236}">
                  <a16:creationId xmlns:a16="http://schemas.microsoft.com/office/drawing/2014/main" id="{C8F14CE7-91C5-4DE6-88C6-C01B0CAFB943}"/>
                </a:ext>
              </a:extLst>
            </p:cNvPr>
            <p:cNvSpPr/>
            <p:nvPr/>
          </p:nvSpPr>
          <p:spPr>
            <a:xfrm rot="16200000">
              <a:off x="4634245" y="3318248"/>
              <a:ext cx="949300" cy="419971"/>
            </a:xfrm>
            <a:prstGeom prst="trapezoid">
              <a:avLst>
                <a:gd name="adj" fmla="val 53952"/>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矢印: 右 40">
              <a:extLst>
                <a:ext uri="{FF2B5EF4-FFF2-40B4-BE49-F238E27FC236}">
                  <a16:creationId xmlns:a16="http://schemas.microsoft.com/office/drawing/2014/main" id="{E63C5AA7-D3B6-4F41-8711-7F484B85A436}"/>
                </a:ext>
              </a:extLst>
            </p:cNvPr>
            <p:cNvSpPr/>
            <p:nvPr/>
          </p:nvSpPr>
          <p:spPr>
            <a:xfrm>
              <a:off x="5454650" y="3396435"/>
              <a:ext cx="381000" cy="254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3" name="正方形/長方形 42">
              <a:extLst>
                <a:ext uri="{FF2B5EF4-FFF2-40B4-BE49-F238E27FC236}">
                  <a16:creationId xmlns:a16="http://schemas.microsoft.com/office/drawing/2014/main" id="{06A4EAF0-F5D8-4572-853F-0505F4D3402D}"/>
                </a:ext>
              </a:extLst>
            </p:cNvPr>
            <p:cNvSpPr/>
            <p:nvPr/>
          </p:nvSpPr>
          <p:spPr>
            <a:xfrm>
              <a:off x="2655787" y="3256219"/>
              <a:ext cx="2244525" cy="584775"/>
            </a:xfrm>
            <a:prstGeom prst="rect">
              <a:avLst/>
            </a:prstGeom>
          </p:spPr>
          <p:txBody>
            <a:bodyPr wrap="none">
              <a:spAutoFit/>
            </a:bodyPr>
            <a:lstStyle/>
            <a:p>
              <a:r>
                <a:rPr lang="ja-JP" altLang="en-US" sz="3200" b="1" dirty="0">
                  <a:latin typeface="ＭＳ ゴシック" panose="020B0609070205080204" pitchFamily="49" charset="-128"/>
                  <a:ea typeface="ＭＳ ゴシック" panose="020B0609070205080204" pitchFamily="49" charset="-128"/>
                </a:rPr>
                <a:t>スピーカー</a:t>
              </a:r>
              <a:endParaRPr lang="ja-JP" altLang="en-US" sz="3200" dirty="0"/>
            </a:p>
          </p:txBody>
        </p:sp>
      </p:grpSp>
      <p:grpSp>
        <p:nvGrpSpPr>
          <p:cNvPr id="52" name="グループ化 51">
            <a:extLst>
              <a:ext uri="{FF2B5EF4-FFF2-40B4-BE49-F238E27FC236}">
                <a16:creationId xmlns:a16="http://schemas.microsoft.com/office/drawing/2014/main" id="{72554ED4-97FC-4029-99D5-DFD8E8C554EC}"/>
              </a:ext>
            </a:extLst>
          </p:cNvPr>
          <p:cNvGrpSpPr/>
          <p:nvPr/>
        </p:nvGrpSpPr>
        <p:grpSpPr>
          <a:xfrm>
            <a:off x="3599932" y="2904430"/>
            <a:ext cx="2700538" cy="584775"/>
            <a:chOff x="3135112" y="2424369"/>
            <a:chExt cx="2700538" cy="584775"/>
          </a:xfrm>
        </p:grpSpPr>
        <p:sp>
          <p:nvSpPr>
            <p:cNvPr id="36" name="正方形/長方形 35">
              <a:extLst>
                <a:ext uri="{FF2B5EF4-FFF2-40B4-BE49-F238E27FC236}">
                  <a16:creationId xmlns:a16="http://schemas.microsoft.com/office/drawing/2014/main" id="{14697420-37B1-42BF-9956-31C9F293B6AF}"/>
                </a:ext>
              </a:extLst>
            </p:cNvPr>
            <p:cNvSpPr/>
            <p:nvPr/>
          </p:nvSpPr>
          <p:spPr>
            <a:xfrm>
              <a:off x="4495219" y="2509132"/>
              <a:ext cx="516531" cy="27222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台形 36">
              <a:extLst>
                <a:ext uri="{FF2B5EF4-FFF2-40B4-BE49-F238E27FC236}">
                  <a16:creationId xmlns:a16="http://schemas.microsoft.com/office/drawing/2014/main" id="{B8197214-4874-4174-A23E-36FBAE034FDB}"/>
                </a:ext>
              </a:extLst>
            </p:cNvPr>
            <p:cNvSpPr/>
            <p:nvPr/>
          </p:nvSpPr>
          <p:spPr>
            <a:xfrm rot="16200000">
              <a:off x="4928330" y="2520862"/>
              <a:ext cx="431944" cy="239702"/>
            </a:xfrm>
            <a:prstGeom prst="trapezoi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矢印: 右 39">
              <a:extLst>
                <a:ext uri="{FF2B5EF4-FFF2-40B4-BE49-F238E27FC236}">
                  <a16:creationId xmlns:a16="http://schemas.microsoft.com/office/drawing/2014/main" id="{6603FD1E-F9F6-44F5-8D44-CE5E34DB0FE8}"/>
                </a:ext>
              </a:extLst>
            </p:cNvPr>
            <p:cNvSpPr/>
            <p:nvPr/>
          </p:nvSpPr>
          <p:spPr>
            <a:xfrm>
              <a:off x="5454650" y="2494735"/>
              <a:ext cx="381000" cy="2540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4" name="正方形/長方形 43">
              <a:extLst>
                <a:ext uri="{FF2B5EF4-FFF2-40B4-BE49-F238E27FC236}">
                  <a16:creationId xmlns:a16="http://schemas.microsoft.com/office/drawing/2014/main" id="{5CA8D7D4-36DE-4378-ABBD-308809A92221}"/>
                </a:ext>
              </a:extLst>
            </p:cNvPr>
            <p:cNvSpPr/>
            <p:nvPr/>
          </p:nvSpPr>
          <p:spPr>
            <a:xfrm>
              <a:off x="3135112" y="2424369"/>
              <a:ext cx="1415772" cy="584775"/>
            </a:xfrm>
            <a:prstGeom prst="rect">
              <a:avLst/>
            </a:prstGeom>
          </p:spPr>
          <p:txBody>
            <a:bodyPr wrap="none">
              <a:spAutoFit/>
            </a:bodyPr>
            <a:lstStyle/>
            <a:p>
              <a:r>
                <a:rPr lang="ja-JP" altLang="en-US" sz="3200" b="1" dirty="0"/>
                <a:t>ライト</a:t>
              </a:r>
            </a:p>
          </p:txBody>
        </p:sp>
      </p:grpSp>
      <p:grpSp>
        <p:nvGrpSpPr>
          <p:cNvPr id="54" name="グループ化 53">
            <a:extLst>
              <a:ext uri="{FF2B5EF4-FFF2-40B4-BE49-F238E27FC236}">
                <a16:creationId xmlns:a16="http://schemas.microsoft.com/office/drawing/2014/main" id="{675BC2A3-8DC5-4F1A-85AB-2CF57677A65F}"/>
              </a:ext>
            </a:extLst>
          </p:cNvPr>
          <p:cNvGrpSpPr/>
          <p:nvPr/>
        </p:nvGrpSpPr>
        <p:grpSpPr>
          <a:xfrm>
            <a:off x="3711426" y="4498280"/>
            <a:ext cx="2576345" cy="584775"/>
            <a:chOff x="3246605" y="4018219"/>
            <a:chExt cx="2576345" cy="584775"/>
          </a:xfrm>
        </p:grpSpPr>
        <p:grpSp>
          <p:nvGrpSpPr>
            <p:cNvPr id="39" name="グループ化 38">
              <a:extLst>
                <a:ext uri="{FF2B5EF4-FFF2-40B4-BE49-F238E27FC236}">
                  <a16:creationId xmlns:a16="http://schemas.microsoft.com/office/drawing/2014/main" id="{F6FD0D40-8354-4930-B2EB-2EACCD7F7E71}"/>
                </a:ext>
              </a:extLst>
            </p:cNvPr>
            <p:cNvGrpSpPr/>
            <p:nvPr/>
          </p:nvGrpSpPr>
          <p:grpSpPr>
            <a:xfrm>
              <a:off x="4601048" y="4102316"/>
              <a:ext cx="526503" cy="368823"/>
              <a:chOff x="4601048" y="3722131"/>
              <a:chExt cx="526503" cy="368823"/>
            </a:xfrm>
          </p:grpSpPr>
          <p:sp>
            <p:nvSpPr>
              <p:cNvPr id="46" name="楕円 45">
                <a:extLst>
                  <a:ext uri="{FF2B5EF4-FFF2-40B4-BE49-F238E27FC236}">
                    <a16:creationId xmlns:a16="http://schemas.microsoft.com/office/drawing/2014/main" id="{DE391784-2805-4744-9FB5-D2281C3F6897}"/>
                  </a:ext>
                </a:extLst>
              </p:cNvPr>
              <p:cNvSpPr/>
              <p:nvPr/>
            </p:nvSpPr>
            <p:spPr>
              <a:xfrm>
                <a:off x="4719844" y="3754061"/>
                <a:ext cx="321087" cy="3210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7" name="アーチ 46">
                <a:extLst>
                  <a:ext uri="{FF2B5EF4-FFF2-40B4-BE49-F238E27FC236}">
                    <a16:creationId xmlns:a16="http://schemas.microsoft.com/office/drawing/2014/main" id="{ADF7ED05-7005-4475-9007-648C915BF8DF}"/>
                  </a:ext>
                </a:extLst>
              </p:cNvPr>
              <p:cNvSpPr/>
              <p:nvPr/>
            </p:nvSpPr>
            <p:spPr>
              <a:xfrm rot="4500000">
                <a:off x="4567994" y="3815852"/>
                <a:ext cx="308156" cy="242048"/>
              </a:xfrm>
              <a:prstGeom prst="blockArc">
                <a:avLst>
                  <a:gd name="adj1" fmla="val 12948677"/>
                  <a:gd name="adj2" fmla="val 20409621"/>
                  <a:gd name="adj3"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48" name="アーチ 47">
                <a:extLst>
                  <a:ext uri="{FF2B5EF4-FFF2-40B4-BE49-F238E27FC236}">
                    <a16:creationId xmlns:a16="http://schemas.microsoft.com/office/drawing/2014/main" id="{A20623A5-AAF2-40D1-A9DC-A5AB290D7999}"/>
                  </a:ext>
                </a:extLst>
              </p:cNvPr>
              <p:cNvSpPr/>
              <p:nvPr/>
            </p:nvSpPr>
            <p:spPr>
              <a:xfrm rot="14735357">
                <a:off x="4866733" y="3753469"/>
                <a:ext cx="292155" cy="229480"/>
              </a:xfrm>
              <a:prstGeom prst="blockArc">
                <a:avLst>
                  <a:gd name="adj1" fmla="val 12491958"/>
                  <a:gd name="adj2" fmla="val 20653116"/>
                  <a:gd name="adj3" fmla="val 14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grpSp>
        <p:sp>
          <p:nvSpPr>
            <p:cNvPr id="42" name="矢印: 右 41">
              <a:extLst>
                <a:ext uri="{FF2B5EF4-FFF2-40B4-BE49-F238E27FC236}">
                  <a16:creationId xmlns:a16="http://schemas.microsoft.com/office/drawing/2014/main" id="{01A214AD-E332-4329-9F8F-BD453E2DDC82}"/>
                </a:ext>
              </a:extLst>
            </p:cNvPr>
            <p:cNvSpPr/>
            <p:nvPr/>
          </p:nvSpPr>
          <p:spPr>
            <a:xfrm>
              <a:off x="5441950" y="4177485"/>
              <a:ext cx="381000" cy="254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5" name="正方形/長方形 44">
              <a:extLst>
                <a:ext uri="{FF2B5EF4-FFF2-40B4-BE49-F238E27FC236}">
                  <a16:creationId xmlns:a16="http://schemas.microsoft.com/office/drawing/2014/main" id="{5A5B313A-A7E5-4A1E-9335-5CD16FD59DF6}"/>
                </a:ext>
              </a:extLst>
            </p:cNvPr>
            <p:cNvSpPr/>
            <p:nvPr/>
          </p:nvSpPr>
          <p:spPr>
            <a:xfrm>
              <a:off x="3246605" y="4018219"/>
              <a:ext cx="1420582" cy="584775"/>
            </a:xfrm>
            <a:prstGeom prst="rect">
              <a:avLst/>
            </a:prstGeom>
          </p:spPr>
          <p:txBody>
            <a:bodyPr wrap="none">
              <a:spAutoFit/>
            </a:bodyPr>
            <a:lstStyle/>
            <a:p>
              <a:r>
                <a:rPr lang="ja-JP" altLang="en-US" sz="3200" b="1" dirty="0">
                  <a:latin typeface="ＭＳ ゴシック" panose="020B0609070205080204" pitchFamily="49" charset="-128"/>
                  <a:ea typeface="ＭＳ ゴシック" panose="020B0609070205080204" pitchFamily="49" charset="-128"/>
                </a:rPr>
                <a:t>ボール</a:t>
              </a:r>
              <a:endParaRPr lang="ja-JP" altLang="en-US" sz="3200" dirty="0"/>
            </a:p>
          </p:txBody>
        </p:sp>
      </p:grpSp>
      <p:sp>
        <p:nvSpPr>
          <p:cNvPr id="56" name="正方形/長方形 55">
            <a:extLst>
              <a:ext uri="{FF2B5EF4-FFF2-40B4-BE49-F238E27FC236}">
                <a16:creationId xmlns:a16="http://schemas.microsoft.com/office/drawing/2014/main" id="{A7234850-2FDA-4597-9299-BC11178958FE}"/>
              </a:ext>
            </a:extLst>
          </p:cNvPr>
          <p:cNvSpPr/>
          <p:nvPr/>
        </p:nvSpPr>
        <p:spPr>
          <a:xfrm>
            <a:off x="7005880" y="3405614"/>
            <a:ext cx="1877437" cy="769441"/>
          </a:xfrm>
          <a:prstGeom prst="rect">
            <a:avLst/>
          </a:prstGeom>
        </p:spPr>
        <p:txBody>
          <a:bodyPr wrap="none">
            <a:spAutoFit/>
          </a:bodyPr>
          <a:lstStyle/>
          <a:p>
            <a:r>
              <a:rPr lang="ja-JP" altLang="en-US" sz="4400" dirty="0">
                <a:solidFill>
                  <a:srgbClr val="000000"/>
                </a:solidFill>
                <a:latin typeface="ＭＳ ゴシック" panose="020B0609070205080204" pitchFamily="49" charset="-128"/>
                <a:ea typeface="ＭＳ ゴシック" panose="020B0609070205080204" pitchFamily="49" charset="-128"/>
              </a:rPr>
              <a:t>Ａさん</a:t>
            </a:r>
            <a:endParaRPr lang="ja-JP" altLang="en-US" sz="4400" dirty="0"/>
          </a:p>
        </p:txBody>
      </p:sp>
    </p:spTree>
    <p:extLst>
      <p:ext uri="{BB962C8B-B14F-4D97-AF65-F5344CB8AC3E}">
        <p14:creationId xmlns:p14="http://schemas.microsoft.com/office/powerpoint/2010/main" val="227049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down)">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wipe(down)">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down)">
                                      <p:cBhvr>
                                        <p:cTn id="1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9706"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4</a:t>
            </a:fld>
            <a:endParaRPr kumimoji="1" lang="ja-JP" altLang="en-US"/>
          </a:p>
        </p:txBody>
      </p:sp>
      <p:sp>
        <p:nvSpPr>
          <p:cNvPr id="32" name="コンテンツ プレースホルダー 2">
            <a:extLst>
              <a:ext uri="{FF2B5EF4-FFF2-40B4-BE49-F238E27FC236}">
                <a16:creationId xmlns:a16="http://schemas.microsoft.com/office/drawing/2014/main" id="{C5386509-38C9-4E87-867B-1AADE907CE4E}"/>
              </a:ext>
            </a:extLst>
          </p:cNvPr>
          <p:cNvSpPr txBox="1">
            <a:spLocks/>
          </p:cNvSpPr>
          <p:nvPr/>
        </p:nvSpPr>
        <p:spPr>
          <a:xfrm>
            <a:off x="363691" y="905066"/>
            <a:ext cx="11426794" cy="95525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a:solidFill>
                  <a:srgbClr val="FF0000"/>
                </a:solidFill>
                <a:latin typeface="HG丸ｺﾞｼｯｸM-PRO" panose="020F0600000000000000" pitchFamily="50" charset="-128"/>
                <a:ea typeface="HG丸ｺﾞｼｯｸM-PRO" panose="020F0600000000000000" pitchFamily="50" charset="-128"/>
              </a:rPr>
              <a:t>位置・座標</a:t>
            </a:r>
            <a:r>
              <a:rPr lang="ja-JP" altLang="en-US" sz="3200" dirty="0">
                <a:latin typeface="HG丸ｺﾞｼｯｸM-PRO" panose="020F0600000000000000" pitchFamily="50" charset="-128"/>
                <a:ea typeface="HG丸ｺﾞｼｯｸM-PRO" panose="020F0600000000000000" pitchFamily="50" charset="-128"/>
              </a:rPr>
              <a:t>が、変化したとき、その変化量（大きさと向きを含む）を</a:t>
            </a:r>
            <a:r>
              <a:rPr lang="ja-JP" altLang="en-US" sz="3200" b="1" dirty="0">
                <a:solidFill>
                  <a:srgbClr val="00B050"/>
                </a:solidFill>
                <a:latin typeface="HG丸ｺﾞｼｯｸM-PRO" panose="020F0600000000000000" pitchFamily="50" charset="-128"/>
                <a:ea typeface="HG丸ｺﾞｼｯｸM-PRO" panose="020F0600000000000000" pitchFamily="50" charset="-128"/>
              </a:rPr>
              <a:t>変位</a:t>
            </a:r>
            <a:r>
              <a:rPr lang="ja-JP" altLang="en-US" sz="3200" dirty="0">
                <a:latin typeface="HG丸ｺﾞｼｯｸM-PRO" panose="020F0600000000000000" pitchFamily="50" charset="-128"/>
                <a:ea typeface="HG丸ｺﾞｼｯｸM-PRO" panose="020F0600000000000000" pitchFamily="50" charset="-128"/>
              </a:rPr>
              <a:t>という。</a:t>
            </a:r>
          </a:p>
        </p:txBody>
      </p:sp>
      <p:sp>
        <p:nvSpPr>
          <p:cNvPr id="33" name="正方形/長方形 32">
            <a:extLst>
              <a:ext uri="{FF2B5EF4-FFF2-40B4-BE49-F238E27FC236}">
                <a16:creationId xmlns:a16="http://schemas.microsoft.com/office/drawing/2014/main" id="{16B78A1C-F880-4C3C-BC34-9F5EF8E104E4}"/>
              </a:ext>
            </a:extLst>
          </p:cNvPr>
          <p:cNvSpPr/>
          <p:nvPr/>
        </p:nvSpPr>
        <p:spPr>
          <a:xfrm>
            <a:off x="6202394" y="5718866"/>
            <a:ext cx="1261884" cy="523220"/>
          </a:xfrm>
          <a:prstGeom prst="rect">
            <a:avLst/>
          </a:prstGeom>
        </p:spPr>
        <p:txBody>
          <a:bodyPr wrap="none">
            <a:spAutoFit/>
          </a:bodyPr>
          <a:lstStyle/>
          <a:p>
            <a:r>
              <a:rPr lang="ja-JP" altLang="en-US" sz="2800" b="1" dirty="0">
                <a:solidFill>
                  <a:srgbClr val="00B050"/>
                </a:solidFill>
              </a:rPr>
              <a:t>変位２</a:t>
            </a:r>
            <a:endParaRPr lang="en-US" altLang="ja-JP" sz="2800" b="1" dirty="0">
              <a:solidFill>
                <a:srgbClr val="00B050"/>
              </a:solidFill>
            </a:endParaRPr>
          </a:p>
        </p:txBody>
      </p:sp>
      <p:cxnSp>
        <p:nvCxnSpPr>
          <p:cNvPr id="34" name="直線矢印コネクタ 33">
            <a:extLst>
              <a:ext uri="{FF2B5EF4-FFF2-40B4-BE49-F238E27FC236}">
                <a16:creationId xmlns:a16="http://schemas.microsoft.com/office/drawing/2014/main" id="{946BD8CB-7300-466F-877C-E64D502AF322}"/>
              </a:ext>
            </a:extLst>
          </p:cNvPr>
          <p:cNvCxnSpPr/>
          <p:nvPr/>
        </p:nvCxnSpPr>
        <p:spPr>
          <a:xfrm>
            <a:off x="2282524" y="2714369"/>
            <a:ext cx="6700268" cy="0"/>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3E42111D-FEFB-4922-9DE2-24344CD4A83A}"/>
              </a:ext>
            </a:extLst>
          </p:cNvPr>
          <p:cNvCxnSpPr/>
          <p:nvPr/>
        </p:nvCxnSpPr>
        <p:spPr>
          <a:xfrm>
            <a:off x="5821635" y="2560458"/>
            <a:ext cx="0" cy="30782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EA6DD11-1DBB-4121-93E1-E61C59443FD0}"/>
              </a:ext>
            </a:extLst>
          </p:cNvPr>
          <p:cNvCxnSpPr/>
          <p:nvPr/>
        </p:nvCxnSpPr>
        <p:spPr>
          <a:xfrm>
            <a:off x="4209835" y="2545067"/>
            <a:ext cx="0" cy="30782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9E0BA603-C3CA-4918-BACB-E15AB6971270}"/>
              </a:ext>
            </a:extLst>
          </p:cNvPr>
          <p:cNvSpPr/>
          <p:nvPr/>
        </p:nvSpPr>
        <p:spPr>
          <a:xfrm>
            <a:off x="5601190" y="2758742"/>
            <a:ext cx="543039" cy="784830"/>
          </a:xfrm>
          <a:prstGeom prst="rect">
            <a:avLst/>
          </a:prstGeom>
        </p:spPr>
        <p:txBody>
          <a:bodyPr wrap="square">
            <a:spAutoFit/>
          </a:bodyPr>
          <a:lstStyle/>
          <a:p>
            <a:r>
              <a:rPr lang="en-US" altLang="ja-JP" sz="4500" dirty="0">
                <a:solidFill>
                  <a:srgbClr val="FF0000"/>
                </a:solidFill>
                <a:latin typeface="平成明朝体W3"/>
              </a:rPr>
              <a:t>2</a:t>
            </a:r>
            <a:endParaRPr lang="ja-JP" altLang="en-US" sz="4500" dirty="0">
              <a:solidFill>
                <a:srgbClr val="FF0000"/>
              </a:solidFill>
            </a:endParaRPr>
          </a:p>
        </p:txBody>
      </p:sp>
      <p:sp>
        <p:nvSpPr>
          <p:cNvPr id="38" name="円/楕円 37">
            <a:extLst>
              <a:ext uri="{FF2B5EF4-FFF2-40B4-BE49-F238E27FC236}">
                <a16:creationId xmlns:a16="http://schemas.microsoft.com/office/drawing/2014/main" id="{8F929DA3-8C49-4873-B63C-00576FCBEE23}"/>
              </a:ext>
            </a:extLst>
          </p:cNvPr>
          <p:cNvSpPr/>
          <p:nvPr/>
        </p:nvSpPr>
        <p:spPr>
          <a:xfrm>
            <a:off x="5656333" y="2313244"/>
            <a:ext cx="345593" cy="345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9" name="正方形/長方形 38">
            <a:extLst>
              <a:ext uri="{FF2B5EF4-FFF2-40B4-BE49-F238E27FC236}">
                <a16:creationId xmlns:a16="http://schemas.microsoft.com/office/drawing/2014/main" id="{D2F2F6E6-85B2-40B3-8EDF-5EC108F4EA24}"/>
              </a:ext>
            </a:extLst>
          </p:cNvPr>
          <p:cNvSpPr/>
          <p:nvPr/>
        </p:nvSpPr>
        <p:spPr>
          <a:xfrm>
            <a:off x="3978894" y="2701354"/>
            <a:ext cx="543039" cy="784830"/>
          </a:xfrm>
          <a:prstGeom prst="rect">
            <a:avLst/>
          </a:prstGeom>
        </p:spPr>
        <p:txBody>
          <a:bodyPr wrap="square">
            <a:spAutoFit/>
          </a:bodyPr>
          <a:lstStyle/>
          <a:p>
            <a:r>
              <a:rPr lang="en-US" altLang="ja-JP" sz="4500" dirty="0">
                <a:latin typeface="平成明朝体W3"/>
              </a:rPr>
              <a:t>o</a:t>
            </a:r>
            <a:endParaRPr lang="ja-JP" altLang="en-US" sz="4500" dirty="0"/>
          </a:p>
        </p:txBody>
      </p:sp>
      <p:cxnSp>
        <p:nvCxnSpPr>
          <p:cNvPr id="40" name="直線矢印コネクタ 39">
            <a:extLst>
              <a:ext uri="{FF2B5EF4-FFF2-40B4-BE49-F238E27FC236}">
                <a16:creationId xmlns:a16="http://schemas.microsoft.com/office/drawing/2014/main" id="{164ADCA0-F079-497B-9543-73056598C94A}"/>
              </a:ext>
            </a:extLst>
          </p:cNvPr>
          <p:cNvCxnSpPr/>
          <p:nvPr/>
        </p:nvCxnSpPr>
        <p:spPr>
          <a:xfrm>
            <a:off x="2280920" y="4743500"/>
            <a:ext cx="6700268" cy="0"/>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73D6ACD6-44E0-4248-BF99-09D3DE9B7610}"/>
              </a:ext>
            </a:extLst>
          </p:cNvPr>
          <p:cNvCxnSpPr/>
          <p:nvPr/>
        </p:nvCxnSpPr>
        <p:spPr>
          <a:xfrm>
            <a:off x="4208231" y="4574199"/>
            <a:ext cx="0" cy="30782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DB43E308-77EC-419F-8C2E-FBC269E2C605}"/>
              </a:ext>
            </a:extLst>
          </p:cNvPr>
          <p:cNvSpPr/>
          <p:nvPr/>
        </p:nvSpPr>
        <p:spPr>
          <a:xfrm>
            <a:off x="3977290" y="4730485"/>
            <a:ext cx="543039" cy="784830"/>
          </a:xfrm>
          <a:prstGeom prst="rect">
            <a:avLst/>
          </a:prstGeom>
        </p:spPr>
        <p:txBody>
          <a:bodyPr wrap="square">
            <a:spAutoFit/>
          </a:bodyPr>
          <a:lstStyle/>
          <a:p>
            <a:r>
              <a:rPr lang="en-US" altLang="ja-JP" sz="4500" dirty="0">
                <a:latin typeface="平成明朝体W3"/>
              </a:rPr>
              <a:t>o</a:t>
            </a:r>
            <a:endParaRPr lang="ja-JP" altLang="en-US" sz="4500" dirty="0"/>
          </a:p>
        </p:txBody>
      </p:sp>
      <p:cxnSp>
        <p:nvCxnSpPr>
          <p:cNvPr id="43" name="直線コネクタ 42">
            <a:extLst>
              <a:ext uri="{FF2B5EF4-FFF2-40B4-BE49-F238E27FC236}">
                <a16:creationId xmlns:a16="http://schemas.microsoft.com/office/drawing/2014/main" id="{022FCA01-32F2-49C1-AC36-A041E97A6756}"/>
              </a:ext>
            </a:extLst>
          </p:cNvPr>
          <p:cNvCxnSpPr/>
          <p:nvPr/>
        </p:nvCxnSpPr>
        <p:spPr>
          <a:xfrm>
            <a:off x="5839282" y="4618466"/>
            <a:ext cx="0" cy="30782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グループ化 43">
            <a:extLst>
              <a:ext uri="{FF2B5EF4-FFF2-40B4-BE49-F238E27FC236}">
                <a16:creationId xmlns:a16="http://schemas.microsoft.com/office/drawing/2014/main" id="{2DE01CB8-2733-4C7A-AB0E-C2535E119803}"/>
              </a:ext>
            </a:extLst>
          </p:cNvPr>
          <p:cNvGrpSpPr/>
          <p:nvPr/>
        </p:nvGrpSpPr>
        <p:grpSpPr>
          <a:xfrm>
            <a:off x="7365747" y="3642471"/>
            <a:ext cx="565570" cy="1967131"/>
            <a:chOff x="6189044" y="3323997"/>
            <a:chExt cx="565570" cy="1967131"/>
          </a:xfrm>
        </p:grpSpPr>
        <p:cxnSp>
          <p:nvCxnSpPr>
            <p:cNvPr id="45" name="直線コネクタ 44">
              <a:extLst>
                <a:ext uri="{FF2B5EF4-FFF2-40B4-BE49-F238E27FC236}">
                  <a16:creationId xmlns:a16="http://schemas.microsoft.com/office/drawing/2014/main" id="{F733641C-A5EA-4B40-AD8A-9A8C5C1C7353}"/>
                </a:ext>
              </a:extLst>
            </p:cNvPr>
            <p:cNvCxnSpPr/>
            <p:nvPr/>
          </p:nvCxnSpPr>
          <p:spPr>
            <a:xfrm>
              <a:off x="6465011" y="4259468"/>
              <a:ext cx="0" cy="37407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6AA076BB-6752-4558-8E41-B1DA9EFB3AD9}"/>
                </a:ext>
              </a:extLst>
            </p:cNvPr>
            <p:cNvSpPr/>
            <p:nvPr/>
          </p:nvSpPr>
          <p:spPr>
            <a:xfrm>
              <a:off x="6189044" y="3323997"/>
              <a:ext cx="543039" cy="784830"/>
            </a:xfrm>
            <a:prstGeom prst="rect">
              <a:avLst/>
            </a:prstGeom>
          </p:spPr>
          <p:txBody>
            <a:bodyPr wrap="square">
              <a:spAutoFit/>
            </a:bodyPr>
            <a:lstStyle/>
            <a:p>
              <a:r>
                <a:rPr lang="en-US" altLang="ja-JP" sz="4500" dirty="0">
                  <a:solidFill>
                    <a:srgbClr val="FF0000"/>
                  </a:solidFill>
                  <a:latin typeface="平成明朝体W3"/>
                </a:rPr>
                <a:t>B</a:t>
              </a:r>
            </a:p>
          </p:txBody>
        </p:sp>
        <p:sp>
          <p:nvSpPr>
            <p:cNvPr id="47" name="円/楕円 37">
              <a:extLst>
                <a:ext uri="{FF2B5EF4-FFF2-40B4-BE49-F238E27FC236}">
                  <a16:creationId xmlns:a16="http://schemas.microsoft.com/office/drawing/2014/main" id="{95BFCC63-28D8-4972-8701-F08E777B65DA}"/>
                </a:ext>
              </a:extLst>
            </p:cNvPr>
            <p:cNvSpPr/>
            <p:nvPr/>
          </p:nvSpPr>
          <p:spPr>
            <a:xfrm>
              <a:off x="6287575" y="4023902"/>
              <a:ext cx="345593" cy="345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8" name="正方形/長方形 47">
              <a:extLst>
                <a:ext uri="{FF2B5EF4-FFF2-40B4-BE49-F238E27FC236}">
                  <a16:creationId xmlns:a16="http://schemas.microsoft.com/office/drawing/2014/main" id="{9363EEF8-ECD3-4E06-ACEE-0282BD049BED}"/>
                </a:ext>
              </a:extLst>
            </p:cNvPr>
            <p:cNvSpPr/>
            <p:nvPr/>
          </p:nvSpPr>
          <p:spPr>
            <a:xfrm>
              <a:off x="6211575" y="4506298"/>
              <a:ext cx="543039" cy="784830"/>
            </a:xfrm>
            <a:prstGeom prst="rect">
              <a:avLst/>
            </a:prstGeom>
          </p:spPr>
          <p:txBody>
            <a:bodyPr wrap="square">
              <a:spAutoFit/>
            </a:bodyPr>
            <a:lstStyle/>
            <a:p>
              <a:r>
                <a:rPr lang="en-US" altLang="ja-JP" sz="4500" dirty="0">
                  <a:solidFill>
                    <a:srgbClr val="FF0000"/>
                  </a:solidFill>
                  <a:latin typeface="平成明朝体W3"/>
                </a:rPr>
                <a:t>4</a:t>
              </a:r>
              <a:endParaRPr lang="ja-JP" altLang="en-US" sz="4500" dirty="0">
                <a:solidFill>
                  <a:srgbClr val="FF0000"/>
                </a:solidFill>
              </a:endParaRPr>
            </a:p>
          </p:txBody>
        </p:sp>
      </p:grpSp>
      <p:grpSp>
        <p:nvGrpSpPr>
          <p:cNvPr id="49" name="グループ化 48">
            <a:extLst>
              <a:ext uri="{FF2B5EF4-FFF2-40B4-BE49-F238E27FC236}">
                <a16:creationId xmlns:a16="http://schemas.microsoft.com/office/drawing/2014/main" id="{C5FE1EF2-0B00-43BF-9D0F-7FF888D239FB}"/>
              </a:ext>
            </a:extLst>
          </p:cNvPr>
          <p:cNvGrpSpPr/>
          <p:nvPr/>
        </p:nvGrpSpPr>
        <p:grpSpPr>
          <a:xfrm>
            <a:off x="4717195" y="3650491"/>
            <a:ext cx="588030" cy="1912588"/>
            <a:chOff x="3540492" y="3332018"/>
            <a:chExt cx="588030" cy="1912588"/>
          </a:xfrm>
        </p:grpSpPr>
        <p:cxnSp>
          <p:nvCxnSpPr>
            <p:cNvPr id="50" name="直線コネクタ 49">
              <a:extLst>
                <a:ext uri="{FF2B5EF4-FFF2-40B4-BE49-F238E27FC236}">
                  <a16:creationId xmlns:a16="http://schemas.microsoft.com/office/drawing/2014/main" id="{8FA0CEB9-5C39-4536-9B28-0F3CE88C929C}"/>
                </a:ext>
              </a:extLst>
            </p:cNvPr>
            <p:cNvCxnSpPr/>
            <p:nvPr/>
          </p:nvCxnSpPr>
          <p:spPr>
            <a:xfrm>
              <a:off x="3799013" y="4254188"/>
              <a:ext cx="0" cy="37407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円/楕円 37">
              <a:extLst>
                <a:ext uri="{FF2B5EF4-FFF2-40B4-BE49-F238E27FC236}">
                  <a16:creationId xmlns:a16="http://schemas.microsoft.com/office/drawing/2014/main" id="{D3FC67DF-ED05-4F6F-9159-EA36DF2583D3}"/>
                </a:ext>
              </a:extLst>
            </p:cNvPr>
            <p:cNvSpPr/>
            <p:nvPr/>
          </p:nvSpPr>
          <p:spPr>
            <a:xfrm>
              <a:off x="3631001" y="4043153"/>
              <a:ext cx="345593" cy="345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2" name="正方形/長方形 51">
              <a:extLst>
                <a:ext uri="{FF2B5EF4-FFF2-40B4-BE49-F238E27FC236}">
                  <a16:creationId xmlns:a16="http://schemas.microsoft.com/office/drawing/2014/main" id="{74DB3704-B43C-4D0F-B2A2-FFDCEEDCF4F8}"/>
                </a:ext>
              </a:extLst>
            </p:cNvPr>
            <p:cNvSpPr/>
            <p:nvPr/>
          </p:nvSpPr>
          <p:spPr>
            <a:xfrm>
              <a:off x="3585483" y="4459776"/>
              <a:ext cx="543039" cy="784830"/>
            </a:xfrm>
            <a:prstGeom prst="rect">
              <a:avLst/>
            </a:prstGeom>
          </p:spPr>
          <p:txBody>
            <a:bodyPr wrap="square">
              <a:spAutoFit/>
            </a:bodyPr>
            <a:lstStyle/>
            <a:p>
              <a:r>
                <a:rPr lang="en-US" altLang="ja-JP" sz="4500" dirty="0">
                  <a:solidFill>
                    <a:srgbClr val="FF0000"/>
                  </a:solidFill>
                  <a:latin typeface="平成明朝体W3"/>
                </a:rPr>
                <a:t>1</a:t>
              </a:r>
              <a:endParaRPr lang="ja-JP" altLang="en-US" sz="4500" dirty="0">
                <a:solidFill>
                  <a:srgbClr val="FF0000"/>
                </a:solidFill>
              </a:endParaRPr>
            </a:p>
          </p:txBody>
        </p:sp>
        <p:sp>
          <p:nvSpPr>
            <p:cNvPr id="53" name="正方形/長方形 52">
              <a:extLst>
                <a:ext uri="{FF2B5EF4-FFF2-40B4-BE49-F238E27FC236}">
                  <a16:creationId xmlns:a16="http://schemas.microsoft.com/office/drawing/2014/main" id="{C746BA78-64E8-440A-A30F-F634264834A7}"/>
                </a:ext>
              </a:extLst>
            </p:cNvPr>
            <p:cNvSpPr/>
            <p:nvPr/>
          </p:nvSpPr>
          <p:spPr>
            <a:xfrm>
              <a:off x="3540492" y="3332018"/>
              <a:ext cx="543039" cy="784830"/>
            </a:xfrm>
            <a:prstGeom prst="rect">
              <a:avLst/>
            </a:prstGeom>
          </p:spPr>
          <p:txBody>
            <a:bodyPr wrap="square">
              <a:spAutoFit/>
            </a:bodyPr>
            <a:lstStyle/>
            <a:p>
              <a:r>
                <a:rPr lang="en-US" altLang="ja-JP" sz="4500" dirty="0">
                  <a:solidFill>
                    <a:srgbClr val="FF0000"/>
                  </a:solidFill>
                  <a:latin typeface="平成明朝体W3"/>
                </a:rPr>
                <a:t>C</a:t>
              </a:r>
            </a:p>
          </p:txBody>
        </p:sp>
      </p:grpSp>
      <p:sp>
        <p:nvSpPr>
          <p:cNvPr id="54" name="正方形/長方形 53">
            <a:extLst>
              <a:ext uri="{FF2B5EF4-FFF2-40B4-BE49-F238E27FC236}">
                <a16:creationId xmlns:a16="http://schemas.microsoft.com/office/drawing/2014/main" id="{06BC63D1-8A0C-461A-88B9-3F9D4E8E242A}"/>
              </a:ext>
            </a:extLst>
          </p:cNvPr>
          <p:cNvSpPr/>
          <p:nvPr/>
        </p:nvSpPr>
        <p:spPr>
          <a:xfrm>
            <a:off x="5565458" y="1554343"/>
            <a:ext cx="543039" cy="784830"/>
          </a:xfrm>
          <a:prstGeom prst="rect">
            <a:avLst/>
          </a:prstGeom>
        </p:spPr>
        <p:txBody>
          <a:bodyPr wrap="square">
            <a:spAutoFit/>
          </a:bodyPr>
          <a:lstStyle/>
          <a:p>
            <a:r>
              <a:rPr lang="en-US" altLang="ja-JP" sz="4500" dirty="0">
                <a:solidFill>
                  <a:srgbClr val="FF0000"/>
                </a:solidFill>
                <a:latin typeface="平成明朝体W3"/>
              </a:rPr>
              <a:t>A</a:t>
            </a:r>
            <a:endParaRPr lang="ja-JP" altLang="en-US" sz="4500" dirty="0">
              <a:solidFill>
                <a:srgbClr val="FF0000"/>
              </a:solidFill>
            </a:endParaRPr>
          </a:p>
        </p:txBody>
      </p:sp>
      <p:cxnSp>
        <p:nvCxnSpPr>
          <p:cNvPr id="55" name="直線矢印コネクタ 54">
            <a:extLst>
              <a:ext uri="{FF2B5EF4-FFF2-40B4-BE49-F238E27FC236}">
                <a16:creationId xmlns:a16="http://schemas.microsoft.com/office/drawing/2014/main" id="{78182E8A-3161-4873-B62C-C8534B938997}"/>
              </a:ext>
            </a:extLst>
          </p:cNvPr>
          <p:cNvCxnSpPr/>
          <p:nvPr/>
        </p:nvCxnSpPr>
        <p:spPr>
          <a:xfrm>
            <a:off x="5840571" y="5504886"/>
            <a:ext cx="1828800"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8795792C-8ED7-4B2F-96B4-E16F3CBE6DC3}"/>
              </a:ext>
            </a:extLst>
          </p:cNvPr>
          <p:cNvCxnSpPr>
            <a:cxnSpLocks/>
          </p:cNvCxnSpPr>
          <p:nvPr/>
        </p:nvCxnSpPr>
        <p:spPr>
          <a:xfrm flipH="1">
            <a:off x="5052895" y="5504886"/>
            <a:ext cx="681789"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CDFA664B-29E7-40E7-B408-1E462D6601B8}"/>
              </a:ext>
            </a:extLst>
          </p:cNvPr>
          <p:cNvSpPr/>
          <p:nvPr/>
        </p:nvSpPr>
        <p:spPr>
          <a:xfrm>
            <a:off x="4246861" y="5726886"/>
            <a:ext cx="1620957" cy="523220"/>
          </a:xfrm>
          <a:prstGeom prst="rect">
            <a:avLst/>
          </a:prstGeom>
        </p:spPr>
        <p:txBody>
          <a:bodyPr wrap="none">
            <a:spAutoFit/>
          </a:bodyPr>
          <a:lstStyle/>
          <a:p>
            <a:r>
              <a:rPr lang="ja-JP" altLang="en-US" sz="2800" b="1" dirty="0">
                <a:solidFill>
                  <a:srgbClr val="00B050"/>
                </a:solidFill>
              </a:rPr>
              <a:t>変位－１</a:t>
            </a:r>
            <a:endParaRPr lang="en-US" altLang="ja-JP" sz="2800" b="1" dirty="0">
              <a:solidFill>
                <a:srgbClr val="00B050"/>
              </a:solidFill>
            </a:endParaRPr>
          </a:p>
        </p:txBody>
      </p:sp>
      <p:sp>
        <p:nvSpPr>
          <p:cNvPr id="6" name="正方形/長方形 5">
            <a:extLst>
              <a:ext uri="{FF2B5EF4-FFF2-40B4-BE49-F238E27FC236}">
                <a16:creationId xmlns:a16="http://schemas.microsoft.com/office/drawing/2014/main" id="{AFE5C4FD-5B55-4917-A545-6A5230E6323C}"/>
              </a:ext>
            </a:extLst>
          </p:cNvPr>
          <p:cNvSpPr/>
          <p:nvPr/>
        </p:nvSpPr>
        <p:spPr>
          <a:xfrm>
            <a:off x="8733238" y="3119692"/>
            <a:ext cx="3057247" cy="523220"/>
          </a:xfrm>
          <a:prstGeom prst="rect">
            <a:avLst/>
          </a:prstGeom>
        </p:spPr>
        <p:txBody>
          <a:bodyPr wrap="none">
            <a:spAutoFit/>
          </a:bodyPr>
          <a:lstStyle/>
          <a:p>
            <a:r>
              <a:rPr lang="ja-JP" altLang="en-US" sz="2800" b="1" dirty="0">
                <a:solidFill>
                  <a:srgbClr val="FF0000"/>
                </a:solidFill>
                <a:latin typeface="HG丸ｺﾞｼｯｸM-PRO" panose="020F0600000000000000" pitchFamily="50" charset="-128"/>
                <a:ea typeface="HG丸ｺﾞｼｯｸM-PRO" panose="020F0600000000000000" pitchFamily="50" charset="-128"/>
              </a:rPr>
              <a:t>赤字：位置・座標</a:t>
            </a:r>
            <a:endParaRPr lang="ja-JP" altLang="en-US" sz="2800" b="1" dirty="0"/>
          </a:p>
        </p:txBody>
      </p:sp>
      <p:sp>
        <p:nvSpPr>
          <p:cNvPr id="58" name="正方形/長方形 57">
            <a:extLst>
              <a:ext uri="{FF2B5EF4-FFF2-40B4-BE49-F238E27FC236}">
                <a16:creationId xmlns:a16="http://schemas.microsoft.com/office/drawing/2014/main" id="{994839A1-95EE-4121-9076-F82386A59912}"/>
              </a:ext>
            </a:extLst>
          </p:cNvPr>
          <p:cNvSpPr/>
          <p:nvPr/>
        </p:nvSpPr>
        <p:spPr>
          <a:xfrm>
            <a:off x="8733238" y="3710076"/>
            <a:ext cx="1980029" cy="523220"/>
          </a:xfrm>
          <a:prstGeom prst="rect">
            <a:avLst/>
          </a:prstGeom>
        </p:spPr>
        <p:txBody>
          <a:bodyPr wrap="none">
            <a:spAutoFit/>
          </a:bodyPr>
          <a:lstStyle/>
          <a:p>
            <a:r>
              <a:rPr lang="ja-JP" altLang="en-US" sz="2800" b="1" dirty="0">
                <a:solidFill>
                  <a:srgbClr val="00B050"/>
                </a:solidFill>
                <a:latin typeface="HG丸ｺﾞｼｯｸM-PRO" panose="020F0600000000000000" pitchFamily="50" charset="-128"/>
                <a:ea typeface="HG丸ｺﾞｼｯｸM-PRO" panose="020F0600000000000000" pitchFamily="50" charset="-128"/>
              </a:rPr>
              <a:t>緑字：変位</a:t>
            </a:r>
            <a:endParaRPr lang="ja-JP" altLang="en-US" sz="2800" b="1" dirty="0">
              <a:solidFill>
                <a:srgbClr val="00B050"/>
              </a:solidFill>
            </a:endParaRPr>
          </a:p>
        </p:txBody>
      </p:sp>
    </p:spTree>
    <p:extLst>
      <p:ext uri="{BB962C8B-B14F-4D97-AF65-F5344CB8AC3E}">
        <p14:creationId xmlns:p14="http://schemas.microsoft.com/office/powerpoint/2010/main" val="369268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down)">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wipe(left)">
                                      <p:cBhvr>
                                        <p:cTn id="12" dur="500"/>
                                        <p:tgtEl>
                                          <p:spTgt spid="5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left)">
                                      <p:cBhvr>
                                        <p:cTn id="15" dur="5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down)">
                                      <p:cBhvr>
                                        <p:cTn id="20" dur="500"/>
                                        <p:tgtEl>
                                          <p:spTgt spid="4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right)">
                                      <p:cBhvr>
                                        <p:cTn id="25" dur="500"/>
                                        <p:tgtEl>
                                          <p:spTgt spid="56"/>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right)">
                                      <p:cBhvr>
                                        <p:cTn id="2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5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4</a:t>
            </a:r>
            <a:r>
              <a:rPr lang="ja-JP" altLang="en-US" sz="3600" dirty="0">
                <a:latin typeface="HG丸ｺﾞｼｯｸM-PRO" panose="020F0600000000000000" pitchFamily="50" charset="-128"/>
                <a:ea typeface="HG丸ｺﾞｼｯｸM-PRO" panose="020F0600000000000000" pitchFamily="50" charset="-128"/>
              </a:rPr>
              <a:t>．速度の合成</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40</a:t>
            </a:fld>
            <a:endParaRPr kumimoji="1" lang="ja-JP" altLang="en-US"/>
          </a:p>
        </p:txBody>
      </p:sp>
      <p:sp>
        <p:nvSpPr>
          <p:cNvPr id="12" name="正方形/長方形 11">
            <a:extLst>
              <a:ext uri="{FF2B5EF4-FFF2-40B4-BE49-F238E27FC236}">
                <a16:creationId xmlns:a16="http://schemas.microsoft.com/office/drawing/2014/main" id="{BA29A256-D0DB-4092-B291-7D8F6BABB1CF}"/>
              </a:ext>
            </a:extLst>
          </p:cNvPr>
          <p:cNvSpPr/>
          <p:nvPr/>
        </p:nvSpPr>
        <p:spPr>
          <a:xfrm>
            <a:off x="5606477" y="899758"/>
            <a:ext cx="6069873" cy="1569660"/>
          </a:xfrm>
          <a:prstGeom prst="rect">
            <a:avLst/>
          </a:prstGeom>
        </p:spPr>
        <p:txBody>
          <a:bodyPr wrap="square">
            <a:spAutoFit/>
          </a:bodyPr>
          <a:lstStyle/>
          <a:p>
            <a:pPr algn="just"/>
            <a:r>
              <a:rPr lang="ja-JP" altLang="en-US" sz="2400" dirty="0">
                <a:solidFill>
                  <a:srgbClr val="000000"/>
                </a:solidFill>
                <a:latin typeface="HG丸ｺﾞｼｯｸM-PRO" panose="020F0600000000000000" pitchFamily="50" charset="-128"/>
                <a:ea typeface="HG丸ｺﾞｼｯｸM-PRO" panose="020F0600000000000000" pitchFamily="50" charset="-128"/>
              </a:rPr>
              <a:t>例１　図のように、川の流れに逆らって進む船Ａは、岸から見たとき、何</a:t>
            </a:r>
            <a:r>
              <a:rPr lang="en-US" altLang="ja-JP" sz="2400" dirty="0">
                <a:solidFill>
                  <a:srgbClr val="000000"/>
                </a:solidFill>
                <a:latin typeface="HG丸ｺﾞｼｯｸM-PRO" panose="020F0600000000000000" pitchFamily="50" charset="-128"/>
                <a:ea typeface="HG丸ｺﾞｼｯｸM-PRO" panose="020F0600000000000000" pitchFamily="50" charset="-128"/>
              </a:rPr>
              <a:t>m/s</a:t>
            </a:r>
            <a:r>
              <a:rPr lang="ja-JP" altLang="en-US" sz="2400" dirty="0">
                <a:solidFill>
                  <a:srgbClr val="000000"/>
                </a:solidFill>
                <a:latin typeface="HG丸ｺﾞｼｯｸM-PRO" panose="020F0600000000000000" pitchFamily="50" charset="-128"/>
                <a:ea typeface="HG丸ｺﾞｼｯｸM-PRO" panose="020F0600000000000000" pitchFamily="50" charset="-128"/>
              </a:rPr>
              <a:t>で進むか。</a:t>
            </a:r>
            <a:endParaRPr lang="en-US" altLang="ja-JP" sz="2400" dirty="0">
              <a:latin typeface="HG丸ｺﾞｼｯｸM-PRO" panose="020F0600000000000000" pitchFamily="50" charset="-128"/>
              <a:ea typeface="HG丸ｺﾞｼｯｸM-PRO" panose="020F0600000000000000" pitchFamily="50" charset="-128"/>
            </a:endParaRPr>
          </a:p>
          <a:p>
            <a:pPr algn="just"/>
            <a:r>
              <a:rPr lang="ja-JP" altLang="en-US" sz="2400" dirty="0">
                <a:latin typeface="HG丸ｺﾞｼｯｸM-PRO" panose="020F0600000000000000" pitchFamily="50" charset="-128"/>
                <a:ea typeface="HG丸ｺﾞｼｯｸM-PRO" panose="020F0600000000000000" pitchFamily="50" charset="-128"/>
              </a:rPr>
              <a:t>　　　　　　　　（　　　　</a:t>
            </a:r>
            <a:r>
              <a:rPr lang="en-US" altLang="ja-JP" sz="2400" dirty="0">
                <a:latin typeface="HG丸ｺﾞｼｯｸM-PRO" panose="020F0600000000000000" pitchFamily="50" charset="-128"/>
                <a:ea typeface="HG丸ｺﾞｼｯｸM-PRO" panose="020F0600000000000000" pitchFamily="50" charset="-128"/>
              </a:rPr>
              <a:t>m/s</a:t>
            </a:r>
            <a:r>
              <a:rPr lang="ja-JP" altLang="en-US" sz="2400" dirty="0">
                <a:latin typeface="HG丸ｺﾞｼｯｸM-PRO" panose="020F0600000000000000" pitchFamily="50" charset="-128"/>
                <a:ea typeface="HG丸ｺﾞｼｯｸM-PRO" panose="020F0600000000000000" pitchFamily="50" charset="-128"/>
              </a:rPr>
              <a:t>）</a:t>
            </a:r>
          </a:p>
        </p:txBody>
      </p:sp>
      <p:sp>
        <p:nvSpPr>
          <p:cNvPr id="13" name="正方形/長方形 12">
            <a:extLst>
              <a:ext uri="{FF2B5EF4-FFF2-40B4-BE49-F238E27FC236}">
                <a16:creationId xmlns:a16="http://schemas.microsoft.com/office/drawing/2014/main" id="{9B84D1CD-1B96-4584-B582-8E3A709A4240}"/>
              </a:ext>
            </a:extLst>
          </p:cNvPr>
          <p:cNvSpPr/>
          <p:nvPr/>
        </p:nvSpPr>
        <p:spPr>
          <a:xfrm>
            <a:off x="5639213" y="4168774"/>
            <a:ext cx="6194647" cy="1954381"/>
          </a:xfrm>
          <a:prstGeom prst="rect">
            <a:avLst/>
          </a:prstGeom>
        </p:spPr>
        <p:txBody>
          <a:bodyPr wrap="square">
            <a:spAutoFit/>
          </a:bodyPr>
          <a:lstStyle/>
          <a:p>
            <a:pPr algn="just"/>
            <a:r>
              <a:rPr lang="ja-JP" altLang="en-US" sz="2400" dirty="0">
                <a:solidFill>
                  <a:srgbClr val="000000"/>
                </a:solidFill>
                <a:latin typeface="HG丸ｺﾞｼｯｸM-PRO" panose="020F0600000000000000" pitchFamily="50" charset="-128"/>
                <a:ea typeface="HG丸ｺﾞｼｯｸM-PRO" panose="020F0600000000000000" pitchFamily="50" charset="-128"/>
              </a:rPr>
              <a:t>例２　図のように、川の流れと同じ向きに進む船Ｂは、岸から見たとき、何</a:t>
            </a:r>
            <a:r>
              <a:rPr lang="en-US" altLang="ja-JP" sz="2400" dirty="0">
                <a:solidFill>
                  <a:srgbClr val="000000"/>
                </a:solidFill>
                <a:latin typeface="HG丸ｺﾞｼｯｸM-PRO" panose="020F0600000000000000" pitchFamily="50" charset="-128"/>
                <a:ea typeface="HG丸ｺﾞｼｯｸM-PRO" panose="020F0600000000000000" pitchFamily="50" charset="-128"/>
              </a:rPr>
              <a:t>m/s</a:t>
            </a:r>
            <a:r>
              <a:rPr lang="ja-JP" altLang="en-US" sz="2400" dirty="0">
                <a:solidFill>
                  <a:srgbClr val="000000"/>
                </a:solidFill>
                <a:latin typeface="HG丸ｺﾞｼｯｸM-PRO" panose="020F0600000000000000" pitchFamily="50" charset="-128"/>
                <a:ea typeface="HG丸ｺﾞｼｯｸM-PRO" panose="020F0600000000000000" pitchFamily="50" charset="-128"/>
              </a:rPr>
              <a:t>で進むか。</a:t>
            </a:r>
          </a:p>
          <a:p>
            <a:pPr algn="just"/>
            <a:endParaRPr lang="ja-JP" altLang="en-US" sz="2100" dirty="0">
              <a:latin typeface="HG丸ｺﾞｼｯｸM-PRO" panose="020F0600000000000000" pitchFamily="50" charset="-128"/>
              <a:ea typeface="HG丸ｺﾞｼｯｸM-PRO" panose="020F0600000000000000" pitchFamily="50" charset="-128"/>
            </a:endParaRPr>
          </a:p>
          <a:p>
            <a:pPr algn="just"/>
            <a:r>
              <a:rPr lang="ja-JP" altLang="en-US" sz="2100" dirty="0">
                <a:latin typeface="HG丸ｺﾞｼｯｸM-PRO" panose="020F0600000000000000" pitchFamily="50" charset="-128"/>
                <a:ea typeface="HG丸ｺﾞｼｯｸM-PRO" panose="020F0600000000000000" pitchFamily="50" charset="-128"/>
              </a:rPr>
              <a:t>　　　　　　　　　</a:t>
            </a:r>
            <a:r>
              <a:rPr lang="ja-JP" altLang="en-US" sz="2800" dirty="0">
                <a:latin typeface="HG丸ｺﾞｼｯｸM-PRO" panose="020F0600000000000000" pitchFamily="50" charset="-128"/>
                <a:ea typeface="HG丸ｺﾞｼｯｸM-PRO" panose="020F0600000000000000" pitchFamily="50" charset="-128"/>
              </a:rPr>
              <a:t>（　　　</a:t>
            </a:r>
            <a:r>
              <a:rPr lang="en-US" altLang="ja-JP" sz="2800" dirty="0">
                <a:latin typeface="HG丸ｺﾞｼｯｸM-PRO" panose="020F0600000000000000" pitchFamily="50" charset="-128"/>
                <a:ea typeface="HG丸ｺﾞｼｯｸM-PRO" panose="020F0600000000000000" pitchFamily="50" charset="-128"/>
              </a:rPr>
              <a:t>m/s</a:t>
            </a:r>
            <a:r>
              <a:rPr lang="ja-JP" altLang="en-US" sz="2800" dirty="0">
                <a:latin typeface="HG丸ｺﾞｼｯｸM-PRO" panose="020F0600000000000000" pitchFamily="50" charset="-128"/>
                <a:ea typeface="HG丸ｺﾞｼｯｸM-PRO" panose="020F0600000000000000" pitchFamily="50" charset="-128"/>
              </a:rPr>
              <a:t>）</a:t>
            </a:r>
            <a:endParaRPr lang="ja-JP" altLang="en-US" sz="2100"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E13D8E0E-700C-4364-B003-482A9E52BF1A}"/>
                  </a:ext>
                </a:extLst>
              </p:cNvPr>
              <p:cNvSpPr/>
              <p:nvPr/>
            </p:nvSpPr>
            <p:spPr>
              <a:xfrm>
                <a:off x="7170212" y="2530924"/>
                <a:ext cx="2528256"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000" b="1" i="1">
                          <a:solidFill>
                            <a:srgbClr val="FF0000"/>
                          </a:solidFill>
                          <a:latin typeface="Cambria Math" panose="02040503050406030204" pitchFamily="18" charset="0"/>
                        </a:rPr>
                        <m:t>𝟒</m:t>
                      </m:r>
                      <m:r>
                        <a:rPr lang="en-US" altLang="ja-JP" sz="4000" b="1" i="1">
                          <a:solidFill>
                            <a:srgbClr val="FF0000"/>
                          </a:solidFill>
                          <a:latin typeface="Cambria Math" panose="02040503050406030204" pitchFamily="18" charset="0"/>
                        </a:rPr>
                        <m:t>−</m:t>
                      </m:r>
                      <m:r>
                        <a:rPr lang="en-US" altLang="ja-JP" sz="4000" b="1" i="1">
                          <a:solidFill>
                            <a:srgbClr val="FF0000"/>
                          </a:solidFill>
                          <a:latin typeface="Cambria Math" panose="02040503050406030204" pitchFamily="18" charset="0"/>
                        </a:rPr>
                        <m:t>𝟑</m:t>
                      </m:r>
                      <m:r>
                        <a:rPr lang="en-US" altLang="ja-JP" sz="4000" b="1" i="1">
                          <a:solidFill>
                            <a:srgbClr val="FF0000"/>
                          </a:solidFill>
                          <a:latin typeface="Cambria Math" panose="02040503050406030204" pitchFamily="18" charset="0"/>
                        </a:rPr>
                        <m:t>=</m:t>
                      </m:r>
                      <m:r>
                        <a:rPr lang="en-US" altLang="ja-JP" sz="4000" b="1" i="1">
                          <a:solidFill>
                            <a:srgbClr val="FF0000"/>
                          </a:solidFill>
                          <a:latin typeface="Cambria Math" panose="02040503050406030204" pitchFamily="18" charset="0"/>
                        </a:rPr>
                        <m:t>𝟏</m:t>
                      </m:r>
                    </m:oMath>
                  </m:oMathPara>
                </a14:m>
                <a:endParaRPr lang="ja-JP" altLang="en-US" sz="4000" dirty="0"/>
              </a:p>
            </p:txBody>
          </p:sp>
        </mc:Choice>
        <mc:Fallback xmlns="">
          <p:sp>
            <p:nvSpPr>
              <p:cNvPr id="14" name="正方形/長方形 13">
                <a:extLst>
                  <a:ext uri="{FF2B5EF4-FFF2-40B4-BE49-F238E27FC236}">
                    <a16:creationId xmlns:a16="http://schemas.microsoft.com/office/drawing/2014/main" id="{E13D8E0E-700C-4364-B003-482A9E52BF1A}"/>
                  </a:ext>
                </a:extLst>
              </p:cNvPr>
              <p:cNvSpPr>
                <a:spLocks noRot="1" noChangeAspect="1" noMove="1" noResize="1" noEditPoints="1" noAdjustHandles="1" noChangeArrowheads="1" noChangeShapeType="1" noTextEdit="1"/>
              </p:cNvSpPr>
              <p:nvPr/>
            </p:nvSpPr>
            <p:spPr>
              <a:xfrm>
                <a:off x="7170212" y="2530924"/>
                <a:ext cx="2528256" cy="707886"/>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a:extLst>
                  <a:ext uri="{FF2B5EF4-FFF2-40B4-BE49-F238E27FC236}">
                    <a16:creationId xmlns:a16="http://schemas.microsoft.com/office/drawing/2014/main" id="{DC7904B4-8730-4FE1-A351-BA7351749A88}"/>
                  </a:ext>
                </a:extLst>
              </p:cNvPr>
              <p:cNvSpPr/>
              <p:nvPr/>
            </p:nvSpPr>
            <p:spPr>
              <a:xfrm>
                <a:off x="8769474" y="1793895"/>
                <a:ext cx="683199"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400" b="1" i="1">
                          <a:solidFill>
                            <a:srgbClr val="FF0000"/>
                          </a:solidFill>
                          <a:latin typeface="Cambria Math" panose="02040503050406030204" pitchFamily="18" charset="0"/>
                        </a:rPr>
                        <m:t>𝟏</m:t>
                      </m:r>
                    </m:oMath>
                  </m:oMathPara>
                </a14:m>
                <a:endParaRPr lang="ja-JP" altLang="en-US" sz="2000" dirty="0"/>
              </a:p>
            </p:txBody>
          </p:sp>
        </mc:Choice>
        <mc:Fallback xmlns="">
          <p:sp>
            <p:nvSpPr>
              <p:cNvPr id="15" name="正方形/長方形 14">
                <a:extLst>
                  <a:ext uri="{FF2B5EF4-FFF2-40B4-BE49-F238E27FC236}">
                    <a16:creationId xmlns:a16="http://schemas.microsoft.com/office/drawing/2014/main" id="{DC7904B4-8730-4FE1-A351-BA7351749A88}"/>
                  </a:ext>
                </a:extLst>
              </p:cNvPr>
              <p:cNvSpPr>
                <a:spLocks noRot="1" noChangeAspect="1" noMove="1" noResize="1" noEditPoints="1" noAdjustHandles="1" noChangeArrowheads="1" noChangeShapeType="1" noTextEdit="1"/>
              </p:cNvSpPr>
              <p:nvPr/>
            </p:nvSpPr>
            <p:spPr>
              <a:xfrm>
                <a:off x="8769474" y="1793895"/>
                <a:ext cx="683199" cy="769441"/>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正方形/長方形 15">
                <a:extLst>
                  <a:ext uri="{FF2B5EF4-FFF2-40B4-BE49-F238E27FC236}">
                    <a16:creationId xmlns:a16="http://schemas.microsoft.com/office/drawing/2014/main" id="{C684A28B-C810-49D9-9219-B32DE7040EDF}"/>
                  </a:ext>
                </a:extLst>
              </p:cNvPr>
              <p:cNvSpPr/>
              <p:nvPr/>
            </p:nvSpPr>
            <p:spPr>
              <a:xfrm>
                <a:off x="6552304" y="3196957"/>
                <a:ext cx="3337773"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4000" b="1" i="1">
                          <a:solidFill>
                            <a:srgbClr val="FF0000"/>
                          </a:solidFill>
                          <a:latin typeface="Cambria Math" panose="02040503050406030204" pitchFamily="18" charset="0"/>
                        </a:rPr>
                        <m:t>𝟒</m:t>
                      </m:r>
                      <m:r>
                        <a:rPr lang="en-US" altLang="ja-JP" sz="4000" b="1" i="1">
                          <a:solidFill>
                            <a:srgbClr val="FF0000"/>
                          </a:solidFill>
                          <a:latin typeface="Cambria Math" panose="02040503050406030204" pitchFamily="18" charset="0"/>
                        </a:rPr>
                        <m:t>+(−</m:t>
                      </m:r>
                      <m:r>
                        <a:rPr lang="en-US" altLang="ja-JP" sz="4000" b="1" i="1">
                          <a:solidFill>
                            <a:srgbClr val="FF0000"/>
                          </a:solidFill>
                          <a:latin typeface="Cambria Math" panose="02040503050406030204" pitchFamily="18" charset="0"/>
                        </a:rPr>
                        <m:t>𝟑</m:t>
                      </m:r>
                      <m:r>
                        <a:rPr lang="en-US" altLang="ja-JP" sz="4000" b="1" i="1">
                          <a:solidFill>
                            <a:srgbClr val="FF0000"/>
                          </a:solidFill>
                          <a:latin typeface="Cambria Math" panose="02040503050406030204" pitchFamily="18" charset="0"/>
                        </a:rPr>
                        <m:t>)=</m:t>
                      </m:r>
                      <m:r>
                        <a:rPr lang="en-US" altLang="ja-JP" sz="4000" b="1" i="1">
                          <a:solidFill>
                            <a:srgbClr val="FF0000"/>
                          </a:solidFill>
                          <a:latin typeface="Cambria Math" panose="02040503050406030204" pitchFamily="18" charset="0"/>
                        </a:rPr>
                        <m:t>𝟏</m:t>
                      </m:r>
                    </m:oMath>
                  </m:oMathPara>
                </a14:m>
                <a:endParaRPr lang="ja-JP" altLang="en-US" sz="4000" dirty="0"/>
              </a:p>
            </p:txBody>
          </p:sp>
        </mc:Choice>
        <mc:Fallback xmlns="">
          <p:sp>
            <p:nvSpPr>
              <p:cNvPr id="16" name="正方形/長方形 15">
                <a:extLst>
                  <a:ext uri="{FF2B5EF4-FFF2-40B4-BE49-F238E27FC236}">
                    <a16:creationId xmlns:a16="http://schemas.microsoft.com/office/drawing/2014/main" id="{C684A28B-C810-49D9-9219-B32DE7040EDF}"/>
                  </a:ext>
                </a:extLst>
              </p:cNvPr>
              <p:cNvSpPr>
                <a:spLocks noRot="1" noChangeAspect="1" noMove="1" noResize="1" noEditPoints="1" noAdjustHandles="1" noChangeArrowheads="1" noChangeShapeType="1" noTextEdit="1"/>
              </p:cNvSpPr>
              <p:nvPr/>
            </p:nvSpPr>
            <p:spPr>
              <a:xfrm>
                <a:off x="6552304" y="3196957"/>
                <a:ext cx="3337773" cy="707886"/>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正方形/長方形 16">
                <a:extLst>
                  <a:ext uri="{FF2B5EF4-FFF2-40B4-BE49-F238E27FC236}">
                    <a16:creationId xmlns:a16="http://schemas.microsoft.com/office/drawing/2014/main" id="{5847D91A-DBB0-4748-8818-3F249498A057}"/>
                  </a:ext>
                </a:extLst>
              </p:cNvPr>
              <p:cNvSpPr/>
              <p:nvPr/>
            </p:nvSpPr>
            <p:spPr>
              <a:xfrm>
                <a:off x="5849425" y="5469622"/>
                <a:ext cx="2119491" cy="6001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3300" b="1" i="1">
                          <a:solidFill>
                            <a:srgbClr val="FF0000"/>
                          </a:solidFill>
                          <a:latin typeface="Cambria Math" panose="02040503050406030204" pitchFamily="18" charset="0"/>
                        </a:rPr>
                        <m:t>𝟓</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𝟑</m:t>
                      </m:r>
                      <m:r>
                        <a:rPr lang="en-US" altLang="ja-JP" sz="3300" b="1" i="1">
                          <a:solidFill>
                            <a:srgbClr val="FF0000"/>
                          </a:solidFill>
                          <a:latin typeface="Cambria Math" panose="02040503050406030204" pitchFamily="18" charset="0"/>
                        </a:rPr>
                        <m:t>=</m:t>
                      </m:r>
                      <m:r>
                        <a:rPr lang="en-US" altLang="ja-JP" sz="3300" b="1" i="1">
                          <a:solidFill>
                            <a:srgbClr val="FF0000"/>
                          </a:solidFill>
                          <a:latin typeface="Cambria Math" panose="02040503050406030204" pitchFamily="18" charset="0"/>
                        </a:rPr>
                        <m:t>𝟖</m:t>
                      </m:r>
                    </m:oMath>
                  </m:oMathPara>
                </a14:m>
                <a:endParaRPr lang="ja-JP" altLang="en-US" sz="3300" dirty="0"/>
              </a:p>
            </p:txBody>
          </p:sp>
        </mc:Choice>
        <mc:Fallback xmlns="">
          <p:sp>
            <p:nvSpPr>
              <p:cNvPr id="17" name="正方形/長方形 16">
                <a:extLst>
                  <a:ext uri="{FF2B5EF4-FFF2-40B4-BE49-F238E27FC236}">
                    <a16:creationId xmlns:a16="http://schemas.microsoft.com/office/drawing/2014/main" id="{5847D91A-DBB0-4748-8818-3F249498A057}"/>
                  </a:ext>
                </a:extLst>
              </p:cNvPr>
              <p:cNvSpPr>
                <a:spLocks noRot="1" noChangeAspect="1" noMove="1" noResize="1" noEditPoints="1" noAdjustHandles="1" noChangeArrowheads="1" noChangeShapeType="1" noTextEdit="1"/>
              </p:cNvSpPr>
              <p:nvPr/>
            </p:nvSpPr>
            <p:spPr>
              <a:xfrm>
                <a:off x="5849425" y="5469622"/>
                <a:ext cx="2119491" cy="600164"/>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正方形/長方形 17">
                <a:extLst>
                  <a:ext uri="{FF2B5EF4-FFF2-40B4-BE49-F238E27FC236}">
                    <a16:creationId xmlns:a16="http://schemas.microsoft.com/office/drawing/2014/main" id="{1A9E1BC0-B8CF-48AB-9438-47B982851DFC}"/>
                  </a:ext>
                </a:extLst>
              </p:cNvPr>
              <p:cNvSpPr/>
              <p:nvPr/>
            </p:nvSpPr>
            <p:spPr>
              <a:xfrm>
                <a:off x="8758819" y="5397091"/>
                <a:ext cx="502061" cy="76944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4400" b="1" i="1">
                          <a:solidFill>
                            <a:srgbClr val="FF0000"/>
                          </a:solidFill>
                          <a:latin typeface="Cambria Math" panose="02040503050406030204" pitchFamily="18" charset="0"/>
                        </a:rPr>
                        <m:t>𝟖</m:t>
                      </m:r>
                    </m:oMath>
                  </m:oMathPara>
                </a14:m>
                <a:endParaRPr lang="ja-JP" altLang="en-US" sz="2000" dirty="0"/>
              </a:p>
            </p:txBody>
          </p:sp>
        </mc:Choice>
        <mc:Fallback xmlns="">
          <p:sp>
            <p:nvSpPr>
              <p:cNvPr id="18" name="正方形/長方形 17">
                <a:extLst>
                  <a:ext uri="{FF2B5EF4-FFF2-40B4-BE49-F238E27FC236}">
                    <a16:creationId xmlns:a16="http://schemas.microsoft.com/office/drawing/2014/main" id="{1A9E1BC0-B8CF-48AB-9438-47B982851DFC}"/>
                  </a:ext>
                </a:extLst>
              </p:cNvPr>
              <p:cNvSpPr>
                <a:spLocks noRot="1" noChangeAspect="1" noMove="1" noResize="1" noEditPoints="1" noAdjustHandles="1" noChangeArrowheads="1" noChangeShapeType="1" noTextEdit="1"/>
              </p:cNvSpPr>
              <p:nvPr/>
            </p:nvSpPr>
            <p:spPr>
              <a:xfrm>
                <a:off x="8758819" y="5397091"/>
                <a:ext cx="502061" cy="769441"/>
              </a:xfrm>
              <a:prstGeom prst="rect">
                <a:avLst/>
              </a:prstGeom>
              <a:blipFill>
                <a:blip r:embed="rId6"/>
                <a:stretch>
                  <a:fillRect/>
                </a:stretch>
              </a:blipFill>
            </p:spPr>
            <p:txBody>
              <a:bodyPr/>
              <a:lstStyle/>
              <a:p>
                <a:r>
                  <a:rPr lang="ja-JP" altLang="en-US">
                    <a:noFill/>
                  </a:rPr>
                  <a:t> </a:t>
                </a:r>
              </a:p>
            </p:txBody>
          </p:sp>
        </mc:Fallback>
      </mc:AlternateContent>
      <p:grpSp>
        <p:nvGrpSpPr>
          <p:cNvPr id="7" name="グループ化 6">
            <a:extLst>
              <a:ext uri="{FF2B5EF4-FFF2-40B4-BE49-F238E27FC236}">
                <a16:creationId xmlns:a16="http://schemas.microsoft.com/office/drawing/2014/main" id="{C34CEFA0-A5B2-4919-B885-2B701E83651B}"/>
              </a:ext>
            </a:extLst>
          </p:cNvPr>
          <p:cNvGrpSpPr/>
          <p:nvPr/>
        </p:nvGrpSpPr>
        <p:grpSpPr>
          <a:xfrm>
            <a:off x="171959" y="1064167"/>
            <a:ext cx="5467254" cy="3250118"/>
            <a:chOff x="428337" y="2599114"/>
            <a:chExt cx="5467254" cy="3250118"/>
          </a:xfrm>
        </p:grpSpPr>
        <p:pic>
          <p:nvPicPr>
            <p:cNvPr id="11" name="図 10">
              <a:extLst>
                <a:ext uri="{FF2B5EF4-FFF2-40B4-BE49-F238E27FC236}">
                  <a16:creationId xmlns:a16="http://schemas.microsoft.com/office/drawing/2014/main" id="{26957BF6-6521-4AE7-9FC2-AEBEDF06B6D7}"/>
                </a:ext>
              </a:extLst>
            </p:cNvPr>
            <p:cNvPicPr>
              <a:picLocks noChangeAspect="1"/>
            </p:cNvPicPr>
            <p:nvPr/>
          </p:nvPicPr>
          <p:blipFill>
            <a:blip r:embed="rId7"/>
            <a:stretch>
              <a:fillRect/>
            </a:stretch>
          </p:blipFill>
          <p:spPr>
            <a:xfrm>
              <a:off x="428337" y="2599114"/>
              <a:ext cx="5467254" cy="3250118"/>
            </a:xfrm>
            <a:prstGeom prst="rect">
              <a:avLst/>
            </a:prstGeom>
          </p:spPr>
        </p:pic>
        <p:sp>
          <p:nvSpPr>
            <p:cNvPr id="6" name="正方形/長方形 5">
              <a:extLst>
                <a:ext uri="{FF2B5EF4-FFF2-40B4-BE49-F238E27FC236}">
                  <a16:creationId xmlns:a16="http://schemas.microsoft.com/office/drawing/2014/main" id="{7F025920-8F34-489A-B426-6C83E8E78D96}"/>
                </a:ext>
              </a:extLst>
            </p:cNvPr>
            <p:cNvSpPr/>
            <p:nvPr/>
          </p:nvSpPr>
          <p:spPr>
            <a:xfrm>
              <a:off x="2929458" y="3429000"/>
              <a:ext cx="1569660" cy="369332"/>
            </a:xfrm>
            <a:prstGeom prst="rect">
              <a:avLst/>
            </a:prstGeom>
          </p:spPr>
          <p:txBody>
            <a:bodyPr wrap="none">
              <a:spAutoFit/>
            </a:bodyPr>
            <a:lstStyle/>
            <a:p>
              <a:r>
                <a:rPr lang="ja-JP" altLang="en-US" dirty="0"/>
                <a:t>静水時の速さ</a:t>
              </a:r>
            </a:p>
          </p:txBody>
        </p:sp>
        <p:sp>
          <p:nvSpPr>
            <p:cNvPr id="23" name="正方形/長方形 22">
              <a:extLst>
                <a:ext uri="{FF2B5EF4-FFF2-40B4-BE49-F238E27FC236}">
                  <a16:creationId xmlns:a16="http://schemas.microsoft.com/office/drawing/2014/main" id="{4443DECC-E1D6-4618-AA59-87B09124019B}"/>
                </a:ext>
              </a:extLst>
            </p:cNvPr>
            <p:cNvSpPr/>
            <p:nvPr/>
          </p:nvSpPr>
          <p:spPr>
            <a:xfrm>
              <a:off x="3025970" y="4335275"/>
              <a:ext cx="1569660" cy="369332"/>
            </a:xfrm>
            <a:prstGeom prst="rect">
              <a:avLst/>
            </a:prstGeom>
          </p:spPr>
          <p:txBody>
            <a:bodyPr wrap="none">
              <a:spAutoFit/>
            </a:bodyPr>
            <a:lstStyle/>
            <a:p>
              <a:r>
                <a:rPr lang="ja-JP" altLang="en-US" dirty="0"/>
                <a:t>静水時の速さ</a:t>
              </a:r>
            </a:p>
          </p:txBody>
        </p:sp>
      </p:grpSp>
      <p:sp>
        <p:nvSpPr>
          <p:cNvPr id="9" name="正方形/長方形 8">
            <a:extLst>
              <a:ext uri="{FF2B5EF4-FFF2-40B4-BE49-F238E27FC236}">
                <a16:creationId xmlns:a16="http://schemas.microsoft.com/office/drawing/2014/main" id="{A7F0C343-3283-4A01-B326-1DDB21C9ED35}"/>
              </a:ext>
            </a:extLst>
          </p:cNvPr>
          <p:cNvSpPr/>
          <p:nvPr/>
        </p:nvSpPr>
        <p:spPr>
          <a:xfrm>
            <a:off x="446159" y="4294028"/>
            <a:ext cx="4801314" cy="369332"/>
          </a:xfrm>
          <a:prstGeom prst="rect">
            <a:avLst/>
          </a:prstGeom>
        </p:spPr>
        <p:txBody>
          <a:bodyPr wrap="none">
            <a:spAutoFit/>
          </a:bodyPr>
          <a:lstStyle/>
          <a:p>
            <a:r>
              <a:rPr lang="en-US" altLang="ja-JP" dirty="0"/>
              <a:t>※</a:t>
            </a:r>
            <a:r>
              <a:rPr lang="ja-JP" altLang="en-US" dirty="0"/>
              <a:t>静水時の速さ：流れのない水面上での速さ</a:t>
            </a:r>
          </a:p>
        </p:txBody>
      </p:sp>
    </p:spTree>
    <p:extLst>
      <p:ext uri="{BB962C8B-B14F-4D97-AF65-F5344CB8AC3E}">
        <p14:creationId xmlns:p14="http://schemas.microsoft.com/office/powerpoint/2010/main" val="328439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wipe(down)">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4</a:t>
            </a:r>
            <a:r>
              <a:rPr lang="ja-JP" altLang="en-US" sz="3600" dirty="0">
                <a:latin typeface="HG丸ｺﾞｼｯｸM-PRO" panose="020F0600000000000000" pitchFamily="50" charset="-128"/>
                <a:ea typeface="HG丸ｺﾞｼｯｸM-PRO" panose="020F0600000000000000" pitchFamily="50" charset="-128"/>
              </a:rPr>
              <a:t>．相対速度</a:t>
            </a:r>
            <a:endParaRPr lang="en-US" altLang="ja-JP" sz="3600" dirty="0">
              <a:solidFill>
                <a:srgbClr val="000000"/>
              </a:solidFill>
              <a:latin typeface="HG丸ｺﾞｼｯｸM-PRO" panose="020F0600000000000000" pitchFamily="50" charset="-128"/>
              <a:ea typeface="HG丸ｺﾞｼｯｸM-PRO" panose="020F0600000000000000" pitchFamily="50" charset="-128"/>
            </a:endParaRPr>
          </a:p>
          <a:p>
            <a:pPr marL="0" indent="0">
              <a:buNone/>
            </a:pPr>
            <a:endParaRPr lang="ja-JP" altLang="en-US" sz="3600" dirty="0">
              <a:latin typeface="HG丸ｺﾞｼｯｸM-PRO" panose="020F0600000000000000" pitchFamily="50" charset="-128"/>
              <a:ea typeface="HG丸ｺﾞｼｯｸM-PRO" panose="020F0600000000000000" pitchFamily="50" charset="-128"/>
            </a:endParaRP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a:xfrm>
            <a:off x="4038600" y="6369149"/>
            <a:ext cx="4114800" cy="365125"/>
          </a:xfrm>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41</a:t>
            </a:fld>
            <a:endParaRPr kumimoji="1" lang="ja-JP" altLang="en-US"/>
          </a:p>
        </p:txBody>
      </p:sp>
      <p:pic>
        <p:nvPicPr>
          <p:cNvPr id="19" name="コンテンツ プレースホルダー 3">
            <a:extLst>
              <a:ext uri="{FF2B5EF4-FFF2-40B4-BE49-F238E27FC236}">
                <a16:creationId xmlns:a16="http://schemas.microsoft.com/office/drawing/2014/main" id="{E3645940-C468-4DD8-9763-F91F5A8697DA}"/>
              </a:ext>
            </a:extLst>
          </p:cNvPr>
          <p:cNvPicPr>
            <a:picLocks noChangeAspect="1"/>
          </p:cNvPicPr>
          <p:nvPr/>
        </p:nvPicPr>
        <p:blipFill>
          <a:blip r:embed="rId2"/>
          <a:stretch>
            <a:fillRect/>
          </a:stretch>
        </p:blipFill>
        <p:spPr>
          <a:xfrm>
            <a:off x="1604552" y="3014181"/>
            <a:ext cx="9295819" cy="1449795"/>
          </a:xfrm>
          <a:prstGeom prst="rect">
            <a:avLst/>
          </a:prstGeom>
        </p:spPr>
      </p:pic>
      <p:sp>
        <p:nvSpPr>
          <p:cNvPr id="20" name="正方形/長方形 19">
            <a:extLst>
              <a:ext uri="{FF2B5EF4-FFF2-40B4-BE49-F238E27FC236}">
                <a16:creationId xmlns:a16="http://schemas.microsoft.com/office/drawing/2014/main" id="{AEE07EB7-0F0D-459C-ABEB-B9BC6CD88420}"/>
              </a:ext>
            </a:extLst>
          </p:cNvPr>
          <p:cNvSpPr/>
          <p:nvPr/>
        </p:nvSpPr>
        <p:spPr>
          <a:xfrm>
            <a:off x="377732" y="900590"/>
            <a:ext cx="11219908" cy="923330"/>
          </a:xfrm>
          <a:prstGeom prst="rect">
            <a:avLst/>
          </a:prstGeom>
        </p:spPr>
        <p:txBody>
          <a:bodyPr wrap="square">
            <a:spAutoFit/>
          </a:bodyPr>
          <a:lstStyle/>
          <a:p>
            <a:r>
              <a:rPr lang="ja-JP" altLang="en-US" sz="2700" dirty="0">
                <a:solidFill>
                  <a:srgbClr val="000000"/>
                </a:solidFill>
                <a:latin typeface="HG丸ｺﾞｼｯｸM-PRO" panose="020F0600000000000000" pitchFamily="50" charset="-128"/>
                <a:ea typeface="HG丸ｺﾞｼｯｸM-PRO" panose="020F0600000000000000" pitchFamily="50" charset="-128"/>
              </a:rPr>
              <a:t>ＡさんとＢさんが図のように向かい合って進むとき、ＡさんはＢさんがどれくらいの速さでどちら向きに動いているように見えるか。</a:t>
            </a:r>
            <a:endParaRPr lang="ja-JP" altLang="en-US" sz="2700" dirty="0">
              <a:latin typeface="HG丸ｺﾞｼｯｸM-PRO" panose="020F0600000000000000" pitchFamily="50" charset="-128"/>
              <a:ea typeface="HG丸ｺﾞｼｯｸM-PRO" panose="020F0600000000000000" pitchFamily="50" charset="-128"/>
            </a:endParaRPr>
          </a:p>
        </p:txBody>
      </p:sp>
      <p:sp>
        <p:nvSpPr>
          <p:cNvPr id="21" name="正方形/長方形 20">
            <a:extLst>
              <a:ext uri="{FF2B5EF4-FFF2-40B4-BE49-F238E27FC236}">
                <a16:creationId xmlns:a16="http://schemas.microsoft.com/office/drawing/2014/main" id="{01A19302-82EA-4204-827A-055442302D12}"/>
              </a:ext>
            </a:extLst>
          </p:cNvPr>
          <p:cNvSpPr/>
          <p:nvPr/>
        </p:nvSpPr>
        <p:spPr>
          <a:xfrm>
            <a:off x="7866521" y="1901215"/>
            <a:ext cx="3621504" cy="646331"/>
          </a:xfrm>
          <a:prstGeom prst="rect">
            <a:avLst/>
          </a:prstGeom>
        </p:spPr>
        <p:txBody>
          <a:bodyPr wrap="none">
            <a:spAutoFit/>
          </a:bodyPr>
          <a:lstStyle/>
          <a:p>
            <a:r>
              <a:rPr lang="ja-JP" altLang="en-US" sz="3600" b="1" dirty="0"/>
              <a:t>向きに　　</a:t>
            </a:r>
            <a:r>
              <a:rPr lang="en-US" altLang="ja-JP" sz="3600" b="1" dirty="0"/>
              <a:t>m</a:t>
            </a:r>
            <a:r>
              <a:rPr lang="ja-JP" altLang="en-US" sz="3600" b="1" dirty="0"/>
              <a:t>／</a:t>
            </a:r>
            <a:r>
              <a:rPr lang="en-US" altLang="ja-JP" sz="3600" b="1" dirty="0"/>
              <a:t>s</a:t>
            </a:r>
            <a:endParaRPr lang="ja-JP" altLang="en-US" sz="3600" b="1" dirty="0"/>
          </a:p>
        </p:txBody>
      </p:sp>
      <p:sp>
        <p:nvSpPr>
          <p:cNvPr id="22" name="正方形/長方形 21">
            <a:extLst>
              <a:ext uri="{FF2B5EF4-FFF2-40B4-BE49-F238E27FC236}">
                <a16:creationId xmlns:a16="http://schemas.microsoft.com/office/drawing/2014/main" id="{0B4EC62A-45EC-4A2A-B3EE-2E20D474543C}"/>
              </a:ext>
            </a:extLst>
          </p:cNvPr>
          <p:cNvSpPr/>
          <p:nvPr/>
        </p:nvSpPr>
        <p:spPr>
          <a:xfrm>
            <a:off x="7341273" y="1928857"/>
            <a:ext cx="607859" cy="600164"/>
          </a:xfrm>
          <a:prstGeom prst="rect">
            <a:avLst/>
          </a:prstGeom>
        </p:spPr>
        <p:txBody>
          <a:bodyPr wrap="none">
            <a:spAutoFit/>
          </a:bodyPr>
          <a:lstStyle/>
          <a:p>
            <a:r>
              <a:rPr lang="ja-JP" altLang="en-US" sz="3300" b="1" dirty="0">
                <a:solidFill>
                  <a:srgbClr val="FF0000"/>
                </a:solidFill>
              </a:rPr>
              <a:t>左</a:t>
            </a:r>
          </a:p>
        </p:txBody>
      </p:sp>
      <p:sp>
        <p:nvSpPr>
          <p:cNvPr id="24" name="正方形/長方形 23">
            <a:extLst>
              <a:ext uri="{FF2B5EF4-FFF2-40B4-BE49-F238E27FC236}">
                <a16:creationId xmlns:a16="http://schemas.microsoft.com/office/drawing/2014/main" id="{29893CBB-75FA-40BF-8B96-C7C4F167ED0C}"/>
              </a:ext>
            </a:extLst>
          </p:cNvPr>
          <p:cNvSpPr/>
          <p:nvPr/>
        </p:nvSpPr>
        <p:spPr>
          <a:xfrm>
            <a:off x="9582037" y="1942817"/>
            <a:ext cx="607859" cy="600164"/>
          </a:xfrm>
          <a:prstGeom prst="rect">
            <a:avLst/>
          </a:prstGeom>
        </p:spPr>
        <p:txBody>
          <a:bodyPr wrap="none">
            <a:spAutoFit/>
          </a:bodyPr>
          <a:lstStyle/>
          <a:p>
            <a:r>
              <a:rPr lang="ja-JP" altLang="en-US" sz="3300" b="1" dirty="0">
                <a:solidFill>
                  <a:srgbClr val="FF0000"/>
                </a:solidFill>
              </a:rPr>
              <a:t>５</a:t>
            </a:r>
          </a:p>
        </p:txBody>
      </p:sp>
      <p:sp>
        <p:nvSpPr>
          <p:cNvPr id="25" name="正方形/長方形 24">
            <a:extLst>
              <a:ext uri="{FF2B5EF4-FFF2-40B4-BE49-F238E27FC236}">
                <a16:creationId xmlns:a16="http://schemas.microsoft.com/office/drawing/2014/main" id="{6D8338E3-42AE-4EB9-A0ED-51B37E4C3518}"/>
              </a:ext>
            </a:extLst>
          </p:cNvPr>
          <p:cNvSpPr/>
          <p:nvPr/>
        </p:nvSpPr>
        <p:spPr>
          <a:xfrm>
            <a:off x="3726125" y="3365056"/>
            <a:ext cx="607859" cy="600164"/>
          </a:xfrm>
          <a:prstGeom prst="rect">
            <a:avLst/>
          </a:prstGeom>
        </p:spPr>
        <p:txBody>
          <a:bodyPr wrap="none">
            <a:spAutoFit/>
          </a:bodyPr>
          <a:lstStyle/>
          <a:p>
            <a:r>
              <a:rPr lang="ja-JP" altLang="en-US" sz="3300" b="1" dirty="0">
                <a:solidFill>
                  <a:srgbClr val="FF0000"/>
                </a:solidFill>
              </a:rPr>
              <a:t>２</a:t>
            </a:r>
          </a:p>
        </p:txBody>
      </p:sp>
      <p:sp>
        <p:nvSpPr>
          <p:cNvPr id="26" name="正方形/長方形 25">
            <a:extLst>
              <a:ext uri="{FF2B5EF4-FFF2-40B4-BE49-F238E27FC236}">
                <a16:creationId xmlns:a16="http://schemas.microsoft.com/office/drawing/2014/main" id="{D3F78E5E-955A-4BCC-B1F2-3813089DBDA5}"/>
              </a:ext>
            </a:extLst>
          </p:cNvPr>
          <p:cNvSpPr/>
          <p:nvPr/>
        </p:nvSpPr>
        <p:spPr>
          <a:xfrm>
            <a:off x="8052068" y="3370805"/>
            <a:ext cx="902811" cy="523220"/>
          </a:xfrm>
          <a:prstGeom prst="rect">
            <a:avLst/>
          </a:prstGeom>
        </p:spPr>
        <p:txBody>
          <a:bodyPr wrap="none">
            <a:spAutoFit/>
          </a:bodyPr>
          <a:lstStyle/>
          <a:p>
            <a:r>
              <a:rPr lang="ja-JP" altLang="en-US" sz="2800" b="1" dirty="0">
                <a:solidFill>
                  <a:srgbClr val="FF0000"/>
                </a:solidFill>
              </a:rPr>
              <a:t>－３</a:t>
            </a:r>
          </a:p>
        </p:txBody>
      </p:sp>
      <p:sp>
        <p:nvSpPr>
          <p:cNvPr id="27" name="正方形/長方形 26">
            <a:extLst>
              <a:ext uri="{FF2B5EF4-FFF2-40B4-BE49-F238E27FC236}">
                <a16:creationId xmlns:a16="http://schemas.microsoft.com/office/drawing/2014/main" id="{1E473C81-591D-455A-9BCD-5DA2B6F17D33}"/>
              </a:ext>
            </a:extLst>
          </p:cNvPr>
          <p:cNvSpPr/>
          <p:nvPr/>
        </p:nvSpPr>
        <p:spPr>
          <a:xfrm>
            <a:off x="514374" y="5027561"/>
            <a:ext cx="4600940" cy="646331"/>
          </a:xfrm>
          <a:prstGeom prst="rect">
            <a:avLst/>
          </a:prstGeom>
        </p:spPr>
        <p:txBody>
          <a:bodyPr wrap="none">
            <a:spAutoFit/>
          </a:bodyPr>
          <a:lstStyle/>
          <a:p>
            <a:r>
              <a:rPr lang="en-US" altLang="ja-JP" sz="3600" dirty="0">
                <a:solidFill>
                  <a:srgbClr val="FF0000"/>
                </a:solidFill>
                <a:latin typeface="HG丸ｺﾞｼｯｸM-PRO" panose="020F0600000000000000" pitchFamily="50" charset="-128"/>
                <a:ea typeface="HG丸ｺﾞｼｯｸM-PRO" panose="020F0600000000000000" pitchFamily="50" charset="-128"/>
              </a:rPr>
              <a:t>A</a:t>
            </a:r>
            <a:r>
              <a:rPr lang="ja-JP" altLang="en-US" sz="3600" dirty="0">
                <a:solidFill>
                  <a:srgbClr val="FF0000"/>
                </a:solidFill>
                <a:latin typeface="HG丸ｺﾞｼｯｸM-PRO" panose="020F0600000000000000" pitchFamily="50" charset="-128"/>
                <a:ea typeface="HG丸ｺﾞｼｯｸM-PRO" panose="020F0600000000000000" pitchFamily="50" charset="-128"/>
              </a:rPr>
              <a:t>からみた</a:t>
            </a:r>
            <a:r>
              <a:rPr lang="en-US" altLang="ja-JP" sz="3600" dirty="0">
                <a:solidFill>
                  <a:srgbClr val="FF0000"/>
                </a:solidFill>
                <a:latin typeface="HG丸ｺﾞｼｯｸM-PRO" panose="020F0600000000000000" pitchFamily="50" charset="-128"/>
                <a:ea typeface="HG丸ｺﾞｼｯｸM-PRO" panose="020F0600000000000000" pitchFamily="50" charset="-128"/>
              </a:rPr>
              <a:t>B</a:t>
            </a:r>
            <a:r>
              <a:rPr lang="ja-JP" altLang="en-US" sz="3600" dirty="0">
                <a:solidFill>
                  <a:srgbClr val="FF0000"/>
                </a:solidFill>
                <a:latin typeface="HG丸ｺﾞｼｯｸM-PRO" panose="020F0600000000000000" pitchFamily="50" charset="-128"/>
                <a:ea typeface="HG丸ｺﾞｼｯｸM-PRO" panose="020F0600000000000000" pitchFamily="50" charset="-128"/>
              </a:rPr>
              <a:t>の速度を</a:t>
            </a:r>
            <a:endParaRPr lang="en-US" altLang="ja-JP" sz="3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8" name="正方形/長方形 27">
            <a:extLst>
              <a:ext uri="{FF2B5EF4-FFF2-40B4-BE49-F238E27FC236}">
                <a16:creationId xmlns:a16="http://schemas.microsoft.com/office/drawing/2014/main" id="{EF3A1E49-3391-4AFA-A7BA-ABDD9E05EE37}"/>
              </a:ext>
            </a:extLst>
          </p:cNvPr>
          <p:cNvSpPr/>
          <p:nvPr/>
        </p:nvSpPr>
        <p:spPr>
          <a:xfrm>
            <a:off x="5017188" y="5027561"/>
            <a:ext cx="7063152" cy="646331"/>
          </a:xfrm>
          <a:prstGeom prst="rect">
            <a:avLst/>
          </a:prstGeom>
        </p:spPr>
        <p:txBody>
          <a:bodyPr wrap="none">
            <a:spAutoFit/>
          </a:bodyPr>
          <a:lstStyle/>
          <a:p>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solidFill>
                  <a:srgbClr val="FF0000"/>
                </a:solidFill>
                <a:latin typeface="HG丸ｺﾞｼｯｸM-PRO" panose="020F0600000000000000" pitchFamily="50" charset="-128"/>
                <a:ea typeface="HG丸ｺﾞｼｯｸM-PRO" panose="020F0600000000000000" pitchFamily="50" charset="-128"/>
              </a:rPr>
              <a:t>A</a:t>
            </a:r>
            <a:r>
              <a:rPr lang="ja-JP" altLang="en-US" sz="3600" dirty="0">
                <a:solidFill>
                  <a:srgbClr val="FF0000"/>
                </a:solidFill>
                <a:latin typeface="HG丸ｺﾞｼｯｸM-PRO" panose="020F0600000000000000" pitchFamily="50" charset="-128"/>
                <a:ea typeface="HG丸ｺﾞｼｯｸM-PRO" panose="020F0600000000000000" pitchFamily="50" charset="-128"/>
              </a:rPr>
              <a:t>に対する</a:t>
            </a:r>
            <a:r>
              <a:rPr lang="en-US" altLang="ja-JP" sz="3600" dirty="0">
                <a:solidFill>
                  <a:srgbClr val="FF0000"/>
                </a:solidFill>
                <a:latin typeface="HG丸ｺﾞｼｯｸM-PRO" panose="020F0600000000000000" pitchFamily="50" charset="-128"/>
                <a:ea typeface="HG丸ｺﾞｼｯｸM-PRO" panose="020F0600000000000000" pitchFamily="50" charset="-128"/>
              </a:rPr>
              <a:t>B</a:t>
            </a:r>
            <a:r>
              <a:rPr lang="ja-JP" altLang="en-US" sz="3600" dirty="0">
                <a:solidFill>
                  <a:srgbClr val="FF0000"/>
                </a:solidFill>
                <a:latin typeface="HG丸ｺﾞｼｯｸM-PRO" panose="020F0600000000000000" pitchFamily="50" charset="-128"/>
                <a:ea typeface="HG丸ｺﾞｼｯｸM-PRO" panose="020F0600000000000000" pitchFamily="50" charset="-128"/>
              </a:rPr>
              <a:t>の相対速度という。</a:t>
            </a:r>
          </a:p>
        </p:txBody>
      </p:sp>
    </p:spTree>
    <p:extLst>
      <p:ext uri="{BB962C8B-B14F-4D97-AF65-F5344CB8AC3E}">
        <p14:creationId xmlns:p14="http://schemas.microsoft.com/office/powerpoint/2010/main" val="347973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8">
                                            <p:txEl>
                                              <p:pRg st="0" end="0"/>
                                            </p:txEl>
                                          </p:spTgt>
                                        </p:tgtEl>
                                        <p:attrNameLst>
                                          <p:attrName>style.visibility</p:attrName>
                                        </p:attrNameLst>
                                      </p:cBhvr>
                                      <p:to>
                                        <p:strVal val="visible"/>
                                      </p:to>
                                    </p:set>
                                    <p:animEffect transition="in" filter="wipe(down)">
                                      <p:cBhvr>
                                        <p:cTn id="22" dur="500"/>
                                        <p:tgtEl>
                                          <p:spTgt spid="2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down)">
                                      <p:cBhvr>
                                        <p:cTn id="3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25" grpId="0"/>
      <p:bldP spid="26" grpId="0"/>
      <p:bldP spid="2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4</a:t>
            </a:r>
            <a:r>
              <a:rPr lang="ja-JP" altLang="en-US" sz="3600" dirty="0">
                <a:latin typeface="HG丸ｺﾞｼｯｸM-PRO" panose="020F0600000000000000" pitchFamily="50" charset="-128"/>
                <a:ea typeface="HG丸ｺﾞｼｯｸM-PRO" panose="020F0600000000000000" pitchFamily="50" charset="-128"/>
              </a:rPr>
              <a:t>．</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42</a:t>
            </a:fld>
            <a:endParaRPr kumimoji="1" lang="ja-JP" altLang="en-US"/>
          </a:p>
        </p:txBody>
      </p:sp>
      <p:sp>
        <p:nvSpPr>
          <p:cNvPr id="6" name="正方形/長方形 5">
            <a:extLst>
              <a:ext uri="{FF2B5EF4-FFF2-40B4-BE49-F238E27FC236}">
                <a16:creationId xmlns:a16="http://schemas.microsoft.com/office/drawing/2014/main" id="{B1DC89A0-4375-408B-AF0F-16D9D55476A2}"/>
              </a:ext>
            </a:extLst>
          </p:cNvPr>
          <p:cNvSpPr/>
          <p:nvPr/>
        </p:nvSpPr>
        <p:spPr>
          <a:xfrm>
            <a:off x="1186389" y="1459656"/>
            <a:ext cx="2736221" cy="1338828"/>
          </a:xfrm>
          <a:prstGeom prst="rect">
            <a:avLst/>
          </a:prstGeom>
        </p:spPr>
        <p:txBody>
          <a:bodyPr wrap="square">
            <a:spAutoFit/>
          </a:bodyPr>
          <a:lstStyle/>
          <a:p>
            <a:r>
              <a:rPr lang="en-US" altLang="ja-JP" sz="4050" dirty="0">
                <a:solidFill>
                  <a:srgbClr val="FF0000"/>
                </a:solidFill>
                <a:latin typeface="HG丸ｺﾞｼｯｸM-PRO" panose="020F0600000000000000" pitchFamily="50" charset="-128"/>
                <a:ea typeface="HG丸ｺﾞｼｯｸM-PRO" panose="020F0600000000000000" pitchFamily="50" charset="-128"/>
              </a:rPr>
              <a:t>A</a:t>
            </a:r>
            <a:r>
              <a:rPr lang="ja-JP" altLang="en-US" sz="4050" dirty="0">
                <a:solidFill>
                  <a:srgbClr val="FF0000"/>
                </a:solidFill>
                <a:latin typeface="HG丸ｺﾞｼｯｸM-PRO" panose="020F0600000000000000" pitchFamily="50" charset="-128"/>
                <a:ea typeface="HG丸ｺﾞｼｯｸM-PRO" panose="020F0600000000000000" pitchFamily="50" charset="-128"/>
              </a:rPr>
              <a:t>からみた</a:t>
            </a:r>
            <a:endParaRPr lang="en-US" altLang="ja-JP" sz="4050" dirty="0">
              <a:solidFill>
                <a:srgbClr val="FF0000"/>
              </a:solidFill>
              <a:latin typeface="HG丸ｺﾞｼｯｸM-PRO" panose="020F0600000000000000" pitchFamily="50" charset="-128"/>
              <a:ea typeface="HG丸ｺﾞｼｯｸM-PRO" panose="020F0600000000000000" pitchFamily="50" charset="-128"/>
            </a:endParaRPr>
          </a:p>
          <a:p>
            <a:r>
              <a:rPr lang="en-US" altLang="ja-JP" sz="4050" dirty="0">
                <a:solidFill>
                  <a:srgbClr val="FF0000"/>
                </a:solidFill>
                <a:latin typeface="HG丸ｺﾞｼｯｸM-PRO" panose="020F0600000000000000" pitchFamily="50" charset="-128"/>
                <a:ea typeface="HG丸ｺﾞｼｯｸM-PRO" panose="020F0600000000000000" pitchFamily="50" charset="-128"/>
              </a:rPr>
              <a:t>B</a:t>
            </a:r>
            <a:r>
              <a:rPr lang="ja-JP" altLang="en-US" sz="4050" dirty="0">
                <a:solidFill>
                  <a:srgbClr val="FF0000"/>
                </a:solidFill>
                <a:latin typeface="HG丸ｺﾞｼｯｸM-PRO" panose="020F0600000000000000" pitchFamily="50" charset="-128"/>
                <a:ea typeface="HG丸ｺﾞｼｯｸM-PRO" panose="020F0600000000000000" pitchFamily="50" charset="-128"/>
              </a:rPr>
              <a:t>の速度</a:t>
            </a:r>
          </a:p>
        </p:txBody>
      </p:sp>
      <p:sp>
        <p:nvSpPr>
          <p:cNvPr id="7" name="正方形/長方形 6">
            <a:extLst>
              <a:ext uri="{FF2B5EF4-FFF2-40B4-BE49-F238E27FC236}">
                <a16:creationId xmlns:a16="http://schemas.microsoft.com/office/drawing/2014/main" id="{F434257C-7AAB-474F-B8A1-06B7B535FAE8}"/>
              </a:ext>
            </a:extLst>
          </p:cNvPr>
          <p:cNvSpPr/>
          <p:nvPr/>
        </p:nvSpPr>
        <p:spPr>
          <a:xfrm>
            <a:off x="1150760" y="2768355"/>
            <a:ext cx="2839239" cy="1200329"/>
          </a:xfrm>
          <a:prstGeom prst="rect">
            <a:avLst/>
          </a:prstGeom>
        </p:spPr>
        <p:txBody>
          <a:bodyPr wrap="none">
            <a:spAutoFit/>
          </a:bodyPr>
          <a:lstStyle/>
          <a:p>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solidFill>
                  <a:srgbClr val="FF0000"/>
                </a:solidFill>
                <a:latin typeface="HG丸ｺﾞｼｯｸM-PRO" panose="020F0600000000000000" pitchFamily="50" charset="-128"/>
                <a:ea typeface="HG丸ｺﾞｼｯｸM-PRO" panose="020F0600000000000000" pitchFamily="50" charset="-128"/>
              </a:rPr>
              <a:t>A</a:t>
            </a:r>
            <a:r>
              <a:rPr lang="ja-JP" altLang="en-US" sz="3600" dirty="0">
                <a:solidFill>
                  <a:srgbClr val="FF0000"/>
                </a:solidFill>
                <a:latin typeface="HG丸ｺﾞｼｯｸM-PRO" panose="020F0600000000000000" pitchFamily="50" charset="-128"/>
                <a:ea typeface="HG丸ｺﾞｼｯｸM-PRO" panose="020F0600000000000000" pitchFamily="50" charset="-128"/>
              </a:rPr>
              <a:t>に対する</a:t>
            </a:r>
            <a:endParaRPr lang="en-US" altLang="ja-JP" sz="3600" dirty="0">
              <a:solidFill>
                <a:srgbClr val="FF0000"/>
              </a:solidFill>
              <a:latin typeface="HG丸ｺﾞｼｯｸM-PRO" panose="020F0600000000000000" pitchFamily="50" charset="-128"/>
              <a:ea typeface="HG丸ｺﾞｼｯｸM-PRO" panose="020F0600000000000000" pitchFamily="50" charset="-128"/>
            </a:endParaRPr>
          </a:p>
          <a:p>
            <a:r>
              <a:rPr lang="en-US" altLang="ja-JP" sz="3600" dirty="0">
                <a:solidFill>
                  <a:srgbClr val="FF0000"/>
                </a:solidFill>
                <a:latin typeface="HG丸ｺﾞｼｯｸM-PRO" panose="020F0600000000000000" pitchFamily="50" charset="-128"/>
                <a:ea typeface="HG丸ｺﾞｼｯｸM-PRO" panose="020F0600000000000000" pitchFamily="50" charset="-128"/>
              </a:rPr>
              <a:t>B</a:t>
            </a:r>
            <a:r>
              <a:rPr lang="ja-JP" altLang="en-US" sz="3600" dirty="0">
                <a:solidFill>
                  <a:srgbClr val="FF0000"/>
                </a:solidFill>
                <a:latin typeface="HG丸ｺﾞｼｯｸM-PRO" panose="020F0600000000000000" pitchFamily="50" charset="-128"/>
                <a:ea typeface="HG丸ｺﾞｼｯｸM-PRO" panose="020F0600000000000000" pitchFamily="50" charset="-128"/>
              </a:rPr>
              <a:t>の相対速度</a:t>
            </a:r>
          </a:p>
        </p:txBody>
      </p:sp>
      <p:sp>
        <p:nvSpPr>
          <p:cNvPr id="8" name="フローチャート: 処理 7">
            <a:extLst>
              <a:ext uri="{FF2B5EF4-FFF2-40B4-BE49-F238E27FC236}">
                <a16:creationId xmlns:a16="http://schemas.microsoft.com/office/drawing/2014/main" id="{DD30B470-7482-43A4-A698-313FBED6EB5F}"/>
              </a:ext>
            </a:extLst>
          </p:cNvPr>
          <p:cNvSpPr/>
          <p:nvPr/>
        </p:nvSpPr>
        <p:spPr>
          <a:xfrm>
            <a:off x="533400" y="1059181"/>
            <a:ext cx="11361420" cy="5188654"/>
          </a:xfrm>
          <a:prstGeom prst="flowChartProcess">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800" dirty="0">
              <a:solidFill>
                <a:schemeClr val="tx1"/>
              </a:solidFill>
            </a:endParaRPr>
          </a:p>
        </p:txBody>
      </p:sp>
      <p:sp>
        <p:nvSpPr>
          <p:cNvPr id="9" name="正方形/長方形 8">
            <a:extLst>
              <a:ext uri="{FF2B5EF4-FFF2-40B4-BE49-F238E27FC236}">
                <a16:creationId xmlns:a16="http://schemas.microsoft.com/office/drawing/2014/main" id="{272DDA9A-E73A-4CF7-B4DC-3C68F42E285C}"/>
              </a:ext>
            </a:extLst>
          </p:cNvPr>
          <p:cNvSpPr/>
          <p:nvPr/>
        </p:nvSpPr>
        <p:spPr>
          <a:xfrm>
            <a:off x="3989999" y="1674306"/>
            <a:ext cx="6930102" cy="1015663"/>
          </a:xfrm>
          <a:prstGeom prst="rect">
            <a:avLst/>
          </a:prstGeom>
        </p:spPr>
        <p:txBody>
          <a:bodyPr wrap="none">
            <a:spAutoFit/>
          </a:bodyPr>
          <a:lstStyle/>
          <a:p>
            <a:r>
              <a:rPr lang="ja-JP" altLang="en-US" sz="6000" b="1" dirty="0">
                <a:latin typeface="HG丸ｺﾞｼｯｸM-PRO" panose="020F0600000000000000" pitchFamily="50" charset="-128"/>
                <a:ea typeface="HG丸ｺﾞｼｯｸM-PRO" panose="020F0600000000000000" pitchFamily="50" charset="-128"/>
              </a:rPr>
              <a:t>＝ </a:t>
            </a:r>
            <a:r>
              <a:rPr lang="en-US" altLang="ja-JP" sz="4800" b="1" dirty="0">
                <a:solidFill>
                  <a:srgbClr val="FF0000"/>
                </a:solidFill>
                <a:latin typeface="HG丸ｺﾞｼｯｸM-PRO" panose="020F0600000000000000" pitchFamily="50" charset="-128"/>
                <a:ea typeface="HG丸ｺﾞｼｯｸM-PRO" panose="020F0600000000000000" pitchFamily="50" charset="-128"/>
              </a:rPr>
              <a:t>B</a:t>
            </a:r>
            <a:r>
              <a:rPr lang="ja-JP" altLang="en-US" sz="4800" b="1" dirty="0">
                <a:latin typeface="HG丸ｺﾞｼｯｸM-PRO" panose="020F0600000000000000" pitchFamily="50" charset="-128"/>
                <a:ea typeface="HG丸ｺﾞｼｯｸM-PRO" panose="020F0600000000000000" pitchFamily="50" charset="-128"/>
              </a:rPr>
              <a:t>の速度 － </a:t>
            </a:r>
            <a:r>
              <a:rPr lang="en-US" altLang="ja-JP" sz="4800" b="1" dirty="0">
                <a:solidFill>
                  <a:srgbClr val="FF0000"/>
                </a:solidFill>
                <a:latin typeface="HG丸ｺﾞｼｯｸM-PRO" panose="020F0600000000000000" pitchFamily="50" charset="-128"/>
                <a:ea typeface="HG丸ｺﾞｼｯｸM-PRO" panose="020F0600000000000000" pitchFamily="50" charset="-128"/>
              </a:rPr>
              <a:t>A</a:t>
            </a:r>
            <a:r>
              <a:rPr lang="ja-JP" altLang="en-US" sz="4800" b="1" dirty="0">
                <a:latin typeface="HG丸ｺﾞｼｯｸM-PRO" panose="020F0600000000000000" pitchFamily="50" charset="-128"/>
                <a:ea typeface="HG丸ｺﾞｼｯｸM-PRO" panose="020F0600000000000000" pitchFamily="50" charset="-128"/>
              </a:rPr>
              <a:t>の速度</a:t>
            </a:r>
          </a:p>
        </p:txBody>
      </p:sp>
      <p:sp>
        <p:nvSpPr>
          <p:cNvPr id="10" name="正方形/長方形 9">
            <a:extLst>
              <a:ext uri="{FF2B5EF4-FFF2-40B4-BE49-F238E27FC236}">
                <a16:creationId xmlns:a16="http://schemas.microsoft.com/office/drawing/2014/main" id="{BAFA6516-0A65-4615-9732-881D87D0A553}"/>
              </a:ext>
            </a:extLst>
          </p:cNvPr>
          <p:cNvSpPr/>
          <p:nvPr/>
        </p:nvSpPr>
        <p:spPr>
          <a:xfrm>
            <a:off x="4849500" y="2798484"/>
            <a:ext cx="6603359" cy="646331"/>
          </a:xfrm>
          <a:prstGeom prst="rect">
            <a:avLst/>
          </a:prstGeom>
        </p:spPr>
        <p:txBody>
          <a:bodyPr wrap="square">
            <a:spAutoFit/>
          </a:bodyPr>
          <a:lstStyle/>
          <a:p>
            <a:pPr algn="just"/>
            <a:r>
              <a:rPr lang="ja-JP" altLang="en-US" dirty="0">
                <a:solidFill>
                  <a:srgbClr val="000000"/>
                </a:solidFill>
                <a:latin typeface="HG丸ｺﾞｼｯｸM-PRO" panose="020F0600000000000000" pitchFamily="50" charset="-128"/>
                <a:ea typeface="HG丸ｺﾞｼｯｸM-PRO" panose="020F0600000000000000" pitchFamily="50" charset="-128"/>
              </a:rPr>
              <a:t>見られている人・物の速度 － 見ている人・観測者の速度</a:t>
            </a:r>
          </a:p>
          <a:p>
            <a:pPr algn="just"/>
            <a:r>
              <a:rPr lang="ja-JP" altLang="en-US" dirty="0">
                <a:latin typeface="HG丸ｺﾞｼｯｸM-PRO" panose="020F0600000000000000" pitchFamily="50" charset="-128"/>
                <a:ea typeface="HG丸ｺﾞｼｯｸM-PRO" panose="020F0600000000000000" pitchFamily="50" charset="-128"/>
              </a:rPr>
              <a:t>　（比較対象の速度）　　　　　　（比較もと・基準の速度）</a:t>
            </a:r>
            <a:endParaRPr lang="ja-JP" altLang="en-US" sz="4800"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11" name="正方形/長方形 10">
                <a:extLst>
                  <a:ext uri="{FF2B5EF4-FFF2-40B4-BE49-F238E27FC236}">
                    <a16:creationId xmlns:a16="http://schemas.microsoft.com/office/drawing/2014/main" id="{B3761D18-8D16-4434-B680-6B90A1034474}"/>
                  </a:ext>
                </a:extLst>
              </p:cNvPr>
              <p:cNvSpPr/>
              <p:nvPr/>
            </p:nvSpPr>
            <p:spPr>
              <a:xfrm>
                <a:off x="1945248" y="4168032"/>
                <a:ext cx="5878148" cy="11079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𝑨𝑩</m:t>
                          </m:r>
                        </m:sub>
                      </m:sSub>
                      <m:r>
                        <a:rPr lang="en-US" altLang="ja-JP" sz="6600" b="1" i="1" smtClean="0">
                          <a:solidFill>
                            <a:schemeClr val="tx1"/>
                          </a:solidFill>
                          <a:latin typeface="Cambria Math" panose="02040503050406030204" pitchFamily="18" charset="0"/>
                        </a:rPr>
                        <m:t>=</m:t>
                      </m:r>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𝑩</m:t>
                          </m:r>
                        </m:sub>
                      </m:sSub>
                      <m:r>
                        <a:rPr lang="en-US" altLang="ja-JP" sz="6600" b="1" i="1" smtClean="0">
                          <a:solidFill>
                            <a:schemeClr val="tx1"/>
                          </a:solidFill>
                          <a:latin typeface="Cambria Math" panose="02040503050406030204" pitchFamily="18" charset="0"/>
                        </a:rPr>
                        <m:t>−</m:t>
                      </m:r>
                      <m:sSub>
                        <m:sSubPr>
                          <m:ctrlPr>
                            <a:rPr lang="en-US" altLang="ja-JP" sz="6600" b="1" i="1">
                              <a:solidFill>
                                <a:srgbClr val="FF0000"/>
                              </a:solidFill>
                              <a:latin typeface="Cambria Math" panose="02040503050406030204" pitchFamily="18" charset="0"/>
                            </a:rPr>
                          </m:ctrlPr>
                        </m:sSubPr>
                        <m:e>
                          <m:r>
                            <a:rPr lang="en-US" altLang="ja-JP" sz="6600" b="1" i="1">
                              <a:solidFill>
                                <a:srgbClr val="FF0000"/>
                              </a:solidFill>
                              <a:latin typeface="Cambria Math" panose="02040503050406030204" pitchFamily="18" charset="0"/>
                            </a:rPr>
                            <m:t>𝒗</m:t>
                          </m:r>
                        </m:e>
                        <m:sub>
                          <m:r>
                            <a:rPr lang="en-US" altLang="ja-JP" sz="6600" b="1" i="1">
                              <a:solidFill>
                                <a:srgbClr val="FF0000"/>
                              </a:solidFill>
                              <a:latin typeface="Cambria Math" panose="02040503050406030204" pitchFamily="18" charset="0"/>
                            </a:rPr>
                            <m:t>𝑨</m:t>
                          </m:r>
                        </m:sub>
                      </m:sSub>
                    </m:oMath>
                  </m:oMathPara>
                </a14:m>
                <a:endParaRPr lang="ja-JP" altLang="en-US" sz="1200" b="1" dirty="0">
                  <a:solidFill>
                    <a:srgbClr val="FF0000"/>
                  </a:solidFill>
                </a:endParaRPr>
              </a:p>
            </p:txBody>
          </p:sp>
        </mc:Choice>
        <mc:Fallback xmlns="">
          <p:sp>
            <p:nvSpPr>
              <p:cNvPr id="11" name="正方形/長方形 10">
                <a:extLst>
                  <a:ext uri="{FF2B5EF4-FFF2-40B4-BE49-F238E27FC236}">
                    <a16:creationId xmlns:a16="http://schemas.microsoft.com/office/drawing/2014/main" id="{B3761D18-8D16-4434-B680-6B90A1034474}"/>
                  </a:ext>
                </a:extLst>
              </p:cNvPr>
              <p:cNvSpPr>
                <a:spLocks noRot="1" noChangeAspect="1" noMove="1" noResize="1" noEditPoints="1" noAdjustHandles="1" noChangeArrowheads="1" noChangeShapeType="1" noTextEdit="1"/>
              </p:cNvSpPr>
              <p:nvPr/>
            </p:nvSpPr>
            <p:spPr>
              <a:xfrm>
                <a:off x="1945248" y="4168032"/>
                <a:ext cx="5878148" cy="1107996"/>
              </a:xfrm>
              <a:prstGeom prst="rect">
                <a:avLst/>
              </a:prstGeom>
              <a:blipFill>
                <a:blip r:embed="rId2"/>
                <a:stretch>
                  <a:fillRect/>
                </a:stretch>
              </a:blipFill>
            </p:spPr>
            <p:txBody>
              <a:bodyPr/>
              <a:lstStyle/>
              <a:p>
                <a:r>
                  <a:rPr lang="ja-JP" altLang="en-US">
                    <a:noFill/>
                  </a:rPr>
                  <a:t> </a:t>
                </a:r>
              </a:p>
            </p:txBody>
          </p:sp>
        </mc:Fallback>
      </mc:AlternateContent>
      <p:sp>
        <p:nvSpPr>
          <p:cNvPr id="13" name="正方形/長方形 12">
            <a:extLst>
              <a:ext uri="{FF2B5EF4-FFF2-40B4-BE49-F238E27FC236}">
                <a16:creationId xmlns:a16="http://schemas.microsoft.com/office/drawing/2014/main" id="{86D650E0-432F-4818-9A7F-0709BE0A2EC6}"/>
              </a:ext>
            </a:extLst>
          </p:cNvPr>
          <p:cNvSpPr/>
          <p:nvPr/>
        </p:nvSpPr>
        <p:spPr>
          <a:xfrm>
            <a:off x="1006678" y="47806"/>
            <a:ext cx="5314275" cy="707886"/>
          </a:xfrm>
          <a:prstGeom prst="rect">
            <a:avLst/>
          </a:prstGeom>
        </p:spPr>
        <p:txBody>
          <a:bodyPr wrap="none">
            <a:spAutoFit/>
          </a:bodyPr>
          <a:lstStyle/>
          <a:p>
            <a:r>
              <a:rPr lang="en-US" altLang="ja-JP" sz="4000" b="1" dirty="0">
                <a:solidFill>
                  <a:srgbClr val="FF0000"/>
                </a:solidFill>
              </a:rPr>
              <a:t>【</a:t>
            </a:r>
            <a:r>
              <a:rPr lang="ja-JP" altLang="en-US" sz="4000" b="1" dirty="0">
                <a:solidFill>
                  <a:srgbClr val="FF0000"/>
                </a:solidFill>
              </a:rPr>
              <a:t>重要知識</a:t>
            </a:r>
            <a:r>
              <a:rPr lang="en-US" altLang="ja-JP" sz="4000" b="1" dirty="0">
                <a:solidFill>
                  <a:srgbClr val="FF0000"/>
                </a:solidFill>
              </a:rPr>
              <a:t>】</a:t>
            </a:r>
            <a:r>
              <a:rPr lang="ja-JP" altLang="en-US" sz="4000" b="1" dirty="0">
                <a:solidFill>
                  <a:srgbClr val="FF0000"/>
                </a:solidFill>
              </a:rPr>
              <a:t>相対速度</a:t>
            </a:r>
          </a:p>
        </p:txBody>
      </p:sp>
    </p:spTree>
    <p:extLst>
      <p:ext uri="{BB962C8B-B14F-4D97-AF65-F5344CB8AC3E}">
        <p14:creationId xmlns:p14="http://schemas.microsoft.com/office/powerpoint/2010/main" val="147356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dow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4</a:t>
            </a:r>
            <a:r>
              <a:rPr lang="ja-JP" altLang="en-US" sz="3600" dirty="0">
                <a:latin typeface="HG丸ｺﾞｼｯｸM-PRO" panose="020F0600000000000000" pitchFamily="50" charset="-128"/>
                <a:ea typeface="HG丸ｺﾞｼｯｸM-PRO" panose="020F0600000000000000" pitchFamily="50" charset="-128"/>
              </a:rPr>
              <a:t>．</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43</a:t>
            </a:fld>
            <a:endParaRPr kumimoji="1" lang="ja-JP" altLang="en-US"/>
          </a:p>
        </p:txBody>
      </p:sp>
      <p:pic>
        <p:nvPicPr>
          <p:cNvPr id="6" name="コンテンツ プレースホルダー 3">
            <a:extLst>
              <a:ext uri="{FF2B5EF4-FFF2-40B4-BE49-F238E27FC236}">
                <a16:creationId xmlns:a16="http://schemas.microsoft.com/office/drawing/2014/main" id="{01AA6CC1-6A73-421C-9F64-CD098D47D302}"/>
              </a:ext>
            </a:extLst>
          </p:cNvPr>
          <p:cNvPicPr>
            <a:picLocks noChangeAspect="1"/>
          </p:cNvPicPr>
          <p:nvPr/>
        </p:nvPicPr>
        <p:blipFill>
          <a:blip r:embed="rId2"/>
          <a:stretch>
            <a:fillRect/>
          </a:stretch>
        </p:blipFill>
        <p:spPr>
          <a:xfrm>
            <a:off x="1546860" y="1082158"/>
            <a:ext cx="9563100" cy="1491481"/>
          </a:xfrm>
          <a:prstGeom prst="rect">
            <a:avLst/>
          </a:prstGeom>
        </p:spPr>
      </p:pic>
      <p:sp>
        <p:nvSpPr>
          <p:cNvPr id="7" name="正方形/長方形 6">
            <a:extLst>
              <a:ext uri="{FF2B5EF4-FFF2-40B4-BE49-F238E27FC236}">
                <a16:creationId xmlns:a16="http://schemas.microsoft.com/office/drawing/2014/main" id="{3A1387AB-E67D-4B40-9D1B-60D5A6BEEF16}"/>
              </a:ext>
            </a:extLst>
          </p:cNvPr>
          <p:cNvSpPr/>
          <p:nvPr/>
        </p:nvSpPr>
        <p:spPr>
          <a:xfrm>
            <a:off x="3662084" y="1442558"/>
            <a:ext cx="748923" cy="769441"/>
          </a:xfrm>
          <a:prstGeom prst="rect">
            <a:avLst/>
          </a:prstGeom>
        </p:spPr>
        <p:txBody>
          <a:bodyPr wrap="none">
            <a:spAutoFit/>
          </a:bodyPr>
          <a:lstStyle/>
          <a:p>
            <a:r>
              <a:rPr lang="ja-JP" altLang="en-US" sz="4400" b="1" dirty="0">
                <a:solidFill>
                  <a:srgbClr val="FF0000"/>
                </a:solidFill>
              </a:rPr>
              <a:t>２</a:t>
            </a:r>
          </a:p>
        </p:txBody>
      </p:sp>
      <p:sp>
        <p:nvSpPr>
          <p:cNvPr id="8" name="正方形/長方形 7">
            <a:extLst>
              <a:ext uri="{FF2B5EF4-FFF2-40B4-BE49-F238E27FC236}">
                <a16:creationId xmlns:a16="http://schemas.microsoft.com/office/drawing/2014/main" id="{94ECD693-AAA8-49C0-B55B-1F3A90A33F04}"/>
              </a:ext>
            </a:extLst>
          </p:cNvPr>
          <p:cNvSpPr/>
          <p:nvPr/>
        </p:nvSpPr>
        <p:spPr>
          <a:xfrm>
            <a:off x="8153127" y="1461008"/>
            <a:ext cx="1005403" cy="584775"/>
          </a:xfrm>
          <a:prstGeom prst="rect">
            <a:avLst/>
          </a:prstGeom>
        </p:spPr>
        <p:txBody>
          <a:bodyPr wrap="none">
            <a:spAutoFit/>
          </a:bodyPr>
          <a:lstStyle/>
          <a:p>
            <a:r>
              <a:rPr lang="ja-JP" altLang="en-US" sz="3200" b="1" dirty="0">
                <a:solidFill>
                  <a:srgbClr val="FF0000"/>
                </a:solidFill>
              </a:rPr>
              <a:t>－３</a:t>
            </a:r>
          </a:p>
        </p:txBody>
      </p:sp>
      <p:sp>
        <p:nvSpPr>
          <p:cNvPr id="9" name="正方形/長方形 8">
            <a:extLst>
              <a:ext uri="{FF2B5EF4-FFF2-40B4-BE49-F238E27FC236}">
                <a16:creationId xmlns:a16="http://schemas.microsoft.com/office/drawing/2014/main" id="{194B653E-32D4-41A6-AC5A-BFCAD4CF1140}"/>
              </a:ext>
            </a:extLst>
          </p:cNvPr>
          <p:cNvSpPr/>
          <p:nvPr/>
        </p:nvSpPr>
        <p:spPr>
          <a:xfrm>
            <a:off x="3464587" y="4650384"/>
            <a:ext cx="7938392" cy="923330"/>
          </a:xfrm>
          <a:prstGeom prst="rect">
            <a:avLst/>
          </a:prstGeom>
        </p:spPr>
        <p:txBody>
          <a:bodyPr wrap="none">
            <a:spAutoFit/>
          </a:bodyPr>
          <a:lstStyle/>
          <a:p>
            <a:r>
              <a:rPr lang="ja-JP" altLang="en-US" sz="5400" dirty="0">
                <a:solidFill>
                  <a:srgbClr val="FF0000"/>
                </a:solidFill>
              </a:rPr>
              <a:t>＝－</a:t>
            </a:r>
            <a:r>
              <a:rPr lang="ja-JP" altLang="en-US" sz="5400" b="1" dirty="0">
                <a:solidFill>
                  <a:srgbClr val="FF0000"/>
                </a:solidFill>
              </a:rPr>
              <a:t>３</a:t>
            </a:r>
            <a:r>
              <a:rPr lang="ja-JP" altLang="en-US" sz="5400" dirty="0">
                <a:solidFill>
                  <a:srgbClr val="FF0000"/>
                </a:solidFill>
              </a:rPr>
              <a:t> － </a:t>
            </a:r>
            <a:r>
              <a:rPr lang="ja-JP" altLang="en-US" sz="5400" b="1" dirty="0">
                <a:solidFill>
                  <a:srgbClr val="FF0000"/>
                </a:solidFill>
              </a:rPr>
              <a:t>２</a:t>
            </a:r>
            <a:r>
              <a:rPr lang="ja-JP" altLang="en-US" sz="5400" dirty="0">
                <a:solidFill>
                  <a:srgbClr val="FF0000"/>
                </a:solidFill>
              </a:rPr>
              <a:t>＝－</a:t>
            </a:r>
            <a:r>
              <a:rPr lang="ja-JP" altLang="en-US" sz="5400" b="1" dirty="0">
                <a:solidFill>
                  <a:srgbClr val="FF0000"/>
                </a:solidFill>
              </a:rPr>
              <a:t>５</a:t>
            </a:r>
            <a:r>
              <a:rPr lang="en-US" altLang="ja-JP" sz="5400" dirty="0">
                <a:solidFill>
                  <a:srgbClr val="FF0000"/>
                </a:solidFill>
              </a:rPr>
              <a:t>[m/s]</a:t>
            </a:r>
            <a:endParaRPr lang="ja-JP" altLang="en-US" sz="5400" dirty="0">
              <a:solidFill>
                <a:srgbClr val="FF0000"/>
              </a:solidFill>
            </a:endParaRPr>
          </a:p>
        </p:txBody>
      </p:sp>
      <p:sp>
        <p:nvSpPr>
          <p:cNvPr id="10" name="正方形/長方形 9">
            <a:extLst>
              <a:ext uri="{FF2B5EF4-FFF2-40B4-BE49-F238E27FC236}">
                <a16:creationId xmlns:a16="http://schemas.microsoft.com/office/drawing/2014/main" id="{1D9A77FF-79EF-4D3E-BC5E-C624571075B9}"/>
              </a:ext>
            </a:extLst>
          </p:cNvPr>
          <p:cNvSpPr/>
          <p:nvPr/>
        </p:nvSpPr>
        <p:spPr>
          <a:xfrm>
            <a:off x="8016689" y="5640769"/>
            <a:ext cx="1742785" cy="715581"/>
          </a:xfrm>
          <a:prstGeom prst="rect">
            <a:avLst/>
          </a:prstGeom>
        </p:spPr>
        <p:txBody>
          <a:bodyPr wrap="none">
            <a:spAutoFit/>
          </a:bodyPr>
          <a:lstStyle/>
          <a:p>
            <a:r>
              <a:rPr lang="ja-JP" altLang="en-US" sz="4050" dirty="0">
                <a:solidFill>
                  <a:srgbClr val="FF0000"/>
                </a:solidFill>
              </a:rPr>
              <a:t>左向き</a:t>
            </a:r>
            <a:endParaRPr lang="ja-JP" altLang="en-US" sz="4050" dirty="0"/>
          </a:p>
        </p:txBody>
      </p:sp>
      <p:sp>
        <p:nvSpPr>
          <p:cNvPr id="11" name="正方形/長方形 10">
            <a:extLst>
              <a:ext uri="{FF2B5EF4-FFF2-40B4-BE49-F238E27FC236}">
                <a16:creationId xmlns:a16="http://schemas.microsoft.com/office/drawing/2014/main" id="{89A20AE5-1DAB-4562-87CE-9167B83282DD}"/>
              </a:ext>
            </a:extLst>
          </p:cNvPr>
          <p:cNvSpPr/>
          <p:nvPr/>
        </p:nvSpPr>
        <p:spPr>
          <a:xfrm>
            <a:off x="1266860" y="2841641"/>
            <a:ext cx="7109639" cy="646331"/>
          </a:xfrm>
          <a:prstGeom prst="rect">
            <a:avLst/>
          </a:prstGeom>
        </p:spPr>
        <p:txBody>
          <a:bodyPr wrap="none">
            <a:spAutoFit/>
          </a:bodyPr>
          <a:lstStyle/>
          <a:p>
            <a:r>
              <a:rPr lang="ja-JP" altLang="en-US" sz="3600" dirty="0">
                <a:solidFill>
                  <a:srgbClr val="000000"/>
                </a:solidFill>
                <a:latin typeface="ＭＳ ゴシック" panose="020B0609070205080204" pitchFamily="49" charset="-128"/>
                <a:ea typeface="ＭＳ ゴシック" panose="020B0609070205080204" pitchFamily="49" charset="-128"/>
              </a:rPr>
              <a:t>（速度を使った相対速度の計算）</a:t>
            </a:r>
            <a:endParaRPr lang="ja-JP" altLang="en-US" sz="3600" dirty="0"/>
          </a:p>
        </p:txBody>
      </p:sp>
      <mc:AlternateContent xmlns:mc="http://schemas.openxmlformats.org/markup-compatibility/2006" xmlns:a14="http://schemas.microsoft.com/office/drawing/2010/main">
        <mc:Choice Requires="a14">
          <p:sp>
            <p:nvSpPr>
              <p:cNvPr id="12" name="正方形/長方形 11">
                <a:extLst>
                  <a:ext uri="{FF2B5EF4-FFF2-40B4-BE49-F238E27FC236}">
                    <a16:creationId xmlns:a16="http://schemas.microsoft.com/office/drawing/2014/main" id="{804E6429-AF9F-478C-82B1-63BE870A024F}"/>
                  </a:ext>
                </a:extLst>
              </p:cNvPr>
              <p:cNvSpPr/>
              <p:nvPr/>
            </p:nvSpPr>
            <p:spPr>
              <a:xfrm>
                <a:off x="1766194" y="3625659"/>
                <a:ext cx="5013167" cy="9233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5400" i="1">
                              <a:solidFill>
                                <a:srgbClr val="FF0000"/>
                              </a:solidFill>
                              <a:latin typeface="Cambria Math" panose="02040503050406030204" pitchFamily="18" charset="0"/>
                            </a:rPr>
                          </m:ctrlPr>
                        </m:sSubPr>
                        <m:e>
                          <m:r>
                            <a:rPr lang="en-US" altLang="ja-JP" sz="5400" i="1">
                              <a:solidFill>
                                <a:srgbClr val="FF0000"/>
                              </a:solidFill>
                              <a:latin typeface="Cambria Math" panose="02040503050406030204" pitchFamily="18" charset="0"/>
                            </a:rPr>
                            <m:t>𝑣</m:t>
                          </m:r>
                        </m:e>
                        <m:sub>
                          <m:r>
                            <a:rPr lang="en-US" altLang="ja-JP" sz="5400" i="1">
                              <a:solidFill>
                                <a:srgbClr val="FF0000"/>
                              </a:solidFill>
                              <a:latin typeface="Cambria Math" panose="02040503050406030204" pitchFamily="18" charset="0"/>
                            </a:rPr>
                            <m:t>𝐴</m:t>
                          </m:r>
                          <m:r>
                            <a:rPr lang="en-US" altLang="ja-JP" sz="5400" i="1">
                              <a:solidFill>
                                <a:srgbClr val="FF0000"/>
                              </a:solidFill>
                              <a:latin typeface="Cambria Math" panose="02040503050406030204" pitchFamily="18" charset="0"/>
                            </a:rPr>
                            <m:t>→</m:t>
                          </m:r>
                          <m:r>
                            <a:rPr lang="en-US" altLang="ja-JP" sz="5400" i="1">
                              <a:solidFill>
                                <a:srgbClr val="FF0000"/>
                              </a:solidFill>
                              <a:latin typeface="Cambria Math" panose="02040503050406030204" pitchFamily="18" charset="0"/>
                            </a:rPr>
                            <m:t>𝐵</m:t>
                          </m:r>
                        </m:sub>
                      </m:sSub>
                      <m:r>
                        <a:rPr lang="en-US" altLang="ja-JP" sz="5400" i="1">
                          <a:solidFill>
                            <a:srgbClr val="FF0000"/>
                          </a:solidFill>
                          <a:latin typeface="Cambria Math" panose="02040503050406030204" pitchFamily="18" charset="0"/>
                        </a:rPr>
                        <m:t>=</m:t>
                      </m:r>
                      <m:sSub>
                        <m:sSubPr>
                          <m:ctrlPr>
                            <a:rPr lang="en-US" altLang="ja-JP" sz="5400" i="1">
                              <a:solidFill>
                                <a:srgbClr val="FF0000"/>
                              </a:solidFill>
                              <a:latin typeface="Cambria Math" panose="02040503050406030204" pitchFamily="18" charset="0"/>
                            </a:rPr>
                          </m:ctrlPr>
                        </m:sSubPr>
                        <m:e>
                          <m:r>
                            <a:rPr lang="en-US" altLang="ja-JP" sz="5400" i="1">
                              <a:solidFill>
                                <a:srgbClr val="FF0000"/>
                              </a:solidFill>
                              <a:latin typeface="Cambria Math" panose="02040503050406030204" pitchFamily="18" charset="0"/>
                            </a:rPr>
                            <m:t>𝑣</m:t>
                          </m:r>
                        </m:e>
                        <m:sub>
                          <m:r>
                            <a:rPr lang="en-US" altLang="ja-JP" sz="5400" i="1">
                              <a:solidFill>
                                <a:srgbClr val="FF0000"/>
                              </a:solidFill>
                              <a:latin typeface="Cambria Math" panose="02040503050406030204" pitchFamily="18" charset="0"/>
                            </a:rPr>
                            <m:t>𝐵</m:t>
                          </m:r>
                        </m:sub>
                      </m:sSub>
                      <m:r>
                        <a:rPr lang="en-US" altLang="ja-JP" sz="5400" i="1">
                          <a:solidFill>
                            <a:srgbClr val="FF0000"/>
                          </a:solidFill>
                          <a:latin typeface="Cambria Math" panose="02040503050406030204" pitchFamily="18" charset="0"/>
                        </a:rPr>
                        <m:t>−</m:t>
                      </m:r>
                      <m:sSub>
                        <m:sSubPr>
                          <m:ctrlPr>
                            <a:rPr lang="en-US" altLang="ja-JP" sz="5400" i="1">
                              <a:solidFill>
                                <a:srgbClr val="FF0000"/>
                              </a:solidFill>
                              <a:latin typeface="Cambria Math" panose="02040503050406030204" pitchFamily="18" charset="0"/>
                            </a:rPr>
                          </m:ctrlPr>
                        </m:sSubPr>
                        <m:e>
                          <m:r>
                            <a:rPr lang="en-US" altLang="ja-JP" sz="5400" i="1">
                              <a:solidFill>
                                <a:srgbClr val="FF0000"/>
                              </a:solidFill>
                              <a:latin typeface="Cambria Math" panose="02040503050406030204" pitchFamily="18" charset="0"/>
                            </a:rPr>
                            <m:t>𝑣</m:t>
                          </m:r>
                        </m:e>
                        <m:sub>
                          <m:r>
                            <a:rPr lang="en-US" altLang="ja-JP" sz="5400" i="1">
                              <a:solidFill>
                                <a:srgbClr val="FF0000"/>
                              </a:solidFill>
                              <a:latin typeface="Cambria Math" panose="02040503050406030204" pitchFamily="18" charset="0"/>
                            </a:rPr>
                            <m:t>𝐴</m:t>
                          </m:r>
                        </m:sub>
                      </m:sSub>
                    </m:oMath>
                  </m:oMathPara>
                </a14:m>
                <a:endParaRPr lang="ja-JP" altLang="en-US" sz="1050" dirty="0">
                  <a:solidFill>
                    <a:srgbClr val="FF0000"/>
                  </a:solidFill>
                </a:endParaRPr>
              </a:p>
            </p:txBody>
          </p:sp>
        </mc:Choice>
        <mc:Fallback xmlns="">
          <p:sp>
            <p:nvSpPr>
              <p:cNvPr id="12" name="正方形/長方形 11">
                <a:extLst>
                  <a:ext uri="{FF2B5EF4-FFF2-40B4-BE49-F238E27FC236}">
                    <a16:creationId xmlns:a16="http://schemas.microsoft.com/office/drawing/2014/main" id="{804E6429-AF9F-478C-82B1-63BE870A024F}"/>
                  </a:ext>
                </a:extLst>
              </p:cNvPr>
              <p:cNvSpPr>
                <a:spLocks noRot="1" noChangeAspect="1" noMove="1" noResize="1" noEditPoints="1" noAdjustHandles="1" noChangeArrowheads="1" noChangeShapeType="1" noTextEdit="1"/>
              </p:cNvSpPr>
              <p:nvPr/>
            </p:nvSpPr>
            <p:spPr>
              <a:xfrm>
                <a:off x="1766194" y="3625659"/>
                <a:ext cx="5013167" cy="923330"/>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201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4</a:t>
            </a:r>
            <a:r>
              <a:rPr lang="ja-JP" altLang="en-US" sz="3600" dirty="0">
                <a:latin typeface="HG丸ｺﾞｼｯｸM-PRO" panose="020F0600000000000000" pitchFamily="50" charset="-128"/>
                <a:ea typeface="HG丸ｺﾞｼｯｸM-PRO" panose="020F0600000000000000" pitchFamily="50" charset="-128"/>
              </a:rPr>
              <a:t>．</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44</a:t>
            </a:fld>
            <a:endParaRPr kumimoji="1" lang="ja-JP" altLang="en-US"/>
          </a:p>
        </p:txBody>
      </p:sp>
      <p:sp>
        <p:nvSpPr>
          <p:cNvPr id="6" name="正方形/長方形 5">
            <a:extLst>
              <a:ext uri="{FF2B5EF4-FFF2-40B4-BE49-F238E27FC236}">
                <a16:creationId xmlns:a16="http://schemas.microsoft.com/office/drawing/2014/main" id="{D06A2BA9-7F8F-4F92-A390-A32F86FA456E}"/>
              </a:ext>
            </a:extLst>
          </p:cNvPr>
          <p:cNvSpPr/>
          <p:nvPr/>
        </p:nvSpPr>
        <p:spPr>
          <a:xfrm>
            <a:off x="1804854" y="4837480"/>
            <a:ext cx="3445326" cy="830997"/>
          </a:xfrm>
          <a:prstGeom prst="rect">
            <a:avLst/>
          </a:prstGeom>
        </p:spPr>
        <p:txBody>
          <a:bodyPr wrap="square">
            <a:spAutoFit/>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物体１からみた</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FF0000"/>
                </a:solidFill>
                <a:latin typeface="HG丸ｺﾞｼｯｸM-PRO" panose="020F0600000000000000" pitchFamily="50" charset="-128"/>
                <a:ea typeface="HG丸ｺﾞｼｯｸM-PRO" panose="020F0600000000000000" pitchFamily="50" charset="-128"/>
              </a:rPr>
              <a:t>　　　物体２の速度</a:t>
            </a:r>
          </a:p>
        </p:txBody>
      </p:sp>
      <p:sp>
        <p:nvSpPr>
          <p:cNvPr id="7" name="正方形/長方形 6">
            <a:extLst>
              <a:ext uri="{FF2B5EF4-FFF2-40B4-BE49-F238E27FC236}">
                <a16:creationId xmlns:a16="http://schemas.microsoft.com/office/drawing/2014/main" id="{8608E646-547B-48D7-8628-509BD487B9F1}"/>
              </a:ext>
            </a:extLst>
          </p:cNvPr>
          <p:cNvSpPr/>
          <p:nvPr/>
        </p:nvSpPr>
        <p:spPr>
          <a:xfrm>
            <a:off x="1056640" y="3696840"/>
            <a:ext cx="3894015" cy="1077218"/>
          </a:xfrm>
          <a:prstGeom prst="rect">
            <a:avLst/>
          </a:prstGeom>
        </p:spPr>
        <p:txBody>
          <a:bodyPr wrap="none">
            <a:spAutoFit/>
          </a:bodyPr>
          <a:lstStyle/>
          <a:p>
            <a:r>
              <a:rPr lang="ja-JP" altLang="en-US" sz="3200" b="1" dirty="0">
                <a:solidFill>
                  <a:srgbClr val="FF0000"/>
                </a:solidFill>
                <a:latin typeface="HG丸ｺﾞｼｯｸM-PRO" panose="020F0600000000000000" pitchFamily="50" charset="-128"/>
                <a:ea typeface="HG丸ｺﾞｼｯｸM-PRO" panose="020F0600000000000000" pitchFamily="50" charset="-128"/>
              </a:rPr>
              <a:t>物体１に対する</a:t>
            </a:r>
            <a:endParaRPr lang="en-US" altLang="ja-JP" sz="3200" b="1" dirty="0">
              <a:solidFill>
                <a:srgbClr val="FF0000"/>
              </a:solidFill>
              <a:latin typeface="HG丸ｺﾞｼｯｸM-PRO" panose="020F0600000000000000" pitchFamily="50" charset="-128"/>
              <a:ea typeface="HG丸ｺﾞｼｯｸM-PRO" panose="020F0600000000000000" pitchFamily="50" charset="-128"/>
            </a:endParaRPr>
          </a:p>
          <a:p>
            <a:r>
              <a:rPr lang="en-US" altLang="ja-JP" sz="32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物体２の相対速度</a:t>
            </a:r>
          </a:p>
        </p:txBody>
      </p:sp>
      <p:sp>
        <p:nvSpPr>
          <p:cNvPr id="8" name="正方形/長方形 7">
            <a:extLst>
              <a:ext uri="{FF2B5EF4-FFF2-40B4-BE49-F238E27FC236}">
                <a16:creationId xmlns:a16="http://schemas.microsoft.com/office/drawing/2014/main" id="{797C7B23-3BD0-4B4B-BC05-EABA115E98AE}"/>
              </a:ext>
            </a:extLst>
          </p:cNvPr>
          <p:cNvSpPr/>
          <p:nvPr/>
        </p:nvSpPr>
        <p:spPr>
          <a:xfrm>
            <a:off x="5156768" y="3894036"/>
            <a:ext cx="6410729" cy="769441"/>
          </a:xfrm>
          <a:prstGeom prst="rect">
            <a:avLst/>
          </a:prstGeom>
        </p:spPr>
        <p:txBody>
          <a:bodyPr wrap="none">
            <a:spAutoFit/>
          </a:bodyPr>
          <a:lstStyle/>
          <a:p>
            <a:r>
              <a:rPr lang="ja-JP" altLang="en-US" sz="4400" b="1" dirty="0">
                <a:solidFill>
                  <a:srgbClr val="FF0000"/>
                </a:solidFill>
                <a:latin typeface="HG丸ｺﾞｼｯｸM-PRO" panose="020F0600000000000000" pitchFamily="50" charset="-128"/>
                <a:ea typeface="HG丸ｺﾞｼｯｸM-PRO" panose="020F0600000000000000" pitchFamily="50" charset="-128"/>
              </a:rPr>
              <a:t>＝ ２の速度 － １の速度</a:t>
            </a:r>
          </a:p>
        </p:txBody>
      </p:sp>
      <p:sp>
        <p:nvSpPr>
          <p:cNvPr id="9" name="正方形/長方形 8">
            <a:extLst>
              <a:ext uri="{FF2B5EF4-FFF2-40B4-BE49-F238E27FC236}">
                <a16:creationId xmlns:a16="http://schemas.microsoft.com/office/drawing/2014/main" id="{319A4E53-7F4C-4F7D-8265-708352A5609F}"/>
              </a:ext>
            </a:extLst>
          </p:cNvPr>
          <p:cNvSpPr/>
          <p:nvPr/>
        </p:nvSpPr>
        <p:spPr>
          <a:xfrm>
            <a:off x="1484814" y="2420697"/>
            <a:ext cx="3390500" cy="523220"/>
          </a:xfrm>
          <a:prstGeom prst="rect">
            <a:avLst/>
          </a:prstGeom>
        </p:spPr>
        <p:txBody>
          <a:bodyPr wrap="square">
            <a:spAutoFit/>
          </a:bodyPr>
          <a:lstStyle/>
          <a:p>
            <a:r>
              <a:rPr lang="en-US" altLang="ja-JP" sz="2800" b="1" dirty="0">
                <a:solidFill>
                  <a:srgbClr val="FF0000"/>
                </a:solidFill>
                <a:latin typeface="HG丸ｺﾞｼｯｸM-PRO" panose="020F0600000000000000" pitchFamily="50" charset="-128"/>
                <a:ea typeface="HG丸ｺﾞｼｯｸM-PRO" panose="020F0600000000000000" pitchFamily="50" charset="-128"/>
              </a:rPr>
              <a:t>B</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からみた</a:t>
            </a:r>
            <a:r>
              <a:rPr lang="en-US" altLang="ja-JP" sz="2800" b="1" dirty="0">
                <a:solidFill>
                  <a:srgbClr val="FF0000"/>
                </a:solidFill>
                <a:latin typeface="HG丸ｺﾞｼｯｸM-PRO" panose="020F0600000000000000" pitchFamily="50" charset="-128"/>
                <a:ea typeface="HG丸ｺﾞｼｯｸM-PRO" panose="020F0600000000000000" pitchFamily="50" charset="-128"/>
              </a:rPr>
              <a:t>A</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の速度</a:t>
            </a:r>
          </a:p>
        </p:txBody>
      </p:sp>
      <p:sp>
        <p:nvSpPr>
          <p:cNvPr id="10" name="正方形/長方形 9">
            <a:extLst>
              <a:ext uri="{FF2B5EF4-FFF2-40B4-BE49-F238E27FC236}">
                <a16:creationId xmlns:a16="http://schemas.microsoft.com/office/drawing/2014/main" id="{0B793AA7-DF5D-4A55-99D2-7DDDEB842D87}"/>
              </a:ext>
            </a:extLst>
          </p:cNvPr>
          <p:cNvSpPr/>
          <p:nvPr/>
        </p:nvSpPr>
        <p:spPr>
          <a:xfrm>
            <a:off x="1413821" y="1232816"/>
            <a:ext cx="3501280" cy="1200329"/>
          </a:xfrm>
          <a:prstGeom prst="rect">
            <a:avLst/>
          </a:prstGeom>
        </p:spPr>
        <p:txBody>
          <a:bodyPr wrap="none">
            <a:spAutoFit/>
          </a:bodyPr>
          <a:lstStyle/>
          <a:p>
            <a:r>
              <a:rPr lang="en-US" altLang="ja-JP" sz="3600" b="1" dirty="0">
                <a:solidFill>
                  <a:srgbClr val="FF0000"/>
                </a:solidFill>
                <a:latin typeface="HG丸ｺﾞｼｯｸM-PRO" panose="020F0600000000000000" pitchFamily="50" charset="-128"/>
                <a:ea typeface="HG丸ｺﾞｼｯｸM-PRO" panose="020F0600000000000000" pitchFamily="50" charset="-128"/>
              </a:rPr>
              <a:t>B</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に対する</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a:p>
            <a:r>
              <a:rPr lang="en-US" altLang="ja-JP" sz="3600" b="1" dirty="0">
                <a:solidFill>
                  <a:srgbClr val="FF0000"/>
                </a:solidFill>
                <a:latin typeface="HG丸ｺﾞｼｯｸM-PRO" panose="020F0600000000000000" pitchFamily="50" charset="-128"/>
                <a:ea typeface="HG丸ｺﾞｼｯｸM-PRO" panose="020F0600000000000000" pitchFamily="50" charset="-128"/>
              </a:rPr>
              <a:t>    A</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の相対速度</a:t>
            </a:r>
          </a:p>
        </p:txBody>
      </p:sp>
      <p:sp>
        <p:nvSpPr>
          <p:cNvPr id="11" name="正方形/長方形 10">
            <a:extLst>
              <a:ext uri="{FF2B5EF4-FFF2-40B4-BE49-F238E27FC236}">
                <a16:creationId xmlns:a16="http://schemas.microsoft.com/office/drawing/2014/main" id="{E84E0C5A-5516-4B0A-BF6E-12E15C359149}"/>
              </a:ext>
            </a:extLst>
          </p:cNvPr>
          <p:cNvSpPr/>
          <p:nvPr/>
        </p:nvSpPr>
        <p:spPr>
          <a:xfrm>
            <a:off x="5060588" y="1448259"/>
            <a:ext cx="6167073" cy="769441"/>
          </a:xfrm>
          <a:prstGeom prst="rect">
            <a:avLst/>
          </a:prstGeom>
        </p:spPr>
        <p:txBody>
          <a:bodyPr wrap="none">
            <a:spAutoFit/>
          </a:bodyPr>
          <a:lstStyle/>
          <a:p>
            <a:r>
              <a:rPr lang="ja-JP" altLang="en-US" sz="4400" b="1" dirty="0">
                <a:solidFill>
                  <a:srgbClr val="FF0000"/>
                </a:solidFill>
                <a:latin typeface="HG丸ｺﾞｼｯｸM-PRO" panose="020F0600000000000000" pitchFamily="50" charset="-128"/>
                <a:ea typeface="HG丸ｺﾞｼｯｸM-PRO" panose="020F0600000000000000" pitchFamily="50" charset="-128"/>
              </a:rPr>
              <a:t>＝ </a:t>
            </a:r>
            <a:r>
              <a:rPr lang="en-US" altLang="ja-JP" sz="4400" b="1" dirty="0">
                <a:solidFill>
                  <a:srgbClr val="FF0000"/>
                </a:solidFill>
                <a:latin typeface="HG丸ｺﾞｼｯｸM-PRO" panose="020F0600000000000000" pitchFamily="50" charset="-128"/>
                <a:ea typeface="HG丸ｺﾞｼｯｸM-PRO" panose="020F0600000000000000" pitchFamily="50" charset="-128"/>
              </a:rPr>
              <a:t>A</a:t>
            </a:r>
            <a:r>
              <a:rPr lang="ja-JP" altLang="en-US" sz="4400" b="1" dirty="0">
                <a:solidFill>
                  <a:srgbClr val="FF0000"/>
                </a:solidFill>
                <a:latin typeface="HG丸ｺﾞｼｯｸM-PRO" panose="020F0600000000000000" pitchFamily="50" charset="-128"/>
                <a:ea typeface="HG丸ｺﾞｼｯｸM-PRO" panose="020F0600000000000000" pitchFamily="50" charset="-128"/>
              </a:rPr>
              <a:t>の速度 － </a:t>
            </a:r>
            <a:r>
              <a:rPr lang="en-US" altLang="ja-JP" sz="4400" b="1" dirty="0">
                <a:solidFill>
                  <a:srgbClr val="FF0000"/>
                </a:solidFill>
                <a:latin typeface="HG丸ｺﾞｼｯｸM-PRO" panose="020F0600000000000000" pitchFamily="50" charset="-128"/>
                <a:ea typeface="HG丸ｺﾞｼｯｸM-PRO" panose="020F0600000000000000" pitchFamily="50" charset="-128"/>
              </a:rPr>
              <a:t>B</a:t>
            </a:r>
            <a:r>
              <a:rPr lang="ja-JP" altLang="en-US" sz="4400" b="1" dirty="0">
                <a:solidFill>
                  <a:srgbClr val="FF0000"/>
                </a:solidFill>
                <a:latin typeface="HG丸ｺﾞｼｯｸM-PRO" panose="020F0600000000000000" pitchFamily="50" charset="-128"/>
                <a:ea typeface="HG丸ｺﾞｼｯｸM-PRO" panose="020F0600000000000000" pitchFamily="50" charset="-128"/>
              </a:rPr>
              <a:t>の速度</a:t>
            </a:r>
          </a:p>
        </p:txBody>
      </p:sp>
    </p:spTree>
    <p:extLst>
      <p:ext uri="{BB962C8B-B14F-4D97-AF65-F5344CB8AC3E}">
        <p14:creationId xmlns:p14="http://schemas.microsoft.com/office/powerpoint/2010/main" val="417577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a:t>
            </a:r>
            <a:r>
              <a:rPr lang="en-US" altLang="ja-JP" sz="3600" dirty="0">
                <a:latin typeface="HG丸ｺﾞｼｯｸM-PRO" panose="020F0600000000000000" pitchFamily="50" charset="-128"/>
                <a:ea typeface="HG丸ｺﾞｼｯｸM-PRO" panose="020F0600000000000000" pitchFamily="50" charset="-128"/>
              </a:rPr>
              <a:t>4</a:t>
            </a:r>
            <a:r>
              <a:rPr lang="ja-JP" altLang="en-US" sz="3600" dirty="0">
                <a:latin typeface="HG丸ｺﾞｼｯｸM-PRO" panose="020F0600000000000000" pitchFamily="50" charset="-128"/>
                <a:ea typeface="HG丸ｺﾞｼｯｸM-PRO" panose="020F0600000000000000" pitchFamily="50" charset="-128"/>
              </a:rPr>
              <a:t>．ふりかえり・リフレクション</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45</a:t>
            </a:fld>
            <a:endParaRPr kumimoji="1" lang="ja-JP" altLang="en-US"/>
          </a:p>
        </p:txBody>
      </p:sp>
      <p:sp>
        <p:nvSpPr>
          <p:cNvPr id="6" name="正方形/長方形 5">
            <a:extLst>
              <a:ext uri="{FF2B5EF4-FFF2-40B4-BE49-F238E27FC236}">
                <a16:creationId xmlns:a16="http://schemas.microsoft.com/office/drawing/2014/main" id="{A300854E-63E1-4FE1-8698-C5300ACC9017}"/>
              </a:ext>
            </a:extLst>
          </p:cNvPr>
          <p:cNvSpPr/>
          <p:nvPr/>
        </p:nvSpPr>
        <p:spPr>
          <a:xfrm>
            <a:off x="403790" y="1066833"/>
            <a:ext cx="10988110" cy="5570756"/>
          </a:xfrm>
          <a:prstGeom prst="rect">
            <a:avLst/>
          </a:prstGeom>
        </p:spPr>
        <p:txBody>
          <a:bodyPr wrap="square">
            <a:spAutoFit/>
          </a:bodyPr>
          <a:lstStyle/>
          <a:p>
            <a:r>
              <a:rPr lang="ja-JP" altLang="en-US" sz="2800" dirty="0"/>
              <a:t>川や動く歩道などでは、流れや歩道の速度の分、泳ぐ速度や歩く速度が大きくなったり、小さくなったりする。</a:t>
            </a:r>
            <a:endParaRPr lang="en-US" altLang="ja-JP" sz="2800" dirty="0"/>
          </a:p>
          <a:p>
            <a:r>
              <a:rPr lang="ja-JP" altLang="en-US" sz="2800" dirty="0"/>
              <a:t>これは、速度の　　　で説明できる。</a:t>
            </a:r>
          </a:p>
          <a:p>
            <a:endParaRPr lang="ja-JP" altLang="en-US" sz="2800" dirty="0"/>
          </a:p>
          <a:p>
            <a:r>
              <a:rPr lang="ja-JP" altLang="en-US" sz="2800" dirty="0"/>
              <a:t>Ｘに対するＹの相対速度＝　　</a:t>
            </a:r>
            <a:r>
              <a:rPr lang="ja-JP" altLang="en-US" sz="1600" dirty="0"/>
              <a:t>の速度</a:t>
            </a:r>
            <a:r>
              <a:rPr lang="ja-JP" altLang="en-US" sz="2800" dirty="0"/>
              <a:t>　－　　</a:t>
            </a:r>
            <a:r>
              <a:rPr lang="ja-JP" altLang="en-US" dirty="0"/>
              <a:t>の速度</a:t>
            </a:r>
          </a:p>
          <a:p>
            <a:endParaRPr lang="ja-JP" altLang="en-US" sz="2800" dirty="0"/>
          </a:p>
          <a:p>
            <a:r>
              <a:rPr lang="ja-JP" altLang="en-US" sz="2800" dirty="0"/>
              <a:t>右向きを正とする。Ａさんが左向きに６</a:t>
            </a:r>
            <a:r>
              <a:rPr lang="en-US" altLang="ja-JP" sz="2800" dirty="0"/>
              <a:t>m/s</a:t>
            </a:r>
            <a:r>
              <a:rPr lang="ja-JP" altLang="en-US" sz="2800" dirty="0"/>
              <a:t>で進んでいる。Ｂさんは右向きに３</a:t>
            </a:r>
            <a:r>
              <a:rPr lang="en-US" altLang="ja-JP" sz="2800" dirty="0"/>
              <a:t>m/s</a:t>
            </a:r>
            <a:r>
              <a:rPr lang="ja-JP" altLang="en-US" sz="2800" dirty="0"/>
              <a:t>で進んでいる。</a:t>
            </a:r>
          </a:p>
          <a:p>
            <a:r>
              <a:rPr lang="ja-JP" altLang="en-US" sz="2800" dirty="0"/>
              <a:t>　Ａに対するＢの相対速度は、　　　</a:t>
            </a:r>
            <a:r>
              <a:rPr lang="en-US" altLang="ja-JP" sz="2800" dirty="0"/>
              <a:t>m/s</a:t>
            </a:r>
          </a:p>
          <a:p>
            <a:r>
              <a:rPr lang="ja-JP" altLang="en-US" sz="2000" dirty="0"/>
              <a:t>　　　</a:t>
            </a:r>
          </a:p>
          <a:p>
            <a:r>
              <a:rPr lang="ja-JP" altLang="en-US" sz="2800" dirty="0"/>
              <a:t>（　　　から　　を見ると</a:t>
            </a:r>
            <a:endParaRPr lang="en-US" altLang="ja-JP" sz="2800" dirty="0"/>
          </a:p>
          <a:p>
            <a:endParaRPr lang="en-US" altLang="ja-JP" dirty="0"/>
          </a:p>
          <a:p>
            <a:r>
              <a:rPr lang="ja-JP" altLang="en-US" sz="2800" dirty="0"/>
              <a:t>　　　　は　　　向きに　　　</a:t>
            </a:r>
            <a:r>
              <a:rPr lang="en-US" altLang="ja-JP" sz="2800" dirty="0"/>
              <a:t>m/s</a:t>
            </a:r>
            <a:r>
              <a:rPr lang="ja-JP" altLang="en-US" sz="2800" dirty="0"/>
              <a:t>で進んでいるように見える）</a:t>
            </a:r>
          </a:p>
        </p:txBody>
      </p:sp>
      <p:sp>
        <p:nvSpPr>
          <p:cNvPr id="7" name="正方形/長方形 6">
            <a:extLst>
              <a:ext uri="{FF2B5EF4-FFF2-40B4-BE49-F238E27FC236}">
                <a16:creationId xmlns:a16="http://schemas.microsoft.com/office/drawing/2014/main" id="{6006C260-8C9C-4BAE-BF01-4CD748BB516A}"/>
              </a:ext>
            </a:extLst>
          </p:cNvPr>
          <p:cNvSpPr/>
          <p:nvPr/>
        </p:nvSpPr>
        <p:spPr>
          <a:xfrm>
            <a:off x="4712815" y="2594061"/>
            <a:ext cx="748923" cy="769441"/>
          </a:xfrm>
          <a:prstGeom prst="rect">
            <a:avLst/>
          </a:prstGeom>
        </p:spPr>
        <p:txBody>
          <a:bodyPr wrap="none">
            <a:spAutoFit/>
          </a:bodyPr>
          <a:lstStyle/>
          <a:p>
            <a:r>
              <a:rPr lang="ja-JP" altLang="en-US" sz="4400" b="1" dirty="0">
                <a:solidFill>
                  <a:srgbClr val="FF0000"/>
                </a:solidFill>
              </a:rPr>
              <a:t>Ｙ</a:t>
            </a:r>
            <a:endParaRPr lang="ja-JP" altLang="en-US" b="1" dirty="0">
              <a:solidFill>
                <a:srgbClr val="FF0000"/>
              </a:solidFill>
            </a:endParaRPr>
          </a:p>
        </p:txBody>
      </p:sp>
      <p:sp>
        <p:nvSpPr>
          <p:cNvPr id="8" name="正方形/長方形 7">
            <a:extLst>
              <a:ext uri="{FF2B5EF4-FFF2-40B4-BE49-F238E27FC236}">
                <a16:creationId xmlns:a16="http://schemas.microsoft.com/office/drawing/2014/main" id="{B6F1EEE2-3DE4-4688-BE2A-F621DB6EBDEF}"/>
              </a:ext>
            </a:extLst>
          </p:cNvPr>
          <p:cNvSpPr/>
          <p:nvPr/>
        </p:nvSpPr>
        <p:spPr>
          <a:xfrm>
            <a:off x="6652070" y="2612237"/>
            <a:ext cx="748923" cy="769441"/>
          </a:xfrm>
          <a:prstGeom prst="rect">
            <a:avLst/>
          </a:prstGeom>
        </p:spPr>
        <p:txBody>
          <a:bodyPr wrap="none">
            <a:spAutoFit/>
          </a:bodyPr>
          <a:lstStyle/>
          <a:p>
            <a:r>
              <a:rPr lang="ja-JP" altLang="en-US" sz="4400" b="1" dirty="0">
                <a:solidFill>
                  <a:srgbClr val="FF0000"/>
                </a:solidFill>
              </a:rPr>
              <a:t>Ｘ</a:t>
            </a:r>
            <a:endParaRPr lang="ja-JP" altLang="en-US" b="1" dirty="0">
              <a:solidFill>
                <a:srgbClr val="FF0000"/>
              </a:solidFill>
            </a:endParaRPr>
          </a:p>
        </p:txBody>
      </p:sp>
      <p:sp>
        <p:nvSpPr>
          <p:cNvPr id="9" name="正方形/長方形 8">
            <a:extLst>
              <a:ext uri="{FF2B5EF4-FFF2-40B4-BE49-F238E27FC236}">
                <a16:creationId xmlns:a16="http://schemas.microsoft.com/office/drawing/2014/main" id="{6C24674D-3B01-4F57-BA77-97A46F7D1A3E}"/>
              </a:ext>
            </a:extLst>
          </p:cNvPr>
          <p:cNvSpPr/>
          <p:nvPr/>
        </p:nvSpPr>
        <p:spPr>
          <a:xfrm>
            <a:off x="3074423" y="1909604"/>
            <a:ext cx="902811" cy="523220"/>
          </a:xfrm>
          <a:prstGeom prst="rect">
            <a:avLst/>
          </a:prstGeom>
        </p:spPr>
        <p:txBody>
          <a:bodyPr wrap="none">
            <a:spAutoFit/>
          </a:bodyPr>
          <a:lstStyle/>
          <a:p>
            <a:r>
              <a:rPr lang="ja-JP" altLang="en-US" sz="2800" b="1" dirty="0">
                <a:solidFill>
                  <a:srgbClr val="FF0000"/>
                </a:solidFill>
              </a:rPr>
              <a:t>合成</a:t>
            </a:r>
            <a:endParaRPr lang="ja-JP" altLang="en-US" sz="1100" b="1" dirty="0">
              <a:solidFill>
                <a:srgbClr val="FF0000"/>
              </a:solidFill>
            </a:endParaRPr>
          </a:p>
        </p:txBody>
      </p:sp>
      <p:sp>
        <p:nvSpPr>
          <p:cNvPr id="10" name="正方形/長方形 9">
            <a:extLst>
              <a:ext uri="{FF2B5EF4-FFF2-40B4-BE49-F238E27FC236}">
                <a16:creationId xmlns:a16="http://schemas.microsoft.com/office/drawing/2014/main" id="{81E8A882-9937-4FEF-B9F8-4DAD59653708}"/>
              </a:ext>
            </a:extLst>
          </p:cNvPr>
          <p:cNvSpPr/>
          <p:nvPr/>
        </p:nvSpPr>
        <p:spPr>
          <a:xfrm>
            <a:off x="7400993" y="4292701"/>
            <a:ext cx="4698722" cy="769441"/>
          </a:xfrm>
          <a:prstGeom prst="rect">
            <a:avLst/>
          </a:prstGeom>
        </p:spPr>
        <p:txBody>
          <a:bodyPr wrap="none">
            <a:spAutoFit/>
          </a:bodyPr>
          <a:lstStyle/>
          <a:p>
            <a:r>
              <a:rPr lang="ja-JP" altLang="en-US" sz="4400" b="1" dirty="0">
                <a:solidFill>
                  <a:srgbClr val="FF0000"/>
                </a:solidFill>
              </a:rPr>
              <a:t>３－（－６）＝９</a:t>
            </a:r>
            <a:endParaRPr lang="ja-JP" altLang="en-US" b="1" dirty="0">
              <a:solidFill>
                <a:srgbClr val="FF0000"/>
              </a:solidFill>
            </a:endParaRPr>
          </a:p>
        </p:txBody>
      </p:sp>
      <p:sp>
        <p:nvSpPr>
          <p:cNvPr id="11" name="正方形/長方形 10">
            <a:extLst>
              <a:ext uri="{FF2B5EF4-FFF2-40B4-BE49-F238E27FC236}">
                <a16:creationId xmlns:a16="http://schemas.microsoft.com/office/drawing/2014/main" id="{4628F5C1-FC2B-4979-9515-BFFAF4AFA3A3}"/>
              </a:ext>
            </a:extLst>
          </p:cNvPr>
          <p:cNvSpPr/>
          <p:nvPr/>
        </p:nvSpPr>
        <p:spPr>
          <a:xfrm>
            <a:off x="5620294" y="4360709"/>
            <a:ext cx="748923" cy="769441"/>
          </a:xfrm>
          <a:prstGeom prst="rect">
            <a:avLst/>
          </a:prstGeom>
        </p:spPr>
        <p:txBody>
          <a:bodyPr wrap="none">
            <a:spAutoFit/>
          </a:bodyPr>
          <a:lstStyle/>
          <a:p>
            <a:r>
              <a:rPr lang="ja-JP" altLang="en-US" sz="4400" b="1" dirty="0">
                <a:solidFill>
                  <a:srgbClr val="FF0000"/>
                </a:solidFill>
              </a:rPr>
              <a:t>９</a:t>
            </a:r>
            <a:endParaRPr lang="ja-JP" altLang="en-US" dirty="0"/>
          </a:p>
        </p:txBody>
      </p:sp>
      <p:sp>
        <p:nvSpPr>
          <p:cNvPr id="12" name="正方形/長方形 11">
            <a:extLst>
              <a:ext uri="{FF2B5EF4-FFF2-40B4-BE49-F238E27FC236}">
                <a16:creationId xmlns:a16="http://schemas.microsoft.com/office/drawing/2014/main" id="{2F46E2D3-01C5-4DF8-90F6-08FD5405AA2E}"/>
              </a:ext>
            </a:extLst>
          </p:cNvPr>
          <p:cNvSpPr/>
          <p:nvPr/>
        </p:nvSpPr>
        <p:spPr>
          <a:xfrm>
            <a:off x="1112666" y="5043338"/>
            <a:ext cx="748923" cy="769441"/>
          </a:xfrm>
          <a:prstGeom prst="rect">
            <a:avLst/>
          </a:prstGeom>
        </p:spPr>
        <p:txBody>
          <a:bodyPr wrap="none">
            <a:spAutoFit/>
          </a:bodyPr>
          <a:lstStyle/>
          <a:p>
            <a:r>
              <a:rPr lang="ja-JP" altLang="en-US" sz="4400" b="1" dirty="0">
                <a:solidFill>
                  <a:srgbClr val="FF0000"/>
                </a:solidFill>
              </a:rPr>
              <a:t>Ａ</a:t>
            </a:r>
            <a:endParaRPr lang="ja-JP" altLang="en-US" dirty="0"/>
          </a:p>
        </p:txBody>
      </p:sp>
      <p:sp>
        <p:nvSpPr>
          <p:cNvPr id="13" name="正方形/長方形 12">
            <a:extLst>
              <a:ext uri="{FF2B5EF4-FFF2-40B4-BE49-F238E27FC236}">
                <a16:creationId xmlns:a16="http://schemas.microsoft.com/office/drawing/2014/main" id="{C60D0051-3146-4576-BCE2-4C31E6847D89}"/>
              </a:ext>
            </a:extLst>
          </p:cNvPr>
          <p:cNvSpPr/>
          <p:nvPr/>
        </p:nvSpPr>
        <p:spPr>
          <a:xfrm>
            <a:off x="2649250" y="5019569"/>
            <a:ext cx="748923" cy="769441"/>
          </a:xfrm>
          <a:prstGeom prst="rect">
            <a:avLst/>
          </a:prstGeom>
        </p:spPr>
        <p:txBody>
          <a:bodyPr wrap="none">
            <a:spAutoFit/>
          </a:bodyPr>
          <a:lstStyle/>
          <a:p>
            <a:r>
              <a:rPr lang="ja-JP" altLang="en-US" sz="4400" b="1" dirty="0">
                <a:solidFill>
                  <a:srgbClr val="FF0000"/>
                </a:solidFill>
              </a:rPr>
              <a:t>Ｂ</a:t>
            </a:r>
            <a:endParaRPr lang="ja-JP" altLang="en-US" dirty="0"/>
          </a:p>
        </p:txBody>
      </p:sp>
      <p:sp>
        <p:nvSpPr>
          <p:cNvPr id="14" name="正方形/長方形 13">
            <a:extLst>
              <a:ext uri="{FF2B5EF4-FFF2-40B4-BE49-F238E27FC236}">
                <a16:creationId xmlns:a16="http://schemas.microsoft.com/office/drawing/2014/main" id="{1BD74E5F-57B7-4755-A530-4D225C10795D}"/>
              </a:ext>
            </a:extLst>
          </p:cNvPr>
          <p:cNvSpPr/>
          <p:nvPr/>
        </p:nvSpPr>
        <p:spPr>
          <a:xfrm>
            <a:off x="1112666" y="5765111"/>
            <a:ext cx="748923" cy="769441"/>
          </a:xfrm>
          <a:prstGeom prst="rect">
            <a:avLst/>
          </a:prstGeom>
        </p:spPr>
        <p:txBody>
          <a:bodyPr wrap="none">
            <a:spAutoFit/>
          </a:bodyPr>
          <a:lstStyle/>
          <a:p>
            <a:r>
              <a:rPr lang="ja-JP" altLang="en-US" sz="4400" b="1" dirty="0">
                <a:solidFill>
                  <a:srgbClr val="FF0000"/>
                </a:solidFill>
              </a:rPr>
              <a:t>Ｂ</a:t>
            </a:r>
            <a:endParaRPr lang="ja-JP" altLang="en-US" dirty="0"/>
          </a:p>
        </p:txBody>
      </p:sp>
      <p:sp>
        <p:nvSpPr>
          <p:cNvPr id="15" name="正方形/長方形 14">
            <a:extLst>
              <a:ext uri="{FF2B5EF4-FFF2-40B4-BE49-F238E27FC236}">
                <a16:creationId xmlns:a16="http://schemas.microsoft.com/office/drawing/2014/main" id="{D5B00B22-322A-4A02-BA4F-FABF3CE0E39B}"/>
              </a:ext>
            </a:extLst>
          </p:cNvPr>
          <p:cNvSpPr/>
          <p:nvPr/>
        </p:nvSpPr>
        <p:spPr>
          <a:xfrm>
            <a:off x="2422747" y="5766509"/>
            <a:ext cx="748923" cy="769441"/>
          </a:xfrm>
          <a:prstGeom prst="rect">
            <a:avLst/>
          </a:prstGeom>
        </p:spPr>
        <p:txBody>
          <a:bodyPr wrap="none">
            <a:spAutoFit/>
          </a:bodyPr>
          <a:lstStyle/>
          <a:p>
            <a:r>
              <a:rPr lang="ja-JP" altLang="en-US" sz="4400" b="1" dirty="0">
                <a:solidFill>
                  <a:srgbClr val="FF0000"/>
                </a:solidFill>
              </a:rPr>
              <a:t>右</a:t>
            </a:r>
            <a:endParaRPr lang="ja-JP" altLang="en-US" dirty="0"/>
          </a:p>
        </p:txBody>
      </p:sp>
      <p:sp>
        <p:nvSpPr>
          <p:cNvPr id="16" name="正方形/長方形 15">
            <a:extLst>
              <a:ext uri="{FF2B5EF4-FFF2-40B4-BE49-F238E27FC236}">
                <a16:creationId xmlns:a16="http://schemas.microsoft.com/office/drawing/2014/main" id="{A3549E8C-2CF3-45DE-90A6-1191A6FA1E02}"/>
              </a:ext>
            </a:extLst>
          </p:cNvPr>
          <p:cNvSpPr/>
          <p:nvPr/>
        </p:nvSpPr>
        <p:spPr>
          <a:xfrm>
            <a:off x="4599689" y="5770702"/>
            <a:ext cx="748923" cy="769441"/>
          </a:xfrm>
          <a:prstGeom prst="rect">
            <a:avLst/>
          </a:prstGeom>
        </p:spPr>
        <p:txBody>
          <a:bodyPr wrap="none">
            <a:spAutoFit/>
          </a:bodyPr>
          <a:lstStyle/>
          <a:p>
            <a:r>
              <a:rPr lang="ja-JP" altLang="en-US" sz="4400" b="1" dirty="0">
                <a:solidFill>
                  <a:srgbClr val="FF0000"/>
                </a:solidFill>
              </a:rPr>
              <a:t>９</a:t>
            </a:r>
            <a:endParaRPr lang="ja-JP" altLang="en-US" dirty="0"/>
          </a:p>
        </p:txBody>
      </p:sp>
    </p:spTree>
    <p:extLst>
      <p:ext uri="{BB962C8B-B14F-4D97-AF65-F5344CB8AC3E}">
        <p14:creationId xmlns:p14="http://schemas.microsoft.com/office/powerpoint/2010/main" val="120318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down)">
                                      <p:cBhvr>
                                        <p:cTn id="41" dur="500"/>
                                        <p:tgtEl>
                                          <p:spTgt spid="15"/>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down)">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5</a:t>
            </a:fld>
            <a:endParaRPr kumimoji="1" lang="ja-JP" altLang="en-US"/>
          </a:p>
        </p:txBody>
      </p:sp>
      <p:sp>
        <p:nvSpPr>
          <p:cNvPr id="63" name="コンテンツ プレースホルダー 2">
            <a:extLst>
              <a:ext uri="{FF2B5EF4-FFF2-40B4-BE49-F238E27FC236}">
                <a16:creationId xmlns:a16="http://schemas.microsoft.com/office/drawing/2014/main" id="{EA77E2EF-7644-4A21-94E6-4A9399187C2D}"/>
              </a:ext>
            </a:extLst>
          </p:cNvPr>
          <p:cNvSpPr txBox="1">
            <a:spLocks/>
          </p:cNvSpPr>
          <p:nvPr/>
        </p:nvSpPr>
        <p:spPr>
          <a:xfrm>
            <a:off x="142241" y="899759"/>
            <a:ext cx="10419080" cy="472888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a:latin typeface="HG丸ｺﾞｼｯｸM-PRO" panose="020F0600000000000000" pitchFamily="50" charset="-128"/>
                <a:ea typeface="HG丸ｺﾞｼｯｸM-PRO" panose="020F0600000000000000" pitchFamily="50" charset="-128"/>
              </a:rPr>
              <a:t>練習</a:t>
            </a:r>
          </a:p>
          <a:p>
            <a:pPr marL="0" indent="0">
              <a:buFont typeface="Arial" panose="020B0604020202020204" pitchFamily="34" charset="0"/>
              <a:buNone/>
            </a:pPr>
            <a:r>
              <a:rPr lang="ja-JP" altLang="en-US" dirty="0">
                <a:latin typeface="HG丸ｺﾞｼｯｸM-PRO" panose="020F0600000000000000" pitchFamily="50" charset="-128"/>
                <a:ea typeface="HG丸ｺﾞｼｯｸM-PRO" panose="020F0600000000000000" pitchFamily="50" charset="-128"/>
              </a:rPr>
              <a:t>①　右向きを正とする。原点から、右に５</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ｍ</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離れた点の位置</a:t>
            </a:r>
          </a:p>
          <a:p>
            <a:pPr marL="0" indent="0">
              <a:buFont typeface="Arial" panose="020B0604020202020204" pitchFamily="34" charset="0"/>
              <a:buNone/>
            </a:pPr>
            <a:endParaRPr lang="en-US" altLang="ja-JP"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dirty="0">
                <a:latin typeface="HG丸ｺﾞｼｯｸM-PRO" panose="020F0600000000000000" pitchFamily="50" charset="-128"/>
                <a:ea typeface="HG丸ｺﾞｼｯｸM-PRO" panose="020F0600000000000000" pitchFamily="50" charset="-128"/>
              </a:rPr>
              <a:t>②　右向きを正とする。原点から、左に５</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ｍ</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離れた点の位置</a:t>
            </a:r>
          </a:p>
          <a:p>
            <a:pPr marL="0" indent="0">
              <a:buFont typeface="Arial" panose="020B0604020202020204" pitchFamily="34" charset="0"/>
              <a:buNone/>
            </a:pPr>
            <a:endParaRPr lang="en-US" altLang="ja-JP"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dirty="0">
                <a:latin typeface="HG丸ｺﾞｼｯｸM-PRO" panose="020F0600000000000000" pitchFamily="50" charset="-128"/>
                <a:ea typeface="HG丸ｺﾞｼｯｸM-PRO" panose="020F0600000000000000" pitchFamily="50" charset="-128"/>
              </a:rPr>
              <a:t>③　右向きを負とする。原点から、右に４</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ｍ</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離れた点の座標</a:t>
            </a:r>
            <a:endParaRPr lang="en-US" altLang="ja-JP"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lang="en-US" altLang="ja-JP"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dirty="0">
                <a:latin typeface="HG丸ｺﾞｼｯｸM-PRO" panose="020F0600000000000000" pitchFamily="50" charset="-128"/>
                <a:ea typeface="HG丸ｺﾞｼｯｸM-PRO" panose="020F0600000000000000" pitchFamily="50" charset="-128"/>
              </a:rPr>
              <a:t>④　右向きを負とする。原点から、左に８</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ｍ</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離れた点の座標</a:t>
            </a:r>
          </a:p>
        </p:txBody>
      </p:sp>
      <p:sp>
        <p:nvSpPr>
          <p:cNvPr id="64" name="正方形/長方形 63">
            <a:extLst>
              <a:ext uri="{FF2B5EF4-FFF2-40B4-BE49-F238E27FC236}">
                <a16:creationId xmlns:a16="http://schemas.microsoft.com/office/drawing/2014/main" id="{A7CC4F3B-615F-4E17-AA4B-E20D70E10CC5}"/>
              </a:ext>
            </a:extLst>
          </p:cNvPr>
          <p:cNvSpPr/>
          <p:nvPr/>
        </p:nvSpPr>
        <p:spPr>
          <a:xfrm>
            <a:off x="9374357" y="1755558"/>
            <a:ext cx="2426484" cy="646331"/>
          </a:xfrm>
          <a:prstGeom prst="rect">
            <a:avLst/>
          </a:prstGeom>
        </p:spPr>
        <p:txBody>
          <a:bodyPr wrap="square">
            <a:spAutoFit/>
          </a:bodyPr>
          <a:lstStyle/>
          <a:p>
            <a:r>
              <a:rPr lang="ja-JP" altLang="en-US" sz="3600" dirty="0" err="1">
                <a:solidFill>
                  <a:srgbClr val="FF0000"/>
                </a:solidFill>
                <a:latin typeface="HG丸ｺﾞｼｯｸM-PRO" panose="020F0600000000000000" pitchFamily="50" charset="-128"/>
                <a:ea typeface="HG丸ｺﾞｼｯｸM-PRO" panose="020F0600000000000000" pitchFamily="50" charset="-128"/>
              </a:rPr>
              <a:t>ｘ</a:t>
            </a:r>
            <a:r>
              <a:rPr lang="en-US" altLang="ja-JP" sz="3600" dirty="0">
                <a:solidFill>
                  <a:srgbClr val="FF0000"/>
                </a:solidFill>
                <a:latin typeface="HG丸ｺﾞｼｯｸM-PRO" panose="020F0600000000000000" pitchFamily="50" charset="-128"/>
                <a:ea typeface="HG丸ｺﾞｼｯｸM-PRO" panose="020F0600000000000000" pitchFamily="50" charset="-128"/>
              </a:rPr>
              <a:t>=</a:t>
            </a:r>
            <a:r>
              <a:rPr lang="ja-JP" altLang="en-US" sz="3600" dirty="0">
                <a:solidFill>
                  <a:srgbClr val="FF0000"/>
                </a:solidFill>
                <a:latin typeface="HG丸ｺﾞｼｯｸM-PRO" panose="020F0600000000000000" pitchFamily="50" charset="-128"/>
                <a:ea typeface="HG丸ｺﾞｼｯｸM-PRO" panose="020F0600000000000000" pitchFamily="50" charset="-128"/>
              </a:rPr>
              <a:t>５</a:t>
            </a:r>
            <a:r>
              <a:rPr lang="en-US" altLang="ja-JP" sz="3600" dirty="0">
                <a:solidFill>
                  <a:srgbClr val="FF0000"/>
                </a:solidFill>
                <a:latin typeface="HG丸ｺﾞｼｯｸM-PRO" panose="020F0600000000000000" pitchFamily="50" charset="-128"/>
                <a:ea typeface="HG丸ｺﾞｼｯｸM-PRO" panose="020F0600000000000000" pitchFamily="50" charset="-128"/>
              </a:rPr>
              <a:t>[m]</a:t>
            </a:r>
            <a:endParaRPr lang="ja-JP" altLang="en-US" sz="3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5" name="正方形/長方形 64">
            <a:extLst>
              <a:ext uri="{FF2B5EF4-FFF2-40B4-BE49-F238E27FC236}">
                <a16:creationId xmlns:a16="http://schemas.microsoft.com/office/drawing/2014/main" id="{C7417DD1-112F-46C2-ABC6-1D1496D3AAB3}"/>
              </a:ext>
            </a:extLst>
          </p:cNvPr>
          <p:cNvSpPr/>
          <p:nvPr/>
        </p:nvSpPr>
        <p:spPr>
          <a:xfrm>
            <a:off x="9406107" y="2860458"/>
            <a:ext cx="2643653" cy="646331"/>
          </a:xfrm>
          <a:prstGeom prst="rect">
            <a:avLst/>
          </a:prstGeom>
        </p:spPr>
        <p:txBody>
          <a:bodyPr wrap="square">
            <a:spAutoFit/>
          </a:bodyPr>
          <a:lstStyle/>
          <a:p>
            <a:r>
              <a:rPr lang="ja-JP" altLang="en-US" sz="3600" dirty="0">
                <a:solidFill>
                  <a:srgbClr val="FF0000"/>
                </a:solidFill>
                <a:latin typeface="HG丸ｺﾞｼｯｸM-PRO" panose="020F0600000000000000" pitchFamily="50" charset="-128"/>
                <a:ea typeface="HG丸ｺﾞｼｯｸM-PRO" panose="020F0600000000000000" pitchFamily="50" charset="-128"/>
              </a:rPr>
              <a:t>ｘ</a:t>
            </a:r>
            <a:r>
              <a:rPr lang="en-US" altLang="ja-JP" sz="3600" dirty="0">
                <a:solidFill>
                  <a:srgbClr val="FF0000"/>
                </a:solidFill>
                <a:latin typeface="HG丸ｺﾞｼｯｸM-PRO" panose="020F0600000000000000" pitchFamily="50" charset="-128"/>
                <a:ea typeface="HG丸ｺﾞｼｯｸM-PRO" panose="020F0600000000000000" pitchFamily="50" charset="-128"/>
              </a:rPr>
              <a:t>=</a:t>
            </a:r>
            <a:r>
              <a:rPr lang="ja-JP" altLang="en-US" sz="3600" dirty="0">
                <a:solidFill>
                  <a:srgbClr val="FF0000"/>
                </a:solidFill>
                <a:latin typeface="HG丸ｺﾞｼｯｸM-PRO" panose="020F0600000000000000" pitchFamily="50" charset="-128"/>
                <a:ea typeface="HG丸ｺﾞｼｯｸM-PRO" panose="020F0600000000000000" pitchFamily="50" charset="-128"/>
              </a:rPr>
              <a:t>－５</a:t>
            </a:r>
            <a:r>
              <a:rPr lang="en-US" altLang="ja-JP" sz="3600" dirty="0">
                <a:solidFill>
                  <a:srgbClr val="FF0000"/>
                </a:solidFill>
                <a:latin typeface="HG丸ｺﾞｼｯｸM-PRO" panose="020F0600000000000000" pitchFamily="50" charset="-128"/>
                <a:ea typeface="HG丸ｺﾞｼｯｸM-PRO" panose="020F0600000000000000" pitchFamily="50" charset="-128"/>
              </a:rPr>
              <a:t>[m]</a:t>
            </a:r>
            <a:endParaRPr lang="ja-JP" altLang="en-US" sz="3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6" name="正方形/長方形 65">
            <a:extLst>
              <a:ext uri="{FF2B5EF4-FFF2-40B4-BE49-F238E27FC236}">
                <a16:creationId xmlns:a16="http://schemas.microsoft.com/office/drawing/2014/main" id="{8BBE5845-1F44-4337-8CA2-57006B1AA0BB}"/>
              </a:ext>
            </a:extLst>
          </p:cNvPr>
          <p:cNvSpPr/>
          <p:nvPr/>
        </p:nvSpPr>
        <p:spPr>
          <a:xfrm>
            <a:off x="9374356" y="3921383"/>
            <a:ext cx="2766844" cy="646331"/>
          </a:xfrm>
          <a:prstGeom prst="rect">
            <a:avLst/>
          </a:prstGeom>
        </p:spPr>
        <p:txBody>
          <a:bodyPr wrap="square">
            <a:spAutoFit/>
          </a:bodyPr>
          <a:lstStyle/>
          <a:p>
            <a:r>
              <a:rPr lang="ja-JP" altLang="en-US" sz="3600" dirty="0">
                <a:solidFill>
                  <a:srgbClr val="FF0000"/>
                </a:solidFill>
                <a:latin typeface="HG丸ｺﾞｼｯｸM-PRO" panose="020F0600000000000000" pitchFamily="50" charset="-128"/>
                <a:ea typeface="HG丸ｺﾞｼｯｸM-PRO" panose="020F0600000000000000" pitchFamily="50" charset="-128"/>
              </a:rPr>
              <a:t>ｘ</a:t>
            </a:r>
            <a:r>
              <a:rPr lang="en-US" altLang="ja-JP" sz="3600" dirty="0">
                <a:solidFill>
                  <a:srgbClr val="FF0000"/>
                </a:solidFill>
                <a:latin typeface="HG丸ｺﾞｼｯｸM-PRO" panose="020F0600000000000000" pitchFamily="50" charset="-128"/>
                <a:ea typeface="HG丸ｺﾞｼｯｸM-PRO" panose="020F0600000000000000" pitchFamily="50" charset="-128"/>
              </a:rPr>
              <a:t>=</a:t>
            </a:r>
            <a:r>
              <a:rPr lang="ja-JP" altLang="en-US" sz="3600" dirty="0">
                <a:solidFill>
                  <a:srgbClr val="FF0000"/>
                </a:solidFill>
                <a:latin typeface="HG丸ｺﾞｼｯｸM-PRO" panose="020F0600000000000000" pitchFamily="50" charset="-128"/>
                <a:ea typeface="HG丸ｺﾞｼｯｸM-PRO" panose="020F0600000000000000" pitchFamily="50" charset="-128"/>
              </a:rPr>
              <a:t>－４</a:t>
            </a:r>
            <a:r>
              <a:rPr lang="en-US" altLang="ja-JP" sz="3600" dirty="0">
                <a:solidFill>
                  <a:srgbClr val="FF0000"/>
                </a:solidFill>
                <a:latin typeface="HG丸ｺﾞｼｯｸM-PRO" panose="020F0600000000000000" pitchFamily="50" charset="-128"/>
                <a:ea typeface="HG丸ｺﾞｼｯｸM-PRO" panose="020F0600000000000000" pitchFamily="50" charset="-128"/>
              </a:rPr>
              <a:t>[m]</a:t>
            </a:r>
            <a:endParaRPr lang="ja-JP" altLang="en-US" sz="3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7" name="正方形/長方形 66">
            <a:extLst>
              <a:ext uri="{FF2B5EF4-FFF2-40B4-BE49-F238E27FC236}">
                <a16:creationId xmlns:a16="http://schemas.microsoft.com/office/drawing/2014/main" id="{D89E54C0-83A2-4DC7-A8C4-DCA00115C7B2}"/>
              </a:ext>
            </a:extLst>
          </p:cNvPr>
          <p:cNvSpPr/>
          <p:nvPr/>
        </p:nvSpPr>
        <p:spPr>
          <a:xfrm>
            <a:off x="9469607" y="4972258"/>
            <a:ext cx="2580153" cy="646331"/>
          </a:xfrm>
          <a:prstGeom prst="rect">
            <a:avLst/>
          </a:prstGeom>
        </p:spPr>
        <p:txBody>
          <a:bodyPr wrap="square">
            <a:spAutoFit/>
          </a:bodyPr>
          <a:lstStyle/>
          <a:p>
            <a:r>
              <a:rPr lang="ja-JP" altLang="en-US" sz="3600" dirty="0" err="1">
                <a:solidFill>
                  <a:srgbClr val="FF0000"/>
                </a:solidFill>
                <a:latin typeface="HG丸ｺﾞｼｯｸM-PRO" panose="020F0600000000000000" pitchFamily="50" charset="-128"/>
                <a:ea typeface="HG丸ｺﾞｼｯｸM-PRO" panose="020F0600000000000000" pitchFamily="50" charset="-128"/>
              </a:rPr>
              <a:t>ｘ</a:t>
            </a:r>
            <a:r>
              <a:rPr lang="en-US" altLang="ja-JP" sz="3600" dirty="0">
                <a:solidFill>
                  <a:srgbClr val="FF0000"/>
                </a:solidFill>
                <a:latin typeface="HG丸ｺﾞｼｯｸM-PRO" panose="020F0600000000000000" pitchFamily="50" charset="-128"/>
                <a:ea typeface="HG丸ｺﾞｼｯｸM-PRO" panose="020F0600000000000000" pitchFamily="50" charset="-128"/>
              </a:rPr>
              <a:t>=</a:t>
            </a:r>
            <a:r>
              <a:rPr lang="ja-JP" altLang="en-US" sz="3600" dirty="0">
                <a:solidFill>
                  <a:srgbClr val="FF0000"/>
                </a:solidFill>
                <a:latin typeface="HG丸ｺﾞｼｯｸM-PRO" panose="020F0600000000000000" pitchFamily="50" charset="-128"/>
                <a:ea typeface="HG丸ｺﾞｼｯｸM-PRO" panose="020F0600000000000000" pitchFamily="50" charset="-128"/>
              </a:rPr>
              <a:t>８</a:t>
            </a:r>
            <a:r>
              <a:rPr lang="en-US" altLang="ja-JP" sz="3600" dirty="0">
                <a:solidFill>
                  <a:srgbClr val="FF0000"/>
                </a:solidFill>
                <a:latin typeface="HG丸ｺﾞｼｯｸM-PRO" panose="020F0600000000000000" pitchFamily="50" charset="-128"/>
                <a:ea typeface="HG丸ｺﾞｼｯｸM-PRO" panose="020F0600000000000000" pitchFamily="50" charset="-128"/>
              </a:rPr>
              <a:t>[m]</a:t>
            </a:r>
            <a:endParaRPr lang="ja-JP" altLang="en-US" sz="36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8933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down)">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down)">
                                      <p:cBhvr>
                                        <p:cTn id="12" dur="500"/>
                                        <p:tgtEl>
                                          <p:spTgt spid="6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down)">
                                      <p:cBhvr>
                                        <p:cTn id="17" dur="500"/>
                                        <p:tgtEl>
                                          <p:spTgt spid="6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wipe(down)">
                                      <p:cBhvr>
                                        <p:cTn id="22"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6</a:t>
            </a:fld>
            <a:endParaRPr kumimoji="1" lang="ja-JP" altLang="en-US"/>
          </a:p>
        </p:txBody>
      </p:sp>
      <p:sp>
        <p:nvSpPr>
          <p:cNvPr id="58" name="正方形/長方形 57">
            <a:extLst>
              <a:ext uri="{FF2B5EF4-FFF2-40B4-BE49-F238E27FC236}">
                <a16:creationId xmlns:a16="http://schemas.microsoft.com/office/drawing/2014/main" id="{85EE0FBC-3A0C-4BD6-9894-CBBF0069AEE8}"/>
              </a:ext>
            </a:extLst>
          </p:cNvPr>
          <p:cNvSpPr/>
          <p:nvPr/>
        </p:nvSpPr>
        <p:spPr>
          <a:xfrm>
            <a:off x="615356" y="2669138"/>
            <a:ext cx="8786552" cy="769441"/>
          </a:xfrm>
          <a:prstGeom prst="rect">
            <a:avLst/>
          </a:prstGeom>
          <a:solidFill>
            <a:schemeClr val="bg1"/>
          </a:solidFill>
        </p:spPr>
        <p:txBody>
          <a:bodyPr wrap="square">
            <a:spAutoFit/>
          </a:bodyPr>
          <a:lstStyle/>
          <a:p>
            <a:pPr algn="just"/>
            <a:r>
              <a:rPr lang="ja-JP" altLang="en-US" sz="4400" dirty="0">
                <a:latin typeface="HG丸ｺﾞｼｯｸM-PRO" panose="020F0600000000000000" pitchFamily="50" charset="-128"/>
                <a:ea typeface="HG丸ｺﾞｼｯｸM-PRO" panose="020F0600000000000000" pitchFamily="50" charset="-128"/>
              </a:rPr>
              <a:t>速さ＋向き＝①</a:t>
            </a:r>
            <a:r>
              <a:rPr lang="ja-JP" altLang="en-US" sz="4400" u="sng" dirty="0">
                <a:latin typeface="HG丸ｺﾞｼｯｸM-PRO" panose="020F0600000000000000" pitchFamily="50" charset="-128"/>
                <a:ea typeface="HG丸ｺﾞｼｯｸM-PRO" panose="020F0600000000000000" pitchFamily="50" charset="-128"/>
              </a:rPr>
              <a:t>　　　　という。</a:t>
            </a:r>
            <a:endParaRPr lang="en-US" altLang="ja-JP" sz="3200" dirty="0">
              <a:latin typeface="HG丸ｺﾞｼｯｸM-PRO" panose="020F0600000000000000" pitchFamily="50" charset="-128"/>
              <a:ea typeface="HG丸ｺﾞｼｯｸM-PRO" panose="020F0600000000000000" pitchFamily="50" charset="-128"/>
            </a:endParaRPr>
          </a:p>
        </p:txBody>
      </p:sp>
      <p:sp>
        <p:nvSpPr>
          <p:cNvPr id="59" name="正方形/長方形 58">
            <a:extLst>
              <a:ext uri="{FF2B5EF4-FFF2-40B4-BE49-F238E27FC236}">
                <a16:creationId xmlns:a16="http://schemas.microsoft.com/office/drawing/2014/main" id="{6E0C3EBE-B4FF-43C1-8072-8D1F22CC4F2E}"/>
              </a:ext>
            </a:extLst>
          </p:cNvPr>
          <p:cNvSpPr/>
          <p:nvPr/>
        </p:nvSpPr>
        <p:spPr>
          <a:xfrm>
            <a:off x="5066192" y="2553374"/>
            <a:ext cx="1338828" cy="784830"/>
          </a:xfrm>
          <a:prstGeom prst="rect">
            <a:avLst/>
          </a:prstGeom>
          <a:noFill/>
        </p:spPr>
        <p:txBody>
          <a:bodyPr wrap="none">
            <a:spAutoFit/>
          </a:bodyPr>
          <a:lstStyle/>
          <a:p>
            <a:r>
              <a:rPr lang="ja-JP" altLang="en-US" sz="4500" dirty="0">
                <a:solidFill>
                  <a:srgbClr val="FF0000"/>
                </a:solidFill>
                <a:latin typeface="HG丸ｺﾞｼｯｸM-PRO" panose="020F0600000000000000" pitchFamily="50" charset="-128"/>
                <a:ea typeface="HG丸ｺﾞｼｯｸM-PRO" panose="020F0600000000000000" pitchFamily="50" charset="-128"/>
              </a:rPr>
              <a:t>速度</a:t>
            </a:r>
          </a:p>
        </p:txBody>
      </p:sp>
      <p:sp>
        <p:nvSpPr>
          <p:cNvPr id="60" name="正方形/長方形 59">
            <a:extLst>
              <a:ext uri="{FF2B5EF4-FFF2-40B4-BE49-F238E27FC236}">
                <a16:creationId xmlns:a16="http://schemas.microsoft.com/office/drawing/2014/main" id="{108DB4FA-53CC-4FC9-BE35-F108DD3CEA7E}"/>
              </a:ext>
            </a:extLst>
          </p:cNvPr>
          <p:cNvSpPr/>
          <p:nvPr/>
        </p:nvSpPr>
        <p:spPr>
          <a:xfrm>
            <a:off x="374252" y="860080"/>
            <a:ext cx="11526136" cy="1631216"/>
          </a:xfrm>
          <a:prstGeom prst="rect">
            <a:avLst/>
          </a:prstGeom>
        </p:spPr>
        <p:txBody>
          <a:bodyPr wrap="square">
            <a:spAutoFit/>
          </a:bodyPr>
          <a:lstStyle/>
          <a:p>
            <a:pPr algn="just"/>
            <a:r>
              <a:rPr lang="ja-JP" altLang="en-US" sz="2800" dirty="0">
                <a:solidFill>
                  <a:srgbClr val="000000"/>
                </a:solidFill>
                <a:latin typeface="HG丸ｺﾞｼｯｸM-PRO" panose="020F0600000000000000" pitchFamily="50" charset="-128"/>
                <a:ea typeface="HG丸ｺﾞｼｯｸM-PRO" panose="020F0600000000000000" pitchFamily="50" charset="-128"/>
              </a:rPr>
              <a:t>１－２．速さと速度</a:t>
            </a:r>
          </a:p>
          <a:p>
            <a:pPr algn="just"/>
            <a:r>
              <a:rPr lang="ja-JP" altLang="en-US" sz="2800" dirty="0">
                <a:latin typeface="HG丸ｺﾞｼｯｸM-PRO" panose="020F0600000000000000" pitchFamily="50" charset="-128"/>
                <a:ea typeface="HG丸ｺﾞｼｯｸM-PRO" panose="020F0600000000000000" pitchFamily="50" charset="-128"/>
              </a:rPr>
              <a:t>物体の運動をより詳しく表現してゆくためには、</a:t>
            </a:r>
          </a:p>
          <a:p>
            <a:pPr algn="just"/>
            <a:r>
              <a:rPr lang="ja-JP" altLang="en-US" sz="2800" dirty="0">
                <a:latin typeface="HG丸ｺﾞｼｯｸM-PRO" panose="020F0600000000000000" pitchFamily="50" charset="-128"/>
                <a:ea typeface="HG丸ｺﾞｼｯｸM-PRO" panose="020F0600000000000000" pitchFamily="50" charset="-128"/>
              </a:rPr>
              <a:t>物体の</a:t>
            </a:r>
            <a:r>
              <a:rPr lang="ja-JP" altLang="en-US" sz="3200" u="sng" dirty="0">
                <a:solidFill>
                  <a:srgbClr val="FF0000"/>
                </a:solidFill>
                <a:latin typeface="HG丸ｺﾞｼｯｸM-PRO" panose="020F0600000000000000" pitchFamily="50" charset="-128"/>
                <a:ea typeface="HG丸ｺﾞｼｯｸM-PRO" panose="020F0600000000000000" pitchFamily="50" charset="-128"/>
              </a:rPr>
              <a:t>速さだけではなく</a:t>
            </a:r>
            <a:r>
              <a:rPr lang="ja-JP" altLang="en-US" sz="4400" b="1" u="sng" dirty="0">
                <a:solidFill>
                  <a:srgbClr val="FF0000"/>
                </a:solidFill>
                <a:latin typeface="HG丸ｺﾞｼｯｸM-PRO" panose="020F0600000000000000" pitchFamily="50" charset="-128"/>
                <a:ea typeface="HG丸ｺﾞｼｯｸM-PRO" panose="020F0600000000000000" pitchFamily="50" charset="-128"/>
              </a:rPr>
              <a:t>向き</a:t>
            </a:r>
            <a:r>
              <a:rPr lang="ja-JP" altLang="en-US" sz="3200" u="sng" dirty="0">
                <a:solidFill>
                  <a:srgbClr val="FF0000"/>
                </a:solidFill>
                <a:latin typeface="HG丸ｺﾞｼｯｸM-PRO" panose="020F0600000000000000" pitchFamily="50" charset="-128"/>
                <a:ea typeface="HG丸ｺﾞｼｯｸM-PRO" panose="020F0600000000000000" pitchFamily="50" charset="-128"/>
              </a:rPr>
              <a:t>についても考える</a:t>
            </a:r>
            <a:r>
              <a:rPr lang="ja-JP" altLang="en-US" sz="3200" u="sng" dirty="0" err="1">
                <a:solidFill>
                  <a:srgbClr val="FF0000"/>
                </a:solidFill>
                <a:latin typeface="HG丸ｺﾞｼｯｸM-PRO" panose="020F0600000000000000" pitchFamily="50" charset="-128"/>
                <a:ea typeface="HG丸ｺﾞｼｯｸM-PRO" panose="020F0600000000000000" pitchFamily="50" charset="-128"/>
              </a:rPr>
              <a:t>必要があ</a:t>
            </a:r>
            <a:r>
              <a:rPr lang="ja-JP" altLang="en-US" sz="3200" u="sng" dirty="0">
                <a:solidFill>
                  <a:srgbClr val="FF0000"/>
                </a:solidFill>
                <a:latin typeface="HG丸ｺﾞｼｯｸM-PRO" panose="020F0600000000000000" pitchFamily="50" charset="-128"/>
                <a:ea typeface="HG丸ｺﾞｼｯｸM-PRO" panose="020F0600000000000000" pitchFamily="50" charset="-128"/>
              </a:rPr>
              <a:t> る。</a:t>
            </a:r>
            <a:endParaRPr lang="ja-JP" altLang="en-US" sz="2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1" name="正方形/長方形 60">
            <a:extLst>
              <a:ext uri="{FF2B5EF4-FFF2-40B4-BE49-F238E27FC236}">
                <a16:creationId xmlns:a16="http://schemas.microsoft.com/office/drawing/2014/main" id="{CE617496-65B9-494E-8634-37A04FAE9B73}"/>
              </a:ext>
            </a:extLst>
          </p:cNvPr>
          <p:cNvSpPr/>
          <p:nvPr/>
        </p:nvSpPr>
        <p:spPr>
          <a:xfrm>
            <a:off x="615356" y="3534877"/>
            <a:ext cx="8238153" cy="707886"/>
          </a:xfrm>
          <a:prstGeom prst="rect">
            <a:avLst/>
          </a:prstGeom>
        </p:spPr>
        <p:txBody>
          <a:bodyPr wrap="none">
            <a:spAutoFit/>
          </a:bodyPr>
          <a:lstStyle/>
          <a:p>
            <a:r>
              <a:rPr lang="ja-JP" altLang="en-US" sz="4000" dirty="0">
                <a:solidFill>
                  <a:srgbClr val="000000"/>
                </a:solidFill>
                <a:latin typeface="HG丸ｺﾞｼｯｸM-PRO" panose="020F0600000000000000" pitchFamily="50" charset="-128"/>
                <a:ea typeface="HG丸ｺﾞｼｯｸM-PRO" panose="020F0600000000000000" pitchFamily="50" charset="-128"/>
              </a:rPr>
              <a:t>◎向きは、</a:t>
            </a:r>
            <a:r>
              <a:rPr lang="ja-JP" altLang="en-US" sz="2800" dirty="0">
                <a:solidFill>
                  <a:srgbClr val="000000"/>
                </a:solidFill>
                <a:latin typeface="HG丸ｺﾞｼｯｸM-PRO" panose="020F0600000000000000" pitchFamily="50" charset="-128"/>
                <a:ea typeface="HG丸ｺﾞｼｯｸM-PRO" panose="020F0600000000000000" pitchFamily="50" charset="-128"/>
              </a:rPr>
              <a:t>②</a:t>
            </a:r>
            <a:r>
              <a:rPr lang="ja-JP" altLang="en-US" sz="4000" u="sng" dirty="0">
                <a:solidFill>
                  <a:srgbClr val="000000"/>
                </a:solidFill>
                <a:latin typeface="HG丸ｺﾞｼｯｸM-PRO" panose="020F0600000000000000" pitchFamily="50" charset="-128"/>
                <a:ea typeface="HG丸ｺﾞｼｯｸM-PRO" panose="020F0600000000000000" pitchFamily="50" charset="-128"/>
              </a:rPr>
              <a:t>　　　　　　で表す。</a:t>
            </a:r>
            <a:endParaRPr lang="ja-JP" altLang="en-US" sz="4000" dirty="0">
              <a:latin typeface="HG丸ｺﾞｼｯｸM-PRO" panose="020F0600000000000000" pitchFamily="50" charset="-128"/>
              <a:ea typeface="HG丸ｺﾞｼｯｸM-PRO" panose="020F0600000000000000" pitchFamily="50" charset="-128"/>
            </a:endParaRPr>
          </a:p>
        </p:txBody>
      </p:sp>
      <p:sp>
        <p:nvSpPr>
          <p:cNvPr id="62" name="正方形/長方形 61">
            <a:extLst>
              <a:ext uri="{FF2B5EF4-FFF2-40B4-BE49-F238E27FC236}">
                <a16:creationId xmlns:a16="http://schemas.microsoft.com/office/drawing/2014/main" id="{E2418CFD-91A2-4F3D-A8AA-04DFA35DE652}"/>
              </a:ext>
            </a:extLst>
          </p:cNvPr>
          <p:cNvSpPr/>
          <p:nvPr/>
        </p:nvSpPr>
        <p:spPr>
          <a:xfrm>
            <a:off x="3746609" y="3429000"/>
            <a:ext cx="2749471" cy="707886"/>
          </a:xfrm>
          <a:prstGeom prst="rect">
            <a:avLst/>
          </a:prstGeom>
        </p:spPr>
        <p:txBody>
          <a:bodyPr wrap="none">
            <a:spAutoFit/>
          </a:bodyPr>
          <a:lstStyle/>
          <a:p>
            <a:r>
              <a:rPr lang="ja-JP" altLang="en-US" sz="4000" b="1" dirty="0">
                <a:solidFill>
                  <a:srgbClr val="FF0000"/>
                </a:solidFill>
                <a:latin typeface="HG丸ｺﾞｼｯｸM-PRO" panose="020F0600000000000000" pitchFamily="50" charset="-128"/>
                <a:ea typeface="HG丸ｺﾞｼｯｸM-PRO" panose="020F0600000000000000" pitchFamily="50" charset="-128"/>
              </a:rPr>
              <a:t>正負（</a:t>
            </a:r>
            <a:r>
              <a:rPr lang="en-US" altLang="ja-JP" sz="4000" b="1" dirty="0">
                <a:solidFill>
                  <a:srgbClr val="FF0000"/>
                </a:solidFill>
                <a:latin typeface="HG丸ｺﾞｼｯｸM-PRO" panose="020F0600000000000000" pitchFamily="50" charset="-128"/>
                <a:ea typeface="HG丸ｺﾞｼｯｸM-PRO" panose="020F0600000000000000" pitchFamily="50" charset="-128"/>
              </a:rPr>
              <a:t>±</a:t>
            </a:r>
            <a:r>
              <a:rPr lang="ja-JP" altLang="en-US" sz="4000" b="1" dirty="0">
                <a:solidFill>
                  <a:srgbClr val="FF0000"/>
                </a:solidFill>
                <a:latin typeface="HG丸ｺﾞｼｯｸM-PRO" panose="020F0600000000000000" pitchFamily="50" charset="-128"/>
                <a:ea typeface="HG丸ｺﾞｼｯｸM-PRO" panose="020F0600000000000000" pitchFamily="50" charset="-128"/>
              </a:rPr>
              <a:t>）</a:t>
            </a:r>
            <a:endParaRPr lang="ja-JP" altLang="en-US" sz="4000" b="1" dirty="0">
              <a:latin typeface="HG丸ｺﾞｼｯｸM-PRO" panose="020F0600000000000000" pitchFamily="50" charset="-128"/>
              <a:ea typeface="HG丸ｺﾞｼｯｸM-PRO" panose="020F0600000000000000" pitchFamily="50" charset="-128"/>
            </a:endParaRPr>
          </a:p>
        </p:txBody>
      </p:sp>
      <p:sp>
        <p:nvSpPr>
          <p:cNvPr id="63" name="正方形/長方形 62">
            <a:extLst>
              <a:ext uri="{FF2B5EF4-FFF2-40B4-BE49-F238E27FC236}">
                <a16:creationId xmlns:a16="http://schemas.microsoft.com/office/drawing/2014/main" id="{8CC4501B-FD1D-4819-8EC4-DD19D3FD26E5}"/>
              </a:ext>
            </a:extLst>
          </p:cNvPr>
          <p:cNvSpPr/>
          <p:nvPr/>
        </p:nvSpPr>
        <p:spPr>
          <a:xfrm>
            <a:off x="1848190" y="4566486"/>
            <a:ext cx="5736948" cy="923330"/>
          </a:xfrm>
          <a:prstGeom prst="rect">
            <a:avLst/>
          </a:prstGeom>
          <a:solidFill>
            <a:schemeClr val="bg1"/>
          </a:solidFill>
        </p:spPr>
        <p:txBody>
          <a:bodyPr wrap="square">
            <a:spAutoFit/>
          </a:bodyPr>
          <a:lstStyle/>
          <a:p>
            <a:pPr algn="just"/>
            <a:r>
              <a:rPr lang="ja-JP" altLang="en-US" sz="5400" dirty="0">
                <a:latin typeface="HG丸ｺﾞｼｯｸM-PRO" panose="020F0600000000000000" pitchFamily="50" charset="-128"/>
                <a:ea typeface="HG丸ｺﾞｼｯｸM-PRO" panose="020F0600000000000000" pitchFamily="50" charset="-128"/>
              </a:rPr>
              <a:t>速度＝速さ＋向き</a:t>
            </a:r>
            <a:endParaRPr lang="en-US" altLang="ja-JP" sz="4000" dirty="0">
              <a:latin typeface="HG丸ｺﾞｼｯｸM-PRO" panose="020F0600000000000000" pitchFamily="50" charset="-128"/>
              <a:ea typeface="HG丸ｺﾞｼｯｸM-PRO" panose="020F0600000000000000" pitchFamily="50" charset="-128"/>
            </a:endParaRPr>
          </a:p>
        </p:txBody>
      </p:sp>
      <p:sp>
        <p:nvSpPr>
          <p:cNvPr id="64" name="正方形/長方形 63">
            <a:extLst>
              <a:ext uri="{FF2B5EF4-FFF2-40B4-BE49-F238E27FC236}">
                <a16:creationId xmlns:a16="http://schemas.microsoft.com/office/drawing/2014/main" id="{87FF100D-2DEA-4A24-AABF-6F0E6173BE55}"/>
              </a:ext>
            </a:extLst>
          </p:cNvPr>
          <p:cNvSpPr/>
          <p:nvPr/>
        </p:nvSpPr>
        <p:spPr>
          <a:xfrm>
            <a:off x="1578974" y="4504408"/>
            <a:ext cx="6237171" cy="1055214"/>
          </a:xfrm>
          <a:prstGeom prst="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HG丸ｺﾞｼｯｸM-PRO" panose="020F0600000000000000" pitchFamily="50" charset="-128"/>
              <a:ea typeface="HG丸ｺﾞｼｯｸM-PRO" panose="020F0600000000000000" pitchFamily="50" charset="-128"/>
            </a:endParaRPr>
          </a:p>
        </p:txBody>
      </p:sp>
      <p:sp>
        <p:nvSpPr>
          <p:cNvPr id="65" name="正方形/長方形 64">
            <a:extLst>
              <a:ext uri="{FF2B5EF4-FFF2-40B4-BE49-F238E27FC236}">
                <a16:creationId xmlns:a16="http://schemas.microsoft.com/office/drawing/2014/main" id="{D2A14516-4182-43FC-913F-24AB80A8FF93}"/>
              </a:ext>
            </a:extLst>
          </p:cNvPr>
          <p:cNvSpPr/>
          <p:nvPr/>
        </p:nvSpPr>
        <p:spPr>
          <a:xfrm>
            <a:off x="615356" y="5705532"/>
            <a:ext cx="10973021" cy="584775"/>
          </a:xfrm>
          <a:prstGeom prst="rect">
            <a:avLst/>
          </a:prstGeom>
        </p:spPr>
        <p:txBody>
          <a:bodyPr wrap="square">
            <a:spAutoFit/>
          </a:bodyPr>
          <a:lstStyle/>
          <a:p>
            <a:r>
              <a:rPr lang="ja-JP" altLang="en-US" sz="3200" dirty="0">
                <a:solidFill>
                  <a:srgbClr val="000000"/>
                </a:solidFill>
                <a:latin typeface="HG丸ｺﾞｼｯｸM-PRO" panose="020F0600000000000000" pitchFamily="50" charset="-128"/>
                <a:ea typeface="HG丸ｺﾞｼｯｸM-PRO" panose="020F0600000000000000" pitchFamily="50" charset="-128"/>
              </a:rPr>
              <a:t>大きさと向きがある量を</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ベクトル</a:t>
            </a:r>
            <a:r>
              <a:rPr lang="ja-JP" altLang="en-US" sz="3200" dirty="0">
                <a:solidFill>
                  <a:srgbClr val="000000"/>
                </a:solidFill>
                <a:latin typeface="HG丸ｺﾞｼｯｸM-PRO" panose="020F0600000000000000" pitchFamily="50" charset="-128"/>
                <a:ea typeface="HG丸ｺﾞｼｯｸM-PRO" panose="020F0600000000000000" pitchFamily="50" charset="-128"/>
              </a:rPr>
              <a:t>（ベクトル量）という。</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66" name="正方形/長方形 65">
            <a:extLst>
              <a:ext uri="{FF2B5EF4-FFF2-40B4-BE49-F238E27FC236}">
                <a16:creationId xmlns:a16="http://schemas.microsoft.com/office/drawing/2014/main" id="{1AB21119-1C1D-4CE4-984E-3E69EA46A14A}"/>
              </a:ext>
            </a:extLst>
          </p:cNvPr>
          <p:cNvSpPr/>
          <p:nvPr/>
        </p:nvSpPr>
        <p:spPr>
          <a:xfrm>
            <a:off x="8531224" y="3659124"/>
            <a:ext cx="3550399" cy="369332"/>
          </a:xfrm>
          <a:prstGeom prst="rect">
            <a:avLst/>
          </a:prstGeom>
          <a:solidFill>
            <a:srgbClr val="FF0000"/>
          </a:solidFill>
        </p:spPr>
        <p:txBody>
          <a:bodyPr wrap="square">
            <a:spAutoFit/>
          </a:bodyPr>
          <a:lstStyle/>
          <a:p>
            <a:r>
              <a:rPr lang="ja-JP" altLang="en-US" dirty="0">
                <a:solidFill>
                  <a:schemeClr val="bg1"/>
                </a:solidFill>
                <a:latin typeface="HG丸ｺﾞｼｯｸM-PRO" panose="020F0600000000000000" pitchFamily="50" charset="-128"/>
                <a:ea typeface="HG丸ｺﾞｼｯｸM-PRO" panose="020F0600000000000000" pitchFamily="50" charset="-128"/>
              </a:rPr>
              <a:t>慣れてきたら＋は省略してよい</a:t>
            </a:r>
          </a:p>
        </p:txBody>
      </p:sp>
    </p:spTree>
    <p:extLst>
      <p:ext uri="{BB962C8B-B14F-4D97-AF65-F5344CB8AC3E}">
        <p14:creationId xmlns:p14="http://schemas.microsoft.com/office/powerpoint/2010/main" val="209818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down)">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wipe(down)">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down)">
                                      <p:cBhvr>
                                        <p:cTn id="17" dur="500"/>
                                        <p:tgtEl>
                                          <p:spTgt spid="6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wipe(down)">
                                      <p:cBhvr>
                                        <p:cTn id="22" dur="500"/>
                                        <p:tgtEl>
                                          <p:spTgt spid="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wipe(down)">
                                      <p:cBhvr>
                                        <p:cTn id="2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2" grpId="0"/>
      <p:bldP spid="63" grpId="0" animBg="1"/>
      <p:bldP spid="65" grpId="0"/>
      <p:bldP spid="6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7</a:t>
            </a:fld>
            <a:endParaRPr kumimoji="1" lang="ja-JP" altLang="en-US"/>
          </a:p>
        </p:txBody>
      </p:sp>
      <p:sp>
        <p:nvSpPr>
          <p:cNvPr id="10" name="正方形/長方形 9">
            <a:extLst>
              <a:ext uri="{FF2B5EF4-FFF2-40B4-BE49-F238E27FC236}">
                <a16:creationId xmlns:a16="http://schemas.microsoft.com/office/drawing/2014/main" id="{86236507-5AE2-447C-A3EA-3482F0851E29}"/>
              </a:ext>
            </a:extLst>
          </p:cNvPr>
          <p:cNvSpPr/>
          <p:nvPr/>
        </p:nvSpPr>
        <p:spPr>
          <a:xfrm>
            <a:off x="541398" y="842161"/>
            <a:ext cx="4288353" cy="584775"/>
          </a:xfrm>
          <a:prstGeom prst="rect">
            <a:avLst/>
          </a:prstGeom>
        </p:spPr>
        <p:txBody>
          <a:bodyPr wrap="none">
            <a:spAutoFit/>
          </a:bodyPr>
          <a:lstStyle/>
          <a:p>
            <a:r>
              <a:rPr lang="ja-JP" altLang="en-US" sz="3200" dirty="0">
                <a:latin typeface="HG丸ｺﾞｼｯｸM-PRO" panose="020F0600000000000000" pitchFamily="50" charset="-128"/>
                <a:ea typeface="HG丸ｺﾞｼｯｸM-PRO" panose="020F0600000000000000" pitchFamily="50" charset="-128"/>
              </a:rPr>
              <a:t>１－３．単位と量記号</a:t>
            </a:r>
          </a:p>
        </p:txBody>
      </p:sp>
      <p:sp>
        <p:nvSpPr>
          <p:cNvPr id="11" name="正方形/長方形 10">
            <a:extLst>
              <a:ext uri="{FF2B5EF4-FFF2-40B4-BE49-F238E27FC236}">
                <a16:creationId xmlns:a16="http://schemas.microsoft.com/office/drawing/2014/main" id="{1C7059FF-A241-443E-990E-4DE176C9E56D}"/>
              </a:ext>
            </a:extLst>
          </p:cNvPr>
          <p:cNvSpPr/>
          <p:nvPr/>
        </p:nvSpPr>
        <p:spPr>
          <a:xfrm>
            <a:off x="685800" y="1476893"/>
            <a:ext cx="11028680" cy="3539430"/>
          </a:xfrm>
          <a:prstGeom prst="rect">
            <a:avLst/>
          </a:prstGeom>
        </p:spPr>
        <p:txBody>
          <a:bodyPr wrap="square">
            <a:spAutoFit/>
          </a:bodyPr>
          <a:lstStyle/>
          <a:p>
            <a:pPr algn="just"/>
            <a:r>
              <a:rPr lang="ja-JP" altLang="en-US" sz="3200" dirty="0">
                <a:solidFill>
                  <a:srgbClr val="000000"/>
                </a:solidFill>
                <a:latin typeface="HG丸ｺﾞｼｯｸM-PRO" panose="020F0600000000000000" pitchFamily="50" charset="-128"/>
                <a:ea typeface="HG丸ｺﾞｼｯｸM-PRO" panose="020F0600000000000000" pitchFamily="50" charset="-128"/>
              </a:rPr>
              <a:t>位置・座標　　量記号　主にｘ　 単位 主に</a:t>
            </a:r>
            <a:r>
              <a:rPr lang="en-US" altLang="ja-JP" sz="3200" dirty="0">
                <a:solidFill>
                  <a:srgbClr val="000000"/>
                </a:solidFill>
                <a:latin typeface="HG丸ｺﾞｼｯｸM-PRO" panose="020F0600000000000000" pitchFamily="50" charset="-128"/>
                <a:ea typeface="HG丸ｺﾞｼｯｸM-PRO" panose="020F0600000000000000" pitchFamily="50" charset="-128"/>
              </a:rPr>
              <a:t>[</a:t>
            </a:r>
            <a:r>
              <a:rPr lang="ja-JP" altLang="en-US" sz="3200" dirty="0" err="1">
                <a:solidFill>
                  <a:srgbClr val="000000"/>
                </a:solidFill>
                <a:latin typeface="HG丸ｺﾞｼｯｸM-PRO" panose="020F0600000000000000" pitchFamily="50" charset="-128"/>
                <a:ea typeface="HG丸ｺﾞｼｯｸM-PRO" panose="020F0600000000000000" pitchFamily="50" charset="-128"/>
              </a:rPr>
              <a:t>ｍ</a:t>
            </a:r>
            <a:r>
              <a:rPr lang="en-US" altLang="ja-JP" sz="3200" dirty="0">
                <a:solidFill>
                  <a:srgbClr val="000000"/>
                </a:solidFill>
                <a:latin typeface="HG丸ｺﾞｼｯｸM-PRO" panose="020F0600000000000000" pitchFamily="50" charset="-128"/>
                <a:ea typeface="HG丸ｺﾞｼｯｸM-PRO" panose="020F0600000000000000" pitchFamily="50" charset="-128"/>
              </a:rPr>
              <a:t>]</a:t>
            </a:r>
            <a:r>
              <a:rPr lang="ja-JP" altLang="en-US" sz="3200" dirty="0">
                <a:solidFill>
                  <a:srgbClr val="000000"/>
                </a:solidFill>
                <a:latin typeface="HG丸ｺﾞｼｯｸM-PRO" panose="020F0600000000000000" pitchFamily="50" charset="-128"/>
                <a:ea typeface="HG丸ｺﾞｼｯｸM-PRO" panose="020F0600000000000000" pitchFamily="50" charset="-128"/>
              </a:rPr>
              <a:t>　　</a:t>
            </a:r>
            <a:endParaRPr lang="en-US" altLang="ja-JP" sz="3200" dirty="0">
              <a:solidFill>
                <a:srgbClr val="000000"/>
              </a:solidFill>
              <a:latin typeface="HG丸ｺﾞｼｯｸM-PRO" panose="020F0600000000000000" pitchFamily="50" charset="-128"/>
              <a:ea typeface="HG丸ｺﾞｼｯｸM-PRO" panose="020F0600000000000000" pitchFamily="50" charset="-128"/>
            </a:endParaRPr>
          </a:p>
          <a:p>
            <a:pPr algn="just"/>
            <a:r>
              <a:rPr lang="ja-JP" altLang="en-US" sz="3200" dirty="0">
                <a:solidFill>
                  <a:srgbClr val="000000"/>
                </a:solidFill>
                <a:latin typeface="HG丸ｺﾞｼｯｸM-PRO" panose="020F0600000000000000" pitchFamily="50" charset="-128"/>
                <a:ea typeface="HG丸ｺﾞｼｯｸM-PRO" panose="020F0600000000000000" pitchFamily="50" charset="-128"/>
              </a:rPr>
              <a:t>　　　</a:t>
            </a:r>
            <a:endParaRPr lang="en-US" altLang="ja-JP" sz="3200" dirty="0">
              <a:solidFill>
                <a:srgbClr val="000000"/>
              </a:solidFill>
              <a:latin typeface="HG丸ｺﾞｼｯｸM-PRO" panose="020F0600000000000000" pitchFamily="50" charset="-128"/>
              <a:ea typeface="HG丸ｺﾞｼｯｸM-PRO" panose="020F0600000000000000" pitchFamily="50" charset="-128"/>
            </a:endParaRPr>
          </a:p>
          <a:p>
            <a:pPr algn="just"/>
            <a:r>
              <a:rPr lang="ja-JP" altLang="en-US" sz="3200" dirty="0">
                <a:solidFill>
                  <a:srgbClr val="000000"/>
                </a:solidFill>
                <a:latin typeface="HG丸ｺﾞｼｯｸM-PRO" panose="020F0600000000000000" pitchFamily="50" charset="-128"/>
                <a:ea typeface="HG丸ｺﾞｼｯｸM-PRO" panose="020F0600000000000000" pitchFamily="50" charset="-128"/>
              </a:rPr>
              <a:t>　　</a:t>
            </a:r>
            <a:r>
              <a:rPr lang="en-US" altLang="ja-JP" sz="3200" dirty="0">
                <a:solidFill>
                  <a:srgbClr val="000000"/>
                </a:solidFill>
                <a:latin typeface="HG丸ｺﾞｼｯｸM-PRO" panose="020F0600000000000000" pitchFamily="50" charset="-128"/>
                <a:ea typeface="HG丸ｺﾞｼｯｸM-PRO" panose="020F0600000000000000" pitchFamily="50" charset="-128"/>
              </a:rPr>
              <a:t>※</a:t>
            </a:r>
            <a:r>
              <a:rPr lang="ja-JP" altLang="en-US" sz="3200" dirty="0">
                <a:solidFill>
                  <a:srgbClr val="000000"/>
                </a:solidFill>
                <a:latin typeface="HG丸ｺﾞｼｯｸM-PRO" panose="020F0600000000000000" pitchFamily="50" charset="-128"/>
                <a:ea typeface="HG丸ｺﾞｼｯｸM-PRO" panose="020F0600000000000000" pitchFamily="50" charset="-128"/>
              </a:rPr>
              <a:t>変位⊿ｘ　（読み方 デルタエックス）</a:t>
            </a:r>
          </a:p>
          <a:p>
            <a:pPr algn="just"/>
            <a:endParaRPr lang="ja-JP" altLang="en-US" sz="3200" dirty="0">
              <a:latin typeface="HG丸ｺﾞｼｯｸM-PRO" panose="020F0600000000000000" pitchFamily="50" charset="-128"/>
              <a:ea typeface="HG丸ｺﾞｼｯｸM-PRO" panose="020F0600000000000000" pitchFamily="50" charset="-128"/>
            </a:endParaRPr>
          </a:p>
          <a:p>
            <a:pPr algn="just"/>
            <a:r>
              <a:rPr lang="ja-JP" altLang="en-US" sz="3200" dirty="0">
                <a:latin typeface="HG丸ｺﾞｼｯｸM-PRO" panose="020F0600000000000000" pitchFamily="50" charset="-128"/>
                <a:ea typeface="HG丸ｺﾞｼｯｸM-PRO" panose="020F0600000000000000" pitchFamily="50" charset="-128"/>
              </a:rPr>
              <a:t>速さと速度　ともに　ｖ　　　　　主に</a:t>
            </a:r>
            <a:r>
              <a:rPr lang="en-US" altLang="ja-JP" sz="3200" dirty="0">
                <a:latin typeface="HG丸ｺﾞｼｯｸM-PRO" panose="020F0600000000000000" pitchFamily="50" charset="-128"/>
                <a:ea typeface="HG丸ｺﾞｼｯｸM-PRO" panose="020F0600000000000000" pitchFamily="50" charset="-128"/>
              </a:rPr>
              <a:t>[</a:t>
            </a:r>
            <a:r>
              <a:rPr lang="ja-JP" altLang="en-US" sz="3200" dirty="0" err="1">
                <a:latin typeface="HG丸ｺﾞｼｯｸM-PRO" panose="020F0600000000000000" pitchFamily="50" charset="-128"/>
                <a:ea typeface="HG丸ｺﾞｼｯｸM-PRO" panose="020F0600000000000000" pitchFamily="50" charset="-128"/>
              </a:rPr>
              <a:t>ｍ</a:t>
            </a:r>
            <a:r>
              <a:rPr lang="en-US" altLang="ja-JP" sz="3200" dirty="0">
                <a:latin typeface="HG丸ｺﾞｼｯｸM-PRO" panose="020F0600000000000000" pitchFamily="50" charset="-128"/>
                <a:ea typeface="HG丸ｺﾞｼｯｸM-PRO" panose="020F0600000000000000" pitchFamily="50" charset="-128"/>
              </a:rPr>
              <a:t>/</a:t>
            </a:r>
            <a:r>
              <a:rPr lang="ja-JP" altLang="en-US" sz="3200" dirty="0" err="1">
                <a:latin typeface="HG丸ｺﾞｼｯｸM-PRO" panose="020F0600000000000000" pitchFamily="50" charset="-128"/>
                <a:ea typeface="HG丸ｺﾞｼｯｸM-PRO" panose="020F0600000000000000" pitchFamily="50" charset="-128"/>
              </a:rPr>
              <a:t>ｓ</a:t>
            </a:r>
            <a:r>
              <a:rPr lang="en-US" altLang="ja-JP" sz="3200" dirty="0">
                <a:latin typeface="HG丸ｺﾞｼｯｸM-PRO" panose="020F0600000000000000" pitchFamily="50" charset="-128"/>
                <a:ea typeface="HG丸ｺﾞｼｯｸM-PRO" panose="020F0600000000000000" pitchFamily="50" charset="-128"/>
              </a:rPr>
              <a:t>]</a:t>
            </a:r>
            <a:r>
              <a:rPr lang="ja-JP" altLang="en-US" sz="3200" dirty="0">
                <a:latin typeface="HG丸ｺﾞｼｯｸM-PRO" panose="020F0600000000000000" pitchFamily="50" charset="-128"/>
                <a:ea typeface="HG丸ｺﾞｼｯｸM-PRO" panose="020F0600000000000000" pitchFamily="50" charset="-128"/>
              </a:rPr>
              <a:t>　</a:t>
            </a:r>
            <a:endParaRPr lang="en-US" altLang="ja-JP" sz="3200" dirty="0">
              <a:latin typeface="HG丸ｺﾞｼｯｸM-PRO" panose="020F0600000000000000" pitchFamily="50" charset="-128"/>
              <a:ea typeface="HG丸ｺﾞｼｯｸM-PRO" panose="020F0600000000000000" pitchFamily="50" charset="-128"/>
            </a:endParaRPr>
          </a:p>
          <a:p>
            <a:pPr algn="just"/>
            <a:endParaRPr lang="en-US" altLang="ja-JP" sz="3200" dirty="0">
              <a:latin typeface="HG丸ｺﾞｼｯｸM-PRO" panose="020F0600000000000000" pitchFamily="50" charset="-128"/>
              <a:ea typeface="HG丸ｺﾞｼｯｸM-PRO" panose="020F0600000000000000" pitchFamily="50" charset="-128"/>
            </a:endParaRPr>
          </a:p>
          <a:p>
            <a:pPr algn="just"/>
            <a:r>
              <a:rPr lang="ja-JP" altLang="en-US" sz="3200" dirty="0">
                <a:latin typeface="HG丸ｺﾞｼｯｸM-PRO" panose="020F0600000000000000" pitchFamily="50" charset="-128"/>
                <a:ea typeface="HG丸ｺﾞｼｯｸM-PRO" panose="020F0600000000000000" pitchFamily="50" charset="-128"/>
              </a:rPr>
              <a:t>速さ・速度は英語で</a:t>
            </a:r>
            <a:r>
              <a:rPr lang="ja-JP" altLang="en-US" sz="3200" u="sng" dirty="0">
                <a:latin typeface="HG丸ｺﾞｼｯｸM-PRO" panose="020F0600000000000000" pitchFamily="50" charset="-128"/>
                <a:ea typeface="HG丸ｺﾞｼｯｸM-PRO" panose="020F0600000000000000" pitchFamily="50" charset="-128"/>
              </a:rPr>
              <a:t>　　　　　　</a:t>
            </a:r>
          </a:p>
        </p:txBody>
      </p:sp>
      <p:sp>
        <p:nvSpPr>
          <p:cNvPr id="12" name="正方形/長方形 11">
            <a:extLst>
              <a:ext uri="{FF2B5EF4-FFF2-40B4-BE49-F238E27FC236}">
                <a16:creationId xmlns:a16="http://schemas.microsoft.com/office/drawing/2014/main" id="{CAC73EB9-E0A4-48C2-9789-9879A71C4CCB}"/>
              </a:ext>
            </a:extLst>
          </p:cNvPr>
          <p:cNvSpPr/>
          <p:nvPr/>
        </p:nvSpPr>
        <p:spPr>
          <a:xfrm>
            <a:off x="4641866" y="4408684"/>
            <a:ext cx="2236510" cy="1077218"/>
          </a:xfrm>
          <a:prstGeom prst="rect">
            <a:avLst/>
          </a:prstGeom>
        </p:spPr>
        <p:txBody>
          <a:bodyPr wrap="none">
            <a:spAutoFit/>
          </a:bodyPr>
          <a:lstStyle/>
          <a:p>
            <a:r>
              <a:rPr lang="en-US" altLang="ja-JP" sz="3200" dirty="0">
                <a:solidFill>
                  <a:srgbClr val="FF0000"/>
                </a:solidFill>
                <a:latin typeface="HG丸ｺﾞｼｯｸM-PRO" panose="020F0600000000000000" pitchFamily="50" charset="-128"/>
                <a:ea typeface="HG丸ｺﾞｼｯｸM-PRO" panose="020F0600000000000000" pitchFamily="50" charset="-128"/>
              </a:rPr>
              <a:t>Velocity</a:t>
            </a:r>
          </a:p>
          <a:p>
            <a:r>
              <a:rPr lang="ja-JP" altLang="en-US" sz="3200" dirty="0">
                <a:solidFill>
                  <a:srgbClr val="FF0000"/>
                </a:solidFill>
                <a:latin typeface="HG丸ｺﾞｼｯｸM-PRO" panose="020F0600000000000000" pitchFamily="50" charset="-128"/>
                <a:ea typeface="HG丸ｺﾞｼｯｸM-PRO" panose="020F0600000000000000" pitchFamily="50" charset="-128"/>
              </a:rPr>
              <a:t>ベロシティ</a:t>
            </a:r>
          </a:p>
        </p:txBody>
      </p:sp>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74E6678C-33D0-42C2-9EE8-19536AEDF29C}"/>
                  </a:ext>
                </a:extLst>
              </p:cNvPr>
              <p:cNvSpPr txBox="1"/>
              <p:nvPr/>
            </p:nvSpPr>
            <p:spPr>
              <a:xfrm>
                <a:off x="5682912" y="3492829"/>
                <a:ext cx="80419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3200" b="1" i="1">
                          <a:solidFill>
                            <a:srgbClr val="FF0000"/>
                          </a:solidFill>
                          <a:latin typeface="Cambria Math" panose="02040503050406030204" pitchFamily="18" charset="0"/>
                        </a:rPr>
                        <m:t>𝒗</m:t>
                      </m:r>
                      <m:r>
                        <a:rPr lang="en-US" altLang="ja-JP" sz="3200" b="1" i="1">
                          <a:solidFill>
                            <a:srgbClr val="FF0000"/>
                          </a:solidFill>
                          <a:latin typeface="Cambria Math" panose="02040503050406030204" pitchFamily="18" charset="0"/>
                        </a:rPr>
                        <m:t>,</m:t>
                      </m:r>
                      <m:r>
                        <a:rPr lang="en-US" altLang="ja-JP" sz="3200" b="1" i="1">
                          <a:solidFill>
                            <a:srgbClr val="FF0000"/>
                          </a:solidFill>
                          <a:latin typeface="Cambria Math" panose="02040503050406030204" pitchFamily="18" charset="0"/>
                        </a:rPr>
                        <m:t>𝑽</m:t>
                      </m:r>
                    </m:oMath>
                  </m:oMathPara>
                </a14:m>
                <a:endParaRPr lang="ja-JP" altLang="en-US" sz="3200" b="1" dirty="0">
                  <a:solidFill>
                    <a:srgbClr val="FF0000"/>
                  </a:solidFill>
                  <a:latin typeface="HG丸ｺﾞｼｯｸM-PRO" panose="020F0600000000000000" pitchFamily="50" charset="-128"/>
                  <a:ea typeface="HG丸ｺﾞｼｯｸM-PRO" panose="020F0600000000000000" pitchFamily="50" charset="-128"/>
                </a:endParaRPr>
              </a:p>
            </p:txBody>
          </p:sp>
        </mc:Choice>
        <mc:Fallback xmlns="">
          <p:sp>
            <p:nvSpPr>
              <p:cNvPr id="13" name="テキスト ボックス 12">
                <a:extLst>
                  <a:ext uri="{FF2B5EF4-FFF2-40B4-BE49-F238E27FC236}">
                    <a16:creationId xmlns:a16="http://schemas.microsoft.com/office/drawing/2014/main" id="{74E6678C-33D0-42C2-9EE8-19536AEDF29C}"/>
                  </a:ext>
                </a:extLst>
              </p:cNvPr>
              <p:cNvSpPr txBox="1">
                <a:spLocks noRot="1" noChangeAspect="1" noMove="1" noResize="1" noEditPoints="1" noAdjustHandles="1" noChangeArrowheads="1" noChangeShapeType="1" noTextEdit="1"/>
              </p:cNvSpPr>
              <p:nvPr/>
            </p:nvSpPr>
            <p:spPr>
              <a:xfrm>
                <a:off x="5682912" y="3492829"/>
                <a:ext cx="804195" cy="492443"/>
              </a:xfrm>
              <a:prstGeom prst="rect">
                <a:avLst/>
              </a:prstGeom>
              <a:blipFill>
                <a:blip r:embed="rId2"/>
                <a:stretch>
                  <a:fillRect/>
                </a:stretch>
              </a:blipFill>
            </p:spPr>
            <p:txBody>
              <a:bodyPr/>
              <a:lstStyle/>
              <a:p>
                <a:r>
                  <a:rPr lang="ja-JP" altLang="en-US">
                    <a:noFill/>
                  </a:rPr>
                  <a:t> </a:t>
                </a:r>
              </a:p>
            </p:txBody>
          </p:sp>
        </mc:Fallback>
      </mc:AlternateContent>
      <p:sp>
        <p:nvSpPr>
          <p:cNvPr id="14" name="正方形/長方形 13">
            <a:extLst>
              <a:ext uri="{FF2B5EF4-FFF2-40B4-BE49-F238E27FC236}">
                <a16:creationId xmlns:a16="http://schemas.microsoft.com/office/drawing/2014/main" id="{E55644B4-34D2-4223-83BB-5039F902F50C}"/>
              </a:ext>
            </a:extLst>
          </p:cNvPr>
          <p:cNvSpPr/>
          <p:nvPr/>
        </p:nvSpPr>
        <p:spPr>
          <a:xfrm>
            <a:off x="787775" y="5547267"/>
            <a:ext cx="11068159" cy="707886"/>
          </a:xfrm>
          <a:prstGeom prst="rect">
            <a:avLst/>
          </a:prstGeom>
        </p:spPr>
        <p:txBody>
          <a:bodyPr wrap="square">
            <a:spAutoFit/>
          </a:bodyPr>
          <a:lstStyle/>
          <a:p>
            <a:pPr algn="just"/>
            <a:r>
              <a:rPr lang="ja-JP" altLang="en-US" sz="2000" dirty="0">
                <a:solidFill>
                  <a:srgbClr val="000000"/>
                </a:solidFill>
                <a:latin typeface="HG丸ｺﾞｼｯｸM-PRO" panose="020F0600000000000000" pitchFamily="50" charset="-128"/>
                <a:ea typeface="HG丸ｺﾞｼｯｸM-PRO" panose="020F0600000000000000" pitchFamily="50" charset="-128"/>
              </a:rPr>
              <a:t>時間や時刻の</a:t>
            </a: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just"/>
            <a:r>
              <a:rPr lang="ja-JP" altLang="en-US" sz="2000" dirty="0">
                <a:solidFill>
                  <a:srgbClr val="000000"/>
                </a:solidFill>
                <a:latin typeface="HG丸ｺﾞｼｯｸM-PRO" panose="020F0600000000000000" pitchFamily="50" charset="-128"/>
                <a:ea typeface="HG丸ｺﾞｼｯｸM-PRO" panose="020F0600000000000000" pitchFamily="50" charset="-128"/>
              </a:rPr>
              <a:t>量記号は　</a:t>
            </a:r>
            <a:r>
              <a:rPr lang="en-US" altLang="ja-JP" sz="2000" dirty="0">
                <a:solidFill>
                  <a:srgbClr val="000000"/>
                </a:solidFill>
                <a:latin typeface="HG丸ｺﾞｼｯｸM-PRO" panose="020F0600000000000000" pitchFamily="50" charset="-128"/>
                <a:ea typeface="HG丸ｺﾞｼｯｸM-PRO" panose="020F0600000000000000" pitchFamily="50" charset="-128"/>
              </a:rPr>
              <a:t>t</a:t>
            </a:r>
            <a:r>
              <a:rPr lang="ja-JP" altLang="en-US" sz="2000" dirty="0">
                <a:solidFill>
                  <a:srgbClr val="000000"/>
                </a:solidFill>
                <a:latin typeface="HG丸ｺﾞｼｯｸM-PRO" panose="020F0600000000000000" pitchFamily="50" charset="-128"/>
                <a:ea typeface="HG丸ｺﾞｼｯｸM-PRO" panose="020F0600000000000000" pitchFamily="50" charset="-128"/>
              </a:rPr>
              <a:t>　、単位には主に</a:t>
            </a:r>
            <a:r>
              <a:rPr lang="en-US" altLang="ja-JP" sz="2000" dirty="0">
                <a:solidFill>
                  <a:srgbClr val="000000"/>
                </a:solidFill>
                <a:latin typeface="HG丸ｺﾞｼｯｸM-PRO" panose="020F0600000000000000" pitchFamily="50" charset="-128"/>
                <a:ea typeface="HG丸ｺﾞｼｯｸM-PRO" panose="020F0600000000000000" pitchFamily="50" charset="-128"/>
              </a:rPr>
              <a:t>[</a:t>
            </a:r>
            <a:r>
              <a:rPr lang="ja-JP" altLang="en-US" sz="2000" dirty="0">
                <a:solidFill>
                  <a:srgbClr val="000000"/>
                </a:solidFill>
                <a:latin typeface="HG丸ｺﾞｼｯｸM-PRO" panose="020F0600000000000000" pitchFamily="50" charset="-128"/>
                <a:ea typeface="HG丸ｺﾞｼｯｸM-PRO" panose="020F0600000000000000" pitchFamily="50" charset="-128"/>
              </a:rPr>
              <a:t>　</a:t>
            </a:r>
            <a:r>
              <a:rPr lang="en-US" altLang="ja-JP" sz="2000" dirty="0">
                <a:solidFill>
                  <a:srgbClr val="000000"/>
                </a:solidFill>
                <a:latin typeface="HG丸ｺﾞｼｯｸM-PRO" panose="020F0600000000000000" pitchFamily="50" charset="-128"/>
                <a:ea typeface="HG丸ｺﾞｼｯｸM-PRO" panose="020F0600000000000000" pitchFamily="50" charset="-128"/>
              </a:rPr>
              <a:t>s</a:t>
            </a:r>
            <a:r>
              <a:rPr lang="ja-JP" altLang="en-US" sz="2000" dirty="0">
                <a:solidFill>
                  <a:srgbClr val="000000"/>
                </a:solidFill>
                <a:latin typeface="HG丸ｺﾞｼｯｸM-PRO" panose="020F0600000000000000" pitchFamily="50" charset="-128"/>
                <a:ea typeface="HG丸ｺﾞｼｯｸM-PRO" panose="020F0600000000000000" pitchFamily="50" charset="-128"/>
              </a:rPr>
              <a:t>　</a:t>
            </a:r>
            <a:r>
              <a:rPr lang="en-US" altLang="ja-JP" sz="2000" dirty="0">
                <a:solidFill>
                  <a:srgbClr val="000000"/>
                </a:solidFill>
                <a:latin typeface="HG丸ｺﾞｼｯｸM-PRO" panose="020F0600000000000000" pitchFamily="50" charset="-128"/>
                <a:ea typeface="HG丸ｺﾞｼｯｸM-PRO" panose="020F0600000000000000" pitchFamily="50" charset="-128"/>
              </a:rPr>
              <a:t>]</a:t>
            </a:r>
            <a:r>
              <a:rPr lang="ja-JP" altLang="en-US" sz="2000" dirty="0">
                <a:solidFill>
                  <a:srgbClr val="000000"/>
                </a:solidFill>
                <a:latin typeface="HG丸ｺﾞｼｯｸM-PRO" panose="020F0600000000000000" pitchFamily="50" charset="-128"/>
                <a:ea typeface="HG丸ｺﾞｼｯｸM-PRO" panose="020F0600000000000000" pitchFamily="50" charset="-128"/>
              </a:rPr>
              <a:t>を用いる。</a:t>
            </a:r>
            <a:r>
              <a:rPr lang="en-US" altLang="ja-JP" sz="2000" dirty="0">
                <a:solidFill>
                  <a:srgbClr val="000000"/>
                </a:solidFill>
                <a:latin typeface="HG丸ｺﾞｼｯｸM-PRO" panose="020F0600000000000000" pitchFamily="50" charset="-128"/>
                <a:ea typeface="HG丸ｺﾞｼｯｸM-PRO" panose="020F0600000000000000" pitchFamily="50" charset="-128"/>
              </a:rPr>
              <a:t>[s]</a:t>
            </a:r>
            <a:r>
              <a:rPr lang="ja-JP" altLang="en-US" sz="2000" dirty="0">
                <a:solidFill>
                  <a:srgbClr val="000000"/>
                </a:solidFill>
                <a:latin typeface="HG丸ｺﾞｼｯｸM-PRO" panose="020F0600000000000000" pitchFamily="50" charset="-128"/>
                <a:ea typeface="HG丸ｺﾞｼｯｸM-PRO" panose="020F0600000000000000" pitchFamily="50" charset="-128"/>
              </a:rPr>
              <a:t>は</a:t>
            </a:r>
            <a:r>
              <a:rPr lang="en-US" altLang="ja-JP" sz="2000" dirty="0">
                <a:solidFill>
                  <a:srgbClr val="000000"/>
                </a:solidFill>
                <a:latin typeface="HG丸ｺﾞｼｯｸM-PRO" panose="020F0600000000000000" pitchFamily="50" charset="-128"/>
                <a:ea typeface="HG丸ｺﾞｼｯｸM-PRO" panose="020F0600000000000000" pitchFamily="50" charset="-128"/>
              </a:rPr>
              <a:t>[</a:t>
            </a:r>
            <a:r>
              <a:rPr lang="ja-JP" altLang="en-US" sz="2000" dirty="0">
                <a:solidFill>
                  <a:srgbClr val="000000"/>
                </a:solidFill>
                <a:latin typeface="HG丸ｺﾞｼｯｸM-PRO" panose="020F0600000000000000" pitchFamily="50" charset="-128"/>
                <a:ea typeface="HG丸ｺﾞｼｯｸM-PRO" panose="020F0600000000000000" pitchFamily="50" charset="-128"/>
              </a:rPr>
              <a:t>秒</a:t>
            </a:r>
            <a:r>
              <a:rPr lang="en-US" altLang="ja-JP" sz="2000" dirty="0">
                <a:solidFill>
                  <a:srgbClr val="000000"/>
                </a:solidFill>
                <a:latin typeface="HG丸ｺﾞｼｯｸM-PRO" panose="020F0600000000000000" pitchFamily="50" charset="-128"/>
                <a:ea typeface="HG丸ｺﾞｼｯｸM-PRO" panose="020F0600000000000000" pitchFamily="50" charset="-128"/>
              </a:rPr>
              <a:t>]</a:t>
            </a: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7" name="コンテンツ プレースホルダー 2">
            <a:extLst>
              <a:ext uri="{FF2B5EF4-FFF2-40B4-BE49-F238E27FC236}">
                <a16:creationId xmlns:a16="http://schemas.microsoft.com/office/drawing/2014/main" id="{C0538288-D765-4D0F-A5EA-8B857B17FB02}"/>
              </a:ext>
            </a:extLst>
          </p:cNvPr>
          <p:cNvSpPr txBox="1">
            <a:spLocks/>
          </p:cNvSpPr>
          <p:nvPr/>
        </p:nvSpPr>
        <p:spPr>
          <a:xfrm>
            <a:off x="3100402" y="5589487"/>
            <a:ext cx="6373729" cy="8036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sz="3600" dirty="0"/>
          </a:p>
        </p:txBody>
      </p:sp>
    </p:spTree>
    <p:extLst>
      <p:ext uri="{BB962C8B-B14F-4D97-AF65-F5344CB8AC3E}">
        <p14:creationId xmlns:p14="http://schemas.microsoft.com/office/powerpoint/2010/main" val="214795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43960"/>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t> １．</a:t>
            </a:r>
            <a:r>
              <a:rPr lang="ja-JP" altLang="en-US" sz="3600" dirty="0">
                <a:latin typeface="HG丸ｺﾞｼｯｸM-PRO" panose="020F0600000000000000" pitchFamily="50" charset="-128"/>
                <a:ea typeface="HG丸ｺﾞｼｯｸM-PRO" panose="020F0600000000000000" pitchFamily="50" charset="-128"/>
              </a:rPr>
              <a:t>物体の運動を表す物理量～位置・座標　速さと速度</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8</a:t>
            </a:fld>
            <a:endParaRPr kumimoji="1" lang="ja-JP" altLang="en-US"/>
          </a:p>
        </p:txBody>
      </p:sp>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80C21D7A-18EA-473D-8D94-0D92FEB892D4}"/>
                  </a:ext>
                </a:extLst>
              </p:cNvPr>
              <p:cNvSpPr/>
              <p:nvPr/>
            </p:nvSpPr>
            <p:spPr>
              <a:xfrm>
                <a:off x="648100" y="1075610"/>
                <a:ext cx="11117179" cy="4753545"/>
              </a:xfrm>
              <a:prstGeom prst="rect">
                <a:avLst/>
              </a:prstGeom>
            </p:spPr>
            <p:txBody>
              <a:bodyPr wrap="square">
                <a:spAutoFit/>
              </a:bodyPr>
              <a:lstStyle/>
              <a:p>
                <a:r>
                  <a:rPr lang="en-US" altLang="ja-JP" sz="3200" dirty="0">
                    <a:latin typeface="HG丸ｺﾞｼｯｸM-PRO" panose="020F0600000000000000" pitchFamily="50" charset="-128"/>
                    <a:ea typeface="HG丸ｺﾞｼｯｸM-PRO" panose="020F0600000000000000" pitchFamily="50" charset="-128"/>
                  </a:rPr>
                  <a:t>※</a:t>
                </a:r>
                <a:r>
                  <a:rPr lang="ja-JP" altLang="en-US" sz="3200" dirty="0">
                    <a:latin typeface="HG丸ｺﾞｼｯｸM-PRO" panose="020F0600000000000000" pitchFamily="50" charset="-128"/>
                    <a:ea typeface="HG丸ｺﾞｼｯｸM-PRO" panose="020F0600000000000000" pitchFamily="50" charset="-128"/>
                  </a:rPr>
                  <a:t>平均の速さ・平均の速度　　　（読み方 ヴイバー）</a:t>
                </a:r>
              </a:p>
              <a:p>
                <a:r>
                  <a:rPr lang="ja-JP" altLang="en-US" sz="3200" dirty="0">
                    <a:latin typeface="HG丸ｺﾞｼｯｸM-PRO" panose="020F0600000000000000" pitchFamily="50" charset="-128"/>
                    <a:ea typeface="HG丸ｺﾞｼｯｸM-PRO" panose="020F0600000000000000" pitchFamily="50" charset="-128"/>
                  </a:rPr>
                  <a:t>　　　　</a:t>
                </a:r>
              </a:p>
              <a:p>
                <a:r>
                  <a:rPr lang="en-US" altLang="ja-JP" sz="3200" dirty="0">
                    <a:latin typeface="HG丸ｺﾞｼｯｸM-PRO" panose="020F0600000000000000" pitchFamily="50" charset="-128"/>
                    <a:ea typeface="HG丸ｺﾞｼｯｸM-PRO" panose="020F0600000000000000" pitchFamily="50" charset="-128"/>
                  </a:rPr>
                  <a:t>※</a:t>
                </a:r>
                <a:r>
                  <a:rPr lang="ja-JP" altLang="en-US" sz="3200" dirty="0">
                    <a:latin typeface="HG丸ｺﾞｼｯｸM-PRO" panose="020F0600000000000000" pitchFamily="50" charset="-128"/>
                    <a:ea typeface="HG丸ｺﾞｼｯｸM-PRO" panose="020F0600000000000000" pitchFamily="50" charset="-128"/>
                  </a:rPr>
                  <a:t>速度</a:t>
                </a:r>
                <a14:m>
                  <m:oMath xmlns:m="http://schemas.openxmlformats.org/officeDocument/2006/math">
                    <m:r>
                      <a:rPr lang="en-US" altLang="ja-JP" sz="4800" b="1" i="1">
                        <a:solidFill>
                          <a:srgbClr val="FF0000"/>
                        </a:solidFill>
                        <a:latin typeface="Cambria Math" panose="02040503050406030204" pitchFamily="18" charset="0"/>
                      </a:rPr>
                      <m:t>𝒗</m:t>
                    </m:r>
                  </m:oMath>
                </a14:m>
                <a:r>
                  <a:rPr lang="ja-JP" altLang="en-US" sz="3200" dirty="0">
                    <a:latin typeface="HG丸ｺﾞｼｯｸM-PRO" panose="020F0600000000000000" pitchFamily="50" charset="-128"/>
                    <a:ea typeface="HG丸ｺﾞｼｯｸM-PRO" panose="020F0600000000000000" pitchFamily="50" charset="-128"/>
                  </a:rPr>
                  <a:t>を用いて、速さを表すとき　　速さ　</a:t>
                </a:r>
              </a:p>
              <a:p>
                <a:endParaRPr lang="ja-JP" altLang="en-US" sz="32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　　　　　　　　　</a:t>
                </a:r>
                <a:r>
                  <a:rPr lang="en-US" altLang="ja-JP" sz="2400" dirty="0">
                    <a:latin typeface="HG丸ｺﾞｼｯｸM-PRO" panose="020F0600000000000000" pitchFamily="50" charset="-128"/>
                    <a:ea typeface="HG丸ｺﾞｼｯｸM-PRO" panose="020F0600000000000000" pitchFamily="50" charset="-128"/>
                  </a:rPr>
                  <a:t>※</a:t>
                </a:r>
                <a:r>
                  <a:rPr lang="ja-JP" altLang="en-US" sz="2400" dirty="0">
                    <a:latin typeface="HG丸ｺﾞｼｯｸM-PRO" panose="020F0600000000000000" pitchFamily="50" charset="-128"/>
                    <a:ea typeface="HG丸ｺﾞｼｯｸM-PRO" panose="020F0600000000000000" pitchFamily="50" charset="-128"/>
                  </a:rPr>
                  <a:t>速さのように大きさだけをもつ量をスカラーという。</a:t>
                </a:r>
                <a:endParaRPr lang="en-US" altLang="ja-JP" sz="2400" dirty="0">
                  <a:latin typeface="HG丸ｺﾞｼｯｸM-PRO" panose="020F0600000000000000" pitchFamily="50" charset="-128"/>
                  <a:ea typeface="HG丸ｺﾞｼｯｸM-PRO" panose="020F0600000000000000" pitchFamily="50" charset="-128"/>
                </a:endParaRPr>
              </a:p>
              <a:p>
                <a:endParaRPr lang="en-US" altLang="ja-JP" sz="3200" dirty="0">
                  <a:latin typeface="HG丸ｺﾞｼｯｸM-PRO" panose="020F0600000000000000" pitchFamily="50" charset="-128"/>
                  <a:ea typeface="HG丸ｺﾞｼｯｸM-PRO" panose="020F0600000000000000" pitchFamily="50" charset="-128"/>
                </a:endParaRPr>
              </a:p>
              <a:p>
                <a:r>
                  <a:rPr lang="en-US" altLang="ja-JP" sz="3200" dirty="0">
                    <a:latin typeface="HG丸ｺﾞｼｯｸM-PRO" panose="020F0600000000000000" pitchFamily="50" charset="-128"/>
                    <a:ea typeface="HG丸ｺﾞｼｯｸM-PRO" panose="020F0600000000000000" pitchFamily="50" charset="-128"/>
                  </a:rPr>
                  <a:t>※</a:t>
                </a:r>
                <a:r>
                  <a:rPr lang="ja-JP" altLang="en-US" sz="3200" dirty="0">
                    <a:latin typeface="HG丸ｺﾞｼｯｸM-PRO" panose="020F0600000000000000" pitchFamily="50" charset="-128"/>
                    <a:ea typeface="HG丸ｺﾞｼｯｸM-PRO" panose="020F0600000000000000" pitchFamily="50" charset="-128"/>
                  </a:rPr>
                  <a:t>速度がベクトル量であることを強調するとき、</a:t>
                </a:r>
                <a:endParaRPr lang="en-US" altLang="ja-JP" sz="3200" dirty="0">
                  <a:latin typeface="HG丸ｺﾞｼｯｸM-PRO" panose="020F0600000000000000" pitchFamily="50" charset="-128"/>
                  <a:ea typeface="HG丸ｺﾞｼｯｸM-PRO" panose="020F0600000000000000" pitchFamily="50" charset="-128"/>
                </a:endParaRPr>
              </a:p>
              <a:p>
                <a:r>
                  <a:rPr lang="en-US" altLang="ja-JP" sz="3200" dirty="0">
                    <a:latin typeface="HG丸ｺﾞｼｯｸM-PRO" panose="020F0600000000000000" pitchFamily="50" charset="-128"/>
                    <a:ea typeface="HG丸ｺﾞｼｯｸM-PRO" panose="020F0600000000000000" pitchFamily="50" charset="-128"/>
                  </a:rPr>
                  <a:t>               </a:t>
                </a:r>
              </a:p>
              <a:p>
                <a:r>
                  <a:rPr lang="en-US" altLang="ja-JP" sz="3200" dirty="0">
                    <a:latin typeface="HG丸ｺﾞｼｯｸM-PRO" panose="020F0600000000000000" pitchFamily="50" charset="-128"/>
                    <a:ea typeface="HG丸ｺﾞｼｯｸM-PRO" panose="020F0600000000000000" pitchFamily="50" charset="-128"/>
                  </a:rPr>
                  <a:t>                                                                </a:t>
                </a:r>
                <a:r>
                  <a:rPr lang="ja-JP" altLang="en-US" sz="3200" dirty="0">
                    <a:latin typeface="HG丸ｺﾞｼｯｸM-PRO" panose="020F0600000000000000" pitchFamily="50" charset="-128"/>
                    <a:ea typeface="HG丸ｺﾞｼｯｸM-PRO" panose="020F0600000000000000" pitchFamily="50" charset="-128"/>
                  </a:rPr>
                  <a:t>　　と表す。</a:t>
                </a:r>
              </a:p>
            </p:txBody>
          </p:sp>
        </mc:Choice>
        <mc:Fallback xmlns="">
          <p:sp>
            <p:nvSpPr>
              <p:cNvPr id="14" name="正方形/長方形 13">
                <a:extLst>
                  <a:ext uri="{FF2B5EF4-FFF2-40B4-BE49-F238E27FC236}">
                    <a16:creationId xmlns:a16="http://schemas.microsoft.com/office/drawing/2014/main" id="{80C21D7A-18EA-473D-8D94-0D92FEB892D4}"/>
                  </a:ext>
                </a:extLst>
              </p:cNvPr>
              <p:cNvSpPr>
                <a:spLocks noRot="1" noChangeAspect="1" noMove="1" noResize="1" noEditPoints="1" noAdjustHandles="1" noChangeArrowheads="1" noChangeShapeType="1" noTextEdit="1"/>
              </p:cNvSpPr>
              <p:nvPr/>
            </p:nvSpPr>
            <p:spPr>
              <a:xfrm>
                <a:off x="648100" y="1075610"/>
                <a:ext cx="11117179" cy="4753545"/>
              </a:xfrm>
              <a:prstGeom prst="rect">
                <a:avLst/>
              </a:prstGeom>
              <a:blipFill>
                <a:blip r:embed="rId2"/>
                <a:stretch>
                  <a:fillRect l="-1371" t="-1667" r="-2632" b="-64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a:extLst>
                  <a:ext uri="{FF2B5EF4-FFF2-40B4-BE49-F238E27FC236}">
                    <a16:creationId xmlns:a16="http://schemas.microsoft.com/office/drawing/2014/main" id="{FFB4CE06-9190-4804-B777-F09FADBFE7BC}"/>
                  </a:ext>
                </a:extLst>
              </p:cNvPr>
              <p:cNvSpPr/>
              <p:nvPr/>
            </p:nvSpPr>
            <p:spPr>
              <a:xfrm>
                <a:off x="8950534" y="1688564"/>
                <a:ext cx="1183337" cy="144655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8800" b="1" i="1">
                          <a:solidFill>
                            <a:srgbClr val="FF0000"/>
                          </a:solidFill>
                          <a:latin typeface="Cambria Math" panose="02040503050406030204" pitchFamily="18" charset="0"/>
                        </a:rPr>
                        <m:t>𝒗</m:t>
                      </m:r>
                    </m:oMath>
                  </m:oMathPara>
                </a14:m>
                <a:endParaRPr lang="ja-JP" altLang="en-US" sz="8800" dirty="0"/>
              </a:p>
            </p:txBody>
          </p:sp>
        </mc:Choice>
        <mc:Fallback xmlns="">
          <p:sp>
            <p:nvSpPr>
              <p:cNvPr id="15" name="正方形/長方形 14">
                <a:extLst>
                  <a:ext uri="{FF2B5EF4-FFF2-40B4-BE49-F238E27FC236}">
                    <a16:creationId xmlns:a16="http://schemas.microsoft.com/office/drawing/2014/main" id="{FFB4CE06-9190-4804-B777-F09FADBFE7BC}"/>
                  </a:ext>
                </a:extLst>
              </p:cNvPr>
              <p:cNvSpPr>
                <a:spLocks noRot="1" noChangeAspect="1" noMove="1" noResize="1" noEditPoints="1" noAdjustHandles="1" noChangeArrowheads="1" noChangeShapeType="1" noTextEdit="1"/>
              </p:cNvSpPr>
              <p:nvPr/>
            </p:nvSpPr>
            <p:spPr>
              <a:xfrm>
                <a:off x="8950534" y="1688564"/>
                <a:ext cx="1183337" cy="1446550"/>
              </a:xfrm>
              <a:prstGeom prst="rect">
                <a:avLst/>
              </a:prstGeom>
              <a:blipFill>
                <a:blip r:embed="rId3"/>
                <a:stretch>
                  <a:fillRect/>
                </a:stretch>
              </a:blipFill>
            </p:spPr>
            <p:txBody>
              <a:bodyPr/>
              <a:lstStyle/>
              <a:p>
                <a:r>
                  <a:rPr lang="ja-JP" altLang="en-US">
                    <a:noFill/>
                  </a:rPr>
                  <a:t> </a:t>
                </a:r>
              </a:p>
            </p:txBody>
          </p:sp>
        </mc:Fallback>
      </mc:AlternateContent>
      <p:cxnSp>
        <p:nvCxnSpPr>
          <p:cNvPr id="16" name="直線コネクタ 15">
            <a:extLst>
              <a:ext uri="{FF2B5EF4-FFF2-40B4-BE49-F238E27FC236}">
                <a16:creationId xmlns:a16="http://schemas.microsoft.com/office/drawing/2014/main" id="{0AF736BA-7ADC-4F2B-B623-7672E79D3C45}"/>
              </a:ext>
            </a:extLst>
          </p:cNvPr>
          <p:cNvCxnSpPr>
            <a:cxnSpLocks/>
          </p:cNvCxnSpPr>
          <p:nvPr/>
        </p:nvCxnSpPr>
        <p:spPr>
          <a:xfrm>
            <a:off x="9102626" y="2000070"/>
            <a:ext cx="0" cy="11557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3807BA98-2756-4C95-81EC-D0C4F236454F}"/>
              </a:ext>
            </a:extLst>
          </p:cNvPr>
          <p:cNvCxnSpPr>
            <a:cxnSpLocks/>
          </p:cNvCxnSpPr>
          <p:nvPr/>
        </p:nvCxnSpPr>
        <p:spPr>
          <a:xfrm>
            <a:off x="10131326" y="2000070"/>
            <a:ext cx="0" cy="11557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正方形/長方形 17">
                <a:extLst>
                  <a:ext uri="{FF2B5EF4-FFF2-40B4-BE49-F238E27FC236}">
                    <a16:creationId xmlns:a16="http://schemas.microsoft.com/office/drawing/2014/main" id="{3E13C762-A550-43BF-8E0C-8CB16D051BDE}"/>
                  </a:ext>
                </a:extLst>
              </p:cNvPr>
              <p:cNvSpPr/>
              <p:nvPr/>
            </p:nvSpPr>
            <p:spPr>
              <a:xfrm>
                <a:off x="8936246" y="4681567"/>
                <a:ext cx="1093568" cy="13234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altLang="ja-JP" sz="8000" b="1" i="1">
                              <a:solidFill>
                                <a:srgbClr val="FF0000"/>
                              </a:solidFill>
                              <a:latin typeface="Cambria Math" panose="02040503050406030204" pitchFamily="18" charset="0"/>
                            </a:rPr>
                          </m:ctrlPr>
                        </m:accPr>
                        <m:e>
                          <m:r>
                            <a:rPr lang="en-US" altLang="ja-JP" sz="8000" b="1" i="1">
                              <a:solidFill>
                                <a:srgbClr val="FF0000"/>
                              </a:solidFill>
                              <a:latin typeface="Cambria Math" panose="02040503050406030204" pitchFamily="18" charset="0"/>
                            </a:rPr>
                            <m:t>𝒗</m:t>
                          </m:r>
                        </m:e>
                      </m:acc>
                    </m:oMath>
                  </m:oMathPara>
                </a14:m>
                <a:endParaRPr lang="ja-JP" altLang="en-US" sz="1400" dirty="0"/>
              </a:p>
            </p:txBody>
          </p:sp>
        </mc:Choice>
        <mc:Fallback xmlns="">
          <p:sp>
            <p:nvSpPr>
              <p:cNvPr id="18" name="正方形/長方形 17">
                <a:extLst>
                  <a:ext uri="{FF2B5EF4-FFF2-40B4-BE49-F238E27FC236}">
                    <a16:creationId xmlns:a16="http://schemas.microsoft.com/office/drawing/2014/main" id="{3E13C762-A550-43BF-8E0C-8CB16D051BDE}"/>
                  </a:ext>
                </a:extLst>
              </p:cNvPr>
              <p:cNvSpPr>
                <a:spLocks noRot="1" noChangeAspect="1" noMove="1" noResize="1" noEditPoints="1" noAdjustHandles="1" noChangeArrowheads="1" noChangeShapeType="1" noTextEdit="1"/>
              </p:cNvSpPr>
              <p:nvPr/>
            </p:nvSpPr>
            <p:spPr>
              <a:xfrm>
                <a:off x="8936246" y="4681567"/>
                <a:ext cx="1093568" cy="1323439"/>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正方形/長方形 18">
                <a:extLst>
                  <a:ext uri="{FF2B5EF4-FFF2-40B4-BE49-F238E27FC236}">
                    <a16:creationId xmlns:a16="http://schemas.microsoft.com/office/drawing/2014/main" id="{1096D6A6-EA90-488F-BA4A-71E2E2E3E326}"/>
                  </a:ext>
                </a:extLst>
              </p:cNvPr>
              <p:cNvSpPr/>
              <p:nvPr/>
            </p:nvSpPr>
            <p:spPr>
              <a:xfrm>
                <a:off x="5777055" y="865821"/>
                <a:ext cx="778803" cy="9233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ja-JP" altLang="en-US" sz="5400" i="1">
                              <a:solidFill>
                                <a:srgbClr val="FF0000"/>
                              </a:solidFill>
                              <a:latin typeface="Cambria Math" panose="02040503050406030204" pitchFamily="18" charset="0"/>
                            </a:rPr>
                          </m:ctrlPr>
                        </m:accPr>
                        <m:e>
                          <m:r>
                            <a:rPr lang="en-US" altLang="ja-JP" sz="5400" i="1">
                              <a:solidFill>
                                <a:srgbClr val="FF0000"/>
                              </a:solidFill>
                              <a:latin typeface="Cambria Math" panose="02040503050406030204" pitchFamily="18" charset="0"/>
                            </a:rPr>
                            <m:t>𝑣</m:t>
                          </m:r>
                        </m:e>
                      </m:acc>
                    </m:oMath>
                  </m:oMathPara>
                </a14:m>
                <a:endParaRPr lang="ja-JP" altLang="en-US" sz="1400" dirty="0">
                  <a:solidFill>
                    <a:srgbClr val="FF0000"/>
                  </a:solidFill>
                </a:endParaRPr>
              </a:p>
            </p:txBody>
          </p:sp>
        </mc:Choice>
        <mc:Fallback xmlns="">
          <p:sp>
            <p:nvSpPr>
              <p:cNvPr id="19" name="正方形/長方形 18">
                <a:extLst>
                  <a:ext uri="{FF2B5EF4-FFF2-40B4-BE49-F238E27FC236}">
                    <a16:creationId xmlns:a16="http://schemas.microsoft.com/office/drawing/2014/main" id="{1096D6A6-EA90-488F-BA4A-71E2E2E3E326}"/>
                  </a:ext>
                </a:extLst>
              </p:cNvPr>
              <p:cNvSpPr>
                <a:spLocks noRot="1" noChangeAspect="1" noMove="1" noResize="1" noEditPoints="1" noAdjustHandles="1" noChangeArrowheads="1" noChangeShapeType="1" noTextEdit="1"/>
              </p:cNvSpPr>
              <p:nvPr/>
            </p:nvSpPr>
            <p:spPr>
              <a:xfrm>
                <a:off x="5777055" y="865821"/>
                <a:ext cx="778803" cy="923330"/>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6202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wipe(down)">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wipe(down)">
                                      <p:cBhvr>
                                        <p:cTn id="12" dur="500"/>
                                        <p:tgtEl>
                                          <p:spTgt spid="1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par>
                                <p:cTn id="23" presetID="22" presetClass="entr" presetSubtype="4"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4">
                                            <p:txEl>
                                              <p:pRg st="6" end="6"/>
                                            </p:txEl>
                                          </p:spTgt>
                                        </p:tgtEl>
                                        <p:attrNameLst>
                                          <p:attrName>style.visibility</p:attrName>
                                        </p:attrNameLst>
                                      </p:cBhvr>
                                      <p:to>
                                        <p:strVal val="visible"/>
                                      </p:to>
                                    </p:set>
                                    <p:animEffect transition="in" filter="wipe(down)">
                                      <p:cBhvr>
                                        <p:cTn id="30" dur="500"/>
                                        <p:tgtEl>
                                          <p:spTgt spid="1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4">
                                            <p:txEl>
                                              <p:pRg st="7" end="7"/>
                                            </p:txEl>
                                          </p:spTgt>
                                        </p:tgtEl>
                                        <p:attrNameLst>
                                          <p:attrName>style.visibility</p:attrName>
                                        </p:attrNameLst>
                                      </p:cBhvr>
                                      <p:to>
                                        <p:strVal val="visible"/>
                                      </p:to>
                                    </p:set>
                                    <p:animEffect transition="in" filter="wipe(down)">
                                      <p:cBhvr>
                                        <p:cTn id="35" dur="500"/>
                                        <p:tgtEl>
                                          <p:spTgt spid="14">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4">
                                            <p:txEl>
                                              <p:pRg st="8" end="8"/>
                                            </p:txEl>
                                          </p:spTgt>
                                        </p:tgtEl>
                                        <p:attrNameLst>
                                          <p:attrName>style.visibility</p:attrName>
                                        </p:attrNameLst>
                                      </p:cBhvr>
                                      <p:to>
                                        <p:strVal val="visible"/>
                                      </p:to>
                                    </p:set>
                                    <p:animEffect transition="in" filter="wipe(down)">
                                      <p:cBhvr>
                                        <p:cTn id="40" dur="500"/>
                                        <p:tgtEl>
                                          <p:spTgt spid="14">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down)">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FBC8F5B1-F28F-4C8E-A27B-EAA716AABC39}"/>
              </a:ext>
            </a:extLst>
          </p:cNvPr>
          <p:cNvSpPr txBox="1">
            <a:spLocks/>
          </p:cNvSpPr>
          <p:nvPr/>
        </p:nvSpPr>
        <p:spPr>
          <a:xfrm>
            <a:off x="-21980" y="21207"/>
            <a:ext cx="12213980" cy="855799"/>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 （補足）スカラーとベクトル</a:t>
            </a:r>
          </a:p>
        </p:txBody>
      </p:sp>
      <p:sp>
        <p:nvSpPr>
          <p:cNvPr id="2" name="日付プレースホルダー 1">
            <a:extLst>
              <a:ext uri="{FF2B5EF4-FFF2-40B4-BE49-F238E27FC236}">
                <a16:creationId xmlns:a16="http://schemas.microsoft.com/office/drawing/2014/main" id="{4694104D-4EC1-479D-A5AD-665001F1B53E}"/>
              </a:ext>
            </a:extLst>
          </p:cNvPr>
          <p:cNvSpPr>
            <a:spLocks noGrp="1"/>
          </p:cNvSpPr>
          <p:nvPr>
            <p:ph type="dt" sz="half" idx="10"/>
          </p:nvPr>
        </p:nvSpPr>
        <p:spPr>
          <a:xfrm>
            <a:off x="838200" y="6369149"/>
            <a:ext cx="2743200" cy="365125"/>
          </a:xfrm>
        </p:spPr>
        <p:txBody>
          <a:bodyPr/>
          <a:lstStyle/>
          <a:p>
            <a:fld id="{E5F23ADE-3167-4E81-92F9-B6DC78158E7F}" type="datetime1">
              <a:rPr kumimoji="1" lang="ja-JP" altLang="en-US" smtClean="0"/>
              <a:t>2020/4/29</a:t>
            </a:fld>
            <a:endParaRPr kumimoji="1" lang="ja-JP" altLang="en-US"/>
          </a:p>
        </p:txBody>
      </p:sp>
      <p:sp>
        <p:nvSpPr>
          <p:cNvPr id="3" name="フッター プレースホルダー 2">
            <a:extLst>
              <a:ext uri="{FF2B5EF4-FFF2-40B4-BE49-F238E27FC236}">
                <a16:creationId xmlns:a16="http://schemas.microsoft.com/office/drawing/2014/main" id="{3A7AA6D1-F801-4257-B167-AB67B9F22E14}"/>
              </a:ext>
            </a:extLst>
          </p:cNvPr>
          <p:cNvSpPr>
            <a:spLocks noGrp="1"/>
          </p:cNvSpPr>
          <p:nvPr>
            <p:ph type="ftr" sz="quarter" idx="11"/>
          </p:nvPr>
        </p:nvSpPr>
        <p:spPr/>
        <p:txBody>
          <a:bodyPr/>
          <a:lstStyle/>
          <a:p>
            <a:r>
              <a:rPr lang="en-US" altLang="ja-JP"/>
              <a:t>satoshu.com</a:t>
            </a:r>
            <a:endParaRPr kumimoji="1" lang="ja-JP" altLang="en-US" dirty="0"/>
          </a:p>
        </p:txBody>
      </p:sp>
      <p:sp>
        <p:nvSpPr>
          <p:cNvPr id="5" name="スライド番号プレースホルダー 4">
            <a:extLst>
              <a:ext uri="{FF2B5EF4-FFF2-40B4-BE49-F238E27FC236}">
                <a16:creationId xmlns:a16="http://schemas.microsoft.com/office/drawing/2014/main" id="{B232916F-A0B1-44D6-831B-020DA44E7A3B}"/>
              </a:ext>
            </a:extLst>
          </p:cNvPr>
          <p:cNvSpPr>
            <a:spLocks noGrp="1"/>
          </p:cNvSpPr>
          <p:nvPr>
            <p:ph type="sldNum" sz="quarter" idx="12"/>
          </p:nvPr>
        </p:nvSpPr>
        <p:spPr/>
        <p:txBody>
          <a:bodyPr/>
          <a:lstStyle/>
          <a:p>
            <a:fld id="{B89EDA33-2A29-496E-A303-53C487D9B51A}" type="slidenum">
              <a:rPr kumimoji="1" lang="ja-JP" altLang="en-US" smtClean="0"/>
              <a:t>9</a:t>
            </a:fld>
            <a:endParaRPr kumimoji="1" lang="ja-JP" altLang="en-US"/>
          </a:p>
        </p:txBody>
      </p:sp>
      <p:sp>
        <p:nvSpPr>
          <p:cNvPr id="6" name="コンテンツ プレースホルダー 2">
            <a:extLst>
              <a:ext uri="{FF2B5EF4-FFF2-40B4-BE49-F238E27FC236}">
                <a16:creationId xmlns:a16="http://schemas.microsoft.com/office/drawing/2014/main" id="{FCDA177B-03AA-4824-9C82-4E2E40C4FF02}"/>
              </a:ext>
            </a:extLst>
          </p:cNvPr>
          <p:cNvSpPr txBox="1">
            <a:spLocks/>
          </p:cNvSpPr>
          <p:nvPr/>
        </p:nvSpPr>
        <p:spPr>
          <a:xfrm>
            <a:off x="556260" y="1071618"/>
            <a:ext cx="11148060" cy="497104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a:t>速さのように向きがないものを、　　　　</a:t>
            </a:r>
            <a:endParaRPr lang="en-US" altLang="ja-JP" sz="3200" dirty="0"/>
          </a:p>
          <a:p>
            <a:pPr marL="0" indent="0">
              <a:buFont typeface="Arial" panose="020B0604020202020204" pitchFamily="34" charset="0"/>
              <a:buNone/>
            </a:pPr>
            <a:r>
              <a:rPr lang="en-US" altLang="ja-JP" sz="3200" dirty="0"/>
              <a:t>                              </a:t>
            </a:r>
            <a:r>
              <a:rPr lang="ja-JP" altLang="en-US" sz="3200" dirty="0"/>
              <a:t>（　　　　　）といいます。</a:t>
            </a:r>
          </a:p>
          <a:p>
            <a:pPr marL="0" indent="0">
              <a:buFont typeface="Arial" panose="020B0604020202020204" pitchFamily="34" charset="0"/>
              <a:buNone/>
            </a:pPr>
            <a:r>
              <a:rPr lang="ja-JP" altLang="en-US" sz="3200" dirty="0"/>
              <a:t>向きのないもの・・・　　　　　　　　　　　　　　など</a:t>
            </a:r>
          </a:p>
          <a:p>
            <a:pPr marL="0" indent="0">
              <a:buFont typeface="Arial" panose="020B0604020202020204" pitchFamily="34" charset="0"/>
              <a:buNone/>
            </a:pPr>
            <a:endParaRPr lang="en-US" altLang="ja-JP" sz="3200" dirty="0"/>
          </a:p>
          <a:p>
            <a:pPr marL="0" indent="0">
              <a:buFont typeface="Arial" panose="020B0604020202020204" pitchFamily="34" charset="0"/>
              <a:buNone/>
            </a:pPr>
            <a:r>
              <a:rPr lang="ja-JP" altLang="en-US" sz="3200" dirty="0"/>
              <a:t>それに対して、速度のように、向きがあるものを、</a:t>
            </a:r>
            <a:endParaRPr lang="en-US" altLang="ja-JP" sz="3200" dirty="0"/>
          </a:p>
          <a:p>
            <a:pPr marL="0" indent="0">
              <a:buFont typeface="Arial" panose="020B0604020202020204" pitchFamily="34" charset="0"/>
              <a:buNone/>
            </a:pPr>
            <a:r>
              <a:rPr lang="ja-JP" altLang="en-US" sz="3200" dirty="0"/>
              <a:t>　　　　　　（　　　　　　）といいます。</a:t>
            </a:r>
          </a:p>
          <a:p>
            <a:pPr marL="0" indent="0">
              <a:buFont typeface="Arial" panose="020B0604020202020204" pitchFamily="34" charset="0"/>
              <a:buNone/>
            </a:pPr>
            <a:r>
              <a:rPr lang="ja-JP" altLang="en-US" sz="3200" dirty="0"/>
              <a:t>向きのあるもの・・・</a:t>
            </a:r>
            <a:r>
              <a:rPr lang="ja-JP" altLang="en-US" sz="3200" b="1" dirty="0">
                <a:solidFill>
                  <a:srgbClr val="FF0000"/>
                </a:solidFill>
              </a:rPr>
              <a:t>速度、座標・位置、</a:t>
            </a:r>
            <a:endParaRPr lang="ja-JP" altLang="en-US" sz="3600" b="1" dirty="0">
              <a:solidFill>
                <a:srgbClr val="FF0000"/>
              </a:solidFill>
            </a:endParaRPr>
          </a:p>
        </p:txBody>
      </p:sp>
      <p:sp>
        <p:nvSpPr>
          <p:cNvPr id="7" name="正方形/長方形 6">
            <a:extLst>
              <a:ext uri="{FF2B5EF4-FFF2-40B4-BE49-F238E27FC236}">
                <a16:creationId xmlns:a16="http://schemas.microsoft.com/office/drawing/2014/main" id="{A5C0DE9B-8DDF-4221-A9AE-8FE1F1AB6CE3}"/>
              </a:ext>
            </a:extLst>
          </p:cNvPr>
          <p:cNvSpPr/>
          <p:nvPr/>
        </p:nvSpPr>
        <p:spPr>
          <a:xfrm>
            <a:off x="6601534" y="994547"/>
            <a:ext cx="2192108" cy="584775"/>
          </a:xfrm>
          <a:prstGeom prst="rect">
            <a:avLst/>
          </a:prstGeom>
        </p:spPr>
        <p:txBody>
          <a:bodyPr wrap="square">
            <a:spAutoFit/>
          </a:bodyPr>
          <a:lstStyle/>
          <a:p>
            <a:r>
              <a:rPr lang="ja-JP" altLang="en-US" sz="3200" b="1" dirty="0">
                <a:solidFill>
                  <a:srgbClr val="FF0000"/>
                </a:solidFill>
              </a:rPr>
              <a:t>スカラー</a:t>
            </a:r>
          </a:p>
        </p:txBody>
      </p:sp>
      <p:sp>
        <p:nvSpPr>
          <p:cNvPr id="8" name="正方形/長方形 7">
            <a:extLst>
              <a:ext uri="{FF2B5EF4-FFF2-40B4-BE49-F238E27FC236}">
                <a16:creationId xmlns:a16="http://schemas.microsoft.com/office/drawing/2014/main" id="{D1F3AC74-691F-476B-8A0D-FDE379D1B7A1}"/>
              </a:ext>
            </a:extLst>
          </p:cNvPr>
          <p:cNvSpPr/>
          <p:nvPr/>
        </p:nvSpPr>
        <p:spPr>
          <a:xfrm>
            <a:off x="4415766" y="1602216"/>
            <a:ext cx="2236510" cy="584775"/>
          </a:xfrm>
          <a:prstGeom prst="rect">
            <a:avLst/>
          </a:prstGeom>
        </p:spPr>
        <p:txBody>
          <a:bodyPr wrap="none">
            <a:spAutoFit/>
          </a:bodyPr>
          <a:lstStyle/>
          <a:p>
            <a:r>
              <a:rPr lang="ja-JP" altLang="en-US" sz="3200" b="1" dirty="0">
                <a:solidFill>
                  <a:srgbClr val="FF0000"/>
                </a:solidFill>
              </a:rPr>
              <a:t>スカラー量</a:t>
            </a:r>
          </a:p>
        </p:txBody>
      </p:sp>
      <p:sp>
        <p:nvSpPr>
          <p:cNvPr id="9" name="正方形/長方形 8">
            <a:extLst>
              <a:ext uri="{FF2B5EF4-FFF2-40B4-BE49-F238E27FC236}">
                <a16:creationId xmlns:a16="http://schemas.microsoft.com/office/drawing/2014/main" id="{EB7A6EB4-47D9-453D-A8BC-87674BA1A6BC}"/>
              </a:ext>
            </a:extLst>
          </p:cNvPr>
          <p:cNvSpPr/>
          <p:nvPr/>
        </p:nvSpPr>
        <p:spPr>
          <a:xfrm>
            <a:off x="8492315" y="2178987"/>
            <a:ext cx="1257625" cy="584775"/>
          </a:xfrm>
          <a:prstGeom prst="rect">
            <a:avLst/>
          </a:prstGeom>
        </p:spPr>
        <p:txBody>
          <a:bodyPr wrap="square">
            <a:spAutoFit/>
          </a:bodyPr>
          <a:lstStyle/>
          <a:p>
            <a:r>
              <a:rPr lang="ja-JP" altLang="en-US" sz="3200" b="1" dirty="0">
                <a:solidFill>
                  <a:srgbClr val="FF0000"/>
                </a:solidFill>
              </a:rPr>
              <a:t>速さ　　　</a:t>
            </a:r>
          </a:p>
        </p:txBody>
      </p:sp>
      <p:sp>
        <p:nvSpPr>
          <p:cNvPr id="10" name="正方形/長方形 9">
            <a:extLst>
              <a:ext uri="{FF2B5EF4-FFF2-40B4-BE49-F238E27FC236}">
                <a16:creationId xmlns:a16="http://schemas.microsoft.com/office/drawing/2014/main" id="{1366FC6A-663A-4D4F-A651-97B7B28FCF17}"/>
              </a:ext>
            </a:extLst>
          </p:cNvPr>
          <p:cNvSpPr/>
          <p:nvPr/>
        </p:nvSpPr>
        <p:spPr>
          <a:xfrm>
            <a:off x="4670855" y="2172006"/>
            <a:ext cx="1414983" cy="584775"/>
          </a:xfrm>
          <a:prstGeom prst="rect">
            <a:avLst/>
          </a:prstGeom>
        </p:spPr>
        <p:txBody>
          <a:bodyPr wrap="square">
            <a:spAutoFit/>
          </a:bodyPr>
          <a:lstStyle/>
          <a:p>
            <a:r>
              <a:rPr lang="ja-JP" altLang="en-US" sz="3200" b="1" dirty="0">
                <a:solidFill>
                  <a:srgbClr val="FF0000"/>
                </a:solidFill>
              </a:rPr>
              <a:t>長さ</a:t>
            </a:r>
          </a:p>
        </p:txBody>
      </p:sp>
      <p:sp>
        <p:nvSpPr>
          <p:cNvPr id="11" name="正方形/長方形 10">
            <a:extLst>
              <a:ext uri="{FF2B5EF4-FFF2-40B4-BE49-F238E27FC236}">
                <a16:creationId xmlns:a16="http://schemas.microsoft.com/office/drawing/2014/main" id="{87506DFF-F97A-4450-B4D7-77174E7C1F04}"/>
              </a:ext>
            </a:extLst>
          </p:cNvPr>
          <p:cNvSpPr/>
          <p:nvPr/>
        </p:nvSpPr>
        <p:spPr>
          <a:xfrm>
            <a:off x="5903210" y="2178987"/>
            <a:ext cx="1414983" cy="584775"/>
          </a:xfrm>
          <a:prstGeom prst="rect">
            <a:avLst/>
          </a:prstGeom>
        </p:spPr>
        <p:txBody>
          <a:bodyPr wrap="square">
            <a:spAutoFit/>
          </a:bodyPr>
          <a:lstStyle/>
          <a:p>
            <a:r>
              <a:rPr lang="ja-JP" altLang="en-US" sz="3200" b="1" dirty="0">
                <a:solidFill>
                  <a:srgbClr val="FF0000"/>
                </a:solidFill>
              </a:rPr>
              <a:t>面積</a:t>
            </a:r>
          </a:p>
        </p:txBody>
      </p:sp>
      <p:sp>
        <p:nvSpPr>
          <p:cNvPr id="12" name="正方形/長方形 11">
            <a:extLst>
              <a:ext uri="{FF2B5EF4-FFF2-40B4-BE49-F238E27FC236}">
                <a16:creationId xmlns:a16="http://schemas.microsoft.com/office/drawing/2014/main" id="{C8F9B568-D4E8-401F-AEE8-A32FEB7903FA}"/>
              </a:ext>
            </a:extLst>
          </p:cNvPr>
          <p:cNvSpPr/>
          <p:nvPr/>
        </p:nvSpPr>
        <p:spPr>
          <a:xfrm>
            <a:off x="7218714" y="2188096"/>
            <a:ext cx="1414983" cy="584775"/>
          </a:xfrm>
          <a:prstGeom prst="rect">
            <a:avLst/>
          </a:prstGeom>
        </p:spPr>
        <p:txBody>
          <a:bodyPr wrap="square">
            <a:spAutoFit/>
          </a:bodyPr>
          <a:lstStyle/>
          <a:p>
            <a:r>
              <a:rPr lang="ja-JP" altLang="en-US" sz="3200" b="1" dirty="0">
                <a:solidFill>
                  <a:srgbClr val="FF0000"/>
                </a:solidFill>
              </a:rPr>
              <a:t>質量</a:t>
            </a:r>
          </a:p>
        </p:txBody>
      </p:sp>
      <p:sp>
        <p:nvSpPr>
          <p:cNvPr id="13" name="正方形/長方形 12">
            <a:extLst>
              <a:ext uri="{FF2B5EF4-FFF2-40B4-BE49-F238E27FC236}">
                <a16:creationId xmlns:a16="http://schemas.microsoft.com/office/drawing/2014/main" id="{04BCBD2A-1BEB-4C42-A8DA-E42BA2DB6E18}"/>
              </a:ext>
            </a:extLst>
          </p:cNvPr>
          <p:cNvSpPr/>
          <p:nvPr/>
        </p:nvSpPr>
        <p:spPr>
          <a:xfrm>
            <a:off x="1251108" y="3864150"/>
            <a:ext cx="1826141" cy="584775"/>
          </a:xfrm>
          <a:prstGeom prst="rect">
            <a:avLst/>
          </a:prstGeom>
        </p:spPr>
        <p:txBody>
          <a:bodyPr wrap="none">
            <a:spAutoFit/>
          </a:bodyPr>
          <a:lstStyle/>
          <a:p>
            <a:r>
              <a:rPr lang="ja-JP" altLang="en-US" sz="3200" b="1" dirty="0">
                <a:solidFill>
                  <a:srgbClr val="FF0000"/>
                </a:solidFill>
              </a:rPr>
              <a:t>ベクトル</a:t>
            </a:r>
          </a:p>
        </p:txBody>
      </p:sp>
      <p:sp>
        <p:nvSpPr>
          <p:cNvPr id="14" name="正方形/長方形 13">
            <a:extLst>
              <a:ext uri="{FF2B5EF4-FFF2-40B4-BE49-F238E27FC236}">
                <a16:creationId xmlns:a16="http://schemas.microsoft.com/office/drawing/2014/main" id="{0E14CF14-B7B1-4877-B8FE-44B7DDA4F741}"/>
              </a:ext>
            </a:extLst>
          </p:cNvPr>
          <p:cNvSpPr/>
          <p:nvPr/>
        </p:nvSpPr>
        <p:spPr>
          <a:xfrm>
            <a:off x="3581400" y="3857169"/>
            <a:ext cx="2236510" cy="584775"/>
          </a:xfrm>
          <a:prstGeom prst="rect">
            <a:avLst/>
          </a:prstGeom>
        </p:spPr>
        <p:txBody>
          <a:bodyPr wrap="none">
            <a:spAutoFit/>
          </a:bodyPr>
          <a:lstStyle/>
          <a:p>
            <a:r>
              <a:rPr lang="ja-JP" altLang="en-US" sz="3200" b="1" dirty="0">
                <a:solidFill>
                  <a:srgbClr val="FF0000"/>
                </a:solidFill>
              </a:rPr>
              <a:t>ベクトル量</a:t>
            </a:r>
          </a:p>
        </p:txBody>
      </p:sp>
      <p:sp>
        <p:nvSpPr>
          <p:cNvPr id="15" name="正方形/長方形 14">
            <a:extLst>
              <a:ext uri="{FF2B5EF4-FFF2-40B4-BE49-F238E27FC236}">
                <a16:creationId xmlns:a16="http://schemas.microsoft.com/office/drawing/2014/main" id="{BCF9D1AE-21BF-4406-985E-A804018C8C49}"/>
              </a:ext>
            </a:extLst>
          </p:cNvPr>
          <p:cNvSpPr/>
          <p:nvPr/>
        </p:nvSpPr>
        <p:spPr>
          <a:xfrm>
            <a:off x="4890968" y="2672729"/>
            <a:ext cx="3262432" cy="461665"/>
          </a:xfrm>
          <a:prstGeom prst="rect">
            <a:avLst/>
          </a:prstGeom>
        </p:spPr>
        <p:txBody>
          <a:bodyPr wrap="none">
            <a:spAutoFit/>
          </a:bodyPr>
          <a:lstStyle/>
          <a:p>
            <a:r>
              <a:rPr lang="ja-JP" altLang="en-US" sz="2400" dirty="0"/>
              <a:t>マイナスがつかない量</a:t>
            </a:r>
          </a:p>
        </p:txBody>
      </p:sp>
      <p:sp>
        <p:nvSpPr>
          <p:cNvPr id="16" name="正方形/長方形 15">
            <a:extLst>
              <a:ext uri="{FF2B5EF4-FFF2-40B4-BE49-F238E27FC236}">
                <a16:creationId xmlns:a16="http://schemas.microsoft.com/office/drawing/2014/main" id="{E226B777-A66A-492D-B2A8-B27F1C5E8DDC}"/>
              </a:ext>
            </a:extLst>
          </p:cNvPr>
          <p:cNvSpPr/>
          <p:nvPr/>
        </p:nvSpPr>
        <p:spPr>
          <a:xfrm>
            <a:off x="8349570" y="4441944"/>
            <a:ext cx="1415772" cy="584775"/>
          </a:xfrm>
          <a:prstGeom prst="rect">
            <a:avLst/>
          </a:prstGeom>
        </p:spPr>
        <p:txBody>
          <a:bodyPr wrap="none">
            <a:spAutoFit/>
          </a:bodyPr>
          <a:lstStyle/>
          <a:p>
            <a:r>
              <a:rPr lang="ja-JP" altLang="en-US" sz="3200" b="1" dirty="0">
                <a:solidFill>
                  <a:srgbClr val="FF0000"/>
                </a:solidFill>
              </a:rPr>
              <a:t>加速度</a:t>
            </a:r>
          </a:p>
        </p:txBody>
      </p:sp>
    </p:spTree>
    <p:extLst>
      <p:ext uri="{BB962C8B-B14F-4D97-AF65-F5344CB8AC3E}">
        <p14:creationId xmlns:p14="http://schemas.microsoft.com/office/powerpoint/2010/main" val="414665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down)">
                                      <p:cBhvr>
                                        <p:cTn id="4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6"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6773</TotalTime>
  <Words>3507</Words>
  <Application>Microsoft Office PowerPoint</Application>
  <PresentationFormat>ワイド画面</PresentationFormat>
  <Paragraphs>606</Paragraphs>
  <Slides>45</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45</vt:i4>
      </vt:variant>
    </vt:vector>
  </HeadingPairs>
  <TitlesOfParts>
    <vt:vector size="54" baseType="lpstr">
      <vt:lpstr>HG丸ｺﾞｼｯｸM-PRO</vt:lpstr>
      <vt:lpstr>ＭＳ ゴシック</vt:lpstr>
      <vt:lpstr>ＭＳ 明朝</vt:lpstr>
      <vt:lpstr>平成明朝体W3</vt:lpstr>
      <vt:lpstr>游ゴシック</vt:lpstr>
      <vt:lpstr>游ゴシック Light</vt:lpstr>
      <vt:lpstr>Arial</vt:lpstr>
      <vt:lpstr>Cambria Math</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衆 佐藤</dc:creator>
  <cp:lastModifiedBy>衆 佐藤</cp:lastModifiedBy>
  <cp:revision>68</cp:revision>
  <dcterms:created xsi:type="dcterms:W3CDTF">2020-04-11T00:28:14Z</dcterms:created>
  <dcterms:modified xsi:type="dcterms:W3CDTF">2020-04-29T01:47:44Z</dcterms:modified>
</cp:coreProperties>
</file>