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16" r:id="rId4"/>
    <p:sldId id="517" r:id="rId5"/>
    <p:sldId id="518" r:id="rId6"/>
    <p:sldId id="519" r:id="rId7"/>
    <p:sldId id="520" r:id="rId8"/>
    <p:sldId id="521" r:id="rId9"/>
    <p:sldId id="522" r:id="rId10"/>
    <p:sldId id="524" r:id="rId11"/>
    <p:sldId id="525" r:id="rId12"/>
    <p:sldId id="527" r:id="rId13"/>
    <p:sldId id="533" r:id="rId14"/>
    <p:sldId id="534" r:id="rId15"/>
    <p:sldId id="531" r:id="rId16"/>
    <p:sldId id="537" r:id="rId17"/>
    <p:sldId id="535" r:id="rId18"/>
    <p:sldId id="536" r:id="rId19"/>
    <p:sldId id="567" r:id="rId20"/>
    <p:sldId id="538" r:id="rId21"/>
    <p:sldId id="547" r:id="rId22"/>
    <p:sldId id="539" r:id="rId23"/>
    <p:sldId id="540" r:id="rId24"/>
    <p:sldId id="541" r:id="rId25"/>
    <p:sldId id="546" r:id="rId26"/>
    <p:sldId id="548" r:id="rId27"/>
    <p:sldId id="549" r:id="rId28"/>
    <p:sldId id="550" r:id="rId29"/>
    <p:sldId id="551" r:id="rId30"/>
    <p:sldId id="552" r:id="rId31"/>
    <p:sldId id="554" r:id="rId32"/>
    <p:sldId id="555" r:id="rId33"/>
    <p:sldId id="556" r:id="rId34"/>
    <p:sldId id="558" r:id="rId35"/>
    <p:sldId id="559" r:id="rId36"/>
    <p:sldId id="560" r:id="rId37"/>
    <p:sldId id="561" r:id="rId38"/>
    <p:sldId id="562" r:id="rId39"/>
    <p:sldId id="563" r:id="rId40"/>
    <p:sldId id="564" r:id="rId41"/>
    <p:sldId id="565" r:id="rId42"/>
    <p:sldId id="566" r:id="rId43"/>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衆" initials="佐藤衆" lastIdx="0" clrIdx="0">
    <p:extLst>
      <p:ext uri="{19B8F6BF-5375-455C-9EA6-DF929625EA0E}">
        <p15:presenceInfo xmlns:p15="http://schemas.microsoft.com/office/powerpoint/2012/main" userId="a0c79dd35b6251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77FBBF"/>
    <a:srgbClr val="11ED1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7" autoAdjust="0"/>
    <p:restoredTop sz="94624" autoAdjust="0"/>
  </p:normalViewPr>
  <p:slideViewPr>
    <p:cSldViewPr>
      <p:cViewPr varScale="1">
        <p:scale>
          <a:sx n="74" d="100"/>
          <a:sy n="74" d="100"/>
        </p:scale>
        <p:origin x="7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1555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329526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99851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569984AF-0968-44FC-B4CF-47A8C37888DD}"/>
              </a:ext>
            </a:extLst>
          </p:cNvPr>
          <p:cNvSpPr>
            <a:spLocks noGrp="1"/>
          </p:cNvSpPr>
          <p:nvPr>
            <p:ph type="dt" sz="half" idx="10"/>
          </p:nvPr>
        </p:nvSpPr>
        <p:spPr/>
        <p:txBody>
          <a:bodyPr/>
          <a:lstStyle/>
          <a:p>
            <a:fld id="{FD201479-48BA-4BD1-8423-D29BB38E3537}" type="datetime1">
              <a:rPr kumimoji="1" lang="ja-JP" altLang="en-US" smtClean="0"/>
              <a:t>2020/5/14</a:t>
            </a:fld>
            <a:endParaRPr kumimoji="1" lang="ja-JP" altLang="en-US"/>
          </a:p>
        </p:txBody>
      </p:sp>
      <p:sp>
        <p:nvSpPr>
          <p:cNvPr id="5" name="フッター プレースホルダー 4">
            <a:extLst>
              <a:ext uri="{FF2B5EF4-FFF2-40B4-BE49-F238E27FC236}">
                <a16:creationId xmlns:a16="http://schemas.microsoft.com/office/drawing/2014/main" id="{8436BCBD-33C1-4A68-8153-BD7A72C60532}"/>
              </a:ext>
            </a:extLst>
          </p:cNvPr>
          <p:cNvSpPr>
            <a:spLocks noGrp="1"/>
          </p:cNvSpPr>
          <p:nvPr>
            <p:ph type="ftr" sz="quarter" idx="11"/>
          </p:nvPr>
        </p:nvSpPr>
        <p:spPr/>
        <p:txBody>
          <a:bodyPr/>
          <a:lstStyle/>
          <a:p>
            <a:r>
              <a:rPr lang="en-US" altLang="ja-JP"/>
              <a:t>satoshu.com</a:t>
            </a:r>
            <a:endParaRPr kumimoji="1" lang="ja-JP" altLang="en-US" dirty="0"/>
          </a:p>
        </p:txBody>
      </p:sp>
      <p:sp>
        <p:nvSpPr>
          <p:cNvPr id="6" name="スライド番号プレースホルダー 5">
            <a:extLst>
              <a:ext uri="{FF2B5EF4-FFF2-40B4-BE49-F238E27FC236}">
                <a16:creationId xmlns:a16="http://schemas.microsoft.com/office/drawing/2014/main" id="{9CB4145A-F002-494A-82D5-22D5CA3AA8CC}"/>
              </a:ext>
            </a:extLst>
          </p:cNvPr>
          <p:cNvSpPr>
            <a:spLocks noGrp="1"/>
          </p:cNvSpPr>
          <p:nvPr>
            <p:ph type="sldNum" sz="quarter" idx="12"/>
          </p:nvPr>
        </p:nvSpPr>
        <p:spPr/>
        <p:txBody>
          <a:bodyPr/>
          <a:lstStyle/>
          <a:p>
            <a:fld id="{B89EDA33-2A29-496E-A303-53C487D9B51A}"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4176231A-5CF9-46F8-BE9A-984F78F5BFB6}"/>
              </a:ext>
            </a:extLst>
          </p:cNvPr>
          <p:cNvCxnSpPr>
            <a:cxnSpLocks/>
          </p:cNvCxnSpPr>
          <p:nvPr userDrawn="1"/>
        </p:nvCxnSpPr>
        <p:spPr>
          <a:xfrm>
            <a:off x="40638" y="668352"/>
            <a:ext cx="12110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59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345049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42384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32887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383939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4865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140707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330256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E937F4-D80D-4843-ADED-9E896E3863B1}"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9F0BF-C5C1-4998-93D2-05064F975ABE}" type="slidenum">
              <a:rPr kumimoji="1" lang="ja-JP" altLang="en-US" smtClean="0"/>
              <a:t>‹#›</a:t>
            </a:fld>
            <a:endParaRPr kumimoji="1" lang="ja-JP" altLang="en-US"/>
          </a:p>
        </p:txBody>
      </p:sp>
    </p:spTree>
    <p:extLst>
      <p:ext uri="{BB962C8B-B14F-4D97-AF65-F5344CB8AC3E}">
        <p14:creationId xmlns:p14="http://schemas.microsoft.com/office/powerpoint/2010/main" val="43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03E937F4-D80D-4843-ADED-9E896E3863B1}" type="datetimeFigureOut">
              <a:rPr lang="ja-JP" altLang="en-US" smtClean="0"/>
              <a:pPr/>
              <a:t>2020/5/14</a:t>
            </a:fld>
            <a:endParaRPr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ABC9F0BF-C5C1-4998-93D2-05064F975ABE}" type="slidenum">
              <a:rPr lang="ja-JP" altLang="en-US" smtClean="0"/>
              <a:pPr/>
              <a:t>‹#›</a:t>
            </a:fld>
            <a:endParaRPr lang="ja-JP" altLang="en-US" dirty="0"/>
          </a:p>
        </p:txBody>
      </p:sp>
    </p:spTree>
    <p:extLst>
      <p:ext uri="{BB962C8B-B14F-4D97-AF65-F5344CB8AC3E}">
        <p14:creationId xmlns:p14="http://schemas.microsoft.com/office/powerpoint/2010/main" val="101153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HG丸ｺﾞｼｯｸM-PRO" panose="020F06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0.png"/></Relationships>
</file>

<file path=ppt/slides/_rels/slide1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12.xml"/><Relationship Id="rId5" Type="http://schemas.openxmlformats.org/officeDocument/2006/relationships/image" Target="../media/image300.png"/><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80.png"/><Relationship Id="rId5" Type="http://schemas.openxmlformats.org/officeDocument/2006/relationships/image" Target="../media/image33.png"/><Relationship Id="rId4" Type="http://schemas.openxmlformats.org/officeDocument/2006/relationships/image" Target="../media/image270.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1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110.png"/><Relationship Id="rId11" Type="http://schemas.openxmlformats.org/officeDocument/2006/relationships/image" Target="../media/image113.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2.xml"/><Relationship Id="rId4" Type="http://schemas.openxmlformats.org/officeDocument/2006/relationships/image" Target="../media/image125.png"/></Relationships>
</file>

<file path=ppt/slides/_rels/slide3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4.png"/><Relationship Id="rId7" Type="http://schemas.openxmlformats.org/officeDocument/2006/relationships/image" Target="../media/image129.png"/><Relationship Id="rId2" Type="http://schemas.openxmlformats.org/officeDocument/2006/relationships/image" Target="../media/image126.png"/><Relationship Id="rId1" Type="http://schemas.openxmlformats.org/officeDocument/2006/relationships/slideLayout" Target="../slideLayouts/slideLayout1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5.png"/></Relationships>
</file>

<file path=ppt/slides/_rels/slide3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31.png"/><Relationship Id="rId1" Type="http://schemas.openxmlformats.org/officeDocument/2006/relationships/slideLayout" Target="../slideLayouts/slideLayout1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25.png"/></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34.png"/><Relationship Id="rId1" Type="http://schemas.openxmlformats.org/officeDocument/2006/relationships/slideLayout" Target="../slideLayouts/slideLayout1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25.png"/></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34.png"/><Relationship Id="rId1" Type="http://schemas.openxmlformats.org/officeDocument/2006/relationships/slideLayout" Target="../slideLayouts/slideLayout12.xml"/><Relationship Id="rId6" Type="http://schemas.openxmlformats.org/officeDocument/2006/relationships/image" Target="../media/image1360.png"/><Relationship Id="rId5" Type="http://schemas.openxmlformats.org/officeDocument/2006/relationships/image" Target="../media/image1350.png"/><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1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44.png"/><Relationship Id="rId1" Type="http://schemas.openxmlformats.org/officeDocument/2006/relationships/slideLayout" Target="../slideLayouts/slideLayout12.xml"/><Relationship Id="rId6" Type="http://schemas.openxmlformats.org/officeDocument/2006/relationships/image" Target="../media/image141.png"/><Relationship Id="rId11" Type="http://schemas.openxmlformats.org/officeDocument/2006/relationships/image" Target="../media/image147.png"/><Relationship Id="rId5" Type="http://schemas.openxmlformats.org/officeDocument/2006/relationships/image" Target="../media/image140.png"/><Relationship Id="rId10" Type="http://schemas.openxmlformats.org/officeDocument/2006/relationships/image" Target="../media/image146.png"/><Relationship Id="rId4" Type="http://schemas.openxmlformats.org/officeDocument/2006/relationships/image" Target="../media/image139.png"/><Relationship Id="rId9" Type="http://schemas.openxmlformats.org/officeDocument/2006/relationships/image" Target="../media/image145.png"/></Relationships>
</file>

<file path=ppt/slides/_rels/slide37.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48.png"/><Relationship Id="rId1" Type="http://schemas.openxmlformats.org/officeDocument/2006/relationships/slideLayout" Target="../slideLayouts/slideLayout12.xml"/><Relationship Id="rId6" Type="http://schemas.openxmlformats.org/officeDocument/2006/relationships/image" Target="../media/image141.png"/><Relationship Id="rId5" Type="http://schemas.openxmlformats.org/officeDocument/2006/relationships/image" Target="../media/image140.png"/><Relationship Id="rId10" Type="http://schemas.openxmlformats.org/officeDocument/2006/relationships/image" Target="../media/image150.png"/><Relationship Id="rId4" Type="http://schemas.openxmlformats.org/officeDocument/2006/relationships/image" Target="../media/image139.png"/><Relationship Id="rId9" Type="http://schemas.openxmlformats.org/officeDocument/2006/relationships/image" Target="../media/image149.png"/></Relationships>
</file>

<file path=ppt/slides/_rels/slide38.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51.png"/><Relationship Id="rId1" Type="http://schemas.openxmlformats.org/officeDocument/2006/relationships/slideLayout" Target="../slideLayouts/slideLayout12.xml"/><Relationship Id="rId6" Type="http://schemas.openxmlformats.org/officeDocument/2006/relationships/image" Target="../media/image141.png"/><Relationship Id="rId5" Type="http://schemas.openxmlformats.org/officeDocument/2006/relationships/image" Target="../media/image140.png"/><Relationship Id="rId10" Type="http://schemas.openxmlformats.org/officeDocument/2006/relationships/image" Target="../media/image153.png"/><Relationship Id="rId4" Type="http://schemas.openxmlformats.org/officeDocument/2006/relationships/image" Target="../media/image139.png"/><Relationship Id="rId9" Type="http://schemas.openxmlformats.org/officeDocument/2006/relationships/image" Target="../media/image152.png"/></Relationships>
</file>

<file path=ppt/slides/_rels/slide39.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59.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58.png"/><Relationship Id="rId2" Type="http://schemas.openxmlformats.org/officeDocument/2006/relationships/image" Target="../media/image154.png"/><Relationship Id="rId1" Type="http://schemas.openxmlformats.org/officeDocument/2006/relationships/slideLayout" Target="../slideLayouts/slideLayout12.xml"/><Relationship Id="rId6" Type="http://schemas.openxmlformats.org/officeDocument/2006/relationships/image" Target="../media/image141.png"/><Relationship Id="rId11" Type="http://schemas.openxmlformats.org/officeDocument/2006/relationships/image" Target="../media/image157.png"/><Relationship Id="rId5" Type="http://schemas.openxmlformats.org/officeDocument/2006/relationships/image" Target="../media/image140.png"/><Relationship Id="rId10" Type="http://schemas.openxmlformats.org/officeDocument/2006/relationships/image" Target="../media/image156.png"/><Relationship Id="rId4" Type="http://schemas.openxmlformats.org/officeDocument/2006/relationships/image" Target="../media/image139.png"/><Relationship Id="rId9" Type="http://schemas.openxmlformats.org/officeDocument/2006/relationships/image" Target="../media/image155.png"/><Relationship Id="rId14" Type="http://schemas.openxmlformats.org/officeDocument/2006/relationships/image" Target="../media/image160.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66.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65.png"/><Relationship Id="rId2" Type="http://schemas.openxmlformats.org/officeDocument/2006/relationships/image" Target="../media/image161.png"/><Relationship Id="rId1" Type="http://schemas.openxmlformats.org/officeDocument/2006/relationships/slideLayout" Target="../slideLayouts/slideLayout12.xml"/><Relationship Id="rId6" Type="http://schemas.openxmlformats.org/officeDocument/2006/relationships/image" Target="../media/image141.png"/><Relationship Id="rId11" Type="http://schemas.openxmlformats.org/officeDocument/2006/relationships/image" Target="../media/image164.png"/><Relationship Id="rId5" Type="http://schemas.openxmlformats.org/officeDocument/2006/relationships/image" Target="../media/image140.png"/><Relationship Id="rId10" Type="http://schemas.openxmlformats.org/officeDocument/2006/relationships/image" Target="../media/image163.png"/><Relationship Id="rId4" Type="http://schemas.openxmlformats.org/officeDocument/2006/relationships/image" Target="../media/image139.png"/><Relationship Id="rId9" Type="http://schemas.openxmlformats.org/officeDocument/2006/relationships/image" Target="../media/image162.png"/></Relationships>
</file>

<file path=ppt/slides/_rels/slide4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67.png"/><Relationship Id="rId1" Type="http://schemas.openxmlformats.org/officeDocument/2006/relationships/slideLayout" Target="../slideLayouts/slideLayout12.xml"/><Relationship Id="rId6" Type="http://schemas.openxmlformats.org/officeDocument/2006/relationships/image" Target="../media/image141.png"/><Relationship Id="rId5" Type="http://schemas.openxmlformats.org/officeDocument/2006/relationships/image" Target="../media/image140.png"/><Relationship Id="rId10" Type="http://schemas.openxmlformats.org/officeDocument/2006/relationships/image" Target="../media/image169.png"/><Relationship Id="rId4" Type="http://schemas.openxmlformats.org/officeDocument/2006/relationships/image" Target="../media/image139.png"/><Relationship Id="rId9" Type="http://schemas.openxmlformats.org/officeDocument/2006/relationships/image" Target="../media/image168.png"/></Relationships>
</file>

<file path=ppt/slides/_rels/slide42.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75.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74.png"/><Relationship Id="rId2" Type="http://schemas.openxmlformats.org/officeDocument/2006/relationships/image" Target="../media/image170.png"/><Relationship Id="rId1" Type="http://schemas.openxmlformats.org/officeDocument/2006/relationships/slideLayout" Target="../slideLayouts/slideLayout12.xml"/><Relationship Id="rId6" Type="http://schemas.openxmlformats.org/officeDocument/2006/relationships/image" Target="../media/image141.png"/><Relationship Id="rId11" Type="http://schemas.openxmlformats.org/officeDocument/2006/relationships/image" Target="../media/image173.png"/><Relationship Id="rId5" Type="http://schemas.openxmlformats.org/officeDocument/2006/relationships/image" Target="../media/image140.png"/><Relationship Id="rId10" Type="http://schemas.openxmlformats.org/officeDocument/2006/relationships/image" Target="../media/image172.png"/><Relationship Id="rId4" Type="http://schemas.openxmlformats.org/officeDocument/2006/relationships/image" Target="../media/image139.png"/><Relationship Id="rId9" Type="http://schemas.openxmlformats.org/officeDocument/2006/relationships/image" Target="../media/image17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2020/5/14</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a:t>
            </a:fld>
            <a:endParaRPr kumimoji="1" lang="ja-JP" altLang="en-US"/>
          </a:p>
        </p:txBody>
      </p:sp>
      <p:sp>
        <p:nvSpPr>
          <p:cNvPr id="10" name="コンテンツ プレースホルダー 2">
            <a:extLst>
              <a:ext uri="{FF2B5EF4-FFF2-40B4-BE49-F238E27FC236}">
                <a16:creationId xmlns:a16="http://schemas.microsoft.com/office/drawing/2014/main" id="{7B632E68-31B9-44DB-918B-20085BDEB274}"/>
              </a:ext>
            </a:extLst>
          </p:cNvPr>
          <p:cNvSpPr txBox="1">
            <a:spLocks/>
          </p:cNvSpPr>
          <p:nvPr/>
        </p:nvSpPr>
        <p:spPr>
          <a:xfrm>
            <a:off x="932137" y="2780928"/>
            <a:ext cx="10480277" cy="17893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6000" b="1" dirty="0">
                <a:solidFill>
                  <a:srgbClr val="FF0000"/>
                </a:solidFill>
                <a:latin typeface="HG丸ｺﾞｼｯｸM-PRO" panose="020F0600000000000000" pitchFamily="50" charset="-128"/>
                <a:ea typeface="HG丸ｺﾞｼｯｸM-PRO" panose="020F0600000000000000" pitchFamily="50" charset="-128"/>
              </a:rPr>
              <a:t>ケプラーの３法則から万有引力の法則をできるようになる。</a:t>
            </a:r>
          </a:p>
        </p:txBody>
      </p:sp>
      <p:sp>
        <p:nvSpPr>
          <p:cNvPr id="13" name="テキスト ボックス 12">
            <a:extLst>
              <a:ext uri="{FF2B5EF4-FFF2-40B4-BE49-F238E27FC236}">
                <a16:creationId xmlns:a16="http://schemas.microsoft.com/office/drawing/2014/main" id="{1E0649BC-03AD-4667-95E2-13149A052831}"/>
              </a:ext>
            </a:extLst>
          </p:cNvPr>
          <p:cNvSpPr txBox="1"/>
          <p:nvPr/>
        </p:nvSpPr>
        <p:spPr>
          <a:xfrm>
            <a:off x="279402" y="1164466"/>
            <a:ext cx="4894872" cy="646331"/>
          </a:xfrm>
          <a:prstGeom prst="rect">
            <a:avLst/>
          </a:prstGeom>
          <a:solidFill>
            <a:srgbClr val="00B0F0"/>
          </a:solidFill>
        </p:spPr>
        <p:txBody>
          <a:bodyPr wrap="square" rtlCol="0">
            <a:spAutoFit/>
          </a:bodyPr>
          <a:lstStyle/>
          <a:p>
            <a:pPr algn="ctr"/>
            <a:r>
              <a:rPr lang="ja-JP" altLang="en-US" sz="3600" dirty="0">
                <a:latin typeface="HG丸ｺﾞｼｯｸM-PRO" panose="020F0600000000000000" pitchFamily="50" charset="-128"/>
                <a:ea typeface="HG丸ｺﾞｼｯｸM-PRO" panose="020F0600000000000000" pitchFamily="50" charset="-128"/>
              </a:rPr>
              <a:t>本時の目標・学ぶこと</a:t>
            </a:r>
          </a:p>
        </p:txBody>
      </p:sp>
      <p:sp>
        <p:nvSpPr>
          <p:cNvPr id="14" name="四角形: 角を丸くする 13">
            <a:extLst>
              <a:ext uri="{FF2B5EF4-FFF2-40B4-BE49-F238E27FC236}">
                <a16:creationId xmlns:a16="http://schemas.microsoft.com/office/drawing/2014/main" id="{7FC51772-BEC9-426A-B0AE-8D577CF3B71B}"/>
              </a:ext>
            </a:extLst>
          </p:cNvPr>
          <p:cNvSpPr/>
          <p:nvPr/>
        </p:nvSpPr>
        <p:spPr>
          <a:xfrm>
            <a:off x="545726" y="2201264"/>
            <a:ext cx="11100548" cy="3111016"/>
          </a:xfrm>
          <a:prstGeom prst="roundRect">
            <a:avLst>
              <a:gd name="adj" fmla="val 41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コンテンツ プレースホルダー 2">
            <a:extLst>
              <a:ext uri="{FF2B5EF4-FFF2-40B4-BE49-F238E27FC236}">
                <a16:creationId xmlns:a16="http://schemas.microsoft.com/office/drawing/2014/main" id="{3A74294B-BBF9-4E9C-971A-EF19DDE2E284}"/>
              </a:ext>
            </a:extLst>
          </p:cNvPr>
          <p:cNvSpPr txBox="1">
            <a:spLocks/>
          </p:cNvSpPr>
          <p:nvPr/>
        </p:nvSpPr>
        <p:spPr>
          <a:xfrm>
            <a:off x="-21980" y="79867"/>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t>§</a:t>
            </a:r>
            <a:r>
              <a:rPr lang="ja-JP" altLang="en-US" sz="3600" dirty="0"/>
              <a:t>１</a:t>
            </a:r>
            <a:r>
              <a:rPr lang="en-US" altLang="ja-JP" sz="3600" dirty="0"/>
              <a:t>. </a:t>
            </a:r>
            <a:r>
              <a:rPr lang="ja-JP" altLang="en-US" sz="3600" dirty="0"/>
              <a:t>　</a:t>
            </a:r>
            <a:endParaRPr lang="en-US" altLang="ja-JP" sz="3600" dirty="0"/>
          </a:p>
        </p:txBody>
      </p:sp>
    </p:spTree>
    <p:extLst>
      <p:ext uri="{BB962C8B-B14F-4D97-AF65-F5344CB8AC3E}">
        <p14:creationId xmlns:p14="http://schemas.microsoft.com/office/powerpoint/2010/main" val="376315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10</a:t>
            </a:fld>
            <a:endParaRPr kumimoji="1" lang="ja-JP" altLang="en-US"/>
          </a:p>
        </p:txBody>
      </p:sp>
      <p:sp>
        <p:nvSpPr>
          <p:cNvPr id="6" name="コンテンツ プレースホルダー 2">
            <a:extLst>
              <a:ext uri="{FF2B5EF4-FFF2-40B4-BE49-F238E27FC236}">
                <a16:creationId xmlns:a16="http://schemas.microsoft.com/office/drawing/2014/main" id="{E4CC20B8-34B3-4048-B3CB-07A9318CFC00}"/>
              </a:ext>
            </a:extLst>
          </p:cNvPr>
          <p:cNvSpPr txBox="1">
            <a:spLocks/>
          </p:cNvSpPr>
          <p:nvPr/>
        </p:nvSpPr>
        <p:spPr>
          <a:xfrm>
            <a:off x="623392" y="2060848"/>
            <a:ext cx="11305256" cy="367240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常に</a:t>
            </a:r>
            <a:r>
              <a:rPr lang="ja-JP" altLang="en-US" dirty="0">
                <a:solidFill>
                  <a:srgbClr val="FF0000"/>
                </a:solidFill>
              </a:rPr>
              <a:t>一点に向かう力</a:t>
            </a:r>
            <a:r>
              <a:rPr lang="ja-JP" altLang="en-US" dirty="0"/>
              <a:t>を</a:t>
            </a:r>
            <a:r>
              <a:rPr lang="ja-JP" altLang="en-US" dirty="0">
                <a:solidFill>
                  <a:srgbClr val="FF0000"/>
                </a:solidFill>
              </a:rPr>
              <a:t>中心力</a:t>
            </a:r>
            <a:r>
              <a:rPr lang="ja-JP" altLang="en-US" dirty="0"/>
              <a:t>という。</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惑星の運動における万有引力は、中心力である。</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惑星の運動に限らず、</a:t>
            </a:r>
            <a:endParaRPr lang="en-US" altLang="ja-JP" dirty="0"/>
          </a:p>
          <a:p>
            <a:pPr marL="0" indent="0">
              <a:buFont typeface="Arial" panose="020B0604020202020204" pitchFamily="34" charset="0"/>
              <a:buNone/>
            </a:pPr>
            <a:r>
              <a:rPr lang="ja-JP" altLang="en-US" dirty="0"/>
              <a:t>外力がはたらかず、中心力のみがはたらく運動では、面積速度一定の法則が成り立つ。</a:t>
            </a:r>
          </a:p>
        </p:txBody>
      </p:sp>
      <p:sp>
        <p:nvSpPr>
          <p:cNvPr id="7" name="正方形/長方形 6">
            <a:extLst>
              <a:ext uri="{FF2B5EF4-FFF2-40B4-BE49-F238E27FC236}">
                <a16:creationId xmlns:a16="http://schemas.microsoft.com/office/drawing/2014/main" id="{0B17EA3A-2BE2-4B26-BA55-DD49185032F7}"/>
              </a:ext>
            </a:extLst>
          </p:cNvPr>
          <p:cNvSpPr/>
          <p:nvPr/>
        </p:nvSpPr>
        <p:spPr>
          <a:xfrm>
            <a:off x="479376" y="1231306"/>
            <a:ext cx="2646878"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＜発展知識＞</a:t>
            </a:r>
            <a:endParaRPr lang="en-US" altLang="ja-JP" sz="3200"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368131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11</a:t>
            </a:fld>
            <a:endParaRPr kumimoji="1" lang="ja-JP" altLang="en-US"/>
          </a:p>
        </p:txBody>
      </p:sp>
      <p:sp>
        <p:nvSpPr>
          <p:cNvPr id="6" name="正方形/長方形 5">
            <a:extLst>
              <a:ext uri="{FF2B5EF4-FFF2-40B4-BE49-F238E27FC236}">
                <a16:creationId xmlns:a16="http://schemas.microsoft.com/office/drawing/2014/main" id="{5307420E-487F-46B6-AC09-95C0B2CF0E7A}"/>
              </a:ext>
            </a:extLst>
          </p:cNvPr>
          <p:cNvSpPr/>
          <p:nvPr/>
        </p:nvSpPr>
        <p:spPr>
          <a:xfrm>
            <a:off x="638196" y="847177"/>
            <a:ext cx="6984776" cy="2185214"/>
          </a:xfrm>
          <a:prstGeom prst="rect">
            <a:avLst/>
          </a:prstGeom>
        </p:spPr>
        <p:txBody>
          <a:bodyPr wrap="square">
            <a:spAutoFit/>
          </a:bodyPr>
          <a:lstStyle/>
          <a:p>
            <a:r>
              <a:rPr lang="ja-JP" altLang="en-US" sz="2800" dirty="0">
                <a:solidFill>
                  <a:srgbClr val="FF0000"/>
                </a:solidFill>
                <a:ea typeface="HG丸ｺﾞｼｯｸM-PRO" panose="020F0600000000000000" pitchFamily="50" charset="-128"/>
              </a:rPr>
              <a:t>＜発展知識＞</a:t>
            </a:r>
            <a:endParaRPr lang="en-US" altLang="ja-JP" sz="2800" dirty="0">
              <a:solidFill>
                <a:srgbClr val="FF0000"/>
              </a:solidFill>
              <a:ea typeface="HG丸ｺﾞｼｯｸM-PRO" panose="020F0600000000000000" pitchFamily="50" charset="-128"/>
            </a:endParaRPr>
          </a:p>
          <a:p>
            <a:r>
              <a:rPr lang="ja-JP" altLang="en-US" sz="2800" dirty="0">
                <a:solidFill>
                  <a:srgbClr val="FF0000"/>
                </a:solidFill>
                <a:ea typeface="HG丸ｺﾞｼｯｸM-PRO" panose="020F0600000000000000" pitchFamily="50" charset="-128"/>
              </a:rPr>
              <a:t>　</a:t>
            </a:r>
            <a:r>
              <a:rPr lang="ja-JP" altLang="en-US" sz="3600" dirty="0">
                <a:solidFill>
                  <a:srgbClr val="FF0000"/>
                </a:solidFill>
                <a:ea typeface="HG丸ｺﾞｼｯｸM-PRO" panose="020F0600000000000000" pitchFamily="50" charset="-128"/>
              </a:rPr>
              <a:t>丸椅子に座って回転する。回りながら足を延ばす。回転の速さは速くなるか遅くなるか？</a:t>
            </a:r>
            <a:endParaRPr lang="en-US" altLang="ja-JP" sz="3600" dirty="0">
              <a:solidFill>
                <a:srgbClr val="FF0000"/>
              </a:solidFill>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DBBCC4F9-EF5B-443E-9FF0-2ED7305B143B}"/>
              </a:ext>
            </a:extLst>
          </p:cNvPr>
          <p:cNvSpPr/>
          <p:nvPr/>
        </p:nvSpPr>
        <p:spPr>
          <a:xfrm>
            <a:off x="1631504" y="3586556"/>
            <a:ext cx="5314275" cy="1938992"/>
          </a:xfrm>
          <a:prstGeom prst="rect">
            <a:avLst/>
          </a:prstGeom>
          <a:solidFill>
            <a:schemeClr val="bg1"/>
          </a:solidFill>
        </p:spPr>
        <p:txBody>
          <a:bodyPr wrap="none">
            <a:spAutoFit/>
          </a:bodyPr>
          <a:lstStyle/>
          <a:p>
            <a:r>
              <a:rPr lang="ja-JP" altLang="en-US" sz="4000" dirty="0">
                <a:solidFill>
                  <a:srgbClr val="FF0000"/>
                </a:solidFill>
                <a:ea typeface="HG丸ｺﾞｼｯｸM-PRO" panose="020F0600000000000000" pitchFamily="50" charset="-128"/>
              </a:rPr>
              <a:t>Ａ１　速くなる</a:t>
            </a:r>
            <a:endParaRPr lang="en-US" altLang="ja-JP" sz="4000" dirty="0">
              <a:solidFill>
                <a:srgbClr val="FF0000"/>
              </a:solidFill>
              <a:ea typeface="HG丸ｺﾞｼｯｸM-PRO" panose="020F0600000000000000" pitchFamily="50" charset="-128"/>
            </a:endParaRPr>
          </a:p>
          <a:p>
            <a:r>
              <a:rPr lang="ja-JP" altLang="en-US" sz="4000" dirty="0">
                <a:solidFill>
                  <a:srgbClr val="FF0000"/>
                </a:solidFill>
                <a:ea typeface="HG丸ｺﾞｼｯｸM-PRO" panose="020F0600000000000000" pitchFamily="50" charset="-128"/>
              </a:rPr>
              <a:t>Ａ２　遅くなる</a:t>
            </a:r>
            <a:endParaRPr lang="en-US" altLang="ja-JP" sz="4000" dirty="0">
              <a:solidFill>
                <a:srgbClr val="FF0000"/>
              </a:solidFill>
              <a:ea typeface="HG丸ｺﾞｼｯｸM-PRO" panose="020F0600000000000000" pitchFamily="50" charset="-128"/>
            </a:endParaRPr>
          </a:p>
          <a:p>
            <a:r>
              <a:rPr lang="ja-JP" altLang="en-US" sz="4000" dirty="0">
                <a:solidFill>
                  <a:srgbClr val="FF0000"/>
                </a:solidFill>
                <a:ea typeface="HG丸ｺﾞｼｯｸM-PRO" panose="020F0600000000000000" pitchFamily="50" charset="-128"/>
              </a:rPr>
              <a:t>Ａ３　どちらでもない</a:t>
            </a:r>
            <a:endParaRPr lang="en-US" altLang="ja-JP" sz="4000" dirty="0">
              <a:solidFill>
                <a:srgbClr val="FF0000"/>
              </a:solidFill>
              <a:ea typeface="HG丸ｺﾞｼｯｸM-PRO" panose="020F0600000000000000" pitchFamily="50" charset="-128"/>
            </a:endParaRPr>
          </a:p>
        </p:txBody>
      </p:sp>
      <p:sp>
        <p:nvSpPr>
          <p:cNvPr id="8" name="直角三角形 7">
            <a:extLst>
              <a:ext uri="{FF2B5EF4-FFF2-40B4-BE49-F238E27FC236}">
                <a16:creationId xmlns:a16="http://schemas.microsoft.com/office/drawing/2014/main" id="{C15D00F2-4A63-436E-94A9-39D78D5F0568}"/>
              </a:ext>
            </a:extLst>
          </p:cNvPr>
          <p:cNvSpPr/>
          <p:nvPr/>
        </p:nvSpPr>
        <p:spPr>
          <a:xfrm rot="16200000">
            <a:off x="10199039" y="1188005"/>
            <a:ext cx="1154966" cy="172818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9" name="円/楕円 18">
            <a:extLst>
              <a:ext uri="{FF2B5EF4-FFF2-40B4-BE49-F238E27FC236}">
                <a16:creationId xmlns:a16="http://schemas.microsoft.com/office/drawing/2014/main" id="{449BC0E7-EA05-4940-91CF-E001E32F20F6}"/>
              </a:ext>
            </a:extLst>
          </p:cNvPr>
          <p:cNvSpPr/>
          <p:nvPr/>
        </p:nvSpPr>
        <p:spPr>
          <a:xfrm rot="5400000">
            <a:off x="8544272" y="1042568"/>
            <a:ext cx="3096344" cy="3096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sp>
        <p:nvSpPr>
          <p:cNvPr id="10" name="円/楕円 33">
            <a:extLst>
              <a:ext uri="{FF2B5EF4-FFF2-40B4-BE49-F238E27FC236}">
                <a16:creationId xmlns:a16="http://schemas.microsoft.com/office/drawing/2014/main" id="{A9FF1591-5532-4B9C-9CE3-BF1F261D8A8F}"/>
              </a:ext>
            </a:extLst>
          </p:cNvPr>
          <p:cNvSpPr/>
          <p:nvPr/>
        </p:nvSpPr>
        <p:spPr>
          <a:xfrm rot="5400000">
            <a:off x="11424593" y="24827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B2954DE-F5F4-401D-B0C7-4D29763D1743}"/>
                  </a:ext>
                </a:extLst>
              </p:cNvPr>
              <p:cNvSpPr txBox="1"/>
              <p:nvPr/>
            </p:nvSpPr>
            <p:spPr>
              <a:xfrm>
                <a:off x="10560497" y="2842768"/>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11" name="テキスト ボックス 10">
                <a:extLst>
                  <a:ext uri="{FF2B5EF4-FFF2-40B4-BE49-F238E27FC236}">
                    <a16:creationId xmlns:a16="http://schemas.microsoft.com/office/drawing/2014/main" id="{3B2954DE-F5F4-401D-B0C7-4D29763D1743}"/>
                  </a:ext>
                </a:extLst>
              </p:cNvPr>
              <p:cNvSpPr txBox="1">
                <a:spLocks noRot="1" noChangeAspect="1" noMove="1" noResize="1" noEditPoints="1" noAdjustHandles="1" noChangeArrowheads="1" noChangeShapeType="1" noTextEdit="1"/>
              </p:cNvSpPr>
              <p:nvPr/>
            </p:nvSpPr>
            <p:spPr>
              <a:xfrm>
                <a:off x="10560497" y="2842768"/>
                <a:ext cx="921300" cy="707886"/>
              </a:xfrm>
              <a:prstGeom prst="rect">
                <a:avLst/>
              </a:prstGeom>
              <a:blipFill>
                <a:blip r:embed="rId2"/>
                <a:stretch>
                  <a:fillRect/>
                </a:stretch>
              </a:blipFill>
            </p:spPr>
            <p:txBody>
              <a:bodyPr/>
              <a:lstStyle/>
              <a:p>
                <a:r>
                  <a:rPr lang="ja-JP" altLang="en-US">
                    <a:noFill/>
                  </a:rPr>
                  <a:t> </a:t>
                </a:r>
              </a:p>
            </p:txBody>
          </p:sp>
        </mc:Fallback>
      </mc:AlternateContent>
      <p:sp>
        <p:nvSpPr>
          <p:cNvPr id="12" name="円/楕円 18">
            <a:extLst>
              <a:ext uri="{FF2B5EF4-FFF2-40B4-BE49-F238E27FC236}">
                <a16:creationId xmlns:a16="http://schemas.microsoft.com/office/drawing/2014/main" id="{5276D372-4BE0-4B13-A02F-F94A2338C826}"/>
              </a:ext>
            </a:extLst>
          </p:cNvPr>
          <p:cNvSpPr/>
          <p:nvPr/>
        </p:nvSpPr>
        <p:spPr>
          <a:xfrm rot="5400000">
            <a:off x="9192345" y="1762648"/>
            <a:ext cx="1656184"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sp>
        <p:nvSpPr>
          <p:cNvPr id="13" name="下矢印 7">
            <a:extLst>
              <a:ext uri="{FF2B5EF4-FFF2-40B4-BE49-F238E27FC236}">
                <a16:creationId xmlns:a16="http://schemas.microsoft.com/office/drawing/2014/main" id="{05FDD5B1-5F44-419D-8BCA-A91062AAAEF5}"/>
              </a:ext>
            </a:extLst>
          </p:cNvPr>
          <p:cNvSpPr/>
          <p:nvPr/>
        </p:nvSpPr>
        <p:spPr>
          <a:xfrm rot="10800000">
            <a:off x="11496600" y="1788226"/>
            <a:ext cx="268873" cy="804968"/>
          </a:xfrm>
          <a:prstGeom prst="downArrow">
            <a:avLst>
              <a:gd name="adj1" fmla="val 39771"/>
              <a:gd name="adj2" fmla="val 1446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14" name="直線矢印コネクタ 13">
            <a:extLst>
              <a:ext uri="{FF2B5EF4-FFF2-40B4-BE49-F238E27FC236}">
                <a16:creationId xmlns:a16="http://schemas.microsoft.com/office/drawing/2014/main" id="{C0F24E1B-2BF5-44C4-AE45-EA626738D772}"/>
              </a:ext>
            </a:extLst>
          </p:cNvPr>
          <p:cNvCxnSpPr>
            <a:cxnSpLocks/>
          </p:cNvCxnSpPr>
          <p:nvPr/>
        </p:nvCxnSpPr>
        <p:spPr>
          <a:xfrm>
            <a:off x="9984433" y="2844144"/>
            <a:ext cx="1656184"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834018C-2B8B-4980-BDF8-29EF0D80B6A4}"/>
                  </a:ext>
                </a:extLst>
              </p:cNvPr>
              <p:cNvSpPr txBox="1"/>
              <p:nvPr/>
            </p:nvSpPr>
            <p:spPr>
              <a:xfrm>
                <a:off x="10128449" y="1978672"/>
                <a:ext cx="56126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rPr>
                        <m:t>𝒓</m:t>
                      </m:r>
                    </m:oMath>
                  </m:oMathPara>
                </a14:m>
                <a:endParaRPr lang="en-US" altLang="ja-JP" sz="4000" b="1" dirty="0">
                  <a:ea typeface="HG丸ｺﾞｼｯｸM-PRO" panose="020F0600000000000000" pitchFamily="50" charset="-128"/>
                </a:endParaRPr>
              </a:p>
            </p:txBody>
          </p:sp>
        </mc:Choice>
        <mc:Fallback xmlns="">
          <p:sp>
            <p:nvSpPr>
              <p:cNvPr id="15" name="テキスト ボックス 14">
                <a:extLst>
                  <a:ext uri="{FF2B5EF4-FFF2-40B4-BE49-F238E27FC236}">
                    <a16:creationId xmlns:a16="http://schemas.microsoft.com/office/drawing/2014/main" id="{4834018C-2B8B-4980-BDF8-29EF0D80B6A4}"/>
                  </a:ext>
                </a:extLst>
              </p:cNvPr>
              <p:cNvSpPr txBox="1">
                <a:spLocks noRot="1" noChangeAspect="1" noMove="1" noResize="1" noEditPoints="1" noAdjustHandles="1" noChangeArrowheads="1" noChangeShapeType="1" noTextEdit="1"/>
              </p:cNvSpPr>
              <p:nvPr/>
            </p:nvSpPr>
            <p:spPr>
              <a:xfrm>
                <a:off x="10128449" y="1978672"/>
                <a:ext cx="561260" cy="707886"/>
              </a:xfrm>
              <a:prstGeom prst="rect">
                <a:avLst/>
              </a:prstGeom>
              <a:blipFill>
                <a:blip r:embed="rId3"/>
                <a:stretch>
                  <a:fillRect/>
                </a:stretch>
              </a:blipFill>
            </p:spPr>
            <p:txBody>
              <a:bodyPr/>
              <a:lstStyle/>
              <a:p>
                <a:r>
                  <a:rPr lang="ja-JP" altLang="en-US">
                    <a:noFill/>
                  </a:rPr>
                  <a:t> </a:t>
                </a:r>
              </a:p>
            </p:txBody>
          </p:sp>
        </mc:Fallback>
      </mc:AlternateContent>
      <p:sp>
        <p:nvSpPr>
          <p:cNvPr id="16" name="下矢印 7">
            <a:extLst>
              <a:ext uri="{FF2B5EF4-FFF2-40B4-BE49-F238E27FC236}">
                <a16:creationId xmlns:a16="http://schemas.microsoft.com/office/drawing/2014/main" id="{F95C3360-E0E0-4DFA-94B3-4BAD0B867B20}"/>
              </a:ext>
            </a:extLst>
          </p:cNvPr>
          <p:cNvSpPr/>
          <p:nvPr/>
        </p:nvSpPr>
        <p:spPr>
          <a:xfrm rot="10800000">
            <a:off x="10704513" y="1187961"/>
            <a:ext cx="268872" cy="1405233"/>
          </a:xfrm>
          <a:prstGeom prst="downArrow">
            <a:avLst>
              <a:gd name="adj1" fmla="val 39771"/>
              <a:gd name="adj2" fmla="val 1446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7" name="円/楕円 33">
            <a:extLst>
              <a:ext uri="{FF2B5EF4-FFF2-40B4-BE49-F238E27FC236}">
                <a16:creationId xmlns:a16="http://schemas.microsoft.com/office/drawing/2014/main" id="{22DD62A4-3BC1-40B9-88CA-57E9779AC9AB}"/>
              </a:ext>
            </a:extLst>
          </p:cNvPr>
          <p:cNvSpPr/>
          <p:nvPr/>
        </p:nvSpPr>
        <p:spPr>
          <a:xfrm rot="5400000">
            <a:off x="10704513" y="24827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5E947EC5-6D2B-4918-B1AD-7CC4775BE42B}"/>
                  </a:ext>
                </a:extLst>
              </p:cNvPr>
              <p:cNvSpPr txBox="1"/>
              <p:nvPr/>
            </p:nvSpPr>
            <p:spPr>
              <a:xfrm>
                <a:off x="11352584" y="1100264"/>
                <a:ext cx="64807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rPr>
                        <m:t>𝑽</m:t>
                      </m:r>
                    </m:oMath>
                  </m:oMathPara>
                </a14:m>
                <a:endParaRPr lang="en-US" altLang="ja-JP" sz="4000" b="1" dirty="0">
                  <a:ea typeface="HG丸ｺﾞｼｯｸM-PRO" panose="020F0600000000000000" pitchFamily="50" charset="-128"/>
                </a:endParaRPr>
              </a:p>
            </p:txBody>
          </p:sp>
        </mc:Choice>
        <mc:Fallback>
          <p:sp>
            <p:nvSpPr>
              <p:cNvPr id="18" name="テキスト ボックス 17">
                <a:extLst>
                  <a:ext uri="{FF2B5EF4-FFF2-40B4-BE49-F238E27FC236}">
                    <a16:creationId xmlns:a16="http://schemas.microsoft.com/office/drawing/2014/main" id="{5E947EC5-6D2B-4918-B1AD-7CC4775BE42B}"/>
                  </a:ext>
                </a:extLst>
              </p:cNvPr>
              <p:cNvSpPr txBox="1">
                <a:spLocks noRot="1" noChangeAspect="1" noMove="1" noResize="1" noEditPoints="1" noAdjustHandles="1" noChangeArrowheads="1" noChangeShapeType="1" noTextEdit="1"/>
              </p:cNvSpPr>
              <p:nvPr/>
            </p:nvSpPr>
            <p:spPr>
              <a:xfrm>
                <a:off x="11352584" y="1100264"/>
                <a:ext cx="648072"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4CF24E67-3EF2-4F5E-9ED3-C257F1B4E3A6}"/>
                  </a:ext>
                </a:extLst>
              </p:cNvPr>
              <p:cNvSpPr txBox="1"/>
              <p:nvPr/>
            </p:nvSpPr>
            <p:spPr>
              <a:xfrm>
                <a:off x="10632504" y="564172"/>
                <a:ext cx="64807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rPr>
                        <m:t>𝒗</m:t>
                      </m:r>
                    </m:oMath>
                  </m:oMathPara>
                </a14:m>
                <a:endParaRPr lang="en-US" altLang="ja-JP" sz="4000" b="1" dirty="0">
                  <a:ea typeface="HG丸ｺﾞｼｯｸM-PRO" panose="020F0600000000000000" pitchFamily="50" charset="-128"/>
                </a:endParaRPr>
              </a:p>
            </p:txBody>
          </p:sp>
        </mc:Choice>
        <mc:Fallback>
          <p:sp>
            <p:nvSpPr>
              <p:cNvPr id="19" name="テキスト ボックス 18">
                <a:extLst>
                  <a:ext uri="{FF2B5EF4-FFF2-40B4-BE49-F238E27FC236}">
                    <a16:creationId xmlns:a16="http://schemas.microsoft.com/office/drawing/2014/main" id="{4CF24E67-3EF2-4F5E-9ED3-C257F1B4E3A6}"/>
                  </a:ext>
                </a:extLst>
              </p:cNvPr>
              <p:cNvSpPr txBox="1">
                <a:spLocks noRot="1" noChangeAspect="1" noMove="1" noResize="1" noEditPoints="1" noAdjustHandles="1" noChangeArrowheads="1" noChangeShapeType="1" noTextEdit="1"/>
              </p:cNvSpPr>
              <p:nvPr/>
            </p:nvSpPr>
            <p:spPr>
              <a:xfrm>
                <a:off x="10632504" y="564172"/>
                <a:ext cx="648072" cy="707886"/>
              </a:xfrm>
              <a:prstGeom prst="rect">
                <a:avLst/>
              </a:prstGeom>
              <a:blipFill>
                <a:blip r:embed="rId5"/>
                <a:stretch>
                  <a:fillRect/>
                </a:stretch>
              </a:blipFill>
            </p:spPr>
            <p:txBody>
              <a:bodyPr/>
              <a:lstStyle/>
              <a:p>
                <a:r>
                  <a:rPr lang="ja-JP" altLang="en-US">
                    <a:noFill/>
                  </a:rPr>
                  <a:t> </a:t>
                </a:r>
              </a:p>
            </p:txBody>
          </p:sp>
        </mc:Fallback>
      </mc:AlternateContent>
      <p:cxnSp>
        <p:nvCxnSpPr>
          <p:cNvPr id="20" name="直線矢印コネクタ 19">
            <a:extLst>
              <a:ext uri="{FF2B5EF4-FFF2-40B4-BE49-F238E27FC236}">
                <a16:creationId xmlns:a16="http://schemas.microsoft.com/office/drawing/2014/main" id="{FDE160DF-C4D3-4764-BC9C-A4BF327EC665}"/>
              </a:ext>
            </a:extLst>
          </p:cNvPr>
          <p:cNvCxnSpPr>
            <a:cxnSpLocks/>
          </p:cNvCxnSpPr>
          <p:nvPr/>
        </p:nvCxnSpPr>
        <p:spPr>
          <a:xfrm flipV="1">
            <a:off x="9984432" y="2626744"/>
            <a:ext cx="864096" cy="137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D72CA0C5-BED5-42AF-8018-23CB2DEC19EB}"/>
                  </a:ext>
                </a:extLst>
              </p:cNvPr>
              <p:cNvSpPr txBox="1"/>
              <p:nvPr/>
            </p:nvSpPr>
            <p:spPr>
              <a:xfrm>
                <a:off x="8803906" y="4337377"/>
                <a:ext cx="296156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𝑹𝑽</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𝒓𝒗</m:t>
                      </m:r>
                    </m:oMath>
                  </m:oMathPara>
                </a14:m>
                <a:endParaRPr lang="en-US" altLang="ja-JP" sz="2800" b="1" dirty="0">
                  <a:solidFill>
                    <a:srgbClr val="FF0000"/>
                  </a:solidFill>
                  <a:ea typeface="HG丸ｺﾞｼｯｸM-PRO" panose="020F0600000000000000" pitchFamily="50" charset="-128"/>
                </a:endParaRPr>
              </a:p>
            </p:txBody>
          </p:sp>
        </mc:Choice>
        <mc:Fallback xmlns="">
          <p:sp>
            <p:nvSpPr>
              <p:cNvPr id="21" name="テキスト ボックス 20">
                <a:extLst>
                  <a:ext uri="{FF2B5EF4-FFF2-40B4-BE49-F238E27FC236}">
                    <a16:creationId xmlns:a16="http://schemas.microsoft.com/office/drawing/2014/main" id="{D72CA0C5-BED5-42AF-8018-23CB2DEC19EB}"/>
                  </a:ext>
                </a:extLst>
              </p:cNvPr>
              <p:cNvSpPr txBox="1">
                <a:spLocks noRot="1" noChangeAspect="1" noMove="1" noResize="1" noEditPoints="1" noAdjustHandles="1" noChangeArrowheads="1" noChangeShapeType="1" noTextEdit="1"/>
              </p:cNvSpPr>
              <p:nvPr/>
            </p:nvSpPr>
            <p:spPr>
              <a:xfrm>
                <a:off x="8803906" y="4337377"/>
                <a:ext cx="2961568" cy="89896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3B857A99-5EA6-4ED4-BE2D-00E054819829}"/>
                  </a:ext>
                </a:extLst>
              </p:cNvPr>
              <p:cNvSpPr/>
              <p:nvPr/>
            </p:nvSpPr>
            <p:spPr>
              <a:xfrm>
                <a:off x="9272509" y="5345240"/>
                <a:ext cx="1891928" cy="833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𝑽</m:t>
                      </m:r>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𝒓</m:t>
                          </m:r>
                        </m:num>
                        <m:den>
                          <m:r>
                            <a:rPr lang="en-US" altLang="ja-JP" sz="2800" b="1" i="1" smtClean="0">
                              <a:solidFill>
                                <a:srgbClr val="FF0000"/>
                              </a:solidFill>
                              <a:latin typeface="Cambria Math" panose="02040503050406030204" pitchFamily="18" charset="0"/>
                            </a:rPr>
                            <m:t>𝑹</m:t>
                          </m:r>
                        </m:den>
                      </m:f>
                      <m:r>
                        <a:rPr lang="en-US" altLang="ja-JP" sz="2800" b="1" i="1" smtClean="0">
                          <a:solidFill>
                            <a:srgbClr val="FF0000"/>
                          </a:solidFill>
                          <a:latin typeface="Cambria Math" panose="02040503050406030204" pitchFamily="18" charset="0"/>
                        </a:rPr>
                        <m:t>𝒗</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3B857A99-5EA6-4ED4-BE2D-00E054819829}"/>
                  </a:ext>
                </a:extLst>
              </p:cNvPr>
              <p:cNvSpPr>
                <a:spLocks noRot="1" noChangeAspect="1" noMove="1" noResize="1" noEditPoints="1" noAdjustHandles="1" noChangeArrowheads="1" noChangeShapeType="1" noTextEdit="1"/>
              </p:cNvSpPr>
              <p:nvPr/>
            </p:nvSpPr>
            <p:spPr>
              <a:xfrm>
                <a:off x="9272509" y="5345240"/>
                <a:ext cx="1891928" cy="833562"/>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270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9"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12</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552241C5-739D-4BF7-BE25-20118453F65D}"/>
                  </a:ext>
                </a:extLst>
              </p:cNvPr>
              <p:cNvSpPr/>
              <p:nvPr/>
            </p:nvSpPr>
            <p:spPr>
              <a:xfrm>
                <a:off x="407368" y="1124744"/>
                <a:ext cx="6048671" cy="1015663"/>
              </a:xfrm>
              <a:prstGeom prst="rect">
                <a:avLst/>
              </a:prstGeom>
            </p:spPr>
            <p:txBody>
              <a:bodyPr wrap="square">
                <a:spAutoFit/>
              </a:bodyPr>
              <a:lstStyle/>
              <a:p>
                <a:r>
                  <a:rPr lang="ja-JP" altLang="en-US" sz="2000" dirty="0">
                    <a:ea typeface="HG丸ｺﾞｼｯｸM-PRO" panose="020F0600000000000000" pitchFamily="50" charset="-128"/>
                  </a:rPr>
                  <a:t>Ｑ１　</a:t>
                </a:r>
                <a:r>
                  <a:rPr lang="ja-JP" altLang="en-US" sz="2000" dirty="0">
                    <a:solidFill>
                      <a:srgbClr val="FF0000"/>
                    </a:solidFill>
                    <a:ea typeface="HG丸ｺﾞｼｯｸM-PRO" panose="020F0600000000000000" pitchFamily="50" charset="-128"/>
                  </a:rPr>
                  <a:t>宇宙空間で静止しているＡさん</a:t>
                </a:r>
                <a:r>
                  <a:rPr lang="ja-JP" altLang="en-US" sz="2000" dirty="0">
                    <a:ea typeface="HG丸ｺﾞｼｯｸM-PRO" panose="020F0600000000000000" pitchFamily="50" charset="-128"/>
                  </a:rPr>
                  <a:t>から見た地球の表面（緯度</a:t>
                </a:r>
                <a14:m>
                  <m:oMath xmlns:m="http://schemas.openxmlformats.org/officeDocument/2006/math">
                    <m:r>
                      <a:rPr lang="ja-JP" altLang="en-US" sz="2000" i="1">
                        <a:latin typeface="Cambria Math" panose="02040503050406030204" pitchFamily="18" charset="0"/>
                      </a:rPr>
                      <m:t>𝜃</m:t>
                    </m:r>
                  </m:oMath>
                </a14:m>
                <a:r>
                  <a:rPr lang="ja-JP" altLang="en-US" sz="2000" dirty="0">
                    <a:ea typeface="HG丸ｺﾞｼｯｸM-PRO" panose="020F0600000000000000" pitchFamily="50" charset="-128"/>
                  </a:rPr>
                  <a:t>）に静止している物体（質量</a:t>
                </a:r>
                <a14:m>
                  <m:oMath xmlns:m="http://schemas.openxmlformats.org/officeDocument/2006/math">
                    <m:r>
                      <a:rPr lang="en-US" altLang="ja-JP" sz="2000" b="1" i="1">
                        <a:solidFill>
                          <a:srgbClr val="FF0000"/>
                        </a:solidFill>
                        <a:latin typeface="Cambria Math"/>
                      </a:rPr>
                      <m:t>𝒎</m:t>
                    </m:r>
                  </m:oMath>
                </a14:m>
                <a:r>
                  <a:rPr lang="ja-JP" altLang="en-US" sz="2000" dirty="0">
                    <a:ea typeface="HG丸ｺﾞｼｯｸM-PRO" panose="020F0600000000000000" pitchFamily="50" charset="-128"/>
                  </a:rPr>
                  <a:t>）にはたいている力を図示しよう。</a:t>
                </a:r>
              </a:p>
            </p:txBody>
          </p:sp>
        </mc:Choice>
        <mc:Fallback xmlns="">
          <p:sp>
            <p:nvSpPr>
              <p:cNvPr id="6" name="正方形/長方形 5">
                <a:extLst>
                  <a:ext uri="{FF2B5EF4-FFF2-40B4-BE49-F238E27FC236}">
                    <a16:creationId xmlns:a16="http://schemas.microsoft.com/office/drawing/2014/main" id="{552241C5-739D-4BF7-BE25-20118453F65D}"/>
                  </a:ext>
                </a:extLst>
              </p:cNvPr>
              <p:cNvSpPr>
                <a:spLocks noRot="1" noChangeAspect="1" noMove="1" noResize="1" noEditPoints="1" noAdjustHandles="1" noChangeArrowheads="1" noChangeShapeType="1" noTextEdit="1"/>
              </p:cNvSpPr>
              <p:nvPr/>
            </p:nvSpPr>
            <p:spPr>
              <a:xfrm>
                <a:off x="407368" y="1124744"/>
                <a:ext cx="6048671" cy="1015663"/>
              </a:xfrm>
              <a:prstGeom prst="rect">
                <a:avLst/>
              </a:prstGeom>
              <a:blipFill>
                <a:blip r:embed="rId2"/>
                <a:stretch>
                  <a:fillRect l="-1109" t="-3614" r="-907" b="-84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A468E95A-B28B-4ED2-BB0E-2E52BD929C15}"/>
                  </a:ext>
                </a:extLst>
              </p:cNvPr>
              <p:cNvSpPr/>
              <p:nvPr/>
            </p:nvSpPr>
            <p:spPr>
              <a:xfrm>
                <a:off x="432779" y="2857780"/>
                <a:ext cx="6048671" cy="1015663"/>
              </a:xfrm>
              <a:prstGeom prst="rect">
                <a:avLst/>
              </a:prstGeom>
            </p:spPr>
            <p:txBody>
              <a:bodyPr wrap="square">
                <a:spAutoFit/>
              </a:bodyPr>
              <a:lstStyle/>
              <a:p>
                <a:r>
                  <a:rPr lang="ja-JP" altLang="en-US" sz="2000" dirty="0">
                    <a:ea typeface="HG丸ｺﾞｼｯｸM-PRO" panose="020F0600000000000000" pitchFamily="50" charset="-128"/>
                  </a:rPr>
                  <a:t>Ｑ２　</a:t>
                </a:r>
                <a:r>
                  <a:rPr lang="ja-JP" altLang="en-US" sz="2000" dirty="0">
                    <a:solidFill>
                      <a:srgbClr val="FF0000"/>
                    </a:solidFill>
                    <a:ea typeface="HG丸ｺﾞｼｯｸM-PRO" panose="020F0600000000000000" pitchFamily="50" charset="-128"/>
                  </a:rPr>
                  <a:t>物体と同じ緯度にいるＢさん</a:t>
                </a:r>
                <a:r>
                  <a:rPr lang="ja-JP" altLang="en-US" sz="2000" dirty="0">
                    <a:ea typeface="HG丸ｺﾞｼｯｸM-PRO" panose="020F0600000000000000" pitchFamily="50" charset="-128"/>
                  </a:rPr>
                  <a:t>から見た地球の表面（緯度</a:t>
                </a:r>
                <a14:m>
                  <m:oMath xmlns:m="http://schemas.openxmlformats.org/officeDocument/2006/math">
                    <m:r>
                      <a:rPr lang="ja-JP" altLang="en-US" sz="2000" i="1">
                        <a:latin typeface="Cambria Math" panose="02040503050406030204" pitchFamily="18" charset="0"/>
                      </a:rPr>
                      <m:t>𝜃</m:t>
                    </m:r>
                  </m:oMath>
                </a14:m>
                <a:r>
                  <a:rPr lang="ja-JP" altLang="en-US" sz="2000" dirty="0">
                    <a:ea typeface="HG丸ｺﾞｼｯｸM-PRO" panose="020F0600000000000000" pitchFamily="50" charset="-128"/>
                  </a:rPr>
                  <a:t>）に静止している物体（質量</a:t>
                </a:r>
                <a14:m>
                  <m:oMath xmlns:m="http://schemas.openxmlformats.org/officeDocument/2006/math">
                    <m:r>
                      <a:rPr lang="en-US" altLang="ja-JP" sz="2000" b="1" i="1">
                        <a:solidFill>
                          <a:srgbClr val="FF0000"/>
                        </a:solidFill>
                        <a:latin typeface="Cambria Math"/>
                      </a:rPr>
                      <m:t>𝒎</m:t>
                    </m:r>
                  </m:oMath>
                </a14:m>
                <a:r>
                  <a:rPr lang="ja-JP" altLang="en-US" sz="2000" dirty="0">
                    <a:ea typeface="HG丸ｺﾞｼｯｸM-PRO" panose="020F0600000000000000" pitchFamily="50" charset="-128"/>
                  </a:rPr>
                  <a:t>）にはたいている力を図示しよう。</a:t>
                </a:r>
              </a:p>
            </p:txBody>
          </p:sp>
        </mc:Choice>
        <mc:Fallback xmlns="">
          <p:sp>
            <p:nvSpPr>
              <p:cNvPr id="7" name="正方形/長方形 6">
                <a:extLst>
                  <a:ext uri="{FF2B5EF4-FFF2-40B4-BE49-F238E27FC236}">
                    <a16:creationId xmlns:a16="http://schemas.microsoft.com/office/drawing/2014/main" id="{A468E95A-B28B-4ED2-BB0E-2E52BD929C15}"/>
                  </a:ext>
                </a:extLst>
              </p:cNvPr>
              <p:cNvSpPr>
                <a:spLocks noRot="1" noChangeAspect="1" noMove="1" noResize="1" noEditPoints="1" noAdjustHandles="1" noChangeArrowheads="1" noChangeShapeType="1" noTextEdit="1"/>
              </p:cNvSpPr>
              <p:nvPr/>
            </p:nvSpPr>
            <p:spPr>
              <a:xfrm>
                <a:off x="432779" y="2857780"/>
                <a:ext cx="6048671" cy="1015663"/>
              </a:xfrm>
              <a:prstGeom prst="rect">
                <a:avLst/>
              </a:prstGeom>
              <a:blipFill>
                <a:blip r:embed="rId3"/>
                <a:stretch>
                  <a:fillRect l="-1109" t="-3614" r="-907" b="-84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E4260B6-13F4-400D-83E7-7C412675B4D8}"/>
                  </a:ext>
                </a:extLst>
              </p:cNvPr>
              <p:cNvSpPr/>
              <p:nvPr/>
            </p:nvSpPr>
            <p:spPr>
              <a:xfrm>
                <a:off x="485056" y="3886597"/>
                <a:ext cx="6192688" cy="830997"/>
              </a:xfrm>
              <a:prstGeom prst="rect">
                <a:avLst/>
              </a:prstGeom>
            </p:spPr>
            <p:txBody>
              <a:bodyPr wrap="square">
                <a:spAutoFit/>
              </a:bodyPr>
              <a:lstStyle/>
              <a:p>
                <a:r>
                  <a:rPr lang="ja-JP" altLang="en-US" sz="2400" b="1" dirty="0">
                    <a:solidFill>
                      <a:srgbClr val="FF0000"/>
                    </a:solidFill>
                    <a:ea typeface="HG丸ｺﾞｼｯｸM-PRO" panose="020F0600000000000000" pitchFamily="50" charset="-128"/>
                  </a:rPr>
                  <a:t>物体の質量を</a:t>
                </a:r>
                <a14:m>
                  <m:oMath xmlns:m="http://schemas.openxmlformats.org/officeDocument/2006/math">
                    <m:r>
                      <a:rPr lang="en-US" altLang="ja-JP" sz="2400" b="1" i="1">
                        <a:solidFill>
                          <a:srgbClr val="FF0000"/>
                        </a:solidFill>
                        <a:latin typeface="Cambria Math"/>
                      </a:rPr>
                      <m:t>𝒎</m:t>
                    </m:r>
                  </m:oMath>
                </a14:m>
                <a:r>
                  <a:rPr lang="ja-JP" altLang="en-US" sz="2400" b="1" dirty="0">
                    <a:solidFill>
                      <a:srgbClr val="FF0000"/>
                    </a:solidFill>
                    <a:ea typeface="HG丸ｺﾞｼｯｸM-PRO" panose="020F0600000000000000" pitchFamily="50" charset="-128"/>
                  </a:rPr>
                  <a:t>，地球の質量を</a:t>
                </a:r>
                <a14:m>
                  <m:oMath xmlns:m="http://schemas.openxmlformats.org/officeDocument/2006/math">
                    <m:r>
                      <a:rPr lang="en-US" altLang="ja-JP" sz="2400" b="1" i="1">
                        <a:solidFill>
                          <a:srgbClr val="FF0000"/>
                        </a:solidFill>
                        <a:latin typeface="Cambria Math" panose="02040503050406030204" pitchFamily="18" charset="0"/>
                      </a:rPr>
                      <m:t>𝑴</m:t>
                    </m:r>
                  </m:oMath>
                </a14:m>
                <a:r>
                  <a:rPr lang="ja-JP" altLang="en-US" sz="2400" b="1" dirty="0">
                    <a:solidFill>
                      <a:srgbClr val="FF0000"/>
                    </a:solidFill>
                    <a:ea typeface="HG丸ｺﾞｼｯｸM-PRO" panose="020F0600000000000000" pitchFamily="50" charset="-128"/>
                  </a:rPr>
                  <a:t>、万有引力定数を</a:t>
                </a:r>
                <a14:m>
                  <m:oMath xmlns:m="http://schemas.openxmlformats.org/officeDocument/2006/math">
                    <m:r>
                      <a:rPr lang="en-US" altLang="ja-JP" sz="2400" b="1" i="1">
                        <a:solidFill>
                          <a:srgbClr val="FF0000"/>
                        </a:solidFill>
                        <a:latin typeface="Cambria Math"/>
                      </a:rPr>
                      <m:t>𝑮</m:t>
                    </m:r>
                  </m:oMath>
                </a14:m>
                <a:r>
                  <a:rPr lang="en-US" altLang="ja-JP" sz="2400" b="1" i="1" dirty="0">
                    <a:solidFill>
                      <a:srgbClr val="FF0000"/>
                    </a:solidFill>
                    <a:ea typeface="HG丸ｺﾞｼｯｸM-PRO" panose="020F0600000000000000" pitchFamily="50" charset="-128"/>
                  </a:rPr>
                  <a:t>,</a:t>
                </a:r>
                <a:r>
                  <a:rPr lang="ja-JP" altLang="en-US" sz="2400" b="1" dirty="0">
                    <a:solidFill>
                      <a:srgbClr val="FF0000"/>
                    </a:solidFill>
                    <a:ea typeface="HG丸ｺﾞｼｯｸM-PRO" panose="020F0600000000000000" pitchFamily="50" charset="-128"/>
                  </a:rPr>
                  <a:t>地球の自転の角速度を</a:t>
                </a:r>
                <a14:m>
                  <m:oMath xmlns:m="http://schemas.openxmlformats.org/officeDocument/2006/math">
                    <m:r>
                      <a:rPr lang="en-US" altLang="ja-JP" sz="2400" i="1">
                        <a:solidFill>
                          <a:srgbClr val="FF0000"/>
                        </a:solidFill>
                        <a:latin typeface="Cambria Math"/>
                        <a:ea typeface="Cambria Math"/>
                      </a:rPr>
                      <m:t>𝜔</m:t>
                    </m:r>
                  </m:oMath>
                </a14:m>
                <a:r>
                  <a:rPr lang="ja-JP" altLang="en-US" sz="2400" dirty="0">
                    <a:ea typeface="HG丸ｺﾞｼｯｸM-PRO" panose="020F0600000000000000" pitchFamily="50" charset="-128"/>
                  </a:rPr>
                  <a:t>とする。</a:t>
                </a:r>
              </a:p>
            </p:txBody>
          </p:sp>
        </mc:Choice>
        <mc:Fallback xmlns="">
          <p:sp>
            <p:nvSpPr>
              <p:cNvPr id="8" name="正方形/長方形 7">
                <a:extLst>
                  <a:ext uri="{FF2B5EF4-FFF2-40B4-BE49-F238E27FC236}">
                    <a16:creationId xmlns:a16="http://schemas.microsoft.com/office/drawing/2014/main" id="{DE4260B6-13F4-400D-83E7-7C412675B4D8}"/>
                  </a:ext>
                </a:extLst>
              </p:cNvPr>
              <p:cNvSpPr>
                <a:spLocks noRot="1" noChangeAspect="1" noMove="1" noResize="1" noEditPoints="1" noAdjustHandles="1" noChangeArrowheads="1" noChangeShapeType="1" noTextEdit="1"/>
              </p:cNvSpPr>
              <p:nvPr/>
            </p:nvSpPr>
            <p:spPr>
              <a:xfrm>
                <a:off x="485056" y="3886597"/>
                <a:ext cx="6192688" cy="830997"/>
              </a:xfrm>
              <a:prstGeom prst="rect">
                <a:avLst/>
              </a:prstGeom>
              <a:blipFill>
                <a:blip r:embed="rId4"/>
                <a:stretch>
                  <a:fillRect l="-1576" t="-8088" r="-6502" b="-16912"/>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73BA8EA9-3FC6-443E-A396-C78C82F213C7}"/>
              </a:ext>
            </a:extLst>
          </p:cNvPr>
          <p:cNvSpPr/>
          <p:nvPr/>
        </p:nvSpPr>
        <p:spPr>
          <a:xfrm>
            <a:off x="11329694" y="5801447"/>
            <a:ext cx="188575" cy="4554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3" name="スマイル 22">
            <a:extLst>
              <a:ext uri="{FF2B5EF4-FFF2-40B4-BE49-F238E27FC236}">
                <a16:creationId xmlns:a16="http://schemas.microsoft.com/office/drawing/2014/main" id="{A8D547F7-1738-4FC2-8E7C-39FADFD01498}"/>
              </a:ext>
            </a:extLst>
          </p:cNvPr>
          <p:cNvSpPr/>
          <p:nvPr/>
        </p:nvSpPr>
        <p:spPr>
          <a:xfrm>
            <a:off x="11281082" y="5667216"/>
            <a:ext cx="270805" cy="256552"/>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7D517B3E-E09F-4F99-B6E0-15050F542F98}"/>
              </a:ext>
            </a:extLst>
          </p:cNvPr>
          <p:cNvSpPr/>
          <p:nvPr/>
        </p:nvSpPr>
        <p:spPr>
          <a:xfrm>
            <a:off x="11124821" y="5334068"/>
            <a:ext cx="811647" cy="341746"/>
          </a:xfrm>
          <a:prstGeom prst="rect">
            <a:avLst/>
          </a:prstGeom>
        </p:spPr>
        <p:txBody>
          <a:bodyPr wrap="none">
            <a:spAutoFit/>
          </a:bodyPr>
          <a:lstStyle/>
          <a:p>
            <a:r>
              <a:rPr lang="ja-JP" altLang="en-US" dirty="0">
                <a:solidFill>
                  <a:srgbClr val="FF0000"/>
                </a:solidFill>
                <a:ea typeface="HG丸ｺﾞｼｯｸM-PRO" panose="020F0600000000000000" pitchFamily="50" charset="-128"/>
              </a:rPr>
              <a:t>Ａさん</a:t>
            </a:r>
            <a:endParaRPr lang="ja-JP" altLang="en-US" dirty="0">
              <a:ea typeface="HG丸ｺﾞｼｯｸM-PRO" panose="020F0600000000000000" pitchFamily="50" charset="-128"/>
            </a:endParaRPr>
          </a:p>
        </p:txBody>
      </p:sp>
      <p:grpSp>
        <p:nvGrpSpPr>
          <p:cNvPr id="26" name="グループ化 25">
            <a:extLst>
              <a:ext uri="{FF2B5EF4-FFF2-40B4-BE49-F238E27FC236}">
                <a16:creationId xmlns:a16="http://schemas.microsoft.com/office/drawing/2014/main" id="{9BCD851B-DC9D-4EC8-8543-3F040A279106}"/>
              </a:ext>
            </a:extLst>
          </p:cNvPr>
          <p:cNvGrpSpPr/>
          <p:nvPr/>
        </p:nvGrpSpPr>
        <p:grpSpPr>
          <a:xfrm>
            <a:off x="10191467" y="1300499"/>
            <a:ext cx="1094119" cy="948731"/>
            <a:chOff x="10191467" y="1300499"/>
            <a:chExt cx="1094119" cy="948731"/>
          </a:xfrm>
        </p:grpSpPr>
        <p:sp>
          <p:nvSpPr>
            <p:cNvPr id="10" name="正方形/長方形 9">
              <a:extLst>
                <a:ext uri="{FF2B5EF4-FFF2-40B4-BE49-F238E27FC236}">
                  <a16:creationId xmlns:a16="http://schemas.microsoft.com/office/drawing/2014/main" id="{90094C1B-3DB4-4B6D-B992-6338083E451A}"/>
                </a:ext>
              </a:extLst>
            </p:cNvPr>
            <p:cNvSpPr/>
            <p:nvPr/>
          </p:nvSpPr>
          <p:spPr>
            <a:xfrm rot="2521595">
              <a:off x="10821146" y="1651781"/>
              <a:ext cx="186769" cy="597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1" name="スマイル 10">
              <a:extLst>
                <a:ext uri="{FF2B5EF4-FFF2-40B4-BE49-F238E27FC236}">
                  <a16:creationId xmlns:a16="http://schemas.microsoft.com/office/drawing/2014/main" id="{8C9E6B23-3222-4D01-8CA8-BBA8AE253DFD}"/>
                </a:ext>
              </a:extLst>
            </p:cNvPr>
            <p:cNvSpPr/>
            <p:nvPr/>
          </p:nvSpPr>
          <p:spPr>
            <a:xfrm rot="2521595">
              <a:off x="11014781" y="1550872"/>
              <a:ext cx="270805" cy="256552"/>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C1373750-CD29-4A41-821E-FC425D396124}"/>
                </a:ext>
              </a:extLst>
            </p:cNvPr>
            <p:cNvSpPr/>
            <p:nvPr/>
          </p:nvSpPr>
          <p:spPr>
            <a:xfrm rot="2578841">
              <a:off x="10191467" y="1300499"/>
              <a:ext cx="811647" cy="341746"/>
            </a:xfrm>
            <a:prstGeom prst="rect">
              <a:avLst/>
            </a:prstGeom>
          </p:spPr>
          <p:txBody>
            <a:bodyPr wrap="none">
              <a:spAutoFit/>
            </a:bodyPr>
            <a:lstStyle/>
            <a:p>
              <a:r>
                <a:rPr lang="ja-JP" altLang="en-US" dirty="0">
                  <a:solidFill>
                    <a:srgbClr val="FF0000"/>
                  </a:solidFill>
                  <a:ea typeface="HG丸ｺﾞｼｯｸM-PRO" panose="020F0600000000000000" pitchFamily="50" charset="-128"/>
                </a:rPr>
                <a:t>Ｂさん</a:t>
              </a:r>
              <a:endParaRPr lang="ja-JP" altLang="en-US" dirty="0">
                <a:ea typeface="HG丸ｺﾞｼｯｸM-PRO" panose="020F0600000000000000" pitchFamily="50" charset="-128"/>
              </a:endParaRPr>
            </a:p>
          </p:txBody>
        </p:sp>
      </p:grpSp>
      <p:sp>
        <p:nvSpPr>
          <p:cNvPr id="14" name="楕円 13">
            <a:extLst>
              <a:ext uri="{FF2B5EF4-FFF2-40B4-BE49-F238E27FC236}">
                <a16:creationId xmlns:a16="http://schemas.microsoft.com/office/drawing/2014/main" id="{6775AEC5-E995-497F-8E5D-D37A25F58825}"/>
              </a:ext>
            </a:extLst>
          </p:cNvPr>
          <p:cNvSpPr/>
          <p:nvPr/>
        </p:nvSpPr>
        <p:spPr>
          <a:xfrm>
            <a:off x="6981044" y="1534333"/>
            <a:ext cx="4330930" cy="433093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15" name="直線矢印コネクタ 14">
            <a:extLst>
              <a:ext uri="{FF2B5EF4-FFF2-40B4-BE49-F238E27FC236}">
                <a16:creationId xmlns:a16="http://schemas.microsoft.com/office/drawing/2014/main" id="{F9F5F6B2-F952-4E1A-B30C-296BA66B4E39}"/>
              </a:ext>
            </a:extLst>
          </p:cNvPr>
          <p:cNvCxnSpPr>
            <a:cxnSpLocks/>
          </p:cNvCxnSpPr>
          <p:nvPr/>
        </p:nvCxnSpPr>
        <p:spPr>
          <a:xfrm flipH="1">
            <a:off x="9195847" y="2133426"/>
            <a:ext cx="1199334" cy="126653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正方形/長方形 15">
                <a:extLst>
                  <a:ext uri="{FF2B5EF4-FFF2-40B4-BE49-F238E27FC236}">
                    <a16:creationId xmlns:a16="http://schemas.microsoft.com/office/drawing/2014/main" id="{20A71F8F-EA35-434F-A7F7-2052788CB697}"/>
                  </a:ext>
                </a:extLst>
              </p:cNvPr>
              <p:cNvSpPr/>
              <p:nvPr/>
            </p:nvSpPr>
            <p:spPr>
              <a:xfrm>
                <a:off x="9150651" y="2069200"/>
                <a:ext cx="688522"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𝑅</m:t>
                      </m:r>
                    </m:oMath>
                  </m:oMathPara>
                </a14:m>
                <a:endParaRPr lang="ja-JP" altLang="en-US" sz="4400" dirty="0">
                  <a:solidFill>
                    <a:srgbClr val="FF0000"/>
                  </a:solidFill>
                  <a:ea typeface="HG丸ｺﾞｼｯｸM-PRO" panose="020F0600000000000000" pitchFamily="50" charset="-128"/>
                </a:endParaRPr>
              </a:p>
            </p:txBody>
          </p:sp>
        </mc:Choice>
        <mc:Fallback>
          <p:sp>
            <p:nvSpPr>
              <p:cNvPr id="16" name="正方形/長方形 15">
                <a:extLst>
                  <a:ext uri="{FF2B5EF4-FFF2-40B4-BE49-F238E27FC236}">
                    <a16:creationId xmlns:a16="http://schemas.microsoft.com/office/drawing/2014/main" id="{20A71F8F-EA35-434F-A7F7-2052788CB697}"/>
                  </a:ext>
                </a:extLst>
              </p:cNvPr>
              <p:cNvSpPr>
                <a:spLocks noRot="1" noChangeAspect="1" noMove="1" noResize="1" noEditPoints="1" noAdjustHandles="1" noChangeArrowheads="1" noChangeShapeType="1" noTextEdit="1"/>
              </p:cNvSpPr>
              <p:nvPr/>
            </p:nvSpPr>
            <p:spPr>
              <a:xfrm>
                <a:off x="9150651" y="2069200"/>
                <a:ext cx="688522" cy="769441"/>
              </a:xfrm>
              <a:prstGeom prst="rect">
                <a:avLst/>
              </a:prstGeom>
              <a:blipFill>
                <a:blip r:embed="rId5"/>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E83795E5-B6B2-428E-9F51-F79DD0B2A94C}"/>
              </a:ext>
            </a:extLst>
          </p:cNvPr>
          <p:cNvCxnSpPr>
            <a:cxnSpLocks/>
          </p:cNvCxnSpPr>
          <p:nvPr/>
        </p:nvCxnSpPr>
        <p:spPr>
          <a:xfrm flipV="1">
            <a:off x="9146509" y="936508"/>
            <a:ext cx="0" cy="559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CE19641-F78E-415F-BA6B-748C46C80059}"/>
              </a:ext>
            </a:extLst>
          </p:cNvPr>
          <p:cNvCxnSpPr>
            <a:stCxn id="14" idx="2"/>
          </p:cNvCxnSpPr>
          <p:nvPr/>
        </p:nvCxnSpPr>
        <p:spPr>
          <a:xfrm>
            <a:off x="6981044" y="3699798"/>
            <a:ext cx="4314353" cy="35157"/>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9DE2626-F43E-426F-9A51-00AB5196E83E}"/>
              </a:ext>
            </a:extLst>
          </p:cNvPr>
          <p:cNvCxnSpPr>
            <a:cxnSpLocks/>
            <a:endCxn id="14" idx="7"/>
          </p:cNvCxnSpPr>
          <p:nvPr/>
        </p:nvCxnSpPr>
        <p:spPr>
          <a:xfrm flipV="1">
            <a:off x="9146509" y="2168583"/>
            <a:ext cx="1531215" cy="153121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正方形/長方形 19">
                <a:extLst>
                  <a:ext uri="{FF2B5EF4-FFF2-40B4-BE49-F238E27FC236}">
                    <a16:creationId xmlns:a16="http://schemas.microsoft.com/office/drawing/2014/main" id="{EC948D65-DA97-4D17-ADE7-A2C822D999BD}"/>
                  </a:ext>
                </a:extLst>
              </p:cNvPr>
              <p:cNvSpPr/>
              <p:nvPr/>
            </p:nvSpPr>
            <p:spPr>
              <a:xfrm>
                <a:off x="9658035" y="3066584"/>
                <a:ext cx="520095" cy="598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a:latin typeface="Cambria Math" panose="02040503050406030204" pitchFamily="18" charset="0"/>
                        </a:rPr>
                        <m:t>𝜃</m:t>
                      </m:r>
                    </m:oMath>
                  </m:oMathPara>
                </a14:m>
                <a:endParaRPr lang="ja-JP" altLang="en-US" sz="2800" dirty="0">
                  <a:ea typeface="HG丸ｺﾞｼｯｸM-PRO" panose="020F0600000000000000" pitchFamily="50" charset="-128"/>
                </a:endParaRPr>
              </a:p>
            </p:txBody>
          </p:sp>
        </mc:Choice>
        <mc:Fallback>
          <p:sp>
            <p:nvSpPr>
              <p:cNvPr id="20" name="正方形/長方形 19">
                <a:extLst>
                  <a:ext uri="{FF2B5EF4-FFF2-40B4-BE49-F238E27FC236}">
                    <a16:creationId xmlns:a16="http://schemas.microsoft.com/office/drawing/2014/main" id="{EC948D65-DA97-4D17-ADE7-A2C822D999BD}"/>
                  </a:ext>
                </a:extLst>
              </p:cNvPr>
              <p:cNvSpPr>
                <a:spLocks noRot="1" noChangeAspect="1" noMove="1" noResize="1" noEditPoints="1" noAdjustHandles="1" noChangeArrowheads="1" noChangeShapeType="1" noTextEdit="1"/>
              </p:cNvSpPr>
              <p:nvPr/>
            </p:nvSpPr>
            <p:spPr>
              <a:xfrm>
                <a:off x="9658035" y="3066584"/>
                <a:ext cx="520095" cy="598056"/>
              </a:xfrm>
              <a:prstGeom prst="rect">
                <a:avLst/>
              </a:prstGeom>
              <a:blipFill>
                <a:blip r:embed="rId6"/>
                <a:stretch>
                  <a:fillRect/>
                </a:stretch>
              </a:blipFill>
            </p:spPr>
            <p:txBody>
              <a:bodyPr/>
              <a:lstStyle/>
              <a:p>
                <a:r>
                  <a:rPr lang="ja-JP" altLang="en-US">
                    <a:noFill/>
                  </a:rPr>
                  <a:t> </a:t>
                </a:r>
              </a:p>
            </p:txBody>
          </p:sp>
        </mc:Fallback>
      </mc:AlternateContent>
      <p:sp>
        <p:nvSpPr>
          <p:cNvPr id="21" name="円弧 20">
            <a:extLst>
              <a:ext uri="{FF2B5EF4-FFF2-40B4-BE49-F238E27FC236}">
                <a16:creationId xmlns:a16="http://schemas.microsoft.com/office/drawing/2014/main" id="{1A6017A7-27E2-49FC-A48D-1D57B637FBDD}"/>
              </a:ext>
            </a:extLst>
          </p:cNvPr>
          <p:cNvSpPr/>
          <p:nvPr/>
        </p:nvSpPr>
        <p:spPr>
          <a:xfrm rot="774061">
            <a:off x="8995358" y="3288501"/>
            <a:ext cx="725967" cy="710692"/>
          </a:xfrm>
          <a:prstGeom prst="arc">
            <a:avLst>
              <a:gd name="adj1" fmla="val 1697176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cxnSp>
        <p:nvCxnSpPr>
          <p:cNvPr id="25" name="直線コネクタ 24">
            <a:extLst>
              <a:ext uri="{FF2B5EF4-FFF2-40B4-BE49-F238E27FC236}">
                <a16:creationId xmlns:a16="http://schemas.microsoft.com/office/drawing/2014/main" id="{8BE5E673-A304-4963-BD2F-EE65E51CE762}"/>
              </a:ext>
            </a:extLst>
          </p:cNvPr>
          <p:cNvCxnSpPr>
            <a:cxnSpLocks/>
          </p:cNvCxnSpPr>
          <p:nvPr/>
        </p:nvCxnSpPr>
        <p:spPr>
          <a:xfrm>
            <a:off x="9951291" y="1395456"/>
            <a:ext cx="1439290" cy="1459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4C6A6533-0A3A-40D8-9804-AEC1B1F1FF03}"/>
              </a:ext>
            </a:extLst>
          </p:cNvPr>
          <p:cNvSpPr/>
          <p:nvPr/>
        </p:nvSpPr>
        <p:spPr>
          <a:xfrm rot="2642671">
            <a:off x="10630764" y="1943723"/>
            <a:ext cx="313402" cy="211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66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13</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552241C5-739D-4BF7-BE25-20118453F65D}"/>
                  </a:ext>
                </a:extLst>
              </p:cNvPr>
              <p:cNvSpPr/>
              <p:nvPr/>
            </p:nvSpPr>
            <p:spPr>
              <a:xfrm>
                <a:off x="407368" y="1124744"/>
                <a:ext cx="6048671" cy="2554545"/>
              </a:xfrm>
              <a:prstGeom prst="rect">
                <a:avLst/>
              </a:prstGeom>
            </p:spPr>
            <p:txBody>
              <a:bodyPr wrap="square">
                <a:spAutoFit/>
              </a:bodyPr>
              <a:lstStyle/>
              <a:p>
                <a:r>
                  <a:rPr lang="ja-JP" altLang="en-US" sz="3200" dirty="0">
                    <a:ea typeface="HG丸ｺﾞｼｯｸM-PRO" panose="020F0600000000000000" pitchFamily="50" charset="-128"/>
                  </a:rPr>
                  <a:t>Ｑ１　</a:t>
                </a:r>
                <a:r>
                  <a:rPr lang="ja-JP" altLang="en-US" sz="3200" dirty="0">
                    <a:solidFill>
                      <a:srgbClr val="FF0000"/>
                    </a:solidFill>
                    <a:ea typeface="HG丸ｺﾞｼｯｸM-PRO" panose="020F0600000000000000" pitchFamily="50" charset="-128"/>
                  </a:rPr>
                  <a:t>宇宙空間で静止しているＡさん</a:t>
                </a:r>
                <a:r>
                  <a:rPr lang="ja-JP" altLang="en-US" sz="3200" dirty="0">
                    <a:ea typeface="HG丸ｺﾞｼｯｸM-PRO" panose="020F0600000000000000" pitchFamily="50" charset="-128"/>
                  </a:rPr>
                  <a:t>から見た地球の表面（緯度</a:t>
                </a:r>
                <a14:m>
                  <m:oMath xmlns:m="http://schemas.openxmlformats.org/officeDocument/2006/math">
                    <m:r>
                      <a:rPr lang="ja-JP" altLang="en-US" sz="3200" i="1">
                        <a:latin typeface="Cambria Math" panose="02040503050406030204" pitchFamily="18" charset="0"/>
                      </a:rPr>
                      <m:t>𝜃</m:t>
                    </m:r>
                  </m:oMath>
                </a14:m>
                <a:r>
                  <a:rPr lang="ja-JP" altLang="en-US" sz="3200" dirty="0">
                    <a:ea typeface="HG丸ｺﾞｼｯｸM-PRO" panose="020F0600000000000000" pitchFamily="50" charset="-128"/>
                  </a:rPr>
                  <a:t>）に静止している物体（質量</a:t>
                </a:r>
                <a14:m>
                  <m:oMath xmlns:m="http://schemas.openxmlformats.org/officeDocument/2006/math">
                    <m:r>
                      <a:rPr lang="en-US" altLang="ja-JP" sz="3200" b="1" i="1">
                        <a:solidFill>
                          <a:srgbClr val="FF0000"/>
                        </a:solidFill>
                        <a:latin typeface="Cambria Math"/>
                      </a:rPr>
                      <m:t>𝒎</m:t>
                    </m:r>
                  </m:oMath>
                </a14:m>
                <a:r>
                  <a:rPr lang="ja-JP" altLang="en-US" sz="3200" dirty="0">
                    <a:ea typeface="HG丸ｺﾞｼｯｸM-PRO" panose="020F0600000000000000" pitchFamily="50" charset="-128"/>
                  </a:rPr>
                  <a:t>）にはたいている力を図示しよう。</a:t>
                </a:r>
              </a:p>
            </p:txBody>
          </p:sp>
        </mc:Choice>
        <mc:Fallback xmlns="">
          <p:sp>
            <p:nvSpPr>
              <p:cNvPr id="6" name="正方形/長方形 5">
                <a:extLst>
                  <a:ext uri="{FF2B5EF4-FFF2-40B4-BE49-F238E27FC236}">
                    <a16:creationId xmlns:a16="http://schemas.microsoft.com/office/drawing/2014/main" id="{552241C5-739D-4BF7-BE25-20118453F65D}"/>
                  </a:ext>
                </a:extLst>
              </p:cNvPr>
              <p:cNvSpPr>
                <a:spLocks noRot="1" noChangeAspect="1" noMove="1" noResize="1" noEditPoints="1" noAdjustHandles="1" noChangeArrowheads="1" noChangeShapeType="1" noTextEdit="1"/>
              </p:cNvSpPr>
              <p:nvPr/>
            </p:nvSpPr>
            <p:spPr>
              <a:xfrm>
                <a:off x="407368" y="1124744"/>
                <a:ext cx="6048671" cy="2554545"/>
              </a:xfrm>
              <a:prstGeom prst="rect">
                <a:avLst/>
              </a:prstGeom>
              <a:blipFill>
                <a:blip r:embed="rId3"/>
                <a:stretch>
                  <a:fillRect l="-2621" t="-3103" b="-5728"/>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14DD24EA-7873-4244-B976-CA6BA44BB2DF}"/>
              </a:ext>
            </a:extLst>
          </p:cNvPr>
          <p:cNvGrpSpPr/>
          <p:nvPr/>
        </p:nvGrpSpPr>
        <p:grpSpPr>
          <a:xfrm>
            <a:off x="11124821" y="5334068"/>
            <a:ext cx="811647" cy="922849"/>
            <a:chOff x="10992544" y="4725144"/>
            <a:chExt cx="877163" cy="997341"/>
          </a:xfrm>
        </p:grpSpPr>
        <p:sp>
          <p:nvSpPr>
            <p:cNvPr id="22" name="正方形/長方形 21">
              <a:extLst>
                <a:ext uri="{FF2B5EF4-FFF2-40B4-BE49-F238E27FC236}">
                  <a16:creationId xmlns:a16="http://schemas.microsoft.com/office/drawing/2014/main" id="{73BA8EA9-3FC6-443E-A396-C78C82F213C7}"/>
                </a:ext>
              </a:extLst>
            </p:cNvPr>
            <p:cNvSpPr/>
            <p:nvPr/>
          </p:nvSpPr>
          <p:spPr>
            <a:xfrm>
              <a:off x="11213954" y="5230250"/>
              <a:ext cx="203797" cy="4922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3" name="スマイル 22">
              <a:extLst>
                <a:ext uri="{FF2B5EF4-FFF2-40B4-BE49-F238E27FC236}">
                  <a16:creationId xmlns:a16="http://schemas.microsoft.com/office/drawing/2014/main" id="{A8D547F7-1738-4FC2-8E7C-39FADFD01498}"/>
                </a:ext>
              </a:extLst>
            </p:cNvPr>
            <p:cNvSpPr/>
            <p:nvPr/>
          </p:nvSpPr>
          <p:spPr>
            <a:xfrm>
              <a:off x="11161418" y="5085184"/>
              <a:ext cx="292664" cy="277261"/>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7D517B3E-E09F-4F99-B6E0-15050F542F98}"/>
                </a:ext>
              </a:extLst>
            </p:cNvPr>
            <p:cNvSpPr/>
            <p:nvPr/>
          </p:nvSpPr>
          <p:spPr>
            <a:xfrm>
              <a:off x="10992544" y="4725144"/>
              <a:ext cx="877163" cy="369332"/>
            </a:xfrm>
            <a:prstGeom prst="rect">
              <a:avLst/>
            </a:prstGeom>
          </p:spPr>
          <p:txBody>
            <a:bodyPr wrap="none">
              <a:spAutoFit/>
            </a:bodyPr>
            <a:lstStyle/>
            <a:p>
              <a:r>
                <a:rPr lang="ja-JP" altLang="en-US" dirty="0">
                  <a:solidFill>
                    <a:srgbClr val="FF0000"/>
                  </a:solidFill>
                  <a:ea typeface="HG丸ｺﾞｼｯｸM-PRO" panose="020F0600000000000000" pitchFamily="50" charset="-128"/>
                </a:rPr>
                <a:t>Ａさん</a:t>
              </a:r>
              <a:endParaRPr lang="ja-JP" altLang="en-US" dirty="0">
                <a:ea typeface="HG丸ｺﾞｼｯｸM-PRO" panose="020F0600000000000000" pitchFamily="50" charset="-128"/>
              </a:endParaRPr>
            </a:p>
          </p:txBody>
        </p:sp>
      </p:grpSp>
      <p:sp>
        <p:nvSpPr>
          <p:cNvPr id="14" name="楕円 13">
            <a:extLst>
              <a:ext uri="{FF2B5EF4-FFF2-40B4-BE49-F238E27FC236}">
                <a16:creationId xmlns:a16="http://schemas.microsoft.com/office/drawing/2014/main" id="{6775AEC5-E995-497F-8E5D-D37A25F58825}"/>
              </a:ext>
            </a:extLst>
          </p:cNvPr>
          <p:cNvSpPr/>
          <p:nvPr/>
        </p:nvSpPr>
        <p:spPr>
          <a:xfrm>
            <a:off x="6981044" y="1534333"/>
            <a:ext cx="4330930" cy="433093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17" name="直線矢印コネクタ 16">
            <a:extLst>
              <a:ext uri="{FF2B5EF4-FFF2-40B4-BE49-F238E27FC236}">
                <a16:creationId xmlns:a16="http://schemas.microsoft.com/office/drawing/2014/main" id="{E83795E5-B6B2-428E-9F51-F79DD0B2A94C}"/>
              </a:ext>
            </a:extLst>
          </p:cNvPr>
          <p:cNvCxnSpPr>
            <a:cxnSpLocks/>
          </p:cNvCxnSpPr>
          <p:nvPr/>
        </p:nvCxnSpPr>
        <p:spPr>
          <a:xfrm flipV="1">
            <a:off x="9146509" y="936508"/>
            <a:ext cx="0" cy="559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CE19641-F78E-415F-BA6B-748C46C80059}"/>
              </a:ext>
            </a:extLst>
          </p:cNvPr>
          <p:cNvCxnSpPr>
            <a:stCxn id="14" idx="2"/>
          </p:cNvCxnSpPr>
          <p:nvPr/>
        </p:nvCxnSpPr>
        <p:spPr>
          <a:xfrm>
            <a:off x="6981044" y="3699798"/>
            <a:ext cx="4314353" cy="35157"/>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9DE2626-F43E-426F-9A51-00AB5196E83E}"/>
              </a:ext>
            </a:extLst>
          </p:cNvPr>
          <p:cNvCxnSpPr>
            <a:cxnSpLocks/>
            <a:endCxn id="14" idx="7"/>
          </p:cNvCxnSpPr>
          <p:nvPr/>
        </p:nvCxnSpPr>
        <p:spPr>
          <a:xfrm flipV="1">
            <a:off x="9146509" y="2168583"/>
            <a:ext cx="1531215" cy="153121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C948D65-DA97-4D17-ADE7-A2C822D999BD}"/>
                  </a:ext>
                </a:extLst>
              </p:cNvPr>
              <p:cNvSpPr/>
              <p:nvPr/>
            </p:nvSpPr>
            <p:spPr>
              <a:xfrm>
                <a:off x="9658035" y="3066584"/>
                <a:ext cx="520095" cy="598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a:latin typeface="Cambria Math" panose="02040503050406030204" pitchFamily="18" charset="0"/>
                        </a:rPr>
                        <m:t>𝜃</m:t>
                      </m:r>
                    </m:oMath>
                  </m:oMathPara>
                </a14:m>
                <a:endParaRPr lang="ja-JP" altLang="en-US" sz="2800" dirty="0">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C948D65-DA97-4D17-ADE7-A2C822D999BD}"/>
                  </a:ext>
                </a:extLst>
              </p:cNvPr>
              <p:cNvSpPr>
                <a:spLocks noRot="1" noChangeAspect="1" noMove="1" noResize="1" noEditPoints="1" noAdjustHandles="1" noChangeArrowheads="1" noChangeShapeType="1" noTextEdit="1"/>
              </p:cNvSpPr>
              <p:nvPr/>
            </p:nvSpPr>
            <p:spPr>
              <a:xfrm>
                <a:off x="9658035" y="3066584"/>
                <a:ext cx="520095" cy="598056"/>
              </a:xfrm>
              <a:prstGeom prst="rect">
                <a:avLst/>
              </a:prstGeom>
              <a:blipFill>
                <a:blip r:embed="rId4"/>
                <a:stretch>
                  <a:fillRect/>
                </a:stretch>
              </a:blipFill>
            </p:spPr>
            <p:txBody>
              <a:bodyPr/>
              <a:lstStyle/>
              <a:p>
                <a:r>
                  <a:rPr lang="ja-JP" altLang="en-US">
                    <a:noFill/>
                  </a:rPr>
                  <a:t> </a:t>
                </a:r>
              </a:p>
            </p:txBody>
          </p:sp>
        </mc:Fallback>
      </mc:AlternateContent>
      <p:sp>
        <p:nvSpPr>
          <p:cNvPr id="21" name="円弧 20">
            <a:extLst>
              <a:ext uri="{FF2B5EF4-FFF2-40B4-BE49-F238E27FC236}">
                <a16:creationId xmlns:a16="http://schemas.microsoft.com/office/drawing/2014/main" id="{1A6017A7-27E2-49FC-A48D-1D57B637FBDD}"/>
              </a:ext>
            </a:extLst>
          </p:cNvPr>
          <p:cNvSpPr/>
          <p:nvPr/>
        </p:nvSpPr>
        <p:spPr>
          <a:xfrm rot="774061">
            <a:off x="8995358" y="3288501"/>
            <a:ext cx="725967" cy="710692"/>
          </a:xfrm>
          <a:prstGeom prst="arc">
            <a:avLst>
              <a:gd name="adj1" fmla="val 16971768"/>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cxnSp>
        <p:nvCxnSpPr>
          <p:cNvPr id="25" name="直線矢印コネクタ 24">
            <a:extLst>
              <a:ext uri="{FF2B5EF4-FFF2-40B4-BE49-F238E27FC236}">
                <a16:creationId xmlns:a16="http://schemas.microsoft.com/office/drawing/2014/main" id="{9E4035D4-6CB1-443B-98C9-6113D1487E74}"/>
              </a:ext>
            </a:extLst>
          </p:cNvPr>
          <p:cNvCxnSpPr>
            <a:cxnSpLocks/>
          </p:cNvCxnSpPr>
          <p:nvPr/>
        </p:nvCxnSpPr>
        <p:spPr>
          <a:xfrm flipH="1">
            <a:off x="9791500" y="2131190"/>
            <a:ext cx="913012" cy="9412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0CB26B6C-BB27-4B20-B7E2-A5F77C236A1D}"/>
                  </a:ext>
                </a:extLst>
              </p:cNvPr>
              <p:cNvSpPr/>
              <p:nvPr/>
            </p:nvSpPr>
            <p:spPr>
              <a:xfrm>
                <a:off x="8402513" y="2428088"/>
                <a:ext cx="1228734" cy="89614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a:rPr>
                        <m:t>𝑮</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𝑴</m:t>
                          </m:r>
                          <m:r>
                            <a:rPr lang="en-US" altLang="ja-JP" sz="2800" b="1" i="1">
                              <a:solidFill>
                                <a:srgbClr val="FF0000"/>
                              </a:solidFill>
                              <a:latin typeface="Cambria Math"/>
                            </a:rPr>
                            <m:t>𝒎</m:t>
                          </m:r>
                        </m:num>
                        <m:den>
                          <m:sSup>
                            <m:sSupPr>
                              <m:ctrlPr>
                                <a:rPr lang="en-US" altLang="ja-JP" sz="2800" b="1" i="1">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𝑹</m:t>
                              </m:r>
                            </m:e>
                            <m:sup>
                              <m:r>
                                <a:rPr lang="en-US" altLang="ja-JP" sz="2800" b="1" i="1">
                                  <a:solidFill>
                                    <a:srgbClr val="FF0000"/>
                                  </a:solidFill>
                                  <a:latin typeface="Cambria Math"/>
                                </a:rPr>
                                <m:t>𝟐</m:t>
                              </m:r>
                            </m:sup>
                          </m:sSup>
                        </m:den>
                      </m:f>
                    </m:oMath>
                  </m:oMathPara>
                </a14:m>
                <a:endParaRPr lang="ja-JP" altLang="en-US" sz="2800"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0CB26B6C-BB27-4B20-B7E2-A5F77C236A1D}"/>
                  </a:ext>
                </a:extLst>
              </p:cNvPr>
              <p:cNvSpPr>
                <a:spLocks noRot="1" noChangeAspect="1" noMove="1" noResize="1" noEditPoints="1" noAdjustHandles="1" noChangeArrowheads="1" noChangeShapeType="1" noTextEdit="1"/>
              </p:cNvSpPr>
              <p:nvPr/>
            </p:nvSpPr>
            <p:spPr>
              <a:xfrm>
                <a:off x="8402513" y="2428088"/>
                <a:ext cx="1228734" cy="896143"/>
              </a:xfrm>
              <a:prstGeom prst="rect">
                <a:avLst/>
              </a:prstGeom>
              <a:blipFill>
                <a:blip r:embed="rId5"/>
                <a:stretch>
                  <a:fillRect/>
                </a:stretch>
              </a:blipFill>
            </p:spPr>
            <p:txBody>
              <a:bodyPr/>
              <a:lstStyle/>
              <a:p>
                <a:r>
                  <a:rPr lang="ja-JP" altLang="en-US">
                    <a:noFill/>
                  </a:rPr>
                  <a:t> </a:t>
                </a:r>
              </a:p>
            </p:txBody>
          </p:sp>
        </mc:Fallback>
      </mc:AlternateContent>
      <p:cxnSp>
        <p:nvCxnSpPr>
          <p:cNvPr id="29" name="直線コネクタ 28">
            <a:extLst>
              <a:ext uri="{FF2B5EF4-FFF2-40B4-BE49-F238E27FC236}">
                <a16:creationId xmlns:a16="http://schemas.microsoft.com/office/drawing/2014/main" id="{13A2A47E-9881-4C1E-A5D5-F11F5DCB6575}"/>
              </a:ext>
            </a:extLst>
          </p:cNvPr>
          <p:cNvCxnSpPr>
            <a:cxnSpLocks/>
          </p:cNvCxnSpPr>
          <p:nvPr/>
        </p:nvCxnSpPr>
        <p:spPr>
          <a:xfrm>
            <a:off x="9951291" y="1395456"/>
            <a:ext cx="1439290" cy="1459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740CE7D6-67C3-4D6F-AF9E-6BE141E4218C}"/>
              </a:ext>
            </a:extLst>
          </p:cNvPr>
          <p:cNvSpPr/>
          <p:nvPr/>
        </p:nvSpPr>
        <p:spPr>
          <a:xfrm rot="2642671">
            <a:off x="10625197" y="1938487"/>
            <a:ext cx="313402" cy="211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6E2FE09D-D0C2-45AD-8DA5-08E2B1EFB4BF}"/>
                  </a:ext>
                </a:extLst>
              </p:cNvPr>
              <p:cNvSpPr/>
              <p:nvPr/>
            </p:nvSpPr>
            <p:spPr>
              <a:xfrm>
                <a:off x="10711298" y="790861"/>
                <a:ext cx="689611"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𝑵</m:t>
                      </m:r>
                    </m:oMath>
                  </m:oMathPara>
                </a14:m>
                <a:endParaRPr lang="ja-JP" altLang="en-US" sz="4000" dirty="0">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6E2FE09D-D0C2-45AD-8DA5-08E2B1EFB4BF}"/>
                  </a:ext>
                </a:extLst>
              </p:cNvPr>
              <p:cNvSpPr>
                <a:spLocks noRot="1" noChangeAspect="1" noMove="1" noResize="1" noEditPoints="1" noAdjustHandles="1" noChangeArrowheads="1" noChangeShapeType="1" noTextEdit="1"/>
              </p:cNvSpPr>
              <p:nvPr/>
            </p:nvSpPr>
            <p:spPr>
              <a:xfrm>
                <a:off x="10711298" y="790861"/>
                <a:ext cx="689611" cy="707886"/>
              </a:xfrm>
              <a:prstGeom prst="rect">
                <a:avLst/>
              </a:prstGeom>
              <a:blipFill>
                <a:blip r:embed="rId2"/>
                <a:stretch>
                  <a:fillRect/>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2DE2CA88-7C48-464F-8491-D1178415D60A}"/>
              </a:ext>
            </a:extLst>
          </p:cNvPr>
          <p:cNvCxnSpPr>
            <a:cxnSpLocks/>
          </p:cNvCxnSpPr>
          <p:nvPr/>
        </p:nvCxnSpPr>
        <p:spPr>
          <a:xfrm flipV="1">
            <a:off x="10704512" y="1328465"/>
            <a:ext cx="792088" cy="7861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6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14</a:t>
            </a:fld>
            <a:endParaRPr kumimoji="1" lang="ja-JP" altLang="en-US"/>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A468E95A-B28B-4ED2-BB0E-2E52BD929C15}"/>
                  </a:ext>
                </a:extLst>
              </p:cNvPr>
              <p:cNvSpPr/>
              <p:nvPr/>
            </p:nvSpPr>
            <p:spPr>
              <a:xfrm>
                <a:off x="432779" y="1044512"/>
                <a:ext cx="6048671" cy="1815882"/>
              </a:xfrm>
              <a:prstGeom prst="rect">
                <a:avLst/>
              </a:prstGeom>
            </p:spPr>
            <p:txBody>
              <a:bodyPr wrap="square">
                <a:spAutoFit/>
              </a:bodyPr>
              <a:lstStyle/>
              <a:p>
                <a:r>
                  <a:rPr lang="ja-JP" altLang="en-US" sz="2800" dirty="0">
                    <a:ea typeface="HG丸ｺﾞｼｯｸM-PRO" panose="020F0600000000000000" pitchFamily="50" charset="-128"/>
                  </a:rPr>
                  <a:t>Ｑ２　</a:t>
                </a:r>
                <a:r>
                  <a:rPr lang="ja-JP" altLang="en-US" sz="2800" dirty="0">
                    <a:solidFill>
                      <a:srgbClr val="FF0000"/>
                    </a:solidFill>
                    <a:ea typeface="HG丸ｺﾞｼｯｸM-PRO" panose="020F0600000000000000" pitchFamily="50" charset="-128"/>
                  </a:rPr>
                  <a:t>物体と同じ緯度にいるＢさん</a:t>
                </a:r>
                <a:r>
                  <a:rPr lang="ja-JP" altLang="en-US" sz="2800" dirty="0">
                    <a:ea typeface="HG丸ｺﾞｼｯｸM-PRO" panose="020F0600000000000000" pitchFamily="50" charset="-128"/>
                  </a:rPr>
                  <a:t>から見た地球の表面（緯度</a:t>
                </a:r>
                <a14:m>
                  <m:oMath xmlns:m="http://schemas.openxmlformats.org/officeDocument/2006/math">
                    <m:r>
                      <a:rPr lang="ja-JP" altLang="en-US" sz="2800" i="1">
                        <a:latin typeface="Cambria Math" panose="02040503050406030204" pitchFamily="18" charset="0"/>
                      </a:rPr>
                      <m:t>𝜃</m:t>
                    </m:r>
                  </m:oMath>
                </a14:m>
                <a:r>
                  <a:rPr lang="ja-JP" altLang="en-US" sz="2800" dirty="0">
                    <a:ea typeface="HG丸ｺﾞｼｯｸM-PRO" panose="020F0600000000000000" pitchFamily="50" charset="-128"/>
                  </a:rPr>
                  <a:t>）に静止している物体（質量</a:t>
                </a:r>
                <a14:m>
                  <m:oMath xmlns:m="http://schemas.openxmlformats.org/officeDocument/2006/math">
                    <m:r>
                      <a:rPr lang="en-US" altLang="ja-JP" sz="2800" b="1" i="1">
                        <a:solidFill>
                          <a:srgbClr val="FF0000"/>
                        </a:solidFill>
                        <a:latin typeface="Cambria Math"/>
                      </a:rPr>
                      <m:t>𝒎</m:t>
                    </m:r>
                  </m:oMath>
                </a14:m>
                <a:r>
                  <a:rPr lang="ja-JP" altLang="en-US" sz="2800" dirty="0">
                    <a:ea typeface="HG丸ｺﾞｼｯｸM-PRO" panose="020F0600000000000000" pitchFamily="50" charset="-128"/>
                  </a:rPr>
                  <a:t>）にはたいている力を図示しよう。</a:t>
                </a:r>
              </a:p>
            </p:txBody>
          </p:sp>
        </mc:Choice>
        <mc:Fallback xmlns="">
          <p:sp>
            <p:nvSpPr>
              <p:cNvPr id="7" name="正方形/長方形 6">
                <a:extLst>
                  <a:ext uri="{FF2B5EF4-FFF2-40B4-BE49-F238E27FC236}">
                    <a16:creationId xmlns:a16="http://schemas.microsoft.com/office/drawing/2014/main" id="{A468E95A-B28B-4ED2-BB0E-2E52BD929C15}"/>
                  </a:ext>
                </a:extLst>
              </p:cNvPr>
              <p:cNvSpPr>
                <a:spLocks noRot="1" noChangeAspect="1" noMove="1" noResize="1" noEditPoints="1" noAdjustHandles="1" noChangeArrowheads="1" noChangeShapeType="1" noTextEdit="1"/>
              </p:cNvSpPr>
              <p:nvPr/>
            </p:nvSpPr>
            <p:spPr>
              <a:xfrm>
                <a:off x="432779" y="1044512"/>
                <a:ext cx="6048671" cy="1815882"/>
              </a:xfrm>
              <a:prstGeom prst="rect">
                <a:avLst/>
              </a:prstGeom>
              <a:blipFill>
                <a:blip r:embed="rId2"/>
                <a:stretch>
                  <a:fillRect l="-2117" t="-3356" b="-70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E4260B6-13F4-400D-83E7-7C412675B4D8}"/>
                  </a:ext>
                </a:extLst>
              </p:cNvPr>
              <p:cNvSpPr/>
              <p:nvPr/>
            </p:nvSpPr>
            <p:spPr>
              <a:xfrm>
                <a:off x="455555" y="2950125"/>
                <a:ext cx="6192688" cy="830997"/>
              </a:xfrm>
              <a:prstGeom prst="rect">
                <a:avLst/>
              </a:prstGeom>
            </p:spPr>
            <p:txBody>
              <a:bodyPr wrap="square">
                <a:spAutoFit/>
              </a:bodyPr>
              <a:lstStyle/>
              <a:p>
                <a:r>
                  <a:rPr lang="ja-JP" altLang="en-US" sz="2400" b="1" dirty="0">
                    <a:solidFill>
                      <a:srgbClr val="FF0000"/>
                    </a:solidFill>
                    <a:ea typeface="HG丸ｺﾞｼｯｸM-PRO" panose="020F0600000000000000" pitchFamily="50" charset="-128"/>
                  </a:rPr>
                  <a:t>物体の質量を</a:t>
                </a:r>
                <a14:m>
                  <m:oMath xmlns:m="http://schemas.openxmlformats.org/officeDocument/2006/math">
                    <m:r>
                      <a:rPr lang="en-US" altLang="ja-JP" sz="2400" b="1" i="1">
                        <a:solidFill>
                          <a:srgbClr val="FF0000"/>
                        </a:solidFill>
                        <a:latin typeface="Cambria Math"/>
                      </a:rPr>
                      <m:t>𝒎</m:t>
                    </m:r>
                  </m:oMath>
                </a14:m>
                <a:r>
                  <a:rPr lang="ja-JP" altLang="en-US" sz="2400" b="1" dirty="0">
                    <a:solidFill>
                      <a:srgbClr val="FF0000"/>
                    </a:solidFill>
                    <a:ea typeface="HG丸ｺﾞｼｯｸM-PRO" panose="020F0600000000000000" pitchFamily="50" charset="-128"/>
                  </a:rPr>
                  <a:t>，地球の質量を</a:t>
                </a:r>
                <a14:m>
                  <m:oMath xmlns:m="http://schemas.openxmlformats.org/officeDocument/2006/math">
                    <m:r>
                      <a:rPr lang="en-US" altLang="ja-JP" sz="2400" b="1" i="1">
                        <a:solidFill>
                          <a:srgbClr val="FF0000"/>
                        </a:solidFill>
                        <a:latin typeface="Cambria Math" panose="02040503050406030204" pitchFamily="18" charset="0"/>
                      </a:rPr>
                      <m:t>𝑴</m:t>
                    </m:r>
                  </m:oMath>
                </a14:m>
                <a:r>
                  <a:rPr lang="ja-JP" altLang="en-US" sz="2400" b="1" dirty="0">
                    <a:solidFill>
                      <a:srgbClr val="FF0000"/>
                    </a:solidFill>
                    <a:ea typeface="HG丸ｺﾞｼｯｸM-PRO" panose="020F0600000000000000" pitchFamily="50" charset="-128"/>
                  </a:rPr>
                  <a:t>、万有引力定数を</a:t>
                </a:r>
                <a14:m>
                  <m:oMath xmlns:m="http://schemas.openxmlformats.org/officeDocument/2006/math">
                    <m:r>
                      <a:rPr lang="en-US" altLang="ja-JP" sz="2400" b="1" i="1">
                        <a:solidFill>
                          <a:srgbClr val="FF0000"/>
                        </a:solidFill>
                        <a:latin typeface="Cambria Math"/>
                      </a:rPr>
                      <m:t>𝑮</m:t>
                    </m:r>
                  </m:oMath>
                </a14:m>
                <a:r>
                  <a:rPr lang="en-US" altLang="ja-JP" sz="2400" b="1" i="1" dirty="0">
                    <a:solidFill>
                      <a:srgbClr val="FF0000"/>
                    </a:solidFill>
                    <a:ea typeface="HG丸ｺﾞｼｯｸM-PRO" panose="020F0600000000000000" pitchFamily="50" charset="-128"/>
                  </a:rPr>
                  <a:t>,</a:t>
                </a:r>
                <a:r>
                  <a:rPr lang="ja-JP" altLang="en-US" sz="2400" b="1" dirty="0">
                    <a:solidFill>
                      <a:srgbClr val="FF0000"/>
                    </a:solidFill>
                    <a:ea typeface="HG丸ｺﾞｼｯｸM-PRO" panose="020F0600000000000000" pitchFamily="50" charset="-128"/>
                  </a:rPr>
                  <a:t>地球の自転の角速度を</a:t>
                </a:r>
                <a14:m>
                  <m:oMath xmlns:m="http://schemas.openxmlformats.org/officeDocument/2006/math">
                    <m:r>
                      <a:rPr lang="en-US" altLang="ja-JP" sz="2400" i="1">
                        <a:solidFill>
                          <a:srgbClr val="FF0000"/>
                        </a:solidFill>
                        <a:latin typeface="Cambria Math"/>
                        <a:ea typeface="Cambria Math"/>
                      </a:rPr>
                      <m:t>𝜔</m:t>
                    </m:r>
                  </m:oMath>
                </a14:m>
                <a:r>
                  <a:rPr lang="ja-JP" altLang="en-US" sz="2400" dirty="0">
                    <a:ea typeface="HG丸ｺﾞｼｯｸM-PRO" panose="020F0600000000000000" pitchFamily="50" charset="-128"/>
                  </a:rPr>
                  <a:t>とする。</a:t>
                </a:r>
              </a:p>
            </p:txBody>
          </p:sp>
        </mc:Choice>
        <mc:Fallback xmlns="">
          <p:sp>
            <p:nvSpPr>
              <p:cNvPr id="8" name="正方形/長方形 7">
                <a:extLst>
                  <a:ext uri="{FF2B5EF4-FFF2-40B4-BE49-F238E27FC236}">
                    <a16:creationId xmlns:a16="http://schemas.microsoft.com/office/drawing/2014/main" id="{DE4260B6-13F4-400D-83E7-7C412675B4D8}"/>
                  </a:ext>
                </a:extLst>
              </p:cNvPr>
              <p:cNvSpPr>
                <a:spLocks noRot="1" noChangeAspect="1" noMove="1" noResize="1" noEditPoints="1" noAdjustHandles="1" noChangeArrowheads="1" noChangeShapeType="1" noTextEdit="1"/>
              </p:cNvSpPr>
              <p:nvPr/>
            </p:nvSpPr>
            <p:spPr>
              <a:xfrm>
                <a:off x="455555" y="2950125"/>
                <a:ext cx="6192688" cy="830997"/>
              </a:xfrm>
              <a:prstGeom prst="rect">
                <a:avLst/>
              </a:prstGeom>
              <a:blipFill>
                <a:blip r:embed="rId3"/>
                <a:stretch>
                  <a:fillRect l="-1575" t="-8088" r="-6398" b="-16912"/>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90094C1B-3DB4-4B6D-B992-6338083E451A}"/>
              </a:ext>
            </a:extLst>
          </p:cNvPr>
          <p:cNvSpPr/>
          <p:nvPr/>
        </p:nvSpPr>
        <p:spPr>
          <a:xfrm rot="2521595">
            <a:off x="10821146" y="1651781"/>
            <a:ext cx="186769" cy="597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1" name="スマイル 10">
            <a:extLst>
              <a:ext uri="{FF2B5EF4-FFF2-40B4-BE49-F238E27FC236}">
                <a16:creationId xmlns:a16="http://schemas.microsoft.com/office/drawing/2014/main" id="{8C9E6B23-3222-4D01-8CA8-BBA8AE253DFD}"/>
              </a:ext>
            </a:extLst>
          </p:cNvPr>
          <p:cNvSpPr/>
          <p:nvPr/>
        </p:nvSpPr>
        <p:spPr>
          <a:xfrm rot="2521595">
            <a:off x="11014781" y="1550872"/>
            <a:ext cx="270805" cy="256552"/>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C1373750-CD29-4A41-821E-FC425D396124}"/>
              </a:ext>
            </a:extLst>
          </p:cNvPr>
          <p:cNvSpPr/>
          <p:nvPr/>
        </p:nvSpPr>
        <p:spPr>
          <a:xfrm rot="2578841">
            <a:off x="10191467" y="1300499"/>
            <a:ext cx="811647" cy="341746"/>
          </a:xfrm>
          <a:prstGeom prst="rect">
            <a:avLst/>
          </a:prstGeom>
        </p:spPr>
        <p:txBody>
          <a:bodyPr wrap="none">
            <a:spAutoFit/>
          </a:bodyPr>
          <a:lstStyle/>
          <a:p>
            <a:r>
              <a:rPr lang="ja-JP" altLang="en-US" dirty="0">
                <a:solidFill>
                  <a:srgbClr val="FF0000"/>
                </a:solidFill>
                <a:ea typeface="HG丸ｺﾞｼｯｸM-PRO" panose="020F0600000000000000" pitchFamily="50" charset="-128"/>
              </a:rPr>
              <a:t>Ｂさん</a:t>
            </a:r>
            <a:endParaRPr lang="ja-JP" altLang="en-US" dirty="0">
              <a:ea typeface="HG丸ｺﾞｼｯｸM-PRO" panose="020F0600000000000000" pitchFamily="50" charset="-128"/>
            </a:endParaRPr>
          </a:p>
        </p:txBody>
      </p:sp>
      <p:sp>
        <p:nvSpPr>
          <p:cNvPr id="14" name="楕円 13">
            <a:extLst>
              <a:ext uri="{FF2B5EF4-FFF2-40B4-BE49-F238E27FC236}">
                <a16:creationId xmlns:a16="http://schemas.microsoft.com/office/drawing/2014/main" id="{6775AEC5-E995-497F-8E5D-D37A25F58825}"/>
              </a:ext>
            </a:extLst>
          </p:cNvPr>
          <p:cNvSpPr/>
          <p:nvPr/>
        </p:nvSpPr>
        <p:spPr>
          <a:xfrm>
            <a:off x="6981044" y="1534333"/>
            <a:ext cx="4330930" cy="433093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17" name="直線矢印コネクタ 16">
            <a:extLst>
              <a:ext uri="{FF2B5EF4-FFF2-40B4-BE49-F238E27FC236}">
                <a16:creationId xmlns:a16="http://schemas.microsoft.com/office/drawing/2014/main" id="{E83795E5-B6B2-428E-9F51-F79DD0B2A94C}"/>
              </a:ext>
            </a:extLst>
          </p:cNvPr>
          <p:cNvCxnSpPr>
            <a:cxnSpLocks/>
          </p:cNvCxnSpPr>
          <p:nvPr/>
        </p:nvCxnSpPr>
        <p:spPr>
          <a:xfrm flipV="1">
            <a:off x="9146509" y="936508"/>
            <a:ext cx="0" cy="559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CE19641-F78E-415F-BA6B-748C46C80059}"/>
              </a:ext>
            </a:extLst>
          </p:cNvPr>
          <p:cNvCxnSpPr>
            <a:stCxn id="14" idx="2"/>
          </p:cNvCxnSpPr>
          <p:nvPr/>
        </p:nvCxnSpPr>
        <p:spPr>
          <a:xfrm>
            <a:off x="6981044" y="3699798"/>
            <a:ext cx="4314353" cy="35157"/>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9DE2626-F43E-426F-9A51-00AB5196E83E}"/>
              </a:ext>
            </a:extLst>
          </p:cNvPr>
          <p:cNvCxnSpPr>
            <a:cxnSpLocks/>
            <a:endCxn id="14" idx="7"/>
          </p:cNvCxnSpPr>
          <p:nvPr/>
        </p:nvCxnSpPr>
        <p:spPr>
          <a:xfrm flipV="1">
            <a:off x="9146509" y="2168583"/>
            <a:ext cx="1531215" cy="153121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C948D65-DA97-4D17-ADE7-A2C822D999BD}"/>
                  </a:ext>
                </a:extLst>
              </p:cNvPr>
              <p:cNvSpPr/>
              <p:nvPr/>
            </p:nvSpPr>
            <p:spPr>
              <a:xfrm>
                <a:off x="9658035" y="3066584"/>
                <a:ext cx="520095" cy="598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a:latin typeface="Cambria Math" panose="02040503050406030204" pitchFamily="18" charset="0"/>
                        </a:rPr>
                        <m:t>𝜃</m:t>
                      </m:r>
                    </m:oMath>
                  </m:oMathPara>
                </a14:m>
                <a:endParaRPr lang="ja-JP" altLang="en-US" sz="2800" dirty="0">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C948D65-DA97-4D17-ADE7-A2C822D999BD}"/>
                  </a:ext>
                </a:extLst>
              </p:cNvPr>
              <p:cNvSpPr>
                <a:spLocks noRot="1" noChangeAspect="1" noMove="1" noResize="1" noEditPoints="1" noAdjustHandles="1" noChangeArrowheads="1" noChangeShapeType="1" noTextEdit="1"/>
              </p:cNvSpPr>
              <p:nvPr/>
            </p:nvSpPr>
            <p:spPr>
              <a:xfrm>
                <a:off x="9658035" y="3066584"/>
                <a:ext cx="520095" cy="598056"/>
              </a:xfrm>
              <a:prstGeom prst="rect">
                <a:avLst/>
              </a:prstGeom>
              <a:blipFill>
                <a:blip r:embed="rId4"/>
                <a:stretch>
                  <a:fillRect/>
                </a:stretch>
              </a:blipFill>
            </p:spPr>
            <p:txBody>
              <a:bodyPr/>
              <a:lstStyle/>
              <a:p>
                <a:r>
                  <a:rPr lang="ja-JP" altLang="en-US">
                    <a:noFill/>
                  </a:rPr>
                  <a:t> </a:t>
                </a:r>
              </a:p>
            </p:txBody>
          </p:sp>
        </mc:Fallback>
      </mc:AlternateContent>
      <p:sp>
        <p:nvSpPr>
          <p:cNvPr id="21" name="円弧 20">
            <a:extLst>
              <a:ext uri="{FF2B5EF4-FFF2-40B4-BE49-F238E27FC236}">
                <a16:creationId xmlns:a16="http://schemas.microsoft.com/office/drawing/2014/main" id="{1A6017A7-27E2-49FC-A48D-1D57B637FBDD}"/>
              </a:ext>
            </a:extLst>
          </p:cNvPr>
          <p:cNvSpPr/>
          <p:nvPr/>
        </p:nvSpPr>
        <p:spPr>
          <a:xfrm rot="774061">
            <a:off x="8995358" y="3288501"/>
            <a:ext cx="725967" cy="710692"/>
          </a:xfrm>
          <a:prstGeom prst="arc">
            <a:avLst>
              <a:gd name="adj1" fmla="val 1697176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cxnSp>
        <p:nvCxnSpPr>
          <p:cNvPr id="25" name="直線コネクタ 24">
            <a:extLst>
              <a:ext uri="{FF2B5EF4-FFF2-40B4-BE49-F238E27FC236}">
                <a16:creationId xmlns:a16="http://schemas.microsoft.com/office/drawing/2014/main" id="{8BE5E673-A304-4963-BD2F-EE65E51CE762}"/>
              </a:ext>
            </a:extLst>
          </p:cNvPr>
          <p:cNvCxnSpPr>
            <a:cxnSpLocks/>
          </p:cNvCxnSpPr>
          <p:nvPr/>
        </p:nvCxnSpPr>
        <p:spPr>
          <a:xfrm>
            <a:off x="9951291" y="1395456"/>
            <a:ext cx="1439290" cy="145972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E72BC7DD-D823-4527-B9B4-0CA04F7CAC11}"/>
                  </a:ext>
                </a:extLst>
              </p:cNvPr>
              <p:cNvSpPr/>
              <p:nvPr/>
            </p:nvSpPr>
            <p:spPr>
              <a:xfrm>
                <a:off x="10469754" y="2318916"/>
                <a:ext cx="1763047" cy="40709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70C0"/>
                          </a:solidFill>
                          <a:latin typeface="Cambria Math" panose="02040503050406030204" pitchFamily="18" charset="0"/>
                        </a:rPr>
                        <m:t>𝒎</m:t>
                      </m:r>
                      <m:r>
                        <a:rPr lang="en-US" altLang="ja-JP" sz="2000" b="1" i="1" smtClean="0">
                          <a:solidFill>
                            <a:srgbClr val="0070C0"/>
                          </a:solidFill>
                          <a:latin typeface="Cambria Math" panose="02040503050406030204" pitchFamily="18" charset="0"/>
                        </a:rPr>
                        <m:t>(</m:t>
                      </m:r>
                      <m:r>
                        <a:rPr lang="en-US" altLang="ja-JP" sz="2000" b="1" i="1" smtClean="0">
                          <a:solidFill>
                            <a:srgbClr val="0070C0"/>
                          </a:solidFill>
                          <a:latin typeface="Cambria Math" panose="02040503050406030204" pitchFamily="18" charset="0"/>
                        </a:rPr>
                        <m:t>𝑹𝒄𝒐𝒔</m:t>
                      </m:r>
                      <m:r>
                        <a:rPr lang="ja-JP" altLang="en-US" sz="2000" b="1" i="1" smtClean="0">
                          <a:solidFill>
                            <a:srgbClr val="0070C0"/>
                          </a:solidFill>
                          <a:latin typeface="Cambria Math" panose="02040503050406030204" pitchFamily="18" charset="0"/>
                        </a:rPr>
                        <m:t>𝜽</m:t>
                      </m:r>
                      <m:r>
                        <a:rPr lang="en-US" altLang="ja-JP" sz="2000" b="1" i="1" smtClean="0">
                          <a:solidFill>
                            <a:srgbClr val="0070C0"/>
                          </a:solidFill>
                          <a:latin typeface="Cambria Math" panose="02040503050406030204" pitchFamily="18" charset="0"/>
                        </a:rPr>
                        <m:t>)</m:t>
                      </m:r>
                      <m:sSup>
                        <m:sSupPr>
                          <m:ctrlPr>
                            <a:rPr lang="en-US" altLang="ja-JP" sz="2000" b="1" i="1">
                              <a:solidFill>
                                <a:srgbClr val="0070C0"/>
                              </a:solidFill>
                              <a:latin typeface="Cambria Math" panose="02040503050406030204" pitchFamily="18" charset="0"/>
                            </a:rPr>
                          </m:ctrlPr>
                        </m:sSupPr>
                        <m:e>
                          <m:r>
                            <a:rPr lang="ja-JP" altLang="en-US" sz="2000" b="1" i="1" smtClean="0">
                              <a:solidFill>
                                <a:srgbClr val="0070C0"/>
                              </a:solidFill>
                              <a:latin typeface="Cambria Math" panose="02040503050406030204" pitchFamily="18" charset="0"/>
                            </a:rPr>
                            <m:t>𝝎</m:t>
                          </m:r>
                        </m:e>
                        <m:sup>
                          <m:r>
                            <a:rPr lang="en-US" altLang="ja-JP" sz="2000" b="1" i="1">
                              <a:solidFill>
                                <a:srgbClr val="0070C0"/>
                              </a:solidFill>
                              <a:latin typeface="Cambria Math"/>
                            </a:rPr>
                            <m:t>𝟐</m:t>
                          </m:r>
                        </m:sup>
                      </m:sSup>
                    </m:oMath>
                  </m:oMathPara>
                </a14:m>
                <a:endParaRPr lang="ja-JP" altLang="en-US" sz="2000" dirty="0">
                  <a:solidFill>
                    <a:srgbClr val="0070C0"/>
                  </a:solidFill>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E72BC7DD-D823-4527-B9B4-0CA04F7CAC11}"/>
                  </a:ext>
                </a:extLst>
              </p:cNvPr>
              <p:cNvSpPr>
                <a:spLocks noRot="1" noChangeAspect="1" noMove="1" noResize="1" noEditPoints="1" noAdjustHandles="1" noChangeArrowheads="1" noChangeShapeType="1" noTextEdit="1"/>
              </p:cNvSpPr>
              <p:nvPr/>
            </p:nvSpPr>
            <p:spPr>
              <a:xfrm>
                <a:off x="10469754" y="2318916"/>
                <a:ext cx="1763047" cy="407099"/>
              </a:xfrm>
              <a:prstGeom prst="rect">
                <a:avLst/>
              </a:prstGeom>
              <a:blipFill>
                <a:blip r:embed="rId5"/>
                <a:stretch>
                  <a:fillRect b="-16418"/>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FD4E64E4-DE0D-40ED-83CB-857F63375130}"/>
              </a:ext>
            </a:extLst>
          </p:cNvPr>
          <p:cNvCxnSpPr>
            <a:cxnSpLocks/>
          </p:cNvCxnSpPr>
          <p:nvPr/>
        </p:nvCxnSpPr>
        <p:spPr>
          <a:xfrm flipV="1">
            <a:off x="10669332" y="2158172"/>
            <a:ext cx="648072" cy="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9AB988EE-83DC-4F06-8D2E-4DA338468424}"/>
                  </a:ext>
                </a:extLst>
              </p:cNvPr>
              <p:cNvSpPr/>
              <p:nvPr/>
            </p:nvSpPr>
            <p:spPr>
              <a:xfrm>
                <a:off x="10711298" y="790861"/>
                <a:ext cx="689611"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𝑵</m:t>
                      </m:r>
                    </m:oMath>
                  </m:oMathPara>
                </a14:m>
                <a:endParaRPr lang="ja-JP" altLang="en-US" sz="4000" dirty="0">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9AB988EE-83DC-4F06-8D2E-4DA338468424}"/>
                  </a:ext>
                </a:extLst>
              </p:cNvPr>
              <p:cNvSpPr>
                <a:spLocks noRot="1" noChangeAspect="1" noMove="1" noResize="1" noEditPoints="1" noAdjustHandles="1" noChangeArrowheads="1" noChangeShapeType="1" noTextEdit="1"/>
              </p:cNvSpPr>
              <p:nvPr/>
            </p:nvSpPr>
            <p:spPr>
              <a:xfrm>
                <a:off x="10711298" y="790861"/>
                <a:ext cx="689611" cy="70788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FE60DE4E-C371-44CE-ACF4-F35820B9DCEE}"/>
                  </a:ext>
                </a:extLst>
              </p:cNvPr>
              <p:cNvSpPr/>
              <p:nvPr/>
            </p:nvSpPr>
            <p:spPr>
              <a:xfrm>
                <a:off x="8489071" y="2858705"/>
                <a:ext cx="1228734" cy="89614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a:rPr>
                        <m:t>𝑮</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𝑴</m:t>
                          </m:r>
                          <m:r>
                            <a:rPr lang="en-US" altLang="ja-JP" sz="2800" b="1" i="1">
                              <a:solidFill>
                                <a:srgbClr val="FF0000"/>
                              </a:solidFill>
                              <a:latin typeface="Cambria Math"/>
                            </a:rPr>
                            <m:t>𝒎</m:t>
                          </m:r>
                        </m:num>
                        <m:den>
                          <m:sSup>
                            <m:sSupPr>
                              <m:ctrlPr>
                                <a:rPr lang="en-US" altLang="ja-JP" sz="2800" b="1" i="1">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𝑹</m:t>
                              </m:r>
                            </m:e>
                            <m:sup>
                              <m:r>
                                <a:rPr lang="en-US" altLang="ja-JP" sz="2800" b="1" i="1">
                                  <a:solidFill>
                                    <a:srgbClr val="FF0000"/>
                                  </a:solidFill>
                                  <a:latin typeface="Cambria Math"/>
                                </a:rPr>
                                <m:t>𝟐</m:t>
                              </m:r>
                            </m:sup>
                          </m:sSup>
                        </m:den>
                      </m:f>
                    </m:oMath>
                  </m:oMathPara>
                </a14:m>
                <a:endParaRPr lang="ja-JP" altLang="en-US" sz="2800" dirty="0">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FE60DE4E-C371-44CE-ACF4-F35820B9DCEE}"/>
                  </a:ext>
                </a:extLst>
              </p:cNvPr>
              <p:cNvSpPr>
                <a:spLocks noRot="1" noChangeAspect="1" noMove="1" noResize="1" noEditPoints="1" noAdjustHandles="1" noChangeArrowheads="1" noChangeShapeType="1" noTextEdit="1"/>
              </p:cNvSpPr>
              <p:nvPr/>
            </p:nvSpPr>
            <p:spPr>
              <a:xfrm>
                <a:off x="8489071" y="2858705"/>
                <a:ext cx="1228734" cy="896143"/>
              </a:xfrm>
              <a:prstGeom prst="rect">
                <a:avLst/>
              </a:prstGeom>
              <a:blipFill>
                <a:blip r:embed="rId7"/>
                <a:stretch>
                  <a:fillRect/>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893CB25E-1542-4148-8F5D-D56BDB95F5E8}"/>
              </a:ext>
            </a:extLst>
          </p:cNvPr>
          <p:cNvCxnSpPr>
            <a:cxnSpLocks/>
          </p:cNvCxnSpPr>
          <p:nvPr/>
        </p:nvCxnSpPr>
        <p:spPr>
          <a:xfrm flipH="1">
            <a:off x="9743660" y="2154725"/>
            <a:ext cx="913012" cy="9412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E0817AD-E0E0-4475-A1A7-E26F43A770CF}"/>
              </a:ext>
            </a:extLst>
          </p:cNvPr>
          <p:cNvCxnSpPr>
            <a:cxnSpLocks/>
          </p:cNvCxnSpPr>
          <p:nvPr/>
        </p:nvCxnSpPr>
        <p:spPr>
          <a:xfrm flipV="1">
            <a:off x="10656672" y="1352000"/>
            <a:ext cx="792088" cy="7861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4E165AC7-46E9-49BF-9399-7F5C1664E9D9}"/>
              </a:ext>
            </a:extLst>
          </p:cNvPr>
          <p:cNvSpPr/>
          <p:nvPr/>
        </p:nvSpPr>
        <p:spPr>
          <a:xfrm>
            <a:off x="465760" y="4239622"/>
            <a:ext cx="6566344" cy="1569660"/>
          </a:xfrm>
          <a:prstGeom prst="rect">
            <a:avLst/>
          </a:prstGeom>
        </p:spPr>
        <p:txBody>
          <a:bodyPr wrap="square">
            <a:spAutoFit/>
          </a:bodyPr>
          <a:lstStyle/>
          <a:p>
            <a:r>
              <a:rPr lang="ja-JP" altLang="en-US" sz="2400" dirty="0">
                <a:ea typeface="HG丸ｺﾞｼｯｸM-PRO" panose="020F0600000000000000" pitchFamily="50" charset="-128"/>
              </a:rPr>
              <a:t>Ｂさんと物体は、自転軸を中心に回転半径の円運動をしているので、Ｂさんから見ると遠心力（慣性力）がはたらいているように見える。</a:t>
            </a:r>
            <a:endParaRPr lang="en-US" altLang="ja-JP" sz="2400"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E7BFE9E0-4BC8-4138-BF30-F9DEB1F4E185}"/>
              </a:ext>
            </a:extLst>
          </p:cNvPr>
          <p:cNvCxnSpPr>
            <a:cxnSpLocks/>
          </p:cNvCxnSpPr>
          <p:nvPr/>
        </p:nvCxnSpPr>
        <p:spPr>
          <a:xfrm flipH="1">
            <a:off x="9172365" y="2151937"/>
            <a:ext cx="1373506" cy="17685"/>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BC30CCD4-3C16-4DC8-93D5-C91E21B8F12B}"/>
                  </a:ext>
                </a:extLst>
              </p:cNvPr>
              <p:cNvSpPr/>
              <p:nvPr/>
            </p:nvSpPr>
            <p:spPr>
              <a:xfrm>
                <a:off x="9175090" y="1698554"/>
                <a:ext cx="13083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𝑹𝒄𝒐𝒔</m:t>
                      </m:r>
                      <m:r>
                        <a:rPr lang="ja-JP" altLang="en-US" sz="2800" b="1" i="1">
                          <a:solidFill>
                            <a:srgbClr val="FF0000"/>
                          </a:solidFill>
                          <a:latin typeface="Cambria Math" panose="02040503050406030204" pitchFamily="18" charset="0"/>
                        </a:rPr>
                        <m:t>𝜽</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BC30CCD4-3C16-4DC8-93D5-C91E21B8F12B}"/>
                  </a:ext>
                </a:extLst>
              </p:cNvPr>
              <p:cNvSpPr>
                <a:spLocks noRot="1" noChangeAspect="1" noMove="1" noResize="1" noEditPoints="1" noAdjustHandles="1" noChangeArrowheads="1" noChangeShapeType="1" noTextEdit="1"/>
              </p:cNvSpPr>
              <p:nvPr/>
            </p:nvSpPr>
            <p:spPr>
              <a:xfrm>
                <a:off x="9175090" y="1698554"/>
                <a:ext cx="1308371" cy="523220"/>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019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41">
            <a:extLst>
              <a:ext uri="{FF2B5EF4-FFF2-40B4-BE49-F238E27FC236}">
                <a16:creationId xmlns:a16="http://schemas.microsoft.com/office/drawing/2014/main" id="{DC918457-AB9B-4F0D-A3B7-6CD8B9C6FE77}"/>
              </a:ext>
            </a:extLst>
          </p:cNvPr>
          <p:cNvSpPr/>
          <p:nvPr/>
        </p:nvSpPr>
        <p:spPr>
          <a:xfrm>
            <a:off x="7982344" y="3025716"/>
            <a:ext cx="642089" cy="496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15</a:t>
            </a:fld>
            <a:endParaRPr kumimoji="1" lang="ja-JP" altLang="en-US"/>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D5F4D41C-21C7-4D24-BC5E-CE7BCA2DF60E}"/>
                  </a:ext>
                </a:extLst>
              </p:cNvPr>
              <p:cNvSpPr/>
              <p:nvPr/>
            </p:nvSpPr>
            <p:spPr>
              <a:xfrm>
                <a:off x="2771888" y="1343531"/>
                <a:ext cx="689612"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𝑵</m:t>
                      </m:r>
                    </m:oMath>
                  </m:oMathPara>
                </a14:m>
                <a:endParaRPr lang="ja-JP" altLang="en-US" sz="4000" dirty="0">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D5F4D41C-21C7-4D24-BC5E-CE7BCA2DF60E}"/>
                  </a:ext>
                </a:extLst>
              </p:cNvPr>
              <p:cNvSpPr>
                <a:spLocks noRot="1" noChangeAspect="1" noMove="1" noResize="1" noEditPoints="1" noAdjustHandles="1" noChangeArrowheads="1" noChangeShapeType="1" noTextEdit="1"/>
              </p:cNvSpPr>
              <p:nvPr/>
            </p:nvSpPr>
            <p:spPr>
              <a:xfrm>
                <a:off x="2771888" y="1343531"/>
                <a:ext cx="689612" cy="70788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F541377C-DD00-49D6-B08B-04195A9E59D2}"/>
                  </a:ext>
                </a:extLst>
              </p:cNvPr>
              <p:cNvSpPr/>
              <p:nvPr/>
            </p:nvSpPr>
            <p:spPr>
              <a:xfrm>
                <a:off x="683656" y="4295859"/>
                <a:ext cx="1674369" cy="124078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a:rPr>
                        <m:t>𝑮</m:t>
                      </m:r>
                      <m:f>
                        <m:fPr>
                          <m:ctrlPr>
                            <a:rPr lang="en-US" altLang="ja-JP" sz="4000" b="1" i="1">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𝑴</m:t>
                          </m:r>
                          <m:r>
                            <a:rPr lang="en-US" altLang="ja-JP" sz="4000" b="1" i="1">
                              <a:solidFill>
                                <a:srgbClr val="FF0000"/>
                              </a:solidFill>
                              <a:latin typeface="Cambria Math"/>
                            </a:rPr>
                            <m:t>𝒎</m:t>
                          </m:r>
                        </m:num>
                        <m:den>
                          <m:sSup>
                            <m:sSupPr>
                              <m:ctrlPr>
                                <a:rPr lang="en-US" altLang="ja-JP" sz="4000" b="1" i="1">
                                  <a:solidFill>
                                    <a:srgbClr val="FF0000"/>
                                  </a:solidFill>
                                  <a:latin typeface="Cambria Math" panose="02040503050406030204" pitchFamily="18" charset="0"/>
                                </a:rPr>
                              </m:ctrlPr>
                            </m:sSupPr>
                            <m:e>
                              <m:r>
                                <a:rPr lang="en-US" altLang="ja-JP" sz="4000" b="1" i="1" smtClean="0">
                                  <a:solidFill>
                                    <a:srgbClr val="FF0000"/>
                                  </a:solidFill>
                                  <a:latin typeface="Cambria Math" panose="02040503050406030204" pitchFamily="18" charset="0"/>
                                </a:rPr>
                                <m:t>𝑹</m:t>
                              </m:r>
                            </m:e>
                            <m:sup>
                              <m:r>
                                <a:rPr lang="en-US" altLang="ja-JP" sz="4000" b="1" i="1">
                                  <a:solidFill>
                                    <a:srgbClr val="FF0000"/>
                                  </a:solidFill>
                                  <a:latin typeface="Cambria Math"/>
                                </a:rPr>
                                <m:t>𝟐</m:t>
                              </m:r>
                            </m:sup>
                          </m:sSup>
                        </m:den>
                      </m:f>
                    </m:oMath>
                  </m:oMathPara>
                </a14:m>
                <a:endParaRPr lang="ja-JP" altLang="en-US" sz="4000" dirty="0">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F541377C-DD00-49D6-B08B-04195A9E59D2}"/>
                  </a:ext>
                </a:extLst>
              </p:cNvPr>
              <p:cNvSpPr>
                <a:spLocks noRot="1" noChangeAspect="1" noMove="1" noResize="1" noEditPoints="1" noAdjustHandles="1" noChangeArrowheads="1" noChangeShapeType="1" noTextEdit="1"/>
              </p:cNvSpPr>
              <p:nvPr/>
            </p:nvSpPr>
            <p:spPr>
              <a:xfrm>
                <a:off x="683656" y="4295859"/>
                <a:ext cx="1674369" cy="124078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6C01AE77-E679-455F-87E1-C5768FAAA902}"/>
                  </a:ext>
                </a:extLst>
              </p:cNvPr>
              <p:cNvSpPr/>
              <p:nvPr/>
            </p:nvSpPr>
            <p:spPr>
              <a:xfrm>
                <a:off x="2786525" y="2410633"/>
                <a:ext cx="2398862" cy="53296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0070C0"/>
                          </a:solidFill>
                          <a:latin typeface="Cambria Math" panose="02040503050406030204" pitchFamily="18" charset="0"/>
                        </a:rPr>
                        <m:t>𝒎</m:t>
                      </m:r>
                      <m:r>
                        <a:rPr lang="en-US" altLang="ja-JP" sz="2800" b="1" i="1" smtClean="0">
                          <a:solidFill>
                            <a:srgbClr val="0070C0"/>
                          </a:solidFill>
                          <a:latin typeface="Cambria Math" panose="02040503050406030204" pitchFamily="18" charset="0"/>
                        </a:rPr>
                        <m:t>(</m:t>
                      </m:r>
                      <m:r>
                        <a:rPr lang="en-US" altLang="ja-JP" sz="2800" b="1" i="1" smtClean="0">
                          <a:solidFill>
                            <a:srgbClr val="0070C0"/>
                          </a:solidFill>
                          <a:latin typeface="Cambria Math" panose="02040503050406030204" pitchFamily="18" charset="0"/>
                        </a:rPr>
                        <m:t>𝑹𝒄𝒐𝒔</m:t>
                      </m:r>
                      <m:r>
                        <a:rPr lang="ja-JP" altLang="en-US" sz="2800" b="1" i="1" smtClean="0">
                          <a:solidFill>
                            <a:srgbClr val="0070C0"/>
                          </a:solidFill>
                          <a:latin typeface="Cambria Math" panose="02040503050406030204" pitchFamily="18" charset="0"/>
                        </a:rPr>
                        <m:t>𝜽</m:t>
                      </m:r>
                      <m:r>
                        <a:rPr lang="en-US" altLang="ja-JP" sz="2800" b="1" i="1" smtClean="0">
                          <a:solidFill>
                            <a:srgbClr val="0070C0"/>
                          </a:solidFill>
                          <a:latin typeface="Cambria Math" panose="02040503050406030204" pitchFamily="18" charset="0"/>
                        </a:rPr>
                        <m:t>)</m:t>
                      </m:r>
                      <m:sSup>
                        <m:sSupPr>
                          <m:ctrlPr>
                            <a:rPr lang="en-US" altLang="ja-JP" sz="2800" b="1" i="1">
                              <a:solidFill>
                                <a:srgbClr val="0070C0"/>
                              </a:solidFill>
                              <a:latin typeface="Cambria Math" panose="02040503050406030204" pitchFamily="18" charset="0"/>
                            </a:rPr>
                          </m:ctrlPr>
                        </m:sSupPr>
                        <m:e>
                          <m:r>
                            <a:rPr lang="ja-JP" altLang="en-US" sz="2800" b="1" i="1" smtClean="0">
                              <a:solidFill>
                                <a:srgbClr val="0070C0"/>
                              </a:solidFill>
                              <a:latin typeface="Cambria Math" panose="02040503050406030204" pitchFamily="18" charset="0"/>
                            </a:rPr>
                            <m:t>𝝎</m:t>
                          </m:r>
                        </m:e>
                        <m:sup>
                          <m:r>
                            <a:rPr lang="en-US" altLang="ja-JP" sz="2800" b="1" i="1">
                              <a:solidFill>
                                <a:srgbClr val="0070C0"/>
                              </a:solidFill>
                              <a:latin typeface="Cambria Math"/>
                            </a:rPr>
                            <m:t>𝟐</m:t>
                          </m:r>
                        </m:sup>
                      </m:sSup>
                    </m:oMath>
                  </m:oMathPara>
                </a14:m>
                <a:endParaRPr lang="ja-JP" altLang="en-US" sz="2800" dirty="0">
                  <a:solidFill>
                    <a:srgbClr val="0070C0"/>
                  </a:solidFill>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6C01AE77-E679-455F-87E1-C5768FAAA902}"/>
                  </a:ext>
                </a:extLst>
              </p:cNvPr>
              <p:cNvSpPr>
                <a:spLocks noRot="1" noChangeAspect="1" noMove="1" noResize="1" noEditPoints="1" noAdjustHandles="1" noChangeArrowheads="1" noChangeShapeType="1" noTextEdit="1"/>
              </p:cNvSpPr>
              <p:nvPr/>
            </p:nvSpPr>
            <p:spPr>
              <a:xfrm>
                <a:off x="2786525" y="2410633"/>
                <a:ext cx="2398862" cy="532966"/>
              </a:xfrm>
              <a:prstGeom prst="rect">
                <a:avLst/>
              </a:prstGeom>
              <a:blipFill>
                <a:blip r:embed="rId4"/>
                <a:stretch>
                  <a:fillRect/>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F06C5237-401C-4803-8207-08C79B909789}"/>
              </a:ext>
            </a:extLst>
          </p:cNvPr>
          <p:cNvSpPr/>
          <p:nvPr/>
        </p:nvSpPr>
        <p:spPr>
          <a:xfrm rot="37747">
            <a:off x="1804178" y="2495433"/>
            <a:ext cx="278919" cy="1027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1" name="スマイル 10">
            <a:extLst>
              <a:ext uri="{FF2B5EF4-FFF2-40B4-BE49-F238E27FC236}">
                <a16:creationId xmlns:a16="http://schemas.microsoft.com/office/drawing/2014/main" id="{AB324DA7-F0B5-4C3C-B794-9BC1AAFCF082}"/>
              </a:ext>
            </a:extLst>
          </p:cNvPr>
          <p:cNvSpPr/>
          <p:nvPr/>
        </p:nvSpPr>
        <p:spPr>
          <a:xfrm rot="37747">
            <a:off x="1756112" y="2229228"/>
            <a:ext cx="418055" cy="396058"/>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368A0A98-D18B-4C80-8022-C3657AA67F5D}"/>
              </a:ext>
            </a:extLst>
          </p:cNvPr>
          <p:cNvSpPr/>
          <p:nvPr/>
        </p:nvSpPr>
        <p:spPr>
          <a:xfrm rot="94993">
            <a:off x="507743" y="1675414"/>
            <a:ext cx="1415772"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Ｂさん</a:t>
            </a:r>
            <a:endParaRPr lang="ja-JP" altLang="en-US" sz="3200" dirty="0">
              <a:ea typeface="HG丸ｺﾞｼｯｸM-PRO" panose="020F0600000000000000" pitchFamily="50" charset="-128"/>
            </a:endParaRPr>
          </a:p>
        </p:txBody>
      </p:sp>
      <p:cxnSp>
        <p:nvCxnSpPr>
          <p:cNvPr id="13" name="直線矢印コネクタ 12">
            <a:extLst>
              <a:ext uri="{FF2B5EF4-FFF2-40B4-BE49-F238E27FC236}">
                <a16:creationId xmlns:a16="http://schemas.microsoft.com/office/drawing/2014/main" id="{D64B6A9E-DB3C-42C3-9D9C-23D0818E0128}"/>
              </a:ext>
            </a:extLst>
          </p:cNvPr>
          <p:cNvCxnSpPr>
            <a:cxnSpLocks/>
          </p:cNvCxnSpPr>
          <p:nvPr/>
        </p:nvCxnSpPr>
        <p:spPr>
          <a:xfrm>
            <a:off x="2689116" y="3575778"/>
            <a:ext cx="1" cy="17281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B1513F1-07FB-47BD-9A2A-85C437FE6936}"/>
              </a:ext>
            </a:extLst>
          </p:cNvPr>
          <p:cNvCxnSpPr>
            <a:cxnSpLocks/>
          </p:cNvCxnSpPr>
          <p:nvPr/>
        </p:nvCxnSpPr>
        <p:spPr>
          <a:xfrm flipV="1">
            <a:off x="2688641" y="1703571"/>
            <a:ext cx="0" cy="18156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EFF972C-B63B-4CDF-B1BB-AE8DC59652A8}"/>
              </a:ext>
            </a:extLst>
          </p:cNvPr>
          <p:cNvCxnSpPr>
            <a:cxnSpLocks/>
          </p:cNvCxnSpPr>
          <p:nvPr/>
        </p:nvCxnSpPr>
        <p:spPr>
          <a:xfrm flipV="1">
            <a:off x="2699882" y="3062399"/>
            <a:ext cx="761618" cy="43403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C81052A-8A4B-4F05-A55E-FC8B9BE7F98E}"/>
              </a:ext>
            </a:extLst>
          </p:cNvPr>
          <p:cNvCxnSpPr>
            <a:cxnSpLocks/>
          </p:cNvCxnSpPr>
          <p:nvPr/>
        </p:nvCxnSpPr>
        <p:spPr>
          <a:xfrm>
            <a:off x="543504" y="3527766"/>
            <a:ext cx="4312751" cy="7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BBC5EEC4-7714-4D60-B815-FDA5F431C544}"/>
              </a:ext>
            </a:extLst>
          </p:cNvPr>
          <p:cNvSpPr/>
          <p:nvPr/>
        </p:nvSpPr>
        <p:spPr>
          <a:xfrm>
            <a:off x="2378835" y="2999715"/>
            <a:ext cx="642089" cy="496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B030345D-652E-4512-8101-9E20078E2BDE}"/>
                  </a:ext>
                </a:extLst>
              </p:cNvPr>
              <p:cNvSpPr/>
              <p:nvPr/>
            </p:nvSpPr>
            <p:spPr>
              <a:xfrm>
                <a:off x="5807968" y="4221088"/>
                <a:ext cx="1674369" cy="124078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a:rPr>
                        <m:t>𝑮</m:t>
                      </m:r>
                      <m:f>
                        <m:fPr>
                          <m:ctrlPr>
                            <a:rPr lang="en-US" altLang="ja-JP" sz="4000" b="1" i="1">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𝑴</m:t>
                          </m:r>
                          <m:r>
                            <a:rPr lang="en-US" altLang="ja-JP" sz="4000" b="1" i="1">
                              <a:solidFill>
                                <a:srgbClr val="FF0000"/>
                              </a:solidFill>
                              <a:latin typeface="Cambria Math"/>
                            </a:rPr>
                            <m:t>𝒎</m:t>
                          </m:r>
                        </m:num>
                        <m:den>
                          <m:sSup>
                            <m:sSupPr>
                              <m:ctrlPr>
                                <a:rPr lang="en-US" altLang="ja-JP" sz="4000" b="1" i="1">
                                  <a:solidFill>
                                    <a:srgbClr val="FF0000"/>
                                  </a:solidFill>
                                  <a:latin typeface="Cambria Math" panose="02040503050406030204" pitchFamily="18" charset="0"/>
                                </a:rPr>
                              </m:ctrlPr>
                            </m:sSupPr>
                            <m:e>
                              <m:r>
                                <a:rPr lang="en-US" altLang="ja-JP" sz="4000" b="1" i="1" smtClean="0">
                                  <a:solidFill>
                                    <a:srgbClr val="FF0000"/>
                                  </a:solidFill>
                                  <a:latin typeface="Cambria Math" panose="02040503050406030204" pitchFamily="18" charset="0"/>
                                </a:rPr>
                                <m:t>𝑹</m:t>
                              </m:r>
                            </m:e>
                            <m:sup>
                              <m:r>
                                <a:rPr lang="en-US" altLang="ja-JP" sz="4000" b="1" i="1">
                                  <a:solidFill>
                                    <a:srgbClr val="FF0000"/>
                                  </a:solidFill>
                                  <a:latin typeface="Cambria Math"/>
                                </a:rPr>
                                <m:t>𝟐</m:t>
                              </m:r>
                            </m:sup>
                          </m:sSup>
                        </m:den>
                      </m:f>
                    </m:oMath>
                  </m:oMathPara>
                </a14:m>
                <a:endParaRPr lang="ja-JP" altLang="en-US" sz="4000" dirty="0">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B030345D-652E-4512-8101-9E20078E2BDE}"/>
                  </a:ext>
                </a:extLst>
              </p:cNvPr>
              <p:cNvSpPr>
                <a:spLocks noRot="1" noChangeAspect="1" noMove="1" noResize="1" noEditPoints="1" noAdjustHandles="1" noChangeArrowheads="1" noChangeShapeType="1" noTextEdit="1"/>
              </p:cNvSpPr>
              <p:nvPr/>
            </p:nvSpPr>
            <p:spPr>
              <a:xfrm>
                <a:off x="5807968" y="4221088"/>
                <a:ext cx="1674369" cy="1240789"/>
              </a:xfrm>
              <a:prstGeom prst="rect">
                <a:avLst/>
              </a:prstGeom>
              <a:blipFill>
                <a:blip r:embed="rId5"/>
                <a:stretch>
                  <a:fillRect/>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591C2F93-8229-430A-BF48-D2E298E7C4F1}"/>
              </a:ext>
            </a:extLst>
          </p:cNvPr>
          <p:cNvSpPr/>
          <p:nvPr/>
        </p:nvSpPr>
        <p:spPr>
          <a:xfrm>
            <a:off x="7903987" y="5131619"/>
            <a:ext cx="3570208" cy="461665"/>
          </a:xfrm>
          <a:prstGeom prst="rect">
            <a:avLst/>
          </a:prstGeom>
        </p:spPr>
        <p:txBody>
          <a:bodyPr wrap="none">
            <a:spAutoFit/>
          </a:bodyPr>
          <a:lstStyle/>
          <a:p>
            <a:r>
              <a:rPr lang="ja-JP" altLang="en-US" sz="2400" dirty="0">
                <a:solidFill>
                  <a:srgbClr val="FF0000"/>
                </a:solidFill>
                <a:ea typeface="HG丸ｺﾞｼｯｸM-PRO" panose="020F0600000000000000" pitchFamily="50" charset="-128"/>
              </a:rPr>
              <a:t>万有引力と遠心力の合力</a:t>
            </a:r>
          </a:p>
        </p:txBody>
      </p: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722FF197-A78C-40B4-AEB3-9CCC98FF73C1}"/>
                  </a:ext>
                </a:extLst>
              </p:cNvPr>
              <p:cNvSpPr/>
              <p:nvPr/>
            </p:nvSpPr>
            <p:spPr>
              <a:xfrm>
                <a:off x="7968208" y="1124744"/>
                <a:ext cx="689612"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𝑵</m:t>
                      </m:r>
                    </m:oMath>
                  </m:oMathPara>
                </a14:m>
                <a:endParaRPr lang="ja-JP" altLang="en-US" sz="4000" dirty="0">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722FF197-A78C-40B4-AEB3-9CCC98FF73C1}"/>
                  </a:ext>
                </a:extLst>
              </p:cNvPr>
              <p:cNvSpPr>
                <a:spLocks noRot="1" noChangeAspect="1" noMove="1" noResize="1" noEditPoints="1" noAdjustHandles="1" noChangeArrowheads="1" noChangeShapeType="1" noTextEdit="1"/>
              </p:cNvSpPr>
              <p:nvPr/>
            </p:nvSpPr>
            <p:spPr>
              <a:xfrm>
                <a:off x="7968208" y="1124744"/>
                <a:ext cx="689612" cy="707886"/>
              </a:xfrm>
              <a:prstGeom prst="rect">
                <a:avLst/>
              </a:prstGeom>
              <a:blipFill>
                <a:blip r:embed="rId6"/>
                <a:stretch>
                  <a:fillRect/>
                </a:stretch>
              </a:blipFill>
            </p:spPr>
            <p:txBody>
              <a:bodyPr/>
              <a:lstStyle/>
              <a:p>
                <a:r>
                  <a:rPr lang="ja-JP" altLang="en-US">
                    <a:noFill/>
                  </a:rPr>
                  <a:t> </a:t>
                </a:r>
              </a:p>
            </p:txBody>
          </p:sp>
        </mc:Fallback>
      </mc:AlternateContent>
      <p:cxnSp>
        <p:nvCxnSpPr>
          <p:cNvPr id="29" name="直線矢印コネクタ 28">
            <a:extLst>
              <a:ext uri="{FF2B5EF4-FFF2-40B4-BE49-F238E27FC236}">
                <a16:creationId xmlns:a16="http://schemas.microsoft.com/office/drawing/2014/main" id="{3466E1B9-178E-4A0B-951D-35F49C65D77B}"/>
              </a:ext>
            </a:extLst>
          </p:cNvPr>
          <p:cNvCxnSpPr>
            <a:cxnSpLocks/>
          </p:cNvCxnSpPr>
          <p:nvPr/>
        </p:nvCxnSpPr>
        <p:spPr>
          <a:xfrm rot="1318339">
            <a:off x="7903987" y="3514623"/>
            <a:ext cx="1" cy="17281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C29F87A-EF0E-4A4C-A79F-0DB9D4B7A941}"/>
              </a:ext>
            </a:extLst>
          </p:cNvPr>
          <p:cNvCxnSpPr>
            <a:cxnSpLocks/>
          </p:cNvCxnSpPr>
          <p:nvPr/>
        </p:nvCxnSpPr>
        <p:spPr>
          <a:xfrm rot="19897586" flipV="1">
            <a:off x="8200634" y="3360936"/>
            <a:ext cx="925751" cy="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5AE8D72-633C-4F77-A4E2-71DF594A1088}"/>
              </a:ext>
            </a:extLst>
          </p:cNvPr>
          <p:cNvCxnSpPr>
            <a:cxnSpLocks/>
          </p:cNvCxnSpPr>
          <p:nvPr/>
        </p:nvCxnSpPr>
        <p:spPr>
          <a:xfrm rot="1318339">
            <a:off x="8677201" y="2986560"/>
            <a:ext cx="0" cy="208823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53F0912-8DB4-4C58-A7E1-52B218B631D5}"/>
              </a:ext>
            </a:extLst>
          </p:cNvPr>
          <p:cNvCxnSpPr>
            <a:cxnSpLocks/>
          </p:cNvCxnSpPr>
          <p:nvPr/>
        </p:nvCxnSpPr>
        <p:spPr>
          <a:xfrm rot="1318339" flipH="1">
            <a:off x="7650566" y="4875492"/>
            <a:ext cx="576064" cy="43204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0A5FB10A-3836-4B1D-A11E-85472289A22C}"/>
              </a:ext>
            </a:extLst>
          </p:cNvPr>
          <p:cNvCxnSpPr>
            <a:cxnSpLocks/>
          </p:cNvCxnSpPr>
          <p:nvPr/>
        </p:nvCxnSpPr>
        <p:spPr>
          <a:xfrm rot="1318339">
            <a:off x="7973875" y="3570104"/>
            <a:ext cx="576064" cy="14401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FC2C28C-DAF7-48AD-B5B5-42F462BBBF9C}"/>
              </a:ext>
            </a:extLst>
          </p:cNvPr>
          <p:cNvCxnSpPr>
            <a:cxnSpLocks/>
          </p:cNvCxnSpPr>
          <p:nvPr/>
        </p:nvCxnSpPr>
        <p:spPr>
          <a:xfrm>
            <a:off x="5879976" y="3533780"/>
            <a:ext cx="4032448" cy="120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11FBB64D-0F82-49B3-9D03-63A57226352A}"/>
              </a:ext>
            </a:extLst>
          </p:cNvPr>
          <p:cNvCxnSpPr>
            <a:cxnSpLocks/>
          </p:cNvCxnSpPr>
          <p:nvPr/>
        </p:nvCxnSpPr>
        <p:spPr>
          <a:xfrm rot="1318339" flipH="1" flipV="1">
            <a:off x="7934899" y="1868512"/>
            <a:ext cx="658280" cy="15883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58820157-D704-412D-AB1D-4006CA7A9DEB}"/>
                  </a:ext>
                </a:extLst>
              </p:cNvPr>
              <p:cNvSpPr/>
              <p:nvPr/>
            </p:nvSpPr>
            <p:spPr>
              <a:xfrm>
                <a:off x="8129100" y="5345201"/>
                <a:ext cx="121700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a:rPr>
                        <m:t>𝒎</m:t>
                      </m:r>
                      <m:r>
                        <a:rPr lang="en-US" altLang="ja-JP" sz="4400" b="1" i="1" smtClean="0">
                          <a:solidFill>
                            <a:srgbClr val="FF0000"/>
                          </a:solidFill>
                          <a:latin typeface="Cambria Math" panose="02040503050406030204" pitchFamily="18" charset="0"/>
                        </a:rPr>
                        <m:t>𝒈</m:t>
                      </m:r>
                    </m:oMath>
                  </m:oMathPara>
                </a14:m>
                <a:endParaRPr lang="ja-JP" altLang="en-US" sz="44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58820157-D704-412D-AB1D-4006CA7A9DEB}"/>
                  </a:ext>
                </a:extLst>
              </p:cNvPr>
              <p:cNvSpPr>
                <a:spLocks noRot="1" noChangeAspect="1" noMove="1" noResize="1" noEditPoints="1" noAdjustHandles="1" noChangeArrowheads="1" noChangeShapeType="1" noTextEdit="1"/>
              </p:cNvSpPr>
              <p:nvPr/>
            </p:nvSpPr>
            <p:spPr>
              <a:xfrm>
                <a:off x="8129100" y="5345201"/>
                <a:ext cx="1217000" cy="76944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29F98E1A-EA60-4027-819C-547F912BE304}"/>
                  </a:ext>
                </a:extLst>
              </p:cNvPr>
              <p:cNvSpPr/>
              <p:nvPr/>
            </p:nvSpPr>
            <p:spPr>
              <a:xfrm>
                <a:off x="8976320" y="2564904"/>
                <a:ext cx="2398862" cy="53296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0070C0"/>
                          </a:solidFill>
                          <a:latin typeface="Cambria Math" panose="02040503050406030204" pitchFamily="18" charset="0"/>
                        </a:rPr>
                        <m:t>𝒎</m:t>
                      </m:r>
                      <m:r>
                        <a:rPr lang="en-US" altLang="ja-JP" sz="2800" b="1" i="1" smtClean="0">
                          <a:solidFill>
                            <a:srgbClr val="0070C0"/>
                          </a:solidFill>
                          <a:latin typeface="Cambria Math" panose="02040503050406030204" pitchFamily="18" charset="0"/>
                        </a:rPr>
                        <m:t>(</m:t>
                      </m:r>
                      <m:r>
                        <a:rPr lang="en-US" altLang="ja-JP" sz="2800" b="1" i="1" smtClean="0">
                          <a:solidFill>
                            <a:srgbClr val="0070C0"/>
                          </a:solidFill>
                          <a:latin typeface="Cambria Math" panose="02040503050406030204" pitchFamily="18" charset="0"/>
                        </a:rPr>
                        <m:t>𝑹𝒄𝒐𝒔</m:t>
                      </m:r>
                      <m:r>
                        <a:rPr lang="ja-JP" altLang="en-US" sz="2800" b="1" i="1" smtClean="0">
                          <a:solidFill>
                            <a:srgbClr val="0070C0"/>
                          </a:solidFill>
                          <a:latin typeface="Cambria Math" panose="02040503050406030204" pitchFamily="18" charset="0"/>
                        </a:rPr>
                        <m:t>𝜽</m:t>
                      </m:r>
                      <m:r>
                        <a:rPr lang="en-US" altLang="ja-JP" sz="2800" b="1" i="1" smtClean="0">
                          <a:solidFill>
                            <a:srgbClr val="0070C0"/>
                          </a:solidFill>
                          <a:latin typeface="Cambria Math" panose="02040503050406030204" pitchFamily="18" charset="0"/>
                        </a:rPr>
                        <m:t>)</m:t>
                      </m:r>
                      <m:sSup>
                        <m:sSupPr>
                          <m:ctrlPr>
                            <a:rPr lang="en-US" altLang="ja-JP" sz="2800" b="1" i="1">
                              <a:solidFill>
                                <a:srgbClr val="0070C0"/>
                              </a:solidFill>
                              <a:latin typeface="Cambria Math" panose="02040503050406030204" pitchFamily="18" charset="0"/>
                            </a:rPr>
                          </m:ctrlPr>
                        </m:sSupPr>
                        <m:e>
                          <m:r>
                            <a:rPr lang="ja-JP" altLang="en-US" sz="2800" b="1" i="1" smtClean="0">
                              <a:solidFill>
                                <a:srgbClr val="0070C0"/>
                              </a:solidFill>
                              <a:latin typeface="Cambria Math" panose="02040503050406030204" pitchFamily="18" charset="0"/>
                            </a:rPr>
                            <m:t>𝝎</m:t>
                          </m:r>
                        </m:e>
                        <m:sup>
                          <m:r>
                            <a:rPr lang="en-US" altLang="ja-JP" sz="2800" b="1" i="1">
                              <a:solidFill>
                                <a:srgbClr val="0070C0"/>
                              </a:solidFill>
                              <a:latin typeface="Cambria Math"/>
                            </a:rPr>
                            <m:t>𝟐</m:t>
                          </m:r>
                        </m:sup>
                      </m:sSup>
                    </m:oMath>
                  </m:oMathPara>
                </a14:m>
                <a:endParaRPr lang="ja-JP" altLang="en-US" sz="2800" dirty="0">
                  <a:solidFill>
                    <a:srgbClr val="0070C0"/>
                  </a:solidFill>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29F98E1A-EA60-4027-819C-547F912BE304}"/>
                  </a:ext>
                </a:extLst>
              </p:cNvPr>
              <p:cNvSpPr>
                <a:spLocks noRot="1" noChangeAspect="1" noMove="1" noResize="1" noEditPoints="1" noAdjustHandles="1" noChangeArrowheads="1" noChangeShapeType="1" noTextEdit="1"/>
              </p:cNvSpPr>
              <p:nvPr/>
            </p:nvSpPr>
            <p:spPr>
              <a:xfrm>
                <a:off x="8976320" y="2564904"/>
                <a:ext cx="2398862" cy="532966"/>
              </a:xfrm>
              <a:prstGeom prst="rect">
                <a:avLst/>
              </a:prstGeom>
              <a:blipFill>
                <a:blip r:embed="rId8"/>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90DE957-E55B-42FA-83CF-C1CB931CF65D}"/>
              </a:ext>
            </a:extLst>
          </p:cNvPr>
          <p:cNvSpPr/>
          <p:nvPr/>
        </p:nvSpPr>
        <p:spPr>
          <a:xfrm rot="37747">
            <a:off x="7315379" y="2495434"/>
            <a:ext cx="278919" cy="1027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9" name="スマイル 38">
            <a:extLst>
              <a:ext uri="{FF2B5EF4-FFF2-40B4-BE49-F238E27FC236}">
                <a16:creationId xmlns:a16="http://schemas.microsoft.com/office/drawing/2014/main" id="{70509663-8A6E-4749-AED1-E9C5B0DBB842}"/>
              </a:ext>
            </a:extLst>
          </p:cNvPr>
          <p:cNvSpPr/>
          <p:nvPr/>
        </p:nvSpPr>
        <p:spPr>
          <a:xfrm rot="37747">
            <a:off x="7267313" y="2229229"/>
            <a:ext cx="418055" cy="396058"/>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79355A51-2D2D-4A0C-BD96-6EC79518ABAE}"/>
              </a:ext>
            </a:extLst>
          </p:cNvPr>
          <p:cNvSpPr/>
          <p:nvPr/>
        </p:nvSpPr>
        <p:spPr>
          <a:xfrm rot="94993">
            <a:off x="6018944" y="1675415"/>
            <a:ext cx="1415772"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Ｂさん</a:t>
            </a:r>
            <a:endParaRPr lang="ja-JP" altLang="en-US" sz="3200" dirty="0">
              <a:ea typeface="HG丸ｺﾞｼｯｸM-PRO" panose="020F0600000000000000" pitchFamily="50" charset="-128"/>
            </a:endParaRPr>
          </a:p>
        </p:txBody>
      </p:sp>
      <p:sp>
        <p:nvSpPr>
          <p:cNvPr id="47" name="楕円 46">
            <a:extLst>
              <a:ext uri="{FF2B5EF4-FFF2-40B4-BE49-F238E27FC236}">
                <a16:creationId xmlns:a16="http://schemas.microsoft.com/office/drawing/2014/main" id="{51BB98A6-9A16-4465-BD45-B48606E6F96B}"/>
              </a:ext>
            </a:extLst>
          </p:cNvPr>
          <p:cNvSpPr/>
          <p:nvPr/>
        </p:nvSpPr>
        <p:spPr>
          <a:xfrm>
            <a:off x="5231904" y="870152"/>
            <a:ext cx="6782352" cy="57537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32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16</a:t>
            </a:fld>
            <a:endParaRPr kumimoji="1" lang="ja-JP" altLang="en-US"/>
          </a:p>
        </p:txBody>
      </p:sp>
      <p:cxnSp>
        <p:nvCxnSpPr>
          <p:cNvPr id="24" name="直線矢印コネクタ 23">
            <a:extLst>
              <a:ext uri="{FF2B5EF4-FFF2-40B4-BE49-F238E27FC236}">
                <a16:creationId xmlns:a16="http://schemas.microsoft.com/office/drawing/2014/main" id="{78CF55A2-11FF-41B5-9381-CC77CF8B06F4}"/>
              </a:ext>
            </a:extLst>
          </p:cNvPr>
          <p:cNvCxnSpPr>
            <a:cxnSpLocks/>
          </p:cNvCxnSpPr>
          <p:nvPr/>
        </p:nvCxnSpPr>
        <p:spPr>
          <a:xfrm flipV="1">
            <a:off x="8464437" y="1945340"/>
            <a:ext cx="504056" cy="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F1002B22-F19D-44C8-84A8-00E7C1B6E5DC}"/>
                  </a:ext>
                </a:extLst>
              </p:cNvPr>
              <p:cNvSpPr/>
              <p:nvPr/>
            </p:nvSpPr>
            <p:spPr>
              <a:xfrm>
                <a:off x="8968493" y="1579717"/>
                <a:ext cx="3033138" cy="658898"/>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0070C0"/>
                          </a:solidFill>
                          <a:latin typeface="Cambria Math" panose="02040503050406030204" pitchFamily="18" charset="0"/>
                        </a:rPr>
                        <m:t>𝒎</m:t>
                      </m:r>
                      <m:r>
                        <a:rPr lang="en-US" altLang="ja-JP" sz="3600" b="1" i="1" smtClean="0">
                          <a:solidFill>
                            <a:srgbClr val="0070C0"/>
                          </a:solidFill>
                          <a:latin typeface="Cambria Math" panose="02040503050406030204" pitchFamily="18" charset="0"/>
                        </a:rPr>
                        <m:t>(</m:t>
                      </m:r>
                      <m:r>
                        <a:rPr lang="en-US" altLang="ja-JP" sz="3600" b="1" i="1" smtClean="0">
                          <a:solidFill>
                            <a:srgbClr val="0070C0"/>
                          </a:solidFill>
                          <a:latin typeface="Cambria Math" panose="02040503050406030204" pitchFamily="18" charset="0"/>
                        </a:rPr>
                        <m:t>𝑹𝒄𝒐𝒔</m:t>
                      </m:r>
                      <m:r>
                        <a:rPr lang="ja-JP" altLang="en-US" sz="3600" b="1" i="1" smtClean="0">
                          <a:solidFill>
                            <a:srgbClr val="0070C0"/>
                          </a:solidFill>
                          <a:latin typeface="Cambria Math" panose="02040503050406030204" pitchFamily="18" charset="0"/>
                        </a:rPr>
                        <m:t>𝜽</m:t>
                      </m:r>
                      <m:r>
                        <a:rPr lang="en-US" altLang="ja-JP" sz="3600" b="1" i="1" smtClean="0">
                          <a:solidFill>
                            <a:srgbClr val="0070C0"/>
                          </a:solidFill>
                          <a:latin typeface="Cambria Math" panose="02040503050406030204" pitchFamily="18" charset="0"/>
                        </a:rPr>
                        <m:t>)</m:t>
                      </m:r>
                      <m:sSup>
                        <m:sSupPr>
                          <m:ctrlPr>
                            <a:rPr lang="en-US" altLang="ja-JP" sz="3600" b="1" i="1">
                              <a:solidFill>
                                <a:srgbClr val="0070C0"/>
                              </a:solidFill>
                              <a:latin typeface="Cambria Math" panose="02040503050406030204" pitchFamily="18" charset="0"/>
                            </a:rPr>
                          </m:ctrlPr>
                        </m:sSupPr>
                        <m:e>
                          <m:r>
                            <a:rPr lang="ja-JP" altLang="en-US" sz="3600" b="1" i="1" smtClean="0">
                              <a:solidFill>
                                <a:srgbClr val="0070C0"/>
                              </a:solidFill>
                              <a:latin typeface="Cambria Math" panose="02040503050406030204" pitchFamily="18" charset="0"/>
                            </a:rPr>
                            <m:t>𝝎</m:t>
                          </m:r>
                        </m:e>
                        <m:sup>
                          <m:r>
                            <a:rPr lang="en-US" altLang="ja-JP" sz="3600" b="1" i="1">
                              <a:solidFill>
                                <a:srgbClr val="0070C0"/>
                              </a:solidFill>
                              <a:latin typeface="Cambria Math"/>
                            </a:rPr>
                            <m:t>𝟐</m:t>
                          </m:r>
                        </m:sup>
                      </m:sSup>
                    </m:oMath>
                  </m:oMathPara>
                </a14:m>
                <a:endParaRPr lang="ja-JP" altLang="en-US" sz="3600" dirty="0">
                  <a:solidFill>
                    <a:srgbClr val="0070C0"/>
                  </a:solidFill>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F1002B22-F19D-44C8-84A8-00E7C1B6E5DC}"/>
                  </a:ext>
                </a:extLst>
              </p:cNvPr>
              <p:cNvSpPr>
                <a:spLocks noRot="1" noChangeAspect="1" noMove="1" noResize="1" noEditPoints="1" noAdjustHandles="1" noChangeArrowheads="1" noChangeShapeType="1" noTextEdit="1"/>
              </p:cNvSpPr>
              <p:nvPr/>
            </p:nvSpPr>
            <p:spPr>
              <a:xfrm>
                <a:off x="8968493" y="1579717"/>
                <a:ext cx="3033138" cy="658898"/>
              </a:xfrm>
              <a:prstGeom prst="rect">
                <a:avLst/>
              </a:prstGeom>
              <a:blipFill>
                <a:blip r:embed="rId2"/>
                <a:stretch>
                  <a:fillRect/>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C7BAC271-3FC6-42B0-AA09-12A20B4720DD}"/>
              </a:ext>
            </a:extLst>
          </p:cNvPr>
          <p:cNvCxnSpPr>
            <a:cxnSpLocks/>
          </p:cNvCxnSpPr>
          <p:nvPr/>
        </p:nvCxnSpPr>
        <p:spPr>
          <a:xfrm>
            <a:off x="9130958" y="3498360"/>
            <a:ext cx="995819"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6A4F0646-9A87-43F4-A7EB-C16005093C0B}"/>
                  </a:ext>
                </a:extLst>
              </p:cNvPr>
              <p:cNvSpPr/>
              <p:nvPr/>
            </p:nvSpPr>
            <p:spPr>
              <a:xfrm>
                <a:off x="10067062" y="3097469"/>
                <a:ext cx="1789721" cy="72180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0070C0"/>
                          </a:solidFill>
                          <a:latin typeface="Cambria Math" panose="02040503050406030204" pitchFamily="18" charset="0"/>
                        </a:rPr>
                        <m:t>𝒎𝑹</m:t>
                      </m:r>
                      <m:sSup>
                        <m:sSupPr>
                          <m:ctrlPr>
                            <a:rPr lang="en-US" altLang="ja-JP" sz="4000" b="1" i="1">
                              <a:solidFill>
                                <a:srgbClr val="0070C0"/>
                              </a:solidFill>
                              <a:latin typeface="Cambria Math" panose="02040503050406030204" pitchFamily="18" charset="0"/>
                            </a:rPr>
                          </m:ctrlPr>
                        </m:sSupPr>
                        <m:e>
                          <m:r>
                            <a:rPr lang="ja-JP" altLang="en-US" sz="4000" b="1" i="1" smtClean="0">
                              <a:solidFill>
                                <a:srgbClr val="0070C0"/>
                              </a:solidFill>
                              <a:latin typeface="Cambria Math" panose="02040503050406030204" pitchFamily="18" charset="0"/>
                            </a:rPr>
                            <m:t>𝝎</m:t>
                          </m:r>
                        </m:e>
                        <m:sup>
                          <m:r>
                            <a:rPr lang="en-US" altLang="ja-JP" sz="4000" b="1" i="1">
                              <a:solidFill>
                                <a:srgbClr val="0070C0"/>
                              </a:solidFill>
                              <a:latin typeface="Cambria Math"/>
                            </a:rPr>
                            <m:t>𝟐</m:t>
                          </m:r>
                        </m:sup>
                      </m:sSup>
                    </m:oMath>
                  </m:oMathPara>
                </a14:m>
                <a:endParaRPr lang="ja-JP" altLang="en-US" sz="4000" dirty="0">
                  <a:solidFill>
                    <a:srgbClr val="0070C0"/>
                  </a:solidFill>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6A4F0646-9A87-43F4-A7EB-C16005093C0B}"/>
                  </a:ext>
                </a:extLst>
              </p:cNvPr>
              <p:cNvSpPr>
                <a:spLocks noRot="1" noChangeAspect="1" noMove="1" noResize="1" noEditPoints="1" noAdjustHandles="1" noChangeArrowheads="1" noChangeShapeType="1" noTextEdit="1"/>
              </p:cNvSpPr>
              <p:nvPr/>
            </p:nvSpPr>
            <p:spPr>
              <a:xfrm>
                <a:off x="10067062" y="3097469"/>
                <a:ext cx="1789721" cy="721801"/>
              </a:xfrm>
              <a:prstGeom prst="rect">
                <a:avLst/>
              </a:prstGeom>
              <a:blipFill>
                <a:blip r:embed="rId3"/>
                <a:stretch>
                  <a:fillRect/>
                </a:stretch>
              </a:blipFill>
            </p:spPr>
            <p:txBody>
              <a:bodyPr/>
              <a:lstStyle/>
              <a:p>
                <a:r>
                  <a:rPr lang="ja-JP" altLang="en-US">
                    <a:noFill/>
                  </a:rPr>
                  <a:t> </a:t>
                </a:r>
              </a:p>
            </p:txBody>
          </p:sp>
        </mc:Fallback>
      </mc:AlternateContent>
      <p:cxnSp>
        <p:nvCxnSpPr>
          <p:cNvPr id="28" name="直線矢印コネクタ 27">
            <a:extLst>
              <a:ext uri="{FF2B5EF4-FFF2-40B4-BE49-F238E27FC236}">
                <a16:creationId xmlns:a16="http://schemas.microsoft.com/office/drawing/2014/main" id="{05B5AE50-4022-4769-9A24-ABEF2B512E31}"/>
              </a:ext>
            </a:extLst>
          </p:cNvPr>
          <p:cNvCxnSpPr>
            <a:cxnSpLocks/>
          </p:cNvCxnSpPr>
          <p:nvPr/>
        </p:nvCxnSpPr>
        <p:spPr>
          <a:xfrm flipV="1">
            <a:off x="8914934" y="2690781"/>
            <a:ext cx="864096" cy="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A3D1A75C-FEAC-43E4-AE98-84B620550DA8}"/>
              </a:ext>
            </a:extLst>
          </p:cNvPr>
          <p:cNvCxnSpPr>
            <a:cxnSpLocks/>
          </p:cNvCxnSpPr>
          <p:nvPr/>
        </p:nvCxnSpPr>
        <p:spPr>
          <a:xfrm flipV="1">
            <a:off x="7658656" y="1458126"/>
            <a:ext cx="504056" cy="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C07E47D8-BA80-43CB-B48C-93D177B325B0}"/>
              </a:ext>
            </a:extLst>
          </p:cNvPr>
          <p:cNvSpPr/>
          <p:nvPr/>
        </p:nvSpPr>
        <p:spPr>
          <a:xfrm>
            <a:off x="4727848" y="1346818"/>
            <a:ext cx="4330930" cy="433093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1" name="直線矢印コネクタ 30">
            <a:extLst>
              <a:ext uri="{FF2B5EF4-FFF2-40B4-BE49-F238E27FC236}">
                <a16:creationId xmlns:a16="http://schemas.microsoft.com/office/drawing/2014/main" id="{5FDC9304-BB00-44ED-B282-0DB8D2575A87}"/>
              </a:ext>
            </a:extLst>
          </p:cNvPr>
          <p:cNvCxnSpPr>
            <a:cxnSpLocks/>
          </p:cNvCxnSpPr>
          <p:nvPr/>
        </p:nvCxnSpPr>
        <p:spPr>
          <a:xfrm flipV="1">
            <a:off x="6852875" y="748993"/>
            <a:ext cx="0" cy="559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AF24F1D-1039-4653-A983-B95A21742836}"/>
              </a:ext>
            </a:extLst>
          </p:cNvPr>
          <p:cNvCxnSpPr>
            <a:cxnSpLocks/>
          </p:cNvCxnSpPr>
          <p:nvPr/>
        </p:nvCxnSpPr>
        <p:spPr>
          <a:xfrm flipH="1">
            <a:off x="6852875" y="1945341"/>
            <a:ext cx="1509351" cy="0"/>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04985E63-6354-4BB5-B51A-F3A3FD241469}"/>
                  </a:ext>
                </a:extLst>
              </p:cNvPr>
              <p:cNvSpPr/>
              <p:nvPr/>
            </p:nvSpPr>
            <p:spPr>
              <a:xfrm>
                <a:off x="6946829" y="1932943"/>
                <a:ext cx="13083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𝑹𝒄𝒐𝒔</m:t>
                      </m:r>
                      <m:r>
                        <a:rPr lang="ja-JP" altLang="en-US" sz="2800" b="1" i="1">
                          <a:solidFill>
                            <a:srgbClr val="FF0000"/>
                          </a:solidFill>
                          <a:latin typeface="Cambria Math" panose="02040503050406030204" pitchFamily="18" charset="0"/>
                        </a:rPr>
                        <m:t>𝜽</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04985E63-6354-4BB5-B51A-F3A3FD241469}"/>
                  </a:ext>
                </a:extLst>
              </p:cNvPr>
              <p:cNvSpPr>
                <a:spLocks noRot="1" noChangeAspect="1" noMove="1" noResize="1" noEditPoints="1" noAdjustHandles="1" noChangeArrowheads="1" noChangeShapeType="1" noTextEdit="1"/>
              </p:cNvSpPr>
              <p:nvPr/>
            </p:nvSpPr>
            <p:spPr>
              <a:xfrm>
                <a:off x="6946829" y="1932943"/>
                <a:ext cx="1308371" cy="523220"/>
              </a:xfrm>
              <a:prstGeom prst="rect">
                <a:avLst/>
              </a:prstGeom>
              <a:blipFill>
                <a:blip r:embed="rId4"/>
                <a:stretch>
                  <a:fillRect/>
                </a:stretch>
              </a:blipFill>
            </p:spPr>
            <p:txBody>
              <a:bodyPr/>
              <a:lstStyle/>
              <a:p>
                <a:r>
                  <a:rPr lang="ja-JP" altLang="en-US">
                    <a:noFill/>
                  </a:rPr>
                  <a:t> </a:t>
                </a:r>
              </a:p>
            </p:txBody>
          </p:sp>
        </mc:Fallback>
      </mc:AlternateContent>
      <p:cxnSp>
        <p:nvCxnSpPr>
          <p:cNvPr id="34" name="直線コネクタ 33">
            <a:extLst>
              <a:ext uri="{FF2B5EF4-FFF2-40B4-BE49-F238E27FC236}">
                <a16:creationId xmlns:a16="http://schemas.microsoft.com/office/drawing/2014/main" id="{1C8DD424-679C-4FD6-BB26-D83FA1BF55D4}"/>
              </a:ext>
            </a:extLst>
          </p:cNvPr>
          <p:cNvCxnSpPr>
            <a:cxnSpLocks/>
            <a:stCxn id="30" idx="2"/>
            <a:endCxn id="30" idx="6"/>
          </p:cNvCxnSpPr>
          <p:nvPr/>
        </p:nvCxnSpPr>
        <p:spPr>
          <a:xfrm>
            <a:off x="4727848" y="3512283"/>
            <a:ext cx="4330930" cy="0"/>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D372820D-D1C2-4DBD-9D78-F48EB1BEA7FA}"/>
              </a:ext>
            </a:extLst>
          </p:cNvPr>
          <p:cNvCxnSpPr>
            <a:cxnSpLocks/>
          </p:cNvCxnSpPr>
          <p:nvPr/>
        </p:nvCxnSpPr>
        <p:spPr>
          <a:xfrm flipH="1">
            <a:off x="6898711" y="3623590"/>
            <a:ext cx="2160067" cy="0"/>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65D0E9AC-1D68-400C-B5B7-6BEC9D1B1428}"/>
                  </a:ext>
                </a:extLst>
              </p:cNvPr>
              <p:cNvSpPr/>
              <p:nvPr/>
            </p:nvSpPr>
            <p:spPr>
              <a:xfrm>
                <a:off x="7697583" y="3604362"/>
                <a:ext cx="5164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𝑹</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65D0E9AC-1D68-400C-B5B7-6BEC9D1B1428}"/>
                  </a:ext>
                </a:extLst>
              </p:cNvPr>
              <p:cNvSpPr>
                <a:spLocks noRot="1" noChangeAspect="1" noMove="1" noResize="1" noEditPoints="1" noAdjustHandles="1" noChangeArrowheads="1" noChangeShapeType="1" noTextEdit="1"/>
              </p:cNvSpPr>
              <p:nvPr/>
            </p:nvSpPr>
            <p:spPr>
              <a:xfrm>
                <a:off x="7697583" y="3604362"/>
                <a:ext cx="516488" cy="523220"/>
              </a:xfrm>
              <a:prstGeom prst="rect">
                <a:avLst/>
              </a:prstGeom>
              <a:blipFill>
                <a:blip r:embed="rId5"/>
                <a:stretch>
                  <a:fillRect/>
                </a:stretch>
              </a:blipFill>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2E618397-A7FC-4DBC-86D3-D58CCF455DD6}"/>
              </a:ext>
            </a:extLst>
          </p:cNvPr>
          <p:cNvSpPr/>
          <p:nvPr/>
        </p:nvSpPr>
        <p:spPr>
          <a:xfrm>
            <a:off x="639185" y="1180252"/>
            <a:ext cx="3728624" cy="1815882"/>
          </a:xfrm>
          <a:prstGeom prst="rect">
            <a:avLst/>
          </a:prstGeom>
        </p:spPr>
        <p:txBody>
          <a:bodyPr wrap="square">
            <a:spAutoFit/>
          </a:bodyPr>
          <a:lstStyle/>
          <a:p>
            <a:r>
              <a:rPr lang="ja-JP" altLang="en-US" sz="2800" dirty="0">
                <a:ea typeface="HG丸ｺﾞｼｯｸM-PRO" panose="020F0600000000000000" pitchFamily="50" charset="-128"/>
              </a:rPr>
              <a:t>遠心力は、緯度によって異なるので、</a:t>
            </a:r>
            <a:endParaRPr lang="en-US" altLang="ja-JP" sz="2800" dirty="0">
              <a:ea typeface="HG丸ｺﾞｼｯｸM-PRO" panose="020F0600000000000000" pitchFamily="50" charset="-128"/>
            </a:endParaRPr>
          </a:p>
          <a:p>
            <a:r>
              <a:rPr lang="ja-JP" altLang="en-US" sz="2800" dirty="0">
                <a:ea typeface="HG丸ｺﾞｼｯｸM-PRO" panose="020F0600000000000000" pitchFamily="50" charset="-128"/>
              </a:rPr>
              <a:t>重力の大きさも緯度によって異なる。</a:t>
            </a:r>
            <a:endParaRPr lang="en-US" altLang="ja-JP" sz="2800" dirty="0">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744C88BF-263F-4F8C-B6A6-ECB34F853BE8}"/>
              </a:ext>
            </a:extLst>
          </p:cNvPr>
          <p:cNvSpPr/>
          <p:nvPr/>
        </p:nvSpPr>
        <p:spPr>
          <a:xfrm>
            <a:off x="639185" y="3578710"/>
            <a:ext cx="3994704" cy="1384995"/>
          </a:xfrm>
          <a:prstGeom prst="rect">
            <a:avLst/>
          </a:prstGeom>
        </p:spPr>
        <p:txBody>
          <a:bodyPr wrap="square">
            <a:spAutoFit/>
          </a:bodyPr>
          <a:lstStyle/>
          <a:p>
            <a:r>
              <a:rPr lang="ja-JP" altLang="en-US" sz="2800" dirty="0">
                <a:ea typeface="HG丸ｺﾞｼｯｸM-PRO" panose="020F0600000000000000" pitchFamily="50" charset="-128"/>
              </a:rPr>
              <a:t>遠心力は、</a:t>
            </a:r>
            <a:endParaRPr lang="en-US" altLang="ja-JP" sz="2800" dirty="0">
              <a:ea typeface="HG丸ｺﾞｼｯｸM-PRO" panose="020F0600000000000000" pitchFamily="50" charset="-128"/>
            </a:endParaRPr>
          </a:p>
          <a:p>
            <a:r>
              <a:rPr lang="ja-JP" altLang="en-US" sz="2800" dirty="0">
                <a:ea typeface="HG丸ｺﾞｼｯｸM-PRO" panose="020F0600000000000000" pitchFamily="50" charset="-128"/>
              </a:rPr>
              <a:t>赤道で最も大きく、極で０になる。</a:t>
            </a:r>
            <a:endParaRPr lang="en-US" altLang="ja-JP" sz="2800" dirty="0">
              <a:ea typeface="HG丸ｺﾞｼｯｸM-PRO" panose="020F0600000000000000" pitchFamily="50" charset="-128"/>
            </a:endParaRPr>
          </a:p>
        </p:txBody>
      </p:sp>
    </p:spTree>
    <p:extLst>
      <p:ext uri="{BB962C8B-B14F-4D97-AF65-F5344CB8AC3E}">
        <p14:creationId xmlns:p14="http://schemas.microsoft.com/office/powerpoint/2010/main" val="13198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17</a:t>
            </a:fld>
            <a:endParaRPr kumimoji="1" lang="ja-JP" altLang="en-US"/>
          </a:p>
        </p:txBody>
      </p:sp>
      <p:sp>
        <p:nvSpPr>
          <p:cNvPr id="35" name="正方形/長方形 34">
            <a:extLst>
              <a:ext uri="{FF2B5EF4-FFF2-40B4-BE49-F238E27FC236}">
                <a16:creationId xmlns:a16="http://schemas.microsoft.com/office/drawing/2014/main" id="{C9E39BE3-9394-4597-BE68-A5ECFC92B6A6}"/>
              </a:ext>
            </a:extLst>
          </p:cNvPr>
          <p:cNvSpPr/>
          <p:nvPr/>
        </p:nvSpPr>
        <p:spPr>
          <a:xfrm>
            <a:off x="2140164" y="1049585"/>
            <a:ext cx="8784976" cy="646331"/>
          </a:xfrm>
          <a:prstGeom prst="rect">
            <a:avLst/>
          </a:prstGeom>
        </p:spPr>
        <p:txBody>
          <a:bodyPr wrap="square">
            <a:spAutoFit/>
          </a:bodyPr>
          <a:lstStyle/>
          <a:p>
            <a:r>
              <a:rPr lang="ja-JP" altLang="en-US" sz="3600" b="1" dirty="0">
                <a:solidFill>
                  <a:srgbClr val="FF0000"/>
                </a:solidFill>
                <a:ea typeface="HG丸ｺﾞｼｯｸM-PRO" panose="020F0600000000000000" pitchFamily="50" charset="-128"/>
              </a:rPr>
              <a:t>＝万有引力＋遠心力の合力</a:t>
            </a:r>
            <a:endParaRPr lang="en-US" altLang="ja-JP" sz="3600" b="1" dirty="0">
              <a:solidFill>
                <a:srgbClr val="FF0000"/>
              </a:solidFill>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5182CECA-E010-4FF9-A727-41E5AB618795}"/>
              </a:ext>
            </a:extLst>
          </p:cNvPr>
          <p:cNvSpPr/>
          <p:nvPr/>
        </p:nvSpPr>
        <p:spPr>
          <a:xfrm>
            <a:off x="6081681" y="1981468"/>
            <a:ext cx="5688024" cy="985181"/>
          </a:xfrm>
          <a:prstGeom prst="rect">
            <a:avLst/>
          </a:prstGeom>
        </p:spPr>
        <p:txBody>
          <a:bodyPr wrap="square">
            <a:spAutoFit/>
          </a:bodyPr>
          <a:lstStyle/>
          <a:p>
            <a:r>
              <a:rPr lang="ja-JP" altLang="en-US" sz="2800" dirty="0">
                <a:ea typeface="HG丸ｺﾞｼｯｸM-PRO" panose="020F0600000000000000" pitchFamily="50" charset="-128"/>
              </a:rPr>
              <a:t>遠心力の大きさは万有引力の大きさの約３００分の１</a:t>
            </a:r>
          </a:p>
        </p:txBody>
      </p:sp>
      <p:sp>
        <p:nvSpPr>
          <p:cNvPr id="44" name="正方形/長方形 43">
            <a:extLst>
              <a:ext uri="{FF2B5EF4-FFF2-40B4-BE49-F238E27FC236}">
                <a16:creationId xmlns:a16="http://schemas.microsoft.com/office/drawing/2014/main" id="{F2A5F952-1D27-4FC7-BE04-27AB7B85B340}"/>
              </a:ext>
            </a:extLst>
          </p:cNvPr>
          <p:cNvSpPr/>
          <p:nvPr/>
        </p:nvSpPr>
        <p:spPr>
          <a:xfrm>
            <a:off x="570504" y="1024961"/>
            <a:ext cx="1569660" cy="646331"/>
          </a:xfrm>
          <a:prstGeom prst="rect">
            <a:avLst/>
          </a:prstGeom>
        </p:spPr>
        <p:txBody>
          <a:bodyPr wrap="none">
            <a:spAutoFit/>
          </a:bodyPr>
          <a:lstStyle/>
          <a:p>
            <a:r>
              <a:rPr lang="ja-JP" altLang="en-US" sz="3600" dirty="0">
                <a:solidFill>
                  <a:srgbClr val="000000"/>
                </a:solidFill>
                <a:latin typeface="HG丸ｺﾞｼｯｸM-PRO" panose="020F0600000000000000" pitchFamily="50" charset="-128"/>
                <a:ea typeface="HG丸ｺﾞｼｯｸM-PRO" panose="020F0600000000000000" pitchFamily="50" charset="-128"/>
              </a:rPr>
              <a:t>〇重力</a:t>
            </a:r>
            <a:endParaRPr lang="ja-JP" altLang="en-US" sz="3600" dirty="0">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129742FC-179C-48A3-AF16-D38F8000C9B4}"/>
              </a:ext>
            </a:extLst>
          </p:cNvPr>
          <p:cNvSpPr/>
          <p:nvPr/>
        </p:nvSpPr>
        <p:spPr>
          <a:xfrm>
            <a:off x="6240016" y="3098357"/>
            <a:ext cx="5227572" cy="369332"/>
          </a:xfrm>
          <a:prstGeom prst="rect">
            <a:avLst/>
          </a:prstGeom>
        </p:spPr>
        <p:txBody>
          <a:bodyPr wrap="square">
            <a:spAutoFit/>
          </a:bodyPr>
          <a:lstStyle/>
          <a:p>
            <a:r>
              <a:rPr lang="en-US" altLang="ja-JP" dirty="0">
                <a:ea typeface="HG丸ｺﾞｼｯｸM-PRO" panose="020F0600000000000000" pitchFamily="50" charset="-128"/>
              </a:rPr>
              <a:t>※</a:t>
            </a:r>
            <a:r>
              <a:rPr lang="ja-JP" altLang="en-US" dirty="0">
                <a:ea typeface="HG丸ｺﾞｼｯｸM-PRO" panose="020F0600000000000000" pitchFamily="50" charset="-128"/>
              </a:rPr>
              <a:t>問題では遠心力を無視して考えることも多い。</a:t>
            </a:r>
          </a:p>
        </p:txBody>
      </p:sp>
      <p:sp>
        <p:nvSpPr>
          <p:cNvPr id="46" name="四角形: 角を丸くする 45">
            <a:extLst>
              <a:ext uri="{FF2B5EF4-FFF2-40B4-BE49-F238E27FC236}">
                <a16:creationId xmlns:a16="http://schemas.microsoft.com/office/drawing/2014/main" id="{B34828DD-EE36-4E6C-987D-30A1027FC7D4}"/>
              </a:ext>
            </a:extLst>
          </p:cNvPr>
          <p:cNvSpPr/>
          <p:nvPr/>
        </p:nvSpPr>
        <p:spPr>
          <a:xfrm>
            <a:off x="3142755" y="3549085"/>
            <a:ext cx="642089" cy="496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AE402884-A9C4-4C34-B9FD-D4A3870CCF5A}"/>
                  </a:ext>
                </a:extLst>
              </p:cNvPr>
              <p:cNvSpPr/>
              <p:nvPr/>
            </p:nvSpPr>
            <p:spPr>
              <a:xfrm>
                <a:off x="1413552" y="4639319"/>
                <a:ext cx="1674369" cy="124078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a:rPr>
                        <m:t>𝑮</m:t>
                      </m:r>
                      <m:f>
                        <m:fPr>
                          <m:ctrlPr>
                            <a:rPr lang="en-US" altLang="ja-JP" sz="4000" b="1" i="1">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𝑴</m:t>
                          </m:r>
                          <m:r>
                            <a:rPr lang="en-US" altLang="ja-JP" sz="4000" b="1" i="1">
                              <a:solidFill>
                                <a:srgbClr val="FF0000"/>
                              </a:solidFill>
                              <a:latin typeface="Cambria Math"/>
                            </a:rPr>
                            <m:t>𝒎</m:t>
                          </m:r>
                        </m:num>
                        <m:den>
                          <m:sSup>
                            <m:sSupPr>
                              <m:ctrlPr>
                                <a:rPr lang="en-US" altLang="ja-JP" sz="4000" b="1" i="1">
                                  <a:solidFill>
                                    <a:srgbClr val="FF0000"/>
                                  </a:solidFill>
                                  <a:latin typeface="Cambria Math" panose="02040503050406030204" pitchFamily="18" charset="0"/>
                                </a:rPr>
                              </m:ctrlPr>
                            </m:sSupPr>
                            <m:e>
                              <m:r>
                                <a:rPr lang="en-US" altLang="ja-JP" sz="4000" b="1" i="1" smtClean="0">
                                  <a:solidFill>
                                    <a:srgbClr val="FF0000"/>
                                  </a:solidFill>
                                  <a:latin typeface="Cambria Math" panose="02040503050406030204" pitchFamily="18" charset="0"/>
                                </a:rPr>
                                <m:t>𝑹</m:t>
                              </m:r>
                            </m:e>
                            <m:sup>
                              <m:r>
                                <a:rPr lang="en-US" altLang="ja-JP" sz="4000" b="1" i="1">
                                  <a:solidFill>
                                    <a:srgbClr val="FF0000"/>
                                  </a:solidFill>
                                  <a:latin typeface="Cambria Math"/>
                                </a:rPr>
                                <m:t>𝟐</m:t>
                              </m:r>
                            </m:sup>
                          </m:sSup>
                        </m:den>
                      </m:f>
                    </m:oMath>
                  </m:oMathPara>
                </a14:m>
                <a:endParaRPr lang="ja-JP" altLang="en-US" sz="4000" dirty="0">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AE402884-A9C4-4C34-B9FD-D4A3870CCF5A}"/>
                  </a:ext>
                </a:extLst>
              </p:cNvPr>
              <p:cNvSpPr>
                <a:spLocks noRot="1" noChangeAspect="1" noMove="1" noResize="1" noEditPoints="1" noAdjustHandles="1" noChangeArrowheads="1" noChangeShapeType="1" noTextEdit="1"/>
              </p:cNvSpPr>
              <p:nvPr/>
            </p:nvSpPr>
            <p:spPr>
              <a:xfrm>
                <a:off x="1413552" y="4639319"/>
                <a:ext cx="1674369" cy="1240789"/>
              </a:xfrm>
              <a:prstGeom prst="rect">
                <a:avLst/>
              </a:prstGeom>
              <a:blipFill>
                <a:blip r:embed="rId2"/>
                <a:stretch>
                  <a:fillRect/>
                </a:stretch>
              </a:blipFill>
            </p:spPr>
            <p:txBody>
              <a:bodyPr/>
              <a:lstStyle/>
              <a:p>
                <a:r>
                  <a:rPr lang="ja-JP" altLang="en-US">
                    <a:noFill/>
                  </a:rPr>
                  <a:t> </a:t>
                </a:r>
              </a:p>
            </p:txBody>
          </p:sp>
        </mc:Fallback>
      </mc:AlternateContent>
      <p:sp>
        <p:nvSpPr>
          <p:cNvPr id="48" name="正方形/長方形 47">
            <a:extLst>
              <a:ext uri="{FF2B5EF4-FFF2-40B4-BE49-F238E27FC236}">
                <a16:creationId xmlns:a16="http://schemas.microsoft.com/office/drawing/2014/main" id="{4E052365-B321-43CC-AF40-52DE09D0CCA5}"/>
              </a:ext>
            </a:extLst>
          </p:cNvPr>
          <p:cNvSpPr/>
          <p:nvPr/>
        </p:nvSpPr>
        <p:spPr>
          <a:xfrm>
            <a:off x="3416652" y="4939356"/>
            <a:ext cx="3570208" cy="461665"/>
          </a:xfrm>
          <a:prstGeom prst="rect">
            <a:avLst/>
          </a:prstGeom>
        </p:spPr>
        <p:txBody>
          <a:bodyPr wrap="none">
            <a:spAutoFit/>
          </a:bodyPr>
          <a:lstStyle/>
          <a:p>
            <a:r>
              <a:rPr lang="ja-JP" altLang="en-US" sz="2400" dirty="0">
                <a:solidFill>
                  <a:srgbClr val="FF0000"/>
                </a:solidFill>
                <a:ea typeface="HG丸ｺﾞｼｯｸM-PRO" panose="020F0600000000000000" pitchFamily="50" charset="-128"/>
              </a:rPr>
              <a:t>万有引力と遠心力の合力</a:t>
            </a:r>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895D1AB3-D35E-419E-ACFA-2E1B0C67E58A}"/>
                  </a:ext>
                </a:extLst>
              </p:cNvPr>
              <p:cNvSpPr/>
              <p:nvPr/>
            </p:nvSpPr>
            <p:spPr>
              <a:xfrm>
                <a:off x="3128619" y="1648113"/>
                <a:ext cx="689612"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𝑵</m:t>
                      </m:r>
                    </m:oMath>
                  </m:oMathPara>
                </a14:m>
                <a:endParaRPr lang="ja-JP" altLang="en-US" sz="4000" dirty="0">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895D1AB3-D35E-419E-ACFA-2E1B0C67E58A}"/>
                  </a:ext>
                </a:extLst>
              </p:cNvPr>
              <p:cNvSpPr>
                <a:spLocks noRot="1" noChangeAspect="1" noMove="1" noResize="1" noEditPoints="1" noAdjustHandles="1" noChangeArrowheads="1" noChangeShapeType="1" noTextEdit="1"/>
              </p:cNvSpPr>
              <p:nvPr/>
            </p:nvSpPr>
            <p:spPr>
              <a:xfrm>
                <a:off x="3128619" y="1648113"/>
                <a:ext cx="689612" cy="707886"/>
              </a:xfrm>
              <a:prstGeom prst="rect">
                <a:avLst/>
              </a:prstGeom>
              <a:blipFill>
                <a:blip r:embed="rId3"/>
                <a:stretch>
                  <a:fillRect/>
                </a:stretch>
              </a:blipFill>
            </p:spPr>
            <p:txBody>
              <a:bodyPr/>
              <a:lstStyle/>
              <a:p>
                <a:r>
                  <a:rPr lang="ja-JP" altLang="en-US">
                    <a:noFill/>
                  </a:rPr>
                  <a:t> </a:t>
                </a:r>
              </a:p>
            </p:txBody>
          </p:sp>
        </mc:Fallback>
      </mc:AlternateContent>
      <p:cxnSp>
        <p:nvCxnSpPr>
          <p:cNvPr id="50" name="直線矢印コネクタ 49">
            <a:extLst>
              <a:ext uri="{FF2B5EF4-FFF2-40B4-BE49-F238E27FC236}">
                <a16:creationId xmlns:a16="http://schemas.microsoft.com/office/drawing/2014/main" id="{D154C12E-9977-405A-8C1A-3EBE147091E0}"/>
              </a:ext>
            </a:extLst>
          </p:cNvPr>
          <p:cNvCxnSpPr>
            <a:cxnSpLocks/>
          </p:cNvCxnSpPr>
          <p:nvPr/>
        </p:nvCxnSpPr>
        <p:spPr>
          <a:xfrm>
            <a:off x="3426008" y="4069829"/>
            <a:ext cx="0" cy="15191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A71F0D93-CE7C-4204-A9FB-E5FF549752A9}"/>
              </a:ext>
            </a:extLst>
          </p:cNvPr>
          <p:cNvCxnSpPr>
            <a:cxnSpLocks/>
          </p:cNvCxnSpPr>
          <p:nvPr/>
        </p:nvCxnSpPr>
        <p:spPr>
          <a:xfrm flipV="1">
            <a:off x="3416652" y="3922566"/>
            <a:ext cx="164749" cy="18170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557F285B-4691-4A8E-8EFD-DE042785D74D}"/>
              </a:ext>
            </a:extLst>
          </p:cNvPr>
          <p:cNvCxnSpPr>
            <a:cxnSpLocks/>
          </p:cNvCxnSpPr>
          <p:nvPr/>
        </p:nvCxnSpPr>
        <p:spPr>
          <a:xfrm rot="1318339">
            <a:off x="3018887" y="4093321"/>
            <a:ext cx="576064" cy="14401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61AF68-5FBD-441D-8F79-691105A76E90}"/>
              </a:ext>
            </a:extLst>
          </p:cNvPr>
          <p:cNvCxnSpPr>
            <a:cxnSpLocks/>
          </p:cNvCxnSpPr>
          <p:nvPr/>
        </p:nvCxnSpPr>
        <p:spPr>
          <a:xfrm>
            <a:off x="1040387" y="4057149"/>
            <a:ext cx="4032448" cy="120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5BAA80AA-1ED1-4D9E-BA54-71040EE935C0}"/>
              </a:ext>
            </a:extLst>
          </p:cNvPr>
          <p:cNvCxnSpPr>
            <a:cxnSpLocks/>
          </p:cNvCxnSpPr>
          <p:nvPr/>
        </p:nvCxnSpPr>
        <p:spPr>
          <a:xfrm rot="1318339" flipH="1" flipV="1">
            <a:off x="3095310" y="2391881"/>
            <a:ext cx="658280" cy="15883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1F56F6BB-D007-496C-A397-F944121B69FD}"/>
                  </a:ext>
                </a:extLst>
              </p:cNvPr>
              <p:cNvSpPr/>
              <p:nvPr/>
            </p:nvSpPr>
            <p:spPr>
              <a:xfrm>
                <a:off x="3792369" y="5146783"/>
                <a:ext cx="121700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a:rPr>
                        <m:t>𝒎</m:t>
                      </m:r>
                      <m:r>
                        <a:rPr lang="en-US" altLang="ja-JP" sz="4400" b="1" i="1" smtClean="0">
                          <a:solidFill>
                            <a:srgbClr val="FF0000"/>
                          </a:solidFill>
                          <a:latin typeface="Cambria Math" panose="02040503050406030204" pitchFamily="18" charset="0"/>
                        </a:rPr>
                        <m:t>𝒈</m:t>
                      </m:r>
                    </m:oMath>
                  </m:oMathPara>
                </a14:m>
                <a:endParaRPr lang="ja-JP" altLang="en-US" sz="4400" dirty="0">
                  <a:ea typeface="HG丸ｺﾞｼｯｸM-PRO" panose="020F0600000000000000" pitchFamily="50" charset="-128"/>
                </a:endParaRPr>
              </a:p>
            </p:txBody>
          </p:sp>
        </mc:Choice>
        <mc:Fallback xmlns="">
          <p:sp>
            <p:nvSpPr>
              <p:cNvPr id="57" name="正方形/長方形 56">
                <a:extLst>
                  <a:ext uri="{FF2B5EF4-FFF2-40B4-BE49-F238E27FC236}">
                    <a16:creationId xmlns:a16="http://schemas.microsoft.com/office/drawing/2014/main" id="{1F56F6BB-D007-496C-A397-F944121B69FD}"/>
                  </a:ext>
                </a:extLst>
              </p:cNvPr>
              <p:cNvSpPr>
                <a:spLocks noRot="1" noChangeAspect="1" noMove="1" noResize="1" noEditPoints="1" noAdjustHandles="1" noChangeArrowheads="1" noChangeShapeType="1" noTextEdit="1"/>
              </p:cNvSpPr>
              <p:nvPr/>
            </p:nvSpPr>
            <p:spPr>
              <a:xfrm>
                <a:off x="3792369" y="5146783"/>
                <a:ext cx="1217000"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3A0673D8-FA99-4FD0-8E37-DA2A0B09054A}"/>
                  </a:ext>
                </a:extLst>
              </p:cNvPr>
              <p:cNvSpPr/>
              <p:nvPr/>
            </p:nvSpPr>
            <p:spPr>
              <a:xfrm>
                <a:off x="3451010" y="3669287"/>
                <a:ext cx="1449948" cy="344133"/>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1" i="1" smtClean="0">
                          <a:solidFill>
                            <a:srgbClr val="0070C0"/>
                          </a:solidFill>
                          <a:latin typeface="Cambria Math" panose="02040503050406030204" pitchFamily="18" charset="0"/>
                        </a:rPr>
                        <m:t>𝒎</m:t>
                      </m:r>
                      <m:r>
                        <a:rPr lang="en-US" altLang="ja-JP" sz="1600" b="1" i="1" smtClean="0">
                          <a:solidFill>
                            <a:srgbClr val="0070C0"/>
                          </a:solidFill>
                          <a:latin typeface="Cambria Math" panose="02040503050406030204" pitchFamily="18" charset="0"/>
                        </a:rPr>
                        <m:t>(</m:t>
                      </m:r>
                      <m:r>
                        <a:rPr lang="en-US" altLang="ja-JP" sz="1600" b="1" i="1" smtClean="0">
                          <a:solidFill>
                            <a:srgbClr val="0070C0"/>
                          </a:solidFill>
                          <a:latin typeface="Cambria Math" panose="02040503050406030204" pitchFamily="18" charset="0"/>
                        </a:rPr>
                        <m:t>𝑹𝒄𝒐𝒔</m:t>
                      </m:r>
                      <m:r>
                        <a:rPr lang="ja-JP" altLang="en-US" sz="1600" b="1" i="1" smtClean="0">
                          <a:solidFill>
                            <a:srgbClr val="0070C0"/>
                          </a:solidFill>
                          <a:latin typeface="Cambria Math" panose="02040503050406030204" pitchFamily="18" charset="0"/>
                        </a:rPr>
                        <m:t>𝜽</m:t>
                      </m:r>
                      <m:r>
                        <a:rPr lang="en-US" altLang="ja-JP" sz="1600" b="1" i="1" smtClean="0">
                          <a:solidFill>
                            <a:srgbClr val="0070C0"/>
                          </a:solidFill>
                          <a:latin typeface="Cambria Math" panose="02040503050406030204" pitchFamily="18" charset="0"/>
                        </a:rPr>
                        <m:t>)</m:t>
                      </m:r>
                      <m:sSup>
                        <m:sSupPr>
                          <m:ctrlPr>
                            <a:rPr lang="en-US" altLang="ja-JP" sz="1600" b="1" i="1">
                              <a:solidFill>
                                <a:srgbClr val="0070C0"/>
                              </a:solidFill>
                              <a:latin typeface="Cambria Math" panose="02040503050406030204" pitchFamily="18" charset="0"/>
                            </a:rPr>
                          </m:ctrlPr>
                        </m:sSupPr>
                        <m:e>
                          <m:r>
                            <a:rPr lang="ja-JP" altLang="en-US" sz="1600" b="1" i="1" smtClean="0">
                              <a:solidFill>
                                <a:srgbClr val="0070C0"/>
                              </a:solidFill>
                              <a:latin typeface="Cambria Math" panose="02040503050406030204" pitchFamily="18" charset="0"/>
                            </a:rPr>
                            <m:t>𝝎</m:t>
                          </m:r>
                        </m:e>
                        <m:sup>
                          <m:r>
                            <a:rPr lang="en-US" altLang="ja-JP" sz="1600" b="1" i="1">
                              <a:solidFill>
                                <a:srgbClr val="0070C0"/>
                              </a:solidFill>
                              <a:latin typeface="Cambria Math"/>
                            </a:rPr>
                            <m:t>𝟐</m:t>
                          </m:r>
                        </m:sup>
                      </m:sSup>
                    </m:oMath>
                  </m:oMathPara>
                </a14:m>
                <a:endParaRPr lang="ja-JP" altLang="en-US" sz="1600" dirty="0">
                  <a:solidFill>
                    <a:srgbClr val="0070C0"/>
                  </a:solidFill>
                  <a:ea typeface="HG丸ｺﾞｼｯｸM-PRO" panose="020F0600000000000000" pitchFamily="50" charset="-128"/>
                </a:endParaRPr>
              </a:p>
            </p:txBody>
          </p:sp>
        </mc:Choice>
        <mc:Fallback xmlns="">
          <p:sp>
            <p:nvSpPr>
              <p:cNvPr id="58" name="正方形/長方形 57">
                <a:extLst>
                  <a:ext uri="{FF2B5EF4-FFF2-40B4-BE49-F238E27FC236}">
                    <a16:creationId xmlns:a16="http://schemas.microsoft.com/office/drawing/2014/main" id="{3A0673D8-FA99-4FD0-8E37-DA2A0B09054A}"/>
                  </a:ext>
                </a:extLst>
              </p:cNvPr>
              <p:cNvSpPr>
                <a:spLocks noRot="1" noChangeAspect="1" noMove="1" noResize="1" noEditPoints="1" noAdjustHandles="1" noChangeArrowheads="1" noChangeShapeType="1" noTextEdit="1"/>
              </p:cNvSpPr>
              <p:nvPr/>
            </p:nvSpPr>
            <p:spPr>
              <a:xfrm>
                <a:off x="3451010" y="3669287"/>
                <a:ext cx="1449948" cy="344133"/>
              </a:xfrm>
              <a:prstGeom prst="rect">
                <a:avLst/>
              </a:prstGeom>
              <a:blipFill>
                <a:blip r:embed="rId5"/>
                <a:stretch>
                  <a:fillRect b="-10714"/>
                </a:stretch>
              </a:blipFill>
            </p:spPr>
            <p:txBody>
              <a:bodyPr/>
              <a:lstStyle/>
              <a:p>
                <a:r>
                  <a:rPr lang="ja-JP" altLang="en-US">
                    <a:noFill/>
                  </a:rPr>
                  <a:t> </a:t>
                </a:r>
              </a:p>
            </p:txBody>
          </p:sp>
        </mc:Fallback>
      </mc:AlternateContent>
      <p:sp>
        <p:nvSpPr>
          <p:cNvPr id="59" name="正方形/長方形 58">
            <a:extLst>
              <a:ext uri="{FF2B5EF4-FFF2-40B4-BE49-F238E27FC236}">
                <a16:creationId xmlns:a16="http://schemas.microsoft.com/office/drawing/2014/main" id="{FD09B48C-9219-4C7B-B517-1241EF01F89F}"/>
              </a:ext>
            </a:extLst>
          </p:cNvPr>
          <p:cNvSpPr/>
          <p:nvPr/>
        </p:nvSpPr>
        <p:spPr>
          <a:xfrm rot="37747">
            <a:off x="2475790" y="3018803"/>
            <a:ext cx="278919" cy="1027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60" name="スマイル 59">
            <a:extLst>
              <a:ext uri="{FF2B5EF4-FFF2-40B4-BE49-F238E27FC236}">
                <a16:creationId xmlns:a16="http://schemas.microsoft.com/office/drawing/2014/main" id="{F744FBFF-8161-4B0D-8EDB-6FF5D6AEB868}"/>
              </a:ext>
            </a:extLst>
          </p:cNvPr>
          <p:cNvSpPr/>
          <p:nvPr/>
        </p:nvSpPr>
        <p:spPr>
          <a:xfrm rot="37747">
            <a:off x="2427724" y="2752598"/>
            <a:ext cx="418055" cy="396058"/>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61" name="正方形/長方形 60">
            <a:extLst>
              <a:ext uri="{FF2B5EF4-FFF2-40B4-BE49-F238E27FC236}">
                <a16:creationId xmlns:a16="http://schemas.microsoft.com/office/drawing/2014/main" id="{55B5AC0D-4EF7-41C9-BCC2-37F00F42086F}"/>
              </a:ext>
            </a:extLst>
          </p:cNvPr>
          <p:cNvSpPr/>
          <p:nvPr/>
        </p:nvSpPr>
        <p:spPr>
          <a:xfrm rot="94993">
            <a:off x="1179355" y="2198784"/>
            <a:ext cx="1415772"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Ｂさん</a:t>
            </a:r>
            <a:endParaRPr lang="ja-JP" altLang="en-US" sz="3200" dirty="0">
              <a:ea typeface="HG丸ｺﾞｼｯｸM-PRO" panose="020F0600000000000000" pitchFamily="50" charset="-128"/>
            </a:endParaRPr>
          </a:p>
        </p:txBody>
      </p:sp>
    </p:spTree>
    <p:extLst>
      <p:ext uri="{BB962C8B-B14F-4D97-AF65-F5344CB8AC3E}">
        <p14:creationId xmlns:p14="http://schemas.microsoft.com/office/powerpoint/2010/main" val="22121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5" grpId="0"/>
      <p:bldP spid="48"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18</a:t>
            </a:fld>
            <a:endParaRPr kumimoji="1" lang="ja-JP" altLang="en-US"/>
          </a:p>
        </p:txBody>
      </p: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E9F3041A-7726-4086-9832-87760A0B883A}"/>
                  </a:ext>
                </a:extLst>
              </p:cNvPr>
              <p:cNvSpPr/>
              <p:nvPr/>
            </p:nvSpPr>
            <p:spPr>
              <a:xfrm>
                <a:off x="943252" y="3084759"/>
                <a:ext cx="10985396" cy="954107"/>
              </a:xfrm>
              <a:prstGeom prst="rect">
                <a:avLst/>
              </a:prstGeom>
            </p:spPr>
            <p:txBody>
              <a:bodyPr wrap="square">
                <a:spAutoFit/>
              </a:bodyPr>
              <a:lstStyle/>
              <a:p>
                <a:r>
                  <a:rPr lang="ja-JP" altLang="en-US" sz="2800" dirty="0">
                    <a:ea typeface="HG丸ｺﾞｼｯｸM-PRO" panose="020F0600000000000000" pitchFamily="50" charset="-128"/>
                  </a:rPr>
                  <a:t>また、地球の質量を</a:t>
                </a:r>
                <a14:m>
                  <m:oMath xmlns:m="http://schemas.openxmlformats.org/officeDocument/2006/math">
                    <m:r>
                      <a:rPr lang="en-US" altLang="ja-JP" sz="2800" b="1" i="1">
                        <a:solidFill>
                          <a:srgbClr val="FF0000"/>
                        </a:solidFill>
                        <a:latin typeface="Cambria Math" panose="02040503050406030204" pitchFamily="18" charset="0"/>
                      </a:rPr>
                      <m:t>𝑴</m:t>
                    </m:r>
                  </m:oMath>
                </a14:m>
                <a:r>
                  <a:rPr lang="ja-JP" altLang="en-US" sz="2800" dirty="0">
                    <a:ea typeface="HG丸ｺﾞｼｯｸM-PRO" panose="020F0600000000000000" pitchFamily="50" charset="-128"/>
                  </a:rPr>
                  <a:t>、物体と地球の間の距離を</a:t>
                </a:r>
                <a14:m>
                  <m:oMath xmlns:m="http://schemas.openxmlformats.org/officeDocument/2006/math">
                    <m:r>
                      <a:rPr lang="en-US" altLang="ja-JP" sz="2800" b="1" i="1">
                        <a:solidFill>
                          <a:srgbClr val="FF0000"/>
                        </a:solidFill>
                        <a:latin typeface="Cambria Math" panose="02040503050406030204" pitchFamily="18" charset="0"/>
                      </a:rPr>
                      <m:t>𝑹</m:t>
                    </m:r>
                  </m:oMath>
                </a14:m>
                <a:r>
                  <a:rPr lang="ja-JP" altLang="en-US" sz="2800" dirty="0">
                    <a:ea typeface="HG丸ｺﾞｼｯｸM-PRO" panose="020F0600000000000000" pitchFamily="50" charset="-128"/>
                  </a:rPr>
                  <a:t>とすると、万有引力の式より、</a:t>
                </a:r>
              </a:p>
            </p:txBody>
          </p:sp>
        </mc:Choice>
        <mc:Fallback xmlns="">
          <p:sp>
            <p:nvSpPr>
              <p:cNvPr id="36" name="正方形/長方形 35">
                <a:extLst>
                  <a:ext uri="{FF2B5EF4-FFF2-40B4-BE49-F238E27FC236}">
                    <a16:creationId xmlns:a16="http://schemas.microsoft.com/office/drawing/2014/main" id="{E9F3041A-7726-4086-9832-87760A0B883A}"/>
                  </a:ext>
                </a:extLst>
              </p:cNvPr>
              <p:cNvSpPr>
                <a:spLocks noRot="1" noChangeAspect="1" noMove="1" noResize="1" noEditPoints="1" noAdjustHandles="1" noChangeArrowheads="1" noChangeShapeType="1" noTextEdit="1"/>
              </p:cNvSpPr>
              <p:nvPr/>
            </p:nvSpPr>
            <p:spPr>
              <a:xfrm>
                <a:off x="943252" y="3084759"/>
                <a:ext cx="10985396" cy="954107"/>
              </a:xfrm>
              <a:prstGeom prst="rect">
                <a:avLst/>
              </a:prstGeom>
              <a:blipFill>
                <a:blip r:embed="rId2"/>
                <a:stretch>
                  <a:fillRect l="-1165" t="-7643" b="-140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E6BF5CF9-A742-4E4D-90F4-FC4CBABC4CBB}"/>
                  </a:ext>
                </a:extLst>
              </p:cNvPr>
              <p:cNvSpPr/>
              <p:nvPr/>
            </p:nvSpPr>
            <p:spPr>
              <a:xfrm>
                <a:off x="915012" y="1827456"/>
                <a:ext cx="10941628" cy="523220"/>
              </a:xfrm>
              <a:prstGeom prst="rect">
                <a:avLst/>
              </a:prstGeom>
            </p:spPr>
            <p:txBody>
              <a:bodyPr wrap="square">
                <a:spAutoFit/>
              </a:bodyPr>
              <a:lstStyle/>
              <a:p>
                <a:r>
                  <a:rPr lang="ja-JP" altLang="en-US" sz="2800" dirty="0">
                    <a:ea typeface="HG丸ｺﾞｼｯｸM-PRO" panose="020F0600000000000000" pitchFamily="50" charset="-128"/>
                  </a:rPr>
                  <a:t>質量</a:t>
                </a:r>
                <a14:m>
                  <m:oMath xmlns:m="http://schemas.openxmlformats.org/officeDocument/2006/math">
                    <m:r>
                      <a:rPr lang="en-US" altLang="ja-JP" sz="2800" b="1" i="1">
                        <a:solidFill>
                          <a:srgbClr val="FF0000"/>
                        </a:solidFill>
                        <a:latin typeface="Cambria Math"/>
                      </a:rPr>
                      <m:t>𝒎</m:t>
                    </m:r>
                  </m:oMath>
                </a14:m>
                <a:r>
                  <a:rPr lang="ja-JP" altLang="en-US" sz="2800" dirty="0">
                    <a:ea typeface="HG丸ｺﾞｼｯｸM-PRO" panose="020F0600000000000000" pitchFamily="50" charset="-128"/>
                  </a:rPr>
                  <a:t>の物体にはたらく重力の大きさは、重力加速度を</a:t>
                </a:r>
                <a14:m>
                  <m:oMath xmlns:m="http://schemas.openxmlformats.org/officeDocument/2006/math">
                    <m:r>
                      <a:rPr lang="en-US" altLang="ja-JP" sz="2800" b="1" i="1">
                        <a:solidFill>
                          <a:srgbClr val="FF0000"/>
                        </a:solidFill>
                        <a:latin typeface="Cambria Math" panose="02040503050406030204" pitchFamily="18" charset="0"/>
                      </a:rPr>
                      <m:t>𝒈</m:t>
                    </m:r>
                  </m:oMath>
                </a14:m>
                <a:r>
                  <a:rPr lang="ja-JP" altLang="en-US" sz="2800" dirty="0">
                    <a:ea typeface="HG丸ｺﾞｼｯｸM-PRO" panose="020F0600000000000000" pitchFamily="50" charset="-128"/>
                  </a:rPr>
                  <a:t>とすると、</a:t>
                </a:r>
              </a:p>
            </p:txBody>
          </p:sp>
        </mc:Choice>
        <mc:Fallback xmlns="">
          <p:sp>
            <p:nvSpPr>
              <p:cNvPr id="38" name="正方形/長方形 37">
                <a:extLst>
                  <a:ext uri="{FF2B5EF4-FFF2-40B4-BE49-F238E27FC236}">
                    <a16:creationId xmlns:a16="http://schemas.microsoft.com/office/drawing/2014/main" id="{E6BF5CF9-A742-4E4D-90F4-FC4CBABC4CBB}"/>
                  </a:ext>
                </a:extLst>
              </p:cNvPr>
              <p:cNvSpPr>
                <a:spLocks noRot="1" noChangeAspect="1" noMove="1" noResize="1" noEditPoints="1" noAdjustHandles="1" noChangeArrowheads="1" noChangeShapeType="1" noTextEdit="1"/>
              </p:cNvSpPr>
              <p:nvPr/>
            </p:nvSpPr>
            <p:spPr>
              <a:xfrm>
                <a:off x="915012" y="1827456"/>
                <a:ext cx="10941628" cy="523220"/>
              </a:xfrm>
              <a:prstGeom prst="rect">
                <a:avLst/>
              </a:prstGeom>
              <a:blipFill>
                <a:blip r:embed="rId3"/>
                <a:stretch>
                  <a:fillRect l="-1114" t="-17442" r="-4457" b="-267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ED6B60AE-795A-42EC-9EFF-E7D1FD05C990}"/>
                  </a:ext>
                </a:extLst>
              </p:cNvPr>
              <p:cNvSpPr/>
              <p:nvPr/>
            </p:nvSpPr>
            <p:spPr>
              <a:xfrm>
                <a:off x="943252" y="5201813"/>
                <a:ext cx="6096000" cy="461665"/>
              </a:xfrm>
              <a:prstGeom prst="rect">
                <a:avLst/>
              </a:prstGeom>
            </p:spPr>
            <p:txBody>
              <a:bodyPr>
                <a:spAutoFit/>
              </a:bodyPr>
              <a:lstStyle/>
              <a:p>
                <a:r>
                  <a:rPr lang="ja-JP" altLang="en-US" sz="2400" dirty="0">
                    <a:ea typeface="HG丸ｺﾞｼｯｸM-PRO" panose="020F0600000000000000" pitchFamily="50" charset="-128"/>
                  </a:rPr>
                  <a:t>以上から、重力加速度</a:t>
                </a:r>
                <a14:m>
                  <m:oMath xmlns:m="http://schemas.openxmlformats.org/officeDocument/2006/math">
                    <m:r>
                      <a:rPr lang="en-US" altLang="ja-JP" sz="2400" b="1" i="1">
                        <a:solidFill>
                          <a:srgbClr val="FF0000"/>
                        </a:solidFill>
                        <a:latin typeface="Cambria Math" panose="02040503050406030204" pitchFamily="18" charset="0"/>
                      </a:rPr>
                      <m:t>𝒈</m:t>
                    </m:r>
                  </m:oMath>
                </a14:m>
                <a:r>
                  <a:rPr lang="ja-JP" altLang="en-US" sz="2400" dirty="0">
                    <a:ea typeface="HG丸ｺﾞｼｯｸM-PRO" panose="020F0600000000000000" pitchFamily="50" charset="-128"/>
                  </a:rPr>
                  <a:t>は、　　　　　　　　　　　　　　</a:t>
                </a:r>
              </a:p>
            </p:txBody>
          </p:sp>
        </mc:Choice>
        <mc:Fallback xmlns="">
          <p:sp>
            <p:nvSpPr>
              <p:cNvPr id="39" name="正方形/長方形 38">
                <a:extLst>
                  <a:ext uri="{FF2B5EF4-FFF2-40B4-BE49-F238E27FC236}">
                    <a16:creationId xmlns:a16="http://schemas.microsoft.com/office/drawing/2014/main" id="{ED6B60AE-795A-42EC-9EFF-E7D1FD05C990}"/>
                  </a:ext>
                </a:extLst>
              </p:cNvPr>
              <p:cNvSpPr>
                <a:spLocks noRot="1" noChangeAspect="1" noMove="1" noResize="1" noEditPoints="1" noAdjustHandles="1" noChangeArrowheads="1" noChangeShapeType="1" noTextEdit="1"/>
              </p:cNvSpPr>
              <p:nvPr/>
            </p:nvSpPr>
            <p:spPr>
              <a:xfrm>
                <a:off x="943252" y="5201813"/>
                <a:ext cx="6096000" cy="461665"/>
              </a:xfrm>
              <a:prstGeom prst="rect">
                <a:avLst/>
              </a:prstGeom>
              <a:blipFill>
                <a:blip r:embed="rId4"/>
                <a:stretch>
                  <a:fillRect l="-1600"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06465283-4DF3-467C-8D76-669E7970C9AF}"/>
                  </a:ext>
                </a:extLst>
              </p:cNvPr>
              <p:cNvSpPr/>
              <p:nvPr/>
            </p:nvSpPr>
            <p:spPr>
              <a:xfrm>
                <a:off x="6020792" y="3605853"/>
                <a:ext cx="1524776" cy="112588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a:rPr>
                        <m:t>𝑮</m:t>
                      </m:r>
                      <m:f>
                        <m:fPr>
                          <m:ctrlPr>
                            <a:rPr lang="en-US" altLang="ja-JP"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𝑴</m:t>
                          </m:r>
                          <m:r>
                            <a:rPr lang="en-US" altLang="ja-JP" sz="3600" b="1" i="1">
                              <a:solidFill>
                                <a:srgbClr val="FF0000"/>
                              </a:solidFill>
                              <a:latin typeface="Cambria Math"/>
                            </a:rPr>
                            <m:t>𝒎</m:t>
                          </m:r>
                        </m:num>
                        <m:den>
                          <m:sSup>
                            <m:sSupPr>
                              <m:ctrlPr>
                                <a:rPr lang="en-US" altLang="ja-JP" sz="3600" b="1" i="1">
                                  <a:solidFill>
                                    <a:srgbClr val="FF0000"/>
                                  </a:solidFill>
                                  <a:latin typeface="Cambria Math" panose="02040503050406030204" pitchFamily="18" charset="0"/>
                                </a:rPr>
                              </m:ctrlPr>
                            </m:sSupPr>
                            <m:e>
                              <m:r>
                                <a:rPr lang="en-US" altLang="ja-JP" sz="3600" b="1" i="1" smtClean="0">
                                  <a:solidFill>
                                    <a:srgbClr val="FF0000"/>
                                  </a:solidFill>
                                  <a:latin typeface="Cambria Math" panose="02040503050406030204" pitchFamily="18" charset="0"/>
                                </a:rPr>
                                <m:t>𝑹</m:t>
                              </m:r>
                            </m:e>
                            <m:sup>
                              <m:r>
                                <a:rPr lang="en-US" altLang="ja-JP" sz="3600" b="1" i="1">
                                  <a:solidFill>
                                    <a:srgbClr val="FF0000"/>
                                  </a:solidFill>
                                  <a:latin typeface="Cambria Math"/>
                                </a:rPr>
                                <m:t>𝟐</m:t>
                              </m:r>
                            </m:sup>
                          </m:sSup>
                        </m:den>
                      </m:f>
                    </m:oMath>
                  </m:oMathPara>
                </a14:m>
                <a:endParaRPr lang="ja-JP" altLang="en-US" sz="3600" dirty="0">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06465283-4DF3-467C-8D76-669E7970C9AF}"/>
                  </a:ext>
                </a:extLst>
              </p:cNvPr>
              <p:cNvSpPr>
                <a:spLocks noRot="1" noChangeAspect="1" noMove="1" noResize="1" noEditPoints="1" noAdjustHandles="1" noChangeArrowheads="1" noChangeShapeType="1" noTextEdit="1"/>
              </p:cNvSpPr>
              <p:nvPr/>
            </p:nvSpPr>
            <p:spPr>
              <a:xfrm>
                <a:off x="6020792" y="3605853"/>
                <a:ext cx="1524776" cy="112588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F4193C50-386D-4E88-A4BA-72EE7F108540}"/>
                  </a:ext>
                </a:extLst>
              </p:cNvPr>
              <p:cNvSpPr/>
              <p:nvPr/>
            </p:nvSpPr>
            <p:spPr>
              <a:xfrm>
                <a:off x="6023992" y="2174541"/>
                <a:ext cx="121700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a:rPr>
                        <m:t>𝒎</m:t>
                      </m:r>
                      <m:r>
                        <a:rPr lang="en-US" altLang="ja-JP" sz="4400" b="1" i="1" smtClean="0">
                          <a:solidFill>
                            <a:srgbClr val="FF0000"/>
                          </a:solidFill>
                          <a:latin typeface="Cambria Math" panose="02040503050406030204" pitchFamily="18" charset="0"/>
                        </a:rPr>
                        <m:t>𝒈</m:t>
                      </m:r>
                    </m:oMath>
                  </m:oMathPara>
                </a14:m>
                <a:endParaRPr lang="ja-JP" altLang="en-US" sz="4400" dirty="0">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F4193C50-386D-4E88-A4BA-72EE7F108540}"/>
                  </a:ext>
                </a:extLst>
              </p:cNvPr>
              <p:cNvSpPr>
                <a:spLocks noRot="1" noChangeAspect="1" noMove="1" noResize="1" noEditPoints="1" noAdjustHandles="1" noChangeArrowheads="1" noChangeShapeType="1" noTextEdit="1"/>
              </p:cNvSpPr>
              <p:nvPr/>
            </p:nvSpPr>
            <p:spPr>
              <a:xfrm>
                <a:off x="6023992" y="2174541"/>
                <a:ext cx="1217000" cy="76944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FA85CB8A-08F8-44C3-B4B7-EC1AC4D1C733}"/>
                  </a:ext>
                </a:extLst>
              </p:cNvPr>
              <p:cNvSpPr/>
              <p:nvPr/>
            </p:nvSpPr>
            <p:spPr>
              <a:xfrm>
                <a:off x="4943872" y="5038489"/>
                <a:ext cx="2568203" cy="101111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𝒎𝒈</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a:rPr>
                        <m:t>𝑮</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m:t>
                          </m:r>
                          <m:r>
                            <a:rPr lang="en-US" altLang="ja-JP" sz="3200" b="1" i="1">
                              <a:solidFill>
                                <a:srgbClr val="FF0000"/>
                              </a:solidFill>
                              <a:latin typeface="Cambria Math"/>
                            </a:rPr>
                            <m:t>𝒎</m:t>
                          </m:r>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𝑹</m:t>
                              </m:r>
                            </m:e>
                            <m:sup>
                              <m:r>
                                <a:rPr lang="en-US" altLang="ja-JP" sz="3200" b="1" i="1">
                                  <a:solidFill>
                                    <a:srgbClr val="FF0000"/>
                                  </a:solidFill>
                                  <a:latin typeface="Cambria Math"/>
                                </a:rPr>
                                <m:t>𝟐</m:t>
                              </m:r>
                            </m:sup>
                          </m:sSup>
                        </m:den>
                      </m:f>
                    </m:oMath>
                  </m:oMathPara>
                </a14:m>
                <a:endParaRPr lang="ja-JP" altLang="en-US" sz="3200" dirty="0">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FA85CB8A-08F8-44C3-B4B7-EC1AC4D1C733}"/>
                  </a:ext>
                </a:extLst>
              </p:cNvPr>
              <p:cNvSpPr>
                <a:spLocks noRot="1" noChangeAspect="1" noMove="1" noResize="1" noEditPoints="1" noAdjustHandles="1" noChangeArrowheads="1" noChangeShapeType="1" noTextEdit="1"/>
              </p:cNvSpPr>
              <p:nvPr/>
            </p:nvSpPr>
            <p:spPr>
              <a:xfrm>
                <a:off x="4943872" y="5038489"/>
                <a:ext cx="2568203" cy="101111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62CF4543-88FD-4B09-8B5F-8B97DCF5D15F}"/>
                  </a:ext>
                </a:extLst>
              </p:cNvPr>
              <p:cNvSpPr/>
              <p:nvPr/>
            </p:nvSpPr>
            <p:spPr>
              <a:xfrm>
                <a:off x="7576648" y="5038489"/>
                <a:ext cx="2245102" cy="104528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𝒈</m:t>
                      </m:r>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a:rPr>
                            <m:t>𝑮</m:t>
                          </m:r>
                          <m:r>
                            <a:rPr lang="en-US" altLang="ja-JP" sz="3200" b="1" i="1">
                              <a:solidFill>
                                <a:srgbClr val="FF0000"/>
                              </a:solidFill>
                              <a:latin typeface="Cambria Math" panose="02040503050406030204" pitchFamily="18" charset="0"/>
                            </a:rPr>
                            <m:t>𝑴</m:t>
                          </m:r>
                        </m:num>
                        <m:den>
                          <m:sSup>
                            <m:sSupPr>
                              <m:ctrlPr>
                                <a:rPr lang="en-US" altLang="ja-JP" sz="3200" b="1" i="1">
                                  <a:solidFill>
                                    <a:srgbClr val="FF0000"/>
                                  </a:solidFill>
                                  <a:latin typeface="Cambria Math" panose="02040503050406030204" pitchFamily="18" charset="0"/>
                                </a:rPr>
                              </m:ctrlPr>
                            </m:sSupPr>
                            <m:e>
                              <m:r>
                                <a:rPr lang="en-US" altLang="ja-JP" sz="3200" b="1" i="1" smtClean="0">
                                  <a:solidFill>
                                    <a:srgbClr val="FF0000"/>
                                  </a:solidFill>
                                  <a:latin typeface="Cambria Math" panose="02040503050406030204" pitchFamily="18" charset="0"/>
                                </a:rPr>
                                <m:t>𝑹</m:t>
                              </m:r>
                            </m:e>
                            <m:sup>
                              <m:r>
                                <a:rPr lang="en-US" altLang="ja-JP" sz="3200" b="1" i="1">
                                  <a:solidFill>
                                    <a:srgbClr val="FF0000"/>
                                  </a:solidFill>
                                  <a:latin typeface="Cambria Math"/>
                                </a:rPr>
                                <m:t>𝟐</m:t>
                              </m:r>
                            </m:sup>
                          </m:sSup>
                        </m:den>
                      </m:f>
                    </m:oMath>
                  </m:oMathPara>
                </a14:m>
                <a:endParaRPr lang="ja-JP" altLang="en-US" sz="3200" dirty="0">
                  <a:ea typeface="HG丸ｺﾞｼｯｸM-PRO" panose="020F0600000000000000" pitchFamily="50" charset="-128"/>
                </a:endParaRPr>
              </a:p>
            </p:txBody>
          </p:sp>
        </mc:Choice>
        <mc:Fallback xmlns="">
          <p:sp>
            <p:nvSpPr>
              <p:cNvPr id="43" name="正方形/長方形 42">
                <a:extLst>
                  <a:ext uri="{FF2B5EF4-FFF2-40B4-BE49-F238E27FC236}">
                    <a16:creationId xmlns:a16="http://schemas.microsoft.com/office/drawing/2014/main" id="{62CF4543-88FD-4B09-8B5F-8B97DCF5D15F}"/>
                  </a:ext>
                </a:extLst>
              </p:cNvPr>
              <p:cNvSpPr>
                <a:spLocks noRot="1" noChangeAspect="1" noMove="1" noResize="1" noEditPoints="1" noAdjustHandles="1" noChangeArrowheads="1" noChangeShapeType="1" noTextEdit="1"/>
              </p:cNvSpPr>
              <p:nvPr/>
            </p:nvSpPr>
            <p:spPr>
              <a:xfrm>
                <a:off x="7576648" y="5038489"/>
                <a:ext cx="2245102" cy="1045286"/>
              </a:xfrm>
              <a:prstGeom prst="rect">
                <a:avLst/>
              </a:prstGeom>
              <a:blipFill>
                <a:blip r:embed="rId8"/>
                <a:stretch>
                  <a:fillRect/>
                </a:stretch>
              </a:blipFill>
            </p:spPr>
            <p:txBody>
              <a:bodyPr/>
              <a:lstStyle/>
              <a:p>
                <a:r>
                  <a:rPr lang="ja-JP" altLang="en-US">
                    <a:noFill/>
                  </a:rPr>
                  <a:t> </a:t>
                </a:r>
              </a:p>
            </p:txBody>
          </p:sp>
        </mc:Fallback>
      </mc:AlternateContent>
      <p:sp>
        <p:nvSpPr>
          <p:cNvPr id="44" name="正方形/長方形 43">
            <a:extLst>
              <a:ext uri="{FF2B5EF4-FFF2-40B4-BE49-F238E27FC236}">
                <a16:creationId xmlns:a16="http://schemas.microsoft.com/office/drawing/2014/main" id="{F2A5F952-1D27-4FC7-BE04-27AB7B85B340}"/>
              </a:ext>
            </a:extLst>
          </p:cNvPr>
          <p:cNvSpPr/>
          <p:nvPr/>
        </p:nvSpPr>
        <p:spPr>
          <a:xfrm>
            <a:off x="570504" y="1024961"/>
            <a:ext cx="10341293" cy="646331"/>
          </a:xfrm>
          <a:prstGeom prst="rect">
            <a:avLst/>
          </a:prstGeom>
        </p:spPr>
        <p:txBody>
          <a:bodyPr wrap="none">
            <a:spAutoFit/>
          </a:bodyPr>
          <a:lstStyle/>
          <a:p>
            <a:r>
              <a:rPr lang="ja-JP" altLang="en-US" sz="3600" dirty="0">
                <a:solidFill>
                  <a:srgbClr val="000000"/>
                </a:solidFill>
                <a:latin typeface="HG丸ｺﾞｼｯｸM-PRO" panose="020F0600000000000000" pitchFamily="50" charset="-128"/>
                <a:ea typeface="HG丸ｺﾞｼｯｸM-PRO" panose="020F0600000000000000" pitchFamily="50" charset="-128"/>
              </a:rPr>
              <a:t>〇地球表面での重力加速度と万有引力定数の関係</a:t>
            </a:r>
            <a:endParaRPr lang="ja-JP" altLang="en-US" sz="3600" dirty="0">
              <a:ea typeface="HG丸ｺﾞｼｯｸM-PRO" panose="020F0600000000000000" pitchFamily="50" charset="-128"/>
            </a:endParaRPr>
          </a:p>
        </p:txBody>
      </p:sp>
    </p:spTree>
    <p:extLst>
      <p:ext uri="{BB962C8B-B14F-4D97-AF65-F5344CB8AC3E}">
        <p14:creationId xmlns:p14="http://schemas.microsoft.com/office/powerpoint/2010/main" val="18302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2020/5/14</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19</a:t>
            </a:fld>
            <a:endParaRPr kumimoji="1" lang="ja-JP" altLang="en-US"/>
          </a:p>
        </p:txBody>
      </p:sp>
      <p:sp>
        <p:nvSpPr>
          <p:cNvPr id="10" name="コンテンツ プレースホルダー 2">
            <a:extLst>
              <a:ext uri="{FF2B5EF4-FFF2-40B4-BE49-F238E27FC236}">
                <a16:creationId xmlns:a16="http://schemas.microsoft.com/office/drawing/2014/main" id="{7B632E68-31B9-44DB-918B-20085BDEB274}"/>
              </a:ext>
            </a:extLst>
          </p:cNvPr>
          <p:cNvSpPr txBox="1">
            <a:spLocks/>
          </p:cNvSpPr>
          <p:nvPr/>
        </p:nvSpPr>
        <p:spPr>
          <a:xfrm>
            <a:off x="932137" y="2780928"/>
            <a:ext cx="10420447" cy="23042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4800" b="1" dirty="0">
                <a:solidFill>
                  <a:srgbClr val="FF0000"/>
                </a:solidFill>
                <a:latin typeface="HG丸ｺﾞｼｯｸM-PRO" panose="020F0600000000000000" pitchFamily="50" charset="-128"/>
                <a:ea typeface="HG丸ｺﾞｼｯｸM-PRO" panose="020F0600000000000000" pitchFamily="50" charset="-128"/>
              </a:rPr>
              <a:t>万有引力による位置エネルギーを理解し、宇宙速度を求めることができる。</a:t>
            </a:r>
            <a:endParaRPr lang="en-US" altLang="ja-JP" sz="4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1E0649BC-03AD-4667-95E2-13149A052831}"/>
              </a:ext>
            </a:extLst>
          </p:cNvPr>
          <p:cNvSpPr txBox="1"/>
          <p:nvPr/>
        </p:nvSpPr>
        <p:spPr>
          <a:xfrm>
            <a:off x="279402" y="1164466"/>
            <a:ext cx="4894872" cy="646331"/>
          </a:xfrm>
          <a:prstGeom prst="rect">
            <a:avLst/>
          </a:prstGeom>
          <a:solidFill>
            <a:srgbClr val="00B0F0"/>
          </a:solidFill>
        </p:spPr>
        <p:txBody>
          <a:bodyPr wrap="square" rtlCol="0">
            <a:spAutoFit/>
          </a:bodyPr>
          <a:lstStyle/>
          <a:p>
            <a:pPr algn="ctr"/>
            <a:r>
              <a:rPr lang="ja-JP" altLang="en-US" sz="3600" dirty="0">
                <a:latin typeface="HG丸ｺﾞｼｯｸM-PRO" panose="020F0600000000000000" pitchFamily="50" charset="-128"/>
                <a:ea typeface="HG丸ｺﾞｼｯｸM-PRO" panose="020F0600000000000000" pitchFamily="50" charset="-128"/>
              </a:rPr>
              <a:t>本時の目標・学ぶこと</a:t>
            </a:r>
          </a:p>
        </p:txBody>
      </p:sp>
      <p:sp>
        <p:nvSpPr>
          <p:cNvPr id="14" name="四角形: 角を丸くする 13">
            <a:extLst>
              <a:ext uri="{FF2B5EF4-FFF2-40B4-BE49-F238E27FC236}">
                <a16:creationId xmlns:a16="http://schemas.microsoft.com/office/drawing/2014/main" id="{7FC51772-BEC9-426A-B0AE-8D577CF3B71B}"/>
              </a:ext>
            </a:extLst>
          </p:cNvPr>
          <p:cNvSpPr/>
          <p:nvPr/>
        </p:nvSpPr>
        <p:spPr>
          <a:xfrm>
            <a:off x="545726" y="2201264"/>
            <a:ext cx="11100548" cy="3111016"/>
          </a:xfrm>
          <a:prstGeom prst="roundRect">
            <a:avLst>
              <a:gd name="adj" fmla="val 41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コンテンツ プレースホルダー 2">
            <a:extLst>
              <a:ext uri="{FF2B5EF4-FFF2-40B4-BE49-F238E27FC236}">
                <a16:creationId xmlns:a16="http://schemas.microsoft.com/office/drawing/2014/main" id="{3A74294B-BBF9-4E9C-971A-EF19DDE2E284}"/>
              </a:ext>
            </a:extLst>
          </p:cNvPr>
          <p:cNvSpPr txBox="1">
            <a:spLocks/>
          </p:cNvSpPr>
          <p:nvPr/>
        </p:nvSpPr>
        <p:spPr>
          <a:xfrm>
            <a:off x="-10990" y="44624"/>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t>§</a:t>
            </a:r>
            <a:r>
              <a:rPr lang="ja-JP" altLang="en-US" sz="3600" dirty="0"/>
              <a:t>２</a:t>
            </a:r>
            <a:r>
              <a:rPr lang="en-US" altLang="ja-JP" sz="3600" dirty="0"/>
              <a:t>. </a:t>
            </a:r>
            <a:r>
              <a:rPr lang="ja-JP" altLang="en-US" sz="3600" dirty="0"/>
              <a:t>　</a:t>
            </a:r>
            <a:endParaRPr lang="en-US" altLang="ja-JP" sz="3600" dirty="0"/>
          </a:p>
        </p:txBody>
      </p:sp>
    </p:spTree>
    <p:extLst>
      <p:ext uri="{BB962C8B-B14F-4D97-AF65-F5344CB8AC3E}">
        <p14:creationId xmlns:p14="http://schemas.microsoft.com/office/powerpoint/2010/main" val="221996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a:t>
            </a:fld>
            <a:endParaRPr kumimoji="1" lang="ja-JP" altLang="en-US"/>
          </a:p>
        </p:txBody>
      </p:sp>
      <p:sp>
        <p:nvSpPr>
          <p:cNvPr id="6" name="正方形/長方形 5">
            <a:extLst>
              <a:ext uri="{FF2B5EF4-FFF2-40B4-BE49-F238E27FC236}">
                <a16:creationId xmlns:a16="http://schemas.microsoft.com/office/drawing/2014/main" id="{EE6A560E-91F7-48B0-B348-124D7B9773A1}"/>
              </a:ext>
            </a:extLst>
          </p:cNvPr>
          <p:cNvSpPr/>
          <p:nvPr/>
        </p:nvSpPr>
        <p:spPr>
          <a:xfrm>
            <a:off x="911424" y="1844824"/>
            <a:ext cx="11161240" cy="4031873"/>
          </a:xfrm>
          <a:prstGeom prst="rect">
            <a:avLst/>
          </a:prstGeom>
        </p:spPr>
        <p:txBody>
          <a:bodyPr wrap="square">
            <a:spAutoFit/>
          </a:bodyPr>
          <a:lstStyle/>
          <a:p>
            <a:r>
              <a:rPr lang="ja-JP" altLang="en-US" sz="3200" dirty="0">
                <a:ea typeface="HG丸ｺﾞｼｯｸM-PRO" panose="020F0600000000000000" pitchFamily="50" charset="-128"/>
              </a:rPr>
              <a:t>コペルニクス（</a:t>
            </a:r>
            <a:r>
              <a:rPr lang="en-US" altLang="ja-JP" sz="3200" dirty="0">
                <a:ea typeface="HG丸ｺﾞｼｯｸM-PRO" panose="020F0600000000000000" pitchFamily="50" charset="-128"/>
              </a:rPr>
              <a:t>1473</a:t>
            </a:r>
            <a:r>
              <a:rPr lang="ja-JP" altLang="en-US" sz="3200" dirty="0">
                <a:ea typeface="HG丸ｺﾞｼｯｸM-PRO" panose="020F0600000000000000" pitchFamily="50" charset="-128"/>
              </a:rPr>
              <a:t>～</a:t>
            </a:r>
            <a:r>
              <a:rPr lang="en-US" altLang="ja-JP" sz="3200" dirty="0">
                <a:ea typeface="HG丸ｺﾞｼｯｸM-PRO" panose="020F0600000000000000" pitchFamily="50" charset="-128"/>
              </a:rPr>
              <a:t>1543</a:t>
            </a:r>
            <a:r>
              <a:rPr lang="ja-JP" altLang="en-US" sz="3200" dirty="0">
                <a:ea typeface="HG丸ｺﾞｼｯｸM-PRO" panose="020F0600000000000000" pitchFamily="50" charset="-128"/>
              </a:rPr>
              <a:t>）・・・・地動説</a:t>
            </a:r>
          </a:p>
          <a:p>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①（　　　　　　　　　）　</a:t>
            </a:r>
            <a:r>
              <a:rPr lang="ja-JP" altLang="en-US" sz="2800" dirty="0">
                <a:ea typeface="HG丸ｺﾞｼｯｸM-PRO" panose="020F0600000000000000" pitchFamily="50" charset="-128"/>
              </a:rPr>
              <a:t>デンマーク　</a:t>
            </a:r>
            <a:r>
              <a:rPr lang="en-US" altLang="ja-JP" sz="2800" dirty="0">
                <a:ea typeface="HG丸ｺﾞｼｯｸM-PRO" panose="020F0600000000000000" pitchFamily="50" charset="-128"/>
              </a:rPr>
              <a:t>1546</a:t>
            </a:r>
            <a:r>
              <a:rPr lang="ja-JP" altLang="en-US" sz="2800" dirty="0">
                <a:ea typeface="HG丸ｺﾞｼｯｸM-PRO" panose="020F0600000000000000" pitchFamily="50" charset="-128"/>
              </a:rPr>
              <a:t>～</a:t>
            </a:r>
            <a:r>
              <a:rPr lang="en-US" altLang="ja-JP" sz="2800" dirty="0">
                <a:ea typeface="HG丸ｺﾞｼｯｸM-PRO" panose="020F0600000000000000" pitchFamily="50" charset="-128"/>
              </a:rPr>
              <a:t>1601</a:t>
            </a:r>
          </a:p>
          <a:p>
            <a:r>
              <a:rPr lang="ja-JP" altLang="en-US" sz="2800" dirty="0">
                <a:ea typeface="HG丸ｺﾞｼｯｸM-PRO" panose="020F0600000000000000" pitchFamily="50" charset="-128"/>
              </a:rPr>
              <a:t>　　　　　　　　　　　　　　　</a:t>
            </a:r>
            <a:r>
              <a:rPr lang="ja-JP" altLang="en-US" sz="3200" dirty="0">
                <a:ea typeface="HG丸ｺﾞｼｯｸM-PRO" panose="020F0600000000000000" pitchFamily="50" charset="-128"/>
              </a:rPr>
              <a:t>正確な天体の観測</a:t>
            </a:r>
          </a:p>
          <a:p>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②（　　　　　　　　）　ドイツ　</a:t>
            </a:r>
            <a:r>
              <a:rPr lang="en-US" altLang="ja-JP" sz="3200" dirty="0">
                <a:ea typeface="HG丸ｺﾞｼｯｸM-PRO" panose="020F0600000000000000" pitchFamily="50" charset="-128"/>
              </a:rPr>
              <a:t>1571</a:t>
            </a:r>
            <a:r>
              <a:rPr lang="ja-JP" altLang="en-US" sz="3200" dirty="0">
                <a:ea typeface="HG丸ｺﾞｼｯｸM-PRO" panose="020F0600000000000000" pitchFamily="50" charset="-128"/>
              </a:rPr>
              <a:t>～</a:t>
            </a:r>
            <a:r>
              <a:rPr lang="en-US" altLang="ja-JP" sz="3200" dirty="0">
                <a:ea typeface="HG丸ｺﾞｼｯｸM-PRO" panose="020F0600000000000000" pitchFamily="50" charset="-128"/>
              </a:rPr>
              <a:t>1630</a:t>
            </a:r>
          </a:p>
          <a:p>
            <a:r>
              <a:rPr lang="ja-JP" altLang="en-US" sz="3200" dirty="0">
                <a:ea typeface="HG丸ｺﾞｼｯｸM-PRO" panose="020F0600000000000000" pitchFamily="50" charset="-128"/>
              </a:rPr>
              <a:t>　ティコ・ブラーエの弟子　ティコ・ブラーエの数十年にわたる実験結果をもとに、</a:t>
            </a:r>
            <a:r>
              <a:rPr lang="ja-JP" altLang="en-US" sz="3200" dirty="0">
                <a:solidFill>
                  <a:srgbClr val="FF0000"/>
                </a:solidFill>
                <a:ea typeface="HG丸ｺﾞｼｯｸM-PRO" panose="020F0600000000000000" pitchFamily="50" charset="-128"/>
              </a:rPr>
              <a:t>何年も計算</a:t>
            </a:r>
            <a:r>
              <a:rPr lang="ja-JP" altLang="en-US" sz="3200" dirty="0">
                <a:ea typeface="HG丸ｺﾞｼｯｸM-PRO" panose="020F0600000000000000" pitchFamily="50" charset="-128"/>
              </a:rPr>
              <a:t>。</a:t>
            </a:r>
          </a:p>
        </p:txBody>
      </p:sp>
      <p:sp>
        <p:nvSpPr>
          <p:cNvPr id="7" name="正方形/長方形 6">
            <a:extLst>
              <a:ext uri="{FF2B5EF4-FFF2-40B4-BE49-F238E27FC236}">
                <a16:creationId xmlns:a16="http://schemas.microsoft.com/office/drawing/2014/main" id="{C8556D91-E34B-4DC3-9DF8-3BBC2BE49F37}"/>
              </a:ext>
            </a:extLst>
          </p:cNvPr>
          <p:cNvSpPr/>
          <p:nvPr/>
        </p:nvSpPr>
        <p:spPr>
          <a:xfrm>
            <a:off x="335360" y="908720"/>
            <a:ext cx="3416320" cy="646331"/>
          </a:xfrm>
          <a:prstGeom prst="rect">
            <a:avLst/>
          </a:prstGeom>
        </p:spPr>
        <p:txBody>
          <a:bodyPr wrap="none">
            <a:spAutoFit/>
          </a:bodyPr>
          <a:lstStyle/>
          <a:p>
            <a:r>
              <a:rPr lang="ja-JP" altLang="en-US" sz="3600" dirty="0">
                <a:ea typeface="HG丸ｺﾞｼｯｸM-PRO" panose="020F0600000000000000" pitchFamily="50" charset="-128"/>
              </a:rPr>
              <a:t>１．惑星の運動</a:t>
            </a:r>
          </a:p>
        </p:txBody>
      </p:sp>
      <p:sp>
        <p:nvSpPr>
          <p:cNvPr id="8" name="正方形/長方形 7">
            <a:extLst>
              <a:ext uri="{FF2B5EF4-FFF2-40B4-BE49-F238E27FC236}">
                <a16:creationId xmlns:a16="http://schemas.microsoft.com/office/drawing/2014/main" id="{9E5D59D1-DE7D-4C25-A802-C98890C07280}"/>
              </a:ext>
            </a:extLst>
          </p:cNvPr>
          <p:cNvSpPr/>
          <p:nvPr/>
        </p:nvSpPr>
        <p:spPr>
          <a:xfrm>
            <a:off x="2052776" y="2854878"/>
            <a:ext cx="3057247" cy="523220"/>
          </a:xfrm>
          <a:prstGeom prst="rect">
            <a:avLst/>
          </a:prstGeom>
        </p:spPr>
        <p:txBody>
          <a:bodyPr wrap="none">
            <a:spAutoFit/>
          </a:bodyPr>
          <a:lstStyle/>
          <a:p>
            <a:r>
              <a:rPr lang="ja-JP" altLang="en-US" sz="2800" dirty="0">
                <a:solidFill>
                  <a:srgbClr val="FF0000"/>
                </a:solidFill>
                <a:ea typeface="HG丸ｺﾞｼｯｸM-PRO" panose="020F0600000000000000" pitchFamily="50" charset="-128"/>
              </a:rPr>
              <a:t>ティコ・ブラーエ</a:t>
            </a:r>
          </a:p>
        </p:txBody>
      </p:sp>
      <p:sp>
        <p:nvSpPr>
          <p:cNvPr id="9" name="正方形/長方形 8">
            <a:extLst>
              <a:ext uri="{FF2B5EF4-FFF2-40B4-BE49-F238E27FC236}">
                <a16:creationId xmlns:a16="http://schemas.microsoft.com/office/drawing/2014/main" id="{4CB6A52C-CBE2-4000-982A-3243FF16132C}"/>
              </a:ext>
            </a:extLst>
          </p:cNvPr>
          <p:cNvSpPr/>
          <p:nvPr/>
        </p:nvSpPr>
        <p:spPr>
          <a:xfrm>
            <a:off x="2495600" y="4293096"/>
            <a:ext cx="1620957" cy="523220"/>
          </a:xfrm>
          <a:prstGeom prst="rect">
            <a:avLst/>
          </a:prstGeom>
        </p:spPr>
        <p:txBody>
          <a:bodyPr wrap="none">
            <a:spAutoFit/>
          </a:bodyPr>
          <a:lstStyle/>
          <a:p>
            <a:r>
              <a:rPr lang="ja-JP" altLang="en-US" sz="2800" dirty="0">
                <a:solidFill>
                  <a:srgbClr val="FF0000"/>
                </a:solidFill>
                <a:ea typeface="HG丸ｺﾞｼｯｸM-PRO" panose="020F0600000000000000" pitchFamily="50" charset="-128"/>
              </a:rPr>
              <a:t>ケプラー</a:t>
            </a:r>
          </a:p>
        </p:txBody>
      </p:sp>
    </p:spTree>
    <p:extLst>
      <p:ext uri="{BB962C8B-B14F-4D97-AF65-F5344CB8AC3E}">
        <p14:creationId xmlns:p14="http://schemas.microsoft.com/office/powerpoint/2010/main" val="26055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latin typeface="HG丸ｺﾞｼｯｸM-PRO" panose="020F0600000000000000" pitchFamily="50" charset="-128"/>
                <a:ea typeface="HG丸ｺﾞｼｯｸM-PRO" panose="020F0600000000000000" pitchFamily="50" charset="-128"/>
              </a:rPr>
              <a:t>万有引力による位置エネルギー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20</a:t>
            </a:fld>
            <a:endParaRPr kumimoji="1" lang="ja-JP" altLang="en-US"/>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0F9A6DB-D578-4B00-ACD5-E8AE38CB7806}"/>
                  </a:ext>
                </a:extLst>
              </p:cNvPr>
              <p:cNvSpPr/>
              <p:nvPr/>
            </p:nvSpPr>
            <p:spPr>
              <a:xfrm>
                <a:off x="623392" y="1056624"/>
                <a:ext cx="10801200" cy="1569660"/>
              </a:xfrm>
              <a:prstGeom prst="rect">
                <a:avLst/>
              </a:prstGeom>
            </p:spPr>
            <p:txBody>
              <a:bodyPr wrap="square">
                <a:spAutoFit/>
              </a:bodyPr>
              <a:lstStyle/>
              <a:p>
                <a:r>
                  <a:rPr lang="ja-JP" altLang="en-US" sz="2400" dirty="0">
                    <a:ea typeface="HG丸ｺﾞｼｯｸM-PRO" panose="020F0600000000000000" pitchFamily="50" charset="-128"/>
                  </a:rPr>
                  <a:t>重力は、万有引力と遠心力の合力であるので、重力による位置エネルギーは、万有引力の位置エネルギーに置き換えることができる。</a:t>
                </a:r>
              </a:p>
              <a:p>
                <a:r>
                  <a:rPr lang="ja-JP" altLang="en-US" sz="2400" dirty="0">
                    <a:ea typeface="HG丸ｺﾞｼｯｸM-PRO" panose="020F0600000000000000" pitchFamily="50" charset="-128"/>
                  </a:rPr>
                  <a:t>　ここで、物体Ａの物体Ｂの万有引力による位置エネルギー</a:t>
                </a:r>
                <a14:m>
                  <m:oMath xmlns:m="http://schemas.openxmlformats.org/officeDocument/2006/math">
                    <m:r>
                      <a:rPr lang="en-US" altLang="ja-JP" sz="2400" b="1" i="1" smtClean="0">
                        <a:solidFill>
                          <a:srgbClr val="FF0000"/>
                        </a:solidFill>
                        <a:latin typeface="Cambria Math" panose="02040503050406030204" pitchFamily="18" charset="0"/>
                      </a:rPr>
                      <m:t>𝑼</m:t>
                    </m:r>
                  </m:oMath>
                </a14:m>
                <a:r>
                  <a:rPr lang="ja-JP" altLang="en-US" sz="2400" dirty="0">
                    <a:ea typeface="HG丸ｺﾞｼｯｸM-PRO" panose="020F0600000000000000" pitchFamily="50" charset="-128"/>
                  </a:rPr>
                  <a:t>は、物体Ａの質量を</a:t>
                </a:r>
                <a14:m>
                  <m:oMath xmlns:m="http://schemas.openxmlformats.org/officeDocument/2006/math">
                    <m:r>
                      <a:rPr lang="en-US" altLang="ja-JP" sz="2400" b="1" i="1" smtClean="0">
                        <a:solidFill>
                          <a:srgbClr val="FF0000"/>
                        </a:solidFill>
                        <a:latin typeface="Cambria Math" panose="02040503050406030204" pitchFamily="18" charset="0"/>
                      </a:rPr>
                      <m:t>𝒎</m:t>
                    </m:r>
                    <m:r>
                      <a:rPr lang="en-US" altLang="ja-JP" sz="2400" b="1" i="1">
                        <a:solidFill>
                          <a:srgbClr val="FF0000"/>
                        </a:solidFill>
                        <a:latin typeface="Cambria Math" panose="02040503050406030204" pitchFamily="18" charset="0"/>
                      </a:rPr>
                      <m:t> </m:t>
                    </m:r>
                  </m:oMath>
                </a14:m>
                <a:r>
                  <a:rPr lang="ja-JP" altLang="en-US" sz="2400" dirty="0">
                    <a:ea typeface="HG丸ｺﾞｼｯｸM-PRO" panose="020F0600000000000000" pitchFamily="50" charset="-128"/>
                  </a:rPr>
                  <a:t>、物体Ｂの質量</a:t>
                </a:r>
                <a14:m>
                  <m:oMath xmlns:m="http://schemas.openxmlformats.org/officeDocument/2006/math">
                    <m:r>
                      <a:rPr lang="en-US" altLang="ja-JP" sz="2400" b="1" i="1" smtClean="0">
                        <a:solidFill>
                          <a:srgbClr val="FF0000"/>
                        </a:solidFill>
                        <a:latin typeface="Cambria Math" panose="02040503050406030204" pitchFamily="18" charset="0"/>
                      </a:rPr>
                      <m:t>𝑴</m:t>
                    </m:r>
                  </m:oMath>
                </a14:m>
                <a:r>
                  <a:rPr lang="ja-JP" altLang="en-US" sz="2400" dirty="0">
                    <a:ea typeface="HG丸ｺﾞｼｯｸM-PRO" panose="020F0600000000000000" pitchFamily="50" charset="-128"/>
                  </a:rPr>
                  <a:t>、２物体間の距離を</a:t>
                </a:r>
                <a14:m>
                  <m:oMath xmlns:m="http://schemas.openxmlformats.org/officeDocument/2006/math">
                    <m:r>
                      <a:rPr lang="en-US" altLang="ja-JP" sz="2400" b="1" i="1">
                        <a:solidFill>
                          <a:srgbClr val="FF0000"/>
                        </a:solidFill>
                        <a:latin typeface="Cambria Math" panose="02040503050406030204" pitchFamily="18" charset="0"/>
                      </a:rPr>
                      <m:t>𝒓</m:t>
                    </m:r>
                  </m:oMath>
                </a14:m>
                <a:r>
                  <a:rPr lang="ja-JP" altLang="en-US" sz="2400" dirty="0">
                    <a:ea typeface="HG丸ｺﾞｼｯｸM-PRO" panose="020F0600000000000000" pitchFamily="50" charset="-128"/>
                  </a:rPr>
                  <a:t>とするとき、</a:t>
                </a:r>
              </a:p>
            </p:txBody>
          </p:sp>
        </mc:Choice>
        <mc:Fallback xmlns="">
          <p:sp>
            <p:nvSpPr>
              <p:cNvPr id="14" name="正方形/長方形 13">
                <a:extLst>
                  <a:ext uri="{FF2B5EF4-FFF2-40B4-BE49-F238E27FC236}">
                    <a16:creationId xmlns:a16="http://schemas.microsoft.com/office/drawing/2014/main" id="{B0F9A6DB-D578-4B00-ACD5-E8AE38CB7806}"/>
                  </a:ext>
                </a:extLst>
              </p:cNvPr>
              <p:cNvSpPr>
                <a:spLocks noRot="1" noChangeAspect="1" noMove="1" noResize="1" noEditPoints="1" noAdjustHandles="1" noChangeArrowheads="1" noChangeShapeType="1" noTextEdit="1"/>
              </p:cNvSpPr>
              <p:nvPr/>
            </p:nvSpPr>
            <p:spPr>
              <a:xfrm>
                <a:off x="623392" y="1056624"/>
                <a:ext cx="10801200" cy="1569660"/>
              </a:xfrm>
              <a:prstGeom prst="rect">
                <a:avLst/>
              </a:prstGeom>
              <a:blipFill>
                <a:blip r:embed="rId2"/>
                <a:stretch>
                  <a:fillRect l="-847" t="-3101" r="-1354" b="-62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4BCB3D72-A2CB-4A82-9A31-CA11E4ECE110}"/>
                  </a:ext>
                </a:extLst>
              </p:cNvPr>
              <p:cNvSpPr/>
              <p:nvPr/>
            </p:nvSpPr>
            <p:spPr>
              <a:xfrm>
                <a:off x="2207568" y="2780602"/>
                <a:ext cx="1682961"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𝑮</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𝑴𝒎</m:t>
                          </m:r>
                        </m:num>
                        <m:den>
                          <m:r>
                            <a:rPr lang="en-US" altLang="ja-JP" sz="3200" b="1" i="1">
                              <a:solidFill>
                                <a:srgbClr val="FF0000"/>
                              </a:solidFill>
                              <a:latin typeface="Cambria Math" panose="02040503050406030204" pitchFamily="18" charset="0"/>
                            </a:rPr>
                            <m:t>𝒓</m:t>
                          </m:r>
                        </m:den>
                      </m:f>
                    </m:oMath>
                  </m:oMathPara>
                </a14:m>
                <a:endParaRPr lang="ja-JP" altLang="en-US" sz="1100" b="1" dirty="0">
                  <a:solidFill>
                    <a:srgbClr val="FF0000"/>
                  </a:solidFill>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4BCB3D72-A2CB-4A82-9A31-CA11E4ECE110}"/>
                  </a:ext>
                </a:extLst>
              </p:cNvPr>
              <p:cNvSpPr>
                <a:spLocks noRot="1" noChangeAspect="1" noMove="1" noResize="1" noEditPoints="1" noAdjustHandles="1" noChangeArrowheads="1" noChangeShapeType="1" noTextEdit="1"/>
              </p:cNvSpPr>
              <p:nvPr/>
            </p:nvSpPr>
            <p:spPr>
              <a:xfrm>
                <a:off x="2207568" y="2780602"/>
                <a:ext cx="1682961" cy="101111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D51D4C18-1F55-4848-A435-2A59DC86C9DC}"/>
                  </a:ext>
                </a:extLst>
              </p:cNvPr>
              <p:cNvSpPr/>
              <p:nvPr/>
            </p:nvSpPr>
            <p:spPr>
              <a:xfrm>
                <a:off x="2109781" y="4585016"/>
                <a:ext cx="4058227"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𝟐</m:t>
                          </m:r>
                        </m:den>
                      </m:f>
                      <m:r>
                        <a:rPr lang="en-US" altLang="ja-JP" sz="4400" b="1" i="1" smtClean="0">
                          <a:solidFill>
                            <a:srgbClr val="FF0000"/>
                          </a:solidFill>
                          <a:latin typeface="Cambria Math" panose="02040503050406030204" pitchFamily="18" charset="0"/>
                        </a:rPr>
                        <m:t>𝒎</m:t>
                      </m:r>
                      <m:sSup>
                        <m:sSupPr>
                          <m:ctrlPr>
                            <a:rPr lang="en-US" altLang="ja-JP" sz="4400" b="1" i="1" smtClean="0">
                              <a:solidFill>
                                <a:srgbClr val="FF0000"/>
                              </a:solidFill>
                              <a:latin typeface="Cambria Math" panose="02040503050406030204" pitchFamily="18" charset="0"/>
                            </a:rPr>
                          </m:ctrlPr>
                        </m:sSupPr>
                        <m:e>
                          <m:r>
                            <a:rPr lang="en-US" altLang="ja-JP" sz="4400" b="1" i="1" smtClean="0">
                              <a:solidFill>
                                <a:srgbClr val="FF0000"/>
                              </a:solidFill>
                              <a:latin typeface="Cambria Math" panose="02040503050406030204" pitchFamily="18" charset="0"/>
                            </a:rPr>
                            <m:t>𝒗</m:t>
                          </m:r>
                        </m:e>
                        <m:sup>
                          <m:r>
                            <a:rPr lang="en-US" altLang="ja-JP" sz="4400" b="1" i="1" smtClean="0">
                              <a:solidFill>
                                <a:srgbClr val="FF0000"/>
                              </a:solidFill>
                              <a:latin typeface="Cambria Math" panose="02040503050406030204" pitchFamily="18" charset="0"/>
                            </a:rPr>
                            <m:t>𝟐</m:t>
                          </m:r>
                        </m:sup>
                      </m:sSup>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𝑮</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𝑴𝒎</m:t>
                          </m:r>
                        </m:num>
                        <m:den>
                          <m:r>
                            <a:rPr lang="en-US" altLang="ja-JP" sz="4400" b="1" i="1">
                              <a:solidFill>
                                <a:srgbClr val="FF0000"/>
                              </a:solidFill>
                              <a:latin typeface="Cambria Math" panose="02040503050406030204" pitchFamily="18" charset="0"/>
                            </a:rPr>
                            <m:t>𝒓</m:t>
                          </m:r>
                        </m:den>
                      </m:f>
                    </m:oMath>
                  </m:oMathPara>
                </a14:m>
                <a:endParaRPr lang="ja-JP" altLang="en-US" sz="1600" b="1" dirty="0">
                  <a:solidFill>
                    <a:srgbClr val="FF0000"/>
                  </a:solidFill>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D51D4C18-1F55-4848-A435-2A59DC86C9DC}"/>
                  </a:ext>
                </a:extLst>
              </p:cNvPr>
              <p:cNvSpPr>
                <a:spLocks noRot="1" noChangeAspect="1" noMove="1" noResize="1" noEditPoints="1" noAdjustHandles="1" noChangeArrowheads="1" noChangeShapeType="1" noTextEdit="1"/>
              </p:cNvSpPr>
              <p:nvPr/>
            </p:nvSpPr>
            <p:spPr>
              <a:xfrm>
                <a:off x="2109781" y="4585016"/>
                <a:ext cx="4058227" cy="135998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0702308-D3D5-4D82-BCC3-6E9CAF052DC0}"/>
                  </a:ext>
                </a:extLst>
              </p:cNvPr>
              <p:cNvSpPr/>
              <p:nvPr/>
            </p:nvSpPr>
            <p:spPr>
              <a:xfrm>
                <a:off x="716765" y="3985901"/>
                <a:ext cx="10729192" cy="400110"/>
              </a:xfrm>
              <a:prstGeom prst="rect">
                <a:avLst/>
              </a:prstGeom>
            </p:spPr>
            <p:txBody>
              <a:bodyPr wrap="square">
                <a:spAutoFit/>
              </a:bodyPr>
              <a:lstStyle/>
              <a:p>
                <a:r>
                  <a:rPr lang="ja-JP" altLang="en-US" sz="2000" dirty="0">
                    <a:ea typeface="HG丸ｺﾞｼｯｸM-PRO" panose="020F0600000000000000" pitchFamily="50" charset="-128"/>
                  </a:rPr>
                  <a:t>物体Ａが、速さ</a:t>
                </a:r>
                <a14:m>
                  <m:oMath xmlns:m="http://schemas.openxmlformats.org/officeDocument/2006/math">
                    <m:r>
                      <a:rPr lang="en-US" altLang="ja-JP" sz="2000" b="1" i="1">
                        <a:solidFill>
                          <a:srgbClr val="FF0000"/>
                        </a:solidFill>
                        <a:latin typeface="Cambria Math" panose="02040503050406030204" pitchFamily="18" charset="0"/>
                      </a:rPr>
                      <m:t>𝒗</m:t>
                    </m:r>
                  </m:oMath>
                </a14:m>
                <a:r>
                  <a:rPr lang="ja-JP" altLang="en-US" sz="2000" dirty="0">
                    <a:ea typeface="HG丸ｺﾞｼｯｸM-PRO" panose="020F0600000000000000" pitchFamily="50" charset="-128"/>
                  </a:rPr>
                  <a:t>で運動をしているとき、力学的エネルギーは</a:t>
                </a:r>
                <a:endParaRPr lang="en-US" altLang="ja-JP" sz="2000" dirty="0">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80702308-D3D5-4D82-BCC3-6E9CAF052DC0}"/>
                  </a:ext>
                </a:extLst>
              </p:cNvPr>
              <p:cNvSpPr>
                <a:spLocks noRot="1" noChangeAspect="1" noMove="1" noResize="1" noEditPoints="1" noAdjustHandles="1" noChangeArrowheads="1" noChangeShapeType="1" noTextEdit="1"/>
              </p:cNvSpPr>
              <p:nvPr/>
            </p:nvSpPr>
            <p:spPr>
              <a:xfrm>
                <a:off x="716765" y="3985901"/>
                <a:ext cx="10729192" cy="400110"/>
              </a:xfrm>
              <a:prstGeom prst="rect">
                <a:avLst/>
              </a:prstGeom>
              <a:blipFill>
                <a:blip r:embed="rId5"/>
                <a:stretch>
                  <a:fillRect l="-625" t="-13846"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CA8BEE36-89D6-4E76-878F-971BE533DCFA}"/>
                  </a:ext>
                </a:extLst>
              </p:cNvPr>
              <p:cNvSpPr/>
              <p:nvPr/>
            </p:nvSpPr>
            <p:spPr>
              <a:xfrm>
                <a:off x="1162896" y="3008138"/>
                <a:ext cx="119917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a:solidFill>
                            <a:srgbClr val="FF0000"/>
                          </a:solidFill>
                          <a:latin typeface="Cambria Math" panose="02040503050406030204" pitchFamily="18" charset="0"/>
                        </a:rPr>
                        <m:t>𝑼</m:t>
                      </m:r>
                      <m:r>
                        <a:rPr lang="en-US" altLang="ja-JP" sz="4000" b="1" i="1">
                          <a:solidFill>
                            <a:srgbClr val="FF0000"/>
                          </a:solidFill>
                          <a:latin typeface="Cambria Math" panose="02040503050406030204" pitchFamily="18" charset="0"/>
                        </a:rPr>
                        <m:t>=</m:t>
                      </m:r>
                    </m:oMath>
                  </m:oMathPara>
                </a14:m>
                <a:endParaRPr lang="ja-JP" altLang="en-US" sz="4000" dirty="0"/>
              </a:p>
            </p:txBody>
          </p:sp>
        </mc:Choice>
        <mc:Fallback xmlns="">
          <p:sp>
            <p:nvSpPr>
              <p:cNvPr id="18" name="正方形/長方形 17">
                <a:extLst>
                  <a:ext uri="{FF2B5EF4-FFF2-40B4-BE49-F238E27FC236}">
                    <a16:creationId xmlns:a16="http://schemas.microsoft.com/office/drawing/2014/main" id="{CA8BEE36-89D6-4E76-878F-971BE533DCFA}"/>
                  </a:ext>
                </a:extLst>
              </p:cNvPr>
              <p:cNvSpPr>
                <a:spLocks noRot="1" noChangeAspect="1" noMove="1" noResize="1" noEditPoints="1" noAdjustHandles="1" noChangeArrowheads="1" noChangeShapeType="1" noTextEdit="1"/>
              </p:cNvSpPr>
              <p:nvPr/>
            </p:nvSpPr>
            <p:spPr>
              <a:xfrm>
                <a:off x="1162896" y="3008138"/>
                <a:ext cx="1199174" cy="70788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CFAB572B-0B08-4790-8E86-B55D07EC871C}"/>
                  </a:ext>
                </a:extLst>
              </p:cNvPr>
              <p:cNvSpPr/>
              <p:nvPr/>
            </p:nvSpPr>
            <p:spPr>
              <a:xfrm>
                <a:off x="1082687" y="4981708"/>
                <a:ext cx="106471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𝑬</m:t>
                      </m:r>
                      <m:r>
                        <a:rPr lang="en-US" altLang="ja-JP" sz="3600" b="1" i="1">
                          <a:solidFill>
                            <a:srgbClr val="FF0000"/>
                          </a:solidFill>
                          <a:latin typeface="Cambria Math" panose="02040503050406030204" pitchFamily="18" charset="0"/>
                        </a:rPr>
                        <m:t>=</m:t>
                      </m:r>
                    </m:oMath>
                  </m:oMathPara>
                </a14:m>
                <a:endParaRPr lang="ja-JP" altLang="en-US" sz="3600" dirty="0"/>
              </a:p>
            </p:txBody>
          </p:sp>
        </mc:Choice>
        <mc:Fallback xmlns="">
          <p:sp>
            <p:nvSpPr>
              <p:cNvPr id="19" name="正方形/長方形 18">
                <a:extLst>
                  <a:ext uri="{FF2B5EF4-FFF2-40B4-BE49-F238E27FC236}">
                    <a16:creationId xmlns:a16="http://schemas.microsoft.com/office/drawing/2014/main" id="{CFAB572B-0B08-4790-8E86-B55D07EC871C}"/>
                  </a:ext>
                </a:extLst>
              </p:cNvPr>
              <p:cNvSpPr>
                <a:spLocks noRot="1" noChangeAspect="1" noMove="1" noResize="1" noEditPoints="1" noAdjustHandles="1" noChangeArrowheads="1" noChangeShapeType="1" noTextEdit="1"/>
              </p:cNvSpPr>
              <p:nvPr/>
            </p:nvSpPr>
            <p:spPr>
              <a:xfrm>
                <a:off x="1082687" y="4981708"/>
                <a:ext cx="1064714" cy="646331"/>
              </a:xfrm>
              <a:prstGeom prst="rect">
                <a:avLst/>
              </a:prstGeom>
              <a:blipFill>
                <a:blip r:embed="rId7"/>
                <a:stretch>
                  <a:fillRect/>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C7865A7D-E72A-4CCB-8321-D198A80F9C60}"/>
              </a:ext>
            </a:extLst>
          </p:cNvPr>
          <p:cNvSpPr/>
          <p:nvPr/>
        </p:nvSpPr>
        <p:spPr>
          <a:xfrm>
            <a:off x="4138894" y="3132479"/>
            <a:ext cx="4339650"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位置エネルギーの基準を無限遠とする。</a:t>
            </a:r>
          </a:p>
        </p:txBody>
      </p:sp>
      <p:sp>
        <p:nvSpPr>
          <p:cNvPr id="21" name="正方形/長方形 20">
            <a:extLst>
              <a:ext uri="{FF2B5EF4-FFF2-40B4-BE49-F238E27FC236}">
                <a16:creationId xmlns:a16="http://schemas.microsoft.com/office/drawing/2014/main" id="{F9743A30-8B40-471D-960B-734838AEA276}"/>
              </a:ext>
            </a:extLst>
          </p:cNvPr>
          <p:cNvSpPr/>
          <p:nvPr/>
        </p:nvSpPr>
        <p:spPr>
          <a:xfrm>
            <a:off x="6528048" y="5120207"/>
            <a:ext cx="4339650"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位置エネルギーの基準を無限遠とする。</a:t>
            </a:r>
          </a:p>
        </p:txBody>
      </p:sp>
    </p:spTree>
    <p:extLst>
      <p:ext uri="{BB962C8B-B14F-4D97-AF65-F5344CB8AC3E}">
        <p14:creationId xmlns:p14="http://schemas.microsoft.com/office/powerpoint/2010/main" val="29992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latin typeface="HG丸ｺﾞｼｯｸM-PRO" panose="020F0600000000000000" pitchFamily="50" charset="-128"/>
                <a:ea typeface="HG丸ｺﾞｼｯｸM-PRO" panose="020F0600000000000000" pitchFamily="50" charset="-128"/>
              </a:rPr>
              <a:t>万有引力による位置エネルギー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21</a:t>
            </a:fld>
            <a:endParaRPr kumimoji="1" lang="ja-JP" altLang="en-US"/>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0F9A6DB-D578-4B00-ACD5-E8AE38CB7806}"/>
                  </a:ext>
                </a:extLst>
              </p:cNvPr>
              <p:cNvSpPr/>
              <p:nvPr/>
            </p:nvSpPr>
            <p:spPr>
              <a:xfrm>
                <a:off x="623392" y="1056624"/>
                <a:ext cx="10801200" cy="461665"/>
              </a:xfrm>
              <a:prstGeom prst="rect">
                <a:avLst/>
              </a:prstGeom>
            </p:spPr>
            <p:txBody>
              <a:bodyPr wrap="square">
                <a:spAutoFit/>
              </a:bodyPr>
              <a:lstStyle/>
              <a:p>
                <a:r>
                  <a:rPr lang="ja-JP" altLang="en-US" sz="2400" dirty="0">
                    <a:ea typeface="HG丸ｺﾞｼｯｸM-PRO" panose="020F0600000000000000" pitchFamily="50" charset="-128"/>
                  </a:rPr>
                  <a:t>〇物体Ａの物体Ｂの万有引力による位置エネルギー</a:t>
                </a:r>
                <a14:m>
                  <m:oMath xmlns:m="http://schemas.openxmlformats.org/officeDocument/2006/math">
                    <m:r>
                      <a:rPr lang="en-US" altLang="ja-JP" sz="2400" b="1" i="1" smtClean="0">
                        <a:solidFill>
                          <a:srgbClr val="FF0000"/>
                        </a:solidFill>
                        <a:latin typeface="Cambria Math" panose="02040503050406030204" pitchFamily="18" charset="0"/>
                      </a:rPr>
                      <m:t>𝑼</m:t>
                    </m:r>
                  </m:oMath>
                </a14:m>
                <a:endParaRPr lang="ja-JP" altLang="en-US" sz="2400" dirty="0">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B0F9A6DB-D578-4B00-ACD5-E8AE38CB7806}"/>
                  </a:ext>
                </a:extLst>
              </p:cNvPr>
              <p:cNvSpPr>
                <a:spLocks noRot="1" noChangeAspect="1" noMove="1" noResize="1" noEditPoints="1" noAdjustHandles="1" noChangeArrowheads="1" noChangeShapeType="1" noTextEdit="1"/>
              </p:cNvSpPr>
              <p:nvPr/>
            </p:nvSpPr>
            <p:spPr>
              <a:xfrm>
                <a:off x="623392" y="1056624"/>
                <a:ext cx="10801200" cy="461665"/>
              </a:xfrm>
              <a:prstGeom prst="rect">
                <a:avLst/>
              </a:prstGeom>
              <a:blipFill>
                <a:blip r:embed="rId2"/>
                <a:stretch>
                  <a:fillRect l="-847"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CA8BEE36-89D6-4E76-878F-971BE533DCFA}"/>
                  </a:ext>
                </a:extLst>
              </p:cNvPr>
              <p:cNvSpPr/>
              <p:nvPr/>
            </p:nvSpPr>
            <p:spPr>
              <a:xfrm>
                <a:off x="1887976" y="2175345"/>
                <a:ext cx="4991046" cy="1987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1" i="1">
                          <a:solidFill>
                            <a:srgbClr val="FF0000"/>
                          </a:solidFill>
                          <a:latin typeface="Cambria Math" panose="02040503050406030204" pitchFamily="18" charset="0"/>
                        </a:rPr>
                        <m:t>𝑼</m:t>
                      </m:r>
                      <m:r>
                        <a:rPr lang="en-US" altLang="ja-JP" sz="6600" b="1" i="1">
                          <a:solidFill>
                            <a:srgbClr val="FF0000"/>
                          </a:solidFill>
                          <a:latin typeface="Cambria Math" panose="02040503050406030204" pitchFamily="18" charset="0"/>
                        </a:rPr>
                        <m:t>=−</m:t>
                      </m:r>
                      <m:r>
                        <a:rPr lang="en-US" altLang="ja-JP" sz="6600" b="1" i="1">
                          <a:solidFill>
                            <a:srgbClr val="FF0000"/>
                          </a:solidFill>
                          <a:latin typeface="Cambria Math" panose="02040503050406030204" pitchFamily="18" charset="0"/>
                        </a:rPr>
                        <m:t>𝑮</m:t>
                      </m:r>
                      <m:f>
                        <m:fPr>
                          <m:ctrlPr>
                            <a:rPr lang="en-US" altLang="ja-JP" sz="6600" b="1" i="1">
                              <a:solidFill>
                                <a:srgbClr val="FF0000"/>
                              </a:solidFill>
                              <a:latin typeface="Cambria Math" panose="02040503050406030204" pitchFamily="18" charset="0"/>
                            </a:rPr>
                          </m:ctrlPr>
                        </m:fPr>
                        <m:num>
                          <m:r>
                            <a:rPr lang="en-US" altLang="ja-JP" sz="6600" b="1" i="1">
                              <a:solidFill>
                                <a:srgbClr val="FF0000"/>
                              </a:solidFill>
                              <a:latin typeface="Cambria Math" panose="02040503050406030204" pitchFamily="18" charset="0"/>
                            </a:rPr>
                            <m:t>𝑴𝒎</m:t>
                          </m:r>
                        </m:num>
                        <m:den>
                          <m:r>
                            <a:rPr lang="en-US" altLang="ja-JP" sz="6600" b="1" i="1">
                              <a:solidFill>
                                <a:srgbClr val="FF0000"/>
                              </a:solidFill>
                              <a:latin typeface="Cambria Math" panose="02040503050406030204" pitchFamily="18" charset="0"/>
                            </a:rPr>
                            <m:t>𝒓</m:t>
                          </m:r>
                        </m:den>
                      </m:f>
                    </m:oMath>
                  </m:oMathPara>
                </a14:m>
                <a:endParaRPr lang="ja-JP" altLang="en-US" sz="6600" dirty="0"/>
              </a:p>
            </p:txBody>
          </p:sp>
        </mc:Choice>
        <mc:Fallback xmlns="">
          <p:sp>
            <p:nvSpPr>
              <p:cNvPr id="18" name="正方形/長方形 17">
                <a:extLst>
                  <a:ext uri="{FF2B5EF4-FFF2-40B4-BE49-F238E27FC236}">
                    <a16:creationId xmlns:a16="http://schemas.microsoft.com/office/drawing/2014/main" id="{CA8BEE36-89D6-4E76-878F-971BE533DCFA}"/>
                  </a:ext>
                </a:extLst>
              </p:cNvPr>
              <p:cNvSpPr>
                <a:spLocks noRot="1" noChangeAspect="1" noMove="1" noResize="1" noEditPoints="1" noAdjustHandles="1" noChangeArrowheads="1" noChangeShapeType="1" noTextEdit="1"/>
              </p:cNvSpPr>
              <p:nvPr/>
            </p:nvSpPr>
            <p:spPr>
              <a:xfrm>
                <a:off x="1887976" y="2175345"/>
                <a:ext cx="4991046" cy="1987211"/>
              </a:xfrm>
              <a:prstGeom prst="rect">
                <a:avLst/>
              </a:prstGeom>
              <a:blipFill>
                <a:blip r:embed="rId3"/>
                <a:stretch>
                  <a:fillRect/>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C7865A7D-E72A-4CCB-8321-D198A80F9C60}"/>
              </a:ext>
            </a:extLst>
          </p:cNvPr>
          <p:cNvSpPr/>
          <p:nvPr/>
        </p:nvSpPr>
        <p:spPr>
          <a:xfrm>
            <a:off x="2855640" y="4414833"/>
            <a:ext cx="4108817"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位置エネルギーの基準を無限とする。</a:t>
            </a:r>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8A31AF45-8D47-484C-BFA4-3BDCFDF3A5FD}"/>
                  </a:ext>
                </a:extLst>
              </p:cNvPr>
              <p:cNvSpPr/>
              <p:nvPr/>
            </p:nvSpPr>
            <p:spPr>
              <a:xfrm>
                <a:off x="7680176" y="3222563"/>
                <a:ext cx="2664296" cy="1200329"/>
              </a:xfrm>
              <a:prstGeom prst="rect">
                <a:avLst/>
              </a:prstGeom>
            </p:spPr>
            <p:txBody>
              <a:bodyPr wrap="square">
                <a:spAutoFit/>
              </a:bodyPr>
              <a:lstStyle/>
              <a:p>
                <a14:m>
                  <m:oMath xmlns:m="http://schemas.openxmlformats.org/officeDocument/2006/math">
                    <m:r>
                      <a:rPr lang="en-US" altLang="ja-JP" b="1" i="1" smtClean="0">
                        <a:solidFill>
                          <a:srgbClr val="FF0000"/>
                        </a:solidFill>
                        <a:latin typeface="Cambria Math" panose="02040503050406030204" pitchFamily="18" charset="0"/>
                      </a:rPr>
                      <m:t>𝒎</m:t>
                    </m:r>
                  </m:oMath>
                </a14:m>
                <a:r>
                  <a:rPr lang="ja-JP" altLang="en-US" dirty="0">
                    <a:ea typeface="HG丸ｺﾞｼｯｸM-PRO" panose="020F0600000000000000" pitchFamily="50" charset="-128"/>
                  </a:rPr>
                  <a:t>：物体Ａの質量</a:t>
                </a:r>
                <a:endParaRPr lang="en-US" altLang="ja-JP" dirty="0">
                  <a:ea typeface="HG丸ｺﾞｼｯｸM-PRO" panose="020F0600000000000000" pitchFamily="50" charset="-128"/>
                </a:endParaRPr>
              </a:p>
              <a:p>
                <a14:m>
                  <m:oMath xmlns:m="http://schemas.openxmlformats.org/officeDocument/2006/math">
                    <m:r>
                      <a:rPr lang="en-US" altLang="ja-JP" b="1" i="1">
                        <a:solidFill>
                          <a:srgbClr val="FF0000"/>
                        </a:solidFill>
                        <a:latin typeface="Cambria Math" panose="02040503050406030204" pitchFamily="18" charset="0"/>
                      </a:rPr>
                      <m:t>𝑴</m:t>
                    </m:r>
                  </m:oMath>
                </a14:m>
                <a:r>
                  <a:rPr lang="ja-JP" altLang="en-US" dirty="0">
                    <a:ea typeface="HG丸ｺﾞｼｯｸM-PRO" panose="020F0600000000000000" pitchFamily="50" charset="-128"/>
                  </a:rPr>
                  <a:t>：物体Ｂの質量</a:t>
                </a:r>
                <a:endParaRPr lang="en-US" altLang="ja-JP" dirty="0">
                  <a:ea typeface="HG丸ｺﾞｼｯｸM-PRO" panose="020F0600000000000000" pitchFamily="50" charset="-128"/>
                </a:endParaRPr>
              </a:p>
              <a:p>
                <a14:m>
                  <m:oMath xmlns:m="http://schemas.openxmlformats.org/officeDocument/2006/math">
                    <m:r>
                      <a:rPr lang="en-US" altLang="ja-JP" b="1" i="1">
                        <a:solidFill>
                          <a:srgbClr val="FF0000"/>
                        </a:solidFill>
                        <a:latin typeface="Cambria Math" panose="02040503050406030204" pitchFamily="18" charset="0"/>
                      </a:rPr>
                      <m:t>𝒓</m:t>
                    </m:r>
                    <m:r>
                      <a:rPr lang="en-US" altLang="ja-JP" b="1" i="1">
                        <a:solidFill>
                          <a:srgbClr val="FF0000"/>
                        </a:solidFill>
                        <a:latin typeface="Cambria Math" panose="02040503050406030204" pitchFamily="18" charset="0"/>
                      </a:rPr>
                      <m:t> </m:t>
                    </m:r>
                  </m:oMath>
                </a14:m>
                <a:r>
                  <a:rPr lang="ja-JP" altLang="en-US" dirty="0">
                    <a:ea typeface="HG丸ｺﾞｼｯｸM-PRO" panose="020F0600000000000000" pitchFamily="50" charset="-128"/>
                  </a:rPr>
                  <a:t>：２物体間の距離</a:t>
                </a:r>
                <a:endParaRPr lang="en-US" altLang="ja-JP" dirty="0">
                  <a:ea typeface="HG丸ｺﾞｼｯｸM-PRO" panose="020F0600000000000000" pitchFamily="50" charset="-128"/>
                </a:endParaRPr>
              </a:p>
              <a:p>
                <a14:m>
                  <m:oMath xmlns:m="http://schemas.openxmlformats.org/officeDocument/2006/math">
                    <m:r>
                      <a:rPr lang="en-US" altLang="ja-JP" b="1" i="1">
                        <a:solidFill>
                          <a:srgbClr val="FF0000"/>
                        </a:solidFill>
                        <a:latin typeface="Cambria Math" panose="02040503050406030204" pitchFamily="18" charset="0"/>
                      </a:rPr>
                      <m:t>𝒓</m:t>
                    </m:r>
                    <m:r>
                      <a:rPr lang="en-US" altLang="ja-JP" b="1" i="1" smtClean="0">
                        <a:solidFill>
                          <a:srgbClr val="FF0000"/>
                        </a:solidFill>
                        <a:latin typeface="Cambria Math" panose="02040503050406030204" pitchFamily="18" charset="0"/>
                      </a:rPr>
                      <m:t>𝑮</m:t>
                    </m:r>
                  </m:oMath>
                </a14:m>
                <a:r>
                  <a:rPr lang="ja-JP" altLang="en-US" dirty="0">
                    <a:ea typeface="HG丸ｺﾞｼｯｸM-PRO" panose="020F0600000000000000" pitchFamily="50" charset="-128"/>
                  </a:rPr>
                  <a:t>：万有引力定数</a:t>
                </a:r>
              </a:p>
            </p:txBody>
          </p:sp>
        </mc:Choice>
        <mc:Fallback xmlns="">
          <p:sp>
            <p:nvSpPr>
              <p:cNvPr id="6" name="正方形/長方形 5">
                <a:extLst>
                  <a:ext uri="{FF2B5EF4-FFF2-40B4-BE49-F238E27FC236}">
                    <a16:creationId xmlns:a16="http://schemas.microsoft.com/office/drawing/2014/main" id="{8A31AF45-8D47-484C-BFA4-3BDCFDF3A5FD}"/>
                  </a:ext>
                </a:extLst>
              </p:cNvPr>
              <p:cNvSpPr>
                <a:spLocks noRot="1" noChangeAspect="1" noMove="1" noResize="1" noEditPoints="1" noAdjustHandles="1" noChangeArrowheads="1" noChangeShapeType="1" noTextEdit="1"/>
              </p:cNvSpPr>
              <p:nvPr/>
            </p:nvSpPr>
            <p:spPr>
              <a:xfrm>
                <a:off x="7680176" y="3222563"/>
                <a:ext cx="2664296" cy="1200329"/>
              </a:xfrm>
              <a:prstGeom prst="rect">
                <a:avLst/>
              </a:prstGeom>
              <a:blipFill>
                <a:blip r:embed="rId4"/>
                <a:stretch>
                  <a:fillRect t="-4569" b="-5584"/>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FF5D9614-0CF6-4745-9C1D-C63E2B207421}"/>
              </a:ext>
            </a:extLst>
          </p:cNvPr>
          <p:cNvSpPr/>
          <p:nvPr/>
        </p:nvSpPr>
        <p:spPr>
          <a:xfrm>
            <a:off x="1271464" y="1916832"/>
            <a:ext cx="10153128" cy="3168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2495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復習</a:t>
            </a: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重力による位置エネルギー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22</a:t>
            </a:fld>
            <a:endParaRPr kumimoji="1" lang="ja-JP" altLang="en-US"/>
          </a:p>
        </p:txBody>
      </p:sp>
      <p:sp>
        <p:nvSpPr>
          <p:cNvPr id="22" name="楕円 21">
            <a:extLst>
              <a:ext uri="{FF2B5EF4-FFF2-40B4-BE49-F238E27FC236}">
                <a16:creationId xmlns:a16="http://schemas.microsoft.com/office/drawing/2014/main" id="{D6C53DA3-ADAB-462D-BD32-2288792AD0A4}"/>
              </a:ext>
            </a:extLst>
          </p:cNvPr>
          <p:cNvSpPr/>
          <p:nvPr/>
        </p:nvSpPr>
        <p:spPr>
          <a:xfrm>
            <a:off x="5233120" y="5081741"/>
            <a:ext cx="476250" cy="4762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ea typeface="HG丸ｺﾞｼｯｸM-PRO" panose="020F0600000000000000" pitchFamily="50" charset="-128"/>
            </a:endParaRPr>
          </a:p>
        </p:txBody>
      </p:sp>
      <p:cxnSp>
        <p:nvCxnSpPr>
          <p:cNvPr id="23" name="直線矢印コネクタ 22">
            <a:extLst>
              <a:ext uri="{FF2B5EF4-FFF2-40B4-BE49-F238E27FC236}">
                <a16:creationId xmlns:a16="http://schemas.microsoft.com/office/drawing/2014/main" id="{60C24DA5-8825-4623-9EC8-C92F94951F94}"/>
              </a:ext>
            </a:extLst>
          </p:cNvPr>
          <p:cNvCxnSpPr>
            <a:cxnSpLocks/>
          </p:cNvCxnSpPr>
          <p:nvPr/>
        </p:nvCxnSpPr>
        <p:spPr>
          <a:xfrm>
            <a:off x="5449144" y="5369773"/>
            <a:ext cx="0" cy="7051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2CB2E4B8-C3C8-467E-886D-ABCDEF30889B}"/>
                  </a:ext>
                </a:extLst>
              </p:cNvPr>
              <p:cNvSpPr/>
              <p:nvPr/>
            </p:nvSpPr>
            <p:spPr>
              <a:xfrm>
                <a:off x="5377136" y="5585797"/>
                <a:ext cx="121700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latin typeface="Cambria Math" panose="02040503050406030204" pitchFamily="18" charset="0"/>
                        </a:rPr>
                        <m:t>𝒎𝒈</m:t>
                      </m:r>
                    </m:oMath>
                  </m:oMathPara>
                </a14:m>
                <a:endParaRPr lang="ja-JP" altLang="en-US" sz="4400" b="1" dirty="0">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2CB2E4B8-C3C8-467E-886D-ABCDEF30889B}"/>
                  </a:ext>
                </a:extLst>
              </p:cNvPr>
              <p:cNvSpPr>
                <a:spLocks noRot="1" noChangeAspect="1" noMove="1" noResize="1" noEditPoints="1" noAdjustHandles="1" noChangeArrowheads="1" noChangeShapeType="1" noTextEdit="1"/>
              </p:cNvSpPr>
              <p:nvPr/>
            </p:nvSpPr>
            <p:spPr>
              <a:xfrm>
                <a:off x="5377136" y="5585797"/>
                <a:ext cx="1217000" cy="769441"/>
              </a:xfrm>
              <a:prstGeom prst="rect">
                <a:avLst/>
              </a:prstGeom>
              <a:blipFill>
                <a:blip r:embed="rId2"/>
                <a:stretch>
                  <a:fillRect/>
                </a:stretch>
              </a:blipFill>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58636491-5BE1-47FF-96B7-3AABFB968460}"/>
              </a:ext>
            </a:extLst>
          </p:cNvPr>
          <p:cNvSpPr/>
          <p:nvPr/>
        </p:nvSpPr>
        <p:spPr>
          <a:xfrm>
            <a:off x="3881381" y="5537482"/>
            <a:ext cx="3262370"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0DFAE8BB-4DF5-475F-9E65-8ED388EE2390}"/>
                  </a:ext>
                </a:extLst>
              </p:cNvPr>
              <p:cNvSpPr/>
              <p:nvPr/>
            </p:nvSpPr>
            <p:spPr>
              <a:xfrm>
                <a:off x="2280792" y="3497565"/>
                <a:ext cx="5806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Cambria Math" panose="02040503050406030204" pitchFamily="18" charset="0"/>
                        </a:rPr>
                        <m:t>𝒉</m:t>
                      </m:r>
                    </m:oMath>
                  </m:oMathPara>
                </a14:m>
                <a:endParaRPr lang="ja-JP" altLang="en-US" sz="1400" b="1" dirty="0">
                  <a:solidFill>
                    <a:srgbClr val="FF0000"/>
                  </a:solidFill>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0DFAE8BB-4DF5-475F-9E65-8ED388EE2390}"/>
                  </a:ext>
                </a:extLst>
              </p:cNvPr>
              <p:cNvSpPr>
                <a:spLocks noRot="1" noChangeAspect="1" noMove="1" noResize="1" noEditPoints="1" noAdjustHandles="1" noChangeArrowheads="1" noChangeShapeType="1" noTextEdit="1"/>
              </p:cNvSpPr>
              <p:nvPr/>
            </p:nvSpPr>
            <p:spPr>
              <a:xfrm>
                <a:off x="2280792" y="3497565"/>
                <a:ext cx="580607" cy="646331"/>
              </a:xfrm>
              <a:prstGeom prst="rect">
                <a:avLst/>
              </a:prstGeom>
              <a:blipFill>
                <a:blip r:embed="rId3"/>
                <a:stretch>
                  <a:fillRect/>
                </a:stretch>
              </a:blipFill>
            </p:spPr>
            <p:txBody>
              <a:bodyPr/>
              <a:lstStyle/>
              <a:p>
                <a:r>
                  <a:rPr lang="ja-JP" altLang="en-US">
                    <a:noFill/>
                  </a:rPr>
                  <a:t> </a:t>
                </a:r>
              </a:p>
            </p:txBody>
          </p:sp>
        </mc:Fallback>
      </mc:AlternateContent>
      <p:sp>
        <p:nvSpPr>
          <p:cNvPr id="27" name="正方形/長方形 26">
            <a:extLst>
              <a:ext uri="{FF2B5EF4-FFF2-40B4-BE49-F238E27FC236}">
                <a16:creationId xmlns:a16="http://schemas.microsoft.com/office/drawing/2014/main" id="{0A85CEB7-8CAD-4D18-8DF1-4FA3AE9E5997}"/>
              </a:ext>
            </a:extLst>
          </p:cNvPr>
          <p:cNvSpPr/>
          <p:nvPr/>
        </p:nvSpPr>
        <p:spPr>
          <a:xfrm>
            <a:off x="3216896" y="5153749"/>
            <a:ext cx="595035" cy="584775"/>
          </a:xfrm>
          <a:prstGeom prst="rect">
            <a:avLst/>
          </a:prstGeom>
        </p:spPr>
        <p:txBody>
          <a:bodyPr wrap="none">
            <a:spAutoFit/>
          </a:bodyPr>
          <a:lstStyle/>
          <a:p>
            <a:r>
              <a:rPr lang="ja-JP" altLang="en-US" sz="3200" dirty="0">
                <a:solidFill>
                  <a:srgbClr val="000000"/>
                </a:solidFill>
                <a:latin typeface="HG丸ｺﾞｼｯｸM-PRO" panose="020F0600000000000000" pitchFamily="50" charset="-128"/>
                <a:ea typeface="HG丸ｺﾞｼｯｸM-PRO" panose="020F0600000000000000" pitchFamily="50" charset="-128"/>
              </a:rPr>
              <a:t>Ａ</a:t>
            </a:r>
            <a:endParaRPr lang="ja-JP" altLang="en-US" sz="3200" dirty="0">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917C3FAC-CC9F-49BF-934A-31A339CEB9BC}"/>
              </a:ext>
            </a:extLst>
          </p:cNvPr>
          <p:cNvSpPr/>
          <p:nvPr/>
        </p:nvSpPr>
        <p:spPr>
          <a:xfrm>
            <a:off x="3216896" y="2345437"/>
            <a:ext cx="595035" cy="584775"/>
          </a:xfrm>
          <a:prstGeom prst="rect">
            <a:avLst/>
          </a:prstGeom>
        </p:spPr>
        <p:txBody>
          <a:bodyPr wrap="none">
            <a:spAutoFit/>
          </a:bodyPr>
          <a:lstStyle/>
          <a:p>
            <a:r>
              <a:rPr lang="ja-JP" altLang="en-US" sz="3200" dirty="0">
                <a:solidFill>
                  <a:srgbClr val="000000"/>
                </a:solidFill>
                <a:latin typeface="HG丸ｺﾞｼｯｸM-PRO" panose="020F0600000000000000" pitchFamily="50" charset="-128"/>
                <a:ea typeface="HG丸ｺﾞｼｯｸM-PRO" panose="020F0600000000000000" pitchFamily="50" charset="-128"/>
              </a:rPr>
              <a:t>Ｂ</a:t>
            </a:r>
            <a:endParaRPr lang="ja-JP" altLang="en-US" sz="3200" dirty="0">
              <a:ea typeface="HG丸ｺﾞｼｯｸM-PRO" panose="020F0600000000000000" pitchFamily="50" charset="-128"/>
            </a:endParaRPr>
          </a:p>
        </p:txBody>
      </p:sp>
      <p:cxnSp>
        <p:nvCxnSpPr>
          <p:cNvPr id="29" name="直線矢印コネクタ 28">
            <a:extLst>
              <a:ext uri="{FF2B5EF4-FFF2-40B4-BE49-F238E27FC236}">
                <a16:creationId xmlns:a16="http://schemas.microsoft.com/office/drawing/2014/main" id="{16772146-A399-478B-9895-47D3CE374B51}"/>
              </a:ext>
            </a:extLst>
          </p:cNvPr>
          <p:cNvCxnSpPr>
            <a:cxnSpLocks/>
          </p:cNvCxnSpPr>
          <p:nvPr/>
        </p:nvCxnSpPr>
        <p:spPr>
          <a:xfrm flipH="1">
            <a:off x="2975717" y="2580722"/>
            <a:ext cx="2651" cy="2769172"/>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正方形/長方形 29">
                <a:extLst>
                  <a:ext uri="{FF2B5EF4-FFF2-40B4-BE49-F238E27FC236}">
                    <a16:creationId xmlns:a16="http://schemas.microsoft.com/office/drawing/2014/main" id="{4162D243-8BF2-49FC-BF91-4360D009101A}"/>
                  </a:ext>
                </a:extLst>
              </p:cNvPr>
              <p:cNvSpPr/>
              <p:nvPr/>
            </p:nvSpPr>
            <p:spPr>
              <a:xfrm>
                <a:off x="8868236" y="647827"/>
                <a:ext cx="1291764"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𝑼</m:t>
                      </m:r>
                    </m:oMath>
                  </m:oMathPara>
                </a14:m>
                <a:endParaRPr lang="ja-JP" altLang="en-US" sz="4400" b="1" dirty="0">
                  <a:solidFill>
                    <a:srgbClr val="FF0000"/>
                  </a:solidFill>
                  <a:ea typeface="HG丸ｺﾞｼｯｸM-PRO" panose="020F0600000000000000" pitchFamily="50" charset="-128"/>
                </a:endParaRPr>
              </a:p>
            </p:txBody>
          </p:sp>
        </mc:Choice>
        <mc:Fallback>
          <p:sp>
            <p:nvSpPr>
              <p:cNvPr id="30" name="正方形/長方形 29">
                <a:extLst>
                  <a:ext uri="{FF2B5EF4-FFF2-40B4-BE49-F238E27FC236}">
                    <a16:creationId xmlns:a16="http://schemas.microsoft.com/office/drawing/2014/main" id="{4162D243-8BF2-49FC-BF91-4360D009101A}"/>
                  </a:ext>
                </a:extLst>
              </p:cNvPr>
              <p:cNvSpPr>
                <a:spLocks noRot="1" noChangeAspect="1" noMove="1" noResize="1" noEditPoints="1" noAdjustHandles="1" noChangeArrowheads="1" noChangeShapeType="1" noTextEdit="1"/>
              </p:cNvSpPr>
              <p:nvPr/>
            </p:nvSpPr>
            <p:spPr>
              <a:xfrm>
                <a:off x="8868236" y="647827"/>
                <a:ext cx="1291764"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D462CBCF-0253-4853-A89A-6118837F3FA1}"/>
                  </a:ext>
                </a:extLst>
              </p:cNvPr>
              <p:cNvSpPr/>
              <p:nvPr/>
            </p:nvSpPr>
            <p:spPr>
              <a:xfrm>
                <a:off x="485092" y="829357"/>
                <a:ext cx="3873176" cy="461665"/>
              </a:xfrm>
              <a:prstGeom prst="rect">
                <a:avLst/>
              </a:prstGeom>
            </p:spPr>
            <p:txBody>
              <a:bodyPr wrap="non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重力に逆らってする仕事</a:t>
                </a:r>
                <a14:m>
                  <m:oMath xmlns:m="http://schemas.openxmlformats.org/officeDocument/2006/math">
                    <m:r>
                      <a:rPr lang="en-US" altLang="ja-JP" sz="2400" b="1" i="1">
                        <a:solidFill>
                          <a:srgbClr val="FF0000"/>
                        </a:solidFill>
                        <a:latin typeface="Cambria Math" panose="02040503050406030204" pitchFamily="18" charset="0"/>
                      </a:rPr>
                      <m:t>𝑾</m:t>
                    </m:r>
                  </m:oMath>
                </a14:m>
                <a:endParaRPr lang="ja-JP" altLang="en-US" sz="2400" dirty="0">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D462CBCF-0253-4853-A89A-6118837F3FA1}"/>
                  </a:ext>
                </a:extLst>
              </p:cNvPr>
              <p:cNvSpPr>
                <a:spLocks noRot="1" noChangeAspect="1" noMove="1" noResize="1" noEditPoints="1" noAdjustHandles="1" noChangeArrowheads="1" noChangeShapeType="1" noTextEdit="1"/>
              </p:cNvSpPr>
              <p:nvPr/>
            </p:nvSpPr>
            <p:spPr>
              <a:xfrm>
                <a:off x="485092" y="829357"/>
                <a:ext cx="3873176" cy="461665"/>
              </a:xfrm>
              <a:prstGeom prst="rect">
                <a:avLst/>
              </a:prstGeom>
              <a:blipFill>
                <a:blip r:embed="rId5"/>
                <a:stretch>
                  <a:fillRect l="-2520" t="-15789" b="-2368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2" name="正方形/長方形 31">
                <a:extLst>
                  <a:ext uri="{FF2B5EF4-FFF2-40B4-BE49-F238E27FC236}">
                    <a16:creationId xmlns:a16="http://schemas.microsoft.com/office/drawing/2014/main" id="{D90CC202-9A04-49E3-9D98-050DDD77B262}"/>
                  </a:ext>
                </a:extLst>
              </p:cNvPr>
              <p:cNvSpPr/>
              <p:nvPr/>
            </p:nvSpPr>
            <p:spPr>
              <a:xfrm>
                <a:off x="4549822" y="664587"/>
                <a:ext cx="231909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𝑾</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𝑭𝒉</m:t>
                      </m:r>
                    </m:oMath>
                  </m:oMathPara>
                </a14:m>
                <a:endParaRPr lang="ja-JP" altLang="en-US" sz="4400" dirty="0">
                  <a:ea typeface="HG丸ｺﾞｼｯｸM-PRO" panose="020F0600000000000000" pitchFamily="50" charset="-128"/>
                </a:endParaRPr>
              </a:p>
            </p:txBody>
          </p:sp>
        </mc:Choice>
        <mc:Fallback>
          <p:sp>
            <p:nvSpPr>
              <p:cNvPr id="32" name="正方形/長方形 31">
                <a:extLst>
                  <a:ext uri="{FF2B5EF4-FFF2-40B4-BE49-F238E27FC236}">
                    <a16:creationId xmlns:a16="http://schemas.microsoft.com/office/drawing/2014/main" id="{D90CC202-9A04-49E3-9D98-050DDD77B262}"/>
                  </a:ext>
                </a:extLst>
              </p:cNvPr>
              <p:cNvSpPr>
                <a:spLocks noRot="1" noChangeAspect="1" noMove="1" noResize="1" noEditPoints="1" noAdjustHandles="1" noChangeArrowheads="1" noChangeShapeType="1" noTextEdit="1"/>
              </p:cNvSpPr>
              <p:nvPr/>
            </p:nvSpPr>
            <p:spPr>
              <a:xfrm>
                <a:off x="4549822" y="664587"/>
                <a:ext cx="2319096" cy="76944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3" name="正方形/長方形 32">
                <a:extLst>
                  <a:ext uri="{FF2B5EF4-FFF2-40B4-BE49-F238E27FC236}">
                    <a16:creationId xmlns:a16="http://schemas.microsoft.com/office/drawing/2014/main" id="{D4046F00-0247-4C9C-80B8-14D7179F1D02}"/>
                  </a:ext>
                </a:extLst>
              </p:cNvPr>
              <p:cNvSpPr/>
              <p:nvPr/>
            </p:nvSpPr>
            <p:spPr>
              <a:xfrm>
                <a:off x="6778904" y="661991"/>
                <a:ext cx="215116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a:solidFill>
                            <a:srgbClr val="FF0000"/>
                          </a:solidFill>
                          <a:latin typeface="Cambria Math" panose="02040503050406030204" pitchFamily="18" charset="0"/>
                        </a:rPr>
                        <m:t>=</m:t>
                      </m:r>
                      <m:r>
                        <a:rPr lang="en-US" altLang="ja-JP" sz="4400" b="1" i="1">
                          <a:solidFill>
                            <a:srgbClr val="FF0000"/>
                          </a:solidFill>
                          <a:latin typeface="Cambria Math" panose="02040503050406030204" pitchFamily="18" charset="0"/>
                        </a:rPr>
                        <m:t>𝒎𝒈𝒉</m:t>
                      </m:r>
                    </m:oMath>
                  </m:oMathPara>
                </a14:m>
                <a:endParaRPr lang="ja-JP" altLang="en-US" sz="4400" dirty="0">
                  <a:ea typeface="HG丸ｺﾞｼｯｸM-PRO" panose="020F0600000000000000" pitchFamily="50" charset="-128"/>
                </a:endParaRPr>
              </a:p>
            </p:txBody>
          </p:sp>
        </mc:Choice>
        <mc:Fallback>
          <p:sp>
            <p:nvSpPr>
              <p:cNvPr id="33" name="正方形/長方形 32">
                <a:extLst>
                  <a:ext uri="{FF2B5EF4-FFF2-40B4-BE49-F238E27FC236}">
                    <a16:creationId xmlns:a16="http://schemas.microsoft.com/office/drawing/2014/main" id="{D4046F00-0247-4C9C-80B8-14D7179F1D02}"/>
                  </a:ext>
                </a:extLst>
              </p:cNvPr>
              <p:cNvSpPr>
                <a:spLocks noRot="1" noChangeAspect="1" noMove="1" noResize="1" noEditPoints="1" noAdjustHandles="1" noChangeArrowheads="1" noChangeShapeType="1" noTextEdit="1"/>
              </p:cNvSpPr>
              <p:nvPr/>
            </p:nvSpPr>
            <p:spPr>
              <a:xfrm>
                <a:off x="6778904" y="661991"/>
                <a:ext cx="2151166" cy="769441"/>
              </a:xfrm>
              <a:prstGeom prst="rect">
                <a:avLst/>
              </a:prstGeom>
              <a:blipFill>
                <a:blip r:embed="rId7"/>
                <a:stretch>
                  <a:fillRect/>
                </a:stretch>
              </a:blipFill>
            </p:spPr>
            <p:txBody>
              <a:bodyPr/>
              <a:lstStyle/>
              <a:p>
                <a:r>
                  <a:rPr lang="ja-JP" altLang="en-US">
                    <a:noFill/>
                  </a:rPr>
                  <a:t> </a:t>
                </a:r>
              </a:p>
            </p:txBody>
          </p:sp>
        </mc:Fallback>
      </mc:AlternateContent>
      <p:cxnSp>
        <p:nvCxnSpPr>
          <p:cNvPr id="34" name="直線矢印コネクタ 33">
            <a:extLst>
              <a:ext uri="{FF2B5EF4-FFF2-40B4-BE49-F238E27FC236}">
                <a16:creationId xmlns:a16="http://schemas.microsoft.com/office/drawing/2014/main" id="{6CFB044D-C06A-47B4-9E17-8F90601D254A}"/>
              </a:ext>
            </a:extLst>
          </p:cNvPr>
          <p:cNvCxnSpPr>
            <a:cxnSpLocks/>
          </p:cNvCxnSpPr>
          <p:nvPr/>
        </p:nvCxnSpPr>
        <p:spPr>
          <a:xfrm flipV="1">
            <a:off x="5449144" y="4361661"/>
            <a:ext cx="0"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5E87E5AD-5930-4DD0-8843-271606788A82}"/>
                  </a:ext>
                </a:extLst>
              </p:cNvPr>
              <p:cNvSpPr/>
              <p:nvPr/>
            </p:nvSpPr>
            <p:spPr>
              <a:xfrm>
                <a:off x="5521152" y="4073629"/>
                <a:ext cx="67358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latin typeface="Cambria Math" panose="02040503050406030204" pitchFamily="18" charset="0"/>
                        </a:rPr>
                        <m:t>𝑭</m:t>
                      </m:r>
                    </m:oMath>
                  </m:oMathPara>
                </a14:m>
                <a:endParaRPr lang="ja-JP" altLang="en-US" sz="4400" b="1" dirty="0">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5E87E5AD-5930-4DD0-8843-271606788A82}"/>
                  </a:ext>
                </a:extLst>
              </p:cNvPr>
              <p:cNvSpPr>
                <a:spLocks noRot="1" noChangeAspect="1" noMove="1" noResize="1" noEditPoints="1" noAdjustHandles="1" noChangeArrowheads="1" noChangeShapeType="1" noTextEdit="1"/>
              </p:cNvSpPr>
              <p:nvPr/>
            </p:nvSpPr>
            <p:spPr>
              <a:xfrm>
                <a:off x="5521152" y="4073629"/>
                <a:ext cx="673581" cy="76944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7B9EE3EC-35A5-4570-ADDC-2CC70838B895}"/>
                  </a:ext>
                </a:extLst>
              </p:cNvPr>
              <p:cNvSpPr/>
              <p:nvPr/>
            </p:nvSpPr>
            <p:spPr>
              <a:xfrm>
                <a:off x="6384032" y="3343081"/>
                <a:ext cx="5472608" cy="461665"/>
              </a:xfrm>
              <a:prstGeom prst="rect">
                <a:avLst/>
              </a:prstGeom>
            </p:spPr>
            <p:txBody>
              <a:bodyPr wrap="squar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重力に逆らって、高さ</a:t>
                </a:r>
                <a14:m>
                  <m:oMath xmlns:m="http://schemas.openxmlformats.org/officeDocument/2006/math">
                    <m:r>
                      <a:rPr lang="en-US" altLang="ja-JP" sz="2400" i="1">
                        <a:solidFill>
                          <a:srgbClr val="FF0000"/>
                        </a:solidFill>
                        <a:latin typeface="Cambria Math" panose="02040503050406030204" pitchFamily="18" charset="0"/>
                        <a:ea typeface="Cambria Math" panose="02040503050406030204" pitchFamily="18" charset="0"/>
                      </a:rPr>
                      <m:t>h</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まで運ぶ仕事</a:t>
                </a:r>
                <a:endParaRPr lang="ja-JP" altLang="en-US" sz="2400" dirty="0">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7B9EE3EC-35A5-4570-ADDC-2CC70838B895}"/>
                  </a:ext>
                </a:extLst>
              </p:cNvPr>
              <p:cNvSpPr>
                <a:spLocks noRot="1" noChangeAspect="1" noMove="1" noResize="1" noEditPoints="1" noAdjustHandles="1" noChangeArrowheads="1" noChangeShapeType="1" noTextEdit="1"/>
              </p:cNvSpPr>
              <p:nvPr/>
            </p:nvSpPr>
            <p:spPr>
              <a:xfrm>
                <a:off x="6384032" y="3343081"/>
                <a:ext cx="5472608" cy="461665"/>
              </a:xfrm>
              <a:prstGeom prst="rect">
                <a:avLst/>
              </a:prstGeom>
              <a:blipFill>
                <a:blip r:embed="rId9"/>
                <a:stretch>
                  <a:fillRect l="-1670"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BB217AFB-3439-4A46-B47A-59B24066AE1F}"/>
                  </a:ext>
                </a:extLst>
              </p:cNvPr>
              <p:cNvSpPr/>
              <p:nvPr/>
            </p:nvSpPr>
            <p:spPr>
              <a:xfrm>
                <a:off x="7177336" y="3890704"/>
                <a:ext cx="5248631" cy="830997"/>
              </a:xfrm>
              <a:prstGeom prst="rect">
                <a:avLst/>
              </a:prstGeom>
            </p:spPr>
            <p:txBody>
              <a:bodyPr wrap="squar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＝高さ</a:t>
                </a:r>
                <a14:m>
                  <m:oMath xmlns:m="http://schemas.openxmlformats.org/officeDocument/2006/math">
                    <m:r>
                      <a:rPr lang="en-US" altLang="ja-JP" sz="2400" i="1">
                        <a:solidFill>
                          <a:srgbClr val="FF0000"/>
                        </a:solidFill>
                        <a:latin typeface="Cambria Math" panose="02040503050406030204" pitchFamily="18" charset="0"/>
                        <a:ea typeface="Cambria Math" panose="02040503050406030204" pitchFamily="18" charset="0"/>
                      </a:rPr>
                      <m:t>h</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における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重力による位置エネルギー</a:t>
                </a:r>
                <a:endParaRPr lang="ja-JP" altLang="en-US" sz="2400" dirty="0">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BB217AFB-3439-4A46-B47A-59B24066AE1F}"/>
                  </a:ext>
                </a:extLst>
              </p:cNvPr>
              <p:cNvSpPr>
                <a:spLocks noRot="1" noChangeAspect="1" noMove="1" noResize="1" noEditPoints="1" noAdjustHandles="1" noChangeArrowheads="1" noChangeShapeType="1" noTextEdit="1"/>
              </p:cNvSpPr>
              <p:nvPr/>
            </p:nvSpPr>
            <p:spPr>
              <a:xfrm>
                <a:off x="7177336" y="3890704"/>
                <a:ext cx="5248631" cy="830997"/>
              </a:xfrm>
              <a:prstGeom prst="rect">
                <a:avLst/>
              </a:prstGeom>
              <a:blipFill>
                <a:blip r:embed="rId10"/>
                <a:stretch>
                  <a:fillRect l="-1742" t="-8029" b="-1240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823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5E-6 4.44444E-6 L -0.00052 -0.34561 " pathEditMode="relative" rAng="0" ptsTypes="AA">
                                      <p:cBhvr>
                                        <p:cTn id="33" dur="2000" fill="hold"/>
                                        <p:tgtEl>
                                          <p:spTgt spid="24"/>
                                        </p:tgtEl>
                                        <p:attrNameLst>
                                          <p:attrName>ppt_x</p:attrName>
                                          <p:attrName>ppt_y</p:attrName>
                                        </p:attrNameLst>
                                      </p:cBhvr>
                                      <p:rCtr x="-26" y="-17292"/>
                                    </p:animMotion>
                                  </p:childTnLst>
                                </p:cTn>
                              </p:par>
                              <p:par>
                                <p:cTn id="34" presetID="42" presetClass="path" presetSubtype="0" accel="50000" decel="50000" fill="hold" nodeType="withEffect">
                                  <p:stCondLst>
                                    <p:cond delay="0"/>
                                  </p:stCondLst>
                                  <p:childTnLst>
                                    <p:animMotion origin="layout" path="M 8.33333E-7 -1.85185E-6 L -0.00586 -0.36643 " pathEditMode="relative" rAng="0" ptsTypes="AA">
                                      <p:cBhvr>
                                        <p:cTn id="35" dur="2000" fill="hold"/>
                                        <p:tgtEl>
                                          <p:spTgt spid="23"/>
                                        </p:tgtEl>
                                        <p:attrNameLst>
                                          <p:attrName>ppt_x</p:attrName>
                                          <p:attrName>ppt_y</p:attrName>
                                        </p:attrNameLst>
                                      </p:cBhvr>
                                      <p:rCtr x="-299" y="-18333"/>
                                    </p:animMotion>
                                  </p:childTnLst>
                                </p:cTn>
                              </p:par>
                              <p:par>
                                <p:cTn id="36" presetID="42" presetClass="path" presetSubtype="0" accel="50000" decel="50000" fill="hold" nodeType="withEffect">
                                  <p:stCondLst>
                                    <p:cond delay="0"/>
                                  </p:stCondLst>
                                  <p:childTnLst>
                                    <p:animMotion origin="layout" path="M 8.33333E-7 1.48148E-6 L -0.00586 -0.36759 " pathEditMode="relative" rAng="0" ptsTypes="AA">
                                      <p:cBhvr>
                                        <p:cTn id="37" dur="2000" fill="hold"/>
                                        <p:tgtEl>
                                          <p:spTgt spid="34"/>
                                        </p:tgtEl>
                                        <p:attrNameLst>
                                          <p:attrName>ppt_x</p:attrName>
                                          <p:attrName>ppt_y</p:attrName>
                                        </p:attrNameLst>
                                      </p:cBhvr>
                                      <p:rCtr x="-299" y="-18380"/>
                                    </p:animMotion>
                                  </p:childTnLst>
                                </p:cTn>
                              </p:par>
                              <p:par>
                                <p:cTn id="38" presetID="42" presetClass="path" presetSubtype="0" accel="50000" decel="50000" fill="hold" grpId="1" nodeType="withEffect">
                                  <p:stCondLst>
                                    <p:cond delay="0"/>
                                  </p:stCondLst>
                                  <p:childTnLst>
                                    <p:animMotion origin="layout" path="M -2.08333E-7 -3.7037E-6 L -0.0026 -0.36875 " pathEditMode="relative" rAng="0" ptsTypes="AA">
                                      <p:cBhvr>
                                        <p:cTn id="39" dur="2000" fill="hold"/>
                                        <p:tgtEl>
                                          <p:spTgt spid="35"/>
                                        </p:tgtEl>
                                        <p:attrNameLst>
                                          <p:attrName>ppt_x</p:attrName>
                                          <p:attrName>ppt_y</p:attrName>
                                        </p:attrNameLst>
                                      </p:cBhvr>
                                      <p:rCtr x="-130" y="-18449"/>
                                    </p:animMotion>
                                  </p:childTnLst>
                                </p:cTn>
                              </p:par>
                              <p:par>
                                <p:cTn id="40" presetID="42" presetClass="path" presetSubtype="0" accel="50000" decel="50000" fill="hold" grpId="0" nodeType="withEffect">
                                  <p:stCondLst>
                                    <p:cond delay="0"/>
                                  </p:stCondLst>
                                  <p:childTnLst>
                                    <p:animMotion origin="layout" path="M -2.08333E-6 2.96296E-6 L -0.00508 -0.36783 " pathEditMode="relative" rAng="0" ptsTypes="AA">
                                      <p:cBhvr>
                                        <p:cTn id="41" dur="2000" fill="hold"/>
                                        <p:tgtEl>
                                          <p:spTgt spid="22"/>
                                        </p:tgtEl>
                                        <p:attrNameLst>
                                          <p:attrName>ppt_x</p:attrName>
                                          <p:attrName>ppt_y</p:attrName>
                                        </p:attrNameLst>
                                      </p:cBhvr>
                                      <p:rCtr x="-260" y="-18403"/>
                                    </p:animMotion>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4" grpId="1"/>
      <p:bldP spid="26" grpId="0"/>
      <p:bldP spid="28" grpId="0"/>
      <p:bldP spid="30" grpId="0"/>
      <p:bldP spid="32" grpId="0"/>
      <p:bldP spid="33" grpId="0"/>
      <p:bldP spid="35" grpId="0"/>
      <p:bldP spid="35" grpId="1"/>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latin typeface="HG丸ｺﾞｼｯｸM-PRO" panose="020F0600000000000000" pitchFamily="50" charset="-128"/>
                <a:ea typeface="HG丸ｺﾞｼｯｸM-PRO" panose="020F0600000000000000" pitchFamily="50" charset="-128"/>
              </a:rPr>
              <a:t>万有引力による位置エネルギー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23</a:t>
            </a:fld>
            <a:endParaRPr kumimoji="1" lang="ja-JP" altLang="en-US"/>
          </a:p>
        </p:txBody>
      </p:sp>
      <p:sp>
        <p:nvSpPr>
          <p:cNvPr id="22" name="フリーフォーム 67">
            <a:extLst>
              <a:ext uri="{FF2B5EF4-FFF2-40B4-BE49-F238E27FC236}">
                <a16:creationId xmlns:a16="http://schemas.microsoft.com/office/drawing/2014/main" id="{41422C95-E0EC-48E9-9253-418D297525E3}"/>
              </a:ext>
            </a:extLst>
          </p:cNvPr>
          <p:cNvSpPr/>
          <p:nvPr/>
        </p:nvSpPr>
        <p:spPr>
          <a:xfrm>
            <a:off x="2423592" y="3063393"/>
            <a:ext cx="9027599" cy="1595915"/>
          </a:xfrm>
          <a:custGeom>
            <a:avLst/>
            <a:gdLst>
              <a:gd name="connsiteX0" fmla="*/ 794284 w 10677431"/>
              <a:gd name="connsiteY0" fmla="*/ 5096 h 1734993"/>
              <a:gd name="connsiteX1" fmla="*/ 794284 w 10677431"/>
              <a:gd name="connsiteY1" fmla="*/ 1619584 h 1734993"/>
              <a:gd name="connsiteX2" fmla="*/ 9845415 w 10677431"/>
              <a:gd name="connsiteY2" fmla="*/ 1583865 h 1734993"/>
              <a:gd name="connsiteX3" fmla="*/ 9581096 w 10677431"/>
              <a:gd name="connsiteY3" fmla="*/ 1412415 h 1734993"/>
              <a:gd name="connsiteX4" fmla="*/ 3758940 w 10677431"/>
              <a:gd name="connsiteY4" fmla="*/ 1119521 h 1734993"/>
              <a:gd name="connsiteX5" fmla="*/ 794284 w 10677431"/>
              <a:gd name="connsiteY5" fmla="*/ 5096 h 1734993"/>
              <a:gd name="connsiteX0" fmla="*/ 675510 w 10558657"/>
              <a:gd name="connsiteY0" fmla="*/ 2917 h 1732814"/>
              <a:gd name="connsiteX1" fmla="*/ 675510 w 10558657"/>
              <a:gd name="connsiteY1" fmla="*/ 1617405 h 1732814"/>
              <a:gd name="connsiteX2" fmla="*/ 9726641 w 10558657"/>
              <a:gd name="connsiteY2" fmla="*/ 1581686 h 1732814"/>
              <a:gd name="connsiteX3" fmla="*/ 9462322 w 10558657"/>
              <a:gd name="connsiteY3" fmla="*/ 1410236 h 1732814"/>
              <a:gd name="connsiteX4" fmla="*/ 3640166 w 10558657"/>
              <a:gd name="connsiteY4" fmla="*/ 1117342 h 1732814"/>
              <a:gd name="connsiteX5" fmla="*/ 675510 w 10558657"/>
              <a:gd name="connsiteY5" fmla="*/ 2917 h 1732814"/>
              <a:gd name="connsiteX0" fmla="*/ 10324 w 9893471"/>
              <a:gd name="connsiteY0" fmla="*/ 2917 h 1619291"/>
              <a:gd name="connsiteX1" fmla="*/ 10324 w 9893471"/>
              <a:gd name="connsiteY1" fmla="*/ 1617405 h 1619291"/>
              <a:gd name="connsiteX2" fmla="*/ 9061455 w 9893471"/>
              <a:gd name="connsiteY2" fmla="*/ 1581686 h 1619291"/>
              <a:gd name="connsiteX3" fmla="*/ 8797136 w 9893471"/>
              <a:gd name="connsiteY3" fmla="*/ 1410236 h 1619291"/>
              <a:gd name="connsiteX4" fmla="*/ 2974980 w 9893471"/>
              <a:gd name="connsiteY4" fmla="*/ 1117342 h 1619291"/>
              <a:gd name="connsiteX5" fmla="*/ 10324 w 9893471"/>
              <a:gd name="connsiteY5" fmla="*/ 2917 h 1619291"/>
              <a:gd name="connsiteX0" fmla="*/ 10324 w 9328844"/>
              <a:gd name="connsiteY0" fmla="*/ 2917 h 1618066"/>
              <a:gd name="connsiteX1" fmla="*/ 10324 w 9328844"/>
              <a:gd name="connsiteY1" fmla="*/ 1617405 h 1618066"/>
              <a:gd name="connsiteX2" fmla="*/ 9061455 w 9328844"/>
              <a:gd name="connsiteY2" fmla="*/ 1581686 h 1618066"/>
              <a:gd name="connsiteX3" fmla="*/ 8797136 w 9328844"/>
              <a:gd name="connsiteY3" fmla="*/ 1410236 h 1618066"/>
              <a:gd name="connsiteX4" fmla="*/ 2974980 w 9328844"/>
              <a:gd name="connsiteY4" fmla="*/ 1117342 h 1618066"/>
              <a:gd name="connsiteX5" fmla="*/ 10324 w 9328844"/>
              <a:gd name="connsiteY5" fmla="*/ 2917 h 1618066"/>
              <a:gd name="connsiteX0" fmla="*/ 10324 w 9061461"/>
              <a:gd name="connsiteY0" fmla="*/ 2917 h 1618066"/>
              <a:gd name="connsiteX1" fmla="*/ 10324 w 9061461"/>
              <a:gd name="connsiteY1" fmla="*/ 1617405 h 1618066"/>
              <a:gd name="connsiteX2" fmla="*/ 9061455 w 9061461"/>
              <a:gd name="connsiteY2" fmla="*/ 1581686 h 1618066"/>
              <a:gd name="connsiteX3" fmla="*/ 8797136 w 9061461"/>
              <a:gd name="connsiteY3" fmla="*/ 1410236 h 1618066"/>
              <a:gd name="connsiteX4" fmla="*/ 2974980 w 9061461"/>
              <a:gd name="connsiteY4" fmla="*/ 1117342 h 1618066"/>
              <a:gd name="connsiteX5" fmla="*/ 10324 w 9061461"/>
              <a:gd name="connsiteY5" fmla="*/ 2917 h 1618066"/>
              <a:gd name="connsiteX0" fmla="*/ 10324 w 9061461"/>
              <a:gd name="connsiteY0" fmla="*/ 2917 h 1618066"/>
              <a:gd name="connsiteX1" fmla="*/ 10324 w 9061461"/>
              <a:gd name="connsiteY1" fmla="*/ 1617405 h 1618066"/>
              <a:gd name="connsiteX2" fmla="*/ 9061455 w 9061461"/>
              <a:gd name="connsiteY2" fmla="*/ 1581686 h 1618066"/>
              <a:gd name="connsiteX3" fmla="*/ 8797136 w 9061461"/>
              <a:gd name="connsiteY3" fmla="*/ 1410236 h 1618066"/>
              <a:gd name="connsiteX4" fmla="*/ 2974980 w 9061461"/>
              <a:gd name="connsiteY4" fmla="*/ 1117342 h 1618066"/>
              <a:gd name="connsiteX5" fmla="*/ 10324 w 9061461"/>
              <a:gd name="connsiteY5" fmla="*/ 2917 h 1618066"/>
              <a:gd name="connsiteX0" fmla="*/ 10324 w 9708655"/>
              <a:gd name="connsiteY0" fmla="*/ 2917 h 1619291"/>
              <a:gd name="connsiteX1" fmla="*/ 10324 w 9708655"/>
              <a:gd name="connsiteY1" fmla="*/ 1617405 h 1619291"/>
              <a:gd name="connsiteX2" fmla="*/ 9061455 w 9708655"/>
              <a:gd name="connsiteY2" fmla="*/ 1581686 h 1619291"/>
              <a:gd name="connsiteX3" fmla="*/ 8968586 w 9708655"/>
              <a:gd name="connsiteY3" fmla="*/ 1410236 h 1619291"/>
              <a:gd name="connsiteX4" fmla="*/ 2974980 w 9708655"/>
              <a:gd name="connsiteY4" fmla="*/ 1117342 h 1619291"/>
              <a:gd name="connsiteX5" fmla="*/ 10324 w 9708655"/>
              <a:gd name="connsiteY5" fmla="*/ 2917 h 1619291"/>
              <a:gd name="connsiteX0" fmla="*/ 10324 w 9710006"/>
              <a:gd name="connsiteY0" fmla="*/ 2917 h 1619291"/>
              <a:gd name="connsiteX1" fmla="*/ 10324 w 9710006"/>
              <a:gd name="connsiteY1" fmla="*/ 1617405 h 1619291"/>
              <a:gd name="connsiteX2" fmla="*/ 9061455 w 9710006"/>
              <a:gd name="connsiteY2" fmla="*/ 1581686 h 1619291"/>
              <a:gd name="connsiteX3" fmla="*/ 8968586 w 9710006"/>
              <a:gd name="connsiteY3" fmla="*/ 1410236 h 1619291"/>
              <a:gd name="connsiteX4" fmla="*/ 2974980 w 9710006"/>
              <a:gd name="connsiteY4" fmla="*/ 1117342 h 1619291"/>
              <a:gd name="connsiteX5" fmla="*/ 10324 w 9710006"/>
              <a:gd name="connsiteY5" fmla="*/ 2917 h 1619291"/>
              <a:gd name="connsiteX0" fmla="*/ 10324 w 9703294"/>
              <a:gd name="connsiteY0" fmla="*/ 2917 h 1619291"/>
              <a:gd name="connsiteX1" fmla="*/ 10324 w 9703294"/>
              <a:gd name="connsiteY1" fmla="*/ 1617405 h 1619291"/>
              <a:gd name="connsiteX2" fmla="*/ 9061455 w 9703294"/>
              <a:gd name="connsiteY2" fmla="*/ 1581686 h 1619291"/>
              <a:gd name="connsiteX3" fmla="*/ 8968586 w 9703294"/>
              <a:gd name="connsiteY3" fmla="*/ 1410236 h 1619291"/>
              <a:gd name="connsiteX4" fmla="*/ 2974980 w 9703294"/>
              <a:gd name="connsiteY4" fmla="*/ 1117342 h 1619291"/>
              <a:gd name="connsiteX5" fmla="*/ 10324 w 9703294"/>
              <a:gd name="connsiteY5" fmla="*/ 2917 h 1619291"/>
              <a:gd name="connsiteX0" fmla="*/ 10324 w 9703294"/>
              <a:gd name="connsiteY0" fmla="*/ 2917 h 1619291"/>
              <a:gd name="connsiteX1" fmla="*/ 10324 w 9703294"/>
              <a:gd name="connsiteY1" fmla="*/ 1617405 h 1619291"/>
              <a:gd name="connsiteX2" fmla="*/ 9061455 w 9703294"/>
              <a:gd name="connsiteY2" fmla="*/ 1581686 h 1619291"/>
              <a:gd name="connsiteX3" fmla="*/ 8968586 w 9703294"/>
              <a:gd name="connsiteY3" fmla="*/ 1410236 h 1619291"/>
              <a:gd name="connsiteX4" fmla="*/ 2974980 w 9703294"/>
              <a:gd name="connsiteY4" fmla="*/ 1117342 h 1619291"/>
              <a:gd name="connsiteX5" fmla="*/ 10324 w 9703294"/>
              <a:gd name="connsiteY5" fmla="*/ 2917 h 1619291"/>
              <a:gd name="connsiteX0" fmla="*/ 675509 w 10368479"/>
              <a:gd name="connsiteY0" fmla="*/ 2917 h 1732814"/>
              <a:gd name="connsiteX1" fmla="*/ 675509 w 10368479"/>
              <a:gd name="connsiteY1" fmla="*/ 1617405 h 1732814"/>
              <a:gd name="connsiteX2" fmla="*/ 9726640 w 10368479"/>
              <a:gd name="connsiteY2" fmla="*/ 1581686 h 1732814"/>
              <a:gd name="connsiteX3" fmla="*/ 9633771 w 10368479"/>
              <a:gd name="connsiteY3" fmla="*/ 1410236 h 1732814"/>
              <a:gd name="connsiteX4" fmla="*/ 3640165 w 10368479"/>
              <a:gd name="connsiteY4" fmla="*/ 1117342 h 1732814"/>
              <a:gd name="connsiteX5" fmla="*/ 675509 w 10368479"/>
              <a:gd name="connsiteY5" fmla="*/ 2917 h 1732814"/>
              <a:gd name="connsiteX0" fmla="*/ 675509 w 9726654"/>
              <a:gd name="connsiteY0" fmla="*/ 2917 h 1725066"/>
              <a:gd name="connsiteX1" fmla="*/ 675509 w 9726654"/>
              <a:gd name="connsiteY1" fmla="*/ 1617405 h 1725066"/>
              <a:gd name="connsiteX2" fmla="*/ 9726640 w 9726654"/>
              <a:gd name="connsiteY2" fmla="*/ 1581686 h 1725066"/>
              <a:gd name="connsiteX3" fmla="*/ 9633771 w 9726654"/>
              <a:gd name="connsiteY3" fmla="*/ 1410236 h 1725066"/>
              <a:gd name="connsiteX4" fmla="*/ 3640165 w 9726654"/>
              <a:gd name="connsiteY4" fmla="*/ 1117342 h 1725066"/>
              <a:gd name="connsiteX5" fmla="*/ 675509 w 9726654"/>
              <a:gd name="connsiteY5" fmla="*/ 2917 h 1725066"/>
              <a:gd name="connsiteX0" fmla="*/ 675509 w 10396320"/>
              <a:gd name="connsiteY0" fmla="*/ 2915 h 1732926"/>
              <a:gd name="connsiteX1" fmla="*/ 675509 w 10396320"/>
              <a:gd name="connsiteY1" fmla="*/ 1617403 h 1732926"/>
              <a:gd name="connsiteX2" fmla="*/ 9726640 w 10396320"/>
              <a:gd name="connsiteY2" fmla="*/ 1581684 h 1732926"/>
              <a:gd name="connsiteX3" fmla="*/ 9719496 w 10396320"/>
              <a:gd name="connsiteY3" fmla="*/ 1407059 h 1732926"/>
              <a:gd name="connsiteX4" fmla="*/ 3640165 w 10396320"/>
              <a:gd name="connsiteY4" fmla="*/ 1117340 h 1732926"/>
              <a:gd name="connsiteX5" fmla="*/ 675509 w 10396320"/>
              <a:gd name="connsiteY5" fmla="*/ 2915 h 1732926"/>
              <a:gd name="connsiteX0" fmla="*/ 675509 w 9728089"/>
              <a:gd name="connsiteY0" fmla="*/ 2915 h 1724678"/>
              <a:gd name="connsiteX1" fmla="*/ 675509 w 9728089"/>
              <a:gd name="connsiteY1" fmla="*/ 1617403 h 1724678"/>
              <a:gd name="connsiteX2" fmla="*/ 9726640 w 9728089"/>
              <a:gd name="connsiteY2" fmla="*/ 1581684 h 1724678"/>
              <a:gd name="connsiteX3" fmla="*/ 9719496 w 9728089"/>
              <a:gd name="connsiteY3" fmla="*/ 1407059 h 1724678"/>
              <a:gd name="connsiteX4" fmla="*/ 3640165 w 9728089"/>
              <a:gd name="connsiteY4" fmla="*/ 1117340 h 1724678"/>
              <a:gd name="connsiteX5" fmla="*/ 675509 w 9728089"/>
              <a:gd name="connsiteY5" fmla="*/ 2915 h 1724678"/>
              <a:gd name="connsiteX0" fmla="*/ 696670 w 9717500"/>
              <a:gd name="connsiteY0" fmla="*/ 2346 h 2032060"/>
              <a:gd name="connsiteX1" fmla="*/ 664920 w 9717500"/>
              <a:gd name="connsiteY1" fmla="*/ 1903659 h 2032060"/>
              <a:gd name="connsiteX2" fmla="*/ 9716051 w 9717500"/>
              <a:gd name="connsiteY2" fmla="*/ 1867940 h 2032060"/>
              <a:gd name="connsiteX3" fmla="*/ 9708907 w 9717500"/>
              <a:gd name="connsiteY3" fmla="*/ 1693315 h 2032060"/>
              <a:gd name="connsiteX4" fmla="*/ 3629576 w 9717500"/>
              <a:gd name="connsiteY4" fmla="*/ 1403596 h 2032060"/>
              <a:gd name="connsiteX5" fmla="*/ 696670 w 9717500"/>
              <a:gd name="connsiteY5" fmla="*/ 2346 h 2032060"/>
              <a:gd name="connsiteX0" fmla="*/ 696670 w 9717500"/>
              <a:gd name="connsiteY0" fmla="*/ 2422 h 2032136"/>
              <a:gd name="connsiteX1" fmla="*/ 664920 w 9717500"/>
              <a:gd name="connsiteY1" fmla="*/ 1903735 h 2032136"/>
              <a:gd name="connsiteX2" fmla="*/ 9716051 w 9717500"/>
              <a:gd name="connsiteY2" fmla="*/ 1868016 h 2032136"/>
              <a:gd name="connsiteX3" fmla="*/ 9708907 w 9717500"/>
              <a:gd name="connsiteY3" fmla="*/ 1693391 h 2032136"/>
              <a:gd name="connsiteX4" fmla="*/ 3629576 w 9717500"/>
              <a:gd name="connsiteY4" fmla="*/ 1403672 h 2032136"/>
              <a:gd name="connsiteX5" fmla="*/ 696670 w 9717500"/>
              <a:gd name="connsiteY5" fmla="*/ 2422 h 2032136"/>
              <a:gd name="connsiteX0" fmla="*/ 696670 w 9717500"/>
              <a:gd name="connsiteY0" fmla="*/ 2518 h 2032232"/>
              <a:gd name="connsiteX1" fmla="*/ 664920 w 9717500"/>
              <a:gd name="connsiteY1" fmla="*/ 1903831 h 2032232"/>
              <a:gd name="connsiteX2" fmla="*/ 9716051 w 9717500"/>
              <a:gd name="connsiteY2" fmla="*/ 1868112 h 2032232"/>
              <a:gd name="connsiteX3" fmla="*/ 9708907 w 9717500"/>
              <a:gd name="connsiteY3" fmla="*/ 1693487 h 2032232"/>
              <a:gd name="connsiteX4" fmla="*/ 3629576 w 9717500"/>
              <a:gd name="connsiteY4" fmla="*/ 1403768 h 2032232"/>
              <a:gd name="connsiteX5" fmla="*/ 696670 w 9717500"/>
              <a:gd name="connsiteY5" fmla="*/ 2518 h 2032232"/>
              <a:gd name="connsiteX0" fmla="*/ 696670 w 9717500"/>
              <a:gd name="connsiteY0" fmla="*/ 2978 h 2032692"/>
              <a:gd name="connsiteX1" fmla="*/ 664920 w 9717500"/>
              <a:gd name="connsiteY1" fmla="*/ 1904291 h 2032692"/>
              <a:gd name="connsiteX2" fmla="*/ 9716051 w 9717500"/>
              <a:gd name="connsiteY2" fmla="*/ 1868572 h 2032692"/>
              <a:gd name="connsiteX3" fmla="*/ 9708907 w 9717500"/>
              <a:gd name="connsiteY3" fmla="*/ 1693947 h 2032692"/>
              <a:gd name="connsiteX4" fmla="*/ 3629576 w 9717500"/>
              <a:gd name="connsiteY4" fmla="*/ 1404228 h 2032692"/>
              <a:gd name="connsiteX5" fmla="*/ 696670 w 9717500"/>
              <a:gd name="connsiteY5" fmla="*/ 2978 h 2032692"/>
              <a:gd name="connsiteX0" fmla="*/ 696670 w 9717500"/>
              <a:gd name="connsiteY0" fmla="*/ 2537 h 2032251"/>
              <a:gd name="connsiteX1" fmla="*/ 664920 w 9717500"/>
              <a:gd name="connsiteY1" fmla="*/ 1903850 h 2032251"/>
              <a:gd name="connsiteX2" fmla="*/ 9716051 w 9717500"/>
              <a:gd name="connsiteY2" fmla="*/ 1868131 h 2032251"/>
              <a:gd name="connsiteX3" fmla="*/ 9708907 w 9717500"/>
              <a:gd name="connsiteY3" fmla="*/ 1693506 h 2032251"/>
              <a:gd name="connsiteX4" fmla="*/ 3629576 w 9717500"/>
              <a:gd name="connsiteY4" fmla="*/ 1403787 h 2032251"/>
              <a:gd name="connsiteX5" fmla="*/ 696670 w 9717500"/>
              <a:gd name="connsiteY5" fmla="*/ 2537 h 2032251"/>
              <a:gd name="connsiteX0" fmla="*/ 696670 w 9717500"/>
              <a:gd name="connsiteY0" fmla="*/ 1582 h 2031296"/>
              <a:gd name="connsiteX1" fmla="*/ 664920 w 9717500"/>
              <a:gd name="connsiteY1" fmla="*/ 1902895 h 2031296"/>
              <a:gd name="connsiteX2" fmla="*/ 9716051 w 9717500"/>
              <a:gd name="connsiteY2" fmla="*/ 1867176 h 2031296"/>
              <a:gd name="connsiteX3" fmla="*/ 9708907 w 9717500"/>
              <a:gd name="connsiteY3" fmla="*/ 1692551 h 2031296"/>
              <a:gd name="connsiteX4" fmla="*/ 3629576 w 9717500"/>
              <a:gd name="connsiteY4" fmla="*/ 1402832 h 2031296"/>
              <a:gd name="connsiteX5" fmla="*/ 696670 w 9717500"/>
              <a:gd name="connsiteY5" fmla="*/ 1582 h 2031296"/>
              <a:gd name="connsiteX0" fmla="*/ 696670 w 9717500"/>
              <a:gd name="connsiteY0" fmla="*/ 2289 h 2032003"/>
              <a:gd name="connsiteX1" fmla="*/ 664920 w 9717500"/>
              <a:gd name="connsiteY1" fmla="*/ 1903602 h 2032003"/>
              <a:gd name="connsiteX2" fmla="*/ 9716051 w 9717500"/>
              <a:gd name="connsiteY2" fmla="*/ 1867883 h 2032003"/>
              <a:gd name="connsiteX3" fmla="*/ 9708907 w 9717500"/>
              <a:gd name="connsiteY3" fmla="*/ 1693258 h 2032003"/>
              <a:gd name="connsiteX4" fmla="*/ 3629576 w 9717500"/>
              <a:gd name="connsiteY4" fmla="*/ 1403539 h 2032003"/>
              <a:gd name="connsiteX5" fmla="*/ 696670 w 9717500"/>
              <a:gd name="connsiteY5" fmla="*/ 2289 h 2032003"/>
              <a:gd name="connsiteX0" fmla="*/ 696670 w 9717500"/>
              <a:gd name="connsiteY0" fmla="*/ 2589 h 2032303"/>
              <a:gd name="connsiteX1" fmla="*/ 664920 w 9717500"/>
              <a:gd name="connsiteY1" fmla="*/ 1903902 h 2032303"/>
              <a:gd name="connsiteX2" fmla="*/ 9716051 w 9717500"/>
              <a:gd name="connsiteY2" fmla="*/ 1868183 h 2032303"/>
              <a:gd name="connsiteX3" fmla="*/ 9708907 w 9717500"/>
              <a:gd name="connsiteY3" fmla="*/ 1693558 h 2032303"/>
              <a:gd name="connsiteX4" fmla="*/ 3629576 w 9717500"/>
              <a:gd name="connsiteY4" fmla="*/ 1403839 h 2032303"/>
              <a:gd name="connsiteX5" fmla="*/ 696670 w 9717500"/>
              <a:gd name="connsiteY5" fmla="*/ 2589 h 2032303"/>
              <a:gd name="connsiteX0" fmla="*/ 695729 w 9710675"/>
              <a:gd name="connsiteY0" fmla="*/ 2589 h 2055283"/>
              <a:gd name="connsiteX1" fmla="*/ 663979 w 9710675"/>
              <a:gd name="connsiteY1" fmla="*/ 1903902 h 2055283"/>
              <a:gd name="connsiteX2" fmla="*/ 9702410 w 9710675"/>
              <a:gd name="connsiteY2" fmla="*/ 1937952 h 2055283"/>
              <a:gd name="connsiteX3" fmla="*/ 9707966 w 9710675"/>
              <a:gd name="connsiteY3" fmla="*/ 1693558 h 2055283"/>
              <a:gd name="connsiteX4" fmla="*/ 3628635 w 9710675"/>
              <a:gd name="connsiteY4" fmla="*/ 1403839 h 2055283"/>
              <a:gd name="connsiteX5" fmla="*/ 695729 w 9710675"/>
              <a:gd name="connsiteY5" fmla="*/ 2589 h 2055283"/>
              <a:gd name="connsiteX0" fmla="*/ 32088 w 9047034"/>
              <a:gd name="connsiteY0" fmla="*/ 2589 h 1938046"/>
              <a:gd name="connsiteX1" fmla="*/ 338 w 9047034"/>
              <a:gd name="connsiteY1" fmla="*/ 1903902 h 1938046"/>
              <a:gd name="connsiteX2" fmla="*/ 9038769 w 9047034"/>
              <a:gd name="connsiteY2" fmla="*/ 1937952 h 1938046"/>
              <a:gd name="connsiteX3" fmla="*/ 9044325 w 9047034"/>
              <a:gd name="connsiteY3" fmla="*/ 1693558 h 1938046"/>
              <a:gd name="connsiteX4" fmla="*/ 2964994 w 9047034"/>
              <a:gd name="connsiteY4" fmla="*/ 1403839 h 1938046"/>
              <a:gd name="connsiteX5" fmla="*/ 32088 w 9047034"/>
              <a:gd name="connsiteY5" fmla="*/ 2589 h 1938046"/>
              <a:gd name="connsiteX0" fmla="*/ 219948 w 9897732"/>
              <a:gd name="connsiteY0" fmla="*/ 5361 h 1965099"/>
              <a:gd name="connsiteX1" fmla="*/ 213598 w 9897732"/>
              <a:gd name="connsiteY1" fmla="*/ 1953186 h 1965099"/>
              <a:gd name="connsiteX2" fmla="*/ 9226629 w 9897732"/>
              <a:gd name="connsiteY2" fmla="*/ 1940724 h 1965099"/>
              <a:gd name="connsiteX3" fmla="*/ 9232185 w 9897732"/>
              <a:gd name="connsiteY3" fmla="*/ 1696330 h 1965099"/>
              <a:gd name="connsiteX4" fmla="*/ 3152854 w 9897732"/>
              <a:gd name="connsiteY4" fmla="*/ 1406611 h 1965099"/>
              <a:gd name="connsiteX5" fmla="*/ 219948 w 9897732"/>
              <a:gd name="connsiteY5" fmla="*/ 5361 h 1965099"/>
              <a:gd name="connsiteX0" fmla="*/ 6517 w 9684301"/>
              <a:gd name="connsiteY0" fmla="*/ 26 h 1959763"/>
              <a:gd name="connsiteX1" fmla="*/ 167 w 9684301"/>
              <a:gd name="connsiteY1" fmla="*/ 1947851 h 1959763"/>
              <a:gd name="connsiteX2" fmla="*/ 9013198 w 9684301"/>
              <a:gd name="connsiteY2" fmla="*/ 1935389 h 1959763"/>
              <a:gd name="connsiteX3" fmla="*/ 9018754 w 9684301"/>
              <a:gd name="connsiteY3" fmla="*/ 1690995 h 1959763"/>
              <a:gd name="connsiteX4" fmla="*/ 2939423 w 9684301"/>
              <a:gd name="connsiteY4" fmla="*/ 1401276 h 1959763"/>
              <a:gd name="connsiteX5" fmla="*/ 6517 w 9684301"/>
              <a:gd name="connsiteY5" fmla="*/ 26 h 1959763"/>
              <a:gd name="connsiteX0" fmla="*/ 6517 w 9027599"/>
              <a:gd name="connsiteY0" fmla="*/ 26 h 1948279"/>
              <a:gd name="connsiteX1" fmla="*/ 167 w 9027599"/>
              <a:gd name="connsiteY1" fmla="*/ 1947851 h 1948279"/>
              <a:gd name="connsiteX2" fmla="*/ 9013198 w 9027599"/>
              <a:gd name="connsiteY2" fmla="*/ 1935389 h 1948279"/>
              <a:gd name="connsiteX3" fmla="*/ 9018754 w 9027599"/>
              <a:gd name="connsiteY3" fmla="*/ 1690995 h 1948279"/>
              <a:gd name="connsiteX4" fmla="*/ 2939423 w 9027599"/>
              <a:gd name="connsiteY4" fmla="*/ 1401276 h 1948279"/>
              <a:gd name="connsiteX5" fmla="*/ 6517 w 9027599"/>
              <a:gd name="connsiteY5" fmla="*/ 26 h 194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7599" h="1948279">
                <a:moveTo>
                  <a:pt x="6517" y="26"/>
                </a:moveTo>
                <a:cubicBezTo>
                  <a:pt x="24641" y="5850"/>
                  <a:pt x="-2347" y="1943122"/>
                  <a:pt x="167" y="1947851"/>
                </a:cubicBezTo>
                <a:cubicBezTo>
                  <a:pt x="2681" y="1952580"/>
                  <a:pt x="8989650" y="1916182"/>
                  <a:pt x="9013198" y="1935389"/>
                </a:cubicBezTo>
                <a:cubicBezTo>
                  <a:pt x="9036746" y="1954596"/>
                  <a:pt x="9025989" y="1694759"/>
                  <a:pt x="9018754" y="1690995"/>
                </a:cubicBezTo>
                <a:cubicBezTo>
                  <a:pt x="9024921" y="1689519"/>
                  <a:pt x="4187462" y="1799384"/>
                  <a:pt x="2939423" y="1401276"/>
                </a:cubicBezTo>
                <a:cubicBezTo>
                  <a:pt x="1691384" y="1003168"/>
                  <a:pt x="-11607" y="-5798"/>
                  <a:pt x="6517" y="2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3" name="フリーフォーム 65">
            <a:extLst>
              <a:ext uri="{FF2B5EF4-FFF2-40B4-BE49-F238E27FC236}">
                <a16:creationId xmlns:a16="http://schemas.microsoft.com/office/drawing/2014/main" id="{A71EA1FA-A631-4B95-8A50-4BAD02F065C4}"/>
              </a:ext>
            </a:extLst>
          </p:cNvPr>
          <p:cNvSpPr/>
          <p:nvPr/>
        </p:nvSpPr>
        <p:spPr>
          <a:xfrm>
            <a:off x="1559496" y="1623233"/>
            <a:ext cx="9879806" cy="2882748"/>
          </a:xfrm>
          <a:custGeom>
            <a:avLst/>
            <a:gdLst>
              <a:gd name="connsiteX0" fmla="*/ 10058400 w 10058400"/>
              <a:gd name="connsiteY0" fmla="*/ 2821782 h 2858840"/>
              <a:gd name="connsiteX1" fmla="*/ 2521743 w 10058400"/>
              <a:gd name="connsiteY1" fmla="*/ 2464594 h 2858840"/>
              <a:gd name="connsiteX2" fmla="*/ 0 w 10058400"/>
              <a:gd name="connsiteY2" fmla="*/ 0 h 2858840"/>
              <a:gd name="connsiteX0" fmla="*/ 10115550 w 10115550"/>
              <a:gd name="connsiteY0" fmla="*/ 2958491 h 2976193"/>
              <a:gd name="connsiteX1" fmla="*/ 2521743 w 10115550"/>
              <a:gd name="connsiteY1" fmla="*/ 2464594 h 2976193"/>
              <a:gd name="connsiteX2" fmla="*/ 0 w 10115550"/>
              <a:gd name="connsiteY2" fmla="*/ 0 h 2976193"/>
              <a:gd name="connsiteX0" fmla="*/ 10115550 w 10115550"/>
              <a:gd name="connsiteY0" fmla="*/ 2958491 h 2958491"/>
              <a:gd name="connsiteX1" fmla="*/ 2521743 w 10115550"/>
              <a:gd name="connsiteY1" fmla="*/ 2464594 h 2958491"/>
              <a:gd name="connsiteX2" fmla="*/ 0 w 10115550"/>
              <a:gd name="connsiteY2" fmla="*/ 0 h 2958491"/>
              <a:gd name="connsiteX0" fmla="*/ 9879806 w 9879806"/>
              <a:gd name="connsiteY0" fmla="*/ 3064820 h 3064820"/>
              <a:gd name="connsiteX1" fmla="*/ 2521743 w 9879806"/>
              <a:gd name="connsiteY1" fmla="*/ 2464594 h 3064820"/>
              <a:gd name="connsiteX2" fmla="*/ 0 w 9879806"/>
              <a:gd name="connsiteY2" fmla="*/ 0 h 3064820"/>
              <a:gd name="connsiteX0" fmla="*/ 9879806 w 9879806"/>
              <a:gd name="connsiteY0" fmla="*/ 3064820 h 3064820"/>
              <a:gd name="connsiteX1" fmla="*/ 2521743 w 9879806"/>
              <a:gd name="connsiteY1" fmla="*/ 2464594 h 3064820"/>
              <a:gd name="connsiteX2" fmla="*/ 0 w 9879806"/>
              <a:gd name="connsiteY2" fmla="*/ 0 h 3064820"/>
            </a:gdLst>
            <a:ahLst/>
            <a:cxnLst>
              <a:cxn ang="0">
                <a:pos x="connsiteX0" y="connsiteY0"/>
              </a:cxn>
              <a:cxn ang="0">
                <a:pos x="connsiteX1" y="connsiteY1"/>
              </a:cxn>
              <a:cxn ang="0">
                <a:pos x="connsiteX2" y="connsiteY2"/>
              </a:cxn>
            </a:cxnLst>
            <a:rect l="l" t="t" r="r" b="b"/>
            <a:pathLst>
              <a:path w="9879806" h="3064820">
                <a:moveTo>
                  <a:pt x="9879806" y="3064820"/>
                </a:moveTo>
                <a:cubicBezTo>
                  <a:pt x="6063852" y="2977070"/>
                  <a:pt x="4168377" y="2975397"/>
                  <a:pt x="2521743" y="2464594"/>
                </a:cubicBezTo>
                <a:cubicBezTo>
                  <a:pt x="875109" y="1953791"/>
                  <a:pt x="422671" y="997148"/>
                  <a:pt x="0" y="0"/>
                </a:cubicBezTo>
              </a:path>
            </a:pathLst>
          </a:cu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24" name="直線コネクタ 23">
            <a:extLst>
              <a:ext uri="{FF2B5EF4-FFF2-40B4-BE49-F238E27FC236}">
                <a16:creationId xmlns:a16="http://schemas.microsoft.com/office/drawing/2014/main" id="{EBFD40A6-97E5-4D1B-996A-A31EFD182860}"/>
              </a:ext>
            </a:extLst>
          </p:cNvPr>
          <p:cNvCxnSpPr/>
          <p:nvPr/>
        </p:nvCxnSpPr>
        <p:spPr>
          <a:xfrm flipH="1">
            <a:off x="651413" y="4653136"/>
            <a:ext cx="11307795" cy="22960"/>
          </a:xfrm>
          <a:prstGeom prst="line">
            <a:avLst/>
          </a:prstGeom>
          <a:ln w="571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EFE2A2C5-256B-43CD-9745-3C6F2BACCBF5}"/>
              </a:ext>
            </a:extLst>
          </p:cNvPr>
          <p:cNvSpPr/>
          <p:nvPr/>
        </p:nvSpPr>
        <p:spPr>
          <a:xfrm>
            <a:off x="609074" y="4272480"/>
            <a:ext cx="761309" cy="7613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6" name="楕円 25">
            <a:extLst>
              <a:ext uri="{FF2B5EF4-FFF2-40B4-BE49-F238E27FC236}">
                <a16:creationId xmlns:a16="http://schemas.microsoft.com/office/drawing/2014/main" id="{2CAD12AC-69D8-44BE-8C52-4CB2E7DDBE5B}"/>
              </a:ext>
            </a:extLst>
          </p:cNvPr>
          <p:cNvSpPr/>
          <p:nvPr/>
        </p:nvSpPr>
        <p:spPr>
          <a:xfrm>
            <a:off x="2266689" y="4503818"/>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3D244295-2DBB-4664-B84A-066BE80FB8B9}"/>
                  </a:ext>
                </a:extLst>
              </p:cNvPr>
              <p:cNvSpPr/>
              <p:nvPr/>
            </p:nvSpPr>
            <p:spPr>
              <a:xfrm>
                <a:off x="425886" y="3952381"/>
                <a:ext cx="440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𝑀</m:t>
                      </m:r>
                    </m:oMath>
                  </m:oMathPara>
                </a14:m>
                <a:endParaRPr lang="ja-JP" altLang="en-US"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3D244295-2DBB-4664-B84A-066BE80FB8B9}"/>
                  </a:ext>
                </a:extLst>
              </p:cNvPr>
              <p:cNvSpPr>
                <a:spLocks noRot="1" noChangeAspect="1" noMove="1" noResize="1" noEditPoints="1" noAdjustHandles="1" noChangeArrowheads="1" noChangeShapeType="1" noTextEdit="1"/>
              </p:cNvSpPr>
              <p:nvPr/>
            </p:nvSpPr>
            <p:spPr>
              <a:xfrm>
                <a:off x="425886" y="3952381"/>
                <a:ext cx="440377" cy="36933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3459BC3F-94EF-4E55-ABA1-2226CEC0C902}"/>
                  </a:ext>
                </a:extLst>
              </p:cNvPr>
              <p:cNvSpPr/>
              <p:nvPr/>
            </p:nvSpPr>
            <p:spPr>
              <a:xfrm>
                <a:off x="9667012" y="4016683"/>
                <a:ext cx="46153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𝑚</m:t>
                      </m:r>
                    </m:oMath>
                  </m:oMathPara>
                </a14:m>
                <a:endParaRPr lang="ja-JP" altLang="en-US" sz="2000" dirty="0">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3459BC3F-94EF-4E55-ABA1-2226CEC0C902}"/>
                  </a:ext>
                </a:extLst>
              </p:cNvPr>
              <p:cNvSpPr>
                <a:spLocks noRot="1" noChangeAspect="1" noMove="1" noResize="1" noEditPoints="1" noAdjustHandles="1" noChangeArrowheads="1" noChangeShapeType="1" noTextEdit="1"/>
              </p:cNvSpPr>
              <p:nvPr/>
            </p:nvSpPr>
            <p:spPr>
              <a:xfrm>
                <a:off x="9667012" y="4016683"/>
                <a:ext cx="461537" cy="400110"/>
              </a:xfrm>
              <a:prstGeom prst="rect">
                <a:avLst/>
              </a:prstGeom>
              <a:blipFill>
                <a:blip r:embed="rId3"/>
                <a:stretch>
                  <a:fillRect/>
                </a:stretch>
              </a:blipFill>
            </p:spPr>
            <p:txBody>
              <a:bodyPr/>
              <a:lstStyle/>
              <a:p>
                <a:r>
                  <a:rPr lang="ja-JP" altLang="en-US">
                    <a:noFill/>
                  </a:rPr>
                  <a:t> </a:t>
                </a:r>
              </a:p>
            </p:txBody>
          </p:sp>
        </mc:Fallback>
      </mc:AlternateContent>
      <p:sp>
        <p:nvSpPr>
          <p:cNvPr id="29" name="楕円 28">
            <a:extLst>
              <a:ext uri="{FF2B5EF4-FFF2-40B4-BE49-F238E27FC236}">
                <a16:creationId xmlns:a16="http://schemas.microsoft.com/office/drawing/2014/main" id="{C09875A1-B213-4968-92E8-82D68DA4B4E1}"/>
              </a:ext>
            </a:extLst>
          </p:cNvPr>
          <p:cNvSpPr/>
          <p:nvPr/>
        </p:nvSpPr>
        <p:spPr>
          <a:xfrm>
            <a:off x="4326284" y="4516407"/>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30" name="楕円 29">
            <a:extLst>
              <a:ext uri="{FF2B5EF4-FFF2-40B4-BE49-F238E27FC236}">
                <a16:creationId xmlns:a16="http://schemas.microsoft.com/office/drawing/2014/main" id="{5BB8A4A2-179A-43DB-A995-0ECA4637DDF3}"/>
              </a:ext>
            </a:extLst>
          </p:cNvPr>
          <p:cNvSpPr/>
          <p:nvPr/>
        </p:nvSpPr>
        <p:spPr>
          <a:xfrm>
            <a:off x="6184361" y="4508330"/>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31" name="右矢印 23">
            <a:extLst>
              <a:ext uri="{FF2B5EF4-FFF2-40B4-BE49-F238E27FC236}">
                <a16:creationId xmlns:a16="http://schemas.microsoft.com/office/drawing/2014/main" id="{CDF493A0-BD9E-4322-B726-787C5FFC19A3}"/>
              </a:ext>
            </a:extLst>
          </p:cNvPr>
          <p:cNvSpPr/>
          <p:nvPr/>
        </p:nvSpPr>
        <p:spPr>
          <a:xfrm>
            <a:off x="6528918" y="4462439"/>
            <a:ext cx="605079" cy="427313"/>
          </a:xfrm>
          <a:prstGeom prst="rightArrow">
            <a:avLst>
              <a:gd name="adj1" fmla="val 50000"/>
              <a:gd name="adj2" fmla="val 9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32" name="楕円 31">
            <a:extLst>
              <a:ext uri="{FF2B5EF4-FFF2-40B4-BE49-F238E27FC236}">
                <a16:creationId xmlns:a16="http://schemas.microsoft.com/office/drawing/2014/main" id="{8A47291E-86D1-426F-9673-3E91C9B08F6A}"/>
              </a:ext>
            </a:extLst>
          </p:cNvPr>
          <p:cNvSpPr/>
          <p:nvPr/>
        </p:nvSpPr>
        <p:spPr>
          <a:xfrm>
            <a:off x="7975165" y="4485370"/>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33" name="右矢印 26">
            <a:extLst>
              <a:ext uri="{FF2B5EF4-FFF2-40B4-BE49-F238E27FC236}">
                <a16:creationId xmlns:a16="http://schemas.microsoft.com/office/drawing/2014/main" id="{71503CF8-1EB3-4704-BCBA-3EBEEFF9B7F4}"/>
              </a:ext>
            </a:extLst>
          </p:cNvPr>
          <p:cNvSpPr/>
          <p:nvPr/>
        </p:nvSpPr>
        <p:spPr>
          <a:xfrm>
            <a:off x="8319722" y="4439479"/>
            <a:ext cx="472452" cy="427313"/>
          </a:xfrm>
          <a:prstGeom prst="rightArrow">
            <a:avLst>
              <a:gd name="adj1" fmla="val 50000"/>
              <a:gd name="adj2" fmla="val 9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34" name="楕円 33">
            <a:extLst>
              <a:ext uri="{FF2B5EF4-FFF2-40B4-BE49-F238E27FC236}">
                <a16:creationId xmlns:a16="http://schemas.microsoft.com/office/drawing/2014/main" id="{BB760B4F-FD1E-4A44-9226-893717A5BAD7}"/>
              </a:ext>
            </a:extLst>
          </p:cNvPr>
          <p:cNvSpPr/>
          <p:nvPr/>
        </p:nvSpPr>
        <p:spPr>
          <a:xfrm>
            <a:off x="9688479" y="4485370"/>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35" name="右矢印 29">
            <a:extLst>
              <a:ext uri="{FF2B5EF4-FFF2-40B4-BE49-F238E27FC236}">
                <a16:creationId xmlns:a16="http://schemas.microsoft.com/office/drawing/2014/main" id="{9FFD6942-4864-4B56-A6EA-D94E87426898}"/>
              </a:ext>
            </a:extLst>
          </p:cNvPr>
          <p:cNvSpPr/>
          <p:nvPr/>
        </p:nvSpPr>
        <p:spPr>
          <a:xfrm>
            <a:off x="10033036" y="4439479"/>
            <a:ext cx="212858" cy="427313"/>
          </a:xfrm>
          <a:prstGeom prst="rightArrow">
            <a:avLst>
              <a:gd name="adj1" fmla="val 50000"/>
              <a:gd name="adj2" fmla="val 5695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6E1B37A-3407-4A15-A4B6-9DAA5970B455}"/>
                  </a:ext>
                </a:extLst>
              </p:cNvPr>
              <p:cNvSpPr txBox="1"/>
              <p:nvPr/>
            </p:nvSpPr>
            <p:spPr>
              <a:xfrm>
                <a:off x="1476686" y="3759191"/>
                <a:ext cx="852349"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𝐺</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𝑀𝑚</m:t>
                          </m:r>
                        </m:num>
                        <m:den>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𝑟</m:t>
                              </m:r>
                            </m:e>
                            <m:sup>
                              <m:r>
                                <a:rPr kumimoji="1" lang="en-US" altLang="ja-JP" sz="2400" b="0" i="1" smtClean="0">
                                  <a:latin typeface="Cambria Math" panose="02040503050406030204" pitchFamily="18" charset="0"/>
                                </a:rPr>
                                <m:t>2</m:t>
                              </m:r>
                            </m:sup>
                          </m:sSup>
                        </m:den>
                      </m:f>
                    </m:oMath>
                  </m:oMathPara>
                </a14:m>
                <a:endParaRPr kumimoji="1" lang="ja-JP" altLang="en-US" sz="900" dirty="0">
                  <a:ea typeface="HG丸ｺﾞｼｯｸM-PRO" panose="020F0600000000000000" pitchFamily="50" charset="-128"/>
                </a:endParaRPr>
              </a:p>
            </p:txBody>
          </p:sp>
        </mc:Choice>
        <mc:Fallback xmlns="">
          <p:sp>
            <p:nvSpPr>
              <p:cNvPr id="36" name="テキスト ボックス 35">
                <a:extLst>
                  <a:ext uri="{FF2B5EF4-FFF2-40B4-BE49-F238E27FC236}">
                    <a16:creationId xmlns:a16="http://schemas.microsoft.com/office/drawing/2014/main" id="{A6E1B37A-3407-4A15-A4B6-9DAA5970B455}"/>
                  </a:ext>
                </a:extLst>
              </p:cNvPr>
              <p:cNvSpPr txBox="1">
                <a:spLocks noRot="1" noChangeAspect="1" noMove="1" noResize="1" noEditPoints="1" noAdjustHandles="1" noChangeArrowheads="1" noChangeShapeType="1" noTextEdit="1"/>
              </p:cNvSpPr>
              <p:nvPr/>
            </p:nvSpPr>
            <p:spPr>
              <a:xfrm>
                <a:off x="1476686" y="3759191"/>
                <a:ext cx="852349" cy="689035"/>
              </a:xfrm>
              <a:prstGeom prst="rect">
                <a:avLst/>
              </a:prstGeom>
              <a:blipFill>
                <a:blip r:embed="rId4"/>
                <a:stretch>
                  <a:fillRect/>
                </a:stretch>
              </a:blipFill>
            </p:spPr>
            <p:txBody>
              <a:bodyPr/>
              <a:lstStyle/>
              <a:p>
                <a:r>
                  <a:rPr lang="ja-JP" altLang="en-US">
                    <a:noFill/>
                  </a:rPr>
                  <a:t> </a:t>
                </a:r>
              </a:p>
            </p:txBody>
          </p:sp>
        </mc:Fallback>
      </mc:AlternateContent>
      <p:sp>
        <p:nvSpPr>
          <p:cNvPr id="37" name="右矢印 51">
            <a:extLst>
              <a:ext uri="{FF2B5EF4-FFF2-40B4-BE49-F238E27FC236}">
                <a16:creationId xmlns:a16="http://schemas.microsoft.com/office/drawing/2014/main" id="{558877BF-0BCD-4704-B1F6-745EC8652799}"/>
              </a:ext>
            </a:extLst>
          </p:cNvPr>
          <p:cNvSpPr/>
          <p:nvPr/>
        </p:nvSpPr>
        <p:spPr>
          <a:xfrm rot="10800000">
            <a:off x="9454154" y="4439479"/>
            <a:ext cx="212858" cy="427313"/>
          </a:xfrm>
          <a:prstGeom prst="rightArrow">
            <a:avLst>
              <a:gd name="adj1" fmla="val 50000"/>
              <a:gd name="adj2" fmla="val 569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D924DE05-A09A-4D0C-BC6D-887EFEC3A1B5}"/>
                  </a:ext>
                </a:extLst>
              </p:cNvPr>
              <p:cNvSpPr/>
              <p:nvPr/>
            </p:nvSpPr>
            <p:spPr>
              <a:xfrm>
                <a:off x="11527775" y="4102221"/>
                <a:ext cx="3516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𝑟</m:t>
                      </m:r>
                    </m:oMath>
                  </m:oMathPara>
                </a14:m>
                <a:endParaRPr lang="ja-JP" altLang="en-US" dirty="0">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D924DE05-A09A-4D0C-BC6D-887EFEC3A1B5}"/>
                  </a:ext>
                </a:extLst>
              </p:cNvPr>
              <p:cNvSpPr>
                <a:spLocks noRot="1" noChangeAspect="1" noMove="1" noResize="1" noEditPoints="1" noAdjustHandles="1" noChangeArrowheads="1" noChangeShapeType="1" noTextEdit="1"/>
              </p:cNvSpPr>
              <p:nvPr/>
            </p:nvSpPr>
            <p:spPr>
              <a:xfrm>
                <a:off x="11527775" y="4102221"/>
                <a:ext cx="351635"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290C6F2D-6F50-4AE2-85D1-625A6A352432}"/>
                  </a:ext>
                </a:extLst>
              </p:cNvPr>
              <p:cNvSpPr/>
              <p:nvPr/>
            </p:nvSpPr>
            <p:spPr>
              <a:xfrm>
                <a:off x="2264659" y="5041355"/>
                <a:ext cx="3516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𝑟</m:t>
                      </m:r>
                    </m:oMath>
                  </m:oMathPara>
                </a14:m>
                <a:endParaRPr lang="ja-JP" altLang="en-US" dirty="0">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290C6F2D-6F50-4AE2-85D1-625A6A352432}"/>
                  </a:ext>
                </a:extLst>
              </p:cNvPr>
              <p:cNvSpPr>
                <a:spLocks noRot="1" noChangeAspect="1" noMove="1" noResize="1" noEditPoints="1" noAdjustHandles="1" noChangeArrowheads="1" noChangeShapeType="1" noTextEdit="1"/>
              </p:cNvSpPr>
              <p:nvPr/>
            </p:nvSpPr>
            <p:spPr>
              <a:xfrm>
                <a:off x="2264659" y="5041355"/>
                <a:ext cx="351635" cy="369332"/>
              </a:xfrm>
              <a:prstGeom prst="rect">
                <a:avLst/>
              </a:prstGeom>
              <a:blipFill>
                <a:blip r:embed="rId6"/>
                <a:stretch>
                  <a:fillRect/>
                </a:stretch>
              </a:blipFill>
            </p:spPr>
            <p:txBody>
              <a:bodyPr/>
              <a:lstStyle/>
              <a:p>
                <a:r>
                  <a:rPr lang="ja-JP" altLang="en-US">
                    <a:noFill/>
                  </a:rPr>
                  <a:t> </a:t>
                </a:r>
              </a:p>
            </p:txBody>
          </p:sp>
        </mc:Fallback>
      </mc:AlternateContent>
      <p:cxnSp>
        <p:nvCxnSpPr>
          <p:cNvPr id="40" name="直線コネクタ 39">
            <a:extLst>
              <a:ext uri="{FF2B5EF4-FFF2-40B4-BE49-F238E27FC236}">
                <a16:creationId xmlns:a16="http://schemas.microsoft.com/office/drawing/2014/main" id="{9555D66D-41F2-42CA-89E9-CF01A17E0B26}"/>
              </a:ext>
            </a:extLst>
          </p:cNvPr>
          <p:cNvCxnSpPr>
            <a:cxnSpLocks/>
          </p:cNvCxnSpPr>
          <p:nvPr/>
        </p:nvCxnSpPr>
        <p:spPr>
          <a:xfrm>
            <a:off x="2440526" y="4287529"/>
            <a:ext cx="0" cy="775512"/>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41" name="右矢印 61">
            <a:extLst>
              <a:ext uri="{FF2B5EF4-FFF2-40B4-BE49-F238E27FC236}">
                <a16:creationId xmlns:a16="http://schemas.microsoft.com/office/drawing/2014/main" id="{C81AA07D-0DBB-4963-A203-A9E1F93010FE}"/>
              </a:ext>
            </a:extLst>
          </p:cNvPr>
          <p:cNvSpPr/>
          <p:nvPr/>
        </p:nvSpPr>
        <p:spPr>
          <a:xfrm rot="10800000">
            <a:off x="1022329" y="4473114"/>
            <a:ext cx="1240431" cy="431141"/>
          </a:xfrm>
          <a:prstGeom prst="rightArrow">
            <a:avLst>
              <a:gd name="adj1" fmla="val 50000"/>
              <a:gd name="adj2" fmla="val 569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42" name="直線コネクタ 41">
            <a:extLst>
              <a:ext uri="{FF2B5EF4-FFF2-40B4-BE49-F238E27FC236}">
                <a16:creationId xmlns:a16="http://schemas.microsoft.com/office/drawing/2014/main" id="{5F275196-AD69-4D8F-AF8E-9040F23858CD}"/>
              </a:ext>
            </a:extLst>
          </p:cNvPr>
          <p:cNvCxnSpPr>
            <a:cxnSpLocks/>
          </p:cNvCxnSpPr>
          <p:nvPr/>
        </p:nvCxnSpPr>
        <p:spPr>
          <a:xfrm>
            <a:off x="974864" y="1551225"/>
            <a:ext cx="0" cy="3744416"/>
          </a:xfrm>
          <a:prstGeom prst="line">
            <a:avLst/>
          </a:prstGeom>
          <a:ln w="571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AB8A95BE-3E37-4C8D-8836-E8B651AEF14E}"/>
                  </a:ext>
                </a:extLst>
              </p:cNvPr>
              <p:cNvSpPr/>
              <p:nvPr/>
            </p:nvSpPr>
            <p:spPr>
              <a:xfrm>
                <a:off x="520708" y="1518291"/>
                <a:ext cx="4094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𝐹</m:t>
                      </m:r>
                    </m:oMath>
                  </m:oMathPara>
                </a14:m>
                <a:endParaRPr lang="ja-JP" altLang="en-US" sz="2000" dirty="0">
                  <a:ea typeface="HG丸ｺﾞｼｯｸM-PRO" panose="020F0600000000000000" pitchFamily="50" charset="-128"/>
                </a:endParaRPr>
              </a:p>
            </p:txBody>
          </p:sp>
        </mc:Choice>
        <mc:Fallback xmlns="">
          <p:sp>
            <p:nvSpPr>
              <p:cNvPr id="43" name="正方形/長方形 42">
                <a:extLst>
                  <a:ext uri="{FF2B5EF4-FFF2-40B4-BE49-F238E27FC236}">
                    <a16:creationId xmlns:a16="http://schemas.microsoft.com/office/drawing/2014/main" id="{AB8A95BE-3E37-4C8D-8836-E8B651AEF14E}"/>
                  </a:ext>
                </a:extLst>
              </p:cNvPr>
              <p:cNvSpPr>
                <a:spLocks noRot="1" noChangeAspect="1" noMove="1" noResize="1" noEditPoints="1" noAdjustHandles="1" noChangeArrowheads="1" noChangeShapeType="1" noTextEdit="1"/>
              </p:cNvSpPr>
              <p:nvPr/>
            </p:nvSpPr>
            <p:spPr>
              <a:xfrm>
                <a:off x="520708" y="1518291"/>
                <a:ext cx="409471" cy="400110"/>
              </a:xfrm>
              <a:prstGeom prst="rect">
                <a:avLst/>
              </a:prstGeom>
              <a:blipFill>
                <a:blip r:embed="rId7"/>
                <a:stretch>
                  <a:fillRect/>
                </a:stretch>
              </a:blipFill>
            </p:spPr>
            <p:txBody>
              <a:bodyPr/>
              <a:lstStyle/>
              <a:p>
                <a:r>
                  <a:rPr lang="ja-JP" altLang="en-US">
                    <a:noFill/>
                  </a:rPr>
                  <a:t> </a:t>
                </a:r>
              </a:p>
            </p:txBody>
          </p:sp>
        </mc:Fallback>
      </mc:AlternateContent>
      <p:sp>
        <p:nvSpPr>
          <p:cNvPr id="44" name="右矢印 69">
            <a:extLst>
              <a:ext uri="{FF2B5EF4-FFF2-40B4-BE49-F238E27FC236}">
                <a16:creationId xmlns:a16="http://schemas.microsoft.com/office/drawing/2014/main" id="{0AB34AE3-01E5-4071-AD53-F5E7DE8DA21C}"/>
              </a:ext>
            </a:extLst>
          </p:cNvPr>
          <p:cNvSpPr/>
          <p:nvPr/>
        </p:nvSpPr>
        <p:spPr>
          <a:xfrm rot="10800000">
            <a:off x="7470897" y="4450959"/>
            <a:ext cx="472452" cy="427313"/>
          </a:xfrm>
          <a:prstGeom prst="rightArrow">
            <a:avLst>
              <a:gd name="adj1" fmla="val 50000"/>
              <a:gd name="adj2" fmla="val 9051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45" name="右矢印 70">
            <a:extLst>
              <a:ext uri="{FF2B5EF4-FFF2-40B4-BE49-F238E27FC236}">
                <a16:creationId xmlns:a16="http://schemas.microsoft.com/office/drawing/2014/main" id="{531D6236-7051-4AD4-9C83-E784EBEFE06F}"/>
              </a:ext>
            </a:extLst>
          </p:cNvPr>
          <p:cNvSpPr/>
          <p:nvPr/>
        </p:nvSpPr>
        <p:spPr>
          <a:xfrm rot="10800000">
            <a:off x="5573624" y="4470516"/>
            <a:ext cx="605079" cy="427313"/>
          </a:xfrm>
          <a:prstGeom prst="rightArrow">
            <a:avLst>
              <a:gd name="adj1" fmla="val 50000"/>
              <a:gd name="adj2" fmla="val 9051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46" name="右矢印 71">
            <a:extLst>
              <a:ext uri="{FF2B5EF4-FFF2-40B4-BE49-F238E27FC236}">
                <a16:creationId xmlns:a16="http://schemas.microsoft.com/office/drawing/2014/main" id="{6778961B-349A-4931-AB6C-C80884351B45}"/>
              </a:ext>
            </a:extLst>
          </p:cNvPr>
          <p:cNvSpPr/>
          <p:nvPr/>
        </p:nvSpPr>
        <p:spPr>
          <a:xfrm rot="10800000">
            <a:off x="3553987" y="4476943"/>
            <a:ext cx="754906" cy="427313"/>
          </a:xfrm>
          <a:prstGeom prst="rightArrow">
            <a:avLst>
              <a:gd name="adj1" fmla="val 50000"/>
              <a:gd name="adj2" fmla="val 9051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47" name="右矢印 17">
            <a:extLst>
              <a:ext uri="{FF2B5EF4-FFF2-40B4-BE49-F238E27FC236}">
                <a16:creationId xmlns:a16="http://schemas.microsoft.com/office/drawing/2014/main" id="{1CC3C0E2-809A-4133-BB18-84B58683BE98}"/>
              </a:ext>
            </a:extLst>
          </p:cNvPr>
          <p:cNvSpPr/>
          <p:nvPr/>
        </p:nvSpPr>
        <p:spPr>
          <a:xfrm>
            <a:off x="2611245" y="4457927"/>
            <a:ext cx="1185863" cy="427313"/>
          </a:xfrm>
          <a:prstGeom prst="rightArrow">
            <a:avLst>
              <a:gd name="adj1" fmla="val 50000"/>
              <a:gd name="adj2" fmla="val 9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48" name="右矢印 20">
            <a:extLst>
              <a:ext uri="{FF2B5EF4-FFF2-40B4-BE49-F238E27FC236}">
                <a16:creationId xmlns:a16="http://schemas.microsoft.com/office/drawing/2014/main" id="{8B41EF7D-70E7-47AF-8B27-2922FDA59BCD}"/>
              </a:ext>
            </a:extLst>
          </p:cNvPr>
          <p:cNvSpPr/>
          <p:nvPr/>
        </p:nvSpPr>
        <p:spPr>
          <a:xfrm>
            <a:off x="4670841" y="4470516"/>
            <a:ext cx="754906" cy="427313"/>
          </a:xfrm>
          <a:prstGeom prst="rightArrow">
            <a:avLst>
              <a:gd name="adj1" fmla="val 50000"/>
              <a:gd name="adj2" fmla="val 9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0D9F2B66-646E-4387-9637-A2AD00131445}"/>
                  </a:ext>
                </a:extLst>
              </p:cNvPr>
              <p:cNvSpPr txBox="1"/>
              <p:nvPr/>
            </p:nvSpPr>
            <p:spPr>
              <a:xfrm>
                <a:off x="2917029" y="1853288"/>
                <a:ext cx="3083023"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𝑊</m:t>
                      </m:r>
                      <m:r>
                        <a:rPr lang="en-US" altLang="ja-JP" sz="2400" b="0" i="1" smtClean="0">
                          <a:latin typeface="Cambria Math" panose="02040503050406030204" pitchFamily="18" charset="0"/>
                        </a:rPr>
                        <m:t>=</m:t>
                      </m:r>
                      <m:nary>
                        <m:naryPr>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ea typeface="Cambria Math" panose="02040503050406030204" pitchFamily="18" charset="0"/>
                            </a:rPr>
                            <m:t>𝑟</m:t>
                          </m:r>
                        </m:sub>
                        <m:sup>
                          <m:r>
                            <m:rPr>
                              <m:brk m:alnAt="23"/>
                            </m:rPr>
                            <a:rPr lang="en-US" altLang="ja-JP" sz="2400" i="1">
                              <a:latin typeface="Cambria Math" panose="02040503050406030204" pitchFamily="18" charset="0"/>
                              <a:ea typeface="Cambria Math" panose="02040503050406030204" pitchFamily="18" charset="0"/>
                            </a:rPr>
                            <m:t>∞</m:t>
                          </m:r>
                        </m:sup>
                        <m:e>
                          <m:r>
                            <a:rPr kumimoji="1" lang="en-US" altLang="ja-JP" sz="2400" b="0" i="1" smtClean="0">
                              <a:latin typeface="Cambria Math" panose="02040503050406030204" pitchFamily="18" charset="0"/>
                            </a:rPr>
                            <m:t>𝑑</m:t>
                          </m:r>
                          <m:r>
                            <a:rPr lang="en-US" altLang="ja-JP" sz="2400" i="1">
                              <a:latin typeface="Cambria Math" panose="02040503050406030204" pitchFamily="18" charset="0"/>
                            </a:rPr>
                            <m:t>𝑊</m:t>
                          </m:r>
                        </m:e>
                      </m:nary>
                      <m:r>
                        <a:rPr kumimoji="1" lang="en-US" altLang="ja-JP" sz="2400" b="0" i="1" smtClean="0">
                          <a:latin typeface="Cambria Math" panose="02040503050406030204" pitchFamily="18" charset="0"/>
                        </a:rPr>
                        <m:t>=</m:t>
                      </m:r>
                      <m:nary>
                        <m:naryPr>
                          <m:ctrlPr>
                            <a:rPr lang="en-US" altLang="ja-JP" sz="2400" i="1">
                              <a:latin typeface="Cambria Math" panose="02040503050406030204" pitchFamily="18" charset="0"/>
                            </a:rPr>
                          </m:ctrlPr>
                        </m:naryPr>
                        <m:sub>
                          <m:r>
                            <a:rPr lang="en-US" altLang="ja-JP" sz="2400" b="0" i="1" smtClean="0">
                              <a:latin typeface="Cambria Math" panose="02040503050406030204" pitchFamily="18" charset="0"/>
                            </a:rPr>
                            <m:t>𝑟</m:t>
                          </m:r>
                        </m:sub>
                        <m:sup>
                          <m:r>
                            <m:rPr>
                              <m:brk m:alnAt="23"/>
                            </m:rPr>
                            <a:rPr lang="en-US" altLang="ja-JP" sz="2400" i="1">
                              <a:latin typeface="Cambria Math" panose="02040503050406030204" pitchFamily="18" charset="0"/>
                              <a:ea typeface="Cambria Math" panose="02040503050406030204" pitchFamily="18" charset="0"/>
                            </a:rPr>
                            <m:t>∞</m:t>
                          </m:r>
                        </m:sup>
                        <m:e>
                          <m:r>
                            <a:rPr lang="en-US" altLang="ja-JP" sz="2400" b="0" i="1" smtClean="0">
                              <a:latin typeface="Cambria Math" panose="02040503050406030204" pitchFamily="18" charset="0"/>
                            </a:rPr>
                            <m:t>𝐹𝑑𝑟</m:t>
                          </m:r>
                        </m:e>
                      </m:nary>
                    </m:oMath>
                  </m:oMathPara>
                </a14:m>
                <a:endParaRPr kumimoji="1" lang="ja-JP" altLang="en-US" sz="900" dirty="0">
                  <a:ea typeface="HG丸ｺﾞｼｯｸM-PRO" panose="020F0600000000000000" pitchFamily="50" charset="-128"/>
                </a:endParaRPr>
              </a:p>
            </p:txBody>
          </p:sp>
        </mc:Choice>
        <mc:Fallback xmlns="">
          <p:sp>
            <p:nvSpPr>
              <p:cNvPr id="49" name="テキスト ボックス 48">
                <a:extLst>
                  <a:ext uri="{FF2B5EF4-FFF2-40B4-BE49-F238E27FC236}">
                    <a16:creationId xmlns:a16="http://schemas.microsoft.com/office/drawing/2014/main" id="{0D9F2B66-646E-4387-9637-A2AD00131445}"/>
                  </a:ext>
                </a:extLst>
              </p:cNvPr>
              <p:cNvSpPr txBox="1">
                <a:spLocks noRot="1" noChangeAspect="1" noMove="1" noResize="1" noEditPoints="1" noAdjustHandles="1" noChangeArrowheads="1" noChangeShapeType="1" noTextEdit="1"/>
              </p:cNvSpPr>
              <p:nvPr/>
            </p:nvSpPr>
            <p:spPr>
              <a:xfrm>
                <a:off x="2917029" y="1853288"/>
                <a:ext cx="3083023" cy="79682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C84EC6CF-F92B-4851-A010-3DDB5A4DA59F}"/>
                  </a:ext>
                </a:extLst>
              </p:cNvPr>
              <p:cNvSpPr/>
              <p:nvPr/>
            </p:nvSpPr>
            <p:spPr>
              <a:xfrm>
                <a:off x="2569635" y="1113171"/>
                <a:ext cx="6856236" cy="523220"/>
              </a:xfrm>
              <a:prstGeom prst="rect">
                <a:avLst/>
              </a:prstGeom>
            </p:spPr>
            <p:txBody>
              <a:bodyPr wrap="none">
                <a:spAutoFit/>
              </a:bodyPr>
              <a:lstStyle/>
              <a:p>
                <a14:m>
                  <m:oMath xmlns:m="http://schemas.openxmlformats.org/officeDocument/2006/math">
                    <m:r>
                      <a:rPr lang="en-US" altLang="ja-JP" sz="2800" i="1" smtClean="0">
                        <a:solidFill>
                          <a:srgbClr val="FF0000"/>
                        </a:solidFill>
                        <a:latin typeface="Cambria Math" panose="02040503050406030204" pitchFamily="18" charset="0"/>
                      </a:rPr>
                      <m:t>𝑟</m:t>
                    </m:r>
                  </m:oMath>
                </a14:m>
                <a:r>
                  <a:rPr lang="ja-JP" altLang="en-US" sz="2800" b="1" dirty="0">
                    <a:solidFill>
                      <a:srgbClr val="FF0000"/>
                    </a:solidFill>
                    <a:ea typeface="HG丸ｺﾞｼｯｸM-PRO" panose="020F0600000000000000" pitchFamily="50" charset="-128"/>
                  </a:rPr>
                  <a:t>から無限遠まで物体を運ぶ時の仕事は、</a:t>
                </a:r>
              </a:p>
            </p:txBody>
          </p:sp>
        </mc:Choice>
        <mc:Fallback xmlns="">
          <p:sp>
            <p:nvSpPr>
              <p:cNvPr id="50" name="正方形/長方形 49">
                <a:extLst>
                  <a:ext uri="{FF2B5EF4-FFF2-40B4-BE49-F238E27FC236}">
                    <a16:creationId xmlns:a16="http://schemas.microsoft.com/office/drawing/2014/main" id="{C84EC6CF-F92B-4851-A010-3DDB5A4DA59F}"/>
                  </a:ext>
                </a:extLst>
              </p:cNvPr>
              <p:cNvSpPr>
                <a:spLocks noRot="1" noChangeAspect="1" noMove="1" noResize="1" noEditPoints="1" noAdjustHandles="1" noChangeArrowheads="1" noChangeShapeType="1" noTextEdit="1"/>
              </p:cNvSpPr>
              <p:nvPr/>
            </p:nvSpPr>
            <p:spPr>
              <a:xfrm>
                <a:off x="2569635" y="1113171"/>
                <a:ext cx="6856236" cy="523220"/>
              </a:xfrm>
              <a:prstGeom prst="rect">
                <a:avLst/>
              </a:prstGeom>
              <a:blipFill>
                <a:blip r:embed="rId9"/>
                <a:stretch>
                  <a:fillRect t="-17647" r="-1157" b="-28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26932057-2AAC-45B4-8FC6-B9CDE4C3A03E}"/>
                  </a:ext>
                </a:extLst>
              </p:cNvPr>
              <p:cNvSpPr txBox="1"/>
              <p:nvPr/>
            </p:nvSpPr>
            <p:spPr>
              <a:xfrm>
                <a:off x="6106375" y="1853288"/>
                <a:ext cx="2055243"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nary>
                        <m:naryPr>
                          <m:ctrlPr>
                            <a:rPr lang="en-US" altLang="ja-JP" sz="2400" i="1">
                              <a:latin typeface="Cambria Math" panose="02040503050406030204" pitchFamily="18" charset="0"/>
                            </a:rPr>
                          </m:ctrlPr>
                        </m:naryPr>
                        <m:sub>
                          <m:r>
                            <a:rPr lang="en-US" altLang="ja-JP" sz="2400" b="0" i="1" smtClean="0">
                              <a:latin typeface="Cambria Math" panose="02040503050406030204" pitchFamily="18" charset="0"/>
                            </a:rPr>
                            <m:t>𝑟</m:t>
                          </m:r>
                        </m:sub>
                        <m:sup>
                          <m:r>
                            <m:rPr>
                              <m:brk m:alnAt="23"/>
                            </m:rPr>
                            <a:rPr lang="en-US" altLang="ja-JP" sz="2400" i="1">
                              <a:latin typeface="Cambria Math" panose="02040503050406030204" pitchFamily="18" charset="0"/>
                              <a:ea typeface="Cambria Math" panose="02040503050406030204" pitchFamily="18" charset="0"/>
                            </a:rPr>
                            <m:t>∞</m:t>
                          </m:r>
                        </m:sup>
                        <m:e>
                          <m:r>
                            <a:rPr lang="en-US" altLang="ja-JP" sz="2400" b="0" i="1" smtClean="0">
                              <a:latin typeface="Cambria Math" panose="02040503050406030204" pitchFamily="18" charset="0"/>
                            </a:rPr>
                            <m:t>𝐺</m:t>
                          </m:r>
                          <m:f>
                            <m:fPr>
                              <m:ctrlPr>
                                <a:rPr lang="en-US" altLang="ja-JP" sz="2400" i="1">
                                  <a:latin typeface="Cambria Math" panose="02040503050406030204" pitchFamily="18" charset="0"/>
                                </a:rPr>
                              </m:ctrlPr>
                            </m:fPr>
                            <m:num>
                              <m:r>
                                <a:rPr lang="en-US" altLang="ja-JP" sz="2400" b="0" i="1" smtClean="0">
                                  <a:latin typeface="Cambria Math" panose="02040503050406030204" pitchFamily="18" charset="0"/>
                                </a:rPr>
                                <m:t>𝑀𝑚</m:t>
                              </m:r>
                            </m:num>
                            <m:den>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𝑟</m:t>
                                  </m:r>
                                </m:e>
                                <m:sup>
                                  <m:r>
                                    <a:rPr lang="en-US" altLang="ja-JP" sz="2400" i="1">
                                      <a:latin typeface="Cambria Math" panose="02040503050406030204" pitchFamily="18" charset="0"/>
                                    </a:rPr>
                                    <m:t>2</m:t>
                                  </m:r>
                                </m:sup>
                              </m:sSup>
                            </m:den>
                          </m:f>
                          <m:r>
                            <a:rPr lang="en-US" altLang="ja-JP" sz="2400" i="1">
                              <a:latin typeface="Cambria Math" panose="02040503050406030204" pitchFamily="18" charset="0"/>
                            </a:rPr>
                            <m:t>𝑑𝑟</m:t>
                          </m:r>
                        </m:e>
                      </m:nary>
                    </m:oMath>
                  </m:oMathPara>
                </a14:m>
                <a:endParaRPr kumimoji="1" lang="ja-JP" altLang="en-US" sz="900" dirty="0">
                  <a:ea typeface="HG丸ｺﾞｼｯｸM-PRO" panose="020F0600000000000000" pitchFamily="50" charset="-128"/>
                </a:endParaRPr>
              </a:p>
            </p:txBody>
          </p:sp>
        </mc:Choice>
        <mc:Fallback xmlns="">
          <p:sp>
            <p:nvSpPr>
              <p:cNvPr id="51" name="テキスト ボックス 50">
                <a:extLst>
                  <a:ext uri="{FF2B5EF4-FFF2-40B4-BE49-F238E27FC236}">
                    <a16:creationId xmlns:a16="http://schemas.microsoft.com/office/drawing/2014/main" id="{26932057-2AAC-45B4-8FC6-B9CDE4C3A03E}"/>
                  </a:ext>
                </a:extLst>
              </p:cNvPr>
              <p:cNvSpPr txBox="1">
                <a:spLocks noRot="1" noChangeAspect="1" noMove="1" noResize="1" noEditPoints="1" noAdjustHandles="1" noChangeArrowheads="1" noChangeShapeType="1" noTextEdit="1"/>
              </p:cNvSpPr>
              <p:nvPr/>
            </p:nvSpPr>
            <p:spPr>
              <a:xfrm>
                <a:off x="6106375" y="1853288"/>
                <a:ext cx="2055243" cy="79682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AFEE2F00-5A04-488F-B047-80A8E35761D5}"/>
                  </a:ext>
                </a:extLst>
              </p:cNvPr>
              <p:cNvSpPr txBox="1"/>
              <p:nvPr/>
            </p:nvSpPr>
            <p:spPr>
              <a:xfrm>
                <a:off x="9793772" y="1865027"/>
                <a:ext cx="1167051"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𝐺</m:t>
                      </m:r>
                      <m:f>
                        <m:fPr>
                          <m:ctrlPr>
                            <a:rPr lang="en-US" altLang="ja-JP" sz="2400" i="1">
                              <a:latin typeface="Cambria Math" panose="02040503050406030204" pitchFamily="18" charset="0"/>
                            </a:rPr>
                          </m:ctrlPr>
                        </m:fPr>
                        <m:num>
                          <m:r>
                            <a:rPr lang="en-US" altLang="ja-JP" sz="2400" b="0" i="1" smtClean="0">
                              <a:latin typeface="Cambria Math" panose="02040503050406030204" pitchFamily="18" charset="0"/>
                            </a:rPr>
                            <m:t>𝑀𝑚</m:t>
                          </m:r>
                        </m:num>
                        <m:den>
                          <m:r>
                            <a:rPr lang="en-US" altLang="ja-JP" sz="2400" i="1">
                              <a:latin typeface="Cambria Math" panose="02040503050406030204" pitchFamily="18" charset="0"/>
                            </a:rPr>
                            <m:t>𝑟</m:t>
                          </m:r>
                        </m:den>
                      </m:f>
                    </m:oMath>
                  </m:oMathPara>
                </a14:m>
                <a:endParaRPr kumimoji="1" lang="ja-JP" altLang="en-US" sz="900" dirty="0">
                  <a:ea typeface="HG丸ｺﾞｼｯｸM-PRO" panose="020F0600000000000000" pitchFamily="50" charset="-128"/>
                </a:endParaRPr>
              </a:p>
            </p:txBody>
          </p:sp>
        </mc:Choice>
        <mc:Fallback xmlns="">
          <p:sp>
            <p:nvSpPr>
              <p:cNvPr id="52" name="テキスト ボックス 51">
                <a:extLst>
                  <a:ext uri="{FF2B5EF4-FFF2-40B4-BE49-F238E27FC236}">
                    <a16:creationId xmlns:a16="http://schemas.microsoft.com/office/drawing/2014/main" id="{AFEE2F00-5A04-488F-B047-80A8E35761D5}"/>
                  </a:ext>
                </a:extLst>
              </p:cNvPr>
              <p:cNvSpPr txBox="1">
                <a:spLocks noRot="1" noChangeAspect="1" noMove="1" noResize="1" noEditPoints="1" noAdjustHandles="1" noChangeArrowheads="1" noChangeShapeType="1" noTextEdit="1"/>
              </p:cNvSpPr>
              <p:nvPr/>
            </p:nvSpPr>
            <p:spPr>
              <a:xfrm>
                <a:off x="9793772" y="1865027"/>
                <a:ext cx="1167051" cy="689035"/>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79BC9373-8286-475A-B89A-FE14E579054D}"/>
                  </a:ext>
                </a:extLst>
              </p:cNvPr>
              <p:cNvSpPr/>
              <p:nvPr/>
            </p:nvSpPr>
            <p:spPr>
              <a:xfrm>
                <a:off x="8141401" y="1750689"/>
                <a:ext cx="2036711" cy="1003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m:t>
                      </m:r>
                      <m:sSubSup>
                        <m:sSubSupPr>
                          <m:ctrlPr>
                            <a:rPr lang="en-US" altLang="ja-JP" sz="2400" i="1" smtClean="0">
                              <a:latin typeface="Cambria Math" panose="02040503050406030204" pitchFamily="18" charset="0"/>
                            </a:rPr>
                          </m:ctrlPr>
                        </m:sSubSupPr>
                        <m:e>
                          <m:d>
                            <m:dPr>
                              <m:begChr m:val="["/>
                              <m:endChr m:val="]"/>
                              <m:ctrlPr>
                                <a:rPr lang="en-US" altLang="ja-JP" sz="2400" i="1" smtClean="0">
                                  <a:latin typeface="Cambria Math" panose="02040503050406030204" pitchFamily="18" charset="0"/>
                                </a:rPr>
                              </m:ctrlPr>
                            </m:dPr>
                            <m:e>
                              <m:r>
                                <a:rPr lang="en-US" altLang="ja-JP" sz="2400" b="0" i="1" smtClean="0">
                                  <a:latin typeface="Cambria Math" panose="02040503050406030204" pitchFamily="18" charset="0"/>
                                </a:rPr>
                                <m:t>−</m:t>
                              </m:r>
                              <m:r>
                                <a:rPr lang="en-US" altLang="ja-JP" sz="2400" i="1">
                                  <a:latin typeface="Cambria Math" panose="02040503050406030204" pitchFamily="18" charset="0"/>
                                </a:rPr>
                                <m:t>𝐺</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𝑀𝑚</m:t>
                                  </m:r>
                                </m:num>
                                <m:den>
                                  <m:r>
                                    <a:rPr lang="en-US" altLang="ja-JP" sz="2400" i="1">
                                      <a:latin typeface="Cambria Math" panose="02040503050406030204" pitchFamily="18" charset="0"/>
                                    </a:rPr>
                                    <m:t>𝑟</m:t>
                                  </m:r>
                                </m:den>
                              </m:f>
                            </m:e>
                          </m:d>
                        </m:e>
                        <m:sub>
                          <m:r>
                            <a:rPr lang="en-US" altLang="ja-JP" sz="2400" b="0" i="1" smtClean="0">
                              <a:latin typeface="Cambria Math" panose="02040503050406030204" pitchFamily="18" charset="0"/>
                            </a:rPr>
                            <m:t>𝑟</m:t>
                          </m:r>
                        </m:sub>
                        <m:sup>
                          <m:r>
                            <m:rPr>
                              <m:brk m:alnAt="23"/>
                            </m:rPr>
                            <a:rPr lang="en-US" altLang="ja-JP" sz="2400" i="1">
                              <a:latin typeface="Cambria Math" panose="02040503050406030204" pitchFamily="18" charset="0"/>
                              <a:ea typeface="Cambria Math" panose="02040503050406030204" pitchFamily="18" charset="0"/>
                            </a:rPr>
                            <m:t>∞</m:t>
                          </m:r>
                        </m:sup>
                      </m:sSubSup>
                    </m:oMath>
                  </m:oMathPara>
                </a14:m>
                <a:endParaRPr lang="ja-JP" altLang="en-US" sz="24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79BC9373-8286-475A-B89A-FE14E579054D}"/>
                  </a:ext>
                </a:extLst>
              </p:cNvPr>
              <p:cNvSpPr>
                <a:spLocks noRot="1" noChangeAspect="1" noMove="1" noResize="1" noEditPoints="1" noAdjustHandles="1" noChangeArrowheads="1" noChangeShapeType="1" noTextEdit="1"/>
              </p:cNvSpPr>
              <p:nvPr/>
            </p:nvSpPr>
            <p:spPr>
              <a:xfrm>
                <a:off x="8141401" y="1750689"/>
                <a:ext cx="2036711" cy="1003993"/>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2842D707-FF9F-4885-9E25-5B48D3BED7D9}"/>
                  </a:ext>
                </a:extLst>
              </p:cNvPr>
              <p:cNvSpPr/>
              <p:nvPr/>
            </p:nvSpPr>
            <p:spPr>
              <a:xfrm>
                <a:off x="7011593" y="2942408"/>
                <a:ext cx="4828556" cy="1132746"/>
              </a:xfrm>
              <a:prstGeom prst="rect">
                <a:avLst/>
              </a:prstGeom>
            </p:spPr>
            <p:txBody>
              <a:bodyPr wrap="square">
                <a:spAutoFit/>
              </a:bodyPr>
              <a:lstStyle/>
              <a:p>
                <a:r>
                  <a:rPr lang="ja-JP" altLang="en-US" sz="2800" b="1" dirty="0">
                    <a:solidFill>
                      <a:srgbClr val="FF0000"/>
                    </a:solidFill>
                    <a:ea typeface="HG丸ｺﾞｼｯｸM-PRO" panose="020F0600000000000000" pitchFamily="50" charset="-128"/>
                  </a:rPr>
                  <a:t>無限遠の方が位置</a:t>
                </a:r>
                <a14:m>
                  <m:oMath xmlns:m="http://schemas.openxmlformats.org/officeDocument/2006/math">
                    <m:r>
                      <a:rPr lang="en-US" altLang="ja-JP" sz="2800" i="1">
                        <a:solidFill>
                          <a:srgbClr val="FF0000"/>
                        </a:solidFill>
                        <a:latin typeface="Cambria Math" panose="02040503050406030204" pitchFamily="18" charset="0"/>
                      </a:rPr>
                      <m:t>𝑟</m:t>
                    </m:r>
                  </m:oMath>
                </a14:m>
                <a:r>
                  <a:rPr lang="ja-JP" altLang="en-US" sz="2800" b="1" dirty="0">
                    <a:solidFill>
                      <a:srgbClr val="FF0000"/>
                    </a:solidFill>
                    <a:ea typeface="HG丸ｺﾞｼｯｸM-PRO" panose="020F0600000000000000" pitchFamily="50" charset="-128"/>
                  </a:rPr>
                  <a:t>よりも、</a:t>
                </a:r>
                <a:endParaRPr lang="en-US" altLang="ja-JP" sz="2800" b="1" dirty="0">
                  <a:solidFill>
                    <a:srgbClr val="FF0000"/>
                  </a:solidFill>
                  <a:ea typeface="HG丸ｺﾞｼｯｸM-PRO" panose="020F0600000000000000" pitchFamily="50" charset="-128"/>
                </a:endParaRPr>
              </a:p>
              <a:p>
                <a:r>
                  <a:rPr lang="en-US" altLang="ja-JP" sz="2800" dirty="0">
                    <a:solidFill>
                      <a:srgbClr val="FF0000"/>
                    </a:solidFill>
                  </a:rPr>
                  <a:t> </a:t>
                </a:r>
                <a14:m>
                  <m:oMath xmlns:m="http://schemas.openxmlformats.org/officeDocument/2006/math">
                    <m:r>
                      <a:rPr lang="en-US" altLang="ja-JP" sz="2800" i="1">
                        <a:solidFill>
                          <a:srgbClr val="FF0000"/>
                        </a:solidFill>
                        <a:latin typeface="Cambria Math" panose="02040503050406030204" pitchFamily="18" charset="0"/>
                      </a:rPr>
                      <m:t>𝐺</m:t>
                    </m:r>
                    <m:f>
                      <m:fPr>
                        <m:ctrlPr>
                          <a:rPr lang="en-US" altLang="ja-JP" sz="2800" i="1">
                            <a:solidFill>
                              <a:srgbClr val="FF0000"/>
                            </a:solidFill>
                            <a:latin typeface="Cambria Math" panose="02040503050406030204" pitchFamily="18" charset="0"/>
                          </a:rPr>
                        </m:ctrlPr>
                      </m:fPr>
                      <m:num>
                        <m:r>
                          <a:rPr lang="en-US" altLang="ja-JP" sz="2800" i="1">
                            <a:solidFill>
                              <a:srgbClr val="FF0000"/>
                            </a:solidFill>
                            <a:latin typeface="Cambria Math" panose="02040503050406030204" pitchFamily="18" charset="0"/>
                          </a:rPr>
                          <m:t>𝑀𝑚</m:t>
                        </m:r>
                      </m:num>
                      <m:den>
                        <m:r>
                          <a:rPr lang="en-US" altLang="ja-JP" sz="2800" i="1">
                            <a:solidFill>
                              <a:srgbClr val="FF0000"/>
                            </a:solidFill>
                            <a:latin typeface="Cambria Math" panose="02040503050406030204" pitchFamily="18" charset="0"/>
                          </a:rPr>
                          <m:t>𝑟</m:t>
                        </m:r>
                      </m:den>
                    </m:f>
                  </m:oMath>
                </a14:m>
                <a:r>
                  <a:rPr lang="ja-JP" altLang="en-US" sz="2800" b="1" dirty="0">
                    <a:solidFill>
                      <a:srgbClr val="FF0000"/>
                    </a:solidFill>
                    <a:ea typeface="HG丸ｺﾞｼｯｸM-PRO" panose="020F0600000000000000" pitchFamily="50" charset="-128"/>
                  </a:rPr>
                  <a:t>だけエネルギーが高い</a:t>
                </a:r>
              </a:p>
            </p:txBody>
          </p:sp>
        </mc:Choice>
        <mc:Fallback xmlns="">
          <p:sp>
            <p:nvSpPr>
              <p:cNvPr id="54" name="正方形/長方形 53">
                <a:extLst>
                  <a:ext uri="{FF2B5EF4-FFF2-40B4-BE49-F238E27FC236}">
                    <a16:creationId xmlns:a16="http://schemas.microsoft.com/office/drawing/2014/main" id="{2842D707-FF9F-4885-9E25-5B48D3BED7D9}"/>
                  </a:ext>
                </a:extLst>
              </p:cNvPr>
              <p:cNvSpPr>
                <a:spLocks noRot="1" noChangeAspect="1" noMove="1" noResize="1" noEditPoints="1" noAdjustHandles="1" noChangeArrowheads="1" noChangeShapeType="1" noTextEdit="1"/>
              </p:cNvSpPr>
              <p:nvPr/>
            </p:nvSpPr>
            <p:spPr>
              <a:xfrm>
                <a:off x="7011593" y="2942408"/>
                <a:ext cx="4828556" cy="1132746"/>
              </a:xfrm>
              <a:prstGeom prst="rect">
                <a:avLst/>
              </a:prstGeom>
              <a:blipFill>
                <a:blip r:embed="rId13"/>
                <a:stretch>
                  <a:fillRect l="-2525" t="-8108" b="-43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689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down)">
                                      <p:cBhvr>
                                        <p:cTn id="62" dur="500"/>
                                        <p:tgtEl>
                                          <p:spTgt spid="4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down)">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down)">
                                      <p:cBhvr>
                                        <p:cTn id="100" dur="500"/>
                                        <p:tgtEl>
                                          <p:spTgt spid="43"/>
                                        </p:tgtEl>
                                      </p:cBhvr>
                                    </p:animEffect>
                                  </p:childTnLst>
                                </p:cTn>
                              </p:par>
                              <p:par>
                                <p:cTn id="101" presetID="22" presetClass="entr" presetSubtype="4"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down)">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5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down)">
                                      <p:cBhvr>
                                        <p:cTn id="118" dur="500"/>
                                        <p:tgtEl>
                                          <p:spTgt spid="5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wipe(down)">
                                      <p:cBhvr>
                                        <p:cTn id="123" dur="500"/>
                                        <p:tgtEl>
                                          <p:spTgt spid="4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wipe(down)">
                                      <p:cBhvr>
                                        <p:cTn id="133" dur="500"/>
                                        <p:tgtEl>
                                          <p:spTgt spid="5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down)">
                                      <p:cBhvr>
                                        <p:cTn id="138" dur="500"/>
                                        <p:tgtEl>
                                          <p:spTgt spid="5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wipe(down)">
                                      <p:cBhvr>
                                        <p:cTn id="1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8" grpId="0"/>
      <p:bldP spid="29" grpId="0" animBg="1"/>
      <p:bldP spid="30" grpId="0" animBg="1"/>
      <p:bldP spid="31" grpId="0" animBg="1"/>
      <p:bldP spid="32" grpId="0" animBg="1"/>
      <p:bldP spid="33" grpId="0" animBg="1"/>
      <p:bldP spid="34" grpId="0" animBg="1"/>
      <p:bldP spid="35" grpId="0" animBg="1"/>
      <p:bldP spid="36" grpId="0"/>
      <p:bldP spid="37" grpId="0" animBg="1"/>
      <p:bldP spid="39" grpId="0"/>
      <p:bldP spid="41" grpId="0" animBg="1"/>
      <p:bldP spid="43" grpId="0"/>
      <p:bldP spid="44" grpId="0" animBg="1"/>
      <p:bldP spid="45" grpId="0" animBg="1"/>
      <p:bldP spid="46" grpId="0" animBg="1"/>
      <p:bldP spid="47" grpId="0" animBg="1"/>
      <p:bldP spid="48" grpId="0" animBg="1"/>
      <p:bldP spid="49" grpId="0"/>
      <p:bldP spid="50" grpId="0"/>
      <p:bldP spid="51"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latin typeface="HG丸ｺﾞｼｯｸM-PRO" panose="020F0600000000000000" pitchFamily="50" charset="-128"/>
                <a:ea typeface="HG丸ｺﾞｼｯｸM-PRO" panose="020F0600000000000000" pitchFamily="50" charset="-128"/>
              </a:rPr>
              <a:t>万有引力による位置エネルギー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24</a:t>
            </a:fld>
            <a:endParaRPr kumimoji="1" lang="ja-JP" altLang="en-US"/>
          </a:p>
        </p:txBody>
      </p:sp>
      <p:sp>
        <p:nvSpPr>
          <p:cNvPr id="6" name="フリーフォーム 65">
            <a:extLst>
              <a:ext uri="{FF2B5EF4-FFF2-40B4-BE49-F238E27FC236}">
                <a16:creationId xmlns:a16="http://schemas.microsoft.com/office/drawing/2014/main" id="{86417738-642E-4CDA-B5AA-179A0ADD456A}"/>
              </a:ext>
            </a:extLst>
          </p:cNvPr>
          <p:cNvSpPr/>
          <p:nvPr/>
        </p:nvSpPr>
        <p:spPr>
          <a:xfrm flipV="1">
            <a:off x="1458685" y="2708284"/>
            <a:ext cx="9879806" cy="2882748"/>
          </a:xfrm>
          <a:custGeom>
            <a:avLst/>
            <a:gdLst>
              <a:gd name="connsiteX0" fmla="*/ 10058400 w 10058400"/>
              <a:gd name="connsiteY0" fmla="*/ 2821782 h 2858840"/>
              <a:gd name="connsiteX1" fmla="*/ 2521743 w 10058400"/>
              <a:gd name="connsiteY1" fmla="*/ 2464594 h 2858840"/>
              <a:gd name="connsiteX2" fmla="*/ 0 w 10058400"/>
              <a:gd name="connsiteY2" fmla="*/ 0 h 2858840"/>
              <a:gd name="connsiteX0" fmla="*/ 10115550 w 10115550"/>
              <a:gd name="connsiteY0" fmla="*/ 2958491 h 2976193"/>
              <a:gd name="connsiteX1" fmla="*/ 2521743 w 10115550"/>
              <a:gd name="connsiteY1" fmla="*/ 2464594 h 2976193"/>
              <a:gd name="connsiteX2" fmla="*/ 0 w 10115550"/>
              <a:gd name="connsiteY2" fmla="*/ 0 h 2976193"/>
              <a:gd name="connsiteX0" fmla="*/ 10115550 w 10115550"/>
              <a:gd name="connsiteY0" fmla="*/ 2958491 h 2958491"/>
              <a:gd name="connsiteX1" fmla="*/ 2521743 w 10115550"/>
              <a:gd name="connsiteY1" fmla="*/ 2464594 h 2958491"/>
              <a:gd name="connsiteX2" fmla="*/ 0 w 10115550"/>
              <a:gd name="connsiteY2" fmla="*/ 0 h 2958491"/>
              <a:gd name="connsiteX0" fmla="*/ 9879806 w 9879806"/>
              <a:gd name="connsiteY0" fmla="*/ 3064820 h 3064820"/>
              <a:gd name="connsiteX1" fmla="*/ 2521743 w 9879806"/>
              <a:gd name="connsiteY1" fmla="*/ 2464594 h 3064820"/>
              <a:gd name="connsiteX2" fmla="*/ 0 w 9879806"/>
              <a:gd name="connsiteY2" fmla="*/ 0 h 3064820"/>
              <a:gd name="connsiteX0" fmla="*/ 9879806 w 9879806"/>
              <a:gd name="connsiteY0" fmla="*/ 3064820 h 3064820"/>
              <a:gd name="connsiteX1" fmla="*/ 2521743 w 9879806"/>
              <a:gd name="connsiteY1" fmla="*/ 2464594 h 3064820"/>
              <a:gd name="connsiteX2" fmla="*/ 0 w 9879806"/>
              <a:gd name="connsiteY2" fmla="*/ 0 h 3064820"/>
            </a:gdLst>
            <a:ahLst/>
            <a:cxnLst>
              <a:cxn ang="0">
                <a:pos x="connsiteX0" y="connsiteY0"/>
              </a:cxn>
              <a:cxn ang="0">
                <a:pos x="connsiteX1" y="connsiteY1"/>
              </a:cxn>
              <a:cxn ang="0">
                <a:pos x="connsiteX2" y="connsiteY2"/>
              </a:cxn>
            </a:cxnLst>
            <a:rect l="l" t="t" r="r" b="b"/>
            <a:pathLst>
              <a:path w="9879806" h="3064820">
                <a:moveTo>
                  <a:pt x="9879806" y="3064820"/>
                </a:moveTo>
                <a:cubicBezTo>
                  <a:pt x="6063852" y="2977070"/>
                  <a:pt x="4168377" y="2975397"/>
                  <a:pt x="2521743" y="2464594"/>
                </a:cubicBezTo>
                <a:cubicBezTo>
                  <a:pt x="875109" y="1953791"/>
                  <a:pt x="422671" y="997148"/>
                  <a:pt x="0" y="0"/>
                </a:cubicBezTo>
              </a:path>
            </a:pathLst>
          </a:cu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7" name="直線コネクタ 6">
            <a:extLst>
              <a:ext uri="{FF2B5EF4-FFF2-40B4-BE49-F238E27FC236}">
                <a16:creationId xmlns:a16="http://schemas.microsoft.com/office/drawing/2014/main" id="{FEBCFF05-4E27-46EF-B80F-98EF2979FE17}"/>
              </a:ext>
            </a:extLst>
          </p:cNvPr>
          <p:cNvCxnSpPr/>
          <p:nvPr/>
        </p:nvCxnSpPr>
        <p:spPr>
          <a:xfrm flipH="1">
            <a:off x="550602" y="2497827"/>
            <a:ext cx="11307795" cy="22960"/>
          </a:xfrm>
          <a:prstGeom prst="line">
            <a:avLst/>
          </a:prstGeom>
          <a:ln w="571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EF83FBBE-59AF-478A-AD46-5E2B3CE5FCA5}"/>
              </a:ext>
            </a:extLst>
          </p:cNvPr>
          <p:cNvSpPr/>
          <p:nvPr/>
        </p:nvSpPr>
        <p:spPr>
          <a:xfrm>
            <a:off x="508263" y="2117171"/>
            <a:ext cx="761309" cy="7613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9" name="楕円 8">
            <a:extLst>
              <a:ext uri="{FF2B5EF4-FFF2-40B4-BE49-F238E27FC236}">
                <a16:creationId xmlns:a16="http://schemas.microsoft.com/office/drawing/2014/main" id="{C66603C9-A7F6-4C16-9350-343B4D83922B}"/>
              </a:ext>
            </a:extLst>
          </p:cNvPr>
          <p:cNvSpPr/>
          <p:nvPr/>
        </p:nvSpPr>
        <p:spPr>
          <a:xfrm>
            <a:off x="3906957" y="2348509"/>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18F69843-B483-47B4-A726-26350FE78566}"/>
                  </a:ext>
                </a:extLst>
              </p:cNvPr>
              <p:cNvSpPr/>
              <p:nvPr/>
            </p:nvSpPr>
            <p:spPr>
              <a:xfrm>
                <a:off x="965726" y="1632617"/>
                <a:ext cx="63709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𝑀</m:t>
                      </m:r>
                    </m:oMath>
                  </m:oMathPara>
                </a14:m>
                <a:endParaRPr lang="ja-JP" altLang="en-US" sz="3200" dirty="0">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18F69843-B483-47B4-A726-26350FE78566}"/>
                  </a:ext>
                </a:extLst>
              </p:cNvPr>
              <p:cNvSpPr>
                <a:spLocks noRot="1" noChangeAspect="1" noMove="1" noResize="1" noEditPoints="1" noAdjustHandles="1" noChangeArrowheads="1" noChangeShapeType="1" noTextEdit="1"/>
              </p:cNvSpPr>
              <p:nvPr/>
            </p:nvSpPr>
            <p:spPr>
              <a:xfrm>
                <a:off x="965726" y="1632617"/>
                <a:ext cx="637097" cy="58477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CB3052E9-B6DA-4751-8257-6C22D98F02FA}"/>
                  </a:ext>
                </a:extLst>
              </p:cNvPr>
              <p:cNvSpPr/>
              <p:nvPr/>
            </p:nvSpPr>
            <p:spPr>
              <a:xfrm>
                <a:off x="11221918" y="1763734"/>
                <a:ext cx="943913" cy="584775"/>
              </a:xfrm>
              <a:prstGeom prst="rect">
                <a:avLst/>
              </a:prstGeom>
            </p:spPr>
            <p:txBody>
              <a:bodyPr wrap="none">
                <a:spAutoFit/>
              </a:bodyPr>
              <a:lstStyle/>
              <a:p>
                <a14:m>
                  <m:oMath xmlns:m="http://schemas.openxmlformats.org/officeDocument/2006/math">
                    <m:r>
                      <a:rPr lang="en-US" altLang="ja-JP" sz="3200" i="1">
                        <a:latin typeface="Cambria Math" panose="02040503050406030204" pitchFamily="18" charset="0"/>
                      </a:rPr>
                      <m:t>𝑟</m:t>
                    </m:r>
                  </m:oMath>
                </a14:m>
                <a:r>
                  <a:rPr lang="en-US" altLang="ja-JP" sz="3200" dirty="0">
                    <a:ea typeface="HG丸ｺﾞｼｯｸM-PRO" panose="020F0600000000000000" pitchFamily="50" charset="-128"/>
                  </a:rPr>
                  <a:t>=</a:t>
                </a:r>
                <a:r>
                  <a:rPr lang="ja-JP" altLang="en-US" sz="3200" dirty="0">
                    <a:ea typeface="HG丸ｺﾞｼｯｸM-PRO" panose="020F0600000000000000" pitchFamily="50" charset="-128"/>
                  </a:rPr>
                  <a:t>∞</a:t>
                </a:r>
              </a:p>
            </p:txBody>
          </p:sp>
        </mc:Choice>
        <mc:Fallback xmlns="">
          <p:sp>
            <p:nvSpPr>
              <p:cNvPr id="11" name="正方形/長方形 10">
                <a:extLst>
                  <a:ext uri="{FF2B5EF4-FFF2-40B4-BE49-F238E27FC236}">
                    <a16:creationId xmlns:a16="http://schemas.microsoft.com/office/drawing/2014/main" id="{CB3052E9-B6DA-4751-8257-6C22D98F02FA}"/>
                  </a:ext>
                </a:extLst>
              </p:cNvPr>
              <p:cNvSpPr>
                <a:spLocks noRot="1" noChangeAspect="1" noMove="1" noResize="1" noEditPoints="1" noAdjustHandles="1" noChangeArrowheads="1" noChangeShapeType="1" noTextEdit="1"/>
              </p:cNvSpPr>
              <p:nvPr/>
            </p:nvSpPr>
            <p:spPr>
              <a:xfrm>
                <a:off x="11221918" y="1763734"/>
                <a:ext cx="943913" cy="584775"/>
              </a:xfrm>
              <a:prstGeom prst="rect">
                <a:avLst/>
              </a:prstGeom>
              <a:blipFill>
                <a:blip r:embed="rId3"/>
                <a:stretch>
                  <a:fillRect t="-12500" r="-14839" b="-34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DB78B659-4947-4C4D-A0C6-83C7917C944F}"/>
                  </a:ext>
                </a:extLst>
              </p:cNvPr>
              <p:cNvSpPr/>
              <p:nvPr/>
            </p:nvSpPr>
            <p:spPr>
              <a:xfrm>
                <a:off x="4050973" y="1628164"/>
                <a:ext cx="4822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𝑟</m:t>
                      </m:r>
                    </m:oMath>
                  </m:oMathPara>
                </a14:m>
                <a:endParaRPr lang="ja-JP" altLang="en-US" sz="32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DB78B659-4947-4C4D-A0C6-83C7917C944F}"/>
                  </a:ext>
                </a:extLst>
              </p:cNvPr>
              <p:cNvSpPr>
                <a:spLocks noRot="1" noChangeAspect="1" noMove="1" noResize="1" noEditPoints="1" noAdjustHandles="1" noChangeArrowheads="1" noChangeShapeType="1" noTextEdit="1"/>
              </p:cNvSpPr>
              <p:nvPr/>
            </p:nvSpPr>
            <p:spPr>
              <a:xfrm>
                <a:off x="4050973" y="1628164"/>
                <a:ext cx="482248" cy="584775"/>
              </a:xfrm>
              <a:prstGeom prst="rect">
                <a:avLst/>
              </a:prstGeom>
              <a:blipFill>
                <a:blip r:embed="rId4"/>
                <a:stretch>
                  <a:fillRect/>
                </a:stretch>
              </a:blipFill>
            </p:spPr>
            <p:txBody>
              <a:bodyPr/>
              <a:lstStyle/>
              <a:p>
                <a:r>
                  <a:rPr lang="ja-JP" altLang="en-US">
                    <a:noFill/>
                  </a:rPr>
                  <a:t> </a:t>
                </a:r>
              </a:p>
            </p:txBody>
          </p:sp>
        </mc:Fallback>
      </mc:AlternateContent>
      <p:cxnSp>
        <p:nvCxnSpPr>
          <p:cNvPr id="13" name="直線コネクタ 12">
            <a:extLst>
              <a:ext uri="{FF2B5EF4-FFF2-40B4-BE49-F238E27FC236}">
                <a16:creationId xmlns:a16="http://schemas.microsoft.com/office/drawing/2014/main" id="{543CDA4A-44B9-44C5-A735-B3139BBDEE02}"/>
              </a:ext>
            </a:extLst>
          </p:cNvPr>
          <p:cNvCxnSpPr>
            <a:cxnSpLocks/>
          </p:cNvCxnSpPr>
          <p:nvPr/>
        </p:nvCxnSpPr>
        <p:spPr>
          <a:xfrm>
            <a:off x="4084841" y="2111014"/>
            <a:ext cx="0" cy="775512"/>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63C66CC-965D-4693-8F4D-10E133550F44}"/>
              </a:ext>
            </a:extLst>
          </p:cNvPr>
          <p:cNvCxnSpPr>
            <a:cxnSpLocks/>
          </p:cNvCxnSpPr>
          <p:nvPr/>
        </p:nvCxnSpPr>
        <p:spPr>
          <a:xfrm>
            <a:off x="874053" y="1052100"/>
            <a:ext cx="0" cy="4176464"/>
          </a:xfrm>
          <a:prstGeom prst="line">
            <a:avLst/>
          </a:prstGeom>
          <a:ln w="571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2EAD8786-DB22-4711-AAAA-7552D0DEDB2D}"/>
                  </a:ext>
                </a:extLst>
              </p:cNvPr>
              <p:cNvSpPr/>
              <p:nvPr/>
            </p:nvSpPr>
            <p:spPr>
              <a:xfrm>
                <a:off x="162541" y="697627"/>
                <a:ext cx="61529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latin typeface="Cambria Math" panose="02040503050406030204" pitchFamily="18" charset="0"/>
                        </a:rPr>
                        <m:t>𝑈</m:t>
                      </m:r>
                    </m:oMath>
                  </m:oMathPara>
                </a14:m>
                <a:endParaRPr lang="ja-JP" altLang="en-US" sz="3600" dirty="0">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2EAD8786-DB22-4711-AAAA-7552D0DEDB2D}"/>
                  </a:ext>
                </a:extLst>
              </p:cNvPr>
              <p:cNvSpPr>
                <a:spLocks noRot="1" noChangeAspect="1" noMove="1" noResize="1" noEditPoints="1" noAdjustHandles="1" noChangeArrowheads="1" noChangeShapeType="1" noTextEdit="1"/>
              </p:cNvSpPr>
              <p:nvPr/>
            </p:nvSpPr>
            <p:spPr>
              <a:xfrm>
                <a:off x="162541" y="697627"/>
                <a:ext cx="615297"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9C0E470-0872-4CE4-886B-2CF47A63FF35}"/>
                  </a:ext>
                </a:extLst>
              </p:cNvPr>
              <p:cNvSpPr txBox="1"/>
              <p:nvPr/>
            </p:nvSpPr>
            <p:spPr>
              <a:xfrm>
                <a:off x="7942275" y="5026118"/>
                <a:ext cx="3123547"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𝑈</m:t>
                      </m:r>
                      <m:r>
                        <a:rPr lang="en-US" altLang="ja-JP" sz="4400" b="0" i="1" smtClean="0">
                          <a:solidFill>
                            <a:srgbClr val="FF0000"/>
                          </a:solidFill>
                          <a:latin typeface="Cambria Math" panose="02040503050406030204" pitchFamily="18" charset="0"/>
                        </a:rPr>
                        <m:t>=−</m:t>
                      </m:r>
                      <m:r>
                        <a:rPr lang="en-US" altLang="ja-JP" sz="4400" b="0" i="1" smtClean="0">
                          <a:solidFill>
                            <a:srgbClr val="FF0000"/>
                          </a:solidFill>
                          <a:latin typeface="Cambria Math" panose="02040503050406030204" pitchFamily="18" charset="0"/>
                        </a:rPr>
                        <m:t>𝐺</m:t>
                      </m:r>
                      <m:f>
                        <m:fPr>
                          <m:ctrlPr>
                            <a:rPr lang="en-US" altLang="ja-JP" sz="4400" i="1">
                              <a:solidFill>
                                <a:srgbClr val="FF0000"/>
                              </a:solidFill>
                              <a:latin typeface="Cambria Math" panose="02040503050406030204" pitchFamily="18" charset="0"/>
                            </a:rPr>
                          </m:ctrlPr>
                        </m:fPr>
                        <m:num>
                          <m:r>
                            <a:rPr lang="en-US" altLang="ja-JP" sz="4400" b="0" i="1" smtClean="0">
                              <a:solidFill>
                                <a:srgbClr val="FF0000"/>
                              </a:solidFill>
                              <a:latin typeface="Cambria Math" panose="02040503050406030204" pitchFamily="18" charset="0"/>
                            </a:rPr>
                            <m:t>𝑀𝑚</m:t>
                          </m:r>
                        </m:num>
                        <m:den>
                          <m:r>
                            <a:rPr lang="en-US" altLang="ja-JP" sz="4400" i="1">
                              <a:solidFill>
                                <a:srgbClr val="FF0000"/>
                              </a:solidFill>
                              <a:latin typeface="Cambria Math" panose="02040503050406030204" pitchFamily="18" charset="0"/>
                            </a:rPr>
                            <m:t>𝑟</m:t>
                          </m:r>
                        </m:den>
                      </m:f>
                    </m:oMath>
                  </m:oMathPara>
                </a14:m>
                <a:endParaRPr kumimoji="1" lang="ja-JP" altLang="en-US" sz="1400" dirty="0">
                  <a:solidFill>
                    <a:srgbClr val="FF0000"/>
                  </a:solidFill>
                  <a:ea typeface="HG丸ｺﾞｼｯｸM-PRO" panose="020F0600000000000000" pitchFamily="50" charset="-128"/>
                </a:endParaRPr>
              </a:p>
            </p:txBody>
          </p:sp>
        </mc:Choice>
        <mc:Fallback xmlns="">
          <p:sp>
            <p:nvSpPr>
              <p:cNvPr id="16" name="テキスト ボックス 15">
                <a:extLst>
                  <a:ext uri="{FF2B5EF4-FFF2-40B4-BE49-F238E27FC236}">
                    <a16:creationId xmlns:a16="http://schemas.microsoft.com/office/drawing/2014/main" id="{49C0E470-0872-4CE4-886B-2CF47A63FF35}"/>
                  </a:ext>
                </a:extLst>
              </p:cNvPr>
              <p:cNvSpPr txBox="1">
                <a:spLocks noRot="1" noChangeAspect="1" noMove="1" noResize="1" noEditPoints="1" noAdjustHandles="1" noChangeArrowheads="1" noChangeShapeType="1" noTextEdit="1"/>
              </p:cNvSpPr>
              <p:nvPr/>
            </p:nvSpPr>
            <p:spPr>
              <a:xfrm>
                <a:off x="7942275" y="5026118"/>
                <a:ext cx="3123547" cy="1263231"/>
              </a:xfrm>
              <a:prstGeom prst="rect">
                <a:avLst/>
              </a:prstGeom>
              <a:blipFill>
                <a:blip r:embed="rId6"/>
                <a:stretch>
                  <a:fillRect/>
                </a:stretch>
              </a:blipFill>
            </p:spPr>
            <p:txBody>
              <a:bodyPr/>
              <a:lstStyle/>
              <a:p>
                <a:r>
                  <a:rPr lang="ja-JP" altLang="en-US">
                    <a:noFill/>
                  </a:rPr>
                  <a:t> </a:t>
                </a:r>
              </a:p>
            </p:txBody>
          </p:sp>
        </mc:Fallback>
      </mc:AlternateContent>
      <p:sp>
        <p:nvSpPr>
          <p:cNvPr id="17" name="楕円 16">
            <a:extLst>
              <a:ext uri="{FF2B5EF4-FFF2-40B4-BE49-F238E27FC236}">
                <a16:creationId xmlns:a16="http://schemas.microsoft.com/office/drawing/2014/main" id="{9255F996-AFD4-4A82-9C92-3322ED500465}"/>
              </a:ext>
            </a:extLst>
          </p:cNvPr>
          <p:cNvSpPr/>
          <p:nvPr/>
        </p:nvSpPr>
        <p:spPr>
          <a:xfrm>
            <a:off x="11035749" y="2281803"/>
            <a:ext cx="344556" cy="344556"/>
          </a:xfrm>
          <a:prstGeom prst="ellipse">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8" name="右矢印 17">
            <a:extLst>
              <a:ext uri="{FF2B5EF4-FFF2-40B4-BE49-F238E27FC236}">
                <a16:creationId xmlns:a16="http://schemas.microsoft.com/office/drawing/2014/main" id="{0F308C32-AC0A-4AA0-8898-2726550EECE6}"/>
              </a:ext>
            </a:extLst>
          </p:cNvPr>
          <p:cNvSpPr/>
          <p:nvPr/>
        </p:nvSpPr>
        <p:spPr>
          <a:xfrm>
            <a:off x="4194989" y="1417707"/>
            <a:ext cx="6984776" cy="283297"/>
          </a:xfrm>
          <a:prstGeom prst="rightArrow">
            <a:avLst>
              <a:gd name="adj1" fmla="val 50000"/>
              <a:gd name="adj2" fmla="val 9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E0AE62D3-D63C-4E42-9BEB-263227BECE7F}"/>
                  </a:ext>
                </a:extLst>
              </p:cNvPr>
              <p:cNvSpPr txBox="1"/>
              <p:nvPr/>
            </p:nvSpPr>
            <p:spPr>
              <a:xfrm>
                <a:off x="6139205" y="769635"/>
                <a:ext cx="3119124" cy="137807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800" b="0" i="1" smtClean="0">
                          <a:latin typeface="Cambria Math" panose="02040503050406030204" pitchFamily="18" charset="0"/>
                        </a:rPr>
                        <m:t>𝑊</m:t>
                      </m:r>
                      <m:r>
                        <a:rPr lang="en-US" altLang="ja-JP" sz="4800" b="0" i="1" smtClean="0">
                          <a:latin typeface="Cambria Math" panose="02040503050406030204" pitchFamily="18" charset="0"/>
                        </a:rPr>
                        <m:t>=</m:t>
                      </m:r>
                      <m:r>
                        <a:rPr lang="en-US" altLang="ja-JP" sz="4800" b="0" i="1" smtClean="0">
                          <a:latin typeface="Cambria Math" panose="02040503050406030204" pitchFamily="18" charset="0"/>
                        </a:rPr>
                        <m:t>𝐺</m:t>
                      </m:r>
                      <m:f>
                        <m:fPr>
                          <m:ctrlPr>
                            <a:rPr lang="en-US" altLang="ja-JP" sz="4800" i="1">
                              <a:latin typeface="Cambria Math" panose="02040503050406030204" pitchFamily="18" charset="0"/>
                            </a:rPr>
                          </m:ctrlPr>
                        </m:fPr>
                        <m:num>
                          <m:r>
                            <a:rPr lang="en-US" altLang="ja-JP" sz="4800" b="0" i="1" smtClean="0">
                              <a:latin typeface="Cambria Math" panose="02040503050406030204" pitchFamily="18" charset="0"/>
                            </a:rPr>
                            <m:t>𝑀𝑚</m:t>
                          </m:r>
                        </m:num>
                        <m:den>
                          <m:r>
                            <a:rPr lang="en-US" altLang="ja-JP" sz="4800" b="0" i="1" smtClean="0">
                              <a:latin typeface="Cambria Math" panose="02040503050406030204" pitchFamily="18" charset="0"/>
                            </a:rPr>
                            <m:t>𝑟</m:t>
                          </m:r>
                        </m:den>
                      </m:f>
                    </m:oMath>
                  </m:oMathPara>
                </a14:m>
                <a:endParaRPr kumimoji="1" lang="ja-JP" altLang="en-US" sz="1600" dirty="0">
                  <a:ea typeface="HG丸ｺﾞｼｯｸM-PRO" panose="020F0600000000000000" pitchFamily="50" charset="-128"/>
                </a:endParaRPr>
              </a:p>
            </p:txBody>
          </p:sp>
        </mc:Choice>
        <mc:Fallback xmlns="">
          <p:sp>
            <p:nvSpPr>
              <p:cNvPr id="19" name="テキスト ボックス 18">
                <a:extLst>
                  <a:ext uri="{FF2B5EF4-FFF2-40B4-BE49-F238E27FC236}">
                    <a16:creationId xmlns:a16="http://schemas.microsoft.com/office/drawing/2014/main" id="{E0AE62D3-D63C-4E42-9BEB-263227BECE7F}"/>
                  </a:ext>
                </a:extLst>
              </p:cNvPr>
              <p:cNvSpPr txBox="1">
                <a:spLocks noRot="1" noChangeAspect="1" noMove="1" noResize="1" noEditPoints="1" noAdjustHandles="1" noChangeArrowheads="1" noChangeShapeType="1" noTextEdit="1"/>
              </p:cNvSpPr>
              <p:nvPr/>
            </p:nvSpPr>
            <p:spPr>
              <a:xfrm>
                <a:off x="6139205" y="769635"/>
                <a:ext cx="3119124" cy="137807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E573257-D50C-4294-B627-718B4A641E65}"/>
                  </a:ext>
                </a:extLst>
              </p:cNvPr>
              <p:cNvSpPr/>
              <p:nvPr/>
            </p:nvSpPr>
            <p:spPr>
              <a:xfrm>
                <a:off x="10171653" y="2785859"/>
                <a:ext cx="190449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0" i="1" smtClean="0">
                          <a:latin typeface="Cambria Math" panose="02040503050406030204" pitchFamily="18" charset="0"/>
                        </a:rPr>
                        <m:t>𝑈</m:t>
                      </m:r>
                      <m:r>
                        <a:rPr lang="en-US" altLang="ja-JP" sz="4800" b="0" i="1" smtClean="0">
                          <a:latin typeface="Cambria Math" panose="02040503050406030204" pitchFamily="18" charset="0"/>
                        </a:rPr>
                        <m:t>=0</m:t>
                      </m:r>
                    </m:oMath>
                  </m:oMathPara>
                </a14:m>
                <a:endParaRPr lang="ja-JP" altLang="en-US" sz="4800" dirty="0">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E573257-D50C-4294-B627-718B4A641E65}"/>
                  </a:ext>
                </a:extLst>
              </p:cNvPr>
              <p:cNvSpPr>
                <a:spLocks noRot="1" noChangeAspect="1" noMove="1" noResize="1" noEditPoints="1" noAdjustHandles="1" noChangeArrowheads="1" noChangeShapeType="1" noTextEdit="1"/>
              </p:cNvSpPr>
              <p:nvPr/>
            </p:nvSpPr>
            <p:spPr>
              <a:xfrm>
                <a:off x="10171653" y="2785859"/>
                <a:ext cx="1904496" cy="830997"/>
              </a:xfrm>
              <a:prstGeom prst="rect">
                <a:avLst/>
              </a:prstGeom>
              <a:blipFill>
                <a:blip r:embed="rId8"/>
                <a:stretch>
                  <a:fillRect/>
                </a:stretch>
              </a:blipFill>
            </p:spPr>
            <p:txBody>
              <a:bodyPr/>
              <a:lstStyle/>
              <a:p>
                <a:r>
                  <a:rPr lang="ja-JP" altLang="en-US">
                    <a:noFill/>
                  </a:rPr>
                  <a:t> </a:t>
                </a:r>
              </a:p>
            </p:txBody>
          </p:sp>
        </mc:Fallback>
      </mc:AlternateContent>
      <p:cxnSp>
        <p:nvCxnSpPr>
          <p:cNvPr id="21" name="直線コネクタ 20">
            <a:extLst>
              <a:ext uri="{FF2B5EF4-FFF2-40B4-BE49-F238E27FC236}">
                <a16:creationId xmlns:a16="http://schemas.microsoft.com/office/drawing/2014/main" id="{DD0EF59D-1B37-486E-8829-223E35EF65E7}"/>
              </a:ext>
            </a:extLst>
          </p:cNvPr>
          <p:cNvCxnSpPr>
            <a:cxnSpLocks/>
          </p:cNvCxnSpPr>
          <p:nvPr/>
        </p:nvCxnSpPr>
        <p:spPr>
          <a:xfrm>
            <a:off x="4084881" y="3009503"/>
            <a:ext cx="0" cy="2304256"/>
          </a:xfrm>
          <a:prstGeom prst="line">
            <a:avLst/>
          </a:prstGeom>
          <a:ln w="44450">
            <a:prstDash val="sysDot"/>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A104CEE-BD61-4F1F-B09D-12FD83E7A3BF}"/>
              </a:ext>
            </a:extLst>
          </p:cNvPr>
          <p:cNvSpPr/>
          <p:nvPr/>
        </p:nvSpPr>
        <p:spPr>
          <a:xfrm>
            <a:off x="6067197" y="3649955"/>
            <a:ext cx="3057247" cy="584775"/>
          </a:xfrm>
          <a:prstGeom prst="rect">
            <a:avLst/>
          </a:prstGeom>
          <a:solidFill>
            <a:schemeClr val="bg1"/>
          </a:solidFill>
        </p:spPr>
        <p:txBody>
          <a:bodyPr wrap="none">
            <a:spAutoFit/>
          </a:bodyPr>
          <a:lstStyle/>
          <a:p>
            <a:r>
              <a:rPr lang="ja-JP" altLang="en-US" sz="3200" b="1" dirty="0">
                <a:solidFill>
                  <a:srgbClr val="FF0000"/>
                </a:solidFill>
                <a:ea typeface="HG丸ｺﾞｼｯｸM-PRO" panose="020F0600000000000000" pitchFamily="50" charset="-128"/>
              </a:rPr>
              <a:t>位置エネルギー</a:t>
            </a:r>
            <a:endParaRPr lang="ja-JP" altLang="en-US" sz="3200" dirty="0">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04139573-4546-4755-972D-166794777481}"/>
              </a:ext>
            </a:extLst>
          </p:cNvPr>
          <p:cNvSpPr/>
          <p:nvPr/>
        </p:nvSpPr>
        <p:spPr>
          <a:xfrm>
            <a:off x="10531693" y="3649955"/>
            <a:ext cx="1005403" cy="584775"/>
          </a:xfrm>
          <a:prstGeom prst="rect">
            <a:avLst/>
          </a:prstGeom>
          <a:solidFill>
            <a:schemeClr val="bg1"/>
          </a:solidFill>
        </p:spPr>
        <p:txBody>
          <a:bodyPr wrap="none">
            <a:spAutoFit/>
          </a:bodyPr>
          <a:lstStyle/>
          <a:p>
            <a:r>
              <a:rPr lang="ja-JP" altLang="en-US" sz="3200" b="1" dirty="0">
                <a:solidFill>
                  <a:srgbClr val="FF0000"/>
                </a:solidFill>
                <a:ea typeface="HG丸ｺﾞｼｯｸM-PRO" panose="020F0600000000000000" pitchFamily="50" charset="-128"/>
              </a:rPr>
              <a:t>高い</a:t>
            </a:r>
            <a:endParaRPr lang="ja-JP" altLang="en-US" sz="3200" dirty="0">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C616AAC5-45D3-41DE-B757-0B88237067F3}"/>
              </a:ext>
            </a:extLst>
          </p:cNvPr>
          <p:cNvSpPr/>
          <p:nvPr/>
        </p:nvSpPr>
        <p:spPr>
          <a:xfrm>
            <a:off x="3762941" y="3649955"/>
            <a:ext cx="1005403" cy="584775"/>
          </a:xfrm>
          <a:prstGeom prst="rect">
            <a:avLst/>
          </a:prstGeom>
          <a:solidFill>
            <a:schemeClr val="bg1"/>
          </a:solidFill>
        </p:spPr>
        <p:txBody>
          <a:bodyPr wrap="none">
            <a:spAutoFit/>
          </a:bodyPr>
          <a:lstStyle/>
          <a:p>
            <a:r>
              <a:rPr lang="ja-JP" altLang="en-US" sz="3200" b="1" dirty="0">
                <a:solidFill>
                  <a:srgbClr val="FF0000"/>
                </a:solidFill>
                <a:ea typeface="HG丸ｺﾞｼｯｸM-PRO" panose="020F0600000000000000" pitchFamily="50" charset="-128"/>
              </a:rPr>
              <a:t>低い</a:t>
            </a:r>
            <a:endParaRPr lang="ja-JP" altLang="en-US" sz="3200" dirty="0">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73C6E08A-67FD-473F-A433-A71707CA6992}"/>
              </a:ext>
            </a:extLst>
          </p:cNvPr>
          <p:cNvSpPr/>
          <p:nvPr/>
        </p:nvSpPr>
        <p:spPr>
          <a:xfrm>
            <a:off x="777838" y="5434927"/>
            <a:ext cx="7188186" cy="584775"/>
          </a:xfrm>
          <a:prstGeom prst="rect">
            <a:avLst/>
          </a:prstGeom>
          <a:solidFill>
            <a:schemeClr val="bg1"/>
          </a:solidFill>
        </p:spPr>
        <p:txBody>
          <a:bodyPr wrap="none">
            <a:spAutoFit/>
          </a:bodyPr>
          <a:lstStyle/>
          <a:p>
            <a:r>
              <a:rPr lang="ja-JP" altLang="en-US" sz="3200" b="1" dirty="0">
                <a:solidFill>
                  <a:srgbClr val="FF0000"/>
                </a:solidFill>
                <a:ea typeface="HG丸ｺﾞｼｯｸM-PRO" panose="020F0600000000000000" pitchFamily="50" charset="-128"/>
              </a:rPr>
              <a:t>無限遠でのエネルギーを０とすると、</a:t>
            </a:r>
            <a:endParaRPr lang="ja-JP" altLang="en-US" sz="3200" dirty="0">
              <a:ea typeface="HG丸ｺﾞｼｯｸM-PRO" panose="020F0600000000000000" pitchFamily="50" charset="-128"/>
            </a:endParaRPr>
          </a:p>
        </p:txBody>
      </p:sp>
    </p:spTree>
    <p:extLst>
      <p:ext uri="{BB962C8B-B14F-4D97-AF65-F5344CB8AC3E}">
        <p14:creationId xmlns:p14="http://schemas.microsoft.com/office/powerpoint/2010/main" val="39080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8" grpId="0" animBg="1"/>
      <p:bldP spid="19" grpId="0" animBg="1"/>
      <p:bldP spid="20" grpId="0"/>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§3. </a:t>
            </a:r>
            <a:r>
              <a:rPr lang="ja-JP" altLang="en-US" sz="3600" dirty="0">
                <a:latin typeface="HG丸ｺﾞｼｯｸM-PRO" panose="020F0600000000000000" pitchFamily="50" charset="-128"/>
                <a:ea typeface="HG丸ｺﾞｼｯｸM-PRO" panose="020F0600000000000000" pitchFamily="50" charset="-128"/>
              </a:rPr>
              <a:t>宇宙速度</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25</a:t>
            </a:fld>
            <a:endParaRPr kumimoji="1" lang="ja-JP" altLang="en-US"/>
          </a:p>
        </p:txBody>
      </p:sp>
      <p:sp>
        <p:nvSpPr>
          <p:cNvPr id="6" name="正方形/長方形 5">
            <a:extLst>
              <a:ext uri="{FF2B5EF4-FFF2-40B4-BE49-F238E27FC236}">
                <a16:creationId xmlns:a16="http://schemas.microsoft.com/office/drawing/2014/main" id="{90886D34-2A83-4DBB-8B0B-ECA5749F0FEF}"/>
              </a:ext>
            </a:extLst>
          </p:cNvPr>
          <p:cNvSpPr/>
          <p:nvPr/>
        </p:nvSpPr>
        <p:spPr>
          <a:xfrm>
            <a:off x="495939" y="881018"/>
            <a:ext cx="11665296" cy="954107"/>
          </a:xfrm>
          <a:prstGeom prst="rect">
            <a:avLst/>
          </a:prstGeom>
        </p:spPr>
        <p:txBody>
          <a:bodyPr wrap="square">
            <a:spAutoFit/>
          </a:bodyPr>
          <a:lstStyle/>
          <a:p>
            <a:r>
              <a:rPr lang="ja-JP" altLang="en-US" sz="2800" dirty="0">
                <a:ea typeface="HG丸ｺﾞｼｯｸM-PRO" panose="020F0600000000000000" pitchFamily="50" charset="-128"/>
              </a:rPr>
              <a:t>第１宇宙速度・・・・地球表面を衛星が落下せずに周回し続けられるために必要な速度　　　　　　　　　</a:t>
            </a:r>
          </a:p>
        </p:txBody>
      </p:sp>
      <p:sp>
        <p:nvSpPr>
          <p:cNvPr id="7" name="正方形/長方形 6">
            <a:extLst>
              <a:ext uri="{FF2B5EF4-FFF2-40B4-BE49-F238E27FC236}">
                <a16:creationId xmlns:a16="http://schemas.microsoft.com/office/drawing/2014/main" id="{06F14CA9-F439-41A7-9B87-BFDF956CC6B8}"/>
              </a:ext>
            </a:extLst>
          </p:cNvPr>
          <p:cNvSpPr/>
          <p:nvPr/>
        </p:nvSpPr>
        <p:spPr>
          <a:xfrm>
            <a:off x="7120675" y="1700808"/>
            <a:ext cx="3460819" cy="923330"/>
          </a:xfrm>
          <a:prstGeom prst="rect">
            <a:avLst/>
          </a:prstGeom>
        </p:spPr>
        <p:txBody>
          <a:bodyPr wrap="none">
            <a:spAutoFit/>
          </a:bodyPr>
          <a:lstStyle/>
          <a:p>
            <a:r>
              <a:rPr lang="ja-JP" altLang="en-US" sz="5400" dirty="0">
                <a:ea typeface="HG丸ｺﾞｼｯｸM-PRO" panose="020F0600000000000000" pitchFamily="50" charset="-128"/>
              </a:rPr>
              <a:t>約 </a:t>
            </a:r>
            <a:r>
              <a:rPr lang="en-US" altLang="ja-JP" sz="5400" dirty="0">
                <a:ea typeface="HG丸ｺﾞｼｯｸM-PRO" panose="020F0600000000000000" pitchFamily="50" charset="-128"/>
              </a:rPr>
              <a:t>7.9 km/s</a:t>
            </a:r>
            <a:endParaRPr lang="ja-JP" altLang="en-US" sz="5400" dirty="0">
              <a:ea typeface="HG丸ｺﾞｼｯｸM-PRO" panose="020F0600000000000000" pitchFamily="50" charset="-128"/>
            </a:endParaRPr>
          </a:p>
        </p:txBody>
      </p:sp>
      <p:sp>
        <p:nvSpPr>
          <p:cNvPr id="8" name="楕円 7">
            <a:extLst>
              <a:ext uri="{FF2B5EF4-FFF2-40B4-BE49-F238E27FC236}">
                <a16:creationId xmlns:a16="http://schemas.microsoft.com/office/drawing/2014/main" id="{E5846C38-2348-4FD6-8CF6-455AE89C3D07}"/>
              </a:ext>
            </a:extLst>
          </p:cNvPr>
          <p:cNvSpPr/>
          <p:nvPr/>
        </p:nvSpPr>
        <p:spPr>
          <a:xfrm>
            <a:off x="4384371" y="2780928"/>
            <a:ext cx="3384376" cy="338437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211285AB-0EAF-4C86-9859-440FC23C7855}"/>
              </a:ext>
            </a:extLst>
          </p:cNvPr>
          <p:cNvSpPr/>
          <p:nvPr/>
        </p:nvSpPr>
        <p:spPr>
          <a:xfrm rot="4500000">
            <a:off x="7957058" y="3549048"/>
            <a:ext cx="328680" cy="4930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5DC09D9C-0C82-47F1-BC4E-CBF8E8324DC8}"/>
              </a:ext>
            </a:extLst>
          </p:cNvPr>
          <p:cNvSpPr/>
          <p:nvPr/>
        </p:nvSpPr>
        <p:spPr>
          <a:xfrm>
            <a:off x="639955" y="2492896"/>
            <a:ext cx="3057247" cy="2554545"/>
          </a:xfrm>
          <a:prstGeom prst="rect">
            <a:avLst/>
          </a:prstGeom>
        </p:spPr>
        <p:txBody>
          <a:bodyPr wrap="none">
            <a:spAutoFit/>
          </a:bodyPr>
          <a:lstStyle/>
          <a:p>
            <a:r>
              <a:rPr lang="ja-JP" altLang="en-US" sz="3200" dirty="0">
                <a:ea typeface="HG丸ｺﾞｼｯｸM-PRO" panose="020F0600000000000000" pitchFamily="50" charset="-128"/>
              </a:rPr>
              <a:t>１秒で横浜から</a:t>
            </a:r>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①</a:t>
            </a:r>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②川崎</a:t>
            </a:r>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③品川</a:t>
            </a:r>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④</a:t>
            </a:r>
          </a:p>
        </p:txBody>
      </p:sp>
    </p:spTree>
    <p:extLst>
      <p:ext uri="{BB962C8B-B14F-4D97-AF65-F5344CB8AC3E}">
        <p14:creationId xmlns:p14="http://schemas.microsoft.com/office/powerpoint/2010/main" val="37780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5000" fill="hold" grpId="0" nodeType="clickEffect">
                                  <p:stCondLst>
                                    <p:cond delay="0"/>
                                  </p:stCondLst>
                                  <p:childTnLst>
                                    <p:animMotion origin="layout" path="M 0.00013 -0.00069 C 0.01588 0.09491 -0.00378 0.30509 -0.08855 0.37523 C -0.17526 0.43982 -0.28542 0.36713 -0.32162 0.22384 C -0.35821 0.07709 -0.32331 -0.10602 -0.23789 -0.17338 C -0.13086 -0.25555 -0.01667 -0.09143 0.00013 -0.00069 Z " pathEditMode="relative" rAng="3960000" ptsTypes="AAAAA">
                                      <p:cBhvr>
                                        <p:cTn id="6" dur="2000" fill="hold"/>
                                        <p:tgtEl>
                                          <p:spTgt spid="9"/>
                                        </p:tgtEl>
                                        <p:attrNameLst>
                                          <p:attrName>ppt_x</p:attrName>
                                          <p:attrName>ppt_y</p:attrName>
                                        </p:attrNameLst>
                                      </p:cBhvr>
                                      <p:rCtr x="-16328" y="1013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down)">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wipe(down)">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down)">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wipe(down)">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§3. </a:t>
            </a:r>
            <a:r>
              <a:rPr lang="ja-JP" altLang="en-US" sz="3600" dirty="0">
                <a:latin typeface="HG丸ｺﾞｼｯｸM-PRO" panose="020F0600000000000000" pitchFamily="50" charset="-128"/>
                <a:ea typeface="HG丸ｺﾞｼｯｸM-PRO" panose="020F0600000000000000" pitchFamily="50" charset="-128"/>
              </a:rPr>
              <a:t>宇宙速度</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26</a:t>
            </a:fld>
            <a:endParaRPr kumimoji="1" lang="ja-JP" altLang="en-US"/>
          </a:p>
        </p:txBody>
      </p:sp>
      <p:sp>
        <p:nvSpPr>
          <p:cNvPr id="11" name="正方形/長方形 10">
            <a:extLst>
              <a:ext uri="{FF2B5EF4-FFF2-40B4-BE49-F238E27FC236}">
                <a16:creationId xmlns:a16="http://schemas.microsoft.com/office/drawing/2014/main" id="{11431CA3-4C52-496D-B987-351FF172113D}"/>
              </a:ext>
            </a:extLst>
          </p:cNvPr>
          <p:cNvSpPr/>
          <p:nvPr/>
        </p:nvSpPr>
        <p:spPr>
          <a:xfrm>
            <a:off x="360374" y="824028"/>
            <a:ext cx="11449272" cy="954107"/>
          </a:xfrm>
          <a:prstGeom prst="rect">
            <a:avLst/>
          </a:prstGeom>
        </p:spPr>
        <p:txBody>
          <a:bodyPr wrap="square">
            <a:spAutoFit/>
          </a:bodyPr>
          <a:lstStyle/>
          <a:p>
            <a:r>
              <a:rPr lang="ja-JP" altLang="en-US" sz="2800" dirty="0">
                <a:ea typeface="HG丸ｺﾞｼｯｸM-PRO" panose="020F0600000000000000" pitchFamily="50" charset="-128"/>
              </a:rPr>
              <a:t>第２宇宙速度・・・・地球の重力から抜け出し、太陽の周りを回るために必要な速度　</a:t>
            </a:r>
          </a:p>
        </p:txBody>
      </p:sp>
      <p:sp>
        <p:nvSpPr>
          <p:cNvPr id="12" name="正方形/長方形 11">
            <a:extLst>
              <a:ext uri="{FF2B5EF4-FFF2-40B4-BE49-F238E27FC236}">
                <a16:creationId xmlns:a16="http://schemas.microsoft.com/office/drawing/2014/main" id="{B944AE68-E7A5-4EEE-8CC0-DB17F37DFA32}"/>
              </a:ext>
            </a:extLst>
          </p:cNvPr>
          <p:cNvSpPr/>
          <p:nvPr/>
        </p:nvSpPr>
        <p:spPr>
          <a:xfrm>
            <a:off x="3575720" y="2747635"/>
            <a:ext cx="3497689" cy="923330"/>
          </a:xfrm>
          <a:prstGeom prst="rect">
            <a:avLst/>
          </a:prstGeom>
        </p:spPr>
        <p:txBody>
          <a:bodyPr wrap="none">
            <a:spAutoFit/>
          </a:bodyPr>
          <a:lstStyle/>
          <a:p>
            <a:r>
              <a:rPr lang="ja-JP" altLang="en-US" sz="5400" dirty="0">
                <a:ea typeface="HG丸ｺﾞｼｯｸM-PRO" panose="020F0600000000000000" pitchFamily="50" charset="-128"/>
              </a:rPr>
              <a:t>約</a:t>
            </a:r>
            <a:r>
              <a:rPr lang="en-US" altLang="ja-JP" sz="5400" dirty="0">
                <a:ea typeface="HG丸ｺﾞｼｯｸM-PRO" panose="020F0600000000000000" pitchFamily="50" charset="-128"/>
              </a:rPr>
              <a:t>11.2km/s</a:t>
            </a:r>
            <a:endParaRPr lang="ja-JP" altLang="en-US" sz="5400" dirty="0">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D8C4A74E-CE38-4A8D-8309-243EE4548C10}"/>
              </a:ext>
            </a:extLst>
          </p:cNvPr>
          <p:cNvSpPr/>
          <p:nvPr/>
        </p:nvSpPr>
        <p:spPr>
          <a:xfrm>
            <a:off x="2855640" y="1955547"/>
            <a:ext cx="3877985" cy="830997"/>
          </a:xfrm>
          <a:prstGeom prst="rect">
            <a:avLst/>
          </a:prstGeom>
        </p:spPr>
        <p:txBody>
          <a:bodyPr wrap="none">
            <a:spAutoFit/>
          </a:bodyPr>
          <a:lstStyle/>
          <a:p>
            <a:r>
              <a:rPr lang="ja-JP" altLang="en-US" sz="4800" dirty="0">
                <a:solidFill>
                  <a:srgbClr val="FF0000"/>
                </a:solidFill>
                <a:ea typeface="HG丸ｺﾞｼｯｸM-PRO" panose="020F0600000000000000" pitchFamily="50" charset="-128"/>
              </a:rPr>
              <a:t>地球脱出速度</a:t>
            </a:r>
          </a:p>
        </p:txBody>
      </p:sp>
      <p:sp>
        <p:nvSpPr>
          <p:cNvPr id="14" name="楕円 13">
            <a:extLst>
              <a:ext uri="{FF2B5EF4-FFF2-40B4-BE49-F238E27FC236}">
                <a16:creationId xmlns:a16="http://schemas.microsoft.com/office/drawing/2014/main" id="{0CA8182B-4E3A-4BA5-9D48-CF1696371DD9}"/>
              </a:ext>
            </a:extLst>
          </p:cNvPr>
          <p:cNvSpPr/>
          <p:nvPr/>
        </p:nvSpPr>
        <p:spPr>
          <a:xfrm>
            <a:off x="407368" y="2963659"/>
            <a:ext cx="3384376" cy="338437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nvGrpSpPr>
          <p:cNvPr id="15" name="グループ化 14">
            <a:extLst>
              <a:ext uri="{FF2B5EF4-FFF2-40B4-BE49-F238E27FC236}">
                <a16:creationId xmlns:a16="http://schemas.microsoft.com/office/drawing/2014/main" id="{D25A4124-E6B9-45BE-BB2A-2682F6A73E0E}"/>
              </a:ext>
            </a:extLst>
          </p:cNvPr>
          <p:cNvGrpSpPr/>
          <p:nvPr/>
        </p:nvGrpSpPr>
        <p:grpSpPr>
          <a:xfrm rot="4500000">
            <a:off x="4044050" y="3465435"/>
            <a:ext cx="432048" cy="1152128"/>
            <a:chOff x="4871864" y="3429000"/>
            <a:chExt cx="432048" cy="1152128"/>
          </a:xfrm>
          <a:solidFill>
            <a:schemeClr val="bg2">
              <a:lumMod val="90000"/>
            </a:schemeClr>
          </a:solidFill>
        </p:grpSpPr>
        <p:sp>
          <p:nvSpPr>
            <p:cNvPr id="16" name="二等辺三角形 15">
              <a:extLst>
                <a:ext uri="{FF2B5EF4-FFF2-40B4-BE49-F238E27FC236}">
                  <a16:creationId xmlns:a16="http://schemas.microsoft.com/office/drawing/2014/main" id="{33131E63-E33C-4B6F-A22B-8DF6E1788759}"/>
                </a:ext>
              </a:extLst>
            </p:cNvPr>
            <p:cNvSpPr/>
            <p:nvPr/>
          </p:nvSpPr>
          <p:spPr>
            <a:xfrm>
              <a:off x="4871864" y="3429000"/>
              <a:ext cx="432048" cy="504056"/>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A0706994-8A88-4F38-8ED9-F7453F28E4ED}"/>
                </a:ext>
              </a:extLst>
            </p:cNvPr>
            <p:cNvSpPr/>
            <p:nvPr/>
          </p:nvSpPr>
          <p:spPr>
            <a:xfrm>
              <a:off x="4871864" y="3933056"/>
              <a:ext cx="432048"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sp>
        <p:nvSpPr>
          <p:cNvPr id="18" name="正方形/長方形 17">
            <a:extLst>
              <a:ext uri="{FF2B5EF4-FFF2-40B4-BE49-F238E27FC236}">
                <a16:creationId xmlns:a16="http://schemas.microsoft.com/office/drawing/2014/main" id="{1F50DD5F-2CEE-4A79-B267-03B7058F6BE2}"/>
              </a:ext>
            </a:extLst>
          </p:cNvPr>
          <p:cNvSpPr/>
          <p:nvPr/>
        </p:nvSpPr>
        <p:spPr>
          <a:xfrm>
            <a:off x="5202219" y="5373216"/>
            <a:ext cx="6624736" cy="707886"/>
          </a:xfrm>
          <a:prstGeom prst="rect">
            <a:avLst/>
          </a:prstGeom>
        </p:spPr>
        <p:txBody>
          <a:bodyPr wrap="square">
            <a:spAutoFit/>
          </a:bodyPr>
          <a:lstStyle/>
          <a:p>
            <a:r>
              <a:rPr lang="ja-JP" altLang="en-US" sz="2000" dirty="0">
                <a:ea typeface="HG丸ｺﾞｼｯｸM-PRO" panose="020F0600000000000000" pitchFamily="50" charset="-128"/>
              </a:rPr>
              <a:t>第３宇宙速度・・・・惑星の重力から抜け出し、さらに、太陽の重力圏から脱するための速度　約</a:t>
            </a:r>
            <a:r>
              <a:rPr lang="en-US" altLang="ja-JP" sz="2000" dirty="0">
                <a:ea typeface="HG丸ｺﾞｼｯｸM-PRO" panose="020F0600000000000000" pitchFamily="50" charset="-128"/>
              </a:rPr>
              <a:t>16.7 km/s</a:t>
            </a:r>
            <a:r>
              <a:rPr lang="ja-JP" altLang="en-US" sz="2000" dirty="0">
                <a:ea typeface="HG丸ｺﾞｼｯｸM-PRO" panose="020F0600000000000000" pitchFamily="50" charset="-128"/>
              </a:rPr>
              <a:t>　　</a:t>
            </a:r>
          </a:p>
        </p:txBody>
      </p:sp>
      <p:sp>
        <p:nvSpPr>
          <p:cNvPr id="19" name="正方形/長方形 18">
            <a:extLst>
              <a:ext uri="{FF2B5EF4-FFF2-40B4-BE49-F238E27FC236}">
                <a16:creationId xmlns:a16="http://schemas.microsoft.com/office/drawing/2014/main" id="{7CFF76C6-2B0A-4961-A99F-E3541D0A344D}"/>
              </a:ext>
            </a:extLst>
          </p:cNvPr>
          <p:cNvSpPr/>
          <p:nvPr/>
        </p:nvSpPr>
        <p:spPr>
          <a:xfrm>
            <a:off x="9984432" y="2031218"/>
            <a:ext cx="2031325" cy="830997"/>
          </a:xfrm>
          <a:prstGeom prst="rect">
            <a:avLst/>
          </a:prstGeom>
        </p:spPr>
        <p:txBody>
          <a:bodyPr wrap="none">
            <a:spAutoFit/>
          </a:bodyPr>
          <a:lstStyle/>
          <a:p>
            <a:r>
              <a:rPr lang="ja-JP" altLang="en-US" sz="4800" dirty="0">
                <a:solidFill>
                  <a:srgbClr val="FF0000"/>
                </a:solidFill>
                <a:ea typeface="HG丸ｺﾞｼｯｸM-PRO" panose="020F0600000000000000" pitchFamily="50" charset="-128"/>
              </a:rPr>
              <a:t>無限遠</a:t>
            </a:r>
          </a:p>
        </p:txBody>
      </p:sp>
    </p:spTree>
    <p:extLst>
      <p:ext uri="{BB962C8B-B14F-4D97-AF65-F5344CB8AC3E}">
        <p14:creationId xmlns:p14="http://schemas.microsoft.com/office/powerpoint/2010/main" val="399485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04167E-6 -1.85185E-6 C 0.0957 -0.03727 0.19583 -0.08889 0.28724 -0.11157 C 0.39648 -0.1368 0.50312 -0.13287 0.6112 -0.14352 " pathEditMode="relative" rAng="0" ptsTypes="AAA">
                                      <p:cBhvr>
                                        <p:cTn id="16" dur="2000" fill="hold"/>
                                        <p:tgtEl>
                                          <p:spTgt spid="15"/>
                                        </p:tgtEl>
                                        <p:attrNameLst>
                                          <p:attrName>ppt_x</p:attrName>
                                          <p:attrName>ppt_y</p:attrName>
                                        </p:attrNameLst>
                                      </p:cBhvr>
                                      <p:rCtr x="30560" y="-7176"/>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9E42F21-65A2-4B02-AF84-5633A3E693F6}"/>
              </a:ext>
            </a:extLst>
          </p:cNvPr>
          <p:cNvGrpSpPr/>
          <p:nvPr/>
        </p:nvGrpSpPr>
        <p:grpSpPr>
          <a:xfrm>
            <a:off x="7776799" y="2900035"/>
            <a:ext cx="3157200" cy="3157200"/>
            <a:chOff x="7406264" y="3304418"/>
            <a:chExt cx="3157200" cy="3157200"/>
          </a:xfrm>
        </p:grpSpPr>
        <p:grpSp>
          <p:nvGrpSpPr>
            <p:cNvPr id="6" name="グループ化 5">
              <a:extLst>
                <a:ext uri="{FF2B5EF4-FFF2-40B4-BE49-F238E27FC236}">
                  <a16:creationId xmlns:a16="http://schemas.microsoft.com/office/drawing/2014/main" id="{1E64F958-D689-4BA6-AAA0-BFE0E3F8F9F5}"/>
                </a:ext>
              </a:extLst>
            </p:cNvPr>
            <p:cNvGrpSpPr/>
            <p:nvPr/>
          </p:nvGrpSpPr>
          <p:grpSpPr>
            <a:xfrm>
              <a:off x="7406264" y="3304418"/>
              <a:ext cx="3157200" cy="3157200"/>
              <a:chOff x="4531056" y="1277425"/>
              <a:chExt cx="4330930" cy="4330930"/>
            </a:xfrm>
          </p:grpSpPr>
          <p:sp>
            <p:nvSpPr>
              <p:cNvPr id="33" name="楕円 32">
                <a:extLst>
                  <a:ext uri="{FF2B5EF4-FFF2-40B4-BE49-F238E27FC236}">
                    <a16:creationId xmlns:a16="http://schemas.microsoft.com/office/drawing/2014/main" id="{A3C3EDBD-9F27-4CFE-B5EE-26F594FA7C63}"/>
                  </a:ext>
                </a:extLst>
              </p:cNvPr>
              <p:cNvSpPr/>
              <p:nvPr/>
            </p:nvSpPr>
            <p:spPr>
              <a:xfrm>
                <a:off x="4531056" y="1277425"/>
                <a:ext cx="4330930" cy="433093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ea typeface="HG丸ｺﾞｼｯｸM-PRO" panose="020F0600000000000000" pitchFamily="50" charset="-128"/>
                </a:endParaRPr>
              </a:p>
            </p:txBody>
          </p:sp>
          <p:cxnSp>
            <p:nvCxnSpPr>
              <p:cNvPr id="34" name="直線矢印コネクタ 33">
                <a:extLst>
                  <a:ext uri="{FF2B5EF4-FFF2-40B4-BE49-F238E27FC236}">
                    <a16:creationId xmlns:a16="http://schemas.microsoft.com/office/drawing/2014/main" id="{33723EB2-5734-4638-996A-7F3D3DD7F0EC}"/>
                  </a:ext>
                </a:extLst>
              </p:cNvPr>
              <p:cNvCxnSpPr>
                <a:cxnSpLocks/>
              </p:cNvCxnSpPr>
              <p:nvPr/>
            </p:nvCxnSpPr>
            <p:spPr>
              <a:xfrm flipH="1">
                <a:off x="6784252" y="1472934"/>
                <a:ext cx="852547" cy="189867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2926A5A7-2B96-446E-B82A-8331890AE80C}"/>
                      </a:ext>
                    </a:extLst>
                  </p:cNvPr>
                  <p:cNvSpPr/>
                  <p:nvPr/>
                </p:nvSpPr>
                <p:spPr>
                  <a:xfrm>
                    <a:off x="6700662" y="1812292"/>
                    <a:ext cx="661530" cy="80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𝑟</m:t>
                          </m:r>
                        </m:oMath>
                      </m:oMathPara>
                    </a14:m>
                    <a:endParaRPr lang="ja-JP" altLang="en-US" sz="3200" dirty="0">
                      <a:solidFill>
                        <a:srgbClr val="FF0000"/>
                      </a:solidFill>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2926A5A7-2B96-446E-B82A-8331890AE80C}"/>
                      </a:ext>
                    </a:extLst>
                  </p:cNvPr>
                  <p:cNvSpPr>
                    <a:spLocks noRot="1" noChangeAspect="1" noMove="1" noResize="1" noEditPoints="1" noAdjustHandles="1" noChangeArrowheads="1" noChangeShapeType="1" noTextEdit="1"/>
                  </p:cNvSpPr>
                  <p:nvPr/>
                </p:nvSpPr>
                <p:spPr>
                  <a:xfrm>
                    <a:off x="6700662" y="1812292"/>
                    <a:ext cx="661530" cy="802173"/>
                  </a:xfrm>
                  <a:prstGeom prst="rect">
                    <a:avLst/>
                  </a:prstGeom>
                  <a:blipFill>
                    <a:blip r:embed="rId2"/>
                    <a:stretch>
                      <a:fillRect/>
                    </a:stretch>
                  </a:blipFill>
                </p:spPr>
                <p:txBody>
                  <a:bodyPr/>
                  <a:lstStyle/>
                  <a:p>
                    <a:r>
                      <a:rPr lang="ja-JP" altLang="en-US">
                        <a:noFill/>
                      </a:rPr>
                      <a:t> </a:t>
                    </a:r>
                  </a:p>
                </p:txBody>
              </p:sp>
            </mc:Fallback>
          </mc:AlternateContent>
        </p:grpSp>
        <p:sp>
          <p:nvSpPr>
            <p:cNvPr id="7" name="楕円 6">
              <a:extLst>
                <a:ext uri="{FF2B5EF4-FFF2-40B4-BE49-F238E27FC236}">
                  <a16:creationId xmlns:a16="http://schemas.microsoft.com/office/drawing/2014/main" id="{FBA20156-7261-4604-A3D7-540120F64ED3}"/>
                </a:ext>
              </a:extLst>
            </p:cNvPr>
            <p:cNvSpPr/>
            <p:nvPr/>
          </p:nvSpPr>
          <p:spPr>
            <a:xfrm>
              <a:off x="8926181" y="4824335"/>
              <a:ext cx="117367" cy="117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§3. </a:t>
            </a:r>
            <a:r>
              <a:rPr lang="ja-JP" altLang="en-US" sz="3600" dirty="0">
                <a:latin typeface="HG丸ｺﾞｼｯｸM-PRO" panose="020F0600000000000000" pitchFamily="50" charset="-128"/>
                <a:ea typeface="HG丸ｺﾞｼｯｸM-PRO" panose="020F0600000000000000" pitchFamily="50" charset="-128"/>
              </a:rPr>
              <a:t>宇宙速度</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27</a:t>
            </a:fld>
            <a:endParaRPr kumimoji="1" lang="ja-JP" altLang="en-US"/>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B82896D4-0625-40E0-8E5C-B0EE3EF8007C}"/>
                  </a:ext>
                </a:extLst>
              </p:cNvPr>
              <p:cNvSpPr/>
              <p:nvPr/>
            </p:nvSpPr>
            <p:spPr>
              <a:xfrm>
                <a:off x="263352" y="1412776"/>
                <a:ext cx="11665296" cy="954107"/>
              </a:xfrm>
              <a:prstGeom prst="rect">
                <a:avLst/>
              </a:prstGeom>
            </p:spPr>
            <p:txBody>
              <a:bodyPr wrap="square">
                <a:spAutoFit/>
              </a:bodyPr>
              <a:lstStyle/>
              <a:p>
                <a:pPr algn="just"/>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第１宇宙速度</a:t>
                </a:r>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・・・地球の周りを衛星が半径</a:t>
                </a:r>
                <a14:m>
                  <m:oMath xmlns:m="http://schemas.openxmlformats.org/officeDocument/2006/math">
                    <m:r>
                      <a:rPr lang="en-US" altLang="ja-JP" sz="2400" b="1" i="1" smtClean="0">
                        <a:solidFill>
                          <a:srgbClr val="FF0000"/>
                        </a:solidFill>
                        <a:latin typeface="Cambria Math" panose="02040503050406030204" pitchFamily="18" charset="0"/>
                      </a:rPr>
                      <m:t>𝒓</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速さ</a:t>
                </a:r>
                <a14:m>
                  <m:oMath xmlns:m="http://schemas.openxmlformats.org/officeDocument/2006/math">
                    <m:r>
                      <a:rPr lang="en-US" altLang="ja-JP" sz="2400" b="1" i="1" smtClean="0">
                        <a:solidFill>
                          <a:srgbClr val="FF0000"/>
                        </a:solidFill>
                        <a:latin typeface="Cambria Math" panose="02040503050406030204" pitchFamily="18" charset="0"/>
                      </a:rPr>
                      <m:t>𝒗</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で等速円運動するための速度</a:t>
                </a:r>
                <a:r>
                  <a:rPr lang="ja-JP" altLang="en-US" sz="2400" dirty="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　</a:t>
                </a:r>
              </a:p>
              <a:p>
                <a:pPr algn="just"/>
                <a:r>
                  <a:rPr lang="ja-JP" altLang="en-US" sz="28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向心力は、惑星と衛星間の（　　　　　　 ）。</a:t>
                </a:r>
                <a:endParaRPr lang="ja-JP" altLang="en-US" sz="2800" dirty="0">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B82896D4-0625-40E0-8E5C-B0EE3EF8007C}"/>
                  </a:ext>
                </a:extLst>
              </p:cNvPr>
              <p:cNvSpPr>
                <a:spLocks noRot="1" noChangeAspect="1" noMove="1" noResize="1" noEditPoints="1" noAdjustHandles="1" noChangeArrowheads="1" noChangeShapeType="1" noTextEdit="1"/>
              </p:cNvSpPr>
              <p:nvPr/>
            </p:nvSpPr>
            <p:spPr>
              <a:xfrm>
                <a:off x="263352" y="1412776"/>
                <a:ext cx="11665296" cy="954107"/>
              </a:xfrm>
              <a:prstGeom prst="rect">
                <a:avLst/>
              </a:prstGeom>
              <a:blipFill>
                <a:blip r:embed="rId3"/>
                <a:stretch>
                  <a:fillRect l="-784" t="-641" b="-12821"/>
                </a:stretch>
              </a:blipFill>
            </p:spPr>
            <p:txBody>
              <a:bodyPr/>
              <a:lstStyle/>
              <a:p>
                <a:r>
                  <a:rPr lang="ja-JP" altLang="en-US">
                    <a:noFill/>
                  </a:rPr>
                  <a:t> </a:t>
                </a:r>
              </a:p>
            </p:txBody>
          </p:sp>
        </mc:Fallback>
      </mc:AlternateContent>
      <p:sp>
        <p:nvSpPr>
          <p:cNvPr id="21" name="正方形/長方形 20">
            <a:extLst>
              <a:ext uri="{FF2B5EF4-FFF2-40B4-BE49-F238E27FC236}">
                <a16:creationId xmlns:a16="http://schemas.microsoft.com/office/drawing/2014/main" id="{A0A5F497-B754-4D93-BB3E-D556D1F2F504}"/>
              </a:ext>
            </a:extLst>
          </p:cNvPr>
          <p:cNvSpPr/>
          <p:nvPr/>
        </p:nvSpPr>
        <p:spPr>
          <a:xfrm>
            <a:off x="7392144" y="1856146"/>
            <a:ext cx="1620957" cy="523220"/>
          </a:xfrm>
          <a:prstGeom prst="rect">
            <a:avLst/>
          </a:prstGeom>
        </p:spPr>
        <p:txBody>
          <a:bodyPr wrap="none">
            <a:spAutoFit/>
          </a:bodyPr>
          <a:lstStyle/>
          <a:p>
            <a:r>
              <a:rPr lang="ja-JP" altLang="en-US" sz="2800" dirty="0">
                <a:solidFill>
                  <a:srgbClr val="FF0000"/>
                </a:solidFill>
                <a:latin typeface="HG丸ｺﾞｼｯｸM-PRO" panose="020F0600000000000000" pitchFamily="50" charset="-128"/>
                <a:ea typeface="HG丸ｺﾞｼｯｸM-PRO" panose="020F0600000000000000" pitchFamily="50" charset="-128"/>
              </a:rPr>
              <a:t>万有引力</a:t>
            </a:r>
            <a:endParaRPr lang="ja-JP" altLang="en-US" sz="2800"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EC3F182F-F628-43C5-A535-5F4C77F2AB06}"/>
                  </a:ext>
                </a:extLst>
              </p:cNvPr>
              <p:cNvSpPr/>
              <p:nvPr/>
            </p:nvSpPr>
            <p:spPr>
              <a:xfrm>
                <a:off x="406594" y="707271"/>
                <a:ext cx="11378811" cy="461665"/>
              </a:xfrm>
              <a:prstGeom prst="rect">
                <a:avLst/>
              </a:prstGeom>
            </p:spPr>
            <p:txBody>
              <a:bodyPr wrap="squar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☆以下では、地球の質量を</a:t>
                </a:r>
                <a14:m>
                  <m:oMath xmlns:m="http://schemas.openxmlformats.org/officeDocument/2006/math">
                    <m:r>
                      <a:rPr lang="en-US" altLang="ja-JP" sz="2400" b="1" i="1" smtClean="0">
                        <a:solidFill>
                          <a:srgbClr val="FF0000"/>
                        </a:solidFill>
                        <a:latin typeface="Cambria Math" panose="02040503050406030204" pitchFamily="18" charset="0"/>
                      </a:rPr>
                      <m:t>𝑴</m:t>
                    </m:r>
                  </m:oMath>
                </a14:m>
                <a:r>
                  <a:rPr lang="ja-JP" altLang="en-US" sz="2400" dirty="0">
                    <a:solidFill>
                      <a:srgbClr val="FF0000"/>
                    </a:solidFill>
                    <a:latin typeface="HG丸ｺﾞｼｯｸM-PRO" panose="020F0600000000000000" pitchFamily="50" charset="-128"/>
                    <a:ea typeface="HG丸ｺﾞｼｯｸM-PRO" panose="020F0600000000000000" pitchFamily="50" charset="-128"/>
                  </a:rPr>
                  <a:t>、衛星の質量を</a:t>
                </a:r>
                <a14:m>
                  <m:oMath xmlns:m="http://schemas.openxmlformats.org/officeDocument/2006/math">
                    <m:r>
                      <a:rPr lang="en-US" altLang="ja-JP" sz="2400" b="1" i="1">
                        <a:solidFill>
                          <a:srgbClr val="FF0000"/>
                        </a:solidFill>
                        <a:latin typeface="Cambria Math" panose="02040503050406030204" pitchFamily="18" charset="0"/>
                      </a:rPr>
                      <m:t>𝒎</m:t>
                    </m:r>
                    <m:r>
                      <a:rPr lang="en-US" altLang="ja-JP" sz="2400" b="1" i="1">
                        <a:solidFill>
                          <a:srgbClr val="FF0000"/>
                        </a:solidFill>
                        <a:latin typeface="Cambria Math" panose="02040503050406030204" pitchFamily="18" charset="0"/>
                      </a:rPr>
                      <m:t> </m:t>
                    </m:r>
                  </m:oMath>
                </a14:m>
                <a:r>
                  <a:rPr lang="ja-JP" altLang="en-US" sz="2400" dirty="0">
                    <a:solidFill>
                      <a:srgbClr val="FF0000"/>
                    </a:solidFill>
                    <a:latin typeface="HG丸ｺﾞｼｯｸM-PRO" panose="020F0600000000000000" pitchFamily="50" charset="-128"/>
                    <a:ea typeface="HG丸ｺﾞｼｯｸM-PRO" panose="020F0600000000000000" pitchFamily="50" charset="-128"/>
                  </a:rPr>
                  <a:t>、万有引力定数を</a:t>
                </a:r>
                <a14:m>
                  <m:oMath xmlns:m="http://schemas.openxmlformats.org/officeDocument/2006/math">
                    <m:r>
                      <a:rPr lang="en-US" altLang="ja-JP" sz="2400" b="1" i="1" smtClean="0">
                        <a:solidFill>
                          <a:srgbClr val="FF0000"/>
                        </a:solidFill>
                        <a:latin typeface="Cambria Math" panose="02040503050406030204" pitchFamily="18" charset="0"/>
                      </a:rPr>
                      <m:t>𝑮</m:t>
                    </m:r>
                  </m:oMath>
                </a14:m>
                <a:r>
                  <a:rPr lang="ja-JP" altLang="en-US" sz="2400" dirty="0">
                    <a:solidFill>
                      <a:srgbClr val="FF0000"/>
                    </a:solidFill>
                    <a:latin typeface="HG丸ｺﾞｼｯｸM-PRO" panose="020F0600000000000000" pitchFamily="50" charset="-128"/>
                    <a:ea typeface="HG丸ｺﾞｼｯｸM-PRO" panose="020F0600000000000000" pitchFamily="50" charset="-128"/>
                  </a:rPr>
                  <a:t>とする</a:t>
                </a:r>
                <a:endParaRPr lang="ja-JP" altLang="en-US" sz="2400" dirty="0">
                  <a:solidFill>
                    <a:srgbClr val="FF0000"/>
                  </a:solidFill>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EC3F182F-F628-43C5-A535-5F4C77F2AB06}"/>
                  </a:ext>
                </a:extLst>
              </p:cNvPr>
              <p:cNvSpPr>
                <a:spLocks noRot="1" noChangeAspect="1" noMove="1" noResize="1" noEditPoints="1" noAdjustHandles="1" noChangeArrowheads="1" noChangeShapeType="1" noTextEdit="1"/>
              </p:cNvSpPr>
              <p:nvPr/>
            </p:nvSpPr>
            <p:spPr>
              <a:xfrm>
                <a:off x="406594" y="707271"/>
                <a:ext cx="11378811" cy="461665"/>
              </a:xfrm>
              <a:prstGeom prst="rect">
                <a:avLst/>
              </a:prstGeom>
              <a:blipFill>
                <a:blip r:embed="rId4"/>
                <a:stretch>
                  <a:fillRect l="-857"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3FB6727-121F-4D53-9360-2E61FD0BD038}"/>
                  </a:ext>
                </a:extLst>
              </p:cNvPr>
              <p:cNvSpPr txBox="1"/>
              <p:nvPr/>
            </p:nvSpPr>
            <p:spPr>
              <a:xfrm>
                <a:off x="1639179" y="3979765"/>
                <a:ext cx="2880320" cy="9187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1" i="1" smtClean="0">
                          <a:solidFill>
                            <a:srgbClr val="FF0000"/>
                          </a:solidFill>
                          <a:latin typeface="Cambria Math" panose="02040503050406030204" pitchFamily="18" charset="0"/>
                        </a:rPr>
                        <m:t>𝑮</m:t>
                      </m:r>
                      <m:f>
                        <m:fPr>
                          <m:ctrlPr>
                            <a:rPr kumimoji="1" lang="en-US" altLang="ja-JP" sz="3200" b="1" i="1" smtClean="0">
                              <a:solidFill>
                                <a:srgbClr val="FF0000"/>
                              </a:solidFill>
                              <a:latin typeface="Cambria Math" panose="02040503050406030204" pitchFamily="18" charset="0"/>
                            </a:rPr>
                          </m:ctrlPr>
                        </m:fPr>
                        <m:num>
                          <m:r>
                            <a:rPr kumimoji="1" lang="en-US" altLang="ja-JP" sz="3200" b="1" i="1" smtClean="0">
                              <a:solidFill>
                                <a:srgbClr val="FF0000"/>
                              </a:solidFill>
                              <a:latin typeface="Cambria Math" panose="02040503050406030204" pitchFamily="18" charset="0"/>
                            </a:rPr>
                            <m:t>𝑴𝒎</m:t>
                          </m:r>
                        </m:num>
                        <m:den>
                          <m:sSup>
                            <m:sSupPr>
                              <m:ctrlPr>
                                <a:rPr kumimoji="1" lang="en-US" altLang="ja-JP" sz="3200" b="1" i="1" smtClean="0">
                                  <a:solidFill>
                                    <a:srgbClr val="FF0000"/>
                                  </a:solidFill>
                                  <a:latin typeface="Cambria Math" panose="02040503050406030204" pitchFamily="18" charset="0"/>
                                </a:rPr>
                              </m:ctrlPr>
                            </m:sSupPr>
                            <m:e>
                              <m:r>
                                <a:rPr kumimoji="1" lang="en-US" altLang="ja-JP" sz="3200" b="1" i="1" smtClean="0">
                                  <a:solidFill>
                                    <a:srgbClr val="FF0000"/>
                                  </a:solidFill>
                                  <a:latin typeface="Cambria Math" panose="02040503050406030204" pitchFamily="18" charset="0"/>
                                </a:rPr>
                                <m:t>𝒓</m:t>
                              </m:r>
                            </m:e>
                            <m:sup>
                              <m:r>
                                <a:rPr kumimoji="1" lang="en-US" altLang="ja-JP" sz="3200" b="1" i="1" smtClean="0">
                                  <a:solidFill>
                                    <a:srgbClr val="FF0000"/>
                                  </a:solidFill>
                                  <a:latin typeface="Cambria Math" panose="02040503050406030204" pitchFamily="18" charset="0"/>
                                </a:rPr>
                                <m:t>𝟐</m:t>
                              </m:r>
                            </m:sup>
                          </m:sSup>
                        </m:den>
                      </m:f>
                      <m:r>
                        <a:rPr lang="ja-JP" altLang="en-US" sz="3200" b="1" i="1">
                          <a:solidFill>
                            <a:srgbClr val="FF0000"/>
                          </a:solidFill>
                          <a:latin typeface="Cambria Math" panose="02040503050406030204" pitchFamily="18" charset="0"/>
                        </a:rPr>
                        <m:t>　</m:t>
                      </m:r>
                      <m:r>
                        <a:rPr kumimoji="1" lang="en-US" altLang="ja-JP" sz="3200" b="1" i="1" smtClean="0">
                          <a:solidFill>
                            <a:srgbClr val="FF0000"/>
                          </a:solidFill>
                          <a:latin typeface="Cambria Math" panose="02040503050406030204" pitchFamily="18" charset="0"/>
                        </a:rPr>
                        <m:t>=</m:t>
                      </m:r>
                    </m:oMath>
                  </m:oMathPara>
                </a14:m>
                <a:endParaRPr kumimoji="1" lang="ja-JP" altLang="en-US" sz="1050" b="1" dirty="0">
                  <a:solidFill>
                    <a:srgbClr val="FF0000"/>
                  </a:solidFill>
                  <a:ea typeface="HG丸ｺﾞｼｯｸM-PRO" panose="020F0600000000000000" pitchFamily="50" charset="-128"/>
                </a:endParaRPr>
              </a:p>
            </p:txBody>
          </p:sp>
        </mc:Choice>
        <mc:Fallback xmlns="">
          <p:sp>
            <p:nvSpPr>
              <p:cNvPr id="23" name="テキスト ボックス 22">
                <a:extLst>
                  <a:ext uri="{FF2B5EF4-FFF2-40B4-BE49-F238E27FC236}">
                    <a16:creationId xmlns:a16="http://schemas.microsoft.com/office/drawing/2014/main" id="{53FB6727-121F-4D53-9360-2E61FD0BD038}"/>
                  </a:ext>
                </a:extLst>
              </p:cNvPr>
              <p:cNvSpPr txBox="1">
                <a:spLocks noRot="1" noChangeAspect="1" noMove="1" noResize="1" noEditPoints="1" noAdjustHandles="1" noChangeArrowheads="1" noChangeShapeType="1" noTextEdit="1"/>
              </p:cNvSpPr>
              <p:nvPr/>
            </p:nvSpPr>
            <p:spPr>
              <a:xfrm>
                <a:off x="1639179" y="3979765"/>
                <a:ext cx="2880320" cy="91877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0BB15F11-D41A-4687-9568-BE8A158BF3BA}"/>
                  </a:ext>
                </a:extLst>
              </p:cNvPr>
              <p:cNvSpPr txBox="1"/>
              <p:nvPr/>
            </p:nvSpPr>
            <p:spPr>
              <a:xfrm>
                <a:off x="4060657" y="3912437"/>
                <a:ext cx="1728192" cy="9975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1" i="1" smtClean="0">
                              <a:solidFill>
                                <a:srgbClr val="FF0000"/>
                              </a:solidFill>
                              <a:latin typeface="Cambria Math" panose="02040503050406030204" pitchFamily="18" charset="0"/>
                            </a:rPr>
                          </m:ctrlPr>
                        </m:fPr>
                        <m:num>
                          <m:r>
                            <a:rPr kumimoji="1" lang="en-US" altLang="ja-JP" sz="3200" b="1" i="1" smtClean="0">
                              <a:solidFill>
                                <a:srgbClr val="FF0000"/>
                              </a:solidFill>
                              <a:latin typeface="Cambria Math" panose="02040503050406030204" pitchFamily="18" charset="0"/>
                            </a:rPr>
                            <m:t>𝒎</m:t>
                          </m:r>
                          <m:sSup>
                            <m:sSupPr>
                              <m:ctrlPr>
                                <a:rPr lang="en-US" altLang="ja-JP" sz="3200" b="1" i="1">
                                  <a:solidFill>
                                    <a:srgbClr val="FF0000"/>
                                  </a:solidFill>
                                  <a:latin typeface="Cambria Math" panose="02040503050406030204" pitchFamily="18" charset="0"/>
                                </a:rPr>
                              </m:ctrlPr>
                            </m:sSupPr>
                            <m:e>
                              <m:r>
                                <a:rPr lang="en-US" altLang="ja-JP" sz="3200" b="1" i="1" smtClean="0">
                                  <a:solidFill>
                                    <a:srgbClr val="FF0000"/>
                                  </a:solidFill>
                                  <a:latin typeface="Cambria Math" panose="02040503050406030204" pitchFamily="18" charset="0"/>
                                </a:rPr>
                                <m:t>𝒗</m:t>
                              </m:r>
                            </m:e>
                            <m:sup>
                              <m:r>
                                <a:rPr lang="en-US" altLang="ja-JP" sz="3200" b="1" i="1">
                                  <a:solidFill>
                                    <a:srgbClr val="FF0000"/>
                                  </a:solidFill>
                                  <a:latin typeface="Cambria Math" panose="02040503050406030204" pitchFamily="18" charset="0"/>
                                </a:rPr>
                                <m:t>𝟐</m:t>
                              </m:r>
                            </m:sup>
                          </m:sSup>
                        </m:num>
                        <m:den>
                          <m:r>
                            <a:rPr kumimoji="1" lang="en-US" altLang="ja-JP" sz="3200" b="1" i="1" smtClean="0">
                              <a:solidFill>
                                <a:srgbClr val="FF0000"/>
                              </a:solidFill>
                              <a:latin typeface="Cambria Math" panose="02040503050406030204" pitchFamily="18" charset="0"/>
                            </a:rPr>
                            <m:t>𝒓</m:t>
                          </m:r>
                        </m:den>
                      </m:f>
                    </m:oMath>
                  </m:oMathPara>
                </a14:m>
                <a:endParaRPr kumimoji="1" lang="ja-JP" altLang="en-US" sz="1050" b="1" dirty="0">
                  <a:solidFill>
                    <a:srgbClr val="FF0000"/>
                  </a:solidFill>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0BB15F11-D41A-4687-9568-BE8A158BF3BA}"/>
                  </a:ext>
                </a:extLst>
              </p:cNvPr>
              <p:cNvSpPr txBox="1">
                <a:spLocks noRot="1" noChangeAspect="1" noMove="1" noResize="1" noEditPoints="1" noAdjustHandles="1" noChangeArrowheads="1" noChangeShapeType="1" noTextEdit="1"/>
              </p:cNvSpPr>
              <p:nvPr/>
            </p:nvSpPr>
            <p:spPr>
              <a:xfrm>
                <a:off x="4060657" y="3912437"/>
                <a:ext cx="1728192" cy="997517"/>
              </a:xfrm>
              <a:prstGeom prst="rect">
                <a:avLst/>
              </a:prstGeom>
              <a:blipFill>
                <a:blip r:embed="rId6"/>
                <a:stretch>
                  <a:fillRect/>
                </a:stretch>
              </a:blipFill>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345418FD-B63C-4EA1-B21C-4E89F37821CC}"/>
              </a:ext>
            </a:extLst>
          </p:cNvPr>
          <p:cNvSpPr/>
          <p:nvPr/>
        </p:nvSpPr>
        <p:spPr>
          <a:xfrm>
            <a:off x="295407" y="2597686"/>
            <a:ext cx="6096000" cy="461665"/>
          </a:xfrm>
          <a:prstGeom prst="rect">
            <a:avLst/>
          </a:prstGeom>
        </p:spPr>
        <p:txBody>
          <a:bodyPr>
            <a:spAutoFit/>
          </a:bodyPr>
          <a:lstStyle/>
          <a:p>
            <a:pPr algn="just"/>
            <a:r>
              <a:rPr lang="ja-JP" altLang="en-US" sz="2400" dirty="0">
                <a:latin typeface="HG丸ｺﾞｼｯｸM-PRO" panose="020F0600000000000000" pitchFamily="50" charset="-128"/>
                <a:ea typeface="HG丸ｺﾞｼｯｸM-PRO" panose="020F0600000000000000" pitchFamily="50" charset="-128"/>
              </a:rPr>
              <a:t>運動方程式をたてると、</a:t>
            </a: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CD4C9309-9A1B-47A5-94B4-EC92DAF88136}"/>
                  </a:ext>
                </a:extLst>
              </p:cNvPr>
              <p:cNvSpPr/>
              <p:nvPr/>
            </p:nvSpPr>
            <p:spPr>
              <a:xfrm>
                <a:off x="1343472" y="3216063"/>
                <a:ext cx="4227439" cy="1159292"/>
              </a:xfrm>
              <a:prstGeom prst="rect">
                <a:avLst/>
              </a:prstGeom>
            </p:spPr>
            <p:txBody>
              <a:bodyPr wrap="none">
                <a:spAutoFit/>
              </a:bodyPr>
              <a:lstStyle/>
              <a:p>
                <a:r>
                  <a:rPr lang="ja-JP" altLang="en-US" sz="3200" dirty="0">
                    <a:latin typeface="HG丸ｺﾞｼｯｸM-PRO" panose="020F0600000000000000" pitchFamily="50" charset="-128"/>
                    <a:ea typeface="HG丸ｺﾞｼｯｸM-PRO" panose="020F0600000000000000" pitchFamily="50" charset="-128"/>
                  </a:rPr>
                  <a:t>向心力</a:t>
                </a:r>
                <a14:m>
                  <m:oMath xmlns:m="http://schemas.openxmlformats.org/officeDocument/2006/math">
                    <m:r>
                      <a:rPr lang="ja-JP" altLang="en-US" sz="3200" b="1" i="1" dirty="0">
                        <a:solidFill>
                          <a:srgbClr val="FF0000"/>
                        </a:solidFill>
                        <a:latin typeface="Cambria Math" panose="02040503050406030204" pitchFamily="18" charset="0"/>
                      </a:rPr>
                      <m:t>　</m:t>
                    </m:r>
                    <m:r>
                      <a:rPr lang="en-US" altLang="ja-JP" sz="3200" b="1" i="1" smtClean="0">
                        <a:solidFill>
                          <a:srgbClr val="FF0000"/>
                        </a:solidFill>
                        <a:latin typeface="Cambria Math" panose="02040503050406030204" pitchFamily="18" charset="0"/>
                      </a:rPr>
                      <m:t>𝑭</m:t>
                    </m:r>
                  </m:oMath>
                </a14:m>
                <a:r>
                  <a:rPr lang="ja-JP" altLang="en-US" sz="3200" dirty="0">
                    <a:latin typeface="HG丸ｺﾞｼｯｸM-PRO" panose="020F0600000000000000" pitchFamily="50" charset="-128"/>
                    <a:ea typeface="HG丸ｺﾞｼｯｸM-PRO" panose="020F0600000000000000" pitchFamily="50" charset="-128"/>
                  </a:rPr>
                  <a:t>　＝　　</a:t>
                </a:r>
                <a14:m>
                  <m:oMath xmlns:m="http://schemas.openxmlformats.org/officeDocument/2006/math">
                    <m:r>
                      <a:rPr lang="en-US" altLang="ja-JP" sz="3200" b="1" i="1" smtClean="0">
                        <a:solidFill>
                          <a:srgbClr val="FF0000"/>
                        </a:solidFill>
                        <a:latin typeface="Cambria Math" panose="02040503050406030204" pitchFamily="18" charset="0"/>
                      </a:rPr>
                      <m:t>𝒎𝒂</m:t>
                    </m:r>
                  </m:oMath>
                </a14:m>
                <a:endParaRPr lang="ja-JP" altLang="en-US" sz="3200" dirty="0"/>
              </a:p>
              <a:p>
                <a:endParaRPr lang="ja-JP" altLang="en-US" sz="3200" dirty="0">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CD4C9309-9A1B-47A5-94B4-EC92DAF88136}"/>
                  </a:ext>
                </a:extLst>
              </p:cNvPr>
              <p:cNvSpPr>
                <a:spLocks noRot="1" noChangeAspect="1" noMove="1" noResize="1" noEditPoints="1" noAdjustHandles="1" noChangeArrowheads="1" noChangeShapeType="1" noTextEdit="1"/>
              </p:cNvSpPr>
              <p:nvPr/>
            </p:nvSpPr>
            <p:spPr>
              <a:xfrm>
                <a:off x="1343472" y="3216063"/>
                <a:ext cx="4227439" cy="1159292"/>
              </a:xfrm>
              <a:prstGeom prst="rect">
                <a:avLst/>
              </a:prstGeom>
              <a:blipFill>
                <a:blip r:embed="rId7"/>
                <a:stretch>
                  <a:fillRect l="-3602" t="-31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B9359A97-09E8-43FF-9A5F-21A134DD7D00}"/>
                  </a:ext>
                </a:extLst>
              </p:cNvPr>
              <p:cNvSpPr/>
              <p:nvPr/>
            </p:nvSpPr>
            <p:spPr>
              <a:xfrm>
                <a:off x="298211" y="5079116"/>
                <a:ext cx="6096000" cy="461665"/>
              </a:xfrm>
              <a:prstGeom prst="rect">
                <a:avLst/>
              </a:prstGeom>
            </p:spPr>
            <p:txBody>
              <a:bodyPr>
                <a:spAutoFit/>
              </a:bodyPr>
              <a:lstStyle/>
              <a:p>
                <a:pPr algn="just"/>
                <a:r>
                  <a:rPr lang="ja-JP" altLang="en-US" sz="2400" dirty="0">
                    <a:latin typeface="HG丸ｺﾞｼｯｸM-PRO" panose="020F0600000000000000" pitchFamily="50" charset="-128"/>
                    <a:ea typeface="HG丸ｺﾞｼｯｸM-PRO" panose="020F0600000000000000" pitchFamily="50" charset="-128"/>
                  </a:rPr>
                  <a:t>これから</a:t>
                </a:r>
                <a14:m>
                  <m:oMath xmlns:m="http://schemas.openxmlformats.org/officeDocument/2006/math">
                    <m:r>
                      <a:rPr lang="en-US" altLang="ja-JP" sz="2400" i="1">
                        <a:latin typeface="Cambria Math" panose="02040503050406030204" pitchFamily="18" charset="0"/>
                      </a:rPr>
                      <m:t>𝑣</m:t>
                    </m:r>
                  </m:oMath>
                </a14:m>
                <a:r>
                  <a:rPr lang="ja-JP" altLang="en-US" sz="2400" dirty="0">
                    <a:latin typeface="HG丸ｺﾞｼｯｸM-PRO" panose="020F0600000000000000" pitchFamily="50" charset="-128"/>
                    <a:ea typeface="HG丸ｺﾞｼｯｸM-PRO" panose="020F0600000000000000" pitchFamily="50" charset="-128"/>
                  </a:rPr>
                  <a:t>を求めると、</a:t>
                </a:r>
                <a:endParaRPr lang="ja-JP" altLang="en-US" sz="2400"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B9359A97-09E8-43FF-9A5F-21A134DD7D00}"/>
                  </a:ext>
                </a:extLst>
              </p:cNvPr>
              <p:cNvSpPr>
                <a:spLocks noRot="1" noChangeAspect="1" noMove="1" noResize="1" noEditPoints="1" noAdjustHandles="1" noChangeArrowheads="1" noChangeShapeType="1" noTextEdit="1"/>
              </p:cNvSpPr>
              <p:nvPr/>
            </p:nvSpPr>
            <p:spPr>
              <a:xfrm>
                <a:off x="298211" y="5079116"/>
                <a:ext cx="6096000" cy="461665"/>
              </a:xfrm>
              <a:prstGeom prst="rect">
                <a:avLst/>
              </a:prstGeom>
              <a:blipFill>
                <a:blip r:embed="rId8"/>
                <a:stretch>
                  <a:fillRect l="-1600"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E287AD11-0D7D-430E-B6BE-11F19265C845}"/>
                  </a:ext>
                </a:extLst>
              </p:cNvPr>
              <p:cNvSpPr/>
              <p:nvPr/>
            </p:nvSpPr>
            <p:spPr>
              <a:xfrm>
                <a:off x="3060210" y="5576676"/>
                <a:ext cx="111960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i="1" smtClean="0">
                          <a:solidFill>
                            <a:srgbClr val="FF0000"/>
                          </a:solidFill>
                          <a:latin typeface="Cambria Math" panose="02040503050406030204" pitchFamily="18" charset="0"/>
                        </a:rPr>
                        <m:t>𝑣</m:t>
                      </m:r>
                      <m:r>
                        <a:rPr lang="en-US" altLang="ja-JP" sz="4000" b="0" i="1" smtClean="0">
                          <a:solidFill>
                            <a:srgbClr val="FF0000"/>
                          </a:solidFill>
                          <a:latin typeface="Cambria Math" panose="02040503050406030204" pitchFamily="18" charset="0"/>
                        </a:rPr>
                        <m:t>=</m:t>
                      </m:r>
                    </m:oMath>
                  </m:oMathPara>
                </a14:m>
                <a:endParaRPr lang="ja-JP" altLang="en-US" sz="4000" dirty="0">
                  <a:solidFill>
                    <a:srgbClr val="FF0000"/>
                  </a:solidFill>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E287AD11-0D7D-430E-B6BE-11F19265C845}"/>
                  </a:ext>
                </a:extLst>
              </p:cNvPr>
              <p:cNvSpPr>
                <a:spLocks noRot="1" noChangeAspect="1" noMove="1" noResize="1" noEditPoints="1" noAdjustHandles="1" noChangeArrowheads="1" noChangeShapeType="1" noTextEdit="1"/>
              </p:cNvSpPr>
              <p:nvPr/>
            </p:nvSpPr>
            <p:spPr>
              <a:xfrm>
                <a:off x="3060210" y="5576676"/>
                <a:ext cx="1119601" cy="707886"/>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D11C7517-77B2-4272-8157-5AA996F5C58D}"/>
                  </a:ext>
                </a:extLst>
              </p:cNvPr>
              <p:cNvSpPr txBox="1"/>
              <p:nvPr/>
            </p:nvSpPr>
            <p:spPr>
              <a:xfrm>
                <a:off x="3690480" y="5360652"/>
                <a:ext cx="1656184" cy="1273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2800" b="1" i="1" smtClean="0">
                              <a:solidFill>
                                <a:srgbClr val="FF0000"/>
                              </a:solidFill>
                              <a:latin typeface="Cambria Math" panose="02040503050406030204" pitchFamily="18" charset="0"/>
                            </a:rPr>
                          </m:ctrlPr>
                        </m:radPr>
                        <m:deg/>
                        <m:e>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𝑮𝑴</m:t>
                              </m:r>
                            </m:num>
                            <m:den>
                              <m:r>
                                <a:rPr lang="en-US" altLang="ja-JP" sz="2800" b="1" i="1">
                                  <a:solidFill>
                                    <a:srgbClr val="FF0000"/>
                                  </a:solidFill>
                                  <a:latin typeface="Cambria Math" panose="02040503050406030204" pitchFamily="18" charset="0"/>
                                </a:rPr>
                                <m:t>𝒓</m:t>
                              </m:r>
                            </m:den>
                          </m:f>
                        </m:e>
                      </m:rad>
                    </m:oMath>
                  </m:oMathPara>
                </a14:m>
                <a:endParaRPr kumimoji="1" lang="ja-JP" altLang="en-US" sz="1100" b="1" dirty="0">
                  <a:solidFill>
                    <a:srgbClr val="FF0000"/>
                  </a:solidFill>
                  <a:ea typeface="HG丸ｺﾞｼｯｸM-PRO" panose="020F0600000000000000" pitchFamily="50" charset="-128"/>
                </a:endParaRPr>
              </a:p>
            </p:txBody>
          </p:sp>
        </mc:Choice>
        <mc:Fallback xmlns="">
          <p:sp>
            <p:nvSpPr>
              <p:cNvPr id="29" name="テキスト ボックス 28">
                <a:extLst>
                  <a:ext uri="{FF2B5EF4-FFF2-40B4-BE49-F238E27FC236}">
                    <a16:creationId xmlns:a16="http://schemas.microsoft.com/office/drawing/2014/main" id="{D11C7517-77B2-4272-8157-5AA996F5C58D}"/>
                  </a:ext>
                </a:extLst>
              </p:cNvPr>
              <p:cNvSpPr txBox="1">
                <a:spLocks noRot="1" noChangeAspect="1" noMove="1" noResize="1" noEditPoints="1" noAdjustHandles="1" noChangeArrowheads="1" noChangeShapeType="1" noTextEdit="1"/>
              </p:cNvSpPr>
              <p:nvPr/>
            </p:nvSpPr>
            <p:spPr>
              <a:xfrm>
                <a:off x="3690480" y="5360652"/>
                <a:ext cx="1656184" cy="127304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66B6B3E6-B0AB-4F52-A218-67EC6886D056}"/>
                  </a:ext>
                </a:extLst>
              </p:cNvPr>
              <p:cNvSpPr txBox="1"/>
              <p:nvPr/>
            </p:nvSpPr>
            <p:spPr>
              <a:xfrm>
                <a:off x="9639112" y="4581410"/>
                <a:ext cx="997068"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𝐺</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𝑀𝑚</m:t>
                          </m:r>
                        </m:num>
                        <m:den>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𝑟</m:t>
                              </m:r>
                            </m:e>
                            <m:sup>
                              <m:r>
                                <a:rPr kumimoji="1" lang="en-US" altLang="ja-JP" sz="2800" b="0" i="1" smtClean="0">
                                  <a:latin typeface="Cambria Math" panose="02040503050406030204" pitchFamily="18" charset="0"/>
                                </a:rPr>
                                <m:t>2</m:t>
                              </m:r>
                            </m:sup>
                          </m:sSup>
                        </m:den>
                      </m:f>
                    </m:oMath>
                  </m:oMathPara>
                </a14:m>
                <a:endParaRPr kumimoji="1" lang="ja-JP" altLang="en-US" sz="1000" dirty="0">
                  <a:ea typeface="HG丸ｺﾞｼｯｸM-PRO" panose="020F0600000000000000" pitchFamily="50" charset="-128"/>
                </a:endParaRPr>
              </a:p>
            </p:txBody>
          </p:sp>
        </mc:Choice>
        <mc:Fallback xmlns="">
          <p:sp>
            <p:nvSpPr>
              <p:cNvPr id="36" name="テキスト ボックス 35">
                <a:extLst>
                  <a:ext uri="{FF2B5EF4-FFF2-40B4-BE49-F238E27FC236}">
                    <a16:creationId xmlns:a16="http://schemas.microsoft.com/office/drawing/2014/main" id="{66B6B3E6-B0AB-4F52-A218-67EC6886D056}"/>
                  </a:ext>
                </a:extLst>
              </p:cNvPr>
              <p:cNvSpPr txBox="1">
                <a:spLocks noRot="1" noChangeAspect="1" noMove="1" noResize="1" noEditPoints="1" noAdjustHandles="1" noChangeArrowheads="1" noChangeShapeType="1" noTextEdit="1"/>
              </p:cNvSpPr>
              <p:nvPr/>
            </p:nvSpPr>
            <p:spPr>
              <a:xfrm>
                <a:off x="9639112" y="4581410"/>
                <a:ext cx="997068" cy="803810"/>
              </a:xfrm>
              <a:prstGeom prst="rect">
                <a:avLst/>
              </a:prstGeom>
              <a:blipFill>
                <a:blip r:embed="rId11"/>
                <a:stretch>
                  <a:fillRect/>
                </a:stretch>
              </a:blipFill>
            </p:spPr>
            <p:txBody>
              <a:bodyPr/>
              <a:lstStyle/>
              <a:p>
                <a:r>
                  <a:rPr lang="ja-JP" altLang="en-US">
                    <a:noFill/>
                  </a:rPr>
                  <a:t> </a:t>
                </a:r>
              </a:p>
            </p:txBody>
          </p:sp>
        </mc:Fallback>
      </mc:AlternateContent>
      <p:sp>
        <p:nvSpPr>
          <p:cNvPr id="37" name="右矢印 17">
            <a:extLst>
              <a:ext uri="{FF2B5EF4-FFF2-40B4-BE49-F238E27FC236}">
                <a16:creationId xmlns:a16="http://schemas.microsoft.com/office/drawing/2014/main" id="{99360B21-C4F4-49A2-8AA9-2E6972285AEB}"/>
              </a:ext>
            </a:extLst>
          </p:cNvPr>
          <p:cNvSpPr/>
          <p:nvPr/>
        </p:nvSpPr>
        <p:spPr>
          <a:xfrm rot="10083765">
            <a:off x="9685427" y="4178316"/>
            <a:ext cx="1185863" cy="237671"/>
          </a:xfrm>
          <a:prstGeom prst="rightArrow">
            <a:avLst>
              <a:gd name="adj1" fmla="val 50000"/>
              <a:gd name="adj2" fmla="val 9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0" name="楕円 9">
            <a:extLst>
              <a:ext uri="{FF2B5EF4-FFF2-40B4-BE49-F238E27FC236}">
                <a16:creationId xmlns:a16="http://schemas.microsoft.com/office/drawing/2014/main" id="{82F24E4F-A0D0-45D2-830E-4C68507D95C4}"/>
              </a:ext>
            </a:extLst>
          </p:cNvPr>
          <p:cNvSpPr/>
          <p:nvPr/>
        </p:nvSpPr>
        <p:spPr>
          <a:xfrm>
            <a:off x="10947593" y="3967282"/>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DBF3D02B-BE8C-4970-AAD6-996789D97240}"/>
              </a:ext>
            </a:extLst>
          </p:cNvPr>
          <p:cNvCxnSpPr>
            <a:cxnSpLocks/>
          </p:cNvCxnSpPr>
          <p:nvPr/>
        </p:nvCxnSpPr>
        <p:spPr>
          <a:xfrm flipH="1" flipV="1">
            <a:off x="10883048" y="3221550"/>
            <a:ext cx="170334" cy="74573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0DEF3713-0378-4F7B-AA1D-AD131CA07C60}"/>
                  </a:ext>
                </a:extLst>
              </p:cNvPr>
              <p:cNvSpPr/>
              <p:nvPr/>
            </p:nvSpPr>
            <p:spPr>
              <a:xfrm>
                <a:off x="11057413" y="3058651"/>
                <a:ext cx="56618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panose="02040503050406030204" pitchFamily="18" charset="0"/>
                        </a:rPr>
                        <m:t>𝒗</m:t>
                      </m:r>
                    </m:oMath>
                  </m:oMathPara>
                </a14:m>
                <a:endParaRPr lang="ja-JP" altLang="en-US" dirty="0"/>
              </a:p>
            </p:txBody>
          </p:sp>
        </mc:Choice>
        <mc:Fallback xmlns="">
          <p:sp>
            <p:nvSpPr>
              <p:cNvPr id="41" name="正方形/長方形 40">
                <a:extLst>
                  <a:ext uri="{FF2B5EF4-FFF2-40B4-BE49-F238E27FC236}">
                    <a16:creationId xmlns:a16="http://schemas.microsoft.com/office/drawing/2014/main" id="{0DEF3713-0378-4F7B-AA1D-AD131CA07C60}"/>
                  </a:ext>
                </a:extLst>
              </p:cNvPr>
              <p:cNvSpPr>
                <a:spLocks noRot="1" noChangeAspect="1" noMove="1" noResize="1" noEditPoints="1" noAdjustHandles="1" noChangeArrowheads="1" noChangeShapeType="1" noTextEdit="1"/>
              </p:cNvSpPr>
              <p:nvPr/>
            </p:nvSpPr>
            <p:spPr>
              <a:xfrm>
                <a:off x="11057413" y="3058651"/>
                <a:ext cx="566181" cy="646331"/>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197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P spid="27" grpId="0"/>
      <p:bldP spid="28" grpId="0"/>
      <p:bldP spid="29" grpId="0"/>
      <p:bldP spid="36" grpId="0"/>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§3. </a:t>
            </a:r>
            <a:r>
              <a:rPr lang="ja-JP" altLang="en-US" sz="3600" dirty="0">
                <a:latin typeface="HG丸ｺﾞｼｯｸM-PRO" panose="020F0600000000000000" pitchFamily="50" charset="-128"/>
                <a:ea typeface="HG丸ｺﾞｼｯｸM-PRO" panose="020F0600000000000000" pitchFamily="50" charset="-128"/>
              </a:rPr>
              <a:t>宇宙速度</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28</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C73C60F6-5503-4C52-9A57-A0BDCC297E9B}"/>
                  </a:ext>
                </a:extLst>
              </p:cNvPr>
              <p:cNvSpPr/>
              <p:nvPr/>
            </p:nvSpPr>
            <p:spPr>
              <a:xfrm>
                <a:off x="335360" y="828309"/>
                <a:ext cx="11665296" cy="830997"/>
              </a:xfrm>
              <a:prstGeom prst="rect">
                <a:avLst/>
              </a:prstGeom>
            </p:spPr>
            <p:txBody>
              <a:bodyPr wrap="square">
                <a:spAutoFit/>
              </a:bodyPr>
              <a:lstStyle/>
              <a:p>
                <a:r>
                  <a:rPr lang="en-US" altLang="ja-JP" sz="2400" dirty="0">
                    <a:ea typeface="HG丸ｺﾞｼｯｸM-PRO" panose="020F0600000000000000" pitchFamily="50" charset="-128"/>
                  </a:rPr>
                  <a:t>[</a:t>
                </a:r>
                <a:r>
                  <a:rPr lang="ja-JP" altLang="en-US" sz="2400" dirty="0">
                    <a:ea typeface="HG丸ｺﾞｼｯｸM-PRO" panose="020F0600000000000000" pitchFamily="50" charset="-128"/>
                  </a:rPr>
                  <a:t>第２宇宙速度</a:t>
                </a:r>
                <a:r>
                  <a:rPr lang="en-US" altLang="ja-JP" sz="2400" dirty="0">
                    <a:ea typeface="HG丸ｺﾞｼｯｸM-PRO" panose="020F0600000000000000" pitchFamily="50" charset="-128"/>
                  </a:rPr>
                  <a:t>]</a:t>
                </a:r>
                <a:r>
                  <a:rPr lang="ja-JP" altLang="en-US" sz="2400" dirty="0">
                    <a:ea typeface="HG丸ｺﾞｼｯｸM-PRO" panose="020F0600000000000000" pitchFamily="50" charset="-128"/>
                  </a:rPr>
                  <a:t>・・・地球表面を速度</a:t>
                </a:r>
                <a14:m>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a14:m>
                <a:r>
                  <a:rPr lang="ja-JP" altLang="en-US" sz="2400" dirty="0">
                    <a:ea typeface="HG丸ｺﾞｼｯｸM-PRO" panose="020F0600000000000000" pitchFamily="50" charset="-128"/>
                  </a:rPr>
                  <a:t>で出発したロケットが、</a:t>
                </a:r>
                <a:endParaRPr lang="en-US" altLang="ja-JP" sz="2400" dirty="0">
                  <a:ea typeface="HG丸ｺﾞｼｯｸM-PRO" panose="020F0600000000000000" pitchFamily="50" charset="-128"/>
                </a:endParaRPr>
              </a:p>
              <a:p>
                <a:r>
                  <a:rPr lang="ja-JP" altLang="en-US" sz="2400" dirty="0">
                    <a:ea typeface="HG丸ｺﾞｼｯｸM-PRO" panose="020F0600000000000000" pitchFamily="50" charset="-128"/>
                  </a:rPr>
                  <a:t>       無限遠（</a:t>
                </a:r>
                <a14:m>
                  <m:oMath xmlns:m="http://schemas.openxmlformats.org/officeDocument/2006/math">
                    <m:r>
                      <a:rPr lang="en-US" altLang="ja-JP" sz="2400" b="1" i="1" smtClean="0">
                        <a:solidFill>
                          <a:srgbClr val="FF0000"/>
                        </a:solidFill>
                        <a:latin typeface="Cambria Math" panose="02040503050406030204" pitchFamily="18" charset="0"/>
                      </a:rPr>
                      <m:t>𝒓</m:t>
                    </m:r>
                    <m:r>
                      <a:rPr lang="en-US" altLang="ja-JP" sz="2400" b="1" i="1" smtClean="0">
                        <a:solidFill>
                          <a:srgbClr val="FF0000"/>
                        </a:solidFill>
                        <a:latin typeface="Cambria Math" panose="02040503050406030204" pitchFamily="18" charset="0"/>
                      </a:rPr>
                      <m:t>= </m:t>
                    </m:r>
                    <m:r>
                      <a:rPr lang="ja-JP" altLang="en-US" sz="2400" dirty="0" smtClean="0">
                        <a:solidFill>
                          <a:srgbClr val="FF0000"/>
                        </a:solidFill>
                        <a:latin typeface="Cambria Math" panose="02040503050406030204" pitchFamily="18" charset="0"/>
                      </a:rPr>
                      <m:t>∞</m:t>
                    </m:r>
                  </m:oMath>
                </a14:m>
                <a:r>
                  <a:rPr lang="ja-JP" altLang="en-US" sz="2400" dirty="0">
                    <a:ea typeface="HG丸ｺﾞｼｯｸM-PRO" panose="020F0600000000000000" pitchFamily="50" charset="-128"/>
                  </a:rPr>
                  <a:t>）で、速度が０以上になるために必要な速度</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𝟎</m:t>
                        </m:r>
                      </m:sub>
                    </m:sSub>
                  </m:oMath>
                </a14:m>
                <a:endParaRPr lang="ja-JP" altLang="en-US" sz="2400" dirty="0">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C73C60F6-5503-4C52-9A57-A0BDCC297E9B}"/>
                  </a:ext>
                </a:extLst>
              </p:cNvPr>
              <p:cNvSpPr>
                <a:spLocks noRot="1" noChangeAspect="1" noMove="1" noResize="1" noEditPoints="1" noAdjustHandles="1" noChangeArrowheads="1" noChangeShapeType="1" noTextEdit="1"/>
              </p:cNvSpPr>
              <p:nvPr/>
            </p:nvSpPr>
            <p:spPr>
              <a:xfrm>
                <a:off x="335360" y="828309"/>
                <a:ext cx="11665296" cy="830997"/>
              </a:xfrm>
              <a:prstGeom prst="rect">
                <a:avLst/>
              </a:prstGeom>
              <a:blipFill>
                <a:blip r:embed="rId2"/>
                <a:stretch>
                  <a:fillRect l="-784" t="-8824" b="-13235"/>
                </a:stretch>
              </a:blipFill>
            </p:spPr>
            <p:txBody>
              <a:bodyPr/>
              <a:lstStyle/>
              <a:p>
                <a:r>
                  <a:rPr lang="ja-JP" altLang="en-US">
                    <a:noFill/>
                  </a:rPr>
                  <a:t> </a:t>
                </a:r>
              </a:p>
            </p:txBody>
          </p:sp>
        </mc:Fallback>
      </mc:AlternateContent>
      <p:sp>
        <p:nvSpPr>
          <p:cNvPr id="8" name="正方形/長方形 7">
            <a:extLst>
              <a:ext uri="{FF2B5EF4-FFF2-40B4-BE49-F238E27FC236}">
                <a16:creationId xmlns:a16="http://schemas.microsoft.com/office/drawing/2014/main" id="{4689CB72-1D89-44BA-8CA6-077A92307671}"/>
              </a:ext>
            </a:extLst>
          </p:cNvPr>
          <p:cNvSpPr/>
          <p:nvPr/>
        </p:nvSpPr>
        <p:spPr>
          <a:xfrm>
            <a:off x="306323" y="1812489"/>
            <a:ext cx="10801200" cy="461665"/>
          </a:xfrm>
          <a:prstGeom prst="rect">
            <a:avLst/>
          </a:prstGeom>
        </p:spPr>
        <p:txBody>
          <a:bodyPr wrap="square">
            <a:spAutoFit/>
          </a:bodyPr>
          <a:lstStyle/>
          <a:p>
            <a:pPr algn="just"/>
            <a:r>
              <a:rPr lang="ja-JP" altLang="en-US" sz="2400" dirty="0">
                <a:solidFill>
                  <a:srgbClr val="000000"/>
                </a:solidFill>
                <a:latin typeface="HG丸ｺﾞｼｯｸM-PRO" panose="020F0600000000000000" pitchFamily="50" charset="-128"/>
                <a:ea typeface="HG丸ｺﾞｼｯｸM-PRO" panose="020F0600000000000000" pitchFamily="50" charset="-128"/>
              </a:rPr>
              <a:t>力学的エネルギー保存則を惑星表面と無限遠で立てる。</a:t>
            </a:r>
            <a:r>
              <a:rPr lang="ja-JP" altLang="en-US" sz="2400" dirty="0">
                <a:latin typeface="HG丸ｺﾞｼｯｸM-PRO" panose="020F0600000000000000" pitchFamily="50" charset="-128"/>
                <a:ea typeface="HG丸ｺﾞｼｯｸM-PRO" panose="020F0600000000000000" pitchFamily="50" charset="-128"/>
              </a:rPr>
              <a:t>　　　　　　　　　　　　</a:t>
            </a:r>
            <a:endParaRPr lang="ja-JP" altLang="en-US" sz="2400" dirty="0">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F0A1B94B-CDEA-449D-B0FC-EBDF4C16ADCC}"/>
              </a:ext>
            </a:extLst>
          </p:cNvPr>
          <p:cNvSpPr/>
          <p:nvPr/>
        </p:nvSpPr>
        <p:spPr>
          <a:xfrm>
            <a:off x="407368" y="4600397"/>
            <a:ext cx="6096000" cy="461665"/>
          </a:xfrm>
          <a:prstGeom prst="rect">
            <a:avLst/>
          </a:prstGeom>
        </p:spPr>
        <p:txBody>
          <a:bodyPr>
            <a:spAutoFit/>
          </a:bodyPr>
          <a:lstStyle/>
          <a:p>
            <a:pPr algn="just"/>
            <a:r>
              <a:rPr lang="ja-JP" altLang="en-US" sz="2400" dirty="0">
                <a:latin typeface="HG丸ｺﾞｼｯｸM-PRO" panose="020F0600000000000000" pitchFamily="50" charset="-128"/>
                <a:ea typeface="HG丸ｺﾞｼｯｸM-PRO" panose="020F0600000000000000" pitchFamily="50" charset="-128"/>
              </a:rPr>
              <a:t>力学的エネルギー保存則より</a:t>
            </a: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84876662-0A99-4244-948A-881670197F77}"/>
                  </a:ext>
                </a:extLst>
              </p:cNvPr>
              <p:cNvSpPr/>
              <p:nvPr/>
            </p:nvSpPr>
            <p:spPr>
              <a:xfrm>
                <a:off x="839416" y="2500911"/>
                <a:ext cx="4704878" cy="461665"/>
              </a:xfrm>
              <a:prstGeom prst="rect">
                <a:avLst/>
              </a:prstGeom>
            </p:spPr>
            <p:txBody>
              <a:bodyPr wrap="none">
                <a:spAutoFit/>
              </a:bodyPr>
              <a:lstStyle/>
              <a:p>
                <a:pPr algn="just"/>
                <a:r>
                  <a:rPr lang="ja-JP" altLang="en-US" sz="2400" dirty="0">
                    <a:latin typeface="HG丸ｺﾞｼｯｸM-PRO" panose="020F0600000000000000" pitchFamily="50" charset="-128"/>
                    <a:ea typeface="HG丸ｺﾞｼｯｸM-PRO" panose="020F0600000000000000" pitchFamily="50" charset="-128"/>
                  </a:rPr>
                  <a:t>惑星表面の力学的エネルギー</a:t>
                </a:r>
                <a14:m>
                  <m:oMath xmlns:m="http://schemas.openxmlformats.org/officeDocument/2006/math">
                    <m:r>
                      <a:rPr lang="en-US" altLang="ja-JP" sz="2400" i="1">
                        <a:latin typeface="Cambria Math" panose="02040503050406030204" pitchFamily="18" charset="0"/>
                      </a:rPr>
                      <m:t>𝐸</m:t>
                    </m:r>
                    <m:r>
                      <a:rPr lang="en-US" altLang="ja-JP" sz="2400" b="0" i="1" smtClean="0">
                        <a:latin typeface="Cambria Math" panose="02040503050406030204" pitchFamily="18" charset="0"/>
                      </a:rPr>
                      <m:t>=</m:t>
                    </m:r>
                  </m:oMath>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84876662-0A99-4244-948A-881670197F77}"/>
                  </a:ext>
                </a:extLst>
              </p:cNvPr>
              <p:cNvSpPr>
                <a:spLocks noRot="1" noChangeAspect="1" noMove="1" noResize="1" noEditPoints="1" noAdjustHandles="1" noChangeArrowheads="1" noChangeShapeType="1" noTextEdit="1"/>
              </p:cNvSpPr>
              <p:nvPr/>
            </p:nvSpPr>
            <p:spPr>
              <a:xfrm>
                <a:off x="839416" y="2500911"/>
                <a:ext cx="4704878" cy="461665"/>
              </a:xfrm>
              <a:prstGeom prst="rect">
                <a:avLst/>
              </a:prstGeom>
              <a:blipFill>
                <a:blip r:embed="rId3"/>
                <a:stretch>
                  <a:fillRect l="-2075" t="-14474"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74B92A2-B160-4517-AE7E-C3DEC4802422}"/>
                  </a:ext>
                </a:extLst>
              </p:cNvPr>
              <p:cNvSpPr/>
              <p:nvPr/>
            </p:nvSpPr>
            <p:spPr>
              <a:xfrm>
                <a:off x="407368" y="3429000"/>
                <a:ext cx="8136904" cy="830997"/>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無限遠での速さを</a:t>
                </a:r>
                <a14:m>
                  <m:oMath xmlns:m="http://schemas.openxmlformats.org/officeDocument/2006/math">
                    <m:r>
                      <a:rPr lang="en-US" altLang="ja-JP" sz="2400" b="1" i="1">
                        <a:solidFill>
                          <a:srgbClr val="FF0000"/>
                        </a:solidFill>
                        <a:latin typeface="Cambria Math" panose="02040503050406030204" pitchFamily="18" charset="0"/>
                      </a:rPr>
                      <m:t>𝒗</m:t>
                    </m:r>
                  </m:oMath>
                </a14:m>
                <a:r>
                  <a:rPr lang="ja-JP" altLang="en-US" sz="2400" dirty="0">
                    <a:latin typeface="HG丸ｺﾞｼｯｸM-PRO" panose="020F0600000000000000" pitchFamily="50" charset="-128"/>
                    <a:ea typeface="HG丸ｺﾞｼｯｸM-PRO" panose="020F0600000000000000" pitchFamily="50" charset="-128"/>
                  </a:rPr>
                  <a:t>として、</a:t>
                </a:r>
              </a:p>
              <a:p>
                <a:pPr algn="just"/>
                <a:r>
                  <a:rPr lang="ja-JP" altLang="en-US" sz="2400" dirty="0">
                    <a:latin typeface="HG丸ｺﾞｼｯｸM-PRO" panose="020F0600000000000000" pitchFamily="50" charset="-128"/>
                    <a:ea typeface="HG丸ｺﾞｼｯｸM-PRO" panose="020F0600000000000000" pitchFamily="50" charset="-128"/>
                  </a:rPr>
                  <a:t>　無限遠の力学的エネルギー</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𝐸</m:t>
                        </m:r>
                      </m:e>
                      <m:sub>
                        <m:r>
                          <a:rPr lang="en-US" altLang="ja-JP" sz="2400" i="1" smtClean="0">
                            <a:latin typeface="Cambria Math" panose="02040503050406030204" pitchFamily="18" charset="0"/>
                            <a:ea typeface="Cambria Math" panose="02040503050406030204" pitchFamily="18" charset="0"/>
                          </a:rPr>
                          <m:t>∞</m:t>
                        </m:r>
                      </m:sub>
                    </m:sSub>
                  </m:oMath>
                </a14:m>
                <a:r>
                  <a:rPr lang="ja-JP" altLang="en-US" sz="2400" dirty="0">
                    <a:latin typeface="HG丸ｺﾞｼｯｸM-PRO" panose="020F0600000000000000" pitchFamily="50" charset="-128"/>
                    <a:ea typeface="HG丸ｺﾞｼｯｸM-PRO" panose="020F0600000000000000" pitchFamily="50" charset="-128"/>
                  </a:rPr>
                  <a:t>＝　</a:t>
                </a:r>
              </a:p>
            </p:txBody>
          </p:sp>
        </mc:Choice>
        <mc:Fallback xmlns="">
          <p:sp>
            <p:nvSpPr>
              <p:cNvPr id="11" name="正方形/長方形 10">
                <a:extLst>
                  <a:ext uri="{FF2B5EF4-FFF2-40B4-BE49-F238E27FC236}">
                    <a16:creationId xmlns:a16="http://schemas.microsoft.com/office/drawing/2014/main" id="{774B92A2-B160-4517-AE7E-C3DEC4802422}"/>
                  </a:ext>
                </a:extLst>
              </p:cNvPr>
              <p:cNvSpPr>
                <a:spLocks noRot="1" noChangeAspect="1" noMove="1" noResize="1" noEditPoints="1" noAdjustHandles="1" noChangeArrowheads="1" noChangeShapeType="1" noTextEdit="1"/>
              </p:cNvSpPr>
              <p:nvPr/>
            </p:nvSpPr>
            <p:spPr>
              <a:xfrm>
                <a:off x="407368" y="3429000"/>
                <a:ext cx="8136904" cy="830997"/>
              </a:xfrm>
              <a:prstGeom prst="rect">
                <a:avLst/>
              </a:prstGeom>
              <a:blipFill>
                <a:blip r:embed="rId4"/>
                <a:stretch>
                  <a:fillRect l="-1199" t="-8088" b="-13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CCD84820-4F46-40C0-BE8C-9DCB954C69B8}"/>
                  </a:ext>
                </a:extLst>
              </p:cNvPr>
              <p:cNvSpPr/>
              <p:nvPr/>
            </p:nvSpPr>
            <p:spPr>
              <a:xfrm>
                <a:off x="5447928" y="2351603"/>
                <a:ext cx="2443746"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smtClean="0">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𝟏</m:t>
                          </m:r>
                        </m:num>
                        <m:den>
                          <m:r>
                            <a:rPr lang="en-US" altLang="ja-JP" sz="2400" b="1" i="1" smtClean="0">
                              <a:solidFill>
                                <a:srgbClr val="FF0000"/>
                              </a:solidFill>
                              <a:latin typeface="Cambria Math" panose="02040503050406030204" pitchFamily="18" charset="0"/>
                            </a:rPr>
                            <m:t>𝟐</m:t>
                          </m:r>
                        </m:den>
                      </m:f>
                      <m:r>
                        <a:rPr lang="en-US" altLang="ja-JP" sz="2400" b="1" i="1" smtClean="0">
                          <a:solidFill>
                            <a:srgbClr val="FF0000"/>
                          </a:solidFill>
                          <a:latin typeface="Cambria Math" panose="02040503050406030204" pitchFamily="18" charset="0"/>
                        </a:rPr>
                        <m:t>𝒎</m:t>
                      </m:r>
                      <m:sSup>
                        <m:sSupPr>
                          <m:ctrlPr>
                            <a:rPr lang="en-US" altLang="ja-JP" sz="2400" b="1" i="1" smtClean="0">
                              <a:solidFill>
                                <a:srgbClr val="FF0000"/>
                              </a:solidFill>
                              <a:latin typeface="Cambria Math" panose="02040503050406030204" pitchFamily="18" charset="0"/>
                            </a:rPr>
                          </m:ctrlPr>
                        </m:sSupPr>
                        <m:e>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𝟎</m:t>
                              </m:r>
                            </m:sub>
                          </m:sSub>
                        </m:e>
                        <m:sup>
                          <m:r>
                            <a:rPr lang="en-US" altLang="ja-JP" sz="2400" b="1" i="1" smtClean="0">
                              <a:solidFill>
                                <a:srgbClr val="FF0000"/>
                              </a:solidFill>
                              <a:latin typeface="Cambria Math" panose="02040503050406030204" pitchFamily="18" charset="0"/>
                            </a:rPr>
                            <m:t>𝟐</m:t>
                          </m:r>
                        </m:sup>
                      </m:sSup>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𝑮</m:t>
                      </m:r>
                      <m:f>
                        <m:fPr>
                          <m:ctrlPr>
                            <a:rPr lang="en-US" altLang="ja-JP" sz="2400" b="1" i="1">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𝑴𝒎</m:t>
                          </m:r>
                        </m:num>
                        <m:den>
                          <m:r>
                            <a:rPr lang="en-US" altLang="ja-JP" sz="2400" b="1" i="1">
                              <a:solidFill>
                                <a:srgbClr val="FF0000"/>
                              </a:solidFill>
                              <a:latin typeface="Cambria Math" panose="02040503050406030204" pitchFamily="18" charset="0"/>
                            </a:rPr>
                            <m:t>𝒓</m:t>
                          </m:r>
                        </m:den>
                      </m:f>
                    </m:oMath>
                  </m:oMathPara>
                </a14:m>
                <a:endParaRPr lang="ja-JP" altLang="en-US" sz="1000" b="1"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CCD84820-4F46-40C0-BE8C-9DCB954C69B8}"/>
                  </a:ext>
                </a:extLst>
              </p:cNvPr>
              <p:cNvSpPr>
                <a:spLocks noRot="1" noChangeAspect="1" noMove="1" noResize="1" noEditPoints="1" noAdjustHandles="1" noChangeArrowheads="1" noChangeShapeType="1" noTextEdit="1"/>
              </p:cNvSpPr>
              <p:nvPr/>
            </p:nvSpPr>
            <p:spPr>
              <a:xfrm>
                <a:off x="5447928" y="2351603"/>
                <a:ext cx="2443746" cy="78380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C8AE8BE5-6B47-496B-A18F-912C9853A37E}"/>
                  </a:ext>
                </a:extLst>
              </p:cNvPr>
              <p:cNvSpPr/>
              <p:nvPr/>
            </p:nvSpPr>
            <p:spPr>
              <a:xfrm>
                <a:off x="5240885" y="3499963"/>
                <a:ext cx="2650789"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𝒎</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𝒗</m:t>
                          </m:r>
                        </m:e>
                        <m:sup>
                          <m:r>
                            <a:rPr lang="en-US" altLang="ja-JP" sz="2800" b="1" i="1" smtClean="0">
                              <a:solidFill>
                                <a:srgbClr val="FF0000"/>
                              </a:solidFill>
                              <a:latin typeface="Cambria Math" panose="02040503050406030204" pitchFamily="18" charset="0"/>
                            </a:rPr>
                            <m:t>𝟐</m:t>
                          </m:r>
                        </m:sup>
                      </m:s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𝑮</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𝑴𝒎</m:t>
                          </m:r>
                        </m:num>
                        <m:den>
                          <m:r>
                            <a:rPr lang="en-US" altLang="ja-JP" sz="2800" i="1" smtClean="0">
                              <a:solidFill>
                                <a:srgbClr val="FF0000"/>
                              </a:solidFill>
                              <a:latin typeface="Cambria Math" panose="02040503050406030204" pitchFamily="18" charset="0"/>
                              <a:ea typeface="Cambria Math" panose="02040503050406030204" pitchFamily="18" charset="0"/>
                            </a:rPr>
                            <m:t>∞</m:t>
                          </m:r>
                        </m:den>
                      </m:f>
                    </m:oMath>
                  </m:oMathPara>
                </a14:m>
                <a:endParaRPr lang="ja-JP" altLang="en-US" sz="1050" b="1" dirty="0">
                  <a:solidFill>
                    <a:srgbClr val="FF0000"/>
                  </a:solidFill>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C8AE8BE5-6B47-496B-A18F-912C9853A37E}"/>
                  </a:ext>
                </a:extLst>
              </p:cNvPr>
              <p:cNvSpPr>
                <a:spLocks noRot="1" noChangeAspect="1" noMove="1" noResize="1" noEditPoints="1" noAdjustHandles="1" noChangeArrowheads="1" noChangeShapeType="1" noTextEdit="1"/>
              </p:cNvSpPr>
              <p:nvPr/>
            </p:nvSpPr>
            <p:spPr>
              <a:xfrm>
                <a:off x="5240885" y="3499963"/>
                <a:ext cx="2650789" cy="89896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AEA3728A-FFB7-4330-BA34-C3E5124D32B3}"/>
                  </a:ext>
                </a:extLst>
              </p:cNvPr>
              <p:cNvSpPr/>
              <p:nvPr/>
            </p:nvSpPr>
            <p:spPr>
              <a:xfrm>
                <a:off x="1133578" y="5285483"/>
                <a:ext cx="5674374"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𝒎</m:t>
                      </m:r>
                      <m:sSup>
                        <m:sSupPr>
                          <m:ctrlPr>
                            <a:rPr lang="en-US" altLang="ja-JP" sz="2800" b="1" i="1" smtClean="0">
                              <a:solidFill>
                                <a:srgbClr val="FF0000"/>
                              </a:solidFill>
                              <a:latin typeface="Cambria Math" panose="02040503050406030204" pitchFamily="18" charset="0"/>
                            </a:rPr>
                          </m:ctrlPr>
                        </m:sSupPr>
                        <m:e>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e>
                        <m:sup>
                          <m:r>
                            <a:rPr lang="en-US" altLang="ja-JP" sz="2800" b="1" i="1" smtClean="0">
                              <a:solidFill>
                                <a:srgbClr val="FF0000"/>
                              </a:solidFill>
                              <a:latin typeface="Cambria Math" panose="02040503050406030204" pitchFamily="18" charset="0"/>
                            </a:rPr>
                            <m:t>𝟐</m:t>
                          </m:r>
                        </m:sup>
                      </m:sSup>
                      <m:r>
                        <a:rPr lang="en-US" altLang="ja-JP" sz="2800" b="1" i="1" smtClean="0">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𝑮</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𝑴𝒎</m:t>
                          </m:r>
                        </m:num>
                        <m:den>
                          <m:r>
                            <a:rPr lang="en-US" altLang="ja-JP" sz="2800" b="1" i="1">
                              <a:solidFill>
                                <a:srgbClr val="FF0000"/>
                              </a:solidFill>
                              <a:latin typeface="Cambria Math" panose="02040503050406030204" pitchFamily="18" charset="0"/>
                            </a:rPr>
                            <m:t>𝒓</m:t>
                          </m:r>
                        </m:den>
                      </m:f>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𝒎</m:t>
                      </m:r>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𝒗</m:t>
                          </m:r>
                        </m:e>
                        <m:sup>
                          <m:r>
                            <a:rPr lang="en-US" altLang="ja-JP" sz="2800" b="1" i="1">
                              <a:solidFill>
                                <a:srgbClr val="FF0000"/>
                              </a:solidFill>
                              <a:latin typeface="Cambria Math" panose="02040503050406030204" pitchFamily="18" charset="0"/>
                            </a:rPr>
                            <m:t>𝟐</m:t>
                          </m:r>
                        </m:sup>
                      </m:sSup>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𝑮</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𝑴𝒎</m:t>
                          </m:r>
                        </m:num>
                        <m:den>
                          <m:r>
                            <a:rPr lang="en-US" altLang="ja-JP" sz="2800" i="1">
                              <a:solidFill>
                                <a:srgbClr val="FF0000"/>
                              </a:solidFill>
                              <a:latin typeface="Cambria Math" panose="02040503050406030204" pitchFamily="18" charset="0"/>
                              <a:ea typeface="Cambria Math" panose="02040503050406030204" pitchFamily="18" charset="0"/>
                            </a:rPr>
                            <m:t>∞</m:t>
                          </m:r>
                        </m:den>
                      </m:f>
                    </m:oMath>
                  </m:oMathPara>
                </a14:m>
                <a:endParaRPr lang="ja-JP" altLang="en-US" sz="1050" b="1" dirty="0">
                  <a:solidFill>
                    <a:srgbClr val="FF0000"/>
                  </a:solidFill>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AEA3728A-FFB7-4330-BA34-C3E5124D32B3}"/>
                  </a:ext>
                </a:extLst>
              </p:cNvPr>
              <p:cNvSpPr>
                <a:spLocks noRot="1" noChangeAspect="1" noMove="1" noResize="1" noEditPoints="1" noAdjustHandles="1" noChangeArrowheads="1" noChangeShapeType="1" noTextEdit="1"/>
              </p:cNvSpPr>
              <p:nvPr/>
            </p:nvSpPr>
            <p:spPr>
              <a:xfrm>
                <a:off x="1133578" y="5285483"/>
                <a:ext cx="5674374" cy="89896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4C71EF5F-E91C-4159-910E-298EC6E49C10}"/>
                  </a:ext>
                </a:extLst>
              </p:cNvPr>
              <p:cNvSpPr/>
              <p:nvPr/>
            </p:nvSpPr>
            <p:spPr>
              <a:xfrm>
                <a:off x="8025987" y="4989797"/>
                <a:ext cx="4458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𝑟</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4C71EF5F-E91C-4159-910E-298EC6E49C10}"/>
                  </a:ext>
                </a:extLst>
              </p:cNvPr>
              <p:cNvSpPr>
                <a:spLocks noRot="1" noChangeAspect="1" noMove="1" noResize="1" noEditPoints="1" noAdjustHandles="1" noChangeArrowheads="1" noChangeShapeType="1" noTextEdit="1"/>
              </p:cNvSpPr>
              <p:nvPr/>
            </p:nvSpPr>
            <p:spPr>
              <a:xfrm>
                <a:off x="8025987" y="4989797"/>
                <a:ext cx="445827"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A8FC967C-F4D6-41F1-9062-1B3E83A64983}"/>
                  </a:ext>
                </a:extLst>
              </p:cNvPr>
              <p:cNvSpPr/>
              <p:nvPr/>
            </p:nvSpPr>
            <p:spPr>
              <a:xfrm>
                <a:off x="8562709" y="3503321"/>
                <a:ext cx="65319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oMath>
                  </m:oMathPara>
                </a14:m>
                <a:endParaRPr lang="en-US" altLang="ja-JP" sz="2800" b="1" dirty="0">
                  <a:solidFill>
                    <a:srgbClr val="FF0000"/>
                  </a:solidFill>
                </a:endParaRPr>
              </a:p>
            </p:txBody>
          </p:sp>
        </mc:Choice>
        <mc:Fallback xmlns="">
          <p:sp>
            <p:nvSpPr>
              <p:cNvPr id="22" name="正方形/長方形 21">
                <a:extLst>
                  <a:ext uri="{FF2B5EF4-FFF2-40B4-BE49-F238E27FC236}">
                    <a16:creationId xmlns:a16="http://schemas.microsoft.com/office/drawing/2014/main" id="{A8FC967C-F4D6-41F1-9062-1B3E83A64983}"/>
                  </a:ext>
                </a:extLst>
              </p:cNvPr>
              <p:cNvSpPr>
                <a:spLocks noRot="1" noChangeAspect="1" noMove="1" noResize="1" noEditPoints="1" noAdjustHandles="1" noChangeArrowheads="1" noChangeShapeType="1" noTextEdit="1"/>
              </p:cNvSpPr>
              <p:nvPr/>
            </p:nvSpPr>
            <p:spPr>
              <a:xfrm>
                <a:off x="8562709" y="3503321"/>
                <a:ext cx="653191" cy="523220"/>
              </a:xfrm>
              <a:prstGeom prst="rect">
                <a:avLst/>
              </a:prstGeom>
              <a:blipFill>
                <a:blip r:embed="rId10"/>
                <a:stretch>
                  <a:fillRect/>
                </a:stretch>
              </a:blipFill>
            </p:spPr>
            <p:txBody>
              <a:bodyPr/>
              <a:lstStyle/>
              <a:p>
                <a:r>
                  <a:rPr lang="ja-JP" altLang="en-US">
                    <a:noFill/>
                  </a:rPr>
                  <a:t> </a:t>
                </a:r>
              </a:p>
            </p:txBody>
          </p:sp>
        </mc:Fallback>
      </mc:AlternateContent>
      <p:sp>
        <p:nvSpPr>
          <p:cNvPr id="16" name="楕円 15">
            <a:extLst>
              <a:ext uri="{FF2B5EF4-FFF2-40B4-BE49-F238E27FC236}">
                <a16:creationId xmlns:a16="http://schemas.microsoft.com/office/drawing/2014/main" id="{A9924E85-7B62-49B1-945E-217865EB2EE5}"/>
              </a:ext>
            </a:extLst>
          </p:cNvPr>
          <p:cNvSpPr/>
          <p:nvPr/>
        </p:nvSpPr>
        <p:spPr>
          <a:xfrm rot="19751817">
            <a:off x="7791196" y="4836917"/>
            <a:ext cx="1434340" cy="143434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ea typeface="HG丸ｺﾞｼｯｸM-PRO" panose="020F0600000000000000" pitchFamily="50" charset="-128"/>
            </a:endParaRPr>
          </a:p>
        </p:txBody>
      </p:sp>
      <p:cxnSp>
        <p:nvCxnSpPr>
          <p:cNvPr id="17" name="直線矢印コネクタ 16">
            <a:extLst>
              <a:ext uri="{FF2B5EF4-FFF2-40B4-BE49-F238E27FC236}">
                <a16:creationId xmlns:a16="http://schemas.microsoft.com/office/drawing/2014/main" id="{F5F763D0-E5D1-4D99-9DF3-91840DCFA9CD}"/>
              </a:ext>
            </a:extLst>
          </p:cNvPr>
          <p:cNvCxnSpPr>
            <a:cxnSpLocks/>
          </p:cNvCxnSpPr>
          <p:nvPr/>
        </p:nvCxnSpPr>
        <p:spPr>
          <a:xfrm rot="19751817" flipH="1">
            <a:off x="8340314" y="4862177"/>
            <a:ext cx="282351" cy="62881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2A94FCAA-C76D-4EBE-8414-EAEFC6BD7196}"/>
              </a:ext>
            </a:extLst>
          </p:cNvPr>
          <p:cNvSpPr/>
          <p:nvPr/>
        </p:nvSpPr>
        <p:spPr>
          <a:xfrm rot="19751817">
            <a:off x="8481706" y="5527427"/>
            <a:ext cx="53321" cy="53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20" name="直線矢印コネクタ 19">
            <a:extLst>
              <a:ext uri="{FF2B5EF4-FFF2-40B4-BE49-F238E27FC236}">
                <a16:creationId xmlns:a16="http://schemas.microsoft.com/office/drawing/2014/main" id="{726A0C4C-114E-448A-9C06-6501A010AF23}"/>
              </a:ext>
            </a:extLst>
          </p:cNvPr>
          <p:cNvCxnSpPr>
            <a:cxnSpLocks/>
          </p:cNvCxnSpPr>
          <p:nvPr/>
        </p:nvCxnSpPr>
        <p:spPr>
          <a:xfrm rot="19751817" flipV="1">
            <a:off x="8745808" y="3582227"/>
            <a:ext cx="940184" cy="6437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36B0AB3-3A4D-441E-A6EF-E155F66DB666}"/>
              </a:ext>
            </a:extLst>
          </p:cNvPr>
          <p:cNvGrpSpPr/>
          <p:nvPr/>
        </p:nvGrpSpPr>
        <p:grpSpPr>
          <a:xfrm rot="1402707">
            <a:off x="8789224" y="4457852"/>
            <a:ext cx="160605" cy="428280"/>
            <a:chOff x="4871864" y="3429000"/>
            <a:chExt cx="432048" cy="1152128"/>
          </a:xfrm>
          <a:solidFill>
            <a:schemeClr val="bg2">
              <a:lumMod val="90000"/>
            </a:schemeClr>
          </a:solidFill>
        </p:grpSpPr>
        <p:sp>
          <p:nvSpPr>
            <p:cNvPr id="30" name="二等辺三角形 29">
              <a:extLst>
                <a:ext uri="{FF2B5EF4-FFF2-40B4-BE49-F238E27FC236}">
                  <a16:creationId xmlns:a16="http://schemas.microsoft.com/office/drawing/2014/main" id="{4C7593D3-7D1B-4342-BB93-1FD04550E874}"/>
                </a:ext>
              </a:extLst>
            </p:cNvPr>
            <p:cNvSpPr/>
            <p:nvPr/>
          </p:nvSpPr>
          <p:spPr>
            <a:xfrm>
              <a:off x="4871864" y="3429000"/>
              <a:ext cx="432048" cy="504056"/>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920A6C08-1BF3-4766-86E0-36D003920E2E}"/>
                </a:ext>
              </a:extLst>
            </p:cNvPr>
            <p:cNvSpPr/>
            <p:nvPr/>
          </p:nvSpPr>
          <p:spPr>
            <a:xfrm>
              <a:off x="4871864" y="3933056"/>
              <a:ext cx="432048"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sp>
        <p:nvSpPr>
          <p:cNvPr id="25" name="フリーフォーム: 図形 24">
            <a:extLst>
              <a:ext uri="{FF2B5EF4-FFF2-40B4-BE49-F238E27FC236}">
                <a16:creationId xmlns:a16="http://schemas.microsoft.com/office/drawing/2014/main" id="{AB996517-2B12-48FA-B06C-C14FBEFE72FF}"/>
              </a:ext>
            </a:extLst>
          </p:cNvPr>
          <p:cNvSpPr/>
          <p:nvPr/>
        </p:nvSpPr>
        <p:spPr>
          <a:xfrm rot="19751817">
            <a:off x="8463772" y="2741205"/>
            <a:ext cx="2908515" cy="1059051"/>
          </a:xfrm>
          <a:custGeom>
            <a:avLst/>
            <a:gdLst>
              <a:gd name="connsiteX0" fmla="*/ 0 w 2908515"/>
              <a:gd name="connsiteY0" fmla="*/ 1059051 h 1059051"/>
              <a:gd name="connsiteX1" fmla="*/ 1270861 w 2908515"/>
              <a:gd name="connsiteY1" fmla="*/ 433953 h 1059051"/>
              <a:gd name="connsiteX2" fmla="*/ 2908515 w 2908515"/>
              <a:gd name="connsiteY2" fmla="*/ 0 h 1059051"/>
            </a:gdLst>
            <a:ahLst/>
            <a:cxnLst>
              <a:cxn ang="0">
                <a:pos x="connsiteX0" y="connsiteY0"/>
              </a:cxn>
              <a:cxn ang="0">
                <a:pos x="connsiteX1" y="connsiteY1"/>
              </a:cxn>
              <a:cxn ang="0">
                <a:pos x="connsiteX2" y="connsiteY2"/>
              </a:cxn>
            </a:cxnLst>
            <a:rect l="l" t="t" r="r" b="b"/>
            <a:pathLst>
              <a:path w="2908515" h="1059051">
                <a:moveTo>
                  <a:pt x="0" y="1059051"/>
                </a:moveTo>
                <a:cubicBezTo>
                  <a:pt x="393054" y="834756"/>
                  <a:pt x="786109" y="610461"/>
                  <a:pt x="1270861" y="433953"/>
                </a:cubicBezTo>
                <a:cubicBezTo>
                  <a:pt x="1755613" y="257445"/>
                  <a:pt x="2332064" y="128722"/>
                  <a:pt x="2908515" y="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04699A5B-5A1D-433B-B2E7-921B6766C9AB}"/>
              </a:ext>
            </a:extLst>
          </p:cNvPr>
          <p:cNvGrpSpPr/>
          <p:nvPr/>
        </p:nvGrpSpPr>
        <p:grpSpPr>
          <a:xfrm>
            <a:off x="10644652" y="1269995"/>
            <a:ext cx="1138176" cy="737436"/>
            <a:chOff x="10644652" y="1269995"/>
            <a:chExt cx="1138176" cy="737436"/>
          </a:xfrm>
        </p:grpSpPr>
        <mc:AlternateContent xmlns:mc="http://schemas.openxmlformats.org/markup-compatibility/2006">
          <mc:Choice xmlns:a14="http://schemas.microsoft.com/office/drawing/2010/main" Requires="a14">
            <p:sp>
              <p:nvSpPr>
                <p:cNvPr id="21" name="正方形/長方形 20">
                  <a:extLst>
                    <a:ext uri="{FF2B5EF4-FFF2-40B4-BE49-F238E27FC236}">
                      <a16:creationId xmlns:a16="http://schemas.microsoft.com/office/drawing/2014/main" id="{03E2F846-E7AC-4325-BB37-F63F72DF8F1E}"/>
                    </a:ext>
                  </a:extLst>
                </p:cNvPr>
                <p:cNvSpPr/>
                <p:nvPr/>
              </p:nvSpPr>
              <p:spPr>
                <a:xfrm>
                  <a:off x="10644652" y="1269995"/>
                  <a:ext cx="56618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panose="02040503050406030204" pitchFamily="18" charset="0"/>
                          </a:rPr>
                          <m:t>𝒗</m:t>
                        </m:r>
                      </m:oMath>
                    </m:oMathPara>
                  </a14:m>
                  <a:endParaRPr lang="ja-JP" altLang="en-US" dirty="0"/>
                </a:p>
              </p:txBody>
            </p:sp>
          </mc:Choice>
          <mc:Fallback>
            <p:sp>
              <p:nvSpPr>
                <p:cNvPr id="21" name="正方形/長方形 20">
                  <a:extLst>
                    <a:ext uri="{FF2B5EF4-FFF2-40B4-BE49-F238E27FC236}">
                      <a16:creationId xmlns:a16="http://schemas.microsoft.com/office/drawing/2014/main" id="{03E2F846-E7AC-4325-BB37-F63F72DF8F1E}"/>
                    </a:ext>
                  </a:extLst>
                </p:cNvPr>
                <p:cNvSpPr>
                  <a:spLocks noRot="1" noChangeAspect="1" noMove="1" noResize="1" noEditPoints="1" noAdjustHandles="1" noChangeArrowheads="1" noChangeShapeType="1" noTextEdit="1"/>
                </p:cNvSpPr>
                <p:nvPr/>
              </p:nvSpPr>
              <p:spPr>
                <a:xfrm>
                  <a:off x="10644652" y="1269995"/>
                  <a:ext cx="566181" cy="646331"/>
                </a:xfrm>
                <a:prstGeom prst="rect">
                  <a:avLst/>
                </a:prstGeom>
                <a:blipFill>
                  <a:blip r:embed="rId11"/>
                  <a:stretch>
                    <a:fillRect/>
                  </a:stretch>
                </a:blipFill>
              </p:spPr>
              <p:txBody>
                <a:bodyPr/>
                <a:lstStyle/>
                <a:p>
                  <a:r>
                    <a:rPr lang="ja-JP" altLang="en-US">
                      <a:noFill/>
                    </a:rPr>
                    <a:t> </a:t>
                  </a:r>
                </a:p>
              </p:txBody>
            </p:sp>
          </mc:Fallback>
        </mc:AlternateContent>
        <p:grpSp>
          <p:nvGrpSpPr>
            <p:cNvPr id="24" name="グループ化 23">
              <a:extLst>
                <a:ext uri="{FF2B5EF4-FFF2-40B4-BE49-F238E27FC236}">
                  <a16:creationId xmlns:a16="http://schemas.microsoft.com/office/drawing/2014/main" id="{D7EFD881-0152-4058-BCBE-EE46845AE971}"/>
                </a:ext>
              </a:extLst>
            </p:cNvPr>
            <p:cNvGrpSpPr/>
            <p:nvPr/>
          </p:nvGrpSpPr>
          <p:grpSpPr>
            <a:xfrm rot="3031945">
              <a:off x="10970808" y="1712989"/>
              <a:ext cx="160605" cy="428280"/>
              <a:chOff x="4871864" y="3429000"/>
              <a:chExt cx="432048" cy="1152128"/>
            </a:xfrm>
            <a:solidFill>
              <a:schemeClr val="bg2">
                <a:lumMod val="90000"/>
              </a:schemeClr>
            </a:solidFill>
          </p:grpSpPr>
          <p:sp>
            <p:nvSpPr>
              <p:cNvPr id="28" name="二等辺三角形 27">
                <a:extLst>
                  <a:ext uri="{FF2B5EF4-FFF2-40B4-BE49-F238E27FC236}">
                    <a16:creationId xmlns:a16="http://schemas.microsoft.com/office/drawing/2014/main" id="{71A4DF85-BF46-4830-BE22-A84772C37223}"/>
                  </a:ext>
                </a:extLst>
              </p:cNvPr>
              <p:cNvSpPr/>
              <p:nvPr/>
            </p:nvSpPr>
            <p:spPr>
              <a:xfrm>
                <a:off x="4871864" y="3429000"/>
                <a:ext cx="432048" cy="504056"/>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0A1C0D0A-DD2A-4296-96DF-96CBE9A937AD}"/>
                  </a:ext>
                </a:extLst>
              </p:cNvPr>
              <p:cNvSpPr/>
              <p:nvPr/>
            </p:nvSpPr>
            <p:spPr>
              <a:xfrm>
                <a:off x="4871864" y="3933056"/>
                <a:ext cx="432048"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cxnSp>
          <p:nvCxnSpPr>
            <p:cNvPr id="26" name="直線矢印コネクタ 25">
              <a:extLst>
                <a:ext uri="{FF2B5EF4-FFF2-40B4-BE49-F238E27FC236}">
                  <a16:creationId xmlns:a16="http://schemas.microsoft.com/office/drawing/2014/main" id="{4897D539-EC83-42C0-B080-4FD127FAB5CD}"/>
                </a:ext>
              </a:extLst>
            </p:cNvPr>
            <p:cNvCxnSpPr>
              <a:cxnSpLocks/>
            </p:cNvCxnSpPr>
            <p:nvPr/>
          </p:nvCxnSpPr>
          <p:spPr>
            <a:xfrm rot="19751817" flipV="1">
              <a:off x="11148460" y="1516478"/>
              <a:ext cx="634368" cy="10624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BA2BDFA3-B6A4-45EE-88D2-63A07D02C242}"/>
                  </a:ext>
                </a:extLst>
              </p:cNvPr>
              <p:cNvSpPr/>
              <p:nvPr/>
            </p:nvSpPr>
            <p:spPr>
              <a:xfrm>
                <a:off x="10880334" y="2124150"/>
                <a:ext cx="9092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solidFill>
                            <a:srgbClr val="FF0000"/>
                          </a:solidFill>
                          <a:latin typeface="Cambria Math" panose="02040503050406030204" pitchFamily="18" charset="0"/>
                        </a:rPr>
                        <m:t>𝒓</m:t>
                      </m:r>
                      <m:r>
                        <a:rPr lang="en-US" altLang="ja-JP" b="1" i="1">
                          <a:solidFill>
                            <a:srgbClr val="FF0000"/>
                          </a:solidFill>
                          <a:latin typeface="Cambria Math" panose="02040503050406030204" pitchFamily="18" charset="0"/>
                        </a:rPr>
                        <m:t>= </m:t>
                      </m:r>
                      <m:r>
                        <a:rPr lang="ja-JP" altLang="en-US" dirty="0">
                          <a:solidFill>
                            <a:srgbClr val="FF0000"/>
                          </a:solidFill>
                          <a:latin typeface="Cambria Math" panose="02040503050406030204" pitchFamily="18" charset="0"/>
                        </a:rPr>
                        <m:t>∞</m:t>
                      </m:r>
                    </m:oMath>
                  </m:oMathPara>
                </a14:m>
                <a:endParaRPr lang="ja-JP" altLang="en-US" dirty="0"/>
              </a:p>
            </p:txBody>
          </p:sp>
        </mc:Choice>
        <mc:Fallback xmlns="">
          <p:sp>
            <p:nvSpPr>
              <p:cNvPr id="27" name="正方形/長方形 26">
                <a:extLst>
                  <a:ext uri="{FF2B5EF4-FFF2-40B4-BE49-F238E27FC236}">
                    <a16:creationId xmlns:a16="http://schemas.microsoft.com/office/drawing/2014/main" id="{BA2BDFA3-B6A4-45EE-88D2-63A07D02C242}"/>
                  </a:ext>
                </a:extLst>
              </p:cNvPr>
              <p:cNvSpPr>
                <a:spLocks noRot="1" noChangeAspect="1" noMove="1" noResize="1" noEditPoints="1" noAdjustHandles="1" noChangeArrowheads="1" noChangeShapeType="1" noTextEdit="1"/>
              </p:cNvSpPr>
              <p:nvPr/>
            </p:nvSpPr>
            <p:spPr>
              <a:xfrm>
                <a:off x="10880334" y="2124150"/>
                <a:ext cx="909223" cy="369332"/>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448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§3. </a:t>
            </a:r>
            <a:r>
              <a:rPr lang="ja-JP" altLang="en-US" sz="3600" dirty="0">
                <a:latin typeface="HG丸ｺﾞｼｯｸM-PRO" panose="020F0600000000000000" pitchFamily="50" charset="-128"/>
                <a:ea typeface="HG丸ｺﾞｼｯｸM-PRO" panose="020F0600000000000000" pitchFamily="50" charset="-128"/>
              </a:rPr>
              <a:t>宇宙速度</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29</a:t>
            </a:fld>
            <a:endParaRPr kumimoji="1" lang="ja-JP" altLang="en-US"/>
          </a:p>
        </p:txBody>
      </p:sp>
      <p:sp>
        <p:nvSpPr>
          <p:cNvPr id="6" name="正方形/長方形 5">
            <a:extLst>
              <a:ext uri="{FF2B5EF4-FFF2-40B4-BE49-F238E27FC236}">
                <a16:creationId xmlns:a16="http://schemas.microsoft.com/office/drawing/2014/main" id="{50D1055B-159D-45E7-A6C4-2B51C8D625D4}"/>
              </a:ext>
            </a:extLst>
          </p:cNvPr>
          <p:cNvSpPr/>
          <p:nvPr/>
        </p:nvSpPr>
        <p:spPr>
          <a:xfrm>
            <a:off x="695400" y="764704"/>
            <a:ext cx="6096000" cy="461665"/>
          </a:xfrm>
          <a:prstGeom prst="rect">
            <a:avLst/>
          </a:prstGeom>
        </p:spPr>
        <p:txBody>
          <a:bodyPr>
            <a:spAutoFit/>
          </a:bodyPr>
          <a:lstStyle/>
          <a:p>
            <a:pPr algn="just"/>
            <a:r>
              <a:rPr lang="ja-JP" altLang="en-US" sz="2400" dirty="0">
                <a:latin typeface="HG丸ｺﾞｼｯｸM-PRO" panose="020F0600000000000000" pitchFamily="50" charset="-128"/>
                <a:ea typeface="HG丸ｺﾞｼｯｸM-PRO" panose="020F0600000000000000" pitchFamily="50" charset="-128"/>
              </a:rPr>
              <a:t>力学的エネルギー保存則より</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6E6E4F69-ED4B-48FE-9D59-4822ABA8C5C8}"/>
                  </a:ext>
                </a:extLst>
              </p:cNvPr>
              <p:cNvSpPr/>
              <p:nvPr/>
            </p:nvSpPr>
            <p:spPr>
              <a:xfrm>
                <a:off x="911424" y="1340768"/>
                <a:ext cx="6457858"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chemeClr val="tx1"/>
                              </a:solidFill>
                              <a:latin typeface="Cambria Math" panose="02040503050406030204" pitchFamily="18" charset="0"/>
                            </a:rPr>
                          </m:ctrlPr>
                        </m:fPr>
                        <m:num>
                          <m:r>
                            <a:rPr lang="en-US" altLang="ja-JP" sz="3200" b="1" i="1" smtClean="0">
                              <a:solidFill>
                                <a:schemeClr val="tx1"/>
                              </a:solidFill>
                              <a:latin typeface="Cambria Math" panose="02040503050406030204" pitchFamily="18" charset="0"/>
                            </a:rPr>
                            <m:t>𝟏</m:t>
                          </m:r>
                        </m:num>
                        <m:den>
                          <m:r>
                            <a:rPr lang="en-US" altLang="ja-JP" sz="3200" b="1" i="1" smtClean="0">
                              <a:solidFill>
                                <a:schemeClr val="tx1"/>
                              </a:solidFill>
                              <a:latin typeface="Cambria Math" panose="02040503050406030204" pitchFamily="18" charset="0"/>
                            </a:rPr>
                            <m:t>𝟐</m:t>
                          </m:r>
                        </m:den>
                      </m:f>
                      <m:r>
                        <a:rPr lang="en-US" altLang="ja-JP" sz="3200" b="1" i="1" smtClean="0">
                          <a:solidFill>
                            <a:schemeClr val="tx1"/>
                          </a:solidFill>
                          <a:latin typeface="Cambria Math" panose="02040503050406030204" pitchFamily="18" charset="0"/>
                        </a:rPr>
                        <m:t>𝒎</m:t>
                      </m:r>
                      <m:sSup>
                        <m:sSupPr>
                          <m:ctrlPr>
                            <a:rPr lang="en-US" altLang="ja-JP" sz="3200" b="1" i="1" smtClean="0">
                              <a:solidFill>
                                <a:schemeClr val="tx1"/>
                              </a:solidFill>
                              <a:latin typeface="Cambria Math" panose="02040503050406030204" pitchFamily="18" charset="0"/>
                            </a:rPr>
                          </m:ctrlPr>
                        </m:sSupPr>
                        <m:e>
                          <m:sSub>
                            <m:sSubPr>
                              <m:ctrlPr>
                                <a:rPr lang="en-US" altLang="ja-JP" sz="3200" b="1" i="1">
                                  <a:solidFill>
                                    <a:schemeClr val="tx1"/>
                                  </a:solidFill>
                                  <a:latin typeface="Cambria Math" panose="02040503050406030204" pitchFamily="18" charset="0"/>
                                </a:rPr>
                              </m:ctrlPr>
                            </m:sSubPr>
                            <m:e>
                              <m:r>
                                <a:rPr lang="en-US" altLang="ja-JP" sz="3200" b="1" i="1">
                                  <a:solidFill>
                                    <a:schemeClr val="tx1"/>
                                  </a:solidFill>
                                  <a:latin typeface="Cambria Math" panose="02040503050406030204" pitchFamily="18" charset="0"/>
                                </a:rPr>
                                <m:t>𝒗</m:t>
                              </m:r>
                            </m:e>
                            <m:sub>
                              <m:r>
                                <a:rPr lang="en-US" altLang="ja-JP" sz="3200" b="1" i="1">
                                  <a:solidFill>
                                    <a:schemeClr val="tx1"/>
                                  </a:solidFill>
                                  <a:latin typeface="Cambria Math" panose="02040503050406030204" pitchFamily="18" charset="0"/>
                                </a:rPr>
                                <m:t>𝟎</m:t>
                              </m:r>
                            </m:sub>
                          </m:sSub>
                        </m:e>
                        <m:sup>
                          <m:r>
                            <a:rPr lang="en-US" altLang="ja-JP" sz="3200" b="1" i="1" smtClean="0">
                              <a:solidFill>
                                <a:schemeClr val="tx1"/>
                              </a:solidFill>
                              <a:latin typeface="Cambria Math" panose="02040503050406030204" pitchFamily="18" charset="0"/>
                            </a:rPr>
                            <m:t>𝟐</m:t>
                          </m:r>
                        </m:sup>
                      </m:sSup>
                      <m:r>
                        <a:rPr lang="en-US" altLang="ja-JP" sz="3200" b="1" i="1" smtClean="0">
                          <a:solidFill>
                            <a:schemeClr val="tx1"/>
                          </a:solidFill>
                          <a:latin typeface="Cambria Math" panose="02040503050406030204" pitchFamily="18" charset="0"/>
                        </a:rPr>
                        <m:t>−</m:t>
                      </m:r>
                      <m:r>
                        <a:rPr lang="en-US" altLang="ja-JP" sz="3200" b="1" i="1">
                          <a:solidFill>
                            <a:schemeClr val="tx1"/>
                          </a:solidFill>
                          <a:latin typeface="Cambria Math" panose="02040503050406030204" pitchFamily="18" charset="0"/>
                        </a:rPr>
                        <m:t>𝑮</m:t>
                      </m:r>
                      <m:f>
                        <m:fPr>
                          <m:ctrlPr>
                            <a:rPr lang="en-US" altLang="ja-JP" sz="3200" b="1" i="1">
                              <a:solidFill>
                                <a:schemeClr val="tx1"/>
                              </a:solidFill>
                              <a:latin typeface="Cambria Math" panose="02040503050406030204" pitchFamily="18" charset="0"/>
                            </a:rPr>
                          </m:ctrlPr>
                        </m:fPr>
                        <m:num>
                          <m:r>
                            <a:rPr lang="en-US" altLang="ja-JP" sz="3200" b="1" i="1">
                              <a:solidFill>
                                <a:schemeClr val="tx1"/>
                              </a:solidFill>
                              <a:latin typeface="Cambria Math" panose="02040503050406030204" pitchFamily="18" charset="0"/>
                            </a:rPr>
                            <m:t>𝑴𝒎</m:t>
                          </m:r>
                        </m:num>
                        <m:den>
                          <m:r>
                            <a:rPr lang="en-US" altLang="ja-JP" sz="3200" b="1" i="1">
                              <a:solidFill>
                                <a:schemeClr val="tx1"/>
                              </a:solidFill>
                              <a:latin typeface="Cambria Math" panose="02040503050406030204" pitchFamily="18" charset="0"/>
                            </a:rPr>
                            <m:t>𝒓</m:t>
                          </m:r>
                        </m:den>
                      </m:f>
                      <m:r>
                        <a:rPr lang="en-US" altLang="ja-JP" sz="3200" b="1" i="1" smtClean="0">
                          <a:solidFill>
                            <a:schemeClr val="tx1"/>
                          </a:solidFill>
                          <a:latin typeface="Cambria Math" panose="02040503050406030204" pitchFamily="18" charset="0"/>
                        </a:rPr>
                        <m:t>=</m:t>
                      </m:r>
                      <m:f>
                        <m:fPr>
                          <m:ctrlPr>
                            <a:rPr lang="en-US" altLang="ja-JP" sz="3200" b="1" i="1">
                              <a:solidFill>
                                <a:schemeClr val="tx1"/>
                              </a:solidFill>
                              <a:latin typeface="Cambria Math" panose="02040503050406030204" pitchFamily="18" charset="0"/>
                            </a:rPr>
                          </m:ctrlPr>
                        </m:fPr>
                        <m:num>
                          <m:r>
                            <a:rPr lang="en-US" altLang="ja-JP" sz="3200" b="1" i="1">
                              <a:solidFill>
                                <a:schemeClr val="tx1"/>
                              </a:solidFill>
                              <a:latin typeface="Cambria Math" panose="02040503050406030204" pitchFamily="18" charset="0"/>
                            </a:rPr>
                            <m:t>𝟏</m:t>
                          </m:r>
                        </m:num>
                        <m:den>
                          <m:r>
                            <a:rPr lang="en-US" altLang="ja-JP" sz="3200" b="1" i="1">
                              <a:solidFill>
                                <a:schemeClr val="tx1"/>
                              </a:solidFill>
                              <a:latin typeface="Cambria Math" panose="02040503050406030204" pitchFamily="18" charset="0"/>
                            </a:rPr>
                            <m:t>𝟐</m:t>
                          </m:r>
                        </m:den>
                      </m:f>
                      <m:r>
                        <a:rPr lang="en-US" altLang="ja-JP" sz="3200" b="1" i="1">
                          <a:solidFill>
                            <a:schemeClr val="tx1"/>
                          </a:solidFill>
                          <a:latin typeface="Cambria Math" panose="02040503050406030204" pitchFamily="18" charset="0"/>
                        </a:rPr>
                        <m:t>𝒎</m:t>
                      </m:r>
                      <m:sSup>
                        <m:sSupPr>
                          <m:ctrlPr>
                            <a:rPr lang="en-US" altLang="ja-JP" sz="3200" b="1" i="1">
                              <a:solidFill>
                                <a:schemeClr val="tx1"/>
                              </a:solidFill>
                              <a:latin typeface="Cambria Math" panose="02040503050406030204" pitchFamily="18" charset="0"/>
                            </a:rPr>
                          </m:ctrlPr>
                        </m:sSupPr>
                        <m:e>
                          <m:r>
                            <a:rPr lang="en-US" altLang="ja-JP" sz="3200" b="1" i="1">
                              <a:solidFill>
                                <a:schemeClr val="tx1"/>
                              </a:solidFill>
                              <a:latin typeface="Cambria Math" panose="02040503050406030204" pitchFamily="18" charset="0"/>
                            </a:rPr>
                            <m:t>𝒗</m:t>
                          </m:r>
                        </m:e>
                        <m:sup>
                          <m:r>
                            <a:rPr lang="en-US" altLang="ja-JP" sz="3200" b="1" i="1">
                              <a:solidFill>
                                <a:schemeClr val="tx1"/>
                              </a:solidFill>
                              <a:latin typeface="Cambria Math" panose="02040503050406030204" pitchFamily="18" charset="0"/>
                            </a:rPr>
                            <m:t>𝟐</m:t>
                          </m:r>
                        </m:sup>
                      </m:sSup>
                      <m:r>
                        <a:rPr lang="en-US" altLang="ja-JP" sz="3200" b="1" i="1">
                          <a:solidFill>
                            <a:schemeClr val="tx1"/>
                          </a:solidFill>
                          <a:latin typeface="Cambria Math" panose="02040503050406030204" pitchFamily="18" charset="0"/>
                        </a:rPr>
                        <m:t>−</m:t>
                      </m:r>
                      <m:r>
                        <a:rPr lang="en-US" altLang="ja-JP" sz="3200" b="1" i="1">
                          <a:solidFill>
                            <a:schemeClr val="tx1"/>
                          </a:solidFill>
                          <a:latin typeface="Cambria Math" panose="02040503050406030204" pitchFamily="18" charset="0"/>
                        </a:rPr>
                        <m:t>𝑮</m:t>
                      </m:r>
                      <m:f>
                        <m:fPr>
                          <m:ctrlPr>
                            <a:rPr lang="en-US" altLang="ja-JP" sz="3200" b="1" i="1">
                              <a:solidFill>
                                <a:schemeClr val="tx1"/>
                              </a:solidFill>
                              <a:latin typeface="Cambria Math" panose="02040503050406030204" pitchFamily="18" charset="0"/>
                            </a:rPr>
                          </m:ctrlPr>
                        </m:fPr>
                        <m:num>
                          <m:r>
                            <a:rPr lang="en-US" altLang="ja-JP" sz="3200" b="1" i="1">
                              <a:solidFill>
                                <a:schemeClr val="tx1"/>
                              </a:solidFill>
                              <a:latin typeface="Cambria Math" panose="02040503050406030204" pitchFamily="18" charset="0"/>
                            </a:rPr>
                            <m:t>𝑴𝒎</m:t>
                          </m:r>
                        </m:num>
                        <m:den>
                          <m:r>
                            <a:rPr lang="en-US" altLang="ja-JP" sz="3200" i="1">
                              <a:solidFill>
                                <a:schemeClr val="tx1"/>
                              </a:solidFill>
                              <a:latin typeface="Cambria Math" panose="02040503050406030204" pitchFamily="18" charset="0"/>
                              <a:ea typeface="Cambria Math" panose="02040503050406030204" pitchFamily="18" charset="0"/>
                            </a:rPr>
                            <m:t>∞</m:t>
                          </m:r>
                        </m:den>
                      </m:f>
                    </m:oMath>
                  </m:oMathPara>
                </a14:m>
                <a:endParaRPr lang="ja-JP" altLang="en-US" sz="1100" b="1" dirty="0">
                  <a:solidFill>
                    <a:schemeClr val="tx1"/>
                  </a:solidFill>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6E6E4F69-ED4B-48FE-9D59-4822ABA8C5C8}"/>
                  </a:ext>
                </a:extLst>
              </p:cNvPr>
              <p:cNvSpPr>
                <a:spLocks noRot="1" noChangeAspect="1" noMove="1" noResize="1" noEditPoints="1" noAdjustHandles="1" noChangeArrowheads="1" noChangeShapeType="1" noTextEdit="1"/>
              </p:cNvSpPr>
              <p:nvPr/>
            </p:nvSpPr>
            <p:spPr>
              <a:xfrm>
                <a:off x="911424" y="1340768"/>
                <a:ext cx="6457858" cy="101431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00CB3876-4B68-4372-922A-1F6BB9F83B4D}"/>
                  </a:ext>
                </a:extLst>
              </p:cNvPr>
              <p:cNvSpPr/>
              <p:nvPr/>
            </p:nvSpPr>
            <p:spPr>
              <a:xfrm>
                <a:off x="1991544" y="2636912"/>
                <a:ext cx="5328831"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𝟐</m:t>
                          </m:r>
                        </m:den>
                      </m:f>
                      <m:r>
                        <a:rPr lang="en-US" altLang="ja-JP" sz="3200" b="1" i="1" smtClean="0">
                          <a:solidFill>
                            <a:srgbClr val="FF0000"/>
                          </a:solidFill>
                          <a:latin typeface="Cambria Math" panose="02040503050406030204" pitchFamily="18" charset="0"/>
                        </a:rPr>
                        <m:t>𝒎</m:t>
                      </m:r>
                      <m:sSup>
                        <m:sSupPr>
                          <m:ctrlPr>
                            <a:rPr lang="en-US" altLang="ja-JP" sz="3200" b="1" i="1" smtClean="0">
                              <a:solidFill>
                                <a:srgbClr val="FF0000"/>
                              </a:solidFill>
                              <a:latin typeface="Cambria Math" panose="02040503050406030204" pitchFamily="18" charset="0"/>
                            </a:rPr>
                          </m:ctrlPr>
                        </m:sSupPr>
                        <m:e>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e>
                        <m:sup>
                          <m:r>
                            <a:rPr lang="en-US" altLang="ja-JP" sz="3200" b="1" i="1" smtClean="0">
                              <a:solidFill>
                                <a:srgbClr val="FF0000"/>
                              </a:solidFill>
                              <a:latin typeface="Cambria Math" panose="02040503050406030204" pitchFamily="18" charset="0"/>
                            </a:rPr>
                            <m:t>𝟐</m:t>
                          </m:r>
                        </m:sup>
                      </m:sSup>
                      <m:r>
                        <a:rPr lang="en-US" altLang="ja-JP" sz="3200" b="1" i="1" smtClean="0">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𝑮</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𝑴𝒎</m:t>
                          </m:r>
                        </m:num>
                        <m:den>
                          <m:r>
                            <a:rPr lang="en-US" altLang="ja-JP" sz="3200" b="1" i="1">
                              <a:solidFill>
                                <a:srgbClr val="FF0000"/>
                              </a:solidFill>
                              <a:latin typeface="Cambria Math" panose="02040503050406030204" pitchFamily="18" charset="0"/>
                            </a:rPr>
                            <m:t>𝒓</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a:solidFill>
                                <a:srgbClr val="FF0000"/>
                              </a:solidFill>
                              <a:latin typeface="Cambria Math" panose="02040503050406030204" pitchFamily="18" charset="0"/>
                            </a:rPr>
                            <m:t>𝟐</m:t>
                          </m:r>
                        </m:den>
                      </m:f>
                      <m:r>
                        <a:rPr lang="en-US" altLang="ja-JP" sz="3200" b="1" i="1">
                          <a:solidFill>
                            <a:srgbClr val="FF0000"/>
                          </a:solidFill>
                          <a:latin typeface="Cambria Math" panose="02040503050406030204" pitchFamily="18" charset="0"/>
                        </a:rPr>
                        <m:t>𝒎</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𝒗</m:t>
                          </m:r>
                        </m:e>
                        <m:sup>
                          <m:r>
                            <a:rPr lang="en-US" altLang="ja-JP" sz="3200" b="1" i="1">
                              <a:solidFill>
                                <a:srgbClr val="FF0000"/>
                              </a:solidFill>
                              <a:latin typeface="Cambria Math" panose="02040503050406030204" pitchFamily="18" charset="0"/>
                            </a:rPr>
                            <m:t>𝟐</m:t>
                          </m:r>
                        </m:sup>
                      </m:sSup>
                    </m:oMath>
                  </m:oMathPara>
                </a14:m>
                <a:endParaRPr lang="ja-JP" altLang="en-US" sz="1100" b="1" dirty="0">
                  <a:solidFill>
                    <a:srgbClr val="FF0000"/>
                  </a:solidFill>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00CB3876-4B68-4372-922A-1F6BB9F83B4D}"/>
                  </a:ext>
                </a:extLst>
              </p:cNvPr>
              <p:cNvSpPr>
                <a:spLocks noRot="1" noChangeAspect="1" noMove="1" noResize="1" noEditPoints="1" noAdjustHandles="1" noChangeArrowheads="1" noChangeShapeType="1" noTextEdit="1"/>
              </p:cNvSpPr>
              <p:nvPr/>
            </p:nvSpPr>
            <p:spPr>
              <a:xfrm>
                <a:off x="1991544" y="2636912"/>
                <a:ext cx="5328831" cy="101431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17330A23-5AB9-4729-BC50-A89CB31BF6C4}"/>
                  </a:ext>
                </a:extLst>
              </p:cNvPr>
              <p:cNvSpPr/>
              <p:nvPr/>
            </p:nvSpPr>
            <p:spPr>
              <a:xfrm>
                <a:off x="2495600" y="5286380"/>
                <a:ext cx="5414687"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𝟐</m:t>
                          </m:r>
                        </m:den>
                      </m:f>
                      <m:r>
                        <a:rPr lang="en-US" altLang="ja-JP" sz="3200" b="1" i="1" smtClean="0">
                          <a:solidFill>
                            <a:srgbClr val="FF0000"/>
                          </a:solidFill>
                          <a:latin typeface="Cambria Math" panose="02040503050406030204" pitchFamily="18" charset="0"/>
                        </a:rPr>
                        <m:t>𝒎</m:t>
                      </m:r>
                      <m:sSup>
                        <m:sSupPr>
                          <m:ctrlPr>
                            <a:rPr lang="en-US" altLang="ja-JP" sz="3200" b="1" i="1" smtClean="0">
                              <a:solidFill>
                                <a:srgbClr val="FF0000"/>
                              </a:solidFill>
                              <a:latin typeface="Cambria Math" panose="02040503050406030204" pitchFamily="18" charset="0"/>
                            </a:rPr>
                          </m:ctrlPr>
                        </m:sSupPr>
                        <m:e>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e>
                        <m:sup>
                          <m:r>
                            <a:rPr lang="en-US" altLang="ja-JP" sz="3200" b="1" i="1" smtClean="0">
                              <a:solidFill>
                                <a:srgbClr val="FF0000"/>
                              </a:solidFill>
                              <a:latin typeface="Cambria Math" panose="02040503050406030204" pitchFamily="18" charset="0"/>
                            </a:rPr>
                            <m:t>𝟐</m:t>
                          </m:r>
                        </m:sup>
                      </m:sSup>
                      <m:r>
                        <a:rPr lang="en-US" altLang="ja-JP" sz="3200" b="1" i="1" smtClean="0">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𝑮</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𝑴𝒎</m:t>
                          </m:r>
                        </m:num>
                        <m:den>
                          <m:r>
                            <a:rPr lang="en-US" altLang="ja-JP" sz="3200" b="1" i="1">
                              <a:solidFill>
                                <a:srgbClr val="FF0000"/>
                              </a:solidFill>
                              <a:latin typeface="Cambria Math" panose="02040503050406030204" pitchFamily="18" charset="0"/>
                            </a:rPr>
                            <m:t>𝒓</m:t>
                          </m:r>
                        </m:den>
                      </m:f>
                      <m:r>
                        <a:rPr lang="en-US" altLang="ja-JP" sz="3200" b="1" i="1">
                          <a:solidFill>
                            <a:srgbClr val="FF0000"/>
                          </a:solidFill>
                          <a:latin typeface="Cambria Math" panose="02040503050406030204" pitchFamily="18" charset="0"/>
                          <a:ea typeface="Cambria Math" panose="02040503050406030204" pitchFamily="18" charset="0"/>
                        </a:rPr>
                        <m:t>≧</m:t>
                      </m:r>
                      <m:r>
                        <a:rPr lang="en-US" altLang="ja-JP" sz="3200" b="1" i="1">
                          <a:solidFill>
                            <a:srgbClr val="FF0000"/>
                          </a:solidFill>
                          <a:latin typeface="Cambria Math" panose="02040503050406030204" pitchFamily="18" charset="0"/>
                        </a:rPr>
                        <m:t>𝟎</m:t>
                      </m:r>
                      <m:r>
                        <a:rPr lang="en-US" altLang="ja-JP" sz="3200" b="1" i="1">
                          <a:solidFill>
                            <a:srgbClr val="FF0000"/>
                          </a:solidFill>
                          <a:latin typeface="Cambria Math" panose="02040503050406030204" pitchFamily="18" charset="0"/>
                        </a:rPr>
                        <m:t>→</m:t>
                      </m:r>
                      <m:sSub>
                        <m:sSubPr>
                          <m:ctrlPr>
                            <a:rPr lang="en-US" altLang="ja-JP" sz="3200" b="1" i="1" smtClean="0">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r>
                        <a:rPr lang="en-US" altLang="ja-JP" sz="3200" b="1" i="1">
                          <a:solidFill>
                            <a:srgbClr val="FF0000"/>
                          </a:solidFill>
                          <a:latin typeface="Cambria Math" panose="02040503050406030204" pitchFamily="18" charset="0"/>
                          <a:ea typeface="Cambria Math" panose="02040503050406030204" pitchFamily="18" charset="0"/>
                        </a:rPr>
                        <m:t>≧</m:t>
                      </m:r>
                    </m:oMath>
                  </m:oMathPara>
                </a14:m>
                <a:endParaRPr lang="ja-JP" altLang="en-US" sz="1100" b="1" dirty="0">
                  <a:solidFill>
                    <a:srgbClr val="FF0000"/>
                  </a:solidFill>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17330A23-5AB9-4729-BC50-A89CB31BF6C4}"/>
                  </a:ext>
                </a:extLst>
              </p:cNvPr>
              <p:cNvSpPr>
                <a:spLocks noRot="1" noChangeAspect="1" noMove="1" noResize="1" noEditPoints="1" noAdjustHandles="1" noChangeArrowheads="1" noChangeShapeType="1" noTextEdit="1"/>
              </p:cNvSpPr>
              <p:nvPr/>
            </p:nvSpPr>
            <p:spPr>
              <a:xfrm>
                <a:off x="2495600" y="5286380"/>
                <a:ext cx="5414687" cy="101431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25A4E932-5D85-4E4B-BAB8-B81E820310B8}"/>
                  </a:ext>
                </a:extLst>
              </p:cNvPr>
              <p:cNvSpPr/>
              <p:nvPr/>
            </p:nvSpPr>
            <p:spPr>
              <a:xfrm>
                <a:off x="504056" y="4677270"/>
                <a:ext cx="5321137" cy="523220"/>
              </a:xfrm>
              <a:prstGeom prst="rect">
                <a:avLst/>
              </a:prstGeom>
            </p:spPr>
            <p:txBody>
              <a:bodyPr wrap="none">
                <a:spAutoFit/>
              </a:bodyPr>
              <a:lstStyle/>
              <a:p>
                <a:r>
                  <a:rPr lang="ja-JP" altLang="en-US" sz="2800" dirty="0">
                    <a:solidFill>
                      <a:srgbClr val="000000"/>
                    </a:solidFill>
                    <a:latin typeface="HG丸ｺﾞｼｯｸM-PRO" panose="020F0600000000000000" pitchFamily="50" charset="-128"/>
                    <a:ea typeface="HG丸ｺﾞｼｯｸM-PRO" panose="020F0600000000000000" pitchFamily="50" charset="-128"/>
                  </a:rPr>
                  <a:t>　</a:t>
                </a:r>
                <a:r>
                  <a:rPr lang="en-US" altLang="ja-JP" sz="2800" b="1" dirty="0">
                    <a:solidFill>
                      <a:srgbClr val="FF0000"/>
                    </a:solidFill>
                    <a:ea typeface="HG丸ｺﾞｼｯｸM-PRO" panose="020F0600000000000000" pitchFamily="50" charset="-128"/>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oMath>
                </a14:m>
                <a:r>
                  <a:rPr lang="ja-JP" altLang="en-US" sz="2800" dirty="0">
                    <a:solidFill>
                      <a:srgbClr val="000000"/>
                    </a:solidFill>
                    <a:latin typeface="HG丸ｺﾞｼｯｸM-PRO" panose="020F0600000000000000" pitchFamily="50" charset="-128"/>
                    <a:ea typeface="HG丸ｺﾞｼｯｸM-PRO" panose="020F0600000000000000" pitchFamily="50" charset="-128"/>
                  </a:rPr>
                  <a:t>についての不等式に直すと</a:t>
                </a:r>
                <a:endParaRPr lang="ja-JP" altLang="en-US" sz="2800" dirty="0">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25A4E932-5D85-4E4B-BAB8-B81E820310B8}"/>
                  </a:ext>
                </a:extLst>
              </p:cNvPr>
              <p:cNvSpPr>
                <a:spLocks noRot="1" noChangeAspect="1" noMove="1" noResize="1" noEditPoints="1" noAdjustHandles="1" noChangeArrowheads="1" noChangeShapeType="1" noTextEdit="1"/>
              </p:cNvSpPr>
              <p:nvPr/>
            </p:nvSpPr>
            <p:spPr>
              <a:xfrm>
                <a:off x="504056" y="4677270"/>
                <a:ext cx="5321137" cy="523220"/>
              </a:xfrm>
              <a:prstGeom prst="rect">
                <a:avLst/>
              </a:prstGeom>
              <a:blipFill>
                <a:blip r:embed="rId5"/>
                <a:stretch>
                  <a:fillRect t="-16279" r="-916" b="-267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617357DA-C6FE-4F09-BC3C-4A4698789DAD}"/>
                  </a:ext>
                </a:extLst>
              </p:cNvPr>
              <p:cNvSpPr/>
              <p:nvPr/>
            </p:nvSpPr>
            <p:spPr>
              <a:xfrm>
                <a:off x="659592" y="3855706"/>
                <a:ext cx="6190284" cy="523220"/>
              </a:xfrm>
              <a:prstGeom prst="rect">
                <a:avLst/>
              </a:prstGeom>
            </p:spPr>
            <p:txBody>
              <a:bodyPr wrap="none">
                <a:spAutoFit/>
              </a:bodyPr>
              <a:lstStyle/>
              <a:p>
                <a:r>
                  <a:rPr lang="ja-JP" altLang="en-US" sz="2800" dirty="0">
                    <a:solidFill>
                      <a:srgbClr val="000000"/>
                    </a:solidFill>
                    <a:latin typeface="HG丸ｺﾞｼｯｸM-PRO" panose="020F0600000000000000" pitchFamily="50" charset="-128"/>
                    <a:ea typeface="HG丸ｺﾞｼｯｸM-PRO" panose="020F0600000000000000" pitchFamily="50" charset="-128"/>
                  </a:rPr>
                  <a:t>無限遠にたどり着くためには、</a:t>
                </a:r>
                <a:r>
                  <a:rPr lang="en-US" altLang="ja-JP" sz="2800" b="1" dirty="0">
                    <a:solidFill>
                      <a:srgbClr val="FF0000"/>
                    </a:solidFill>
                    <a:ea typeface="HG丸ｺﾞｼｯｸM-PRO" panose="020F0600000000000000" pitchFamily="50" charset="-128"/>
                  </a:rPr>
                  <a:t> </a:t>
                </a:r>
                <a14:m>
                  <m:oMath xmlns:m="http://schemas.openxmlformats.org/officeDocument/2006/math">
                    <m:r>
                      <a:rPr lang="en-US" altLang="ja-JP" sz="2800" b="1" i="1">
                        <a:solidFill>
                          <a:srgbClr val="FF0000"/>
                        </a:solidFill>
                        <a:latin typeface="Cambria Math" panose="02040503050406030204" pitchFamily="18" charset="0"/>
                      </a:rPr>
                      <m:t>𝒗</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rPr>
                      <m:t>𝟎</m:t>
                    </m:r>
                  </m:oMath>
                </a14:m>
                <a:endParaRPr lang="ja-JP" altLang="en-US" sz="28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617357DA-C6FE-4F09-BC3C-4A4698789DAD}"/>
                  </a:ext>
                </a:extLst>
              </p:cNvPr>
              <p:cNvSpPr>
                <a:spLocks noRot="1" noChangeAspect="1" noMove="1" noResize="1" noEditPoints="1" noAdjustHandles="1" noChangeArrowheads="1" noChangeShapeType="1" noTextEdit="1"/>
              </p:cNvSpPr>
              <p:nvPr/>
            </p:nvSpPr>
            <p:spPr>
              <a:xfrm>
                <a:off x="659592" y="3855706"/>
                <a:ext cx="6190284" cy="523220"/>
              </a:xfrm>
              <a:prstGeom prst="rect">
                <a:avLst/>
              </a:prstGeom>
              <a:blipFill>
                <a:blip r:embed="rId6"/>
                <a:stretch>
                  <a:fillRect l="-1969" t="-16279" b="-267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0C852A82-3886-4E67-8520-16F7DAA19A34}"/>
                  </a:ext>
                </a:extLst>
              </p:cNvPr>
              <p:cNvSpPr/>
              <p:nvPr/>
            </p:nvSpPr>
            <p:spPr>
              <a:xfrm>
                <a:off x="7369282" y="2924944"/>
                <a:ext cx="103746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panose="02040503050406030204" pitchFamily="18" charset="0"/>
                          <a:ea typeface="Cambria Math" panose="02040503050406030204" pitchFamily="18" charset="0"/>
                        </a:rPr>
                        <m:t>≧</m:t>
                      </m:r>
                      <m:r>
                        <a:rPr lang="en-US" altLang="ja-JP" sz="3600" b="1" i="1">
                          <a:solidFill>
                            <a:srgbClr val="FF0000"/>
                          </a:solidFill>
                          <a:latin typeface="Cambria Math" panose="02040503050406030204" pitchFamily="18" charset="0"/>
                        </a:rPr>
                        <m:t>𝟎</m:t>
                      </m:r>
                    </m:oMath>
                  </m:oMathPara>
                </a14:m>
                <a:endParaRPr lang="ja-JP" altLang="en-US" sz="36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0C852A82-3886-4E67-8520-16F7DAA19A34}"/>
                  </a:ext>
                </a:extLst>
              </p:cNvPr>
              <p:cNvSpPr>
                <a:spLocks noRot="1" noChangeAspect="1" noMove="1" noResize="1" noEditPoints="1" noAdjustHandles="1" noChangeArrowheads="1" noChangeShapeType="1" noTextEdit="1"/>
              </p:cNvSpPr>
              <p:nvPr/>
            </p:nvSpPr>
            <p:spPr>
              <a:xfrm>
                <a:off x="7369282" y="2924944"/>
                <a:ext cx="1037463"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591E6B7E-9502-4E0A-AAE0-A71FF0954B6A}"/>
                  </a:ext>
                </a:extLst>
              </p:cNvPr>
              <p:cNvSpPr/>
              <p:nvPr/>
            </p:nvSpPr>
            <p:spPr>
              <a:xfrm>
                <a:off x="7752184" y="4998348"/>
                <a:ext cx="1487522" cy="1547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ja-JP" altLang="en-US" sz="3200" b="1" i="1">
                              <a:solidFill>
                                <a:srgbClr val="FF0000"/>
                              </a:solidFill>
                              <a:latin typeface="Cambria Math" panose="02040503050406030204" pitchFamily="18" charset="0"/>
                            </a:rPr>
                          </m:ctrlPr>
                        </m:radPr>
                        <m:deg/>
                        <m:e>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𝑮𝑴</m:t>
                              </m:r>
                            </m:num>
                            <m:den>
                              <m:r>
                                <a:rPr lang="en-US" altLang="ja-JP" sz="3200" b="1" i="1">
                                  <a:solidFill>
                                    <a:srgbClr val="FF0000"/>
                                  </a:solidFill>
                                  <a:latin typeface="Cambria Math" panose="02040503050406030204" pitchFamily="18" charset="0"/>
                                </a:rPr>
                                <m:t>𝒓</m:t>
                              </m:r>
                            </m:den>
                          </m:f>
                        </m:e>
                      </m:rad>
                    </m:oMath>
                  </m:oMathPara>
                </a14:m>
                <a:endParaRPr lang="ja-JP" altLang="en-US" sz="32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591E6B7E-9502-4E0A-AAE0-A71FF0954B6A}"/>
                  </a:ext>
                </a:extLst>
              </p:cNvPr>
              <p:cNvSpPr>
                <a:spLocks noRot="1" noChangeAspect="1" noMove="1" noResize="1" noEditPoints="1" noAdjustHandles="1" noChangeArrowheads="1" noChangeShapeType="1" noTextEdit="1"/>
              </p:cNvSpPr>
              <p:nvPr/>
            </p:nvSpPr>
            <p:spPr>
              <a:xfrm>
                <a:off x="7752184" y="4998348"/>
                <a:ext cx="1487522" cy="1547347"/>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6622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a:t>
            </a:fld>
            <a:endParaRPr kumimoji="1" lang="ja-JP" altLang="en-US"/>
          </a:p>
        </p:txBody>
      </p:sp>
      <p:sp>
        <p:nvSpPr>
          <p:cNvPr id="6" name="コンテンツ プレースホルダー 2">
            <a:extLst>
              <a:ext uri="{FF2B5EF4-FFF2-40B4-BE49-F238E27FC236}">
                <a16:creationId xmlns:a16="http://schemas.microsoft.com/office/drawing/2014/main" id="{E8CD60BF-E4A9-41F0-8587-1379FB19E582}"/>
              </a:ext>
            </a:extLst>
          </p:cNvPr>
          <p:cNvSpPr txBox="1">
            <a:spLocks/>
          </p:cNvSpPr>
          <p:nvPr/>
        </p:nvSpPr>
        <p:spPr>
          <a:xfrm>
            <a:off x="443191" y="1268760"/>
            <a:ext cx="6840760" cy="27363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t>ケプラーの３法則</a:t>
            </a:r>
            <a:endParaRPr lang="en-US" altLang="ja-JP" sz="4000" dirty="0"/>
          </a:p>
          <a:p>
            <a:pPr marL="0" indent="0">
              <a:buFont typeface="Arial" panose="020B0604020202020204" pitchFamily="34" charset="0"/>
              <a:buNone/>
            </a:pPr>
            <a:endParaRPr lang="ja-JP" altLang="en-US" sz="1800" dirty="0"/>
          </a:p>
          <a:p>
            <a:pPr marL="0" indent="0">
              <a:buFont typeface="Arial" panose="020B0604020202020204" pitchFamily="34" charset="0"/>
              <a:buNone/>
            </a:pPr>
            <a:r>
              <a:rPr lang="ja-JP" altLang="en-US" sz="2800" dirty="0">
                <a:solidFill>
                  <a:srgbClr val="FF0000"/>
                </a:solidFill>
              </a:rPr>
              <a:t>第１法則</a:t>
            </a:r>
            <a:r>
              <a:rPr lang="ja-JP" altLang="en-US" sz="2800" dirty="0"/>
              <a:t>　それぞれの惑星は、太陽を１つの</a:t>
            </a:r>
            <a:r>
              <a:rPr lang="ja-JP" altLang="en-US" sz="2800" b="1" dirty="0">
                <a:solidFill>
                  <a:srgbClr val="FF0000"/>
                </a:solidFill>
              </a:rPr>
              <a:t>焦点</a:t>
            </a:r>
            <a:r>
              <a:rPr lang="ja-JP" altLang="en-US" sz="2800" dirty="0"/>
              <a:t>とする</a:t>
            </a:r>
            <a:endParaRPr lang="en-US" altLang="ja-JP" sz="2800" dirty="0"/>
          </a:p>
          <a:p>
            <a:pPr marL="0" indent="0">
              <a:buFont typeface="Arial" panose="020B0604020202020204" pitchFamily="34" charset="0"/>
              <a:buNone/>
            </a:pPr>
            <a:r>
              <a:rPr lang="ja-JP" altLang="en-US" sz="2800" dirty="0"/>
              <a:t>③（　　　　　）軌道上を運動する。</a:t>
            </a:r>
          </a:p>
        </p:txBody>
      </p:sp>
      <p:pic>
        <p:nvPicPr>
          <p:cNvPr id="7" name="Picture 3">
            <a:extLst>
              <a:ext uri="{FF2B5EF4-FFF2-40B4-BE49-F238E27FC236}">
                <a16:creationId xmlns:a16="http://schemas.microsoft.com/office/drawing/2014/main" id="{52E3B812-100F-4BBE-B1EA-EF8B96C77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412776"/>
            <a:ext cx="4456935" cy="380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a:extLst>
              <a:ext uri="{FF2B5EF4-FFF2-40B4-BE49-F238E27FC236}">
                <a16:creationId xmlns:a16="http://schemas.microsoft.com/office/drawing/2014/main" id="{B24C7777-99E9-4096-8305-2879F7CD90A4}"/>
              </a:ext>
            </a:extLst>
          </p:cNvPr>
          <p:cNvSpPr/>
          <p:nvPr/>
        </p:nvSpPr>
        <p:spPr>
          <a:xfrm>
            <a:off x="1631504" y="3250673"/>
            <a:ext cx="902811" cy="523220"/>
          </a:xfrm>
          <a:prstGeom prst="rect">
            <a:avLst/>
          </a:prstGeom>
        </p:spPr>
        <p:txBody>
          <a:bodyPr wrap="none">
            <a:spAutoFit/>
          </a:bodyPr>
          <a:lstStyle/>
          <a:p>
            <a:r>
              <a:rPr lang="ja-JP" altLang="en-US" sz="2800" b="1" dirty="0">
                <a:solidFill>
                  <a:srgbClr val="FF0000"/>
                </a:solidFill>
                <a:ea typeface="HG丸ｺﾞｼｯｸM-PRO" panose="020F0600000000000000" pitchFamily="50" charset="-128"/>
              </a:rPr>
              <a:t>楕円</a:t>
            </a:r>
          </a:p>
        </p:txBody>
      </p:sp>
      <p:sp>
        <p:nvSpPr>
          <p:cNvPr id="9" name="正方形/長方形 8">
            <a:extLst>
              <a:ext uri="{FF2B5EF4-FFF2-40B4-BE49-F238E27FC236}">
                <a16:creationId xmlns:a16="http://schemas.microsoft.com/office/drawing/2014/main" id="{C1FDFF85-627F-4FE4-8AEB-8D5E0D19A573}"/>
              </a:ext>
            </a:extLst>
          </p:cNvPr>
          <p:cNvSpPr/>
          <p:nvPr/>
        </p:nvSpPr>
        <p:spPr>
          <a:xfrm>
            <a:off x="11233078" y="2837253"/>
            <a:ext cx="954107" cy="400110"/>
          </a:xfrm>
          <a:prstGeom prst="rect">
            <a:avLst/>
          </a:prstGeom>
        </p:spPr>
        <p:txBody>
          <a:bodyPr wrap="none">
            <a:spAutoFit/>
          </a:bodyPr>
          <a:lstStyle/>
          <a:p>
            <a:r>
              <a:rPr lang="ja-JP" altLang="en-US" sz="2000" b="1" dirty="0">
                <a:solidFill>
                  <a:srgbClr val="FF0000"/>
                </a:solidFill>
                <a:ea typeface="HG丸ｺﾞｼｯｸM-PRO" panose="020F0600000000000000" pitchFamily="50" charset="-128"/>
              </a:rPr>
              <a:t>遠日点</a:t>
            </a:r>
          </a:p>
        </p:txBody>
      </p:sp>
      <p:sp>
        <p:nvSpPr>
          <p:cNvPr id="10" name="正方形/長方形 9">
            <a:extLst>
              <a:ext uri="{FF2B5EF4-FFF2-40B4-BE49-F238E27FC236}">
                <a16:creationId xmlns:a16="http://schemas.microsoft.com/office/drawing/2014/main" id="{4D9E1D06-8819-42D6-834E-F0C357A23C15}"/>
              </a:ext>
            </a:extLst>
          </p:cNvPr>
          <p:cNvSpPr/>
          <p:nvPr/>
        </p:nvSpPr>
        <p:spPr>
          <a:xfrm>
            <a:off x="6974713" y="2837253"/>
            <a:ext cx="954107" cy="400110"/>
          </a:xfrm>
          <a:prstGeom prst="rect">
            <a:avLst/>
          </a:prstGeom>
        </p:spPr>
        <p:txBody>
          <a:bodyPr wrap="none">
            <a:spAutoFit/>
          </a:bodyPr>
          <a:lstStyle/>
          <a:p>
            <a:r>
              <a:rPr lang="ja-JP" altLang="en-US" sz="2000" b="1" dirty="0">
                <a:solidFill>
                  <a:srgbClr val="FF0000"/>
                </a:solidFill>
                <a:ea typeface="HG丸ｺﾞｼｯｸM-PRO" panose="020F0600000000000000" pitchFamily="50" charset="-128"/>
              </a:rPr>
              <a:t>近日点</a:t>
            </a:r>
          </a:p>
        </p:txBody>
      </p:sp>
      <p:sp>
        <p:nvSpPr>
          <p:cNvPr id="11" name="楕円 10">
            <a:extLst>
              <a:ext uri="{FF2B5EF4-FFF2-40B4-BE49-F238E27FC236}">
                <a16:creationId xmlns:a16="http://schemas.microsoft.com/office/drawing/2014/main" id="{BC216C26-5A25-4BA4-982A-E5CAB55B8B68}"/>
              </a:ext>
            </a:extLst>
          </p:cNvPr>
          <p:cNvSpPr/>
          <p:nvPr/>
        </p:nvSpPr>
        <p:spPr>
          <a:xfrm>
            <a:off x="7358203" y="3230685"/>
            <a:ext cx="133878" cy="1338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3C4A3C5B-C18C-4DAF-A87B-C19091D4FA87}"/>
              </a:ext>
            </a:extLst>
          </p:cNvPr>
          <p:cNvSpPr/>
          <p:nvPr/>
        </p:nvSpPr>
        <p:spPr>
          <a:xfrm>
            <a:off x="11643193" y="3250673"/>
            <a:ext cx="133878" cy="1338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54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30</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4A7102-8426-445E-A0BD-B9C41E6C543C}"/>
                  </a:ext>
                </a:extLst>
              </p:cNvPr>
              <p:cNvSpPr/>
              <p:nvPr/>
            </p:nvSpPr>
            <p:spPr>
              <a:xfrm>
                <a:off x="490109" y="1173536"/>
                <a:ext cx="7497792" cy="4893647"/>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練習１　地表面に質量</a:t>
                </a:r>
                <a14:m>
                  <m:oMath xmlns:m="http://schemas.openxmlformats.org/officeDocument/2006/math">
                    <m:r>
                      <a:rPr lang="en-US" altLang="ja-JP" sz="2400" b="0" i="1" smtClean="0">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の物体がある。この物体を地表面から高さ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まで持ち上げる。地球の質量を</a:t>
                </a:r>
                <a14:m>
                  <m:oMath xmlns:m="http://schemas.openxmlformats.org/officeDocument/2006/math">
                    <m:r>
                      <a:rPr lang="en-US" altLang="ja-JP" sz="2400" i="1">
                        <a:solidFill>
                          <a:srgbClr val="FF0000"/>
                        </a:solidFill>
                        <a:latin typeface="Cambria Math" panose="02040503050406030204" pitchFamily="18" charset="0"/>
                      </a:rPr>
                      <m:t>𝑀</m:t>
                    </m:r>
                  </m:oMath>
                </a14:m>
                <a:r>
                  <a:rPr lang="ja-JP" altLang="en-US" sz="2400" dirty="0">
                    <a:latin typeface="HG丸ｺﾞｼｯｸM-PRO" panose="020F0600000000000000" pitchFamily="50" charset="-128"/>
                    <a:ea typeface="HG丸ｺﾞｼｯｸM-PRO" panose="020F0600000000000000" pitchFamily="50" charset="-128"/>
                  </a:rPr>
                  <a:t>、地表面の地球中心からの距離</a:t>
                </a:r>
                <a14:m>
                  <m:oMath xmlns:m="http://schemas.openxmlformats.org/officeDocument/2006/math">
                    <m:r>
                      <a:rPr lang="en-US" altLang="ja-JP" sz="2400" b="0" i="1" smtClean="0">
                        <a:solidFill>
                          <a:srgbClr val="FF0000"/>
                        </a:solidFill>
                        <a:latin typeface="Cambria Math" panose="02040503050406030204" pitchFamily="18" charset="0"/>
                      </a:rPr>
                      <m:t>𝑟</m:t>
                    </m:r>
                  </m:oMath>
                </a14:m>
                <a:r>
                  <a:rPr lang="ja-JP" altLang="en-US" sz="2400" dirty="0">
                    <a:latin typeface="HG丸ｺﾞｼｯｸM-PRO" panose="020F0600000000000000" pitchFamily="50" charset="-128"/>
                    <a:ea typeface="HG丸ｺﾞｼｯｸM-PRO" panose="020F0600000000000000" pitchFamily="50" charset="-128"/>
                  </a:rPr>
                  <a:t>、地表面での重力加速度の大きさを</a:t>
                </a:r>
                <a14:m>
                  <m:oMath xmlns:m="http://schemas.openxmlformats.org/officeDocument/2006/math">
                    <m:r>
                      <a:rPr lang="en-US" altLang="ja-JP" sz="2400" i="1">
                        <a:solidFill>
                          <a:srgbClr val="FF0000"/>
                        </a:solidFill>
                        <a:latin typeface="Cambria Math" panose="02040503050406030204" pitchFamily="18" charset="0"/>
                      </a:rPr>
                      <m:t>𝑔</m:t>
                    </m:r>
                  </m:oMath>
                </a14:m>
                <a:r>
                  <a:rPr lang="ja-JP" altLang="en-US" sz="2400" dirty="0">
                    <a:latin typeface="HG丸ｺﾞｼｯｸM-PRO" panose="020F0600000000000000" pitchFamily="50" charset="-128"/>
                    <a:ea typeface="HG丸ｺﾞｼｯｸM-PRO" panose="020F0600000000000000" pitchFamily="50" charset="-128"/>
                  </a:rPr>
                  <a:t>として以下の問いに答えなさい。</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（１）地表面ではたらく重力の大きさを</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b="0" i="1" smtClean="0">
                        <a:solidFill>
                          <a:srgbClr val="FF0000"/>
                        </a:solidFill>
                        <a:latin typeface="Cambria Math" panose="02040503050406030204" pitchFamily="18" charset="0"/>
                      </a:rPr>
                      <m:t>𝑔</m:t>
                    </m:r>
                  </m:oMath>
                </a14:m>
                <a:r>
                  <a:rPr lang="ja-JP" altLang="en-US" sz="2400" dirty="0">
                    <a:latin typeface="HG丸ｺﾞｼｯｸM-PRO" panose="020F0600000000000000" pitchFamily="50" charset="-128"/>
                    <a:ea typeface="HG丸ｺﾞｼｯｸM-PRO" panose="020F0600000000000000" pitchFamily="50" charset="-128"/>
                  </a:rPr>
                  <a:t>を用いて表しなさい。</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（２）万有引力定数</a:t>
                </a:r>
                <a14:m>
                  <m:oMath xmlns:m="http://schemas.openxmlformats.org/officeDocument/2006/math">
                    <m:r>
                      <a:rPr lang="en-US" altLang="ja-JP" sz="2400" b="0" i="1" smtClean="0">
                        <a:solidFill>
                          <a:srgbClr val="FF0000"/>
                        </a:solidFill>
                        <a:latin typeface="Cambria Math" panose="02040503050406030204" pitchFamily="18" charset="0"/>
                      </a:rPr>
                      <m:t>𝐺</m:t>
                    </m:r>
                  </m:oMath>
                </a14:m>
                <a:r>
                  <a:rPr lang="ja-JP" altLang="en-US" sz="2400" dirty="0">
                    <a:latin typeface="HG丸ｺﾞｼｯｸM-PRO" panose="020F0600000000000000" pitchFamily="50" charset="-128"/>
                    <a:ea typeface="HG丸ｺﾞｼｯｸM-PRO" panose="020F0600000000000000" pitchFamily="50" charset="-128"/>
                  </a:rPr>
                  <a:t>を</a:t>
                </a:r>
                <a14:m>
                  <m:oMath xmlns:m="http://schemas.openxmlformats.org/officeDocument/2006/math">
                    <m:r>
                      <a:rPr lang="en-US" altLang="ja-JP" sz="2400" b="0" i="1" smtClean="0">
                        <a:solidFill>
                          <a:srgbClr val="FF0000"/>
                        </a:solidFill>
                        <a:latin typeface="Cambria Math" panose="02040503050406030204" pitchFamily="18" charset="0"/>
                      </a:rPr>
                      <m:t>𝑀</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b="0" i="1" smtClean="0">
                        <a:solidFill>
                          <a:srgbClr val="FF0000"/>
                        </a:solidFill>
                        <a:latin typeface="Cambria Math" panose="02040503050406030204" pitchFamily="18" charset="0"/>
                      </a:rPr>
                      <m:t>𝑟</m:t>
                    </m:r>
                  </m:oMath>
                </a14:m>
                <a:r>
                  <a:rPr lang="ja-JP" altLang="en-US" sz="2400" dirty="0">
                    <a:latin typeface="HG丸ｺﾞｼｯｸM-PRO" panose="020F0600000000000000" pitchFamily="50" charset="-128"/>
                    <a:ea typeface="HG丸ｺﾞｼｯｸM-PRO" panose="020F0600000000000000" pitchFamily="50" charset="-128"/>
                  </a:rPr>
                  <a:t>を用いて表しなさい。</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（３）高さ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における物体にはたらく重力の大きさを</a:t>
                </a:r>
                <a14:m>
                  <m:oMath xmlns:m="http://schemas.openxmlformats.org/officeDocument/2006/math">
                    <m:r>
                      <a:rPr lang="en-US" altLang="ja-JP" sz="2400" b="0" i="1" smtClean="0">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𝑟</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b="0" i="1" smtClean="0">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を用いて表しなさい。</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（４）高さ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における物体にはたらく万有引力による位置エネルギーを</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𝑟</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を用いて表しなさい。ただし、無限遠を万有引力による位置エネルギーの基準とする。</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D64A7102-8426-445E-A0BD-B9C41E6C543C}"/>
                  </a:ext>
                </a:extLst>
              </p:cNvPr>
              <p:cNvSpPr>
                <a:spLocks noRot="1" noChangeAspect="1" noMove="1" noResize="1" noEditPoints="1" noAdjustHandles="1" noChangeArrowheads="1" noChangeShapeType="1" noTextEdit="1"/>
              </p:cNvSpPr>
              <p:nvPr/>
            </p:nvSpPr>
            <p:spPr>
              <a:xfrm>
                <a:off x="490109" y="1173536"/>
                <a:ext cx="7497792" cy="4893647"/>
              </a:xfrm>
              <a:prstGeom prst="rect">
                <a:avLst/>
              </a:prstGeom>
              <a:blipFill>
                <a:blip r:embed="rId2"/>
                <a:stretch>
                  <a:fillRect l="-1220" t="-1372" r="-5366" b="-1995"/>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AA78C085-A6C7-42C9-8424-A103A7B059ED}"/>
              </a:ext>
            </a:extLst>
          </p:cNvPr>
          <p:cNvSpPr/>
          <p:nvPr/>
        </p:nvSpPr>
        <p:spPr>
          <a:xfrm>
            <a:off x="8401530" y="1772816"/>
            <a:ext cx="3157200" cy="315720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E3EAD881-B0BC-4524-BE16-3EFA04BA07F1}"/>
              </a:ext>
            </a:extLst>
          </p:cNvPr>
          <p:cNvCxnSpPr>
            <a:cxnSpLocks/>
            <a:stCxn id="15" idx="3"/>
          </p:cNvCxnSpPr>
          <p:nvPr/>
        </p:nvCxnSpPr>
        <p:spPr>
          <a:xfrm flipH="1">
            <a:off x="10044087" y="2232353"/>
            <a:ext cx="1074406" cy="106709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3E808A2-8762-4B52-99A6-AE580FCED1A3}"/>
                  </a:ext>
                </a:extLst>
              </p:cNvPr>
              <p:cNvSpPr/>
              <p:nvPr/>
            </p:nvSpPr>
            <p:spPr>
              <a:xfrm>
                <a:off x="10201342" y="2232353"/>
                <a:ext cx="4972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𝑟</m:t>
                      </m:r>
                    </m:oMath>
                  </m:oMathPara>
                </a14:m>
                <a:endParaRPr lang="ja-JP" altLang="en-US" sz="32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3E808A2-8762-4B52-99A6-AE580FCED1A3}"/>
                  </a:ext>
                </a:extLst>
              </p:cNvPr>
              <p:cNvSpPr>
                <a:spLocks noRot="1" noChangeAspect="1" noMove="1" noResize="1" noEditPoints="1" noAdjustHandles="1" noChangeArrowheads="1" noChangeShapeType="1" noTextEdit="1"/>
              </p:cNvSpPr>
              <p:nvPr/>
            </p:nvSpPr>
            <p:spPr>
              <a:xfrm>
                <a:off x="10201342" y="2232353"/>
                <a:ext cx="497251" cy="584775"/>
              </a:xfrm>
              <a:prstGeom prst="rect">
                <a:avLst/>
              </a:prstGeom>
              <a:blipFill>
                <a:blip r:embed="rId3"/>
                <a:stretch>
                  <a:fillRect/>
                </a:stretch>
              </a:blipFill>
            </p:spPr>
            <p:txBody>
              <a:bodyPr/>
              <a:lstStyle/>
              <a:p>
                <a:r>
                  <a:rPr lang="ja-JP" altLang="en-US">
                    <a:noFill/>
                  </a:rPr>
                  <a:t> </a:t>
                </a:r>
              </a:p>
            </p:txBody>
          </p:sp>
        </mc:Fallback>
      </mc:AlternateContent>
      <p:sp>
        <p:nvSpPr>
          <p:cNvPr id="9" name="楕円 8">
            <a:extLst>
              <a:ext uri="{FF2B5EF4-FFF2-40B4-BE49-F238E27FC236}">
                <a16:creationId xmlns:a16="http://schemas.microsoft.com/office/drawing/2014/main" id="{EA12827C-EE9B-4FCA-825C-6C8E5C064FD4}"/>
              </a:ext>
            </a:extLst>
          </p:cNvPr>
          <p:cNvSpPr/>
          <p:nvPr/>
        </p:nvSpPr>
        <p:spPr>
          <a:xfrm>
            <a:off x="9921447" y="3292733"/>
            <a:ext cx="117367" cy="117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B3D276D-8FED-4ED9-993D-FED8067A341E}"/>
              </a:ext>
            </a:extLst>
          </p:cNvPr>
          <p:cNvSpPr/>
          <p:nvPr/>
        </p:nvSpPr>
        <p:spPr>
          <a:xfrm>
            <a:off x="11072876" y="1966481"/>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EEFC8B7-9D53-4E37-83FE-061EAB7259CD}"/>
                  </a:ext>
                </a:extLst>
              </p:cNvPr>
              <p:cNvSpPr/>
              <p:nvPr/>
            </p:nvSpPr>
            <p:spPr>
              <a:xfrm>
                <a:off x="10757110" y="1173536"/>
                <a:ext cx="5122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h</m:t>
                      </m:r>
                    </m:oMath>
                  </m:oMathPara>
                </a14:m>
                <a:endParaRPr lang="ja-JP" altLang="en-US" sz="3200" dirty="0"/>
              </a:p>
            </p:txBody>
          </p:sp>
        </mc:Choice>
        <mc:Fallback xmlns="">
          <p:sp>
            <p:nvSpPr>
              <p:cNvPr id="17" name="正方形/長方形 16">
                <a:extLst>
                  <a:ext uri="{FF2B5EF4-FFF2-40B4-BE49-F238E27FC236}">
                    <a16:creationId xmlns:a16="http://schemas.microsoft.com/office/drawing/2014/main" id="{8EEFC8B7-9D53-4E37-83FE-061EAB7259CD}"/>
                  </a:ext>
                </a:extLst>
              </p:cNvPr>
              <p:cNvSpPr>
                <a:spLocks noRot="1" noChangeAspect="1" noMove="1" noResize="1" noEditPoints="1" noAdjustHandles="1" noChangeArrowheads="1" noChangeShapeType="1" noTextEdit="1"/>
              </p:cNvSpPr>
              <p:nvPr/>
            </p:nvSpPr>
            <p:spPr>
              <a:xfrm>
                <a:off x="10757110" y="1173536"/>
                <a:ext cx="512256" cy="584775"/>
              </a:xfrm>
              <a:prstGeom prst="rect">
                <a:avLst/>
              </a:prstGeom>
              <a:blipFill>
                <a:blip r:embed="rId4"/>
                <a:stretch>
                  <a:fillRect/>
                </a:stretch>
              </a:blipFill>
            </p:spPr>
            <p:txBody>
              <a:bodyPr/>
              <a:lstStyle/>
              <a:p>
                <a:r>
                  <a:rPr lang="ja-JP" altLang="en-US">
                    <a:noFill/>
                  </a:rPr>
                  <a:t> </a:t>
                </a:r>
              </a:p>
            </p:txBody>
          </p:sp>
        </mc:Fallback>
      </mc:AlternateContent>
      <p:sp>
        <p:nvSpPr>
          <p:cNvPr id="18" name="楕円 17">
            <a:extLst>
              <a:ext uri="{FF2B5EF4-FFF2-40B4-BE49-F238E27FC236}">
                <a16:creationId xmlns:a16="http://schemas.microsoft.com/office/drawing/2014/main" id="{DB54BFDB-1686-40B6-BF41-91F3F01275E3}"/>
              </a:ext>
            </a:extLst>
          </p:cNvPr>
          <p:cNvSpPr/>
          <p:nvPr/>
        </p:nvSpPr>
        <p:spPr>
          <a:xfrm>
            <a:off x="11552825" y="1461327"/>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F1FD13F-2DE7-4041-B103-727277B8D3C9}"/>
              </a:ext>
            </a:extLst>
          </p:cNvPr>
          <p:cNvCxnSpPr>
            <a:cxnSpLocks/>
          </p:cNvCxnSpPr>
          <p:nvPr/>
        </p:nvCxnSpPr>
        <p:spPr>
          <a:xfrm flipH="1">
            <a:off x="10890828" y="1553908"/>
            <a:ext cx="584400" cy="5128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50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31</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4A7102-8426-445E-A0BD-B9C41E6C543C}"/>
                  </a:ext>
                </a:extLst>
              </p:cNvPr>
              <p:cNvSpPr/>
              <p:nvPr/>
            </p:nvSpPr>
            <p:spPr>
              <a:xfrm>
                <a:off x="490109" y="1461327"/>
                <a:ext cx="7497792" cy="2308324"/>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練習１　地表面に質量</a:t>
                </a:r>
                <a14:m>
                  <m:oMath xmlns:m="http://schemas.openxmlformats.org/officeDocument/2006/math">
                    <m:r>
                      <a:rPr lang="en-US" altLang="ja-JP" sz="2400" b="0" i="1" smtClean="0">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の物体がある。この物体を地表面から高さ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まで持ち上げる。地球の質量を</a:t>
                </a:r>
                <a14:m>
                  <m:oMath xmlns:m="http://schemas.openxmlformats.org/officeDocument/2006/math">
                    <m:r>
                      <a:rPr lang="en-US" altLang="ja-JP" sz="2400" i="1">
                        <a:solidFill>
                          <a:srgbClr val="FF0000"/>
                        </a:solidFill>
                        <a:latin typeface="Cambria Math" panose="02040503050406030204" pitchFamily="18" charset="0"/>
                      </a:rPr>
                      <m:t>𝑀</m:t>
                    </m:r>
                  </m:oMath>
                </a14:m>
                <a:r>
                  <a:rPr lang="ja-JP" altLang="en-US" sz="2400" dirty="0">
                    <a:latin typeface="HG丸ｺﾞｼｯｸM-PRO" panose="020F0600000000000000" pitchFamily="50" charset="-128"/>
                    <a:ea typeface="HG丸ｺﾞｼｯｸM-PRO" panose="020F0600000000000000" pitchFamily="50" charset="-128"/>
                  </a:rPr>
                  <a:t>、地表面の地球中心からの距離</a:t>
                </a:r>
                <a14:m>
                  <m:oMath xmlns:m="http://schemas.openxmlformats.org/officeDocument/2006/math">
                    <m:r>
                      <a:rPr lang="en-US" altLang="ja-JP" sz="2400" b="0" i="1" smtClean="0">
                        <a:solidFill>
                          <a:srgbClr val="FF0000"/>
                        </a:solidFill>
                        <a:latin typeface="Cambria Math" panose="02040503050406030204" pitchFamily="18" charset="0"/>
                      </a:rPr>
                      <m:t>𝑟</m:t>
                    </m:r>
                  </m:oMath>
                </a14:m>
                <a:r>
                  <a:rPr lang="ja-JP" altLang="en-US" sz="2400" dirty="0">
                    <a:latin typeface="HG丸ｺﾞｼｯｸM-PRO" panose="020F0600000000000000" pitchFamily="50" charset="-128"/>
                    <a:ea typeface="HG丸ｺﾞｼｯｸM-PRO" panose="020F0600000000000000" pitchFamily="50" charset="-128"/>
                  </a:rPr>
                  <a:t>、地表面での重力加速度の大きさを</a:t>
                </a:r>
                <a14:m>
                  <m:oMath xmlns:m="http://schemas.openxmlformats.org/officeDocument/2006/math">
                    <m:r>
                      <a:rPr lang="en-US" altLang="ja-JP" sz="2400" i="1">
                        <a:solidFill>
                          <a:srgbClr val="FF0000"/>
                        </a:solidFill>
                        <a:latin typeface="Cambria Math" panose="02040503050406030204" pitchFamily="18" charset="0"/>
                      </a:rPr>
                      <m:t>𝑔</m:t>
                    </m:r>
                  </m:oMath>
                </a14:m>
                <a:r>
                  <a:rPr lang="ja-JP" altLang="en-US" sz="2400" dirty="0">
                    <a:latin typeface="HG丸ｺﾞｼｯｸM-PRO" panose="020F0600000000000000" pitchFamily="50" charset="-128"/>
                    <a:ea typeface="HG丸ｺﾞｼｯｸM-PRO" panose="020F0600000000000000" pitchFamily="50" charset="-128"/>
                  </a:rPr>
                  <a:t>として以下の問いに答えなさい。</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（１）地表面ではたらく重力の大きさを</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b="0" i="1" smtClean="0">
                        <a:solidFill>
                          <a:srgbClr val="FF0000"/>
                        </a:solidFill>
                        <a:latin typeface="Cambria Math" panose="02040503050406030204" pitchFamily="18" charset="0"/>
                      </a:rPr>
                      <m:t>𝑔</m:t>
                    </m:r>
                  </m:oMath>
                </a14:m>
                <a:r>
                  <a:rPr lang="ja-JP" altLang="en-US" sz="2400" dirty="0">
                    <a:latin typeface="HG丸ｺﾞｼｯｸM-PRO" panose="020F0600000000000000" pitchFamily="50" charset="-128"/>
                    <a:ea typeface="HG丸ｺﾞｼｯｸM-PRO" panose="020F0600000000000000" pitchFamily="50" charset="-128"/>
                  </a:rPr>
                  <a:t>を用いて表しなさい。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D64A7102-8426-445E-A0BD-B9C41E6C543C}"/>
                  </a:ext>
                </a:extLst>
              </p:cNvPr>
              <p:cNvSpPr>
                <a:spLocks noRot="1" noChangeAspect="1" noMove="1" noResize="1" noEditPoints="1" noAdjustHandles="1" noChangeArrowheads="1" noChangeShapeType="1" noTextEdit="1"/>
              </p:cNvSpPr>
              <p:nvPr/>
            </p:nvSpPr>
            <p:spPr>
              <a:xfrm>
                <a:off x="490109" y="1461327"/>
                <a:ext cx="7497792" cy="2308324"/>
              </a:xfrm>
              <a:prstGeom prst="rect">
                <a:avLst/>
              </a:prstGeom>
              <a:blipFill>
                <a:blip r:embed="rId2"/>
                <a:stretch>
                  <a:fillRect l="-1220" t="-2910" r="-1301" b="-5291"/>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AA78C085-A6C7-42C9-8424-A103A7B059ED}"/>
              </a:ext>
            </a:extLst>
          </p:cNvPr>
          <p:cNvSpPr/>
          <p:nvPr/>
        </p:nvSpPr>
        <p:spPr>
          <a:xfrm>
            <a:off x="8401530" y="1772816"/>
            <a:ext cx="3157200" cy="315720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E3EAD881-B0BC-4524-BE16-3EFA04BA07F1}"/>
              </a:ext>
            </a:extLst>
          </p:cNvPr>
          <p:cNvCxnSpPr>
            <a:cxnSpLocks/>
            <a:stCxn id="15" idx="3"/>
          </p:cNvCxnSpPr>
          <p:nvPr/>
        </p:nvCxnSpPr>
        <p:spPr>
          <a:xfrm flipH="1">
            <a:off x="10044087" y="2232353"/>
            <a:ext cx="1074406" cy="106709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3E808A2-8762-4B52-99A6-AE580FCED1A3}"/>
                  </a:ext>
                </a:extLst>
              </p:cNvPr>
              <p:cNvSpPr/>
              <p:nvPr/>
            </p:nvSpPr>
            <p:spPr>
              <a:xfrm>
                <a:off x="10201342" y="2232353"/>
                <a:ext cx="4972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𝑟</m:t>
                      </m:r>
                    </m:oMath>
                  </m:oMathPara>
                </a14:m>
                <a:endParaRPr lang="ja-JP" altLang="en-US" sz="32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3E808A2-8762-4B52-99A6-AE580FCED1A3}"/>
                  </a:ext>
                </a:extLst>
              </p:cNvPr>
              <p:cNvSpPr>
                <a:spLocks noRot="1" noChangeAspect="1" noMove="1" noResize="1" noEditPoints="1" noAdjustHandles="1" noChangeArrowheads="1" noChangeShapeType="1" noTextEdit="1"/>
              </p:cNvSpPr>
              <p:nvPr/>
            </p:nvSpPr>
            <p:spPr>
              <a:xfrm>
                <a:off x="10201342" y="2232353"/>
                <a:ext cx="497251" cy="584775"/>
              </a:xfrm>
              <a:prstGeom prst="rect">
                <a:avLst/>
              </a:prstGeom>
              <a:blipFill>
                <a:blip r:embed="rId3"/>
                <a:stretch>
                  <a:fillRect/>
                </a:stretch>
              </a:blipFill>
            </p:spPr>
            <p:txBody>
              <a:bodyPr/>
              <a:lstStyle/>
              <a:p>
                <a:r>
                  <a:rPr lang="ja-JP" altLang="en-US">
                    <a:noFill/>
                  </a:rPr>
                  <a:t> </a:t>
                </a:r>
              </a:p>
            </p:txBody>
          </p:sp>
        </mc:Fallback>
      </mc:AlternateContent>
      <p:sp>
        <p:nvSpPr>
          <p:cNvPr id="9" name="楕円 8">
            <a:extLst>
              <a:ext uri="{FF2B5EF4-FFF2-40B4-BE49-F238E27FC236}">
                <a16:creationId xmlns:a16="http://schemas.microsoft.com/office/drawing/2014/main" id="{EA12827C-EE9B-4FCA-825C-6C8E5C064FD4}"/>
              </a:ext>
            </a:extLst>
          </p:cNvPr>
          <p:cNvSpPr/>
          <p:nvPr/>
        </p:nvSpPr>
        <p:spPr>
          <a:xfrm>
            <a:off x="9921447" y="3292733"/>
            <a:ext cx="117367" cy="117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B3D276D-8FED-4ED9-993D-FED8067A341E}"/>
              </a:ext>
            </a:extLst>
          </p:cNvPr>
          <p:cNvSpPr/>
          <p:nvPr/>
        </p:nvSpPr>
        <p:spPr>
          <a:xfrm>
            <a:off x="11072876" y="1966481"/>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EEFC8B7-9D53-4E37-83FE-061EAB7259CD}"/>
                  </a:ext>
                </a:extLst>
              </p:cNvPr>
              <p:cNvSpPr/>
              <p:nvPr/>
            </p:nvSpPr>
            <p:spPr>
              <a:xfrm>
                <a:off x="10757110" y="1173536"/>
                <a:ext cx="5122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h</m:t>
                      </m:r>
                    </m:oMath>
                  </m:oMathPara>
                </a14:m>
                <a:endParaRPr lang="ja-JP" altLang="en-US" sz="3200" dirty="0"/>
              </a:p>
            </p:txBody>
          </p:sp>
        </mc:Choice>
        <mc:Fallback xmlns="">
          <p:sp>
            <p:nvSpPr>
              <p:cNvPr id="17" name="正方形/長方形 16">
                <a:extLst>
                  <a:ext uri="{FF2B5EF4-FFF2-40B4-BE49-F238E27FC236}">
                    <a16:creationId xmlns:a16="http://schemas.microsoft.com/office/drawing/2014/main" id="{8EEFC8B7-9D53-4E37-83FE-061EAB7259CD}"/>
                  </a:ext>
                </a:extLst>
              </p:cNvPr>
              <p:cNvSpPr>
                <a:spLocks noRot="1" noChangeAspect="1" noMove="1" noResize="1" noEditPoints="1" noAdjustHandles="1" noChangeArrowheads="1" noChangeShapeType="1" noTextEdit="1"/>
              </p:cNvSpPr>
              <p:nvPr/>
            </p:nvSpPr>
            <p:spPr>
              <a:xfrm>
                <a:off x="10757110" y="1173536"/>
                <a:ext cx="512256" cy="584775"/>
              </a:xfrm>
              <a:prstGeom prst="rect">
                <a:avLst/>
              </a:prstGeom>
              <a:blipFill>
                <a:blip r:embed="rId4"/>
                <a:stretch>
                  <a:fillRect/>
                </a:stretch>
              </a:blipFill>
            </p:spPr>
            <p:txBody>
              <a:bodyPr/>
              <a:lstStyle/>
              <a:p>
                <a:r>
                  <a:rPr lang="ja-JP" altLang="en-US">
                    <a:noFill/>
                  </a:rPr>
                  <a:t> </a:t>
                </a:r>
              </a:p>
            </p:txBody>
          </p:sp>
        </mc:Fallback>
      </mc:AlternateContent>
      <p:sp>
        <p:nvSpPr>
          <p:cNvPr id="18" name="楕円 17">
            <a:extLst>
              <a:ext uri="{FF2B5EF4-FFF2-40B4-BE49-F238E27FC236}">
                <a16:creationId xmlns:a16="http://schemas.microsoft.com/office/drawing/2014/main" id="{DB54BFDB-1686-40B6-BF41-91F3F01275E3}"/>
              </a:ext>
            </a:extLst>
          </p:cNvPr>
          <p:cNvSpPr/>
          <p:nvPr/>
        </p:nvSpPr>
        <p:spPr>
          <a:xfrm>
            <a:off x="11552825" y="1461327"/>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F1FD13F-2DE7-4041-B103-727277B8D3C9}"/>
              </a:ext>
            </a:extLst>
          </p:cNvPr>
          <p:cNvCxnSpPr>
            <a:cxnSpLocks/>
          </p:cNvCxnSpPr>
          <p:nvPr/>
        </p:nvCxnSpPr>
        <p:spPr>
          <a:xfrm flipH="1">
            <a:off x="10890828" y="1553908"/>
            <a:ext cx="584400" cy="5128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正方形/長方形 6">
                <a:extLst>
                  <a:ext uri="{FF2B5EF4-FFF2-40B4-BE49-F238E27FC236}">
                    <a16:creationId xmlns:a16="http://schemas.microsoft.com/office/drawing/2014/main" id="{045FC164-9DFB-41B3-8AD6-E90D6188638E}"/>
                  </a:ext>
                </a:extLst>
              </p:cNvPr>
              <p:cNvSpPr/>
              <p:nvPr/>
            </p:nvSpPr>
            <p:spPr>
              <a:xfrm>
                <a:off x="3264973" y="3304085"/>
                <a:ext cx="96520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a:solidFill>
                            <a:srgbClr val="FF0000"/>
                          </a:solidFill>
                          <a:latin typeface="Cambria Math" panose="02040503050406030204" pitchFamily="18" charset="0"/>
                        </a:rPr>
                        <m:t>𝑚𝑔</m:t>
                      </m:r>
                    </m:oMath>
                  </m:oMathPara>
                </a14:m>
                <a:endParaRPr lang="ja-JP" altLang="en-US" sz="3600" dirty="0"/>
              </a:p>
            </p:txBody>
          </p:sp>
        </mc:Choice>
        <mc:Fallback>
          <p:sp>
            <p:nvSpPr>
              <p:cNvPr id="7" name="正方形/長方形 6">
                <a:extLst>
                  <a:ext uri="{FF2B5EF4-FFF2-40B4-BE49-F238E27FC236}">
                    <a16:creationId xmlns:a16="http://schemas.microsoft.com/office/drawing/2014/main" id="{045FC164-9DFB-41B3-8AD6-E90D6188638E}"/>
                  </a:ext>
                </a:extLst>
              </p:cNvPr>
              <p:cNvSpPr>
                <a:spLocks noRot="1" noChangeAspect="1" noMove="1" noResize="1" noEditPoints="1" noAdjustHandles="1" noChangeArrowheads="1" noChangeShapeType="1" noTextEdit="1"/>
              </p:cNvSpPr>
              <p:nvPr/>
            </p:nvSpPr>
            <p:spPr>
              <a:xfrm>
                <a:off x="3264973" y="3304085"/>
                <a:ext cx="965200"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6688681C-3C57-44A5-B453-77707FCD5982}"/>
                  </a:ext>
                </a:extLst>
              </p:cNvPr>
              <p:cNvSpPr/>
              <p:nvPr/>
            </p:nvSpPr>
            <p:spPr>
              <a:xfrm>
                <a:off x="490109" y="4056431"/>
                <a:ext cx="7772192" cy="461665"/>
              </a:xfrm>
              <a:prstGeom prst="rect">
                <a:avLst/>
              </a:prstGeom>
            </p:spPr>
            <p:txBody>
              <a:bodyPr wrap="none">
                <a:spAutoFit/>
              </a:bodyPr>
              <a:lstStyle/>
              <a:p>
                <a:pPr algn="just"/>
                <a:r>
                  <a:rPr lang="ja-JP" altLang="en-US" sz="2400" dirty="0">
                    <a:latin typeface="HG丸ｺﾞｼｯｸM-PRO" panose="020F0600000000000000" pitchFamily="50" charset="-128"/>
                    <a:ea typeface="HG丸ｺﾞｼｯｸM-PRO" panose="020F0600000000000000" pitchFamily="50" charset="-128"/>
                  </a:rPr>
                  <a:t>（２）万有引力定数</a:t>
                </a:r>
                <a14:m>
                  <m:oMath xmlns:m="http://schemas.openxmlformats.org/officeDocument/2006/math">
                    <m:r>
                      <a:rPr lang="en-US" altLang="ja-JP" sz="2400" i="1">
                        <a:solidFill>
                          <a:srgbClr val="FF0000"/>
                        </a:solidFill>
                        <a:latin typeface="Cambria Math" panose="02040503050406030204" pitchFamily="18" charset="0"/>
                      </a:rPr>
                      <m:t>𝐺</m:t>
                    </m:r>
                  </m:oMath>
                </a14:m>
                <a:r>
                  <a:rPr lang="ja-JP" altLang="en-US" sz="2400" dirty="0">
                    <a:latin typeface="HG丸ｺﾞｼｯｸM-PRO" panose="020F0600000000000000" pitchFamily="50" charset="-128"/>
                    <a:ea typeface="HG丸ｺﾞｼｯｸM-PRO" panose="020F0600000000000000" pitchFamily="50" charset="-128"/>
                  </a:rPr>
                  <a:t>を</a:t>
                </a:r>
                <a14:m>
                  <m:oMath xmlns:m="http://schemas.openxmlformats.org/officeDocument/2006/math">
                    <m:r>
                      <a:rPr lang="en-US" altLang="ja-JP" sz="2400" i="1">
                        <a:solidFill>
                          <a:srgbClr val="FF0000"/>
                        </a:solidFill>
                        <a:latin typeface="Cambria Math" panose="02040503050406030204" pitchFamily="18" charset="0"/>
                      </a:rPr>
                      <m:t>𝑀</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𝑟</m:t>
                    </m:r>
                  </m:oMath>
                </a14:m>
                <a:r>
                  <a:rPr lang="ja-JP" altLang="en-US" sz="2400" dirty="0">
                    <a:latin typeface="HG丸ｺﾞｼｯｸM-PRO" panose="020F0600000000000000" pitchFamily="50" charset="-128"/>
                    <a:ea typeface="HG丸ｺﾞｼｯｸM-PRO" panose="020F0600000000000000" pitchFamily="50" charset="-128"/>
                  </a:rPr>
                  <a:t>を用いて表しなさい。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6688681C-3C57-44A5-B453-77707FCD5982}"/>
                  </a:ext>
                </a:extLst>
              </p:cNvPr>
              <p:cNvSpPr>
                <a:spLocks noRot="1" noChangeAspect="1" noMove="1" noResize="1" noEditPoints="1" noAdjustHandles="1" noChangeArrowheads="1" noChangeShapeType="1" noTextEdit="1"/>
              </p:cNvSpPr>
              <p:nvPr/>
            </p:nvSpPr>
            <p:spPr>
              <a:xfrm>
                <a:off x="490109" y="4056431"/>
                <a:ext cx="7772192" cy="461665"/>
              </a:xfrm>
              <a:prstGeom prst="rect">
                <a:avLst/>
              </a:prstGeom>
              <a:blipFill>
                <a:blip r:embed="rId6"/>
                <a:stretch>
                  <a:fillRect l="-1176" t="-14474" r="-314"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14327745-C774-46A1-A91B-C13D722EFC27}"/>
                  </a:ext>
                </a:extLst>
              </p:cNvPr>
              <p:cNvSpPr/>
              <p:nvPr/>
            </p:nvSpPr>
            <p:spPr>
              <a:xfrm>
                <a:off x="1415480" y="4698861"/>
                <a:ext cx="6315896" cy="146392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a:rPr>
                        <m:t>𝑮</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𝑴</m:t>
                          </m:r>
                          <m:r>
                            <a:rPr lang="en-US" altLang="ja-JP" sz="4400" b="1" i="1">
                              <a:solidFill>
                                <a:srgbClr val="FF0000"/>
                              </a:solidFill>
                              <a:latin typeface="Cambria Math"/>
                            </a:rPr>
                            <m:t>𝒎</m:t>
                          </m:r>
                        </m:num>
                        <m:den>
                          <m:sSup>
                            <m:sSupPr>
                              <m:ctrlPr>
                                <a:rPr lang="en-US" altLang="ja-JP" sz="4400" b="1" i="1">
                                  <a:solidFill>
                                    <a:srgbClr val="FF0000"/>
                                  </a:solidFill>
                                  <a:latin typeface="Cambria Math" panose="02040503050406030204" pitchFamily="18" charset="0"/>
                                </a:rPr>
                              </m:ctrlPr>
                            </m:sSupPr>
                            <m:e>
                              <m:r>
                                <a:rPr lang="en-US" altLang="ja-JP" sz="4400" b="1" i="1" smtClean="0">
                                  <a:solidFill>
                                    <a:srgbClr val="FF0000"/>
                                  </a:solidFill>
                                  <a:latin typeface="Cambria Math" panose="02040503050406030204" pitchFamily="18" charset="0"/>
                                </a:rPr>
                                <m:t>𝒓</m:t>
                              </m:r>
                            </m:e>
                            <m:sup>
                              <m:r>
                                <a:rPr lang="en-US" altLang="ja-JP" sz="4400" b="1" i="1">
                                  <a:solidFill>
                                    <a:srgbClr val="FF0000"/>
                                  </a:solidFill>
                                  <a:latin typeface="Cambria Math"/>
                                </a:rPr>
                                <m:t>𝟐</m:t>
                              </m:r>
                            </m:sup>
                          </m:sSup>
                        </m:den>
                      </m:f>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𝒎𝒈</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𝑮</m:t>
                      </m:r>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𝒈</m:t>
                          </m:r>
                          <m:sSup>
                            <m:sSupPr>
                              <m:ctrlPr>
                                <a:rPr lang="en-US" altLang="ja-JP" sz="4400" b="1" i="1">
                                  <a:solidFill>
                                    <a:srgbClr val="FF0000"/>
                                  </a:solidFill>
                                  <a:latin typeface="Cambria Math" panose="02040503050406030204" pitchFamily="18" charset="0"/>
                                </a:rPr>
                              </m:ctrlPr>
                            </m:sSupPr>
                            <m:e>
                              <m:r>
                                <a:rPr lang="en-US" altLang="ja-JP" sz="4400" b="1" i="1">
                                  <a:solidFill>
                                    <a:srgbClr val="FF0000"/>
                                  </a:solidFill>
                                  <a:latin typeface="Cambria Math" panose="02040503050406030204" pitchFamily="18" charset="0"/>
                                </a:rPr>
                                <m:t>𝒓</m:t>
                              </m:r>
                            </m:e>
                            <m:sup>
                              <m:r>
                                <a:rPr lang="en-US" altLang="ja-JP" sz="4400" b="1" i="1">
                                  <a:solidFill>
                                    <a:srgbClr val="FF0000"/>
                                  </a:solidFill>
                                  <a:latin typeface="Cambria Math"/>
                                </a:rPr>
                                <m:t>𝟐</m:t>
                              </m:r>
                            </m:sup>
                          </m:sSup>
                        </m:num>
                        <m:den>
                          <m:r>
                            <a:rPr lang="en-US" altLang="ja-JP" sz="4400" b="1" i="1" smtClean="0">
                              <a:solidFill>
                                <a:srgbClr val="FF0000"/>
                              </a:solidFill>
                              <a:latin typeface="Cambria Math" panose="02040503050406030204" pitchFamily="18" charset="0"/>
                            </a:rPr>
                            <m:t>𝑴</m:t>
                          </m:r>
                        </m:den>
                      </m:f>
                    </m:oMath>
                  </m:oMathPara>
                </a14:m>
                <a:endParaRPr lang="ja-JP" altLang="en-US" sz="4400" dirty="0">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14327745-C774-46A1-A91B-C13D722EFC27}"/>
                  </a:ext>
                </a:extLst>
              </p:cNvPr>
              <p:cNvSpPr>
                <a:spLocks noRot="1" noChangeAspect="1" noMove="1" noResize="1" noEditPoints="1" noAdjustHandles="1" noChangeArrowheads="1" noChangeShapeType="1" noTextEdit="1"/>
              </p:cNvSpPr>
              <p:nvPr/>
            </p:nvSpPr>
            <p:spPr>
              <a:xfrm>
                <a:off x="1415480" y="4698861"/>
                <a:ext cx="6315896" cy="1463927"/>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693AB61D-8CE2-4775-BE7B-4146468EB347}"/>
                  </a:ext>
                </a:extLst>
              </p:cNvPr>
              <p:cNvSpPr/>
              <p:nvPr/>
            </p:nvSpPr>
            <p:spPr>
              <a:xfrm>
                <a:off x="490109" y="854457"/>
                <a:ext cx="8559074" cy="400110"/>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万有引力の問題では、万有引力定数</a:t>
                </a:r>
                <a14:m>
                  <m:oMath xmlns:m="http://schemas.openxmlformats.org/officeDocument/2006/math">
                    <m:r>
                      <a:rPr lang="en-US" altLang="ja-JP" sz="2000" i="1">
                        <a:solidFill>
                          <a:srgbClr val="FF0000"/>
                        </a:solidFill>
                        <a:latin typeface="Cambria Math" panose="02040503050406030204" pitchFamily="18" charset="0"/>
                      </a:rPr>
                      <m:t>𝐺</m:t>
                    </m:r>
                  </m:oMath>
                </a14:m>
                <a:r>
                  <a:rPr lang="ja-JP" altLang="en-US" sz="2000" b="1" dirty="0">
                    <a:solidFill>
                      <a:srgbClr val="FF0000"/>
                    </a:solidFill>
                    <a:latin typeface="HG丸ｺﾞｼｯｸM-PRO" panose="020F0600000000000000" pitchFamily="50" charset="-128"/>
                    <a:ea typeface="HG丸ｺﾞｼｯｸM-PRO" panose="020F0600000000000000" pitchFamily="50" charset="-128"/>
                  </a:rPr>
                  <a:t>が与えられているか必ずチェック</a:t>
                </a:r>
                <a:endParaRPr lang="ja-JP" altLang="en-US" sz="2000" b="1" dirty="0">
                  <a:solidFill>
                    <a:srgbClr val="FF0000"/>
                  </a:solidFill>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693AB61D-8CE2-4775-BE7B-4146468EB347}"/>
                  </a:ext>
                </a:extLst>
              </p:cNvPr>
              <p:cNvSpPr>
                <a:spLocks noRot="1" noChangeAspect="1" noMove="1" noResize="1" noEditPoints="1" noAdjustHandles="1" noChangeArrowheads="1" noChangeShapeType="1" noTextEdit="1"/>
              </p:cNvSpPr>
              <p:nvPr/>
            </p:nvSpPr>
            <p:spPr>
              <a:xfrm>
                <a:off x="490109" y="854457"/>
                <a:ext cx="8559074" cy="400110"/>
              </a:xfrm>
              <a:prstGeom prst="rect">
                <a:avLst/>
              </a:prstGeom>
              <a:blipFill>
                <a:blip r:embed="rId8"/>
                <a:stretch>
                  <a:fillRect l="-712" t="-12121" b="-212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736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32</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4A7102-8426-445E-A0BD-B9C41E6C543C}"/>
                  </a:ext>
                </a:extLst>
              </p:cNvPr>
              <p:cNvSpPr/>
              <p:nvPr/>
            </p:nvSpPr>
            <p:spPr>
              <a:xfrm>
                <a:off x="490109" y="2136927"/>
                <a:ext cx="7497792" cy="830997"/>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（３）高さ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における物体にはたらく重力の大きさを</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𝑟</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を用いて表しなさい。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D64A7102-8426-445E-A0BD-B9C41E6C543C}"/>
                  </a:ext>
                </a:extLst>
              </p:cNvPr>
              <p:cNvSpPr>
                <a:spLocks noRot="1" noChangeAspect="1" noMove="1" noResize="1" noEditPoints="1" noAdjustHandles="1" noChangeArrowheads="1" noChangeShapeType="1" noTextEdit="1"/>
              </p:cNvSpPr>
              <p:nvPr/>
            </p:nvSpPr>
            <p:spPr>
              <a:xfrm>
                <a:off x="490109" y="2136927"/>
                <a:ext cx="7497792" cy="830997"/>
              </a:xfrm>
              <a:prstGeom prst="rect">
                <a:avLst/>
              </a:prstGeom>
              <a:blipFill>
                <a:blip r:embed="rId2"/>
                <a:stretch>
                  <a:fillRect l="-1220" t="-8088" r="-1301" b="-13971"/>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AA78C085-A6C7-42C9-8424-A103A7B059ED}"/>
              </a:ext>
            </a:extLst>
          </p:cNvPr>
          <p:cNvSpPr/>
          <p:nvPr/>
        </p:nvSpPr>
        <p:spPr>
          <a:xfrm>
            <a:off x="8401530" y="1772816"/>
            <a:ext cx="3157200" cy="315720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E3EAD881-B0BC-4524-BE16-3EFA04BA07F1}"/>
              </a:ext>
            </a:extLst>
          </p:cNvPr>
          <p:cNvCxnSpPr>
            <a:cxnSpLocks/>
            <a:stCxn id="15" idx="3"/>
          </p:cNvCxnSpPr>
          <p:nvPr/>
        </p:nvCxnSpPr>
        <p:spPr>
          <a:xfrm flipH="1">
            <a:off x="10044087" y="2232353"/>
            <a:ext cx="1074406" cy="106709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3E808A2-8762-4B52-99A6-AE580FCED1A3}"/>
                  </a:ext>
                </a:extLst>
              </p:cNvPr>
              <p:cNvSpPr/>
              <p:nvPr/>
            </p:nvSpPr>
            <p:spPr>
              <a:xfrm>
                <a:off x="10201342" y="2232353"/>
                <a:ext cx="4972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𝑟</m:t>
                      </m:r>
                    </m:oMath>
                  </m:oMathPara>
                </a14:m>
                <a:endParaRPr lang="ja-JP" altLang="en-US" sz="32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3E808A2-8762-4B52-99A6-AE580FCED1A3}"/>
                  </a:ext>
                </a:extLst>
              </p:cNvPr>
              <p:cNvSpPr>
                <a:spLocks noRot="1" noChangeAspect="1" noMove="1" noResize="1" noEditPoints="1" noAdjustHandles="1" noChangeArrowheads="1" noChangeShapeType="1" noTextEdit="1"/>
              </p:cNvSpPr>
              <p:nvPr/>
            </p:nvSpPr>
            <p:spPr>
              <a:xfrm>
                <a:off x="10201342" y="2232353"/>
                <a:ext cx="497251" cy="584775"/>
              </a:xfrm>
              <a:prstGeom prst="rect">
                <a:avLst/>
              </a:prstGeom>
              <a:blipFill>
                <a:blip r:embed="rId3"/>
                <a:stretch>
                  <a:fillRect/>
                </a:stretch>
              </a:blipFill>
            </p:spPr>
            <p:txBody>
              <a:bodyPr/>
              <a:lstStyle/>
              <a:p>
                <a:r>
                  <a:rPr lang="ja-JP" altLang="en-US">
                    <a:noFill/>
                  </a:rPr>
                  <a:t> </a:t>
                </a:r>
              </a:p>
            </p:txBody>
          </p:sp>
        </mc:Fallback>
      </mc:AlternateContent>
      <p:sp>
        <p:nvSpPr>
          <p:cNvPr id="9" name="楕円 8">
            <a:extLst>
              <a:ext uri="{FF2B5EF4-FFF2-40B4-BE49-F238E27FC236}">
                <a16:creationId xmlns:a16="http://schemas.microsoft.com/office/drawing/2014/main" id="{EA12827C-EE9B-4FCA-825C-6C8E5C064FD4}"/>
              </a:ext>
            </a:extLst>
          </p:cNvPr>
          <p:cNvSpPr/>
          <p:nvPr/>
        </p:nvSpPr>
        <p:spPr>
          <a:xfrm>
            <a:off x="9921447" y="3292733"/>
            <a:ext cx="117367" cy="117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B3D276D-8FED-4ED9-993D-FED8067A341E}"/>
              </a:ext>
            </a:extLst>
          </p:cNvPr>
          <p:cNvSpPr/>
          <p:nvPr/>
        </p:nvSpPr>
        <p:spPr>
          <a:xfrm>
            <a:off x="11072876" y="1966481"/>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EEFC8B7-9D53-4E37-83FE-061EAB7259CD}"/>
                  </a:ext>
                </a:extLst>
              </p:cNvPr>
              <p:cNvSpPr/>
              <p:nvPr/>
            </p:nvSpPr>
            <p:spPr>
              <a:xfrm>
                <a:off x="10757110" y="1173536"/>
                <a:ext cx="5122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h</m:t>
                      </m:r>
                    </m:oMath>
                  </m:oMathPara>
                </a14:m>
                <a:endParaRPr lang="ja-JP" altLang="en-US" sz="3200" dirty="0"/>
              </a:p>
            </p:txBody>
          </p:sp>
        </mc:Choice>
        <mc:Fallback xmlns="">
          <p:sp>
            <p:nvSpPr>
              <p:cNvPr id="17" name="正方形/長方形 16">
                <a:extLst>
                  <a:ext uri="{FF2B5EF4-FFF2-40B4-BE49-F238E27FC236}">
                    <a16:creationId xmlns:a16="http://schemas.microsoft.com/office/drawing/2014/main" id="{8EEFC8B7-9D53-4E37-83FE-061EAB7259CD}"/>
                  </a:ext>
                </a:extLst>
              </p:cNvPr>
              <p:cNvSpPr>
                <a:spLocks noRot="1" noChangeAspect="1" noMove="1" noResize="1" noEditPoints="1" noAdjustHandles="1" noChangeArrowheads="1" noChangeShapeType="1" noTextEdit="1"/>
              </p:cNvSpPr>
              <p:nvPr/>
            </p:nvSpPr>
            <p:spPr>
              <a:xfrm>
                <a:off x="10757110" y="1173536"/>
                <a:ext cx="512256" cy="584775"/>
              </a:xfrm>
              <a:prstGeom prst="rect">
                <a:avLst/>
              </a:prstGeom>
              <a:blipFill>
                <a:blip r:embed="rId4"/>
                <a:stretch>
                  <a:fillRect/>
                </a:stretch>
              </a:blipFill>
            </p:spPr>
            <p:txBody>
              <a:bodyPr/>
              <a:lstStyle/>
              <a:p>
                <a:r>
                  <a:rPr lang="ja-JP" altLang="en-US">
                    <a:noFill/>
                  </a:rPr>
                  <a:t> </a:t>
                </a:r>
              </a:p>
            </p:txBody>
          </p:sp>
        </mc:Fallback>
      </mc:AlternateContent>
      <p:sp>
        <p:nvSpPr>
          <p:cNvPr id="18" name="楕円 17">
            <a:extLst>
              <a:ext uri="{FF2B5EF4-FFF2-40B4-BE49-F238E27FC236}">
                <a16:creationId xmlns:a16="http://schemas.microsoft.com/office/drawing/2014/main" id="{DB54BFDB-1686-40B6-BF41-91F3F01275E3}"/>
              </a:ext>
            </a:extLst>
          </p:cNvPr>
          <p:cNvSpPr/>
          <p:nvPr/>
        </p:nvSpPr>
        <p:spPr>
          <a:xfrm>
            <a:off x="11552825" y="1461327"/>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F1FD13F-2DE7-4041-B103-727277B8D3C9}"/>
              </a:ext>
            </a:extLst>
          </p:cNvPr>
          <p:cNvCxnSpPr>
            <a:cxnSpLocks/>
          </p:cNvCxnSpPr>
          <p:nvPr/>
        </p:nvCxnSpPr>
        <p:spPr>
          <a:xfrm flipH="1">
            <a:off x="10890828" y="1553908"/>
            <a:ext cx="584400" cy="5128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正方形/長方形 18">
                <a:extLst>
                  <a:ext uri="{FF2B5EF4-FFF2-40B4-BE49-F238E27FC236}">
                    <a16:creationId xmlns:a16="http://schemas.microsoft.com/office/drawing/2014/main" id="{14327745-C774-46A1-A91B-C13D722EFC27}"/>
                  </a:ext>
                </a:extLst>
              </p:cNvPr>
              <p:cNvSpPr/>
              <p:nvPr/>
            </p:nvSpPr>
            <p:spPr>
              <a:xfrm>
                <a:off x="504878" y="935244"/>
                <a:ext cx="2576346" cy="874983"/>
              </a:xfrm>
              <a:prstGeom prst="rect">
                <a:avLst/>
              </a:prstGeom>
              <a:noFill/>
            </p:spPr>
            <p:txBody>
              <a:bodyPr wrap="none">
                <a:spAutoFit/>
              </a:body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（２）</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3200" b="1" i="1" smtClean="0">
                        <a:solidFill>
                          <a:schemeClr val="tx1"/>
                        </a:solidFill>
                        <a:latin typeface="Cambria Math" panose="02040503050406030204" pitchFamily="18" charset="0"/>
                      </a:rPr>
                      <m:t>𝑮</m:t>
                    </m:r>
                    <m:r>
                      <a:rPr lang="en-US" altLang="ja-JP" sz="3200" b="1" i="1" smtClean="0">
                        <a:solidFill>
                          <a:schemeClr val="tx1"/>
                        </a:solidFill>
                        <a:latin typeface="Cambria Math" panose="02040503050406030204" pitchFamily="18" charset="0"/>
                      </a:rPr>
                      <m:t>=</m:t>
                    </m:r>
                    <m:f>
                      <m:fPr>
                        <m:ctrlPr>
                          <a:rPr lang="en-US" altLang="ja-JP" sz="3200" b="1" i="1">
                            <a:solidFill>
                              <a:schemeClr val="tx1"/>
                            </a:solidFill>
                            <a:latin typeface="Cambria Math" panose="02040503050406030204" pitchFamily="18" charset="0"/>
                          </a:rPr>
                        </m:ctrlPr>
                      </m:fPr>
                      <m:num>
                        <m:r>
                          <a:rPr lang="en-US" altLang="ja-JP" sz="3200" b="1" i="1" smtClean="0">
                            <a:solidFill>
                              <a:schemeClr val="tx1"/>
                            </a:solidFill>
                            <a:latin typeface="Cambria Math" panose="02040503050406030204" pitchFamily="18" charset="0"/>
                          </a:rPr>
                          <m:t>𝒈</m:t>
                        </m:r>
                        <m:sSup>
                          <m:sSupPr>
                            <m:ctrlPr>
                              <a:rPr lang="en-US" altLang="ja-JP" sz="3200" b="1" i="1">
                                <a:solidFill>
                                  <a:schemeClr val="tx1"/>
                                </a:solidFill>
                                <a:latin typeface="Cambria Math" panose="02040503050406030204" pitchFamily="18" charset="0"/>
                              </a:rPr>
                            </m:ctrlPr>
                          </m:sSupPr>
                          <m:e>
                            <m:r>
                              <a:rPr lang="en-US" altLang="ja-JP" sz="3200" b="1" i="1">
                                <a:solidFill>
                                  <a:schemeClr val="tx1"/>
                                </a:solidFill>
                                <a:latin typeface="Cambria Math" panose="02040503050406030204" pitchFamily="18" charset="0"/>
                              </a:rPr>
                              <m:t>𝒓</m:t>
                            </m:r>
                          </m:e>
                          <m:sup>
                            <m:r>
                              <a:rPr lang="en-US" altLang="ja-JP" sz="3200" b="1" i="1">
                                <a:solidFill>
                                  <a:schemeClr val="tx1"/>
                                </a:solidFill>
                                <a:latin typeface="Cambria Math"/>
                              </a:rPr>
                              <m:t>𝟐</m:t>
                            </m:r>
                          </m:sup>
                        </m:sSup>
                      </m:num>
                      <m:den>
                        <m:r>
                          <a:rPr lang="en-US" altLang="ja-JP" sz="3200" b="1" i="1" smtClean="0">
                            <a:solidFill>
                              <a:schemeClr val="tx1"/>
                            </a:solidFill>
                            <a:latin typeface="Cambria Math" panose="02040503050406030204" pitchFamily="18" charset="0"/>
                          </a:rPr>
                          <m:t>𝑴</m:t>
                        </m:r>
                      </m:den>
                    </m:f>
                  </m:oMath>
                </a14:m>
                <a:endParaRPr lang="ja-JP" altLang="en-US" sz="3200" dirty="0">
                  <a:solidFill>
                    <a:schemeClr val="tx1"/>
                  </a:solidFill>
                  <a:ea typeface="HG丸ｺﾞｼｯｸM-PRO" panose="020F0600000000000000" pitchFamily="50" charset="-128"/>
                </a:endParaRPr>
              </a:p>
            </p:txBody>
          </p:sp>
        </mc:Choice>
        <mc:Fallback>
          <p:sp>
            <p:nvSpPr>
              <p:cNvPr id="19" name="正方形/長方形 18">
                <a:extLst>
                  <a:ext uri="{FF2B5EF4-FFF2-40B4-BE49-F238E27FC236}">
                    <a16:creationId xmlns:a16="http://schemas.microsoft.com/office/drawing/2014/main" id="{14327745-C774-46A1-A91B-C13D722EFC27}"/>
                  </a:ext>
                </a:extLst>
              </p:cNvPr>
              <p:cNvSpPr>
                <a:spLocks noRot="1" noChangeAspect="1" noMove="1" noResize="1" noEditPoints="1" noAdjustHandles="1" noChangeArrowheads="1" noChangeShapeType="1" noTextEdit="1"/>
              </p:cNvSpPr>
              <p:nvPr/>
            </p:nvSpPr>
            <p:spPr>
              <a:xfrm>
                <a:off x="504878" y="935244"/>
                <a:ext cx="2576346" cy="874983"/>
              </a:xfrm>
              <a:prstGeom prst="rect">
                <a:avLst/>
              </a:prstGeom>
              <a:blipFill>
                <a:blip r:embed="rId5"/>
                <a:stretch>
                  <a:fillRect l="-37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A2F8041C-7D63-4D8D-BD7C-52947EE6774E}"/>
                  </a:ext>
                </a:extLst>
              </p:cNvPr>
              <p:cNvSpPr/>
              <p:nvPr/>
            </p:nvSpPr>
            <p:spPr>
              <a:xfrm>
                <a:off x="838200" y="3193603"/>
                <a:ext cx="7690503" cy="1180388"/>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a:rPr>
                        <m:t>𝑮</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𝑴</m:t>
                          </m:r>
                          <m:r>
                            <a:rPr lang="en-US" altLang="ja-JP" sz="3200" b="1" i="1">
                              <a:solidFill>
                                <a:srgbClr val="FF0000"/>
                              </a:solidFill>
                              <a:latin typeface="Cambria Math"/>
                            </a:rPr>
                            <m:t>𝒎</m:t>
                          </m:r>
                        </m:num>
                        <m:den>
                          <m:sSup>
                            <m:sSupPr>
                              <m:ctrlPr>
                                <a:rPr lang="en-US" altLang="ja-JP" sz="3200" b="1" i="1">
                                  <a:solidFill>
                                    <a:srgbClr val="FF0000"/>
                                  </a:solidFill>
                                  <a:latin typeface="Cambria Math" panose="02040503050406030204" pitchFamily="18" charset="0"/>
                                </a:rPr>
                              </m:ctrlPr>
                            </m:sSupPr>
                            <m:e>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𝒓</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𝒉</m:t>
                              </m:r>
                              <m:r>
                                <a:rPr lang="en-US" altLang="ja-JP" sz="3200" b="1" i="1" smtClean="0">
                                  <a:solidFill>
                                    <a:srgbClr val="FF0000"/>
                                  </a:solidFill>
                                  <a:latin typeface="Cambria Math" panose="02040503050406030204" pitchFamily="18" charset="0"/>
                                </a:rPr>
                                <m:t>)</m:t>
                              </m:r>
                            </m:e>
                            <m:sup>
                              <m:r>
                                <a:rPr lang="en-US" altLang="ja-JP" sz="3200" b="1" i="1">
                                  <a:solidFill>
                                    <a:srgbClr val="FF0000"/>
                                  </a:solidFill>
                                  <a:latin typeface="Cambria Math"/>
                                </a:rPr>
                                <m:t>𝟐</m:t>
                              </m:r>
                            </m:sup>
                          </m:sSup>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𝒈</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r>
                            <a:rPr lang="en-US" altLang="ja-JP" sz="3200" b="1" i="1">
                              <a:solidFill>
                                <a:srgbClr val="FF0000"/>
                              </a:solidFill>
                              <a:latin typeface="Cambria Math" panose="02040503050406030204" pitchFamily="18" charset="0"/>
                            </a:rPr>
                            <m:t>𝑴</m:t>
                          </m:r>
                        </m:den>
                      </m:f>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m:t>
                          </m:r>
                          <m:r>
                            <a:rPr lang="en-US" altLang="ja-JP" sz="3200" b="1" i="1">
                              <a:solidFill>
                                <a:srgbClr val="FF0000"/>
                              </a:solidFill>
                              <a:latin typeface="Cambria Math"/>
                            </a:rPr>
                            <m:t>𝒎</m:t>
                          </m:r>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r>
                                <a:rPr lang="en-US" altLang="ja-JP" sz="3200" b="1" i="1">
                                  <a:solidFill>
                                    <a:srgbClr val="FF0000"/>
                                  </a:solidFill>
                                  <a:latin typeface="Cambria Math" panose="02040503050406030204" pitchFamily="18" charset="0"/>
                                </a:rPr>
                                <m:t>)</m:t>
                              </m:r>
                            </m:e>
                            <m:sup>
                              <m:r>
                                <a:rPr lang="en-US" altLang="ja-JP" sz="3200" b="1" i="1">
                                  <a:solidFill>
                                    <a:srgbClr val="FF0000"/>
                                  </a:solidFill>
                                  <a:latin typeface="Cambria Math"/>
                                </a:rPr>
                                <m:t>𝟐</m:t>
                              </m:r>
                            </m:sup>
                          </m:sSup>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r>
                                <a:rPr lang="en-US" altLang="ja-JP" sz="3200" b="1" i="1">
                                  <a:solidFill>
                                    <a:srgbClr val="FF0000"/>
                                  </a:solidFill>
                                  <a:latin typeface="Cambria Math" panose="02040503050406030204" pitchFamily="18" charset="0"/>
                                </a:rPr>
                                <m:t>)</m:t>
                              </m:r>
                            </m:e>
                            <m:sup>
                              <m:r>
                                <a:rPr lang="en-US" altLang="ja-JP" sz="3200" b="1" i="1">
                                  <a:solidFill>
                                    <a:srgbClr val="FF0000"/>
                                  </a:solidFill>
                                  <a:latin typeface="Cambria Math"/>
                                </a:rPr>
                                <m:t>𝟐</m:t>
                              </m:r>
                            </m:sup>
                          </m:sSup>
                        </m:den>
                      </m:f>
                      <m:r>
                        <a:rPr lang="en-US" altLang="ja-JP" sz="3200" b="1" i="1">
                          <a:solidFill>
                            <a:srgbClr val="FF0000"/>
                          </a:solidFill>
                          <a:latin typeface="Cambria Math"/>
                        </a:rPr>
                        <m:t>𝒎</m:t>
                      </m:r>
                      <m:r>
                        <a:rPr lang="en-US" altLang="ja-JP" sz="3200" b="1" i="1">
                          <a:solidFill>
                            <a:srgbClr val="FF0000"/>
                          </a:solidFill>
                          <a:latin typeface="Cambria Math" panose="02040503050406030204" pitchFamily="18" charset="0"/>
                        </a:rPr>
                        <m:t>𝒈</m:t>
                      </m:r>
                    </m:oMath>
                  </m:oMathPara>
                </a14:m>
                <a:endParaRPr lang="ja-JP" altLang="en-US" sz="3200" dirty="0">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A2F8041C-7D63-4D8D-BD7C-52947EE6774E}"/>
                  </a:ext>
                </a:extLst>
              </p:cNvPr>
              <p:cNvSpPr>
                <a:spLocks noRot="1" noChangeAspect="1" noMove="1" noResize="1" noEditPoints="1" noAdjustHandles="1" noChangeArrowheads="1" noChangeShapeType="1" noTextEdit="1"/>
              </p:cNvSpPr>
              <p:nvPr/>
            </p:nvSpPr>
            <p:spPr>
              <a:xfrm>
                <a:off x="838200" y="3193603"/>
                <a:ext cx="7690503" cy="1180388"/>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221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33</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4A7102-8426-445E-A0BD-B9C41E6C543C}"/>
                  </a:ext>
                </a:extLst>
              </p:cNvPr>
              <p:cNvSpPr/>
              <p:nvPr/>
            </p:nvSpPr>
            <p:spPr>
              <a:xfrm>
                <a:off x="490109" y="1867783"/>
                <a:ext cx="7497792" cy="1569660"/>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（４）高さ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における物体にはたらく万有引力による位置エネルギーを</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𝑟</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を用いて表しなさい。ただし、無限遠を万有引力による位置エネルギーの基準とする。</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D64A7102-8426-445E-A0BD-B9C41E6C543C}"/>
                  </a:ext>
                </a:extLst>
              </p:cNvPr>
              <p:cNvSpPr>
                <a:spLocks noRot="1" noChangeAspect="1" noMove="1" noResize="1" noEditPoints="1" noAdjustHandles="1" noChangeArrowheads="1" noChangeShapeType="1" noTextEdit="1"/>
              </p:cNvSpPr>
              <p:nvPr/>
            </p:nvSpPr>
            <p:spPr>
              <a:xfrm>
                <a:off x="490109" y="1867783"/>
                <a:ext cx="7497792" cy="1569660"/>
              </a:xfrm>
              <a:prstGeom prst="rect">
                <a:avLst/>
              </a:prstGeom>
              <a:blipFill>
                <a:blip r:embed="rId2"/>
                <a:stretch>
                  <a:fillRect l="-1220" t="-4264" r="-1301" b="-7752"/>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AA78C085-A6C7-42C9-8424-A103A7B059ED}"/>
              </a:ext>
            </a:extLst>
          </p:cNvPr>
          <p:cNvSpPr/>
          <p:nvPr/>
        </p:nvSpPr>
        <p:spPr>
          <a:xfrm>
            <a:off x="8401530" y="1772816"/>
            <a:ext cx="3157200" cy="315720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E3EAD881-B0BC-4524-BE16-3EFA04BA07F1}"/>
              </a:ext>
            </a:extLst>
          </p:cNvPr>
          <p:cNvCxnSpPr>
            <a:cxnSpLocks/>
            <a:stCxn id="15" idx="3"/>
          </p:cNvCxnSpPr>
          <p:nvPr/>
        </p:nvCxnSpPr>
        <p:spPr>
          <a:xfrm flipH="1">
            <a:off x="10044087" y="2232353"/>
            <a:ext cx="1074406" cy="106709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3E808A2-8762-4B52-99A6-AE580FCED1A3}"/>
                  </a:ext>
                </a:extLst>
              </p:cNvPr>
              <p:cNvSpPr/>
              <p:nvPr/>
            </p:nvSpPr>
            <p:spPr>
              <a:xfrm>
                <a:off x="10201342" y="2232353"/>
                <a:ext cx="4972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𝑟</m:t>
                      </m:r>
                    </m:oMath>
                  </m:oMathPara>
                </a14:m>
                <a:endParaRPr lang="ja-JP" altLang="en-US" sz="32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3E808A2-8762-4B52-99A6-AE580FCED1A3}"/>
                  </a:ext>
                </a:extLst>
              </p:cNvPr>
              <p:cNvSpPr>
                <a:spLocks noRot="1" noChangeAspect="1" noMove="1" noResize="1" noEditPoints="1" noAdjustHandles="1" noChangeArrowheads="1" noChangeShapeType="1" noTextEdit="1"/>
              </p:cNvSpPr>
              <p:nvPr/>
            </p:nvSpPr>
            <p:spPr>
              <a:xfrm>
                <a:off x="10201342" y="2232353"/>
                <a:ext cx="497251" cy="584775"/>
              </a:xfrm>
              <a:prstGeom prst="rect">
                <a:avLst/>
              </a:prstGeom>
              <a:blipFill>
                <a:blip r:embed="rId3"/>
                <a:stretch>
                  <a:fillRect/>
                </a:stretch>
              </a:blipFill>
            </p:spPr>
            <p:txBody>
              <a:bodyPr/>
              <a:lstStyle/>
              <a:p>
                <a:r>
                  <a:rPr lang="ja-JP" altLang="en-US">
                    <a:noFill/>
                  </a:rPr>
                  <a:t> </a:t>
                </a:r>
              </a:p>
            </p:txBody>
          </p:sp>
        </mc:Fallback>
      </mc:AlternateContent>
      <p:sp>
        <p:nvSpPr>
          <p:cNvPr id="9" name="楕円 8">
            <a:extLst>
              <a:ext uri="{FF2B5EF4-FFF2-40B4-BE49-F238E27FC236}">
                <a16:creationId xmlns:a16="http://schemas.microsoft.com/office/drawing/2014/main" id="{EA12827C-EE9B-4FCA-825C-6C8E5C064FD4}"/>
              </a:ext>
            </a:extLst>
          </p:cNvPr>
          <p:cNvSpPr/>
          <p:nvPr/>
        </p:nvSpPr>
        <p:spPr>
          <a:xfrm>
            <a:off x="9921447" y="3292733"/>
            <a:ext cx="117367" cy="117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B3D276D-8FED-4ED9-993D-FED8067A341E}"/>
              </a:ext>
            </a:extLst>
          </p:cNvPr>
          <p:cNvSpPr/>
          <p:nvPr/>
        </p:nvSpPr>
        <p:spPr>
          <a:xfrm>
            <a:off x="11072876" y="1966481"/>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EEFC8B7-9D53-4E37-83FE-061EAB7259CD}"/>
                  </a:ext>
                </a:extLst>
              </p:cNvPr>
              <p:cNvSpPr/>
              <p:nvPr/>
            </p:nvSpPr>
            <p:spPr>
              <a:xfrm>
                <a:off x="10757110" y="1173536"/>
                <a:ext cx="5122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h</m:t>
                      </m:r>
                    </m:oMath>
                  </m:oMathPara>
                </a14:m>
                <a:endParaRPr lang="ja-JP" altLang="en-US" sz="3200" dirty="0"/>
              </a:p>
            </p:txBody>
          </p:sp>
        </mc:Choice>
        <mc:Fallback xmlns="">
          <p:sp>
            <p:nvSpPr>
              <p:cNvPr id="17" name="正方形/長方形 16">
                <a:extLst>
                  <a:ext uri="{FF2B5EF4-FFF2-40B4-BE49-F238E27FC236}">
                    <a16:creationId xmlns:a16="http://schemas.microsoft.com/office/drawing/2014/main" id="{8EEFC8B7-9D53-4E37-83FE-061EAB7259CD}"/>
                  </a:ext>
                </a:extLst>
              </p:cNvPr>
              <p:cNvSpPr>
                <a:spLocks noRot="1" noChangeAspect="1" noMove="1" noResize="1" noEditPoints="1" noAdjustHandles="1" noChangeArrowheads="1" noChangeShapeType="1" noTextEdit="1"/>
              </p:cNvSpPr>
              <p:nvPr/>
            </p:nvSpPr>
            <p:spPr>
              <a:xfrm>
                <a:off x="10757110" y="1173536"/>
                <a:ext cx="512256" cy="584775"/>
              </a:xfrm>
              <a:prstGeom prst="rect">
                <a:avLst/>
              </a:prstGeom>
              <a:blipFill>
                <a:blip r:embed="rId4"/>
                <a:stretch>
                  <a:fillRect/>
                </a:stretch>
              </a:blipFill>
            </p:spPr>
            <p:txBody>
              <a:bodyPr/>
              <a:lstStyle/>
              <a:p>
                <a:r>
                  <a:rPr lang="ja-JP" altLang="en-US">
                    <a:noFill/>
                  </a:rPr>
                  <a:t> </a:t>
                </a:r>
              </a:p>
            </p:txBody>
          </p:sp>
        </mc:Fallback>
      </mc:AlternateContent>
      <p:sp>
        <p:nvSpPr>
          <p:cNvPr id="18" name="楕円 17">
            <a:extLst>
              <a:ext uri="{FF2B5EF4-FFF2-40B4-BE49-F238E27FC236}">
                <a16:creationId xmlns:a16="http://schemas.microsoft.com/office/drawing/2014/main" id="{DB54BFDB-1686-40B6-BF41-91F3F01275E3}"/>
              </a:ext>
            </a:extLst>
          </p:cNvPr>
          <p:cNvSpPr/>
          <p:nvPr/>
        </p:nvSpPr>
        <p:spPr>
          <a:xfrm>
            <a:off x="11552825" y="1461327"/>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F1FD13F-2DE7-4041-B103-727277B8D3C9}"/>
              </a:ext>
            </a:extLst>
          </p:cNvPr>
          <p:cNvCxnSpPr>
            <a:cxnSpLocks/>
          </p:cNvCxnSpPr>
          <p:nvPr/>
        </p:nvCxnSpPr>
        <p:spPr>
          <a:xfrm flipH="1">
            <a:off x="10890828" y="1553908"/>
            <a:ext cx="584400" cy="5128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正方形/長方形 18">
                <a:extLst>
                  <a:ext uri="{FF2B5EF4-FFF2-40B4-BE49-F238E27FC236}">
                    <a16:creationId xmlns:a16="http://schemas.microsoft.com/office/drawing/2014/main" id="{14327745-C774-46A1-A91B-C13D722EFC27}"/>
                  </a:ext>
                </a:extLst>
              </p:cNvPr>
              <p:cNvSpPr/>
              <p:nvPr/>
            </p:nvSpPr>
            <p:spPr>
              <a:xfrm>
                <a:off x="504878" y="811956"/>
                <a:ext cx="2576346" cy="874983"/>
              </a:xfrm>
              <a:prstGeom prst="rect">
                <a:avLst/>
              </a:prstGeom>
              <a:noFill/>
            </p:spPr>
            <p:txBody>
              <a:bodyPr wrap="none">
                <a:spAutoFit/>
              </a:body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（２）</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3200" b="1" i="1" smtClean="0">
                        <a:solidFill>
                          <a:schemeClr val="tx1"/>
                        </a:solidFill>
                        <a:latin typeface="Cambria Math" panose="02040503050406030204" pitchFamily="18" charset="0"/>
                      </a:rPr>
                      <m:t>𝑮</m:t>
                    </m:r>
                    <m:r>
                      <a:rPr lang="en-US" altLang="ja-JP" sz="3200" b="1" i="1" smtClean="0">
                        <a:solidFill>
                          <a:schemeClr val="tx1"/>
                        </a:solidFill>
                        <a:latin typeface="Cambria Math" panose="02040503050406030204" pitchFamily="18" charset="0"/>
                      </a:rPr>
                      <m:t>=</m:t>
                    </m:r>
                    <m:f>
                      <m:fPr>
                        <m:ctrlPr>
                          <a:rPr lang="en-US" altLang="ja-JP" sz="3200" b="1" i="1">
                            <a:solidFill>
                              <a:schemeClr val="tx1"/>
                            </a:solidFill>
                            <a:latin typeface="Cambria Math" panose="02040503050406030204" pitchFamily="18" charset="0"/>
                          </a:rPr>
                        </m:ctrlPr>
                      </m:fPr>
                      <m:num>
                        <m:r>
                          <a:rPr lang="en-US" altLang="ja-JP" sz="3200" b="1" i="1" smtClean="0">
                            <a:solidFill>
                              <a:schemeClr val="tx1"/>
                            </a:solidFill>
                            <a:latin typeface="Cambria Math" panose="02040503050406030204" pitchFamily="18" charset="0"/>
                          </a:rPr>
                          <m:t>𝒈</m:t>
                        </m:r>
                        <m:sSup>
                          <m:sSupPr>
                            <m:ctrlPr>
                              <a:rPr lang="en-US" altLang="ja-JP" sz="3200" b="1" i="1">
                                <a:solidFill>
                                  <a:schemeClr val="tx1"/>
                                </a:solidFill>
                                <a:latin typeface="Cambria Math" panose="02040503050406030204" pitchFamily="18" charset="0"/>
                              </a:rPr>
                            </m:ctrlPr>
                          </m:sSupPr>
                          <m:e>
                            <m:r>
                              <a:rPr lang="en-US" altLang="ja-JP" sz="3200" b="1" i="1">
                                <a:solidFill>
                                  <a:schemeClr val="tx1"/>
                                </a:solidFill>
                                <a:latin typeface="Cambria Math" panose="02040503050406030204" pitchFamily="18" charset="0"/>
                              </a:rPr>
                              <m:t>𝒓</m:t>
                            </m:r>
                          </m:e>
                          <m:sup>
                            <m:r>
                              <a:rPr lang="en-US" altLang="ja-JP" sz="3200" b="1" i="1">
                                <a:solidFill>
                                  <a:schemeClr val="tx1"/>
                                </a:solidFill>
                                <a:latin typeface="Cambria Math"/>
                              </a:rPr>
                              <m:t>𝟐</m:t>
                            </m:r>
                          </m:sup>
                        </m:sSup>
                      </m:num>
                      <m:den>
                        <m:r>
                          <a:rPr lang="en-US" altLang="ja-JP" sz="3200" b="1" i="1" smtClean="0">
                            <a:solidFill>
                              <a:schemeClr val="tx1"/>
                            </a:solidFill>
                            <a:latin typeface="Cambria Math" panose="02040503050406030204" pitchFamily="18" charset="0"/>
                          </a:rPr>
                          <m:t>𝑴</m:t>
                        </m:r>
                      </m:den>
                    </m:f>
                  </m:oMath>
                </a14:m>
                <a:endParaRPr lang="ja-JP" altLang="en-US" sz="3200" dirty="0">
                  <a:solidFill>
                    <a:schemeClr val="tx1"/>
                  </a:solidFill>
                  <a:ea typeface="HG丸ｺﾞｼｯｸM-PRO" panose="020F0600000000000000" pitchFamily="50" charset="-128"/>
                </a:endParaRPr>
              </a:p>
            </p:txBody>
          </p:sp>
        </mc:Choice>
        <mc:Fallback>
          <p:sp>
            <p:nvSpPr>
              <p:cNvPr id="19" name="正方形/長方形 18">
                <a:extLst>
                  <a:ext uri="{FF2B5EF4-FFF2-40B4-BE49-F238E27FC236}">
                    <a16:creationId xmlns:a16="http://schemas.microsoft.com/office/drawing/2014/main" id="{14327745-C774-46A1-A91B-C13D722EFC27}"/>
                  </a:ext>
                </a:extLst>
              </p:cNvPr>
              <p:cNvSpPr>
                <a:spLocks noRot="1" noChangeAspect="1" noMove="1" noResize="1" noEditPoints="1" noAdjustHandles="1" noChangeArrowheads="1" noChangeShapeType="1" noTextEdit="1"/>
              </p:cNvSpPr>
              <p:nvPr/>
            </p:nvSpPr>
            <p:spPr>
              <a:xfrm>
                <a:off x="504878" y="811956"/>
                <a:ext cx="2576346" cy="874983"/>
              </a:xfrm>
              <a:prstGeom prst="rect">
                <a:avLst/>
              </a:prstGeom>
              <a:blipFill>
                <a:blip r:embed="rId5"/>
                <a:stretch>
                  <a:fillRect l="-379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2" name="正方形/長方形 21">
                <a:extLst>
                  <a:ext uri="{FF2B5EF4-FFF2-40B4-BE49-F238E27FC236}">
                    <a16:creationId xmlns:a16="http://schemas.microsoft.com/office/drawing/2014/main" id="{A2F8041C-7D63-4D8D-BD7C-52947EE6774E}"/>
                  </a:ext>
                </a:extLst>
              </p:cNvPr>
              <p:cNvSpPr/>
              <p:nvPr/>
            </p:nvSpPr>
            <p:spPr>
              <a:xfrm>
                <a:off x="551384" y="3843257"/>
                <a:ext cx="8074710" cy="110126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𝑼</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a:rPr>
                        <m:t>𝑮</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𝑴</m:t>
                          </m:r>
                          <m:r>
                            <a:rPr lang="en-US" altLang="ja-JP" sz="3200" b="1" i="1">
                              <a:solidFill>
                                <a:srgbClr val="FF0000"/>
                              </a:solidFill>
                              <a:latin typeface="Cambria Math"/>
                            </a:rPr>
                            <m:t>𝒎</m:t>
                          </m:r>
                        </m:num>
                        <m:den>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𝒈</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r>
                            <a:rPr lang="en-US" altLang="ja-JP" sz="3200" b="1" i="1">
                              <a:solidFill>
                                <a:srgbClr val="FF0000"/>
                              </a:solidFill>
                              <a:latin typeface="Cambria Math" panose="02040503050406030204" pitchFamily="18" charset="0"/>
                            </a:rPr>
                            <m:t>𝑴</m:t>
                          </m:r>
                        </m:den>
                      </m:f>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m:t>
                          </m:r>
                          <m:r>
                            <a:rPr lang="en-US" altLang="ja-JP" sz="3200" b="1" i="1">
                              <a:solidFill>
                                <a:srgbClr val="FF0000"/>
                              </a:solidFill>
                              <a:latin typeface="Cambria Math"/>
                            </a:rPr>
                            <m:t>𝒎</m:t>
                          </m:r>
                        </m:num>
                        <m:den>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den>
                      </m:f>
                      <m:r>
                        <a:rPr lang="en-US" altLang="ja-JP" sz="3200" b="1" i="1">
                          <a:solidFill>
                            <a:srgbClr val="FF0000"/>
                          </a:solidFill>
                          <a:latin typeface="Cambria Math"/>
                        </a:rPr>
                        <m:t>𝒎</m:t>
                      </m:r>
                      <m:r>
                        <a:rPr lang="en-US" altLang="ja-JP" sz="3200" b="1" i="1">
                          <a:solidFill>
                            <a:srgbClr val="FF0000"/>
                          </a:solidFill>
                          <a:latin typeface="Cambria Math" panose="02040503050406030204" pitchFamily="18" charset="0"/>
                        </a:rPr>
                        <m:t>𝒈</m:t>
                      </m:r>
                    </m:oMath>
                  </m:oMathPara>
                </a14:m>
                <a:endParaRPr lang="ja-JP" altLang="en-US" sz="3200" dirty="0">
                  <a:ea typeface="HG丸ｺﾞｼｯｸM-PRO" panose="020F0600000000000000" pitchFamily="50" charset="-128"/>
                </a:endParaRPr>
              </a:p>
            </p:txBody>
          </p:sp>
        </mc:Choice>
        <mc:Fallback>
          <p:sp>
            <p:nvSpPr>
              <p:cNvPr id="22" name="正方形/長方形 21">
                <a:extLst>
                  <a:ext uri="{FF2B5EF4-FFF2-40B4-BE49-F238E27FC236}">
                    <a16:creationId xmlns:a16="http://schemas.microsoft.com/office/drawing/2014/main" id="{A2F8041C-7D63-4D8D-BD7C-52947EE6774E}"/>
                  </a:ext>
                </a:extLst>
              </p:cNvPr>
              <p:cNvSpPr>
                <a:spLocks noRot="1" noChangeAspect="1" noMove="1" noResize="1" noEditPoints="1" noAdjustHandles="1" noChangeArrowheads="1" noChangeShapeType="1" noTextEdit="1"/>
              </p:cNvSpPr>
              <p:nvPr/>
            </p:nvSpPr>
            <p:spPr>
              <a:xfrm>
                <a:off x="551384" y="3843257"/>
                <a:ext cx="8074710" cy="1101264"/>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41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34</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4A7102-8426-445E-A0BD-B9C41E6C543C}"/>
                  </a:ext>
                </a:extLst>
              </p:cNvPr>
              <p:cNvSpPr/>
              <p:nvPr/>
            </p:nvSpPr>
            <p:spPr>
              <a:xfrm>
                <a:off x="490109" y="1867783"/>
                <a:ext cx="7497792" cy="1569660"/>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（４）高さ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における物体にはたらく万有引力による位置エネルギーを</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i="1">
                        <a:solidFill>
                          <a:srgbClr val="FF0000"/>
                        </a:solidFill>
                        <a:latin typeface="Cambria Math" panose="02040503050406030204" pitchFamily="18" charset="0"/>
                      </a:rPr>
                      <m:t>𝑔</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𝑟</m:t>
                    </m:r>
                    <m:r>
                      <m:rPr>
                        <m:nor/>
                      </m:rPr>
                      <a:rPr lang="ja-JP" altLang="en-US" sz="2400" dirty="0">
                        <a:latin typeface="HG丸ｺﾞｼｯｸM-PRO" panose="020F0600000000000000" pitchFamily="50" charset="-128"/>
                        <a:ea typeface="HG丸ｺﾞｼｯｸM-PRO" panose="020F0600000000000000" pitchFamily="50" charset="-128"/>
                      </a:rPr>
                      <m:t>、</m:t>
                    </m:r>
                    <m:r>
                      <a:rPr lang="en-US" altLang="ja-JP" sz="2400" i="1">
                        <a:solidFill>
                          <a:srgbClr val="FF0000"/>
                        </a:solidFill>
                        <a:latin typeface="Cambria Math" panose="02040503050406030204" pitchFamily="18" charset="0"/>
                      </a:rPr>
                      <m:t>h</m:t>
                    </m:r>
                  </m:oMath>
                </a14:m>
                <a:r>
                  <a:rPr lang="ja-JP" altLang="en-US" sz="2400" dirty="0">
                    <a:latin typeface="HG丸ｺﾞｼｯｸM-PRO" panose="020F0600000000000000" pitchFamily="50" charset="-128"/>
                    <a:ea typeface="HG丸ｺﾞｼｯｸM-PRO" panose="020F0600000000000000" pitchFamily="50" charset="-128"/>
                  </a:rPr>
                  <a:t>を用いて表しなさい。ただし、無限遠を万有引力による位置エネルギーの基準とする。</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D64A7102-8426-445E-A0BD-B9C41E6C543C}"/>
                  </a:ext>
                </a:extLst>
              </p:cNvPr>
              <p:cNvSpPr>
                <a:spLocks noRot="1" noChangeAspect="1" noMove="1" noResize="1" noEditPoints="1" noAdjustHandles="1" noChangeArrowheads="1" noChangeShapeType="1" noTextEdit="1"/>
              </p:cNvSpPr>
              <p:nvPr/>
            </p:nvSpPr>
            <p:spPr>
              <a:xfrm>
                <a:off x="490109" y="1867783"/>
                <a:ext cx="7497792" cy="1569660"/>
              </a:xfrm>
              <a:prstGeom prst="rect">
                <a:avLst/>
              </a:prstGeom>
              <a:blipFill>
                <a:blip r:embed="rId2"/>
                <a:stretch>
                  <a:fillRect l="-1220" t="-4264" r="-1301" b="-7752"/>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AA78C085-A6C7-42C9-8424-A103A7B059ED}"/>
              </a:ext>
            </a:extLst>
          </p:cNvPr>
          <p:cNvSpPr/>
          <p:nvPr/>
        </p:nvSpPr>
        <p:spPr>
          <a:xfrm>
            <a:off x="8401530" y="1772816"/>
            <a:ext cx="3157200" cy="3157200"/>
          </a:xfrm>
          <a:prstGeom prst="ellipse">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E3EAD881-B0BC-4524-BE16-3EFA04BA07F1}"/>
              </a:ext>
            </a:extLst>
          </p:cNvPr>
          <p:cNvCxnSpPr>
            <a:cxnSpLocks/>
            <a:stCxn id="15" idx="3"/>
          </p:cNvCxnSpPr>
          <p:nvPr/>
        </p:nvCxnSpPr>
        <p:spPr>
          <a:xfrm flipH="1">
            <a:off x="10044087" y="2232353"/>
            <a:ext cx="1074406" cy="106709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3E808A2-8762-4B52-99A6-AE580FCED1A3}"/>
                  </a:ext>
                </a:extLst>
              </p:cNvPr>
              <p:cNvSpPr/>
              <p:nvPr/>
            </p:nvSpPr>
            <p:spPr>
              <a:xfrm>
                <a:off x="10201342" y="2232353"/>
                <a:ext cx="4972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𝑟</m:t>
                      </m:r>
                    </m:oMath>
                  </m:oMathPara>
                </a14:m>
                <a:endParaRPr lang="ja-JP" altLang="en-US" sz="32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3E808A2-8762-4B52-99A6-AE580FCED1A3}"/>
                  </a:ext>
                </a:extLst>
              </p:cNvPr>
              <p:cNvSpPr>
                <a:spLocks noRot="1" noChangeAspect="1" noMove="1" noResize="1" noEditPoints="1" noAdjustHandles="1" noChangeArrowheads="1" noChangeShapeType="1" noTextEdit="1"/>
              </p:cNvSpPr>
              <p:nvPr/>
            </p:nvSpPr>
            <p:spPr>
              <a:xfrm>
                <a:off x="10201342" y="2232353"/>
                <a:ext cx="497251" cy="584775"/>
              </a:xfrm>
              <a:prstGeom prst="rect">
                <a:avLst/>
              </a:prstGeom>
              <a:blipFill>
                <a:blip r:embed="rId3"/>
                <a:stretch>
                  <a:fillRect/>
                </a:stretch>
              </a:blipFill>
            </p:spPr>
            <p:txBody>
              <a:bodyPr/>
              <a:lstStyle/>
              <a:p>
                <a:r>
                  <a:rPr lang="ja-JP" altLang="en-US">
                    <a:noFill/>
                  </a:rPr>
                  <a:t> </a:t>
                </a:r>
              </a:p>
            </p:txBody>
          </p:sp>
        </mc:Fallback>
      </mc:AlternateContent>
      <p:sp>
        <p:nvSpPr>
          <p:cNvPr id="9" name="楕円 8">
            <a:extLst>
              <a:ext uri="{FF2B5EF4-FFF2-40B4-BE49-F238E27FC236}">
                <a16:creationId xmlns:a16="http://schemas.microsoft.com/office/drawing/2014/main" id="{EA12827C-EE9B-4FCA-825C-6C8E5C064FD4}"/>
              </a:ext>
            </a:extLst>
          </p:cNvPr>
          <p:cNvSpPr/>
          <p:nvPr/>
        </p:nvSpPr>
        <p:spPr>
          <a:xfrm>
            <a:off x="9921447" y="3292733"/>
            <a:ext cx="117367" cy="117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B3D276D-8FED-4ED9-993D-FED8067A341E}"/>
              </a:ext>
            </a:extLst>
          </p:cNvPr>
          <p:cNvSpPr/>
          <p:nvPr/>
        </p:nvSpPr>
        <p:spPr>
          <a:xfrm>
            <a:off x="11072876" y="1966481"/>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EEFC8B7-9D53-4E37-83FE-061EAB7259CD}"/>
                  </a:ext>
                </a:extLst>
              </p:cNvPr>
              <p:cNvSpPr/>
              <p:nvPr/>
            </p:nvSpPr>
            <p:spPr>
              <a:xfrm>
                <a:off x="10757110" y="1173536"/>
                <a:ext cx="5122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h</m:t>
                      </m:r>
                    </m:oMath>
                  </m:oMathPara>
                </a14:m>
                <a:endParaRPr lang="ja-JP" altLang="en-US" sz="3200" dirty="0"/>
              </a:p>
            </p:txBody>
          </p:sp>
        </mc:Choice>
        <mc:Fallback xmlns="">
          <p:sp>
            <p:nvSpPr>
              <p:cNvPr id="17" name="正方形/長方形 16">
                <a:extLst>
                  <a:ext uri="{FF2B5EF4-FFF2-40B4-BE49-F238E27FC236}">
                    <a16:creationId xmlns:a16="http://schemas.microsoft.com/office/drawing/2014/main" id="{8EEFC8B7-9D53-4E37-83FE-061EAB7259CD}"/>
                  </a:ext>
                </a:extLst>
              </p:cNvPr>
              <p:cNvSpPr>
                <a:spLocks noRot="1" noChangeAspect="1" noMove="1" noResize="1" noEditPoints="1" noAdjustHandles="1" noChangeArrowheads="1" noChangeShapeType="1" noTextEdit="1"/>
              </p:cNvSpPr>
              <p:nvPr/>
            </p:nvSpPr>
            <p:spPr>
              <a:xfrm>
                <a:off x="10757110" y="1173536"/>
                <a:ext cx="512256" cy="584775"/>
              </a:xfrm>
              <a:prstGeom prst="rect">
                <a:avLst/>
              </a:prstGeom>
              <a:blipFill>
                <a:blip r:embed="rId4"/>
                <a:stretch>
                  <a:fillRect/>
                </a:stretch>
              </a:blipFill>
            </p:spPr>
            <p:txBody>
              <a:bodyPr/>
              <a:lstStyle/>
              <a:p>
                <a:r>
                  <a:rPr lang="ja-JP" altLang="en-US">
                    <a:noFill/>
                  </a:rPr>
                  <a:t> </a:t>
                </a:r>
              </a:p>
            </p:txBody>
          </p:sp>
        </mc:Fallback>
      </mc:AlternateContent>
      <p:sp>
        <p:nvSpPr>
          <p:cNvPr id="18" name="楕円 17">
            <a:extLst>
              <a:ext uri="{FF2B5EF4-FFF2-40B4-BE49-F238E27FC236}">
                <a16:creationId xmlns:a16="http://schemas.microsoft.com/office/drawing/2014/main" id="{DB54BFDB-1686-40B6-BF41-91F3F01275E3}"/>
              </a:ext>
            </a:extLst>
          </p:cNvPr>
          <p:cNvSpPr/>
          <p:nvPr/>
        </p:nvSpPr>
        <p:spPr>
          <a:xfrm>
            <a:off x="11552825" y="1461327"/>
            <a:ext cx="311489" cy="31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F1FD13F-2DE7-4041-B103-727277B8D3C9}"/>
              </a:ext>
            </a:extLst>
          </p:cNvPr>
          <p:cNvCxnSpPr>
            <a:cxnSpLocks/>
          </p:cNvCxnSpPr>
          <p:nvPr/>
        </p:nvCxnSpPr>
        <p:spPr>
          <a:xfrm flipH="1">
            <a:off x="10890828" y="1553908"/>
            <a:ext cx="584400" cy="5128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14327745-C774-46A1-A91B-C13D722EFC27}"/>
                  </a:ext>
                </a:extLst>
              </p:cNvPr>
              <p:cNvSpPr/>
              <p:nvPr/>
            </p:nvSpPr>
            <p:spPr>
              <a:xfrm>
                <a:off x="504878" y="666100"/>
                <a:ext cx="2576346" cy="874983"/>
              </a:xfrm>
              <a:prstGeom prst="rect">
                <a:avLst/>
              </a:prstGeom>
              <a:noFill/>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（２）</a:t>
                </a:r>
                <a:r>
                  <a:rPr lang="ja-JP" altLang="en-US" sz="3200" dirty="0">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3200" b="1" i="1" smtClean="0">
                        <a:solidFill>
                          <a:srgbClr val="FF0000"/>
                        </a:solidFill>
                        <a:latin typeface="Cambria Math" panose="02040503050406030204" pitchFamily="18" charset="0"/>
                      </a:rPr>
                      <m:t>𝑮</m:t>
                    </m:r>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𝒈</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r>
                          <a:rPr lang="en-US" altLang="ja-JP" sz="3200" b="1" i="1" smtClean="0">
                            <a:solidFill>
                              <a:srgbClr val="FF0000"/>
                            </a:solidFill>
                            <a:latin typeface="Cambria Math" panose="02040503050406030204" pitchFamily="18" charset="0"/>
                          </a:rPr>
                          <m:t>𝑴</m:t>
                        </m:r>
                      </m:den>
                    </m:f>
                  </m:oMath>
                </a14:m>
                <a:endParaRPr lang="ja-JP" altLang="en-US" sz="3200" dirty="0">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14327745-C774-46A1-A91B-C13D722EFC27}"/>
                  </a:ext>
                </a:extLst>
              </p:cNvPr>
              <p:cNvSpPr>
                <a:spLocks noRot="1" noChangeAspect="1" noMove="1" noResize="1" noEditPoints="1" noAdjustHandles="1" noChangeArrowheads="1" noChangeShapeType="1" noTextEdit="1"/>
              </p:cNvSpPr>
              <p:nvPr/>
            </p:nvSpPr>
            <p:spPr>
              <a:xfrm>
                <a:off x="504878" y="666100"/>
                <a:ext cx="2576346" cy="874983"/>
              </a:xfrm>
              <a:prstGeom prst="rect">
                <a:avLst/>
              </a:prstGeom>
              <a:blipFill>
                <a:blip r:embed="rId5"/>
                <a:stretch>
                  <a:fillRect l="-37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A2F8041C-7D63-4D8D-BD7C-52947EE6774E}"/>
                  </a:ext>
                </a:extLst>
              </p:cNvPr>
              <p:cNvSpPr/>
              <p:nvPr/>
            </p:nvSpPr>
            <p:spPr>
              <a:xfrm>
                <a:off x="551384" y="3691188"/>
                <a:ext cx="8074710" cy="110126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𝑼</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a:rPr>
                        <m:t>𝑮</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𝑴</m:t>
                          </m:r>
                          <m:r>
                            <a:rPr lang="en-US" altLang="ja-JP" sz="3200" b="1" i="1">
                              <a:solidFill>
                                <a:srgbClr val="FF0000"/>
                              </a:solidFill>
                              <a:latin typeface="Cambria Math"/>
                            </a:rPr>
                            <m:t>𝒎</m:t>
                          </m:r>
                        </m:num>
                        <m:den>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𝒈</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r>
                            <a:rPr lang="en-US" altLang="ja-JP" sz="3200" b="1" i="1">
                              <a:solidFill>
                                <a:srgbClr val="FF0000"/>
                              </a:solidFill>
                              <a:latin typeface="Cambria Math" panose="02040503050406030204" pitchFamily="18" charset="0"/>
                            </a:rPr>
                            <m:t>𝑴</m:t>
                          </m:r>
                        </m:den>
                      </m:f>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m:t>
                          </m:r>
                          <m:r>
                            <a:rPr lang="en-US" altLang="ja-JP" sz="3200" b="1" i="1">
                              <a:solidFill>
                                <a:srgbClr val="FF0000"/>
                              </a:solidFill>
                              <a:latin typeface="Cambria Math"/>
                            </a:rPr>
                            <m:t>𝒎</m:t>
                          </m:r>
                        </m:num>
                        <m:den>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𝒓</m:t>
                              </m:r>
                            </m:e>
                            <m:sup>
                              <m:r>
                                <a:rPr lang="en-US" altLang="ja-JP" sz="3200" b="1" i="1">
                                  <a:solidFill>
                                    <a:srgbClr val="FF0000"/>
                                  </a:solidFill>
                                  <a:latin typeface="Cambria Math"/>
                                </a:rPr>
                                <m:t>𝟐</m:t>
                              </m:r>
                            </m:sup>
                          </m:sSup>
                        </m:num>
                        <m:den>
                          <m:r>
                            <a:rPr lang="en-US" altLang="ja-JP" sz="3200" b="1" i="1">
                              <a:solidFill>
                                <a:srgbClr val="FF0000"/>
                              </a:solidFill>
                              <a:latin typeface="Cambria Math" panose="02040503050406030204" pitchFamily="18" charset="0"/>
                            </a:rPr>
                            <m:t>𝒓</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𝒉</m:t>
                          </m:r>
                        </m:den>
                      </m:f>
                      <m:r>
                        <a:rPr lang="en-US" altLang="ja-JP" sz="3200" b="1" i="1">
                          <a:solidFill>
                            <a:srgbClr val="FF0000"/>
                          </a:solidFill>
                          <a:latin typeface="Cambria Math"/>
                        </a:rPr>
                        <m:t>𝒎</m:t>
                      </m:r>
                      <m:r>
                        <a:rPr lang="en-US" altLang="ja-JP" sz="3200" b="1" i="1">
                          <a:solidFill>
                            <a:srgbClr val="FF0000"/>
                          </a:solidFill>
                          <a:latin typeface="Cambria Math" panose="02040503050406030204" pitchFamily="18" charset="0"/>
                        </a:rPr>
                        <m:t>𝒈</m:t>
                      </m:r>
                    </m:oMath>
                  </m:oMathPara>
                </a14:m>
                <a:endParaRPr lang="ja-JP" altLang="en-US" sz="3200" dirty="0">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A2F8041C-7D63-4D8D-BD7C-52947EE6774E}"/>
                  </a:ext>
                </a:extLst>
              </p:cNvPr>
              <p:cNvSpPr>
                <a:spLocks noRot="1" noChangeAspect="1" noMove="1" noResize="1" noEditPoints="1" noAdjustHandles="1" noChangeArrowheads="1" noChangeShapeType="1" noTextEdit="1"/>
              </p:cNvSpPr>
              <p:nvPr/>
            </p:nvSpPr>
            <p:spPr>
              <a:xfrm>
                <a:off x="551384" y="3691188"/>
                <a:ext cx="8074710" cy="1101264"/>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754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35</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4154984"/>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練習</a:t>
                </a:r>
                <a:r>
                  <a:rPr lang="en-US" altLang="ja-JP" sz="2400" dirty="0">
                    <a:latin typeface="HG丸ｺﾞｼｯｸM-PRO" panose="020F0600000000000000" pitchFamily="50" charset="-128"/>
                    <a:ea typeface="HG丸ｺﾞｼｯｸM-PRO" panose="020F0600000000000000" pitchFamily="50" charset="-128"/>
                  </a:rPr>
                  <a:t>2  </a:t>
                </a:r>
                <a:r>
                  <a:rPr lang="ja-JP" altLang="en-US" sz="2400" dirty="0">
                    <a:ea typeface="HG丸ｺﾞｼｯｸM-PRO" panose="020F0600000000000000" pitchFamily="50" charset="-128"/>
                  </a:rPr>
                  <a:t>地球（</a:t>
                </a:r>
                <a14:m>
                  <m:oMath xmlns:m="http://schemas.openxmlformats.org/officeDocument/2006/math">
                    <m:r>
                      <m:rPr>
                        <m:nor/>
                      </m:rPr>
                      <a:rPr lang="ja-JP" altLang="en-US" sz="2400" dirty="0">
                        <a:ea typeface="HG丸ｺﾞｼｯｸM-PRO" panose="020F0600000000000000" pitchFamily="50" charset="-128"/>
                      </a:rPr>
                      <m:t>質量</m:t>
                    </m:r>
                    <m:r>
                      <a:rPr lang="en-US" altLang="ja-JP" sz="2400" i="1" smtClean="0">
                        <a:solidFill>
                          <a:srgbClr val="FF0000"/>
                        </a:solidFill>
                        <a:latin typeface="Cambria Math" panose="02040503050406030204" pitchFamily="18" charset="0"/>
                      </a:rPr>
                      <m:t>𝑀</m:t>
                    </m:r>
                    <m:r>
                      <a:rPr lang="en-US" altLang="ja-JP" sz="2400">
                        <a:latin typeface="Cambria Math" panose="02040503050406030204" pitchFamily="18" charset="0"/>
                      </a:rPr>
                      <m:t>,</m:t>
                    </m:r>
                    <m:r>
                      <m:rPr>
                        <m:nor/>
                      </m:rPr>
                      <a:rPr lang="ja-JP" altLang="en-US" sz="2400" dirty="0">
                        <a:ea typeface="HG丸ｺﾞｼｯｸM-PRO" panose="020F0600000000000000" pitchFamily="50" charset="-128"/>
                      </a:rPr>
                      <m:t>半径</m:t>
                    </m:r>
                    <m:r>
                      <a:rPr lang="en-US" altLang="ja-JP" sz="2400" i="1" smtClean="0">
                        <a:solidFill>
                          <a:srgbClr val="FF0000"/>
                        </a:solidFill>
                        <a:latin typeface="Cambria Math" panose="02040503050406030204" pitchFamily="18" charset="0"/>
                      </a:rPr>
                      <m:t>𝑅</m:t>
                    </m:r>
                  </m:oMath>
                </a14:m>
                <a:r>
                  <a:rPr lang="ja-JP" altLang="en-US" sz="2400" dirty="0">
                    <a:ea typeface="HG丸ｺﾞｼｯｸM-PRO" panose="020F0600000000000000" pitchFamily="50" charset="-128"/>
                  </a:rPr>
                  <a:t>）の周りを半径</a:t>
                </a:r>
                <a14:m>
                  <m:oMath xmlns:m="http://schemas.openxmlformats.org/officeDocument/2006/math">
                    <m:r>
                      <a:rPr lang="en-US" altLang="ja-JP" sz="2400" smtClean="0">
                        <a:solidFill>
                          <a:srgbClr val="FF0000"/>
                        </a:solidFill>
                        <a:latin typeface="Cambria Math" panose="02040503050406030204" pitchFamily="18" charset="0"/>
                      </a:rPr>
                      <m:t>2</m:t>
                    </m:r>
                    <m:r>
                      <a:rPr lang="en-US" altLang="ja-JP" sz="2400" i="1">
                        <a:solidFill>
                          <a:srgbClr val="FF0000"/>
                        </a:solidFill>
                        <a:latin typeface="Cambria Math" panose="02040503050406030204" pitchFamily="18" charset="0"/>
                      </a:rPr>
                      <m:t>𝑅</m:t>
                    </m:r>
                  </m:oMath>
                </a14:m>
                <a:r>
                  <a:rPr lang="ja-JP" altLang="en-US" sz="2400" dirty="0">
                    <a:ea typeface="HG丸ｺﾞｼｯｸM-PRO" panose="020F0600000000000000" pitchFamily="50" charset="-128"/>
                  </a:rPr>
                  <a:t>で等速円運動する質量</a:t>
                </a:r>
                <a14:m>
                  <m:oMath xmlns:m="http://schemas.openxmlformats.org/officeDocument/2006/math">
                    <m:r>
                      <a:rPr lang="en-US" altLang="ja-JP" sz="2400" i="1" smtClean="0">
                        <a:solidFill>
                          <a:srgbClr val="FF0000"/>
                        </a:solidFill>
                        <a:latin typeface="Cambria Math" panose="02040503050406030204" pitchFamily="18" charset="0"/>
                      </a:rPr>
                      <m:t>𝑚</m:t>
                    </m:r>
                  </m:oMath>
                </a14:m>
                <a:r>
                  <a:rPr lang="ja-JP" altLang="en-US" sz="2400" dirty="0">
                    <a:ea typeface="HG丸ｺﾞｼｯｸM-PRO" panose="020F0600000000000000" pitchFamily="50" charset="-128"/>
                  </a:rPr>
                  <a:t>の衛星がある。万有引力定数を</a:t>
                </a:r>
                <a14:m>
                  <m:oMath xmlns:m="http://schemas.openxmlformats.org/officeDocument/2006/math">
                    <m:r>
                      <a:rPr lang="en-US" altLang="ja-JP" sz="2400" i="1" smtClean="0">
                        <a:solidFill>
                          <a:srgbClr val="FF0000"/>
                        </a:solidFill>
                        <a:latin typeface="Cambria Math" panose="02040503050406030204" pitchFamily="18" charset="0"/>
                      </a:rPr>
                      <m:t>𝐺</m:t>
                    </m:r>
                  </m:oMath>
                </a14:m>
                <a:r>
                  <a:rPr lang="ja-JP" altLang="en-US" sz="2400" dirty="0">
                    <a:ea typeface="HG丸ｺﾞｼｯｸM-PRO" panose="020F0600000000000000" pitchFamily="50" charset="-128"/>
                  </a:rPr>
                  <a:t>とする。</a:t>
                </a:r>
                <a:r>
                  <a:rPr lang="en-US" altLang="ja-JP" sz="2400" dirty="0">
                    <a:latin typeface="HG丸ｺﾞｼｯｸM-PRO" panose="020F0600000000000000" pitchFamily="50" charset="-128"/>
                    <a:ea typeface="HG丸ｺﾞｼｯｸM-PRO" panose="020F0600000000000000" pitchFamily="50" charset="-128"/>
                  </a:rPr>
                  <a:t> </a:t>
                </a: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（１）　地球を中心とした等速円運動をするときの速さ</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0</m:t>
                        </m:r>
                      </m:sub>
                    </m:sSub>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を求めなさい。</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（２）　等速円運動の周期</a:t>
                </a:r>
                <a14:m>
                  <m:oMath xmlns:m="http://schemas.openxmlformats.org/officeDocument/2006/math">
                    <m:r>
                      <a:rPr lang="en-US" altLang="ja-JP" sz="2400" i="1">
                        <a:solidFill>
                          <a:srgbClr val="FF0000"/>
                        </a:solidFill>
                        <a:latin typeface="Cambria Math" panose="02040503050406030204" pitchFamily="18" charset="0"/>
                      </a:rPr>
                      <m:t>𝑇</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を求めなさい。</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（３）　衛星がＡ点で加速し、速さを</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にしたところ、右図のような楕円軌道上の運動になった。縁日点Ｂ点での速さ</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𝐵</m:t>
                        </m:r>
                      </m:sub>
                    </m:sSub>
                  </m:oMath>
                </a14:m>
                <a:r>
                  <a:rPr lang="ja-JP" altLang="en-US" sz="24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で表しなさい。</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（４）　</a:t>
                </a:r>
                <a:r>
                  <a:rPr lang="en-US" altLang="ja-JP" sz="2400" dirty="0">
                    <a:solidFill>
                      <a:srgbClr val="FF0000"/>
                    </a:solidFill>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b="0" i="1" smtClean="0">
                            <a:solidFill>
                              <a:srgbClr val="FF0000"/>
                            </a:solidFill>
                            <a:latin typeface="Cambria Math" panose="02040503050406030204" pitchFamily="18" charset="0"/>
                          </a:rPr>
                          <m:t>𝐵</m:t>
                        </m:r>
                      </m:sub>
                    </m:sSub>
                  </m:oMath>
                </a14:m>
                <a:r>
                  <a:rPr lang="ja-JP" altLang="en-US" sz="2400" dirty="0">
                    <a:latin typeface="HG丸ｺﾞｼｯｸM-PRO" panose="020F0600000000000000" pitchFamily="50" charset="-128"/>
                    <a:ea typeface="HG丸ｺﾞｼｯｸM-PRO" panose="020F0600000000000000" pitchFamily="50" charset="-128"/>
                  </a:rPr>
                  <a:t>を求めなさい。</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（５）　楕円軌道上の公転周期</a:t>
                </a:r>
                <a14:m>
                  <m:oMath xmlns:m="http://schemas.openxmlformats.org/officeDocument/2006/math">
                    <m:r>
                      <a:rPr lang="en-US" altLang="ja-JP" sz="2400" i="1">
                        <a:solidFill>
                          <a:srgbClr val="FF0000"/>
                        </a:solidFill>
                        <a:latin typeface="Cambria Math" panose="02040503050406030204" pitchFamily="18" charset="0"/>
                      </a:rPr>
                      <m:t>𝑇</m:t>
                    </m:r>
                    <m:r>
                      <a:rPr lang="en-US" altLang="ja-JP" sz="2400" i="1">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を求めなさい。</a:t>
                </a: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4154984"/>
              </a:xfrm>
              <a:prstGeom prst="rect">
                <a:avLst/>
              </a:prstGeom>
              <a:blipFill>
                <a:blip r:embed="rId2"/>
                <a:stretch>
                  <a:fillRect l="-1220" t="-1615" r="-1301" b="-2056"/>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630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36</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1938992"/>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練習</a:t>
                </a:r>
                <a:r>
                  <a:rPr lang="en-US" altLang="ja-JP" sz="2400" dirty="0">
                    <a:latin typeface="HG丸ｺﾞｼｯｸM-PRO" panose="020F0600000000000000" pitchFamily="50" charset="-128"/>
                    <a:ea typeface="HG丸ｺﾞｼｯｸM-PRO" panose="020F0600000000000000" pitchFamily="50" charset="-128"/>
                  </a:rPr>
                  <a:t>2  </a:t>
                </a:r>
                <a:r>
                  <a:rPr lang="ja-JP" altLang="en-US" sz="2400" dirty="0">
                    <a:ea typeface="HG丸ｺﾞｼｯｸM-PRO" panose="020F0600000000000000" pitchFamily="50" charset="-128"/>
                  </a:rPr>
                  <a:t>地球（</a:t>
                </a:r>
                <a14:m>
                  <m:oMath xmlns:m="http://schemas.openxmlformats.org/officeDocument/2006/math">
                    <m:r>
                      <m:rPr>
                        <m:nor/>
                      </m:rPr>
                      <a:rPr lang="ja-JP" altLang="en-US" sz="2400" dirty="0">
                        <a:ea typeface="HG丸ｺﾞｼｯｸM-PRO" panose="020F0600000000000000" pitchFamily="50" charset="-128"/>
                      </a:rPr>
                      <m:t>質量</m:t>
                    </m:r>
                    <m:r>
                      <a:rPr lang="en-US" altLang="ja-JP" sz="2400" i="1">
                        <a:solidFill>
                          <a:srgbClr val="FF0000"/>
                        </a:solidFill>
                        <a:latin typeface="Cambria Math" panose="02040503050406030204" pitchFamily="18" charset="0"/>
                      </a:rPr>
                      <m:t>𝑀</m:t>
                    </m:r>
                    <m:r>
                      <a:rPr lang="en-US" altLang="ja-JP" sz="2400">
                        <a:latin typeface="Cambria Math" panose="02040503050406030204" pitchFamily="18" charset="0"/>
                      </a:rPr>
                      <m:t>,</m:t>
                    </m:r>
                    <m:r>
                      <m:rPr>
                        <m:nor/>
                      </m:rPr>
                      <a:rPr lang="ja-JP" altLang="en-US" sz="2400" dirty="0">
                        <a:ea typeface="HG丸ｺﾞｼｯｸM-PRO" panose="020F0600000000000000" pitchFamily="50" charset="-128"/>
                      </a:rPr>
                      <m:t>半径</m:t>
                    </m:r>
                    <m:r>
                      <a:rPr lang="en-US" altLang="ja-JP" sz="2400" i="1">
                        <a:solidFill>
                          <a:srgbClr val="FF0000"/>
                        </a:solidFill>
                        <a:latin typeface="Cambria Math" panose="02040503050406030204" pitchFamily="18" charset="0"/>
                      </a:rPr>
                      <m:t>𝑅</m:t>
                    </m:r>
                  </m:oMath>
                </a14:m>
                <a:r>
                  <a:rPr lang="ja-JP" altLang="en-US" sz="2400" dirty="0">
                    <a:ea typeface="HG丸ｺﾞｼｯｸM-PRO" panose="020F0600000000000000" pitchFamily="50" charset="-128"/>
                  </a:rPr>
                  <a:t>）の周りを半径</a:t>
                </a:r>
                <a14:m>
                  <m:oMath xmlns:m="http://schemas.openxmlformats.org/officeDocument/2006/math">
                    <m:r>
                      <a:rPr lang="en-US" altLang="ja-JP" sz="2400">
                        <a:solidFill>
                          <a:srgbClr val="FF0000"/>
                        </a:solidFill>
                        <a:latin typeface="Cambria Math" panose="02040503050406030204" pitchFamily="18" charset="0"/>
                      </a:rPr>
                      <m:t>2</m:t>
                    </m:r>
                    <m:r>
                      <a:rPr lang="en-US" altLang="ja-JP" sz="2400" i="1">
                        <a:solidFill>
                          <a:srgbClr val="FF0000"/>
                        </a:solidFill>
                        <a:latin typeface="Cambria Math" panose="02040503050406030204" pitchFamily="18" charset="0"/>
                      </a:rPr>
                      <m:t>𝑅</m:t>
                    </m:r>
                  </m:oMath>
                </a14:m>
                <a:r>
                  <a:rPr lang="ja-JP" altLang="en-US" sz="2400" dirty="0">
                    <a:ea typeface="HG丸ｺﾞｼｯｸM-PRO" panose="020F0600000000000000" pitchFamily="50" charset="-128"/>
                  </a:rPr>
                  <a:t>で等速円運動する質量</a:t>
                </a:r>
                <a14:m>
                  <m:oMath xmlns:m="http://schemas.openxmlformats.org/officeDocument/2006/math">
                    <m:r>
                      <a:rPr lang="en-US" altLang="ja-JP" sz="2400" i="1">
                        <a:solidFill>
                          <a:srgbClr val="FF0000"/>
                        </a:solidFill>
                        <a:latin typeface="Cambria Math" panose="02040503050406030204" pitchFamily="18" charset="0"/>
                      </a:rPr>
                      <m:t>𝑚</m:t>
                    </m:r>
                  </m:oMath>
                </a14:m>
                <a:r>
                  <a:rPr lang="ja-JP" altLang="en-US" sz="2400" dirty="0">
                    <a:ea typeface="HG丸ｺﾞｼｯｸM-PRO" panose="020F0600000000000000" pitchFamily="50" charset="-128"/>
                  </a:rPr>
                  <a:t>の衛星がある。万有引力定数を</a:t>
                </a:r>
                <a14:m>
                  <m:oMath xmlns:m="http://schemas.openxmlformats.org/officeDocument/2006/math">
                    <m:r>
                      <a:rPr lang="en-US" altLang="ja-JP" sz="2400" i="1">
                        <a:solidFill>
                          <a:srgbClr val="FF0000"/>
                        </a:solidFill>
                        <a:latin typeface="Cambria Math" panose="02040503050406030204" pitchFamily="18" charset="0"/>
                      </a:rPr>
                      <m:t>𝐺</m:t>
                    </m:r>
                  </m:oMath>
                </a14:m>
                <a:r>
                  <a:rPr lang="ja-JP" altLang="en-US" sz="2400" dirty="0">
                    <a:ea typeface="HG丸ｺﾞｼｯｸM-PRO" panose="020F0600000000000000" pitchFamily="50" charset="-128"/>
                  </a:rPr>
                  <a:t>とする。</a:t>
                </a:r>
                <a:r>
                  <a:rPr lang="en-US" altLang="ja-JP" sz="2400" dirty="0">
                    <a:latin typeface="HG丸ｺﾞｼｯｸM-PRO" panose="020F0600000000000000" pitchFamily="50" charset="-128"/>
                    <a:ea typeface="HG丸ｺﾞｼｯｸM-PRO" panose="020F0600000000000000" pitchFamily="50" charset="-128"/>
                  </a:rPr>
                  <a:t> </a:t>
                </a: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（１）　地球を中心とした等速円運動をするときの速さ</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0</m:t>
                        </m:r>
                      </m:sub>
                    </m:sSub>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を求めなさい。</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1938992"/>
              </a:xfrm>
              <a:prstGeom prst="rect">
                <a:avLst/>
              </a:prstGeom>
              <a:blipFill>
                <a:blip r:embed="rId2"/>
                <a:stretch>
                  <a:fillRect l="-1220" t="-3459" r="-1301" b="-5346"/>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BC833726-FD2E-442D-9F50-1696420A646D}"/>
                  </a:ext>
                </a:extLst>
              </p:cNvPr>
              <p:cNvSpPr/>
              <p:nvPr/>
            </p:nvSpPr>
            <p:spPr>
              <a:xfrm>
                <a:off x="623392" y="3046982"/>
                <a:ext cx="3775521" cy="523220"/>
              </a:xfrm>
              <a:prstGeom prst="rect">
                <a:avLst/>
              </a:prstGeom>
            </p:spPr>
            <p:txBody>
              <a:bodyPr wrap="none">
                <a:spAutoFit/>
              </a:bodyPr>
              <a:lstStyle/>
              <a:p>
                <a14:m>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0</m:t>
                        </m:r>
                      </m:sub>
                    </m:sSub>
                  </m:oMath>
                </a14:m>
                <a:r>
                  <a:rPr lang="ja-JP" altLang="en-US" sz="2800" dirty="0">
                    <a:ea typeface="HG丸ｺﾞｼｯｸM-PRO" panose="020F0600000000000000" pitchFamily="50" charset="-128"/>
                  </a:rPr>
                  <a:t>を用いた運動方程式</a:t>
                </a:r>
              </a:p>
            </p:txBody>
          </p:sp>
        </mc:Choice>
        <mc:Fallback xmlns="">
          <p:sp>
            <p:nvSpPr>
              <p:cNvPr id="40" name="正方形/長方形 39">
                <a:extLst>
                  <a:ext uri="{FF2B5EF4-FFF2-40B4-BE49-F238E27FC236}">
                    <a16:creationId xmlns:a16="http://schemas.microsoft.com/office/drawing/2014/main" id="{BC833726-FD2E-442D-9F50-1696420A646D}"/>
                  </a:ext>
                </a:extLst>
              </p:cNvPr>
              <p:cNvSpPr>
                <a:spLocks noRot="1" noChangeAspect="1" noMove="1" noResize="1" noEditPoints="1" noAdjustHandles="1" noChangeArrowheads="1" noChangeShapeType="1" noTextEdit="1"/>
              </p:cNvSpPr>
              <p:nvPr/>
            </p:nvSpPr>
            <p:spPr>
              <a:xfrm>
                <a:off x="623392" y="3046982"/>
                <a:ext cx="3775521" cy="523220"/>
              </a:xfrm>
              <a:prstGeom prst="rect">
                <a:avLst/>
              </a:prstGeom>
              <a:blipFill>
                <a:blip r:embed="rId9"/>
                <a:stretch>
                  <a:fillRect t="-17442" r="-1774" b="-267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A10E4860-9886-4187-B2ED-8D94592FDD99}"/>
                  </a:ext>
                </a:extLst>
              </p:cNvPr>
              <p:cNvSpPr/>
              <p:nvPr/>
            </p:nvSpPr>
            <p:spPr>
              <a:xfrm>
                <a:off x="888342" y="3707515"/>
                <a:ext cx="4280892" cy="11235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1" i="1">
                          <a:solidFill>
                            <a:srgbClr val="FF0000"/>
                          </a:solidFill>
                          <a:latin typeface="Cambria Math"/>
                        </a:rPr>
                        <m:t>𝑮</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𝑴</m:t>
                          </m:r>
                          <m:r>
                            <a:rPr lang="en-US" altLang="ja-JP" sz="3200" b="1" i="1">
                              <a:solidFill>
                                <a:srgbClr val="FF0000"/>
                              </a:solidFill>
                              <a:latin typeface="Cambria Math"/>
                            </a:rPr>
                            <m:t>𝒎</m:t>
                          </m:r>
                        </m:num>
                        <m:den>
                          <m:sSup>
                            <m:sSupPr>
                              <m:ctrlPr>
                                <a:rPr lang="en-US" altLang="ja-JP" sz="3200" b="1" i="1">
                                  <a:solidFill>
                                    <a:srgbClr val="FF0000"/>
                                  </a:solidFill>
                                  <a:latin typeface="Cambria Math" panose="02040503050406030204" pitchFamily="18" charset="0"/>
                                </a:rPr>
                              </m:ctrlPr>
                            </m:sSupPr>
                            <m:e>
                              <m:r>
                                <a:rPr lang="ja-JP" altLang="en-US"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𝑹</m:t>
                              </m:r>
                              <m:r>
                                <a:rPr lang="ja-JP" altLang="en-US" sz="3200" b="1" i="1">
                                  <a:solidFill>
                                    <a:srgbClr val="FF0000"/>
                                  </a:solidFill>
                                  <a:latin typeface="Cambria Math" panose="02040503050406030204" pitchFamily="18" charset="0"/>
                                </a:rPr>
                                <m:t>）</m:t>
                              </m:r>
                            </m:e>
                            <m:sup>
                              <m:r>
                                <a:rPr lang="en-US" altLang="ja-JP" sz="3200" b="1" i="1">
                                  <a:solidFill>
                                    <a:srgbClr val="FF0000"/>
                                  </a:solidFill>
                                  <a:latin typeface="Cambria Math" panose="02040503050406030204" pitchFamily="18" charset="0"/>
                                </a:rPr>
                                <m:t>𝟐</m:t>
                              </m:r>
                            </m:sup>
                          </m:sSup>
                        </m:den>
                      </m:f>
                      <m:r>
                        <a:rPr lang="en-US" altLang="ja-JP" sz="3200" b="1" i="1">
                          <a:solidFill>
                            <a:srgbClr val="FF0000"/>
                          </a:solidFill>
                          <a:latin typeface="Cambria Math"/>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a:rPr>
                            <m:t>𝒎</m:t>
                          </m:r>
                          <m:sSup>
                            <m:sSupPr>
                              <m:ctrlPr>
                                <a:rPr lang="en-US" altLang="ja-JP" sz="3200" b="1" i="1">
                                  <a:solidFill>
                                    <a:srgbClr val="FF0000"/>
                                  </a:solidFill>
                                  <a:latin typeface="Cambria Math" panose="02040503050406030204" pitchFamily="18" charset="0"/>
                                </a:rPr>
                              </m:ctrlPr>
                            </m:sSupPr>
                            <m:e>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e>
                            <m:sup>
                              <m:r>
                                <a:rPr lang="en-US" altLang="ja-JP" sz="3200" b="1" i="1">
                                  <a:solidFill>
                                    <a:srgbClr val="FF0000"/>
                                  </a:solidFill>
                                  <a:latin typeface="Cambria Math"/>
                                </a:rPr>
                                <m:t>𝟐</m:t>
                              </m:r>
                            </m:sup>
                          </m:sSup>
                        </m:num>
                        <m:den>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𝑹</m:t>
                          </m:r>
                        </m:den>
                      </m:f>
                    </m:oMath>
                  </m:oMathPara>
                </a14:m>
                <a:endParaRPr lang="ja-JP" altLang="en-US" sz="3200" b="1" dirty="0">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A10E4860-9886-4187-B2ED-8D94592FDD99}"/>
                  </a:ext>
                </a:extLst>
              </p:cNvPr>
              <p:cNvSpPr>
                <a:spLocks noRot="1" noChangeAspect="1" noMove="1" noResize="1" noEditPoints="1" noAdjustHandles="1" noChangeArrowheads="1" noChangeShapeType="1" noTextEdit="1"/>
              </p:cNvSpPr>
              <p:nvPr/>
            </p:nvSpPr>
            <p:spPr>
              <a:xfrm>
                <a:off x="888342" y="3707515"/>
                <a:ext cx="4280892" cy="1123513"/>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EFDA744E-6D7D-42BE-8F5C-7D5DEFA1E17A}"/>
                  </a:ext>
                </a:extLst>
              </p:cNvPr>
              <p:cNvSpPr/>
              <p:nvPr/>
            </p:nvSpPr>
            <p:spPr>
              <a:xfrm>
                <a:off x="4626972" y="3624837"/>
                <a:ext cx="2743200" cy="13880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r>
                        <a:rPr lang="en-US" altLang="ja-JP" sz="2800" b="1" i="1">
                          <a:solidFill>
                            <a:srgbClr val="FF0000"/>
                          </a:solidFill>
                          <a:latin typeface="Cambria Math"/>
                        </a:rPr>
                        <m:t>=</m:t>
                      </m:r>
                      <m:rad>
                        <m:radPr>
                          <m:degHide m:val="on"/>
                          <m:ctrlPr>
                            <a:rPr lang="en-US" altLang="ja-JP" sz="2800" b="1" i="1">
                              <a:solidFill>
                                <a:srgbClr val="FF0000"/>
                              </a:solidFill>
                              <a:latin typeface="Cambria Math" panose="02040503050406030204" pitchFamily="18" charset="0"/>
                            </a:rPr>
                          </m:ctrlPr>
                        </m:radPr>
                        <m:deg/>
                        <m:e>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𝑮𝑴</m:t>
                              </m:r>
                            </m:num>
                            <m:den>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𝑹</m:t>
                              </m:r>
                            </m:den>
                          </m:f>
                        </m:e>
                      </m:rad>
                    </m:oMath>
                  </m:oMathPara>
                </a14:m>
                <a:endParaRPr lang="ja-JP" altLang="en-US" sz="2800" b="1" dirty="0">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EFDA744E-6D7D-42BE-8F5C-7D5DEFA1E17A}"/>
                  </a:ext>
                </a:extLst>
              </p:cNvPr>
              <p:cNvSpPr>
                <a:spLocks noRot="1" noChangeAspect="1" noMove="1" noResize="1" noEditPoints="1" noAdjustHandles="1" noChangeArrowheads="1" noChangeShapeType="1" noTextEdit="1"/>
              </p:cNvSpPr>
              <p:nvPr/>
            </p:nvSpPr>
            <p:spPr>
              <a:xfrm>
                <a:off x="4626972" y="3624837"/>
                <a:ext cx="2743200" cy="1388009"/>
              </a:xfrm>
              <a:prstGeom prst="rect">
                <a:avLst/>
              </a:prstGeom>
              <a:blipFill>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764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37</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1213217"/>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（１）</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𝑣</m:t>
                        </m:r>
                      </m:e>
                      <m:sub>
                        <m:r>
                          <a:rPr lang="en-US" altLang="ja-JP" sz="2400" i="1">
                            <a:latin typeface="Cambria Math" panose="02040503050406030204" pitchFamily="18" charset="0"/>
                          </a:rPr>
                          <m:t>0</m:t>
                        </m:r>
                      </m:sub>
                    </m:sSub>
                    <m:r>
                      <a:rPr lang="en-US" altLang="ja-JP" sz="2400" i="1">
                        <a:latin typeface="Cambria Math"/>
                      </a:rPr>
                      <m:t>=</m:t>
                    </m:r>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𝐺𝑀</m:t>
                            </m:r>
                          </m:num>
                          <m:den>
                            <m:r>
                              <a:rPr lang="en-US" altLang="ja-JP" sz="2400" i="1">
                                <a:latin typeface="Cambria Math" panose="02040503050406030204" pitchFamily="18" charset="0"/>
                              </a:rPr>
                              <m:t>2</m:t>
                            </m:r>
                            <m:r>
                              <a:rPr lang="en-US" altLang="ja-JP" sz="2400" i="1">
                                <a:latin typeface="Cambria Math" panose="02040503050406030204" pitchFamily="18" charset="0"/>
                              </a:rPr>
                              <m:t>𝑅</m:t>
                            </m:r>
                          </m:den>
                        </m:f>
                      </m:e>
                    </m:rad>
                  </m:oMath>
                </a14:m>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（２）　等速円運動の周期</a:t>
                </a:r>
                <a14:m>
                  <m:oMath xmlns:m="http://schemas.openxmlformats.org/officeDocument/2006/math">
                    <m:r>
                      <a:rPr lang="en-US" altLang="ja-JP" sz="2400" i="1">
                        <a:solidFill>
                          <a:srgbClr val="FF0000"/>
                        </a:solidFill>
                        <a:latin typeface="Cambria Math" panose="02040503050406030204" pitchFamily="18" charset="0"/>
                      </a:rPr>
                      <m:t>𝑇</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を求めなさい。</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1213217"/>
              </a:xfrm>
              <a:prstGeom prst="rect">
                <a:avLst/>
              </a:prstGeom>
              <a:blipFill>
                <a:blip r:embed="rId2"/>
                <a:stretch>
                  <a:fillRect l="-1220" b="-9045"/>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3B89B9B-895C-4907-9972-820637E13998}"/>
                  </a:ext>
                </a:extLst>
              </p:cNvPr>
              <p:cNvSpPr/>
              <p:nvPr/>
            </p:nvSpPr>
            <p:spPr>
              <a:xfrm>
                <a:off x="924444" y="2633644"/>
                <a:ext cx="3241657" cy="791370"/>
              </a:xfrm>
              <a:prstGeom prst="rect">
                <a:avLst/>
              </a:prstGeom>
            </p:spPr>
            <p:txBody>
              <a:bodyPr wrap="none">
                <a:spAutoFit/>
              </a:bodyPr>
              <a:lstStyle/>
              <a:p>
                <a14:m>
                  <m:oMath xmlns:m="http://schemas.openxmlformats.org/officeDocument/2006/math">
                    <m:r>
                      <a:rPr lang="en-US" altLang="ja-JP" sz="3200" i="1" smtClean="0">
                        <a:solidFill>
                          <a:schemeClr val="tx1"/>
                        </a:solidFill>
                        <a:latin typeface="Cambria Math" panose="02040503050406030204" pitchFamily="18" charset="0"/>
                      </a:rPr>
                      <m:t>𝑇</m:t>
                    </m:r>
                    <m:r>
                      <a:rPr lang="en-US" altLang="ja-JP" sz="3200" b="0" i="1" smtClean="0">
                        <a:solidFill>
                          <a:schemeClr val="tx1"/>
                        </a:solidFill>
                        <a:latin typeface="Cambria Math" panose="02040503050406030204" pitchFamily="18" charset="0"/>
                      </a:rPr>
                      <m:t>=</m:t>
                    </m:r>
                    <m:f>
                      <m:fPr>
                        <m:ctrlPr>
                          <a:rPr lang="en-US" altLang="ja-JP" sz="3200" b="0" i="1" smtClean="0">
                            <a:solidFill>
                              <a:schemeClr val="tx1"/>
                            </a:solidFill>
                            <a:latin typeface="Cambria Math" panose="02040503050406030204" pitchFamily="18" charset="0"/>
                          </a:rPr>
                        </m:ctrlPr>
                      </m:fPr>
                      <m:num>
                        <m:r>
                          <a:rPr lang="en-US" altLang="ja-JP" sz="3200" b="0" i="1" smtClean="0">
                            <a:solidFill>
                              <a:schemeClr val="tx1"/>
                            </a:solidFill>
                            <a:latin typeface="Cambria Math" panose="02040503050406030204" pitchFamily="18" charset="0"/>
                          </a:rPr>
                          <m:t>2</m:t>
                        </m:r>
                        <m:r>
                          <a:rPr lang="el-GR" altLang="ja-JP" sz="3200" i="1">
                            <a:solidFill>
                              <a:schemeClr val="tx1"/>
                            </a:solidFill>
                            <a:latin typeface="Cambria Math" panose="02040503050406030204" pitchFamily="18" charset="0"/>
                          </a:rPr>
                          <m:t>𝜋</m:t>
                        </m:r>
                        <m:r>
                          <a:rPr lang="en-US" altLang="ja-JP" sz="3200" b="0" i="1" smtClean="0">
                            <a:solidFill>
                              <a:schemeClr val="tx1"/>
                            </a:solidFill>
                            <a:latin typeface="Cambria Math" panose="02040503050406030204" pitchFamily="18" charset="0"/>
                          </a:rPr>
                          <m:t>𝑟</m:t>
                        </m:r>
                      </m:num>
                      <m:den>
                        <m:r>
                          <a:rPr lang="en-US" altLang="ja-JP" sz="3200" b="0" i="1" smtClean="0">
                            <a:solidFill>
                              <a:schemeClr val="tx1"/>
                            </a:solidFill>
                            <a:latin typeface="Cambria Math" panose="02040503050406030204" pitchFamily="18" charset="0"/>
                          </a:rPr>
                          <m:t>𝑣</m:t>
                        </m:r>
                      </m:den>
                    </m:f>
                    <m:r>
                      <a:rPr lang="en-US" altLang="ja-JP" sz="3200" b="0" i="1" smtClean="0">
                        <a:solidFill>
                          <a:schemeClr val="tx1"/>
                        </a:solidFill>
                        <a:latin typeface="Cambria Math" panose="02040503050406030204" pitchFamily="18" charset="0"/>
                      </a:rPr>
                      <m:t>=</m:t>
                    </m:r>
                    <m:f>
                      <m:fPr>
                        <m:ctrlPr>
                          <a:rPr lang="en-US" altLang="ja-JP" sz="3200" i="1">
                            <a:solidFill>
                              <a:schemeClr val="tx1"/>
                            </a:solidFill>
                            <a:latin typeface="Cambria Math" panose="02040503050406030204" pitchFamily="18" charset="0"/>
                          </a:rPr>
                        </m:ctrlPr>
                      </m:fPr>
                      <m:num>
                        <m:r>
                          <a:rPr lang="en-US" altLang="ja-JP" sz="3200" i="1">
                            <a:solidFill>
                              <a:schemeClr val="tx1"/>
                            </a:solidFill>
                            <a:latin typeface="Cambria Math" panose="02040503050406030204" pitchFamily="18" charset="0"/>
                          </a:rPr>
                          <m:t>2</m:t>
                        </m:r>
                        <m:r>
                          <a:rPr lang="el-GR" altLang="ja-JP" sz="3200" i="1">
                            <a:solidFill>
                              <a:schemeClr val="tx1"/>
                            </a:solidFill>
                            <a:latin typeface="Cambria Math" panose="02040503050406030204" pitchFamily="18" charset="0"/>
                          </a:rPr>
                          <m:t>𝜋</m:t>
                        </m:r>
                      </m:num>
                      <m:den>
                        <m:r>
                          <a:rPr lang="ja-JP" altLang="en-US" sz="3200" i="1" smtClean="0">
                            <a:solidFill>
                              <a:schemeClr val="tx1"/>
                            </a:solidFill>
                            <a:latin typeface="Cambria Math" panose="02040503050406030204" pitchFamily="18" charset="0"/>
                          </a:rPr>
                          <m:t>𝜔</m:t>
                        </m:r>
                      </m:den>
                    </m:f>
                  </m:oMath>
                </a14:m>
                <a:r>
                  <a:rPr lang="ja-JP" altLang="en-US" sz="3200" b="0" dirty="0">
                    <a:solidFill>
                      <a:schemeClr val="tx1"/>
                    </a:solidFill>
                    <a:latin typeface="HG丸ｺﾞｼｯｸM-PRO" panose="020F0600000000000000" pitchFamily="50" charset="-128"/>
                    <a:ea typeface="HG丸ｺﾞｼｯｸM-PRO" panose="020F0600000000000000" pitchFamily="50" charset="-128"/>
                  </a:rPr>
                  <a:t>より</a:t>
                </a:r>
                <a:endParaRPr lang="en-US" altLang="ja-JP" sz="3200" b="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13B89B9B-895C-4907-9972-820637E13998}"/>
                  </a:ext>
                </a:extLst>
              </p:cNvPr>
              <p:cNvSpPr>
                <a:spLocks noRot="1" noChangeAspect="1" noMove="1" noResize="1" noEditPoints="1" noAdjustHandles="1" noChangeArrowheads="1" noChangeShapeType="1" noTextEdit="1"/>
              </p:cNvSpPr>
              <p:nvPr/>
            </p:nvSpPr>
            <p:spPr>
              <a:xfrm>
                <a:off x="924444" y="2633644"/>
                <a:ext cx="3241657" cy="791370"/>
              </a:xfrm>
              <a:prstGeom prst="rect">
                <a:avLst/>
              </a:prstGeom>
              <a:blipFill>
                <a:blip r:embed="rId9"/>
                <a:stretch>
                  <a:fillRect t="-1538" r="-3955" b="-69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1" name="正方形/長方形 40">
                <a:extLst>
                  <a:ext uri="{FF2B5EF4-FFF2-40B4-BE49-F238E27FC236}">
                    <a16:creationId xmlns:a16="http://schemas.microsoft.com/office/drawing/2014/main" id="{DD427D7F-4FD3-423B-BBF6-2FEA9310D254}"/>
                  </a:ext>
                </a:extLst>
              </p:cNvPr>
              <p:cNvSpPr/>
              <p:nvPr/>
            </p:nvSpPr>
            <p:spPr>
              <a:xfrm>
                <a:off x="824262" y="3882965"/>
                <a:ext cx="7248138" cy="15360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solidFill>
                            <a:srgbClr val="FF0000"/>
                          </a:solidFill>
                          <a:latin typeface="Cambria Math" panose="02040503050406030204" pitchFamily="18" charset="0"/>
                        </a:rPr>
                        <m:t>𝑇</m:t>
                      </m:r>
                      <m:r>
                        <a:rPr lang="en-US" altLang="ja-JP" sz="2800" b="0" i="1" smtClean="0">
                          <a:solidFill>
                            <a:srgbClr val="FF0000"/>
                          </a:solidFill>
                          <a:latin typeface="Cambria Math" panose="02040503050406030204" pitchFamily="18" charset="0"/>
                        </a:rPr>
                        <m:t>=</m:t>
                      </m:r>
                      <m:f>
                        <m:fPr>
                          <m:ctrlPr>
                            <a:rPr lang="en-US" altLang="ja-JP" sz="2800" b="0" i="1" smtClean="0">
                              <a:solidFill>
                                <a:srgbClr val="FF0000"/>
                              </a:solidFill>
                              <a:latin typeface="Cambria Math" panose="02040503050406030204" pitchFamily="18" charset="0"/>
                            </a:rPr>
                          </m:ctrlPr>
                        </m:fPr>
                        <m:num>
                          <m:r>
                            <a:rPr lang="en-US" altLang="ja-JP" sz="2800" b="0" i="1" smtClean="0">
                              <a:solidFill>
                                <a:srgbClr val="FF0000"/>
                              </a:solidFill>
                              <a:latin typeface="Cambria Math" panose="02040503050406030204" pitchFamily="18" charset="0"/>
                            </a:rPr>
                            <m:t>2</m:t>
                          </m:r>
                          <m:r>
                            <a:rPr lang="el-GR" altLang="ja-JP" sz="2800" i="1">
                              <a:solidFill>
                                <a:srgbClr val="FF0000"/>
                              </a:solidFill>
                              <a:latin typeface="Cambria Math" panose="02040503050406030204" pitchFamily="18" charset="0"/>
                            </a:rPr>
                            <m:t>𝜋</m:t>
                          </m:r>
                          <m:r>
                            <a:rPr lang="en-US" altLang="ja-JP" sz="2800" b="0" i="1" smtClean="0">
                              <a:solidFill>
                                <a:srgbClr val="FF0000"/>
                              </a:solidFill>
                              <a:latin typeface="Cambria Math" panose="02040503050406030204" pitchFamily="18" charset="0"/>
                            </a:rPr>
                            <m:t>(2</m:t>
                          </m:r>
                          <m:r>
                            <a:rPr lang="en-US" altLang="ja-JP" sz="2800" b="0" i="1" smtClean="0">
                              <a:solidFill>
                                <a:srgbClr val="FF0000"/>
                              </a:solidFill>
                              <a:latin typeface="Cambria Math" panose="02040503050406030204" pitchFamily="18" charset="0"/>
                            </a:rPr>
                            <m:t>𝑅</m:t>
                          </m:r>
                          <m:r>
                            <a:rPr lang="en-US" altLang="ja-JP" sz="2800" b="0" i="1" smtClean="0">
                              <a:solidFill>
                                <a:srgbClr val="FF0000"/>
                              </a:solidFill>
                              <a:latin typeface="Cambria Math" panose="02040503050406030204" pitchFamily="18" charset="0"/>
                            </a:rPr>
                            <m:t>)</m:t>
                          </m:r>
                        </m:num>
                        <m:den>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0</m:t>
                              </m:r>
                            </m:sub>
                          </m:sSub>
                        </m:den>
                      </m:f>
                      <m:r>
                        <a:rPr lang="en-US" altLang="ja-JP" sz="2800" b="0" i="1" smtClean="0">
                          <a:solidFill>
                            <a:srgbClr val="FF0000"/>
                          </a:solidFill>
                          <a:latin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r>
                            <a:rPr lang="en-US" altLang="ja-JP" sz="2800" b="0" i="1" smtClean="0">
                              <a:solidFill>
                                <a:srgbClr val="FF0000"/>
                              </a:solidFill>
                              <a:latin typeface="Cambria Math" panose="02040503050406030204" pitchFamily="18" charset="0"/>
                            </a:rPr>
                            <m:t>4</m:t>
                          </m:r>
                          <m:r>
                            <a:rPr lang="el-GR" altLang="ja-JP" sz="2800" i="1" smtClean="0">
                              <a:solidFill>
                                <a:srgbClr val="FF0000"/>
                              </a:solidFill>
                              <a:latin typeface="Cambria Math" panose="02040503050406030204" pitchFamily="18" charset="0"/>
                            </a:rPr>
                            <m:t>𝜋</m:t>
                          </m:r>
                          <m:r>
                            <a:rPr lang="en-US" altLang="ja-JP" sz="2800" b="0" i="1" smtClean="0">
                              <a:solidFill>
                                <a:srgbClr val="FF0000"/>
                              </a:solidFill>
                              <a:latin typeface="Cambria Math" panose="02040503050406030204" pitchFamily="18" charset="0"/>
                            </a:rPr>
                            <m:t>𝑅</m:t>
                          </m:r>
                        </m:num>
                        <m:den>
                          <m:rad>
                            <m:radPr>
                              <m:degHide m:val="on"/>
                              <m:ctrlPr>
                                <a:rPr lang="en-US" altLang="ja-JP" sz="2800" i="1">
                                  <a:solidFill>
                                    <a:srgbClr val="FF0000"/>
                                  </a:solidFill>
                                  <a:latin typeface="Cambria Math" panose="02040503050406030204" pitchFamily="18" charset="0"/>
                                </a:rPr>
                              </m:ctrlPr>
                            </m:radPr>
                            <m:deg/>
                            <m:e>
                              <m:f>
                                <m:fPr>
                                  <m:ctrlPr>
                                    <a:rPr lang="en-US" altLang="ja-JP" sz="2800" i="1">
                                      <a:solidFill>
                                        <a:srgbClr val="FF0000"/>
                                      </a:solidFill>
                                      <a:latin typeface="Cambria Math" panose="02040503050406030204" pitchFamily="18" charset="0"/>
                                    </a:rPr>
                                  </m:ctrlPr>
                                </m:fPr>
                                <m:num>
                                  <m:r>
                                    <a:rPr lang="en-US" altLang="ja-JP" sz="2800" i="1">
                                      <a:solidFill>
                                        <a:srgbClr val="FF0000"/>
                                      </a:solidFill>
                                      <a:latin typeface="Cambria Math" panose="02040503050406030204" pitchFamily="18" charset="0"/>
                                    </a:rPr>
                                    <m:t>𝐺𝑀</m:t>
                                  </m:r>
                                </m:num>
                                <m:den>
                                  <m:r>
                                    <a:rPr lang="en-US" altLang="ja-JP" sz="2800" i="1">
                                      <a:solidFill>
                                        <a:srgbClr val="FF0000"/>
                                      </a:solidFill>
                                      <a:latin typeface="Cambria Math" panose="02040503050406030204" pitchFamily="18" charset="0"/>
                                    </a:rPr>
                                    <m:t>2</m:t>
                                  </m:r>
                                  <m:r>
                                    <a:rPr lang="en-US" altLang="ja-JP" sz="2800" i="1">
                                      <a:solidFill>
                                        <a:srgbClr val="FF0000"/>
                                      </a:solidFill>
                                      <a:latin typeface="Cambria Math" panose="02040503050406030204" pitchFamily="18" charset="0"/>
                                    </a:rPr>
                                    <m:t>𝑅</m:t>
                                  </m:r>
                                </m:den>
                              </m:f>
                            </m:e>
                          </m:rad>
                        </m:den>
                      </m:f>
                      <m:r>
                        <a:rPr lang="en-US" altLang="ja-JP" sz="2800" i="1">
                          <a:solidFill>
                            <a:srgbClr val="FF0000"/>
                          </a:solidFill>
                          <a:latin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r>
                            <a:rPr lang="en-US" altLang="ja-JP" sz="2800" i="1">
                              <a:solidFill>
                                <a:srgbClr val="FF0000"/>
                              </a:solidFill>
                              <a:latin typeface="Cambria Math" panose="02040503050406030204" pitchFamily="18" charset="0"/>
                            </a:rPr>
                            <m:t>4</m:t>
                          </m:r>
                          <m:r>
                            <a:rPr lang="el-GR" altLang="ja-JP" sz="2800" i="1">
                              <a:solidFill>
                                <a:srgbClr val="FF0000"/>
                              </a:solidFill>
                              <a:latin typeface="Cambria Math" panose="02040503050406030204" pitchFamily="18" charset="0"/>
                            </a:rPr>
                            <m:t>𝜋</m:t>
                          </m:r>
                          <m:r>
                            <a:rPr lang="en-US" altLang="ja-JP" sz="2800" i="1">
                              <a:solidFill>
                                <a:srgbClr val="FF0000"/>
                              </a:solidFill>
                              <a:latin typeface="Cambria Math" panose="02040503050406030204" pitchFamily="18" charset="0"/>
                            </a:rPr>
                            <m:t>𝑅</m:t>
                          </m:r>
                          <m:rad>
                            <m:radPr>
                              <m:degHide m:val="on"/>
                              <m:ctrlPr>
                                <a:rPr lang="en-US" altLang="ja-JP" sz="2800" i="1">
                                  <a:solidFill>
                                    <a:srgbClr val="FF0000"/>
                                  </a:solidFill>
                                  <a:latin typeface="Cambria Math" panose="02040503050406030204" pitchFamily="18" charset="0"/>
                                </a:rPr>
                              </m:ctrlPr>
                            </m:radPr>
                            <m:deg/>
                            <m:e>
                              <m:r>
                                <a:rPr lang="en-US" altLang="ja-JP" sz="2800" b="0" i="1" smtClean="0">
                                  <a:solidFill>
                                    <a:srgbClr val="FF0000"/>
                                  </a:solidFill>
                                  <a:latin typeface="Cambria Math" panose="02040503050406030204" pitchFamily="18" charset="0"/>
                                </a:rPr>
                                <m:t>2</m:t>
                              </m:r>
                              <m:r>
                                <a:rPr lang="en-US" altLang="ja-JP" sz="2800" b="0" i="1" smtClean="0">
                                  <a:solidFill>
                                    <a:srgbClr val="FF0000"/>
                                  </a:solidFill>
                                  <a:latin typeface="Cambria Math" panose="02040503050406030204" pitchFamily="18" charset="0"/>
                                </a:rPr>
                                <m:t>𝑅</m:t>
                              </m:r>
                            </m:e>
                          </m:rad>
                        </m:num>
                        <m:den>
                          <m:rad>
                            <m:radPr>
                              <m:degHide m:val="on"/>
                              <m:ctrlPr>
                                <a:rPr lang="en-US" altLang="ja-JP" sz="2800" i="1">
                                  <a:solidFill>
                                    <a:srgbClr val="FF0000"/>
                                  </a:solidFill>
                                  <a:latin typeface="Cambria Math" panose="02040503050406030204" pitchFamily="18" charset="0"/>
                                </a:rPr>
                              </m:ctrlPr>
                            </m:radPr>
                            <m:deg/>
                            <m:e>
                              <m:r>
                                <a:rPr lang="en-US" altLang="ja-JP" sz="2800" b="0" i="1" smtClean="0">
                                  <a:solidFill>
                                    <a:srgbClr val="FF0000"/>
                                  </a:solidFill>
                                  <a:latin typeface="Cambria Math" panose="02040503050406030204" pitchFamily="18" charset="0"/>
                                </a:rPr>
                                <m:t>𝐺𝑀</m:t>
                              </m:r>
                            </m:e>
                          </m:rad>
                        </m:den>
                      </m:f>
                      <m:r>
                        <a:rPr lang="en-US" altLang="ja-JP" sz="2800" i="1">
                          <a:solidFill>
                            <a:srgbClr val="FF0000"/>
                          </a:solidFill>
                          <a:latin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r>
                            <a:rPr lang="en-US" altLang="ja-JP" sz="2800" i="1">
                              <a:solidFill>
                                <a:srgbClr val="FF0000"/>
                              </a:solidFill>
                              <a:latin typeface="Cambria Math" panose="02040503050406030204" pitchFamily="18" charset="0"/>
                            </a:rPr>
                            <m:t>4</m:t>
                          </m:r>
                          <m:rad>
                            <m:radPr>
                              <m:degHide m:val="on"/>
                              <m:ctrlPr>
                                <a:rPr lang="en-US" altLang="ja-JP" sz="2800" i="1">
                                  <a:solidFill>
                                    <a:srgbClr val="FF0000"/>
                                  </a:solidFill>
                                  <a:latin typeface="Cambria Math" panose="02040503050406030204" pitchFamily="18" charset="0"/>
                                </a:rPr>
                              </m:ctrlPr>
                            </m:radPr>
                            <m:deg/>
                            <m:e>
                              <m:r>
                                <a:rPr lang="en-US" altLang="ja-JP" sz="2800" b="0" i="1" smtClean="0">
                                  <a:solidFill>
                                    <a:srgbClr val="FF0000"/>
                                  </a:solidFill>
                                  <a:latin typeface="Cambria Math" panose="02040503050406030204" pitchFamily="18" charset="0"/>
                                </a:rPr>
                                <m:t>2</m:t>
                              </m:r>
                            </m:e>
                          </m:rad>
                          <m:r>
                            <a:rPr lang="el-GR" altLang="ja-JP" sz="2800" i="1">
                              <a:solidFill>
                                <a:srgbClr val="FF0000"/>
                              </a:solidFill>
                              <a:latin typeface="Cambria Math" panose="02040503050406030204" pitchFamily="18" charset="0"/>
                            </a:rPr>
                            <m:t>𝜋</m:t>
                          </m:r>
                          <m:r>
                            <a:rPr lang="en-US" altLang="ja-JP" sz="2800" i="1">
                              <a:solidFill>
                                <a:srgbClr val="FF0000"/>
                              </a:solidFill>
                              <a:latin typeface="Cambria Math" panose="02040503050406030204" pitchFamily="18" charset="0"/>
                            </a:rPr>
                            <m:t>𝑅</m:t>
                          </m:r>
                          <m:rad>
                            <m:radPr>
                              <m:degHide m:val="on"/>
                              <m:ctrlPr>
                                <a:rPr lang="en-US" altLang="ja-JP" sz="2800" i="1">
                                  <a:solidFill>
                                    <a:srgbClr val="FF0000"/>
                                  </a:solidFill>
                                  <a:latin typeface="Cambria Math" panose="02040503050406030204" pitchFamily="18" charset="0"/>
                                </a:rPr>
                              </m:ctrlPr>
                            </m:radPr>
                            <m:deg/>
                            <m:e>
                              <m:r>
                                <a:rPr lang="en-US" altLang="ja-JP" sz="2800" i="1">
                                  <a:solidFill>
                                    <a:srgbClr val="FF0000"/>
                                  </a:solidFill>
                                  <a:latin typeface="Cambria Math" panose="02040503050406030204" pitchFamily="18" charset="0"/>
                                </a:rPr>
                                <m:t>𝑅</m:t>
                              </m:r>
                            </m:e>
                          </m:rad>
                        </m:num>
                        <m:den>
                          <m:rad>
                            <m:radPr>
                              <m:degHide m:val="on"/>
                              <m:ctrlPr>
                                <a:rPr lang="en-US" altLang="ja-JP" sz="2800" i="1">
                                  <a:solidFill>
                                    <a:srgbClr val="FF0000"/>
                                  </a:solidFill>
                                  <a:latin typeface="Cambria Math" panose="02040503050406030204" pitchFamily="18" charset="0"/>
                                </a:rPr>
                              </m:ctrlPr>
                            </m:radPr>
                            <m:deg/>
                            <m:e>
                              <m:r>
                                <a:rPr lang="en-US" altLang="ja-JP" sz="2800" i="1">
                                  <a:solidFill>
                                    <a:srgbClr val="FF0000"/>
                                  </a:solidFill>
                                  <a:latin typeface="Cambria Math" panose="02040503050406030204" pitchFamily="18" charset="0"/>
                                </a:rPr>
                                <m:t>𝐺𝑀</m:t>
                              </m:r>
                            </m:e>
                          </m:rad>
                        </m:den>
                      </m:f>
                    </m:oMath>
                  </m:oMathPara>
                </a14:m>
                <a:endParaRPr lang="en-US" altLang="ja-JP" sz="2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p:sp>
            <p:nvSpPr>
              <p:cNvPr id="41" name="正方形/長方形 40">
                <a:extLst>
                  <a:ext uri="{FF2B5EF4-FFF2-40B4-BE49-F238E27FC236}">
                    <a16:creationId xmlns:a16="http://schemas.microsoft.com/office/drawing/2014/main" id="{DD427D7F-4FD3-423B-BBF6-2FEA9310D254}"/>
                  </a:ext>
                </a:extLst>
              </p:cNvPr>
              <p:cNvSpPr>
                <a:spLocks noRot="1" noChangeAspect="1" noMove="1" noResize="1" noEditPoints="1" noAdjustHandles="1" noChangeArrowheads="1" noChangeShapeType="1" noTextEdit="1"/>
              </p:cNvSpPr>
              <p:nvPr/>
            </p:nvSpPr>
            <p:spPr>
              <a:xfrm>
                <a:off x="824262" y="3882965"/>
                <a:ext cx="7248138" cy="1536062"/>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58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38</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1200329"/>
              </a:xfrm>
              <a:prstGeom prst="rect">
                <a:avLst/>
              </a:prstGeom>
            </p:spPr>
            <p:txBody>
              <a:bodyPr wrap="squar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（３）　衛星がＡ点で加速し、速さを</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にしたところ、右図のような楕円軌道上の運動になった。縁日点Ｂ点での速さ</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𝐵</m:t>
                        </m:r>
                      </m:sub>
                    </m:sSub>
                  </m:oMath>
                </a14:m>
                <a:r>
                  <a:rPr lang="ja-JP" altLang="en-US" sz="24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で表しなさい。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1200329"/>
              </a:xfrm>
              <a:prstGeom prst="rect">
                <a:avLst/>
              </a:prstGeom>
              <a:blipFill>
                <a:blip r:embed="rId2"/>
                <a:stretch>
                  <a:fillRect l="-1220" t="-5584" b="-9137"/>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9" name="直角三角形 28">
            <a:extLst>
              <a:ext uri="{FF2B5EF4-FFF2-40B4-BE49-F238E27FC236}">
                <a16:creationId xmlns:a16="http://schemas.microsoft.com/office/drawing/2014/main" id="{65A6EE1F-5CA4-4CFE-B7ED-138EBAF8529D}"/>
              </a:ext>
            </a:extLst>
          </p:cNvPr>
          <p:cNvSpPr/>
          <p:nvPr/>
        </p:nvSpPr>
        <p:spPr>
          <a:xfrm>
            <a:off x="10094152" y="2612223"/>
            <a:ext cx="677527" cy="342362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0" name="直角三角形 29">
            <a:extLst>
              <a:ext uri="{FF2B5EF4-FFF2-40B4-BE49-F238E27FC236}">
                <a16:creationId xmlns:a16="http://schemas.microsoft.com/office/drawing/2014/main" id="{46FD6A8D-4370-40C5-904B-21ECC35560B6}"/>
              </a:ext>
            </a:extLst>
          </p:cNvPr>
          <p:cNvSpPr/>
          <p:nvPr/>
        </p:nvSpPr>
        <p:spPr>
          <a:xfrm rot="10800000">
            <a:off x="8938138" y="1397697"/>
            <a:ext cx="1154966" cy="116470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p:sp>
        <p:nvSpPr>
          <p:cNvPr id="40" name="正方形/長方形 39">
            <a:extLst>
              <a:ext uri="{FF2B5EF4-FFF2-40B4-BE49-F238E27FC236}">
                <a16:creationId xmlns:a16="http://schemas.microsoft.com/office/drawing/2014/main" id="{9F16A478-4C94-49A9-9962-7CDD0391019C}"/>
              </a:ext>
            </a:extLst>
          </p:cNvPr>
          <p:cNvSpPr/>
          <p:nvPr/>
        </p:nvSpPr>
        <p:spPr>
          <a:xfrm>
            <a:off x="762581" y="2596993"/>
            <a:ext cx="5109091" cy="461665"/>
          </a:xfrm>
          <a:prstGeom prst="rect">
            <a:avLst/>
          </a:prstGeom>
        </p:spPr>
        <p:txBody>
          <a:bodyPr wrap="none">
            <a:spAutoFit/>
          </a:bodyPr>
          <a:lstStyle/>
          <a:p>
            <a:r>
              <a:rPr lang="ja-JP" altLang="en-US" sz="2400" dirty="0">
                <a:ea typeface="HG丸ｺﾞｼｯｸM-PRO" panose="020F0600000000000000" pitchFamily="50" charset="-128"/>
              </a:rPr>
              <a:t>第２法則　面積速度一定の法則より</a:t>
            </a:r>
          </a:p>
        </p:txBody>
      </p: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6A8641CA-56B9-475F-97DA-50373F6D565B}"/>
                  </a:ext>
                </a:extLst>
              </p:cNvPr>
              <p:cNvSpPr/>
              <p:nvPr/>
            </p:nvSpPr>
            <p:spPr>
              <a:xfrm>
                <a:off x="1474736" y="3271564"/>
                <a:ext cx="4921412"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a:solidFill>
                                <a:srgbClr val="FF0000"/>
                              </a:solidFill>
                              <a:latin typeface="Cambria Math"/>
                            </a:rPr>
                            <m:t>𝟏</m:t>
                          </m:r>
                        </m:num>
                        <m:den>
                          <m:r>
                            <a:rPr lang="en-US" altLang="ja-JP" sz="3600" b="1" i="1">
                              <a:solidFill>
                                <a:srgbClr val="FF0000"/>
                              </a:solidFill>
                              <a:latin typeface="Cambria Math"/>
                            </a:rPr>
                            <m:t>𝟐</m:t>
                          </m:r>
                        </m:den>
                      </m:f>
                      <m:sSub>
                        <m:sSubPr>
                          <m:ctrlPr>
                            <a:rPr lang="en-US" altLang="ja-JP" sz="3600" b="1" i="1" smtClean="0">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smtClean="0">
                              <a:solidFill>
                                <a:srgbClr val="FF0000"/>
                              </a:solidFill>
                              <a:latin typeface="Cambria Math" panose="02040503050406030204" pitchFamily="18" charset="0"/>
                            </a:rPr>
                            <m:t>𝑨</m:t>
                          </m:r>
                        </m:sub>
                      </m:sSub>
                      <m:r>
                        <a:rPr lang="en-US" altLang="ja-JP" sz="3600" b="1" i="1">
                          <a:solidFill>
                            <a:srgbClr val="FF0000"/>
                          </a:solidFill>
                          <a:latin typeface="Cambria Math" panose="02040503050406030204" pitchFamily="18" charset="0"/>
                          <a:ea typeface="Cambria Math" panose="02040503050406030204" pitchFamily="18" charset="0"/>
                        </a:rPr>
                        <m:t>×</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a:rPr>
                        <m:t>𝑹</m:t>
                      </m:r>
                      <m:r>
                        <a:rPr lang="en-US" altLang="ja-JP" sz="3600" b="1" i="1">
                          <a:solidFill>
                            <a:srgbClr val="FF0000"/>
                          </a:solidFill>
                          <a:latin typeface="Cambria Math"/>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a:rPr>
                            <m:t>𝟏</m:t>
                          </m:r>
                        </m:num>
                        <m:den>
                          <m:r>
                            <a:rPr lang="en-US" altLang="ja-JP" sz="3600" b="1" i="1">
                              <a:solidFill>
                                <a:srgbClr val="FF0000"/>
                              </a:solidFill>
                              <a:latin typeface="Cambria Math"/>
                            </a:rPr>
                            <m:t>𝟐</m:t>
                          </m:r>
                        </m:den>
                      </m:f>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a:rPr>
                            <m:t>𝒗</m:t>
                          </m:r>
                        </m:e>
                        <m:sub>
                          <m:r>
                            <a:rPr lang="en-US" altLang="ja-JP" sz="3600" b="1" i="1">
                              <a:solidFill>
                                <a:srgbClr val="FF0000"/>
                              </a:solidFill>
                              <a:latin typeface="Cambria Math" panose="02040503050406030204" pitchFamily="18" charset="0"/>
                            </a:rPr>
                            <m:t>𝑩</m:t>
                          </m:r>
                        </m:sub>
                      </m:sSub>
                      <m:r>
                        <a:rPr lang="en-US" altLang="ja-JP" sz="3600" b="1" i="1">
                          <a:solidFill>
                            <a:srgbClr val="FF0000"/>
                          </a:solidFill>
                          <a:latin typeface="Cambria Math" panose="02040503050406030204" pitchFamily="18" charset="0"/>
                          <a:ea typeface="Cambria Math" panose="02040503050406030204" pitchFamily="18" charset="0"/>
                        </a:rPr>
                        <m:t>×</m:t>
                      </m:r>
                      <m:r>
                        <a:rPr lang="en-US" altLang="ja-JP" sz="3600" b="1" i="1">
                          <a:solidFill>
                            <a:srgbClr val="FF0000"/>
                          </a:solidFill>
                          <a:latin typeface="Cambria Math" panose="02040503050406030204" pitchFamily="18" charset="0"/>
                        </a:rPr>
                        <m:t>𝟒</m:t>
                      </m:r>
                      <m:r>
                        <a:rPr lang="en-US" altLang="ja-JP" sz="3600" b="1" i="1">
                          <a:solidFill>
                            <a:srgbClr val="FF0000"/>
                          </a:solidFill>
                          <a:latin typeface="Cambria Math"/>
                        </a:rPr>
                        <m:t>𝑹</m:t>
                      </m:r>
                    </m:oMath>
                  </m:oMathPara>
                </a14:m>
                <a:endParaRPr lang="ja-JP" altLang="en-US" sz="3600" dirty="0">
                  <a:solidFill>
                    <a:srgbClr val="FF0000"/>
                  </a:solidFill>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6A8641CA-56B9-475F-97DA-50373F6D565B}"/>
                  </a:ext>
                </a:extLst>
              </p:cNvPr>
              <p:cNvSpPr>
                <a:spLocks noRot="1" noChangeAspect="1" noMove="1" noResize="1" noEditPoints="1" noAdjustHandles="1" noChangeArrowheads="1" noChangeShapeType="1" noTextEdit="1"/>
              </p:cNvSpPr>
              <p:nvPr/>
            </p:nvSpPr>
            <p:spPr>
              <a:xfrm>
                <a:off x="1474736" y="3271564"/>
                <a:ext cx="4921412" cy="1129476"/>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C899779B-E78D-4BBA-9D73-0DC11D46BE3B}"/>
                  </a:ext>
                </a:extLst>
              </p:cNvPr>
              <p:cNvSpPr/>
              <p:nvPr/>
            </p:nvSpPr>
            <p:spPr>
              <a:xfrm>
                <a:off x="3252229" y="4695823"/>
                <a:ext cx="2816669"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a:ea typeface="Cambria Math"/>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a:rPr>
                            <m:t>𝒗</m:t>
                          </m:r>
                        </m:e>
                        <m:sub>
                          <m:r>
                            <a:rPr lang="en-US" altLang="ja-JP" sz="3600" b="1" i="1">
                              <a:solidFill>
                                <a:srgbClr val="FF0000"/>
                              </a:solidFill>
                              <a:latin typeface="Cambria Math" panose="02040503050406030204" pitchFamily="18" charset="0"/>
                            </a:rPr>
                            <m:t>𝑩</m:t>
                          </m:r>
                        </m:sub>
                      </m:sSub>
                      <m:r>
                        <a:rPr lang="en-US" altLang="ja-JP" sz="3600" b="1" i="1">
                          <a:solidFill>
                            <a:srgbClr val="FF0000"/>
                          </a:solidFill>
                          <a:latin typeface="Cambria Math"/>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𝑨</m:t>
                          </m:r>
                        </m:sub>
                      </m:sSub>
                    </m:oMath>
                  </m:oMathPara>
                </a14:m>
                <a:endParaRPr lang="ja-JP" altLang="en-US" sz="3600" dirty="0">
                  <a:solidFill>
                    <a:srgbClr val="FF0000"/>
                  </a:solidFill>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C899779B-E78D-4BBA-9D73-0DC11D46BE3B}"/>
                  </a:ext>
                </a:extLst>
              </p:cNvPr>
              <p:cNvSpPr>
                <a:spLocks noRot="1" noChangeAspect="1" noMove="1" noResize="1" noEditPoints="1" noAdjustHandles="1" noChangeArrowheads="1" noChangeShapeType="1" noTextEdit="1"/>
              </p:cNvSpPr>
              <p:nvPr/>
            </p:nvSpPr>
            <p:spPr>
              <a:xfrm>
                <a:off x="3252229" y="4695823"/>
                <a:ext cx="2816669" cy="1129476"/>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275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0" grpId="0"/>
      <p:bldP spid="41"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39</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993413"/>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a:t>
                </a:r>
                <a:r>
                  <a:rPr lang="en-US" altLang="ja-JP" sz="2400" b="1" dirty="0">
                    <a:solidFill>
                      <a:srgbClr val="FF0000"/>
                    </a:solidFill>
                  </a:rPr>
                  <a:t> </a:t>
                </a:r>
                <a14:m>
                  <m:oMath xmlns:m="http://schemas.openxmlformats.org/officeDocument/2006/math">
                    <m:sSub>
                      <m:sSubPr>
                        <m:ctrlPr>
                          <a:rPr lang="en-US" altLang="ja-JP" sz="2400" b="1" i="1" smtClean="0">
                            <a:solidFill>
                              <a:schemeClr val="tx1"/>
                            </a:solidFill>
                            <a:latin typeface="Cambria Math" panose="02040503050406030204" pitchFamily="18" charset="0"/>
                          </a:rPr>
                        </m:ctrlPr>
                      </m:sSubPr>
                      <m:e>
                        <m:r>
                          <a:rPr lang="en-US" altLang="ja-JP" sz="2400" b="1" i="1">
                            <a:solidFill>
                              <a:schemeClr val="tx1"/>
                            </a:solidFill>
                            <a:latin typeface="Cambria Math"/>
                          </a:rPr>
                          <m:t>𝒗</m:t>
                        </m:r>
                      </m:e>
                      <m:sub>
                        <m:r>
                          <a:rPr lang="en-US" altLang="ja-JP" sz="2400" b="1" i="1">
                            <a:solidFill>
                              <a:schemeClr val="tx1"/>
                            </a:solidFill>
                            <a:latin typeface="Cambria Math" panose="02040503050406030204" pitchFamily="18" charset="0"/>
                          </a:rPr>
                          <m:t>𝑩</m:t>
                        </m:r>
                      </m:sub>
                    </m:sSub>
                    <m:r>
                      <a:rPr lang="en-US" altLang="ja-JP" sz="2400" b="1" i="1">
                        <a:solidFill>
                          <a:schemeClr val="tx1"/>
                        </a:solidFill>
                        <a:latin typeface="Cambria Math"/>
                      </a:rPr>
                      <m:t>=</m:t>
                    </m:r>
                    <m:f>
                      <m:fPr>
                        <m:ctrlPr>
                          <a:rPr lang="en-US" altLang="ja-JP" sz="2400" b="1" i="1">
                            <a:solidFill>
                              <a:schemeClr val="tx1"/>
                            </a:solidFill>
                            <a:latin typeface="Cambria Math" panose="02040503050406030204" pitchFamily="18" charset="0"/>
                          </a:rPr>
                        </m:ctrlPr>
                      </m:fPr>
                      <m:num>
                        <m:r>
                          <a:rPr lang="en-US" altLang="ja-JP" sz="2400" b="1" i="1">
                            <a:solidFill>
                              <a:schemeClr val="tx1"/>
                            </a:solidFill>
                            <a:latin typeface="Cambria Math" panose="02040503050406030204" pitchFamily="18" charset="0"/>
                          </a:rPr>
                          <m:t>𝟏</m:t>
                        </m:r>
                      </m:num>
                      <m:den>
                        <m:r>
                          <a:rPr lang="en-US" altLang="ja-JP" sz="2400" b="1" i="1">
                            <a:solidFill>
                              <a:schemeClr val="tx1"/>
                            </a:solidFill>
                            <a:latin typeface="Cambria Math" panose="02040503050406030204" pitchFamily="18" charset="0"/>
                          </a:rPr>
                          <m:t>𝟐</m:t>
                        </m:r>
                      </m:den>
                    </m:f>
                    <m:sSub>
                      <m:sSubPr>
                        <m:ctrlPr>
                          <a:rPr lang="en-US" altLang="ja-JP" sz="2400" b="1" i="1">
                            <a:solidFill>
                              <a:schemeClr val="tx1"/>
                            </a:solidFill>
                            <a:latin typeface="Cambria Math" panose="02040503050406030204" pitchFamily="18" charset="0"/>
                          </a:rPr>
                        </m:ctrlPr>
                      </m:sSubPr>
                      <m:e>
                        <m:r>
                          <a:rPr lang="en-US" altLang="ja-JP" sz="2400" b="1" i="1">
                            <a:solidFill>
                              <a:schemeClr val="tx1"/>
                            </a:solidFill>
                            <a:latin typeface="Cambria Math" panose="02040503050406030204" pitchFamily="18" charset="0"/>
                          </a:rPr>
                          <m:t>𝒗</m:t>
                        </m:r>
                      </m:e>
                      <m:sub>
                        <m:r>
                          <a:rPr lang="en-US" altLang="ja-JP" sz="2400" b="1" i="1">
                            <a:solidFill>
                              <a:schemeClr val="tx1"/>
                            </a:solidFill>
                            <a:latin typeface="Cambria Math" panose="02040503050406030204" pitchFamily="18" charset="0"/>
                          </a:rPr>
                          <m:t>𝑨</m:t>
                        </m:r>
                      </m:sub>
                    </m:sSub>
                  </m:oMath>
                </a14:m>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（４）　</a:t>
                </a:r>
                <a:r>
                  <a:rPr lang="en-US" altLang="ja-JP" sz="2400" dirty="0">
                    <a:solidFill>
                      <a:srgbClr val="FF0000"/>
                    </a:solidFill>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𝐵</m:t>
                        </m:r>
                      </m:sub>
                    </m:sSub>
                  </m:oMath>
                </a14:m>
                <a:r>
                  <a:rPr lang="ja-JP" altLang="en-US" sz="2400" dirty="0">
                    <a:latin typeface="HG丸ｺﾞｼｯｸM-PRO" panose="020F0600000000000000" pitchFamily="50" charset="-128"/>
                    <a:ea typeface="HG丸ｺﾞｼｯｸM-PRO" panose="020F0600000000000000" pitchFamily="50" charset="-128"/>
                  </a:rPr>
                  <a:t>を求めなさい。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993413"/>
              </a:xfrm>
              <a:prstGeom prst="rect">
                <a:avLst/>
              </a:prstGeom>
              <a:blipFill>
                <a:blip r:embed="rId2"/>
                <a:stretch>
                  <a:fillRect l="-1220" b="-10429"/>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コンテンツ プレースホルダー 2">
                <a:extLst>
                  <a:ext uri="{FF2B5EF4-FFF2-40B4-BE49-F238E27FC236}">
                    <a16:creationId xmlns:a16="http://schemas.microsoft.com/office/drawing/2014/main" id="{38C15ECF-1262-44D4-AD65-C28D908F6C18}"/>
                  </a:ext>
                </a:extLst>
              </p:cNvPr>
              <p:cNvSpPr txBox="1">
                <a:spLocks/>
              </p:cNvSpPr>
              <p:nvPr/>
            </p:nvSpPr>
            <p:spPr>
              <a:xfrm>
                <a:off x="856612" y="3032956"/>
                <a:ext cx="5815452" cy="6120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b="1" dirty="0">
                    <a:solidFill>
                      <a:srgbClr val="FF0000"/>
                    </a:solidFill>
                  </a:rPr>
                  <a:t>力学的エネルギー保存則</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a:rPr>
                          <m:t>𝑬</m:t>
                        </m:r>
                      </m:e>
                      <m:sub>
                        <m:r>
                          <a:rPr lang="en-US" altLang="ja-JP" sz="2400" b="1" i="1">
                            <a:solidFill>
                              <a:srgbClr val="FF0000"/>
                            </a:solidFill>
                            <a:latin typeface="Cambria Math" panose="02040503050406030204" pitchFamily="18" charset="0"/>
                          </a:rPr>
                          <m:t>𝑨</m:t>
                        </m:r>
                      </m:sub>
                    </m:sSub>
                    <m:r>
                      <a:rPr lang="en-US" altLang="ja-JP" sz="2400" b="1" i="1">
                        <a:solidFill>
                          <a:srgbClr val="FF0000"/>
                        </a:solidFill>
                        <a:latin typeface="Cambria Math"/>
                      </a:rPr>
                      <m:t>=</m:t>
                    </m:r>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a:rPr>
                          <m:t>𝑬</m:t>
                        </m:r>
                      </m:e>
                      <m:sub>
                        <m:r>
                          <a:rPr lang="en-US" altLang="ja-JP" sz="2400" b="1" i="1">
                            <a:solidFill>
                              <a:srgbClr val="FF0000"/>
                            </a:solidFill>
                            <a:latin typeface="Cambria Math" panose="02040503050406030204" pitchFamily="18" charset="0"/>
                          </a:rPr>
                          <m:t>𝑩</m:t>
                        </m:r>
                      </m:sub>
                    </m:sSub>
                  </m:oMath>
                </a14:m>
                <a:r>
                  <a:rPr lang="ja-JP" altLang="en-US" sz="2400" b="1" dirty="0">
                    <a:solidFill>
                      <a:srgbClr val="FF0000"/>
                    </a:solidFill>
                  </a:rPr>
                  <a:t>より　</a:t>
                </a:r>
                <a:endParaRPr lang="en-US" altLang="ja-JP" sz="2400" dirty="0"/>
              </a:p>
            </p:txBody>
          </p:sp>
        </mc:Choice>
        <mc:Fallback xmlns="">
          <p:sp>
            <p:nvSpPr>
              <p:cNvPr id="43" name="コンテンツ プレースホルダー 2">
                <a:extLst>
                  <a:ext uri="{FF2B5EF4-FFF2-40B4-BE49-F238E27FC236}">
                    <a16:creationId xmlns:a16="http://schemas.microsoft.com/office/drawing/2014/main" id="{38C15ECF-1262-44D4-AD65-C28D908F6C18}"/>
                  </a:ext>
                </a:extLst>
              </p:cNvPr>
              <p:cNvSpPr txBox="1">
                <a:spLocks noRot="1" noChangeAspect="1" noMove="1" noResize="1" noEditPoints="1" noAdjustHandles="1" noChangeArrowheads="1" noChangeShapeType="1" noTextEdit="1"/>
              </p:cNvSpPr>
              <p:nvPr/>
            </p:nvSpPr>
            <p:spPr>
              <a:xfrm>
                <a:off x="856612" y="3032956"/>
                <a:ext cx="5815452" cy="612068"/>
              </a:xfrm>
              <a:prstGeom prst="rect">
                <a:avLst/>
              </a:prstGeom>
              <a:blipFill>
                <a:blip r:embed="rId9"/>
                <a:stretch>
                  <a:fillRect l="-1679" t="-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76DDEF49-C55A-4FAE-9AF5-D76B20A20432}"/>
                  </a:ext>
                </a:extLst>
              </p:cNvPr>
              <p:cNvSpPr/>
              <p:nvPr/>
            </p:nvSpPr>
            <p:spPr>
              <a:xfrm>
                <a:off x="2849142" y="2123309"/>
                <a:ext cx="244810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a:solidFill>
                            <a:srgbClr val="FF0000"/>
                          </a:solidFill>
                          <a:latin typeface="Cambria Math"/>
                        </a:rPr>
                        <m:t>𝑬</m:t>
                      </m:r>
                      <m:r>
                        <a:rPr lang="en-US" altLang="ja-JP" sz="2000" b="1" i="1">
                          <a:solidFill>
                            <a:srgbClr val="FF0000"/>
                          </a:solidFill>
                          <a:latin typeface="Cambria Math"/>
                        </a:rPr>
                        <m:t>=</m:t>
                      </m:r>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a:rPr>
                            <m:t>𝟏</m:t>
                          </m:r>
                        </m:num>
                        <m:den>
                          <m:r>
                            <a:rPr lang="en-US" altLang="ja-JP" sz="2000" b="1" i="1">
                              <a:solidFill>
                                <a:srgbClr val="FF0000"/>
                              </a:solidFill>
                              <a:latin typeface="Cambria Math"/>
                            </a:rPr>
                            <m:t>𝟐</m:t>
                          </m:r>
                        </m:den>
                      </m:f>
                      <m:r>
                        <a:rPr lang="en-US" altLang="ja-JP" sz="2000" b="1" i="1">
                          <a:solidFill>
                            <a:srgbClr val="FF0000"/>
                          </a:solidFill>
                          <a:latin typeface="Cambria Math"/>
                        </a:rPr>
                        <m:t>𝒎</m:t>
                      </m:r>
                      <m:sSup>
                        <m:sSupPr>
                          <m:ctrlPr>
                            <a:rPr lang="en-US" altLang="ja-JP" sz="2000" b="1" i="1">
                              <a:solidFill>
                                <a:srgbClr val="FF0000"/>
                              </a:solidFill>
                              <a:latin typeface="Cambria Math" panose="02040503050406030204" pitchFamily="18" charset="0"/>
                            </a:rPr>
                          </m:ctrlPr>
                        </m:sSupPr>
                        <m:e>
                          <m:r>
                            <a:rPr lang="en-US" altLang="ja-JP" sz="2000" b="1" i="1">
                              <a:solidFill>
                                <a:srgbClr val="FF0000"/>
                              </a:solidFill>
                              <a:latin typeface="Cambria Math"/>
                            </a:rPr>
                            <m:t>𝒗</m:t>
                          </m:r>
                        </m:e>
                        <m:sup>
                          <m:r>
                            <a:rPr lang="en-US" altLang="ja-JP" sz="2000" b="1" i="1">
                              <a:solidFill>
                                <a:srgbClr val="FF0000"/>
                              </a:solidFill>
                              <a:latin typeface="Cambria Math"/>
                            </a:rPr>
                            <m:t>𝟐</m:t>
                          </m:r>
                        </m:sup>
                      </m:sSup>
                      <m:r>
                        <a:rPr lang="en-US" altLang="ja-JP" sz="2000" b="1" i="1">
                          <a:solidFill>
                            <a:srgbClr val="FF0000"/>
                          </a:solidFill>
                          <a:latin typeface="Cambria Math"/>
                        </a:rPr>
                        <m:t>−</m:t>
                      </m:r>
                      <m:r>
                        <a:rPr lang="en-US" altLang="ja-JP" sz="2000" b="1" i="1">
                          <a:solidFill>
                            <a:srgbClr val="FF0000"/>
                          </a:solidFill>
                          <a:latin typeface="Cambria Math"/>
                        </a:rPr>
                        <m:t>𝑮</m:t>
                      </m:r>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a:rPr>
                            <m:t>𝑴𝒎</m:t>
                          </m:r>
                        </m:num>
                        <m:den>
                          <m:r>
                            <a:rPr lang="en-US" altLang="ja-JP" sz="2000" b="1" i="1">
                              <a:solidFill>
                                <a:srgbClr val="FF0000"/>
                              </a:solidFill>
                              <a:latin typeface="Cambria Math"/>
                            </a:rPr>
                            <m:t>𝒓</m:t>
                          </m:r>
                        </m:den>
                      </m:f>
                    </m:oMath>
                  </m:oMathPara>
                </a14:m>
                <a:endParaRPr lang="ja-JP" altLang="en-US" sz="2000" dirty="0">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76DDEF49-C55A-4FAE-9AF5-D76B20A20432}"/>
                  </a:ext>
                </a:extLst>
              </p:cNvPr>
              <p:cNvSpPr>
                <a:spLocks noRot="1" noChangeAspect="1" noMove="1" noResize="1" noEditPoints="1" noAdjustHandles="1" noChangeArrowheads="1" noChangeShapeType="1" noTextEdit="1"/>
              </p:cNvSpPr>
              <p:nvPr/>
            </p:nvSpPr>
            <p:spPr>
              <a:xfrm>
                <a:off x="2849142" y="2123309"/>
                <a:ext cx="2448106" cy="668516"/>
              </a:xfrm>
              <a:prstGeom prst="rect">
                <a:avLst/>
              </a:prstGeom>
              <a:blipFill>
                <a:blip r:embed="rId10"/>
                <a:stretch>
                  <a:fillRect/>
                </a:stretch>
              </a:blipFill>
            </p:spPr>
            <p:txBody>
              <a:bodyPr/>
              <a:lstStyle/>
              <a:p>
                <a:r>
                  <a:rPr lang="ja-JP" altLang="en-US">
                    <a:noFill/>
                  </a:rPr>
                  <a:t> </a:t>
                </a:r>
              </a:p>
            </p:txBody>
          </p:sp>
        </mc:Fallback>
      </mc:AlternateContent>
      <p:sp>
        <p:nvSpPr>
          <p:cNvPr id="45" name="コンテンツ プレースホルダー 2">
            <a:extLst>
              <a:ext uri="{FF2B5EF4-FFF2-40B4-BE49-F238E27FC236}">
                <a16:creationId xmlns:a16="http://schemas.microsoft.com/office/drawing/2014/main" id="{CF266E1F-E213-4697-8A72-A7D706DC2C83}"/>
              </a:ext>
            </a:extLst>
          </p:cNvPr>
          <p:cNvSpPr txBox="1">
            <a:spLocks/>
          </p:cNvSpPr>
          <p:nvPr/>
        </p:nvSpPr>
        <p:spPr>
          <a:xfrm>
            <a:off x="866390" y="2286653"/>
            <a:ext cx="2063380" cy="371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b="1" dirty="0">
                <a:solidFill>
                  <a:srgbClr val="FF0000"/>
                </a:solidFill>
                <a:ea typeface="HG丸ｺﾞｼｯｸM-PRO" panose="020F0600000000000000" pitchFamily="50" charset="-128"/>
              </a:rPr>
              <a:t>力学的エネルギー　</a:t>
            </a:r>
            <a:endParaRPr lang="en-US" altLang="ja-JP" sz="18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B4B85CBB-A1F6-4FA8-8989-1C0830116C33}"/>
                  </a:ext>
                </a:extLst>
              </p:cNvPr>
              <p:cNvSpPr/>
              <p:nvPr/>
            </p:nvSpPr>
            <p:spPr>
              <a:xfrm>
                <a:off x="1455106" y="3704547"/>
                <a:ext cx="303429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𝒎</m:t>
                      </m:r>
                      <m:sSubSup>
                        <m:sSubSupPr>
                          <m:ctrlPr>
                            <a:rPr lang="en-US" altLang="ja-JP" sz="2800" b="1" i="1" smtClean="0">
                              <a:solidFill>
                                <a:srgbClr val="FF0000"/>
                              </a:solidFill>
                              <a:latin typeface="Cambria Math" panose="02040503050406030204" pitchFamily="18" charset="0"/>
                            </a:rPr>
                          </m:ctrlPr>
                        </m:sSubSupPr>
                        <m:e>
                          <m:r>
                            <a:rPr lang="en-US" altLang="ja-JP" sz="2800" b="1" i="1" smtClean="0">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𝑨</m:t>
                          </m:r>
                        </m:sub>
                        <m:sup>
                          <m:r>
                            <a:rPr lang="en-US" altLang="ja-JP" sz="2800" b="1" i="1" smtClean="0">
                              <a:solidFill>
                                <a:srgbClr val="FF0000"/>
                              </a:solidFill>
                              <a:latin typeface="Cambria Math" panose="02040503050406030204" pitchFamily="18" charset="0"/>
                            </a:rPr>
                            <m:t>𝟐</m:t>
                          </m:r>
                        </m:sup>
                      </m:sSubSup>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𝑮</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𝑴𝒎</m:t>
                          </m:r>
                        </m:num>
                        <m:den>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𝑹</m:t>
                          </m:r>
                        </m:den>
                      </m:f>
                      <m:r>
                        <a:rPr lang="en-US" altLang="ja-JP" sz="2800" b="1" i="1" smtClean="0">
                          <a:solidFill>
                            <a:srgbClr val="FF0000"/>
                          </a:solidFill>
                          <a:latin typeface="Cambria Math" panose="02040503050406030204" pitchFamily="18" charset="0"/>
                        </a:rPr>
                        <m:t>=</m:t>
                      </m:r>
                    </m:oMath>
                  </m:oMathPara>
                </a14:m>
                <a:endParaRPr lang="ja-JP" altLang="en-US" sz="2800" b="1" dirty="0">
                  <a:solidFill>
                    <a:srgbClr val="FF0000"/>
                  </a:solidFill>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B4B85CBB-A1F6-4FA8-8989-1C0830116C33}"/>
                  </a:ext>
                </a:extLst>
              </p:cNvPr>
              <p:cNvSpPr>
                <a:spLocks noRot="1" noChangeAspect="1" noMove="1" noResize="1" noEditPoints="1" noAdjustHandles="1" noChangeArrowheads="1" noChangeShapeType="1" noTextEdit="1"/>
              </p:cNvSpPr>
              <p:nvPr/>
            </p:nvSpPr>
            <p:spPr>
              <a:xfrm>
                <a:off x="1455106" y="3704547"/>
                <a:ext cx="3034292" cy="898964"/>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B47F7C47-E992-4DD7-B2BB-DFC724741565}"/>
                  </a:ext>
                </a:extLst>
              </p:cNvPr>
              <p:cNvSpPr/>
              <p:nvPr/>
            </p:nvSpPr>
            <p:spPr>
              <a:xfrm>
                <a:off x="4497710" y="3755586"/>
                <a:ext cx="232358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sz="2400" b="1" i="1" smtClean="0">
                              <a:solidFill>
                                <a:srgbClr val="FF0000"/>
                              </a:solidFill>
                              <a:latin typeface="Cambria Math" panose="02040503050406030204" pitchFamily="18" charset="0"/>
                            </a:rPr>
                          </m:ctrlPr>
                        </m:sSubSupPr>
                        <m:e>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𝒎𝒗</m:t>
                          </m:r>
                        </m:e>
                        <m:sub>
                          <m:r>
                            <a:rPr lang="en-US" altLang="ja-JP" sz="2400" b="1" i="1">
                              <a:solidFill>
                                <a:srgbClr val="FF0000"/>
                              </a:solidFill>
                              <a:latin typeface="Cambria Math" panose="02040503050406030204" pitchFamily="18" charset="0"/>
                            </a:rPr>
                            <m:t>𝑩</m:t>
                          </m:r>
                        </m:sub>
                        <m:sup>
                          <m:r>
                            <a:rPr lang="en-US" altLang="ja-JP" sz="2400" b="1" i="1">
                              <a:solidFill>
                                <a:srgbClr val="FF0000"/>
                              </a:solidFill>
                              <a:latin typeface="Cambria Math" panose="02040503050406030204" pitchFamily="18" charset="0"/>
                            </a:rPr>
                            <m:t>𝟐</m:t>
                          </m:r>
                        </m:sup>
                      </m:sSubSup>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𝑮</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𝑴𝒎</m:t>
                          </m:r>
                        </m:num>
                        <m:den>
                          <m:r>
                            <a:rPr lang="en-US" altLang="ja-JP" sz="2400" b="1" i="1">
                              <a:solidFill>
                                <a:srgbClr val="FF0000"/>
                              </a:solidFill>
                              <a:latin typeface="Cambria Math" panose="02040503050406030204" pitchFamily="18" charset="0"/>
                            </a:rPr>
                            <m:t>𝟒</m:t>
                          </m:r>
                          <m:r>
                            <a:rPr lang="en-US" altLang="ja-JP" sz="2400" b="1" i="1">
                              <a:solidFill>
                                <a:srgbClr val="FF0000"/>
                              </a:solidFill>
                              <a:latin typeface="Cambria Math" panose="02040503050406030204" pitchFamily="18" charset="0"/>
                            </a:rPr>
                            <m:t>𝑹</m:t>
                          </m:r>
                        </m:den>
                      </m:f>
                    </m:oMath>
                  </m:oMathPara>
                </a14:m>
                <a:endParaRPr lang="ja-JP" altLang="en-US" sz="2400" b="1" dirty="0">
                  <a:solidFill>
                    <a:srgbClr val="FF0000"/>
                  </a:solidFill>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B47F7C47-E992-4DD7-B2BB-DFC724741565}"/>
                  </a:ext>
                </a:extLst>
              </p:cNvPr>
              <p:cNvSpPr>
                <a:spLocks noRot="1" noChangeAspect="1" noMove="1" noResize="1" noEditPoints="1" noAdjustHandles="1" noChangeArrowheads="1" noChangeShapeType="1" noTextEdit="1"/>
              </p:cNvSpPr>
              <p:nvPr/>
            </p:nvSpPr>
            <p:spPr>
              <a:xfrm>
                <a:off x="4497710" y="3755586"/>
                <a:ext cx="2323585" cy="783804"/>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227D2FF0-310F-4008-AB54-17FC89DAE884}"/>
                  </a:ext>
                </a:extLst>
              </p:cNvPr>
              <p:cNvSpPr/>
              <p:nvPr/>
            </p:nvSpPr>
            <p:spPr>
              <a:xfrm>
                <a:off x="1644041" y="5233318"/>
                <a:ext cx="503516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𝒎</m:t>
                      </m:r>
                      <m:sSubSup>
                        <m:sSubSupPr>
                          <m:ctrlPr>
                            <a:rPr lang="en-US" altLang="ja-JP" sz="2400" b="1" i="1">
                              <a:solidFill>
                                <a:srgbClr val="FF0000"/>
                              </a:solidFill>
                              <a:latin typeface="Cambria Math" panose="02040503050406030204" pitchFamily="18" charset="0"/>
                            </a:rPr>
                          </m:ctrlPr>
                        </m:sSubSup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up>
                          <m:r>
                            <a:rPr lang="en-US" altLang="ja-JP" sz="2400" b="1" i="1">
                              <a:solidFill>
                                <a:srgbClr val="FF0000"/>
                              </a:solidFill>
                              <a:latin typeface="Cambria Math" panose="02040503050406030204" pitchFamily="18" charset="0"/>
                            </a:rPr>
                            <m:t>𝟐</m:t>
                          </m:r>
                        </m:sup>
                      </m:sSubSup>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𝑮</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𝑴𝒎</m:t>
                          </m:r>
                        </m:num>
                        <m:den>
                          <m:r>
                            <a:rPr lang="en-US" altLang="ja-JP" sz="2400" b="1" i="1">
                              <a:solidFill>
                                <a:srgbClr val="FF0000"/>
                              </a:solidFill>
                              <a:latin typeface="Cambria Math" panose="02040503050406030204" pitchFamily="18" charset="0"/>
                            </a:rPr>
                            <m:t>𝟐</m:t>
                          </m:r>
                          <m:r>
                            <a:rPr lang="en-US" altLang="ja-JP" sz="2400" b="1" i="1">
                              <a:solidFill>
                                <a:srgbClr val="FF0000"/>
                              </a:solidFill>
                              <a:latin typeface="Cambria Math" panose="02040503050406030204" pitchFamily="18" charset="0"/>
                            </a:rPr>
                            <m:t>𝑹</m:t>
                          </m:r>
                        </m:den>
                      </m:f>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𝒎</m:t>
                      </m:r>
                      <m:sSup>
                        <m:sSupPr>
                          <m:ctrlPr>
                            <a:rPr lang="en-US" altLang="ja-JP" sz="2400" b="1" i="1">
                              <a:solidFill>
                                <a:srgbClr val="FF0000"/>
                              </a:solidFill>
                              <a:latin typeface="Cambria Math" panose="02040503050406030204" pitchFamily="18" charset="0"/>
                            </a:rPr>
                          </m:ctrlPr>
                        </m:sSupPr>
                        <m:e>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Sub>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m:t>
                          </m:r>
                        </m:e>
                        <m:sup>
                          <m:r>
                            <a:rPr lang="en-US" altLang="ja-JP" sz="2400" b="1" i="1">
                              <a:solidFill>
                                <a:srgbClr val="FF0000"/>
                              </a:solidFill>
                              <a:latin typeface="Cambria Math" panose="02040503050406030204" pitchFamily="18" charset="0"/>
                            </a:rPr>
                            <m:t>𝟐</m:t>
                          </m:r>
                        </m:sup>
                      </m:sSup>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𝑮</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𝑴𝒎</m:t>
                          </m:r>
                        </m:num>
                        <m:den>
                          <m:r>
                            <a:rPr lang="en-US" altLang="ja-JP" sz="2400" b="1" i="1">
                              <a:solidFill>
                                <a:srgbClr val="FF0000"/>
                              </a:solidFill>
                              <a:latin typeface="Cambria Math" panose="02040503050406030204" pitchFamily="18" charset="0"/>
                            </a:rPr>
                            <m:t>𝟒</m:t>
                          </m:r>
                          <m:r>
                            <a:rPr lang="en-US" altLang="ja-JP" sz="2400" b="1" i="1">
                              <a:solidFill>
                                <a:srgbClr val="FF0000"/>
                              </a:solidFill>
                              <a:latin typeface="Cambria Math" panose="02040503050406030204" pitchFamily="18" charset="0"/>
                            </a:rPr>
                            <m:t>𝑹</m:t>
                          </m:r>
                        </m:den>
                      </m:f>
                    </m:oMath>
                  </m:oMathPara>
                </a14:m>
                <a:endParaRPr lang="ja-JP" altLang="en-US" sz="2400" b="1" dirty="0">
                  <a:solidFill>
                    <a:srgbClr val="FF0000"/>
                  </a:solidFill>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227D2FF0-310F-4008-AB54-17FC89DAE884}"/>
                  </a:ext>
                </a:extLst>
              </p:cNvPr>
              <p:cNvSpPr>
                <a:spLocks noRot="1" noChangeAspect="1" noMove="1" noResize="1" noEditPoints="1" noAdjustHandles="1" noChangeArrowheads="1" noChangeShapeType="1" noTextEdit="1"/>
              </p:cNvSpPr>
              <p:nvPr/>
            </p:nvSpPr>
            <p:spPr>
              <a:xfrm>
                <a:off x="1644041" y="5233318"/>
                <a:ext cx="5035161" cy="783804"/>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B5F66660-D726-406E-86BC-C790190807C8}"/>
                  </a:ext>
                </a:extLst>
              </p:cNvPr>
              <p:cNvSpPr/>
              <p:nvPr/>
            </p:nvSpPr>
            <p:spPr>
              <a:xfrm>
                <a:off x="1074784" y="4664581"/>
                <a:ext cx="2274854" cy="491096"/>
              </a:xfrm>
              <a:prstGeom prst="rect">
                <a:avLst/>
              </a:prstGeom>
            </p:spPr>
            <p:txBody>
              <a:bodyPr wrap="none">
                <a:spAutoFit/>
              </a:bodyPr>
              <a:lstStyle/>
              <a:p>
                <a14:m>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a:rPr>
                          <m:t>𝒗</m:t>
                        </m:r>
                      </m:e>
                      <m:sub>
                        <m:r>
                          <a:rPr lang="en-US" altLang="ja-JP" b="1" i="1">
                            <a:latin typeface="Cambria Math" panose="02040503050406030204" pitchFamily="18" charset="0"/>
                          </a:rPr>
                          <m:t>𝑩</m:t>
                        </m:r>
                      </m:sub>
                    </m:sSub>
                    <m:r>
                      <a:rPr lang="en-US" altLang="ja-JP" b="1" i="1">
                        <a:latin typeface="Cambria Math"/>
                      </a:rPr>
                      <m:t>=</m:t>
                    </m:r>
                    <m:f>
                      <m:fPr>
                        <m:ctrlPr>
                          <a:rPr lang="en-US" altLang="ja-JP" b="1" i="1">
                            <a:latin typeface="Cambria Math" panose="02040503050406030204" pitchFamily="18" charset="0"/>
                          </a:rPr>
                        </m:ctrlPr>
                      </m:fPr>
                      <m:num>
                        <m:r>
                          <a:rPr lang="en-US" altLang="ja-JP" b="1" i="1">
                            <a:latin typeface="Cambria Math" panose="02040503050406030204" pitchFamily="18" charset="0"/>
                          </a:rPr>
                          <m:t>𝟏</m:t>
                        </m:r>
                      </m:num>
                      <m:den>
                        <m:r>
                          <a:rPr lang="en-US" altLang="ja-JP" b="1" i="1">
                            <a:latin typeface="Cambria Math" panose="02040503050406030204" pitchFamily="18" charset="0"/>
                          </a:rPr>
                          <m:t>𝟐</m:t>
                        </m:r>
                      </m:den>
                    </m:f>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𝒗</m:t>
                        </m:r>
                      </m:e>
                      <m:sub>
                        <m:r>
                          <a:rPr lang="en-US" altLang="ja-JP" b="1" i="1">
                            <a:latin typeface="Cambria Math" panose="02040503050406030204" pitchFamily="18" charset="0"/>
                          </a:rPr>
                          <m:t>𝑨</m:t>
                        </m:r>
                      </m:sub>
                    </m:sSub>
                    <m:r>
                      <a:rPr lang="ja-JP" altLang="en-US" b="1" i="1">
                        <a:latin typeface="Cambria Math" panose="02040503050406030204" pitchFamily="18" charset="0"/>
                      </a:rPr>
                      <m:t>を</m:t>
                    </m:r>
                  </m:oMath>
                </a14:m>
                <a:r>
                  <a:rPr lang="ja-JP" altLang="en-US" dirty="0">
                    <a:ea typeface="HG丸ｺﾞｼｯｸM-PRO" panose="020F0600000000000000" pitchFamily="50" charset="-128"/>
                  </a:rPr>
                  <a:t>代入して</a:t>
                </a:r>
              </a:p>
            </p:txBody>
          </p:sp>
        </mc:Choice>
        <mc:Fallback xmlns="">
          <p:sp>
            <p:nvSpPr>
              <p:cNvPr id="50" name="正方形/長方形 49">
                <a:extLst>
                  <a:ext uri="{FF2B5EF4-FFF2-40B4-BE49-F238E27FC236}">
                    <a16:creationId xmlns:a16="http://schemas.microsoft.com/office/drawing/2014/main" id="{B5F66660-D726-406E-86BC-C790190807C8}"/>
                  </a:ext>
                </a:extLst>
              </p:cNvPr>
              <p:cNvSpPr>
                <a:spLocks noRot="1" noChangeAspect="1" noMove="1" noResize="1" noEditPoints="1" noAdjustHandles="1" noChangeArrowheads="1" noChangeShapeType="1" noTextEdit="1"/>
              </p:cNvSpPr>
              <p:nvPr/>
            </p:nvSpPr>
            <p:spPr>
              <a:xfrm>
                <a:off x="1074784" y="4664581"/>
                <a:ext cx="2274854" cy="491096"/>
              </a:xfrm>
              <a:prstGeom prst="rect">
                <a:avLst/>
              </a:prstGeom>
              <a:blipFill>
                <a:blip r:embed="rId14"/>
                <a:stretch>
                  <a:fillRect r="-2145" b="-24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7855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D6CF133F-7EFA-4C3E-9CE2-B595BF4EA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254" y="1178281"/>
            <a:ext cx="5904656" cy="503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a:t>
            </a:fld>
            <a:endParaRPr kumimoji="1" lang="ja-JP" altLang="en-US"/>
          </a:p>
        </p:txBody>
      </p:sp>
      <p:sp>
        <p:nvSpPr>
          <p:cNvPr id="6" name="正方形/長方形 5">
            <a:extLst>
              <a:ext uri="{FF2B5EF4-FFF2-40B4-BE49-F238E27FC236}">
                <a16:creationId xmlns:a16="http://schemas.microsoft.com/office/drawing/2014/main" id="{BFFF10F0-F702-4BFB-8FBE-E84F06C27C1F}"/>
              </a:ext>
            </a:extLst>
          </p:cNvPr>
          <p:cNvSpPr/>
          <p:nvPr/>
        </p:nvSpPr>
        <p:spPr>
          <a:xfrm>
            <a:off x="360553" y="956026"/>
            <a:ext cx="6300990" cy="523220"/>
          </a:xfrm>
          <a:prstGeom prst="rect">
            <a:avLst/>
          </a:prstGeom>
        </p:spPr>
        <p:txBody>
          <a:bodyPr wrap="square">
            <a:spAutoFit/>
          </a:bodyPr>
          <a:lstStyle/>
          <a:p>
            <a:r>
              <a:rPr lang="ja-JP" altLang="en-US" sz="2800" dirty="0">
                <a:solidFill>
                  <a:srgbClr val="FF0000"/>
                </a:solidFill>
                <a:ea typeface="HG丸ｺﾞｼｯｸM-PRO" panose="020F0600000000000000" pitchFamily="50" charset="-128"/>
              </a:rPr>
              <a:t>第２法則</a:t>
            </a:r>
            <a:r>
              <a:rPr lang="ja-JP" altLang="en-US" sz="2800" dirty="0">
                <a:ea typeface="HG丸ｺﾞｼｯｸM-PRO" panose="020F0600000000000000" pitchFamily="50" charset="-128"/>
              </a:rPr>
              <a:t>　④　　　　　一定の法則　</a:t>
            </a:r>
          </a:p>
        </p:txBody>
      </p:sp>
      <p:sp>
        <p:nvSpPr>
          <p:cNvPr id="7" name="正方形/長方形 6">
            <a:extLst>
              <a:ext uri="{FF2B5EF4-FFF2-40B4-BE49-F238E27FC236}">
                <a16:creationId xmlns:a16="http://schemas.microsoft.com/office/drawing/2014/main" id="{A97860F8-FBF1-4E47-BECE-05DCACFA9AAF}"/>
              </a:ext>
            </a:extLst>
          </p:cNvPr>
          <p:cNvSpPr/>
          <p:nvPr/>
        </p:nvSpPr>
        <p:spPr>
          <a:xfrm>
            <a:off x="2664079" y="942990"/>
            <a:ext cx="1620957" cy="523220"/>
          </a:xfrm>
          <a:prstGeom prst="rect">
            <a:avLst/>
          </a:prstGeom>
        </p:spPr>
        <p:txBody>
          <a:bodyPr wrap="none">
            <a:spAutoFit/>
          </a:bodyPr>
          <a:lstStyle/>
          <a:p>
            <a:r>
              <a:rPr lang="ja-JP" altLang="en-US" sz="2800" dirty="0">
                <a:solidFill>
                  <a:srgbClr val="FF0000"/>
                </a:solidFill>
                <a:ea typeface="HG丸ｺﾞｼｯｸM-PRO" panose="020F0600000000000000" pitchFamily="50" charset="-128"/>
              </a:rPr>
              <a:t>面積速度</a:t>
            </a:r>
            <a:endParaRPr lang="ja-JP" altLang="en-US" sz="2800" dirty="0">
              <a:ea typeface="HG丸ｺﾞｼｯｸM-PRO" panose="020F0600000000000000" pitchFamily="50" charset="-128"/>
            </a:endParaRPr>
          </a:p>
        </p:txBody>
      </p:sp>
      <p:sp>
        <p:nvSpPr>
          <p:cNvPr id="9" name="パイ 12">
            <a:extLst>
              <a:ext uri="{FF2B5EF4-FFF2-40B4-BE49-F238E27FC236}">
                <a16:creationId xmlns:a16="http://schemas.microsoft.com/office/drawing/2014/main" id="{EC3A0B70-7CBA-43E2-909B-F85DC05D23F8}"/>
              </a:ext>
            </a:extLst>
          </p:cNvPr>
          <p:cNvSpPr/>
          <p:nvPr/>
        </p:nvSpPr>
        <p:spPr>
          <a:xfrm rot="21113422">
            <a:off x="7549671" y="1350192"/>
            <a:ext cx="1319461" cy="2326898"/>
          </a:xfrm>
          <a:custGeom>
            <a:avLst/>
            <a:gdLst>
              <a:gd name="connsiteX0" fmla="*/ 1264383 w 3807806"/>
              <a:gd name="connsiteY0" fmla="*/ 166804 h 5741746"/>
              <a:gd name="connsiteX1" fmla="*/ 2255402 w 3807806"/>
              <a:gd name="connsiteY1" fmla="*/ 49351 h 5741746"/>
              <a:gd name="connsiteX2" fmla="*/ 1903903 w 3807806"/>
              <a:gd name="connsiteY2" fmla="*/ 2870873 h 5741746"/>
              <a:gd name="connsiteX3" fmla="*/ 1264383 w 3807806"/>
              <a:gd name="connsiteY3" fmla="*/ 166804 h 5741746"/>
              <a:gd name="connsiteX0" fmla="*/ 0 w 991019"/>
              <a:gd name="connsiteY0" fmla="*/ 166804 h 2507696"/>
              <a:gd name="connsiteX1" fmla="*/ 991019 w 991019"/>
              <a:gd name="connsiteY1" fmla="*/ 49351 h 2507696"/>
              <a:gd name="connsiteX2" fmla="*/ 251444 w 991019"/>
              <a:gd name="connsiteY2" fmla="*/ 2507696 h 2507696"/>
              <a:gd name="connsiteX3" fmla="*/ 0 w 991019"/>
              <a:gd name="connsiteY3" fmla="*/ 166804 h 2507696"/>
              <a:gd name="connsiteX0" fmla="*/ 0 w 1128494"/>
              <a:gd name="connsiteY0" fmla="*/ 284715 h 2483927"/>
              <a:gd name="connsiteX1" fmla="*/ 1128494 w 1128494"/>
              <a:gd name="connsiteY1" fmla="*/ 25582 h 2483927"/>
              <a:gd name="connsiteX2" fmla="*/ 388919 w 1128494"/>
              <a:gd name="connsiteY2" fmla="*/ 2483927 h 2483927"/>
              <a:gd name="connsiteX3" fmla="*/ 0 w 1128494"/>
              <a:gd name="connsiteY3" fmla="*/ 284715 h 2483927"/>
              <a:gd name="connsiteX0" fmla="*/ 0 w 1128494"/>
              <a:gd name="connsiteY0" fmla="*/ 284715 h 2483927"/>
              <a:gd name="connsiteX1" fmla="*/ 1128494 w 1128494"/>
              <a:gd name="connsiteY1" fmla="*/ 25582 h 2483927"/>
              <a:gd name="connsiteX2" fmla="*/ 388919 w 1128494"/>
              <a:gd name="connsiteY2" fmla="*/ 2483927 h 2483927"/>
              <a:gd name="connsiteX3" fmla="*/ 0 w 1128494"/>
              <a:gd name="connsiteY3" fmla="*/ 284715 h 2483927"/>
              <a:gd name="connsiteX0" fmla="*/ 0 w 1319461"/>
              <a:gd name="connsiteY0" fmla="*/ 127686 h 2326898"/>
              <a:gd name="connsiteX1" fmla="*/ 1319461 w 1319461"/>
              <a:gd name="connsiteY1" fmla="*/ 71695 h 2326898"/>
              <a:gd name="connsiteX2" fmla="*/ 388919 w 1319461"/>
              <a:gd name="connsiteY2" fmla="*/ 2326898 h 2326898"/>
              <a:gd name="connsiteX3" fmla="*/ 0 w 1319461"/>
              <a:gd name="connsiteY3" fmla="*/ 127686 h 2326898"/>
            </a:gdLst>
            <a:ahLst/>
            <a:cxnLst>
              <a:cxn ang="0">
                <a:pos x="connsiteX0" y="connsiteY0"/>
              </a:cxn>
              <a:cxn ang="0">
                <a:pos x="connsiteX1" y="connsiteY1"/>
              </a:cxn>
              <a:cxn ang="0">
                <a:pos x="connsiteX2" y="connsiteY2"/>
              </a:cxn>
              <a:cxn ang="0">
                <a:pos x="connsiteX3" y="connsiteY3"/>
              </a:cxn>
            </a:cxnLst>
            <a:rect l="l" t="t" r="r" b="b"/>
            <a:pathLst>
              <a:path w="1319461" h="2326898">
                <a:moveTo>
                  <a:pt x="0" y="127686"/>
                </a:moveTo>
                <a:cubicBezTo>
                  <a:pt x="317613" y="-43108"/>
                  <a:pt x="988052" y="-22179"/>
                  <a:pt x="1319461" y="71695"/>
                </a:cubicBezTo>
                <a:lnTo>
                  <a:pt x="388919" y="2326898"/>
                </a:lnTo>
                <a:cubicBezTo>
                  <a:pt x="175746" y="1425542"/>
                  <a:pt x="188603" y="1201473"/>
                  <a:pt x="0" y="12768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a typeface="HG丸ｺﾞｼｯｸM-PRO" panose="020F0600000000000000" pitchFamily="50" charset="-128"/>
            </a:endParaRPr>
          </a:p>
        </p:txBody>
      </p:sp>
      <p:sp>
        <p:nvSpPr>
          <p:cNvPr id="10" name="パイ 13">
            <a:extLst>
              <a:ext uri="{FF2B5EF4-FFF2-40B4-BE49-F238E27FC236}">
                <a16:creationId xmlns:a16="http://schemas.microsoft.com/office/drawing/2014/main" id="{8407D972-3A9D-434B-B251-0E162BEB2E98}"/>
              </a:ext>
            </a:extLst>
          </p:cNvPr>
          <p:cNvSpPr/>
          <p:nvPr/>
        </p:nvSpPr>
        <p:spPr>
          <a:xfrm>
            <a:off x="5916270" y="3674104"/>
            <a:ext cx="2160240" cy="1690402"/>
          </a:xfrm>
          <a:custGeom>
            <a:avLst/>
            <a:gdLst>
              <a:gd name="connsiteX0" fmla="*/ 381244 w 4320480"/>
              <a:gd name="connsiteY0" fmla="*/ 4670185 h 5959566"/>
              <a:gd name="connsiteX1" fmla="*/ 18 w 4320480"/>
              <a:gd name="connsiteY1" fmla="*/ 2991952 h 5959566"/>
              <a:gd name="connsiteX2" fmla="*/ 2160240 w 4320480"/>
              <a:gd name="connsiteY2" fmla="*/ 2979783 h 5959566"/>
              <a:gd name="connsiteX3" fmla="*/ 381244 w 4320480"/>
              <a:gd name="connsiteY3" fmla="*/ 4670185 h 5959566"/>
              <a:gd name="connsiteX0" fmla="*/ 787626 w 2160222"/>
              <a:gd name="connsiteY0" fmla="*/ 1690402 h 1690402"/>
              <a:gd name="connsiteX1" fmla="*/ 0 w 2160222"/>
              <a:gd name="connsiteY1" fmla="*/ 12169 h 1690402"/>
              <a:gd name="connsiteX2" fmla="*/ 2160222 w 2160222"/>
              <a:gd name="connsiteY2" fmla="*/ 0 h 1690402"/>
              <a:gd name="connsiteX3" fmla="*/ 787626 w 2160222"/>
              <a:gd name="connsiteY3" fmla="*/ 1690402 h 1690402"/>
              <a:gd name="connsiteX0" fmla="*/ 787626 w 2160222"/>
              <a:gd name="connsiteY0" fmla="*/ 1690402 h 1690402"/>
              <a:gd name="connsiteX1" fmla="*/ 0 w 2160222"/>
              <a:gd name="connsiteY1" fmla="*/ 12169 h 1690402"/>
              <a:gd name="connsiteX2" fmla="*/ 2160222 w 2160222"/>
              <a:gd name="connsiteY2" fmla="*/ 0 h 1690402"/>
              <a:gd name="connsiteX3" fmla="*/ 787626 w 2160222"/>
              <a:gd name="connsiteY3" fmla="*/ 1690402 h 1690402"/>
              <a:gd name="connsiteX0" fmla="*/ 787626 w 2160222"/>
              <a:gd name="connsiteY0" fmla="*/ 1690402 h 1690402"/>
              <a:gd name="connsiteX1" fmla="*/ 0 w 2160222"/>
              <a:gd name="connsiteY1" fmla="*/ 12169 h 1690402"/>
              <a:gd name="connsiteX2" fmla="*/ 2160222 w 2160222"/>
              <a:gd name="connsiteY2" fmla="*/ 0 h 1690402"/>
              <a:gd name="connsiteX3" fmla="*/ 787626 w 2160222"/>
              <a:gd name="connsiteY3" fmla="*/ 1690402 h 1690402"/>
              <a:gd name="connsiteX0" fmla="*/ 787626 w 2160222"/>
              <a:gd name="connsiteY0" fmla="*/ 1690402 h 1690402"/>
              <a:gd name="connsiteX1" fmla="*/ 0 w 2160222"/>
              <a:gd name="connsiteY1" fmla="*/ 12169 h 1690402"/>
              <a:gd name="connsiteX2" fmla="*/ 2160222 w 2160222"/>
              <a:gd name="connsiteY2" fmla="*/ 0 h 1690402"/>
              <a:gd name="connsiteX3" fmla="*/ 787626 w 2160222"/>
              <a:gd name="connsiteY3" fmla="*/ 1690402 h 1690402"/>
            </a:gdLst>
            <a:ahLst/>
            <a:cxnLst>
              <a:cxn ang="0">
                <a:pos x="connsiteX0" y="connsiteY0"/>
              </a:cxn>
              <a:cxn ang="0">
                <a:pos x="connsiteX1" y="connsiteY1"/>
              </a:cxn>
              <a:cxn ang="0">
                <a:pos x="connsiteX2" y="connsiteY2"/>
              </a:cxn>
              <a:cxn ang="0">
                <a:pos x="connsiteX3" y="connsiteY3"/>
              </a:cxn>
            </a:cxnLst>
            <a:rect l="l" t="t" r="r" b="b"/>
            <a:pathLst>
              <a:path w="2160222" h="1690402">
                <a:moveTo>
                  <a:pt x="787626" y="1690402"/>
                </a:moveTo>
                <a:cubicBezTo>
                  <a:pt x="482982" y="1385322"/>
                  <a:pt x="20825" y="992745"/>
                  <a:pt x="0" y="12169"/>
                </a:cubicBezTo>
                <a:lnTo>
                  <a:pt x="2160222" y="0"/>
                </a:lnTo>
                <a:cubicBezTo>
                  <a:pt x="783451" y="1695581"/>
                  <a:pt x="1380625" y="1126935"/>
                  <a:pt x="787626" y="1690402"/>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a typeface="HG丸ｺﾞｼｯｸM-PRO" panose="020F0600000000000000" pitchFamily="50" charset="-128"/>
            </a:endParaRPr>
          </a:p>
        </p:txBody>
      </p:sp>
      <p:sp>
        <p:nvSpPr>
          <p:cNvPr id="12" name="タイトル 3">
            <a:extLst>
              <a:ext uri="{FF2B5EF4-FFF2-40B4-BE49-F238E27FC236}">
                <a16:creationId xmlns:a16="http://schemas.microsoft.com/office/drawing/2014/main" id="{1C583197-2C42-46A9-B82E-0812B37FA0C0}"/>
              </a:ext>
            </a:extLst>
          </p:cNvPr>
          <p:cNvSpPr txBox="1">
            <a:spLocks/>
          </p:cNvSpPr>
          <p:nvPr/>
        </p:nvSpPr>
        <p:spPr>
          <a:xfrm>
            <a:off x="6708358" y="1977837"/>
            <a:ext cx="1584176" cy="646331"/>
          </a:xfrm>
          <a:prstGeom prst="rect">
            <a:avLst/>
          </a:prstGeom>
          <a:solidFill>
            <a:schemeClr val="bg1"/>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rgbClr val="FF0000"/>
                </a:solidFill>
                <a:ea typeface="HG丸ｺﾞｼｯｸM-PRO" panose="020F0600000000000000" pitchFamily="50" charset="-128"/>
              </a:rPr>
              <a:t>面積②</a:t>
            </a:r>
          </a:p>
        </p:txBody>
      </p:sp>
      <p:sp>
        <p:nvSpPr>
          <p:cNvPr id="13" name="タイトル 3">
            <a:extLst>
              <a:ext uri="{FF2B5EF4-FFF2-40B4-BE49-F238E27FC236}">
                <a16:creationId xmlns:a16="http://schemas.microsoft.com/office/drawing/2014/main" id="{4A882787-D254-4EC1-8DE2-A91F6DFF4BF5}"/>
              </a:ext>
            </a:extLst>
          </p:cNvPr>
          <p:cNvSpPr txBox="1">
            <a:spLocks/>
          </p:cNvSpPr>
          <p:nvPr/>
        </p:nvSpPr>
        <p:spPr>
          <a:xfrm>
            <a:off x="6647683" y="4196140"/>
            <a:ext cx="1584176" cy="646331"/>
          </a:xfrm>
          <a:prstGeom prst="rect">
            <a:avLst/>
          </a:prstGeom>
          <a:solidFill>
            <a:schemeClr val="bg1"/>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rgbClr val="FF0000"/>
                </a:solidFill>
                <a:ea typeface="HG丸ｺﾞｼｯｸM-PRO" panose="020F0600000000000000" pitchFamily="50" charset="-128"/>
              </a:rPr>
              <a:t>面積③</a:t>
            </a:r>
          </a:p>
        </p:txBody>
      </p:sp>
      <p:sp>
        <p:nvSpPr>
          <p:cNvPr id="14" name="タイトル 3">
            <a:extLst>
              <a:ext uri="{FF2B5EF4-FFF2-40B4-BE49-F238E27FC236}">
                <a16:creationId xmlns:a16="http://schemas.microsoft.com/office/drawing/2014/main" id="{2286B358-AC2B-4F35-9DD3-5120066854CB}"/>
              </a:ext>
            </a:extLst>
          </p:cNvPr>
          <p:cNvSpPr txBox="1">
            <a:spLocks/>
          </p:cNvSpPr>
          <p:nvPr/>
        </p:nvSpPr>
        <p:spPr>
          <a:xfrm>
            <a:off x="7916855" y="4945679"/>
            <a:ext cx="3608370" cy="646331"/>
          </a:xfrm>
          <a:prstGeom prst="rect">
            <a:avLst/>
          </a:prstGeom>
          <a:solidFill>
            <a:srgbClr val="FF0000"/>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ea typeface="HG丸ｺﾞｼｯｸM-PRO" panose="020F0600000000000000" pitchFamily="50" charset="-128"/>
              </a:rPr>
              <a:t>面積①＝②＝③</a:t>
            </a:r>
          </a:p>
        </p:txBody>
      </p:sp>
      <p:sp>
        <p:nvSpPr>
          <p:cNvPr id="16" name="円/楕円 10">
            <a:extLst>
              <a:ext uri="{FF2B5EF4-FFF2-40B4-BE49-F238E27FC236}">
                <a16:creationId xmlns:a16="http://schemas.microsoft.com/office/drawing/2014/main" id="{7C775D04-8C87-4793-BD98-919CBA00D73B}"/>
              </a:ext>
            </a:extLst>
          </p:cNvPr>
          <p:cNvSpPr/>
          <p:nvPr/>
        </p:nvSpPr>
        <p:spPr>
          <a:xfrm>
            <a:off x="8514089" y="1075073"/>
            <a:ext cx="432048" cy="43204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7" name="円/楕円 11">
            <a:extLst>
              <a:ext uri="{FF2B5EF4-FFF2-40B4-BE49-F238E27FC236}">
                <a16:creationId xmlns:a16="http://schemas.microsoft.com/office/drawing/2014/main" id="{D59E78FC-F2EE-4C88-AFF8-8836CA4C303B}"/>
              </a:ext>
            </a:extLst>
          </p:cNvPr>
          <p:cNvSpPr/>
          <p:nvPr/>
        </p:nvSpPr>
        <p:spPr>
          <a:xfrm>
            <a:off x="5700246" y="3490004"/>
            <a:ext cx="432048" cy="43204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ABF6F5C7-7F97-4CAC-A2E9-91A740F3EDE6}"/>
              </a:ext>
            </a:extLst>
          </p:cNvPr>
          <p:cNvSpPr/>
          <p:nvPr/>
        </p:nvSpPr>
        <p:spPr>
          <a:xfrm>
            <a:off x="426557" y="1697731"/>
            <a:ext cx="5597435" cy="1384995"/>
          </a:xfrm>
          <a:prstGeom prst="rect">
            <a:avLst/>
          </a:prstGeom>
        </p:spPr>
        <p:txBody>
          <a:bodyPr wrap="square">
            <a:spAutoFit/>
          </a:bodyPr>
          <a:lstStyle/>
          <a:p>
            <a:r>
              <a:rPr lang="ja-JP" altLang="en-US" sz="2800" dirty="0">
                <a:ea typeface="HG丸ｺﾞｼｯｸM-PRO" panose="020F0600000000000000" pitchFamily="50" charset="-128"/>
              </a:rPr>
              <a:t>　太陽と惑星とを結ぶ線分が、</a:t>
            </a:r>
            <a:r>
              <a:rPr lang="ja-JP" altLang="en-US" sz="2800" dirty="0">
                <a:solidFill>
                  <a:srgbClr val="FF0000"/>
                </a:solidFill>
                <a:ea typeface="HG丸ｺﾞｼｯｸM-PRO" panose="020F0600000000000000" pitchFamily="50" charset="-128"/>
              </a:rPr>
              <a:t>単位時間に描く面積</a:t>
            </a:r>
            <a:r>
              <a:rPr lang="ja-JP" altLang="en-US" sz="2800" dirty="0">
                <a:ea typeface="HG丸ｺﾞｼｯｸM-PRO" panose="020F0600000000000000" pitchFamily="50" charset="-128"/>
              </a:rPr>
              <a:t>は、それぞれの惑星について一定である。</a:t>
            </a:r>
          </a:p>
        </p:txBody>
      </p:sp>
      <p:sp>
        <p:nvSpPr>
          <p:cNvPr id="19" name="パイ 9">
            <a:extLst>
              <a:ext uri="{FF2B5EF4-FFF2-40B4-BE49-F238E27FC236}">
                <a16:creationId xmlns:a16="http://schemas.microsoft.com/office/drawing/2014/main" id="{399021AC-09F2-4F1A-AE36-C86785FAA7C8}"/>
              </a:ext>
            </a:extLst>
          </p:cNvPr>
          <p:cNvSpPr/>
          <p:nvPr/>
        </p:nvSpPr>
        <p:spPr>
          <a:xfrm>
            <a:off x="4800654" y="726245"/>
            <a:ext cx="6780940" cy="5959566"/>
          </a:xfrm>
          <a:prstGeom prst="pie">
            <a:avLst>
              <a:gd name="adj1" fmla="val 20757808"/>
              <a:gd name="adj2" fmla="val 215936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a typeface="HG丸ｺﾞｼｯｸM-PRO" panose="020F0600000000000000" pitchFamily="50" charset="-128"/>
            </a:endParaRPr>
          </a:p>
        </p:txBody>
      </p:sp>
      <p:sp>
        <p:nvSpPr>
          <p:cNvPr id="11" name="タイトル 3">
            <a:extLst>
              <a:ext uri="{FF2B5EF4-FFF2-40B4-BE49-F238E27FC236}">
                <a16:creationId xmlns:a16="http://schemas.microsoft.com/office/drawing/2014/main" id="{6A9C6FC6-2B76-4646-9CA7-3C5B4D7C05BD}"/>
              </a:ext>
            </a:extLst>
          </p:cNvPr>
          <p:cNvSpPr txBox="1">
            <a:spLocks/>
          </p:cNvSpPr>
          <p:nvPr/>
        </p:nvSpPr>
        <p:spPr>
          <a:xfrm>
            <a:off x="9300646" y="3027774"/>
            <a:ext cx="1584176" cy="646331"/>
          </a:xfrm>
          <a:prstGeom prst="rect">
            <a:avLst/>
          </a:prstGeom>
          <a:solidFill>
            <a:schemeClr val="bg1"/>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rgbClr val="FF0000"/>
                </a:solidFill>
                <a:ea typeface="HG丸ｺﾞｼｯｸM-PRO" panose="020F0600000000000000" pitchFamily="50" charset="-128"/>
              </a:rPr>
              <a:t>面積①</a:t>
            </a:r>
          </a:p>
        </p:txBody>
      </p:sp>
      <p:sp>
        <p:nvSpPr>
          <p:cNvPr id="15" name="円/楕円 6">
            <a:extLst>
              <a:ext uri="{FF2B5EF4-FFF2-40B4-BE49-F238E27FC236}">
                <a16:creationId xmlns:a16="http://schemas.microsoft.com/office/drawing/2014/main" id="{A9E5DF0F-FE59-4003-8500-6071E4D0F970}"/>
              </a:ext>
            </a:extLst>
          </p:cNvPr>
          <p:cNvSpPr/>
          <p:nvPr/>
        </p:nvSpPr>
        <p:spPr>
          <a:xfrm>
            <a:off x="11365570" y="3480234"/>
            <a:ext cx="432048" cy="43204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Tree>
    <p:extLst>
      <p:ext uri="{BB962C8B-B14F-4D97-AF65-F5344CB8AC3E}">
        <p14:creationId xmlns:p14="http://schemas.microsoft.com/office/powerpoint/2010/main" val="15302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05556E-6 -3.7037E-6 L -0.00451 -0.03842 L -0.01284 -0.08564 L -0.02274 -0.11944 " pathEditMode="relative" rAng="0" ptsTypes="AAAA">
                                      <p:cBhvr>
                                        <p:cTn id="11" dur="2000" fill="hold"/>
                                        <p:tgtEl>
                                          <p:spTgt spid="15"/>
                                        </p:tgtEl>
                                        <p:attrNameLst>
                                          <p:attrName>ppt_x</p:attrName>
                                          <p:attrName>ppt_y</p:attrName>
                                        </p:attrNameLst>
                                      </p:cBhvr>
                                      <p:rCtr x="-1146" y="-5972"/>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1.875E-6 4.81481E-6 L -0.03646 0.00231 L -0.06654 0.01365 L -0.08503 0.02523 L -0.10834 0.04675 " pathEditMode="relative" rAng="0" ptsTypes="AAAAA">
                                      <p:cBhvr>
                                        <p:cTn id="20" dur="2000" fill="hold"/>
                                        <p:tgtEl>
                                          <p:spTgt spid="16"/>
                                        </p:tgtEl>
                                        <p:attrNameLst>
                                          <p:attrName>ppt_x</p:attrName>
                                          <p:attrName>ppt_y</p:attrName>
                                        </p:attrNameLst>
                                      </p:cBhvr>
                                      <p:rCtr x="-5417" y="2338"/>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04167E-6 3.33333E-6 L 0.00065 0.06018 L 0.00976 0.11713 L 0.02148 0.15347 L 0.03789 0.19537 L 0.06341 0.23842 " pathEditMode="relative" rAng="0" ptsTypes="AAAAAA">
                                      <p:cBhvr>
                                        <p:cTn id="29" dur="2000" fill="hold"/>
                                        <p:tgtEl>
                                          <p:spTgt spid="17"/>
                                        </p:tgtEl>
                                        <p:attrNameLst>
                                          <p:attrName>ppt_x</p:attrName>
                                          <p:attrName>ppt_y</p:attrName>
                                        </p:attrNameLst>
                                      </p:cBhvr>
                                      <p:rCtr x="3164" y="1192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animBg="1"/>
      <p:bldP spid="13" grpId="0" animBg="1"/>
      <p:bldP spid="14" grpId="0" animBg="1"/>
      <p:bldP spid="16" grpId="0" animBg="1"/>
      <p:bldP spid="17" grpId="0" animBg="1"/>
      <p:bldP spid="19" grpId="0" animBg="1"/>
      <p:bldP spid="11"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40</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（４）　</a:t>
                </a:r>
                <a:r>
                  <a:rPr lang="en-US" altLang="ja-JP" sz="2400" dirty="0">
                    <a:solidFill>
                      <a:srgbClr val="FF0000"/>
                    </a:solidFill>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𝐴</m:t>
                        </m:r>
                      </m:sub>
                    </m:sSub>
                  </m:oMath>
                </a14:m>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𝑣</m:t>
                        </m:r>
                      </m:e>
                      <m:sub>
                        <m:r>
                          <a:rPr lang="en-US" altLang="ja-JP" sz="2400" i="1">
                            <a:solidFill>
                              <a:srgbClr val="FF0000"/>
                            </a:solidFill>
                            <a:latin typeface="Cambria Math" panose="02040503050406030204" pitchFamily="18" charset="0"/>
                          </a:rPr>
                          <m:t>𝐵</m:t>
                        </m:r>
                      </m:sub>
                    </m:sSub>
                  </m:oMath>
                </a14:m>
                <a:r>
                  <a:rPr lang="ja-JP" altLang="en-US" sz="2400" dirty="0">
                    <a:latin typeface="HG丸ｺﾞｼｯｸM-PRO" panose="020F0600000000000000" pitchFamily="50" charset="-128"/>
                    <a:ea typeface="HG丸ｺﾞｼｯｸM-PRO" panose="020F0600000000000000" pitchFamily="50" charset="-128"/>
                  </a:rPr>
                  <a:t>を求めなさい。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461665"/>
              </a:xfrm>
              <a:prstGeom prst="rect">
                <a:avLst/>
              </a:prstGeom>
              <a:blipFill>
                <a:blip r:embed="rId2"/>
                <a:stretch>
                  <a:fillRect l="-1220" t="-15789" b="-23684"/>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227D2FF0-310F-4008-AB54-17FC89DAE884}"/>
                  </a:ext>
                </a:extLst>
              </p:cNvPr>
              <p:cNvSpPr/>
              <p:nvPr/>
            </p:nvSpPr>
            <p:spPr>
              <a:xfrm>
                <a:off x="1037310" y="1719631"/>
                <a:ext cx="503516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𝒎</m:t>
                      </m:r>
                      <m:sSubSup>
                        <m:sSubSupPr>
                          <m:ctrlPr>
                            <a:rPr lang="en-US" altLang="ja-JP" sz="2400" b="1" i="1">
                              <a:solidFill>
                                <a:srgbClr val="FF0000"/>
                              </a:solidFill>
                              <a:latin typeface="Cambria Math" panose="02040503050406030204" pitchFamily="18" charset="0"/>
                            </a:rPr>
                          </m:ctrlPr>
                        </m:sSubSup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up>
                          <m:r>
                            <a:rPr lang="en-US" altLang="ja-JP" sz="2400" b="1" i="1">
                              <a:solidFill>
                                <a:srgbClr val="FF0000"/>
                              </a:solidFill>
                              <a:latin typeface="Cambria Math" panose="02040503050406030204" pitchFamily="18" charset="0"/>
                            </a:rPr>
                            <m:t>𝟐</m:t>
                          </m:r>
                        </m:sup>
                      </m:sSubSup>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𝑮</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𝑴𝒎</m:t>
                          </m:r>
                        </m:num>
                        <m:den>
                          <m:r>
                            <a:rPr lang="en-US" altLang="ja-JP" sz="2400" b="1" i="1">
                              <a:solidFill>
                                <a:srgbClr val="FF0000"/>
                              </a:solidFill>
                              <a:latin typeface="Cambria Math" panose="02040503050406030204" pitchFamily="18" charset="0"/>
                            </a:rPr>
                            <m:t>𝟐</m:t>
                          </m:r>
                          <m:r>
                            <a:rPr lang="en-US" altLang="ja-JP" sz="2400" b="1" i="1">
                              <a:solidFill>
                                <a:srgbClr val="FF0000"/>
                              </a:solidFill>
                              <a:latin typeface="Cambria Math" panose="02040503050406030204" pitchFamily="18" charset="0"/>
                            </a:rPr>
                            <m:t>𝑹</m:t>
                          </m:r>
                        </m:den>
                      </m:f>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𝒎</m:t>
                      </m:r>
                      <m:sSup>
                        <m:sSupPr>
                          <m:ctrlPr>
                            <a:rPr lang="en-US" altLang="ja-JP" sz="2400" b="1" i="1">
                              <a:solidFill>
                                <a:srgbClr val="FF0000"/>
                              </a:solidFill>
                              <a:latin typeface="Cambria Math" panose="02040503050406030204" pitchFamily="18" charset="0"/>
                            </a:rPr>
                          </m:ctrlPr>
                        </m:sSupPr>
                        <m:e>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Sub>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m:t>
                          </m:r>
                        </m:e>
                        <m:sup>
                          <m:r>
                            <a:rPr lang="en-US" altLang="ja-JP" sz="2400" b="1" i="1">
                              <a:solidFill>
                                <a:srgbClr val="FF0000"/>
                              </a:solidFill>
                              <a:latin typeface="Cambria Math" panose="02040503050406030204" pitchFamily="18" charset="0"/>
                            </a:rPr>
                            <m:t>𝟐</m:t>
                          </m:r>
                        </m:sup>
                      </m:sSup>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𝑮</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𝑴𝒎</m:t>
                          </m:r>
                        </m:num>
                        <m:den>
                          <m:r>
                            <a:rPr lang="en-US" altLang="ja-JP" sz="2400" b="1" i="1">
                              <a:solidFill>
                                <a:srgbClr val="FF0000"/>
                              </a:solidFill>
                              <a:latin typeface="Cambria Math" panose="02040503050406030204" pitchFamily="18" charset="0"/>
                            </a:rPr>
                            <m:t>𝟒</m:t>
                          </m:r>
                          <m:r>
                            <a:rPr lang="en-US" altLang="ja-JP" sz="2400" b="1" i="1">
                              <a:solidFill>
                                <a:srgbClr val="FF0000"/>
                              </a:solidFill>
                              <a:latin typeface="Cambria Math" panose="02040503050406030204" pitchFamily="18" charset="0"/>
                            </a:rPr>
                            <m:t>𝑹</m:t>
                          </m:r>
                        </m:den>
                      </m:f>
                    </m:oMath>
                  </m:oMathPara>
                </a14:m>
                <a:endParaRPr lang="ja-JP" altLang="en-US" sz="2400" b="1" dirty="0">
                  <a:solidFill>
                    <a:srgbClr val="FF0000"/>
                  </a:solidFill>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227D2FF0-310F-4008-AB54-17FC89DAE884}"/>
                  </a:ext>
                </a:extLst>
              </p:cNvPr>
              <p:cNvSpPr>
                <a:spLocks noRot="1" noChangeAspect="1" noMove="1" noResize="1" noEditPoints="1" noAdjustHandles="1" noChangeArrowheads="1" noChangeShapeType="1" noTextEdit="1"/>
              </p:cNvSpPr>
              <p:nvPr/>
            </p:nvSpPr>
            <p:spPr>
              <a:xfrm>
                <a:off x="1037310" y="1719631"/>
                <a:ext cx="5035161" cy="78380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B039970A-D634-47AA-8F18-F212030653B5}"/>
                  </a:ext>
                </a:extLst>
              </p:cNvPr>
              <p:cNvSpPr/>
              <p:nvPr/>
            </p:nvSpPr>
            <p:spPr>
              <a:xfrm>
                <a:off x="1118973" y="2786576"/>
                <a:ext cx="5076774" cy="10729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sSubSup>
                        <m:sSubSupPr>
                          <m:ctrlPr>
                            <a:rPr lang="en-US" altLang="ja-JP" sz="3200" b="1" i="1">
                              <a:solidFill>
                                <a:srgbClr val="FF0000"/>
                              </a:solidFill>
                              <a:latin typeface="Cambria Math" panose="02040503050406030204" pitchFamily="18" charset="0"/>
                            </a:rPr>
                          </m:ctrlPr>
                        </m:sSubSup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𝑨</m:t>
                          </m:r>
                        </m:sub>
                        <m:sup>
                          <m:r>
                            <a:rPr lang="en-US" altLang="ja-JP" sz="3200" b="1" i="1">
                              <a:solidFill>
                                <a:srgbClr val="FF0000"/>
                              </a:solidFill>
                              <a:latin typeface="Cambria Math" panose="02040503050406030204" pitchFamily="18" charset="0"/>
                            </a:rPr>
                            <m:t>𝟐</m:t>
                          </m:r>
                        </m:sup>
                      </m:sSubSup>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𝑮𝑴</m:t>
                          </m:r>
                        </m:num>
                        <m:den>
                          <m:r>
                            <a:rPr lang="en-US" altLang="ja-JP" sz="3200" b="1" i="1">
                              <a:solidFill>
                                <a:srgbClr val="FF0000"/>
                              </a:solidFill>
                              <a:latin typeface="Cambria Math" panose="02040503050406030204" pitchFamily="18" charset="0"/>
                            </a:rPr>
                            <m:t>𝑹</m:t>
                          </m:r>
                        </m:den>
                      </m:f>
                      <m:r>
                        <a:rPr lang="en-US" altLang="ja-JP" sz="3200" b="1" i="1">
                          <a:solidFill>
                            <a:srgbClr val="FF0000"/>
                          </a:solidFill>
                          <a:latin typeface="Cambria Math" panose="02040503050406030204" pitchFamily="18" charset="0"/>
                        </a:rPr>
                        <m:t>=</m:t>
                      </m:r>
                      <m:sSup>
                        <m:sSupPr>
                          <m:ctrlPr>
                            <a:rPr lang="en-US" altLang="ja-JP" sz="3200" b="1" i="1">
                              <a:solidFill>
                                <a:srgbClr val="FF0000"/>
                              </a:solidFill>
                              <a:latin typeface="Cambria Math" panose="02040503050406030204" pitchFamily="18" charset="0"/>
                            </a:rPr>
                          </m:ctrlPr>
                        </m:sSupPr>
                        <m:e>
                          <m:d>
                            <m:dPr>
                              <m:ctrlPr>
                                <a:rPr lang="en-US" altLang="ja-JP" sz="3200" b="1" i="1">
                                  <a:solidFill>
                                    <a:srgbClr val="FF0000"/>
                                  </a:solidFill>
                                  <a:latin typeface="Cambria Math" panose="02040503050406030204" pitchFamily="18" charset="0"/>
                                </a:rPr>
                              </m:ctrlPr>
                            </m:dPr>
                            <m:e>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𝑨</m:t>
                                      </m:r>
                                    </m:sub>
                                  </m:sSub>
                                </m:num>
                                <m:den>
                                  <m:r>
                                    <a:rPr lang="en-US" altLang="ja-JP" sz="3200" b="1" i="1">
                                      <a:solidFill>
                                        <a:srgbClr val="FF0000"/>
                                      </a:solidFill>
                                      <a:latin typeface="Cambria Math" panose="02040503050406030204" pitchFamily="18" charset="0"/>
                                    </a:rPr>
                                    <m:t>𝟐</m:t>
                                  </m:r>
                                </m:den>
                              </m:f>
                            </m:e>
                          </m:d>
                        </m:e>
                        <m:sup>
                          <m:r>
                            <a:rPr lang="en-US" altLang="ja-JP" sz="3200" b="1" i="1">
                              <a:solidFill>
                                <a:srgbClr val="FF0000"/>
                              </a:solidFill>
                              <a:latin typeface="Cambria Math" panose="02040503050406030204" pitchFamily="18" charset="0"/>
                            </a:rPr>
                            <m:t>𝟐</m:t>
                          </m:r>
                        </m:sup>
                      </m:sSup>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𝑮𝑴</m:t>
                          </m:r>
                        </m:num>
                        <m:den>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𝑹</m:t>
                          </m:r>
                        </m:den>
                      </m:f>
                    </m:oMath>
                  </m:oMathPara>
                </a14:m>
                <a:endParaRPr lang="ja-JP" altLang="en-US" sz="3200" b="1" dirty="0">
                  <a:solidFill>
                    <a:srgbClr val="FF0000"/>
                  </a:solidFill>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B039970A-D634-47AA-8F18-F212030653B5}"/>
                  </a:ext>
                </a:extLst>
              </p:cNvPr>
              <p:cNvSpPr>
                <a:spLocks noRot="1" noChangeAspect="1" noMove="1" noResize="1" noEditPoints="1" noAdjustHandles="1" noChangeArrowheads="1" noChangeShapeType="1" noTextEdit="1"/>
              </p:cNvSpPr>
              <p:nvPr/>
            </p:nvSpPr>
            <p:spPr>
              <a:xfrm>
                <a:off x="1118973" y="2786576"/>
                <a:ext cx="5076774" cy="1072986"/>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D9FF1E95-D348-4C73-BDE6-7371E93DC38E}"/>
                  </a:ext>
                </a:extLst>
              </p:cNvPr>
              <p:cNvSpPr/>
              <p:nvPr/>
            </p:nvSpPr>
            <p:spPr>
              <a:xfrm>
                <a:off x="1140212" y="4582916"/>
                <a:ext cx="2697662"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𝟑</m:t>
                          </m:r>
                        </m:num>
                        <m:den>
                          <m:r>
                            <a:rPr lang="en-US" altLang="ja-JP" sz="3200" b="1" i="1">
                              <a:solidFill>
                                <a:srgbClr val="FF0000"/>
                              </a:solidFill>
                              <a:latin typeface="Cambria Math" panose="02040503050406030204" pitchFamily="18" charset="0"/>
                            </a:rPr>
                            <m:t>𝟒</m:t>
                          </m:r>
                        </m:den>
                      </m:f>
                      <m:sSubSup>
                        <m:sSubSupPr>
                          <m:ctrlPr>
                            <a:rPr lang="en-US" altLang="ja-JP" sz="3200" b="1" i="1">
                              <a:solidFill>
                                <a:srgbClr val="FF0000"/>
                              </a:solidFill>
                              <a:latin typeface="Cambria Math" panose="02040503050406030204" pitchFamily="18" charset="0"/>
                            </a:rPr>
                          </m:ctrlPr>
                        </m:sSubSup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𝑨</m:t>
                          </m:r>
                        </m:sub>
                        <m:sup>
                          <m:r>
                            <a:rPr lang="en-US" altLang="ja-JP" sz="3200" b="1" i="1">
                              <a:solidFill>
                                <a:srgbClr val="FF0000"/>
                              </a:solidFill>
                              <a:latin typeface="Cambria Math" panose="02040503050406030204" pitchFamily="18" charset="0"/>
                            </a:rPr>
                            <m:t>𝟐</m:t>
                          </m:r>
                        </m:sup>
                      </m:sSubSup>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𝑮𝑴</m:t>
                          </m:r>
                        </m:num>
                        <m:den>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𝑹</m:t>
                          </m:r>
                        </m:den>
                      </m:f>
                    </m:oMath>
                  </m:oMathPara>
                </a14:m>
                <a:endParaRPr lang="ja-JP" altLang="en-US" sz="3200" b="1" dirty="0">
                  <a:solidFill>
                    <a:srgbClr val="FF0000"/>
                  </a:solidFill>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D9FF1E95-D348-4C73-BDE6-7371E93DC38E}"/>
                  </a:ext>
                </a:extLst>
              </p:cNvPr>
              <p:cNvSpPr>
                <a:spLocks noRot="1" noChangeAspect="1" noMove="1" noResize="1" noEditPoints="1" noAdjustHandles="1" noChangeArrowheads="1" noChangeShapeType="1" noTextEdit="1"/>
              </p:cNvSpPr>
              <p:nvPr/>
            </p:nvSpPr>
            <p:spPr>
              <a:xfrm>
                <a:off x="1140212" y="4582916"/>
                <a:ext cx="2697662" cy="101431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6089E8A-B982-4F32-A336-F0CB860ADE62}"/>
                  </a:ext>
                </a:extLst>
              </p:cNvPr>
              <p:cNvSpPr/>
              <p:nvPr/>
            </p:nvSpPr>
            <p:spPr>
              <a:xfrm>
                <a:off x="3939136" y="4315580"/>
                <a:ext cx="3104440" cy="1547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sSub>
                        <m:sSubPr>
                          <m:ctrlPr>
                            <a:rPr lang="en-US" altLang="ja-JP" sz="3200" b="1" i="1" smtClean="0">
                              <a:solidFill>
                                <a:srgbClr val="FF0000"/>
                              </a:solidFill>
                              <a:latin typeface="Cambria Math" panose="02040503050406030204" pitchFamily="18" charset="0"/>
                            </a:rPr>
                          </m:ctrlPr>
                        </m:sSubPr>
                        <m:e>
                          <m:r>
                            <a:rPr lang="en-US" altLang="ja-JP" sz="3200" b="1" i="1" smtClean="0">
                              <a:solidFill>
                                <a:srgbClr val="FF0000"/>
                              </a:solidFill>
                              <a:latin typeface="Cambria Math" panose="02040503050406030204" pitchFamily="18" charset="0"/>
                            </a:rPr>
                            <m:t>𝒗</m:t>
                          </m:r>
                        </m:e>
                        <m:sub>
                          <m:r>
                            <a:rPr lang="en-US" altLang="ja-JP" sz="3200" b="1" i="1" smtClean="0">
                              <a:solidFill>
                                <a:srgbClr val="FF0000"/>
                              </a:solidFill>
                              <a:latin typeface="Cambria Math" panose="02040503050406030204" pitchFamily="18" charset="0"/>
                            </a:rPr>
                            <m:t>𝑨</m:t>
                          </m:r>
                        </m:sub>
                      </m:sSub>
                      <m:r>
                        <a:rPr lang="en-US" altLang="ja-JP" sz="3200" b="1" i="1">
                          <a:solidFill>
                            <a:srgbClr val="FF0000"/>
                          </a:solidFill>
                          <a:latin typeface="Cambria Math" panose="02040503050406030204" pitchFamily="18" charset="0"/>
                        </a:rPr>
                        <m:t>=</m:t>
                      </m:r>
                      <m:rad>
                        <m:radPr>
                          <m:degHide m:val="on"/>
                          <m:ctrlPr>
                            <a:rPr lang="en-US" altLang="ja-JP" sz="3200" b="1" i="1" smtClean="0">
                              <a:solidFill>
                                <a:srgbClr val="FF0000"/>
                              </a:solidFill>
                              <a:latin typeface="Cambria Math" panose="02040503050406030204" pitchFamily="18" charset="0"/>
                            </a:rPr>
                          </m:ctrlPr>
                        </m:radPr>
                        <m:deg/>
                        <m:e>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𝑮𝑴</m:t>
                              </m:r>
                            </m:num>
                            <m:den>
                              <m:r>
                                <a:rPr lang="en-US" altLang="ja-JP" sz="3200" b="1" i="1">
                                  <a:solidFill>
                                    <a:srgbClr val="FF0000"/>
                                  </a:solidFill>
                                  <a:latin typeface="Cambria Math" panose="02040503050406030204" pitchFamily="18" charset="0"/>
                                </a:rPr>
                                <m:t>𝟑</m:t>
                              </m:r>
                              <m:r>
                                <a:rPr lang="en-US" altLang="ja-JP" sz="3200" b="1" i="1">
                                  <a:solidFill>
                                    <a:srgbClr val="FF0000"/>
                                  </a:solidFill>
                                  <a:latin typeface="Cambria Math" panose="02040503050406030204" pitchFamily="18" charset="0"/>
                                </a:rPr>
                                <m:t>𝑹</m:t>
                              </m:r>
                            </m:den>
                          </m:f>
                          <m:r>
                            <m:rPr>
                              <m:nor/>
                            </m:rPr>
                            <a:rPr lang="ja-JP" altLang="en-US" sz="3200" b="1" dirty="0">
                              <a:solidFill>
                                <a:srgbClr val="FF0000"/>
                              </a:solidFill>
                              <a:ea typeface="HG丸ｺﾞｼｯｸM-PRO" panose="020F0600000000000000" pitchFamily="50" charset="-128"/>
                            </a:rPr>
                            <m:t> </m:t>
                          </m:r>
                        </m:e>
                      </m:rad>
                    </m:oMath>
                  </m:oMathPara>
                </a14:m>
                <a:endParaRPr lang="ja-JP" altLang="en-US" sz="3200" b="1" dirty="0">
                  <a:solidFill>
                    <a:srgbClr val="FF0000"/>
                  </a:solidFill>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36089E8A-B982-4F32-A336-F0CB860ADE62}"/>
                  </a:ext>
                </a:extLst>
              </p:cNvPr>
              <p:cNvSpPr>
                <a:spLocks noRot="1" noChangeAspect="1" noMove="1" noResize="1" noEditPoints="1" noAdjustHandles="1" noChangeArrowheads="1" noChangeShapeType="1" noTextEdit="1"/>
              </p:cNvSpPr>
              <p:nvPr/>
            </p:nvSpPr>
            <p:spPr>
              <a:xfrm>
                <a:off x="3939136" y="4315580"/>
                <a:ext cx="3104440" cy="1547347"/>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ACE0C5E9-A1CA-4E26-B5A0-AC5D3C3C13AF}"/>
                  </a:ext>
                </a:extLst>
              </p:cNvPr>
              <p:cNvSpPr/>
              <p:nvPr/>
            </p:nvSpPr>
            <p:spPr>
              <a:xfrm>
                <a:off x="6864778" y="5228562"/>
                <a:ext cx="1447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Sub>
                      <m:r>
                        <a:rPr lang="en-US" altLang="ja-JP" sz="2400" b="1" i="1" smtClean="0">
                          <a:solidFill>
                            <a:srgbClr val="FF0000"/>
                          </a:solidFill>
                          <a:latin typeface="Cambria Math" panose="02040503050406030204" pitchFamily="18" charset="0"/>
                        </a:rPr>
                        <m:t>&gt;</m:t>
                      </m:r>
                      <m:r>
                        <a:rPr lang="en-US" altLang="ja-JP" sz="2400" b="1" i="1" smtClean="0">
                          <a:solidFill>
                            <a:srgbClr val="FF0000"/>
                          </a:solidFill>
                          <a:latin typeface="Cambria Math" panose="02040503050406030204" pitchFamily="18" charset="0"/>
                        </a:rPr>
                        <m:t>𝟎</m:t>
                      </m:r>
                    </m:oMath>
                  </m:oMathPara>
                </a14:m>
                <a:endParaRPr lang="ja-JP" altLang="en-US" sz="2400" dirty="0"/>
              </a:p>
            </p:txBody>
          </p:sp>
        </mc:Choice>
        <mc:Fallback xmlns="">
          <p:sp>
            <p:nvSpPr>
              <p:cNvPr id="6" name="正方形/長方形 5">
                <a:extLst>
                  <a:ext uri="{FF2B5EF4-FFF2-40B4-BE49-F238E27FC236}">
                    <a16:creationId xmlns:a16="http://schemas.microsoft.com/office/drawing/2014/main" id="{ACE0C5E9-A1CA-4E26-B5A0-AC5D3C3C13AF}"/>
                  </a:ext>
                </a:extLst>
              </p:cNvPr>
              <p:cNvSpPr>
                <a:spLocks noRot="1" noChangeAspect="1" noMove="1" noResize="1" noEditPoints="1" noAdjustHandles="1" noChangeArrowheads="1" noChangeShapeType="1" noTextEdit="1"/>
              </p:cNvSpPr>
              <p:nvPr/>
            </p:nvSpPr>
            <p:spPr>
              <a:xfrm>
                <a:off x="6864778" y="5228562"/>
                <a:ext cx="1447704" cy="461665"/>
              </a:xfrm>
              <a:prstGeom prst="rect">
                <a:avLst/>
              </a:prstGeom>
              <a:blipFill>
                <a:blip r:embed="rId13"/>
                <a:stretch>
                  <a:fillRect b="-2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66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0" grpId="0"/>
      <p:bldP spid="41" grpId="0"/>
      <p:bldP spid="4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41</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980728"/>
                <a:ext cx="7497792"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（５）　楕円軌道上の公転周期</a:t>
                </a:r>
                <a14:m>
                  <m:oMath xmlns:m="http://schemas.openxmlformats.org/officeDocument/2006/math">
                    <m:r>
                      <a:rPr lang="en-US" altLang="ja-JP" sz="2400" i="1">
                        <a:solidFill>
                          <a:srgbClr val="FF0000"/>
                        </a:solidFill>
                        <a:latin typeface="Cambria Math" panose="02040503050406030204" pitchFamily="18" charset="0"/>
                      </a:rPr>
                      <m:t>𝑇</m:t>
                    </m:r>
                    <m:r>
                      <a:rPr lang="en-US" altLang="ja-JP" sz="2400" i="1">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を求めなさい。</a:t>
                </a: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980728"/>
                <a:ext cx="7497792" cy="461665"/>
              </a:xfrm>
              <a:prstGeom prst="rect">
                <a:avLst/>
              </a:prstGeom>
              <a:blipFill>
                <a:blip r:embed="rId2"/>
                <a:stretch>
                  <a:fillRect l="-1220" t="-14474" b="-25000"/>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コンテンツ プレースホルダー 2">
                <a:extLst>
                  <a:ext uri="{FF2B5EF4-FFF2-40B4-BE49-F238E27FC236}">
                    <a16:creationId xmlns:a16="http://schemas.microsoft.com/office/drawing/2014/main" id="{BDE2814E-9436-4A46-BE79-F45C956608B1}"/>
                  </a:ext>
                </a:extLst>
              </p:cNvPr>
              <p:cNvSpPr txBox="1">
                <a:spLocks/>
              </p:cNvSpPr>
              <p:nvPr/>
            </p:nvSpPr>
            <p:spPr>
              <a:xfrm>
                <a:off x="797326" y="3481952"/>
                <a:ext cx="7064851" cy="22244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FF0000"/>
                    </a:solidFill>
                  </a:rPr>
                  <a:t>第３法則</a:t>
                </a:r>
                <a:endParaRPr lang="en-US" altLang="ja-JP" sz="2400" dirty="0"/>
              </a:p>
              <a:p>
                <a:pPr marL="0" indent="0">
                  <a:buFont typeface="Arial" panose="020B0604020202020204" pitchFamily="34" charset="0"/>
                  <a:buNone/>
                </a:pPr>
                <a:r>
                  <a:rPr lang="ja-JP" altLang="en-US" sz="2400" dirty="0"/>
                  <a:t>惑星の</a:t>
                </a:r>
                <a:r>
                  <a:rPr lang="ja-JP" altLang="en-US" sz="2400" dirty="0">
                    <a:solidFill>
                      <a:srgbClr val="FF0000"/>
                    </a:solidFill>
                  </a:rPr>
                  <a:t>公転周期Ｔの２乗</a:t>
                </a:r>
                <a:r>
                  <a:rPr lang="ja-JP" altLang="en-US" sz="2400" dirty="0"/>
                  <a:t>と、楕円軌道の</a:t>
                </a:r>
                <a:r>
                  <a:rPr lang="ja-JP" altLang="en-US" sz="2400" dirty="0">
                    <a:solidFill>
                      <a:srgbClr val="FF0000"/>
                    </a:solidFill>
                  </a:rPr>
                  <a:t>半長軸ａの３乗</a:t>
                </a:r>
                <a:r>
                  <a:rPr lang="ja-JP" altLang="en-US" sz="2400" dirty="0"/>
                  <a:t>の比の値はすべての惑星について同じ値である。</a:t>
                </a:r>
                <a:endParaRPr lang="en-US" altLang="ja-JP" sz="2400" dirty="0"/>
              </a:p>
              <a:p>
                <a:pPr marL="0" indent="0">
                  <a:buNone/>
                </a:pPr>
                <a:r>
                  <a:rPr lang="ja-JP" altLang="en-US" sz="2400" dirty="0"/>
                  <a:t>　</a:t>
                </a:r>
                <a:r>
                  <a:rPr lang="en-US" altLang="ja-JP" sz="2400" dirty="0"/>
                  <a:t> ※</a:t>
                </a:r>
                <a:r>
                  <a:rPr lang="ja-JP" altLang="en-US" sz="2400" dirty="0"/>
                  <a:t>右図の半長軸は</a:t>
                </a:r>
                <a14:m>
                  <m:oMath xmlns:m="http://schemas.openxmlformats.org/officeDocument/2006/math">
                    <m:r>
                      <a:rPr lang="en-US" altLang="ja-JP" sz="2400" b="1" i="0" smtClean="0">
                        <a:latin typeface="Cambria Math" panose="02040503050406030204" pitchFamily="18" charset="0"/>
                      </a:rPr>
                      <m:t>𝟑</m:t>
                    </m:r>
                    <m:r>
                      <a:rPr lang="en-US" altLang="ja-JP" sz="2400" b="1" i="1" smtClean="0">
                        <a:latin typeface="Cambria Math"/>
                      </a:rPr>
                      <m:t>𝑹</m:t>
                    </m:r>
                  </m:oMath>
                </a14:m>
                <a:r>
                  <a:rPr lang="ja-JP" altLang="en-US" sz="2400" dirty="0"/>
                  <a:t>であることに注意。</a:t>
                </a:r>
                <a:endParaRPr lang="en-US" altLang="ja-JP" sz="2400" dirty="0"/>
              </a:p>
              <a:p>
                <a:pPr marL="0" indent="0">
                  <a:buFont typeface="Arial" panose="020B0604020202020204" pitchFamily="34" charset="0"/>
                  <a:buNone/>
                </a:pPr>
                <a:r>
                  <a:rPr lang="ja-JP" altLang="en-US" sz="2400" dirty="0"/>
                  <a:t>　</a:t>
                </a:r>
              </a:p>
            </p:txBody>
          </p:sp>
        </mc:Choice>
        <mc:Fallback xmlns="">
          <p:sp>
            <p:nvSpPr>
              <p:cNvPr id="40" name="コンテンツ プレースホルダー 2">
                <a:extLst>
                  <a:ext uri="{FF2B5EF4-FFF2-40B4-BE49-F238E27FC236}">
                    <a16:creationId xmlns:a16="http://schemas.microsoft.com/office/drawing/2014/main" id="{BDE2814E-9436-4A46-BE79-F45C956608B1}"/>
                  </a:ext>
                </a:extLst>
              </p:cNvPr>
              <p:cNvSpPr txBox="1">
                <a:spLocks noRot="1" noChangeAspect="1" noMove="1" noResize="1" noEditPoints="1" noAdjustHandles="1" noChangeArrowheads="1" noChangeShapeType="1" noTextEdit="1"/>
              </p:cNvSpPr>
              <p:nvPr/>
            </p:nvSpPr>
            <p:spPr>
              <a:xfrm>
                <a:off x="797326" y="3481952"/>
                <a:ext cx="7064851" cy="2224497"/>
              </a:xfrm>
              <a:prstGeom prst="rect">
                <a:avLst/>
              </a:prstGeom>
              <a:blipFill>
                <a:blip r:embed="rId9"/>
                <a:stretch>
                  <a:fillRect l="-1381" t="-32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コンテンツ プレースホルダー 2">
                <a:extLst>
                  <a:ext uri="{FF2B5EF4-FFF2-40B4-BE49-F238E27FC236}">
                    <a16:creationId xmlns:a16="http://schemas.microsoft.com/office/drawing/2014/main" id="{DF367C4E-C186-4649-B6FD-69F0BF311756}"/>
                  </a:ext>
                </a:extLst>
              </p:cNvPr>
              <p:cNvSpPr txBox="1">
                <a:spLocks/>
              </p:cNvSpPr>
              <p:nvPr/>
            </p:nvSpPr>
            <p:spPr>
              <a:xfrm>
                <a:off x="696292" y="1748327"/>
                <a:ext cx="7128792" cy="13926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solidFill>
                      <a:srgbClr val="FF0000"/>
                    </a:solidFill>
                    <a:ea typeface="HG丸ｺﾞｼｯｸM-PRO" panose="020F0600000000000000" pitchFamily="50" charset="-128"/>
                  </a:rPr>
                  <a:t>★半径</a:t>
                </a:r>
                <a14:m>
                  <m:oMath xmlns:m="http://schemas.openxmlformats.org/officeDocument/2006/math">
                    <m:r>
                      <a:rPr lang="en-US" altLang="ja-JP" sz="2400" b="1" i="1" smtClean="0">
                        <a:solidFill>
                          <a:srgbClr val="FF0000"/>
                        </a:solidFill>
                        <a:latin typeface="Cambria Math" panose="02040503050406030204" pitchFamily="18" charset="0"/>
                      </a:rPr>
                      <m:t>𝟐</m:t>
                    </m:r>
                    <m:r>
                      <a:rPr lang="en-US" altLang="ja-JP" sz="2400" b="1" i="1">
                        <a:solidFill>
                          <a:srgbClr val="FF0000"/>
                        </a:solidFill>
                        <a:latin typeface="Cambria Math"/>
                      </a:rPr>
                      <m:t>𝑹</m:t>
                    </m:r>
                  </m:oMath>
                </a14:m>
                <a:r>
                  <a:rPr lang="ja-JP" altLang="en-US" sz="2400" dirty="0">
                    <a:solidFill>
                      <a:srgbClr val="FF0000"/>
                    </a:solidFill>
                    <a:ea typeface="HG丸ｺﾞｼｯｸM-PRO" panose="020F0600000000000000" pitchFamily="50" charset="-128"/>
                  </a:rPr>
                  <a:t>の円軌道を周回するときと</a:t>
                </a:r>
                <a:endParaRPr lang="en-US" altLang="ja-JP" sz="2400" dirty="0">
                  <a:solidFill>
                    <a:srgbClr val="FF0000"/>
                  </a:solidFill>
                  <a:ea typeface="HG丸ｺﾞｼｯｸM-PRO" panose="020F0600000000000000" pitchFamily="50" charset="-128"/>
                </a:endParaRPr>
              </a:p>
              <a:p>
                <a:pPr marL="0" indent="0">
                  <a:buNone/>
                </a:pPr>
                <a:r>
                  <a:rPr lang="ja-JP" altLang="en-US" sz="2400" dirty="0">
                    <a:solidFill>
                      <a:srgbClr val="FF0000"/>
                    </a:solidFill>
                    <a:ea typeface="HG丸ｺﾞｼｯｸM-PRO" panose="020F0600000000000000" pitchFamily="50" charset="-128"/>
                  </a:rPr>
                  <a:t>楕円軌道を周回するときの間で第三法則を考える。</a:t>
                </a:r>
                <a:endParaRPr lang="en-US" altLang="ja-JP" sz="2400" dirty="0">
                  <a:solidFill>
                    <a:srgbClr val="FF0000"/>
                  </a:solidFill>
                  <a:ea typeface="HG丸ｺﾞｼｯｸM-PRO" panose="020F0600000000000000" pitchFamily="50" charset="-128"/>
                </a:endParaRPr>
              </a:p>
              <a:p>
                <a:pPr marL="0" indent="0">
                  <a:buNone/>
                </a:pPr>
                <a:r>
                  <a:rPr lang="en-US" altLang="ja-JP" sz="2400" dirty="0">
                    <a:solidFill>
                      <a:srgbClr val="FF0000"/>
                    </a:solidFill>
                    <a:ea typeface="HG丸ｺﾞｼｯｸM-PRO" panose="020F0600000000000000" pitchFamily="50" charset="-128"/>
                  </a:rPr>
                  <a:t> </a:t>
                </a:r>
                <a:r>
                  <a:rPr lang="ja-JP" altLang="en-US" sz="2400" dirty="0">
                    <a:solidFill>
                      <a:srgbClr val="FF0000"/>
                    </a:solidFill>
                    <a:ea typeface="HG丸ｺﾞｼｯｸM-PRO" panose="020F0600000000000000" pitchFamily="50" charset="-128"/>
                  </a:rPr>
                  <a:t>　</a:t>
                </a:r>
                <a:r>
                  <a:rPr lang="en-US" altLang="ja-JP" sz="1600" dirty="0">
                    <a:solidFill>
                      <a:srgbClr val="FF0000"/>
                    </a:solidFill>
                    <a:ea typeface="HG丸ｺﾞｼｯｸM-PRO" panose="020F0600000000000000" pitchFamily="50" charset="-128"/>
                  </a:rPr>
                  <a:t>※</a:t>
                </a:r>
                <a:r>
                  <a:rPr lang="ja-JP" altLang="en-US" sz="1600" dirty="0">
                    <a:solidFill>
                      <a:srgbClr val="FF0000"/>
                    </a:solidFill>
                    <a:ea typeface="HG丸ｺﾞｼｯｸM-PRO" panose="020F0600000000000000" pitchFamily="50" charset="-128"/>
                  </a:rPr>
                  <a:t>円軌道と楕円軌道間でも第三法則は成り立つ。</a:t>
                </a:r>
                <a:endParaRPr lang="ja-JP" altLang="en-US" sz="2400" dirty="0">
                  <a:solidFill>
                    <a:srgbClr val="FF0000"/>
                  </a:solidFill>
                  <a:ea typeface="HG丸ｺﾞｼｯｸM-PRO" panose="020F0600000000000000" pitchFamily="50" charset="-128"/>
                </a:endParaRPr>
              </a:p>
            </p:txBody>
          </p:sp>
        </mc:Choice>
        <mc:Fallback xmlns="">
          <p:sp>
            <p:nvSpPr>
              <p:cNvPr id="41" name="コンテンツ プレースホルダー 2">
                <a:extLst>
                  <a:ext uri="{FF2B5EF4-FFF2-40B4-BE49-F238E27FC236}">
                    <a16:creationId xmlns:a16="http://schemas.microsoft.com/office/drawing/2014/main" id="{DF367C4E-C186-4649-B6FD-69F0BF311756}"/>
                  </a:ext>
                </a:extLst>
              </p:cNvPr>
              <p:cNvSpPr txBox="1">
                <a:spLocks noRot="1" noChangeAspect="1" noMove="1" noResize="1" noEditPoints="1" noAdjustHandles="1" noChangeArrowheads="1" noChangeShapeType="1" noTextEdit="1"/>
              </p:cNvSpPr>
              <p:nvPr/>
            </p:nvSpPr>
            <p:spPr>
              <a:xfrm>
                <a:off x="696292" y="1748327"/>
                <a:ext cx="7128792" cy="1392641"/>
              </a:xfrm>
              <a:prstGeom prst="rect">
                <a:avLst/>
              </a:prstGeom>
              <a:blipFill>
                <a:blip r:embed="rId10"/>
                <a:stretch>
                  <a:fillRect l="-1282" t="-5263" r="-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015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万有引力の練習</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42</a:t>
            </a:fld>
            <a:endParaRPr kumimoji="1" lang="ja-JP" altLang="en-US"/>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2EE47D8-B9BD-4BDB-8805-584A532CE66E}"/>
                  </a:ext>
                </a:extLst>
              </p:cNvPr>
              <p:cNvSpPr/>
              <p:nvPr/>
            </p:nvSpPr>
            <p:spPr>
              <a:xfrm>
                <a:off x="263352" y="1573193"/>
                <a:ext cx="7497792"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（５）　楕円軌道上の公転周期</a:t>
                </a:r>
                <a14:m>
                  <m:oMath xmlns:m="http://schemas.openxmlformats.org/officeDocument/2006/math">
                    <m:r>
                      <a:rPr lang="en-US" altLang="ja-JP" sz="2400" i="1">
                        <a:solidFill>
                          <a:srgbClr val="FF0000"/>
                        </a:solidFill>
                        <a:latin typeface="Cambria Math" panose="02040503050406030204" pitchFamily="18" charset="0"/>
                      </a:rPr>
                      <m:t>𝑇</m:t>
                    </m:r>
                    <m:r>
                      <a:rPr lang="en-US" altLang="ja-JP" sz="2400" i="1">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を求めなさい。</a:t>
                </a:r>
              </a:p>
            </p:txBody>
          </p:sp>
        </mc:Choice>
        <mc:Fallback xmlns="">
          <p:sp>
            <p:nvSpPr>
              <p:cNvPr id="21" name="正方形/長方形 20">
                <a:extLst>
                  <a:ext uri="{FF2B5EF4-FFF2-40B4-BE49-F238E27FC236}">
                    <a16:creationId xmlns:a16="http://schemas.microsoft.com/office/drawing/2014/main" id="{82EE47D8-B9BD-4BDB-8805-584A532CE66E}"/>
                  </a:ext>
                </a:extLst>
              </p:cNvPr>
              <p:cNvSpPr>
                <a:spLocks noRot="1" noChangeAspect="1" noMove="1" noResize="1" noEditPoints="1" noAdjustHandles="1" noChangeArrowheads="1" noChangeShapeType="1" noTextEdit="1"/>
              </p:cNvSpPr>
              <p:nvPr/>
            </p:nvSpPr>
            <p:spPr>
              <a:xfrm>
                <a:off x="263352" y="1573193"/>
                <a:ext cx="7497792" cy="461665"/>
              </a:xfrm>
              <a:prstGeom prst="rect">
                <a:avLst/>
              </a:prstGeom>
              <a:blipFill>
                <a:blip r:embed="rId2"/>
                <a:stretch>
                  <a:fillRect l="-1220" t="-14474" b="-25000"/>
                </a:stretch>
              </a:blipFill>
            </p:spPr>
            <p:txBody>
              <a:bodyPr/>
              <a:lstStyle/>
              <a:p>
                <a:r>
                  <a:rPr lang="ja-JP" altLang="en-US">
                    <a:noFill/>
                  </a:rPr>
                  <a:t> </a:t>
                </a:r>
              </a:p>
            </p:txBody>
          </p:sp>
        </mc:Fallback>
      </mc:AlternateContent>
      <p:sp>
        <p:nvSpPr>
          <p:cNvPr id="23" name="円/楕円 18">
            <a:extLst>
              <a:ext uri="{FF2B5EF4-FFF2-40B4-BE49-F238E27FC236}">
                <a16:creationId xmlns:a16="http://schemas.microsoft.com/office/drawing/2014/main" id="{A1E6A05A-60E1-454F-B35C-E032B86916CA}"/>
              </a:ext>
            </a:extLst>
          </p:cNvPr>
          <p:cNvSpPr/>
          <p:nvPr/>
        </p:nvSpPr>
        <p:spPr>
          <a:xfrm rot="5400000">
            <a:off x="9536510" y="1944802"/>
            <a:ext cx="1132675" cy="113267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F79369B-CA9A-4500-BC3F-EB3F9E29D249}"/>
                  </a:ext>
                </a:extLst>
              </p:cNvPr>
              <p:cNvSpPr txBox="1"/>
              <p:nvPr/>
            </p:nvSpPr>
            <p:spPr>
              <a:xfrm>
                <a:off x="10570736" y="2103624"/>
                <a:ext cx="10926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4000" b="1" i="1">
                          <a:latin typeface="Cambria Math" panose="02040503050406030204" pitchFamily="18" charset="0"/>
                        </a:rPr>
                        <m:t>𝟐</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24" name="テキスト ボックス 23">
                <a:extLst>
                  <a:ext uri="{FF2B5EF4-FFF2-40B4-BE49-F238E27FC236}">
                    <a16:creationId xmlns:a16="http://schemas.microsoft.com/office/drawing/2014/main" id="{2F79369B-CA9A-4500-BC3F-EB3F9E29D249}"/>
                  </a:ext>
                </a:extLst>
              </p:cNvPr>
              <p:cNvSpPr txBox="1">
                <a:spLocks noRot="1" noChangeAspect="1" noMove="1" noResize="1" noEditPoints="1" noAdjustHandles="1" noChangeArrowheads="1" noChangeShapeType="1" noTextEdit="1"/>
              </p:cNvSpPr>
              <p:nvPr/>
            </p:nvSpPr>
            <p:spPr>
              <a:xfrm>
                <a:off x="10570736" y="2103624"/>
                <a:ext cx="1092679"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9876966-0C10-4759-9CF0-F3F55C2B080A}"/>
                  </a:ext>
                </a:extLst>
              </p:cNvPr>
              <p:cNvSpPr txBox="1"/>
              <p:nvPr/>
            </p:nvSpPr>
            <p:spPr>
              <a:xfrm>
                <a:off x="10122567" y="634047"/>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A</m:t>
                      </m:r>
                    </m:oMath>
                  </m:oMathPara>
                </a14:m>
                <a:endParaRPr lang="en-US" altLang="ja-JP" sz="4000" b="1" dirty="0">
                  <a:ea typeface="HG丸ｺﾞｼｯｸM-PRO" panose="020F0600000000000000" pitchFamily="50" charset="-128"/>
                </a:endParaRPr>
              </a:p>
            </p:txBody>
          </p:sp>
        </mc:Choice>
        <mc:Fallback xmlns="">
          <p:sp>
            <p:nvSpPr>
              <p:cNvPr id="25" name="テキスト ボックス 24">
                <a:extLst>
                  <a:ext uri="{FF2B5EF4-FFF2-40B4-BE49-F238E27FC236}">
                    <a16:creationId xmlns:a16="http://schemas.microsoft.com/office/drawing/2014/main" id="{49876966-0C10-4759-9CF0-F3F55C2B080A}"/>
                  </a:ext>
                </a:extLst>
              </p:cNvPr>
              <p:cNvSpPr txBox="1">
                <a:spLocks noRot="1" noChangeAspect="1" noMove="1" noResize="1" noEditPoints="1" noAdjustHandles="1" noChangeArrowheads="1" noChangeShapeType="1" noTextEdit="1"/>
              </p:cNvSpPr>
              <p:nvPr/>
            </p:nvSpPr>
            <p:spPr>
              <a:xfrm>
                <a:off x="10122567" y="634047"/>
                <a:ext cx="493445"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E6AFA6E-5605-4C87-8AC3-ABD6F4D0989A}"/>
                  </a:ext>
                </a:extLst>
              </p:cNvPr>
              <p:cNvSpPr txBox="1"/>
              <p:nvPr/>
            </p:nvSpPr>
            <p:spPr>
              <a:xfrm>
                <a:off x="9584083" y="5913302"/>
                <a:ext cx="49344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1" i="1">
                          <a:latin typeface="Cambria Math" panose="02040503050406030204" pitchFamily="18" charset="0"/>
                        </a:rPr>
                        <m:t>B</m:t>
                      </m:r>
                    </m:oMath>
                  </m:oMathPara>
                </a14:m>
                <a:endParaRPr lang="en-US" altLang="ja-JP" sz="4000" b="1" dirty="0">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9E6AFA6E-5605-4C87-8AC3-ABD6F4D0989A}"/>
                  </a:ext>
                </a:extLst>
              </p:cNvPr>
              <p:cNvSpPr txBox="1">
                <a:spLocks noRot="1" noChangeAspect="1" noMove="1" noResize="1" noEditPoints="1" noAdjustHandles="1" noChangeArrowheads="1" noChangeShapeType="1" noTextEdit="1"/>
              </p:cNvSpPr>
              <p:nvPr/>
            </p:nvSpPr>
            <p:spPr>
              <a:xfrm>
                <a:off x="9584083" y="5913302"/>
                <a:ext cx="493445" cy="707886"/>
              </a:xfrm>
              <a:prstGeom prst="rect">
                <a:avLst/>
              </a:prstGeom>
              <a:blipFill>
                <a:blip r:embed="rId5"/>
                <a:stretch>
                  <a:fillRect/>
                </a:stretch>
              </a:blipFill>
            </p:spPr>
            <p:txBody>
              <a:bodyPr/>
              <a:lstStyle/>
              <a:p>
                <a:r>
                  <a:rPr lang="ja-JP" altLang="en-US">
                    <a:noFill/>
                  </a:rPr>
                  <a:t> </a:t>
                </a:r>
              </a:p>
            </p:txBody>
          </p:sp>
        </mc:Fallback>
      </mc:AlternateContent>
      <p:sp>
        <p:nvSpPr>
          <p:cNvPr id="27" name="下矢印 11">
            <a:extLst>
              <a:ext uri="{FF2B5EF4-FFF2-40B4-BE49-F238E27FC236}">
                <a16:creationId xmlns:a16="http://schemas.microsoft.com/office/drawing/2014/main" id="{307C1405-39F5-42DC-A26E-B02FD3885A0C}"/>
              </a:ext>
            </a:extLst>
          </p:cNvPr>
          <p:cNvSpPr/>
          <p:nvPr/>
        </p:nvSpPr>
        <p:spPr>
          <a:xfrm rot="5400000">
            <a:off x="9225335" y="752349"/>
            <a:ext cx="270895" cy="11905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28" name="下矢印 12">
            <a:extLst>
              <a:ext uri="{FF2B5EF4-FFF2-40B4-BE49-F238E27FC236}">
                <a16:creationId xmlns:a16="http://schemas.microsoft.com/office/drawing/2014/main" id="{8DC81895-A569-418B-B75B-6E949471B223}"/>
              </a:ext>
            </a:extLst>
          </p:cNvPr>
          <p:cNvSpPr/>
          <p:nvPr/>
        </p:nvSpPr>
        <p:spPr>
          <a:xfrm rot="16200000">
            <a:off x="10492563" y="5707358"/>
            <a:ext cx="270895" cy="5999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1" name="円/楕円 16">
            <a:extLst>
              <a:ext uri="{FF2B5EF4-FFF2-40B4-BE49-F238E27FC236}">
                <a16:creationId xmlns:a16="http://schemas.microsoft.com/office/drawing/2014/main" id="{D284594E-08BB-4282-8D6C-82D1C75B491A}"/>
              </a:ext>
            </a:extLst>
          </p:cNvPr>
          <p:cNvSpPr/>
          <p:nvPr/>
        </p:nvSpPr>
        <p:spPr>
          <a:xfrm rot="5400000">
            <a:off x="7789786" y="1897491"/>
            <a:ext cx="4626125" cy="3515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2" name="円/楕円 18">
            <a:extLst>
              <a:ext uri="{FF2B5EF4-FFF2-40B4-BE49-F238E27FC236}">
                <a16:creationId xmlns:a16="http://schemas.microsoft.com/office/drawing/2014/main" id="{FC40ADBC-A9A3-437F-924C-9F6778487296}"/>
              </a:ext>
            </a:extLst>
          </p:cNvPr>
          <p:cNvSpPr/>
          <p:nvPr/>
        </p:nvSpPr>
        <p:spPr>
          <a:xfrm rot="5400000">
            <a:off x="8938139" y="1346431"/>
            <a:ext cx="2329417" cy="232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sng" dirty="0">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0E12E9EE-44B2-4081-AC46-2C6B9CA3DCFD}"/>
              </a:ext>
            </a:extLst>
          </p:cNvPr>
          <p:cNvCxnSpPr/>
          <p:nvPr/>
        </p:nvCxnSpPr>
        <p:spPr>
          <a:xfrm rot="5400000" flipH="1" flipV="1">
            <a:off x="10334373" y="1750194"/>
            <a:ext cx="541435" cy="9650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4" name="円/楕円 32">
            <a:extLst>
              <a:ext uri="{FF2B5EF4-FFF2-40B4-BE49-F238E27FC236}">
                <a16:creationId xmlns:a16="http://schemas.microsoft.com/office/drawing/2014/main" id="{39CA8E09-B085-4F59-B415-686162437D45}"/>
              </a:ext>
            </a:extLst>
          </p:cNvPr>
          <p:cNvSpPr/>
          <p:nvPr/>
        </p:nvSpPr>
        <p:spPr>
          <a:xfrm rot="5400000">
            <a:off x="9956075" y="5825299"/>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35" name="円/楕円 33">
            <a:extLst>
              <a:ext uri="{FF2B5EF4-FFF2-40B4-BE49-F238E27FC236}">
                <a16:creationId xmlns:a16="http://schemas.microsoft.com/office/drawing/2014/main" id="{B159DC0C-B372-4C0C-A2D4-21070E7E5DAD}"/>
              </a:ext>
            </a:extLst>
          </p:cNvPr>
          <p:cNvSpPr/>
          <p:nvPr/>
        </p:nvSpPr>
        <p:spPr>
          <a:xfrm rot="5400000">
            <a:off x="9928141" y="1167228"/>
            <a:ext cx="349413" cy="3494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36" name="直線矢印コネクタ 35">
            <a:extLst>
              <a:ext uri="{FF2B5EF4-FFF2-40B4-BE49-F238E27FC236}">
                <a16:creationId xmlns:a16="http://schemas.microsoft.com/office/drawing/2014/main" id="{19EFC3FA-93B9-4457-82F7-45DD4F21E1F3}"/>
              </a:ext>
            </a:extLst>
          </p:cNvPr>
          <p:cNvCxnSpPr/>
          <p:nvPr/>
        </p:nvCxnSpPr>
        <p:spPr>
          <a:xfrm rot="5400000" flipH="1" flipV="1">
            <a:off x="8353780" y="4266216"/>
            <a:ext cx="3461574" cy="60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4F9562-4DAA-442B-B8A9-AAF515F9ADF4}"/>
                  </a:ext>
                </a:extLst>
              </p:cNvPr>
              <p:cNvSpPr txBox="1"/>
              <p:nvPr/>
            </p:nvSpPr>
            <p:spPr>
              <a:xfrm>
                <a:off x="9003972" y="4366776"/>
                <a:ext cx="9213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b="1" i="1">
                          <a:latin typeface="Cambria Math" panose="02040503050406030204" pitchFamily="18" charset="0"/>
                        </a:rPr>
                        <m:t>４</m:t>
                      </m:r>
                      <m:r>
                        <a:rPr lang="en-US" altLang="ja-JP" sz="4000" b="1" i="1">
                          <a:latin typeface="Cambria Math"/>
                        </a:rPr>
                        <m:t>𝑹</m:t>
                      </m:r>
                    </m:oMath>
                  </m:oMathPara>
                </a14:m>
                <a:endParaRPr lang="en-US" altLang="ja-JP" sz="4000" b="1" dirty="0">
                  <a:ea typeface="HG丸ｺﾞｼｯｸM-PRO" panose="020F0600000000000000" pitchFamily="50" charset="-128"/>
                </a:endParaRPr>
              </a:p>
            </p:txBody>
          </p:sp>
        </mc:Choice>
        <mc:Fallback xmlns="">
          <p:sp>
            <p:nvSpPr>
              <p:cNvPr id="37" name="テキスト ボックス 36">
                <a:extLst>
                  <a:ext uri="{FF2B5EF4-FFF2-40B4-BE49-F238E27FC236}">
                    <a16:creationId xmlns:a16="http://schemas.microsoft.com/office/drawing/2014/main" id="{D94F9562-4DAA-442B-B8A9-AAF515F9ADF4}"/>
                  </a:ext>
                </a:extLst>
              </p:cNvPr>
              <p:cNvSpPr txBox="1">
                <a:spLocks noRot="1" noChangeAspect="1" noMove="1" noResize="1" noEditPoints="1" noAdjustHandles="1" noChangeArrowheads="1" noChangeShapeType="1" noTextEdit="1"/>
              </p:cNvSpPr>
              <p:nvPr/>
            </p:nvSpPr>
            <p:spPr>
              <a:xfrm>
                <a:off x="9003972" y="4366776"/>
                <a:ext cx="921300" cy="707886"/>
              </a:xfrm>
              <a:prstGeom prst="rect">
                <a:avLst/>
              </a:prstGeom>
              <a:blipFill>
                <a:blip r:embed="rId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322D67AC-88DE-4504-93C2-B1A355661F19}"/>
              </a:ext>
            </a:extLst>
          </p:cNvPr>
          <p:cNvSpPr/>
          <p:nvPr/>
        </p:nvSpPr>
        <p:spPr>
          <a:xfrm>
            <a:off x="9215833" y="2334972"/>
            <a:ext cx="646331" cy="369332"/>
          </a:xfrm>
          <a:prstGeom prst="rect">
            <a:avLst/>
          </a:prstGeom>
        </p:spPr>
        <p:txBody>
          <a:bodyPr wrap="none">
            <a:spAutoFit/>
          </a:bodyPr>
          <a:lstStyle/>
          <a:p>
            <a:r>
              <a:rPr lang="ja-JP" altLang="en-US" dirty="0"/>
              <a:t>地球</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A37C4F-C149-45DF-B187-D7D5C234FF15}"/>
                  </a:ext>
                </a:extLst>
              </p:cNvPr>
              <p:cNvSpPr/>
              <p:nvPr/>
            </p:nvSpPr>
            <p:spPr>
              <a:xfrm>
                <a:off x="8104891" y="953641"/>
                <a:ext cx="6311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i="1">
                              <a:solidFill>
                                <a:srgbClr val="FF0000"/>
                              </a:solidFill>
                              <a:latin typeface="Cambria Math" panose="02040503050406030204" pitchFamily="18" charset="0"/>
                            </a:rPr>
                            <m:t>𝐴</m:t>
                          </m:r>
                        </m:sub>
                      </m:sSub>
                    </m:oMath>
                  </m:oMathPara>
                </a14:m>
                <a:endParaRPr lang="ja-JP" altLang="en-US" sz="2800" dirty="0"/>
              </a:p>
            </p:txBody>
          </p:sp>
        </mc:Choice>
        <mc:Fallback xmlns="">
          <p:sp>
            <p:nvSpPr>
              <p:cNvPr id="7" name="正方形/長方形 6">
                <a:extLst>
                  <a:ext uri="{FF2B5EF4-FFF2-40B4-BE49-F238E27FC236}">
                    <a16:creationId xmlns:a16="http://schemas.microsoft.com/office/drawing/2014/main" id="{8FA37C4F-C149-45DF-B187-D7D5C234FF15}"/>
                  </a:ext>
                </a:extLst>
              </p:cNvPr>
              <p:cNvSpPr>
                <a:spLocks noRot="1" noChangeAspect="1" noMove="1" noResize="1" noEditPoints="1" noAdjustHandles="1" noChangeArrowheads="1" noChangeShapeType="1" noTextEdit="1"/>
              </p:cNvSpPr>
              <p:nvPr/>
            </p:nvSpPr>
            <p:spPr>
              <a:xfrm>
                <a:off x="8104891" y="953641"/>
                <a:ext cx="631135"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68D6EF21-2623-45A6-874D-3340099FB602}"/>
                  </a:ext>
                </a:extLst>
              </p:cNvPr>
              <p:cNvSpPr/>
              <p:nvPr/>
            </p:nvSpPr>
            <p:spPr>
              <a:xfrm>
                <a:off x="10924933" y="5706449"/>
                <a:ext cx="6583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oMath>
                  </m:oMathPara>
                </a14:m>
                <a:endParaRPr lang="ja-JP" altLang="en-US" sz="2800" dirty="0"/>
              </a:p>
            </p:txBody>
          </p:sp>
        </mc:Choice>
        <mc:Fallback xmlns="">
          <p:sp>
            <p:nvSpPr>
              <p:cNvPr id="39" name="正方形/長方形 38">
                <a:extLst>
                  <a:ext uri="{FF2B5EF4-FFF2-40B4-BE49-F238E27FC236}">
                    <a16:creationId xmlns:a16="http://schemas.microsoft.com/office/drawing/2014/main" id="{68D6EF21-2623-45A6-874D-3340099FB602}"/>
                  </a:ext>
                </a:extLst>
              </p:cNvPr>
              <p:cNvSpPr>
                <a:spLocks noRot="1" noChangeAspect="1" noMove="1" noResize="1" noEditPoints="1" noAdjustHandles="1" noChangeArrowheads="1" noChangeShapeType="1" noTextEdit="1"/>
              </p:cNvSpPr>
              <p:nvPr/>
            </p:nvSpPr>
            <p:spPr>
              <a:xfrm>
                <a:off x="10924933" y="5706449"/>
                <a:ext cx="658322"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7A4EC1EB-090A-4A57-B34E-3CE916D5E52C}"/>
                  </a:ext>
                </a:extLst>
              </p:cNvPr>
              <p:cNvSpPr/>
              <p:nvPr/>
            </p:nvSpPr>
            <p:spPr>
              <a:xfrm>
                <a:off x="808972" y="2903038"/>
                <a:ext cx="6912769" cy="11803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a:rPr>
                                <m:t>𝑻</m:t>
                              </m:r>
                            </m:e>
                            <m:sup>
                              <m:r>
                                <a:rPr lang="en-US" altLang="ja-JP" sz="3200" b="1" i="1">
                                  <a:solidFill>
                                    <a:srgbClr val="FF0000"/>
                                  </a:solidFill>
                                  <a:latin typeface="Cambria Math"/>
                                </a:rPr>
                                <m:t>𝟐</m:t>
                              </m:r>
                            </m:sup>
                          </m:sSup>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𝑹</m:t>
                              </m:r>
                              <m:r>
                                <a:rPr lang="en-US" altLang="ja-JP" sz="3200" b="1" i="1">
                                  <a:solidFill>
                                    <a:srgbClr val="FF0000"/>
                                  </a:solidFill>
                                  <a:latin typeface="Cambria Math" panose="02040503050406030204" pitchFamily="18" charset="0"/>
                                </a:rPr>
                                <m:t>)</m:t>
                              </m:r>
                            </m:e>
                            <m:sup>
                              <m:r>
                                <a:rPr lang="en-US" altLang="ja-JP" sz="3200" b="1" i="1">
                                  <a:solidFill>
                                    <a:srgbClr val="FF0000"/>
                                  </a:solidFill>
                                  <a:latin typeface="Cambria Math" panose="02040503050406030204" pitchFamily="18" charset="0"/>
                                </a:rPr>
                                <m:t>𝟑</m:t>
                              </m:r>
                            </m:sup>
                          </m:sSup>
                        </m:den>
                      </m:f>
                      <m:r>
                        <a:rPr lang="en-US" altLang="ja-JP" sz="3200" b="1" i="1">
                          <a:solidFill>
                            <a:srgbClr val="FF0000"/>
                          </a:solidFill>
                          <a:latin typeface="Cambria Math"/>
                        </a:rPr>
                        <m:t>=</m:t>
                      </m:r>
                      <m:f>
                        <m:fPr>
                          <m:ctrlPr>
                            <a:rPr lang="en-US" altLang="ja-JP" sz="3200" b="1" i="1">
                              <a:solidFill>
                                <a:srgbClr val="FF0000"/>
                              </a:solidFill>
                              <a:latin typeface="Cambria Math" panose="02040503050406030204" pitchFamily="18" charset="0"/>
                            </a:rPr>
                          </m:ctrlPr>
                        </m:fPr>
                        <m:num>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a:rPr>
                                <m:t>𝑻</m:t>
                              </m:r>
                              <m:r>
                                <a:rPr lang="en-US" altLang="ja-JP" sz="3200" b="1" i="1" smtClean="0">
                                  <a:solidFill>
                                    <a:srgbClr val="FF0000"/>
                                  </a:solidFill>
                                  <a:latin typeface="Cambria Math" panose="02040503050406030204" pitchFamily="18" charset="0"/>
                                </a:rPr>
                                <m:t>′</m:t>
                              </m:r>
                            </m:e>
                            <m:sup>
                              <m:r>
                                <a:rPr lang="en-US" altLang="ja-JP" sz="3200" b="1" i="1">
                                  <a:solidFill>
                                    <a:srgbClr val="FF0000"/>
                                  </a:solidFill>
                                  <a:latin typeface="Cambria Math"/>
                                </a:rPr>
                                <m:t>𝟐</m:t>
                              </m:r>
                            </m:sup>
                          </m:sSup>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𝟑</m:t>
                              </m:r>
                              <m:r>
                                <a:rPr lang="en-US" altLang="ja-JP" sz="3200" b="1" i="1">
                                  <a:solidFill>
                                    <a:srgbClr val="FF0000"/>
                                  </a:solidFill>
                                  <a:latin typeface="Cambria Math" panose="02040503050406030204" pitchFamily="18" charset="0"/>
                                </a:rPr>
                                <m:t>𝑹</m:t>
                              </m:r>
                              <m:r>
                                <a:rPr lang="en-US" altLang="ja-JP" sz="3200" b="1" i="1">
                                  <a:solidFill>
                                    <a:srgbClr val="FF0000"/>
                                  </a:solidFill>
                                  <a:latin typeface="Cambria Math" panose="02040503050406030204" pitchFamily="18" charset="0"/>
                                </a:rPr>
                                <m:t>)</m:t>
                              </m:r>
                            </m:e>
                            <m:sup>
                              <m:r>
                                <a:rPr lang="en-US" altLang="ja-JP" sz="3200" b="1" i="1">
                                  <a:solidFill>
                                    <a:srgbClr val="FF0000"/>
                                  </a:solidFill>
                                  <a:latin typeface="Cambria Math" panose="02040503050406030204" pitchFamily="18" charset="0"/>
                                </a:rPr>
                                <m:t>𝟑</m:t>
                              </m:r>
                            </m:sup>
                          </m:sSup>
                        </m:den>
                      </m:f>
                      <m:r>
                        <a:rPr lang="en-US" altLang="ja-JP" sz="3200" b="1" i="1">
                          <a:solidFill>
                            <a:srgbClr val="FF0000"/>
                          </a:solidFill>
                          <a:latin typeface="Cambria Math"/>
                          <a:ea typeface="Cambria Math"/>
                        </a:rPr>
                        <m:t>→</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a:rPr>
                            <m:t>𝑻</m:t>
                          </m:r>
                          <m:r>
                            <a:rPr lang="en-US" altLang="ja-JP" sz="3200" b="1" i="1" smtClean="0">
                              <a:solidFill>
                                <a:srgbClr val="FF0000"/>
                              </a:solidFill>
                              <a:latin typeface="Cambria Math" panose="02040503050406030204" pitchFamily="18" charset="0"/>
                            </a:rPr>
                            <m:t>′</m:t>
                          </m:r>
                        </m:e>
                        <m:sup>
                          <m:r>
                            <a:rPr lang="en-US" altLang="ja-JP" sz="3200" b="1" i="1">
                              <a:solidFill>
                                <a:srgbClr val="FF0000"/>
                              </a:solidFill>
                              <a:latin typeface="Cambria Math"/>
                            </a:rPr>
                            <m:t>𝟐</m:t>
                          </m:r>
                        </m:sup>
                      </m:sSup>
                      <m:r>
                        <a:rPr lang="en-US" altLang="ja-JP" sz="3200" b="1" i="1">
                          <a:solidFill>
                            <a:srgbClr val="FF0000"/>
                          </a:solidFill>
                          <a:latin typeface="Cambria Math"/>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𝟐𝟕</m:t>
                          </m:r>
                        </m:num>
                        <m:den>
                          <m:r>
                            <a:rPr lang="en-US" altLang="ja-JP" sz="3200" b="1" i="1">
                              <a:solidFill>
                                <a:srgbClr val="FF0000"/>
                              </a:solidFill>
                              <a:latin typeface="Cambria Math" panose="02040503050406030204" pitchFamily="18" charset="0"/>
                            </a:rPr>
                            <m:t>𝟖</m:t>
                          </m:r>
                        </m:den>
                      </m:f>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a:rPr>
                            <m:t>𝑻</m:t>
                          </m:r>
                        </m:e>
                        <m:sup>
                          <m:r>
                            <a:rPr lang="en-US" altLang="ja-JP" sz="3200" b="1" i="1">
                              <a:solidFill>
                                <a:srgbClr val="FF0000"/>
                              </a:solidFill>
                              <a:latin typeface="Cambria Math"/>
                            </a:rPr>
                            <m:t>𝟐</m:t>
                          </m:r>
                        </m:sup>
                      </m:sSup>
                    </m:oMath>
                  </m:oMathPara>
                </a14:m>
                <a:endParaRPr lang="ja-JP" altLang="en-US" sz="3200" dirty="0">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7A4EC1EB-090A-4A57-B34E-3CE916D5E52C}"/>
                  </a:ext>
                </a:extLst>
              </p:cNvPr>
              <p:cNvSpPr>
                <a:spLocks noRot="1" noChangeAspect="1" noMove="1" noResize="1" noEditPoints="1" noAdjustHandles="1" noChangeArrowheads="1" noChangeShapeType="1" noTextEdit="1"/>
              </p:cNvSpPr>
              <p:nvPr/>
            </p:nvSpPr>
            <p:spPr>
              <a:xfrm>
                <a:off x="808972" y="2903038"/>
                <a:ext cx="6912769" cy="1180388"/>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9E3D46AB-1423-4D53-993B-386F48FC5F94}"/>
                  </a:ext>
                </a:extLst>
              </p:cNvPr>
              <p:cNvSpPr/>
              <p:nvPr/>
            </p:nvSpPr>
            <p:spPr>
              <a:xfrm>
                <a:off x="772667" y="2032514"/>
                <a:ext cx="5981509" cy="778996"/>
              </a:xfrm>
              <a:prstGeom prst="rect">
                <a:avLst/>
              </a:prstGeom>
            </p:spPr>
            <p:txBody>
              <a:bodyPr wrap="none">
                <a:spAutoFit/>
              </a:bodyPr>
              <a:lstStyle/>
              <a:p>
                <a:r>
                  <a:rPr lang="ja-JP" altLang="en-US" sz="2800" dirty="0">
                    <a:ea typeface="HG丸ｺﾞｼｯｸM-PRO" panose="020F0600000000000000" pitchFamily="50" charset="-128"/>
                  </a:rPr>
                  <a:t>ケプラーの第三法則</a:t>
                </a:r>
                <a14:m>
                  <m:oMath xmlns:m="http://schemas.openxmlformats.org/officeDocument/2006/math">
                    <m:f>
                      <m:fPr>
                        <m:ctrlPr>
                          <a:rPr lang="en-US" altLang="ja-JP" sz="2800" b="1" i="1">
                            <a:solidFill>
                              <a:srgbClr val="FF0000"/>
                            </a:solidFill>
                            <a:latin typeface="Cambria Math" panose="02040503050406030204" pitchFamily="18" charset="0"/>
                          </a:rPr>
                        </m:ctrlPr>
                      </m:fPr>
                      <m:num>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a:rPr>
                              <m:t>𝑻</m:t>
                            </m:r>
                          </m:e>
                          <m:sup>
                            <m:r>
                              <a:rPr lang="en-US" altLang="ja-JP" sz="2800" b="1" i="1">
                                <a:solidFill>
                                  <a:srgbClr val="FF0000"/>
                                </a:solidFill>
                                <a:latin typeface="Cambria Math"/>
                              </a:rPr>
                              <m:t>𝟐</m:t>
                            </m:r>
                          </m:sup>
                        </m:sSup>
                      </m:num>
                      <m:den>
                        <m:sSup>
                          <m:sSupPr>
                            <m:ctrlPr>
                              <a:rPr lang="en-US" altLang="ja-JP" sz="2800" b="1" i="1">
                                <a:solidFill>
                                  <a:srgbClr val="FF0000"/>
                                </a:solidFill>
                                <a:latin typeface="Cambria Math" panose="02040503050406030204" pitchFamily="18" charset="0"/>
                                <a:ea typeface="Cambria Math"/>
                              </a:rPr>
                            </m:ctrlPr>
                          </m:sSupPr>
                          <m:e>
                            <m:r>
                              <a:rPr lang="en-US" altLang="ja-JP" sz="2800" b="1" i="1">
                                <a:solidFill>
                                  <a:srgbClr val="FF0000"/>
                                </a:solidFill>
                                <a:latin typeface="Cambria Math"/>
                                <a:ea typeface="Cambria Math"/>
                              </a:rPr>
                              <m:t>𝒂</m:t>
                            </m:r>
                          </m:e>
                          <m:sup>
                            <m:r>
                              <a:rPr lang="en-US" altLang="ja-JP" sz="2800" b="1" i="1">
                                <a:solidFill>
                                  <a:srgbClr val="FF0000"/>
                                </a:solidFill>
                                <a:latin typeface="Cambria Math"/>
                                <a:ea typeface="Cambria Math"/>
                              </a:rPr>
                              <m:t>𝟑</m:t>
                            </m:r>
                          </m:sup>
                        </m:sSup>
                      </m:den>
                    </m:f>
                    <m:r>
                      <a:rPr lang="en-US" altLang="ja-JP" sz="2800" b="1" i="1">
                        <a:solidFill>
                          <a:srgbClr val="FF0000"/>
                        </a:solidFill>
                        <a:latin typeface="Cambria Math"/>
                      </a:rPr>
                      <m:t>=</m:t>
                    </m:r>
                    <m:r>
                      <a:rPr lang="ja-JP" altLang="en-US" sz="2800" b="1" i="1">
                        <a:solidFill>
                          <a:srgbClr val="FF0000"/>
                        </a:solidFill>
                        <a:latin typeface="Cambria Math" panose="02040503050406030204" pitchFamily="18" charset="0"/>
                      </a:rPr>
                      <m:t>一定</m:t>
                    </m:r>
                  </m:oMath>
                </a14:m>
                <a:r>
                  <a:rPr lang="ja-JP" altLang="en-US" sz="2800" dirty="0">
                    <a:ea typeface="HG丸ｺﾞｼｯｸM-PRO" panose="020F0600000000000000" pitchFamily="50" charset="-128"/>
                  </a:rPr>
                  <a:t>より、</a:t>
                </a:r>
              </a:p>
            </p:txBody>
          </p:sp>
        </mc:Choice>
        <mc:Fallback xmlns="">
          <p:sp>
            <p:nvSpPr>
              <p:cNvPr id="43" name="正方形/長方形 42">
                <a:extLst>
                  <a:ext uri="{FF2B5EF4-FFF2-40B4-BE49-F238E27FC236}">
                    <a16:creationId xmlns:a16="http://schemas.microsoft.com/office/drawing/2014/main" id="{9E3D46AB-1423-4D53-993B-386F48FC5F94}"/>
                  </a:ext>
                </a:extLst>
              </p:cNvPr>
              <p:cNvSpPr>
                <a:spLocks noRot="1" noChangeAspect="1" noMove="1" noResize="1" noEditPoints="1" noAdjustHandles="1" noChangeArrowheads="1" noChangeShapeType="1" noTextEdit="1"/>
              </p:cNvSpPr>
              <p:nvPr/>
            </p:nvSpPr>
            <p:spPr>
              <a:xfrm>
                <a:off x="772667" y="2032514"/>
                <a:ext cx="5981509" cy="778996"/>
              </a:xfrm>
              <a:prstGeom prst="rect">
                <a:avLst/>
              </a:prstGeom>
              <a:blipFill>
                <a:blip r:embed="rId10"/>
                <a:stretch>
                  <a:fillRect l="-2141" r="-714" b="-54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CCF7925A-137B-4C14-9E94-17165C777191}"/>
                  </a:ext>
                </a:extLst>
              </p:cNvPr>
              <p:cNvSpPr/>
              <p:nvPr/>
            </p:nvSpPr>
            <p:spPr>
              <a:xfrm>
                <a:off x="745812" y="4452658"/>
                <a:ext cx="2936188" cy="1547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a:ea typeface="Cambria Math"/>
                        </a:rPr>
                        <m:t>→</m:t>
                      </m:r>
                      <m:r>
                        <a:rPr lang="en-US" altLang="ja-JP" sz="3200" b="1" i="1">
                          <a:solidFill>
                            <a:srgbClr val="FF0000"/>
                          </a:solidFill>
                          <a:latin typeface="Cambria Math" panose="02040503050406030204" pitchFamily="18" charset="0"/>
                        </a:rPr>
                        <m:t>𝑻</m:t>
                      </m:r>
                      <m:r>
                        <a:rPr lang="en-US" altLang="ja-JP" sz="3200" b="1" i="1" smtClean="0">
                          <a:solidFill>
                            <a:srgbClr val="FF0000"/>
                          </a:solidFill>
                          <a:latin typeface="Cambria Math" panose="02040503050406030204" pitchFamily="18" charset="0"/>
                        </a:rPr>
                        <m:t>′</m:t>
                      </m:r>
                      <m:r>
                        <a:rPr lang="en-US" altLang="ja-JP" sz="3200" b="1" i="1">
                          <a:solidFill>
                            <a:srgbClr val="FF0000"/>
                          </a:solidFill>
                          <a:latin typeface="Cambria Math"/>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𝟑</m:t>
                          </m:r>
                        </m:num>
                        <m:den>
                          <m:r>
                            <a:rPr lang="en-US" altLang="ja-JP" sz="3200" b="1" i="1">
                              <a:solidFill>
                                <a:srgbClr val="FF0000"/>
                              </a:solidFill>
                              <a:latin typeface="Cambria Math" panose="02040503050406030204" pitchFamily="18" charset="0"/>
                            </a:rPr>
                            <m:t>𝟐</m:t>
                          </m:r>
                        </m:den>
                      </m:f>
                      <m:rad>
                        <m:radPr>
                          <m:degHide m:val="on"/>
                          <m:ctrlPr>
                            <a:rPr lang="en-US" altLang="ja-JP" sz="3200" b="1" i="1">
                              <a:solidFill>
                                <a:srgbClr val="FF0000"/>
                              </a:solidFill>
                              <a:latin typeface="Cambria Math" panose="02040503050406030204" pitchFamily="18" charset="0"/>
                            </a:rPr>
                          </m:ctrlPr>
                        </m:radPr>
                        <m:deg/>
                        <m:e>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𝟑</m:t>
                              </m:r>
                            </m:num>
                            <m:den>
                              <m:r>
                                <a:rPr lang="en-US" altLang="ja-JP" sz="3200" b="1" i="1">
                                  <a:solidFill>
                                    <a:srgbClr val="FF0000"/>
                                  </a:solidFill>
                                  <a:latin typeface="Cambria Math" panose="02040503050406030204" pitchFamily="18" charset="0"/>
                                </a:rPr>
                                <m:t>𝟐</m:t>
                              </m:r>
                            </m:den>
                          </m:f>
                        </m:e>
                      </m:rad>
                      <m:r>
                        <a:rPr lang="en-US" altLang="ja-JP" sz="3200" b="1" i="1">
                          <a:solidFill>
                            <a:srgbClr val="FF0000"/>
                          </a:solidFill>
                          <a:latin typeface="Cambria Math" panose="02040503050406030204" pitchFamily="18" charset="0"/>
                        </a:rPr>
                        <m:t>𝑻</m:t>
                      </m:r>
                    </m:oMath>
                  </m:oMathPara>
                </a14:m>
                <a:endParaRPr lang="ja-JP" altLang="en-US" sz="2400" dirty="0">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CCF7925A-137B-4C14-9E94-17165C777191}"/>
                  </a:ext>
                </a:extLst>
              </p:cNvPr>
              <p:cNvSpPr>
                <a:spLocks noRot="1" noChangeAspect="1" noMove="1" noResize="1" noEditPoints="1" noAdjustHandles="1" noChangeArrowheads="1" noChangeShapeType="1" noTextEdit="1"/>
              </p:cNvSpPr>
              <p:nvPr/>
            </p:nvSpPr>
            <p:spPr>
              <a:xfrm>
                <a:off x="745812" y="4452658"/>
                <a:ext cx="2936188" cy="154734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89FC5BAE-E4DA-4C72-BFA4-2C9381B56B28}"/>
                  </a:ext>
                </a:extLst>
              </p:cNvPr>
              <p:cNvSpPr/>
              <p:nvPr/>
            </p:nvSpPr>
            <p:spPr>
              <a:xfrm>
                <a:off x="263352" y="891216"/>
                <a:ext cx="2120389" cy="703462"/>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（２）</a:t>
                </a:r>
                <a14:m>
                  <m:oMath xmlns:m="http://schemas.openxmlformats.org/officeDocument/2006/math">
                    <m:f>
                      <m:fPr>
                        <m:ctrlPr>
                          <a:rPr lang="en-US" altLang="ja-JP" sz="2400" i="1">
                            <a:latin typeface="Cambria Math" panose="02040503050406030204" pitchFamily="18" charset="0"/>
                          </a:rPr>
                        </m:ctrlPr>
                      </m:fPr>
                      <m:num>
                        <m:r>
                          <a:rPr lang="en-US" altLang="ja-JP" sz="2400" i="1">
                            <a:latin typeface="Cambria Math" panose="02040503050406030204" pitchFamily="18" charset="0"/>
                          </a:rPr>
                          <m:t>4</m:t>
                        </m:r>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2</m:t>
                            </m:r>
                          </m:e>
                        </m:rad>
                        <m:r>
                          <a:rPr lang="el-GR" altLang="ja-JP" sz="2400" i="1">
                            <a:latin typeface="Cambria Math" panose="02040503050406030204" pitchFamily="18" charset="0"/>
                          </a:rPr>
                          <m:t>𝜋</m:t>
                        </m:r>
                        <m:r>
                          <a:rPr lang="en-US" altLang="ja-JP" sz="2400" i="1">
                            <a:latin typeface="Cambria Math" panose="02040503050406030204" pitchFamily="18" charset="0"/>
                          </a:rPr>
                          <m:t>𝑅</m:t>
                        </m:r>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𝑅</m:t>
                            </m:r>
                          </m:e>
                        </m:rad>
                      </m:num>
                      <m:den>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𝐺𝑀</m:t>
                            </m:r>
                          </m:e>
                        </m:rad>
                      </m:den>
                    </m:f>
                  </m:oMath>
                </a14:m>
                <a:endParaRPr lang="ja-JP" altLang="en-US" sz="2400" dirty="0"/>
              </a:p>
            </p:txBody>
          </p:sp>
        </mc:Choice>
        <mc:Fallback xmlns="">
          <p:sp>
            <p:nvSpPr>
              <p:cNvPr id="6" name="正方形/長方形 5">
                <a:extLst>
                  <a:ext uri="{FF2B5EF4-FFF2-40B4-BE49-F238E27FC236}">
                    <a16:creationId xmlns:a16="http://schemas.microsoft.com/office/drawing/2014/main" id="{89FC5BAE-E4DA-4C72-BFA4-2C9381B56B28}"/>
                  </a:ext>
                </a:extLst>
              </p:cNvPr>
              <p:cNvSpPr>
                <a:spLocks noRot="1" noChangeAspect="1" noMove="1" noResize="1" noEditPoints="1" noAdjustHandles="1" noChangeArrowheads="1" noChangeShapeType="1" noTextEdit="1"/>
              </p:cNvSpPr>
              <p:nvPr/>
            </p:nvSpPr>
            <p:spPr>
              <a:xfrm>
                <a:off x="263352" y="891216"/>
                <a:ext cx="2120389" cy="703462"/>
              </a:xfrm>
              <a:prstGeom prst="rect">
                <a:avLst/>
              </a:prstGeom>
              <a:blipFill>
                <a:blip r:embed="rId12"/>
                <a:stretch>
                  <a:fillRect l="-43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D1060B92-BBC6-4CDD-9BFF-4B894F6669C3}"/>
                  </a:ext>
                </a:extLst>
              </p:cNvPr>
              <p:cNvSpPr/>
              <p:nvPr/>
            </p:nvSpPr>
            <p:spPr>
              <a:xfrm>
                <a:off x="3517359" y="4452658"/>
                <a:ext cx="5106463" cy="1547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𝟑</m:t>
                          </m:r>
                        </m:num>
                        <m:den>
                          <m:r>
                            <a:rPr lang="en-US" altLang="ja-JP" sz="3200" b="1" i="1">
                              <a:solidFill>
                                <a:srgbClr val="FF0000"/>
                              </a:solidFill>
                              <a:latin typeface="Cambria Math" panose="02040503050406030204" pitchFamily="18" charset="0"/>
                            </a:rPr>
                            <m:t>𝟐</m:t>
                          </m:r>
                        </m:den>
                      </m:f>
                      <m:rad>
                        <m:radPr>
                          <m:degHide m:val="on"/>
                          <m:ctrlPr>
                            <a:rPr lang="en-US" altLang="ja-JP" sz="3200" b="1" i="1">
                              <a:solidFill>
                                <a:srgbClr val="FF0000"/>
                              </a:solidFill>
                              <a:latin typeface="Cambria Math" panose="02040503050406030204" pitchFamily="18" charset="0"/>
                            </a:rPr>
                          </m:ctrlPr>
                        </m:radPr>
                        <m:deg/>
                        <m:e>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𝟑</m:t>
                              </m:r>
                            </m:num>
                            <m:den>
                              <m:r>
                                <a:rPr lang="en-US" altLang="ja-JP" sz="3200" b="1" i="1">
                                  <a:solidFill>
                                    <a:srgbClr val="FF0000"/>
                                  </a:solidFill>
                                  <a:latin typeface="Cambria Math" panose="02040503050406030204" pitchFamily="18" charset="0"/>
                                </a:rPr>
                                <m:t>𝟐</m:t>
                              </m:r>
                            </m:den>
                          </m:f>
                        </m:e>
                      </m:rad>
                      <m:r>
                        <a:rPr lang="en-US" altLang="ja-JP" sz="3200" b="1" i="1" smtClean="0">
                          <a:solidFill>
                            <a:srgbClr val="FF0000"/>
                          </a:solidFill>
                          <a:latin typeface="Cambria Math" panose="02040503050406030204" pitchFamily="18" charset="0"/>
                          <a:ea typeface="Cambria Math" panose="02040503050406030204" pitchFamily="18" charset="0"/>
                        </a:rPr>
                        <m:t>×</m:t>
                      </m:r>
                      <m:f>
                        <m:fPr>
                          <m:ctrlPr>
                            <a:rPr lang="en-US" altLang="ja-JP" sz="2400" i="1">
                              <a:solidFill>
                                <a:srgbClr val="FF0000"/>
                              </a:solidFill>
                              <a:latin typeface="Cambria Math" panose="02040503050406030204" pitchFamily="18" charset="0"/>
                            </a:rPr>
                          </m:ctrlPr>
                        </m:fPr>
                        <m:num>
                          <m:r>
                            <a:rPr lang="en-US" altLang="ja-JP" sz="2400" i="1">
                              <a:solidFill>
                                <a:srgbClr val="FF0000"/>
                              </a:solidFill>
                              <a:latin typeface="Cambria Math" panose="02040503050406030204" pitchFamily="18" charset="0"/>
                            </a:rPr>
                            <m:t>4</m:t>
                          </m:r>
                          <m:rad>
                            <m:radPr>
                              <m:degHide m:val="on"/>
                              <m:ctrlPr>
                                <a:rPr lang="en-US" altLang="ja-JP" sz="2400" i="1">
                                  <a:solidFill>
                                    <a:srgbClr val="FF0000"/>
                                  </a:solidFill>
                                  <a:latin typeface="Cambria Math" panose="02040503050406030204" pitchFamily="18" charset="0"/>
                                </a:rPr>
                              </m:ctrlPr>
                            </m:radPr>
                            <m:deg/>
                            <m:e>
                              <m:r>
                                <a:rPr lang="en-US" altLang="ja-JP" sz="2400" i="1">
                                  <a:solidFill>
                                    <a:srgbClr val="FF0000"/>
                                  </a:solidFill>
                                  <a:latin typeface="Cambria Math" panose="02040503050406030204" pitchFamily="18" charset="0"/>
                                </a:rPr>
                                <m:t>2</m:t>
                              </m:r>
                            </m:e>
                          </m:rad>
                          <m:r>
                            <a:rPr lang="el-GR" altLang="ja-JP" sz="2400" i="1">
                              <a:solidFill>
                                <a:srgbClr val="FF0000"/>
                              </a:solidFill>
                              <a:latin typeface="Cambria Math" panose="02040503050406030204" pitchFamily="18" charset="0"/>
                            </a:rPr>
                            <m:t>𝜋</m:t>
                          </m:r>
                          <m:r>
                            <a:rPr lang="en-US" altLang="ja-JP" sz="2400" i="1">
                              <a:solidFill>
                                <a:srgbClr val="FF0000"/>
                              </a:solidFill>
                              <a:latin typeface="Cambria Math" panose="02040503050406030204" pitchFamily="18" charset="0"/>
                            </a:rPr>
                            <m:t>𝑅</m:t>
                          </m:r>
                          <m:rad>
                            <m:radPr>
                              <m:degHide m:val="on"/>
                              <m:ctrlPr>
                                <a:rPr lang="en-US" altLang="ja-JP" sz="2400" i="1">
                                  <a:solidFill>
                                    <a:srgbClr val="FF0000"/>
                                  </a:solidFill>
                                  <a:latin typeface="Cambria Math" panose="02040503050406030204" pitchFamily="18" charset="0"/>
                                </a:rPr>
                              </m:ctrlPr>
                            </m:radPr>
                            <m:deg/>
                            <m:e>
                              <m:r>
                                <a:rPr lang="en-US" altLang="ja-JP" sz="2400" i="1">
                                  <a:solidFill>
                                    <a:srgbClr val="FF0000"/>
                                  </a:solidFill>
                                  <a:latin typeface="Cambria Math" panose="02040503050406030204" pitchFamily="18" charset="0"/>
                                </a:rPr>
                                <m:t>𝑅</m:t>
                              </m:r>
                            </m:e>
                          </m:rad>
                        </m:num>
                        <m:den>
                          <m:rad>
                            <m:radPr>
                              <m:degHide m:val="on"/>
                              <m:ctrlPr>
                                <a:rPr lang="en-US" altLang="ja-JP" sz="2400" i="1">
                                  <a:solidFill>
                                    <a:srgbClr val="FF0000"/>
                                  </a:solidFill>
                                  <a:latin typeface="Cambria Math" panose="02040503050406030204" pitchFamily="18" charset="0"/>
                                </a:rPr>
                              </m:ctrlPr>
                            </m:radPr>
                            <m:deg/>
                            <m:e>
                              <m:r>
                                <a:rPr lang="en-US" altLang="ja-JP" sz="2400" i="1">
                                  <a:solidFill>
                                    <a:srgbClr val="FF0000"/>
                                  </a:solidFill>
                                  <a:latin typeface="Cambria Math" panose="02040503050406030204" pitchFamily="18" charset="0"/>
                                </a:rPr>
                                <m:t>𝐺𝑀</m:t>
                              </m:r>
                            </m:e>
                          </m:rad>
                        </m:den>
                      </m:f>
                      <m:r>
                        <a:rPr lang="en-US" altLang="ja-JP" sz="2400" b="0" i="1" smtClean="0">
                          <a:solidFill>
                            <a:srgbClr val="FF0000"/>
                          </a:solidFill>
                          <a:latin typeface="Cambria Math" panose="02040503050406030204" pitchFamily="18" charset="0"/>
                        </a:rPr>
                        <m:t>=</m:t>
                      </m:r>
                      <m:f>
                        <m:fPr>
                          <m:ctrlPr>
                            <a:rPr lang="en-US" altLang="ja-JP" sz="2400" i="1">
                              <a:solidFill>
                                <a:srgbClr val="FF0000"/>
                              </a:solidFill>
                              <a:latin typeface="Cambria Math" panose="02040503050406030204" pitchFamily="18" charset="0"/>
                            </a:rPr>
                          </m:ctrlPr>
                        </m:fPr>
                        <m:num>
                          <m:r>
                            <a:rPr lang="en-US" altLang="ja-JP" sz="2400" b="0" i="1" smtClean="0">
                              <a:solidFill>
                                <a:srgbClr val="FF0000"/>
                              </a:solidFill>
                              <a:latin typeface="Cambria Math" panose="02040503050406030204" pitchFamily="18" charset="0"/>
                            </a:rPr>
                            <m:t>6</m:t>
                          </m:r>
                          <m:rad>
                            <m:radPr>
                              <m:degHide m:val="on"/>
                              <m:ctrlPr>
                                <a:rPr lang="en-US" altLang="ja-JP" sz="2400" i="1">
                                  <a:solidFill>
                                    <a:srgbClr val="FF0000"/>
                                  </a:solidFill>
                                  <a:latin typeface="Cambria Math" panose="02040503050406030204" pitchFamily="18" charset="0"/>
                                </a:rPr>
                              </m:ctrlPr>
                            </m:radPr>
                            <m:deg/>
                            <m:e>
                              <m:r>
                                <a:rPr lang="en-US" altLang="ja-JP" sz="2400" b="0" i="1" smtClean="0">
                                  <a:solidFill>
                                    <a:srgbClr val="FF0000"/>
                                  </a:solidFill>
                                  <a:latin typeface="Cambria Math" panose="02040503050406030204" pitchFamily="18" charset="0"/>
                                </a:rPr>
                                <m:t>3</m:t>
                              </m:r>
                            </m:e>
                          </m:rad>
                          <m:r>
                            <a:rPr lang="el-GR" altLang="ja-JP" sz="2400" i="1">
                              <a:solidFill>
                                <a:srgbClr val="FF0000"/>
                              </a:solidFill>
                              <a:latin typeface="Cambria Math" panose="02040503050406030204" pitchFamily="18" charset="0"/>
                            </a:rPr>
                            <m:t>𝜋</m:t>
                          </m:r>
                          <m:r>
                            <a:rPr lang="en-US" altLang="ja-JP" sz="2400" i="1">
                              <a:solidFill>
                                <a:srgbClr val="FF0000"/>
                              </a:solidFill>
                              <a:latin typeface="Cambria Math" panose="02040503050406030204" pitchFamily="18" charset="0"/>
                            </a:rPr>
                            <m:t>𝑅</m:t>
                          </m:r>
                          <m:rad>
                            <m:radPr>
                              <m:degHide m:val="on"/>
                              <m:ctrlPr>
                                <a:rPr lang="en-US" altLang="ja-JP" sz="2400" i="1">
                                  <a:solidFill>
                                    <a:srgbClr val="FF0000"/>
                                  </a:solidFill>
                                  <a:latin typeface="Cambria Math" panose="02040503050406030204" pitchFamily="18" charset="0"/>
                                </a:rPr>
                              </m:ctrlPr>
                            </m:radPr>
                            <m:deg/>
                            <m:e>
                              <m:r>
                                <a:rPr lang="en-US" altLang="ja-JP" sz="2400" i="1">
                                  <a:solidFill>
                                    <a:srgbClr val="FF0000"/>
                                  </a:solidFill>
                                  <a:latin typeface="Cambria Math" panose="02040503050406030204" pitchFamily="18" charset="0"/>
                                </a:rPr>
                                <m:t>𝑅</m:t>
                              </m:r>
                            </m:e>
                          </m:rad>
                        </m:num>
                        <m:den>
                          <m:rad>
                            <m:radPr>
                              <m:degHide m:val="on"/>
                              <m:ctrlPr>
                                <a:rPr lang="en-US" altLang="ja-JP" sz="2400" i="1">
                                  <a:solidFill>
                                    <a:srgbClr val="FF0000"/>
                                  </a:solidFill>
                                  <a:latin typeface="Cambria Math" panose="02040503050406030204" pitchFamily="18" charset="0"/>
                                </a:rPr>
                              </m:ctrlPr>
                            </m:radPr>
                            <m:deg/>
                            <m:e>
                              <m:r>
                                <a:rPr lang="en-US" altLang="ja-JP" sz="2400" i="1">
                                  <a:solidFill>
                                    <a:srgbClr val="FF0000"/>
                                  </a:solidFill>
                                  <a:latin typeface="Cambria Math" panose="02040503050406030204" pitchFamily="18" charset="0"/>
                                </a:rPr>
                                <m:t>𝐺𝑀</m:t>
                              </m:r>
                            </m:e>
                          </m:rad>
                        </m:den>
                      </m:f>
                    </m:oMath>
                  </m:oMathPara>
                </a14:m>
                <a:endParaRPr lang="ja-JP" altLang="en-US" sz="2400" dirty="0">
                  <a:solidFill>
                    <a:srgbClr val="FF0000"/>
                  </a:solidFill>
                  <a:ea typeface="HG丸ｺﾞｼｯｸM-PRO" panose="020F0600000000000000" pitchFamily="50" charset="-128"/>
                </a:endParaRPr>
              </a:p>
            </p:txBody>
          </p:sp>
        </mc:Choice>
        <mc:Fallback xmlns="">
          <p:sp>
            <p:nvSpPr>
              <p:cNvPr id="45" name="正方形/長方形 44">
                <a:extLst>
                  <a:ext uri="{FF2B5EF4-FFF2-40B4-BE49-F238E27FC236}">
                    <a16:creationId xmlns:a16="http://schemas.microsoft.com/office/drawing/2014/main" id="{D1060B92-BBC6-4CDD-9BFF-4B894F6669C3}"/>
                  </a:ext>
                </a:extLst>
              </p:cNvPr>
              <p:cNvSpPr>
                <a:spLocks noRot="1" noChangeAspect="1" noMove="1" noResize="1" noEditPoints="1" noAdjustHandles="1" noChangeArrowheads="1" noChangeShapeType="1" noTextEdit="1"/>
              </p:cNvSpPr>
              <p:nvPr/>
            </p:nvSpPr>
            <p:spPr>
              <a:xfrm>
                <a:off x="3517359" y="4452658"/>
                <a:ext cx="5106463" cy="1547347"/>
              </a:xfrm>
              <a:prstGeom prst="rect">
                <a:avLst/>
              </a:prstGeom>
              <a:blipFill>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4088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5</a:t>
            </a:fld>
            <a:endParaRPr kumimoji="1" lang="ja-JP" altLang="en-US"/>
          </a:p>
        </p:txBody>
      </p:sp>
      <p:sp>
        <p:nvSpPr>
          <p:cNvPr id="6" name="コンテンツ プレースホルダー 2">
            <a:extLst>
              <a:ext uri="{FF2B5EF4-FFF2-40B4-BE49-F238E27FC236}">
                <a16:creationId xmlns:a16="http://schemas.microsoft.com/office/drawing/2014/main" id="{28879352-6F27-44F2-BF53-57937B700574}"/>
              </a:ext>
            </a:extLst>
          </p:cNvPr>
          <p:cNvSpPr txBox="1">
            <a:spLocks/>
          </p:cNvSpPr>
          <p:nvPr/>
        </p:nvSpPr>
        <p:spPr>
          <a:xfrm>
            <a:off x="335359" y="764703"/>
            <a:ext cx="11453979" cy="19611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FF0000"/>
                </a:solidFill>
              </a:rPr>
              <a:t>第３法則</a:t>
            </a:r>
            <a:r>
              <a:rPr lang="ja-JP" altLang="en-US" dirty="0"/>
              <a:t>　惑星の公転周期Ｔの⑤（　</a:t>
            </a:r>
            <a:r>
              <a:rPr lang="ja-JP" altLang="en-US" dirty="0">
                <a:solidFill>
                  <a:srgbClr val="FF0000"/>
                </a:solidFill>
              </a:rPr>
              <a:t>２</a:t>
            </a:r>
            <a:r>
              <a:rPr lang="ja-JP" altLang="en-US" dirty="0"/>
              <a:t>　）乗と、楕円軌道の半長軸ａの⑥（　</a:t>
            </a:r>
            <a:r>
              <a:rPr lang="ja-JP" altLang="en-US" dirty="0">
                <a:solidFill>
                  <a:srgbClr val="FF0000"/>
                </a:solidFill>
              </a:rPr>
              <a:t>３</a:t>
            </a:r>
            <a:r>
              <a:rPr lang="ja-JP" altLang="en-US" dirty="0"/>
              <a:t>　）乗の比の値はすべての惑星について同じ値である。</a:t>
            </a:r>
          </a:p>
          <a:p>
            <a:pPr marL="0" indent="0">
              <a:buFont typeface="Arial" panose="020B0604020202020204" pitchFamily="34" charset="0"/>
              <a:buNone/>
            </a:pPr>
            <a:endParaRPr lang="ja-JP" altLang="en-US" dirty="0"/>
          </a:p>
        </p:txBody>
      </p:sp>
      <p:pic>
        <p:nvPicPr>
          <p:cNvPr id="8" name="Picture 3">
            <a:extLst>
              <a:ext uri="{FF2B5EF4-FFF2-40B4-BE49-F238E27FC236}">
                <a16:creationId xmlns:a16="http://schemas.microsoft.com/office/drawing/2014/main" id="{2E6D5CAA-F554-4E92-963F-45C261E46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149" y="3715615"/>
            <a:ext cx="2990954" cy="255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a:extLst>
              <a:ext uri="{FF2B5EF4-FFF2-40B4-BE49-F238E27FC236}">
                <a16:creationId xmlns:a16="http://schemas.microsoft.com/office/drawing/2014/main" id="{CC4F57D6-A497-4A7D-8631-43D464EB4151}"/>
              </a:ext>
            </a:extLst>
          </p:cNvPr>
          <p:cNvSpPr/>
          <p:nvPr/>
        </p:nvSpPr>
        <p:spPr>
          <a:xfrm>
            <a:off x="10704512" y="2330494"/>
            <a:ext cx="936104" cy="36033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mc:AlternateContent xmlns:mc="http://schemas.openxmlformats.org/markup-compatibility/2006">
        <mc:Choice xmlns:a14="http://schemas.microsoft.com/office/drawing/2010/main" Requires="a14">
          <p:graphicFrame>
            <p:nvGraphicFramePr>
              <p:cNvPr id="10" name="表 6">
                <a:extLst>
                  <a:ext uri="{FF2B5EF4-FFF2-40B4-BE49-F238E27FC236}">
                    <a16:creationId xmlns:a16="http://schemas.microsoft.com/office/drawing/2014/main" id="{FE0D3F21-EC37-414C-9544-9029014BEC93}"/>
                  </a:ext>
                </a:extLst>
              </p:cNvPr>
              <p:cNvGraphicFramePr>
                <a:graphicFrameLocks noGrp="1"/>
              </p:cNvGraphicFramePr>
              <p:nvPr>
                <p:extLst>
                  <p:ext uri="{D42A27DB-BD31-4B8C-83A1-F6EECF244321}">
                    <p14:modId xmlns:p14="http://schemas.microsoft.com/office/powerpoint/2010/main" val="1775161837"/>
                  </p:ext>
                </p:extLst>
              </p:nvPr>
            </p:nvGraphicFramePr>
            <p:xfrm>
              <a:off x="6583923" y="2318324"/>
              <a:ext cx="5040560" cy="3615563"/>
            </p:xfrm>
            <a:graphic>
              <a:graphicData uri="http://schemas.openxmlformats.org/drawingml/2006/table">
                <a:tbl>
                  <a:tblPr firstRow="1" bandRow="1">
                    <a:tableStyleId>{5C22544A-7EE6-4342-B048-85BDC9FD1C3A}</a:tableStyleId>
                  </a:tblPr>
                  <a:tblGrid>
                    <a:gridCol w="823640">
                      <a:extLst>
                        <a:ext uri="{9D8B030D-6E8A-4147-A177-3AD203B41FA5}">
                          <a16:colId xmlns:a16="http://schemas.microsoft.com/office/drawing/2014/main" val="2570830145"/>
                        </a:ext>
                      </a:extLst>
                    </a:gridCol>
                    <a:gridCol w="1048568">
                      <a:extLst>
                        <a:ext uri="{9D8B030D-6E8A-4147-A177-3AD203B41FA5}">
                          <a16:colId xmlns:a16="http://schemas.microsoft.com/office/drawing/2014/main" val="857103109"/>
                        </a:ext>
                      </a:extLst>
                    </a:gridCol>
                    <a:gridCol w="1080120">
                      <a:extLst>
                        <a:ext uri="{9D8B030D-6E8A-4147-A177-3AD203B41FA5}">
                          <a16:colId xmlns:a16="http://schemas.microsoft.com/office/drawing/2014/main" val="1398527642"/>
                        </a:ext>
                      </a:extLst>
                    </a:gridCol>
                    <a:gridCol w="1152128">
                      <a:extLst>
                        <a:ext uri="{9D8B030D-6E8A-4147-A177-3AD203B41FA5}">
                          <a16:colId xmlns:a16="http://schemas.microsoft.com/office/drawing/2014/main" val="2449514276"/>
                        </a:ext>
                      </a:extLst>
                    </a:gridCol>
                    <a:gridCol w="936104">
                      <a:extLst>
                        <a:ext uri="{9D8B030D-6E8A-4147-A177-3AD203B41FA5}">
                          <a16:colId xmlns:a16="http://schemas.microsoft.com/office/drawing/2014/main" val="3903859573"/>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公転周期</a:t>
                          </a:r>
                          <a14:m>
                            <m:oMath xmlns:m="http://schemas.openxmlformats.org/officeDocument/2006/math">
                              <m:r>
                                <a:rPr kumimoji="1" lang="en-US" altLang="ja-JP" b="1" i="1" smtClean="0">
                                  <a:solidFill>
                                    <a:schemeClr val="tx1"/>
                                  </a:solidFill>
                                  <a:latin typeface="Cambria Math" panose="02040503050406030204" pitchFamily="18" charset="0"/>
                                </a:rPr>
                                <m:t>𝑻</m:t>
                              </m:r>
                            </m:oMath>
                          </a14:m>
                          <a:r>
                            <a:rPr kumimoji="1" lang="en-US" altLang="ja-JP" dirty="0">
                              <a:solidFill>
                                <a:schemeClr val="tx1"/>
                              </a:solidFill>
                            </a:rPr>
                            <a:t>[</a:t>
                          </a:r>
                          <a:r>
                            <a:rPr kumimoji="1" lang="ja-JP" altLang="en-US" dirty="0">
                              <a:solidFill>
                                <a:schemeClr val="tx1"/>
                              </a:solidFill>
                            </a:rPr>
                            <a:t>年</a:t>
                          </a:r>
                          <a:r>
                            <a:rPr kumimoji="1" lang="en-US" altLang="ja-JP" dirty="0">
                              <a:solidFill>
                                <a:schemeClr val="tx1"/>
                              </a:solidFill>
                            </a:rPr>
                            <a:t>]</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半長軸</a:t>
                          </a:r>
                          <a:endParaRPr kumimoji="1" lang="en-US" altLang="ja-JP" dirty="0">
                            <a:solidFill>
                              <a:schemeClr val="tx1"/>
                            </a:solidFill>
                          </a:endParaRPr>
                        </a:p>
                        <a:p>
                          <a:pPr algn="ctr"/>
                          <a14:m>
                            <m:oMath xmlns:m="http://schemas.openxmlformats.org/officeDocument/2006/math">
                              <m:r>
                                <a:rPr kumimoji="1" lang="en-US" altLang="ja-JP" b="1" i="1" smtClean="0">
                                  <a:solidFill>
                                    <a:schemeClr val="tx1"/>
                                  </a:solidFill>
                                  <a:latin typeface="Cambria Math" panose="02040503050406030204" pitchFamily="18" charset="0"/>
                                </a:rPr>
                                <m:t>𝒂</m:t>
                              </m:r>
                              <m:r>
                                <a:rPr kumimoji="1" lang="en-US" altLang="ja-JP" b="1" i="1" smtClean="0">
                                  <a:solidFill>
                                    <a:schemeClr val="tx1"/>
                                  </a:solidFill>
                                  <a:latin typeface="Cambria Math" panose="02040503050406030204" pitchFamily="18" charset="0"/>
                                </a:rPr>
                                <m:t> </m:t>
                              </m:r>
                            </m:oMath>
                          </a14:m>
                          <a:r>
                            <a:rPr kumimoji="1" lang="en-US" altLang="ja-JP" sz="1050" dirty="0">
                              <a:solidFill>
                                <a:schemeClr val="tx1"/>
                              </a:solidFill>
                            </a:rPr>
                            <a:t>[</a:t>
                          </a:r>
                          <a:r>
                            <a:rPr kumimoji="1" lang="ja-JP" altLang="en-US" sz="1050" dirty="0">
                              <a:solidFill>
                                <a:schemeClr val="tx1"/>
                              </a:solidFill>
                            </a:rPr>
                            <a:t>天文単位</a:t>
                          </a:r>
                          <a:r>
                            <a:rPr kumimoji="1" lang="en-US" altLang="ja-JP" sz="1050" dirty="0">
                              <a:solidFill>
                                <a:schemeClr val="tx1"/>
                              </a:solidFill>
                            </a:rPr>
                            <a:t>]</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chemeClr val="tx1"/>
                              </a:solidFill>
                            </a:rPr>
                            <a:t>半長軸</a:t>
                          </a:r>
                          <a:r>
                            <a:rPr kumimoji="1" lang="en-US" altLang="ja-JP" sz="1100" dirty="0">
                              <a:solidFill>
                                <a:schemeClr val="tx1"/>
                              </a:solidFill>
                            </a:rPr>
                            <a:t>/</a:t>
                          </a:r>
                          <a:r>
                            <a:rPr kumimoji="1" lang="ja-JP" altLang="en-US" sz="1100" dirty="0">
                              <a:solidFill>
                                <a:schemeClr val="tx1"/>
                              </a:solidFill>
                            </a:rPr>
                            <a:t>半短軸</a:t>
                          </a:r>
                          <a14:m>
                            <m:oMath xmlns:m="http://schemas.openxmlformats.org/officeDocument/2006/math">
                              <m:f>
                                <m:fPr>
                                  <m:ctrlPr>
                                    <a:rPr kumimoji="1" lang="en-US" altLang="ja-JP" i="1" smtClean="0">
                                      <a:solidFill>
                                        <a:schemeClr val="tx1"/>
                                      </a:solidFill>
                                      <a:latin typeface="Cambria Math" panose="02040503050406030204" pitchFamily="18" charset="0"/>
                                    </a:rPr>
                                  </m:ctrlPr>
                                </m:fPr>
                                <m:num>
                                  <m:r>
                                    <a:rPr kumimoji="1" lang="en-US" altLang="ja-JP" b="1" i="1" smtClean="0">
                                      <a:solidFill>
                                        <a:schemeClr val="tx1"/>
                                      </a:solidFill>
                                      <a:latin typeface="Cambria Math" panose="02040503050406030204" pitchFamily="18" charset="0"/>
                                    </a:rPr>
                                    <m:t>𝒂</m:t>
                                  </m:r>
                                </m:num>
                                <m:den>
                                  <m:r>
                                    <a:rPr kumimoji="1" lang="en-US" altLang="ja-JP" b="1" i="1" smtClean="0">
                                      <a:solidFill>
                                        <a:schemeClr val="tx1"/>
                                      </a:solidFill>
                                      <a:latin typeface="Cambria Math" panose="02040503050406030204" pitchFamily="18" charset="0"/>
                                    </a:rPr>
                                    <m:t>𝒃</m:t>
                                  </m:r>
                                </m:den>
                              </m:f>
                            </m:oMath>
                          </a14:m>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ja-JP" sz="1800" b="1" i="1" smtClean="0">
                                        <a:solidFill>
                                          <a:srgbClr val="FF0000"/>
                                        </a:solidFill>
                                        <a:latin typeface="Cambria Math" panose="02040503050406030204" pitchFamily="18" charset="0"/>
                                      </a:rPr>
                                    </m:ctrlPr>
                                  </m:fPr>
                                  <m:num>
                                    <m:sSup>
                                      <m:sSupPr>
                                        <m:ctrlPr>
                                          <a:rPr lang="en-US" altLang="ja-JP" sz="1800" b="1" i="1">
                                            <a:solidFill>
                                              <a:srgbClr val="FF0000"/>
                                            </a:solidFill>
                                            <a:latin typeface="Cambria Math" panose="02040503050406030204" pitchFamily="18" charset="0"/>
                                          </a:rPr>
                                        </m:ctrlPr>
                                      </m:sSupPr>
                                      <m:e>
                                        <m:r>
                                          <a:rPr lang="en-US" altLang="ja-JP" sz="1800" b="1" i="1">
                                            <a:solidFill>
                                              <a:srgbClr val="FF0000"/>
                                            </a:solidFill>
                                            <a:latin typeface="Cambria Math"/>
                                          </a:rPr>
                                          <m:t>𝑻</m:t>
                                        </m:r>
                                      </m:e>
                                      <m:sup>
                                        <m:r>
                                          <a:rPr lang="en-US" altLang="ja-JP" sz="1800" b="1" i="1">
                                            <a:solidFill>
                                              <a:srgbClr val="FF0000"/>
                                            </a:solidFill>
                                            <a:latin typeface="Cambria Math"/>
                                          </a:rPr>
                                          <m:t>𝟐</m:t>
                                        </m:r>
                                      </m:sup>
                                    </m:sSup>
                                  </m:num>
                                  <m:den>
                                    <m:sSup>
                                      <m:sSupPr>
                                        <m:ctrlPr>
                                          <a:rPr lang="en-US" altLang="ja-JP" sz="1800" b="1" i="1">
                                            <a:solidFill>
                                              <a:srgbClr val="FF0000"/>
                                            </a:solidFill>
                                            <a:latin typeface="Cambria Math" panose="02040503050406030204" pitchFamily="18" charset="0"/>
                                            <a:ea typeface="Cambria Math"/>
                                          </a:rPr>
                                        </m:ctrlPr>
                                      </m:sSupPr>
                                      <m:e>
                                        <m:r>
                                          <a:rPr lang="en-US" altLang="ja-JP" sz="1800" b="1" i="1">
                                            <a:solidFill>
                                              <a:srgbClr val="FF0000"/>
                                            </a:solidFill>
                                            <a:latin typeface="Cambria Math"/>
                                            <a:ea typeface="Cambria Math"/>
                                          </a:rPr>
                                          <m:t>𝒂</m:t>
                                        </m:r>
                                      </m:e>
                                      <m:sup>
                                        <m:r>
                                          <a:rPr lang="en-US" altLang="ja-JP" sz="1800" b="1" i="1">
                                            <a:solidFill>
                                              <a:srgbClr val="FF0000"/>
                                            </a:solidFill>
                                            <a:latin typeface="Cambria Math"/>
                                            <a:ea typeface="Cambria Math"/>
                                          </a:rPr>
                                          <m:t>𝟑</m:t>
                                        </m:r>
                                      </m:sup>
                                    </m:sSup>
                                  </m:den>
                                </m:f>
                              </m:oMath>
                            </m:oMathPara>
                          </a14:m>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8941290"/>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水星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0.241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0.387</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1.022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126013"/>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金星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0.615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0.723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73866"/>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地球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0103"/>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火星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1.88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1.52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48318"/>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木星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11.9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5.20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0.9992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322719"/>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土星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29.5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9.55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0.9948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93486"/>
                      </a:ext>
                    </a:extLst>
                  </a:tr>
                  <a:tr h="370840">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天王星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84.0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19.2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0.9946</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23697"/>
                      </a:ext>
                    </a:extLst>
                  </a:tr>
                  <a:tr h="370840">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海王星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164.8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30.1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0.9946</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569398"/>
                      </a:ext>
                    </a:extLst>
                  </a:tr>
                </a:tbl>
              </a:graphicData>
            </a:graphic>
          </p:graphicFrame>
        </mc:Choice>
        <mc:Fallback>
          <p:graphicFrame>
            <p:nvGraphicFramePr>
              <p:cNvPr id="10" name="表 6">
                <a:extLst>
                  <a:ext uri="{FF2B5EF4-FFF2-40B4-BE49-F238E27FC236}">
                    <a16:creationId xmlns:a16="http://schemas.microsoft.com/office/drawing/2014/main" id="{FE0D3F21-EC37-414C-9544-9029014BEC93}"/>
                  </a:ext>
                </a:extLst>
              </p:cNvPr>
              <p:cNvGraphicFramePr>
                <a:graphicFrameLocks noGrp="1"/>
              </p:cNvGraphicFramePr>
              <p:nvPr>
                <p:extLst>
                  <p:ext uri="{D42A27DB-BD31-4B8C-83A1-F6EECF244321}">
                    <p14:modId xmlns:p14="http://schemas.microsoft.com/office/powerpoint/2010/main" val="1775161837"/>
                  </p:ext>
                </p:extLst>
              </p:nvPr>
            </p:nvGraphicFramePr>
            <p:xfrm>
              <a:off x="6583923" y="2318324"/>
              <a:ext cx="5040560" cy="3615563"/>
            </p:xfrm>
            <a:graphic>
              <a:graphicData uri="http://schemas.openxmlformats.org/drawingml/2006/table">
                <a:tbl>
                  <a:tblPr firstRow="1" bandRow="1">
                    <a:tableStyleId>{5C22544A-7EE6-4342-B048-85BDC9FD1C3A}</a:tableStyleId>
                  </a:tblPr>
                  <a:tblGrid>
                    <a:gridCol w="823640">
                      <a:extLst>
                        <a:ext uri="{9D8B030D-6E8A-4147-A177-3AD203B41FA5}">
                          <a16:colId xmlns:a16="http://schemas.microsoft.com/office/drawing/2014/main" val="2570830145"/>
                        </a:ext>
                      </a:extLst>
                    </a:gridCol>
                    <a:gridCol w="1048568">
                      <a:extLst>
                        <a:ext uri="{9D8B030D-6E8A-4147-A177-3AD203B41FA5}">
                          <a16:colId xmlns:a16="http://schemas.microsoft.com/office/drawing/2014/main" val="857103109"/>
                        </a:ext>
                      </a:extLst>
                    </a:gridCol>
                    <a:gridCol w="1080120">
                      <a:extLst>
                        <a:ext uri="{9D8B030D-6E8A-4147-A177-3AD203B41FA5}">
                          <a16:colId xmlns:a16="http://schemas.microsoft.com/office/drawing/2014/main" val="1398527642"/>
                        </a:ext>
                      </a:extLst>
                    </a:gridCol>
                    <a:gridCol w="1152128">
                      <a:extLst>
                        <a:ext uri="{9D8B030D-6E8A-4147-A177-3AD203B41FA5}">
                          <a16:colId xmlns:a16="http://schemas.microsoft.com/office/drawing/2014/main" val="2449514276"/>
                        </a:ext>
                      </a:extLst>
                    </a:gridCol>
                    <a:gridCol w="936104">
                      <a:extLst>
                        <a:ext uri="{9D8B030D-6E8A-4147-A177-3AD203B41FA5}">
                          <a16:colId xmlns:a16="http://schemas.microsoft.com/office/drawing/2014/main" val="3903859573"/>
                        </a:ext>
                      </a:extLst>
                    </a:gridCol>
                  </a:tblGrid>
                  <a:tr h="64884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9651" t="-7477" r="-303488" b="-469159"/>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576" t="-7477" r="-194915" b="-469159"/>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7143" t="-7477" r="-82540" b="-469159"/>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38312" t="-7477" r="-1299" b="-469159"/>
                          </a:stretch>
                        </a:blipFill>
                      </a:tcPr>
                    </a:tc>
                    <a:extLst>
                      <a:ext uri="{0D108BD9-81ED-4DB2-BD59-A6C34878D82A}">
                        <a16:rowId xmlns:a16="http://schemas.microsoft.com/office/drawing/2014/main" val="3578941290"/>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水星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0.241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0.387</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1.022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126013"/>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金星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0.615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0.723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73866"/>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地球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0103"/>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火星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1.88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1.52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48318"/>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木星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11.9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5.20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0.9992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322719"/>
                      </a:ext>
                    </a:extLst>
                  </a:tr>
                  <a:tr h="370840">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土星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29.5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9.55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0.9948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93486"/>
                      </a:ext>
                    </a:extLst>
                  </a:tr>
                  <a:tr h="370840">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天王星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84.0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19.2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0.9946</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23697"/>
                      </a:ext>
                    </a:extLst>
                  </a:tr>
                  <a:tr h="370840">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海王星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164.8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30.1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1.000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0.9946</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569398"/>
                      </a:ext>
                    </a:extLst>
                  </a:tr>
                </a:tbl>
              </a:graphicData>
            </a:graphic>
          </p:graphicFrame>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E70C140-1531-4C17-A76F-C321FCEAD498}"/>
                  </a:ext>
                </a:extLst>
              </p:cNvPr>
              <p:cNvSpPr/>
              <p:nvPr/>
            </p:nvSpPr>
            <p:spPr>
              <a:xfrm>
                <a:off x="1848149" y="2564904"/>
                <a:ext cx="3239117" cy="1073692"/>
              </a:xfrm>
              <a:prstGeom prst="rect">
                <a:avLst/>
              </a:prstGeom>
            </p:spPr>
            <p:txBody>
              <a:bodyPr wrap="square">
                <a:spAutoFit/>
              </a:bodyPr>
              <a:lstStyle/>
              <a:p>
                <a14:m>
                  <m:oMath xmlns:m="http://schemas.openxmlformats.org/officeDocument/2006/math">
                    <m:f>
                      <m:fPr>
                        <m:ctrlPr>
                          <a:rPr lang="en-US" altLang="ja-JP" sz="4000" b="1" i="1" smtClean="0">
                            <a:solidFill>
                              <a:srgbClr val="FF0000"/>
                            </a:solidFill>
                            <a:latin typeface="Cambria Math" panose="02040503050406030204" pitchFamily="18" charset="0"/>
                          </a:rPr>
                        </m:ctrlPr>
                      </m:fPr>
                      <m:num>
                        <m:sSup>
                          <m:sSupPr>
                            <m:ctrlPr>
                              <a:rPr lang="en-US" altLang="ja-JP" sz="4000" b="1" i="1">
                                <a:solidFill>
                                  <a:srgbClr val="FF0000"/>
                                </a:solidFill>
                                <a:latin typeface="Cambria Math" panose="02040503050406030204" pitchFamily="18" charset="0"/>
                              </a:rPr>
                            </m:ctrlPr>
                          </m:sSupPr>
                          <m:e>
                            <m:r>
                              <a:rPr lang="en-US" altLang="ja-JP" sz="4000" b="1" i="1">
                                <a:solidFill>
                                  <a:srgbClr val="FF0000"/>
                                </a:solidFill>
                                <a:latin typeface="Cambria Math"/>
                              </a:rPr>
                              <m:t>𝑻</m:t>
                            </m:r>
                          </m:e>
                          <m:sup>
                            <m:r>
                              <a:rPr lang="en-US" altLang="ja-JP" sz="4000" b="1" i="1">
                                <a:solidFill>
                                  <a:srgbClr val="FF0000"/>
                                </a:solidFill>
                                <a:latin typeface="Cambria Math"/>
                              </a:rPr>
                              <m:t>𝟐</m:t>
                            </m:r>
                          </m:sup>
                        </m:sSup>
                      </m:num>
                      <m:den>
                        <m:sSup>
                          <m:sSupPr>
                            <m:ctrlPr>
                              <a:rPr lang="en-US" altLang="ja-JP" sz="4000" b="1" i="1">
                                <a:solidFill>
                                  <a:srgbClr val="FF0000"/>
                                </a:solidFill>
                                <a:latin typeface="Cambria Math" panose="02040503050406030204" pitchFamily="18" charset="0"/>
                                <a:ea typeface="Cambria Math"/>
                              </a:rPr>
                            </m:ctrlPr>
                          </m:sSupPr>
                          <m:e>
                            <m:r>
                              <a:rPr lang="en-US" altLang="ja-JP" sz="4000" b="1" i="1">
                                <a:solidFill>
                                  <a:srgbClr val="FF0000"/>
                                </a:solidFill>
                                <a:latin typeface="Cambria Math"/>
                                <a:ea typeface="Cambria Math"/>
                              </a:rPr>
                              <m:t>𝒂</m:t>
                            </m:r>
                          </m:e>
                          <m:sup>
                            <m:r>
                              <a:rPr lang="en-US" altLang="ja-JP" sz="4000" b="1" i="1">
                                <a:solidFill>
                                  <a:srgbClr val="FF0000"/>
                                </a:solidFill>
                                <a:latin typeface="Cambria Math"/>
                                <a:ea typeface="Cambria Math"/>
                              </a:rPr>
                              <m:t>𝟑</m:t>
                            </m:r>
                          </m:sup>
                        </m:sSup>
                      </m:den>
                    </m:f>
                    <m:r>
                      <a:rPr lang="en-US" altLang="ja-JP" sz="4000" b="1" i="1" smtClean="0">
                        <a:solidFill>
                          <a:srgbClr val="FF0000"/>
                        </a:solidFill>
                        <a:latin typeface="Cambria Math" panose="02040503050406030204" pitchFamily="18" charset="0"/>
                        <a:ea typeface="Cambria Math"/>
                      </a:rPr>
                      <m:t>=</m:t>
                    </m:r>
                    <m:r>
                      <a:rPr lang="en-US" altLang="ja-JP" sz="4000" b="1" i="1" smtClean="0">
                        <a:solidFill>
                          <a:srgbClr val="FF0000"/>
                        </a:solidFill>
                        <a:latin typeface="Cambria Math" panose="02040503050406030204" pitchFamily="18" charset="0"/>
                        <a:ea typeface="Cambria Math"/>
                      </a:rPr>
                      <m:t>𝒌</m:t>
                    </m:r>
                  </m:oMath>
                </a14:m>
                <a:r>
                  <a:rPr lang="ja-JP" altLang="en-US" sz="4000" dirty="0"/>
                  <a:t>（一定）</a:t>
                </a:r>
              </a:p>
            </p:txBody>
          </p:sp>
        </mc:Choice>
        <mc:Fallback xmlns="">
          <p:sp>
            <p:nvSpPr>
              <p:cNvPr id="11" name="正方形/長方形 10">
                <a:extLst>
                  <a:ext uri="{FF2B5EF4-FFF2-40B4-BE49-F238E27FC236}">
                    <a16:creationId xmlns:a16="http://schemas.microsoft.com/office/drawing/2014/main" id="{EE70C140-1531-4C17-A76F-C321FCEAD498}"/>
                  </a:ext>
                </a:extLst>
              </p:cNvPr>
              <p:cNvSpPr>
                <a:spLocks noRot="1" noChangeAspect="1" noMove="1" noResize="1" noEditPoints="1" noAdjustHandles="1" noChangeArrowheads="1" noChangeShapeType="1" noTextEdit="1"/>
              </p:cNvSpPr>
              <p:nvPr/>
            </p:nvSpPr>
            <p:spPr>
              <a:xfrm>
                <a:off x="1848149" y="2564904"/>
                <a:ext cx="3239117" cy="1073692"/>
              </a:xfrm>
              <a:prstGeom prst="rect">
                <a:avLst/>
              </a:prstGeom>
              <a:blipFill>
                <a:blip r:embed="rId4"/>
                <a:stretch>
                  <a:fillRect r="-2632" b="-73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910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6</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79C87778-85B2-4D8B-B453-30332EA3E57F}"/>
                  </a:ext>
                </a:extLst>
              </p:cNvPr>
              <p:cNvSpPr/>
              <p:nvPr/>
            </p:nvSpPr>
            <p:spPr>
              <a:xfrm>
                <a:off x="407368" y="908720"/>
                <a:ext cx="11305256" cy="3525260"/>
              </a:xfrm>
              <a:prstGeom prst="rect">
                <a:avLst/>
              </a:prstGeom>
            </p:spPr>
            <p:txBody>
              <a:bodyPr wrap="square">
                <a:spAutoFit/>
              </a:bodyPr>
              <a:lstStyle/>
              <a:p>
                <a:r>
                  <a:rPr lang="ja-JP" altLang="en-US" sz="2800" dirty="0">
                    <a:ea typeface="HG丸ｺﾞｼｯｸM-PRO" panose="020F0600000000000000" pitchFamily="50" charset="-128"/>
                  </a:rPr>
                  <a:t>〇万有引力</a:t>
                </a:r>
                <a:endParaRPr lang="en-US" altLang="ja-JP" sz="2800" dirty="0">
                  <a:ea typeface="HG丸ｺﾞｼｯｸM-PRO" panose="020F0600000000000000" pitchFamily="50" charset="-128"/>
                </a:endParaRPr>
              </a:p>
              <a:p>
                <a:r>
                  <a:rPr lang="ja-JP" altLang="en-US" sz="2400" dirty="0">
                    <a:ea typeface="HG丸ｺﾞｼｯｸM-PRO" panose="020F0600000000000000" pitchFamily="50" charset="-128"/>
                  </a:rPr>
                  <a:t>　</a:t>
                </a:r>
                <a:r>
                  <a:rPr lang="ja-JP" altLang="en-US" sz="2000" dirty="0">
                    <a:ea typeface="HG丸ｺﾞｼｯｸM-PRO" panose="020F0600000000000000" pitchFamily="50" charset="-128"/>
                  </a:rPr>
                  <a:t>惑星の公転軌道は、楕円であるが、その楕円のつぶれはとても小さい。そこで、</a:t>
                </a:r>
                <a:r>
                  <a:rPr lang="ja-JP" altLang="en-US" sz="2000" b="1" dirty="0">
                    <a:solidFill>
                      <a:srgbClr val="FF0000"/>
                    </a:solidFill>
                    <a:ea typeface="HG丸ｺﾞｼｯｸM-PRO" panose="020F0600000000000000" pitchFamily="50" charset="-128"/>
                  </a:rPr>
                  <a:t>惑星の運動を、等速円運動として考える。</a:t>
                </a:r>
              </a:p>
              <a:p>
                <a:r>
                  <a:rPr lang="ja-JP" altLang="en-US" sz="2000" dirty="0">
                    <a:ea typeface="HG丸ｺﾞｼｯｸM-PRO" panose="020F0600000000000000" pitchFamily="50" charset="-128"/>
                  </a:rPr>
                  <a:t>　等速円運動の運動方程式を向心力を</a:t>
                </a:r>
                <a14:m>
                  <m:oMath xmlns:m="http://schemas.openxmlformats.org/officeDocument/2006/math">
                    <m:r>
                      <a:rPr lang="en-US" altLang="ja-JP" sz="2000" b="1" i="1">
                        <a:solidFill>
                          <a:srgbClr val="FF0000"/>
                        </a:solidFill>
                        <a:latin typeface="Cambria Math"/>
                      </a:rPr>
                      <m:t>𝑭</m:t>
                    </m:r>
                    <m:r>
                      <a:rPr lang="en-US" altLang="ja-JP" sz="2000" b="1" i="1">
                        <a:solidFill>
                          <a:srgbClr val="FF0000"/>
                        </a:solidFill>
                        <a:latin typeface="Cambria Math"/>
                      </a:rPr>
                      <m:t> </m:t>
                    </m:r>
                  </m:oMath>
                </a14:m>
                <a:r>
                  <a:rPr lang="ja-JP" altLang="en-US" sz="2000" dirty="0">
                    <a:ea typeface="HG丸ｺﾞｼｯｸM-PRO" panose="020F0600000000000000" pitchFamily="50" charset="-128"/>
                  </a:rPr>
                  <a:t>、惑星の質量を</a:t>
                </a:r>
                <a14:m>
                  <m:oMath xmlns:m="http://schemas.openxmlformats.org/officeDocument/2006/math">
                    <m:r>
                      <a:rPr lang="en-US" altLang="ja-JP" sz="2000" b="1" i="1">
                        <a:solidFill>
                          <a:srgbClr val="FF0000"/>
                        </a:solidFill>
                        <a:latin typeface="Cambria Math"/>
                      </a:rPr>
                      <m:t>𝒎</m:t>
                    </m:r>
                  </m:oMath>
                </a14:m>
                <a:r>
                  <a:rPr lang="ja-JP" altLang="en-US" sz="2000" dirty="0">
                    <a:ea typeface="HG丸ｺﾞｼｯｸM-PRO" panose="020F0600000000000000" pitchFamily="50" charset="-128"/>
                  </a:rPr>
                  <a:t>、角速度を</a:t>
                </a:r>
                <a14:m>
                  <m:oMath xmlns:m="http://schemas.openxmlformats.org/officeDocument/2006/math">
                    <m:r>
                      <a:rPr lang="en-US" altLang="ja-JP" sz="2000" b="1" i="1">
                        <a:solidFill>
                          <a:srgbClr val="FF0000"/>
                        </a:solidFill>
                        <a:latin typeface="Cambria Math"/>
                        <a:ea typeface="Cambria Math"/>
                      </a:rPr>
                      <m:t>𝝎</m:t>
                    </m:r>
                    <m:r>
                      <a:rPr lang="en-US" altLang="ja-JP" sz="2000" b="1" i="1">
                        <a:solidFill>
                          <a:srgbClr val="FF0000"/>
                        </a:solidFill>
                        <a:latin typeface="Cambria Math"/>
                        <a:ea typeface="Cambria Math"/>
                      </a:rPr>
                      <m:t> </m:t>
                    </m:r>
                  </m:oMath>
                </a14:m>
                <a:r>
                  <a:rPr lang="ja-JP" altLang="en-US" sz="2000" dirty="0" err="1">
                    <a:ea typeface="HG丸ｺﾞｼｯｸM-PRO" panose="020F0600000000000000" pitchFamily="50" charset="-128"/>
                  </a:rPr>
                  <a:t>、</a:t>
                </a:r>
                <a:r>
                  <a:rPr lang="ja-JP" altLang="en-US" sz="2000" dirty="0">
                    <a:ea typeface="HG丸ｺﾞｼｯｸM-PRO" panose="020F0600000000000000" pitchFamily="50" charset="-128"/>
                  </a:rPr>
                  <a:t>回転半径を</a:t>
                </a:r>
                <a14:m>
                  <m:oMath xmlns:m="http://schemas.openxmlformats.org/officeDocument/2006/math">
                    <m:r>
                      <a:rPr lang="en-US" altLang="ja-JP" sz="2000" b="1" i="1">
                        <a:solidFill>
                          <a:srgbClr val="FF0000"/>
                        </a:solidFill>
                        <a:latin typeface="Cambria Math"/>
                      </a:rPr>
                      <m:t>𝒓</m:t>
                    </m:r>
                  </m:oMath>
                </a14:m>
                <a:r>
                  <a:rPr lang="ja-JP" altLang="en-US" sz="2000" dirty="0">
                    <a:ea typeface="HG丸ｺﾞｼｯｸM-PRO" panose="020F0600000000000000" pitchFamily="50" charset="-128"/>
                  </a:rPr>
                  <a:t>としてたてると、</a:t>
                </a:r>
              </a:p>
              <a:p>
                <a:r>
                  <a:rPr lang="ja-JP" altLang="en-US" sz="2400" dirty="0">
                    <a:ea typeface="HG丸ｺﾞｼｯｸM-PRO" panose="020F0600000000000000" pitchFamily="50" charset="-128"/>
                  </a:rPr>
                  <a:t>　</a:t>
                </a:r>
                <a:endParaRPr lang="en-US" altLang="ja-JP" sz="2400" dirty="0">
                  <a:ea typeface="HG丸ｺﾞｼｯｸM-PRO" panose="020F0600000000000000" pitchFamily="50" charset="-128"/>
                </a:endParaRPr>
              </a:p>
              <a:p>
                <a:r>
                  <a:rPr lang="ja-JP" altLang="en-US" sz="2400" dirty="0">
                    <a:ea typeface="HG丸ｺﾞｼｯｸM-PRO" panose="020F0600000000000000" pitchFamily="50" charset="-128"/>
                  </a:rPr>
                  <a:t>（式１）</a:t>
                </a:r>
              </a:p>
              <a:p>
                <a:endParaRPr lang="en-US" altLang="ja-JP" sz="2400" dirty="0">
                  <a:ea typeface="HG丸ｺﾞｼｯｸM-PRO" panose="020F0600000000000000" pitchFamily="50" charset="-128"/>
                </a:endParaRPr>
              </a:p>
              <a:p>
                <a:r>
                  <a:rPr lang="ja-JP" altLang="en-US" sz="2400" dirty="0">
                    <a:ea typeface="HG丸ｺﾞｼｯｸM-PRO" panose="020F0600000000000000" pitchFamily="50" charset="-128"/>
                  </a:rPr>
                  <a:t>　公転周期</a:t>
                </a:r>
                <a14:m>
                  <m:oMath xmlns:m="http://schemas.openxmlformats.org/officeDocument/2006/math">
                    <m:r>
                      <a:rPr lang="en-US" altLang="ja-JP" sz="4000" b="1" i="1" smtClean="0">
                        <a:solidFill>
                          <a:srgbClr val="FF0000"/>
                        </a:solidFill>
                        <a:latin typeface="Cambria Math" panose="02040503050406030204" pitchFamily="18" charset="0"/>
                        <a:ea typeface="Cambria Math"/>
                      </a:rPr>
                      <m:t>𝑻</m:t>
                    </m:r>
                    <m:r>
                      <a:rPr lang="en-US" altLang="ja-JP" sz="4000" b="1" i="1">
                        <a:solidFill>
                          <a:srgbClr val="FF0000"/>
                        </a:solidFill>
                        <a:latin typeface="Cambria Math" panose="02040503050406030204" pitchFamily="18" charset="0"/>
                        <a:ea typeface="Cambria Math"/>
                      </a:rPr>
                      <m:t>=</m:t>
                    </m:r>
                  </m:oMath>
                </a14:m>
                <a:r>
                  <a:rPr lang="ja-JP" altLang="el-GR" sz="3600" dirty="0">
                    <a:ea typeface="HG丸ｺﾞｼｯｸM-PRO" panose="020F0600000000000000" pitchFamily="50" charset="-128"/>
                  </a:rPr>
                  <a:t>　　</a:t>
                </a:r>
                <a:r>
                  <a:rPr lang="ja-JP" altLang="en-US" sz="2400" dirty="0">
                    <a:ea typeface="HG丸ｺﾞｼｯｸM-PRO" panose="020F0600000000000000" pitchFamily="50" charset="-128"/>
                  </a:rPr>
                  <a:t>を</a:t>
                </a:r>
                <a14:m>
                  <m:oMath xmlns:m="http://schemas.openxmlformats.org/officeDocument/2006/math">
                    <m:r>
                      <a:rPr lang="en-US" altLang="ja-JP" sz="2400" b="1" i="1">
                        <a:solidFill>
                          <a:srgbClr val="FF0000"/>
                        </a:solidFill>
                        <a:latin typeface="Cambria Math"/>
                        <a:ea typeface="Cambria Math"/>
                      </a:rPr>
                      <m:t>𝝎</m:t>
                    </m:r>
                    <m:r>
                      <a:rPr lang="en-US" altLang="ja-JP" sz="2400" b="1" i="1">
                        <a:solidFill>
                          <a:srgbClr val="FF0000"/>
                        </a:solidFill>
                        <a:latin typeface="Cambria Math"/>
                        <a:ea typeface="Cambria Math"/>
                      </a:rPr>
                      <m:t> </m:t>
                    </m:r>
                  </m:oMath>
                </a14:m>
                <a:r>
                  <a:rPr lang="ja-JP" altLang="en-US" sz="2400" dirty="0">
                    <a:ea typeface="HG丸ｺﾞｼｯｸM-PRO" panose="020F0600000000000000" pitchFamily="50" charset="-128"/>
                  </a:rPr>
                  <a:t>＝に変形して、</a:t>
                </a:r>
                <a:r>
                  <a:rPr lang="ja-JP" altLang="el-GR" sz="2000" dirty="0">
                    <a:ea typeface="HG丸ｺﾞｼｯｸM-PRO" panose="020F0600000000000000" pitchFamily="50" charset="-128"/>
                  </a:rPr>
                  <a:t>　　</a:t>
                </a:r>
                <a:r>
                  <a:rPr lang="ja-JP" altLang="el-GR" sz="1400" dirty="0">
                    <a:ea typeface="HG丸ｺﾞｼｯｸM-PRO" panose="020F0600000000000000" pitchFamily="50" charset="-128"/>
                  </a:rPr>
                  <a:t>　　　　　</a:t>
                </a:r>
              </a:p>
            </p:txBody>
          </p:sp>
        </mc:Choice>
        <mc:Fallback xmlns="">
          <p:sp>
            <p:nvSpPr>
              <p:cNvPr id="6" name="正方形/長方形 5">
                <a:extLst>
                  <a:ext uri="{FF2B5EF4-FFF2-40B4-BE49-F238E27FC236}">
                    <a16:creationId xmlns:a16="http://schemas.microsoft.com/office/drawing/2014/main" id="{79C87778-85B2-4D8B-B453-30332EA3E57F}"/>
                  </a:ext>
                </a:extLst>
              </p:cNvPr>
              <p:cNvSpPr>
                <a:spLocks noRot="1" noChangeAspect="1" noMove="1" noResize="1" noEditPoints="1" noAdjustHandles="1" noChangeArrowheads="1" noChangeShapeType="1" noTextEdit="1"/>
              </p:cNvSpPr>
              <p:nvPr/>
            </p:nvSpPr>
            <p:spPr>
              <a:xfrm>
                <a:off x="407368" y="908720"/>
                <a:ext cx="11305256" cy="3525260"/>
              </a:xfrm>
              <a:prstGeom prst="rect">
                <a:avLst/>
              </a:prstGeom>
              <a:blipFill>
                <a:blip r:embed="rId2"/>
                <a:stretch>
                  <a:fillRect l="-1133" t="-2422" r="-1564" b="-1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DD0277BB-F17B-4AF9-B773-8995EB211A86}"/>
                  </a:ext>
                </a:extLst>
              </p:cNvPr>
              <p:cNvSpPr/>
              <p:nvPr/>
            </p:nvSpPr>
            <p:spPr>
              <a:xfrm>
                <a:off x="1847528" y="2780928"/>
                <a:ext cx="2703048" cy="721801"/>
              </a:xfrm>
              <a:prstGeom prst="rect">
                <a:avLst/>
              </a:prstGeom>
            </p:spPr>
            <p:txBody>
              <a:bodyPr wrap="none">
                <a:spAutoFit/>
              </a:bodyPr>
              <a:lstStyle/>
              <a:p>
                <a14:m>
                  <m:oMath xmlns:m="http://schemas.openxmlformats.org/officeDocument/2006/math">
                    <m:r>
                      <a:rPr lang="en-US" altLang="ja-JP" sz="4000" b="1" i="1">
                        <a:solidFill>
                          <a:srgbClr val="FF0000"/>
                        </a:solidFill>
                        <a:latin typeface="Cambria Math"/>
                      </a:rPr>
                      <m:t>𝑭</m:t>
                    </m:r>
                    <m:r>
                      <a:rPr lang="en-US" altLang="ja-JP" sz="4000" b="1" i="1">
                        <a:solidFill>
                          <a:srgbClr val="FF0000"/>
                        </a:solidFill>
                        <a:latin typeface="Cambria Math"/>
                      </a:rPr>
                      <m:t>=</m:t>
                    </m:r>
                    <m:r>
                      <a:rPr lang="en-US" altLang="ja-JP" sz="4000" b="1" i="1">
                        <a:solidFill>
                          <a:srgbClr val="FF0000"/>
                        </a:solidFill>
                        <a:latin typeface="Cambria Math"/>
                      </a:rPr>
                      <m:t>𝒎𝒓</m:t>
                    </m:r>
                    <m:sSup>
                      <m:sSupPr>
                        <m:ctrlPr>
                          <a:rPr lang="en-US" altLang="ja-JP" sz="4000" b="1" i="1">
                            <a:solidFill>
                              <a:srgbClr val="FF0000"/>
                            </a:solidFill>
                            <a:latin typeface="Cambria Math" panose="02040503050406030204" pitchFamily="18" charset="0"/>
                          </a:rPr>
                        </m:ctrlPr>
                      </m:sSupPr>
                      <m:e>
                        <m:r>
                          <a:rPr lang="en-US" altLang="ja-JP" sz="4000" b="1" i="1">
                            <a:solidFill>
                              <a:srgbClr val="FF0000"/>
                            </a:solidFill>
                            <a:latin typeface="Cambria Math"/>
                            <a:ea typeface="Cambria Math"/>
                          </a:rPr>
                          <m:t>𝝎</m:t>
                        </m:r>
                      </m:e>
                      <m:sup>
                        <m:r>
                          <a:rPr lang="en-US" altLang="ja-JP" sz="4000" b="1" i="1">
                            <a:solidFill>
                              <a:srgbClr val="FF0000"/>
                            </a:solidFill>
                            <a:latin typeface="Cambria Math"/>
                          </a:rPr>
                          <m:t>𝟐</m:t>
                        </m:r>
                      </m:sup>
                    </m:sSup>
                  </m:oMath>
                </a14:m>
                <a:r>
                  <a:rPr lang="en-US" altLang="ja-JP" sz="4000" b="1" dirty="0">
                    <a:solidFill>
                      <a:srgbClr val="FF0000"/>
                    </a:solidFill>
                    <a:ea typeface="HG丸ｺﾞｼｯｸM-PRO" panose="020F0600000000000000" pitchFamily="50" charset="-128"/>
                  </a:rPr>
                  <a:t> </a:t>
                </a:r>
              </a:p>
            </p:txBody>
          </p:sp>
        </mc:Choice>
        <mc:Fallback xmlns="">
          <p:sp>
            <p:nvSpPr>
              <p:cNvPr id="7" name="正方形/長方形 6">
                <a:extLst>
                  <a:ext uri="{FF2B5EF4-FFF2-40B4-BE49-F238E27FC236}">
                    <a16:creationId xmlns:a16="http://schemas.microsoft.com/office/drawing/2014/main" id="{DD0277BB-F17B-4AF9-B773-8995EB211A86}"/>
                  </a:ext>
                </a:extLst>
              </p:cNvPr>
              <p:cNvSpPr>
                <a:spLocks noRot="1" noChangeAspect="1" noMove="1" noResize="1" noEditPoints="1" noAdjustHandles="1" noChangeArrowheads="1" noChangeShapeType="1" noTextEdit="1"/>
              </p:cNvSpPr>
              <p:nvPr/>
            </p:nvSpPr>
            <p:spPr>
              <a:xfrm>
                <a:off x="1847528" y="2780928"/>
                <a:ext cx="2703048" cy="72180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B58082DC-327F-44E7-9B44-91770F044569}"/>
                  </a:ext>
                </a:extLst>
              </p:cNvPr>
              <p:cNvSpPr/>
              <p:nvPr/>
            </p:nvSpPr>
            <p:spPr>
              <a:xfrm>
                <a:off x="2948563" y="3646305"/>
                <a:ext cx="649537"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a:rPr>
                            <m:t>𝟐</m:t>
                          </m:r>
                          <m:r>
                            <a:rPr lang="en-US" altLang="ja-JP" sz="2400" b="1" i="1">
                              <a:solidFill>
                                <a:srgbClr val="FF0000"/>
                              </a:solidFill>
                              <a:latin typeface="Cambria Math"/>
                              <a:ea typeface="Cambria Math"/>
                            </a:rPr>
                            <m:t>𝝅</m:t>
                          </m:r>
                        </m:num>
                        <m:den>
                          <m:r>
                            <a:rPr lang="en-US" altLang="ja-JP" sz="2400" b="1" i="1">
                              <a:solidFill>
                                <a:srgbClr val="FF0000"/>
                              </a:solidFill>
                              <a:latin typeface="Cambria Math"/>
                              <a:ea typeface="Cambria Math"/>
                            </a:rPr>
                            <m:t>𝝎</m:t>
                          </m:r>
                        </m:den>
                      </m:f>
                    </m:oMath>
                  </m:oMathPara>
                </a14:m>
                <a:endParaRPr lang="ja-JP" altLang="en-US" sz="2400" dirty="0">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B58082DC-327F-44E7-9B44-91770F044569}"/>
                  </a:ext>
                </a:extLst>
              </p:cNvPr>
              <p:cNvSpPr>
                <a:spLocks noRot="1" noChangeAspect="1" noMove="1" noResize="1" noEditPoints="1" noAdjustHandles="1" noChangeArrowheads="1" noChangeShapeType="1" noTextEdit="1"/>
              </p:cNvSpPr>
              <p:nvPr/>
            </p:nvSpPr>
            <p:spPr>
              <a:xfrm>
                <a:off x="2948563" y="3646305"/>
                <a:ext cx="649537" cy="7862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1EA6371E-0D2A-4ACB-A6F5-8AE3002B6426}"/>
                  </a:ext>
                </a:extLst>
              </p:cNvPr>
              <p:cNvSpPr/>
              <p:nvPr/>
            </p:nvSpPr>
            <p:spPr>
              <a:xfrm>
                <a:off x="2855640" y="4653136"/>
                <a:ext cx="880369"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a:rPr>
                            <m:t>𝟐</m:t>
                          </m:r>
                          <m:r>
                            <a:rPr lang="en-US" altLang="ja-JP" sz="3600" b="1" i="1">
                              <a:solidFill>
                                <a:srgbClr val="FF0000"/>
                              </a:solidFill>
                              <a:latin typeface="Cambria Math"/>
                              <a:ea typeface="Cambria Math"/>
                            </a:rPr>
                            <m:t>𝝅</m:t>
                          </m:r>
                        </m:num>
                        <m:den>
                          <m:r>
                            <a:rPr lang="en-US" altLang="ja-JP" sz="3600" b="1" i="1">
                              <a:solidFill>
                                <a:srgbClr val="FF0000"/>
                              </a:solidFill>
                              <a:latin typeface="Cambria Math"/>
                              <a:ea typeface="Cambria Math"/>
                            </a:rPr>
                            <m:t>𝑻</m:t>
                          </m:r>
                        </m:den>
                      </m:f>
                    </m:oMath>
                  </m:oMathPara>
                </a14:m>
                <a:endParaRPr lang="ja-JP" altLang="en-US" sz="3600" dirty="0">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1EA6371E-0D2A-4ACB-A6F5-8AE3002B6426}"/>
                  </a:ext>
                </a:extLst>
              </p:cNvPr>
              <p:cNvSpPr>
                <a:spLocks noRot="1" noChangeAspect="1" noMove="1" noResize="1" noEditPoints="1" noAdjustHandles="1" noChangeArrowheads="1" noChangeShapeType="1" noTextEdit="1"/>
              </p:cNvSpPr>
              <p:nvPr/>
            </p:nvSpPr>
            <p:spPr>
              <a:xfrm>
                <a:off x="2855640" y="4653136"/>
                <a:ext cx="880369" cy="112947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BB06C15E-2AE6-4168-87A6-F2B161162F89}"/>
                  </a:ext>
                </a:extLst>
              </p:cNvPr>
              <p:cNvSpPr/>
              <p:nvPr/>
            </p:nvSpPr>
            <p:spPr>
              <a:xfrm>
                <a:off x="479376" y="5007673"/>
                <a:ext cx="2354042" cy="461665"/>
              </a:xfrm>
              <a:prstGeom prst="rect">
                <a:avLst/>
              </a:prstGeom>
            </p:spPr>
            <p:txBody>
              <a:bodyPr wrap="none">
                <a:spAutoFit/>
              </a:bodyPr>
              <a:lstStyle/>
              <a:p>
                <a:r>
                  <a:rPr lang="ja-JP" altLang="en-US" sz="2400" dirty="0">
                    <a:ea typeface="HG丸ｺﾞｼｯｸM-PRO" panose="020F0600000000000000" pitchFamily="50" charset="-128"/>
                  </a:rPr>
                  <a:t>（式２）　</a:t>
                </a:r>
                <a:r>
                  <a:rPr lang="en-US" altLang="ja-JP" sz="2400" b="1" dirty="0">
                    <a:solidFill>
                      <a:srgbClr val="FF0000"/>
                    </a:solidFill>
                    <a:ea typeface="Cambria Math"/>
                  </a:rPr>
                  <a:t> </a:t>
                </a:r>
                <a14:m>
                  <m:oMath xmlns:m="http://schemas.openxmlformats.org/officeDocument/2006/math">
                    <m:r>
                      <a:rPr lang="en-US" altLang="ja-JP" sz="2400" b="1" i="1">
                        <a:solidFill>
                          <a:srgbClr val="FF0000"/>
                        </a:solidFill>
                        <a:latin typeface="Cambria Math"/>
                        <a:ea typeface="Cambria Math"/>
                      </a:rPr>
                      <m:t>𝝎</m:t>
                    </m:r>
                    <m:r>
                      <a:rPr lang="en-US" altLang="ja-JP" sz="2400" b="1" i="1">
                        <a:solidFill>
                          <a:srgbClr val="FF0000"/>
                        </a:solidFill>
                        <a:latin typeface="Cambria Math" panose="02040503050406030204" pitchFamily="18" charset="0"/>
                        <a:ea typeface="Cambria Math"/>
                      </a:rPr>
                      <m:t>=</m:t>
                    </m:r>
                  </m:oMath>
                </a14:m>
                <a:endParaRPr lang="ja-JP" altLang="en-US" sz="2400" dirty="0"/>
              </a:p>
            </p:txBody>
          </p:sp>
        </mc:Choice>
        <mc:Fallback xmlns="">
          <p:sp>
            <p:nvSpPr>
              <p:cNvPr id="10" name="正方形/長方形 9">
                <a:extLst>
                  <a:ext uri="{FF2B5EF4-FFF2-40B4-BE49-F238E27FC236}">
                    <a16:creationId xmlns:a16="http://schemas.microsoft.com/office/drawing/2014/main" id="{BB06C15E-2AE6-4168-87A6-F2B161162F89}"/>
                  </a:ext>
                </a:extLst>
              </p:cNvPr>
              <p:cNvSpPr>
                <a:spLocks noRot="1" noChangeAspect="1" noMove="1" noResize="1" noEditPoints="1" noAdjustHandles="1" noChangeArrowheads="1" noChangeShapeType="1" noTextEdit="1"/>
              </p:cNvSpPr>
              <p:nvPr/>
            </p:nvSpPr>
            <p:spPr>
              <a:xfrm>
                <a:off x="479376" y="5007673"/>
                <a:ext cx="2354042" cy="461665"/>
              </a:xfrm>
              <a:prstGeom prst="rect">
                <a:avLst/>
              </a:prstGeom>
              <a:blipFill>
                <a:blip r:embed="rId6"/>
                <a:stretch>
                  <a:fillRect l="-4145" t="-15789" b="-2368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731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6919FE9-C4FF-4C6A-9CE5-8BC8801C8FD7}"/>
                  </a:ext>
                </a:extLst>
              </p:cNvPr>
              <p:cNvSpPr/>
              <p:nvPr/>
            </p:nvSpPr>
            <p:spPr>
              <a:xfrm>
                <a:off x="509056" y="1071014"/>
                <a:ext cx="11089232" cy="1323439"/>
              </a:xfrm>
              <a:prstGeom prst="rect">
                <a:avLst/>
              </a:prstGeom>
            </p:spPr>
            <p:txBody>
              <a:bodyPr wrap="square">
                <a:spAutoFit/>
              </a:bodyPr>
              <a:lstStyle/>
              <a:p>
                <a:r>
                  <a:rPr lang="ja-JP" altLang="en-US" sz="2000" dirty="0">
                    <a:ea typeface="HG丸ｺﾞｼｯｸM-PRO" panose="020F0600000000000000" pitchFamily="50" charset="-128"/>
                  </a:rPr>
                  <a:t>ケプラーの第３法則に半長軸</a:t>
                </a:r>
                <a14:m>
                  <m:oMath xmlns:m="http://schemas.openxmlformats.org/officeDocument/2006/math">
                    <m:r>
                      <a:rPr lang="en-US" altLang="ja-JP" sz="2000" b="1" i="1">
                        <a:solidFill>
                          <a:srgbClr val="FF0000"/>
                        </a:solidFill>
                        <a:latin typeface="Cambria Math"/>
                        <a:ea typeface="Cambria Math"/>
                      </a:rPr>
                      <m:t>𝒂</m:t>
                    </m:r>
                    <m:r>
                      <a:rPr lang="en-US" altLang="ja-JP" sz="2000" b="1" i="1">
                        <a:solidFill>
                          <a:srgbClr val="FF0000"/>
                        </a:solidFill>
                        <a:latin typeface="Cambria Math"/>
                        <a:ea typeface="Cambria Math"/>
                      </a:rPr>
                      <m:t> </m:t>
                    </m:r>
                  </m:oMath>
                </a14:m>
                <a:r>
                  <a:rPr lang="ja-JP" altLang="en-US" sz="2000" dirty="0">
                    <a:ea typeface="HG丸ｺﾞｼｯｸM-PRO" panose="020F0600000000000000" pitchFamily="50" charset="-128"/>
                  </a:rPr>
                  <a:t>≒半径</a:t>
                </a:r>
                <a14:m>
                  <m:oMath xmlns:m="http://schemas.openxmlformats.org/officeDocument/2006/math">
                    <m:r>
                      <a:rPr lang="en-US" altLang="ja-JP" sz="2000" b="1" i="1">
                        <a:solidFill>
                          <a:srgbClr val="FF0000"/>
                        </a:solidFill>
                        <a:latin typeface="Cambria Math"/>
                        <a:ea typeface="Cambria Math"/>
                      </a:rPr>
                      <m:t>𝒓</m:t>
                    </m:r>
                  </m:oMath>
                </a14:m>
                <a:r>
                  <a:rPr lang="ja-JP" altLang="en-US" sz="2000" dirty="0">
                    <a:ea typeface="HG丸ｺﾞｼｯｸM-PRO" panose="020F0600000000000000" pitchFamily="50" charset="-128"/>
                  </a:rPr>
                  <a:t>を代入して、</a:t>
                </a:r>
              </a:p>
              <a:p>
                <a:endParaRPr lang="en-US" altLang="ja-JP" sz="2000" dirty="0">
                  <a:ea typeface="HG丸ｺﾞｼｯｸM-PRO" panose="020F0600000000000000" pitchFamily="50" charset="-128"/>
                </a:endParaRPr>
              </a:p>
              <a:p>
                <a:endParaRPr lang="ja-JP" altLang="en-US" sz="2000" dirty="0">
                  <a:ea typeface="HG丸ｺﾞｼｯｸM-PRO" panose="020F0600000000000000" pitchFamily="50" charset="-128"/>
                </a:endParaRPr>
              </a:p>
              <a:p>
                <a:r>
                  <a:rPr lang="ja-JP" altLang="en-US" sz="2000" dirty="0">
                    <a:ea typeface="HG丸ｺﾞｼｯｸM-PRO" panose="020F0600000000000000" pitchFamily="50" charset="-128"/>
                  </a:rPr>
                  <a:t>　（式３）</a:t>
                </a:r>
                <a:endParaRPr lang="ja-JP" altLang="en-US" sz="14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76919FE9-C4FF-4C6A-9CE5-8BC8801C8FD7}"/>
                  </a:ext>
                </a:extLst>
              </p:cNvPr>
              <p:cNvSpPr>
                <a:spLocks noRot="1" noChangeAspect="1" noMove="1" noResize="1" noEditPoints="1" noAdjustHandles="1" noChangeArrowheads="1" noChangeShapeType="1" noTextEdit="1"/>
              </p:cNvSpPr>
              <p:nvPr/>
            </p:nvSpPr>
            <p:spPr>
              <a:xfrm>
                <a:off x="509056" y="1071014"/>
                <a:ext cx="11089232" cy="1323439"/>
              </a:xfrm>
              <a:prstGeom prst="rect">
                <a:avLst/>
              </a:prstGeom>
              <a:blipFill>
                <a:blip r:embed="rId2"/>
                <a:stretch>
                  <a:fillRect l="-605" t="-4147" b="-59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2D12EC8C-CBFD-4F02-B82E-8A983E27489A}"/>
                  </a:ext>
                </a:extLst>
              </p:cNvPr>
              <p:cNvSpPr/>
              <p:nvPr/>
            </p:nvSpPr>
            <p:spPr>
              <a:xfrm>
                <a:off x="1847528" y="1510099"/>
                <a:ext cx="5262908" cy="12180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3600" b="1" i="1">
                              <a:solidFill>
                                <a:srgbClr val="FF0000"/>
                              </a:solidFill>
                              <a:latin typeface="Cambria Math" panose="02040503050406030204" pitchFamily="18" charset="0"/>
                            </a:rPr>
                          </m:ctrlPr>
                        </m:fPr>
                        <m:num>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a:rPr>
                                <m:t>𝑻</m:t>
                              </m:r>
                            </m:e>
                            <m:sup>
                              <m:r>
                                <a:rPr lang="en-US" altLang="ja-JP" sz="3600" b="1" i="1">
                                  <a:solidFill>
                                    <a:srgbClr val="FF0000"/>
                                  </a:solidFill>
                                  <a:latin typeface="Cambria Math"/>
                                </a:rPr>
                                <m:t>𝟐</m:t>
                              </m:r>
                            </m:sup>
                          </m:sSup>
                        </m:num>
                        <m:den>
                          <m:sSup>
                            <m:sSupPr>
                              <m:ctrlPr>
                                <a:rPr lang="en-US" altLang="ja-JP" sz="3600" b="1" i="1">
                                  <a:solidFill>
                                    <a:srgbClr val="FF0000"/>
                                  </a:solidFill>
                                  <a:latin typeface="Cambria Math" panose="02040503050406030204" pitchFamily="18" charset="0"/>
                                  <a:ea typeface="Cambria Math"/>
                                </a:rPr>
                              </m:ctrlPr>
                            </m:sSupPr>
                            <m:e>
                              <m:r>
                                <a:rPr lang="en-US" altLang="ja-JP" sz="3600" b="1" i="1">
                                  <a:solidFill>
                                    <a:srgbClr val="FF0000"/>
                                  </a:solidFill>
                                  <a:latin typeface="Cambria Math"/>
                                  <a:ea typeface="Cambria Math"/>
                                </a:rPr>
                                <m:t>𝒂</m:t>
                              </m:r>
                            </m:e>
                            <m:sup>
                              <m:r>
                                <a:rPr lang="en-US" altLang="ja-JP" sz="3600" b="1" i="1">
                                  <a:solidFill>
                                    <a:srgbClr val="FF0000"/>
                                  </a:solidFill>
                                  <a:latin typeface="Cambria Math"/>
                                  <a:ea typeface="Cambria Math"/>
                                </a:rPr>
                                <m:t>𝟑</m:t>
                              </m:r>
                            </m:sup>
                          </m:sSup>
                        </m:den>
                      </m:f>
                      <m:r>
                        <a:rPr lang="en-US" altLang="ja-JP" sz="3600" b="1" i="1">
                          <a:solidFill>
                            <a:srgbClr val="FF0000"/>
                          </a:solidFill>
                          <a:latin typeface="Cambria Math"/>
                        </a:rPr>
                        <m:t>=</m:t>
                      </m:r>
                      <m:r>
                        <a:rPr lang="en-US" altLang="ja-JP" sz="3600" b="1" i="1">
                          <a:solidFill>
                            <a:srgbClr val="FF0000"/>
                          </a:solidFill>
                          <a:latin typeface="Cambria Math"/>
                        </a:rPr>
                        <m:t>𝒌</m:t>
                      </m:r>
                      <m:r>
                        <a:rPr lang="en-US" altLang="ja-JP" sz="3600" b="1" i="1">
                          <a:solidFill>
                            <a:srgbClr val="FF0000"/>
                          </a:solidFill>
                          <a:latin typeface="Cambria Math"/>
                          <a:ea typeface="Cambria Math"/>
                        </a:rPr>
                        <m:t>→</m:t>
                      </m:r>
                      <m:f>
                        <m:fPr>
                          <m:ctrlPr>
                            <a:rPr lang="en-US" altLang="ja-JP" sz="3600" b="1" i="1">
                              <a:solidFill>
                                <a:srgbClr val="FF0000"/>
                              </a:solidFill>
                              <a:latin typeface="Cambria Math" panose="02040503050406030204" pitchFamily="18" charset="0"/>
                            </a:rPr>
                          </m:ctrlPr>
                        </m:fPr>
                        <m:num>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a:rPr>
                                <m:t>𝑻</m:t>
                              </m:r>
                            </m:e>
                            <m:sup>
                              <m:r>
                                <a:rPr lang="en-US" altLang="ja-JP" sz="3600" b="1" i="1">
                                  <a:solidFill>
                                    <a:srgbClr val="FF0000"/>
                                  </a:solidFill>
                                  <a:latin typeface="Cambria Math"/>
                                </a:rPr>
                                <m:t>𝟐</m:t>
                              </m:r>
                            </m:sup>
                          </m:sSup>
                        </m:num>
                        <m:den>
                          <m:sSup>
                            <m:sSupPr>
                              <m:ctrlPr>
                                <a:rPr lang="en-US" altLang="ja-JP" sz="3600" b="1" i="1">
                                  <a:solidFill>
                                    <a:srgbClr val="FF0000"/>
                                  </a:solidFill>
                                  <a:latin typeface="Cambria Math" panose="02040503050406030204" pitchFamily="18" charset="0"/>
                                  <a:ea typeface="Cambria Math"/>
                                </a:rPr>
                              </m:ctrlPr>
                            </m:sSupPr>
                            <m:e>
                              <m:r>
                                <a:rPr lang="en-US" altLang="ja-JP" sz="3600" b="1" i="1">
                                  <a:solidFill>
                                    <a:srgbClr val="FF0000"/>
                                  </a:solidFill>
                                  <a:latin typeface="Cambria Math"/>
                                  <a:ea typeface="Cambria Math"/>
                                </a:rPr>
                                <m:t>𝒓</m:t>
                              </m:r>
                            </m:e>
                            <m:sup>
                              <m:r>
                                <a:rPr lang="en-US" altLang="ja-JP" sz="3600" b="1" i="1">
                                  <a:solidFill>
                                    <a:srgbClr val="FF0000"/>
                                  </a:solidFill>
                                  <a:latin typeface="Cambria Math"/>
                                  <a:ea typeface="Cambria Math"/>
                                </a:rPr>
                                <m:t>𝟑</m:t>
                              </m:r>
                            </m:sup>
                          </m:sSup>
                        </m:den>
                      </m:f>
                      <m:r>
                        <a:rPr lang="en-US" altLang="ja-JP" sz="3600" b="1" i="1">
                          <a:solidFill>
                            <a:srgbClr val="FF0000"/>
                          </a:solidFill>
                          <a:latin typeface="Cambria Math"/>
                        </a:rPr>
                        <m:t>=</m:t>
                      </m:r>
                      <m:r>
                        <a:rPr lang="en-US" altLang="ja-JP" sz="3600" b="1" i="1">
                          <a:solidFill>
                            <a:srgbClr val="FF0000"/>
                          </a:solidFill>
                          <a:latin typeface="Cambria Math"/>
                        </a:rPr>
                        <m:t>𝒌</m:t>
                      </m:r>
                      <m:r>
                        <a:rPr lang="en-US" altLang="ja-JP" sz="3600" b="1" i="1">
                          <a:solidFill>
                            <a:srgbClr val="FF0000"/>
                          </a:solidFill>
                          <a:latin typeface="Cambria Math"/>
                          <a:ea typeface="Cambria Math"/>
                        </a:rPr>
                        <m:t>→</m:t>
                      </m:r>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a:rPr>
                            <m:t>𝑻</m:t>
                          </m:r>
                        </m:e>
                        <m:sup>
                          <m:r>
                            <a:rPr lang="en-US" altLang="ja-JP" sz="3600" b="1" i="1">
                              <a:solidFill>
                                <a:srgbClr val="FF0000"/>
                              </a:solidFill>
                              <a:latin typeface="Cambria Math"/>
                            </a:rPr>
                            <m:t>𝟐</m:t>
                          </m:r>
                        </m:sup>
                      </m:sSup>
                      <m:r>
                        <a:rPr lang="en-US" altLang="ja-JP" sz="3600" b="1" i="1">
                          <a:solidFill>
                            <a:srgbClr val="FF0000"/>
                          </a:solidFill>
                          <a:latin typeface="Cambria Math"/>
                        </a:rPr>
                        <m:t>=</m:t>
                      </m:r>
                    </m:oMath>
                  </m:oMathPara>
                </a14:m>
                <a:endParaRPr lang="ja-JP" altLang="en-US" sz="36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2D12EC8C-CBFD-4F02-B82E-8A983E27489A}"/>
                  </a:ext>
                </a:extLst>
              </p:cNvPr>
              <p:cNvSpPr>
                <a:spLocks noRot="1" noChangeAspect="1" noMove="1" noResize="1" noEditPoints="1" noAdjustHandles="1" noChangeArrowheads="1" noChangeShapeType="1" noTextEdit="1"/>
              </p:cNvSpPr>
              <p:nvPr/>
            </p:nvSpPr>
            <p:spPr>
              <a:xfrm>
                <a:off x="1847528" y="1510099"/>
                <a:ext cx="5262908" cy="121809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3AF43770-820C-4E35-8897-36E77927C702}"/>
                  </a:ext>
                </a:extLst>
              </p:cNvPr>
              <p:cNvSpPr/>
              <p:nvPr/>
            </p:nvSpPr>
            <p:spPr>
              <a:xfrm>
                <a:off x="1809601" y="3861048"/>
                <a:ext cx="3371884" cy="10602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a:rPr>
                        <m:t>𝑭</m:t>
                      </m:r>
                      <m:r>
                        <a:rPr lang="en-US" altLang="ja-JP" sz="3600" b="1" i="1" smtClean="0">
                          <a:solidFill>
                            <a:srgbClr val="FF0000"/>
                          </a:solidFill>
                          <a:latin typeface="Cambria Math"/>
                        </a:rPr>
                        <m:t>=</m:t>
                      </m:r>
                      <m:r>
                        <a:rPr lang="en-US" altLang="ja-JP" sz="3600" b="1" i="1" smtClean="0">
                          <a:solidFill>
                            <a:srgbClr val="FF0000"/>
                          </a:solidFill>
                          <a:latin typeface="Cambria Math"/>
                        </a:rPr>
                        <m:t>𝒎𝒓</m:t>
                      </m:r>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a:rPr>
                                <m:t>𝟐</m:t>
                              </m:r>
                              <m:r>
                                <a:rPr lang="en-US" altLang="ja-JP" sz="2800" b="1" i="1">
                                  <a:solidFill>
                                    <a:srgbClr val="FF0000"/>
                                  </a:solidFill>
                                  <a:latin typeface="Cambria Math"/>
                                  <a:ea typeface="Cambria Math"/>
                                </a:rPr>
                                <m:t>𝝅</m:t>
                              </m:r>
                            </m:num>
                            <m:den>
                              <m:r>
                                <a:rPr lang="en-US" altLang="ja-JP" sz="2800" b="1" i="1">
                                  <a:solidFill>
                                    <a:srgbClr val="FF0000"/>
                                  </a:solidFill>
                                  <a:latin typeface="Cambria Math"/>
                                  <a:ea typeface="Cambria Math"/>
                                </a:rPr>
                                <m:t>𝑻</m:t>
                              </m:r>
                            </m:den>
                          </m:f>
                          <m:r>
                            <m:rPr>
                              <m:nor/>
                            </m:rPr>
                            <a:rPr lang="en-US" altLang="ja-JP" sz="2800">
                              <a:solidFill>
                                <a:srgbClr val="FF0000"/>
                              </a:solidFill>
                              <a:latin typeface="Cambria Math"/>
                              <a:ea typeface="Cambria Math"/>
                            </a:rPr>
                            <m:t>)</m:t>
                          </m:r>
                          <m:r>
                            <m:rPr>
                              <m:nor/>
                            </m:rPr>
                            <a:rPr lang="ja-JP" altLang="en-US" sz="2800" dirty="0">
                              <a:ea typeface="HG丸ｺﾞｼｯｸM-PRO" panose="020F0600000000000000" pitchFamily="50" charset="-128"/>
                            </a:rPr>
                            <m:t> </m:t>
                          </m:r>
                        </m:e>
                        <m:sup>
                          <m:r>
                            <a:rPr lang="en-US" altLang="ja-JP" sz="3600" b="1" i="1">
                              <a:solidFill>
                                <a:srgbClr val="FF0000"/>
                              </a:solidFill>
                              <a:latin typeface="Cambria Math"/>
                            </a:rPr>
                            <m:t>𝟐</m:t>
                          </m:r>
                        </m:sup>
                      </m:sSup>
                      <m:r>
                        <a:rPr lang="en-US" altLang="ja-JP" sz="3600" b="1" i="1">
                          <a:solidFill>
                            <a:srgbClr val="FF0000"/>
                          </a:solidFill>
                          <a:latin typeface="Cambria Math"/>
                        </a:rPr>
                        <m:t>=</m:t>
                      </m:r>
                    </m:oMath>
                  </m:oMathPara>
                </a14:m>
                <a:endParaRPr lang="en-US" altLang="ja-JP" sz="2800" b="1" dirty="0">
                  <a:solidFill>
                    <a:srgbClr val="FF0000"/>
                  </a:solidFill>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3AF43770-820C-4E35-8897-36E77927C702}"/>
                  </a:ext>
                </a:extLst>
              </p:cNvPr>
              <p:cNvSpPr>
                <a:spLocks noRot="1" noChangeAspect="1" noMove="1" noResize="1" noEditPoints="1" noAdjustHandles="1" noChangeArrowheads="1" noChangeShapeType="1" noTextEdit="1"/>
              </p:cNvSpPr>
              <p:nvPr/>
            </p:nvSpPr>
            <p:spPr>
              <a:xfrm>
                <a:off x="1809601" y="3861048"/>
                <a:ext cx="3371884" cy="106029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3FC089A-6313-4388-A01B-C1F07000FFDD}"/>
                  </a:ext>
                </a:extLst>
              </p:cNvPr>
              <p:cNvSpPr/>
              <p:nvPr/>
            </p:nvSpPr>
            <p:spPr>
              <a:xfrm>
                <a:off x="7032104" y="1859501"/>
                <a:ext cx="1050440" cy="6588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a:rPr>
                        <m:t>𝒌</m:t>
                      </m:r>
                      <m:sSup>
                        <m:sSupPr>
                          <m:ctrlPr>
                            <a:rPr lang="en-US" altLang="ja-JP" sz="3600" b="1" i="1">
                              <a:solidFill>
                                <a:srgbClr val="FF0000"/>
                              </a:solidFill>
                              <a:latin typeface="Cambria Math" panose="02040503050406030204" pitchFamily="18" charset="0"/>
                              <a:ea typeface="Cambria Math"/>
                            </a:rPr>
                          </m:ctrlPr>
                        </m:sSupPr>
                        <m:e>
                          <m:r>
                            <a:rPr lang="en-US" altLang="ja-JP" sz="3600" b="1" i="1">
                              <a:solidFill>
                                <a:srgbClr val="FF0000"/>
                              </a:solidFill>
                              <a:latin typeface="Cambria Math"/>
                              <a:ea typeface="Cambria Math"/>
                            </a:rPr>
                            <m:t>𝒓</m:t>
                          </m:r>
                        </m:e>
                        <m:sup>
                          <m:r>
                            <a:rPr lang="en-US" altLang="ja-JP" sz="3600" b="1" i="1">
                              <a:solidFill>
                                <a:srgbClr val="FF0000"/>
                              </a:solidFill>
                              <a:latin typeface="Cambria Math"/>
                              <a:ea typeface="Cambria Math"/>
                            </a:rPr>
                            <m:t>𝟑</m:t>
                          </m:r>
                        </m:sup>
                      </m:sSup>
                    </m:oMath>
                  </m:oMathPara>
                </a14:m>
                <a:endParaRPr lang="ja-JP" altLang="en-US" sz="3600" dirty="0">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B3FC089A-6313-4388-A01B-C1F07000FFDD}"/>
                  </a:ext>
                </a:extLst>
              </p:cNvPr>
              <p:cNvSpPr>
                <a:spLocks noRot="1" noChangeAspect="1" noMove="1" noResize="1" noEditPoints="1" noAdjustHandles="1" noChangeArrowheads="1" noChangeShapeType="1" noTextEdit="1"/>
              </p:cNvSpPr>
              <p:nvPr/>
            </p:nvSpPr>
            <p:spPr>
              <a:xfrm>
                <a:off x="7032104" y="1859501"/>
                <a:ext cx="1050440" cy="65889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D6C19073-D284-4BFD-8FEA-9175E2852246}"/>
                  </a:ext>
                </a:extLst>
              </p:cNvPr>
              <p:cNvSpPr/>
              <p:nvPr/>
            </p:nvSpPr>
            <p:spPr>
              <a:xfrm>
                <a:off x="5166258" y="3852935"/>
                <a:ext cx="2860142" cy="967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a:rPr>
                            <m:t>𝟒</m:t>
                          </m:r>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a:ea typeface="Cambria Math"/>
                                </a:rPr>
                                <m:t>𝝅</m:t>
                              </m:r>
                            </m:e>
                            <m:sup>
                              <m:r>
                                <a:rPr lang="en-US" altLang="ja-JP" sz="2800" b="1" i="1">
                                  <a:solidFill>
                                    <a:srgbClr val="FF0000"/>
                                  </a:solidFill>
                                  <a:latin typeface="Cambria Math"/>
                                </a:rPr>
                                <m:t>𝟐</m:t>
                              </m:r>
                            </m:sup>
                          </m:sSup>
                          <m:r>
                            <a:rPr lang="en-US" altLang="ja-JP" sz="2800" b="1" i="1">
                              <a:solidFill>
                                <a:srgbClr val="FF0000"/>
                              </a:solidFill>
                              <a:latin typeface="Cambria Math"/>
                            </a:rPr>
                            <m:t>𝒎𝒓</m:t>
                          </m:r>
                        </m:num>
                        <m:den>
                          <m:sSup>
                            <m:sSupPr>
                              <m:ctrlPr>
                                <a:rPr lang="en-US" altLang="ja-JP" sz="2800" b="1" i="1">
                                  <a:solidFill>
                                    <a:srgbClr val="FF0000"/>
                                  </a:solidFill>
                                  <a:latin typeface="Cambria Math" panose="02040503050406030204" pitchFamily="18" charset="0"/>
                                  <a:ea typeface="Cambria Math"/>
                                </a:rPr>
                              </m:ctrlPr>
                            </m:sSupPr>
                            <m:e>
                              <m:r>
                                <a:rPr lang="en-US" altLang="ja-JP" sz="2800" b="1" i="1">
                                  <a:solidFill>
                                    <a:srgbClr val="FF0000"/>
                                  </a:solidFill>
                                  <a:latin typeface="Cambria Math"/>
                                  <a:ea typeface="Cambria Math"/>
                                </a:rPr>
                                <m:t>𝑻</m:t>
                              </m:r>
                            </m:e>
                            <m:sup>
                              <m:r>
                                <a:rPr lang="en-US" altLang="ja-JP" sz="2800" b="1" i="1">
                                  <a:solidFill>
                                    <a:srgbClr val="FF0000"/>
                                  </a:solidFill>
                                  <a:latin typeface="Cambria Math"/>
                                  <a:ea typeface="Cambria Math"/>
                                </a:rPr>
                                <m:t>𝟐</m:t>
                              </m:r>
                            </m:sup>
                          </m:sSup>
                        </m:den>
                      </m:f>
                      <m:r>
                        <a:rPr lang="en-US" altLang="ja-JP" sz="2800" b="1" i="1" smtClean="0">
                          <a:solidFill>
                            <a:srgbClr val="FF0000"/>
                          </a:solidFill>
                          <a:latin typeface="Cambria Math" panose="02040503050406030204" pitchFamily="18" charset="0"/>
                          <a:ea typeface="Cambria Math"/>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a:rPr>
                            <m:t>𝟒</m:t>
                          </m:r>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a:ea typeface="Cambria Math"/>
                                </a:rPr>
                                <m:t>𝝅</m:t>
                              </m:r>
                            </m:e>
                            <m:sup>
                              <m:r>
                                <a:rPr lang="en-US" altLang="ja-JP" sz="2800" b="1" i="1">
                                  <a:solidFill>
                                    <a:srgbClr val="FF0000"/>
                                  </a:solidFill>
                                  <a:latin typeface="Cambria Math"/>
                                </a:rPr>
                                <m:t>𝟐</m:t>
                              </m:r>
                            </m:sup>
                          </m:sSup>
                          <m:r>
                            <a:rPr lang="en-US" altLang="ja-JP" sz="2800" b="1" i="1">
                              <a:solidFill>
                                <a:srgbClr val="FF0000"/>
                              </a:solidFill>
                              <a:latin typeface="Cambria Math"/>
                            </a:rPr>
                            <m:t>𝒎</m:t>
                          </m:r>
                        </m:num>
                        <m:den>
                          <m:r>
                            <a:rPr lang="en-US" altLang="ja-JP" sz="2800" b="1" i="1" smtClean="0">
                              <a:solidFill>
                                <a:srgbClr val="FF0000"/>
                              </a:solidFill>
                              <a:latin typeface="Cambria Math" panose="02040503050406030204" pitchFamily="18" charset="0"/>
                            </a:rPr>
                            <m:t>𝒌</m:t>
                          </m:r>
                          <m:sSup>
                            <m:sSupPr>
                              <m:ctrlPr>
                                <a:rPr lang="en-US" altLang="ja-JP" sz="2800" b="1" i="1">
                                  <a:solidFill>
                                    <a:srgbClr val="FF0000"/>
                                  </a:solidFill>
                                  <a:latin typeface="Cambria Math" panose="02040503050406030204" pitchFamily="18" charset="0"/>
                                  <a:ea typeface="Cambria Math"/>
                                </a:rPr>
                              </m:ctrlPr>
                            </m:sSupPr>
                            <m:e>
                              <m:r>
                                <a:rPr lang="en-US" altLang="ja-JP" sz="2800" b="1" i="1" smtClean="0">
                                  <a:solidFill>
                                    <a:srgbClr val="FF0000"/>
                                  </a:solidFill>
                                  <a:latin typeface="Cambria Math" panose="02040503050406030204" pitchFamily="18" charset="0"/>
                                  <a:ea typeface="Cambria Math"/>
                                </a:rPr>
                                <m:t>𝒓</m:t>
                              </m:r>
                            </m:e>
                            <m:sup>
                              <m:r>
                                <a:rPr lang="en-US" altLang="ja-JP" sz="2800" b="1" i="1">
                                  <a:solidFill>
                                    <a:srgbClr val="FF0000"/>
                                  </a:solidFill>
                                  <a:latin typeface="Cambria Math"/>
                                  <a:ea typeface="Cambria Math"/>
                                </a:rPr>
                                <m:t>𝟐</m:t>
                              </m:r>
                            </m:sup>
                          </m:sSup>
                        </m:den>
                      </m:f>
                    </m:oMath>
                  </m:oMathPara>
                </a14:m>
                <a:endParaRPr lang="en-US" altLang="ja-JP" sz="2800" b="1" dirty="0">
                  <a:solidFill>
                    <a:srgbClr val="FF0000"/>
                  </a:solidFill>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D6C19073-D284-4BFD-8FEA-9175E2852246}"/>
                  </a:ext>
                </a:extLst>
              </p:cNvPr>
              <p:cNvSpPr>
                <a:spLocks noRot="1" noChangeAspect="1" noMove="1" noResize="1" noEditPoints="1" noAdjustHandles="1" noChangeArrowheads="1" noChangeShapeType="1" noTextEdit="1"/>
              </p:cNvSpPr>
              <p:nvPr/>
            </p:nvSpPr>
            <p:spPr>
              <a:xfrm>
                <a:off x="5166258" y="3852935"/>
                <a:ext cx="2860142" cy="96789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96003C51-B476-438C-B485-B0486DFFFE69}"/>
                  </a:ext>
                </a:extLst>
              </p:cNvPr>
              <p:cNvSpPr/>
              <p:nvPr/>
            </p:nvSpPr>
            <p:spPr>
              <a:xfrm>
                <a:off x="509056" y="3102457"/>
                <a:ext cx="10915536" cy="400110"/>
              </a:xfrm>
              <a:prstGeom prst="rect">
                <a:avLst/>
              </a:prstGeom>
            </p:spPr>
            <p:txBody>
              <a:bodyPr wrap="square">
                <a:spAutoFit/>
              </a:bodyPr>
              <a:lstStyle/>
              <a:p>
                <a:r>
                  <a:rPr lang="ja-JP" altLang="en-US" sz="2000" dirty="0">
                    <a:ea typeface="HG丸ｺﾞｼｯｸM-PRO" panose="020F0600000000000000" pitchFamily="50" charset="-128"/>
                  </a:rPr>
                  <a:t>式２および式３より、運動方程式・式１を</a:t>
                </a:r>
                <a14:m>
                  <m:oMath xmlns:m="http://schemas.openxmlformats.org/officeDocument/2006/math">
                    <m:r>
                      <a:rPr lang="en-US" altLang="ja-JP" sz="2000" b="1" i="1">
                        <a:solidFill>
                          <a:srgbClr val="FF0000"/>
                        </a:solidFill>
                        <a:latin typeface="Cambria Math"/>
                      </a:rPr>
                      <m:t>𝒌</m:t>
                    </m:r>
                    <m:r>
                      <a:rPr lang="en-US" altLang="ja-JP" sz="2000" b="1" i="1">
                        <a:solidFill>
                          <a:srgbClr val="FF0000"/>
                        </a:solidFill>
                        <a:latin typeface="Cambria Math"/>
                      </a:rPr>
                      <m:t> </m:t>
                    </m:r>
                  </m:oMath>
                </a14:m>
                <a:r>
                  <a:rPr lang="ja-JP" altLang="en-US" sz="2000" dirty="0">
                    <a:ea typeface="HG丸ｺﾞｼｯｸM-PRO" panose="020F0600000000000000" pitchFamily="50" charset="-128"/>
                  </a:rPr>
                  <a:t>、</a:t>
                </a:r>
                <a:r>
                  <a:rPr lang="en-US" altLang="ja-JP" sz="2000" b="1" dirty="0">
                    <a:solidFill>
                      <a:srgbClr val="FF0000"/>
                    </a:solidFill>
                  </a:rPr>
                  <a:t> </a:t>
                </a:r>
                <a14:m>
                  <m:oMath xmlns:m="http://schemas.openxmlformats.org/officeDocument/2006/math">
                    <m:r>
                      <a:rPr lang="en-US" altLang="ja-JP" sz="2000" b="1" i="1" smtClean="0">
                        <a:solidFill>
                          <a:srgbClr val="FF0000"/>
                        </a:solidFill>
                        <a:latin typeface="Cambria Math" panose="02040503050406030204" pitchFamily="18" charset="0"/>
                      </a:rPr>
                      <m:t>𝒎</m:t>
                    </m:r>
                  </m:oMath>
                </a14:m>
                <a:r>
                  <a:rPr lang="ja-JP" altLang="en-US" sz="2000" dirty="0">
                    <a:ea typeface="HG丸ｺﾞｼｯｸM-PRO" panose="020F0600000000000000" pitchFamily="50" charset="-128"/>
                  </a:rPr>
                  <a:t>、</a:t>
                </a:r>
                <a:r>
                  <a:rPr lang="en-US" altLang="ja-JP" sz="2000" b="1" dirty="0">
                    <a:solidFill>
                      <a:srgbClr val="FF0000"/>
                    </a:solidFill>
                  </a:rPr>
                  <a:t> </a:t>
                </a:r>
                <a14:m>
                  <m:oMath xmlns:m="http://schemas.openxmlformats.org/officeDocument/2006/math">
                    <m:r>
                      <a:rPr lang="en-US" altLang="ja-JP" sz="2000" b="1" i="1" smtClean="0">
                        <a:solidFill>
                          <a:srgbClr val="FF0000"/>
                        </a:solidFill>
                        <a:latin typeface="Cambria Math" panose="02040503050406030204" pitchFamily="18" charset="0"/>
                      </a:rPr>
                      <m:t>𝒓</m:t>
                    </m:r>
                  </m:oMath>
                </a14:m>
                <a:r>
                  <a:rPr lang="ja-JP" altLang="en-US" sz="2000" dirty="0">
                    <a:ea typeface="HG丸ｺﾞｼｯｸM-PRO" panose="020F0600000000000000" pitchFamily="50" charset="-128"/>
                  </a:rPr>
                  <a:t>を用いて表すと、</a:t>
                </a:r>
              </a:p>
            </p:txBody>
          </p:sp>
        </mc:Choice>
        <mc:Fallback xmlns="">
          <p:sp>
            <p:nvSpPr>
              <p:cNvPr id="16" name="正方形/長方形 15">
                <a:extLst>
                  <a:ext uri="{FF2B5EF4-FFF2-40B4-BE49-F238E27FC236}">
                    <a16:creationId xmlns:a16="http://schemas.microsoft.com/office/drawing/2014/main" id="{96003C51-B476-438C-B485-B0486DFFFE69}"/>
                  </a:ext>
                </a:extLst>
              </p:cNvPr>
              <p:cNvSpPr>
                <a:spLocks noRot="1" noChangeAspect="1" noMove="1" noResize="1" noEditPoints="1" noAdjustHandles="1" noChangeArrowheads="1" noChangeShapeType="1" noTextEdit="1"/>
              </p:cNvSpPr>
              <p:nvPr/>
            </p:nvSpPr>
            <p:spPr>
              <a:xfrm>
                <a:off x="509056" y="3102457"/>
                <a:ext cx="10915536" cy="400110"/>
              </a:xfrm>
              <a:prstGeom prst="rect">
                <a:avLst/>
              </a:prstGeom>
              <a:blipFill>
                <a:blip r:embed="rId7"/>
                <a:stretch>
                  <a:fillRect l="-615" t="-13636" b="-212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281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8</a:t>
            </a:fld>
            <a:endParaRPr kumimoji="1" lang="ja-JP" altLang="en-US"/>
          </a:p>
        </p:txBody>
      </p:sp>
      <mc:AlternateContent xmlns:mc="http://schemas.openxmlformats.org/markup-compatibility/2006">
        <mc:Choice xmlns:a14="http://schemas.microsoft.com/office/drawing/2010/main" Requires="a14">
          <p:sp>
            <p:nvSpPr>
              <p:cNvPr id="17" name="正方形/長方形 16">
                <a:extLst>
                  <a:ext uri="{FF2B5EF4-FFF2-40B4-BE49-F238E27FC236}">
                    <a16:creationId xmlns:a16="http://schemas.microsoft.com/office/drawing/2014/main" id="{15E06883-AF67-4B00-B1E0-1E6AC1BD1FCC}"/>
                  </a:ext>
                </a:extLst>
              </p:cNvPr>
              <p:cNvSpPr/>
              <p:nvPr/>
            </p:nvSpPr>
            <p:spPr>
              <a:xfrm>
                <a:off x="516967" y="911679"/>
                <a:ext cx="11089232" cy="2492990"/>
              </a:xfrm>
              <a:prstGeom prst="rect">
                <a:avLst/>
              </a:prstGeom>
            </p:spPr>
            <p:txBody>
              <a:bodyPr wrap="square">
                <a:spAutoFit/>
              </a:bodyPr>
              <a:lstStyle/>
              <a:p>
                <a:r>
                  <a:rPr lang="ja-JP" altLang="en-US" sz="2800" dirty="0">
                    <a:ea typeface="HG丸ｺﾞｼｯｸM-PRO" panose="020F0600000000000000" pitchFamily="50" charset="-128"/>
                  </a:rPr>
                  <a:t>ここで、</a:t>
                </a:r>
                <a:r>
                  <a:rPr lang="ja-JP" altLang="en-US" sz="2800" dirty="0">
                    <a:solidFill>
                      <a:srgbClr val="FF0000"/>
                    </a:solidFill>
                    <a:ea typeface="HG丸ｺﾞｼｯｸM-PRO" panose="020F0600000000000000" pitchFamily="50" charset="-128"/>
                  </a:rPr>
                  <a:t>ニュートン</a:t>
                </a:r>
                <a:r>
                  <a:rPr lang="ja-JP" altLang="en-US" sz="2800" dirty="0">
                    <a:ea typeface="HG丸ｺﾞｼｯｸM-PRO" panose="020F0600000000000000" pitchFamily="50" charset="-128"/>
                  </a:rPr>
                  <a:t>は、太陽と惑星の間にはたらく力の式に惑星の質量が含まれているのであれば、</a:t>
                </a:r>
                <a:r>
                  <a:rPr lang="ja-JP" altLang="en-US" sz="2800" b="1" dirty="0">
                    <a:solidFill>
                      <a:srgbClr val="FF0000"/>
                    </a:solidFill>
                    <a:ea typeface="HG丸ｺﾞｼｯｸM-PRO" panose="020F0600000000000000" pitchFamily="50" charset="-128"/>
                  </a:rPr>
                  <a:t>太陽の質量も含まれるだろうと考えた。</a:t>
                </a:r>
                <a:r>
                  <a:rPr lang="ja-JP" altLang="en-US" sz="2800" dirty="0">
                    <a:ea typeface="HG丸ｺﾞｼｯｸM-PRO" panose="020F0600000000000000" pitchFamily="50" charset="-128"/>
                  </a:rPr>
                  <a:t>ここで、太陽の質量を</a:t>
                </a:r>
                <a14:m>
                  <m:oMath xmlns:m="http://schemas.openxmlformats.org/officeDocument/2006/math">
                    <m:r>
                      <a:rPr lang="en-US" altLang="ja-JP" sz="2800" b="1" i="1">
                        <a:solidFill>
                          <a:srgbClr val="FF0000"/>
                        </a:solidFill>
                        <a:latin typeface="Cambria Math" panose="02040503050406030204" pitchFamily="18" charset="0"/>
                      </a:rPr>
                      <m:t>𝑴</m:t>
                    </m:r>
                  </m:oMath>
                </a14:m>
                <a:r>
                  <a:rPr lang="ja-JP" altLang="en-US" sz="2800" dirty="0">
                    <a:ea typeface="HG丸ｺﾞｼｯｸM-PRO" panose="020F0600000000000000" pitchFamily="50" charset="-128"/>
                  </a:rPr>
                  <a:t>、新しく定数</a:t>
                </a:r>
                <a14:m>
                  <m:oMath xmlns:m="http://schemas.openxmlformats.org/officeDocument/2006/math">
                    <m:r>
                      <a:rPr lang="en-US" altLang="ja-JP" sz="2800" b="1" i="1">
                        <a:solidFill>
                          <a:srgbClr val="FF0000"/>
                        </a:solidFill>
                        <a:latin typeface="Cambria Math" panose="02040503050406030204" pitchFamily="18" charset="0"/>
                      </a:rPr>
                      <m:t>𝑮</m:t>
                    </m:r>
                  </m:oMath>
                </a14:m>
                <a:r>
                  <a:rPr lang="ja-JP" altLang="en-US" sz="2800" dirty="0">
                    <a:ea typeface="HG丸ｺﾞｼｯｸM-PRO" panose="020F0600000000000000" pitchFamily="50" charset="-128"/>
                  </a:rPr>
                  <a:t>を用いて、</a:t>
                </a:r>
              </a:p>
              <a:p>
                <a:r>
                  <a:rPr lang="ja-JP" altLang="en-US" sz="2800" dirty="0">
                    <a:ea typeface="HG丸ｺﾞｼｯｸM-PRO" panose="020F0600000000000000" pitchFamily="50" charset="-128"/>
                  </a:rPr>
                  <a:t>　</a:t>
                </a:r>
                <a:endParaRPr lang="en-US" altLang="ja-JP" sz="2800" dirty="0">
                  <a:ea typeface="HG丸ｺﾞｼｯｸM-PRO" panose="020F0600000000000000" pitchFamily="50" charset="-128"/>
                </a:endParaRPr>
              </a:p>
              <a:p>
                <a:r>
                  <a:rPr lang="ja-JP" altLang="en-US" sz="4400" dirty="0">
                    <a:ea typeface="HG丸ｺﾞｼｯｸM-PRO" panose="020F0600000000000000" pitchFamily="50" charset="-128"/>
                  </a:rPr>
                  <a:t>　</a:t>
                </a:r>
                <a:r>
                  <a:rPr lang="en-US" altLang="ja-JP" sz="4400" b="1" dirty="0">
                    <a:solidFill>
                      <a:srgbClr val="FF0000"/>
                    </a:solidFill>
                  </a:rPr>
                  <a:t> </a:t>
                </a:r>
                <a14:m>
                  <m:oMath xmlns:m="http://schemas.openxmlformats.org/officeDocument/2006/math">
                    <m:r>
                      <a:rPr lang="en-US" altLang="ja-JP" sz="4400" b="1" i="1">
                        <a:solidFill>
                          <a:srgbClr val="FF0000"/>
                        </a:solidFill>
                        <a:latin typeface="Cambria Math" panose="02040503050406030204" pitchFamily="18" charset="0"/>
                      </a:rPr>
                      <m:t>𝑮</m:t>
                    </m:r>
                    <m:r>
                      <a:rPr lang="en-US" altLang="ja-JP" sz="4400" b="1" i="1" smtClean="0">
                        <a:solidFill>
                          <a:srgbClr val="FF0000"/>
                        </a:solidFill>
                        <a:latin typeface="Cambria Math" panose="02040503050406030204" pitchFamily="18" charset="0"/>
                      </a:rPr>
                      <m:t>𝑴</m:t>
                    </m:r>
                    <m:r>
                      <a:rPr lang="en-US" altLang="ja-JP" sz="4400" b="1" i="1" smtClean="0">
                        <a:solidFill>
                          <a:srgbClr val="FF0000"/>
                        </a:solidFill>
                        <a:latin typeface="Cambria Math" panose="02040503050406030204" pitchFamily="18" charset="0"/>
                      </a:rPr>
                      <m:t>=</m:t>
                    </m:r>
                  </m:oMath>
                </a14:m>
                <a:r>
                  <a:rPr lang="ja-JP" altLang="en-US" sz="4400" dirty="0">
                    <a:ea typeface="HG丸ｺﾞｼｯｸM-PRO" panose="020F0600000000000000" pitchFamily="50" charset="-128"/>
                  </a:rPr>
                  <a:t>　　　とおくと、</a:t>
                </a:r>
              </a:p>
            </p:txBody>
          </p:sp>
        </mc:Choice>
        <mc:Fallback>
          <p:sp>
            <p:nvSpPr>
              <p:cNvPr id="17" name="正方形/長方形 16">
                <a:extLst>
                  <a:ext uri="{FF2B5EF4-FFF2-40B4-BE49-F238E27FC236}">
                    <a16:creationId xmlns:a16="http://schemas.microsoft.com/office/drawing/2014/main" id="{15E06883-AF67-4B00-B1E0-1E6AC1BD1FCC}"/>
                  </a:ext>
                </a:extLst>
              </p:cNvPr>
              <p:cNvSpPr>
                <a:spLocks noRot="1" noChangeAspect="1" noMove="1" noResize="1" noEditPoints="1" noAdjustHandles="1" noChangeArrowheads="1" noChangeShapeType="1" noTextEdit="1"/>
              </p:cNvSpPr>
              <p:nvPr/>
            </p:nvSpPr>
            <p:spPr>
              <a:xfrm>
                <a:off x="516967" y="911679"/>
                <a:ext cx="11089232" cy="2492990"/>
              </a:xfrm>
              <a:prstGeom prst="rect">
                <a:avLst/>
              </a:prstGeom>
              <a:blipFill>
                <a:blip r:embed="rId2"/>
                <a:stretch>
                  <a:fillRect l="-1154" t="-2689" b="-92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D8CD7229-A7BF-42C8-B12A-F717531798C0}"/>
                  </a:ext>
                </a:extLst>
              </p:cNvPr>
              <p:cNvSpPr/>
              <p:nvPr/>
            </p:nvSpPr>
            <p:spPr>
              <a:xfrm>
                <a:off x="1919536" y="3685587"/>
                <a:ext cx="5976664" cy="19663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6000" b="1" i="1" smtClean="0">
                          <a:solidFill>
                            <a:srgbClr val="FF0000"/>
                          </a:solidFill>
                          <a:latin typeface="Cambria Math"/>
                        </a:rPr>
                        <m:t>𝑭</m:t>
                      </m:r>
                      <m:r>
                        <a:rPr lang="en-US" altLang="ja-JP" sz="6000" b="1" i="1" smtClean="0">
                          <a:solidFill>
                            <a:srgbClr val="FF0000"/>
                          </a:solidFill>
                          <a:latin typeface="Cambria Math"/>
                        </a:rPr>
                        <m:t>=</m:t>
                      </m:r>
                      <m:f>
                        <m:fPr>
                          <m:ctrlPr>
                            <a:rPr lang="en-US" altLang="ja-JP" sz="6000" b="1" i="1">
                              <a:solidFill>
                                <a:srgbClr val="FF0000"/>
                              </a:solidFill>
                              <a:latin typeface="Cambria Math" panose="02040503050406030204" pitchFamily="18" charset="0"/>
                            </a:rPr>
                          </m:ctrlPr>
                        </m:fPr>
                        <m:num>
                          <m:r>
                            <a:rPr lang="en-US" altLang="ja-JP" sz="6000" b="1" i="1">
                              <a:solidFill>
                                <a:srgbClr val="FF0000"/>
                              </a:solidFill>
                              <a:latin typeface="Cambria Math"/>
                            </a:rPr>
                            <m:t>𝟒</m:t>
                          </m:r>
                          <m:sSup>
                            <m:sSupPr>
                              <m:ctrlPr>
                                <a:rPr lang="en-US" altLang="ja-JP" sz="6000" b="1" i="1">
                                  <a:solidFill>
                                    <a:srgbClr val="FF0000"/>
                                  </a:solidFill>
                                  <a:latin typeface="Cambria Math" panose="02040503050406030204" pitchFamily="18" charset="0"/>
                                </a:rPr>
                              </m:ctrlPr>
                            </m:sSupPr>
                            <m:e>
                              <m:r>
                                <a:rPr lang="en-US" altLang="ja-JP" sz="6000" b="1" i="1">
                                  <a:solidFill>
                                    <a:srgbClr val="FF0000"/>
                                  </a:solidFill>
                                  <a:latin typeface="Cambria Math"/>
                                  <a:ea typeface="Cambria Math"/>
                                </a:rPr>
                                <m:t>𝝅</m:t>
                              </m:r>
                            </m:e>
                            <m:sup>
                              <m:r>
                                <a:rPr lang="en-US" altLang="ja-JP" sz="6000" b="1" i="1">
                                  <a:solidFill>
                                    <a:srgbClr val="FF0000"/>
                                  </a:solidFill>
                                  <a:latin typeface="Cambria Math"/>
                                </a:rPr>
                                <m:t>𝟐</m:t>
                              </m:r>
                            </m:sup>
                          </m:sSup>
                          <m:r>
                            <a:rPr lang="en-US" altLang="ja-JP" sz="6000" b="1" i="1">
                              <a:solidFill>
                                <a:srgbClr val="FF0000"/>
                              </a:solidFill>
                              <a:latin typeface="Cambria Math"/>
                            </a:rPr>
                            <m:t>𝒎</m:t>
                          </m:r>
                        </m:num>
                        <m:den>
                          <m:r>
                            <a:rPr lang="en-US" altLang="ja-JP" sz="6000" b="1" i="1" smtClean="0">
                              <a:solidFill>
                                <a:srgbClr val="FF0000"/>
                              </a:solidFill>
                              <a:latin typeface="Cambria Math" panose="02040503050406030204" pitchFamily="18" charset="0"/>
                            </a:rPr>
                            <m:t>𝒌</m:t>
                          </m:r>
                          <m:sSup>
                            <m:sSupPr>
                              <m:ctrlPr>
                                <a:rPr lang="en-US" altLang="ja-JP" sz="6000" b="1" i="1">
                                  <a:solidFill>
                                    <a:srgbClr val="FF0000"/>
                                  </a:solidFill>
                                  <a:latin typeface="Cambria Math" panose="02040503050406030204" pitchFamily="18" charset="0"/>
                                </a:rPr>
                              </m:ctrlPr>
                            </m:sSupPr>
                            <m:e>
                              <m:r>
                                <a:rPr lang="en-US" altLang="ja-JP" sz="6000" b="1" i="1">
                                  <a:solidFill>
                                    <a:srgbClr val="FF0000"/>
                                  </a:solidFill>
                                  <a:latin typeface="Cambria Math" panose="02040503050406030204" pitchFamily="18" charset="0"/>
                                </a:rPr>
                                <m:t>𝒓</m:t>
                              </m:r>
                            </m:e>
                            <m:sup>
                              <m:r>
                                <a:rPr lang="en-US" altLang="ja-JP" sz="6000" b="1" i="1">
                                  <a:solidFill>
                                    <a:srgbClr val="FF0000"/>
                                  </a:solidFill>
                                  <a:latin typeface="Cambria Math" panose="02040503050406030204" pitchFamily="18" charset="0"/>
                                </a:rPr>
                                <m:t>𝟐</m:t>
                              </m:r>
                            </m:sup>
                          </m:sSup>
                        </m:den>
                      </m:f>
                      <m:r>
                        <a:rPr lang="en-US" altLang="ja-JP" sz="6000" b="1" i="1">
                          <a:solidFill>
                            <a:srgbClr val="FF0000"/>
                          </a:solidFill>
                          <a:latin typeface="Cambria Math"/>
                        </a:rPr>
                        <m:t>=</m:t>
                      </m:r>
                    </m:oMath>
                  </m:oMathPara>
                </a14:m>
                <a:endParaRPr lang="en-US" altLang="ja-JP" sz="6000" b="1" dirty="0">
                  <a:solidFill>
                    <a:srgbClr val="FF0000"/>
                  </a:solidFill>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D8CD7229-A7BF-42C8-B12A-F717531798C0}"/>
                  </a:ext>
                </a:extLst>
              </p:cNvPr>
              <p:cNvSpPr>
                <a:spLocks noRot="1" noChangeAspect="1" noMove="1" noResize="1" noEditPoints="1" noAdjustHandles="1" noChangeArrowheads="1" noChangeShapeType="1" noTextEdit="1"/>
              </p:cNvSpPr>
              <p:nvPr/>
            </p:nvSpPr>
            <p:spPr>
              <a:xfrm>
                <a:off x="1919536" y="3685587"/>
                <a:ext cx="5976664" cy="196630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613BC982-8807-4DE2-B438-11AED54C71A2}"/>
                  </a:ext>
                </a:extLst>
              </p:cNvPr>
              <p:cNvSpPr/>
              <p:nvPr/>
            </p:nvSpPr>
            <p:spPr>
              <a:xfrm>
                <a:off x="2927648" y="2351839"/>
                <a:ext cx="1101519" cy="1218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a:rPr>
                            <m:t>𝟒</m:t>
                          </m:r>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a:ea typeface="Cambria Math"/>
                                </a:rPr>
                                <m:t>𝝅</m:t>
                              </m:r>
                            </m:e>
                            <m:sup>
                              <m:r>
                                <a:rPr lang="en-US" altLang="ja-JP" sz="3600" b="1" i="1">
                                  <a:solidFill>
                                    <a:srgbClr val="FF0000"/>
                                  </a:solidFill>
                                  <a:latin typeface="Cambria Math"/>
                                </a:rPr>
                                <m:t>𝟐</m:t>
                              </m:r>
                            </m:sup>
                          </m:sSup>
                        </m:num>
                        <m:den>
                          <m:r>
                            <a:rPr lang="en-US" altLang="ja-JP" sz="3600" b="1" i="1">
                              <a:solidFill>
                                <a:srgbClr val="FF0000"/>
                              </a:solidFill>
                              <a:latin typeface="Cambria Math"/>
                            </a:rPr>
                            <m:t>𝒌</m:t>
                          </m:r>
                        </m:den>
                      </m:f>
                    </m:oMath>
                  </m:oMathPara>
                </a14:m>
                <a:endParaRPr lang="en-US" altLang="ja-JP" sz="4000" b="1" dirty="0">
                  <a:solidFill>
                    <a:srgbClr val="FF0000"/>
                  </a:solidFill>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613BC982-8807-4DE2-B438-11AED54C71A2}"/>
                  </a:ext>
                </a:extLst>
              </p:cNvPr>
              <p:cNvSpPr>
                <a:spLocks noRot="1" noChangeAspect="1" noMove="1" noResize="1" noEditPoints="1" noAdjustHandles="1" noChangeArrowheads="1" noChangeShapeType="1" noTextEdit="1"/>
              </p:cNvSpPr>
              <p:nvPr/>
            </p:nvSpPr>
            <p:spPr>
              <a:xfrm>
                <a:off x="2927648" y="2351839"/>
                <a:ext cx="1101519" cy="121815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D16B2A9D-6BE3-4DBC-987F-2706882E9942}"/>
                  </a:ext>
                </a:extLst>
              </p:cNvPr>
              <p:cNvSpPr/>
              <p:nvPr/>
            </p:nvSpPr>
            <p:spPr>
              <a:xfrm>
                <a:off x="7176120" y="3973619"/>
                <a:ext cx="2196434" cy="1642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5400" b="1" i="1">
                          <a:solidFill>
                            <a:srgbClr val="FF0000"/>
                          </a:solidFill>
                          <a:latin typeface="Cambria Math" panose="02040503050406030204" pitchFamily="18" charset="0"/>
                        </a:rPr>
                        <m:t>𝑮</m:t>
                      </m:r>
                      <m:f>
                        <m:fPr>
                          <m:ctrlPr>
                            <a:rPr lang="en-US" altLang="ja-JP" sz="5400" b="1" i="1">
                              <a:solidFill>
                                <a:srgbClr val="FF0000"/>
                              </a:solidFill>
                              <a:latin typeface="Cambria Math" panose="02040503050406030204" pitchFamily="18" charset="0"/>
                            </a:rPr>
                          </m:ctrlPr>
                        </m:fPr>
                        <m:num>
                          <m:r>
                            <a:rPr lang="en-US" altLang="ja-JP" sz="5400" b="1" i="1">
                              <a:solidFill>
                                <a:srgbClr val="FF0000"/>
                              </a:solidFill>
                              <a:latin typeface="Cambria Math" panose="02040503050406030204" pitchFamily="18" charset="0"/>
                            </a:rPr>
                            <m:t>𝑴𝒎</m:t>
                          </m:r>
                        </m:num>
                        <m:den>
                          <m:sSup>
                            <m:sSupPr>
                              <m:ctrlPr>
                                <a:rPr lang="en-US" altLang="ja-JP" sz="5400" b="1" i="1">
                                  <a:solidFill>
                                    <a:srgbClr val="FF0000"/>
                                  </a:solidFill>
                                  <a:latin typeface="Cambria Math" panose="02040503050406030204" pitchFamily="18" charset="0"/>
                                </a:rPr>
                              </m:ctrlPr>
                            </m:sSupPr>
                            <m:e>
                              <m:r>
                                <a:rPr lang="en-US" altLang="ja-JP" sz="5400" b="1" i="1">
                                  <a:solidFill>
                                    <a:srgbClr val="FF0000"/>
                                  </a:solidFill>
                                  <a:latin typeface="Cambria Math" panose="02040503050406030204" pitchFamily="18" charset="0"/>
                                </a:rPr>
                                <m:t>𝒓</m:t>
                              </m:r>
                            </m:e>
                            <m:sup>
                              <m:r>
                                <a:rPr lang="en-US" altLang="ja-JP" sz="5400" b="1" i="1">
                                  <a:solidFill>
                                    <a:srgbClr val="FF0000"/>
                                  </a:solidFill>
                                  <a:latin typeface="Cambria Math" panose="02040503050406030204" pitchFamily="18" charset="0"/>
                                </a:rPr>
                                <m:t>𝟐</m:t>
                              </m:r>
                            </m:sup>
                          </m:sSup>
                        </m:den>
                      </m:f>
                    </m:oMath>
                  </m:oMathPara>
                </a14:m>
                <a:endParaRPr lang="ja-JP" altLang="en-US" sz="5400" dirty="0">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D16B2A9D-6BE3-4DBC-987F-2706882E9942}"/>
                  </a:ext>
                </a:extLst>
              </p:cNvPr>
              <p:cNvSpPr>
                <a:spLocks noRot="1" noChangeAspect="1" noMove="1" noResize="1" noEditPoints="1" noAdjustHandles="1" noChangeArrowheads="1" noChangeShapeType="1" noTextEdit="1"/>
              </p:cNvSpPr>
              <p:nvPr/>
            </p:nvSpPr>
            <p:spPr>
              <a:xfrm>
                <a:off x="7176120" y="3973619"/>
                <a:ext cx="2196434" cy="1642694"/>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495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ケプラーの三法則と万有引力の法則　　　</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9</a:t>
            </a:fld>
            <a:endParaRPr kumimoji="1" lang="ja-JP" altLang="en-US"/>
          </a:p>
        </p:txBody>
      </p:sp>
      <p:sp>
        <p:nvSpPr>
          <p:cNvPr id="6" name="コンテンツ プレースホルダー 2">
            <a:extLst>
              <a:ext uri="{FF2B5EF4-FFF2-40B4-BE49-F238E27FC236}">
                <a16:creationId xmlns:a16="http://schemas.microsoft.com/office/drawing/2014/main" id="{AE1AC3F2-2415-4911-8981-B2D2D5F21D57}"/>
              </a:ext>
            </a:extLst>
          </p:cNvPr>
          <p:cNvSpPr txBox="1">
            <a:spLocks/>
          </p:cNvSpPr>
          <p:nvPr/>
        </p:nvSpPr>
        <p:spPr>
          <a:xfrm>
            <a:off x="900549" y="887991"/>
            <a:ext cx="4027225" cy="6682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FF0000"/>
                </a:solidFill>
              </a:rPr>
              <a:t>〇万有引力の法則</a:t>
            </a:r>
            <a:endParaRPr lang="ja-JP" altLang="en-US" sz="2800" dirty="0"/>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109CE934-5361-422D-9945-6A7F0FEEBAF1}"/>
                  </a:ext>
                </a:extLst>
              </p:cNvPr>
              <p:cNvSpPr/>
              <p:nvPr/>
            </p:nvSpPr>
            <p:spPr>
              <a:xfrm>
                <a:off x="8184231" y="1806705"/>
                <a:ext cx="3047591" cy="13555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a:rPr>
                        <m:t>𝑭</m:t>
                      </m:r>
                      <m:r>
                        <a:rPr lang="en-US" altLang="ja-JP" sz="4400" b="1" i="1" smtClean="0">
                          <a:solidFill>
                            <a:srgbClr val="FF0000"/>
                          </a:solidFill>
                          <a:latin typeface="Cambria Math"/>
                        </a:rPr>
                        <m:t>=</m:t>
                      </m:r>
                      <m:r>
                        <a:rPr lang="en-US" altLang="ja-JP" sz="4400" b="1" i="1" smtClean="0">
                          <a:solidFill>
                            <a:srgbClr val="FF0000"/>
                          </a:solidFill>
                          <a:latin typeface="Cambria Math" panose="02040503050406030204" pitchFamily="18" charset="0"/>
                        </a:rPr>
                        <m:t>𝑮</m:t>
                      </m:r>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𝑴𝒎</m:t>
                          </m:r>
                        </m:num>
                        <m:den>
                          <m:sSup>
                            <m:sSupPr>
                              <m:ctrlPr>
                                <a:rPr lang="en-US" altLang="ja-JP" sz="4400" b="1" i="1" smtClean="0">
                                  <a:solidFill>
                                    <a:srgbClr val="FF0000"/>
                                  </a:solidFill>
                                  <a:latin typeface="Cambria Math" panose="02040503050406030204" pitchFamily="18" charset="0"/>
                                </a:rPr>
                              </m:ctrlPr>
                            </m:sSupPr>
                            <m:e>
                              <m:r>
                                <a:rPr lang="en-US" altLang="ja-JP" sz="4400" b="1" i="1" smtClean="0">
                                  <a:solidFill>
                                    <a:srgbClr val="FF0000"/>
                                  </a:solidFill>
                                  <a:latin typeface="Cambria Math" panose="02040503050406030204" pitchFamily="18" charset="0"/>
                                </a:rPr>
                                <m:t>𝒓</m:t>
                              </m:r>
                            </m:e>
                            <m:sup>
                              <m:r>
                                <a:rPr lang="en-US" altLang="ja-JP" sz="4400" b="1" i="1" smtClean="0">
                                  <a:solidFill>
                                    <a:srgbClr val="FF0000"/>
                                  </a:solidFill>
                                  <a:latin typeface="Cambria Math" panose="02040503050406030204" pitchFamily="18" charset="0"/>
                                </a:rPr>
                                <m:t>𝟐</m:t>
                              </m:r>
                            </m:sup>
                          </m:sSup>
                        </m:den>
                      </m:f>
                    </m:oMath>
                  </m:oMathPara>
                </a14:m>
                <a:endParaRPr lang="en-US" altLang="ja-JP" sz="4400" b="1" dirty="0">
                  <a:solidFill>
                    <a:srgbClr val="FF0000"/>
                  </a:solidFill>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109CE934-5361-422D-9945-6A7F0FEEBAF1}"/>
                  </a:ext>
                </a:extLst>
              </p:cNvPr>
              <p:cNvSpPr>
                <a:spLocks noRot="1" noChangeAspect="1" noMove="1" noResize="1" noEditPoints="1" noAdjustHandles="1" noChangeArrowheads="1" noChangeShapeType="1" noTextEdit="1"/>
              </p:cNvSpPr>
              <p:nvPr/>
            </p:nvSpPr>
            <p:spPr>
              <a:xfrm>
                <a:off x="8184231" y="1806705"/>
                <a:ext cx="3047591" cy="135556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7DCCE3A4-3AEC-4036-9A41-4C3F08E2FA3D}"/>
                  </a:ext>
                </a:extLst>
              </p:cNvPr>
              <p:cNvSpPr/>
              <p:nvPr/>
            </p:nvSpPr>
            <p:spPr>
              <a:xfrm>
                <a:off x="1847528" y="3916582"/>
                <a:ext cx="5500530" cy="523220"/>
              </a:xfrm>
              <a:prstGeom prst="rect">
                <a:avLst/>
              </a:prstGeom>
            </p:spPr>
            <p:txBody>
              <a:bodyPr wrap="square">
                <a:spAutoFit/>
              </a:bodyPr>
              <a:lstStyle/>
              <a:p>
                <a:r>
                  <a:rPr lang="ja-JP" altLang="en-US" sz="2800" dirty="0">
                    <a:ea typeface="HG丸ｺﾞｼｯｸM-PRO" panose="020F0600000000000000" pitchFamily="50" charset="-128"/>
                  </a:rPr>
                  <a:t>◎万有引力定数</a:t>
                </a:r>
                <a14:m>
                  <m:oMath xmlns:m="http://schemas.openxmlformats.org/officeDocument/2006/math">
                    <m:r>
                      <a:rPr lang="en-US" altLang="ja-JP" sz="2800" b="1" i="1">
                        <a:solidFill>
                          <a:srgbClr val="FF0000"/>
                        </a:solidFill>
                        <a:latin typeface="Cambria Math" panose="02040503050406030204" pitchFamily="18" charset="0"/>
                      </a:rPr>
                      <m:t>𝑮</m:t>
                    </m:r>
                  </m:oMath>
                </a14:m>
                <a:r>
                  <a:rPr lang="ja-JP" altLang="en-US" sz="2800" dirty="0">
                    <a:ea typeface="HG丸ｺﾞｼｯｸM-PRO" panose="020F0600000000000000" pitchFamily="50" charset="-128"/>
                  </a:rPr>
                  <a:t>の測定</a:t>
                </a:r>
                <a:endParaRPr lang="en-US" altLang="ja-JP" sz="2800" b="1" dirty="0">
                  <a:solidFill>
                    <a:srgbClr val="FF0000"/>
                  </a:solidFill>
                </a:endParaRPr>
              </a:p>
            </p:txBody>
          </p:sp>
        </mc:Choice>
        <mc:Fallback xmlns="">
          <p:sp>
            <p:nvSpPr>
              <p:cNvPr id="8" name="正方形/長方形 7">
                <a:extLst>
                  <a:ext uri="{FF2B5EF4-FFF2-40B4-BE49-F238E27FC236}">
                    <a16:creationId xmlns:a16="http://schemas.microsoft.com/office/drawing/2014/main" id="{7DCCE3A4-3AEC-4036-9A41-4C3F08E2FA3D}"/>
                  </a:ext>
                </a:extLst>
              </p:cNvPr>
              <p:cNvSpPr>
                <a:spLocks noRot="1" noChangeAspect="1" noMove="1" noResize="1" noEditPoints="1" noAdjustHandles="1" noChangeArrowheads="1" noChangeShapeType="1" noTextEdit="1"/>
              </p:cNvSpPr>
              <p:nvPr/>
            </p:nvSpPr>
            <p:spPr>
              <a:xfrm>
                <a:off x="1847528" y="3916582"/>
                <a:ext cx="5500530" cy="523220"/>
              </a:xfrm>
              <a:prstGeom prst="rect">
                <a:avLst/>
              </a:prstGeom>
              <a:blipFill>
                <a:blip r:embed="rId3"/>
                <a:stretch>
                  <a:fillRect l="-2217" t="-16279" b="-26744"/>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7FA60BCA-8600-4568-95B7-6661CCBDDC5E}"/>
              </a:ext>
            </a:extLst>
          </p:cNvPr>
          <p:cNvSpPr/>
          <p:nvPr/>
        </p:nvSpPr>
        <p:spPr>
          <a:xfrm>
            <a:off x="2463294" y="4606016"/>
            <a:ext cx="3877985"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キャベンディッシュ</a:t>
            </a:r>
            <a:endParaRPr lang="ja-JP" altLang="en-US" sz="3200" dirty="0">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10" name="正方形/長方形 9">
                <a:extLst>
                  <a:ext uri="{FF2B5EF4-FFF2-40B4-BE49-F238E27FC236}">
                    <a16:creationId xmlns:a16="http://schemas.microsoft.com/office/drawing/2014/main" id="{9A98A034-E3D0-4B89-9B27-026A1221944C}"/>
                  </a:ext>
                </a:extLst>
              </p:cNvPr>
              <p:cNvSpPr/>
              <p:nvPr/>
            </p:nvSpPr>
            <p:spPr>
              <a:xfrm>
                <a:off x="2463294" y="5299260"/>
                <a:ext cx="4752648" cy="595932"/>
              </a:xfrm>
              <a:prstGeom prst="rect">
                <a:avLst/>
              </a:prstGeom>
            </p:spPr>
            <p:txBody>
              <a:bodyPr wrap="none">
                <a:spAutoFit/>
              </a:bodyPr>
              <a:lstStyle/>
              <a:p>
                <a14:m>
                  <m:oMath xmlns:m="http://schemas.openxmlformats.org/officeDocument/2006/math">
                    <m:r>
                      <a:rPr lang="en-US" altLang="ja-JP" sz="3200" b="1" i="1" smtClean="0">
                        <a:solidFill>
                          <a:srgbClr val="FF0000"/>
                        </a:solidFill>
                        <a:latin typeface="Cambria Math" panose="02040503050406030204" pitchFamily="18" charset="0"/>
                      </a:rPr>
                      <m:t>𝑮</m:t>
                    </m:r>
                    <m:r>
                      <a:rPr lang="en-US" altLang="ja-JP" sz="3200" b="1" i="1" smtClean="0">
                        <a:solidFill>
                          <a:srgbClr val="FF0000"/>
                        </a:solidFill>
                        <a:latin typeface="Cambria Math" panose="02040503050406030204" pitchFamily="18" charset="0"/>
                      </a:rPr>
                      <m:t> </m:t>
                    </m:r>
                  </m:oMath>
                </a14:m>
                <a:r>
                  <a:rPr lang="ja-JP" altLang="en-US" sz="3200" dirty="0">
                    <a:solidFill>
                      <a:srgbClr val="FF0000"/>
                    </a:solidFill>
                    <a:ea typeface="HG丸ｺﾞｼｯｸM-PRO" panose="020F0600000000000000" pitchFamily="50" charset="-128"/>
                  </a:rPr>
                  <a:t>＝</a:t>
                </a:r>
                <a:r>
                  <a:rPr lang="en-US" altLang="ja-JP" sz="3200" dirty="0">
                    <a:solidFill>
                      <a:srgbClr val="FF0000"/>
                    </a:solidFill>
                    <a:ea typeface="HG丸ｺﾞｼｯｸM-PRO" panose="020F0600000000000000" pitchFamily="50" charset="-128"/>
                  </a:rPr>
                  <a:t>6.67×10</a:t>
                </a:r>
                <a:r>
                  <a:rPr lang="en-US" altLang="ja-JP" sz="3200" baseline="30000" dirty="0">
                    <a:solidFill>
                      <a:srgbClr val="FF0000"/>
                    </a:solidFill>
                    <a:ea typeface="HG丸ｺﾞｼｯｸM-PRO" panose="020F0600000000000000" pitchFamily="50" charset="-128"/>
                  </a:rPr>
                  <a:t>-11</a:t>
                </a:r>
                <a:r>
                  <a:rPr lang="en-US" altLang="ja-JP" sz="3200" dirty="0">
                    <a:solidFill>
                      <a:srgbClr val="FF0000"/>
                    </a:solidFill>
                    <a:ea typeface="HG丸ｺﾞｼｯｸM-PRO" panose="020F0600000000000000" pitchFamily="50" charset="-128"/>
                  </a:rPr>
                  <a:t>[</a:t>
                </a:r>
                <a14:m>
                  <m:oMath xmlns:m="http://schemas.openxmlformats.org/officeDocument/2006/math">
                    <m:r>
                      <a:rPr lang="en-US" altLang="ja-JP" sz="3200" b="1" i="1">
                        <a:solidFill>
                          <a:srgbClr val="FF0000"/>
                        </a:solidFill>
                        <a:latin typeface="Cambria Math" panose="02040503050406030204" pitchFamily="18" charset="0"/>
                      </a:rPr>
                      <m:t>𝑵</m:t>
                    </m:r>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𝒎</m:t>
                        </m:r>
                      </m:e>
                      <m:sup>
                        <m:r>
                          <a:rPr lang="en-US" altLang="ja-JP" sz="3200" b="1" i="1">
                            <a:solidFill>
                              <a:srgbClr val="FF0000"/>
                            </a:solidFill>
                            <a:latin typeface="Cambria Math" panose="02040503050406030204" pitchFamily="18" charset="0"/>
                          </a:rPr>
                          <m:t>𝟐</m:t>
                        </m:r>
                      </m:sup>
                    </m:s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𝒌𝒈</m:t>
                    </m:r>
                  </m:oMath>
                </a14:m>
                <a:r>
                  <a:rPr lang="en-US" altLang="ja-JP" sz="3200" dirty="0">
                    <a:solidFill>
                      <a:srgbClr val="FF0000"/>
                    </a:solidFill>
                    <a:ea typeface="HG丸ｺﾞｼｯｸM-PRO" panose="020F0600000000000000" pitchFamily="50" charset="-128"/>
                  </a:rPr>
                  <a:t>]</a:t>
                </a:r>
                <a:endParaRPr lang="ja-JP" altLang="en-US" sz="3200" dirty="0">
                  <a:solidFill>
                    <a:srgbClr val="FF0000"/>
                  </a:solidFill>
                </a:endParaRPr>
              </a:p>
            </p:txBody>
          </p:sp>
        </mc:Choice>
        <mc:Fallback>
          <p:sp>
            <p:nvSpPr>
              <p:cNvPr id="10" name="正方形/長方形 9">
                <a:extLst>
                  <a:ext uri="{FF2B5EF4-FFF2-40B4-BE49-F238E27FC236}">
                    <a16:creationId xmlns:a16="http://schemas.microsoft.com/office/drawing/2014/main" id="{9A98A034-E3D0-4B89-9B27-026A1221944C}"/>
                  </a:ext>
                </a:extLst>
              </p:cNvPr>
              <p:cNvSpPr>
                <a:spLocks noRot="1" noChangeAspect="1" noMove="1" noResize="1" noEditPoints="1" noAdjustHandles="1" noChangeArrowheads="1" noChangeShapeType="1" noTextEdit="1"/>
              </p:cNvSpPr>
              <p:nvPr/>
            </p:nvSpPr>
            <p:spPr>
              <a:xfrm>
                <a:off x="2463294" y="5299260"/>
                <a:ext cx="4752648" cy="595932"/>
              </a:xfrm>
              <a:prstGeom prst="rect">
                <a:avLst/>
              </a:prstGeom>
              <a:blipFill>
                <a:blip r:embed="rId4"/>
                <a:stretch>
                  <a:fillRect t="-17347" r="-2308" b="-33673"/>
                </a:stretch>
              </a:blipFill>
            </p:spPr>
            <p:txBody>
              <a:bodyPr/>
              <a:lstStyle/>
              <a:p>
                <a:r>
                  <a:rPr lang="ja-JP" altLang="en-US">
                    <a:noFill/>
                  </a:rPr>
                  <a:t> </a:t>
                </a:r>
              </a:p>
            </p:txBody>
          </p:sp>
        </mc:Fallback>
      </mc:AlternateContent>
      <p:grpSp>
        <p:nvGrpSpPr>
          <p:cNvPr id="11" name="グループ化 10">
            <a:extLst>
              <a:ext uri="{FF2B5EF4-FFF2-40B4-BE49-F238E27FC236}">
                <a16:creationId xmlns:a16="http://schemas.microsoft.com/office/drawing/2014/main" id="{278577FC-4413-4093-8D7F-D47BEC14A839}"/>
              </a:ext>
            </a:extLst>
          </p:cNvPr>
          <p:cNvGrpSpPr/>
          <p:nvPr/>
        </p:nvGrpSpPr>
        <p:grpSpPr>
          <a:xfrm>
            <a:off x="7388343" y="3783138"/>
            <a:ext cx="3146451" cy="2504051"/>
            <a:chOff x="1439120" y="2996952"/>
            <a:chExt cx="4080816" cy="3247650"/>
          </a:xfrm>
        </p:grpSpPr>
        <p:sp>
          <p:nvSpPr>
            <p:cNvPr id="12" name="楕円 11">
              <a:extLst>
                <a:ext uri="{FF2B5EF4-FFF2-40B4-BE49-F238E27FC236}">
                  <a16:creationId xmlns:a16="http://schemas.microsoft.com/office/drawing/2014/main" id="{55094AA0-286D-4C7A-9A38-E4A1A09BC17E}"/>
                </a:ext>
              </a:extLst>
            </p:cNvPr>
            <p:cNvSpPr/>
            <p:nvPr/>
          </p:nvSpPr>
          <p:spPr>
            <a:xfrm>
              <a:off x="2340979" y="4507659"/>
              <a:ext cx="334069" cy="3340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3" name="直線コネクタ 12">
              <a:extLst>
                <a:ext uri="{FF2B5EF4-FFF2-40B4-BE49-F238E27FC236}">
                  <a16:creationId xmlns:a16="http://schemas.microsoft.com/office/drawing/2014/main" id="{BD47BDCD-FC81-4190-A5EA-D0FC924000EB}"/>
                </a:ext>
              </a:extLst>
            </p:cNvPr>
            <p:cNvCxnSpPr/>
            <p:nvPr/>
          </p:nvCxnSpPr>
          <p:spPr>
            <a:xfrm>
              <a:off x="1703512" y="2996952"/>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E1BEC14F-8852-4312-9131-DB964D6B8ACB}"/>
                </a:ext>
              </a:extLst>
            </p:cNvPr>
            <p:cNvCxnSpPr>
              <a:cxnSpLocks/>
            </p:cNvCxnSpPr>
            <p:nvPr/>
          </p:nvCxnSpPr>
          <p:spPr>
            <a:xfrm>
              <a:off x="2527412" y="4684949"/>
              <a:ext cx="1664568" cy="656456"/>
            </a:xfrm>
            <a:prstGeom prst="line">
              <a:avLst/>
            </a:prstGeom>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383F442E-75D9-4797-A45F-523CABF9C174}"/>
                </a:ext>
              </a:extLst>
            </p:cNvPr>
            <p:cNvSpPr/>
            <p:nvPr/>
          </p:nvSpPr>
          <p:spPr>
            <a:xfrm>
              <a:off x="3104705" y="5407306"/>
              <a:ext cx="795917" cy="79591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楕円 15">
              <a:extLst>
                <a:ext uri="{FF2B5EF4-FFF2-40B4-BE49-F238E27FC236}">
                  <a16:creationId xmlns:a16="http://schemas.microsoft.com/office/drawing/2014/main" id="{56AFED6C-D339-4202-AF6C-FB1AB3E54990}"/>
                </a:ext>
              </a:extLst>
            </p:cNvPr>
            <p:cNvSpPr/>
            <p:nvPr/>
          </p:nvSpPr>
          <p:spPr>
            <a:xfrm>
              <a:off x="4021959" y="5178755"/>
              <a:ext cx="334069" cy="3340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楕円 16">
              <a:extLst>
                <a:ext uri="{FF2B5EF4-FFF2-40B4-BE49-F238E27FC236}">
                  <a16:creationId xmlns:a16="http://schemas.microsoft.com/office/drawing/2014/main" id="{A47683E6-DFA7-4584-845F-7DAEE6C13845}"/>
                </a:ext>
              </a:extLst>
            </p:cNvPr>
            <p:cNvSpPr/>
            <p:nvPr/>
          </p:nvSpPr>
          <p:spPr>
            <a:xfrm>
              <a:off x="2817723" y="3811488"/>
              <a:ext cx="795917" cy="79591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8" name="直線コネクタ 17">
              <a:extLst>
                <a:ext uri="{FF2B5EF4-FFF2-40B4-BE49-F238E27FC236}">
                  <a16:creationId xmlns:a16="http://schemas.microsoft.com/office/drawing/2014/main" id="{25B8711C-A0D2-4311-9025-1568A4F451EA}"/>
                </a:ext>
              </a:extLst>
            </p:cNvPr>
            <p:cNvCxnSpPr/>
            <p:nvPr/>
          </p:nvCxnSpPr>
          <p:spPr>
            <a:xfrm>
              <a:off x="3359696" y="2996952"/>
              <a:ext cx="0" cy="201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円弧 18">
              <a:extLst>
                <a:ext uri="{FF2B5EF4-FFF2-40B4-BE49-F238E27FC236}">
                  <a16:creationId xmlns:a16="http://schemas.microsoft.com/office/drawing/2014/main" id="{14C4125A-E1FA-4F0F-87DE-F9F4FEDE2DFF}"/>
                </a:ext>
              </a:extLst>
            </p:cNvPr>
            <p:cNvSpPr/>
            <p:nvPr/>
          </p:nvSpPr>
          <p:spPr>
            <a:xfrm rot="5400000">
              <a:off x="4025890" y="5301208"/>
              <a:ext cx="361951" cy="361951"/>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20" name="円弧 19">
              <a:extLst>
                <a:ext uri="{FF2B5EF4-FFF2-40B4-BE49-F238E27FC236}">
                  <a16:creationId xmlns:a16="http://schemas.microsoft.com/office/drawing/2014/main" id="{D394B96D-E16C-46E1-97C1-986EC43CB557}"/>
                </a:ext>
              </a:extLst>
            </p:cNvPr>
            <p:cNvSpPr/>
            <p:nvPr/>
          </p:nvSpPr>
          <p:spPr>
            <a:xfrm rot="16679107">
              <a:off x="2371736" y="4353406"/>
              <a:ext cx="361951" cy="361951"/>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21" name="正方形/長方形 20">
              <a:extLst>
                <a:ext uri="{FF2B5EF4-FFF2-40B4-BE49-F238E27FC236}">
                  <a16:creationId xmlns:a16="http://schemas.microsoft.com/office/drawing/2014/main" id="{ADC0EE45-E948-4DFB-A30F-707221FD8917}"/>
                </a:ext>
              </a:extLst>
            </p:cNvPr>
            <p:cNvSpPr/>
            <p:nvPr/>
          </p:nvSpPr>
          <p:spPr>
            <a:xfrm>
              <a:off x="1858827" y="3228124"/>
              <a:ext cx="1385049" cy="518926"/>
            </a:xfrm>
            <a:prstGeom prst="rect">
              <a:avLst/>
            </a:prstGeom>
          </p:spPr>
          <p:txBody>
            <a:bodyPr wrap="none">
              <a:spAutoFit/>
            </a:bodyPr>
            <a:lstStyle/>
            <a:p>
              <a:r>
                <a:rPr lang="ja-JP" altLang="en-US" sz="2000" dirty="0"/>
                <a:t>約</a:t>
              </a:r>
              <a:r>
                <a:rPr lang="en-US" altLang="ja-JP" sz="2000" dirty="0"/>
                <a:t>160kg</a:t>
              </a:r>
              <a:endParaRPr lang="ja-JP" altLang="en-US" sz="2000" dirty="0"/>
            </a:p>
          </p:txBody>
        </p:sp>
        <p:sp>
          <p:nvSpPr>
            <p:cNvPr id="22" name="正方形/長方形 21">
              <a:extLst>
                <a:ext uri="{FF2B5EF4-FFF2-40B4-BE49-F238E27FC236}">
                  <a16:creationId xmlns:a16="http://schemas.microsoft.com/office/drawing/2014/main" id="{570EA318-0C6C-4DF5-86F7-92FF8805BC25}"/>
                </a:ext>
              </a:extLst>
            </p:cNvPr>
            <p:cNvSpPr/>
            <p:nvPr/>
          </p:nvSpPr>
          <p:spPr>
            <a:xfrm>
              <a:off x="3845622" y="5725676"/>
              <a:ext cx="1385049" cy="518926"/>
            </a:xfrm>
            <a:prstGeom prst="rect">
              <a:avLst/>
            </a:prstGeom>
          </p:spPr>
          <p:txBody>
            <a:bodyPr wrap="none">
              <a:spAutoFit/>
            </a:bodyPr>
            <a:lstStyle/>
            <a:p>
              <a:r>
                <a:rPr lang="ja-JP" altLang="en-US" sz="2000" dirty="0"/>
                <a:t>約</a:t>
              </a:r>
              <a:r>
                <a:rPr lang="en-US" altLang="ja-JP" sz="2000" dirty="0"/>
                <a:t>160kg</a:t>
              </a:r>
              <a:endParaRPr lang="ja-JP" altLang="en-US" sz="2000" dirty="0"/>
            </a:p>
          </p:txBody>
        </p:sp>
        <p:sp>
          <p:nvSpPr>
            <p:cNvPr id="23" name="正方形/長方形 22">
              <a:extLst>
                <a:ext uri="{FF2B5EF4-FFF2-40B4-BE49-F238E27FC236}">
                  <a16:creationId xmlns:a16="http://schemas.microsoft.com/office/drawing/2014/main" id="{308C3781-BA83-49DC-A11A-398A13430D0F}"/>
                </a:ext>
              </a:extLst>
            </p:cNvPr>
            <p:cNvSpPr/>
            <p:nvPr/>
          </p:nvSpPr>
          <p:spPr>
            <a:xfrm>
              <a:off x="4330237" y="4965903"/>
              <a:ext cx="983796" cy="399174"/>
            </a:xfrm>
            <a:prstGeom prst="rect">
              <a:avLst/>
            </a:prstGeom>
          </p:spPr>
          <p:txBody>
            <a:bodyPr wrap="none">
              <a:spAutoFit/>
            </a:bodyPr>
            <a:lstStyle/>
            <a:p>
              <a:r>
                <a:rPr lang="ja-JP" altLang="en-US" sz="1400" dirty="0"/>
                <a:t>約</a:t>
              </a:r>
              <a:r>
                <a:rPr lang="en-US" altLang="ja-JP" sz="1400" dirty="0"/>
                <a:t>0.7kg</a:t>
              </a:r>
              <a:endParaRPr lang="ja-JP" altLang="en-US" sz="1400" dirty="0"/>
            </a:p>
          </p:txBody>
        </p:sp>
        <p:sp>
          <p:nvSpPr>
            <p:cNvPr id="24" name="正方形/長方形 23">
              <a:extLst>
                <a:ext uri="{FF2B5EF4-FFF2-40B4-BE49-F238E27FC236}">
                  <a16:creationId xmlns:a16="http://schemas.microsoft.com/office/drawing/2014/main" id="{D47B2EA8-D467-4F43-9C65-8A95C58D0548}"/>
                </a:ext>
              </a:extLst>
            </p:cNvPr>
            <p:cNvSpPr/>
            <p:nvPr/>
          </p:nvSpPr>
          <p:spPr>
            <a:xfrm>
              <a:off x="1439120" y="4402597"/>
              <a:ext cx="983796" cy="399174"/>
            </a:xfrm>
            <a:prstGeom prst="rect">
              <a:avLst/>
            </a:prstGeom>
          </p:spPr>
          <p:txBody>
            <a:bodyPr wrap="none">
              <a:spAutoFit/>
            </a:bodyPr>
            <a:lstStyle/>
            <a:p>
              <a:r>
                <a:rPr lang="ja-JP" altLang="en-US" sz="1400" dirty="0"/>
                <a:t>約</a:t>
              </a:r>
              <a:r>
                <a:rPr lang="en-US" altLang="ja-JP" sz="1400" dirty="0"/>
                <a:t>0.7kg</a:t>
              </a:r>
              <a:endParaRPr lang="ja-JP" altLang="en-US" sz="1400" dirty="0"/>
            </a:p>
          </p:txBody>
        </p:sp>
      </p:grp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01363370-65C2-4589-AF6A-6BE5E8D1FE0B}"/>
                  </a:ext>
                </a:extLst>
              </p:cNvPr>
              <p:cNvSpPr/>
              <p:nvPr/>
            </p:nvSpPr>
            <p:spPr>
              <a:xfrm>
                <a:off x="1127448" y="1775982"/>
                <a:ext cx="6960506" cy="1384995"/>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２つの物体間にはたらく引力の大きさは、それぞれの</a:t>
                </a:r>
                <a:r>
                  <a:rPr lang="ja-JP" altLang="en-US" sz="2800" dirty="0">
                    <a:solidFill>
                      <a:srgbClr val="FF0000"/>
                    </a:solidFill>
                    <a:latin typeface="HG丸ｺﾞｼｯｸM-PRO" panose="020F0600000000000000" pitchFamily="50" charset="-128"/>
                    <a:ea typeface="HG丸ｺﾞｼｯｸM-PRO" panose="020F0600000000000000" pitchFamily="50" charset="-128"/>
                  </a:rPr>
                  <a:t>質量の積</a:t>
                </a:r>
                <a14:m>
                  <m:oMath xmlns:m="http://schemas.openxmlformats.org/officeDocument/2006/math">
                    <m:r>
                      <a:rPr lang="en-US" altLang="ja-JP" sz="2800" b="1" i="1">
                        <a:solidFill>
                          <a:srgbClr val="FF0000"/>
                        </a:solidFill>
                        <a:latin typeface="Cambria Math" panose="02040503050406030204" pitchFamily="18" charset="0"/>
                      </a:rPr>
                      <m:t>𝑴𝒎</m:t>
                    </m:r>
                  </m:oMath>
                </a14:m>
                <a:r>
                  <a:rPr lang="ja-JP" altLang="en-US" sz="2800" dirty="0">
                    <a:solidFill>
                      <a:srgbClr val="FF0000"/>
                    </a:solidFill>
                    <a:latin typeface="HG丸ｺﾞｼｯｸM-PRO" panose="020F0600000000000000" pitchFamily="50" charset="-128"/>
                    <a:ea typeface="HG丸ｺﾞｼｯｸM-PRO" panose="020F0600000000000000" pitchFamily="50" charset="-128"/>
                  </a:rPr>
                  <a:t>に比例</a:t>
                </a:r>
                <a:r>
                  <a:rPr lang="ja-JP" altLang="en-US" sz="2800" dirty="0">
                    <a:latin typeface="HG丸ｺﾞｼｯｸM-PRO" panose="020F0600000000000000" pitchFamily="50" charset="-128"/>
                    <a:ea typeface="HG丸ｺﾞｼｯｸM-PRO" panose="020F0600000000000000" pitchFamily="50" charset="-128"/>
                  </a:rPr>
                  <a:t>し、２つの</a:t>
                </a:r>
                <a:r>
                  <a:rPr lang="ja-JP" altLang="en-US" sz="2800" dirty="0">
                    <a:solidFill>
                      <a:srgbClr val="FF0000"/>
                    </a:solidFill>
                    <a:latin typeface="HG丸ｺﾞｼｯｸM-PRO" panose="020F0600000000000000" pitchFamily="50" charset="-128"/>
                    <a:ea typeface="HG丸ｺﾞｼｯｸM-PRO" panose="020F0600000000000000" pitchFamily="50" charset="-128"/>
                  </a:rPr>
                  <a:t>物体間の距離</a:t>
                </a:r>
                <a14:m>
                  <m:oMath xmlns:m="http://schemas.openxmlformats.org/officeDocument/2006/math">
                    <m:r>
                      <a:rPr lang="en-US" altLang="ja-JP" sz="2800" b="1" i="1">
                        <a:solidFill>
                          <a:srgbClr val="FF0000"/>
                        </a:solidFill>
                        <a:latin typeface="Cambria Math" panose="02040503050406030204" pitchFamily="18" charset="0"/>
                      </a:rPr>
                      <m:t>𝒓</m:t>
                    </m:r>
                  </m:oMath>
                </a14:m>
                <a:r>
                  <a:rPr lang="ja-JP" altLang="en-US" sz="2800" dirty="0">
                    <a:solidFill>
                      <a:srgbClr val="FF0000"/>
                    </a:solidFill>
                    <a:latin typeface="HG丸ｺﾞｼｯｸM-PRO" panose="020F0600000000000000" pitchFamily="50" charset="-128"/>
                    <a:ea typeface="HG丸ｺﾞｼｯｸM-PRO" panose="020F0600000000000000" pitchFamily="50" charset="-128"/>
                  </a:rPr>
                  <a:t>の２乗</a:t>
                </a:r>
                <a:r>
                  <a:rPr lang="ja-JP" altLang="en-US" sz="2800" dirty="0">
                    <a:latin typeface="HG丸ｺﾞｼｯｸM-PRO" panose="020F0600000000000000" pitchFamily="50" charset="-128"/>
                    <a:ea typeface="HG丸ｺﾞｼｯｸM-PRO" panose="020F0600000000000000" pitchFamily="50" charset="-128"/>
                  </a:rPr>
                  <a:t>に反比例する。</a:t>
                </a:r>
              </a:p>
            </p:txBody>
          </p:sp>
        </mc:Choice>
        <mc:Fallback xmlns="">
          <p:sp>
            <p:nvSpPr>
              <p:cNvPr id="25" name="正方形/長方形 24">
                <a:extLst>
                  <a:ext uri="{FF2B5EF4-FFF2-40B4-BE49-F238E27FC236}">
                    <a16:creationId xmlns:a16="http://schemas.microsoft.com/office/drawing/2014/main" id="{01363370-65C2-4589-AF6A-6BE5E8D1FE0B}"/>
                  </a:ext>
                </a:extLst>
              </p:cNvPr>
              <p:cNvSpPr>
                <a:spLocks noRot="1" noChangeAspect="1" noMove="1" noResize="1" noEditPoints="1" noAdjustHandles="1" noChangeArrowheads="1" noChangeShapeType="1" noTextEdit="1"/>
              </p:cNvSpPr>
              <p:nvPr/>
            </p:nvSpPr>
            <p:spPr>
              <a:xfrm>
                <a:off x="1127448" y="1775982"/>
                <a:ext cx="6960506" cy="1384995"/>
              </a:xfrm>
              <a:prstGeom prst="rect">
                <a:avLst/>
              </a:prstGeom>
              <a:blipFill>
                <a:blip r:embed="rId5"/>
                <a:stretch>
                  <a:fillRect l="-1839" t="-4386" r="-963" b="-10088"/>
                </a:stretch>
              </a:blipFill>
            </p:spPr>
            <p:txBody>
              <a:bodyPr/>
              <a:lstStyle/>
              <a:p>
                <a:r>
                  <a:rPr lang="ja-JP" altLang="en-US">
                    <a:noFill/>
                  </a:rPr>
                  <a:t> </a:t>
                </a:r>
              </a:p>
            </p:txBody>
          </p:sp>
        </mc:Fallback>
      </mc:AlternateContent>
      <p:sp>
        <p:nvSpPr>
          <p:cNvPr id="26" name="正方形/長方形 25">
            <a:extLst>
              <a:ext uri="{FF2B5EF4-FFF2-40B4-BE49-F238E27FC236}">
                <a16:creationId xmlns:a16="http://schemas.microsoft.com/office/drawing/2014/main" id="{A35B54B4-2ED4-48D6-A9E1-65DFB4B9FCC3}"/>
              </a:ext>
            </a:extLst>
          </p:cNvPr>
          <p:cNvSpPr/>
          <p:nvPr/>
        </p:nvSpPr>
        <p:spPr>
          <a:xfrm>
            <a:off x="911424" y="1484784"/>
            <a:ext cx="10557253" cy="2004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53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5586</TotalTime>
  <Words>3457</Words>
  <Application>Microsoft Office PowerPoint</Application>
  <PresentationFormat>ワイド画面</PresentationFormat>
  <Paragraphs>588</Paragraphs>
  <Slides>42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HG丸ｺﾞｼｯｸM-PRO</vt:lpstr>
      <vt:lpstr>Arial</vt:lpstr>
      <vt:lpstr>Calibri</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chuto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高校２年・中等５年　内③等Ｒ 4/12　＃１</dc:title>
  <dc:creator>佐藤衆</dc:creator>
  <cp:lastModifiedBy>衆 佐藤</cp:lastModifiedBy>
  <cp:revision>326</cp:revision>
  <cp:lastPrinted>2018-06-26T23:54:49Z</cp:lastPrinted>
  <dcterms:created xsi:type="dcterms:W3CDTF">2016-04-11T21:52:49Z</dcterms:created>
  <dcterms:modified xsi:type="dcterms:W3CDTF">2020-05-14T09:13:28Z</dcterms:modified>
</cp:coreProperties>
</file>