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791" r:id="rId2"/>
    <p:sldId id="783" r:id="rId3"/>
    <p:sldId id="870" r:id="rId4"/>
    <p:sldId id="867" r:id="rId5"/>
    <p:sldId id="868" r:id="rId6"/>
    <p:sldId id="869" r:id="rId7"/>
    <p:sldId id="871" r:id="rId8"/>
    <p:sldId id="715" r:id="rId9"/>
    <p:sldId id="790" r:id="rId10"/>
    <p:sldId id="792" r:id="rId11"/>
    <p:sldId id="793" r:id="rId12"/>
    <p:sldId id="794" r:id="rId13"/>
    <p:sldId id="795" r:id="rId14"/>
    <p:sldId id="797" r:id="rId15"/>
    <p:sldId id="798" r:id="rId16"/>
    <p:sldId id="799" r:id="rId17"/>
    <p:sldId id="800" r:id="rId18"/>
    <p:sldId id="796" r:id="rId19"/>
    <p:sldId id="801" r:id="rId20"/>
    <p:sldId id="805" r:id="rId21"/>
    <p:sldId id="802" r:id="rId22"/>
    <p:sldId id="803" r:id="rId23"/>
    <p:sldId id="804" r:id="rId24"/>
    <p:sldId id="806" r:id="rId25"/>
    <p:sldId id="807" r:id="rId26"/>
    <p:sldId id="808" r:id="rId27"/>
    <p:sldId id="810" r:id="rId28"/>
    <p:sldId id="809" r:id="rId29"/>
    <p:sldId id="811" r:id="rId30"/>
    <p:sldId id="812" r:id="rId31"/>
    <p:sldId id="814" r:id="rId32"/>
    <p:sldId id="815" r:id="rId33"/>
    <p:sldId id="822" r:id="rId34"/>
    <p:sldId id="817" r:id="rId35"/>
    <p:sldId id="818" r:id="rId36"/>
    <p:sldId id="819" r:id="rId37"/>
    <p:sldId id="820" r:id="rId38"/>
    <p:sldId id="844" r:id="rId39"/>
    <p:sldId id="845" r:id="rId40"/>
    <p:sldId id="846" r:id="rId41"/>
    <p:sldId id="847" r:id="rId42"/>
    <p:sldId id="848" r:id="rId43"/>
    <p:sldId id="849" r:id="rId44"/>
    <p:sldId id="862" r:id="rId45"/>
    <p:sldId id="850" r:id="rId46"/>
    <p:sldId id="851" r:id="rId47"/>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A458FF5-3438-43D9-9E3C-36C3E8A54E70}">
          <p14:sldIdLst>
            <p14:sldId id="791"/>
            <p14:sldId id="783"/>
            <p14:sldId id="870"/>
            <p14:sldId id="867"/>
            <p14:sldId id="868"/>
            <p14:sldId id="869"/>
            <p14:sldId id="871"/>
            <p14:sldId id="715"/>
            <p14:sldId id="790"/>
            <p14:sldId id="792"/>
            <p14:sldId id="793"/>
            <p14:sldId id="794"/>
            <p14:sldId id="795"/>
            <p14:sldId id="797"/>
            <p14:sldId id="798"/>
            <p14:sldId id="799"/>
            <p14:sldId id="800"/>
            <p14:sldId id="796"/>
            <p14:sldId id="801"/>
            <p14:sldId id="805"/>
            <p14:sldId id="802"/>
            <p14:sldId id="803"/>
            <p14:sldId id="804"/>
            <p14:sldId id="806"/>
            <p14:sldId id="807"/>
            <p14:sldId id="808"/>
            <p14:sldId id="810"/>
            <p14:sldId id="809"/>
            <p14:sldId id="811"/>
            <p14:sldId id="812"/>
            <p14:sldId id="814"/>
            <p14:sldId id="815"/>
            <p14:sldId id="822"/>
            <p14:sldId id="817"/>
            <p14:sldId id="818"/>
            <p14:sldId id="819"/>
            <p14:sldId id="820"/>
            <p14:sldId id="844"/>
            <p14:sldId id="845"/>
            <p14:sldId id="846"/>
            <p14:sldId id="847"/>
            <p14:sldId id="848"/>
            <p14:sldId id="849"/>
            <p14:sldId id="862"/>
            <p14:sldId id="850"/>
            <p14:sldId id="851"/>
          </p14:sldIdLst>
        </p14:section>
        <p14:section name="タイトルなしのセクション" id="{8F7C89D2-470A-446C-8347-6BEB689C9520}">
          <p14:sldIdLst/>
        </p14:section>
      </p14:sectionLst>
    </p:ext>
    <p:ext uri="{EFAFB233-063F-42B5-8137-9DF3F51BA10A}">
      <p15:sldGuideLst xmlns:p15="http://schemas.microsoft.com/office/powerpoint/2012/main">
        <p15:guide id="1" orient="horz" pos="2115"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衆 佐藤" initials="衆" lastIdx="1" clrIdx="0">
    <p:extLst>
      <p:ext uri="{19B8F6BF-5375-455C-9EA6-DF929625EA0E}">
        <p15:presenceInfo xmlns:p15="http://schemas.microsoft.com/office/powerpoint/2012/main" userId="a0c79dd35b625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05" autoAdjust="0"/>
    <p:restoredTop sz="94660"/>
  </p:normalViewPr>
  <p:slideViewPr>
    <p:cSldViewPr snapToGrid="0">
      <p:cViewPr varScale="1">
        <p:scale>
          <a:sx n="87" d="100"/>
          <a:sy n="87" d="100"/>
        </p:scale>
        <p:origin x="274" y="62"/>
      </p:cViewPr>
      <p:guideLst>
        <p:guide orient="horz" pos="211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dirty="0">
              <a:ea typeface="HG丸ｺﾞｼｯｸM-PRO" panose="020F0600000000000000" pitchFamily="50" charset="-128"/>
            </a:endParaRPr>
          </a:p>
        </p:txBody>
      </p:sp>
      <p:sp>
        <p:nvSpPr>
          <p:cNvPr id="3" name="日付プレースホルダー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70A6398D-A792-4FEB-9886-03D072BE207B}" type="datetimeFigureOut">
              <a:rPr kumimoji="1" lang="ja-JP" altLang="en-US" smtClean="0">
                <a:ea typeface="HG丸ｺﾞｼｯｸM-PRO" panose="020F0600000000000000" pitchFamily="50" charset="-128"/>
              </a:rPr>
              <a:t>2020/5/8</a:t>
            </a:fld>
            <a:endParaRPr kumimoji="1" lang="ja-JP" altLang="en-US" dirty="0">
              <a:ea typeface="HG丸ｺﾞｼｯｸM-PRO" panose="020F0600000000000000" pitchFamily="50" charset="-128"/>
            </a:endParaRPr>
          </a:p>
        </p:txBody>
      </p:sp>
      <p:sp>
        <p:nvSpPr>
          <p:cNvPr id="4" name="フッター プレースホルダー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dirty="0">
              <a:ea typeface="HG丸ｺﾞｼｯｸM-PRO" panose="020F0600000000000000" pitchFamily="50" charset="-128"/>
            </a:endParaRPr>
          </a:p>
        </p:txBody>
      </p:sp>
      <p:sp>
        <p:nvSpPr>
          <p:cNvPr id="5" name="スライド番号プレースホルダー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1405B4C2-3AD0-4D55-A2A8-9470FD30EE7E}" type="slidenum">
              <a:rPr kumimoji="1" lang="ja-JP" altLang="en-US" smtClean="0">
                <a:ea typeface="HG丸ｺﾞｼｯｸM-PRO" panose="020F0600000000000000" pitchFamily="50" charset="-128"/>
              </a:rPr>
              <a:t>‹#›</a:t>
            </a:fld>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295855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atin typeface="HG丸ｺﾞｼｯｸM-PRO" panose="020F0600000000000000" pitchFamily="50" charset="-128"/>
                <a:ea typeface="HG丸ｺﾞｼｯｸM-PRO" panose="020F0600000000000000" pitchFamily="50" charset="-128"/>
              </a:defRPr>
            </a:lvl1pPr>
          </a:lstStyle>
          <a:p>
            <a:fld id="{1CE12C3A-729A-45FB-BFB2-2B7BCE6AA81F}" type="datetimeFigureOut">
              <a:rPr lang="ja-JP" altLang="en-US" smtClean="0"/>
              <a:pPr/>
              <a:t>2020/5/8</a:t>
            </a:fld>
            <a:endParaRPr lang="ja-JP" altLang="en-US" dirty="0"/>
          </a:p>
        </p:txBody>
      </p:sp>
      <p:sp>
        <p:nvSpPr>
          <p:cNvPr id="4" name="スライド イメージ プレースホルダー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atin typeface="HG丸ｺﾞｼｯｸM-PRO" panose="020F0600000000000000" pitchFamily="50" charset="-128"/>
                <a:ea typeface="HG丸ｺﾞｼｯｸM-PRO" panose="020F0600000000000000" pitchFamily="50" charset="-128"/>
              </a:defRPr>
            </a:lvl1pPr>
          </a:lstStyle>
          <a:p>
            <a:fld id="{5DEB5677-F3ED-4013-AA7B-392989ACC14F}" type="slidenum">
              <a:rPr lang="ja-JP" altLang="en-US" smtClean="0"/>
              <a:pPr/>
              <a:t>‹#›</a:t>
            </a:fld>
            <a:endParaRPr lang="ja-JP" altLang="en-US" dirty="0"/>
          </a:p>
        </p:txBody>
      </p:sp>
    </p:spTree>
    <p:extLst>
      <p:ext uri="{BB962C8B-B14F-4D97-AF65-F5344CB8AC3E}">
        <p14:creationId xmlns:p14="http://schemas.microsoft.com/office/powerpoint/2010/main" val="3798185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4D7E43E-1EB6-46D2-BB9D-47D0E62BF4E3}" type="datetime1">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30833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781971-13B6-4B87-B559-2182A798ED56}" type="datetime1">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71729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2F27CC-0C98-4C11-B047-A57FA4D9B631}" type="datetime1">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9335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69984AF-0968-44FC-B4CF-47A8C37888DD}"/>
              </a:ext>
            </a:extLst>
          </p:cNvPr>
          <p:cNvSpPr>
            <a:spLocks noGrp="1"/>
          </p:cNvSpPr>
          <p:nvPr>
            <p:ph type="dt" sz="half" idx="10"/>
          </p:nvPr>
        </p:nvSpPr>
        <p:spPr/>
        <p:txBody>
          <a:bodyPr/>
          <a:lstStyle/>
          <a:p>
            <a:fld id="{FD201479-48BA-4BD1-8423-D29BB38E3537}" type="datetime1">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8436BCBD-33C1-4A68-8153-BD7A72C60532}"/>
              </a:ext>
            </a:extLst>
          </p:cNvPr>
          <p:cNvSpPr>
            <a:spLocks noGrp="1"/>
          </p:cNvSpPr>
          <p:nvPr>
            <p:ph type="ftr" sz="quarter" idx="11"/>
          </p:nvPr>
        </p:nvSpPr>
        <p:spPr/>
        <p:txBody>
          <a:bodyPr/>
          <a:lstStyle/>
          <a:p>
            <a:r>
              <a:rPr lang="en-US" altLang="ja-JP"/>
              <a:t>satoshu.com</a:t>
            </a:r>
            <a:endParaRPr kumimoji="1" lang="ja-JP" altLang="en-US" dirty="0"/>
          </a:p>
        </p:txBody>
      </p:sp>
      <p:sp>
        <p:nvSpPr>
          <p:cNvPr id="6" name="スライド番号プレースホルダー 5">
            <a:extLst>
              <a:ext uri="{FF2B5EF4-FFF2-40B4-BE49-F238E27FC236}">
                <a16:creationId xmlns:a16="http://schemas.microsoft.com/office/drawing/2014/main" id="{9CB4145A-F002-494A-82D5-22D5CA3AA8CC}"/>
              </a:ext>
            </a:extLst>
          </p:cNvPr>
          <p:cNvSpPr>
            <a:spLocks noGrp="1"/>
          </p:cNvSpPr>
          <p:nvPr>
            <p:ph type="sldNum" sz="quarter" idx="12"/>
          </p:nvPr>
        </p:nvSpPr>
        <p:spPr/>
        <p:txBody>
          <a:bodyPr/>
          <a:lstStyle/>
          <a:p>
            <a:fld id="{B89EDA33-2A29-496E-A303-53C487D9B51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176231A-5CF9-46F8-BE9A-984F78F5BFB6}"/>
              </a:ext>
            </a:extLst>
          </p:cNvPr>
          <p:cNvCxnSpPr>
            <a:cxnSpLocks/>
          </p:cNvCxnSpPr>
          <p:nvPr userDrawn="1"/>
        </p:nvCxnSpPr>
        <p:spPr>
          <a:xfrm>
            <a:off x="40638" y="668352"/>
            <a:ext cx="12110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95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270B96-E713-453B-A62B-123317B2F619}" type="datetime1">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179204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98D5B-25EF-40C3-AEBF-AC73061E268F}" type="datetime1">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148630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98A1EC0-CFB6-431C-B40E-9263676DE808}" type="datetime1">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364350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2C5F1B9-528C-4102-9E17-1383D733FF10}" type="datetime1">
              <a:rPr kumimoji="1" lang="ja-JP" altLang="en-US" smtClean="0"/>
              <a:t>2020/5/8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33086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97EF648-16BA-44A2-917C-AC35B154B38A}" type="datetime1">
              <a:rPr kumimoji="1" lang="ja-JP" altLang="en-US" smtClean="0"/>
              <a:t>2020/5/8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63373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57D277-5579-4417-A166-0431C61407F2}" type="datetime1">
              <a:rPr kumimoji="1" lang="ja-JP" altLang="en-US" smtClean="0"/>
              <a:t>2020/5/8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77203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F80F1C-4341-4F06-9A8A-F534764FB2E9}" type="datetime1">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48699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CE0A72-9FA5-4EDB-A4C1-E20E2F0A9A04}" type="datetime1">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CB3635-A857-4AF2-9065-48E2411EFE96}" type="slidenum">
              <a:rPr kumimoji="1" lang="ja-JP" altLang="en-US" smtClean="0"/>
              <a:t>‹#›</a:t>
            </a:fld>
            <a:endParaRPr kumimoji="1" lang="ja-JP" altLang="en-US"/>
          </a:p>
        </p:txBody>
      </p:sp>
    </p:spTree>
    <p:extLst>
      <p:ext uri="{BB962C8B-B14F-4D97-AF65-F5344CB8AC3E}">
        <p14:creationId xmlns:p14="http://schemas.microsoft.com/office/powerpoint/2010/main" val="27429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153C2DBF-9911-4986-9A99-758E459D9891}" type="datetime1">
              <a:rPr lang="ja-JP" altLang="en-US" smtClean="0"/>
              <a:pPr/>
              <a:t>2020/5/8</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74CB3635-A857-4AF2-9065-48E2411EFE96}" type="slidenum">
              <a:rPr lang="ja-JP" altLang="en-US" smtClean="0"/>
              <a:pPr/>
              <a:t>‹#›</a:t>
            </a:fld>
            <a:endParaRPr lang="ja-JP" altLang="en-US" dirty="0"/>
          </a:p>
        </p:txBody>
      </p:sp>
    </p:spTree>
    <p:extLst>
      <p:ext uri="{BB962C8B-B14F-4D97-AF65-F5344CB8AC3E}">
        <p14:creationId xmlns:p14="http://schemas.microsoft.com/office/powerpoint/2010/main" val="368466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58.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image" Target="../media/image80.png"/><Relationship Id="rId16" Type="http://schemas.openxmlformats.org/officeDocument/2006/relationships/image" Target="../media/image94.png"/><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oleObject" Target="../embeddings/oleObject2.bin"/><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2.emf"/><Relationship Id="rId9" Type="http://schemas.openxmlformats.org/officeDocument/2006/relationships/image" Target="../media/image104.png"/></Relationships>
</file>

<file path=ppt/slides/_rels/slide1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6.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image" Target="../media/image121.png"/><Relationship Id="rId16" Type="http://schemas.openxmlformats.org/officeDocument/2006/relationships/image" Target="../media/image135.png"/><Relationship Id="rId1" Type="http://schemas.openxmlformats.org/officeDocument/2006/relationships/slideLayout" Target="../slideLayouts/slideLayout1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1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1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19.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image" Target="../media/image145.png"/><Relationship Id="rId1" Type="http://schemas.openxmlformats.org/officeDocument/2006/relationships/slideLayout" Target="../slideLayouts/slideLayout1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18" Type="http://schemas.openxmlformats.org/officeDocument/2006/relationships/image" Target="../media/image174.png"/><Relationship Id="rId3" Type="http://schemas.openxmlformats.org/officeDocument/2006/relationships/image" Target="../media/image159.png"/><Relationship Id="rId21" Type="http://schemas.openxmlformats.org/officeDocument/2006/relationships/image" Target="../media/image177.png"/><Relationship Id="rId7" Type="http://schemas.openxmlformats.org/officeDocument/2006/relationships/image" Target="../media/image163.png"/><Relationship Id="rId12" Type="http://schemas.openxmlformats.org/officeDocument/2006/relationships/image" Target="../media/image168.png"/><Relationship Id="rId17" Type="http://schemas.openxmlformats.org/officeDocument/2006/relationships/image" Target="../media/image173.png"/><Relationship Id="rId2" Type="http://schemas.openxmlformats.org/officeDocument/2006/relationships/image" Target="../media/image158.png"/><Relationship Id="rId16" Type="http://schemas.openxmlformats.org/officeDocument/2006/relationships/image" Target="../media/image172.png"/><Relationship Id="rId20" Type="http://schemas.openxmlformats.org/officeDocument/2006/relationships/image" Target="../media/image176.png"/><Relationship Id="rId1" Type="http://schemas.openxmlformats.org/officeDocument/2006/relationships/slideLayout" Target="../slideLayouts/slideLayout1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23" Type="http://schemas.openxmlformats.org/officeDocument/2006/relationships/image" Target="../media/image179.png"/><Relationship Id="rId10" Type="http://schemas.openxmlformats.org/officeDocument/2006/relationships/image" Target="../media/image166.png"/><Relationship Id="rId19" Type="http://schemas.openxmlformats.org/officeDocument/2006/relationships/image" Target="../media/image175.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 Id="rId22" Type="http://schemas.openxmlformats.org/officeDocument/2006/relationships/image" Target="../media/image178.png"/></Relationships>
</file>

<file path=ppt/slides/_rels/slide21.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png"/><Relationship Id="rId3" Type="http://schemas.openxmlformats.org/officeDocument/2006/relationships/image" Target="../media/image181.png"/><Relationship Id="rId7" Type="http://schemas.openxmlformats.org/officeDocument/2006/relationships/image" Target="../media/image185.png"/><Relationship Id="rId12" Type="http://schemas.openxmlformats.org/officeDocument/2006/relationships/image" Target="../media/image190.png"/><Relationship Id="rId17" Type="http://schemas.openxmlformats.org/officeDocument/2006/relationships/image" Target="../media/image195.png"/><Relationship Id="rId2" Type="http://schemas.openxmlformats.org/officeDocument/2006/relationships/image" Target="../media/image180.png"/><Relationship Id="rId16" Type="http://schemas.openxmlformats.org/officeDocument/2006/relationships/image" Target="../media/image194.png"/><Relationship Id="rId1" Type="http://schemas.openxmlformats.org/officeDocument/2006/relationships/slideLayout" Target="../slideLayouts/slideLayout12.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2.png"/></Relationships>
</file>

<file path=ppt/slides/_rels/slide2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18" Type="http://schemas.openxmlformats.org/officeDocument/2006/relationships/image" Target="../media/image212.png"/><Relationship Id="rId3" Type="http://schemas.openxmlformats.org/officeDocument/2006/relationships/image" Target="../media/image197.png"/><Relationship Id="rId21" Type="http://schemas.openxmlformats.org/officeDocument/2006/relationships/image" Target="../media/image215.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196.png"/><Relationship Id="rId16" Type="http://schemas.openxmlformats.org/officeDocument/2006/relationships/image" Target="../media/image210.png"/><Relationship Id="rId20" Type="http://schemas.openxmlformats.org/officeDocument/2006/relationships/image" Target="../media/image214.png"/><Relationship Id="rId1" Type="http://schemas.openxmlformats.org/officeDocument/2006/relationships/slideLayout" Target="../slideLayouts/slideLayout12.xml"/><Relationship Id="rId6" Type="http://schemas.openxmlformats.org/officeDocument/2006/relationships/image" Target="../media/image200.png"/><Relationship Id="rId11" Type="http://schemas.openxmlformats.org/officeDocument/2006/relationships/image" Target="../media/image205.png"/><Relationship Id="rId5" Type="http://schemas.openxmlformats.org/officeDocument/2006/relationships/image" Target="../media/image199.png"/><Relationship Id="rId15" Type="http://schemas.openxmlformats.org/officeDocument/2006/relationships/image" Target="../media/image209.png"/><Relationship Id="rId10" Type="http://schemas.openxmlformats.org/officeDocument/2006/relationships/image" Target="../media/image204.png"/><Relationship Id="rId19" Type="http://schemas.openxmlformats.org/officeDocument/2006/relationships/image" Target="../media/image213.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8.png"/><Relationship Id="rId22" Type="http://schemas.openxmlformats.org/officeDocument/2006/relationships/image" Target="../media/image216.png"/></Relationships>
</file>

<file path=ppt/slides/_rels/slide23.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8.png"/><Relationship Id="rId18" Type="http://schemas.openxmlformats.org/officeDocument/2006/relationships/image" Target="../media/image233.png"/><Relationship Id="rId3" Type="http://schemas.openxmlformats.org/officeDocument/2006/relationships/image" Target="../media/image218.png"/><Relationship Id="rId7" Type="http://schemas.openxmlformats.org/officeDocument/2006/relationships/image" Target="../media/image222.png"/><Relationship Id="rId12" Type="http://schemas.openxmlformats.org/officeDocument/2006/relationships/image" Target="../media/image227.png"/><Relationship Id="rId17" Type="http://schemas.openxmlformats.org/officeDocument/2006/relationships/image" Target="../media/image232.png"/><Relationship Id="rId2" Type="http://schemas.openxmlformats.org/officeDocument/2006/relationships/image" Target="../media/image217.png"/><Relationship Id="rId16" Type="http://schemas.openxmlformats.org/officeDocument/2006/relationships/image" Target="../media/image231.png"/><Relationship Id="rId20" Type="http://schemas.openxmlformats.org/officeDocument/2006/relationships/image" Target="../media/image235.png"/><Relationship Id="rId1" Type="http://schemas.openxmlformats.org/officeDocument/2006/relationships/slideLayout" Target="../slideLayouts/slideLayout12.xml"/><Relationship Id="rId6" Type="http://schemas.openxmlformats.org/officeDocument/2006/relationships/image" Target="../media/image221.png"/><Relationship Id="rId11" Type="http://schemas.openxmlformats.org/officeDocument/2006/relationships/image" Target="../media/image226.png"/><Relationship Id="rId5" Type="http://schemas.openxmlformats.org/officeDocument/2006/relationships/image" Target="../media/image220.png"/><Relationship Id="rId15" Type="http://schemas.openxmlformats.org/officeDocument/2006/relationships/image" Target="../media/image230.png"/><Relationship Id="rId10" Type="http://schemas.openxmlformats.org/officeDocument/2006/relationships/image" Target="../media/image225.png"/><Relationship Id="rId19" Type="http://schemas.openxmlformats.org/officeDocument/2006/relationships/image" Target="../media/image234.png"/><Relationship Id="rId4" Type="http://schemas.openxmlformats.org/officeDocument/2006/relationships/image" Target="../media/image219.png"/><Relationship Id="rId9" Type="http://schemas.openxmlformats.org/officeDocument/2006/relationships/image" Target="../media/image224.png"/><Relationship Id="rId14" Type="http://schemas.openxmlformats.org/officeDocument/2006/relationships/image" Target="../media/image229.png"/></Relationships>
</file>

<file path=ppt/slides/_rels/slide24.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image" Target="../media/image236.png"/><Relationship Id="rId1" Type="http://schemas.openxmlformats.org/officeDocument/2006/relationships/slideLayout" Target="../slideLayouts/slideLayout12.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239.png"/><Relationship Id="rId10" Type="http://schemas.openxmlformats.org/officeDocument/2006/relationships/image" Target="../media/image244.png"/><Relationship Id="rId4" Type="http://schemas.openxmlformats.org/officeDocument/2006/relationships/image" Target="../media/image238.png"/><Relationship Id="rId9" Type="http://schemas.openxmlformats.org/officeDocument/2006/relationships/image" Target="../media/image243.png"/></Relationships>
</file>

<file path=ppt/slides/_rels/slide25.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3" Type="http://schemas.openxmlformats.org/officeDocument/2006/relationships/image" Target="../media/image247.png"/><Relationship Id="rId7" Type="http://schemas.openxmlformats.org/officeDocument/2006/relationships/image" Target="../media/image251.png"/><Relationship Id="rId12" Type="http://schemas.openxmlformats.org/officeDocument/2006/relationships/image" Target="../media/image256.png"/><Relationship Id="rId2" Type="http://schemas.openxmlformats.org/officeDocument/2006/relationships/image" Target="../media/image246.png"/><Relationship Id="rId1" Type="http://schemas.openxmlformats.org/officeDocument/2006/relationships/slideLayout" Target="../slideLayouts/slideLayout12.xml"/><Relationship Id="rId6" Type="http://schemas.openxmlformats.org/officeDocument/2006/relationships/image" Target="../media/image250.png"/><Relationship Id="rId11" Type="http://schemas.openxmlformats.org/officeDocument/2006/relationships/image" Target="../media/image255.png"/><Relationship Id="rId5" Type="http://schemas.openxmlformats.org/officeDocument/2006/relationships/image" Target="../media/image249.png"/><Relationship Id="rId15" Type="http://schemas.openxmlformats.org/officeDocument/2006/relationships/image" Target="../media/image259.png"/><Relationship Id="rId10" Type="http://schemas.openxmlformats.org/officeDocument/2006/relationships/image" Target="../media/image254.png"/><Relationship Id="rId4" Type="http://schemas.openxmlformats.org/officeDocument/2006/relationships/image" Target="../media/image248.png"/><Relationship Id="rId9" Type="http://schemas.openxmlformats.org/officeDocument/2006/relationships/image" Target="../media/image253.png"/><Relationship Id="rId14" Type="http://schemas.openxmlformats.org/officeDocument/2006/relationships/image" Target="../media/image258.png"/></Relationships>
</file>

<file path=ppt/slides/_rels/slide26.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1.png"/><Relationship Id="rId7" Type="http://schemas.openxmlformats.org/officeDocument/2006/relationships/image" Target="../media/image265.png"/><Relationship Id="rId2" Type="http://schemas.openxmlformats.org/officeDocument/2006/relationships/image" Target="../media/image260.png"/><Relationship Id="rId1" Type="http://schemas.openxmlformats.org/officeDocument/2006/relationships/slideLayout" Target="../slideLayouts/slideLayout12.xml"/><Relationship Id="rId6" Type="http://schemas.openxmlformats.org/officeDocument/2006/relationships/image" Target="../media/image264.png"/><Relationship Id="rId11" Type="http://schemas.openxmlformats.org/officeDocument/2006/relationships/image" Target="../media/image269.png"/><Relationship Id="rId5" Type="http://schemas.openxmlformats.org/officeDocument/2006/relationships/image" Target="../media/image263.png"/><Relationship Id="rId10" Type="http://schemas.openxmlformats.org/officeDocument/2006/relationships/image" Target="../media/image268.png"/><Relationship Id="rId4" Type="http://schemas.openxmlformats.org/officeDocument/2006/relationships/image" Target="../media/image262.png"/><Relationship Id="rId9" Type="http://schemas.openxmlformats.org/officeDocument/2006/relationships/image" Target="../media/image267.png"/></Relationships>
</file>

<file path=ppt/slides/_rels/slide27.xml.rels><?xml version="1.0" encoding="UTF-8" standalone="yes"?>
<Relationships xmlns="http://schemas.openxmlformats.org/package/2006/relationships"><Relationship Id="rId8" Type="http://schemas.openxmlformats.org/officeDocument/2006/relationships/image" Target="../media/image276.png"/><Relationship Id="rId13" Type="http://schemas.openxmlformats.org/officeDocument/2006/relationships/image" Target="../media/image281.png"/><Relationship Id="rId18" Type="http://schemas.openxmlformats.org/officeDocument/2006/relationships/image" Target="../media/image286.png"/><Relationship Id="rId3" Type="http://schemas.openxmlformats.org/officeDocument/2006/relationships/image" Target="../media/image271.png"/><Relationship Id="rId7" Type="http://schemas.openxmlformats.org/officeDocument/2006/relationships/image" Target="../media/image275.png"/><Relationship Id="rId12" Type="http://schemas.openxmlformats.org/officeDocument/2006/relationships/image" Target="../media/image280.png"/><Relationship Id="rId17" Type="http://schemas.openxmlformats.org/officeDocument/2006/relationships/image" Target="../media/image285.png"/><Relationship Id="rId2" Type="http://schemas.openxmlformats.org/officeDocument/2006/relationships/image" Target="../media/image270.png"/><Relationship Id="rId16" Type="http://schemas.openxmlformats.org/officeDocument/2006/relationships/image" Target="../media/image284.png"/><Relationship Id="rId1" Type="http://schemas.openxmlformats.org/officeDocument/2006/relationships/slideLayout" Target="../slideLayouts/slideLayout12.xml"/><Relationship Id="rId6" Type="http://schemas.openxmlformats.org/officeDocument/2006/relationships/image" Target="../media/image274.png"/><Relationship Id="rId11" Type="http://schemas.openxmlformats.org/officeDocument/2006/relationships/image" Target="../media/image279.png"/><Relationship Id="rId5" Type="http://schemas.openxmlformats.org/officeDocument/2006/relationships/image" Target="../media/image273.png"/><Relationship Id="rId15" Type="http://schemas.openxmlformats.org/officeDocument/2006/relationships/image" Target="../media/image283.png"/><Relationship Id="rId10" Type="http://schemas.openxmlformats.org/officeDocument/2006/relationships/image" Target="../media/image278.png"/><Relationship Id="rId4" Type="http://schemas.openxmlformats.org/officeDocument/2006/relationships/image" Target="../media/image272.png"/><Relationship Id="rId9" Type="http://schemas.openxmlformats.org/officeDocument/2006/relationships/image" Target="../media/image277.png"/><Relationship Id="rId14" Type="http://schemas.openxmlformats.org/officeDocument/2006/relationships/image" Target="../media/image282.png"/></Relationships>
</file>

<file path=ppt/slides/_rels/slide28.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88.png"/><Relationship Id="rId7" Type="http://schemas.openxmlformats.org/officeDocument/2006/relationships/image" Target="../media/image292.png"/><Relationship Id="rId12" Type="http://schemas.openxmlformats.org/officeDocument/2006/relationships/image" Target="../media/image297.png"/><Relationship Id="rId2" Type="http://schemas.openxmlformats.org/officeDocument/2006/relationships/image" Target="../media/image287.png"/><Relationship Id="rId1" Type="http://schemas.openxmlformats.org/officeDocument/2006/relationships/slideLayout" Target="../slideLayouts/slideLayout12.xml"/><Relationship Id="rId6" Type="http://schemas.openxmlformats.org/officeDocument/2006/relationships/image" Target="../media/image291.png"/><Relationship Id="rId11" Type="http://schemas.openxmlformats.org/officeDocument/2006/relationships/image" Target="../media/image296.png"/><Relationship Id="rId5" Type="http://schemas.openxmlformats.org/officeDocument/2006/relationships/image" Target="../media/image290.png"/><Relationship Id="rId10" Type="http://schemas.openxmlformats.org/officeDocument/2006/relationships/image" Target="../media/image295.png"/><Relationship Id="rId4" Type="http://schemas.openxmlformats.org/officeDocument/2006/relationships/image" Target="../media/image289.png"/><Relationship Id="rId9" Type="http://schemas.openxmlformats.org/officeDocument/2006/relationships/image" Target="../media/image294.png"/></Relationships>
</file>

<file path=ppt/slides/_rels/slide29.xml.rels><?xml version="1.0" encoding="UTF-8" standalone="yes"?>
<Relationships xmlns="http://schemas.openxmlformats.org/package/2006/relationships"><Relationship Id="rId8" Type="http://schemas.openxmlformats.org/officeDocument/2006/relationships/image" Target="../media/image304.png"/><Relationship Id="rId3" Type="http://schemas.openxmlformats.org/officeDocument/2006/relationships/image" Target="../media/image299.png"/><Relationship Id="rId7" Type="http://schemas.openxmlformats.org/officeDocument/2006/relationships/image" Target="../media/image303.png"/><Relationship Id="rId12" Type="http://schemas.openxmlformats.org/officeDocument/2006/relationships/image" Target="../media/image307.png"/><Relationship Id="rId2" Type="http://schemas.openxmlformats.org/officeDocument/2006/relationships/image" Target="../media/image298.png"/><Relationship Id="rId1" Type="http://schemas.openxmlformats.org/officeDocument/2006/relationships/slideLayout" Target="../slideLayouts/slideLayout12.xml"/><Relationship Id="rId6" Type="http://schemas.openxmlformats.org/officeDocument/2006/relationships/image" Target="../media/image302.png"/><Relationship Id="rId11" Type="http://schemas.openxmlformats.org/officeDocument/2006/relationships/image" Target="../media/image306.png"/><Relationship Id="rId5" Type="http://schemas.openxmlformats.org/officeDocument/2006/relationships/image" Target="../media/image301.png"/><Relationship Id="rId10" Type="http://schemas.openxmlformats.org/officeDocument/2006/relationships/image" Target="../media/image295.png"/><Relationship Id="rId4" Type="http://schemas.openxmlformats.org/officeDocument/2006/relationships/image" Target="../media/image300.png"/><Relationship Id="rId9" Type="http://schemas.openxmlformats.org/officeDocument/2006/relationships/image" Target="../media/image30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emf"/><Relationship Id="rId1" Type="http://schemas.openxmlformats.org/officeDocument/2006/relationships/slideLayout" Target="../slideLayouts/slideLayout12.xml"/><Relationship Id="rId5" Type="http://schemas.openxmlformats.org/officeDocument/2006/relationships/image" Target="../media/image311.png"/><Relationship Id="rId4" Type="http://schemas.openxmlformats.org/officeDocument/2006/relationships/image" Target="../media/image310.png"/></Relationships>
</file>

<file path=ppt/slides/_rels/slide31.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313.png"/></Relationships>
</file>

<file path=ppt/slides/_rels/slide32.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25.png"/><Relationship Id="rId3" Type="http://schemas.openxmlformats.org/officeDocument/2006/relationships/image" Target="../media/image315.png"/><Relationship Id="rId7" Type="http://schemas.openxmlformats.org/officeDocument/2006/relationships/image" Target="../media/image319.png"/><Relationship Id="rId12" Type="http://schemas.openxmlformats.org/officeDocument/2006/relationships/image" Target="../media/image324.png"/><Relationship Id="rId2" Type="http://schemas.openxmlformats.org/officeDocument/2006/relationships/image" Target="../media/image314.png"/><Relationship Id="rId1" Type="http://schemas.openxmlformats.org/officeDocument/2006/relationships/slideLayout" Target="../slideLayouts/slideLayout12.xml"/><Relationship Id="rId6" Type="http://schemas.openxmlformats.org/officeDocument/2006/relationships/image" Target="../media/image318.png"/><Relationship Id="rId11" Type="http://schemas.openxmlformats.org/officeDocument/2006/relationships/image" Target="../media/image323.png"/><Relationship Id="rId5" Type="http://schemas.openxmlformats.org/officeDocument/2006/relationships/image" Target="../media/image317.png"/><Relationship Id="rId10" Type="http://schemas.openxmlformats.org/officeDocument/2006/relationships/image" Target="../media/image322.png"/><Relationship Id="rId4" Type="http://schemas.openxmlformats.org/officeDocument/2006/relationships/image" Target="../media/image316.png"/><Relationship Id="rId9" Type="http://schemas.openxmlformats.org/officeDocument/2006/relationships/image" Target="../media/image321.png"/><Relationship Id="rId14" Type="http://schemas.openxmlformats.org/officeDocument/2006/relationships/image" Target="../media/image326.png"/></Relationships>
</file>

<file path=ppt/slides/_rels/slide33.xml.rels><?xml version="1.0" encoding="UTF-8" standalone="yes"?>
<Relationships xmlns="http://schemas.openxmlformats.org/package/2006/relationships"><Relationship Id="rId8" Type="http://schemas.openxmlformats.org/officeDocument/2006/relationships/image" Target="../media/image332.png"/><Relationship Id="rId3" Type="http://schemas.openxmlformats.org/officeDocument/2006/relationships/image" Target="../media/image327.png"/><Relationship Id="rId7" Type="http://schemas.openxmlformats.org/officeDocument/2006/relationships/image" Target="../media/image331.pn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330.png"/><Relationship Id="rId5" Type="http://schemas.openxmlformats.org/officeDocument/2006/relationships/image" Target="../media/image329.png"/><Relationship Id="rId4" Type="http://schemas.openxmlformats.org/officeDocument/2006/relationships/image" Target="../media/image328.png"/></Relationships>
</file>

<file path=ppt/slides/_rels/slide34.xml.rels><?xml version="1.0" encoding="UTF-8" standalone="yes"?>
<Relationships xmlns="http://schemas.openxmlformats.org/package/2006/relationships"><Relationship Id="rId8" Type="http://schemas.openxmlformats.org/officeDocument/2006/relationships/image" Target="../media/image339.png"/><Relationship Id="rId3" Type="http://schemas.openxmlformats.org/officeDocument/2006/relationships/image" Target="../media/image334.png"/><Relationship Id="rId7" Type="http://schemas.openxmlformats.org/officeDocument/2006/relationships/image" Target="../media/image338.png"/><Relationship Id="rId2" Type="http://schemas.openxmlformats.org/officeDocument/2006/relationships/image" Target="../media/image333.png"/><Relationship Id="rId1" Type="http://schemas.openxmlformats.org/officeDocument/2006/relationships/slideLayout" Target="../slideLayouts/slideLayout12.xml"/><Relationship Id="rId6" Type="http://schemas.openxmlformats.org/officeDocument/2006/relationships/image" Target="../media/image337.png"/><Relationship Id="rId5" Type="http://schemas.openxmlformats.org/officeDocument/2006/relationships/image" Target="../media/image336.png"/><Relationship Id="rId10" Type="http://schemas.openxmlformats.org/officeDocument/2006/relationships/image" Target="../media/image341.png"/><Relationship Id="rId4" Type="http://schemas.openxmlformats.org/officeDocument/2006/relationships/image" Target="../media/image335.png"/><Relationship Id="rId9" Type="http://schemas.openxmlformats.org/officeDocument/2006/relationships/image" Target="../media/image340.png"/></Relationships>
</file>

<file path=ppt/slides/_rels/slide35.xml.rels><?xml version="1.0" encoding="UTF-8" standalone="yes"?>
<Relationships xmlns="http://schemas.openxmlformats.org/package/2006/relationships"><Relationship Id="rId2" Type="http://schemas.openxmlformats.org/officeDocument/2006/relationships/image" Target="../media/image34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48.png"/><Relationship Id="rId3" Type="http://schemas.openxmlformats.org/officeDocument/2006/relationships/image" Target="../media/image344.png"/><Relationship Id="rId7" Type="http://schemas.openxmlformats.org/officeDocument/2006/relationships/image" Target="../media/image347.png"/><Relationship Id="rId2" Type="http://schemas.openxmlformats.org/officeDocument/2006/relationships/image" Target="../media/image343.png"/><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image" Target="../media/image351.png"/><Relationship Id="rId5" Type="http://schemas.openxmlformats.org/officeDocument/2006/relationships/image" Target="../media/image346.png"/><Relationship Id="rId10" Type="http://schemas.openxmlformats.org/officeDocument/2006/relationships/image" Target="../media/image350.png"/><Relationship Id="rId4" Type="http://schemas.openxmlformats.org/officeDocument/2006/relationships/image" Target="../media/image345.png"/><Relationship Id="rId9" Type="http://schemas.openxmlformats.org/officeDocument/2006/relationships/image" Target="../media/image349.png"/></Relationships>
</file>

<file path=ppt/slides/_rels/slide3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351.png"/><Relationship Id="rId3" Type="http://schemas.openxmlformats.org/officeDocument/2006/relationships/image" Target="../media/image353.png"/><Relationship Id="rId7" Type="http://schemas.openxmlformats.org/officeDocument/2006/relationships/image" Target="../media/image357.png"/><Relationship Id="rId12" Type="http://schemas.openxmlformats.org/officeDocument/2006/relationships/image" Target="../media/image350.png"/><Relationship Id="rId2" Type="http://schemas.openxmlformats.org/officeDocument/2006/relationships/image" Target="../media/image352.png"/><Relationship Id="rId1" Type="http://schemas.openxmlformats.org/officeDocument/2006/relationships/slideLayout" Target="../slideLayouts/slideLayout12.xml"/><Relationship Id="rId6" Type="http://schemas.openxmlformats.org/officeDocument/2006/relationships/image" Target="../media/image356.png"/><Relationship Id="rId11" Type="http://schemas.openxmlformats.org/officeDocument/2006/relationships/image" Target="../media/image349.png"/><Relationship Id="rId5" Type="http://schemas.openxmlformats.org/officeDocument/2006/relationships/image" Target="../media/image355.png"/><Relationship Id="rId10" Type="http://schemas.openxmlformats.org/officeDocument/2006/relationships/image" Target="../media/image348.png"/><Relationship Id="rId4" Type="http://schemas.openxmlformats.org/officeDocument/2006/relationships/image" Target="../media/image354.png"/><Relationship Id="rId9" Type="http://schemas.openxmlformats.org/officeDocument/2006/relationships/image" Target="../media/image347.png"/><Relationship Id="rId14" Type="http://schemas.openxmlformats.org/officeDocument/2006/relationships/image" Target="../media/image358.png"/></Relationships>
</file>

<file path=ppt/slides/_rels/slide38.xml.rels><?xml version="1.0" encoding="UTF-8" standalone="yes"?>
<Relationships xmlns="http://schemas.openxmlformats.org/package/2006/relationships"><Relationship Id="rId8" Type="http://schemas.openxmlformats.org/officeDocument/2006/relationships/image" Target="../media/image365.png"/><Relationship Id="rId13" Type="http://schemas.openxmlformats.org/officeDocument/2006/relationships/image" Target="../media/image370.png"/><Relationship Id="rId18" Type="http://schemas.openxmlformats.org/officeDocument/2006/relationships/image" Target="../media/image375.png"/><Relationship Id="rId3" Type="http://schemas.openxmlformats.org/officeDocument/2006/relationships/image" Target="../media/image360.png"/><Relationship Id="rId7" Type="http://schemas.openxmlformats.org/officeDocument/2006/relationships/image" Target="../media/image364.png"/><Relationship Id="rId12" Type="http://schemas.openxmlformats.org/officeDocument/2006/relationships/image" Target="../media/image369.png"/><Relationship Id="rId17" Type="http://schemas.openxmlformats.org/officeDocument/2006/relationships/image" Target="../media/image374.png"/><Relationship Id="rId2" Type="http://schemas.openxmlformats.org/officeDocument/2006/relationships/image" Target="../media/image359.png"/><Relationship Id="rId16" Type="http://schemas.openxmlformats.org/officeDocument/2006/relationships/image" Target="../media/image373.png"/><Relationship Id="rId20" Type="http://schemas.openxmlformats.org/officeDocument/2006/relationships/image" Target="../media/image377.png"/><Relationship Id="rId1" Type="http://schemas.openxmlformats.org/officeDocument/2006/relationships/slideLayout" Target="../slideLayouts/slideLayout12.xml"/><Relationship Id="rId6" Type="http://schemas.openxmlformats.org/officeDocument/2006/relationships/image" Target="../media/image363.png"/><Relationship Id="rId11" Type="http://schemas.openxmlformats.org/officeDocument/2006/relationships/image" Target="../media/image368.png"/><Relationship Id="rId5" Type="http://schemas.openxmlformats.org/officeDocument/2006/relationships/image" Target="../media/image362.png"/><Relationship Id="rId15" Type="http://schemas.openxmlformats.org/officeDocument/2006/relationships/image" Target="../media/image372.png"/><Relationship Id="rId10" Type="http://schemas.openxmlformats.org/officeDocument/2006/relationships/image" Target="../media/image367.png"/><Relationship Id="rId19" Type="http://schemas.openxmlformats.org/officeDocument/2006/relationships/image" Target="../media/image376.png"/><Relationship Id="rId4" Type="http://schemas.openxmlformats.org/officeDocument/2006/relationships/image" Target="../media/image361.png"/><Relationship Id="rId9" Type="http://schemas.openxmlformats.org/officeDocument/2006/relationships/image" Target="../media/image366.png"/><Relationship Id="rId14" Type="http://schemas.openxmlformats.org/officeDocument/2006/relationships/image" Target="../media/image371.png"/></Relationships>
</file>

<file path=ppt/slides/_rels/slide39.xml.rels><?xml version="1.0" encoding="UTF-8" standalone="yes"?>
<Relationships xmlns="http://schemas.openxmlformats.org/package/2006/relationships"><Relationship Id="rId8" Type="http://schemas.openxmlformats.org/officeDocument/2006/relationships/image" Target="../media/image384.png"/><Relationship Id="rId13" Type="http://schemas.openxmlformats.org/officeDocument/2006/relationships/image" Target="../media/image363.png"/><Relationship Id="rId18" Type="http://schemas.openxmlformats.org/officeDocument/2006/relationships/image" Target="../media/image364.png"/><Relationship Id="rId26" Type="http://schemas.openxmlformats.org/officeDocument/2006/relationships/image" Target="../media/image377.png"/><Relationship Id="rId3" Type="http://schemas.openxmlformats.org/officeDocument/2006/relationships/image" Target="../media/image379.png"/><Relationship Id="rId21" Type="http://schemas.openxmlformats.org/officeDocument/2006/relationships/image" Target="../media/image367.png"/><Relationship Id="rId7" Type="http://schemas.openxmlformats.org/officeDocument/2006/relationships/image" Target="../media/image383.png"/><Relationship Id="rId12" Type="http://schemas.openxmlformats.org/officeDocument/2006/relationships/image" Target="../media/image362.png"/><Relationship Id="rId17" Type="http://schemas.openxmlformats.org/officeDocument/2006/relationships/image" Target="../media/image373.png"/><Relationship Id="rId25" Type="http://schemas.openxmlformats.org/officeDocument/2006/relationships/image" Target="../media/image376.png"/><Relationship Id="rId2" Type="http://schemas.openxmlformats.org/officeDocument/2006/relationships/image" Target="../media/image378.png"/><Relationship Id="rId16" Type="http://schemas.openxmlformats.org/officeDocument/2006/relationships/image" Target="../media/image372.png"/><Relationship Id="rId20" Type="http://schemas.openxmlformats.org/officeDocument/2006/relationships/image" Target="../media/image366.png"/><Relationship Id="rId1" Type="http://schemas.openxmlformats.org/officeDocument/2006/relationships/slideLayout" Target="../slideLayouts/slideLayout12.xml"/><Relationship Id="rId6" Type="http://schemas.openxmlformats.org/officeDocument/2006/relationships/image" Target="../media/image382.png"/><Relationship Id="rId11" Type="http://schemas.openxmlformats.org/officeDocument/2006/relationships/image" Target="../media/image361.png"/><Relationship Id="rId24" Type="http://schemas.openxmlformats.org/officeDocument/2006/relationships/image" Target="../media/image368.png"/><Relationship Id="rId5" Type="http://schemas.openxmlformats.org/officeDocument/2006/relationships/image" Target="../media/image381.png"/><Relationship Id="rId15" Type="http://schemas.openxmlformats.org/officeDocument/2006/relationships/image" Target="../media/image371.png"/><Relationship Id="rId23" Type="http://schemas.openxmlformats.org/officeDocument/2006/relationships/image" Target="../media/image375.png"/><Relationship Id="rId10" Type="http://schemas.openxmlformats.org/officeDocument/2006/relationships/image" Target="../media/image360.png"/><Relationship Id="rId19" Type="http://schemas.openxmlformats.org/officeDocument/2006/relationships/image" Target="../media/image365.png"/><Relationship Id="rId4" Type="http://schemas.openxmlformats.org/officeDocument/2006/relationships/image" Target="../media/image380.png"/><Relationship Id="rId9" Type="http://schemas.openxmlformats.org/officeDocument/2006/relationships/image" Target="../media/image369.png"/><Relationship Id="rId14" Type="http://schemas.openxmlformats.org/officeDocument/2006/relationships/image" Target="../media/image370.png"/><Relationship Id="rId22" Type="http://schemas.openxmlformats.org/officeDocument/2006/relationships/image" Target="../media/image37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8" Type="http://schemas.openxmlformats.org/officeDocument/2006/relationships/image" Target="../media/image391.png"/><Relationship Id="rId13" Type="http://schemas.openxmlformats.org/officeDocument/2006/relationships/image" Target="../media/image396.png"/><Relationship Id="rId3" Type="http://schemas.openxmlformats.org/officeDocument/2006/relationships/image" Target="../media/image386.png"/><Relationship Id="rId7" Type="http://schemas.openxmlformats.org/officeDocument/2006/relationships/image" Target="../media/image390.png"/><Relationship Id="rId12" Type="http://schemas.openxmlformats.org/officeDocument/2006/relationships/image" Target="../media/image395.png"/><Relationship Id="rId2" Type="http://schemas.openxmlformats.org/officeDocument/2006/relationships/image" Target="../media/image385.png"/><Relationship Id="rId1" Type="http://schemas.openxmlformats.org/officeDocument/2006/relationships/slideLayout" Target="../slideLayouts/slideLayout12.xml"/><Relationship Id="rId6" Type="http://schemas.openxmlformats.org/officeDocument/2006/relationships/image" Target="../media/image389.png"/><Relationship Id="rId11" Type="http://schemas.openxmlformats.org/officeDocument/2006/relationships/image" Target="../media/image394.png"/><Relationship Id="rId5" Type="http://schemas.openxmlformats.org/officeDocument/2006/relationships/image" Target="../media/image388.png"/><Relationship Id="rId15" Type="http://schemas.openxmlformats.org/officeDocument/2006/relationships/image" Target="../media/image398.png"/><Relationship Id="rId10" Type="http://schemas.openxmlformats.org/officeDocument/2006/relationships/image" Target="../media/image393.png"/><Relationship Id="rId4" Type="http://schemas.openxmlformats.org/officeDocument/2006/relationships/image" Target="../media/image387.png"/><Relationship Id="rId9" Type="http://schemas.openxmlformats.org/officeDocument/2006/relationships/image" Target="../media/image392.png"/><Relationship Id="rId14" Type="http://schemas.openxmlformats.org/officeDocument/2006/relationships/image" Target="../media/image397.png"/></Relationships>
</file>

<file path=ppt/slides/_rels/slide41.xml.rels><?xml version="1.0" encoding="UTF-8" standalone="yes"?>
<Relationships xmlns="http://schemas.openxmlformats.org/package/2006/relationships"><Relationship Id="rId8" Type="http://schemas.openxmlformats.org/officeDocument/2006/relationships/image" Target="../media/image405.png"/><Relationship Id="rId13" Type="http://schemas.openxmlformats.org/officeDocument/2006/relationships/image" Target="../media/image410.png"/><Relationship Id="rId3" Type="http://schemas.openxmlformats.org/officeDocument/2006/relationships/image" Target="../media/image400.png"/><Relationship Id="rId7" Type="http://schemas.openxmlformats.org/officeDocument/2006/relationships/image" Target="../media/image404.png"/><Relationship Id="rId12" Type="http://schemas.openxmlformats.org/officeDocument/2006/relationships/image" Target="../media/image409.png"/><Relationship Id="rId2" Type="http://schemas.openxmlformats.org/officeDocument/2006/relationships/image" Target="../media/image399.png"/><Relationship Id="rId16" Type="http://schemas.openxmlformats.org/officeDocument/2006/relationships/image" Target="../media/image413.png"/><Relationship Id="rId1" Type="http://schemas.openxmlformats.org/officeDocument/2006/relationships/slideLayout" Target="../slideLayouts/slideLayout12.xml"/><Relationship Id="rId6" Type="http://schemas.openxmlformats.org/officeDocument/2006/relationships/image" Target="../media/image403.png"/><Relationship Id="rId11" Type="http://schemas.openxmlformats.org/officeDocument/2006/relationships/image" Target="../media/image408.png"/><Relationship Id="rId5" Type="http://schemas.openxmlformats.org/officeDocument/2006/relationships/image" Target="../media/image402.png"/><Relationship Id="rId15" Type="http://schemas.openxmlformats.org/officeDocument/2006/relationships/image" Target="../media/image412.png"/><Relationship Id="rId10" Type="http://schemas.openxmlformats.org/officeDocument/2006/relationships/image" Target="../media/image407.png"/><Relationship Id="rId4" Type="http://schemas.openxmlformats.org/officeDocument/2006/relationships/image" Target="../media/image401.png"/><Relationship Id="rId9" Type="http://schemas.openxmlformats.org/officeDocument/2006/relationships/image" Target="../media/image406.png"/><Relationship Id="rId14" Type="http://schemas.openxmlformats.org/officeDocument/2006/relationships/image" Target="../media/image411.png"/></Relationships>
</file>

<file path=ppt/slides/_rels/slide42.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08.png"/><Relationship Id="rId18" Type="http://schemas.openxmlformats.org/officeDocument/2006/relationships/image" Target="../media/image410.png"/><Relationship Id="rId3" Type="http://schemas.openxmlformats.org/officeDocument/2006/relationships/image" Target="../media/image415.png"/><Relationship Id="rId21" Type="http://schemas.openxmlformats.org/officeDocument/2006/relationships/image" Target="../media/image406.png"/><Relationship Id="rId7" Type="http://schemas.openxmlformats.org/officeDocument/2006/relationships/image" Target="../media/image419.png"/><Relationship Id="rId12" Type="http://schemas.openxmlformats.org/officeDocument/2006/relationships/image" Target="../media/image402.png"/><Relationship Id="rId17" Type="http://schemas.openxmlformats.org/officeDocument/2006/relationships/image" Target="../media/image409.png"/><Relationship Id="rId2" Type="http://schemas.openxmlformats.org/officeDocument/2006/relationships/image" Target="../media/image414.png"/><Relationship Id="rId16" Type="http://schemas.openxmlformats.org/officeDocument/2006/relationships/image" Target="../media/image405.png"/><Relationship Id="rId20" Type="http://schemas.openxmlformats.org/officeDocument/2006/relationships/image" Target="../media/image412.png"/><Relationship Id="rId1" Type="http://schemas.openxmlformats.org/officeDocument/2006/relationships/slideLayout" Target="../slideLayouts/slideLayout12.xml"/><Relationship Id="rId6" Type="http://schemas.openxmlformats.org/officeDocument/2006/relationships/image" Target="../media/image418.png"/><Relationship Id="rId11" Type="http://schemas.openxmlformats.org/officeDocument/2006/relationships/image" Target="../media/image401.png"/><Relationship Id="rId5" Type="http://schemas.openxmlformats.org/officeDocument/2006/relationships/image" Target="../media/image417.png"/><Relationship Id="rId15" Type="http://schemas.openxmlformats.org/officeDocument/2006/relationships/image" Target="../media/image404.png"/><Relationship Id="rId10" Type="http://schemas.openxmlformats.org/officeDocument/2006/relationships/image" Target="../media/image400.png"/><Relationship Id="rId19" Type="http://schemas.openxmlformats.org/officeDocument/2006/relationships/image" Target="../media/image411.png"/><Relationship Id="rId4" Type="http://schemas.openxmlformats.org/officeDocument/2006/relationships/image" Target="../media/image416.png"/><Relationship Id="rId9" Type="http://schemas.openxmlformats.org/officeDocument/2006/relationships/image" Target="../media/image407.png"/><Relationship Id="rId14" Type="http://schemas.openxmlformats.org/officeDocument/2006/relationships/image" Target="../media/image403.png"/><Relationship Id="rId22" Type="http://schemas.openxmlformats.org/officeDocument/2006/relationships/image" Target="../media/image413.png"/></Relationships>
</file>

<file path=ppt/slides/_rels/slide43.xml.rels><?xml version="1.0" encoding="UTF-8" standalone="yes"?>
<Relationships xmlns="http://schemas.openxmlformats.org/package/2006/relationships"><Relationship Id="rId8" Type="http://schemas.openxmlformats.org/officeDocument/2006/relationships/image" Target="../media/image427.png"/><Relationship Id="rId3" Type="http://schemas.openxmlformats.org/officeDocument/2006/relationships/image" Target="../media/image422.png"/><Relationship Id="rId7" Type="http://schemas.openxmlformats.org/officeDocument/2006/relationships/image" Target="../media/image426.png"/><Relationship Id="rId12" Type="http://schemas.openxmlformats.org/officeDocument/2006/relationships/image" Target="../media/image431.png"/><Relationship Id="rId2" Type="http://schemas.openxmlformats.org/officeDocument/2006/relationships/image" Target="../media/image421.png"/><Relationship Id="rId1" Type="http://schemas.openxmlformats.org/officeDocument/2006/relationships/slideLayout" Target="../slideLayouts/slideLayout12.xml"/><Relationship Id="rId6" Type="http://schemas.openxmlformats.org/officeDocument/2006/relationships/image" Target="../media/image425.png"/><Relationship Id="rId11" Type="http://schemas.openxmlformats.org/officeDocument/2006/relationships/image" Target="../media/image430.png"/><Relationship Id="rId5" Type="http://schemas.openxmlformats.org/officeDocument/2006/relationships/image" Target="../media/image424.png"/><Relationship Id="rId10" Type="http://schemas.openxmlformats.org/officeDocument/2006/relationships/image" Target="../media/image429.png"/><Relationship Id="rId4" Type="http://schemas.openxmlformats.org/officeDocument/2006/relationships/image" Target="../media/image423.png"/><Relationship Id="rId9" Type="http://schemas.openxmlformats.org/officeDocument/2006/relationships/image" Target="../media/image428.png"/></Relationships>
</file>

<file path=ppt/slides/_rels/slide44.xml.rels><?xml version="1.0" encoding="UTF-8" standalone="yes"?>
<Relationships xmlns="http://schemas.openxmlformats.org/package/2006/relationships"><Relationship Id="rId8" Type="http://schemas.openxmlformats.org/officeDocument/2006/relationships/image" Target="../media/image438.png"/><Relationship Id="rId3" Type="http://schemas.openxmlformats.org/officeDocument/2006/relationships/image" Target="../media/image433.png"/><Relationship Id="rId7" Type="http://schemas.openxmlformats.org/officeDocument/2006/relationships/image" Target="../media/image437.png"/><Relationship Id="rId12" Type="http://schemas.openxmlformats.org/officeDocument/2006/relationships/image" Target="../media/image442.png"/><Relationship Id="rId2" Type="http://schemas.openxmlformats.org/officeDocument/2006/relationships/image" Target="../media/image432.png"/><Relationship Id="rId1" Type="http://schemas.openxmlformats.org/officeDocument/2006/relationships/slideLayout" Target="../slideLayouts/slideLayout12.xml"/><Relationship Id="rId6" Type="http://schemas.openxmlformats.org/officeDocument/2006/relationships/image" Target="../media/image436.png"/><Relationship Id="rId11" Type="http://schemas.openxmlformats.org/officeDocument/2006/relationships/image" Target="../media/image441.png"/><Relationship Id="rId5" Type="http://schemas.openxmlformats.org/officeDocument/2006/relationships/image" Target="../media/image435.png"/><Relationship Id="rId10" Type="http://schemas.openxmlformats.org/officeDocument/2006/relationships/image" Target="../media/image440.png"/><Relationship Id="rId4" Type="http://schemas.openxmlformats.org/officeDocument/2006/relationships/image" Target="../media/image434.png"/><Relationship Id="rId9" Type="http://schemas.openxmlformats.org/officeDocument/2006/relationships/image" Target="../media/image439.png"/></Relationships>
</file>

<file path=ppt/slides/_rels/slide45.xml.rels><?xml version="1.0" encoding="UTF-8" standalone="yes"?>
<Relationships xmlns="http://schemas.openxmlformats.org/package/2006/relationships"><Relationship Id="rId8" Type="http://schemas.openxmlformats.org/officeDocument/2006/relationships/image" Target="../media/image449.png"/><Relationship Id="rId13" Type="http://schemas.openxmlformats.org/officeDocument/2006/relationships/image" Target="../media/image454.png"/><Relationship Id="rId3" Type="http://schemas.openxmlformats.org/officeDocument/2006/relationships/image" Target="../media/image444.png"/><Relationship Id="rId7" Type="http://schemas.openxmlformats.org/officeDocument/2006/relationships/image" Target="../media/image448.png"/><Relationship Id="rId12" Type="http://schemas.openxmlformats.org/officeDocument/2006/relationships/image" Target="../media/image453.png"/><Relationship Id="rId2" Type="http://schemas.openxmlformats.org/officeDocument/2006/relationships/image" Target="../media/image443.png"/><Relationship Id="rId1" Type="http://schemas.openxmlformats.org/officeDocument/2006/relationships/slideLayout" Target="../slideLayouts/slideLayout12.xml"/><Relationship Id="rId6" Type="http://schemas.openxmlformats.org/officeDocument/2006/relationships/image" Target="../media/image447.png"/><Relationship Id="rId11" Type="http://schemas.openxmlformats.org/officeDocument/2006/relationships/image" Target="../media/image452.png"/><Relationship Id="rId5" Type="http://schemas.openxmlformats.org/officeDocument/2006/relationships/image" Target="../media/image446.png"/><Relationship Id="rId15" Type="http://schemas.openxmlformats.org/officeDocument/2006/relationships/image" Target="../media/image456.png"/><Relationship Id="rId10" Type="http://schemas.openxmlformats.org/officeDocument/2006/relationships/image" Target="../media/image451.png"/><Relationship Id="rId4" Type="http://schemas.openxmlformats.org/officeDocument/2006/relationships/image" Target="../media/image445.png"/><Relationship Id="rId9" Type="http://schemas.openxmlformats.org/officeDocument/2006/relationships/image" Target="../media/image450.png"/><Relationship Id="rId14" Type="http://schemas.openxmlformats.org/officeDocument/2006/relationships/image" Target="../media/image455.png"/></Relationships>
</file>

<file path=ppt/slides/_rels/slide46.xml.rels><?xml version="1.0" encoding="UTF-8" standalone="yes"?>
<Relationships xmlns="http://schemas.openxmlformats.org/package/2006/relationships"><Relationship Id="rId8" Type="http://schemas.openxmlformats.org/officeDocument/2006/relationships/image" Target="../media/image463.png"/><Relationship Id="rId3" Type="http://schemas.openxmlformats.org/officeDocument/2006/relationships/image" Target="../media/image458.png"/><Relationship Id="rId7" Type="http://schemas.openxmlformats.org/officeDocument/2006/relationships/image" Target="../media/image462.png"/><Relationship Id="rId2" Type="http://schemas.openxmlformats.org/officeDocument/2006/relationships/image" Target="../media/image457.png"/><Relationship Id="rId1" Type="http://schemas.openxmlformats.org/officeDocument/2006/relationships/slideLayout" Target="../slideLayouts/slideLayout12.xml"/><Relationship Id="rId6" Type="http://schemas.openxmlformats.org/officeDocument/2006/relationships/image" Target="../media/image461.png"/><Relationship Id="rId5" Type="http://schemas.openxmlformats.org/officeDocument/2006/relationships/image" Target="../media/image460.png"/><Relationship Id="rId4" Type="http://schemas.openxmlformats.org/officeDocument/2006/relationships/image" Target="../media/image459.png"/><Relationship Id="rId9" Type="http://schemas.openxmlformats.org/officeDocument/2006/relationships/image" Target="../media/image46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dirty="0"/>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a:t>
            </a:fld>
            <a:endParaRPr kumimoji="1" lang="ja-JP" altLang="en-US"/>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269EE6B7-FB81-4600-878E-22BF29547C1A}"/>
                  </a:ext>
                </a:extLst>
              </p:cNvPr>
              <p:cNvSpPr/>
              <p:nvPr/>
            </p:nvSpPr>
            <p:spPr>
              <a:xfrm>
                <a:off x="9246585" y="2240339"/>
                <a:ext cx="5661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𝑸</m:t>
                      </m:r>
                    </m:oMath>
                  </m:oMathPara>
                </a14:m>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269EE6B7-FB81-4600-878E-22BF29547C1A}"/>
                  </a:ext>
                </a:extLst>
              </p:cNvPr>
              <p:cNvSpPr>
                <a:spLocks noRot="1" noChangeAspect="1" noMove="1" noResize="1" noEditPoints="1" noAdjustHandles="1" noChangeArrowheads="1" noChangeShapeType="1" noTextEdit="1"/>
              </p:cNvSpPr>
              <p:nvPr/>
            </p:nvSpPr>
            <p:spPr>
              <a:xfrm>
                <a:off x="9246585" y="2240339"/>
                <a:ext cx="566181" cy="5232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CB86932D-9715-4A8B-BB01-757647B486A0}"/>
                  </a:ext>
                </a:extLst>
              </p:cNvPr>
              <p:cNvSpPr/>
              <p:nvPr/>
            </p:nvSpPr>
            <p:spPr>
              <a:xfrm>
                <a:off x="9718526" y="2805726"/>
                <a:ext cx="926857" cy="523220"/>
              </a:xfrm>
              <a:prstGeom prst="rect">
                <a:avLst/>
              </a:prstGeom>
            </p:spPr>
            <p:txBody>
              <a:bodyPr wrap="none">
                <a:spAutoFit/>
              </a:body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800" b="1" i="1">
                        <a:solidFill>
                          <a:srgbClr val="FF0000"/>
                        </a:solidFill>
                        <a:latin typeface="Cambria Math" panose="02040503050406030204" pitchFamily="18" charset="0"/>
                      </a:rPr>
                      <m:t>𝑸</m:t>
                    </m:r>
                  </m:oMath>
                </a14:m>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CB86932D-9715-4A8B-BB01-757647B486A0}"/>
                  </a:ext>
                </a:extLst>
              </p:cNvPr>
              <p:cNvSpPr>
                <a:spLocks noRot="1" noChangeAspect="1" noMove="1" noResize="1" noEditPoints="1" noAdjustHandles="1" noChangeArrowheads="1" noChangeShapeType="1" noTextEdit="1"/>
              </p:cNvSpPr>
              <p:nvPr/>
            </p:nvSpPr>
            <p:spPr>
              <a:xfrm>
                <a:off x="9718526" y="2805726"/>
                <a:ext cx="926857" cy="523220"/>
              </a:xfrm>
              <a:prstGeom prst="rect">
                <a:avLst/>
              </a:prstGeom>
              <a:blipFill>
                <a:blip r:embed="rId3"/>
                <a:stretch>
                  <a:fillRect l="-13158" t="-13953" b="-290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C4DD7EA0-AD5C-41D5-8431-304AFDB27B56}"/>
                  </a:ext>
                </a:extLst>
              </p:cNvPr>
              <p:cNvSpPr/>
              <p:nvPr/>
            </p:nvSpPr>
            <p:spPr>
              <a:xfrm>
                <a:off x="9284648" y="4070160"/>
                <a:ext cx="1776978" cy="584775"/>
              </a:xfrm>
              <a:prstGeom prst="rect">
                <a:avLst/>
              </a:prstGeom>
            </p:spPr>
            <p:txBody>
              <a:bodyPr wrap="square">
                <a:spAutoFit/>
              </a:bodyPr>
              <a:lstStyle/>
              <a:p>
                <a14:m>
                  <m:oMath xmlns:m="http://schemas.openxmlformats.org/officeDocument/2006/math">
                    <m:r>
                      <a:rPr lang="en-US" altLang="ja-JP" sz="3200" b="1" i="1">
                        <a:solidFill>
                          <a:srgbClr val="FF0000"/>
                        </a:solidFill>
                        <a:latin typeface="Cambria Math" panose="02040503050406030204" pitchFamily="18" charset="0"/>
                      </a:rPr>
                      <m:t>𝒅</m:t>
                    </m:r>
                  </m:oMath>
                </a14:m>
                <a:r>
                  <a:rPr lang="en-US" altLang="ja-JP" sz="3200" dirty="0">
                    <a:solidFill>
                      <a:srgbClr val="FF0000"/>
                    </a:solidFill>
                    <a:latin typeface="HG丸ｺﾞｼｯｸM-PRO" panose="020F0600000000000000" pitchFamily="50" charset="-128"/>
                    <a:ea typeface="HG丸ｺﾞｼｯｸM-PRO" panose="020F0600000000000000" pitchFamily="50" charset="-128"/>
                  </a:rPr>
                  <a:t>[m]</a:t>
                </a:r>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C4DD7EA0-AD5C-41D5-8431-304AFDB27B56}"/>
                  </a:ext>
                </a:extLst>
              </p:cNvPr>
              <p:cNvSpPr>
                <a:spLocks noRot="1" noChangeAspect="1" noMove="1" noResize="1" noEditPoints="1" noAdjustHandles="1" noChangeArrowheads="1" noChangeShapeType="1" noTextEdit="1"/>
              </p:cNvSpPr>
              <p:nvPr/>
            </p:nvSpPr>
            <p:spPr>
              <a:xfrm>
                <a:off x="9284648" y="4070160"/>
                <a:ext cx="1776978" cy="584775"/>
              </a:xfrm>
              <a:prstGeom prst="rect">
                <a:avLst/>
              </a:prstGeom>
              <a:blipFill>
                <a:blip r:embed="rId4"/>
                <a:stretch>
                  <a:fillRect t="-16667" b="-30208"/>
                </a:stretch>
              </a:blipFill>
            </p:spPr>
            <p:txBody>
              <a:bodyPr/>
              <a:lstStyle/>
              <a:p>
                <a:r>
                  <a:rPr lang="ja-JP" altLang="en-US">
                    <a:noFill/>
                  </a:rPr>
                  <a:t> </a:t>
                </a:r>
              </a:p>
            </p:txBody>
          </p:sp>
        </mc:Fallback>
      </mc:AlternateContent>
      <p:sp>
        <p:nvSpPr>
          <p:cNvPr id="19" name="正方形/長方形 18">
            <a:extLst>
              <a:ext uri="{FF2B5EF4-FFF2-40B4-BE49-F238E27FC236}">
                <a16:creationId xmlns:a16="http://schemas.microsoft.com/office/drawing/2014/main" id="{DE3A44B1-E7A7-4EB9-8508-BBF0A9931DD2}"/>
              </a:ext>
            </a:extLst>
          </p:cNvPr>
          <p:cNvSpPr/>
          <p:nvPr/>
        </p:nvSpPr>
        <p:spPr>
          <a:xfrm>
            <a:off x="7962340" y="1060859"/>
            <a:ext cx="1723549" cy="46166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電位５</a:t>
            </a:r>
            <a:r>
              <a:rPr lang="en-US" altLang="ja-JP"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Ｖ</a:t>
            </a:r>
            <a:r>
              <a:rPr lang="en-US" altLang="ja-JP" sz="2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ED392126-AED3-4BEA-999E-4409E3122B71}"/>
              </a:ext>
            </a:extLst>
          </p:cNvPr>
          <p:cNvSpPr/>
          <p:nvPr/>
        </p:nvSpPr>
        <p:spPr>
          <a:xfrm>
            <a:off x="9933980" y="1057049"/>
            <a:ext cx="1723549" cy="46166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電位０</a:t>
            </a:r>
            <a:r>
              <a:rPr lang="en-US" altLang="ja-JP"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Ｖ</a:t>
            </a:r>
            <a:r>
              <a:rPr lang="en-US" altLang="ja-JP" sz="2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1" name="直線矢印コネクタ 20">
            <a:extLst>
              <a:ext uri="{FF2B5EF4-FFF2-40B4-BE49-F238E27FC236}">
                <a16:creationId xmlns:a16="http://schemas.microsoft.com/office/drawing/2014/main" id="{F1AC5352-E8B3-4CFA-BC50-576A42E25925}"/>
              </a:ext>
            </a:extLst>
          </p:cNvPr>
          <p:cNvCxnSpPr>
            <a:cxnSpLocks/>
          </p:cNvCxnSpPr>
          <p:nvPr/>
        </p:nvCxnSpPr>
        <p:spPr>
          <a:xfrm flipV="1">
            <a:off x="9163349" y="3883957"/>
            <a:ext cx="1383425" cy="1"/>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74B02B4-F0D4-4ABF-94D8-5B08882FC680}"/>
              </a:ext>
            </a:extLst>
          </p:cNvPr>
          <p:cNvSpPr/>
          <p:nvPr/>
        </p:nvSpPr>
        <p:spPr>
          <a:xfrm>
            <a:off x="8833944" y="1899453"/>
            <a:ext cx="329131" cy="187547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6AC53635-9742-432D-A813-679B533F6078}"/>
              </a:ext>
            </a:extLst>
          </p:cNvPr>
          <p:cNvSpPr/>
          <p:nvPr/>
        </p:nvSpPr>
        <p:spPr>
          <a:xfrm>
            <a:off x="10663876" y="1899453"/>
            <a:ext cx="329131" cy="187547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cxnSp>
        <p:nvCxnSpPr>
          <p:cNvPr id="24" name="直線コネクタ 23">
            <a:extLst>
              <a:ext uri="{FF2B5EF4-FFF2-40B4-BE49-F238E27FC236}">
                <a16:creationId xmlns:a16="http://schemas.microsoft.com/office/drawing/2014/main" id="{43CA7B19-7A7F-446E-A588-836CDE1A3FCB}"/>
              </a:ext>
            </a:extLst>
          </p:cNvPr>
          <p:cNvCxnSpPr>
            <a:cxnSpLocks/>
            <a:endCxn id="23" idx="3"/>
          </p:cNvCxnSpPr>
          <p:nvPr/>
        </p:nvCxnSpPr>
        <p:spPr>
          <a:xfrm flipH="1">
            <a:off x="10993007" y="2837188"/>
            <a:ext cx="449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DE1EC5D-8B4B-4B46-874C-DBFA490FFC28}"/>
              </a:ext>
            </a:extLst>
          </p:cNvPr>
          <p:cNvCxnSpPr>
            <a:cxnSpLocks/>
          </p:cNvCxnSpPr>
          <p:nvPr/>
        </p:nvCxnSpPr>
        <p:spPr>
          <a:xfrm flipH="1">
            <a:off x="8242710" y="2837188"/>
            <a:ext cx="5814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216F03D-DAB1-43F6-826A-1E74DF2CE748}"/>
              </a:ext>
            </a:extLst>
          </p:cNvPr>
          <p:cNvCxnSpPr>
            <a:cxnSpLocks/>
          </p:cNvCxnSpPr>
          <p:nvPr/>
        </p:nvCxnSpPr>
        <p:spPr>
          <a:xfrm flipV="1">
            <a:off x="8252870" y="2837188"/>
            <a:ext cx="1" cy="2725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8701F24-25B1-4382-83F9-33A2445C69E2}"/>
              </a:ext>
            </a:extLst>
          </p:cNvPr>
          <p:cNvCxnSpPr>
            <a:cxnSpLocks/>
          </p:cNvCxnSpPr>
          <p:nvPr/>
        </p:nvCxnSpPr>
        <p:spPr>
          <a:xfrm flipH="1">
            <a:off x="8252871" y="5549908"/>
            <a:ext cx="15359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5178906-9C74-4378-B6D2-BA7500E7AB01}"/>
              </a:ext>
            </a:extLst>
          </p:cNvPr>
          <p:cNvCxnSpPr>
            <a:cxnSpLocks/>
          </p:cNvCxnSpPr>
          <p:nvPr/>
        </p:nvCxnSpPr>
        <p:spPr>
          <a:xfrm flipH="1">
            <a:off x="9958713" y="5549908"/>
            <a:ext cx="14842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58BB2D1-F28A-42B0-A332-B6D03AC472B1}"/>
              </a:ext>
            </a:extLst>
          </p:cNvPr>
          <p:cNvCxnSpPr>
            <a:cxnSpLocks/>
          </p:cNvCxnSpPr>
          <p:nvPr/>
        </p:nvCxnSpPr>
        <p:spPr>
          <a:xfrm flipV="1">
            <a:off x="11422168" y="2825114"/>
            <a:ext cx="1" cy="2725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F507B92-F825-4DB9-9956-2B43AF1B2D37}"/>
              </a:ext>
            </a:extLst>
          </p:cNvPr>
          <p:cNvCxnSpPr>
            <a:cxnSpLocks/>
          </p:cNvCxnSpPr>
          <p:nvPr/>
        </p:nvCxnSpPr>
        <p:spPr>
          <a:xfrm flipV="1">
            <a:off x="9798639" y="5253433"/>
            <a:ext cx="0" cy="715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F9329B1-17F6-4369-BCA5-1028F7E3ED23}"/>
              </a:ext>
            </a:extLst>
          </p:cNvPr>
          <p:cNvCxnSpPr>
            <a:cxnSpLocks/>
          </p:cNvCxnSpPr>
          <p:nvPr/>
        </p:nvCxnSpPr>
        <p:spPr>
          <a:xfrm flipV="1">
            <a:off x="9933980" y="5396149"/>
            <a:ext cx="0" cy="355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FE595B8C-1083-46CF-82F8-4E5281711053}"/>
                  </a:ext>
                </a:extLst>
              </p:cNvPr>
              <p:cNvSpPr/>
              <p:nvPr/>
            </p:nvSpPr>
            <p:spPr>
              <a:xfrm>
                <a:off x="7455177" y="2137833"/>
                <a:ext cx="1282723" cy="46166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断面積</a:t>
                </a:r>
                <a14:m>
                  <m:oMath xmlns:m="http://schemas.openxmlformats.org/officeDocument/2006/math">
                    <m:r>
                      <a:rPr lang="en-US" altLang="ja-JP" sz="2400" b="1" i="1">
                        <a:solidFill>
                          <a:srgbClr val="FF0000"/>
                        </a:solidFill>
                        <a:latin typeface="Cambria Math" panose="02040503050406030204" pitchFamily="18" charset="0"/>
                      </a:rPr>
                      <m:t>𝑺</m:t>
                    </m:r>
                  </m:oMath>
                </a14:m>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FE595B8C-1083-46CF-82F8-4E5281711053}"/>
                  </a:ext>
                </a:extLst>
              </p:cNvPr>
              <p:cNvSpPr>
                <a:spLocks noRot="1" noChangeAspect="1" noMove="1" noResize="1" noEditPoints="1" noAdjustHandles="1" noChangeArrowheads="1" noChangeShapeType="1" noTextEdit="1"/>
              </p:cNvSpPr>
              <p:nvPr/>
            </p:nvSpPr>
            <p:spPr>
              <a:xfrm>
                <a:off x="7455177" y="2137833"/>
                <a:ext cx="1282723" cy="461665"/>
              </a:xfrm>
              <a:prstGeom prst="rect">
                <a:avLst/>
              </a:prstGeom>
              <a:blipFill>
                <a:blip r:embed="rId5"/>
                <a:stretch>
                  <a:fillRect l="-7619" t="-14667" b="-26667"/>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0124D904-8E61-4C1F-8A5C-679ACAC7F030}"/>
              </a:ext>
            </a:extLst>
          </p:cNvPr>
          <p:cNvSpPr/>
          <p:nvPr/>
        </p:nvSpPr>
        <p:spPr>
          <a:xfrm>
            <a:off x="9452872" y="5969039"/>
            <a:ext cx="1011680" cy="400110"/>
          </a:xfrm>
          <a:prstGeom prst="rect">
            <a:avLst/>
          </a:prstGeom>
        </p:spPr>
        <p:txBody>
          <a:bodyPr wrap="square">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５</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Ｖ</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3C1C6543-260C-4023-A1FE-11384F957FE6}"/>
              </a:ext>
            </a:extLst>
          </p:cNvPr>
          <p:cNvSpPr/>
          <p:nvPr/>
        </p:nvSpPr>
        <p:spPr>
          <a:xfrm>
            <a:off x="8803584" y="1899453"/>
            <a:ext cx="389850" cy="1815882"/>
          </a:xfrm>
          <a:prstGeom prst="rect">
            <a:avLst/>
          </a:prstGeom>
        </p:spPr>
        <p:txBody>
          <a:bodyPr wrap="none">
            <a:spAutoFit/>
          </a:bodyPr>
          <a:lstStyle/>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DA561C04-0BEB-45B9-B653-F835109232DC}"/>
              </a:ext>
            </a:extLst>
          </p:cNvPr>
          <p:cNvSpPr/>
          <p:nvPr/>
        </p:nvSpPr>
        <p:spPr>
          <a:xfrm>
            <a:off x="10641963" y="1946419"/>
            <a:ext cx="441246" cy="1846659"/>
          </a:xfrm>
          <a:prstGeom prst="rect">
            <a:avLst/>
          </a:prstGeom>
        </p:spPr>
        <p:txBody>
          <a:bodyPr wrap="square">
            <a:spAutoFit/>
          </a:bodyPr>
          <a:lstStyle/>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B55B69DE-1FDA-4E04-ADB4-908C1088CB30}"/>
              </a:ext>
            </a:extLst>
          </p:cNvPr>
          <p:cNvSpPr/>
          <p:nvPr/>
        </p:nvSpPr>
        <p:spPr>
          <a:xfrm>
            <a:off x="659668" y="1160595"/>
            <a:ext cx="7043670" cy="400110"/>
          </a:xfrm>
          <a:prstGeom prst="rect">
            <a:avLst/>
          </a:prstGeom>
        </p:spPr>
        <p:txBody>
          <a:bodyPr wrap="square">
            <a:spAutoFit/>
          </a:bodyPr>
          <a:lstStyle/>
          <a:p>
            <a:pPr algn="just"/>
            <a:r>
              <a:rPr lang="ja-JP" altLang="en-US" sz="2000" dirty="0">
                <a:latin typeface="HG丸ｺﾞｼｯｸM-PRO" panose="020F0600000000000000" pitchFamily="50" charset="-128"/>
                <a:ea typeface="HG丸ｺﾞｼｯｸM-PRO" panose="020F0600000000000000" pitchFamily="50" charset="-128"/>
              </a:rPr>
              <a:t>また（１）より⑬</a:t>
            </a:r>
            <a:endParaRPr lang="en-US" altLang="ja-JP" sz="20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9E2CAECF-7EAA-4B44-BC94-C4D856F6D662}"/>
                  </a:ext>
                </a:extLst>
              </p:cNvPr>
              <p:cNvSpPr/>
              <p:nvPr/>
            </p:nvSpPr>
            <p:spPr>
              <a:xfrm>
                <a:off x="3276493" y="1773967"/>
                <a:ext cx="1763431" cy="1100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𝑽</m:t>
                          </m:r>
                        </m:num>
                        <m:den>
                          <m:r>
                            <a:rPr lang="en-US" altLang="ja-JP" sz="3200" b="1" i="1" smtClean="0">
                              <a:solidFill>
                                <a:srgbClr val="FF0000"/>
                              </a:solidFill>
                              <a:latin typeface="Cambria Math" panose="02040503050406030204" pitchFamily="18" charset="0"/>
                            </a:rPr>
                            <m:t>𝒅</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𝑸</m:t>
                          </m:r>
                        </m:num>
                        <m:den>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𝟎</m:t>
                              </m:r>
                            </m:sub>
                          </m:sSub>
                          <m:r>
                            <a:rPr lang="en-US" altLang="ja-JP" sz="3200" b="1" i="1">
                              <a:solidFill>
                                <a:srgbClr val="FF0000"/>
                              </a:solidFill>
                              <a:latin typeface="Cambria Math" panose="02040503050406030204" pitchFamily="18" charset="0"/>
                            </a:rPr>
                            <m:t>𝑺</m:t>
                          </m:r>
                        </m:den>
                      </m:f>
                    </m:oMath>
                  </m:oMathPara>
                </a14:m>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9E2CAECF-7EAA-4B44-BC94-C4D856F6D662}"/>
                  </a:ext>
                </a:extLst>
              </p:cNvPr>
              <p:cNvSpPr>
                <a:spLocks noRot="1" noChangeAspect="1" noMove="1" noResize="1" noEditPoints="1" noAdjustHandles="1" noChangeArrowheads="1" noChangeShapeType="1" noTextEdit="1"/>
              </p:cNvSpPr>
              <p:nvPr/>
            </p:nvSpPr>
            <p:spPr>
              <a:xfrm>
                <a:off x="3276493" y="1773967"/>
                <a:ext cx="1763431" cy="1100429"/>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D8ABE9F-B79B-44DE-8525-8FDFFCB607F8}"/>
                  </a:ext>
                </a:extLst>
              </p:cNvPr>
              <p:cNvSpPr/>
              <p:nvPr/>
            </p:nvSpPr>
            <p:spPr>
              <a:xfrm>
                <a:off x="3311863" y="4884341"/>
                <a:ext cx="1556452" cy="901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𝑪</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𝟎</m:t>
                              </m:r>
                            </m:sub>
                          </m:sSub>
                          <m:r>
                            <a:rPr lang="en-US" altLang="ja-JP" sz="2800" b="1" i="1">
                              <a:solidFill>
                                <a:srgbClr val="FF0000"/>
                              </a:solidFill>
                              <a:latin typeface="Cambria Math" panose="02040503050406030204" pitchFamily="18" charset="0"/>
                            </a:rPr>
                            <m:t>𝑺</m:t>
                          </m:r>
                        </m:num>
                        <m:den>
                          <m:r>
                            <a:rPr lang="en-US" altLang="ja-JP" sz="2800" b="1" i="1" smtClean="0">
                              <a:solidFill>
                                <a:srgbClr val="FF0000"/>
                              </a:solidFill>
                              <a:latin typeface="Cambria Math" panose="02040503050406030204" pitchFamily="18" charset="0"/>
                            </a:rPr>
                            <m:t>𝒅</m:t>
                          </m:r>
                        </m:den>
                      </m:f>
                    </m:oMath>
                  </m:oMathPara>
                </a14:m>
                <a:endParaRPr lang="ja-JP" altLang="en-US" sz="2800" dirty="0">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3D8ABE9F-B79B-44DE-8525-8FDFFCB607F8}"/>
                  </a:ext>
                </a:extLst>
              </p:cNvPr>
              <p:cNvSpPr>
                <a:spLocks noRot="1" noChangeAspect="1" noMove="1" noResize="1" noEditPoints="1" noAdjustHandles="1" noChangeArrowheads="1" noChangeShapeType="1" noTextEdit="1"/>
              </p:cNvSpPr>
              <p:nvPr/>
            </p:nvSpPr>
            <p:spPr>
              <a:xfrm>
                <a:off x="3311863" y="4884341"/>
                <a:ext cx="1556452" cy="90172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3E012D66-CC73-4698-859F-3AB7EAA864DC}"/>
                  </a:ext>
                </a:extLst>
              </p:cNvPr>
              <p:cNvSpPr/>
              <p:nvPr/>
            </p:nvSpPr>
            <p:spPr>
              <a:xfrm>
                <a:off x="2821373" y="1094497"/>
                <a:ext cx="8039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𝑽</m:t>
                      </m:r>
                      <m:r>
                        <a:rPr lang="en-US" altLang="ja-JP" sz="2400" b="1" i="1" smtClean="0">
                          <a:solidFill>
                            <a:srgbClr val="FF0000"/>
                          </a:solidFill>
                          <a:latin typeface="Cambria Math" panose="02040503050406030204" pitchFamily="18" charset="0"/>
                        </a:rPr>
                        <m:t>=</m:t>
                      </m:r>
                    </m:oMath>
                  </m:oMathPara>
                </a14:m>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3E012D66-CC73-4698-859F-3AB7EAA864DC}"/>
                  </a:ext>
                </a:extLst>
              </p:cNvPr>
              <p:cNvSpPr>
                <a:spLocks noRot="1" noChangeAspect="1" noMove="1" noResize="1" noEditPoints="1" noAdjustHandles="1" noChangeArrowheads="1" noChangeShapeType="1" noTextEdit="1"/>
              </p:cNvSpPr>
              <p:nvPr/>
            </p:nvSpPr>
            <p:spPr>
              <a:xfrm>
                <a:off x="2821373" y="1094497"/>
                <a:ext cx="803938"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167D131E-9153-48B7-8E6D-D455E57ACEAB}"/>
                  </a:ext>
                </a:extLst>
              </p:cNvPr>
              <p:cNvSpPr/>
              <p:nvPr/>
            </p:nvSpPr>
            <p:spPr>
              <a:xfrm>
                <a:off x="3435376" y="926599"/>
                <a:ext cx="1905137"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solidFill>
                            <a:srgbClr val="FF0000"/>
                          </a:solidFill>
                          <a:latin typeface="Cambria Math" panose="02040503050406030204" pitchFamily="18" charset="0"/>
                        </a:rPr>
                        <m:t>𝑬𝒅</m:t>
                      </m:r>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𝑬</m:t>
                      </m:r>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𝑽</m:t>
                          </m:r>
                        </m:num>
                        <m:den>
                          <m:r>
                            <a:rPr lang="en-US" altLang="ja-JP" sz="2400" b="1" i="1">
                              <a:solidFill>
                                <a:srgbClr val="FF0000"/>
                              </a:solidFill>
                              <a:latin typeface="Cambria Math" panose="02040503050406030204" pitchFamily="18" charset="0"/>
                            </a:rPr>
                            <m:t>𝒅</m:t>
                          </m:r>
                        </m:den>
                      </m:f>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167D131E-9153-48B7-8E6D-D455E57ACEAB}"/>
                  </a:ext>
                </a:extLst>
              </p:cNvPr>
              <p:cNvSpPr>
                <a:spLocks noRot="1" noChangeAspect="1" noMove="1" noResize="1" noEditPoints="1" noAdjustHandles="1" noChangeArrowheads="1" noChangeShapeType="1" noTextEdit="1"/>
              </p:cNvSpPr>
              <p:nvPr/>
            </p:nvSpPr>
            <p:spPr>
              <a:xfrm>
                <a:off x="3435376" y="926599"/>
                <a:ext cx="1905137" cy="78380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9713EDE7-0E95-4433-B73C-2891724DB9BB}"/>
                  </a:ext>
                </a:extLst>
              </p:cNvPr>
              <p:cNvSpPr/>
              <p:nvPr/>
            </p:nvSpPr>
            <p:spPr>
              <a:xfrm>
                <a:off x="724445" y="4267656"/>
                <a:ext cx="6393663" cy="1323439"/>
              </a:xfrm>
              <a:prstGeom prst="rect">
                <a:avLst/>
              </a:prstGeom>
            </p:spPr>
            <p:txBody>
              <a:bodyPr wrap="square">
                <a:spAutoFit/>
              </a:bodyPr>
              <a:lstStyle/>
              <a:p>
                <a:pPr algn="just"/>
                <a14:m>
                  <m:oMath xmlns:m="http://schemas.openxmlformats.org/officeDocument/2006/math">
                    <m:r>
                      <a:rPr lang="en-US" altLang="ja-JP" sz="2000" b="1" i="1" smtClean="0">
                        <a:solidFill>
                          <a:srgbClr val="FF0000"/>
                        </a:solidFill>
                        <a:latin typeface="Cambria Math" panose="02040503050406030204" pitchFamily="18" charset="0"/>
                      </a:rPr>
                      <m:t>𝑸</m:t>
                    </m:r>
                    <m:r>
                      <a:rPr lang="en-US" altLang="ja-JP" sz="2000" b="1" i="1" smtClean="0">
                        <a:solidFill>
                          <a:srgbClr val="FF0000"/>
                        </a:solidFill>
                        <a:latin typeface="Cambria Math" panose="02040503050406030204" pitchFamily="18" charset="0"/>
                      </a:rPr>
                      <m:t>=</m:t>
                    </m:r>
                    <m:r>
                      <a:rPr lang="en-US" altLang="ja-JP" sz="2000" b="1" i="1" smtClean="0">
                        <a:solidFill>
                          <a:srgbClr val="FF0000"/>
                        </a:solidFill>
                        <a:latin typeface="Cambria Math" panose="02040503050406030204" pitchFamily="18" charset="0"/>
                      </a:rPr>
                      <m:t>𝑪𝑽</m:t>
                    </m:r>
                  </m:oMath>
                </a14:m>
                <a:r>
                  <a:rPr lang="ja-JP" altLang="en-US" sz="2000" dirty="0">
                    <a:latin typeface="HG丸ｺﾞｼｯｸM-PRO" panose="020F0600000000000000" pitchFamily="50" charset="-128"/>
                    <a:ea typeface="HG丸ｺﾞｼｯｸM-PRO" panose="020F0600000000000000" pitchFamily="50" charset="-128"/>
                  </a:rPr>
                  <a:t>との比較により、較べて、</a:t>
                </a:r>
                <a14:m>
                  <m:oMath xmlns:m="http://schemas.openxmlformats.org/officeDocument/2006/math">
                    <m:r>
                      <a:rPr lang="en-US" altLang="ja-JP" sz="2000" b="1" i="1">
                        <a:solidFill>
                          <a:srgbClr val="FF0000"/>
                        </a:solidFill>
                        <a:latin typeface="Cambria Math" panose="02040503050406030204" pitchFamily="18" charset="0"/>
                      </a:rPr>
                      <m:t>𝑪</m:t>
                    </m:r>
                  </m:oMath>
                </a14:m>
                <a:r>
                  <a:rPr lang="ja-JP" altLang="en-US" sz="2000" dirty="0">
                    <a:latin typeface="HG丸ｺﾞｼｯｸM-PRO" panose="020F0600000000000000" pitchFamily="50" charset="-128"/>
                    <a:ea typeface="HG丸ｺﾞｼｯｸM-PRO" panose="020F0600000000000000" pitchFamily="50" charset="-128"/>
                  </a:rPr>
                  <a:t>は</a:t>
                </a:r>
                <a:endParaRPr lang="en-US" altLang="ja-JP" sz="2000" dirty="0">
                  <a:latin typeface="HG丸ｺﾞｼｯｸM-PRO" panose="020F0600000000000000" pitchFamily="50" charset="-128"/>
                  <a:ea typeface="HG丸ｺﾞｼｯｸM-PRO" panose="020F0600000000000000" pitchFamily="50" charset="-128"/>
                </a:endParaRPr>
              </a:p>
              <a:p>
                <a:pPr algn="just"/>
                <a:endParaRPr lang="en-US" altLang="ja-JP" sz="2000" dirty="0">
                  <a:latin typeface="HG丸ｺﾞｼｯｸM-PRO" panose="020F0600000000000000" pitchFamily="50" charset="-128"/>
                  <a:ea typeface="HG丸ｺﾞｼｯｸM-PRO" panose="020F0600000000000000" pitchFamily="50" charset="-128"/>
                </a:endParaRPr>
              </a:p>
              <a:p>
                <a:pPr algn="just"/>
                <a:r>
                  <a:rPr lang="en-US" altLang="ja-JP" sz="2000" dirty="0">
                    <a:latin typeface="HG丸ｺﾞｼｯｸM-PRO" panose="020F0600000000000000" pitchFamily="50" charset="-128"/>
                    <a:ea typeface="HG丸ｺﾞｼｯｸM-PRO" panose="020F0600000000000000" pitchFamily="50" charset="-128"/>
                  </a:rPr>
                  <a:t> </a:t>
                </a:r>
              </a:p>
              <a:p>
                <a:pPr algn="just"/>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⑮</a:t>
                </a:r>
              </a:p>
            </p:txBody>
          </p:sp>
        </mc:Choice>
        <mc:Fallback xmlns="">
          <p:sp>
            <p:nvSpPr>
              <p:cNvPr id="44" name="正方形/長方形 43">
                <a:extLst>
                  <a:ext uri="{FF2B5EF4-FFF2-40B4-BE49-F238E27FC236}">
                    <a16:creationId xmlns:a16="http://schemas.microsoft.com/office/drawing/2014/main" id="{9713EDE7-0E95-4433-B73C-2891724DB9BB}"/>
                  </a:ext>
                </a:extLst>
              </p:cNvPr>
              <p:cNvSpPr>
                <a:spLocks noRot="1" noChangeAspect="1" noMove="1" noResize="1" noEditPoints="1" noAdjustHandles="1" noChangeArrowheads="1" noChangeShapeType="1" noTextEdit="1"/>
              </p:cNvSpPr>
              <p:nvPr/>
            </p:nvSpPr>
            <p:spPr>
              <a:xfrm>
                <a:off x="724445" y="4267656"/>
                <a:ext cx="6393663" cy="1323439"/>
              </a:xfrm>
              <a:prstGeom prst="rect">
                <a:avLst/>
              </a:prstGeom>
              <a:blipFill>
                <a:blip r:embed="rId10"/>
                <a:stretch>
                  <a:fillRect l="-381" t="-3226" b="-7373"/>
                </a:stretch>
              </a:blipFill>
            </p:spPr>
            <p:txBody>
              <a:bodyPr/>
              <a:lstStyle/>
              <a:p>
                <a:r>
                  <a:rPr lang="ja-JP" altLang="en-US">
                    <a:noFill/>
                  </a:rPr>
                  <a:t> </a:t>
                </a:r>
              </a:p>
            </p:txBody>
          </p:sp>
        </mc:Fallback>
      </mc:AlternateContent>
      <p:sp>
        <p:nvSpPr>
          <p:cNvPr id="45" name="正方形/長方形 44">
            <a:extLst>
              <a:ext uri="{FF2B5EF4-FFF2-40B4-BE49-F238E27FC236}">
                <a16:creationId xmlns:a16="http://schemas.microsoft.com/office/drawing/2014/main" id="{098A7982-65C6-4C8E-83A2-E42F688A2B34}"/>
              </a:ext>
            </a:extLst>
          </p:cNvPr>
          <p:cNvSpPr/>
          <p:nvPr/>
        </p:nvSpPr>
        <p:spPr>
          <a:xfrm>
            <a:off x="499519" y="2129750"/>
            <a:ext cx="2723823" cy="369332"/>
          </a:xfrm>
          <a:prstGeom prst="rect">
            <a:avLst/>
          </a:prstGeom>
        </p:spPr>
        <p:txBody>
          <a:bodyPr wrap="none">
            <a:spAutoFit/>
          </a:bodyPr>
          <a:lstStyle/>
          <a:p>
            <a:pPr algn="just"/>
            <a:r>
              <a:rPr lang="ja-JP" altLang="en-US" dirty="0">
                <a:latin typeface="HG丸ｺﾞｼｯｸM-PRO" panose="020F0600000000000000" pitchFamily="50" charset="-128"/>
                <a:ea typeface="HG丸ｺﾞｼｯｸM-PRO" panose="020F0600000000000000" pitchFamily="50" charset="-128"/>
              </a:rPr>
              <a:t>（２）に代入すると、⑭</a:t>
            </a:r>
          </a:p>
        </p:txBody>
      </p:sp>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3876C4FD-66E5-443D-91CB-6912038CF64C}"/>
                  </a:ext>
                </a:extLst>
              </p:cNvPr>
              <p:cNvSpPr/>
              <p:nvPr/>
            </p:nvSpPr>
            <p:spPr>
              <a:xfrm>
                <a:off x="2746886" y="3029061"/>
                <a:ext cx="2591863"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𝑸</m:t>
                      </m:r>
                      <m:r>
                        <a:rPr lang="en-US" altLang="ja-JP" sz="3200" b="1" i="1" smtClean="0">
                          <a:solidFill>
                            <a:srgbClr val="FF0000"/>
                          </a:solidFill>
                          <a:latin typeface="Cambria Math" panose="02040503050406030204" pitchFamily="18" charset="0"/>
                        </a:rPr>
                        <m:t>=</m:t>
                      </m:r>
                      <m:f>
                        <m:fPr>
                          <m:ctrlPr>
                            <a:rPr lang="en-US" altLang="ja-JP" sz="3200" b="1" i="1" smtClean="0">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𝟎</m:t>
                              </m:r>
                            </m:sub>
                          </m:sSub>
                          <m:r>
                            <a:rPr lang="en-US" altLang="ja-JP" sz="3200" b="1" i="1">
                              <a:solidFill>
                                <a:srgbClr val="FF0000"/>
                              </a:solidFill>
                              <a:latin typeface="Cambria Math" panose="02040503050406030204" pitchFamily="18" charset="0"/>
                            </a:rPr>
                            <m:t>𝑺</m:t>
                          </m:r>
                        </m:num>
                        <m:den>
                          <m:r>
                            <a:rPr lang="en-US" altLang="ja-JP" sz="3200" b="1" i="1" smtClean="0">
                              <a:solidFill>
                                <a:srgbClr val="FF0000"/>
                              </a:solidFill>
                              <a:latin typeface="Cambria Math" panose="02040503050406030204" pitchFamily="18" charset="0"/>
                            </a:rPr>
                            <m:t>𝒅</m:t>
                          </m:r>
                        </m:den>
                      </m:f>
                      <m:r>
                        <a:rPr lang="en-US" altLang="ja-JP" sz="3200" b="1" i="1">
                          <a:solidFill>
                            <a:srgbClr val="FF0000"/>
                          </a:solidFill>
                          <a:latin typeface="Cambria Math" panose="02040503050406030204" pitchFamily="18" charset="0"/>
                        </a:rPr>
                        <m:t>𝑽</m:t>
                      </m:r>
                    </m:oMath>
                  </m:oMathPara>
                </a14:m>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3876C4FD-66E5-443D-91CB-6912038CF64C}"/>
                  </a:ext>
                </a:extLst>
              </p:cNvPr>
              <p:cNvSpPr>
                <a:spLocks noRot="1" noChangeAspect="1" noMove="1" noResize="1" noEditPoints="1" noAdjustHandles="1" noChangeArrowheads="1" noChangeShapeType="1" noTextEdit="1"/>
              </p:cNvSpPr>
              <p:nvPr/>
            </p:nvSpPr>
            <p:spPr>
              <a:xfrm>
                <a:off x="2746886" y="3029061"/>
                <a:ext cx="2591863" cy="1017523"/>
              </a:xfrm>
              <a:prstGeom prst="rect">
                <a:avLst/>
              </a:prstGeom>
              <a:blipFill>
                <a:blip r:embed="rId11"/>
                <a:stretch>
                  <a:fillRect/>
                </a:stretch>
              </a:blipFill>
            </p:spPr>
            <p:txBody>
              <a:bodyPr/>
              <a:lstStyle/>
              <a:p>
                <a:r>
                  <a:rPr lang="ja-JP" altLang="en-US">
                    <a:noFill/>
                  </a:rPr>
                  <a:t> </a:t>
                </a:r>
              </a:p>
            </p:txBody>
          </p:sp>
        </mc:Fallback>
      </mc:AlternateContent>
      <p:sp>
        <p:nvSpPr>
          <p:cNvPr id="47" name="正方形/長方形 46">
            <a:extLst>
              <a:ext uri="{FF2B5EF4-FFF2-40B4-BE49-F238E27FC236}">
                <a16:creationId xmlns:a16="http://schemas.microsoft.com/office/drawing/2014/main" id="{0CBA7982-62AF-40FA-AEFE-BD57EEE0D564}"/>
              </a:ext>
            </a:extLst>
          </p:cNvPr>
          <p:cNvSpPr/>
          <p:nvPr/>
        </p:nvSpPr>
        <p:spPr>
          <a:xfrm>
            <a:off x="4815338" y="5365242"/>
            <a:ext cx="1338828" cy="369332"/>
          </a:xfrm>
          <a:prstGeom prst="rect">
            <a:avLst/>
          </a:prstGeom>
        </p:spPr>
        <p:txBody>
          <a:bodyPr wrap="none">
            <a:spAutoFit/>
          </a:bodyPr>
          <a:lstStyle/>
          <a:p>
            <a:pPr algn="just"/>
            <a:r>
              <a:rPr lang="ja-JP" altLang="en-US" dirty="0">
                <a:latin typeface="HG丸ｺﾞｼｯｸM-PRO" panose="020F0600000000000000" pitchFamily="50" charset="-128"/>
                <a:ea typeface="HG丸ｺﾞｼｯｸM-PRO" panose="020F0600000000000000" pitchFamily="50" charset="-128"/>
              </a:rPr>
              <a:t>と書ける。</a:t>
            </a:r>
          </a:p>
        </p:txBody>
      </p:sp>
    </p:spTree>
    <p:extLst>
      <p:ext uri="{BB962C8B-B14F-4D97-AF65-F5344CB8AC3E}">
        <p14:creationId xmlns:p14="http://schemas.microsoft.com/office/powerpoint/2010/main" val="47743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10</a:t>
            </a:fld>
            <a:endParaRPr kumimoji="1" lang="ja-JP" altLang="en-US"/>
          </a:p>
        </p:txBody>
      </p: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BDD00666-D864-4E07-AADE-548AD259932D}"/>
                  </a:ext>
                </a:extLst>
              </p:cNvPr>
              <p:cNvSpPr/>
              <p:nvPr/>
            </p:nvSpPr>
            <p:spPr>
              <a:xfrm>
                <a:off x="2084789" y="3983293"/>
                <a:ext cx="983090"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FF0000"/>
                          </a:solidFill>
                          <a:latin typeface="Cambria Math" panose="02040503050406030204" pitchFamily="18" charset="0"/>
                        </a:rPr>
                        <m:t>𝑄</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BDD00666-D864-4E07-AADE-548AD259932D}"/>
                  </a:ext>
                </a:extLst>
              </p:cNvPr>
              <p:cNvSpPr>
                <a:spLocks noRot="1" noChangeAspect="1" noMove="1" noResize="1" noEditPoints="1" noAdjustHandles="1" noChangeArrowheads="1" noChangeShapeType="1" noTextEdit="1"/>
              </p:cNvSpPr>
              <p:nvPr/>
            </p:nvSpPr>
            <p:spPr>
              <a:xfrm>
                <a:off x="2084789" y="3983293"/>
                <a:ext cx="983090" cy="101566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F4BC93FB-4531-4372-AC2A-1D174A55BEAB}"/>
                  </a:ext>
                </a:extLst>
              </p:cNvPr>
              <p:cNvSpPr/>
              <p:nvPr/>
            </p:nvSpPr>
            <p:spPr>
              <a:xfrm>
                <a:off x="4140048" y="3966692"/>
                <a:ext cx="1558568"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FF0000"/>
                          </a:solidFill>
                          <a:latin typeface="Cambria Math" panose="02040503050406030204" pitchFamily="18" charset="0"/>
                        </a:rPr>
                        <m:t>−</m:t>
                      </m:r>
                      <m:r>
                        <a:rPr lang="en-US" altLang="ja-JP" sz="6000" b="0" i="1" smtClean="0">
                          <a:solidFill>
                            <a:srgbClr val="FF0000"/>
                          </a:solidFill>
                          <a:latin typeface="Cambria Math" panose="02040503050406030204" pitchFamily="18" charset="0"/>
                        </a:rPr>
                        <m:t>𝑄</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F4BC93FB-4531-4372-AC2A-1D174A55BEAB}"/>
                  </a:ext>
                </a:extLst>
              </p:cNvPr>
              <p:cNvSpPr>
                <a:spLocks noRot="1" noChangeAspect="1" noMove="1" noResize="1" noEditPoints="1" noAdjustHandles="1" noChangeArrowheads="1" noChangeShapeType="1" noTextEdit="1"/>
              </p:cNvSpPr>
              <p:nvPr/>
            </p:nvSpPr>
            <p:spPr>
              <a:xfrm>
                <a:off x="4140048" y="3966692"/>
                <a:ext cx="1558568" cy="101566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66B738A8-0DC6-439A-83C4-C1E608FEF400}"/>
                  </a:ext>
                </a:extLst>
              </p:cNvPr>
              <p:cNvSpPr/>
              <p:nvPr/>
            </p:nvSpPr>
            <p:spPr>
              <a:xfrm>
                <a:off x="7138396" y="3983293"/>
                <a:ext cx="983090"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FF0000"/>
                          </a:solidFill>
                          <a:latin typeface="Cambria Math" panose="02040503050406030204" pitchFamily="18" charset="0"/>
                        </a:rPr>
                        <m:t>𝑄</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66B738A8-0DC6-439A-83C4-C1E608FEF400}"/>
                  </a:ext>
                </a:extLst>
              </p:cNvPr>
              <p:cNvSpPr>
                <a:spLocks noRot="1" noChangeAspect="1" noMove="1" noResize="1" noEditPoints="1" noAdjustHandles="1" noChangeArrowheads="1" noChangeShapeType="1" noTextEdit="1"/>
              </p:cNvSpPr>
              <p:nvPr/>
            </p:nvSpPr>
            <p:spPr>
              <a:xfrm>
                <a:off x="7138396" y="3983293"/>
                <a:ext cx="983090" cy="101566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1986F7F7-ECA8-4455-8120-F99B295E5E20}"/>
                  </a:ext>
                </a:extLst>
              </p:cNvPr>
              <p:cNvSpPr/>
              <p:nvPr/>
            </p:nvSpPr>
            <p:spPr>
              <a:xfrm>
                <a:off x="10555773" y="3983293"/>
                <a:ext cx="1558568"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FF0000"/>
                          </a:solidFill>
                          <a:latin typeface="Cambria Math" panose="02040503050406030204" pitchFamily="18" charset="0"/>
                        </a:rPr>
                        <m:t>−</m:t>
                      </m:r>
                      <m:r>
                        <a:rPr lang="en-US" altLang="ja-JP" sz="6000" b="0" i="1" smtClean="0">
                          <a:solidFill>
                            <a:srgbClr val="FF0000"/>
                          </a:solidFill>
                          <a:latin typeface="Cambria Math" panose="02040503050406030204" pitchFamily="18" charset="0"/>
                        </a:rPr>
                        <m:t>𝑄</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1986F7F7-ECA8-4455-8120-F99B295E5E20}"/>
                  </a:ext>
                </a:extLst>
              </p:cNvPr>
              <p:cNvSpPr>
                <a:spLocks noRot="1" noChangeAspect="1" noMove="1" noResize="1" noEditPoints="1" noAdjustHandles="1" noChangeArrowheads="1" noChangeShapeType="1" noTextEdit="1"/>
              </p:cNvSpPr>
              <p:nvPr/>
            </p:nvSpPr>
            <p:spPr>
              <a:xfrm>
                <a:off x="10555773" y="3983293"/>
                <a:ext cx="1558568" cy="1015663"/>
              </a:xfrm>
              <a:prstGeom prst="rect">
                <a:avLst/>
              </a:prstGeom>
              <a:blipFill>
                <a:blip r:embed="rId5"/>
                <a:stretch>
                  <a:fillRect/>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B46D6D26-4F5B-4601-9E5E-A30167E3C901}"/>
              </a:ext>
            </a:extLst>
          </p:cNvPr>
          <p:cNvCxnSpPr/>
          <p:nvPr/>
        </p:nvCxnSpPr>
        <p:spPr>
          <a:xfrm>
            <a:off x="8670771" y="5705627"/>
            <a:ext cx="1762698"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1537440F-18F3-4BD5-8810-BE8287DBC302}"/>
                  </a:ext>
                </a:extLst>
              </p:cNvPr>
              <p:cNvSpPr/>
              <p:nvPr/>
            </p:nvSpPr>
            <p:spPr>
              <a:xfrm>
                <a:off x="9153001" y="5705627"/>
                <a:ext cx="84478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𝑉</m:t>
                          </m:r>
                        </m:e>
                        <m:sub>
                          <m:r>
                            <a:rPr lang="en-US" altLang="ja-JP" sz="4000" b="0" i="1" smtClean="0">
                              <a:latin typeface="Cambria Math" panose="02040503050406030204" pitchFamily="18" charset="0"/>
                            </a:rPr>
                            <m:t>2</m:t>
                          </m:r>
                        </m:sub>
                      </m:sSub>
                    </m:oMath>
                  </m:oMathPara>
                </a14:m>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1537440F-18F3-4BD5-8810-BE8287DBC302}"/>
                  </a:ext>
                </a:extLst>
              </p:cNvPr>
              <p:cNvSpPr>
                <a:spLocks noRot="1" noChangeAspect="1" noMove="1" noResize="1" noEditPoints="1" noAdjustHandles="1" noChangeArrowheads="1" noChangeShapeType="1" noTextEdit="1"/>
              </p:cNvSpPr>
              <p:nvPr/>
            </p:nvSpPr>
            <p:spPr>
              <a:xfrm>
                <a:off x="9153001" y="5705627"/>
                <a:ext cx="844782"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D8B6D263-2B54-474F-9689-66556C4BF2A4}"/>
                  </a:ext>
                </a:extLst>
              </p:cNvPr>
              <p:cNvSpPr/>
              <p:nvPr/>
            </p:nvSpPr>
            <p:spPr>
              <a:xfrm>
                <a:off x="2051029" y="1617252"/>
                <a:ext cx="865942"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002060"/>
                          </a:solidFill>
                          <a:latin typeface="Cambria Math" panose="02040503050406030204" pitchFamily="18" charset="0"/>
                        </a:rPr>
                        <m:t>0</m:t>
                      </m:r>
                    </m:oMath>
                  </m:oMathPara>
                </a14:m>
                <a:endParaRPr lang="ja-JP" altLang="en-US"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D8B6D263-2B54-474F-9689-66556C4BF2A4}"/>
                  </a:ext>
                </a:extLst>
              </p:cNvPr>
              <p:cNvSpPr>
                <a:spLocks noRot="1" noChangeAspect="1" noMove="1" noResize="1" noEditPoints="1" noAdjustHandles="1" noChangeArrowheads="1" noChangeShapeType="1" noTextEdit="1"/>
              </p:cNvSpPr>
              <p:nvPr/>
            </p:nvSpPr>
            <p:spPr>
              <a:xfrm>
                <a:off x="2051029" y="1617252"/>
                <a:ext cx="865942" cy="101566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D55031B5-19F6-4D1A-A9D1-238C9A4D70DB}"/>
                  </a:ext>
                </a:extLst>
              </p:cNvPr>
              <p:cNvSpPr/>
              <p:nvPr/>
            </p:nvSpPr>
            <p:spPr>
              <a:xfrm>
                <a:off x="7139230" y="1617252"/>
                <a:ext cx="865942"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i="1" smtClean="0">
                          <a:solidFill>
                            <a:srgbClr val="002060"/>
                          </a:solidFill>
                          <a:latin typeface="Cambria Math" panose="02040503050406030204" pitchFamily="18" charset="0"/>
                        </a:rPr>
                        <m:t>0</m:t>
                      </m:r>
                    </m:oMath>
                  </m:oMathPara>
                </a14:m>
                <a:endParaRPr lang="ja-JP" altLang="en-US" sz="6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D55031B5-19F6-4D1A-A9D1-238C9A4D70DB}"/>
                  </a:ext>
                </a:extLst>
              </p:cNvPr>
              <p:cNvSpPr>
                <a:spLocks noRot="1" noChangeAspect="1" noMove="1" noResize="1" noEditPoints="1" noAdjustHandles="1" noChangeArrowheads="1" noChangeShapeType="1" noTextEdit="1"/>
              </p:cNvSpPr>
              <p:nvPr/>
            </p:nvSpPr>
            <p:spPr>
              <a:xfrm>
                <a:off x="7139230" y="1617252"/>
                <a:ext cx="865942" cy="1015663"/>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AEB94E8F-CCDC-4320-A87A-811828821409}"/>
                  </a:ext>
                </a:extLst>
              </p:cNvPr>
              <p:cNvSpPr/>
              <p:nvPr/>
            </p:nvSpPr>
            <p:spPr>
              <a:xfrm>
                <a:off x="10567916" y="1617252"/>
                <a:ext cx="865942"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i="1" smtClean="0">
                          <a:solidFill>
                            <a:srgbClr val="002060"/>
                          </a:solidFill>
                          <a:latin typeface="Cambria Math" panose="02040503050406030204" pitchFamily="18" charset="0"/>
                        </a:rPr>
                        <m:t>0</m:t>
                      </m:r>
                    </m:oMath>
                  </m:oMathPara>
                </a14:m>
                <a:endParaRPr lang="ja-JP" altLang="en-US" sz="6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AEB94E8F-CCDC-4320-A87A-811828821409}"/>
                  </a:ext>
                </a:extLst>
              </p:cNvPr>
              <p:cNvSpPr>
                <a:spLocks noRot="1" noChangeAspect="1" noMove="1" noResize="1" noEditPoints="1" noAdjustHandles="1" noChangeArrowheads="1" noChangeShapeType="1" noTextEdit="1"/>
              </p:cNvSpPr>
              <p:nvPr/>
            </p:nvSpPr>
            <p:spPr>
              <a:xfrm>
                <a:off x="10567916" y="1617252"/>
                <a:ext cx="865942" cy="1015663"/>
              </a:xfrm>
              <a:prstGeom prst="rect">
                <a:avLst/>
              </a:prstGeom>
              <a:blipFill>
                <a:blip r:embed="rId9"/>
                <a:stretch>
                  <a:fillRect/>
                </a:stretch>
              </a:blipFill>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DA21AA4D-09F7-4BDF-A112-58395CAC3843}"/>
              </a:ext>
            </a:extLst>
          </p:cNvPr>
          <p:cNvCxnSpPr/>
          <p:nvPr/>
        </p:nvCxnSpPr>
        <p:spPr>
          <a:xfrm flipV="1">
            <a:off x="1148373" y="5297186"/>
            <a:ext cx="10351235" cy="4114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36C6491D-E2F1-44E2-B501-F74390278FE9}"/>
                  </a:ext>
                </a:extLst>
              </p:cNvPr>
              <p:cNvSpPr/>
              <p:nvPr/>
            </p:nvSpPr>
            <p:spPr>
              <a:xfrm>
                <a:off x="5924870" y="5239593"/>
                <a:ext cx="69147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002060"/>
                          </a:solidFill>
                          <a:latin typeface="Cambria Math" panose="02040503050406030204" pitchFamily="18" charset="0"/>
                        </a:rPr>
                        <m:t>𝑉</m:t>
                      </m:r>
                    </m:oMath>
                  </m:oMathPara>
                </a14:m>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36C6491D-E2F1-44E2-B501-F74390278FE9}"/>
                  </a:ext>
                </a:extLst>
              </p:cNvPr>
              <p:cNvSpPr>
                <a:spLocks noRot="1" noChangeAspect="1" noMove="1" noResize="1" noEditPoints="1" noAdjustHandles="1" noChangeArrowheads="1" noChangeShapeType="1" noTextEdit="1"/>
              </p:cNvSpPr>
              <p:nvPr/>
            </p:nvSpPr>
            <p:spPr>
              <a:xfrm>
                <a:off x="5924870" y="5239593"/>
                <a:ext cx="691471" cy="707886"/>
              </a:xfrm>
              <a:prstGeom prst="rect">
                <a:avLst/>
              </a:prstGeom>
              <a:blipFill>
                <a:blip r:embed="rId10"/>
                <a:stretch>
                  <a:fillRect/>
                </a:stretch>
              </a:blipFill>
            </p:spPr>
            <p:txBody>
              <a:bodyPr/>
              <a:lstStyle/>
              <a:p>
                <a:r>
                  <a:rPr lang="ja-JP" altLang="en-US">
                    <a:noFill/>
                  </a:rPr>
                  <a:t> </a:t>
                </a:r>
              </a:p>
            </p:txBody>
          </p:sp>
        </mc:Fallback>
      </mc:AlternateContent>
      <p:sp>
        <p:nvSpPr>
          <p:cNvPr id="34" name="正方形/長方形 33">
            <a:extLst>
              <a:ext uri="{FF2B5EF4-FFF2-40B4-BE49-F238E27FC236}">
                <a16:creationId xmlns:a16="http://schemas.microsoft.com/office/drawing/2014/main" id="{E7910543-59E3-43FB-8BA0-0A4B45EB457B}"/>
              </a:ext>
            </a:extLst>
          </p:cNvPr>
          <p:cNvSpPr/>
          <p:nvPr/>
        </p:nvSpPr>
        <p:spPr>
          <a:xfrm>
            <a:off x="1686254" y="1771060"/>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14AE273A-36FE-4CC9-8146-9D24B1C7D959}"/>
              </a:ext>
            </a:extLst>
          </p:cNvPr>
          <p:cNvSpPr/>
          <p:nvPr/>
        </p:nvSpPr>
        <p:spPr>
          <a:xfrm>
            <a:off x="3644540" y="1771060"/>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1C60BCF8-191E-4EA9-82C9-DF936A48FFF7}"/>
              </a:ext>
            </a:extLst>
          </p:cNvPr>
          <p:cNvSpPr/>
          <p:nvPr/>
        </p:nvSpPr>
        <p:spPr>
          <a:xfrm>
            <a:off x="8183147" y="1771060"/>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67BA00A3-03C9-4C1B-91F0-B10B4597E467}"/>
              </a:ext>
            </a:extLst>
          </p:cNvPr>
          <p:cNvSpPr/>
          <p:nvPr/>
        </p:nvSpPr>
        <p:spPr>
          <a:xfrm>
            <a:off x="10141433" y="1771060"/>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38" name="直線コネクタ 37">
            <a:extLst>
              <a:ext uri="{FF2B5EF4-FFF2-40B4-BE49-F238E27FC236}">
                <a16:creationId xmlns:a16="http://schemas.microsoft.com/office/drawing/2014/main" id="{A4F2B506-0085-4AF4-A8E8-6FACD205B198}"/>
              </a:ext>
            </a:extLst>
          </p:cNvPr>
          <p:cNvCxnSpPr/>
          <p:nvPr/>
        </p:nvCxnSpPr>
        <p:spPr>
          <a:xfrm flipH="1" flipV="1">
            <a:off x="1017914" y="3320837"/>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EB185C5-2F3C-44D6-8D55-E235498AC352}"/>
              </a:ext>
            </a:extLst>
          </p:cNvPr>
          <p:cNvCxnSpPr>
            <a:stCxn id="36" idx="1"/>
            <a:endCxn id="35" idx="3"/>
          </p:cNvCxnSpPr>
          <p:nvPr/>
        </p:nvCxnSpPr>
        <p:spPr>
          <a:xfrm flipH="1">
            <a:off x="4139436" y="3325084"/>
            <a:ext cx="40437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243FD53-0FB5-444A-A2DA-8C3687CEE87C}"/>
              </a:ext>
            </a:extLst>
          </p:cNvPr>
          <p:cNvCxnSpPr/>
          <p:nvPr/>
        </p:nvCxnSpPr>
        <p:spPr>
          <a:xfrm flipH="1" flipV="1">
            <a:off x="10649084" y="3318006"/>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869B34EF-CFCA-4F52-B3D4-E2F0EC3D61C0}"/>
              </a:ext>
            </a:extLst>
          </p:cNvPr>
          <p:cNvSpPr/>
          <p:nvPr/>
        </p:nvSpPr>
        <p:spPr>
          <a:xfrm>
            <a:off x="3139425" y="1647662"/>
            <a:ext cx="6239745" cy="3414595"/>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0E535C79-8860-4B93-AFB3-2990EF045382}"/>
                  </a:ext>
                </a:extLst>
              </p:cNvPr>
              <p:cNvSpPr/>
              <p:nvPr/>
            </p:nvSpPr>
            <p:spPr>
              <a:xfrm>
                <a:off x="4412438" y="1617253"/>
                <a:ext cx="865942"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i="1" smtClean="0">
                          <a:solidFill>
                            <a:srgbClr val="002060"/>
                          </a:solidFill>
                          <a:latin typeface="Cambria Math" panose="02040503050406030204" pitchFamily="18" charset="0"/>
                        </a:rPr>
                        <m:t>0</m:t>
                      </m:r>
                    </m:oMath>
                  </m:oMathPara>
                </a14:m>
                <a:endParaRPr lang="ja-JP" altLang="en-US" sz="6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0E535C79-8860-4B93-AFB3-2990EF045382}"/>
                  </a:ext>
                </a:extLst>
              </p:cNvPr>
              <p:cNvSpPr>
                <a:spLocks noRot="1" noChangeAspect="1" noMove="1" noResize="1" noEditPoints="1" noAdjustHandles="1" noChangeArrowheads="1" noChangeShapeType="1" noTextEdit="1"/>
              </p:cNvSpPr>
              <p:nvPr/>
            </p:nvSpPr>
            <p:spPr>
              <a:xfrm>
                <a:off x="4412438" y="1617253"/>
                <a:ext cx="865942" cy="1015663"/>
              </a:xfrm>
              <a:prstGeom prst="rect">
                <a:avLst/>
              </a:prstGeom>
              <a:blipFill>
                <a:blip r:embed="rId11"/>
                <a:stretch>
                  <a:fillRect/>
                </a:stretch>
              </a:blipFill>
            </p:spPr>
            <p:txBody>
              <a:bodyPr/>
              <a:lstStyle/>
              <a:p>
                <a:r>
                  <a:rPr lang="ja-JP" altLang="en-US">
                    <a:noFill/>
                  </a:rPr>
                  <a:t> </a:t>
                </a:r>
              </a:p>
            </p:txBody>
          </p:sp>
        </mc:Fallback>
      </mc:AlternateContent>
      <p:sp>
        <p:nvSpPr>
          <p:cNvPr id="43" name="正方形/長方形 42">
            <a:extLst>
              <a:ext uri="{FF2B5EF4-FFF2-40B4-BE49-F238E27FC236}">
                <a16:creationId xmlns:a16="http://schemas.microsoft.com/office/drawing/2014/main" id="{15D366D2-AFCF-4233-888B-9DA3A34D389E}"/>
              </a:ext>
            </a:extLst>
          </p:cNvPr>
          <p:cNvSpPr/>
          <p:nvPr/>
        </p:nvSpPr>
        <p:spPr>
          <a:xfrm>
            <a:off x="4884272" y="618827"/>
            <a:ext cx="2441694" cy="769441"/>
          </a:xfrm>
          <a:prstGeom prst="rect">
            <a:avLst/>
          </a:prstGeom>
        </p:spPr>
        <p:txBody>
          <a:bodyPr wrap="none">
            <a:spAutoFit/>
          </a:bodyPr>
          <a:lstStyle/>
          <a:p>
            <a:r>
              <a:rPr lang="ja-JP" altLang="en-US" sz="4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C8E87F56-3028-4065-B6D6-6BC0F490976A}"/>
                  </a:ext>
                </a:extLst>
              </p:cNvPr>
              <p:cNvSpPr/>
              <p:nvPr/>
            </p:nvSpPr>
            <p:spPr>
              <a:xfrm>
                <a:off x="5550696" y="1265742"/>
                <a:ext cx="1513555" cy="156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9600" b="0" i="1" smtClean="0">
                          <a:solidFill>
                            <a:srgbClr val="FF0000"/>
                          </a:solidFill>
                          <a:latin typeface="Cambria Math" panose="02040503050406030204" pitchFamily="18" charset="0"/>
                        </a:rPr>
                        <m:t>+</m:t>
                      </m:r>
                    </m:oMath>
                  </m:oMathPara>
                </a14:m>
                <a:endParaRPr lang="ja-JP" altLang="en-US" sz="9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C8E87F56-3028-4065-B6D6-6BC0F490976A}"/>
                  </a:ext>
                </a:extLst>
              </p:cNvPr>
              <p:cNvSpPr>
                <a:spLocks noRot="1" noChangeAspect="1" noMove="1" noResize="1" noEditPoints="1" noAdjustHandles="1" noChangeArrowheads="1" noChangeShapeType="1" noTextEdit="1"/>
              </p:cNvSpPr>
              <p:nvPr/>
            </p:nvSpPr>
            <p:spPr>
              <a:xfrm>
                <a:off x="5550696" y="1265742"/>
                <a:ext cx="1513555" cy="156966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B2D0D353-6098-4D4F-8519-44168172EF99}"/>
                  </a:ext>
                </a:extLst>
              </p:cNvPr>
              <p:cNvSpPr/>
              <p:nvPr/>
            </p:nvSpPr>
            <p:spPr>
              <a:xfrm>
                <a:off x="5610447" y="3625276"/>
                <a:ext cx="1513555" cy="156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9600" b="0" i="1" smtClean="0">
                          <a:solidFill>
                            <a:srgbClr val="FF0000"/>
                          </a:solidFill>
                          <a:latin typeface="Cambria Math" panose="02040503050406030204" pitchFamily="18" charset="0"/>
                        </a:rPr>
                        <m:t>+</m:t>
                      </m:r>
                    </m:oMath>
                  </m:oMathPara>
                </a14:m>
                <a:endParaRPr lang="ja-JP" altLang="en-US" sz="9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5" name="正方形/長方形 44">
                <a:extLst>
                  <a:ext uri="{FF2B5EF4-FFF2-40B4-BE49-F238E27FC236}">
                    <a16:creationId xmlns:a16="http://schemas.microsoft.com/office/drawing/2014/main" id="{B2D0D353-6098-4D4F-8519-44168172EF99}"/>
                  </a:ext>
                </a:extLst>
              </p:cNvPr>
              <p:cNvSpPr>
                <a:spLocks noRot="1" noChangeAspect="1" noMove="1" noResize="1" noEditPoints="1" noAdjustHandles="1" noChangeArrowheads="1" noChangeShapeType="1" noTextEdit="1"/>
              </p:cNvSpPr>
              <p:nvPr/>
            </p:nvSpPr>
            <p:spPr>
              <a:xfrm>
                <a:off x="5610447" y="3625276"/>
                <a:ext cx="1513555" cy="156966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3CFE29DE-7D07-4CF6-BA97-A50BBCEF4C18}"/>
                  </a:ext>
                </a:extLst>
              </p:cNvPr>
              <p:cNvSpPr/>
              <p:nvPr/>
            </p:nvSpPr>
            <p:spPr>
              <a:xfrm rot="5400000">
                <a:off x="5598528" y="2554288"/>
                <a:ext cx="1513555" cy="156966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9600" b="0" i="1" smtClean="0">
                          <a:solidFill>
                            <a:srgbClr val="002060"/>
                          </a:solidFill>
                          <a:latin typeface="Cambria Math" panose="02040503050406030204" pitchFamily="18" charset="0"/>
                        </a:rPr>
                        <m:t>=</m:t>
                      </m:r>
                    </m:oMath>
                  </m:oMathPara>
                </a14:m>
                <a:endParaRPr lang="ja-JP" altLang="en-US" sz="96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3CFE29DE-7D07-4CF6-BA97-A50BBCEF4C18}"/>
                  </a:ext>
                </a:extLst>
              </p:cNvPr>
              <p:cNvSpPr>
                <a:spLocks noRot="1" noChangeAspect="1" noMove="1" noResize="1" noEditPoints="1" noAdjustHandles="1" noChangeArrowheads="1" noChangeShapeType="1" noTextEdit="1"/>
              </p:cNvSpPr>
              <p:nvPr/>
            </p:nvSpPr>
            <p:spPr>
              <a:xfrm rot="5400000">
                <a:off x="5598528" y="2554288"/>
                <a:ext cx="1513555" cy="1569660"/>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20E1514B-A7ED-4979-8920-AEE12A2DDDD8}"/>
                  </a:ext>
                </a:extLst>
              </p:cNvPr>
              <p:cNvSpPr/>
              <p:nvPr/>
            </p:nvSpPr>
            <p:spPr>
              <a:xfrm>
                <a:off x="2431596" y="733319"/>
                <a:ext cx="99187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1</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20E1514B-A7ED-4979-8920-AEE12A2DDDD8}"/>
                  </a:ext>
                </a:extLst>
              </p:cNvPr>
              <p:cNvSpPr>
                <a:spLocks noRot="1" noChangeAspect="1" noMove="1" noResize="1" noEditPoints="1" noAdjustHandles="1" noChangeArrowheads="1" noChangeShapeType="1" noTextEdit="1"/>
              </p:cNvSpPr>
              <p:nvPr/>
            </p:nvSpPr>
            <p:spPr>
              <a:xfrm>
                <a:off x="2431596" y="733319"/>
                <a:ext cx="991874" cy="830997"/>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3B30AC77-D21D-420E-9783-B321AFD1C90B}"/>
                  </a:ext>
                </a:extLst>
              </p:cNvPr>
              <p:cNvSpPr/>
              <p:nvPr/>
            </p:nvSpPr>
            <p:spPr>
              <a:xfrm>
                <a:off x="8787515" y="733319"/>
                <a:ext cx="100610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2</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3B30AC77-D21D-420E-9783-B321AFD1C90B}"/>
                  </a:ext>
                </a:extLst>
              </p:cNvPr>
              <p:cNvSpPr>
                <a:spLocks noRot="1" noChangeAspect="1" noMove="1" noResize="1" noEditPoints="1" noAdjustHandles="1" noChangeArrowheads="1" noChangeShapeType="1" noTextEdit="1"/>
              </p:cNvSpPr>
              <p:nvPr/>
            </p:nvSpPr>
            <p:spPr>
              <a:xfrm>
                <a:off x="8787515" y="733319"/>
                <a:ext cx="1006108" cy="830997"/>
              </a:xfrm>
              <a:prstGeom prst="rect">
                <a:avLst/>
              </a:prstGeom>
              <a:blipFill>
                <a:blip r:embed="rId16"/>
                <a:stretch>
                  <a:fillRect/>
                </a:stretch>
              </a:blipFill>
            </p:spPr>
            <p:txBody>
              <a:bodyPr/>
              <a:lstStyle/>
              <a:p>
                <a:r>
                  <a:rPr lang="ja-JP" altLang="en-US">
                    <a:noFill/>
                  </a:rPr>
                  <a:t> </a:t>
                </a:r>
              </a:p>
            </p:txBody>
          </p:sp>
        </mc:Fallback>
      </mc:AlternateContent>
      <p:cxnSp>
        <p:nvCxnSpPr>
          <p:cNvPr id="49" name="直線矢印コネクタ 48">
            <a:extLst>
              <a:ext uri="{FF2B5EF4-FFF2-40B4-BE49-F238E27FC236}">
                <a16:creationId xmlns:a16="http://schemas.microsoft.com/office/drawing/2014/main" id="{B3BAA65F-C605-4F9A-AF0A-15A5968DB94E}"/>
              </a:ext>
            </a:extLst>
          </p:cNvPr>
          <p:cNvCxnSpPr/>
          <p:nvPr/>
        </p:nvCxnSpPr>
        <p:spPr>
          <a:xfrm>
            <a:off x="2000356" y="5776347"/>
            <a:ext cx="1762698"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651E89A9-35F7-4AA6-830B-D13FB35E8112}"/>
                  </a:ext>
                </a:extLst>
              </p:cNvPr>
              <p:cNvSpPr/>
              <p:nvPr/>
            </p:nvSpPr>
            <p:spPr>
              <a:xfrm>
                <a:off x="2482586" y="5776347"/>
                <a:ext cx="83292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𝑉</m:t>
                          </m:r>
                        </m:e>
                        <m:sub>
                          <m:r>
                            <a:rPr lang="en-US" altLang="ja-JP" sz="4000" i="1">
                              <a:latin typeface="Cambria Math" panose="02040503050406030204" pitchFamily="18" charset="0"/>
                            </a:rPr>
                            <m:t>1</m:t>
                          </m:r>
                        </m:sub>
                      </m:sSub>
                    </m:oMath>
                  </m:oMathPara>
                </a14:m>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651E89A9-35F7-4AA6-830B-D13FB35E8112}"/>
                  </a:ext>
                </a:extLst>
              </p:cNvPr>
              <p:cNvSpPr>
                <a:spLocks noRot="1" noChangeAspect="1" noMove="1" noResize="1" noEditPoints="1" noAdjustHandles="1" noChangeArrowheads="1" noChangeShapeType="1" noTextEdit="1"/>
              </p:cNvSpPr>
              <p:nvPr/>
            </p:nvSpPr>
            <p:spPr>
              <a:xfrm>
                <a:off x="2482586" y="5776347"/>
                <a:ext cx="832920" cy="707886"/>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99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down)">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22" presetClass="entr" presetSubtype="4"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down)">
                                      <p:cBhvr>
                                        <p:cTn id="8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p:bldP spid="30" grpId="0"/>
      <p:bldP spid="31" grpId="0"/>
      <p:bldP spid="33" grpId="0"/>
      <p:bldP spid="41" grpId="0" animBg="1"/>
      <p:bldP spid="42" grpId="0"/>
      <p:bldP spid="43" grpId="0"/>
      <p:bldP spid="44" grpId="0"/>
      <p:bldP spid="45" grpId="0"/>
      <p:bldP spid="46"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8D3C082-97C1-41B3-A514-A4ABEB8C49C2}"/>
                  </a:ext>
                </a:extLst>
              </p:cNvPr>
              <p:cNvSpPr/>
              <p:nvPr/>
            </p:nvSpPr>
            <p:spPr>
              <a:xfrm>
                <a:off x="210616" y="4019257"/>
                <a:ext cx="77027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𝑄</m:t>
                      </m:r>
                    </m:oMath>
                  </m:oMathPara>
                </a14:m>
                <a:endParaRPr lang="ja-JP" altLang="en-US" sz="12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88D3C082-97C1-41B3-A514-A4ABEB8C49C2}"/>
                  </a:ext>
                </a:extLst>
              </p:cNvPr>
              <p:cNvSpPr>
                <a:spLocks noRot="1" noChangeAspect="1" noMove="1" noResize="1" noEditPoints="1" noAdjustHandles="1" noChangeArrowheads="1" noChangeShapeType="1" noTextEdit="1"/>
              </p:cNvSpPr>
              <p:nvPr/>
            </p:nvSpPr>
            <p:spPr>
              <a:xfrm>
                <a:off x="210616" y="4019257"/>
                <a:ext cx="770275" cy="7694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58F7CED5-5321-4E3A-AC01-1B31E1BC81AA}"/>
                  </a:ext>
                </a:extLst>
              </p:cNvPr>
              <p:cNvSpPr/>
              <p:nvPr/>
            </p:nvSpPr>
            <p:spPr>
              <a:xfrm>
                <a:off x="2549589" y="4007719"/>
                <a:ext cx="119186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m:t>
                      </m:r>
                      <m:r>
                        <a:rPr lang="en-US" altLang="ja-JP" sz="4400" b="0" i="1" smtClean="0">
                          <a:solidFill>
                            <a:srgbClr val="FF0000"/>
                          </a:solidFill>
                          <a:latin typeface="Cambria Math" panose="02040503050406030204" pitchFamily="18" charset="0"/>
                        </a:rPr>
                        <m:t>𝑄</m:t>
                      </m:r>
                    </m:oMath>
                  </m:oMathPara>
                </a14:m>
                <a:endParaRPr lang="ja-JP" altLang="en-US" sz="12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58F7CED5-5321-4E3A-AC01-1B31E1BC81AA}"/>
                  </a:ext>
                </a:extLst>
              </p:cNvPr>
              <p:cNvSpPr>
                <a:spLocks noRot="1" noChangeAspect="1" noMove="1" noResize="1" noEditPoints="1" noAdjustHandles="1" noChangeArrowheads="1" noChangeShapeType="1" noTextEdit="1"/>
              </p:cNvSpPr>
              <p:nvPr/>
            </p:nvSpPr>
            <p:spPr>
              <a:xfrm>
                <a:off x="2549589" y="4007719"/>
                <a:ext cx="1191865" cy="7694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B09080E4-C664-42E3-AF6A-5E2748DA1D7E}"/>
                  </a:ext>
                </a:extLst>
              </p:cNvPr>
              <p:cNvSpPr/>
              <p:nvPr/>
            </p:nvSpPr>
            <p:spPr>
              <a:xfrm>
                <a:off x="4633492" y="4019257"/>
                <a:ext cx="77027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𝑄</m:t>
                      </m:r>
                    </m:oMath>
                  </m:oMathPara>
                </a14:m>
                <a:endParaRPr lang="ja-JP" altLang="en-US" sz="1200"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B09080E4-C664-42E3-AF6A-5E2748DA1D7E}"/>
                  </a:ext>
                </a:extLst>
              </p:cNvPr>
              <p:cNvSpPr>
                <a:spLocks noRot="1" noChangeAspect="1" noMove="1" noResize="1" noEditPoints="1" noAdjustHandles="1" noChangeArrowheads="1" noChangeShapeType="1" noTextEdit="1"/>
              </p:cNvSpPr>
              <p:nvPr/>
            </p:nvSpPr>
            <p:spPr>
              <a:xfrm>
                <a:off x="4633492" y="4019257"/>
                <a:ext cx="770275"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DD094412-EF38-4D92-85BF-67C41380F8F2}"/>
                  </a:ext>
                </a:extLst>
              </p:cNvPr>
              <p:cNvSpPr/>
              <p:nvPr/>
            </p:nvSpPr>
            <p:spPr>
              <a:xfrm>
                <a:off x="7008626" y="4019257"/>
                <a:ext cx="119186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m:t>
                      </m:r>
                      <m:r>
                        <a:rPr lang="en-US" altLang="ja-JP" sz="4400" b="0" i="1" smtClean="0">
                          <a:solidFill>
                            <a:srgbClr val="FF0000"/>
                          </a:solidFill>
                          <a:latin typeface="Cambria Math" panose="02040503050406030204" pitchFamily="18" charset="0"/>
                        </a:rPr>
                        <m:t>𝑄</m:t>
                      </m:r>
                    </m:oMath>
                  </m:oMathPara>
                </a14:m>
                <a:endParaRPr lang="ja-JP" altLang="en-US" sz="1200"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DD094412-EF38-4D92-85BF-67C41380F8F2}"/>
                  </a:ext>
                </a:extLst>
              </p:cNvPr>
              <p:cNvSpPr>
                <a:spLocks noRot="1" noChangeAspect="1" noMove="1" noResize="1" noEditPoints="1" noAdjustHandles="1" noChangeArrowheads="1" noChangeShapeType="1" noTextEdit="1"/>
              </p:cNvSpPr>
              <p:nvPr/>
            </p:nvSpPr>
            <p:spPr>
              <a:xfrm>
                <a:off x="7008626" y="4019257"/>
                <a:ext cx="1191865" cy="769441"/>
              </a:xfrm>
              <a:prstGeom prst="rect">
                <a:avLst/>
              </a:prstGeom>
              <a:blipFill>
                <a:blip r:embed="rId5"/>
                <a:stretch>
                  <a:fillRect/>
                </a:stretch>
              </a:blipFill>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155A3D29-F9A6-4C43-8983-2A1A8BCFD74A}"/>
              </a:ext>
            </a:extLst>
          </p:cNvPr>
          <p:cNvCxnSpPr/>
          <p:nvPr/>
        </p:nvCxnSpPr>
        <p:spPr>
          <a:xfrm>
            <a:off x="5698518" y="5405781"/>
            <a:ext cx="1225105"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E21E9DB3-ED4A-4436-89E5-8F92440E506A}"/>
                  </a:ext>
                </a:extLst>
              </p:cNvPr>
              <p:cNvSpPr/>
              <p:nvPr/>
            </p:nvSpPr>
            <p:spPr>
              <a:xfrm>
                <a:off x="6064298" y="5405781"/>
                <a:ext cx="6471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𝑉</m:t>
                          </m:r>
                        </m:e>
                        <m:sub>
                          <m:r>
                            <a:rPr lang="en-US" altLang="ja-JP" sz="2800" b="0" i="1" smtClean="0">
                              <a:latin typeface="Cambria Math" panose="02040503050406030204" pitchFamily="18" charset="0"/>
                            </a:rPr>
                            <m:t>2</m:t>
                          </m:r>
                        </m:sub>
                      </m:sSub>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E21E9DB3-ED4A-4436-89E5-8F92440E506A}"/>
                  </a:ext>
                </a:extLst>
              </p:cNvPr>
              <p:cNvSpPr>
                <a:spLocks noRot="1" noChangeAspect="1" noMove="1" noResize="1" noEditPoints="1" noAdjustHandles="1" noChangeArrowheads="1" noChangeShapeType="1" noTextEdit="1"/>
              </p:cNvSpPr>
              <p:nvPr/>
            </p:nvSpPr>
            <p:spPr>
              <a:xfrm>
                <a:off x="6064298" y="5405781"/>
                <a:ext cx="647164"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89CD80A9-C0B4-4EB5-87A5-52642C1D6F0D}"/>
                  </a:ext>
                </a:extLst>
              </p:cNvPr>
              <p:cNvSpPr/>
              <p:nvPr/>
            </p:nvSpPr>
            <p:spPr>
              <a:xfrm>
                <a:off x="187152" y="2564292"/>
                <a:ext cx="6848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002060"/>
                          </a:solidFill>
                          <a:latin typeface="Cambria Math" panose="02040503050406030204" pitchFamily="18" charset="0"/>
                        </a:rPr>
                        <m:t>0</m:t>
                      </m:r>
                    </m:oMath>
                  </m:oMathPara>
                </a14:m>
                <a:endParaRPr lang="ja-JP" altLang="en-US" sz="12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89CD80A9-C0B4-4EB5-87A5-52642C1D6F0D}"/>
                  </a:ext>
                </a:extLst>
              </p:cNvPr>
              <p:cNvSpPr>
                <a:spLocks noRot="1" noChangeAspect="1" noMove="1" noResize="1" noEditPoints="1" noAdjustHandles="1" noChangeArrowheads="1" noChangeShapeType="1" noTextEdit="1"/>
              </p:cNvSpPr>
              <p:nvPr/>
            </p:nvSpPr>
            <p:spPr>
              <a:xfrm>
                <a:off x="187152" y="2564292"/>
                <a:ext cx="684803" cy="76944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8583E595-6618-4482-BD38-0CB2BB0589F8}"/>
                  </a:ext>
                </a:extLst>
              </p:cNvPr>
              <p:cNvSpPr/>
              <p:nvPr/>
            </p:nvSpPr>
            <p:spPr>
              <a:xfrm>
                <a:off x="4634071" y="2564292"/>
                <a:ext cx="6848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i="1" smtClean="0">
                          <a:solidFill>
                            <a:srgbClr val="002060"/>
                          </a:solidFill>
                          <a:latin typeface="Cambria Math" panose="02040503050406030204" pitchFamily="18" charset="0"/>
                        </a:rPr>
                        <m:t>0</m:t>
                      </m:r>
                    </m:oMath>
                  </m:oMathPara>
                </a14:m>
                <a:endParaRPr lang="ja-JP" altLang="en-US" sz="44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8583E595-6618-4482-BD38-0CB2BB0589F8}"/>
                  </a:ext>
                </a:extLst>
              </p:cNvPr>
              <p:cNvSpPr>
                <a:spLocks noRot="1" noChangeAspect="1" noMove="1" noResize="1" noEditPoints="1" noAdjustHandles="1" noChangeArrowheads="1" noChangeShapeType="1" noTextEdit="1"/>
              </p:cNvSpPr>
              <p:nvPr/>
            </p:nvSpPr>
            <p:spPr>
              <a:xfrm>
                <a:off x="4634071" y="2564292"/>
                <a:ext cx="684803" cy="76944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97AD64A1-CC6F-42F8-85DB-2B7C54882E5C}"/>
                  </a:ext>
                </a:extLst>
              </p:cNvPr>
              <p:cNvSpPr/>
              <p:nvPr/>
            </p:nvSpPr>
            <p:spPr>
              <a:xfrm>
                <a:off x="7017066" y="2564292"/>
                <a:ext cx="6848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i="1" smtClean="0">
                          <a:solidFill>
                            <a:srgbClr val="002060"/>
                          </a:solidFill>
                          <a:latin typeface="Cambria Math" panose="02040503050406030204" pitchFamily="18" charset="0"/>
                        </a:rPr>
                        <m:t>0</m:t>
                      </m:r>
                    </m:oMath>
                  </m:oMathPara>
                </a14:m>
                <a:endParaRPr lang="ja-JP" altLang="en-US" sz="44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97AD64A1-CC6F-42F8-85DB-2B7C54882E5C}"/>
                  </a:ext>
                </a:extLst>
              </p:cNvPr>
              <p:cNvSpPr>
                <a:spLocks noRot="1" noChangeAspect="1" noMove="1" noResize="1" noEditPoints="1" noAdjustHandles="1" noChangeArrowheads="1" noChangeShapeType="1" noTextEdit="1"/>
              </p:cNvSpPr>
              <p:nvPr/>
            </p:nvSpPr>
            <p:spPr>
              <a:xfrm>
                <a:off x="7017066" y="2564292"/>
                <a:ext cx="684803" cy="769441"/>
              </a:xfrm>
              <a:prstGeom prst="rect">
                <a:avLst/>
              </a:prstGeom>
              <a:blipFill>
                <a:blip r:embed="rId9"/>
                <a:stretch>
                  <a:fillRect/>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05E42D17-B8BA-4EA8-B95B-9E7626E78E17}"/>
              </a:ext>
            </a:extLst>
          </p:cNvPr>
          <p:cNvCxnSpPr/>
          <p:nvPr/>
        </p:nvCxnSpPr>
        <p:spPr>
          <a:xfrm flipV="1">
            <a:off x="425361" y="5262967"/>
            <a:ext cx="7194283" cy="28593"/>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9FCA731F-E63E-4828-ABC2-A1DE9DA3E988}"/>
                  </a:ext>
                </a:extLst>
              </p:cNvPr>
              <p:cNvSpPr/>
              <p:nvPr/>
            </p:nvSpPr>
            <p:spPr>
              <a:xfrm>
                <a:off x="3800256" y="5229632"/>
                <a:ext cx="695162"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002060"/>
                          </a:solidFill>
                          <a:latin typeface="Cambria Math" panose="02040503050406030204" pitchFamily="18" charset="0"/>
                        </a:rPr>
                        <m:t>𝑉</m:t>
                      </m:r>
                    </m:oMath>
                  </m:oMathPara>
                </a14:m>
                <a:endParaRPr lang="ja-JP" altLang="en-US" sz="12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9FCA731F-E63E-4828-ABC2-A1DE9DA3E988}"/>
                  </a:ext>
                </a:extLst>
              </p:cNvPr>
              <p:cNvSpPr>
                <a:spLocks noRot="1" noChangeAspect="1" noMove="1" noResize="1" noEditPoints="1" noAdjustHandles="1" noChangeArrowheads="1" noChangeShapeType="1" noTextEdit="1"/>
              </p:cNvSpPr>
              <p:nvPr/>
            </p:nvSpPr>
            <p:spPr>
              <a:xfrm>
                <a:off x="3800256" y="5229632"/>
                <a:ext cx="695162" cy="769441"/>
              </a:xfrm>
              <a:prstGeom prst="rect">
                <a:avLst/>
              </a:prstGeom>
              <a:blipFill>
                <a:blip r:embed="rId10"/>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BF7F4652-756A-46C2-AC85-4B20055F1D67}"/>
              </a:ext>
            </a:extLst>
          </p:cNvPr>
          <p:cNvSpPr/>
          <p:nvPr/>
        </p:nvSpPr>
        <p:spPr>
          <a:xfrm>
            <a:off x="844161" y="2671191"/>
            <a:ext cx="343961" cy="216014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ADDAFAA5-FF3F-4EB0-87B6-620D5E6040C9}"/>
              </a:ext>
            </a:extLst>
          </p:cNvPr>
          <p:cNvSpPr/>
          <p:nvPr/>
        </p:nvSpPr>
        <p:spPr>
          <a:xfrm>
            <a:off x="2205202" y="2671191"/>
            <a:ext cx="343961" cy="216014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7F4CC4F8-01B5-4526-9B53-3A6ECF67F0A7}"/>
              </a:ext>
            </a:extLst>
          </p:cNvPr>
          <p:cNvSpPr/>
          <p:nvPr/>
        </p:nvSpPr>
        <p:spPr>
          <a:xfrm>
            <a:off x="5359611" y="2671191"/>
            <a:ext cx="343961" cy="216014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91D31DB5-26B7-4C8F-87E5-7B31E8C991BD}"/>
              </a:ext>
            </a:extLst>
          </p:cNvPr>
          <p:cNvSpPr/>
          <p:nvPr/>
        </p:nvSpPr>
        <p:spPr>
          <a:xfrm>
            <a:off x="6720653" y="2671191"/>
            <a:ext cx="343961" cy="216014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22" name="直線コネクタ 21">
            <a:extLst>
              <a:ext uri="{FF2B5EF4-FFF2-40B4-BE49-F238E27FC236}">
                <a16:creationId xmlns:a16="http://schemas.microsoft.com/office/drawing/2014/main" id="{76B1A025-A8E9-4C28-9F0C-1BC81EC84156}"/>
              </a:ext>
            </a:extLst>
          </p:cNvPr>
          <p:cNvCxnSpPr/>
          <p:nvPr/>
        </p:nvCxnSpPr>
        <p:spPr>
          <a:xfrm flipH="1" flipV="1">
            <a:off x="379653" y="3748312"/>
            <a:ext cx="464508" cy="19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DA5D646-C9EA-4C08-A8E9-A6B7C1289CAD}"/>
              </a:ext>
            </a:extLst>
          </p:cNvPr>
          <p:cNvCxnSpPr>
            <a:stCxn id="20" idx="1"/>
            <a:endCxn id="19" idx="3"/>
          </p:cNvCxnSpPr>
          <p:nvPr/>
        </p:nvCxnSpPr>
        <p:spPr>
          <a:xfrm flipH="1">
            <a:off x="2549164" y="3751264"/>
            <a:ext cx="28104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575FFC6-22FE-4D81-94BD-213617518168}"/>
              </a:ext>
            </a:extLst>
          </p:cNvPr>
          <p:cNvCxnSpPr/>
          <p:nvPr/>
        </p:nvCxnSpPr>
        <p:spPr>
          <a:xfrm flipH="1" flipV="1">
            <a:off x="7073479" y="3746345"/>
            <a:ext cx="464508" cy="19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43E3BDF2-B061-4969-A1AA-0795E132699F}"/>
              </a:ext>
            </a:extLst>
          </p:cNvPr>
          <p:cNvSpPr/>
          <p:nvPr/>
        </p:nvSpPr>
        <p:spPr>
          <a:xfrm>
            <a:off x="1854139" y="2475548"/>
            <a:ext cx="4336728" cy="2551765"/>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38581D32-6192-4EA2-9E61-94C5EB10BF07}"/>
                  </a:ext>
                </a:extLst>
              </p:cNvPr>
              <p:cNvSpPr/>
              <p:nvPr/>
            </p:nvSpPr>
            <p:spPr>
              <a:xfrm>
                <a:off x="2738905" y="2564293"/>
                <a:ext cx="6848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i="1" smtClean="0">
                          <a:solidFill>
                            <a:srgbClr val="002060"/>
                          </a:solidFill>
                          <a:latin typeface="Cambria Math" panose="02040503050406030204" pitchFamily="18" charset="0"/>
                        </a:rPr>
                        <m:t>0</m:t>
                      </m:r>
                    </m:oMath>
                  </m:oMathPara>
                </a14:m>
                <a:endParaRPr lang="ja-JP" altLang="en-US" sz="44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38581D32-6192-4EA2-9E61-94C5EB10BF07}"/>
                  </a:ext>
                </a:extLst>
              </p:cNvPr>
              <p:cNvSpPr>
                <a:spLocks noRot="1" noChangeAspect="1" noMove="1" noResize="1" noEditPoints="1" noAdjustHandles="1" noChangeArrowheads="1" noChangeShapeType="1" noTextEdit="1"/>
              </p:cNvSpPr>
              <p:nvPr/>
            </p:nvSpPr>
            <p:spPr>
              <a:xfrm>
                <a:off x="2738905" y="2564293"/>
                <a:ext cx="684803" cy="769441"/>
              </a:xfrm>
              <a:prstGeom prst="rect">
                <a:avLst/>
              </a:prstGeom>
              <a:blipFill>
                <a:blip r:embed="rId11"/>
                <a:stretch>
                  <a:fillRect/>
                </a:stretch>
              </a:blipFill>
            </p:spPr>
            <p:txBody>
              <a:bodyPr/>
              <a:lstStyle/>
              <a:p>
                <a:r>
                  <a:rPr lang="ja-JP" altLang="en-US">
                    <a:noFill/>
                  </a:rPr>
                  <a:t> </a:t>
                </a:r>
              </a:p>
            </p:txBody>
          </p:sp>
        </mc:Fallback>
      </mc:AlternateContent>
      <p:sp>
        <p:nvSpPr>
          <p:cNvPr id="27" name="正方形/長方形 26">
            <a:extLst>
              <a:ext uri="{FF2B5EF4-FFF2-40B4-BE49-F238E27FC236}">
                <a16:creationId xmlns:a16="http://schemas.microsoft.com/office/drawing/2014/main" id="{57FCBD78-DFDE-4AC4-8D53-15D8985FAF1C}"/>
              </a:ext>
            </a:extLst>
          </p:cNvPr>
          <p:cNvSpPr/>
          <p:nvPr/>
        </p:nvSpPr>
        <p:spPr>
          <a:xfrm>
            <a:off x="2876484" y="1680954"/>
            <a:ext cx="2441694" cy="769441"/>
          </a:xfrm>
          <a:prstGeom prst="rect">
            <a:avLst/>
          </a:prstGeom>
        </p:spPr>
        <p:txBody>
          <a:bodyPr wrap="none">
            <a:spAutoFit/>
          </a:bodyPr>
          <a:lstStyle/>
          <a:p>
            <a:r>
              <a:rPr lang="ja-JP" altLang="en-US" sz="4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FF2BD5F8-DDE2-4EC6-9920-A0A74B619C8F}"/>
                  </a:ext>
                </a:extLst>
              </p:cNvPr>
              <p:cNvSpPr/>
              <p:nvPr/>
            </p:nvSpPr>
            <p:spPr>
              <a:xfrm>
                <a:off x="3555346" y="2587400"/>
                <a:ext cx="93166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b="0" i="1" smtClean="0">
                          <a:solidFill>
                            <a:srgbClr val="FF0000"/>
                          </a:solidFill>
                          <a:latin typeface="Cambria Math" panose="02040503050406030204" pitchFamily="18" charset="0"/>
                        </a:rPr>
                        <m:t>+</m:t>
                      </m:r>
                    </m:oMath>
                  </m:oMathPara>
                </a14:m>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FF2BD5F8-DDE2-4EC6-9920-A0A74B619C8F}"/>
                  </a:ext>
                </a:extLst>
              </p:cNvPr>
              <p:cNvSpPr>
                <a:spLocks noRot="1" noChangeAspect="1" noMove="1" noResize="1" noEditPoints="1" noAdjustHandles="1" noChangeArrowheads="1" noChangeShapeType="1" noTextEdit="1"/>
              </p:cNvSpPr>
              <p:nvPr/>
            </p:nvSpPr>
            <p:spPr>
              <a:xfrm>
                <a:off x="3555346" y="2587400"/>
                <a:ext cx="931665" cy="92333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3A18F8F5-F57C-48E8-8F60-413329DA572C}"/>
                  </a:ext>
                </a:extLst>
              </p:cNvPr>
              <p:cNvSpPr/>
              <p:nvPr/>
            </p:nvSpPr>
            <p:spPr>
              <a:xfrm>
                <a:off x="3709570" y="4068007"/>
                <a:ext cx="93166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b="0" i="1" smtClean="0">
                          <a:solidFill>
                            <a:srgbClr val="FF0000"/>
                          </a:solidFill>
                          <a:latin typeface="Cambria Math" panose="02040503050406030204" pitchFamily="18" charset="0"/>
                        </a:rPr>
                        <m:t>+</m:t>
                      </m:r>
                    </m:oMath>
                  </m:oMathPara>
                </a14:m>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3A18F8F5-F57C-48E8-8F60-413329DA572C}"/>
                  </a:ext>
                </a:extLst>
              </p:cNvPr>
              <p:cNvSpPr>
                <a:spLocks noRot="1" noChangeAspect="1" noMove="1" noResize="1" noEditPoints="1" noAdjustHandles="1" noChangeArrowheads="1" noChangeShapeType="1" noTextEdit="1"/>
              </p:cNvSpPr>
              <p:nvPr/>
            </p:nvSpPr>
            <p:spPr>
              <a:xfrm>
                <a:off x="3709570" y="4068007"/>
                <a:ext cx="931665" cy="92333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A078362F-18DD-4892-BDA4-C825CB18CCE5}"/>
                  </a:ext>
                </a:extLst>
              </p:cNvPr>
              <p:cNvSpPr/>
              <p:nvPr/>
            </p:nvSpPr>
            <p:spPr>
              <a:xfrm rot="5400000">
                <a:off x="3581719" y="3253185"/>
                <a:ext cx="1015021" cy="101566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000" b="0" i="1" smtClean="0">
                          <a:solidFill>
                            <a:srgbClr val="002060"/>
                          </a:solidFill>
                          <a:latin typeface="Cambria Math" panose="02040503050406030204" pitchFamily="18" charset="0"/>
                        </a:rPr>
                        <m:t>=</m:t>
                      </m:r>
                    </m:oMath>
                  </m:oMathPara>
                </a14:m>
                <a:endParaRPr lang="ja-JP" altLang="en-US" sz="6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A078362F-18DD-4892-BDA4-C825CB18CCE5}"/>
                  </a:ext>
                </a:extLst>
              </p:cNvPr>
              <p:cNvSpPr>
                <a:spLocks noRot="1" noChangeAspect="1" noMove="1" noResize="1" noEditPoints="1" noAdjustHandles="1" noChangeArrowheads="1" noChangeShapeType="1" noTextEdit="1"/>
              </p:cNvSpPr>
              <p:nvPr/>
            </p:nvSpPr>
            <p:spPr>
              <a:xfrm rot="5400000">
                <a:off x="3581719" y="3253185"/>
                <a:ext cx="1015021" cy="101566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F913F2CD-E3C5-4EB8-9C8A-88C8FCF7FA4D}"/>
                  </a:ext>
                </a:extLst>
              </p:cNvPr>
              <p:cNvSpPr/>
              <p:nvPr/>
            </p:nvSpPr>
            <p:spPr>
              <a:xfrm>
                <a:off x="1219767" y="1549303"/>
                <a:ext cx="99187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1</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F913F2CD-E3C5-4EB8-9C8A-88C8FCF7FA4D}"/>
                  </a:ext>
                </a:extLst>
              </p:cNvPr>
              <p:cNvSpPr>
                <a:spLocks noRot="1" noChangeAspect="1" noMove="1" noResize="1" noEditPoints="1" noAdjustHandles="1" noChangeArrowheads="1" noChangeShapeType="1" noTextEdit="1"/>
              </p:cNvSpPr>
              <p:nvPr/>
            </p:nvSpPr>
            <p:spPr>
              <a:xfrm>
                <a:off x="1219767" y="1549303"/>
                <a:ext cx="991874" cy="830997"/>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D6DA3C17-1FB3-4F02-BB47-182704D8DC55}"/>
                  </a:ext>
                </a:extLst>
              </p:cNvPr>
              <p:cNvSpPr/>
              <p:nvPr/>
            </p:nvSpPr>
            <p:spPr>
              <a:xfrm>
                <a:off x="5631114" y="1539878"/>
                <a:ext cx="100610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2</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D6DA3C17-1FB3-4F02-BB47-182704D8DC55}"/>
                  </a:ext>
                </a:extLst>
              </p:cNvPr>
              <p:cNvSpPr>
                <a:spLocks noRot="1" noChangeAspect="1" noMove="1" noResize="1" noEditPoints="1" noAdjustHandles="1" noChangeArrowheads="1" noChangeShapeType="1" noTextEdit="1"/>
              </p:cNvSpPr>
              <p:nvPr/>
            </p:nvSpPr>
            <p:spPr>
              <a:xfrm>
                <a:off x="5631114" y="1539878"/>
                <a:ext cx="1006109" cy="830997"/>
              </a:xfrm>
              <a:prstGeom prst="rect">
                <a:avLst/>
              </a:prstGeom>
              <a:blipFill>
                <a:blip r:embed="rId16"/>
                <a:stretch>
                  <a:fillRect/>
                </a:stretch>
              </a:blipFill>
            </p:spPr>
            <p:txBody>
              <a:bodyPr/>
              <a:lstStyle/>
              <a:p>
                <a:r>
                  <a:rPr lang="ja-JP" altLang="en-US">
                    <a:noFill/>
                  </a:rPr>
                  <a:t> </a:t>
                </a:r>
              </a:p>
            </p:txBody>
          </p:sp>
        </mc:Fallback>
      </mc:AlternateContent>
      <p:cxnSp>
        <p:nvCxnSpPr>
          <p:cNvPr id="33" name="直線矢印コネクタ 32">
            <a:extLst>
              <a:ext uri="{FF2B5EF4-FFF2-40B4-BE49-F238E27FC236}">
                <a16:creationId xmlns:a16="http://schemas.microsoft.com/office/drawing/2014/main" id="{B0749937-E48E-4C6C-A3A7-B8788D2606E3}"/>
              </a:ext>
            </a:extLst>
          </p:cNvPr>
          <p:cNvCxnSpPr/>
          <p:nvPr/>
        </p:nvCxnSpPr>
        <p:spPr>
          <a:xfrm>
            <a:off x="1062467" y="5454933"/>
            <a:ext cx="1225105"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B3321F9F-ACD0-4F8A-A414-29B517535FC2}"/>
                  </a:ext>
                </a:extLst>
              </p:cNvPr>
              <p:cNvSpPr/>
              <p:nvPr/>
            </p:nvSpPr>
            <p:spPr>
              <a:xfrm>
                <a:off x="1428247" y="5454933"/>
                <a:ext cx="6388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𝑉</m:t>
                          </m:r>
                        </m:e>
                        <m:sub>
                          <m:r>
                            <a:rPr lang="en-US" altLang="ja-JP" sz="2800" i="1">
                              <a:latin typeface="Cambria Math" panose="02040503050406030204" pitchFamily="18" charset="0"/>
                            </a:rPr>
                            <m:t>1</m:t>
                          </m:r>
                        </m:sub>
                      </m:sSub>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B3321F9F-ACD0-4F8A-A414-29B517535FC2}"/>
                  </a:ext>
                </a:extLst>
              </p:cNvPr>
              <p:cNvSpPr>
                <a:spLocks noRot="1" noChangeAspect="1" noMove="1" noResize="1" noEditPoints="1" noAdjustHandles="1" noChangeArrowheads="1" noChangeShapeType="1" noTextEdit="1"/>
              </p:cNvSpPr>
              <p:nvPr/>
            </p:nvSpPr>
            <p:spPr>
              <a:xfrm>
                <a:off x="1428247" y="5454933"/>
                <a:ext cx="638893" cy="523220"/>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6D6D700A-F87D-4561-8006-4CD823352704}"/>
                  </a:ext>
                </a:extLst>
              </p:cNvPr>
              <p:cNvSpPr/>
              <p:nvPr/>
            </p:nvSpPr>
            <p:spPr>
              <a:xfrm>
                <a:off x="8864138" y="3352294"/>
                <a:ext cx="1182888" cy="584775"/>
              </a:xfrm>
              <a:prstGeom prst="rect">
                <a:avLst/>
              </a:prstGeom>
            </p:spPr>
            <p:txBody>
              <a:bodyPr wrap="none">
                <a:spAutoFit/>
              </a:bodyPr>
              <a:lstStyle/>
              <a:p>
                <a:r>
                  <a:rPr lang="ja-JP" altLang="en-US" sz="3200" dirty="0">
                    <a:solidFill>
                      <a:srgbClr val="002060"/>
                    </a:solidFill>
                    <a:latin typeface="HG丸ｺﾞｼｯｸM-PRO" panose="020F0600000000000000" pitchFamily="50" charset="-128"/>
                    <a:ea typeface="HG丸ｺﾞｼｯｸM-PRO" panose="020F0600000000000000" pitchFamily="50" charset="-128"/>
                  </a:rPr>
                  <a:t>⑦</a:t>
                </a:r>
                <a14:m>
                  <m:oMath xmlns:m="http://schemas.openxmlformats.org/officeDocument/2006/math">
                    <m:sSub>
                      <m:sSubPr>
                        <m:ctrlPr>
                          <a:rPr lang="en-US" altLang="ja-JP" sz="3200" i="1">
                            <a:solidFill>
                              <a:srgbClr val="002060"/>
                            </a:solidFill>
                            <a:latin typeface="Cambria Math" panose="02040503050406030204" pitchFamily="18" charset="0"/>
                          </a:rPr>
                        </m:ctrlPr>
                      </m:sSubPr>
                      <m:e>
                        <m:r>
                          <a:rPr lang="en-US" altLang="ja-JP" sz="3200" i="1">
                            <a:solidFill>
                              <a:srgbClr val="002060"/>
                            </a:solidFill>
                            <a:latin typeface="Cambria Math" panose="02040503050406030204" pitchFamily="18" charset="0"/>
                          </a:rPr>
                          <m:t>𝑉</m:t>
                        </m:r>
                      </m:e>
                      <m:sub>
                        <m:r>
                          <a:rPr lang="en-US" altLang="ja-JP" sz="3200" i="1">
                            <a:solidFill>
                              <a:srgbClr val="002060"/>
                            </a:solidFill>
                            <a:latin typeface="Cambria Math" panose="02040503050406030204" pitchFamily="18" charset="0"/>
                          </a:rPr>
                          <m:t>1</m:t>
                        </m:r>
                      </m:sub>
                    </m:sSub>
                  </m:oMath>
                </a14:m>
                <a:r>
                  <a:rPr lang="en-US" altLang="ja-JP" sz="3200" dirty="0">
                    <a:latin typeface="HG丸ｺﾞｼｯｸM-PRO" panose="020F0600000000000000" pitchFamily="50" charset="-128"/>
                    <a:ea typeface="HG丸ｺﾞｼｯｸM-PRO" panose="020F0600000000000000" pitchFamily="50" charset="-128"/>
                  </a:rPr>
                  <a:t>=</a:t>
                </a:r>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6D6D700A-F87D-4561-8006-4CD823352704}"/>
                  </a:ext>
                </a:extLst>
              </p:cNvPr>
              <p:cNvSpPr>
                <a:spLocks noRot="1" noChangeAspect="1" noMove="1" noResize="1" noEditPoints="1" noAdjustHandles="1" noChangeArrowheads="1" noChangeShapeType="1" noTextEdit="1"/>
              </p:cNvSpPr>
              <p:nvPr/>
            </p:nvSpPr>
            <p:spPr>
              <a:xfrm>
                <a:off x="8864138" y="3352294"/>
                <a:ext cx="1182888" cy="584775"/>
              </a:xfrm>
              <a:prstGeom prst="rect">
                <a:avLst/>
              </a:prstGeom>
              <a:blipFill>
                <a:blip r:embed="rId18"/>
                <a:stretch>
                  <a:fillRect l="-12887" t="-16667" r="-12887" b="-302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0B1972B5-7077-475F-B632-026F853A10DB}"/>
                  </a:ext>
                </a:extLst>
              </p:cNvPr>
              <p:cNvSpPr/>
              <p:nvPr/>
            </p:nvSpPr>
            <p:spPr>
              <a:xfrm>
                <a:off x="8864138" y="5270023"/>
                <a:ext cx="1328633" cy="584775"/>
              </a:xfrm>
              <a:prstGeom prst="rect">
                <a:avLst/>
              </a:prstGeom>
            </p:spPr>
            <p:txBody>
              <a:bodyPr wrap="none">
                <a:spAutoFit/>
              </a:bodyPr>
              <a:lstStyle/>
              <a:p>
                <a:r>
                  <a:rPr lang="ja-JP" altLang="en-US" sz="3200" dirty="0">
                    <a:solidFill>
                      <a:srgbClr val="002060"/>
                    </a:solidFill>
                    <a:latin typeface="HG丸ｺﾞｼｯｸM-PRO" panose="020F0600000000000000" pitchFamily="50" charset="-128"/>
                    <a:ea typeface="HG丸ｺﾞｼｯｸM-PRO" panose="020F0600000000000000" pitchFamily="50" charset="-128"/>
                  </a:rPr>
                  <a:t>⑧ </a:t>
                </a:r>
                <a14:m>
                  <m:oMath xmlns:m="http://schemas.openxmlformats.org/officeDocument/2006/math">
                    <m:sSub>
                      <m:sSubPr>
                        <m:ctrlPr>
                          <a:rPr lang="en-US" altLang="ja-JP" sz="3200" i="1" smtClean="0">
                            <a:solidFill>
                              <a:srgbClr val="002060"/>
                            </a:solidFill>
                            <a:latin typeface="Cambria Math" panose="02040503050406030204" pitchFamily="18" charset="0"/>
                          </a:rPr>
                        </m:ctrlPr>
                      </m:sSubPr>
                      <m:e>
                        <m:r>
                          <a:rPr lang="en-US" altLang="ja-JP" sz="3200" i="1">
                            <a:solidFill>
                              <a:srgbClr val="002060"/>
                            </a:solidFill>
                            <a:latin typeface="Cambria Math" panose="02040503050406030204" pitchFamily="18" charset="0"/>
                          </a:rPr>
                          <m:t>𝑉</m:t>
                        </m:r>
                      </m:e>
                      <m:sub>
                        <m:r>
                          <a:rPr lang="en-US" altLang="ja-JP" sz="3200" b="0" i="1" smtClean="0">
                            <a:solidFill>
                              <a:srgbClr val="002060"/>
                            </a:solidFill>
                            <a:latin typeface="Cambria Math" panose="02040503050406030204" pitchFamily="18" charset="0"/>
                          </a:rPr>
                          <m:t>2</m:t>
                        </m:r>
                      </m:sub>
                    </m:sSub>
                  </m:oMath>
                </a14:m>
                <a:r>
                  <a:rPr lang="en-US" altLang="ja-JP" sz="3200" dirty="0">
                    <a:latin typeface="HG丸ｺﾞｼｯｸM-PRO" panose="020F0600000000000000" pitchFamily="50" charset="-128"/>
                    <a:ea typeface="HG丸ｺﾞｼｯｸM-PRO" panose="020F0600000000000000" pitchFamily="50" charset="-128"/>
                  </a:rPr>
                  <a:t>=</a:t>
                </a:r>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0B1972B5-7077-475F-B632-026F853A10DB}"/>
                  </a:ext>
                </a:extLst>
              </p:cNvPr>
              <p:cNvSpPr>
                <a:spLocks noRot="1" noChangeAspect="1" noMove="1" noResize="1" noEditPoints="1" noAdjustHandles="1" noChangeArrowheads="1" noChangeShapeType="1" noTextEdit="1"/>
              </p:cNvSpPr>
              <p:nvPr/>
            </p:nvSpPr>
            <p:spPr>
              <a:xfrm>
                <a:off x="8864138" y="5270023"/>
                <a:ext cx="1328633" cy="584775"/>
              </a:xfrm>
              <a:prstGeom prst="rect">
                <a:avLst/>
              </a:prstGeom>
              <a:blipFill>
                <a:blip r:embed="rId19"/>
                <a:stretch>
                  <a:fillRect l="-11468" t="-16842" r="-11468"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19BE2D9C-0B11-47F6-B8FA-C767F3B8A49F}"/>
                  </a:ext>
                </a:extLst>
              </p:cNvPr>
              <p:cNvSpPr/>
              <p:nvPr/>
            </p:nvSpPr>
            <p:spPr>
              <a:xfrm>
                <a:off x="9976480" y="3110158"/>
                <a:ext cx="722826" cy="1098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i="1" smtClean="0">
                              <a:solidFill>
                                <a:srgbClr val="002060"/>
                              </a:solidFill>
                              <a:latin typeface="Cambria Math" panose="02040503050406030204" pitchFamily="18" charset="0"/>
                            </a:rPr>
                          </m:ctrlPr>
                        </m:fPr>
                        <m:num>
                          <m:r>
                            <a:rPr lang="en-US" altLang="ja-JP" sz="3200" b="0" i="1" smtClean="0">
                              <a:solidFill>
                                <a:srgbClr val="002060"/>
                              </a:solidFill>
                              <a:latin typeface="Cambria Math" panose="02040503050406030204" pitchFamily="18" charset="0"/>
                            </a:rPr>
                            <m:t>𝑄</m:t>
                          </m:r>
                        </m:num>
                        <m:den>
                          <m:sSub>
                            <m:sSubPr>
                              <m:ctrlPr>
                                <a:rPr lang="en-US" altLang="ja-JP" sz="3200" i="1">
                                  <a:solidFill>
                                    <a:srgbClr val="002060"/>
                                  </a:solidFill>
                                  <a:latin typeface="Cambria Math" panose="02040503050406030204" pitchFamily="18" charset="0"/>
                                </a:rPr>
                              </m:ctrlPr>
                            </m:sSubPr>
                            <m:e>
                              <m:r>
                                <a:rPr lang="en-US" altLang="ja-JP" sz="3200" i="1">
                                  <a:solidFill>
                                    <a:srgbClr val="002060"/>
                                  </a:solidFill>
                                  <a:latin typeface="Cambria Math" panose="02040503050406030204" pitchFamily="18" charset="0"/>
                                </a:rPr>
                                <m:t>𝐶</m:t>
                              </m:r>
                            </m:e>
                            <m:sub>
                              <m:r>
                                <a:rPr lang="en-US" altLang="ja-JP" sz="3200" i="1">
                                  <a:solidFill>
                                    <a:srgbClr val="002060"/>
                                  </a:solidFill>
                                  <a:latin typeface="Cambria Math" panose="02040503050406030204" pitchFamily="18" charset="0"/>
                                </a:rPr>
                                <m:t>1</m:t>
                              </m:r>
                            </m:sub>
                          </m:sSub>
                        </m:den>
                      </m:f>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19BE2D9C-0B11-47F6-B8FA-C767F3B8A49F}"/>
                  </a:ext>
                </a:extLst>
              </p:cNvPr>
              <p:cNvSpPr>
                <a:spLocks noRot="1" noChangeAspect="1" noMove="1" noResize="1" noEditPoints="1" noAdjustHandles="1" noChangeArrowheads="1" noChangeShapeType="1" noTextEdit="1"/>
              </p:cNvSpPr>
              <p:nvPr/>
            </p:nvSpPr>
            <p:spPr>
              <a:xfrm>
                <a:off x="9976480" y="3110158"/>
                <a:ext cx="722826" cy="1098058"/>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4DBDEFA8-0E74-4F4F-9A99-15AC40337795}"/>
                  </a:ext>
                </a:extLst>
              </p:cNvPr>
              <p:cNvSpPr/>
              <p:nvPr/>
            </p:nvSpPr>
            <p:spPr>
              <a:xfrm>
                <a:off x="10047026" y="4991337"/>
                <a:ext cx="732316" cy="1098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i="1" smtClean="0">
                              <a:solidFill>
                                <a:srgbClr val="002060"/>
                              </a:solidFill>
                              <a:latin typeface="Cambria Math" panose="02040503050406030204" pitchFamily="18" charset="0"/>
                            </a:rPr>
                          </m:ctrlPr>
                        </m:fPr>
                        <m:num>
                          <m:r>
                            <a:rPr lang="en-US" altLang="ja-JP" sz="3200" b="0" i="1" smtClean="0">
                              <a:solidFill>
                                <a:srgbClr val="002060"/>
                              </a:solidFill>
                              <a:latin typeface="Cambria Math" panose="02040503050406030204" pitchFamily="18" charset="0"/>
                            </a:rPr>
                            <m:t>𝑄</m:t>
                          </m:r>
                        </m:num>
                        <m:den>
                          <m:sSub>
                            <m:sSubPr>
                              <m:ctrlPr>
                                <a:rPr lang="en-US" altLang="ja-JP" sz="3200" i="1">
                                  <a:solidFill>
                                    <a:srgbClr val="002060"/>
                                  </a:solidFill>
                                  <a:latin typeface="Cambria Math" panose="02040503050406030204" pitchFamily="18" charset="0"/>
                                </a:rPr>
                              </m:ctrlPr>
                            </m:sSubPr>
                            <m:e>
                              <m:r>
                                <a:rPr lang="en-US" altLang="ja-JP" sz="3200" i="1">
                                  <a:solidFill>
                                    <a:srgbClr val="002060"/>
                                  </a:solidFill>
                                  <a:latin typeface="Cambria Math" panose="02040503050406030204" pitchFamily="18" charset="0"/>
                                </a:rPr>
                                <m:t>𝐶</m:t>
                              </m:r>
                            </m:e>
                            <m:sub>
                              <m:r>
                                <a:rPr lang="en-US" altLang="ja-JP" sz="3200" b="0" i="1" smtClean="0">
                                  <a:solidFill>
                                    <a:srgbClr val="002060"/>
                                  </a:solidFill>
                                  <a:latin typeface="Cambria Math" panose="02040503050406030204" pitchFamily="18" charset="0"/>
                                </a:rPr>
                                <m:t>2</m:t>
                              </m:r>
                            </m:sub>
                          </m:sSub>
                        </m:den>
                      </m:f>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4DBDEFA8-0E74-4F4F-9A99-15AC40337795}"/>
                  </a:ext>
                </a:extLst>
              </p:cNvPr>
              <p:cNvSpPr>
                <a:spLocks noRot="1" noChangeAspect="1" noMove="1" noResize="1" noEditPoints="1" noAdjustHandles="1" noChangeArrowheads="1" noChangeShapeType="1" noTextEdit="1"/>
              </p:cNvSpPr>
              <p:nvPr/>
            </p:nvSpPr>
            <p:spPr>
              <a:xfrm>
                <a:off x="10047026" y="4991337"/>
                <a:ext cx="732316" cy="1098058"/>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CB71C372-A176-4FEE-A6C3-FC0E6CB92D58}"/>
                  </a:ext>
                </a:extLst>
              </p:cNvPr>
              <p:cNvSpPr/>
              <p:nvPr/>
            </p:nvSpPr>
            <p:spPr>
              <a:xfrm>
                <a:off x="8150962" y="1769194"/>
                <a:ext cx="2343719" cy="584775"/>
              </a:xfrm>
              <a:prstGeom prst="rect">
                <a:avLst/>
              </a:prstGeom>
            </p:spPr>
            <p:txBody>
              <a:bodyPr wrap="none">
                <a:spAutoFit/>
              </a:bodyPr>
              <a:lstStyle/>
              <a:p>
                <a14:m>
                  <m:oMath xmlns:m="http://schemas.openxmlformats.org/officeDocument/2006/math">
                    <m:r>
                      <a:rPr lang="en-US" altLang="ja-JP" sz="3200" b="0" i="1" smtClean="0">
                        <a:solidFill>
                          <a:srgbClr val="FF0000"/>
                        </a:solidFill>
                        <a:latin typeface="Cambria Math" panose="02040503050406030204" pitchFamily="18" charset="0"/>
                      </a:rPr>
                      <m:t>𝑄</m:t>
                    </m:r>
                    <m:r>
                      <a:rPr lang="en-US" altLang="ja-JP" sz="3200" b="0" i="1" smtClean="0">
                        <a:solidFill>
                          <a:srgbClr val="FF0000"/>
                        </a:solidFill>
                        <a:latin typeface="Cambria Math" panose="02040503050406030204" pitchFamily="18" charset="0"/>
                      </a:rPr>
                      <m:t>=</m:t>
                    </m:r>
                    <m:r>
                      <a:rPr lang="en-US" altLang="ja-JP" sz="3200" i="1">
                        <a:solidFill>
                          <a:srgbClr val="FF0000"/>
                        </a:solidFill>
                        <a:latin typeface="Cambria Math" panose="02040503050406030204" pitchFamily="18" charset="0"/>
                      </a:rPr>
                      <m:t>𝐶𝑉</m:t>
                    </m:r>
                  </m:oMath>
                </a14:m>
                <a:r>
                  <a:rPr lang="ja-JP" altLang="en-US" sz="3200" dirty="0">
                    <a:solidFill>
                      <a:srgbClr val="FF0000"/>
                    </a:solidFill>
                    <a:latin typeface="HG丸ｺﾞｼｯｸM-PRO" panose="020F0600000000000000" pitchFamily="50" charset="-128"/>
                    <a:ea typeface="HG丸ｺﾞｼｯｸM-PRO" panose="020F0600000000000000" pitchFamily="50" charset="-128"/>
                  </a:rPr>
                  <a:t>より</a:t>
                </a:r>
              </a:p>
            </p:txBody>
          </p:sp>
        </mc:Choice>
        <mc:Fallback xmlns="">
          <p:sp>
            <p:nvSpPr>
              <p:cNvPr id="39" name="正方形/長方形 38">
                <a:extLst>
                  <a:ext uri="{FF2B5EF4-FFF2-40B4-BE49-F238E27FC236}">
                    <a16:creationId xmlns:a16="http://schemas.microsoft.com/office/drawing/2014/main" id="{CB71C372-A176-4FEE-A6C3-FC0E6CB92D58}"/>
                  </a:ext>
                </a:extLst>
              </p:cNvPr>
              <p:cNvSpPr>
                <a:spLocks noRot="1" noChangeAspect="1" noMove="1" noResize="1" noEditPoints="1" noAdjustHandles="1" noChangeArrowheads="1" noChangeShapeType="1" noTextEdit="1"/>
              </p:cNvSpPr>
              <p:nvPr/>
            </p:nvSpPr>
            <p:spPr>
              <a:xfrm>
                <a:off x="8150962" y="1769194"/>
                <a:ext cx="2343719" cy="584775"/>
              </a:xfrm>
              <a:prstGeom prst="rect">
                <a:avLst/>
              </a:prstGeom>
              <a:blipFill>
                <a:blip r:embed="rId22"/>
                <a:stretch>
                  <a:fillRect t="-16667" r="-5714" b="-302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FC678B9A-7F49-4080-96FC-21FCA49C7F01}"/>
                  </a:ext>
                </a:extLst>
              </p:cNvPr>
              <p:cNvSpPr/>
              <p:nvPr/>
            </p:nvSpPr>
            <p:spPr>
              <a:xfrm>
                <a:off x="256420" y="874193"/>
                <a:ext cx="1194000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コンデンサー１の電気容量を</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𝑪</m:t>
                        </m:r>
                      </m:e>
                      <m:sub>
                        <m:r>
                          <a:rPr lang="en-US" altLang="ja-JP" sz="2400" b="1" i="1">
                            <a:solidFill>
                              <a:srgbClr val="FF0000"/>
                            </a:solidFill>
                            <a:latin typeface="Cambria Math" panose="02040503050406030204" pitchFamily="18" charset="0"/>
                          </a:rPr>
                          <m:t>𝟏</m:t>
                        </m:r>
                      </m:sub>
                    </m:sSub>
                    <m:r>
                      <a:rPr lang="en-US" altLang="ja-JP" sz="2400" b="1" i="1">
                        <a:solidFill>
                          <a:srgbClr val="FF0000"/>
                        </a:solidFill>
                        <a:latin typeface="Cambria Math" panose="02040503050406030204" pitchFamily="18" charset="0"/>
                      </a:rPr>
                      <m:t> </m:t>
                    </m:r>
                  </m:oMath>
                </a14:m>
                <a:r>
                  <a:rPr lang="ja-JP" altLang="en-US" sz="2400" dirty="0">
                    <a:latin typeface="HG丸ｺﾞｼｯｸM-PRO" panose="020F0600000000000000" pitchFamily="50" charset="-128"/>
                    <a:ea typeface="HG丸ｺﾞｼｯｸM-PRO" panose="020F0600000000000000" pitchFamily="50" charset="-128"/>
                  </a:rPr>
                  <a:t>，コンデンサー２の電気容量を</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𝑪</m:t>
                        </m:r>
                      </m:e>
                      <m:sub>
                        <m:r>
                          <a:rPr lang="en-US" altLang="ja-JP" sz="2400" b="1" i="1">
                            <a:solidFill>
                              <a:srgbClr val="FF0000"/>
                            </a:solidFill>
                            <a:latin typeface="Cambria Math" panose="02040503050406030204" pitchFamily="18" charset="0"/>
                          </a:rPr>
                          <m:t>𝟐</m:t>
                        </m:r>
                      </m:sub>
                    </m:sSub>
                  </m:oMath>
                </a14:m>
                <a:r>
                  <a:rPr lang="ja-JP" altLang="en-US" sz="2400" dirty="0">
                    <a:latin typeface="HG丸ｺﾞｼｯｸM-PRO" panose="020F0600000000000000" pitchFamily="50" charset="-128"/>
                    <a:ea typeface="HG丸ｺﾞｼｯｸM-PRO" panose="020F0600000000000000" pitchFamily="50" charset="-128"/>
                  </a:rPr>
                  <a:t>とすると、</a:t>
                </a:r>
              </a:p>
            </p:txBody>
          </p:sp>
        </mc:Choice>
        <mc:Fallback xmlns="">
          <p:sp>
            <p:nvSpPr>
              <p:cNvPr id="40" name="正方形/長方形 39">
                <a:extLst>
                  <a:ext uri="{FF2B5EF4-FFF2-40B4-BE49-F238E27FC236}">
                    <a16:creationId xmlns:a16="http://schemas.microsoft.com/office/drawing/2014/main" id="{FC678B9A-7F49-4080-96FC-21FCA49C7F01}"/>
                  </a:ext>
                </a:extLst>
              </p:cNvPr>
              <p:cNvSpPr>
                <a:spLocks noRot="1" noChangeAspect="1" noMove="1" noResize="1" noEditPoints="1" noAdjustHandles="1" noChangeArrowheads="1" noChangeShapeType="1" noTextEdit="1"/>
              </p:cNvSpPr>
              <p:nvPr/>
            </p:nvSpPr>
            <p:spPr>
              <a:xfrm>
                <a:off x="256420" y="874193"/>
                <a:ext cx="11940005" cy="461665"/>
              </a:xfrm>
              <a:prstGeom prst="rect">
                <a:avLst/>
              </a:prstGeom>
              <a:blipFill>
                <a:blip r:embed="rId23"/>
                <a:stretch>
                  <a:fillRect l="-766" t="-14474" b="-25000"/>
                </a:stretch>
              </a:blipFill>
            </p:spPr>
            <p:txBody>
              <a:bodyPr/>
              <a:lstStyle/>
              <a:p>
                <a:r>
                  <a:rPr lang="ja-JP" altLang="en-US">
                    <a:noFill/>
                  </a:rPr>
                  <a:t> </a:t>
                </a:r>
              </a:p>
            </p:txBody>
          </p:sp>
        </mc:Fallback>
      </mc:AlternateContent>
      <p:sp>
        <p:nvSpPr>
          <p:cNvPr id="41" name="正方形/長方形 40">
            <a:extLst>
              <a:ext uri="{FF2B5EF4-FFF2-40B4-BE49-F238E27FC236}">
                <a16:creationId xmlns:a16="http://schemas.microsoft.com/office/drawing/2014/main" id="{2282FB25-23B6-4022-9C8C-4F818A1176A5}"/>
              </a:ext>
            </a:extLst>
          </p:cNvPr>
          <p:cNvSpPr/>
          <p:nvPr/>
        </p:nvSpPr>
        <p:spPr>
          <a:xfrm>
            <a:off x="8179421" y="2554019"/>
            <a:ext cx="3570208"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コンデンサー１について</a:t>
            </a:r>
          </a:p>
        </p:txBody>
      </p:sp>
      <p:sp>
        <p:nvSpPr>
          <p:cNvPr id="42" name="正方形/長方形 41">
            <a:extLst>
              <a:ext uri="{FF2B5EF4-FFF2-40B4-BE49-F238E27FC236}">
                <a16:creationId xmlns:a16="http://schemas.microsoft.com/office/drawing/2014/main" id="{D1A9477E-7D51-4B7A-BD2B-21E1854396F0}"/>
              </a:ext>
            </a:extLst>
          </p:cNvPr>
          <p:cNvSpPr/>
          <p:nvPr/>
        </p:nvSpPr>
        <p:spPr>
          <a:xfrm>
            <a:off x="8248998" y="4579831"/>
            <a:ext cx="3570208"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コンデンサー２について</a:t>
            </a:r>
          </a:p>
        </p:txBody>
      </p:sp>
    </p:spTree>
    <p:extLst>
      <p:ext uri="{BB962C8B-B14F-4D97-AF65-F5344CB8AC3E}">
        <p14:creationId xmlns:p14="http://schemas.microsoft.com/office/powerpoint/2010/main" val="6333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12</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762533E9-D1F3-4D30-8092-139479C6185D}"/>
                  </a:ext>
                </a:extLst>
              </p:cNvPr>
              <p:cNvSpPr/>
              <p:nvPr/>
            </p:nvSpPr>
            <p:spPr>
              <a:xfrm>
                <a:off x="274898" y="777205"/>
                <a:ext cx="8591549" cy="3879267"/>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⑥</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800" b="1" i="0" smtClean="0">
                        <a:solidFill>
                          <a:srgbClr val="FF0000"/>
                        </a:solidFill>
                        <a:latin typeface="Cambria Math" panose="02040503050406030204" pitchFamily="18" charset="0"/>
                      </a:rPr>
                      <m:t>𝐕</m:t>
                    </m:r>
                    <m:r>
                      <a:rPr lang="en-US" altLang="ja-JP" sz="2800" b="1" i="0"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𝑽</m:t>
                        </m:r>
                      </m:e>
                      <m:sub>
                        <m:r>
                          <a:rPr lang="en-US" altLang="ja-JP" sz="2800" b="1" i="1">
                            <a:solidFill>
                              <a:srgbClr val="FF0000"/>
                            </a:solidFill>
                            <a:latin typeface="Cambria Math" panose="02040503050406030204" pitchFamily="18" charset="0"/>
                          </a:rPr>
                          <m:t>𝟏</m:t>
                        </m:r>
                      </m:sub>
                    </m:sSub>
                    <m:r>
                      <a:rPr lang="en-US" altLang="ja-JP" sz="2800" b="1" i="1">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𝑽</m:t>
                        </m:r>
                      </m:e>
                      <m:sub>
                        <m:r>
                          <a:rPr lang="en-US" altLang="ja-JP" sz="2800" b="1" i="1">
                            <a:solidFill>
                              <a:srgbClr val="FF0000"/>
                            </a:solidFill>
                            <a:latin typeface="Cambria Math" panose="02040503050406030204" pitchFamily="18" charset="0"/>
                          </a:rPr>
                          <m:t>𝟐</m:t>
                        </m:r>
                      </m:sub>
                    </m:sSub>
                  </m:oMath>
                </a14:m>
                <a:r>
                  <a:rPr lang="ja-JP" altLang="en-US" sz="2800" dirty="0">
                    <a:latin typeface="HG丸ｺﾞｼｯｸM-PRO" panose="020F0600000000000000" pitchFamily="50" charset="-128"/>
                    <a:ea typeface="HG丸ｺﾞｼｯｸM-PRO" panose="020F0600000000000000" pitchFamily="50" charset="-128"/>
                  </a:rPr>
                  <a:t>に⑦</a:t>
                </a:r>
                <a:r>
                  <a:rPr lang="en-US" altLang="ja-JP" sz="2800" dirty="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⑧を代入して、</a:t>
                </a:r>
              </a:p>
              <a:p>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⑨</a:t>
                </a:r>
                <a14:m>
                  <m:oMath xmlns:m="http://schemas.openxmlformats.org/officeDocument/2006/math">
                    <m:r>
                      <a:rPr lang="en-US" altLang="ja-JP" sz="2800" b="1">
                        <a:solidFill>
                          <a:srgbClr val="FF0000"/>
                        </a:solidFill>
                        <a:latin typeface="Cambria Math" panose="02040503050406030204" pitchFamily="18" charset="0"/>
                      </a:rPr>
                      <m:t>𝐕</m:t>
                    </m:r>
                    <m:r>
                      <a:rPr lang="en-US" altLang="ja-JP" sz="2800" b="1">
                        <a:solidFill>
                          <a:srgbClr val="FF0000"/>
                        </a:solidFill>
                        <a:latin typeface="Cambria Math" panose="02040503050406030204" pitchFamily="18" charset="0"/>
                      </a:rPr>
                      <m:t>=</m:t>
                    </m:r>
                    <m:r>
                      <a:rPr lang="ja-JP" altLang="en-US" sz="2800" b="1" i="1" smtClean="0">
                        <a:solidFill>
                          <a:srgbClr val="FF0000"/>
                        </a:solidFill>
                        <a:latin typeface="Cambria Math" panose="02040503050406030204" pitchFamily="18" charset="0"/>
                      </a:rPr>
                      <m:t>　</m:t>
                    </m:r>
                    <m:r>
                      <a:rPr lang="ja-JP" altLang="en-US" sz="2800" b="1" i="1">
                        <a:solidFill>
                          <a:srgbClr val="FF0000"/>
                        </a:solidFill>
                        <a:latin typeface="Cambria Math" panose="02040503050406030204" pitchFamily="18" charset="0"/>
                      </a:rPr>
                      <m:t>　</m:t>
                    </m:r>
                    <m:r>
                      <a:rPr lang="ja-JP" altLang="en-US" sz="2800" b="1" i="1" smtClean="0">
                        <a:solidFill>
                          <a:srgbClr val="FF0000"/>
                        </a:solidFill>
                        <a:latin typeface="Cambria Math" panose="02040503050406030204" pitchFamily="18" charset="0"/>
                      </a:rPr>
                      <m:t>　</m:t>
                    </m:r>
                    <m:r>
                      <a:rPr lang="ja-JP" altLang="en-US" sz="2800" b="1" i="1">
                        <a:solidFill>
                          <a:srgbClr val="FF0000"/>
                        </a:solidFill>
                        <a:latin typeface="Cambria Math" panose="02040503050406030204" pitchFamily="18" charset="0"/>
                      </a:rPr>
                      <m:t>　</m:t>
                    </m:r>
                  </m:oMath>
                </a14:m>
                <a:r>
                  <a:rPr lang="ja-JP" altLang="en-US" sz="2800" dirty="0">
                    <a:latin typeface="HG丸ｺﾞｼｯｸM-PRO" panose="020F0600000000000000" pitchFamily="50" charset="-128"/>
                    <a:ea typeface="HG丸ｺﾞｼｯｸM-PRO" panose="020F0600000000000000" pitchFamily="50" charset="-128"/>
                  </a:rPr>
                  <a:t>　</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ここで、直列つなぎしたコンデンサー１，２を、同じはたらきのコンデンサーに置き換えることを考える。置き換えたコンデンサーの電気容量を</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合成容量</a:t>
                </a:r>
                <a:r>
                  <a:rPr lang="ja-JP" altLang="en-US" sz="2400" dirty="0">
                    <a:latin typeface="HG丸ｺﾞｼｯｸM-PRO" panose="020F0600000000000000" pitchFamily="50" charset="-128"/>
                    <a:ea typeface="HG丸ｺﾞｼｯｸM-PRO" panose="020F0600000000000000" pitchFamily="50" charset="-128"/>
                  </a:rPr>
                  <a:t>という。合成容量を</a:t>
                </a:r>
                <a14:m>
                  <m:oMath xmlns:m="http://schemas.openxmlformats.org/officeDocument/2006/math">
                    <m:r>
                      <a:rPr lang="en-US" altLang="ja-JP" sz="2400" b="1" i="1">
                        <a:solidFill>
                          <a:srgbClr val="FF0000"/>
                        </a:solidFill>
                        <a:latin typeface="Cambria Math" panose="02040503050406030204" pitchFamily="18" charset="0"/>
                      </a:rPr>
                      <m:t>𝑪</m:t>
                    </m:r>
                  </m:oMath>
                </a14:m>
                <a:r>
                  <a:rPr lang="ja-JP" altLang="en-US" sz="2400" dirty="0">
                    <a:latin typeface="HG丸ｺﾞｼｯｸM-PRO" panose="020F0600000000000000" pitchFamily="50" charset="-128"/>
                    <a:ea typeface="HG丸ｺﾞｼｯｸM-PRO" panose="020F0600000000000000" pitchFamily="50" charset="-128"/>
                  </a:rPr>
                  <a:t>とすると、</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400" b="1" i="1">
                        <a:solidFill>
                          <a:srgbClr val="FF0000"/>
                        </a:solidFill>
                        <a:latin typeface="Cambria Math" panose="02040503050406030204" pitchFamily="18" charset="0"/>
                      </a:rPr>
                      <m:t>𝑸</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𝑪𝑽</m:t>
                    </m:r>
                  </m:oMath>
                </a14:m>
                <a:r>
                  <a:rPr lang="ja-JP" altLang="en-US" sz="2400" dirty="0">
                    <a:latin typeface="HG丸ｺﾞｼｯｸM-PRO" panose="020F0600000000000000" pitchFamily="50" charset="-128"/>
                    <a:ea typeface="HG丸ｺﾞｼｯｸM-PRO" panose="020F0600000000000000" pitchFamily="50" charset="-128"/>
                  </a:rPr>
                  <a:t>が成り立つから、⑩</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400" b="1" i="0" smtClean="0">
                        <a:solidFill>
                          <a:srgbClr val="FF0000"/>
                        </a:solidFill>
                        <a:latin typeface="Cambria Math" panose="02040503050406030204" pitchFamily="18" charset="0"/>
                      </a:rPr>
                      <m:t>𝐕</m:t>
                    </m:r>
                    <m:r>
                      <a:rPr lang="en-US" altLang="ja-JP" sz="2400" b="1" i="1">
                        <a:solidFill>
                          <a:srgbClr val="FF0000"/>
                        </a:solidFill>
                        <a:latin typeface="Cambria Math" panose="02040503050406030204" pitchFamily="18" charset="0"/>
                      </a:rPr>
                      <m:t>=</m:t>
                    </m:r>
                    <m:f>
                      <m:fPr>
                        <m:ctrlPr>
                          <a:rPr lang="en-US" altLang="ja-JP" sz="2400" b="1" i="1" smtClean="0">
                            <a:solidFill>
                              <a:srgbClr val="FF0000"/>
                            </a:solidFill>
                            <a:latin typeface="Cambria Math" panose="02040503050406030204" pitchFamily="18" charset="0"/>
                          </a:rPr>
                        </m:ctrlPr>
                      </m:fPr>
                      <m:num>
                        <m:r>
                          <a:rPr lang="en-US" altLang="ja-JP" sz="2400" b="1" i="1" smtClean="0">
                            <a:solidFill>
                              <a:srgbClr val="FF0000"/>
                            </a:solidFill>
                            <a:latin typeface="Cambria Math" panose="02040503050406030204" pitchFamily="18" charset="0"/>
                          </a:rPr>
                          <m:t>𝑸</m:t>
                        </m:r>
                      </m:num>
                      <m:den>
                        <m:r>
                          <a:rPr lang="en-US" altLang="ja-JP" sz="2400" b="1" i="1" smtClean="0">
                            <a:solidFill>
                              <a:srgbClr val="FF0000"/>
                            </a:solidFill>
                            <a:latin typeface="Cambria Math" panose="02040503050406030204" pitchFamily="18" charset="0"/>
                          </a:rPr>
                          <m:t>𝑪</m:t>
                        </m:r>
                      </m:den>
                    </m:f>
                  </m:oMath>
                </a14:m>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よって、⑨</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⑩より</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762533E9-D1F3-4D30-8092-139479C6185D}"/>
                  </a:ext>
                </a:extLst>
              </p:cNvPr>
              <p:cNvSpPr>
                <a:spLocks noRot="1" noChangeAspect="1" noMove="1" noResize="1" noEditPoints="1" noAdjustHandles="1" noChangeArrowheads="1" noChangeShapeType="1" noTextEdit="1"/>
              </p:cNvSpPr>
              <p:nvPr/>
            </p:nvSpPr>
            <p:spPr>
              <a:xfrm>
                <a:off x="274898" y="777205"/>
                <a:ext cx="8591549" cy="3879267"/>
              </a:xfrm>
              <a:prstGeom prst="rect">
                <a:avLst/>
              </a:prstGeom>
              <a:blipFill>
                <a:blip r:embed="rId2"/>
                <a:stretch>
                  <a:fillRect l="-1419" t="-1884" b="-25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51374034-6B30-4D89-A18E-A3EEC6C54497}"/>
                  </a:ext>
                </a:extLst>
              </p:cNvPr>
              <p:cNvSpPr/>
              <p:nvPr/>
            </p:nvSpPr>
            <p:spPr>
              <a:xfrm>
                <a:off x="1515117" y="1531327"/>
                <a:ext cx="1528111"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𝑸</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𝑸</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𝟐</m:t>
                              </m:r>
                            </m:sub>
                          </m:sSub>
                        </m:den>
                      </m:f>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51374034-6B30-4D89-A18E-A3EEC6C54497}"/>
                  </a:ext>
                </a:extLst>
              </p:cNvPr>
              <p:cNvSpPr>
                <a:spLocks noRot="1" noChangeAspect="1" noMove="1" noResize="1" noEditPoints="1" noAdjustHandles="1" noChangeArrowheads="1" noChangeShapeType="1" noTextEdit="1"/>
              </p:cNvSpPr>
              <p:nvPr/>
            </p:nvSpPr>
            <p:spPr>
              <a:xfrm>
                <a:off x="1515117" y="1531327"/>
                <a:ext cx="1528111" cy="972254"/>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1C9ABA5F-AD31-4595-8304-6ACFF477BE76}"/>
                  </a:ext>
                </a:extLst>
              </p:cNvPr>
              <p:cNvSpPr/>
              <p:nvPr/>
            </p:nvSpPr>
            <p:spPr>
              <a:xfrm>
                <a:off x="3043228" y="1418027"/>
                <a:ext cx="2981265" cy="119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d>
                        <m:dPr>
                          <m:ctrlPr>
                            <a:rPr lang="en-US" altLang="ja-JP" sz="3200" b="1" i="1" smtClean="0">
                              <a:solidFill>
                                <a:srgbClr val="FF0000"/>
                              </a:solidFill>
                              <a:latin typeface="Cambria Math" panose="02040503050406030204" pitchFamily="18" charset="0"/>
                            </a:rPr>
                          </m:ctrlPr>
                        </m:dPr>
                        <m:e>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𝟏</m:t>
                                  </m:r>
                                </m:sub>
                              </m:sSub>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𝟐</m:t>
                                  </m:r>
                                </m:sub>
                              </m:sSub>
                            </m:den>
                          </m:f>
                        </m:e>
                      </m:d>
                      <m:r>
                        <a:rPr lang="en-US" altLang="ja-JP" sz="3200" b="1" i="1">
                          <a:solidFill>
                            <a:srgbClr val="FF0000"/>
                          </a:solidFill>
                          <a:latin typeface="Cambria Math" panose="02040503050406030204" pitchFamily="18" charset="0"/>
                        </a:rPr>
                        <m:t>𝑸</m:t>
                      </m:r>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1C9ABA5F-AD31-4595-8304-6ACFF477BE76}"/>
                  </a:ext>
                </a:extLst>
              </p:cNvPr>
              <p:cNvSpPr>
                <a:spLocks noRot="1" noChangeAspect="1" noMove="1" noResize="1" noEditPoints="1" noAdjustHandles="1" noChangeArrowheads="1" noChangeShapeType="1" noTextEdit="1"/>
              </p:cNvSpPr>
              <p:nvPr/>
            </p:nvSpPr>
            <p:spPr>
              <a:xfrm>
                <a:off x="3043228" y="1418027"/>
                <a:ext cx="2981265" cy="119885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F7A8D930-2B10-4891-8945-2D046FA7A4A0}"/>
                  </a:ext>
                </a:extLst>
              </p:cNvPr>
              <p:cNvSpPr/>
              <p:nvPr/>
            </p:nvSpPr>
            <p:spPr>
              <a:xfrm>
                <a:off x="716945" y="4914337"/>
                <a:ext cx="623889"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𝑸</m:t>
                          </m:r>
                        </m:num>
                        <m:den>
                          <m:r>
                            <a:rPr lang="en-US" altLang="ja-JP" sz="3200" b="1" i="1" smtClean="0">
                              <a:solidFill>
                                <a:srgbClr val="FF0000"/>
                              </a:solidFill>
                              <a:latin typeface="Cambria Math" panose="02040503050406030204" pitchFamily="18" charset="0"/>
                            </a:rPr>
                            <m:t>𝑪</m:t>
                          </m:r>
                        </m:den>
                      </m:f>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F7A8D930-2B10-4891-8945-2D046FA7A4A0}"/>
                  </a:ext>
                </a:extLst>
              </p:cNvPr>
              <p:cNvSpPr>
                <a:spLocks noRot="1" noChangeAspect="1" noMove="1" noResize="1" noEditPoints="1" noAdjustHandles="1" noChangeArrowheads="1" noChangeShapeType="1" noTextEdit="1"/>
              </p:cNvSpPr>
              <p:nvPr/>
            </p:nvSpPr>
            <p:spPr>
              <a:xfrm>
                <a:off x="716945" y="4914337"/>
                <a:ext cx="623889" cy="1017523"/>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896FFC48-02A6-4729-9A51-37FB834B5B21}"/>
                  </a:ext>
                </a:extLst>
              </p:cNvPr>
              <p:cNvSpPr/>
              <p:nvPr/>
            </p:nvSpPr>
            <p:spPr>
              <a:xfrm>
                <a:off x="3947189" y="4903586"/>
                <a:ext cx="1459438"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𝑪</m:t>
                          </m:r>
                        </m:den>
                      </m:f>
                      <m:r>
                        <a:rPr lang="en-US" altLang="ja-JP" sz="3200" b="1" i="1" smtClean="0">
                          <a:solidFill>
                            <a:srgbClr val="FF0000"/>
                          </a:solidFill>
                          <a:latin typeface="Cambria Math" panose="02040503050406030204" pitchFamily="18" charset="0"/>
                        </a:rPr>
                        <m:t>=</m:t>
                      </m:r>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896FFC48-02A6-4729-9A51-37FB834B5B21}"/>
                  </a:ext>
                </a:extLst>
              </p:cNvPr>
              <p:cNvSpPr>
                <a:spLocks noRot="1" noChangeAspect="1" noMove="1" noResize="1" noEditPoints="1" noAdjustHandles="1" noChangeArrowheads="1" noChangeShapeType="1" noTextEdit="1"/>
              </p:cNvSpPr>
              <p:nvPr/>
            </p:nvSpPr>
            <p:spPr>
              <a:xfrm>
                <a:off x="3947189" y="4903586"/>
                <a:ext cx="1459438" cy="101752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FDE7CAC5-E8E9-4048-9006-8DEADB14BEC6}"/>
                  </a:ext>
                </a:extLst>
              </p:cNvPr>
              <p:cNvSpPr/>
              <p:nvPr/>
            </p:nvSpPr>
            <p:spPr>
              <a:xfrm>
                <a:off x="5165091" y="4903586"/>
                <a:ext cx="1718804" cy="1098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𝟏</m:t>
                              </m:r>
                            </m:sub>
                          </m:sSub>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𝟐</m:t>
                              </m:r>
                            </m:sub>
                          </m:sSub>
                        </m:den>
                      </m:f>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FDE7CAC5-E8E9-4048-9006-8DEADB14BEC6}"/>
                  </a:ext>
                </a:extLst>
              </p:cNvPr>
              <p:cNvSpPr>
                <a:spLocks noRot="1" noChangeAspect="1" noMove="1" noResize="1" noEditPoints="1" noAdjustHandles="1" noChangeArrowheads="1" noChangeShapeType="1" noTextEdit="1"/>
              </p:cNvSpPr>
              <p:nvPr/>
            </p:nvSpPr>
            <p:spPr>
              <a:xfrm>
                <a:off x="5165091" y="4903586"/>
                <a:ext cx="1718804" cy="109805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379E55E5-FB29-41BA-ABA9-01BA59DD0901}"/>
                  </a:ext>
                </a:extLst>
              </p:cNvPr>
              <p:cNvSpPr/>
              <p:nvPr/>
            </p:nvSpPr>
            <p:spPr>
              <a:xfrm>
                <a:off x="1174950" y="4914337"/>
                <a:ext cx="2630335"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m:t>
                      </m:r>
                      <m:d>
                        <m:dPr>
                          <m:ctrlPr>
                            <a:rPr lang="en-US" altLang="ja-JP" sz="2800" b="1" i="1" smtClean="0">
                              <a:solidFill>
                                <a:srgbClr val="FF0000"/>
                              </a:solidFill>
                              <a:latin typeface="Cambria Math" panose="02040503050406030204" pitchFamily="18" charset="0"/>
                            </a:rPr>
                          </m:ctrlPr>
                        </m:dPr>
                        <m:e>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𝟐</m:t>
                                  </m:r>
                                </m:sub>
                              </m:sSub>
                            </m:den>
                          </m:f>
                        </m:e>
                      </m:d>
                      <m:r>
                        <a:rPr lang="en-US" altLang="ja-JP" sz="2800" b="1" i="1">
                          <a:solidFill>
                            <a:srgbClr val="FF0000"/>
                          </a:solidFill>
                          <a:latin typeface="Cambria Math" panose="02040503050406030204" pitchFamily="18" charset="0"/>
                        </a:rPr>
                        <m:t>𝑸</m:t>
                      </m:r>
                    </m:oMath>
                  </m:oMathPara>
                </a14:m>
                <a:endParaRPr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379E55E5-FB29-41BA-ABA9-01BA59DD0901}"/>
                  </a:ext>
                </a:extLst>
              </p:cNvPr>
              <p:cNvSpPr>
                <a:spLocks noRot="1" noChangeAspect="1" noMove="1" noResize="1" noEditPoints="1" noAdjustHandles="1" noChangeArrowheads="1" noChangeShapeType="1" noTextEdit="1"/>
              </p:cNvSpPr>
              <p:nvPr/>
            </p:nvSpPr>
            <p:spPr>
              <a:xfrm>
                <a:off x="1174950" y="4914337"/>
                <a:ext cx="2630335" cy="1060483"/>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2E1C5841-75B7-43DA-B7C0-1938C05B0BFB}"/>
                  </a:ext>
                </a:extLst>
              </p:cNvPr>
              <p:cNvSpPr/>
              <p:nvPr/>
            </p:nvSpPr>
            <p:spPr>
              <a:xfrm>
                <a:off x="9423364" y="3750358"/>
                <a:ext cx="45717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1" i="1">
                          <a:solidFill>
                            <a:srgbClr val="FF0000"/>
                          </a:solidFill>
                          <a:latin typeface="Cambria Math" panose="02040503050406030204" pitchFamily="18" charset="0"/>
                        </a:rPr>
                        <m:t>𝑸</m:t>
                      </m:r>
                    </m:oMath>
                  </m:oMathPara>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2E1C5841-75B7-43DA-B7C0-1938C05B0BFB}"/>
                  </a:ext>
                </a:extLst>
              </p:cNvPr>
              <p:cNvSpPr>
                <a:spLocks noRot="1" noChangeAspect="1" noMove="1" noResize="1" noEditPoints="1" noAdjustHandles="1" noChangeArrowheads="1" noChangeShapeType="1" noTextEdit="1"/>
              </p:cNvSpPr>
              <p:nvPr/>
            </p:nvSpPr>
            <p:spPr>
              <a:xfrm>
                <a:off x="9423364" y="3750358"/>
                <a:ext cx="457176" cy="400110"/>
              </a:xfrm>
              <a:prstGeom prst="rect">
                <a:avLst/>
              </a:prstGeom>
              <a:blipFill>
                <a:blip r:embed="rId9"/>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E2163C17-8D78-44C4-B5E9-6672FBFF7D0F}"/>
                  </a:ext>
                </a:extLst>
              </p:cNvPr>
              <p:cNvSpPr/>
              <p:nvPr/>
            </p:nvSpPr>
            <p:spPr>
              <a:xfrm>
                <a:off x="10678414" y="3734254"/>
                <a:ext cx="1216606" cy="400110"/>
              </a:xfrm>
              <a:prstGeom prst="rect">
                <a:avLst/>
              </a:prstGeom>
            </p:spPr>
            <p:txBody>
              <a:bodyPr wrap="square">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000" b="1" i="1">
                        <a:solidFill>
                          <a:srgbClr val="FF0000"/>
                        </a:solidFill>
                        <a:latin typeface="Cambria Math" panose="02040503050406030204" pitchFamily="18" charset="0"/>
                      </a:rPr>
                      <m:t>𝑸</m:t>
                    </m:r>
                  </m:oMath>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E2163C17-8D78-44C4-B5E9-6672FBFF7D0F}"/>
                  </a:ext>
                </a:extLst>
              </p:cNvPr>
              <p:cNvSpPr>
                <a:spLocks noRot="1" noChangeAspect="1" noMove="1" noResize="1" noEditPoints="1" noAdjustHandles="1" noChangeArrowheads="1" noChangeShapeType="1" noTextEdit="1"/>
              </p:cNvSpPr>
              <p:nvPr/>
            </p:nvSpPr>
            <p:spPr>
              <a:xfrm>
                <a:off x="10678414" y="3734254"/>
                <a:ext cx="1216606" cy="400110"/>
              </a:xfrm>
              <a:prstGeom prst="rect">
                <a:avLst/>
              </a:prstGeom>
              <a:blipFill>
                <a:blip r:embed="rId10"/>
                <a:stretch>
                  <a:fillRect l="-5528" t="-12308" b="-24615"/>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0FE9F6EB-CFB8-4AA2-A6B8-D6284D4BFFCA}"/>
              </a:ext>
            </a:extLst>
          </p:cNvPr>
          <p:cNvSpPr/>
          <p:nvPr/>
        </p:nvSpPr>
        <p:spPr>
          <a:xfrm>
            <a:off x="9537584" y="4188627"/>
            <a:ext cx="248012"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43B13036-E537-406B-99AC-F42939BA47EE}"/>
              </a:ext>
            </a:extLst>
          </p:cNvPr>
          <p:cNvSpPr/>
          <p:nvPr/>
        </p:nvSpPr>
        <p:spPr>
          <a:xfrm>
            <a:off x="11012470" y="4188627"/>
            <a:ext cx="248012"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cxnSp>
        <p:nvCxnSpPr>
          <p:cNvPr id="20" name="直線コネクタ 19">
            <a:extLst>
              <a:ext uri="{FF2B5EF4-FFF2-40B4-BE49-F238E27FC236}">
                <a16:creationId xmlns:a16="http://schemas.microsoft.com/office/drawing/2014/main" id="{F6127DDF-A55D-4099-A007-EAC577689D38}"/>
              </a:ext>
            </a:extLst>
          </p:cNvPr>
          <p:cNvCxnSpPr>
            <a:cxnSpLocks/>
          </p:cNvCxnSpPr>
          <p:nvPr/>
        </p:nvCxnSpPr>
        <p:spPr>
          <a:xfrm flipH="1" flipV="1">
            <a:off x="9188032" y="4651297"/>
            <a:ext cx="329348" cy="5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335E919-F763-424D-9E34-B99ADE5B3E24}"/>
              </a:ext>
            </a:extLst>
          </p:cNvPr>
          <p:cNvCxnSpPr>
            <a:cxnSpLocks/>
          </p:cNvCxnSpPr>
          <p:nvPr/>
        </p:nvCxnSpPr>
        <p:spPr>
          <a:xfrm flipV="1">
            <a:off x="9195689" y="4651297"/>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8500DBE-DC67-4E60-944D-7389C2492A19}"/>
              </a:ext>
            </a:extLst>
          </p:cNvPr>
          <p:cNvCxnSpPr>
            <a:cxnSpLocks/>
          </p:cNvCxnSpPr>
          <p:nvPr/>
        </p:nvCxnSpPr>
        <p:spPr>
          <a:xfrm flipV="1">
            <a:off x="11583872" y="4642199"/>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C2A10C4-550C-4624-8116-1119E67252F9}"/>
              </a:ext>
            </a:extLst>
          </p:cNvPr>
          <p:cNvCxnSpPr>
            <a:cxnSpLocks/>
          </p:cNvCxnSpPr>
          <p:nvPr/>
        </p:nvCxnSpPr>
        <p:spPr>
          <a:xfrm flipH="1">
            <a:off x="9195689" y="6036010"/>
            <a:ext cx="12166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A0246B0-8343-4E74-82E3-6146B6745FD2}"/>
              </a:ext>
            </a:extLst>
          </p:cNvPr>
          <p:cNvCxnSpPr>
            <a:cxnSpLocks/>
          </p:cNvCxnSpPr>
          <p:nvPr/>
        </p:nvCxnSpPr>
        <p:spPr>
          <a:xfrm flipH="1">
            <a:off x="10553907" y="6036010"/>
            <a:ext cx="10456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98F009A-2366-47B0-91C2-9C77F586703B}"/>
              </a:ext>
            </a:extLst>
          </p:cNvPr>
          <p:cNvCxnSpPr>
            <a:cxnSpLocks/>
          </p:cNvCxnSpPr>
          <p:nvPr/>
        </p:nvCxnSpPr>
        <p:spPr>
          <a:xfrm flipV="1">
            <a:off x="10412299" y="5812605"/>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30483AE-A5B2-45BA-A6F3-51F03FB524CC}"/>
              </a:ext>
            </a:extLst>
          </p:cNvPr>
          <p:cNvCxnSpPr>
            <a:cxnSpLocks/>
          </p:cNvCxnSpPr>
          <p:nvPr/>
        </p:nvCxnSpPr>
        <p:spPr>
          <a:xfrm flipV="1">
            <a:off x="10553907" y="5920147"/>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D1AE138C-4035-4C1F-AA68-3FC46B9019E8}"/>
                  </a:ext>
                </a:extLst>
              </p:cNvPr>
              <p:cNvSpPr/>
              <p:nvPr/>
            </p:nvSpPr>
            <p:spPr>
              <a:xfrm>
                <a:off x="9777366" y="4466631"/>
                <a:ext cx="125226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合成容量</a:t>
                </a:r>
                <a14:m>
                  <m:oMath xmlns:m="http://schemas.openxmlformats.org/officeDocument/2006/math">
                    <m:r>
                      <a:rPr lang="en-US" altLang="ja-JP" b="1" i="1">
                        <a:solidFill>
                          <a:srgbClr val="FF0000"/>
                        </a:solidFill>
                        <a:latin typeface="Cambria Math" panose="02040503050406030204" pitchFamily="18" charset="0"/>
                      </a:rPr>
                      <m:t>𝑪</m:t>
                    </m:r>
                  </m:oMath>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D1AE138C-4035-4C1F-AA68-3FC46B9019E8}"/>
                  </a:ext>
                </a:extLst>
              </p:cNvPr>
              <p:cNvSpPr>
                <a:spLocks noRot="1" noChangeAspect="1" noMove="1" noResize="1" noEditPoints="1" noAdjustHandles="1" noChangeArrowheads="1" noChangeShapeType="1" noTextEdit="1"/>
              </p:cNvSpPr>
              <p:nvPr/>
            </p:nvSpPr>
            <p:spPr>
              <a:xfrm>
                <a:off x="9777366" y="4466631"/>
                <a:ext cx="1252266" cy="369332"/>
              </a:xfrm>
              <a:prstGeom prst="rect">
                <a:avLst/>
              </a:prstGeom>
              <a:blipFill>
                <a:blip r:embed="rId11"/>
                <a:stretch>
                  <a:fillRect l="-4390" t="-13333" b="-23333"/>
                </a:stretch>
              </a:blipFill>
            </p:spPr>
            <p:txBody>
              <a:bodyPr/>
              <a:lstStyle/>
              <a:p>
                <a:r>
                  <a:rPr lang="ja-JP" altLang="en-US">
                    <a:noFill/>
                  </a:rPr>
                  <a:t> </a:t>
                </a:r>
              </a:p>
            </p:txBody>
          </p:sp>
        </mc:Fallback>
      </mc:AlternateContent>
      <p:cxnSp>
        <p:nvCxnSpPr>
          <p:cNvPr id="67" name="直線コネクタ 66">
            <a:extLst>
              <a:ext uri="{FF2B5EF4-FFF2-40B4-BE49-F238E27FC236}">
                <a16:creationId xmlns:a16="http://schemas.microsoft.com/office/drawing/2014/main" id="{C9955513-7704-45A8-BFF4-16BE20B1AB8B}"/>
              </a:ext>
            </a:extLst>
          </p:cNvPr>
          <p:cNvCxnSpPr>
            <a:cxnSpLocks/>
            <a:endCxn id="18" idx="3"/>
          </p:cNvCxnSpPr>
          <p:nvPr/>
        </p:nvCxnSpPr>
        <p:spPr>
          <a:xfrm flipH="1">
            <a:off x="11260482" y="4636615"/>
            <a:ext cx="339078" cy="11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847151CE-D72A-4C89-9B30-E5343DCEA060}"/>
                  </a:ext>
                </a:extLst>
              </p:cNvPr>
              <p:cNvSpPr/>
              <p:nvPr/>
            </p:nvSpPr>
            <p:spPr>
              <a:xfrm>
                <a:off x="9328420" y="829004"/>
                <a:ext cx="45717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1" i="1">
                          <a:solidFill>
                            <a:srgbClr val="FF0000"/>
                          </a:solidFill>
                          <a:latin typeface="Cambria Math" panose="02040503050406030204" pitchFamily="18" charset="0"/>
                        </a:rPr>
                        <m:t>𝑸</m:t>
                      </m:r>
                    </m:oMath>
                  </m:oMathPara>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847151CE-D72A-4C89-9B30-E5343DCEA060}"/>
                  </a:ext>
                </a:extLst>
              </p:cNvPr>
              <p:cNvSpPr>
                <a:spLocks noRot="1" noChangeAspect="1" noMove="1" noResize="1" noEditPoints="1" noAdjustHandles="1" noChangeArrowheads="1" noChangeShapeType="1" noTextEdit="1"/>
              </p:cNvSpPr>
              <p:nvPr/>
            </p:nvSpPr>
            <p:spPr>
              <a:xfrm>
                <a:off x="9328420" y="829004"/>
                <a:ext cx="457176" cy="400110"/>
              </a:xfrm>
              <a:prstGeom prst="rect">
                <a:avLst/>
              </a:prstGeom>
              <a:blipFill>
                <a:blip r:embed="rId12"/>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92560477-519A-4703-B714-096C5B37FE74}"/>
                  </a:ext>
                </a:extLst>
              </p:cNvPr>
              <p:cNvSpPr/>
              <p:nvPr/>
            </p:nvSpPr>
            <p:spPr>
              <a:xfrm>
                <a:off x="11002581" y="850330"/>
                <a:ext cx="945193" cy="400110"/>
              </a:xfrm>
              <a:prstGeom prst="rect">
                <a:avLst/>
              </a:prstGeom>
            </p:spPr>
            <p:txBody>
              <a:bodyPr wrap="square">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000" b="1" i="1">
                        <a:solidFill>
                          <a:srgbClr val="FF0000"/>
                        </a:solidFill>
                        <a:latin typeface="Cambria Math" panose="02040503050406030204" pitchFamily="18" charset="0"/>
                      </a:rPr>
                      <m:t>𝑸</m:t>
                    </m:r>
                  </m:oMath>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1" name="正方形/長方形 70">
                <a:extLst>
                  <a:ext uri="{FF2B5EF4-FFF2-40B4-BE49-F238E27FC236}">
                    <a16:creationId xmlns:a16="http://schemas.microsoft.com/office/drawing/2014/main" id="{92560477-519A-4703-B714-096C5B37FE74}"/>
                  </a:ext>
                </a:extLst>
              </p:cNvPr>
              <p:cNvSpPr>
                <a:spLocks noRot="1" noChangeAspect="1" noMove="1" noResize="1" noEditPoints="1" noAdjustHandles="1" noChangeArrowheads="1" noChangeShapeType="1" noTextEdit="1"/>
              </p:cNvSpPr>
              <p:nvPr/>
            </p:nvSpPr>
            <p:spPr>
              <a:xfrm>
                <a:off x="11002581" y="850330"/>
                <a:ext cx="945193" cy="400110"/>
              </a:xfrm>
              <a:prstGeom prst="rect">
                <a:avLst/>
              </a:prstGeom>
              <a:blipFill>
                <a:blip r:embed="rId13"/>
                <a:stretch>
                  <a:fillRect l="-7097" t="-10606" b="-22727"/>
                </a:stretch>
              </a:blipFill>
            </p:spPr>
            <p:txBody>
              <a:bodyPr/>
              <a:lstStyle/>
              <a:p>
                <a:r>
                  <a:rPr lang="ja-JP" altLang="en-US">
                    <a:noFill/>
                  </a:rPr>
                  <a:t> </a:t>
                </a:r>
              </a:p>
            </p:txBody>
          </p:sp>
        </mc:Fallback>
      </mc:AlternateContent>
      <p:sp>
        <p:nvSpPr>
          <p:cNvPr id="72" name="正方形/長方形 71">
            <a:extLst>
              <a:ext uri="{FF2B5EF4-FFF2-40B4-BE49-F238E27FC236}">
                <a16:creationId xmlns:a16="http://schemas.microsoft.com/office/drawing/2014/main" id="{2FF2ACAA-4F92-40DD-8A91-72FE475E4DF0}"/>
              </a:ext>
            </a:extLst>
          </p:cNvPr>
          <p:cNvSpPr/>
          <p:nvPr/>
        </p:nvSpPr>
        <p:spPr>
          <a:xfrm>
            <a:off x="9545662" y="1256058"/>
            <a:ext cx="101256"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cxnSp>
        <p:nvCxnSpPr>
          <p:cNvPr id="74" name="直線コネクタ 73">
            <a:extLst>
              <a:ext uri="{FF2B5EF4-FFF2-40B4-BE49-F238E27FC236}">
                <a16:creationId xmlns:a16="http://schemas.microsoft.com/office/drawing/2014/main" id="{72CFDF80-85F8-45DD-83EE-16427D090F96}"/>
              </a:ext>
            </a:extLst>
          </p:cNvPr>
          <p:cNvCxnSpPr>
            <a:cxnSpLocks/>
          </p:cNvCxnSpPr>
          <p:nvPr/>
        </p:nvCxnSpPr>
        <p:spPr>
          <a:xfrm flipH="1" flipV="1">
            <a:off x="9196110" y="1729943"/>
            <a:ext cx="329348" cy="5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6123BD5-75ED-4F13-AC06-06AC9956D869}"/>
              </a:ext>
            </a:extLst>
          </p:cNvPr>
          <p:cNvCxnSpPr>
            <a:cxnSpLocks/>
          </p:cNvCxnSpPr>
          <p:nvPr/>
        </p:nvCxnSpPr>
        <p:spPr>
          <a:xfrm flipV="1">
            <a:off x="9203767" y="1729943"/>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D4C7042-BE94-4DC1-8AA2-DD84621C7E8D}"/>
              </a:ext>
            </a:extLst>
          </p:cNvPr>
          <p:cNvCxnSpPr>
            <a:cxnSpLocks/>
          </p:cNvCxnSpPr>
          <p:nvPr/>
        </p:nvCxnSpPr>
        <p:spPr>
          <a:xfrm flipV="1">
            <a:off x="11591950" y="1720845"/>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6C8B0BF4-B99F-44D0-8C12-6C1AC62ACB91}"/>
              </a:ext>
            </a:extLst>
          </p:cNvPr>
          <p:cNvCxnSpPr>
            <a:cxnSpLocks/>
          </p:cNvCxnSpPr>
          <p:nvPr/>
        </p:nvCxnSpPr>
        <p:spPr>
          <a:xfrm flipH="1">
            <a:off x="9203767" y="3114656"/>
            <a:ext cx="12166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089E99C-6291-4917-AA8D-A75E60DC2510}"/>
              </a:ext>
            </a:extLst>
          </p:cNvPr>
          <p:cNvCxnSpPr>
            <a:cxnSpLocks/>
          </p:cNvCxnSpPr>
          <p:nvPr/>
        </p:nvCxnSpPr>
        <p:spPr>
          <a:xfrm flipH="1">
            <a:off x="10561985" y="3114656"/>
            <a:ext cx="10456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D43E7D5-80E3-4904-AC25-800C65CA6F3A}"/>
              </a:ext>
            </a:extLst>
          </p:cNvPr>
          <p:cNvCxnSpPr>
            <a:cxnSpLocks/>
          </p:cNvCxnSpPr>
          <p:nvPr/>
        </p:nvCxnSpPr>
        <p:spPr>
          <a:xfrm flipV="1">
            <a:off x="10420377" y="2891251"/>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D520D805-BF1D-4F71-9B2D-178C41FA2F2C}"/>
              </a:ext>
            </a:extLst>
          </p:cNvPr>
          <p:cNvCxnSpPr>
            <a:cxnSpLocks/>
          </p:cNvCxnSpPr>
          <p:nvPr/>
        </p:nvCxnSpPr>
        <p:spPr>
          <a:xfrm flipV="1">
            <a:off x="10561985" y="2998793"/>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BCE762A-7A3F-4E80-B4A3-8E29187EC736}"/>
              </a:ext>
            </a:extLst>
          </p:cNvPr>
          <p:cNvCxnSpPr>
            <a:cxnSpLocks/>
          </p:cNvCxnSpPr>
          <p:nvPr/>
        </p:nvCxnSpPr>
        <p:spPr>
          <a:xfrm flipH="1">
            <a:off x="11268560" y="1715261"/>
            <a:ext cx="339078" cy="11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32689D69-5EEC-497C-BABE-9839E402C65D}"/>
              </a:ext>
            </a:extLst>
          </p:cNvPr>
          <p:cNvSpPr/>
          <p:nvPr/>
        </p:nvSpPr>
        <p:spPr>
          <a:xfrm>
            <a:off x="9880944" y="1256058"/>
            <a:ext cx="101256"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84" name="正方形/長方形 83">
            <a:extLst>
              <a:ext uri="{FF2B5EF4-FFF2-40B4-BE49-F238E27FC236}">
                <a16:creationId xmlns:a16="http://schemas.microsoft.com/office/drawing/2014/main" id="{EEE8621A-FBE2-4852-ABED-D406D293C500}"/>
              </a:ext>
            </a:extLst>
          </p:cNvPr>
          <p:cNvSpPr/>
          <p:nvPr/>
        </p:nvSpPr>
        <p:spPr>
          <a:xfrm>
            <a:off x="10832022" y="1250440"/>
            <a:ext cx="101256"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85" name="正方形/長方形 84">
            <a:extLst>
              <a:ext uri="{FF2B5EF4-FFF2-40B4-BE49-F238E27FC236}">
                <a16:creationId xmlns:a16="http://schemas.microsoft.com/office/drawing/2014/main" id="{B08294B0-2DC4-405B-A81D-CB9CE4CB8B5B}"/>
              </a:ext>
            </a:extLst>
          </p:cNvPr>
          <p:cNvSpPr/>
          <p:nvPr/>
        </p:nvSpPr>
        <p:spPr>
          <a:xfrm>
            <a:off x="11167304" y="1250440"/>
            <a:ext cx="101256" cy="9190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cxnSp>
        <p:nvCxnSpPr>
          <p:cNvPr id="86" name="直線コネクタ 85">
            <a:extLst>
              <a:ext uri="{FF2B5EF4-FFF2-40B4-BE49-F238E27FC236}">
                <a16:creationId xmlns:a16="http://schemas.microsoft.com/office/drawing/2014/main" id="{00F0AE49-D7B4-4651-8850-1F0BB3B9004A}"/>
              </a:ext>
            </a:extLst>
          </p:cNvPr>
          <p:cNvCxnSpPr>
            <a:cxnSpLocks/>
            <a:stCxn id="84" idx="1"/>
            <a:endCxn id="83" idx="3"/>
          </p:cNvCxnSpPr>
          <p:nvPr/>
        </p:nvCxnSpPr>
        <p:spPr>
          <a:xfrm flipH="1">
            <a:off x="9982200" y="1709956"/>
            <a:ext cx="849822" cy="56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正方形/長方形 88">
                <a:extLst>
                  <a:ext uri="{FF2B5EF4-FFF2-40B4-BE49-F238E27FC236}">
                    <a16:creationId xmlns:a16="http://schemas.microsoft.com/office/drawing/2014/main" id="{BD910383-0889-4BD3-AB4A-C7069CBEA54E}"/>
                  </a:ext>
                </a:extLst>
              </p:cNvPr>
              <p:cNvSpPr/>
              <p:nvPr/>
            </p:nvSpPr>
            <p:spPr>
              <a:xfrm>
                <a:off x="9709862" y="845671"/>
                <a:ext cx="798223" cy="400110"/>
              </a:xfrm>
              <a:prstGeom prst="rect">
                <a:avLst/>
              </a:prstGeom>
            </p:spPr>
            <p:txBody>
              <a:bodyPr wrap="square">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000" b="1" i="1">
                        <a:solidFill>
                          <a:srgbClr val="FF0000"/>
                        </a:solidFill>
                        <a:latin typeface="Cambria Math" panose="02040503050406030204" pitchFamily="18" charset="0"/>
                      </a:rPr>
                      <m:t>𝑸</m:t>
                    </m:r>
                  </m:oMath>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9" name="正方形/長方形 88">
                <a:extLst>
                  <a:ext uri="{FF2B5EF4-FFF2-40B4-BE49-F238E27FC236}">
                    <a16:creationId xmlns:a16="http://schemas.microsoft.com/office/drawing/2014/main" id="{BD910383-0889-4BD3-AB4A-C7069CBEA54E}"/>
                  </a:ext>
                </a:extLst>
              </p:cNvPr>
              <p:cNvSpPr>
                <a:spLocks noRot="1" noChangeAspect="1" noMove="1" noResize="1" noEditPoints="1" noAdjustHandles="1" noChangeArrowheads="1" noChangeShapeType="1" noTextEdit="1"/>
              </p:cNvSpPr>
              <p:nvPr/>
            </p:nvSpPr>
            <p:spPr>
              <a:xfrm>
                <a:off x="9709862" y="845671"/>
                <a:ext cx="798223" cy="400110"/>
              </a:xfrm>
              <a:prstGeom prst="rect">
                <a:avLst/>
              </a:prstGeom>
              <a:blipFill>
                <a:blip r:embed="rId14"/>
                <a:stretch>
                  <a:fillRect l="-8397" t="-12308" b="-2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a:extLst>
                  <a:ext uri="{FF2B5EF4-FFF2-40B4-BE49-F238E27FC236}">
                    <a16:creationId xmlns:a16="http://schemas.microsoft.com/office/drawing/2014/main" id="{95BD57BA-BD18-4164-8155-97C19C911ED3}"/>
                  </a:ext>
                </a:extLst>
              </p:cNvPr>
              <p:cNvSpPr/>
              <p:nvPr/>
            </p:nvSpPr>
            <p:spPr>
              <a:xfrm>
                <a:off x="10577390" y="839489"/>
                <a:ext cx="45717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1" i="1">
                          <a:solidFill>
                            <a:srgbClr val="FF0000"/>
                          </a:solidFill>
                          <a:latin typeface="Cambria Math" panose="02040503050406030204" pitchFamily="18" charset="0"/>
                        </a:rPr>
                        <m:t>𝑸</m:t>
                      </m:r>
                    </m:oMath>
                  </m:oMathPara>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0" name="正方形/長方形 89">
                <a:extLst>
                  <a:ext uri="{FF2B5EF4-FFF2-40B4-BE49-F238E27FC236}">
                    <a16:creationId xmlns:a16="http://schemas.microsoft.com/office/drawing/2014/main" id="{95BD57BA-BD18-4164-8155-97C19C911ED3}"/>
                  </a:ext>
                </a:extLst>
              </p:cNvPr>
              <p:cNvSpPr>
                <a:spLocks noRot="1" noChangeAspect="1" noMove="1" noResize="1" noEditPoints="1" noAdjustHandles="1" noChangeArrowheads="1" noChangeShapeType="1" noTextEdit="1"/>
              </p:cNvSpPr>
              <p:nvPr/>
            </p:nvSpPr>
            <p:spPr>
              <a:xfrm>
                <a:off x="10577390" y="839489"/>
                <a:ext cx="457176" cy="400110"/>
              </a:xfrm>
              <a:prstGeom prst="rect">
                <a:avLst/>
              </a:prstGeom>
              <a:blipFill>
                <a:blip r:embed="rId15"/>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正方形/長方形 90">
                <a:extLst>
                  <a:ext uri="{FF2B5EF4-FFF2-40B4-BE49-F238E27FC236}">
                    <a16:creationId xmlns:a16="http://schemas.microsoft.com/office/drawing/2014/main" id="{7A8C7E99-5EB5-43BC-9E8E-97E4F5EE0B9E}"/>
                  </a:ext>
                </a:extLst>
              </p:cNvPr>
              <p:cNvSpPr/>
              <p:nvPr/>
            </p:nvSpPr>
            <p:spPr>
              <a:xfrm>
                <a:off x="9547473" y="2202034"/>
                <a:ext cx="516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𝑪</m:t>
                          </m:r>
                        </m:e>
                        <m:sub>
                          <m:r>
                            <a:rPr lang="en-US" altLang="ja-JP" b="1" i="1">
                              <a:solidFill>
                                <a:srgbClr val="FF0000"/>
                              </a:solidFill>
                              <a:latin typeface="Cambria Math" panose="02040503050406030204" pitchFamily="18" charset="0"/>
                            </a:rPr>
                            <m:t>𝟏</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91" name="正方形/長方形 90">
                <a:extLst>
                  <a:ext uri="{FF2B5EF4-FFF2-40B4-BE49-F238E27FC236}">
                    <a16:creationId xmlns:a16="http://schemas.microsoft.com/office/drawing/2014/main" id="{7A8C7E99-5EB5-43BC-9E8E-97E4F5EE0B9E}"/>
                  </a:ext>
                </a:extLst>
              </p:cNvPr>
              <p:cNvSpPr>
                <a:spLocks noRot="1" noChangeAspect="1" noMove="1" noResize="1" noEditPoints="1" noAdjustHandles="1" noChangeArrowheads="1" noChangeShapeType="1" noTextEdit="1"/>
              </p:cNvSpPr>
              <p:nvPr/>
            </p:nvSpPr>
            <p:spPr>
              <a:xfrm>
                <a:off x="9547473" y="2202034"/>
                <a:ext cx="516423" cy="369332"/>
              </a:xfrm>
              <a:prstGeom prst="rect">
                <a:avLst/>
              </a:prstGeom>
              <a:blipFill>
                <a:blip r:embed="rId16"/>
                <a:stretch>
                  <a:fillRect b="-3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a:extLst>
                  <a:ext uri="{FF2B5EF4-FFF2-40B4-BE49-F238E27FC236}">
                    <a16:creationId xmlns:a16="http://schemas.microsoft.com/office/drawing/2014/main" id="{1899E787-9E9D-4B72-A520-4EE9F68C2E75}"/>
                  </a:ext>
                </a:extLst>
              </p:cNvPr>
              <p:cNvSpPr/>
              <p:nvPr/>
            </p:nvSpPr>
            <p:spPr>
              <a:xfrm>
                <a:off x="10805978" y="2193577"/>
                <a:ext cx="516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𝑪</m:t>
                          </m:r>
                        </m:e>
                        <m:sub>
                          <m:r>
                            <a:rPr lang="en-US" altLang="ja-JP" b="1" i="1" smtClean="0">
                              <a:solidFill>
                                <a:srgbClr val="FF0000"/>
                              </a:solidFill>
                              <a:latin typeface="Cambria Math" panose="02040503050406030204" pitchFamily="18" charset="0"/>
                            </a:rPr>
                            <m:t>𝟐</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92" name="正方形/長方形 91">
                <a:extLst>
                  <a:ext uri="{FF2B5EF4-FFF2-40B4-BE49-F238E27FC236}">
                    <a16:creationId xmlns:a16="http://schemas.microsoft.com/office/drawing/2014/main" id="{1899E787-9E9D-4B72-A520-4EE9F68C2E75}"/>
                  </a:ext>
                </a:extLst>
              </p:cNvPr>
              <p:cNvSpPr>
                <a:spLocks noRot="1" noChangeAspect="1" noMove="1" noResize="1" noEditPoints="1" noAdjustHandles="1" noChangeArrowheads="1" noChangeShapeType="1" noTextEdit="1"/>
              </p:cNvSpPr>
              <p:nvPr/>
            </p:nvSpPr>
            <p:spPr>
              <a:xfrm>
                <a:off x="10805978" y="2193577"/>
                <a:ext cx="516423" cy="369332"/>
              </a:xfrm>
              <a:prstGeom prst="rect">
                <a:avLst/>
              </a:prstGeom>
              <a:blipFill>
                <a:blip r:embed="rId17"/>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a:extLst>
                  <a:ext uri="{FF2B5EF4-FFF2-40B4-BE49-F238E27FC236}">
                    <a16:creationId xmlns:a16="http://schemas.microsoft.com/office/drawing/2014/main" id="{417F91FF-E09A-4E3A-B90D-CCE601EE23D3}"/>
                  </a:ext>
                </a:extLst>
              </p:cNvPr>
              <p:cNvSpPr/>
              <p:nvPr/>
            </p:nvSpPr>
            <p:spPr>
              <a:xfrm>
                <a:off x="10271440" y="2469443"/>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3" name="正方形/長方形 92">
                <a:extLst>
                  <a:ext uri="{FF2B5EF4-FFF2-40B4-BE49-F238E27FC236}">
                    <a16:creationId xmlns:a16="http://schemas.microsoft.com/office/drawing/2014/main" id="{417F91FF-E09A-4E3A-B90D-CCE601EE23D3}"/>
                  </a:ext>
                </a:extLst>
              </p:cNvPr>
              <p:cNvSpPr>
                <a:spLocks noRot="1" noChangeAspect="1" noMove="1" noResize="1" noEditPoints="1" noAdjustHandles="1" noChangeArrowheads="1" noChangeShapeType="1" noTextEdit="1"/>
              </p:cNvSpPr>
              <p:nvPr/>
            </p:nvSpPr>
            <p:spPr>
              <a:xfrm>
                <a:off x="10271440" y="2469443"/>
                <a:ext cx="486030" cy="461665"/>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a:extLst>
                  <a:ext uri="{FF2B5EF4-FFF2-40B4-BE49-F238E27FC236}">
                    <a16:creationId xmlns:a16="http://schemas.microsoft.com/office/drawing/2014/main" id="{2FE116D6-EB55-44C2-A608-19E4BE741AD9}"/>
                  </a:ext>
                </a:extLst>
              </p:cNvPr>
              <p:cNvSpPr/>
              <p:nvPr/>
            </p:nvSpPr>
            <p:spPr>
              <a:xfrm>
                <a:off x="10242184" y="5414175"/>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4" name="正方形/長方形 93">
                <a:extLst>
                  <a:ext uri="{FF2B5EF4-FFF2-40B4-BE49-F238E27FC236}">
                    <a16:creationId xmlns:a16="http://schemas.microsoft.com/office/drawing/2014/main" id="{2FE116D6-EB55-44C2-A608-19E4BE741AD9}"/>
                  </a:ext>
                </a:extLst>
              </p:cNvPr>
              <p:cNvSpPr>
                <a:spLocks noRot="1" noChangeAspect="1" noMove="1" noResize="1" noEditPoints="1" noAdjustHandles="1" noChangeArrowheads="1" noChangeShapeType="1" noTextEdit="1"/>
              </p:cNvSpPr>
              <p:nvPr/>
            </p:nvSpPr>
            <p:spPr>
              <a:xfrm>
                <a:off x="10242184" y="5414175"/>
                <a:ext cx="486030" cy="461665"/>
              </a:xfrm>
              <a:prstGeom prst="rect">
                <a:avLst/>
              </a:prstGeom>
              <a:blipFill>
                <a:blip r:embed="rId19"/>
                <a:stretch>
                  <a:fillRect/>
                </a:stretch>
              </a:blipFill>
            </p:spPr>
            <p:txBody>
              <a:bodyPr/>
              <a:lstStyle/>
              <a:p>
                <a:r>
                  <a:rPr lang="ja-JP" altLang="en-US">
                    <a:noFill/>
                  </a:rPr>
                  <a:t> </a:t>
                </a:r>
              </a:p>
            </p:txBody>
          </p:sp>
        </mc:Fallback>
      </mc:AlternateContent>
      <p:sp>
        <p:nvSpPr>
          <p:cNvPr id="95" name="矢印: 下 94">
            <a:extLst>
              <a:ext uri="{FF2B5EF4-FFF2-40B4-BE49-F238E27FC236}">
                <a16:creationId xmlns:a16="http://schemas.microsoft.com/office/drawing/2014/main" id="{F490BCD4-8C7B-4867-AF3A-FFBB619D3359}"/>
              </a:ext>
            </a:extLst>
          </p:cNvPr>
          <p:cNvSpPr/>
          <p:nvPr/>
        </p:nvSpPr>
        <p:spPr>
          <a:xfrm>
            <a:off x="9898937" y="3513087"/>
            <a:ext cx="1216607" cy="38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11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13</a:t>
            </a:fld>
            <a:endParaRPr kumimoji="1" lang="ja-JP" altLang="en-US"/>
          </a:p>
        </p:txBody>
      </p:sp>
      <p:sp>
        <p:nvSpPr>
          <p:cNvPr id="6" name="正方形/長方形 5">
            <a:extLst>
              <a:ext uri="{FF2B5EF4-FFF2-40B4-BE49-F238E27FC236}">
                <a16:creationId xmlns:a16="http://schemas.microsoft.com/office/drawing/2014/main" id="{074D5B3C-73E5-49A7-8FBA-48AFA923F6F8}"/>
              </a:ext>
            </a:extLst>
          </p:cNvPr>
          <p:cNvSpPr/>
          <p:nvPr/>
        </p:nvSpPr>
        <p:spPr>
          <a:xfrm>
            <a:off x="586978" y="4327514"/>
            <a:ext cx="11018044" cy="1569660"/>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コンデンサーの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直列接続</a:t>
            </a:r>
            <a:r>
              <a:rPr lang="ja-JP" altLang="en-US" sz="3200" dirty="0">
                <a:latin typeface="HG丸ｺﾞｼｯｸM-PRO" panose="020F0600000000000000" pitchFamily="50" charset="-128"/>
                <a:ea typeface="HG丸ｺﾞｼｯｸM-PRO" panose="020F0600000000000000" pitchFamily="50" charset="-128"/>
              </a:rPr>
              <a:t>において、</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合成容量Ｃの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逆数</a:t>
            </a:r>
            <a:r>
              <a:rPr lang="ja-JP" altLang="en-US" sz="3200" dirty="0">
                <a:latin typeface="HG丸ｺﾞｼｯｸM-PRO" panose="020F0600000000000000" pitchFamily="50" charset="-128"/>
                <a:ea typeface="HG丸ｺﾞｼｯｸM-PRO" panose="020F0600000000000000" pitchFamily="50" charset="-128"/>
              </a:rPr>
              <a:t>は、それぞれのコンデンサーの電気容量の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逆数の和に等しい</a:t>
            </a:r>
            <a:r>
              <a:rPr lang="ja-JP" altLang="en-US" sz="3200" dirty="0">
                <a:latin typeface="HG丸ｺﾞｼｯｸM-PRO" panose="020F0600000000000000" pitchFamily="50" charset="-128"/>
                <a:ea typeface="HG丸ｺﾞｼｯｸM-PRO" panose="020F0600000000000000" pitchFamily="50" charset="-128"/>
              </a:rPr>
              <a:t>。</a:t>
            </a:r>
          </a:p>
        </p:txBody>
      </p:sp>
      <p:sp>
        <p:nvSpPr>
          <p:cNvPr id="7" name="正方形/長方形 6">
            <a:extLst>
              <a:ext uri="{FF2B5EF4-FFF2-40B4-BE49-F238E27FC236}">
                <a16:creationId xmlns:a16="http://schemas.microsoft.com/office/drawing/2014/main" id="{95FC0EAB-4146-4DB3-8E2A-1246E351425B}"/>
              </a:ext>
            </a:extLst>
          </p:cNvPr>
          <p:cNvSpPr/>
          <p:nvPr/>
        </p:nvSpPr>
        <p:spPr>
          <a:xfrm>
            <a:off x="335756" y="1000332"/>
            <a:ext cx="10132219" cy="769441"/>
          </a:xfrm>
          <a:prstGeom prst="rect">
            <a:avLst/>
          </a:prstGeom>
        </p:spPr>
        <p:txBody>
          <a:bodyPr wrap="square">
            <a:spAutoFit/>
          </a:bodyPr>
          <a:lstStyle/>
          <a:p>
            <a:r>
              <a:rPr lang="ja-JP" altLang="en-US" sz="4400" dirty="0">
                <a:latin typeface="HG丸ｺﾞｼｯｸM-PRO" panose="020F0600000000000000" pitchFamily="50" charset="-128"/>
                <a:ea typeface="HG丸ｺﾞｼｯｸM-PRO" panose="020F0600000000000000" pitchFamily="50" charset="-128"/>
              </a:rPr>
              <a:t>（重要公式）直列つなぎの合成容量Ｃ</a:t>
            </a:r>
          </a:p>
        </p:txBody>
      </p:sp>
      <p:sp>
        <p:nvSpPr>
          <p:cNvPr id="8" name="正方形/長方形 7">
            <a:extLst>
              <a:ext uri="{FF2B5EF4-FFF2-40B4-BE49-F238E27FC236}">
                <a16:creationId xmlns:a16="http://schemas.microsoft.com/office/drawing/2014/main" id="{537522BF-7DC6-4863-9A84-5CC8291D9515}"/>
              </a:ext>
            </a:extLst>
          </p:cNvPr>
          <p:cNvSpPr/>
          <p:nvPr/>
        </p:nvSpPr>
        <p:spPr>
          <a:xfrm>
            <a:off x="398145" y="1859280"/>
            <a:ext cx="11229975" cy="2291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1401A578-F6AC-461E-B209-330756599098}"/>
                  </a:ext>
                </a:extLst>
              </p:cNvPr>
              <p:cNvSpPr/>
              <p:nvPr/>
            </p:nvSpPr>
            <p:spPr>
              <a:xfrm>
                <a:off x="3041386" y="2114887"/>
                <a:ext cx="6466449" cy="1789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5400" b="1" i="1" smtClean="0">
                              <a:solidFill>
                                <a:srgbClr val="FF0000"/>
                              </a:solidFill>
                              <a:latin typeface="Cambria Math" panose="02040503050406030204" pitchFamily="18" charset="0"/>
                            </a:rPr>
                          </m:ctrlPr>
                        </m:fPr>
                        <m:num>
                          <m:r>
                            <a:rPr lang="en-US" altLang="ja-JP" sz="5400" b="1" i="1" smtClean="0">
                              <a:solidFill>
                                <a:srgbClr val="FF0000"/>
                              </a:solidFill>
                              <a:latin typeface="Cambria Math" panose="02040503050406030204" pitchFamily="18" charset="0"/>
                            </a:rPr>
                            <m:t>𝟏</m:t>
                          </m:r>
                        </m:num>
                        <m:den>
                          <m:r>
                            <a:rPr lang="en-US" altLang="ja-JP" sz="5400" b="1" i="1" smtClean="0">
                              <a:solidFill>
                                <a:srgbClr val="FF0000"/>
                              </a:solidFill>
                              <a:latin typeface="Cambria Math" panose="02040503050406030204" pitchFamily="18" charset="0"/>
                            </a:rPr>
                            <m:t>𝑪</m:t>
                          </m:r>
                        </m:den>
                      </m:f>
                      <m:r>
                        <a:rPr lang="en-US" altLang="ja-JP" sz="5400" b="1" i="1" smtClean="0">
                          <a:solidFill>
                            <a:srgbClr val="FF0000"/>
                          </a:solidFill>
                          <a:latin typeface="Cambria Math" panose="02040503050406030204" pitchFamily="18" charset="0"/>
                        </a:rPr>
                        <m:t>=</m:t>
                      </m:r>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𝟏</m:t>
                          </m:r>
                        </m:num>
                        <m:den>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a:solidFill>
                                    <a:srgbClr val="FF0000"/>
                                  </a:solidFill>
                                  <a:latin typeface="Cambria Math" panose="02040503050406030204" pitchFamily="18" charset="0"/>
                                </a:rPr>
                                <m:t>𝟏</m:t>
                              </m:r>
                            </m:sub>
                          </m:sSub>
                        </m:den>
                      </m:f>
                      <m:r>
                        <a:rPr lang="en-US" altLang="ja-JP" sz="5400" b="1" i="1">
                          <a:solidFill>
                            <a:srgbClr val="FF0000"/>
                          </a:solidFill>
                          <a:latin typeface="Cambria Math" panose="02040503050406030204" pitchFamily="18" charset="0"/>
                        </a:rPr>
                        <m:t>+</m:t>
                      </m:r>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𝟏</m:t>
                          </m:r>
                        </m:num>
                        <m:den>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a:solidFill>
                                    <a:srgbClr val="FF0000"/>
                                  </a:solidFill>
                                  <a:latin typeface="Cambria Math" panose="02040503050406030204" pitchFamily="18" charset="0"/>
                                </a:rPr>
                                <m:t>𝟐</m:t>
                              </m:r>
                            </m:sub>
                          </m:sSub>
                        </m:den>
                      </m:f>
                      <m:r>
                        <a:rPr lang="en-US" altLang="ja-JP" sz="5400" b="1" i="1">
                          <a:solidFill>
                            <a:srgbClr val="FF0000"/>
                          </a:solidFill>
                          <a:latin typeface="Cambria Math" panose="02040503050406030204" pitchFamily="18" charset="0"/>
                        </a:rPr>
                        <m:t>+</m:t>
                      </m:r>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𝟏</m:t>
                          </m:r>
                        </m:num>
                        <m:den>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smtClean="0">
                                  <a:solidFill>
                                    <a:srgbClr val="FF0000"/>
                                  </a:solidFill>
                                  <a:latin typeface="Cambria Math" panose="02040503050406030204" pitchFamily="18" charset="0"/>
                                </a:rPr>
                                <m:t>𝟑</m:t>
                              </m:r>
                            </m:sub>
                          </m:sSub>
                        </m:den>
                      </m:f>
                      <m:r>
                        <a:rPr lang="en-US" altLang="ja-JP" sz="5400" b="1" i="1" smtClean="0">
                          <a:solidFill>
                            <a:srgbClr val="FF0000"/>
                          </a:solidFill>
                          <a:latin typeface="Cambria Math" panose="02040503050406030204" pitchFamily="18" charset="0"/>
                        </a:rPr>
                        <m:t>…</m:t>
                      </m:r>
                    </m:oMath>
                  </m:oMathPara>
                </a14:m>
                <a:endParaRPr lang="ja-JP" altLang="en-US" sz="5400"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1401A578-F6AC-461E-B209-330756599098}"/>
                  </a:ext>
                </a:extLst>
              </p:cNvPr>
              <p:cNvSpPr>
                <a:spLocks noRot="1" noChangeAspect="1" noMove="1" noResize="1" noEditPoints="1" noAdjustHandles="1" noChangeArrowheads="1" noChangeShapeType="1" noTextEdit="1"/>
              </p:cNvSpPr>
              <p:nvPr/>
            </p:nvSpPr>
            <p:spPr>
              <a:xfrm>
                <a:off x="3041386" y="2114887"/>
                <a:ext cx="6466449" cy="1789464"/>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11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14</a:t>
            </a:fld>
            <a:endParaRPr kumimoji="1" lang="ja-JP" altLang="en-US"/>
          </a:p>
        </p:txBody>
      </p:sp>
      <p:graphicFrame>
        <p:nvGraphicFramePr>
          <p:cNvPr id="10" name="オブジェクト 9">
            <a:extLst>
              <a:ext uri="{FF2B5EF4-FFF2-40B4-BE49-F238E27FC236}">
                <a16:creationId xmlns:a16="http://schemas.microsoft.com/office/drawing/2014/main" id="{8FCA57E8-F43C-40E5-87C4-019388E867E8}"/>
              </a:ext>
            </a:extLst>
          </p:cNvPr>
          <p:cNvGraphicFramePr>
            <a:graphicFrameLocks noChangeAspect="1"/>
          </p:cNvGraphicFramePr>
          <p:nvPr>
            <p:extLst>
              <p:ext uri="{D42A27DB-BD31-4B8C-83A1-F6EECF244321}">
                <p14:modId xmlns:p14="http://schemas.microsoft.com/office/powerpoint/2010/main" val="964235552"/>
              </p:ext>
            </p:extLst>
          </p:nvPr>
        </p:nvGraphicFramePr>
        <p:xfrm>
          <a:off x="9083288" y="1572932"/>
          <a:ext cx="2657337" cy="4030667"/>
        </p:xfrm>
        <a:graphic>
          <a:graphicData uri="http://schemas.openxmlformats.org/presentationml/2006/ole">
            <mc:AlternateContent xmlns:mc="http://schemas.openxmlformats.org/markup-compatibility/2006">
              <mc:Choice xmlns:v="urn:schemas-microsoft-com:vml" Requires="v">
                <p:oleObj spid="_x0000_s36883" name="Drawing" r:id="rId3" imgW="1510914" imgH="2292306" progId="Canvas.Drawing.X">
                  <p:embed/>
                </p:oleObj>
              </mc:Choice>
              <mc:Fallback>
                <p:oleObj name="Drawing" r:id="rId3" imgW="1510914" imgH="2292306" progId="Canvas.Drawing.X">
                  <p:embed/>
                  <p:pic>
                    <p:nvPicPr>
                      <p:cNvPr id="2" name="オブジェクト 1">
                        <a:extLst>
                          <a:ext uri="{FF2B5EF4-FFF2-40B4-BE49-F238E27FC236}">
                            <a16:creationId xmlns:a16="http://schemas.microsoft.com/office/drawing/2014/main" id="{9F9D71C9-2446-470F-985F-6B9C0B67EB1E}"/>
                          </a:ext>
                        </a:extLst>
                      </p:cNvPr>
                      <p:cNvPicPr/>
                      <p:nvPr/>
                    </p:nvPicPr>
                    <p:blipFill>
                      <a:blip r:embed="rId4"/>
                      <a:stretch>
                        <a:fillRect/>
                      </a:stretch>
                    </p:blipFill>
                    <p:spPr>
                      <a:xfrm>
                        <a:off x="9083288" y="1572932"/>
                        <a:ext cx="2657337" cy="403066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DFD2BBFF-D02C-4874-822A-F12F9E490958}"/>
                  </a:ext>
                </a:extLst>
              </p:cNvPr>
              <p:cNvSpPr/>
              <p:nvPr/>
            </p:nvSpPr>
            <p:spPr>
              <a:xfrm>
                <a:off x="512173" y="956777"/>
                <a:ext cx="8198036" cy="4585871"/>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〇コンデンサーの並列つなぎ</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コンデンサー１の正の極板に</a:t>
                </a:r>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𝑸</m:t>
                        </m:r>
                      </m:e>
                      <m:sub>
                        <m:r>
                          <a:rPr lang="en-US" altLang="ja-JP" sz="2400" b="1" i="1" smtClean="0">
                            <a:solidFill>
                              <a:srgbClr val="FF0000"/>
                            </a:solidFill>
                            <a:latin typeface="Cambria Math" panose="02040503050406030204" pitchFamily="18" charset="0"/>
                          </a:rPr>
                          <m:t>𝟏</m:t>
                        </m:r>
                      </m:sub>
                    </m:sSub>
                  </m:oMath>
                </a14:m>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、コンデンサー２の正の極板には</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𝟐</m:t>
                        </m:r>
                      </m:sub>
                    </m:sSub>
                    <m:r>
                      <a:rPr lang="en-US" altLang="ja-JP" sz="2400" b="1" i="1">
                        <a:solidFill>
                          <a:srgbClr val="FF0000"/>
                        </a:solidFill>
                        <a:latin typeface="Cambria Math" panose="02040503050406030204" pitchFamily="18" charset="0"/>
                      </a:rPr>
                      <m:t> </m:t>
                    </m:r>
                  </m:oMath>
                </a14:m>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の正電荷が蓄えられているとする。</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コンデンサー１の負の極板には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𝟏</m:t>
                        </m:r>
                      </m:sub>
                    </m:sSub>
                  </m:oMath>
                </a14:m>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[C]</a:t>
                </a: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コンデンサー２の負の極板には</a:t>
                </a:r>
                <a14:m>
                  <m:oMath xmlns:m="http://schemas.openxmlformats.org/officeDocument/2006/math">
                    <m:r>
                      <a:rPr lang="en-US" altLang="ja-JP" sz="2400" b="1" i="0" smtClean="0">
                        <a:solidFill>
                          <a:srgbClr val="FF0000"/>
                        </a:solidFill>
                        <a:latin typeface="Cambria Math" panose="02040503050406030204" pitchFamily="18" charset="0"/>
                      </a:rPr>
                      <m:t>−</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𝟐</m:t>
                        </m:r>
                      </m:sub>
                    </m:sSub>
                  </m:oMath>
                </a14:m>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[C]</a:t>
                </a:r>
              </a:p>
              <a:p>
                <a:endParaRPr lang="ja-JP" altLang="en-US"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コンデンサー１の極板間の電位差</a:t>
                </a:r>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𝑽</m:t>
                        </m:r>
                      </m:e>
                      <m:sub>
                        <m:r>
                          <a:rPr lang="en-US" altLang="ja-JP" sz="2400" b="1" i="1" smtClean="0">
                            <a:solidFill>
                              <a:srgbClr val="FF0000"/>
                            </a:solidFill>
                            <a:latin typeface="Cambria Math" panose="02040503050406030204" pitchFamily="18" charset="0"/>
                          </a:rPr>
                          <m:t>𝟏</m:t>
                        </m:r>
                      </m:sub>
                    </m:sSub>
                  </m:oMath>
                </a14:m>
                <a:r>
                  <a:rPr lang="ja-JP" altLang="en-US" sz="2400" dirty="0">
                    <a:latin typeface="HG丸ｺﾞｼｯｸM-PRO" panose="020F0600000000000000" pitchFamily="50" charset="-128"/>
                    <a:ea typeface="HG丸ｺﾞｼｯｸM-PRO" panose="020F0600000000000000" pitchFamily="50" charset="-128"/>
                  </a:rPr>
                  <a:t>とコンデンサー２の極板間の電位差</a:t>
                </a:r>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𝑽</m:t>
                        </m:r>
                      </m:e>
                      <m:sub>
                        <m:r>
                          <a:rPr lang="en-US" altLang="ja-JP" sz="2400" b="1" i="1" smtClean="0">
                            <a:solidFill>
                              <a:srgbClr val="FF0000"/>
                            </a:solidFill>
                            <a:latin typeface="Cambria Math" panose="02040503050406030204" pitchFamily="18" charset="0"/>
                          </a:rPr>
                          <m:t>𝟐</m:t>
                        </m:r>
                      </m:sub>
                    </m:sSub>
                  </m:oMath>
                </a14:m>
                <a:r>
                  <a:rPr lang="ja-JP" altLang="en-US" sz="2400" dirty="0">
                    <a:latin typeface="HG丸ｺﾞｼｯｸM-PRO" panose="020F0600000000000000" pitchFamily="50" charset="-128"/>
                    <a:ea typeface="HG丸ｺﾞｼｯｸM-PRO" panose="020F0600000000000000" pitchFamily="50" charset="-128"/>
                  </a:rPr>
                  <a:t>は等しい。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電池の電圧</a:t>
                </a:r>
                <a14:m>
                  <m:oMath xmlns:m="http://schemas.openxmlformats.org/officeDocument/2006/math">
                    <m:r>
                      <a:rPr lang="en-US" altLang="ja-JP" sz="2400" b="1" i="1">
                        <a:solidFill>
                          <a:srgbClr val="FF0000"/>
                        </a:solidFill>
                        <a:latin typeface="Cambria Math" panose="02040503050406030204" pitchFamily="18" charset="0"/>
                      </a:rPr>
                      <m:t>𝑽</m:t>
                    </m:r>
                  </m:oMath>
                </a14:m>
                <a:r>
                  <a:rPr lang="ja-JP" altLang="en-US" sz="2400" dirty="0">
                    <a:latin typeface="HG丸ｺﾞｼｯｸM-PRO" panose="020F0600000000000000" pitchFamily="50" charset="-128"/>
                    <a:ea typeface="HG丸ｺﾞｼｯｸM-PRO" panose="020F0600000000000000" pitchFamily="50" charset="-128"/>
                  </a:rPr>
                  <a:t>であるから、</a:t>
                </a:r>
              </a:p>
            </p:txBody>
          </p:sp>
        </mc:Choice>
        <mc:Fallback xmlns="">
          <p:sp>
            <p:nvSpPr>
              <p:cNvPr id="11" name="正方形/長方形 10">
                <a:extLst>
                  <a:ext uri="{FF2B5EF4-FFF2-40B4-BE49-F238E27FC236}">
                    <a16:creationId xmlns:a16="http://schemas.microsoft.com/office/drawing/2014/main" id="{DFD2BBFF-D02C-4874-822A-F12F9E490958}"/>
                  </a:ext>
                </a:extLst>
              </p:cNvPr>
              <p:cNvSpPr>
                <a:spLocks noRot="1" noChangeAspect="1" noMove="1" noResize="1" noEditPoints="1" noAdjustHandles="1" noChangeArrowheads="1" noChangeShapeType="1" noTextEdit="1"/>
              </p:cNvSpPr>
              <p:nvPr/>
            </p:nvSpPr>
            <p:spPr>
              <a:xfrm>
                <a:off x="512173" y="956777"/>
                <a:ext cx="8198036" cy="4585871"/>
              </a:xfrm>
              <a:prstGeom prst="rect">
                <a:avLst/>
              </a:prstGeom>
              <a:blipFill>
                <a:blip r:embed="rId5"/>
                <a:stretch>
                  <a:fillRect l="-1487" t="-1463" r="-595" b="-17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23DE7E0-5490-496B-A71B-86FC28B8B2E7}"/>
                  </a:ext>
                </a:extLst>
              </p:cNvPr>
              <p:cNvSpPr/>
              <p:nvPr/>
            </p:nvSpPr>
            <p:spPr>
              <a:xfrm>
                <a:off x="10656515" y="1497834"/>
                <a:ext cx="865878"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𝟏</m:t>
                        </m:r>
                      </m:sub>
                    </m:sSub>
                  </m:oMath>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23DE7E0-5490-496B-A71B-86FC28B8B2E7}"/>
                  </a:ext>
                </a:extLst>
              </p:cNvPr>
              <p:cNvSpPr>
                <a:spLocks noRot="1" noChangeAspect="1" noMove="1" noResize="1" noEditPoints="1" noAdjustHandles="1" noChangeArrowheads="1" noChangeShapeType="1" noTextEdit="1"/>
              </p:cNvSpPr>
              <p:nvPr/>
            </p:nvSpPr>
            <p:spPr>
              <a:xfrm>
                <a:off x="10656515" y="1497834"/>
                <a:ext cx="865878" cy="461665"/>
              </a:xfrm>
              <a:prstGeom prst="rect">
                <a:avLst/>
              </a:prstGeom>
              <a:blipFill>
                <a:blip r:embed="rId6"/>
                <a:stretch>
                  <a:fillRect l="-10563" t="-14667"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B2130032-ECC6-4705-83BC-410A3BAF6527}"/>
                  </a:ext>
                </a:extLst>
              </p:cNvPr>
              <p:cNvSpPr/>
              <p:nvPr/>
            </p:nvSpPr>
            <p:spPr>
              <a:xfrm>
                <a:off x="10733414" y="3969418"/>
                <a:ext cx="8899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m:t>
                      </m:r>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𝟐</m:t>
                          </m:r>
                        </m:sub>
                      </m:sSub>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B2130032-ECC6-4705-83BC-410A3BAF6527}"/>
                  </a:ext>
                </a:extLst>
              </p:cNvPr>
              <p:cNvSpPr>
                <a:spLocks noRot="1" noChangeAspect="1" noMove="1" noResize="1" noEditPoints="1" noAdjustHandles="1" noChangeArrowheads="1" noChangeShapeType="1" noTextEdit="1"/>
              </p:cNvSpPr>
              <p:nvPr/>
            </p:nvSpPr>
            <p:spPr>
              <a:xfrm>
                <a:off x="10733414" y="3969418"/>
                <a:ext cx="889924" cy="461665"/>
              </a:xfrm>
              <a:prstGeom prst="rect">
                <a:avLst/>
              </a:prstGeom>
              <a:blipFill>
                <a:blip r:embed="rId7"/>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650984B7-0C06-43B0-A1D2-C58C1F16F958}"/>
                  </a:ext>
                </a:extLst>
              </p:cNvPr>
              <p:cNvSpPr/>
              <p:nvPr/>
            </p:nvSpPr>
            <p:spPr>
              <a:xfrm>
                <a:off x="9390933" y="1590599"/>
                <a:ext cx="6606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𝟏</m:t>
                          </m:r>
                        </m:sub>
                      </m:sSub>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650984B7-0C06-43B0-A1D2-C58C1F16F958}"/>
                  </a:ext>
                </a:extLst>
              </p:cNvPr>
              <p:cNvSpPr>
                <a:spLocks noRot="1" noChangeAspect="1" noMove="1" noResize="1" noEditPoints="1" noAdjustHandles="1" noChangeArrowheads="1" noChangeShapeType="1" noTextEdit="1"/>
              </p:cNvSpPr>
              <p:nvPr/>
            </p:nvSpPr>
            <p:spPr>
              <a:xfrm>
                <a:off x="9390933" y="1590599"/>
                <a:ext cx="660694" cy="461665"/>
              </a:xfrm>
              <a:prstGeom prst="rect">
                <a:avLst/>
              </a:prstGeom>
              <a:blipFill>
                <a:blip r:embed="rId8"/>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1EEF9E06-936A-4310-97D8-74EACE077361}"/>
                  </a:ext>
                </a:extLst>
              </p:cNvPr>
              <p:cNvSpPr/>
              <p:nvPr/>
            </p:nvSpPr>
            <p:spPr>
              <a:xfrm>
                <a:off x="9467832" y="4062183"/>
                <a:ext cx="6606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𝑸</m:t>
                          </m:r>
                        </m:e>
                        <m:sub>
                          <m:r>
                            <a:rPr lang="en-US" altLang="ja-JP" sz="2400" b="1" i="1">
                              <a:solidFill>
                                <a:srgbClr val="FF0000"/>
                              </a:solidFill>
                              <a:latin typeface="Cambria Math" panose="02040503050406030204" pitchFamily="18" charset="0"/>
                            </a:rPr>
                            <m:t>𝟐</m:t>
                          </m:r>
                        </m:sub>
                      </m:sSub>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1EEF9E06-936A-4310-97D8-74EACE077361}"/>
                  </a:ext>
                </a:extLst>
              </p:cNvPr>
              <p:cNvSpPr>
                <a:spLocks noRot="1" noChangeAspect="1" noMove="1" noResize="1" noEditPoints="1" noAdjustHandles="1" noChangeArrowheads="1" noChangeShapeType="1" noTextEdit="1"/>
              </p:cNvSpPr>
              <p:nvPr/>
            </p:nvSpPr>
            <p:spPr>
              <a:xfrm>
                <a:off x="9467832" y="4062183"/>
                <a:ext cx="660694" cy="461665"/>
              </a:xfrm>
              <a:prstGeom prst="rect">
                <a:avLst/>
              </a:prstGeom>
              <a:blipFill>
                <a:blip r:embed="rId9"/>
                <a:stretch>
                  <a:fillRect b="-15789"/>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60AF24D6-85A0-448B-95D1-776C3C08E154}"/>
              </a:ext>
            </a:extLst>
          </p:cNvPr>
          <p:cNvSpPr/>
          <p:nvPr/>
        </p:nvSpPr>
        <p:spPr>
          <a:xfrm>
            <a:off x="9527088" y="1203600"/>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コンデンサー１</a:t>
            </a:r>
          </a:p>
        </p:txBody>
      </p:sp>
      <p:sp>
        <p:nvSpPr>
          <p:cNvPr id="19" name="正方形/長方形 18">
            <a:extLst>
              <a:ext uri="{FF2B5EF4-FFF2-40B4-BE49-F238E27FC236}">
                <a16:creationId xmlns:a16="http://schemas.microsoft.com/office/drawing/2014/main" id="{042AFFEF-4BA8-441F-9C54-18A30D653C48}"/>
              </a:ext>
            </a:extLst>
          </p:cNvPr>
          <p:cNvSpPr/>
          <p:nvPr/>
        </p:nvSpPr>
        <p:spPr>
          <a:xfrm>
            <a:off x="9684568" y="4449720"/>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コンデンサー２</a:t>
            </a:r>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8E49C72A-E2D4-4869-8CE3-126717AA985D}"/>
                  </a:ext>
                </a:extLst>
              </p:cNvPr>
              <p:cNvSpPr/>
              <p:nvPr/>
            </p:nvSpPr>
            <p:spPr>
              <a:xfrm>
                <a:off x="10160899" y="2497214"/>
                <a:ext cx="5357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𝑽</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8E49C72A-E2D4-4869-8CE3-126717AA985D}"/>
                  </a:ext>
                </a:extLst>
              </p:cNvPr>
              <p:cNvSpPr>
                <a:spLocks noRot="1" noChangeAspect="1" noMove="1" noResize="1" noEditPoints="1" noAdjustHandles="1" noChangeArrowheads="1" noChangeShapeType="1" noTextEdit="1"/>
              </p:cNvSpPr>
              <p:nvPr/>
            </p:nvSpPr>
            <p:spPr>
              <a:xfrm>
                <a:off x="10160899" y="2497214"/>
                <a:ext cx="535723"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07D48CC0-DFCC-4206-AE70-C7947F8377A9}"/>
                  </a:ext>
                </a:extLst>
              </p:cNvPr>
              <p:cNvSpPr/>
              <p:nvPr/>
            </p:nvSpPr>
            <p:spPr>
              <a:xfrm>
                <a:off x="10214239" y="5308994"/>
                <a:ext cx="5357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𝑽</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07D48CC0-DFCC-4206-AE70-C7947F8377A9}"/>
                  </a:ext>
                </a:extLst>
              </p:cNvPr>
              <p:cNvSpPr>
                <a:spLocks noRot="1" noChangeAspect="1" noMove="1" noResize="1" noEditPoints="1" noAdjustHandles="1" noChangeArrowheads="1" noChangeShapeType="1" noTextEdit="1"/>
              </p:cNvSpPr>
              <p:nvPr/>
            </p:nvSpPr>
            <p:spPr>
              <a:xfrm>
                <a:off x="10214239" y="5308994"/>
                <a:ext cx="535723" cy="52322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98B05FC9-2F5E-4C3B-AE4D-F88E7E379679}"/>
                  </a:ext>
                </a:extLst>
              </p:cNvPr>
              <p:cNvSpPr/>
              <p:nvPr/>
            </p:nvSpPr>
            <p:spPr>
              <a:xfrm>
                <a:off x="2326644" y="5531891"/>
                <a:ext cx="3525452" cy="707886"/>
              </a:xfrm>
              <a:prstGeom prst="rect">
                <a:avLst/>
              </a:prstGeom>
            </p:spPr>
            <p:txBody>
              <a:bodyPr wrap="none">
                <a:spAutoFit/>
              </a:bodyPr>
              <a:lstStyle/>
              <a:p>
                <a14:m>
                  <m:oMath xmlns:m="http://schemas.openxmlformats.org/officeDocument/2006/math">
                    <m:r>
                      <a:rPr lang="en-US" altLang="ja-JP" sz="4000" b="1" i="1">
                        <a:solidFill>
                          <a:srgbClr val="FF0000"/>
                        </a:solidFill>
                        <a:latin typeface="Cambria Math" panose="02040503050406030204" pitchFamily="18" charset="0"/>
                      </a:rPr>
                      <m:t>𝑽</m:t>
                    </m:r>
                    <m:r>
                      <a:rPr lang="en-US" altLang="ja-JP" sz="4000" b="1" i="1">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𝑽</m:t>
                        </m:r>
                      </m:e>
                      <m:sub>
                        <m:r>
                          <a:rPr lang="en-US" altLang="ja-JP" sz="4000" b="1" i="1">
                            <a:solidFill>
                              <a:srgbClr val="FF0000"/>
                            </a:solidFill>
                            <a:latin typeface="Cambria Math" panose="02040503050406030204" pitchFamily="18" charset="0"/>
                          </a:rPr>
                          <m:t>𝟏</m:t>
                        </m:r>
                      </m:sub>
                    </m:sSub>
                    <m:r>
                      <a:rPr lang="en-US" altLang="ja-JP" sz="4000" b="1" i="1">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𝑽</m:t>
                        </m:r>
                      </m:e>
                      <m:sub>
                        <m:r>
                          <a:rPr lang="en-US" altLang="ja-JP" sz="4000" b="1" i="1">
                            <a:solidFill>
                              <a:srgbClr val="FF0000"/>
                            </a:solidFill>
                            <a:latin typeface="Cambria Math" panose="02040503050406030204" pitchFamily="18" charset="0"/>
                          </a:rPr>
                          <m:t>𝟐</m:t>
                        </m:r>
                      </m:sub>
                    </m:sSub>
                  </m:oMath>
                </a14:m>
                <a:r>
                  <a:rPr lang="ja-JP" altLang="en-US" sz="4000" dirty="0">
                    <a:latin typeface="HG丸ｺﾞｼｯｸM-PRO" panose="020F0600000000000000" pitchFamily="50" charset="-128"/>
                    <a:ea typeface="HG丸ｺﾞｼｯｸM-PRO" panose="020F0600000000000000" pitchFamily="50" charset="-128"/>
                  </a:rPr>
                  <a:t>　</a:t>
                </a:r>
                <a:endParaRPr lang="ja-JP" altLang="en-US" sz="4000" dirty="0"/>
              </a:p>
            </p:txBody>
          </p:sp>
        </mc:Choice>
        <mc:Fallback xmlns="">
          <p:sp>
            <p:nvSpPr>
              <p:cNvPr id="6" name="正方形/長方形 5">
                <a:extLst>
                  <a:ext uri="{FF2B5EF4-FFF2-40B4-BE49-F238E27FC236}">
                    <a16:creationId xmlns:a16="http://schemas.microsoft.com/office/drawing/2014/main" id="{98B05FC9-2F5E-4C3B-AE4D-F88E7E379679}"/>
                  </a:ext>
                </a:extLst>
              </p:cNvPr>
              <p:cNvSpPr>
                <a:spLocks noRot="1" noChangeAspect="1" noMove="1" noResize="1" noEditPoints="1" noAdjustHandles="1" noChangeArrowheads="1" noChangeShapeType="1" noTextEdit="1"/>
              </p:cNvSpPr>
              <p:nvPr/>
            </p:nvSpPr>
            <p:spPr>
              <a:xfrm>
                <a:off x="2326644" y="5531891"/>
                <a:ext cx="3525452" cy="707886"/>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573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61952" y="6367494"/>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15</a:t>
            </a:fld>
            <a:endParaRPr kumimoji="1" lang="ja-JP" altLang="en-US"/>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ED7B8BEA-B1CB-476D-8EE6-8B3220DD0683}"/>
                  </a:ext>
                </a:extLst>
              </p:cNvPr>
              <p:cNvSpPr/>
              <p:nvPr/>
            </p:nvSpPr>
            <p:spPr>
              <a:xfrm>
                <a:off x="532967" y="1102459"/>
                <a:ext cx="8192579" cy="2431435"/>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　コンデンサー１の電気容量を</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r>
                      <a:rPr lang="en-US" altLang="ja-JP" sz="2800" b="1" i="1">
                        <a:solidFill>
                          <a:srgbClr val="FF0000"/>
                        </a:solidFill>
                        <a:latin typeface="Cambria Math" panose="02040503050406030204" pitchFamily="18" charset="0"/>
                      </a:rPr>
                      <m:t> </m:t>
                    </m:r>
                  </m:oMath>
                </a14:m>
                <a:r>
                  <a:rPr lang="ja-JP" altLang="en-US" sz="2800" dirty="0" err="1">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コンデンサー２の電気容量を</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𝟐</m:t>
                        </m:r>
                      </m:sub>
                    </m:sSub>
                  </m:oMath>
                </a14:m>
                <a:r>
                  <a:rPr lang="ja-JP" altLang="en-US" sz="2800" dirty="0">
                    <a:latin typeface="HG丸ｺﾞｼｯｸM-PRO" panose="020F0600000000000000" pitchFamily="50" charset="-128"/>
                    <a:ea typeface="HG丸ｺﾞｼｯｸM-PRO" panose="020F0600000000000000" pitchFamily="50" charset="-128"/>
                  </a:rPr>
                  <a:t>とすると、</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800" b="1" i="1">
                        <a:solidFill>
                          <a:srgbClr val="FF0000"/>
                        </a:solidFill>
                        <a:latin typeface="Cambria Math" panose="02040503050406030204" pitchFamily="18" charset="0"/>
                      </a:rPr>
                      <m:t>𝑸</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𝑪𝑽</m:t>
                    </m:r>
                  </m:oMath>
                </a14:m>
                <a:r>
                  <a:rPr lang="ja-JP" altLang="en-US" sz="2800" dirty="0">
                    <a:latin typeface="HG丸ｺﾞｼｯｸM-PRO" panose="020F0600000000000000" pitchFamily="50" charset="-128"/>
                    <a:ea typeface="HG丸ｺﾞｼｯｸM-PRO" panose="020F0600000000000000" pitchFamily="50" charset="-128"/>
                  </a:rPr>
                  <a:t>よりコンデンサーにためられた電気量の合計</a:t>
                </a:r>
                <a14:m>
                  <m:oMath xmlns:m="http://schemas.openxmlformats.org/officeDocument/2006/math">
                    <m:r>
                      <a:rPr lang="en-US" altLang="ja-JP" sz="2800" b="1" i="1">
                        <a:solidFill>
                          <a:srgbClr val="FF0000"/>
                        </a:solidFill>
                        <a:latin typeface="Cambria Math" panose="02040503050406030204" pitchFamily="18" charset="0"/>
                      </a:rPr>
                      <m:t>𝑸</m:t>
                    </m:r>
                  </m:oMath>
                </a14:m>
                <a:r>
                  <a:rPr lang="ja-JP" altLang="en-US" sz="2800" dirty="0">
                    <a:latin typeface="HG丸ｺﾞｼｯｸM-PRO" panose="020F0600000000000000" pitchFamily="50" charset="-128"/>
                    <a:ea typeface="HG丸ｺﾞｼｯｸM-PRO" panose="020F0600000000000000" pitchFamily="50" charset="-128"/>
                  </a:rPr>
                  <a:t>は、</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oMath>
                </a14:m>
                <a:r>
                  <a:rPr lang="ja-JP" altLang="en-US" sz="2800" dirty="0">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𝟐</m:t>
                        </m:r>
                      </m:sub>
                    </m:sSub>
                  </m:oMath>
                </a14:m>
                <a:r>
                  <a:rPr lang="ja-JP" altLang="en-US"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800" b="1" i="1" smtClean="0">
                        <a:solidFill>
                          <a:srgbClr val="FF0000"/>
                        </a:solidFill>
                        <a:latin typeface="Cambria Math" panose="02040503050406030204" pitchFamily="18" charset="0"/>
                      </a:rPr>
                      <m:t>𝑽</m:t>
                    </m:r>
                  </m:oMath>
                </a14:m>
                <a:r>
                  <a:rPr lang="ja-JP" altLang="en-US" sz="2800" dirty="0">
                    <a:latin typeface="HG丸ｺﾞｼｯｸM-PRO" panose="020F0600000000000000" pitchFamily="50" charset="-128"/>
                    <a:ea typeface="HG丸ｺﾞｼｯｸM-PRO" panose="020F0600000000000000" pitchFamily="50" charset="-128"/>
                  </a:rPr>
                  <a:t>を使って、</a:t>
                </a: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②                                  ・・・（１）</a:t>
                </a:r>
              </a:p>
            </p:txBody>
          </p:sp>
        </mc:Choice>
        <mc:Fallback xmlns="">
          <p:sp>
            <p:nvSpPr>
              <p:cNvPr id="22" name="正方形/長方形 21">
                <a:extLst>
                  <a:ext uri="{FF2B5EF4-FFF2-40B4-BE49-F238E27FC236}">
                    <a16:creationId xmlns:a16="http://schemas.microsoft.com/office/drawing/2014/main" id="{ED7B8BEA-B1CB-476D-8EE6-8B3220DD0683}"/>
                  </a:ext>
                </a:extLst>
              </p:cNvPr>
              <p:cNvSpPr>
                <a:spLocks noRot="1" noChangeAspect="1" noMove="1" noResize="1" noEditPoints="1" noAdjustHandles="1" noChangeArrowheads="1" noChangeShapeType="1" noTextEdit="1"/>
              </p:cNvSpPr>
              <p:nvPr/>
            </p:nvSpPr>
            <p:spPr>
              <a:xfrm>
                <a:off x="532967" y="1102459"/>
                <a:ext cx="8192579" cy="2431435"/>
              </a:xfrm>
              <a:prstGeom prst="rect">
                <a:avLst/>
              </a:prstGeom>
              <a:blipFill>
                <a:blip r:embed="rId2"/>
                <a:stretch>
                  <a:fillRect l="-1488" t="-3258" r="-298" b="-60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5222ED02-0D46-4949-8EEB-112E6B8F990C}"/>
                  </a:ext>
                </a:extLst>
              </p:cNvPr>
              <p:cNvSpPr/>
              <p:nvPr/>
            </p:nvSpPr>
            <p:spPr>
              <a:xfrm>
                <a:off x="1842678" y="3015311"/>
                <a:ext cx="2859757" cy="1077218"/>
              </a:xfrm>
              <a:prstGeom prst="rect">
                <a:avLst/>
              </a:prstGeom>
            </p:spPr>
            <p:txBody>
              <a:bodyPr wrap="none">
                <a:spAutoFit/>
              </a:bodyPr>
              <a:lstStyle/>
              <a:p>
                <a14:m>
                  <m:oMath xmlns:m="http://schemas.openxmlformats.org/officeDocument/2006/math">
                    <m:r>
                      <a:rPr lang="en-US" altLang="ja-JP" sz="3200" b="1" i="1">
                        <a:solidFill>
                          <a:srgbClr val="FF0000"/>
                        </a:solidFill>
                        <a:latin typeface="Cambria Math" panose="02040503050406030204" pitchFamily="18" charset="0"/>
                      </a:rPr>
                      <m:t>𝑸</m:t>
                    </m:r>
                    <m:r>
                      <a:rPr lang="en-US" altLang="ja-JP" sz="3200" b="1" i="1">
                        <a:solidFill>
                          <a:srgbClr val="FF0000"/>
                        </a:solidFill>
                        <a:latin typeface="Cambria Math" panose="02040503050406030204" pitchFamily="18" charset="0"/>
                      </a:rPr>
                      <m:t> </m:t>
                    </m:r>
                  </m:oMath>
                </a14:m>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𝟏</m:t>
                        </m:r>
                      </m:sub>
                    </m:sSub>
                    <m:r>
                      <a:rPr lang="en-US" altLang="ja-JP" sz="3200" b="1" i="1" smtClean="0">
                        <a:solidFill>
                          <a:srgbClr val="FF0000"/>
                        </a:solidFill>
                        <a:latin typeface="Cambria Math" panose="02040503050406030204" pitchFamily="18" charset="0"/>
                      </a:rPr>
                      <m:t>𝑽</m:t>
                    </m:r>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𝟐</m:t>
                        </m:r>
                      </m:sub>
                    </m:sSub>
                    <m:r>
                      <a:rPr lang="en-US" altLang="ja-JP" sz="3200" b="1" i="1">
                        <a:solidFill>
                          <a:srgbClr val="FF0000"/>
                        </a:solidFill>
                        <a:latin typeface="Cambria Math" panose="02040503050406030204" pitchFamily="18" charset="0"/>
                      </a:rPr>
                      <m:t>𝑽</m:t>
                    </m:r>
                  </m:oMath>
                </a14:m>
                <a:endParaRPr lang="en-US" altLang="ja-JP" sz="32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d>
                        <m:dPr>
                          <m:ctrlPr>
                            <a:rPr lang="en-US" altLang="ja-JP" sz="3200" b="1" i="1">
                              <a:solidFill>
                                <a:srgbClr val="FF0000"/>
                              </a:solidFill>
                              <a:latin typeface="Cambria Math" panose="02040503050406030204" pitchFamily="18" charset="0"/>
                            </a:rPr>
                          </m:ctrlPr>
                        </m:dPr>
                        <m:e>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𝟏</m:t>
                              </m:r>
                            </m:sub>
                          </m:sSub>
                          <m:r>
                            <a:rPr lang="en-US" altLang="ja-JP" sz="3200" b="1" i="1">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𝟐</m:t>
                              </m:r>
                            </m:sub>
                          </m:sSub>
                        </m:e>
                      </m:d>
                      <m:r>
                        <a:rPr lang="en-US" altLang="ja-JP" sz="3200" b="1" i="1">
                          <a:solidFill>
                            <a:srgbClr val="FF0000"/>
                          </a:solidFill>
                          <a:latin typeface="Cambria Math" panose="02040503050406030204" pitchFamily="18" charset="0"/>
                        </a:rPr>
                        <m:t>𝑽</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5222ED02-0D46-4949-8EEB-112E6B8F990C}"/>
                  </a:ext>
                </a:extLst>
              </p:cNvPr>
              <p:cNvSpPr>
                <a:spLocks noRot="1" noChangeAspect="1" noMove="1" noResize="1" noEditPoints="1" noAdjustHandles="1" noChangeArrowheads="1" noChangeShapeType="1" noTextEdit="1"/>
              </p:cNvSpPr>
              <p:nvPr/>
            </p:nvSpPr>
            <p:spPr>
              <a:xfrm>
                <a:off x="1842678" y="3015311"/>
                <a:ext cx="2859757" cy="1077218"/>
              </a:xfrm>
              <a:prstGeom prst="rect">
                <a:avLst/>
              </a:prstGeom>
              <a:blipFill>
                <a:blip r:embed="rId3"/>
                <a:stretch>
                  <a:fillRect t="-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0EF4072A-111E-47C5-8983-6442BC1068B5}"/>
                  </a:ext>
                </a:extLst>
              </p:cNvPr>
              <p:cNvSpPr/>
              <p:nvPr/>
            </p:nvSpPr>
            <p:spPr>
              <a:xfrm>
                <a:off x="515349" y="4295212"/>
                <a:ext cx="8241785" cy="1723549"/>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コンデンサー１，２の合成容量</a:t>
                </a:r>
                <a14:m>
                  <m:oMath xmlns:m="http://schemas.openxmlformats.org/officeDocument/2006/math">
                    <m:r>
                      <a:rPr lang="en-US" altLang="ja-JP" sz="2800" b="1" i="1">
                        <a:solidFill>
                          <a:srgbClr val="FF0000"/>
                        </a:solidFill>
                        <a:latin typeface="Cambria Math" panose="02040503050406030204" pitchFamily="18" charset="0"/>
                      </a:rPr>
                      <m:t>𝑪</m:t>
                    </m:r>
                  </m:oMath>
                </a14:m>
                <a:r>
                  <a:rPr lang="ja-JP" altLang="en-US" sz="2800" dirty="0">
                    <a:latin typeface="HG丸ｺﾞｼｯｸM-PRO" panose="020F0600000000000000" pitchFamily="50" charset="-128"/>
                    <a:ea typeface="HG丸ｺﾞｼｯｸM-PRO" panose="020F0600000000000000" pitchFamily="50" charset="-128"/>
                  </a:rPr>
                  <a:t>は（１）式との比較により</a:t>
                </a:r>
              </a:p>
              <a:p>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③ </a:t>
                </a:r>
                <a14:m>
                  <m:oMath xmlns:m="http://schemas.openxmlformats.org/officeDocument/2006/math">
                    <m:r>
                      <a:rPr lang="en-US" altLang="ja-JP" sz="3200" b="1" i="1">
                        <a:solidFill>
                          <a:srgbClr val="FF0000"/>
                        </a:solidFill>
                        <a:latin typeface="Cambria Math" panose="02040503050406030204" pitchFamily="18" charset="0"/>
                      </a:rPr>
                      <m:t>𝑪</m:t>
                    </m:r>
                    <m:r>
                      <a:rPr lang="en-US" altLang="ja-JP" sz="3200" b="1" i="1">
                        <a:solidFill>
                          <a:srgbClr val="FF0000"/>
                        </a:solidFill>
                        <a:latin typeface="Cambria Math" panose="02040503050406030204" pitchFamily="18" charset="0"/>
                      </a:rPr>
                      <m:t> </m:t>
                    </m:r>
                  </m:oMath>
                </a14:m>
                <a:r>
                  <a:rPr lang="ja-JP" altLang="en-US" sz="3200" dirty="0">
                    <a:latin typeface="HG丸ｺﾞｼｯｸM-PRO" panose="020F0600000000000000" pitchFamily="50" charset="-128"/>
                    <a:ea typeface="HG丸ｺﾞｼｯｸM-PRO" panose="020F0600000000000000" pitchFamily="50" charset="-128"/>
                  </a:rPr>
                  <a:t>＝</a:t>
                </a:r>
              </a:p>
            </p:txBody>
          </p:sp>
        </mc:Choice>
        <mc:Fallback xmlns="">
          <p:sp>
            <p:nvSpPr>
              <p:cNvPr id="6" name="正方形/長方形 5">
                <a:extLst>
                  <a:ext uri="{FF2B5EF4-FFF2-40B4-BE49-F238E27FC236}">
                    <a16:creationId xmlns:a16="http://schemas.microsoft.com/office/drawing/2014/main" id="{0EF4072A-111E-47C5-8983-6442BC1068B5}"/>
                  </a:ext>
                </a:extLst>
              </p:cNvPr>
              <p:cNvSpPr>
                <a:spLocks noRot="1" noChangeAspect="1" noMove="1" noResize="1" noEditPoints="1" noAdjustHandles="1" noChangeArrowheads="1" noChangeShapeType="1" noTextEdit="1"/>
              </p:cNvSpPr>
              <p:nvPr/>
            </p:nvSpPr>
            <p:spPr>
              <a:xfrm>
                <a:off x="515349" y="4295212"/>
                <a:ext cx="8241785" cy="1723549"/>
              </a:xfrm>
              <a:prstGeom prst="rect">
                <a:avLst/>
              </a:prstGeom>
              <a:blipFill>
                <a:blip r:embed="rId4"/>
                <a:stretch>
                  <a:fillRect l="-1553" t="-4610" r="-962" b="-99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2B48C809-5ACA-446D-9D3E-5D2B62DC348E}"/>
                  </a:ext>
                </a:extLst>
              </p:cNvPr>
              <p:cNvSpPr/>
              <p:nvPr/>
            </p:nvSpPr>
            <p:spPr>
              <a:xfrm>
                <a:off x="2791464" y="5372430"/>
                <a:ext cx="191097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a:solidFill>
                                <a:srgbClr val="FF0000"/>
                              </a:solidFill>
                              <a:latin typeface="Cambria Math" panose="02040503050406030204" pitchFamily="18" charset="0"/>
                            </a:rPr>
                            <m:t>𝟏</m:t>
                          </m:r>
                        </m:sub>
                      </m:sSub>
                      <m:r>
                        <a:rPr lang="en-US" altLang="ja-JP" sz="3600" b="1" i="1">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a:solidFill>
                                <a:srgbClr val="FF0000"/>
                              </a:solidFill>
                              <a:latin typeface="Cambria Math" panose="02040503050406030204" pitchFamily="18" charset="0"/>
                            </a:rPr>
                            <m:t>𝟐</m:t>
                          </m:r>
                        </m:sub>
                      </m:sSub>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2B48C809-5ACA-446D-9D3E-5D2B62DC348E}"/>
                  </a:ext>
                </a:extLst>
              </p:cNvPr>
              <p:cNvSpPr>
                <a:spLocks noRot="1" noChangeAspect="1" noMove="1" noResize="1" noEditPoints="1" noAdjustHandles="1" noChangeArrowheads="1" noChangeShapeType="1" noTextEdit="1"/>
              </p:cNvSpPr>
              <p:nvPr/>
            </p:nvSpPr>
            <p:spPr>
              <a:xfrm>
                <a:off x="2791464" y="5372430"/>
                <a:ext cx="1910971" cy="646331"/>
              </a:xfrm>
              <a:prstGeom prst="rect">
                <a:avLst/>
              </a:prstGeom>
              <a:blipFill>
                <a:blip r:embed="rId5"/>
                <a:stretch>
                  <a:fillRect/>
                </a:stretch>
              </a:blipFill>
            </p:spPr>
            <p:txBody>
              <a:bodyPr/>
              <a:lstStyle/>
              <a:p>
                <a:r>
                  <a:rPr lang="ja-JP" altLang="en-US">
                    <a:noFill/>
                  </a:rPr>
                  <a:t> </a:t>
                </a:r>
              </a:p>
            </p:txBody>
          </p:sp>
        </mc:Fallback>
      </mc:AlternateContent>
      <p:grpSp>
        <p:nvGrpSpPr>
          <p:cNvPr id="36" name="グループ化 35">
            <a:extLst>
              <a:ext uri="{FF2B5EF4-FFF2-40B4-BE49-F238E27FC236}">
                <a16:creationId xmlns:a16="http://schemas.microsoft.com/office/drawing/2014/main" id="{DD49303D-2D07-4C71-94A0-3AF33BD34F44}"/>
              </a:ext>
            </a:extLst>
          </p:cNvPr>
          <p:cNvGrpSpPr/>
          <p:nvPr/>
        </p:nvGrpSpPr>
        <p:grpSpPr>
          <a:xfrm>
            <a:off x="9638798" y="864611"/>
            <a:ext cx="1343509" cy="5378618"/>
            <a:chOff x="3127395" y="188573"/>
            <a:chExt cx="1343509" cy="5378618"/>
          </a:xfrm>
        </p:grpSpPr>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58734BEA-592C-4927-A5E4-4A79CC48F36B}"/>
                    </a:ext>
                  </a:extLst>
                </p:cNvPr>
                <p:cNvSpPr/>
                <p:nvPr/>
              </p:nvSpPr>
              <p:spPr>
                <a:xfrm>
                  <a:off x="3143158" y="4188887"/>
                  <a:ext cx="1252266"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合成容量</a:t>
                  </a:r>
                  <a14:m>
                    <m:oMath xmlns:m="http://schemas.openxmlformats.org/officeDocument/2006/math">
                      <m:r>
                        <a:rPr lang="en-US" altLang="ja-JP" b="1" i="1">
                          <a:solidFill>
                            <a:srgbClr val="FF0000"/>
                          </a:solidFill>
                          <a:latin typeface="Cambria Math" panose="02040503050406030204" pitchFamily="18" charset="0"/>
                        </a:rPr>
                        <m:t>𝑪</m:t>
                      </m:r>
                    </m:oMath>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58734BEA-592C-4927-A5E4-4A79CC48F36B}"/>
                    </a:ext>
                  </a:extLst>
                </p:cNvPr>
                <p:cNvSpPr>
                  <a:spLocks noRot="1" noChangeAspect="1" noMove="1" noResize="1" noEditPoints="1" noAdjustHandles="1" noChangeArrowheads="1" noChangeShapeType="1" noTextEdit="1"/>
                </p:cNvSpPr>
                <p:nvPr/>
              </p:nvSpPr>
              <p:spPr>
                <a:xfrm>
                  <a:off x="3143158" y="4188887"/>
                  <a:ext cx="1252266" cy="369332"/>
                </a:xfrm>
                <a:prstGeom prst="rect">
                  <a:avLst/>
                </a:prstGeom>
                <a:blipFill>
                  <a:blip r:embed="rId6"/>
                  <a:stretch>
                    <a:fillRect l="-4390" t="-11475" b="-213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0AA217A4-9B89-45E9-A365-B0E3246A8551}"/>
                    </a:ext>
                  </a:extLst>
                </p:cNvPr>
                <p:cNvSpPr/>
                <p:nvPr/>
              </p:nvSpPr>
              <p:spPr>
                <a:xfrm>
                  <a:off x="3281772" y="188573"/>
                  <a:ext cx="45717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1400" b="1" i="1" smtClean="0">
                                <a:solidFill>
                                  <a:srgbClr val="FF0000"/>
                                </a:solidFill>
                                <a:latin typeface="Cambria Math" panose="02040503050406030204" pitchFamily="18" charset="0"/>
                              </a:rPr>
                            </m:ctrlPr>
                          </m:sSubPr>
                          <m:e>
                            <m:r>
                              <a:rPr lang="en-US" altLang="ja-JP" sz="1400" b="1" i="1" smtClean="0">
                                <a:solidFill>
                                  <a:srgbClr val="FF0000"/>
                                </a:solidFill>
                                <a:latin typeface="Cambria Math" panose="02040503050406030204" pitchFamily="18" charset="0"/>
                              </a:rPr>
                              <m:t>𝑸</m:t>
                            </m:r>
                          </m:e>
                          <m:sub>
                            <m:r>
                              <a:rPr lang="en-US" altLang="ja-JP" sz="1400" b="1" i="1" smtClean="0">
                                <a:solidFill>
                                  <a:srgbClr val="FF0000"/>
                                </a:solidFill>
                                <a:latin typeface="Cambria Math" panose="02040503050406030204" pitchFamily="18" charset="0"/>
                              </a:rPr>
                              <m:t>𝟏</m:t>
                            </m:r>
                          </m:sub>
                        </m:sSub>
                      </m:oMath>
                    </m:oMathPara>
                  </a14:m>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0AA217A4-9B89-45E9-A365-B0E3246A8551}"/>
                    </a:ext>
                  </a:extLst>
                </p:cNvPr>
                <p:cNvSpPr>
                  <a:spLocks noRot="1" noChangeAspect="1" noMove="1" noResize="1" noEditPoints="1" noAdjustHandles="1" noChangeArrowheads="1" noChangeShapeType="1" noTextEdit="1"/>
                </p:cNvSpPr>
                <p:nvPr/>
              </p:nvSpPr>
              <p:spPr>
                <a:xfrm>
                  <a:off x="3281772" y="188573"/>
                  <a:ext cx="457176" cy="307777"/>
                </a:xfrm>
                <a:prstGeom prst="rect">
                  <a:avLst/>
                </a:prstGeom>
                <a:blipFill>
                  <a:blip r:embed="rId7"/>
                  <a:stretch>
                    <a:fillRect b="-10000"/>
                  </a:stretch>
                </a:blipFill>
              </p:spPr>
              <p:txBody>
                <a:bodyPr/>
                <a:lstStyle/>
                <a:p>
                  <a:r>
                    <a:rPr lang="ja-JP" altLang="en-US">
                      <a:noFill/>
                    </a:rPr>
                    <a:t> </a:t>
                  </a:r>
                </a:p>
              </p:txBody>
            </p:sp>
          </mc:Fallback>
        </mc:AlternateContent>
        <p:cxnSp>
          <p:nvCxnSpPr>
            <p:cNvPr id="39" name="直線コネクタ 38">
              <a:extLst>
                <a:ext uri="{FF2B5EF4-FFF2-40B4-BE49-F238E27FC236}">
                  <a16:creationId xmlns:a16="http://schemas.microsoft.com/office/drawing/2014/main" id="{374B2295-CE0D-47DD-8E91-F5F84728AFBE}"/>
                </a:ext>
              </a:extLst>
            </p:cNvPr>
            <p:cNvCxnSpPr>
              <a:cxnSpLocks/>
            </p:cNvCxnSpPr>
            <p:nvPr/>
          </p:nvCxnSpPr>
          <p:spPr>
            <a:xfrm flipH="1">
              <a:off x="3131381" y="1260301"/>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A64A877-4554-43C9-B4A6-F91623DC655B}"/>
                </a:ext>
              </a:extLst>
            </p:cNvPr>
            <p:cNvCxnSpPr>
              <a:cxnSpLocks/>
            </p:cNvCxnSpPr>
            <p:nvPr/>
          </p:nvCxnSpPr>
          <p:spPr>
            <a:xfrm flipV="1">
              <a:off x="3131381" y="1249883"/>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83BB1FE-DE05-4612-A368-C40DBF6453C8}"/>
                </a:ext>
              </a:extLst>
            </p:cNvPr>
            <p:cNvCxnSpPr>
              <a:cxnSpLocks/>
            </p:cNvCxnSpPr>
            <p:nvPr/>
          </p:nvCxnSpPr>
          <p:spPr>
            <a:xfrm flipV="1">
              <a:off x="4385000" y="1240785"/>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9B51D85-9F8D-4766-A8FE-479AEC52BC0C}"/>
                </a:ext>
              </a:extLst>
            </p:cNvPr>
            <p:cNvCxnSpPr>
              <a:cxnSpLocks/>
            </p:cNvCxnSpPr>
            <p:nvPr/>
          </p:nvCxnSpPr>
          <p:spPr>
            <a:xfrm flipH="1">
              <a:off x="3140956" y="2634596"/>
              <a:ext cx="5465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FF26384-E9B8-4BD9-8CFC-404125FB171C}"/>
                </a:ext>
              </a:extLst>
            </p:cNvPr>
            <p:cNvCxnSpPr>
              <a:cxnSpLocks/>
            </p:cNvCxnSpPr>
            <p:nvPr/>
          </p:nvCxnSpPr>
          <p:spPr>
            <a:xfrm flipH="1">
              <a:off x="3829099" y="2634596"/>
              <a:ext cx="538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4F2E548-B05C-49AD-B92C-8C5E321FDD34}"/>
                </a:ext>
              </a:extLst>
            </p:cNvPr>
            <p:cNvCxnSpPr>
              <a:cxnSpLocks/>
            </p:cNvCxnSpPr>
            <p:nvPr/>
          </p:nvCxnSpPr>
          <p:spPr>
            <a:xfrm flipV="1">
              <a:off x="3687490" y="2411191"/>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51422F7-CE07-4527-8F85-30C8004EC0D2}"/>
                </a:ext>
              </a:extLst>
            </p:cNvPr>
            <p:cNvCxnSpPr>
              <a:cxnSpLocks/>
            </p:cNvCxnSpPr>
            <p:nvPr/>
          </p:nvCxnSpPr>
          <p:spPr>
            <a:xfrm flipV="1">
              <a:off x="3829098" y="2518733"/>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3EFCB269-1DD0-4DF0-86EA-B6F5B051EE50}"/>
                </a:ext>
              </a:extLst>
            </p:cNvPr>
            <p:cNvGrpSpPr/>
            <p:nvPr/>
          </p:nvGrpSpPr>
          <p:grpSpPr>
            <a:xfrm>
              <a:off x="3544990" y="521706"/>
              <a:ext cx="436538" cy="648201"/>
              <a:chOff x="2901022" y="775998"/>
              <a:chExt cx="436538" cy="919032"/>
            </a:xfrm>
          </p:grpSpPr>
          <p:sp>
            <p:nvSpPr>
              <p:cNvPr id="76" name="正方形/長方形 75">
                <a:extLst>
                  <a:ext uri="{FF2B5EF4-FFF2-40B4-BE49-F238E27FC236}">
                    <a16:creationId xmlns:a16="http://schemas.microsoft.com/office/drawing/2014/main" id="{46E91225-296E-472F-9D4F-545C30F8EB3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7" name="正方形/長方形 76">
                <a:extLst>
                  <a:ext uri="{FF2B5EF4-FFF2-40B4-BE49-F238E27FC236}">
                    <a16:creationId xmlns:a16="http://schemas.microsoft.com/office/drawing/2014/main" id="{1F659780-9F57-4C0F-ACEA-31A3280A4129}"/>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47" name="直線コネクタ 46">
              <a:extLst>
                <a:ext uri="{FF2B5EF4-FFF2-40B4-BE49-F238E27FC236}">
                  <a16:creationId xmlns:a16="http://schemas.microsoft.com/office/drawing/2014/main" id="{FB6054E8-6A38-43BC-BA16-9DA90B7D928A}"/>
                </a:ext>
              </a:extLst>
            </p:cNvPr>
            <p:cNvCxnSpPr>
              <a:cxnSpLocks/>
            </p:cNvCxnSpPr>
            <p:nvPr/>
          </p:nvCxnSpPr>
          <p:spPr>
            <a:xfrm flipH="1" flipV="1">
              <a:off x="3333948" y="864679"/>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7BFEEDA5-F61C-40BB-94FB-901EBA61B146}"/>
                    </a:ext>
                  </a:extLst>
                </p:cNvPr>
                <p:cNvSpPr/>
                <p:nvPr/>
              </p:nvSpPr>
              <p:spPr>
                <a:xfrm>
                  <a:off x="3663215" y="188573"/>
                  <a:ext cx="70243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400" b="1" i="1" smtClean="0">
                            <a:solidFill>
                              <a:srgbClr val="FF0000"/>
                            </a:solidFill>
                            <a:latin typeface="Cambria Math" panose="02040503050406030204" pitchFamily="18" charset="0"/>
                          </a:rPr>
                          <m:t>−</m:t>
                        </m:r>
                        <m:sSub>
                          <m:sSubPr>
                            <m:ctrlPr>
                              <a:rPr lang="en-US" altLang="ja-JP" sz="1400" b="1" i="1">
                                <a:solidFill>
                                  <a:srgbClr val="FF0000"/>
                                </a:solidFill>
                                <a:latin typeface="Cambria Math" panose="02040503050406030204" pitchFamily="18" charset="0"/>
                              </a:rPr>
                            </m:ctrlPr>
                          </m:sSubPr>
                          <m:e>
                            <m:r>
                              <a:rPr lang="en-US" altLang="ja-JP" sz="1400" b="1" i="1">
                                <a:solidFill>
                                  <a:srgbClr val="FF0000"/>
                                </a:solidFill>
                                <a:latin typeface="Cambria Math" panose="02040503050406030204" pitchFamily="18" charset="0"/>
                              </a:rPr>
                              <m:t>𝑸</m:t>
                            </m:r>
                          </m:e>
                          <m:sub>
                            <m:r>
                              <a:rPr lang="en-US" altLang="ja-JP" sz="1400" b="1" i="1" smtClean="0">
                                <a:solidFill>
                                  <a:srgbClr val="FF0000"/>
                                </a:solidFill>
                                <a:latin typeface="Cambria Math" panose="02040503050406030204" pitchFamily="18" charset="0"/>
                              </a:rPr>
                              <m:t>𝟏</m:t>
                            </m:r>
                          </m:sub>
                        </m:sSub>
                      </m:oMath>
                    </m:oMathPara>
                  </a14:m>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7BFEEDA5-F61C-40BB-94FB-901EBA61B146}"/>
                    </a:ext>
                  </a:extLst>
                </p:cNvPr>
                <p:cNvSpPr>
                  <a:spLocks noRot="1" noChangeAspect="1" noMove="1" noResize="1" noEditPoints="1" noAdjustHandles="1" noChangeArrowheads="1" noChangeShapeType="1" noTextEdit="1"/>
                </p:cNvSpPr>
                <p:nvPr/>
              </p:nvSpPr>
              <p:spPr>
                <a:xfrm>
                  <a:off x="3663215" y="188573"/>
                  <a:ext cx="702436" cy="307777"/>
                </a:xfrm>
                <a:prstGeom prst="rect">
                  <a:avLst/>
                </a:prstGeom>
                <a:blipFill>
                  <a:blip r:embed="rId8"/>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F12B2365-45F2-4DA9-A662-03C6ECFCD718}"/>
                    </a:ext>
                  </a:extLst>
                </p:cNvPr>
                <p:cNvSpPr/>
                <p:nvPr/>
              </p:nvSpPr>
              <p:spPr>
                <a:xfrm>
                  <a:off x="3534035" y="620749"/>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F12B2365-45F2-4DA9-A662-03C6ECFCD718}"/>
                    </a:ext>
                  </a:extLst>
                </p:cNvPr>
                <p:cNvSpPr>
                  <a:spLocks noRot="1" noChangeAspect="1" noMove="1" noResize="1" noEditPoints="1" noAdjustHandles="1" noChangeArrowheads="1" noChangeShapeType="1" noTextEdit="1"/>
                </p:cNvSpPr>
                <p:nvPr/>
              </p:nvSpPr>
              <p:spPr>
                <a:xfrm>
                  <a:off x="3534035" y="620749"/>
                  <a:ext cx="480131" cy="338554"/>
                </a:xfrm>
                <a:prstGeom prst="rect">
                  <a:avLst/>
                </a:prstGeom>
                <a:blipFill>
                  <a:blip r:embed="rId9"/>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7C62CBC-A1AE-4FD6-9C97-481B481DFFDA}"/>
                    </a:ext>
                  </a:extLst>
                </p:cNvPr>
                <p:cNvSpPr/>
                <p:nvPr/>
              </p:nvSpPr>
              <p:spPr>
                <a:xfrm>
                  <a:off x="3538974" y="1411028"/>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77C62CBC-A1AE-4FD6-9C97-481B481DFFDA}"/>
                    </a:ext>
                  </a:extLst>
                </p:cNvPr>
                <p:cNvSpPr>
                  <a:spLocks noRot="1" noChangeAspect="1" noMove="1" noResize="1" noEditPoints="1" noAdjustHandles="1" noChangeArrowheads="1" noChangeShapeType="1" noTextEdit="1"/>
                </p:cNvSpPr>
                <p:nvPr/>
              </p:nvSpPr>
              <p:spPr>
                <a:xfrm>
                  <a:off x="3538974" y="1411028"/>
                  <a:ext cx="480131" cy="338554"/>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1246E029-B151-4708-B42F-671528363457}"/>
                    </a:ext>
                  </a:extLst>
                </p:cNvPr>
                <p:cNvSpPr/>
                <p:nvPr/>
              </p:nvSpPr>
              <p:spPr>
                <a:xfrm>
                  <a:off x="3570668" y="2080747"/>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1246E029-B151-4708-B42F-671528363457}"/>
                    </a:ext>
                  </a:extLst>
                </p:cNvPr>
                <p:cNvSpPr>
                  <a:spLocks noRot="1" noChangeAspect="1" noMove="1" noResize="1" noEditPoints="1" noAdjustHandles="1" noChangeArrowheads="1" noChangeShapeType="1" noTextEdit="1"/>
                </p:cNvSpPr>
                <p:nvPr/>
              </p:nvSpPr>
              <p:spPr>
                <a:xfrm>
                  <a:off x="3570668" y="2080747"/>
                  <a:ext cx="486030" cy="461665"/>
                </a:xfrm>
                <a:prstGeom prst="rect">
                  <a:avLst/>
                </a:prstGeom>
                <a:blipFill>
                  <a:blip r:embed="rId11"/>
                  <a:stretch>
                    <a:fillRect/>
                  </a:stretch>
                </a:blipFill>
              </p:spPr>
              <p:txBody>
                <a:bodyPr/>
                <a:lstStyle/>
                <a:p>
                  <a:r>
                    <a:rPr lang="ja-JP" altLang="en-US">
                      <a:noFill/>
                    </a:rPr>
                    <a:t> </a:t>
                  </a:r>
                </a:p>
              </p:txBody>
            </p:sp>
          </mc:Fallback>
        </mc:AlternateContent>
        <p:sp>
          <p:nvSpPr>
            <p:cNvPr id="52" name="矢印: 下 51">
              <a:extLst>
                <a:ext uri="{FF2B5EF4-FFF2-40B4-BE49-F238E27FC236}">
                  <a16:creationId xmlns:a16="http://schemas.microsoft.com/office/drawing/2014/main" id="{F28F12F3-32D9-447D-A4B5-8EB0F3372518}"/>
                </a:ext>
              </a:extLst>
            </p:cNvPr>
            <p:cNvSpPr/>
            <p:nvPr/>
          </p:nvSpPr>
          <p:spPr>
            <a:xfrm>
              <a:off x="3254297" y="3033027"/>
              <a:ext cx="1216607" cy="38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53" name="グループ化 52">
              <a:extLst>
                <a:ext uri="{FF2B5EF4-FFF2-40B4-BE49-F238E27FC236}">
                  <a16:creationId xmlns:a16="http://schemas.microsoft.com/office/drawing/2014/main" id="{98B85AFC-65FD-478C-88A7-DAF98DBDA2D2}"/>
                </a:ext>
              </a:extLst>
            </p:cNvPr>
            <p:cNvGrpSpPr/>
            <p:nvPr/>
          </p:nvGrpSpPr>
          <p:grpSpPr>
            <a:xfrm>
              <a:off x="3544990" y="1280504"/>
              <a:ext cx="436538" cy="648201"/>
              <a:chOff x="2901022" y="775998"/>
              <a:chExt cx="436538" cy="919032"/>
            </a:xfrm>
          </p:grpSpPr>
          <p:sp>
            <p:nvSpPr>
              <p:cNvPr id="74" name="正方形/長方形 73">
                <a:extLst>
                  <a:ext uri="{FF2B5EF4-FFF2-40B4-BE49-F238E27FC236}">
                    <a16:creationId xmlns:a16="http://schemas.microsoft.com/office/drawing/2014/main" id="{175279F4-80EC-491A-B212-D4F075184651}"/>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A246A327-4B86-4DE7-B53B-36F6DCE5FE84}"/>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54" name="直線コネクタ 53">
              <a:extLst>
                <a:ext uri="{FF2B5EF4-FFF2-40B4-BE49-F238E27FC236}">
                  <a16:creationId xmlns:a16="http://schemas.microsoft.com/office/drawing/2014/main" id="{FA771D62-E1A5-43D3-BA8C-C1F209E22A6E}"/>
                </a:ext>
              </a:extLst>
            </p:cNvPr>
            <p:cNvCxnSpPr>
              <a:cxnSpLocks/>
            </p:cNvCxnSpPr>
            <p:nvPr/>
          </p:nvCxnSpPr>
          <p:spPr>
            <a:xfrm flipH="1">
              <a:off x="3325709" y="8618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87668AA-EB57-44F3-ADA5-79D7DAFD5591}"/>
                </a:ext>
              </a:extLst>
            </p:cNvPr>
            <p:cNvCxnSpPr>
              <a:cxnSpLocks/>
            </p:cNvCxnSpPr>
            <p:nvPr/>
          </p:nvCxnSpPr>
          <p:spPr>
            <a:xfrm flipH="1">
              <a:off x="3974850" y="8568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C00A7563-615B-4C3C-A453-E8D40F235D21}"/>
                </a:ext>
              </a:extLst>
            </p:cNvPr>
            <p:cNvCxnSpPr>
              <a:cxnSpLocks/>
            </p:cNvCxnSpPr>
            <p:nvPr/>
          </p:nvCxnSpPr>
          <p:spPr>
            <a:xfrm flipH="1">
              <a:off x="3336117" y="1626351"/>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4D7B002-4EFB-4469-AC85-5255FA01E1EB}"/>
                </a:ext>
              </a:extLst>
            </p:cNvPr>
            <p:cNvCxnSpPr>
              <a:cxnSpLocks/>
            </p:cNvCxnSpPr>
            <p:nvPr/>
          </p:nvCxnSpPr>
          <p:spPr>
            <a:xfrm flipH="1">
              <a:off x="3985258" y="162132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1C1DDF3-F492-4616-9950-AA3328DA8A26}"/>
                </a:ext>
              </a:extLst>
            </p:cNvPr>
            <p:cNvCxnSpPr>
              <a:cxnSpLocks/>
            </p:cNvCxnSpPr>
            <p:nvPr/>
          </p:nvCxnSpPr>
          <p:spPr>
            <a:xfrm flipH="1" flipV="1">
              <a:off x="4168976" y="852223"/>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1A06EE6-AB75-4EAD-85DD-5ECFE2FAC4C4}"/>
                </a:ext>
              </a:extLst>
            </p:cNvPr>
            <p:cNvCxnSpPr>
              <a:cxnSpLocks/>
            </p:cNvCxnSpPr>
            <p:nvPr/>
          </p:nvCxnSpPr>
          <p:spPr>
            <a:xfrm flipH="1">
              <a:off x="4159504" y="125416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C7480AF-A99B-48EB-8918-0DE923864A32}"/>
                </a:ext>
              </a:extLst>
            </p:cNvPr>
            <p:cNvCxnSpPr>
              <a:cxnSpLocks/>
              <a:stCxn id="72" idx="1"/>
            </p:cNvCxnSpPr>
            <p:nvPr/>
          </p:nvCxnSpPr>
          <p:spPr>
            <a:xfrm flipH="1">
              <a:off x="3127396" y="3877065"/>
              <a:ext cx="41360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6F1F1AD-BA70-4DB1-9E7B-A09017F941B1}"/>
                </a:ext>
              </a:extLst>
            </p:cNvPr>
            <p:cNvCxnSpPr>
              <a:cxnSpLocks/>
            </p:cNvCxnSpPr>
            <p:nvPr/>
          </p:nvCxnSpPr>
          <p:spPr>
            <a:xfrm flipV="1">
              <a:off x="3127395" y="3866647"/>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4CC3FC2-6BCB-48EF-963E-D1ECC24B20FD}"/>
                </a:ext>
              </a:extLst>
            </p:cNvPr>
            <p:cNvCxnSpPr>
              <a:cxnSpLocks/>
            </p:cNvCxnSpPr>
            <p:nvPr/>
          </p:nvCxnSpPr>
          <p:spPr>
            <a:xfrm flipV="1">
              <a:off x="4381014" y="3857549"/>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6F08BF6-A219-456F-B2B1-9F252FE46BCE}"/>
                </a:ext>
              </a:extLst>
            </p:cNvPr>
            <p:cNvCxnSpPr>
              <a:cxnSpLocks/>
            </p:cNvCxnSpPr>
            <p:nvPr/>
          </p:nvCxnSpPr>
          <p:spPr>
            <a:xfrm flipH="1">
              <a:off x="3136970" y="5251360"/>
              <a:ext cx="5465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9836EB4B-3EF0-48BA-B837-58453F761976}"/>
                </a:ext>
              </a:extLst>
            </p:cNvPr>
            <p:cNvCxnSpPr>
              <a:cxnSpLocks/>
            </p:cNvCxnSpPr>
            <p:nvPr/>
          </p:nvCxnSpPr>
          <p:spPr>
            <a:xfrm flipH="1">
              <a:off x="3825113" y="5251360"/>
              <a:ext cx="538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C46AB63-F3B8-496D-9DCD-AA77241E9D66}"/>
                </a:ext>
              </a:extLst>
            </p:cNvPr>
            <p:cNvCxnSpPr>
              <a:cxnSpLocks/>
            </p:cNvCxnSpPr>
            <p:nvPr/>
          </p:nvCxnSpPr>
          <p:spPr>
            <a:xfrm flipV="1">
              <a:off x="3683504" y="5027955"/>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B0FA5EF-62D4-4066-B169-3B53B6A9EF94}"/>
                </a:ext>
              </a:extLst>
            </p:cNvPr>
            <p:cNvCxnSpPr>
              <a:cxnSpLocks/>
            </p:cNvCxnSpPr>
            <p:nvPr/>
          </p:nvCxnSpPr>
          <p:spPr>
            <a:xfrm flipV="1">
              <a:off x="3825112" y="5135497"/>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グループ化 66">
              <a:extLst>
                <a:ext uri="{FF2B5EF4-FFF2-40B4-BE49-F238E27FC236}">
                  <a16:creationId xmlns:a16="http://schemas.microsoft.com/office/drawing/2014/main" id="{E3FC4A73-8B91-43E0-A22A-665F61D8F8CF}"/>
                </a:ext>
              </a:extLst>
            </p:cNvPr>
            <p:cNvGrpSpPr/>
            <p:nvPr/>
          </p:nvGrpSpPr>
          <p:grpSpPr>
            <a:xfrm>
              <a:off x="3541004" y="3552964"/>
              <a:ext cx="436538" cy="648201"/>
              <a:chOff x="2901022" y="775998"/>
              <a:chExt cx="436538" cy="919032"/>
            </a:xfrm>
          </p:grpSpPr>
          <p:sp>
            <p:nvSpPr>
              <p:cNvPr id="72" name="正方形/長方形 71">
                <a:extLst>
                  <a:ext uri="{FF2B5EF4-FFF2-40B4-BE49-F238E27FC236}">
                    <a16:creationId xmlns:a16="http://schemas.microsoft.com/office/drawing/2014/main" id="{E251A0E4-6E44-4746-A658-919A4732DE2A}"/>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3" name="正方形/長方形 72">
                <a:extLst>
                  <a:ext uri="{FF2B5EF4-FFF2-40B4-BE49-F238E27FC236}">
                    <a16:creationId xmlns:a16="http://schemas.microsoft.com/office/drawing/2014/main" id="{811D8996-F272-4480-B6FD-2D3AB5C4BAC3}"/>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3172FD9F-60EA-4786-8E46-A2E9B12FB0F3}"/>
                    </a:ext>
                  </a:extLst>
                </p:cNvPr>
                <p:cNvSpPr/>
                <p:nvPr/>
              </p:nvSpPr>
              <p:spPr>
                <a:xfrm>
                  <a:off x="3566682" y="4697511"/>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68" name="正方形/長方形 67">
                  <a:extLst>
                    <a:ext uri="{FF2B5EF4-FFF2-40B4-BE49-F238E27FC236}">
                      <a16:creationId xmlns:a16="http://schemas.microsoft.com/office/drawing/2014/main" id="{3172FD9F-60EA-4786-8E46-A2E9B12FB0F3}"/>
                    </a:ext>
                  </a:extLst>
                </p:cNvPr>
                <p:cNvSpPr>
                  <a:spLocks noRot="1" noChangeAspect="1" noMove="1" noResize="1" noEditPoints="1" noAdjustHandles="1" noChangeArrowheads="1" noChangeShapeType="1" noTextEdit="1"/>
                </p:cNvSpPr>
                <p:nvPr/>
              </p:nvSpPr>
              <p:spPr>
                <a:xfrm>
                  <a:off x="3566682" y="4697511"/>
                  <a:ext cx="486030" cy="461665"/>
                </a:xfrm>
                <a:prstGeom prst="rect">
                  <a:avLst/>
                </a:prstGeom>
                <a:blipFill>
                  <a:blip r:embed="rId12"/>
                  <a:stretch>
                    <a:fillRect/>
                  </a:stretch>
                </a:blipFill>
              </p:spPr>
              <p:txBody>
                <a:bodyPr/>
                <a:lstStyle/>
                <a:p>
                  <a:r>
                    <a:rPr lang="ja-JP" altLang="en-US">
                      <a:noFill/>
                    </a:rPr>
                    <a:t> </a:t>
                  </a:r>
                </a:p>
              </p:txBody>
            </p:sp>
          </mc:Fallback>
        </mc:AlternateContent>
        <p:cxnSp>
          <p:nvCxnSpPr>
            <p:cNvPr id="69" name="直線コネクタ 68">
              <a:extLst>
                <a:ext uri="{FF2B5EF4-FFF2-40B4-BE49-F238E27FC236}">
                  <a16:creationId xmlns:a16="http://schemas.microsoft.com/office/drawing/2014/main" id="{D832701A-549B-4687-B89C-F4CEB6353C59}"/>
                </a:ext>
              </a:extLst>
            </p:cNvPr>
            <p:cNvCxnSpPr>
              <a:cxnSpLocks/>
            </p:cNvCxnSpPr>
            <p:nvPr/>
          </p:nvCxnSpPr>
          <p:spPr>
            <a:xfrm flipH="1">
              <a:off x="3969420" y="3870925"/>
              <a:ext cx="3885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正方形/長方形 69">
                  <a:extLst>
                    <a:ext uri="{FF2B5EF4-FFF2-40B4-BE49-F238E27FC236}">
                      <a16:creationId xmlns:a16="http://schemas.microsoft.com/office/drawing/2014/main" id="{712DA2F0-CD36-4C34-BEC5-AB97A2D6FD4C}"/>
                    </a:ext>
                  </a:extLst>
                </p:cNvPr>
                <p:cNvSpPr/>
                <p:nvPr/>
              </p:nvSpPr>
              <p:spPr>
                <a:xfrm>
                  <a:off x="3302061" y="1870893"/>
                  <a:ext cx="45717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1400" b="1" i="1" smtClean="0">
                                <a:solidFill>
                                  <a:srgbClr val="FF0000"/>
                                </a:solidFill>
                                <a:latin typeface="Cambria Math" panose="02040503050406030204" pitchFamily="18" charset="0"/>
                              </a:rPr>
                            </m:ctrlPr>
                          </m:sSubPr>
                          <m:e>
                            <m:r>
                              <a:rPr lang="en-US" altLang="ja-JP" sz="1400" b="1" i="1" smtClean="0">
                                <a:solidFill>
                                  <a:srgbClr val="FF0000"/>
                                </a:solidFill>
                                <a:latin typeface="Cambria Math" panose="02040503050406030204" pitchFamily="18" charset="0"/>
                              </a:rPr>
                              <m:t>𝑸</m:t>
                            </m:r>
                          </m:e>
                          <m:sub>
                            <m:r>
                              <a:rPr lang="en-US" altLang="ja-JP" sz="1400" b="1" i="1" smtClean="0">
                                <a:solidFill>
                                  <a:srgbClr val="FF0000"/>
                                </a:solidFill>
                                <a:latin typeface="Cambria Math" panose="02040503050406030204" pitchFamily="18" charset="0"/>
                              </a:rPr>
                              <m:t>𝟐</m:t>
                            </m:r>
                          </m:sub>
                        </m:sSub>
                      </m:oMath>
                    </m:oMathPara>
                  </a14:m>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0" name="正方形/長方形 69">
                  <a:extLst>
                    <a:ext uri="{FF2B5EF4-FFF2-40B4-BE49-F238E27FC236}">
                      <a16:creationId xmlns:a16="http://schemas.microsoft.com/office/drawing/2014/main" id="{712DA2F0-CD36-4C34-BEC5-AB97A2D6FD4C}"/>
                    </a:ext>
                  </a:extLst>
                </p:cNvPr>
                <p:cNvSpPr>
                  <a:spLocks noRot="1" noChangeAspect="1" noMove="1" noResize="1" noEditPoints="1" noAdjustHandles="1" noChangeArrowheads="1" noChangeShapeType="1" noTextEdit="1"/>
                </p:cNvSpPr>
                <p:nvPr/>
              </p:nvSpPr>
              <p:spPr>
                <a:xfrm>
                  <a:off x="3302061" y="1870893"/>
                  <a:ext cx="457176" cy="307777"/>
                </a:xfrm>
                <a:prstGeom prst="rect">
                  <a:avLst/>
                </a:prstGeom>
                <a:blipFill>
                  <a:blip r:embed="rId13"/>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35FC38FC-DFEA-4CBE-9598-51E43C898B46}"/>
                    </a:ext>
                  </a:extLst>
                </p:cNvPr>
                <p:cNvSpPr/>
                <p:nvPr/>
              </p:nvSpPr>
              <p:spPr>
                <a:xfrm>
                  <a:off x="3683504" y="1870893"/>
                  <a:ext cx="70243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400" b="1" i="1" smtClean="0">
                            <a:solidFill>
                              <a:srgbClr val="FF0000"/>
                            </a:solidFill>
                            <a:latin typeface="Cambria Math" panose="02040503050406030204" pitchFamily="18" charset="0"/>
                          </a:rPr>
                          <m:t>−</m:t>
                        </m:r>
                        <m:sSub>
                          <m:sSubPr>
                            <m:ctrlPr>
                              <a:rPr lang="en-US" altLang="ja-JP" sz="1400" b="1" i="1">
                                <a:solidFill>
                                  <a:srgbClr val="FF0000"/>
                                </a:solidFill>
                                <a:latin typeface="Cambria Math" panose="02040503050406030204" pitchFamily="18" charset="0"/>
                              </a:rPr>
                            </m:ctrlPr>
                          </m:sSubPr>
                          <m:e>
                            <m:r>
                              <a:rPr lang="en-US" altLang="ja-JP" sz="1400" b="1" i="1">
                                <a:solidFill>
                                  <a:srgbClr val="FF0000"/>
                                </a:solidFill>
                                <a:latin typeface="Cambria Math" panose="02040503050406030204" pitchFamily="18" charset="0"/>
                              </a:rPr>
                              <m:t>𝑸</m:t>
                            </m:r>
                          </m:e>
                          <m:sub>
                            <m:r>
                              <a:rPr lang="en-US" altLang="ja-JP" sz="1400" b="1" i="1" smtClean="0">
                                <a:solidFill>
                                  <a:srgbClr val="FF0000"/>
                                </a:solidFill>
                                <a:latin typeface="Cambria Math" panose="02040503050406030204" pitchFamily="18" charset="0"/>
                              </a:rPr>
                              <m:t>𝟐</m:t>
                            </m:r>
                          </m:sub>
                        </m:sSub>
                      </m:oMath>
                    </m:oMathPara>
                  </a14:m>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1" name="正方形/長方形 70">
                  <a:extLst>
                    <a:ext uri="{FF2B5EF4-FFF2-40B4-BE49-F238E27FC236}">
                      <a16:creationId xmlns:a16="http://schemas.microsoft.com/office/drawing/2014/main" id="{35FC38FC-DFEA-4CBE-9598-51E43C898B46}"/>
                    </a:ext>
                  </a:extLst>
                </p:cNvPr>
                <p:cNvSpPr>
                  <a:spLocks noRot="1" noChangeAspect="1" noMove="1" noResize="1" noEditPoints="1" noAdjustHandles="1" noChangeArrowheads="1" noChangeShapeType="1" noTextEdit="1"/>
                </p:cNvSpPr>
                <p:nvPr/>
              </p:nvSpPr>
              <p:spPr>
                <a:xfrm>
                  <a:off x="3683504" y="1870893"/>
                  <a:ext cx="702436" cy="307777"/>
                </a:xfrm>
                <a:prstGeom prst="rect">
                  <a:avLst/>
                </a:prstGeom>
                <a:blipFill>
                  <a:blip r:embed="rId14"/>
                  <a:stretch>
                    <a:fillRect b="-10000"/>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52517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61952" y="6367494"/>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16</a:t>
            </a:fld>
            <a:endParaRPr kumimoji="1" lang="ja-JP" altLang="en-US"/>
          </a:p>
        </p:txBody>
      </p:sp>
      <p:grpSp>
        <p:nvGrpSpPr>
          <p:cNvPr id="78" name="グループ化 77">
            <a:extLst>
              <a:ext uri="{FF2B5EF4-FFF2-40B4-BE49-F238E27FC236}">
                <a16:creationId xmlns:a16="http://schemas.microsoft.com/office/drawing/2014/main" id="{8D0AB9E5-1E18-45B1-882F-3401FB0788FA}"/>
              </a:ext>
            </a:extLst>
          </p:cNvPr>
          <p:cNvGrpSpPr/>
          <p:nvPr/>
        </p:nvGrpSpPr>
        <p:grpSpPr>
          <a:xfrm>
            <a:off x="515571" y="1764978"/>
            <a:ext cx="2387747" cy="3359705"/>
            <a:chOff x="3526996" y="262381"/>
            <a:chExt cx="5156093" cy="7254936"/>
          </a:xfrm>
        </p:grpSpPr>
        <mc:AlternateContent xmlns:mc="http://schemas.openxmlformats.org/markup-compatibility/2006" xmlns:a14="http://schemas.microsoft.com/office/drawing/2010/main">
          <mc:Choice Requires="a14">
            <p:sp>
              <p:nvSpPr>
                <p:cNvPr id="79" name="正方形/長方形 78">
                  <a:extLst>
                    <a:ext uri="{FF2B5EF4-FFF2-40B4-BE49-F238E27FC236}">
                      <a16:creationId xmlns:a16="http://schemas.microsoft.com/office/drawing/2014/main" id="{17629620-3C67-4A78-B889-79FCF6E36965}"/>
                    </a:ext>
                  </a:extLst>
                </p:cNvPr>
                <p:cNvSpPr/>
                <p:nvPr/>
              </p:nvSpPr>
              <p:spPr>
                <a:xfrm>
                  <a:off x="5417904" y="3991424"/>
                  <a:ext cx="1274947" cy="1262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002060"/>
                            </a:solidFill>
                            <a:latin typeface="Cambria Math" panose="02040503050406030204" pitchFamily="18" charset="0"/>
                          </a:rPr>
                          <m:t>𝑉</m:t>
                        </m:r>
                      </m:oMath>
                    </m:oMathPara>
                  </a14:m>
                  <a:endParaRPr lang="ja-JP" altLang="en-US" sz="1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79" name="正方形/長方形 78">
                  <a:extLst>
                    <a:ext uri="{FF2B5EF4-FFF2-40B4-BE49-F238E27FC236}">
                      <a16:creationId xmlns:a16="http://schemas.microsoft.com/office/drawing/2014/main" id="{17629620-3C67-4A78-B889-79FCF6E36965}"/>
                    </a:ext>
                  </a:extLst>
                </p:cNvPr>
                <p:cNvSpPr>
                  <a:spLocks noRot="1" noChangeAspect="1" noMove="1" noResize="1" noEditPoints="1" noAdjustHandles="1" noChangeArrowheads="1" noChangeShapeType="1" noTextEdit="1"/>
                </p:cNvSpPr>
                <p:nvPr/>
              </p:nvSpPr>
              <p:spPr>
                <a:xfrm>
                  <a:off x="5417904" y="3991424"/>
                  <a:ext cx="1274947" cy="1262761"/>
                </a:xfrm>
                <a:prstGeom prst="rect">
                  <a:avLst/>
                </a:prstGeom>
                <a:blipFill>
                  <a:blip r:embed="rId2"/>
                  <a:stretch>
                    <a:fillRect/>
                  </a:stretch>
                </a:blipFill>
              </p:spPr>
              <p:txBody>
                <a:bodyPr/>
                <a:lstStyle/>
                <a:p>
                  <a:r>
                    <a:rPr lang="ja-JP" altLang="en-US">
                      <a:noFill/>
                    </a:rPr>
                    <a:t> </a:t>
                  </a:r>
                </a:p>
              </p:txBody>
            </p:sp>
          </mc:Fallback>
        </mc:AlternateContent>
        <p:sp>
          <p:nvSpPr>
            <p:cNvPr id="80" name="正方形/長方形 79">
              <a:extLst>
                <a:ext uri="{FF2B5EF4-FFF2-40B4-BE49-F238E27FC236}">
                  <a16:creationId xmlns:a16="http://schemas.microsoft.com/office/drawing/2014/main" id="{53414B99-DD89-488A-8B88-5E2AFD77A721}"/>
                </a:ext>
              </a:extLst>
            </p:cNvPr>
            <p:cNvSpPr/>
            <p:nvPr/>
          </p:nvSpPr>
          <p:spPr>
            <a:xfrm>
              <a:off x="4852737" y="262381"/>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1" name="正方形/長方形 80">
              <a:extLst>
                <a:ext uri="{FF2B5EF4-FFF2-40B4-BE49-F238E27FC236}">
                  <a16:creationId xmlns:a16="http://schemas.microsoft.com/office/drawing/2014/main" id="{1FE6C163-320E-4989-A6F8-3A8B4CC36995}"/>
                </a:ext>
              </a:extLst>
            </p:cNvPr>
            <p:cNvSpPr/>
            <p:nvPr/>
          </p:nvSpPr>
          <p:spPr>
            <a:xfrm>
              <a:off x="6811023" y="262381"/>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2" name="正方形/長方形 81">
              <a:extLst>
                <a:ext uri="{FF2B5EF4-FFF2-40B4-BE49-F238E27FC236}">
                  <a16:creationId xmlns:a16="http://schemas.microsoft.com/office/drawing/2014/main" id="{A9D21316-83DA-4F0A-BA09-38B795FAFA44}"/>
                </a:ext>
              </a:extLst>
            </p:cNvPr>
            <p:cNvSpPr/>
            <p:nvPr/>
          </p:nvSpPr>
          <p:spPr>
            <a:xfrm>
              <a:off x="4852737" y="4409269"/>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3" name="正方形/長方形 82">
              <a:extLst>
                <a:ext uri="{FF2B5EF4-FFF2-40B4-BE49-F238E27FC236}">
                  <a16:creationId xmlns:a16="http://schemas.microsoft.com/office/drawing/2014/main" id="{8C3F666E-44DC-4497-B268-1BAB16507E67}"/>
                </a:ext>
              </a:extLst>
            </p:cNvPr>
            <p:cNvSpPr/>
            <p:nvPr/>
          </p:nvSpPr>
          <p:spPr>
            <a:xfrm>
              <a:off x="6812766" y="4409269"/>
              <a:ext cx="494896" cy="310804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84" name="直線コネクタ 83">
              <a:extLst>
                <a:ext uri="{FF2B5EF4-FFF2-40B4-BE49-F238E27FC236}">
                  <a16:creationId xmlns:a16="http://schemas.microsoft.com/office/drawing/2014/main" id="{FC85259B-E9BD-4B74-9477-A8856C3C619E}"/>
                </a:ext>
              </a:extLst>
            </p:cNvPr>
            <p:cNvCxnSpPr/>
            <p:nvPr/>
          </p:nvCxnSpPr>
          <p:spPr>
            <a:xfrm flipH="1" flipV="1">
              <a:off x="4184397" y="1812158"/>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F08349F7-1258-4B7D-9049-AB7066ED40DF}"/>
                </a:ext>
              </a:extLst>
            </p:cNvPr>
            <p:cNvCxnSpPr/>
            <p:nvPr/>
          </p:nvCxnSpPr>
          <p:spPr>
            <a:xfrm>
              <a:off x="4195336" y="1791204"/>
              <a:ext cx="0" cy="4209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正方形/長方形 85">
                  <a:extLst>
                    <a:ext uri="{FF2B5EF4-FFF2-40B4-BE49-F238E27FC236}">
                      <a16:creationId xmlns:a16="http://schemas.microsoft.com/office/drawing/2014/main" id="{CEB64094-94DD-4A2C-BB1B-565CC936AC6A}"/>
                    </a:ext>
                  </a:extLst>
                </p:cNvPr>
                <p:cNvSpPr/>
                <p:nvPr/>
              </p:nvSpPr>
              <p:spPr>
                <a:xfrm>
                  <a:off x="5282849" y="1348624"/>
                  <a:ext cx="1849560" cy="15286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𝐶</m:t>
                            </m:r>
                          </m:e>
                          <m:sub>
                            <m:r>
                              <a:rPr lang="en-US" altLang="ja-JP" sz="4000" b="0" i="1" smtClean="0">
                                <a:latin typeface="Cambria Math" panose="02040503050406030204" pitchFamily="18" charset="0"/>
                              </a:rPr>
                              <m:t>1</m:t>
                            </m:r>
                          </m:sub>
                        </m:sSub>
                      </m:oMath>
                    </m:oMathPara>
                  </a14:m>
                  <a:endParaRPr lang="ja-JP" altLang="en-US" sz="800" dirty="0">
                    <a:latin typeface="HG丸ｺﾞｼｯｸM-PRO" panose="020F0600000000000000" pitchFamily="50" charset="-128"/>
                    <a:ea typeface="HG丸ｺﾞｼｯｸM-PRO" panose="020F0600000000000000" pitchFamily="50" charset="-128"/>
                  </a:endParaRPr>
                </a:p>
              </p:txBody>
            </p:sp>
          </mc:Choice>
          <mc:Fallback xmlns="">
            <p:sp>
              <p:nvSpPr>
                <p:cNvPr id="86" name="正方形/長方形 85">
                  <a:extLst>
                    <a:ext uri="{FF2B5EF4-FFF2-40B4-BE49-F238E27FC236}">
                      <a16:creationId xmlns:a16="http://schemas.microsoft.com/office/drawing/2014/main" id="{CEB64094-94DD-4A2C-BB1B-565CC936AC6A}"/>
                    </a:ext>
                  </a:extLst>
                </p:cNvPr>
                <p:cNvSpPr>
                  <a:spLocks noRot="1" noChangeAspect="1" noMove="1" noResize="1" noEditPoints="1" noAdjustHandles="1" noChangeArrowheads="1" noChangeShapeType="1" noTextEdit="1"/>
                </p:cNvSpPr>
                <p:nvPr/>
              </p:nvSpPr>
              <p:spPr>
                <a:xfrm>
                  <a:off x="5282849" y="1348624"/>
                  <a:ext cx="1849560" cy="152860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6EA3AAD6-D5F2-4A01-BA52-76C8F38F5518}"/>
                    </a:ext>
                  </a:extLst>
                </p:cNvPr>
                <p:cNvSpPr/>
                <p:nvPr/>
              </p:nvSpPr>
              <p:spPr>
                <a:xfrm>
                  <a:off x="5199557" y="5496849"/>
                  <a:ext cx="1875173" cy="15286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𝐶</m:t>
                            </m:r>
                          </m:e>
                          <m:sub>
                            <m:r>
                              <a:rPr lang="en-US" altLang="ja-JP" sz="4000" b="0" i="1" smtClean="0">
                                <a:latin typeface="Cambria Math" panose="02040503050406030204" pitchFamily="18" charset="0"/>
                              </a:rPr>
                              <m:t>2</m:t>
                            </m:r>
                          </m:sub>
                        </m:sSub>
                      </m:oMath>
                    </m:oMathPara>
                  </a14:m>
                  <a:endParaRPr lang="ja-JP" altLang="en-US" sz="800" dirty="0">
                    <a:latin typeface="HG丸ｺﾞｼｯｸM-PRO" panose="020F0600000000000000" pitchFamily="50" charset="-128"/>
                    <a:ea typeface="HG丸ｺﾞｼｯｸM-PRO" panose="020F0600000000000000" pitchFamily="50" charset="-128"/>
                  </a:endParaRPr>
                </a:p>
              </p:txBody>
            </p:sp>
          </mc:Choice>
          <mc:Fallback xmlns="">
            <p:sp>
              <p:nvSpPr>
                <p:cNvPr id="87" name="正方形/長方形 86">
                  <a:extLst>
                    <a:ext uri="{FF2B5EF4-FFF2-40B4-BE49-F238E27FC236}">
                      <a16:creationId xmlns:a16="http://schemas.microsoft.com/office/drawing/2014/main" id="{6EA3AAD6-D5F2-4A01-BA52-76C8F38F5518}"/>
                    </a:ext>
                  </a:extLst>
                </p:cNvPr>
                <p:cNvSpPr>
                  <a:spLocks noRot="1" noChangeAspect="1" noMove="1" noResize="1" noEditPoints="1" noAdjustHandles="1" noChangeArrowheads="1" noChangeShapeType="1" noTextEdit="1"/>
                </p:cNvSpPr>
                <p:nvPr/>
              </p:nvSpPr>
              <p:spPr>
                <a:xfrm>
                  <a:off x="5199557" y="5496849"/>
                  <a:ext cx="1875173" cy="1528607"/>
                </a:xfrm>
                <a:prstGeom prst="rect">
                  <a:avLst/>
                </a:prstGeom>
                <a:blipFill>
                  <a:blip r:embed="rId4"/>
                  <a:stretch>
                    <a:fillRect/>
                  </a:stretch>
                </a:blipFill>
              </p:spPr>
              <p:txBody>
                <a:bodyPr/>
                <a:lstStyle/>
                <a:p>
                  <a:r>
                    <a:rPr lang="ja-JP" altLang="en-US">
                      <a:noFill/>
                    </a:rPr>
                    <a:t> </a:t>
                  </a:r>
                </a:p>
              </p:txBody>
            </p:sp>
          </mc:Fallback>
        </mc:AlternateContent>
        <p:cxnSp>
          <p:nvCxnSpPr>
            <p:cNvPr id="88" name="直線矢印コネクタ 87">
              <a:extLst>
                <a:ext uri="{FF2B5EF4-FFF2-40B4-BE49-F238E27FC236}">
                  <a16:creationId xmlns:a16="http://schemas.microsoft.com/office/drawing/2014/main" id="{9F3BEC85-8740-42BE-9CD1-698F7F2D15F6}"/>
                </a:ext>
              </a:extLst>
            </p:cNvPr>
            <p:cNvCxnSpPr/>
            <p:nvPr/>
          </p:nvCxnSpPr>
          <p:spPr>
            <a:xfrm>
              <a:off x="5166839" y="3702560"/>
              <a:ext cx="1762698"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176FC59-3BAD-4D8B-83B2-D48558D6A875}"/>
                </a:ext>
              </a:extLst>
            </p:cNvPr>
            <p:cNvCxnSpPr/>
            <p:nvPr/>
          </p:nvCxnSpPr>
          <p:spPr>
            <a:xfrm flipH="1" flipV="1">
              <a:off x="7346409" y="1809327"/>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CD9550A8-0670-4212-AEDF-98CA60AEEF5A}"/>
                </a:ext>
              </a:extLst>
            </p:cNvPr>
            <p:cNvCxnSpPr/>
            <p:nvPr/>
          </p:nvCxnSpPr>
          <p:spPr>
            <a:xfrm flipH="1" flipV="1">
              <a:off x="4195336" y="6003312"/>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DC656870-A99F-47BD-8642-6022F041CC30}"/>
                </a:ext>
              </a:extLst>
            </p:cNvPr>
            <p:cNvCxnSpPr/>
            <p:nvPr/>
          </p:nvCxnSpPr>
          <p:spPr>
            <a:xfrm flipH="1" flipV="1">
              <a:off x="7357348" y="6000481"/>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5CA022D9-A5D2-46FF-ACBA-0375DE25C713}"/>
                </a:ext>
              </a:extLst>
            </p:cNvPr>
            <p:cNvCxnSpPr/>
            <p:nvPr/>
          </p:nvCxnSpPr>
          <p:spPr>
            <a:xfrm>
              <a:off x="8006385" y="1816405"/>
              <a:ext cx="0" cy="4209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98DFA85-B3BB-4F5E-AAD5-2D1C10814375}"/>
                </a:ext>
              </a:extLst>
            </p:cNvPr>
            <p:cNvCxnSpPr/>
            <p:nvPr/>
          </p:nvCxnSpPr>
          <p:spPr>
            <a:xfrm flipH="1" flipV="1">
              <a:off x="3526996" y="3846229"/>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24FE3D9F-0A4C-410F-BD5A-8E00344F9616}"/>
                </a:ext>
              </a:extLst>
            </p:cNvPr>
            <p:cNvCxnSpPr/>
            <p:nvPr/>
          </p:nvCxnSpPr>
          <p:spPr>
            <a:xfrm flipH="1" flipV="1">
              <a:off x="8014749" y="3839269"/>
              <a:ext cx="668340" cy="2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1E20B44A-8304-4A8B-96D3-EFE97D3B9189}"/>
                  </a:ext>
                </a:extLst>
              </p:cNvPr>
              <p:cNvSpPr/>
              <p:nvPr/>
            </p:nvSpPr>
            <p:spPr>
              <a:xfrm>
                <a:off x="221582" y="1627939"/>
                <a:ext cx="8404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5" name="正方形/長方形 94">
                <a:extLst>
                  <a:ext uri="{FF2B5EF4-FFF2-40B4-BE49-F238E27FC236}">
                    <a16:creationId xmlns:a16="http://schemas.microsoft.com/office/drawing/2014/main" id="{1E20B44A-8304-4A8B-96D3-EFE97D3B9189}"/>
                  </a:ext>
                </a:extLst>
              </p:cNvPr>
              <p:cNvSpPr>
                <a:spLocks noRot="1" noChangeAspect="1" noMove="1" noResize="1" noEditPoints="1" noAdjustHandles="1" noChangeArrowheads="1" noChangeShapeType="1" noTextEdit="1"/>
              </p:cNvSpPr>
              <p:nvPr/>
            </p:nvSpPr>
            <p:spPr>
              <a:xfrm>
                <a:off x="221582" y="1627939"/>
                <a:ext cx="840486"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03578DEA-F9A3-47C2-9D89-F56C83DDC4EF}"/>
                  </a:ext>
                </a:extLst>
              </p:cNvPr>
              <p:cNvSpPr/>
              <p:nvPr/>
            </p:nvSpPr>
            <p:spPr>
              <a:xfrm>
                <a:off x="2265562" y="1611170"/>
                <a:ext cx="118513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6" name="正方形/長方形 95">
                <a:extLst>
                  <a:ext uri="{FF2B5EF4-FFF2-40B4-BE49-F238E27FC236}">
                    <a16:creationId xmlns:a16="http://schemas.microsoft.com/office/drawing/2014/main" id="{03578DEA-F9A3-47C2-9D89-F56C83DDC4EF}"/>
                  </a:ext>
                </a:extLst>
              </p:cNvPr>
              <p:cNvSpPr>
                <a:spLocks noRot="1" noChangeAspect="1" noMove="1" noResize="1" noEditPoints="1" noAdjustHandles="1" noChangeArrowheads="1" noChangeShapeType="1" noTextEdit="1"/>
              </p:cNvSpPr>
              <p:nvPr/>
            </p:nvSpPr>
            <p:spPr>
              <a:xfrm>
                <a:off x="2265562" y="1611170"/>
                <a:ext cx="1185133"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18452E7D-FD14-4897-A9F7-930D7F98979F}"/>
                  </a:ext>
                </a:extLst>
              </p:cNvPr>
              <p:cNvSpPr/>
              <p:nvPr/>
            </p:nvSpPr>
            <p:spPr>
              <a:xfrm>
                <a:off x="267122" y="4712186"/>
                <a:ext cx="85119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7" name="正方形/長方形 96">
                <a:extLst>
                  <a:ext uri="{FF2B5EF4-FFF2-40B4-BE49-F238E27FC236}">
                    <a16:creationId xmlns:a16="http://schemas.microsoft.com/office/drawing/2014/main" id="{18452E7D-FD14-4897-A9F7-930D7F98979F}"/>
                  </a:ext>
                </a:extLst>
              </p:cNvPr>
              <p:cNvSpPr>
                <a:spLocks noRot="1" noChangeAspect="1" noMove="1" noResize="1" noEditPoints="1" noAdjustHandles="1" noChangeArrowheads="1" noChangeShapeType="1" noTextEdit="1"/>
              </p:cNvSpPr>
              <p:nvPr/>
            </p:nvSpPr>
            <p:spPr>
              <a:xfrm>
                <a:off x="267122" y="4712186"/>
                <a:ext cx="851194"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正方形/長方形 97">
                <a:extLst>
                  <a:ext uri="{FF2B5EF4-FFF2-40B4-BE49-F238E27FC236}">
                    <a16:creationId xmlns:a16="http://schemas.microsoft.com/office/drawing/2014/main" id="{1EBFDC66-2B7F-41B0-9FAB-6C671DBFF685}"/>
                  </a:ext>
                </a:extLst>
              </p:cNvPr>
              <p:cNvSpPr/>
              <p:nvPr/>
            </p:nvSpPr>
            <p:spPr>
              <a:xfrm>
                <a:off x="2289378" y="4729386"/>
                <a:ext cx="119584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8" name="正方形/長方形 97">
                <a:extLst>
                  <a:ext uri="{FF2B5EF4-FFF2-40B4-BE49-F238E27FC236}">
                    <a16:creationId xmlns:a16="http://schemas.microsoft.com/office/drawing/2014/main" id="{1EBFDC66-2B7F-41B0-9FAB-6C671DBFF685}"/>
                  </a:ext>
                </a:extLst>
              </p:cNvPr>
              <p:cNvSpPr>
                <a:spLocks noRot="1" noChangeAspect="1" noMove="1" noResize="1" noEditPoints="1" noAdjustHandles="1" noChangeArrowheads="1" noChangeShapeType="1" noTextEdit="1"/>
              </p:cNvSpPr>
              <p:nvPr/>
            </p:nvSpPr>
            <p:spPr>
              <a:xfrm>
                <a:off x="2289378" y="4729386"/>
                <a:ext cx="1195840"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9" name="正方形/長方形 98">
                <a:extLst>
                  <a:ext uri="{FF2B5EF4-FFF2-40B4-BE49-F238E27FC236}">
                    <a16:creationId xmlns:a16="http://schemas.microsoft.com/office/drawing/2014/main" id="{43108F84-7452-4D68-96F2-2806807ABD4E}"/>
                  </a:ext>
                </a:extLst>
              </p:cNvPr>
              <p:cNvSpPr/>
              <p:nvPr/>
            </p:nvSpPr>
            <p:spPr>
              <a:xfrm>
                <a:off x="4926559" y="4403586"/>
                <a:ext cx="5391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𝑉</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99" name="正方形/長方形 98">
                <a:extLst>
                  <a:ext uri="{FF2B5EF4-FFF2-40B4-BE49-F238E27FC236}">
                    <a16:creationId xmlns:a16="http://schemas.microsoft.com/office/drawing/2014/main" id="{43108F84-7452-4D68-96F2-2806807ABD4E}"/>
                  </a:ext>
                </a:extLst>
              </p:cNvPr>
              <p:cNvSpPr>
                <a:spLocks noRot="1" noChangeAspect="1" noMove="1" noResize="1" noEditPoints="1" noAdjustHandles="1" noChangeArrowheads="1" noChangeShapeType="1" noTextEdit="1"/>
              </p:cNvSpPr>
              <p:nvPr/>
            </p:nvSpPr>
            <p:spPr>
              <a:xfrm>
                <a:off x="4926559" y="4403586"/>
                <a:ext cx="539122" cy="523220"/>
              </a:xfrm>
              <a:prstGeom prst="rect">
                <a:avLst/>
              </a:prstGeom>
              <a:blipFill>
                <a:blip r:embed="rId9"/>
                <a:stretch>
                  <a:fillRect/>
                </a:stretch>
              </a:blipFill>
            </p:spPr>
            <p:txBody>
              <a:bodyPr/>
              <a:lstStyle/>
              <a:p>
                <a:r>
                  <a:rPr lang="ja-JP" altLang="en-US">
                    <a:noFill/>
                  </a:rPr>
                  <a:t> </a:t>
                </a:r>
              </a:p>
            </p:txBody>
          </p:sp>
        </mc:Fallback>
      </mc:AlternateContent>
      <p:sp>
        <p:nvSpPr>
          <p:cNvPr id="100" name="正方形/長方形 99">
            <a:extLst>
              <a:ext uri="{FF2B5EF4-FFF2-40B4-BE49-F238E27FC236}">
                <a16:creationId xmlns:a16="http://schemas.microsoft.com/office/drawing/2014/main" id="{7498E7BB-FA6C-4CD5-B2AD-5700AF288DBA}"/>
              </a:ext>
            </a:extLst>
          </p:cNvPr>
          <p:cNvSpPr/>
          <p:nvPr/>
        </p:nvSpPr>
        <p:spPr>
          <a:xfrm>
            <a:off x="4449069" y="2018281"/>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1" name="正方形/長方形 100">
            <a:extLst>
              <a:ext uri="{FF2B5EF4-FFF2-40B4-BE49-F238E27FC236}">
                <a16:creationId xmlns:a16="http://schemas.microsoft.com/office/drawing/2014/main" id="{80F2D49E-8338-4A95-8073-1A6161A53140}"/>
              </a:ext>
            </a:extLst>
          </p:cNvPr>
          <p:cNvSpPr/>
          <p:nvPr/>
        </p:nvSpPr>
        <p:spPr>
          <a:xfrm>
            <a:off x="5647840" y="2005518"/>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2" name="正方形/長方形 101">
            <a:extLst>
              <a:ext uri="{FF2B5EF4-FFF2-40B4-BE49-F238E27FC236}">
                <a16:creationId xmlns:a16="http://schemas.microsoft.com/office/drawing/2014/main" id="{6060A1B5-E194-414F-9C81-5CE7D847B316}"/>
              </a:ext>
            </a:extLst>
          </p:cNvPr>
          <p:cNvSpPr/>
          <p:nvPr/>
        </p:nvSpPr>
        <p:spPr>
          <a:xfrm>
            <a:off x="4449069" y="3457593"/>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3" name="正方形/長方形 102">
            <a:extLst>
              <a:ext uri="{FF2B5EF4-FFF2-40B4-BE49-F238E27FC236}">
                <a16:creationId xmlns:a16="http://schemas.microsoft.com/office/drawing/2014/main" id="{55D68D88-2796-4AA1-88AD-42A2F9FA8A0E}"/>
              </a:ext>
            </a:extLst>
          </p:cNvPr>
          <p:cNvSpPr/>
          <p:nvPr/>
        </p:nvSpPr>
        <p:spPr>
          <a:xfrm>
            <a:off x="5648647" y="3444831"/>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4" name="正方形/長方形 103">
                <a:extLst>
                  <a:ext uri="{FF2B5EF4-FFF2-40B4-BE49-F238E27FC236}">
                    <a16:creationId xmlns:a16="http://schemas.microsoft.com/office/drawing/2014/main" id="{A6E8B84C-76F6-48E4-9A37-89C18B7C9A8B}"/>
                  </a:ext>
                </a:extLst>
              </p:cNvPr>
              <p:cNvSpPr/>
              <p:nvPr/>
            </p:nvSpPr>
            <p:spPr>
              <a:xfrm>
                <a:off x="4714320" y="3068809"/>
                <a:ext cx="78399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0" i="1" smtClean="0">
                          <a:latin typeface="Cambria Math" panose="02040503050406030204" pitchFamily="18" charset="0"/>
                        </a:rPr>
                        <m:t>𝐶</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04" name="正方形/長方形 103">
                <a:extLst>
                  <a:ext uri="{FF2B5EF4-FFF2-40B4-BE49-F238E27FC236}">
                    <a16:creationId xmlns:a16="http://schemas.microsoft.com/office/drawing/2014/main" id="{A6E8B84C-76F6-48E4-9A37-89C18B7C9A8B}"/>
                  </a:ext>
                </a:extLst>
              </p:cNvPr>
              <p:cNvSpPr>
                <a:spLocks noRot="1" noChangeAspect="1" noMove="1" noResize="1" noEditPoints="1" noAdjustHandles="1" noChangeArrowheads="1" noChangeShapeType="1" noTextEdit="1"/>
              </p:cNvSpPr>
              <p:nvPr/>
            </p:nvSpPr>
            <p:spPr>
              <a:xfrm>
                <a:off x="4714320" y="3068809"/>
                <a:ext cx="783997" cy="830997"/>
              </a:xfrm>
              <a:prstGeom prst="rect">
                <a:avLst/>
              </a:prstGeom>
              <a:blipFill>
                <a:blip r:embed="rId10"/>
                <a:stretch>
                  <a:fillRect/>
                </a:stretch>
              </a:blipFill>
            </p:spPr>
            <p:txBody>
              <a:bodyPr/>
              <a:lstStyle/>
              <a:p>
                <a:r>
                  <a:rPr lang="ja-JP" altLang="en-US">
                    <a:noFill/>
                  </a:rPr>
                  <a:t> </a:t>
                </a:r>
              </a:p>
            </p:txBody>
          </p:sp>
        </mc:Fallback>
      </mc:AlternateContent>
      <p:cxnSp>
        <p:nvCxnSpPr>
          <p:cNvPr id="105" name="直線矢印コネクタ 104">
            <a:extLst>
              <a:ext uri="{FF2B5EF4-FFF2-40B4-BE49-F238E27FC236}">
                <a16:creationId xmlns:a16="http://schemas.microsoft.com/office/drawing/2014/main" id="{E7B50EA8-A967-4D9E-B2A7-B4F1FF8ABAC7}"/>
              </a:ext>
            </a:extLst>
          </p:cNvPr>
          <p:cNvCxnSpPr/>
          <p:nvPr/>
        </p:nvCxnSpPr>
        <p:spPr>
          <a:xfrm>
            <a:off x="4719867" y="4987734"/>
            <a:ext cx="816292"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BA288FEA-E311-42BF-A92B-A532EC4D16EC}"/>
              </a:ext>
            </a:extLst>
          </p:cNvPr>
          <p:cNvCxnSpPr/>
          <p:nvPr/>
        </p:nvCxnSpPr>
        <p:spPr>
          <a:xfrm flipH="1" flipV="1">
            <a:off x="4127032" y="3456283"/>
            <a:ext cx="309503" cy="13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D8950E12-2A2F-4EA0-9DBC-75FE7888DAE1}"/>
              </a:ext>
            </a:extLst>
          </p:cNvPr>
          <p:cNvCxnSpPr/>
          <p:nvPr/>
        </p:nvCxnSpPr>
        <p:spPr>
          <a:xfrm flipH="1" flipV="1">
            <a:off x="5877023" y="3453060"/>
            <a:ext cx="309503" cy="13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正方形/長方形 107">
                <a:extLst>
                  <a:ext uri="{FF2B5EF4-FFF2-40B4-BE49-F238E27FC236}">
                    <a16:creationId xmlns:a16="http://schemas.microsoft.com/office/drawing/2014/main" id="{270944D1-B6CB-45D1-9746-A688EFC03945}"/>
                  </a:ext>
                </a:extLst>
              </p:cNvPr>
              <p:cNvSpPr/>
              <p:nvPr/>
            </p:nvSpPr>
            <p:spPr>
              <a:xfrm>
                <a:off x="3764590" y="1489440"/>
                <a:ext cx="13286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1</m:t>
                          </m:r>
                        </m:sub>
                      </m:sSub>
                      <m:r>
                        <a:rPr lang="en-US" altLang="ja-JP" sz="2400" b="0" i="1" smtClean="0">
                          <a:solidFill>
                            <a:srgbClr val="FF0000"/>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2</m:t>
                          </m:r>
                        </m:sub>
                      </m:sSub>
                    </m:oMath>
                  </m:oMathPara>
                </a14:m>
                <a:endParaRPr lang="ja-JP" altLang="en-US" sz="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8" name="正方形/長方形 107">
                <a:extLst>
                  <a:ext uri="{FF2B5EF4-FFF2-40B4-BE49-F238E27FC236}">
                    <a16:creationId xmlns:a16="http://schemas.microsoft.com/office/drawing/2014/main" id="{270944D1-B6CB-45D1-9746-A688EFC03945}"/>
                  </a:ext>
                </a:extLst>
              </p:cNvPr>
              <p:cNvSpPr>
                <a:spLocks noRot="1" noChangeAspect="1" noMove="1" noResize="1" noEditPoints="1" noAdjustHandles="1" noChangeArrowheads="1" noChangeShapeType="1" noTextEdit="1"/>
              </p:cNvSpPr>
              <p:nvPr/>
            </p:nvSpPr>
            <p:spPr>
              <a:xfrm>
                <a:off x="3764590" y="1489440"/>
                <a:ext cx="1328697" cy="461665"/>
              </a:xfrm>
              <a:prstGeom prst="rect">
                <a:avLst/>
              </a:prstGeom>
              <a:blipFill>
                <a:blip r:embed="rId11"/>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正方形/長方形 108">
                <a:extLst>
                  <a:ext uri="{FF2B5EF4-FFF2-40B4-BE49-F238E27FC236}">
                    <a16:creationId xmlns:a16="http://schemas.microsoft.com/office/drawing/2014/main" id="{368DEBCA-9CA6-4152-85EB-E632AA33DDCF}"/>
                  </a:ext>
                </a:extLst>
              </p:cNvPr>
              <p:cNvSpPr/>
              <p:nvPr/>
            </p:nvSpPr>
            <p:spPr>
              <a:xfrm>
                <a:off x="5093206" y="1509550"/>
                <a:ext cx="17999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1</m:t>
                          </m:r>
                        </m:sub>
                      </m:sSub>
                      <m:r>
                        <a:rPr lang="en-US" altLang="ja-JP" sz="2400" b="0" i="1" smtClean="0">
                          <a:solidFill>
                            <a:srgbClr val="FF0000"/>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2</m:t>
                          </m:r>
                        </m:sub>
                      </m:sSub>
                      <m:r>
                        <a:rPr lang="en-US" altLang="ja-JP" sz="2400" b="0" i="1" smtClean="0">
                          <a:solidFill>
                            <a:srgbClr val="FF0000"/>
                          </a:solidFill>
                          <a:latin typeface="Cambria Math" panose="02040503050406030204" pitchFamily="18" charset="0"/>
                        </a:rPr>
                        <m:t>)</m:t>
                      </m:r>
                    </m:oMath>
                  </m:oMathPara>
                </a14:m>
                <a:endParaRPr lang="ja-JP" altLang="en-US" sz="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9" name="正方形/長方形 108">
                <a:extLst>
                  <a:ext uri="{FF2B5EF4-FFF2-40B4-BE49-F238E27FC236}">
                    <a16:creationId xmlns:a16="http://schemas.microsoft.com/office/drawing/2014/main" id="{368DEBCA-9CA6-4152-85EB-E632AA33DDCF}"/>
                  </a:ext>
                </a:extLst>
              </p:cNvPr>
              <p:cNvSpPr>
                <a:spLocks noRot="1" noChangeAspect="1" noMove="1" noResize="1" noEditPoints="1" noAdjustHandles="1" noChangeArrowheads="1" noChangeShapeType="1" noTextEdit="1"/>
              </p:cNvSpPr>
              <p:nvPr/>
            </p:nvSpPr>
            <p:spPr>
              <a:xfrm>
                <a:off x="5093206" y="1509550"/>
                <a:ext cx="1799980" cy="461665"/>
              </a:xfrm>
              <a:prstGeom prst="rect">
                <a:avLst/>
              </a:prstGeom>
              <a:blipFill>
                <a:blip r:embed="rId12"/>
                <a:stretch>
                  <a:fillRect b="-21333"/>
                </a:stretch>
              </a:blipFill>
            </p:spPr>
            <p:txBody>
              <a:bodyPr/>
              <a:lstStyle/>
              <a:p>
                <a:r>
                  <a:rPr lang="ja-JP" altLang="en-US">
                    <a:noFill/>
                  </a:rPr>
                  <a:t> </a:t>
                </a:r>
              </a:p>
            </p:txBody>
          </p:sp>
        </mc:Fallback>
      </mc:AlternateContent>
      <p:sp>
        <p:nvSpPr>
          <p:cNvPr id="110" name="右矢印 35">
            <a:extLst>
              <a:ext uri="{FF2B5EF4-FFF2-40B4-BE49-F238E27FC236}">
                <a16:creationId xmlns:a16="http://schemas.microsoft.com/office/drawing/2014/main" id="{CB8D6A6A-638F-4B79-A64C-5A92FE8241EA}"/>
              </a:ext>
            </a:extLst>
          </p:cNvPr>
          <p:cNvSpPr/>
          <p:nvPr/>
        </p:nvSpPr>
        <p:spPr>
          <a:xfrm>
            <a:off x="3368958" y="2841404"/>
            <a:ext cx="697990" cy="120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11" name="正方形/長方形 110">
                <a:extLst>
                  <a:ext uri="{FF2B5EF4-FFF2-40B4-BE49-F238E27FC236}">
                    <a16:creationId xmlns:a16="http://schemas.microsoft.com/office/drawing/2014/main" id="{6C48F9A9-0608-4907-8667-A3BDAD15CA0A}"/>
                  </a:ext>
                </a:extLst>
              </p:cNvPr>
              <p:cNvSpPr/>
              <p:nvPr/>
            </p:nvSpPr>
            <p:spPr>
              <a:xfrm>
                <a:off x="7195318" y="4652665"/>
                <a:ext cx="3582840" cy="615553"/>
              </a:xfrm>
              <a:prstGeom prst="rect">
                <a:avLst/>
              </a:prstGeom>
            </p:spPr>
            <p:txBody>
              <a:bodyPr wrap="none">
                <a:spAutoFit/>
              </a:bodyPr>
              <a:lstStyle/>
              <a:p>
                <a14:m>
                  <m:oMath xmlns:m="http://schemas.openxmlformats.org/officeDocument/2006/math">
                    <m:r>
                      <a:rPr lang="en-US" altLang="ja-JP" sz="3200" i="1" smtClean="0">
                        <a:solidFill>
                          <a:srgbClr val="FF0000"/>
                        </a:solidFill>
                        <a:latin typeface="Cambria Math" panose="02040503050406030204" pitchFamily="18" charset="0"/>
                      </a:rPr>
                      <m:t>𝑄</m:t>
                    </m:r>
                    <m:r>
                      <a:rPr lang="en-US" altLang="ja-JP" sz="320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𝐶𝑉</m:t>
                    </m:r>
                  </m:oMath>
                </a14:m>
                <a:r>
                  <a:rPr lang="ja-JP" altLang="en-US" sz="3200" b="1" dirty="0">
                    <a:solidFill>
                      <a:srgbClr val="FF0000"/>
                    </a:solidFill>
                    <a:latin typeface="Cambria Math" panose="02040503050406030204" pitchFamily="18" charset="0"/>
                    <a:ea typeface="HG丸ｺﾞｼｯｸM-PRO" panose="020F0600000000000000" pitchFamily="50" charset="-128"/>
                  </a:rPr>
                  <a:t>と比較して</a:t>
                </a:r>
                <a:endParaRPr lang="en-US" altLang="ja-JP" sz="3200" b="1" dirty="0">
                  <a:solidFill>
                    <a:srgbClr val="FF0000"/>
                  </a:solidFill>
                  <a:latin typeface="Cambria Math" panose="02040503050406030204" pitchFamily="18" charset="0"/>
                  <a:ea typeface="HG丸ｺﾞｼｯｸM-PRO" panose="020F0600000000000000" pitchFamily="50" charset="-128"/>
                </a:endParaRPr>
              </a:p>
              <a:p>
                <a:endParaRPr lang="ja-JP" altLang="en-US" sz="1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1" name="正方形/長方形 110">
                <a:extLst>
                  <a:ext uri="{FF2B5EF4-FFF2-40B4-BE49-F238E27FC236}">
                    <a16:creationId xmlns:a16="http://schemas.microsoft.com/office/drawing/2014/main" id="{6C48F9A9-0608-4907-8667-A3BDAD15CA0A}"/>
                  </a:ext>
                </a:extLst>
              </p:cNvPr>
              <p:cNvSpPr>
                <a:spLocks noRot="1" noChangeAspect="1" noMove="1" noResize="1" noEditPoints="1" noAdjustHandles="1" noChangeArrowheads="1" noChangeShapeType="1" noTextEdit="1"/>
              </p:cNvSpPr>
              <p:nvPr/>
            </p:nvSpPr>
            <p:spPr>
              <a:xfrm>
                <a:off x="7195318" y="4652665"/>
                <a:ext cx="3582840" cy="615553"/>
              </a:xfrm>
              <a:prstGeom prst="rect">
                <a:avLst/>
              </a:prstGeom>
              <a:blipFill>
                <a:blip r:embed="rId13"/>
                <a:stretch>
                  <a:fillRect t="-15842" r="-3912" b="-23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2" name="正方形/長方形 111">
                <a:extLst>
                  <a:ext uri="{FF2B5EF4-FFF2-40B4-BE49-F238E27FC236}">
                    <a16:creationId xmlns:a16="http://schemas.microsoft.com/office/drawing/2014/main" id="{244F33CC-A492-4DE3-B867-8BE11E412878}"/>
                  </a:ext>
                </a:extLst>
              </p:cNvPr>
              <p:cNvSpPr/>
              <p:nvPr/>
            </p:nvSpPr>
            <p:spPr>
              <a:xfrm>
                <a:off x="7021441" y="1614496"/>
                <a:ext cx="6096000" cy="923330"/>
              </a:xfrm>
              <a:prstGeom prst="rect">
                <a:avLst/>
              </a:prstGeom>
            </p:spPr>
            <p:txBody>
              <a:bodyPr>
                <a:spAutoFit/>
              </a:bodyPr>
              <a:lstStyle/>
              <a:p>
                <a:pPr/>
                <a14:m>
                  <m:oMathPara xmlns:m="http://schemas.openxmlformats.org/officeDocument/2006/math">
                    <m:oMathParaPr>
                      <m:jc m:val="left"/>
                    </m:oMathParaPr>
                    <m:oMath xmlns:m="http://schemas.openxmlformats.org/officeDocument/2006/math">
                      <m:r>
                        <a:rPr lang="en-US" altLang="ja-JP" sz="5400" b="0" i="1" smtClean="0">
                          <a:solidFill>
                            <a:srgbClr val="FF0000"/>
                          </a:solidFill>
                          <a:latin typeface="Cambria Math" panose="02040503050406030204" pitchFamily="18" charset="0"/>
                        </a:rPr>
                        <m:t>𝑄</m:t>
                      </m:r>
                      <m:r>
                        <a:rPr lang="en-US" altLang="ja-JP" sz="5400" b="0" i="1" smtClean="0">
                          <a:solidFill>
                            <a:srgbClr val="FF0000"/>
                          </a:solidFill>
                          <a:latin typeface="Cambria Math" panose="02040503050406030204" pitchFamily="18" charset="0"/>
                        </a:rPr>
                        <m:t>=</m:t>
                      </m:r>
                      <m:sSub>
                        <m:sSubPr>
                          <m:ctrlPr>
                            <a:rPr lang="en-US" altLang="ja-JP" sz="5400" i="1" smtClean="0">
                              <a:solidFill>
                                <a:srgbClr val="FF0000"/>
                              </a:solidFill>
                              <a:latin typeface="Cambria Math" panose="02040503050406030204" pitchFamily="18" charset="0"/>
                            </a:rPr>
                          </m:ctrlPr>
                        </m:sSubPr>
                        <m:e>
                          <m:r>
                            <a:rPr lang="en-US" altLang="ja-JP" sz="5400" i="1">
                              <a:solidFill>
                                <a:srgbClr val="FF0000"/>
                              </a:solidFill>
                              <a:latin typeface="Cambria Math" panose="02040503050406030204" pitchFamily="18" charset="0"/>
                            </a:rPr>
                            <m:t>𝑄</m:t>
                          </m:r>
                        </m:e>
                        <m:sub>
                          <m:r>
                            <a:rPr lang="en-US" altLang="ja-JP" sz="5400" i="1">
                              <a:solidFill>
                                <a:srgbClr val="FF0000"/>
                              </a:solidFill>
                              <a:latin typeface="Cambria Math" panose="02040503050406030204" pitchFamily="18" charset="0"/>
                            </a:rPr>
                            <m:t>1</m:t>
                          </m:r>
                        </m:sub>
                      </m:sSub>
                      <m:r>
                        <a:rPr lang="en-US" altLang="ja-JP" sz="5400" i="1">
                          <a:solidFill>
                            <a:srgbClr val="FF0000"/>
                          </a:solidFill>
                          <a:latin typeface="Cambria Math" panose="02040503050406030204" pitchFamily="18" charset="0"/>
                        </a:rPr>
                        <m:t>+</m:t>
                      </m:r>
                      <m:sSub>
                        <m:sSubPr>
                          <m:ctrlPr>
                            <a:rPr lang="en-US" altLang="ja-JP" sz="5400" i="1">
                              <a:solidFill>
                                <a:srgbClr val="FF0000"/>
                              </a:solidFill>
                              <a:latin typeface="Cambria Math" panose="02040503050406030204" pitchFamily="18" charset="0"/>
                            </a:rPr>
                          </m:ctrlPr>
                        </m:sSubPr>
                        <m:e>
                          <m:r>
                            <a:rPr lang="en-US" altLang="ja-JP" sz="5400" i="1">
                              <a:solidFill>
                                <a:srgbClr val="FF0000"/>
                              </a:solidFill>
                              <a:latin typeface="Cambria Math" panose="02040503050406030204" pitchFamily="18" charset="0"/>
                            </a:rPr>
                            <m:t>𝑄</m:t>
                          </m:r>
                        </m:e>
                        <m:sub>
                          <m:r>
                            <a:rPr lang="en-US" altLang="ja-JP" sz="5400" i="1">
                              <a:solidFill>
                                <a:srgbClr val="FF0000"/>
                              </a:solidFill>
                              <a:latin typeface="Cambria Math" panose="02040503050406030204" pitchFamily="18" charset="0"/>
                            </a:rPr>
                            <m:t>2</m:t>
                          </m:r>
                        </m:sub>
                      </m:sSub>
                    </m:oMath>
                  </m:oMathPara>
                </a14:m>
                <a:endParaRPr lang="en-US" altLang="ja-JP" sz="3200" i="1" dirty="0">
                  <a:solidFill>
                    <a:srgbClr val="FF0000"/>
                  </a:solidFill>
                  <a:latin typeface="Cambria Math" panose="02040503050406030204" pitchFamily="18" charset="0"/>
                  <a:ea typeface="HG丸ｺﾞｼｯｸM-PRO" panose="020F0600000000000000" pitchFamily="50" charset="-128"/>
                </a:endParaRPr>
              </a:p>
            </p:txBody>
          </p:sp>
        </mc:Choice>
        <mc:Fallback xmlns="">
          <p:sp>
            <p:nvSpPr>
              <p:cNvPr id="112" name="正方形/長方形 111">
                <a:extLst>
                  <a:ext uri="{FF2B5EF4-FFF2-40B4-BE49-F238E27FC236}">
                    <a16:creationId xmlns:a16="http://schemas.microsoft.com/office/drawing/2014/main" id="{244F33CC-A492-4DE3-B867-8BE11E412878}"/>
                  </a:ext>
                </a:extLst>
              </p:cNvPr>
              <p:cNvSpPr>
                <a:spLocks noRot="1" noChangeAspect="1" noMove="1" noResize="1" noEditPoints="1" noAdjustHandles="1" noChangeArrowheads="1" noChangeShapeType="1" noTextEdit="1"/>
              </p:cNvSpPr>
              <p:nvPr/>
            </p:nvSpPr>
            <p:spPr>
              <a:xfrm>
                <a:off x="7021441" y="1614496"/>
                <a:ext cx="6096000" cy="923330"/>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正方形/長方形 112">
                <a:extLst>
                  <a:ext uri="{FF2B5EF4-FFF2-40B4-BE49-F238E27FC236}">
                    <a16:creationId xmlns:a16="http://schemas.microsoft.com/office/drawing/2014/main" id="{81AADAA9-AD09-4D2A-B3B3-C4A76EE36664}"/>
                  </a:ext>
                </a:extLst>
              </p:cNvPr>
              <p:cNvSpPr/>
              <p:nvPr/>
            </p:nvSpPr>
            <p:spPr>
              <a:xfrm>
                <a:off x="7735964" y="2537826"/>
                <a:ext cx="3988578"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4800" b="0" i="1" smtClean="0">
                          <a:solidFill>
                            <a:srgbClr val="FF0000"/>
                          </a:solidFill>
                          <a:latin typeface="Cambria Math" panose="02040503050406030204" pitchFamily="18" charset="0"/>
                        </a:rPr>
                        <m:t>=</m:t>
                      </m:r>
                      <m:sSub>
                        <m:sSubPr>
                          <m:ctrlPr>
                            <a:rPr lang="en-US" altLang="ja-JP" sz="4800" i="1" smtClean="0">
                              <a:solidFill>
                                <a:srgbClr val="FF0000"/>
                              </a:solidFill>
                              <a:latin typeface="Cambria Math" panose="02040503050406030204" pitchFamily="18" charset="0"/>
                            </a:rPr>
                          </m:ctrlPr>
                        </m:sSubPr>
                        <m:e>
                          <m:r>
                            <a:rPr lang="en-US" altLang="ja-JP" sz="4800" i="1">
                              <a:solidFill>
                                <a:srgbClr val="FF0000"/>
                              </a:solidFill>
                              <a:latin typeface="Cambria Math" panose="02040503050406030204" pitchFamily="18" charset="0"/>
                            </a:rPr>
                            <m:t>𝐶</m:t>
                          </m:r>
                        </m:e>
                        <m:sub>
                          <m:r>
                            <a:rPr lang="en-US" altLang="ja-JP" sz="4800" i="1">
                              <a:solidFill>
                                <a:srgbClr val="FF0000"/>
                              </a:solidFill>
                              <a:latin typeface="Cambria Math" panose="02040503050406030204" pitchFamily="18" charset="0"/>
                            </a:rPr>
                            <m:t>1</m:t>
                          </m:r>
                        </m:sub>
                      </m:sSub>
                      <m:r>
                        <a:rPr lang="en-US" altLang="ja-JP" sz="4800" i="1">
                          <a:solidFill>
                            <a:srgbClr val="FF0000"/>
                          </a:solidFill>
                          <a:latin typeface="Cambria Math" panose="02040503050406030204" pitchFamily="18" charset="0"/>
                        </a:rPr>
                        <m:t>𝑉</m:t>
                      </m:r>
                      <m:r>
                        <a:rPr lang="en-US" altLang="ja-JP" sz="4800" i="1">
                          <a:solidFill>
                            <a:srgbClr val="FF0000"/>
                          </a:solidFill>
                          <a:latin typeface="Cambria Math" panose="02040503050406030204" pitchFamily="18" charset="0"/>
                        </a:rPr>
                        <m:t>+</m:t>
                      </m:r>
                      <m:sSub>
                        <m:sSubPr>
                          <m:ctrlPr>
                            <a:rPr lang="en-US" altLang="ja-JP" sz="4800" i="1">
                              <a:solidFill>
                                <a:srgbClr val="FF0000"/>
                              </a:solidFill>
                              <a:latin typeface="Cambria Math" panose="02040503050406030204" pitchFamily="18" charset="0"/>
                            </a:rPr>
                          </m:ctrlPr>
                        </m:sSubPr>
                        <m:e>
                          <m:r>
                            <a:rPr lang="en-US" altLang="ja-JP" sz="4800" i="1">
                              <a:solidFill>
                                <a:srgbClr val="FF0000"/>
                              </a:solidFill>
                              <a:latin typeface="Cambria Math" panose="02040503050406030204" pitchFamily="18" charset="0"/>
                            </a:rPr>
                            <m:t>𝐶</m:t>
                          </m:r>
                        </m:e>
                        <m:sub>
                          <m:r>
                            <a:rPr lang="en-US" altLang="ja-JP" sz="4800" i="1">
                              <a:solidFill>
                                <a:srgbClr val="FF0000"/>
                              </a:solidFill>
                              <a:latin typeface="Cambria Math" panose="02040503050406030204" pitchFamily="18" charset="0"/>
                            </a:rPr>
                            <m:t>2</m:t>
                          </m:r>
                        </m:sub>
                      </m:sSub>
                      <m:r>
                        <a:rPr lang="en-US" altLang="ja-JP" sz="4800" i="1">
                          <a:solidFill>
                            <a:srgbClr val="FF0000"/>
                          </a:solidFill>
                          <a:latin typeface="Cambria Math" panose="02040503050406030204" pitchFamily="18" charset="0"/>
                        </a:rPr>
                        <m:t>𝑉</m:t>
                      </m:r>
                    </m:oMath>
                  </m:oMathPara>
                </a14:m>
                <a:endParaRPr lang="en-US" altLang="ja-JP" sz="4800" dirty="0">
                  <a:solidFill>
                    <a:srgbClr val="FF0000"/>
                  </a:solidFill>
                  <a:latin typeface="HG丸ｺﾞｼｯｸM-PRO" panose="020F0600000000000000" pitchFamily="50" charset="-128"/>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4800" i="1">
                          <a:solidFill>
                            <a:srgbClr val="FF0000"/>
                          </a:solidFill>
                          <a:latin typeface="Cambria Math" panose="02040503050406030204" pitchFamily="18" charset="0"/>
                        </a:rPr>
                        <m:t>=</m:t>
                      </m:r>
                      <m:r>
                        <a:rPr lang="en-US" altLang="ja-JP" sz="4800" b="0" i="1" smtClean="0">
                          <a:solidFill>
                            <a:srgbClr val="FF0000"/>
                          </a:solidFill>
                          <a:latin typeface="Cambria Math" panose="02040503050406030204" pitchFamily="18" charset="0"/>
                        </a:rPr>
                        <m:t>(</m:t>
                      </m:r>
                      <m:sSub>
                        <m:sSubPr>
                          <m:ctrlPr>
                            <a:rPr lang="en-US" altLang="ja-JP" sz="4800" i="1">
                              <a:solidFill>
                                <a:srgbClr val="FF0000"/>
                              </a:solidFill>
                              <a:latin typeface="Cambria Math" panose="02040503050406030204" pitchFamily="18" charset="0"/>
                            </a:rPr>
                          </m:ctrlPr>
                        </m:sSubPr>
                        <m:e>
                          <m:r>
                            <a:rPr lang="en-US" altLang="ja-JP" sz="4800" i="1">
                              <a:solidFill>
                                <a:srgbClr val="FF0000"/>
                              </a:solidFill>
                              <a:latin typeface="Cambria Math" panose="02040503050406030204" pitchFamily="18" charset="0"/>
                            </a:rPr>
                            <m:t>𝐶</m:t>
                          </m:r>
                        </m:e>
                        <m:sub>
                          <m:r>
                            <a:rPr lang="en-US" altLang="ja-JP" sz="4800" i="1">
                              <a:solidFill>
                                <a:srgbClr val="FF0000"/>
                              </a:solidFill>
                              <a:latin typeface="Cambria Math" panose="02040503050406030204" pitchFamily="18" charset="0"/>
                            </a:rPr>
                            <m:t>1</m:t>
                          </m:r>
                        </m:sub>
                      </m:sSub>
                      <m:r>
                        <a:rPr lang="en-US" altLang="ja-JP" sz="4800" i="1">
                          <a:solidFill>
                            <a:srgbClr val="FF0000"/>
                          </a:solidFill>
                          <a:latin typeface="Cambria Math" panose="02040503050406030204" pitchFamily="18" charset="0"/>
                        </a:rPr>
                        <m:t>+</m:t>
                      </m:r>
                      <m:sSub>
                        <m:sSubPr>
                          <m:ctrlPr>
                            <a:rPr lang="en-US" altLang="ja-JP" sz="4800" i="1">
                              <a:solidFill>
                                <a:srgbClr val="FF0000"/>
                              </a:solidFill>
                              <a:latin typeface="Cambria Math" panose="02040503050406030204" pitchFamily="18" charset="0"/>
                            </a:rPr>
                          </m:ctrlPr>
                        </m:sSubPr>
                        <m:e>
                          <m:r>
                            <a:rPr lang="en-US" altLang="ja-JP" sz="4800" i="1">
                              <a:solidFill>
                                <a:srgbClr val="FF0000"/>
                              </a:solidFill>
                              <a:latin typeface="Cambria Math" panose="02040503050406030204" pitchFamily="18" charset="0"/>
                            </a:rPr>
                            <m:t>𝐶</m:t>
                          </m:r>
                        </m:e>
                        <m:sub>
                          <m:r>
                            <a:rPr lang="en-US" altLang="ja-JP" sz="4800" i="1">
                              <a:solidFill>
                                <a:srgbClr val="FF0000"/>
                              </a:solidFill>
                              <a:latin typeface="Cambria Math" panose="02040503050406030204" pitchFamily="18" charset="0"/>
                            </a:rPr>
                            <m:t>2</m:t>
                          </m:r>
                        </m:sub>
                      </m:sSub>
                      <m:r>
                        <a:rPr lang="en-US" altLang="ja-JP" sz="4800" b="0" i="1" smtClean="0">
                          <a:solidFill>
                            <a:srgbClr val="FF0000"/>
                          </a:solidFill>
                          <a:latin typeface="Cambria Math" panose="02040503050406030204" pitchFamily="18" charset="0"/>
                        </a:rPr>
                        <m:t>)</m:t>
                      </m:r>
                      <m:r>
                        <a:rPr lang="en-US" altLang="ja-JP" sz="4800" i="1">
                          <a:solidFill>
                            <a:srgbClr val="FF0000"/>
                          </a:solidFill>
                          <a:latin typeface="Cambria Math" panose="02040503050406030204" pitchFamily="18" charset="0"/>
                        </a:rPr>
                        <m:t>𝑉</m:t>
                      </m:r>
                    </m:oMath>
                  </m:oMathPara>
                </a14:m>
                <a:endParaRPr lang="en-US" altLang="ja-JP" sz="4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3" name="正方形/長方形 112">
                <a:extLst>
                  <a:ext uri="{FF2B5EF4-FFF2-40B4-BE49-F238E27FC236}">
                    <a16:creationId xmlns:a16="http://schemas.microsoft.com/office/drawing/2014/main" id="{81AADAA9-AD09-4D2A-B3B3-C4A76EE36664}"/>
                  </a:ext>
                </a:extLst>
              </p:cNvPr>
              <p:cNvSpPr>
                <a:spLocks noRot="1" noChangeAspect="1" noMove="1" noResize="1" noEditPoints="1" noAdjustHandles="1" noChangeArrowheads="1" noChangeShapeType="1" noTextEdit="1"/>
              </p:cNvSpPr>
              <p:nvPr/>
            </p:nvSpPr>
            <p:spPr>
              <a:xfrm>
                <a:off x="7735964" y="2537826"/>
                <a:ext cx="3988578" cy="1569660"/>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正方形/長方形 113">
                <a:extLst>
                  <a:ext uri="{FF2B5EF4-FFF2-40B4-BE49-F238E27FC236}">
                    <a16:creationId xmlns:a16="http://schemas.microsoft.com/office/drawing/2014/main" id="{2F4DC6BA-C2BF-412A-AD5F-18F18E8EDF8D}"/>
                  </a:ext>
                </a:extLst>
              </p:cNvPr>
              <p:cNvSpPr/>
              <p:nvPr/>
            </p:nvSpPr>
            <p:spPr>
              <a:xfrm>
                <a:off x="8294276" y="5520798"/>
                <a:ext cx="355033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m:t>
                      </m:r>
                      <m:r>
                        <a:rPr lang="en-US" altLang="ja-JP" sz="4000" b="0" i="1" smtClean="0">
                          <a:solidFill>
                            <a:srgbClr val="FF0000"/>
                          </a:solidFill>
                          <a:latin typeface="Cambria Math" panose="02040503050406030204" pitchFamily="18" charset="0"/>
                        </a:rPr>
                        <m:t>𝐶</m:t>
                      </m:r>
                      <m:r>
                        <a:rPr lang="en-US" altLang="ja-JP" sz="4000" i="1">
                          <a:solidFill>
                            <a:srgbClr val="FF0000"/>
                          </a:solidFill>
                          <a:latin typeface="Cambria Math" panose="02040503050406030204" pitchFamily="18" charset="0"/>
                        </a:rPr>
                        <m:t>=</m:t>
                      </m:r>
                      <m:sSub>
                        <m:sSubPr>
                          <m:ctrlPr>
                            <a:rPr lang="en-US" altLang="ja-JP" sz="4000" i="1">
                              <a:solidFill>
                                <a:srgbClr val="FF0000"/>
                              </a:solidFill>
                              <a:latin typeface="Cambria Math" panose="02040503050406030204" pitchFamily="18" charset="0"/>
                            </a:rPr>
                          </m:ctrlPr>
                        </m:sSubPr>
                        <m:e>
                          <m:r>
                            <a:rPr lang="en-US" altLang="ja-JP" sz="4000" i="1">
                              <a:solidFill>
                                <a:srgbClr val="FF0000"/>
                              </a:solidFill>
                              <a:latin typeface="Cambria Math" panose="02040503050406030204" pitchFamily="18" charset="0"/>
                            </a:rPr>
                            <m:t>𝐶</m:t>
                          </m:r>
                        </m:e>
                        <m:sub>
                          <m:r>
                            <a:rPr lang="en-US" altLang="ja-JP" sz="4000" i="1">
                              <a:solidFill>
                                <a:srgbClr val="FF0000"/>
                              </a:solidFill>
                              <a:latin typeface="Cambria Math" panose="02040503050406030204" pitchFamily="18" charset="0"/>
                            </a:rPr>
                            <m:t>1</m:t>
                          </m:r>
                        </m:sub>
                      </m:sSub>
                      <m:r>
                        <a:rPr lang="en-US" altLang="ja-JP" sz="4000" i="1">
                          <a:solidFill>
                            <a:srgbClr val="FF0000"/>
                          </a:solidFill>
                          <a:latin typeface="Cambria Math" panose="02040503050406030204" pitchFamily="18" charset="0"/>
                        </a:rPr>
                        <m:t>+</m:t>
                      </m:r>
                      <m:sSub>
                        <m:sSubPr>
                          <m:ctrlPr>
                            <a:rPr lang="en-US" altLang="ja-JP" sz="4000" i="1">
                              <a:solidFill>
                                <a:srgbClr val="FF0000"/>
                              </a:solidFill>
                              <a:latin typeface="Cambria Math" panose="02040503050406030204" pitchFamily="18" charset="0"/>
                            </a:rPr>
                          </m:ctrlPr>
                        </m:sSubPr>
                        <m:e>
                          <m:r>
                            <a:rPr lang="en-US" altLang="ja-JP" sz="4000" i="1">
                              <a:solidFill>
                                <a:srgbClr val="FF0000"/>
                              </a:solidFill>
                              <a:latin typeface="Cambria Math" panose="02040503050406030204" pitchFamily="18" charset="0"/>
                            </a:rPr>
                            <m:t>𝐶</m:t>
                          </m:r>
                        </m:e>
                        <m:sub>
                          <m:r>
                            <a:rPr lang="en-US" altLang="ja-JP" sz="4000" i="1">
                              <a:solidFill>
                                <a:srgbClr val="FF0000"/>
                              </a:solidFill>
                              <a:latin typeface="Cambria Math" panose="02040503050406030204" pitchFamily="18" charset="0"/>
                            </a:rPr>
                            <m:t>2</m:t>
                          </m:r>
                        </m:sub>
                      </m:sSub>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14" name="正方形/長方形 113">
                <a:extLst>
                  <a:ext uri="{FF2B5EF4-FFF2-40B4-BE49-F238E27FC236}">
                    <a16:creationId xmlns:a16="http://schemas.microsoft.com/office/drawing/2014/main" id="{2F4DC6BA-C2BF-412A-AD5F-18F18E8EDF8D}"/>
                  </a:ext>
                </a:extLst>
              </p:cNvPr>
              <p:cNvSpPr>
                <a:spLocks noRot="1" noChangeAspect="1" noMove="1" noResize="1" noEditPoints="1" noAdjustHandles="1" noChangeArrowheads="1" noChangeShapeType="1" noTextEdit="1"/>
              </p:cNvSpPr>
              <p:nvPr/>
            </p:nvSpPr>
            <p:spPr>
              <a:xfrm>
                <a:off x="8294276" y="5520798"/>
                <a:ext cx="3550331" cy="707886"/>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5" name="正方形/長方形 114">
                <a:extLst>
                  <a:ext uri="{FF2B5EF4-FFF2-40B4-BE49-F238E27FC236}">
                    <a16:creationId xmlns:a16="http://schemas.microsoft.com/office/drawing/2014/main" id="{E667BFBF-ED75-427C-98A7-A0C3926750BD}"/>
                  </a:ext>
                </a:extLst>
              </p:cNvPr>
              <p:cNvSpPr/>
              <p:nvPr/>
            </p:nvSpPr>
            <p:spPr>
              <a:xfrm>
                <a:off x="4036744" y="752756"/>
                <a:ext cx="82464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rPr>
                        <m:t>𝑄</m:t>
                      </m:r>
                    </m:oMath>
                  </m:oMathPara>
                </a14:m>
                <a:endParaRPr lang="ja-JP" altLang="en-US" sz="4800" dirty="0">
                  <a:latin typeface="HG丸ｺﾞｼｯｸM-PRO" panose="020F0600000000000000" pitchFamily="50" charset="-128"/>
                  <a:ea typeface="HG丸ｺﾞｼｯｸM-PRO" panose="020F0600000000000000" pitchFamily="50" charset="-128"/>
                </a:endParaRPr>
              </a:p>
            </p:txBody>
          </p:sp>
        </mc:Choice>
        <mc:Fallback xmlns="">
          <p:sp>
            <p:nvSpPr>
              <p:cNvPr id="115" name="正方形/長方形 114">
                <a:extLst>
                  <a:ext uri="{FF2B5EF4-FFF2-40B4-BE49-F238E27FC236}">
                    <a16:creationId xmlns:a16="http://schemas.microsoft.com/office/drawing/2014/main" id="{E667BFBF-ED75-427C-98A7-A0C3926750BD}"/>
                  </a:ext>
                </a:extLst>
              </p:cNvPr>
              <p:cNvSpPr>
                <a:spLocks noRot="1" noChangeAspect="1" noMove="1" noResize="1" noEditPoints="1" noAdjustHandles="1" noChangeArrowheads="1" noChangeShapeType="1" noTextEdit="1"/>
              </p:cNvSpPr>
              <p:nvPr/>
            </p:nvSpPr>
            <p:spPr>
              <a:xfrm>
                <a:off x="4036744" y="752756"/>
                <a:ext cx="824649" cy="830997"/>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6" name="正方形/長方形 115">
                <a:extLst>
                  <a:ext uri="{FF2B5EF4-FFF2-40B4-BE49-F238E27FC236}">
                    <a16:creationId xmlns:a16="http://schemas.microsoft.com/office/drawing/2014/main" id="{657E327E-F061-4455-9E39-4485F0E5FFE6}"/>
                  </a:ext>
                </a:extLst>
              </p:cNvPr>
              <p:cNvSpPr/>
              <p:nvPr/>
            </p:nvSpPr>
            <p:spPr>
              <a:xfrm>
                <a:off x="5065640" y="752756"/>
                <a:ext cx="128471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0" i="1" smtClean="0">
                          <a:solidFill>
                            <a:srgbClr val="FF0000"/>
                          </a:solidFill>
                          <a:latin typeface="Cambria Math" panose="02040503050406030204" pitchFamily="18" charset="0"/>
                        </a:rPr>
                        <m:t>−</m:t>
                      </m:r>
                      <m:r>
                        <a:rPr lang="en-US" altLang="ja-JP" sz="4800" i="1">
                          <a:solidFill>
                            <a:srgbClr val="FF0000"/>
                          </a:solidFill>
                          <a:latin typeface="Cambria Math" panose="02040503050406030204" pitchFamily="18" charset="0"/>
                        </a:rPr>
                        <m:t>𝑄</m:t>
                      </m:r>
                    </m:oMath>
                  </m:oMathPara>
                </a14:m>
                <a:endParaRPr lang="ja-JP" altLang="en-US" sz="4800" dirty="0">
                  <a:latin typeface="HG丸ｺﾞｼｯｸM-PRO" panose="020F0600000000000000" pitchFamily="50" charset="-128"/>
                  <a:ea typeface="HG丸ｺﾞｼｯｸM-PRO" panose="020F0600000000000000" pitchFamily="50" charset="-128"/>
                </a:endParaRPr>
              </a:p>
            </p:txBody>
          </p:sp>
        </mc:Choice>
        <mc:Fallback xmlns="">
          <p:sp>
            <p:nvSpPr>
              <p:cNvPr id="116" name="正方形/長方形 115">
                <a:extLst>
                  <a:ext uri="{FF2B5EF4-FFF2-40B4-BE49-F238E27FC236}">
                    <a16:creationId xmlns:a16="http://schemas.microsoft.com/office/drawing/2014/main" id="{657E327E-F061-4455-9E39-4485F0E5FFE6}"/>
                  </a:ext>
                </a:extLst>
              </p:cNvPr>
              <p:cNvSpPr>
                <a:spLocks noRot="1" noChangeAspect="1" noMove="1" noResize="1" noEditPoints="1" noAdjustHandles="1" noChangeArrowheads="1" noChangeShapeType="1" noTextEdit="1"/>
              </p:cNvSpPr>
              <p:nvPr/>
            </p:nvSpPr>
            <p:spPr>
              <a:xfrm>
                <a:off x="5065640" y="752756"/>
                <a:ext cx="1284711" cy="830997"/>
              </a:xfrm>
              <a:prstGeom prst="rect">
                <a:avLst/>
              </a:prstGeom>
              <a:blipFill>
                <a:blip r:embed="rId1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794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wipe(down)">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wipe(down)">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down)">
                                      <p:cBhvr>
                                        <p:cTn id="2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build="p"/>
      <p:bldP spid="1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61952" y="6367494"/>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17</a:t>
            </a:fld>
            <a:endParaRPr kumimoji="1" lang="ja-JP" altLang="en-US"/>
          </a:p>
        </p:txBody>
      </p:sp>
      <p:sp>
        <p:nvSpPr>
          <p:cNvPr id="45" name="正方形/長方形 44">
            <a:extLst>
              <a:ext uri="{FF2B5EF4-FFF2-40B4-BE49-F238E27FC236}">
                <a16:creationId xmlns:a16="http://schemas.microsoft.com/office/drawing/2014/main" id="{B860D59F-4F41-46C5-BB09-C6D4210945BD}"/>
              </a:ext>
            </a:extLst>
          </p:cNvPr>
          <p:cNvSpPr/>
          <p:nvPr/>
        </p:nvSpPr>
        <p:spPr>
          <a:xfrm>
            <a:off x="419832" y="4769046"/>
            <a:ext cx="11480800" cy="1077218"/>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コンデンサーの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並列</a:t>
            </a:r>
            <a:r>
              <a:rPr lang="ja-JP" altLang="en-US" sz="3200" dirty="0">
                <a:latin typeface="HG丸ｺﾞｼｯｸM-PRO" panose="020F0600000000000000" pitchFamily="50" charset="-128"/>
                <a:ea typeface="HG丸ｺﾞｼｯｸM-PRO" panose="020F0600000000000000" pitchFamily="50" charset="-128"/>
              </a:rPr>
              <a:t>接続において、</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合成容量Ｃは</a:t>
            </a:r>
            <a:r>
              <a:rPr lang="ja-JP" altLang="en-US" sz="3200" dirty="0">
                <a:latin typeface="HG丸ｺﾞｼｯｸM-PRO" panose="020F0600000000000000" pitchFamily="50" charset="-128"/>
                <a:ea typeface="HG丸ｺﾞｼｯｸM-PRO" panose="020F0600000000000000" pitchFamily="50" charset="-128"/>
              </a:rPr>
              <a:t>それぞれのコンデンサーの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電気容量の和</a:t>
            </a:r>
            <a:r>
              <a:rPr lang="ja-JP" altLang="en-US" sz="3200" dirty="0">
                <a:latin typeface="HG丸ｺﾞｼｯｸM-PRO" panose="020F0600000000000000" pitchFamily="50" charset="-128"/>
                <a:ea typeface="HG丸ｺﾞｼｯｸM-PRO" panose="020F0600000000000000" pitchFamily="50" charset="-128"/>
              </a:rPr>
              <a:t>に等しい。</a:t>
            </a:r>
          </a:p>
        </p:txBody>
      </p:sp>
      <p:sp>
        <p:nvSpPr>
          <p:cNvPr id="46" name="正方形/長方形 45">
            <a:extLst>
              <a:ext uri="{FF2B5EF4-FFF2-40B4-BE49-F238E27FC236}">
                <a16:creationId xmlns:a16="http://schemas.microsoft.com/office/drawing/2014/main" id="{9D7F7183-DF51-4972-AB6D-B4C9C10FCF52}"/>
              </a:ext>
            </a:extLst>
          </p:cNvPr>
          <p:cNvSpPr/>
          <p:nvPr/>
        </p:nvSpPr>
        <p:spPr>
          <a:xfrm>
            <a:off x="89571" y="1310737"/>
            <a:ext cx="10132219" cy="769441"/>
          </a:xfrm>
          <a:prstGeom prst="rect">
            <a:avLst/>
          </a:prstGeom>
        </p:spPr>
        <p:txBody>
          <a:bodyPr wrap="square">
            <a:spAutoFit/>
          </a:bodyPr>
          <a:lstStyle/>
          <a:p>
            <a:r>
              <a:rPr lang="ja-JP" altLang="en-US" sz="4400" dirty="0">
                <a:latin typeface="HG丸ｺﾞｼｯｸM-PRO" panose="020F0600000000000000" pitchFamily="50" charset="-128"/>
                <a:ea typeface="HG丸ｺﾞｼｯｸM-PRO" panose="020F0600000000000000" pitchFamily="50" charset="-128"/>
              </a:rPr>
              <a:t>（重要公式）並列つなぎの合成容量Ｃ</a:t>
            </a:r>
          </a:p>
        </p:txBody>
      </p:sp>
      <p:sp>
        <p:nvSpPr>
          <p:cNvPr id="47" name="正方形/長方形 46">
            <a:extLst>
              <a:ext uri="{FF2B5EF4-FFF2-40B4-BE49-F238E27FC236}">
                <a16:creationId xmlns:a16="http://schemas.microsoft.com/office/drawing/2014/main" id="{63B97441-DCD4-4FAC-AE7A-A48B53972AF8}"/>
              </a:ext>
            </a:extLst>
          </p:cNvPr>
          <p:cNvSpPr/>
          <p:nvPr/>
        </p:nvSpPr>
        <p:spPr>
          <a:xfrm>
            <a:off x="419832" y="2328513"/>
            <a:ext cx="11229975" cy="2354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415E0417-B570-4535-94F7-D828EA9F058F}"/>
                  </a:ext>
                </a:extLst>
              </p:cNvPr>
              <p:cNvSpPr/>
              <p:nvPr/>
            </p:nvSpPr>
            <p:spPr>
              <a:xfrm>
                <a:off x="1165743" y="2792119"/>
                <a:ext cx="9247788" cy="1323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8000" b="1" i="1" smtClean="0">
                          <a:solidFill>
                            <a:srgbClr val="FF0000"/>
                          </a:solidFill>
                          <a:latin typeface="Cambria Math" panose="02040503050406030204" pitchFamily="18" charset="0"/>
                        </a:rPr>
                        <m:t>𝑪</m:t>
                      </m:r>
                      <m:r>
                        <a:rPr lang="en-US" altLang="ja-JP" sz="8000" b="1" i="1" smtClean="0">
                          <a:solidFill>
                            <a:srgbClr val="FF0000"/>
                          </a:solidFill>
                          <a:latin typeface="Cambria Math" panose="02040503050406030204" pitchFamily="18" charset="0"/>
                        </a:rPr>
                        <m:t>=</m:t>
                      </m:r>
                      <m:sSub>
                        <m:sSubPr>
                          <m:ctrlPr>
                            <a:rPr lang="en-US" altLang="ja-JP" sz="8000" b="1" i="1">
                              <a:solidFill>
                                <a:srgbClr val="FF0000"/>
                              </a:solidFill>
                              <a:latin typeface="Cambria Math" panose="02040503050406030204" pitchFamily="18" charset="0"/>
                            </a:rPr>
                          </m:ctrlPr>
                        </m:sSubPr>
                        <m:e>
                          <m:r>
                            <a:rPr lang="en-US" altLang="ja-JP" sz="8000" b="1" i="1">
                              <a:solidFill>
                                <a:srgbClr val="FF0000"/>
                              </a:solidFill>
                              <a:latin typeface="Cambria Math" panose="02040503050406030204" pitchFamily="18" charset="0"/>
                            </a:rPr>
                            <m:t>𝑪</m:t>
                          </m:r>
                        </m:e>
                        <m:sub>
                          <m:r>
                            <a:rPr lang="en-US" altLang="ja-JP" sz="8000" b="1" i="1">
                              <a:solidFill>
                                <a:srgbClr val="FF0000"/>
                              </a:solidFill>
                              <a:latin typeface="Cambria Math" panose="02040503050406030204" pitchFamily="18" charset="0"/>
                            </a:rPr>
                            <m:t>𝟏</m:t>
                          </m:r>
                        </m:sub>
                      </m:sSub>
                      <m:r>
                        <a:rPr lang="en-US" altLang="ja-JP" sz="8000" b="1" i="1">
                          <a:solidFill>
                            <a:srgbClr val="FF0000"/>
                          </a:solidFill>
                          <a:latin typeface="Cambria Math" panose="02040503050406030204" pitchFamily="18" charset="0"/>
                        </a:rPr>
                        <m:t>+</m:t>
                      </m:r>
                      <m:sSub>
                        <m:sSubPr>
                          <m:ctrlPr>
                            <a:rPr lang="en-US" altLang="ja-JP" sz="8000" b="1" i="1">
                              <a:solidFill>
                                <a:srgbClr val="FF0000"/>
                              </a:solidFill>
                              <a:latin typeface="Cambria Math" panose="02040503050406030204" pitchFamily="18" charset="0"/>
                            </a:rPr>
                          </m:ctrlPr>
                        </m:sSubPr>
                        <m:e>
                          <m:r>
                            <a:rPr lang="en-US" altLang="ja-JP" sz="8000" b="1" i="1">
                              <a:solidFill>
                                <a:srgbClr val="FF0000"/>
                              </a:solidFill>
                              <a:latin typeface="Cambria Math" panose="02040503050406030204" pitchFamily="18" charset="0"/>
                            </a:rPr>
                            <m:t>𝑪</m:t>
                          </m:r>
                        </m:e>
                        <m:sub>
                          <m:r>
                            <a:rPr lang="en-US" altLang="ja-JP" sz="8000" b="1" i="1">
                              <a:solidFill>
                                <a:srgbClr val="FF0000"/>
                              </a:solidFill>
                              <a:latin typeface="Cambria Math" panose="02040503050406030204" pitchFamily="18" charset="0"/>
                            </a:rPr>
                            <m:t>𝟐</m:t>
                          </m:r>
                        </m:sub>
                      </m:sSub>
                      <m:r>
                        <a:rPr lang="en-US" altLang="ja-JP" sz="8000" b="1" i="1" smtClean="0">
                          <a:solidFill>
                            <a:srgbClr val="FF0000"/>
                          </a:solidFill>
                          <a:latin typeface="Cambria Math" panose="02040503050406030204" pitchFamily="18" charset="0"/>
                        </a:rPr>
                        <m:t>+</m:t>
                      </m:r>
                      <m:sSub>
                        <m:sSubPr>
                          <m:ctrlPr>
                            <a:rPr lang="en-US" altLang="ja-JP" sz="8000" b="1" i="1">
                              <a:solidFill>
                                <a:srgbClr val="FF0000"/>
                              </a:solidFill>
                              <a:latin typeface="Cambria Math" panose="02040503050406030204" pitchFamily="18" charset="0"/>
                            </a:rPr>
                          </m:ctrlPr>
                        </m:sSubPr>
                        <m:e>
                          <m:r>
                            <a:rPr lang="en-US" altLang="ja-JP" sz="8000" b="1" i="1">
                              <a:solidFill>
                                <a:srgbClr val="FF0000"/>
                              </a:solidFill>
                              <a:latin typeface="Cambria Math" panose="02040503050406030204" pitchFamily="18" charset="0"/>
                            </a:rPr>
                            <m:t>𝑪</m:t>
                          </m:r>
                        </m:e>
                        <m:sub>
                          <m:r>
                            <a:rPr lang="en-US" altLang="ja-JP" sz="8000" b="1" i="1" smtClean="0">
                              <a:solidFill>
                                <a:srgbClr val="FF0000"/>
                              </a:solidFill>
                              <a:latin typeface="Cambria Math" panose="02040503050406030204" pitchFamily="18" charset="0"/>
                            </a:rPr>
                            <m:t>𝟑</m:t>
                          </m:r>
                        </m:sub>
                      </m:sSub>
                      <m:r>
                        <a:rPr lang="en-US" altLang="ja-JP" sz="8000" b="1" i="1" smtClean="0">
                          <a:solidFill>
                            <a:srgbClr val="FF0000"/>
                          </a:solidFill>
                          <a:latin typeface="Cambria Math" panose="02040503050406030204" pitchFamily="18" charset="0"/>
                        </a:rPr>
                        <m:t>…</m:t>
                      </m:r>
                    </m:oMath>
                  </m:oMathPara>
                </a14:m>
                <a:endParaRPr lang="ja-JP" altLang="en-US" sz="8000" dirty="0">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415E0417-B570-4535-94F7-D828EA9F058F}"/>
                  </a:ext>
                </a:extLst>
              </p:cNvPr>
              <p:cNvSpPr>
                <a:spLocks noRot="1" noChangeAspect="1" noMove="1" noResize="1" noEditPoints="1" noAdjustHandles="1" noChangeArrowheads="1" noChangeShapeType="1" noTextEdit="1"/>
              </p:cNvSpPr>
              <p:nvPr/>
            </p:nvSpPr>
            <p:spPr>
              <a:xfrm>
                <a:off x="1165743" y="2792119"/>
                <a:ext cx="9247788" cy="1323439"/>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301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18</a:t>
            </a:fld>
            <a:endParaRPr kumimoji="1" lang="ja-JP" altLang="en-US"/>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42925E8E-B923-4C32-A7E6-FBCFB6977A3D}"/>
                  </a:ext>
                </a:extLst>
              </p:cNvPr>
              <p:cNvSpPr/>
              <p:nvPr/>
            </p:nvSpPr>
            <p:spPr>
              <a:xfrm>
                <a:off x="1060852" y="2165036"/>
                <a:ext cx="2779927"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𝑪</m:t>
                          </m:r>
                        </m:den>
                      </m:f>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𝟕</m:t>
                          </m:r>
                        </m:den>
                      </m:f>
                    </m:oMath>
                  </m:oMathPara>
                </a14:m>
                <a:endParaRPr lang="en-US" altLang="ja-JP" sz="3600" b="1" i="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42925E8E-B923-4C32-A7E6-FBCFB6977A3D}"/>
                  </a:ext>
                </a:extLst>
              </p:cNvPr>
              <p:cNvSpPr>
                <a:spLocks noRot="1" noChangeAspect="1" noMove="1" noResize="1" noEditPoints="1" noAdjustHandles="1" noChangeArrowheads="1" noChangeShapeType="1" noTextEdit="1"/>
              </p:cNvSpPr>
              <p:nvPr/>
            </p:nvSpPr>
            <p:spPr>
              <a:xfrm>
                <a:off x="1060852" y="2165036"/>
                <a:ext cx="2779927" cy="113306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81994E8B-BE9A-40DB-8B74-6FA0B8EE33DA}"/>
                  </a:ext>
                </a:extLst>
              </p:cNvPr>
              <p:cNvSpPr/>
              <p:nvPr/>
            </p:nvSpPr>
            <p:spPr>
              <a:xfrm>
                <a:off x="1200922" y="4653198"/>
                <a:ext cx="512274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𝑪</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𝟕</m:t>
                      </m:r>
                      <m:r>
                        <a:rPr lang="en-US" altLang="ja-JP" sz="4400" b="1" i="1">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𝟑</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𝟏𝟎</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𝑭</m:t>
                      </m:r>
                      <m:r>
                        <a:rPr lang="en-US" altLang="ja-JP" sz="4400" b="1" i="1" smtClean="0">
                          <a:solidFill>
                            <a:srgbClr val="FF0000"/>
                          </a:solidFill>
                          <a:latin typeface="Cambria Math" panose="02040503050406030204" pitchFamily="18" charset="0"/>
                        </a:rPr>
                        <m:t>]</m:t>
                      </m:r>
                    </m:oMath>
                  </m:oMathPara>
                </a14:m>
                <a:endParaRPr lang="ja-JP" altLang="en-US" sz="44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81994E8B-BE9A-40DB-8B74-6FA0B8EE33DA}"/>
                  </a:ext>
                </a:extLst>
              </p:cNvPr>
              <p:cNvSpPr>
                <a:spLocks noRot="1" noChangeAspect="1" noMove="1" noResize="1" noEditPoints="1" noAdjustHandles="1" noChangeArrowheads="1" noChangeShapeType="1" noTextEdit="1"/>
              </p:cNvSpPr>
              <p:nvPr/>
            </p:nvSpPr>
            <p:spPr>
              <a:xfrm>
                <a:off x="1200922" y="4653198"/>
                <a:ext cx="5122749" cy="7694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E2A6A578-01FD-4FE8-8986-AD6C1C6FB0A5}"/>
                  </a:ext>
                </a:extLst>
              </p:cNvPr>
              <p:cNvSpPr/>
              <p:nvPr/>
            </p:nvSpPr>
            <p:spPr>
              <a:xfrm>
                <a:off x="411692" y="940749"/>
                <a:ext cx="11268890"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練習１　</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400" b="1" i="1">
                        <a:solidFill>
                          <a:srgbClr val="FF0000"/>
                        </a:solidFill>
                        <a:latin typeface="Cambria Math" panose="02040503050406030204" pitchFamily="18" charset="0"/>
                      </a:rPr>
                      <m:t>𝟕</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𝑭</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と</a:t>
                </a:r>
                <a14:m>
                  <m:oMath xmlns:m="http://schemas.openxmlformats.org/officeDocument/2006/math">
                    <m:r>
                      <a:rPr lang="en-US" altLang="ja-JP" sz="2400" b="1" i="1" smtClean="0">
                        <a:solidFill>
                          <a:srgbClr val="FF0000"/>
                        </a:solidFill>
                        <a:latin typeface="Cambria Math" panose="02040503050406030204" pitchFamily="18" charset="0"/>
                      </a:rPr>
                      <m:t>𝑪</m:t>
                    </m:r>
                    <m:r>
                      <a:rPr lang="en-US" altLang="ja-JP" sz="2400" b="1" i="1">
                        <a:solidFill>
                          <a:srgbClr val="FF0000"/>
                        </a:solidFill>
                        <a:latin typeface="Cambria Math" panose="02040503050406030204" pitchFamily="18" charset="0"/>
                      </a:rPr>
                      <m:t>[</m:t>
                    </m:r>
                    <m:r>
                      <a:rPr lang="en-US" altLang="ja-JP" sz="2400" b="1" i="1">
                        <a:solidFill>
                          <a:srgbClr val="FF0000"/>
                        </a:solidFill>
                        <a:latin typeface="Cambria Math" panose="02040503050406030204" pitchFamily="18" charset="0"/>
                      </a:rPr>
                      <m:t>𝑭</m:t>
                    </m:r>
                    <m:r>
                      <a:rPr lang="en-US" altLang="ja-JP" sz="2400" b="1" i="1">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のコンデンサーがある。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（１）この２つのコンデンサーを直列つなぎした時の合成容量が、</a:t>
                </a:r>
                <a:r>
                  <a:rPr lang="en-US" altLang="ja-JP" sz="2400" dirty="0">
                    <a:latin typeface="HG丸ｺﾞｼｯｸM-PRO" panose="020F0600000000000000" pitchFamily="50" charset="-128"/>
                    <a:ea typeface="HG丸ｺﾞｼｯｸM-PRO" panose="020F0600000000000000" pitchFamily="50" charset="-128"/>
                  </a:rPr>
                  <a:t>2.1[</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であったとき、電気容量</a:t>
                </a:r>
                <a14:m>
                  <m:oMath xmlns:m="http://schemas.openxmlformats.org/officeDocument/2006/math">
                    <m:r>
                      <a:rPr lang="en-US" altLang="ja-JP" sz="2400" b="1" i="1">
                        <a:solidFill>
                          <a:srgbClr val="FF0000"/>
                        </a:solidFill>
                        <a:latin typeface="Cambria Math" panose="02040503050406030204" pitchFamily="18" charset="0"/>
                      </a:rPr>
                      <m:t>𝑪</m:t>
                    </m:r>
                  </m:oMath>
                </a14:m>
                <a:r>
                  <a:rPr lang="ja-JP" altLang="en-US" sz="2400" dirty="0">
                    <a:latin typeface="HG丸ｺﾞｼｯｸM-PRO" panose="020F0600000000000000" pitchFamily="50" charset="-128"/>
                    <a:ea typeface="HG丸ｺﾞｼｯｸM-PRO" panose="020F0600000000000000" pitchFamily="50" charset="-128"/>
                  </a:rPr>
                  <a:t>を求めなさい。</a:t>
                </a:r>
              </a:p>
            </p:txBody>
          </p:sp>
        </mc:Choice>
        <mc:Fallback xmlns="">
          <p:sp>
            <p:nvSpPr>
              <p:cNvPr id="9" name="正方形/長方形 8">
                <a:extLst>
                  <a:ext uri="{FF2B5EF4-FFF2-40B4-BE49-F238E27FC236}">
                    <a16:creationId xmlns:a16="http://schemas.microsoft.com/office/drawing/2014/main" id="{E2A6A578-01FD-4FE8-8986-AD6C1C6FB0A5}"/>
                  </a:ext>
                </a:extLst>
              </p:cNvPr>
              <p:cNvSpPr>
                <a:spLocks noRot="1" noChangeAspect="1" noMove="1" noResize="1" noEditPoints="1" noAdjustHandles="1" noChangeArrowheads="1" noChangeShapeType="1" noTextEdit="1"/>
              </p:cNvSpPr>
              <p:nvPr/>
            </p:nvSpPr>
            <p:spPr>
              <a:xfrm>
                <a:off x="411692" y="940749"/>
                <a:ext cx="11268890" cy="1200329"/>
              </a:xfrm>
              <a:prstGeom prst="rect">
                <a:avLst/>
              </a:prstGeom>
              <a:blipFill>
                <a:blip r:embed="rId4"/>
                <a:stretch>
                  <a:fillRect l="-866" t="-5584" b="-91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AE5B8522-77C1-408B-B9CB-298721602DCE}"/>
                  </a:ext>
                </a:extLst>
              </p:cNvPr>
              <p:cNvSpPr/>
              <p:nvPr/>
            </p:nvSpPr>
            <p:spPr>
              <a:xfrm>
                <a:off x="489439" y="3915347"/>
                <a:ext cx="1099883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（２）この２つのコンデンサーを並列つなぎした時の合成容量</a:t>
                </a:r>
                <a14:m>
                  <m:oMath xmlns:m="http://schemas.openxmlformats.org/officeDocument/2006/math">
                    <m:r>
                      <a:rPr lang="en-US" altLang="ja-JP" sz="2400" b="1" i="1">
                        <a:solidFill>
                          <a:srgbClr val="FF0000"/>
                        </a:solidFill>
                        <a:latin typeface="Cambria Math" panose="02040503050406030204" pitchFamily="18" charset="0"/>
                      </a:rPr>
                      <m:t>𝑪</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を求めなさい。</a:t>
                </a:r>
              </a:p>
            </p:txBody>
          </p:sp>
        </mc:Choice>
        <mc:Fallback xmlns="">
          <p:sp>
            <p:nvSpPr>
              <p:cNvPr id="10" name="正方形/長方形 9">
                <a:extLst>
                  <a:ext uri="{FF2B5EF4-FFF2-40B4-BE49-F238E27FC236}">
                    <a16:creationId xmlns:a16="http://schemas.microsoft.com/office/drawing/2014/main" id="{AE5B8522-77C1-408B-B9CB-298721602DCE}"/>
                  </a:ext>
                </a:extLst>
              </p:cNvPr>
              <p:cNvSpPr>
                <a:spLocks noRot="1" noChangeAspect="1" noMove="1" noResize="1" noEditPoints="1" noAdjustHandles="1" noChangeArrowheads="1" noChangeShapeType="1" noTextEdit="1"/>
              </p:cNvSpPr>
              <p:nvPr/>
            </p:nvSpPr>
            <p:spPr>
              <a:xfrm>
                <a:off x="489439" y="3915347"/>
                <a:ext cx="10998832" cy="461665"/>
              </a:xfrm>
              <a:prstGeom prst="rect">
                <a:avLst/>
              </a:prstGeom>
              <a:blipFill>
                <a:blip r:embed="rId5"/>
                <a:stretch>
                  <a:fillRect l="-831" t="-14474" r="-3601"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3B87955-4A77-4519-BBEF-7B5220951DC4}"/>
                  </a:ext>
                </a:extLst>
              </p:cNvPr>
              <p:cNvSpPr/>
              <p:nvPr/>
            </p:nvSpPr>
            <p:spPr>
              <a:xfrm>
                <a:off x="3544077" y="2174289"/>
                <a:ext cx="5428088"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𝑪</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𝟏𝟎</m:t>
                          </m:r>
                        </m:num>
                        <m:den>
                          <m:r>
                            <a:rPr lang="en-US" altLang="ja-JP" sz="3600" b="1" i="1" smtClean="0">
                              <a:solidFill>
                                <a:srgbClr val="FF0000"/>
                              </a:solidFill>
                              <a:latin typeface="Cambria Math" panose="02040503050406030204" pitchFamily="18" charset="0"/>
                            </a:rPr>
                            <m:t>𝟐𝟏</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𝟑</m:t>
                          </m:r>
                        </m:num>
                        <m:den>
                          <m:r>
                            <a:rPr lang="en-US" altLang="ja-JP" sz="3600" b="1" i="1" smtClean="0">
                              <a:solidFill>
                                <a:srgbClr val="FF0000"/>
                              </a:solidFill>
                              <a:latin typeface="Cambria Math" panose="02040503050406030204" pitchFamily="18" charset="0"/>
                            </a:rPr>
                            <m:t>𝟐𝟏</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𝟕</m:t>
                          </m:r>
                        </m:num>
                        <m:den>
                          <m:r>
                            <a:rPr lang="en-US" altLang="ja-JP" sz="3600" b="1" i="1">
                              <a:solidFill>
                                <a:srgbClr val="FF0000"/>
                              </a:solidFill>
                              <a:latin typeface="Cambria Math" panose="02040503050406030204" pitchFamily="18" charset="0"/>
                            </a:rPr>
                            <m:t>𝟐𝟏</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𝟑</m:t>
                          </m:r>
                        </m:den>
                      </m:f>
                    </m:oMath>
                  </m:oMathPara>
                </a14:m>
                <a:endParaRPr lang="en-US" altLang="ja-JP" sz="3600" b="1" i="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E3B87955-4A77-4519-BBEF-7B5220951DC4}"/>
                  </a:ext>
                </a:extLst>
              </p:cNvPr>
              <p:cNvSpPr>
                <a:spLocks noRot="1" noChangeAspect="1" noMove="1" noResize="1" noEditPoints="1" noAdjustHandles="1" noChangeArrowheads="1" noChangeShapeType="1" noTextEdit="1"/>
              </p:cNvSpPr>
              <p:nvPr/>
            </p:nvSpPr>
            <p:spPr>
              <a:xfrm>
                <a:off x="3544077" y="2174289"/>
                <a:ext cx="5428088" cy="113306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5D9F4167-229A-4B90-98E0-8496D80A1790}"/>
                  </a:ext>
                </a:extLst>
              </p:cNvPr>
              <p:cNvSpPr/>
              <p:nvPr/>
            </p:nvSpPr>
            <p:spPr>
              <a:xfrm>
                <a:off x="8751297" y="2442485"/>
                <a:ext cx="274145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𝑪</m:t>
                      </m:r>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𝟑</m:t>
                      </m:r>
                      <m:r>
                        <a:rPr lang="en-US" altLang="ja-JP" sz="3600" b="1" i="1" smtClean="0">
                          <a:solidFill>
                            <a:srgbClr val="FF0000"/>
                          </a:solidFill>
                          <a:latin typeface="Cambria Math" panose="02040503050406030204" pitchFamily="18" charset="0"/>
                        </a:rPr>
                        <m:t> [</m:t>
                      </m:r>
                      <m:r>
                        <a:rPr lang="en-US" altLang="ja-JP" sz="3600" b="1" i="1">
                          <a:solidFill>
                            <a:srgbClr val="FF0000"/>
                          </a:solidFill>
                          <a:latin typeface="Cambria Math" panose="02040503050406030204" pitchFamily="18" charset="0"/>
                        </a:rPr>
                        <m:t>𝑭</m:t>
                      </m:r>
                      <m:r>
                        <a:rPr lang="en-US" altLang="ja-JP" sz="3600" b="1" i="1">
                          <a:solidFill>
                            <a:srgbClr val="FF0000"/>
                          </a:solidFill>
                          <a:latin typeface="Cambria Math" panose="02040503050406030204" pitchFamily="18" charset="0"/>
                        </a:rPr>
                        <m:t>]</m:t>
                      </m:r>
                    </m:oMath>
                  </m:oMathPara>
                </a14:m>
                <a:endParaRPr lang="en-US" altLang="ja-JP" sz="3600" b="1" i="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5D9F4167-229A-4B90-98E0-8496D80A1790}"/>
                  </a:ext>
                </a:extLst>
              </p:cNvPr>
              <p:cNvSpPr>
                <a:spLocks noRot="1" noChangeAspect="1" noMove="1" noResize="1" noEditPoints="1" noAdjustHandles="1" noChangeArrowheads="1" noChangeShapeType="1" noTextEdit="1"/>
              </p:cNvSpPr>
              <p:nvPr/>
            </p:nvSpPr>
            <p:spPr>
              <a:xfrm>
                <a:off x="8751297" y="2442485"/>
                <a:ext cx="2741456" cy="646331"/>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799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19</a:t>
            </a:fld>
            <a:endParaRPr kumimoji="1" lang="ja-JP" altLang="en-US"/>
          </a:p>
        </p:txBody>
      </p:sp>
      <p:sp>
        <p:nvSpPr>
          <p:cNvPr id="13" name="正方形/長方形 12">
            <a:extLst>
              <a:ext uri="{FF2B5EF4-FFF2-40B4-BE49-F238E27FC236}">
                <a16:creationId xmlns:a16="http://schemas.microsoft.com/office/drawing/2014/main" id="{3A03785C-0C38-4C9B-84F4-66CEAA4DC35B}"/>
              </a:ext>
            </a:extLst>
          </p:cNvPr>
          <p:cNvSpPr/>
          <p:nvPr/>
        </p:nvSpPr>
        <p:spPr>
          <a:xfrm>
            <a:off x="154268" y="805370"/>
            <a:ext cx="12037732"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練習</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　電気容量</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Ｆ のコンデンサーを直列に接続し、</a:t>
            </a:r>
            <a:r>
              <a:rPr lang="en-US" altLang="ja-JP" sz="2400" dirty="0">
                <a:latin typeface="HG丸ｺﾞｼｯｸM-PRO" panose="020F0600000000000000" pitchFamily="50" charset="-128"/>
                <a:ea typeface="HG丸ｺﾞｼｯｸM-PRO" panose="020F0600000000000000" pitchFamily="50" charset="-128"/>
              </a:rPr>
              <a:t>22</a:t>
            </a:r>
            <a:r>
              <a:rPr lang="ja-JP" altLang="en-US" sz="2400" i="1"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V </a:t>
            </a:r>
            <a:r>
              <a:rPr lang="ja-JP" altLang="en-US" sz="2400" dirty="0">
                <a:latin typeface="HG丸ｺﾞｼｯｸM-PRO" panose="020F0600000000000000" pitchFamily="50" charset="-128"/>
                <a:ea typeface="HG丸ｺﾞｼｯｸM-PRO" panose="020F0600000000000000" pitchFamily="50" charset="-128"/>
              </a:rPr>
              <a:t>の電池につないだ。はじめ、コンデンサーには電荷が蓄えられていない。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合成容量と各コンデンサーに加わる電圧を求めなさい。</a:t>
            </a: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C283D2BA-1041-4F3E-9EC7-5999BB641457}"/>
                  </a:ext>
                </a:extLst>
              </p:cNvPr>
              <p:cNvSpPr/>
              <p:nvPr/>
            </p:nvSpPr>
            <p:spPr>
              <a:xfrm>
                <a:off x="1802499" y="4505121"/>
                <a:ext cx="7158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C283D2BA-1041-4F3E-9EC7-5999BB641457}"/>
                  </a:ext>
                </a:extLst>
              </p:cNvPr>
              <p:cNvSpPr>
                <a:spLocks noRot="1" noChangeAspect="1" noMove="1" noResize="1" noEditPoints="1" noAdjustHandles="1" noChangeArrowheads="1" noChangeShapeType="1" noTextEdit="1"/>
              </p:cNvSpPr>
              <p:nvPr/>
            </p:nvSpPr>
            <p:spPr>
              <a:xfrm>
                <a:off x="1802499" y="4505121"/>
                <a:ext cx="715837" cy="70788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02023A3C-C162-4C37-85A8-C17DF20325B7}"/>
                  </a:ext>
                </a:extLst>
              </p:cNvPr>
              <p:cNvSpPr/>
              <p:nvPr/>
            </p:nvSpPr>
            <p:spPr>
              <a:xfrm>
                <a:off x="2596694" y="4514090"/>
                <a:ext cx="10989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m:t>
                      </m:r>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02023A3C-C162-4C37-85A8-C17DF20325B7}"/>
                  </a:ext>
                </a:extLst>
              </p:cNvPr>
              <p:cNvSpPr>
                <a:spLocks noRot="1" noChangeAspect="1" noMove="1" noResize="1" noEditPoints="1" noAdjustHandles="1" noChangeArrowheads="1" noChangeShapeType="1" noTextEdit="1"/>
              </p:cNvSpPr>
              <p:nvPr/>
            </p:nvSpPr>
            <p:spPr>
              <a:xfrm>
                <a:off x="2596694" y="4514090"/>
                <a:ext cx="1098954"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9D07EA20-5D5F-4C74-965E-CBF7A69217EB}"/>
                  </a:ext>
                </a:extLst>
              </p:cNvPr>
              <p:cNvSpPr/>
              <p:nvPr/>
            </p:nvSpPr>
            <p:spPr>
              <a:xfrm>
                <a:off x="4800138" y="4498757"/>
                <a:ext cx="7158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9D07EA20-5D5F-4C74-965E-CBF7A69217EB}"/>
                  </a:ext>
                </a:extLst>
              </p:cNvPr>
              <p:cNvSpPr>
                <a:spLocks noRot="1" noChangeAspect="1" noMove="1" noResize="1" noEditPoints="1" noAdjustHandles="1" noChangeArrowheads="1" noChangeShapeType="1" noTextEdit="1"/>
              </p:cNvSpPr>
              <p:nvPr/>
            </p:nvSpPr>
            <p:spPr>
              <a:xfrm>
                <a:off x="4800138" y="4498757"/>
                <a:ext cx="715837"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F6A3FEE3-486E-487F-80A0-98DED1515898}"/>
                  </a:ext>
                </a:extLst>
              </p:cNvPr>
              <p:cNvSpPr/>
              <p:nvPr/>
            </p:nvSpPr>
            <p:spPr>
              <a:xfrm>
                <a:off x="5974726" y="4498758"/>
                <a:ext cx="10989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m:t>
                      </m:r>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F6A3FEE3-486E-487F-80A0-98DED1515898}"/>
                  </a:ext>
                </a:extLst>
              </p:cNvPr>
              <p:cNvSpPr>
                <a:spLocks noRot="1" noChangeAspect="1" noMove="1" noResize="1" noEditPoints="1" noAdjustHandles="1" noChangeArrowheads="1" noChangeShapeType="1" noTextEdit="1"/>
              </p:cNvSpPr>
              <p:nvPr/>
            </p:nvSpPr>
            <p:spPr>
              <a:xfrm>
                <a:off x="5974726" y="4498758"/>
                <a:ext cx="1098954" cy="707886"/>
              </a:xfrm>
              <a:prstGeom prst="rect">
                <a:avLst/>
              </a:prstGeom>
              <a:blipFill>
                <a:blip r:embed="rId5"/>
                <a:stretch>
                  <a:fillRect/>
                </a:stretch>
              </a:blipFill>
            </p:spPr>
            <p:txBody>
              <a:bodyPr/>
              <a:lstStyle/>
              <a:p>
                <a:r>
                  <a:rPr lang="ja-JP" altLang="en-US">
                    <a:noFill/>
                  </a:rPr>
                  <a:t> </a:t>
                </a:r>
              </a:p>
            </p:txBody>
          </p:sp>
        </mc:Fallback>
      </mc:AlternateContent>
      <p:cxnSp>
        <p:nvCxnSpPr>
          <p:cNvPr id="18" name="直線矢印コネクタ 17">
            <a:extLst>
              <a:ext uri="{FF2B5EF4-FFF2-40B4-BE49-F238E27FC236}">
                <a16:creationId xmlns:a16="http://schemas.microsoft.com/office/drawing/2014/main" id="{4EAA960C-494B-4B37-B4C9-5AAD256AAFB8}"/>
              </a:ext>
            </a:extLst>
          </p:cNvPr>
          <p:cNvCxnSpPr>
            <a:cxnSpLocks/>
          </p:cNvCxnSpPr>
          <p:nvPr/>
        </p:nvCxnSpPr>
        <p:spPr>
          <a:xfrm flipV="1">
            <a:off x="1917439" y="6020185"/>
            <a:ext cx="8163274" cy="32445"/>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37F68B8C-DEC9-44D0-A80A-C8CCCAA95BB9}"/>
                  </a:ext>
                </a:extLst>
              </p:cNvPr>
              <p:cNvSpPr/>
              <p:nvPr/>
            </p:nvSpPr>
            <p:spPr>
              <a:xfrm>
                <a:off x="4573628" y="5780615"/>
                <a:ext cx="3048577" cy="58477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002060"/>
                          </a:solidFill>
                          <a:latin typeface="Cambria Math" panose="02040503050406030204" pitchFamily="18" charset="0"/>
                        </a:rPr>
                        <m:t>𝑉</m:t>
                      </m:r>
                      <m:r>
                        <a:rPr lang="en-US" altLang="ja-JP" sz="3200" b="0" i="1" smtClean="0">
                          <a:solidFill>
                            <a:srgbClr val="002060"/>
                          </a:solidFill>
                          <a:latin typeface="Cambria Math" panose="02040503050406030204" pitchFamily="18" charset="0"/>
                        </a:rPr>
                        <m:t>=22[</m:t>
                      </m:r>
                      <m:r>
                        <a:rPr lang="en-US" altLang="ja-JP" sz="3200" b="0" i="1" smtClean="0">
                          <a:solidFill>
                            <a:srgbClr val="002060"/>
                          </a:solidFill>
                          <a:latin typeface="Cambria Math" panose="02040503050406030204" pitchFamily="18" charset="0"/>
                        </a:rPr>
                        <m:t>𝑉</m:t>
                      </m:r>
                      <m:r>
                        <a:rPr lang="en-US" altLang="ja-JP" sz="3200" b="0" i="1" smtClean="0">
                          <a:solidFill>
                            <a:srgbClr val="002060"/>
                          </a:solidFill>
                          <a:latin typeface="Cambria Math" panose="02040503050406030204" pitchFamily="18" charset="0"/>
                        </a:rPr>
                        <m:t>]</m:t>
                      </m:r>
                    </m:oMath>
                  </m:oMathPara>
                </a14:m>
                <a:endParaRPr lang="ja-JP" altLang="en-US" sz="1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37F68B8C-DEC9-44D0-A80A-C8CCCAA95BB9}"/>
                  </a:ext>
                </a:extLst>
              </p:cNvPr>
              <p:cNvSpPr>
                <a:spLocks noRot="1" noChangeAspect="1" noMove="1" noResize="1" noEditPoints="1" noAdjustHandles="1" noChangeArrowheads="1" noChangeShapeType="1" noTextEdit="1"/>
              </p:cNvSpPr>
              <p:nvPr/>
            </p:nvSpPr>
            <p:spPr>
              <a:xfrm>
                <a:off x="4573628" y="5780615"/>
                <a:ext cx="3048577" cy="584775"/>
              </a:xfrm>
              <a:prstGeom prst="rect">
                <a:avLst/>
              </a:prstGeom>
              <a:blipFill>
                <a:blip r:embed="rId6"/>
                <a:stretch>
                  <a:fillRect/>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606FA7D9-6AC6-4652-BB00-D307F54E1A54}"/>
              </a:ext>
            </a:extLst>
          </p:cNvPr>
          <p:cNvSpPr/>
          <p:nvPr/>
        </p:nvSpPr>
        <p:spPr>
          <a:xfrm>
            <a:off x="3057258" y="2714931"/>
            <a:ext cx="2473272" cy="196486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70A19A75-835C-4CBD-B00D-B27F634E5548}"/>
              </a:ext>
            </a:extLst>
          </p:cNvPr>
          <p:cNvSpPr/>
          <p:nvPr/>
        </p:nvSpPr>
        <p:spPr>
          <a:xfrm>
            <a:off x="6965553" y="2136366"/>
            <a:ext cx="1415772"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77DD8790-B493-4114-9D6D-E1D3A392AB1E}"/>
                  </a:ext>
                </a:extLst>
              </p:cNvPr>
              <p:cNvSpPr/>
              <p:nvPr/>
            </p:nvSpPr>
            <p:spPr>
              <a:xfrm>
                <a:off x="5359296" y="2096080"/>
                <a:ext cx="9989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panose="02040503050406030204" pitchFamily="18" charset="0"/>
                        </a:rPr>
                        <m:t>𝟐</m:t>
                      </m:r>
                      <m:r>
                        <a:rPr lang="en-US" altLang="ja-JP" sz="2800" b="1" i="1" smtClean="0">
                          <a:solidFill>
                            <a:srgbClr val="00B050"/>
                          </a:solidFill>
                          <a:latin typeface="Cambria Math" panose="02040503050406030204" pitchFamily="18" charset="0"/>
                        </a:rPr>
                        <m:t>[</m:t>
                      </m:r>
                      <m:r>
                        <a:rPr lang="en-US" altLang="ja-JP" sz="2800" b="1" i="1" smtClean="0">
                          <a:solidFill>
                            <a:srgbClr val="00B050"/>
                          </a:solidFill>
                          <a:latin typeface="Cambria Math" panose="02040503050406030204" pitchFamily="18" charset="0"/>
                        </a:rPr>
                        <m:t>𝑭</m:t>
                      </m:r>
                      <m:r>
                        <a:rPr lang="en-US" altLang="ja-JP" sz="2800" b="1" i="1" smtClean="0">
                          <a:solidFill>
                            <a:srgbClr val="00B050"/>
                          </a:solidFill>
                          <a:latin typeface="Cambria Math" panose="02040503050406030204" pitchFamily="18" charset="0"/>
                        </a:rPr>
                        <m:t>]</m:t>
                      </m:r>
                    </m:oMath>
                  </m:oMathPara>
                </a14:m>
                <a:endParaRPr lang="ja-JP" altLang="en-US" sz="5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77DD8790-B493-4114-9D6D-E1D3A392AB1E}"/>
                  </a:ext>
                </a:extLst>
              </p:cNvPr>
              <p:cNvSpPr>
                <a:spLocks noRot="1" noChangeAspect="1" noMove="1" noResize="1" noEditPoints="1" noAdjustHandles="1" noChangeArrowheads="1" noChangeShapeType="1" noTextEdit="1"/>
              </p:cNvSpPr>
              <p:nvPr/>
            </p:nvSpPr>
            <p:spPr>
              <a:xfrm>
                <a:off x="5359296" y="2096080"/>
                <a:ext cx="998991" cy="523220"/>
              </a:xfrm>
              <a:prstGeom prst="rect">
                <a:avLst/>
              </a:prstGeom>
              <a:blipFill>
                <a:blip r:embed="rId7"/>
                <a:stretch>
                  <a:fillRect/>
                </a:stretch>
              </a:blipFill>
            </p:spPr>
            <p:txBody>
              <a:bodyPr/>
              <a:lstStyle/>
              <a:p>
                <a:r>
                  <a:rPr lang="ja-JP" altLang="en-US">
                    <a:noFill/>
                  </a:rPr>
                  <a:t> </a:t>
                </a:r>
              </a:p>
            </p:txBody>
          </p:sp>
        </mc:Fallback>
      </mc:AlternateContent>
      <p:grpSp>
        <p:nvGrpSpPr>
          <p:cNvPr id="23" name="グループ化 22">
            <a:extLst>
              <a:ext uri="{FF2B5EF4-FFF2-40B4-BE49-F238E27FC236}">
                <a16:creationId xmlns:a16="http://schemas.microsoft.com/office/drawing/2014/main" id="{F34B5F3B-9EDF-40DA-8D2C-2D37AD25AB95}"/>
              </a:ext>
            </a:extLst>
          </p:cNvPr>
          <p:cNvGrpSpPr/>
          <p:nvPr/>
        </p:nvGrpSpPr>
        <p:grpSpPr>
          <a:xfrm>
            <a:off x="1919102" y="2962941"/>
            <a:ext cx="8063967" cy="1598632"/>
            <a:chOff x="3070783" y="2277490"/>
            <a:chExt cx="8063967" cy="2180071"/>
          </a:xfrm>
        </p:grpSpPr>
        <p:sp>
          <p:nvSpPr>
            <p:cNvPr id="24" name="正方形/長方形 23">
              <a:extLst>
                <a:ext uri="{FF2B5EF4-FFF2-40B4-BE49-F238E27FC236}">
                  <a16:creationId xmlns:a16="http://schemas.microsoft.com/office/drawing/2014/main" id="{313A8D2C-1F08-43F1-84F2-BE27B8043876}"/>
                </a:ext>
              </a:extLst>
            </p:cNvPr>
            <p:cNvSpPr/>
            <p:nvPr/>
          </p:nvSpPr>
          <p:spPr>
            <a:xfrm>
              <a:off x="3070783" y="2277490"/>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C420FEE8-C58B-4E29-AB31-BB4E0BED9535}"/>
                </a:ext>
              </a:extLst>
            </p:cNvPr>
            <p:cNvSpPr/>
            <p:nvPr/>
          </p:nvSpPr>
          <p:spPr>
            <a:xfrm>
              <a:off x="4431825" y="2277490"/>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62E175ED-B6A1-41CB-9298-F0E0C1C4A059}"/>
                </a:ext>
              </a:extLst>
            </p:cNvPr>
            <p:cNvSpPr/>
            <p:nvPr/>
          </p:nvSpPr>
          <p:spPr>
            <a:xfrm>
              <a:off x="6079280" y="2277490"/>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925ADD45-CF96-4BF9-B58D-CA99F031EEB6}"/>
                </a:ext>
              </a:extLst>
            </p:cNvPr>
            <p:cNvSpPr/>
            <p:nvPr/>
          </p:nvSpPr>
          <p:spPr>
            <a:xfrm>
              <a:off x="7660205" y="2277490"/>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C326341F-EC61-46AC-8E01-55123A3BC4E0}"/>
                </a:ext>
              </a:extLst>
            </p:cNvPr>
            <p:cNvSpPr/>
            <p:nvPr/>
          </p:nvSpPr>
          <p:spPr>
            <a:xfrm>
              <a:off x="9429747" y="2297415"/>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549E783C-63BB-4EEF-8319-48DB810E0E98}"/>
                </a:ext>
              </a:extLst>
            </p:cNvPr>
            <p:cNvSpPr/>
            <p:nvPr/>
          </p:nvSpPr>
          <p:spPr>
            <a:xfrm>
              <a:off x="10790789" y="2297415"/>
              <a:ext cx="343961" cy="216014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56D39731-9F37-4976-90B1-EEACD16E691E}"/>
                  </a:ext>
                </a:extLst>
              </p:cNvPr>
              <p:cNvSpPr/>
              <p:nvPr/>
            </p:nvSpPr>
            <p:spPr>
              <a:xfrm>
                <a:off x="8037154" y="4478665"/>
                <a:ext cx="71583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56D39731-9F37-4976-90B1-EEACD16E691E}"/>
                  </a:ext>
                </a:extLst>
              </p:cNvPr>
              <p:cNvSpPr>
                <a:spLocks noRot="1" noChangeAspect="1" noMove="1" noResize="1" noEditPoints="1" noAdjustHandles="1" noChangeArrowheads="1" noChangeShapeType="1" noTextEdit="1"/>
              </p:cNvSpPr>
              <p:nvPr/>
            </p:nvSpPr>
            <p:spPr>
              <a:xfrm>
                <a:off x="8037154" y="4478665"/>
                <a:ext cx="715837" cy="707886"/>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5A02A15F-A39C-400C-A1B3-889B9F3ABE22}"/>
                  </a:ext>
                </a:extLst>
              </p:cNvPr>
              <p:cNvSpPr/>
              <p:nvPr/>
            </p:nvSpPr>
            <p:spPr>
              <a:xfrm>
                <a:off x="9143688" y="4478666"/>
                <a:ext cx="10989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m:t>
                      </m:r>
                      <m:r>
                        <a:rPr lang="en-US" altLang="ja-JP" sz="4000" b="0" i="1" smtClean="0">
                          <a:solidFill>
                            <a:srgbClr val="FF0000"/>
                          </a:solidFill>
                          <a:latin typeface="Cambria Math" panose="02040503050406030204" pitchFamily="18" charset="0"/>
                        </a:rPr>
                        <m:t>𝑄</m:t>
                      </m:r>
                    </m:oMath>
                  </m:oMathPara>
                </a14:m>
                <a:endParaRPr lang="ja-JP" altLang="en-US" sz="1100" dirty="0">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5A02A15F-A39C-400C-A1B3-889B9F3ABE22}"/>
                  </a:ext>
                </a:extLst>
              </p:cNvPr>
              <p:cNvSpPr>
                <a:spLocks noRot="1" noChangeAspect="1" noMove="1" noResize="1" noEditPoints="1" noAdjustHandles="1" noChangeArrowheads="1" noChangeShapeType="1" noTextEdit="1"/>
              </p:cNvSpPr>
              <p:nvPr/>
            </p:nvSpPr>
            <p:spPr>
              <a:xfrm>
                <a:off x="9143688" y="4478666"/>
                <a:ext cx="1098954" cy="707886"/>
              </a:xfrm>
              <a:prstGeom prst="rect">
                <a:avLst/>
              </a:prstGeom>
              <a:blipFill>
                <a:blip r:embed="rId9"/>
                <a:stretch>
                  <a:fillRect/>
                </a:stretch>
              </a:blipFill>
            </p:spPr>
            <p:txBody>
              <a:bodyPr/>
              <a:lstStyle/>
              <a:p>
                <a:r>
                  <a:rPr lang="ja-JP" altLang="en-US">
                    <a:noFill/>
                  </a:rPr>
                  <a:t> </a:t>
                </a:r>
              </a:p>
            </p:txBody>
          </p:sp>
        </mc:Fallback>
      </mc:AlternateContent>
      <p:sp>
        <p:nvSpPr>
          <p:cNvPr id="32" name="正方形/長方形 31">
            <a:extLst>
              <a:ext uri="{FF2B5EF4-FFF2-40B4-BE49-F238E27FC236}">
                <a16:creationId xmlns:a16="http://schemas.microsoft.com/office/drawing/2014/main" id="{8AB4281C-6E86-4C5E-A0AF-42F9C8DDDB36}"/>
              </a:ext>
            </a:extLst>
          </p:cNvPr>
          <p:cNvSpPr/>
          <p:nvPr/>
        </p:nvSpPr>
        <p:spPr>
          <a:xfrm>
            <a:off x="6209959" y="2694976"/>
            <a:ext cx="2617236" cy="196486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3" name="正方形/長方形 32">
            <a:extLst>
              <a:ext uri="{FF2B5EF4-FFF2-40B4-BE49-F238E27FC236}">
                <a16:creationId xmlns:a16="http://schemas.microsoft.com/office/drawing/2014/main" id="{0E0D0038-BA37-45DF-9BA7-71277F86D571}"/>
              </a:ext>
            </a:extLst>
          </p:cNvPr>
          <p:cNvSpPr/>
          <p:nvPr/>
        </p:nvSpPr>
        <p:spPr>
          <a:xfrm>
            <a:off x="3618154" y="2136366"/>
            <a:ext cx="1415772"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40F59486-972F-4175-B5B1-69FAB5F3F565}"/>
                  </a:ext>
                </a:extLst>
              </p:cNvPr>
              <p:cNvSpPr/>
              <p:nvPr/>
            </p:nvSpPr>
            <p:spPr>
              <a:xfrm>
                <a:off x="2293793" y="2101024"/>
                <a:ext cx="9989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panose="02040503050406030204" pitchFamily="18" charset="0"/>
                        </a:rPr>
                        <m:t>𝟏</m:t>
                      </m:r>
                      <m:r>
                        <a:rPr lang="en-US" altLang="ja-JP" sz="2800" b="1" i="1" smtClean="0">
                          <a:solidFill>
                            <a:srgbClr val="00B050"/>
                          </a:solidFill>
                          <a:latin typeface="Cambria Math" panose="02040503050406030204" pitchFamily="18" charset="0"/>
                        </a:rPr>
                        <m:t>[</m:t>
                      </m:r>
                      <m:r>
                        <a:rPr lang="en-US" altLang="ja-JP" sz="2800" b="1" i="1" smtClean="0">
                          <a:solidFill>
                            <a:srgbClr val="00B050"/>
                          </a:solidFill>
                          <a:latin typeface="Cambria Math" panose="02040503050406030204" pitchFamily="18" charset="0"/>
                        </a:rPr>
                        <m:t>𝑭</m:t>
                      </m:r>
                      <m:r>
                        <a:rPr lang="en-US" altLang="ja-JP" sz="2800" b="1" i="1" smtClean="0">
                          <a:solidFill>
                            <a:srgbClr val="00B050"/>
                          </a:solidFill>
                          <a:latin typeface="Cambria Math" panose="02040503050406030204" pitchFamily="18" charset="0"/>
                        </a:rPr>
                        <m:t>]</m:t>
                      </m:r>
                    </m:oMath>
                  </m:oMathPara>
                </a14:m>
                <a:endParaRPr lang="ja-JP" altLang="en-US" sz="5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40F59486-972F-4175-B5B1-69FAB5F3F565}"/>
                  </a:ext>
                </a:extLst>
              </p:cNvPr>
              <p:cNvSpPr>
                <a:spLocks noRot="1" noChangeAspect="1" noMove="1" noResize="1" noEditPoints="1" noAdjustHandles="1" noChangeArrowheads="1" noChangeShapeType="1" noTextEdit="1"/>
              </p:cNvSpPr>
              <p:nvPr/>
            </p:nvSpPr>
            <p:spPr>
              <a:xfrm>
                <a:off x="2293793" y="2101024"/>
                <a:ext cx="998991"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93A929C8-37EF-448C-AD7E-A0B842A2249F}"/>
                  </a:ext>
                </a:extLst>
              </p:cNvPr>
              <p:cNvSpPr/>
              <p:nvPr/>
            </p:nvSpPr>
            <p:spPr>
              <a:xfrm>
                <a:off x="8699547" y="2131485"/>
                <a:ext cx="9989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panose="02040503050406030204" pitchFamily="18" charset="0"/>
                        </a:rPr>
                        <m:t>𝟑</m:t>
                      </m:r>
                      <m:r>
                        <a:rPr lang="en-US" altLang="ja-JP" sz="2800" b="1" i="1" smtClean="0">
                          <a:solidFill>
                            <a:srgbClr val="00B050"/>
                          </a:solidFill>
                          <a:latin typeface="Cambria Math" panose="02040503050406030204" pitchFamily="18" charset="0"/>
                        </a:rPr>
                        <m:t>[</m:t>
                      </m:r>
                      <m:r>
                        <a:rPr lang="en-US" altLang="ja-JP" sz="2800" b="1" i="1" smtClean="0">
                          <a:solidFill>
                            <a:srgbClr val="00B050"/>
                          </a:solidFill>
                          <a:latin typeface="Cambria Math" panose="02040503050406030204" pitchFamily="18" charset="0"/>
                        </a:rPr>
                        <m:t>𝑭</m:t>
                      </m:r>
                      <m:r>
                        <a:rPr lang="en-US" altLang="ja-JP" sz="2800" b="1" i="1" smtClean="0">
                          <a:solidFill>
                            <a:srgbClr val="00B050"/>
                          </a:solidFill>
                          <a:latin typeface="Cambria Math" panose="02040503050406030204" pitchFamily="18" charset="0"/>
                        </a:rPr>
                        <m:t>]</m:t>
                      </m:r>
                    </m:oMath>
                  </m:oMathPara>
                </a14:m>
                <a:endParaRPr lang="ja-JP" altLang="en-US" sz="5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93A929C8-37EF-448C-AD7E-A0B842A2249F}"/>
                  </a:ext>
                </a:extLst>
              </p:cNvPr>
              <p:cNvSpPr>
                <a:spLocks noRot="1" noChangeAspect="1" noMove="1" noResize="1" noEditPoints="1" noAdjustHandles="1" noChangeArrowheads="1" noChangeShapeType="1" noTextEdit="1"/>
              </p:cNvSpPr>
              <p:nvPr/>
            </p:nvSpPr>
            <p:spPr>
              <a:xfrm>
                <a:off x="8699547" y="2131485"/>
                <a:ext cx="998991" cy="523220"/>
              </a:xfrm>
              <a:prstGeom prst="rect">
                <a:avLst/>
              </a:prstGeom>
              <a:blipFill>
                <a:blip r:embed="rId11"/>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D259278D-D3BC-4C95-A6EE-AA9902E64ABE}"/>
              </a:ext>
            </a:extLst>
          </p:cNvPr>
          <p:cNvCxnSpPr/>
          <p:nvPr/>
        </p:nvCxnSpPr>
        <p:spPr>
          <a:xfrm>
            <a:off x="5283419" y="5590611"/>
            <a:ext cx="1225105"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D153082-1523-421E-B2C2-0D291B82A655}"/>
              </a:ext>
            </a:extLst>
          </p:cNvPr>
          <p:cNvCxnSpPr/>
          <p:nvPr/>
        </p:nvCxnSpPr>
        <p:spPr>
          <a:xfrm>
            <a:off x="2055039" y="5559802"/>
            <a:ext cx="1225105"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8793E955-D756-4062-B9A3-B2C32D891F9F}"/>
                  </a:ext>
                </a:extLst>
              </p:cNvPr>
              <p:cNvSpPr/>
              <p:nvPr/>
            </p:nvSpPr>
            <p:spPr>
              <a:xfrm>
                <a:off x="2435133" y="5098137"/>
                <a:ext cx="5742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i="1">
                              <a:latin typeface="Cambria Math" panose="02040503050406030204" pitchFamily="18" charset="0"/>
                            </a:rPr>
                            <m:t>1</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8793E955-D756-4062-B9A3-B2C32D891F9F}"/>
                  </a:ext>
                </a:extLst>
              </p:cNvPr>
              <p:cNvSpPr>
                <a:spLocks noRot="1" noChangeAspect="1" noMove="1" noResize="1" noEditPoints="1" noAdjustHandles="1" noChangeArrowheads="1" noChangeShapeType="1" noTextEdit="1"/>
              </p:cNvSpPr>
              <p:nvPr/>
            </p:nvSpPr>
            <p:spPr>
              <a:xfrm>
                <a:off x="2435133" y="5098137"/>
                <a:ext cx="574260" cy="461665"/>
              </a:xfrm>
              <a:prstGeom prst="rect">
                <a:avLst/>
              </a:prstGeom>
              <a:blipFill>
                <a:blip r:embed="rId12"/>
                <a:stretch>
                  <a:fillRect b="-3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A669165F-6CAC-46F9-B8EF-27662CA51B3B}"/>
                  </a:ext>
                </a:extLst>
              </p:cNvPr>
              <p:cNvSpPr/>
              <p:nvPr/>
            </p:nvSpPr>
            <p:spPr>
              <a:xfrm>
                <a:off x="5626565" y="5055048"/>
                <a:ext cx="5813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2</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A669165F-6CAC-46F9-B8EF-27662CA51B3B}"/>
                  </a:ext>
                </a:extLst>
              </p:cNvPr>
              <p:cNvSpPr>
                <a:spLocks noRot="1" noChangeAspect="1" noMove="1" noResize="1" noEditPoints="1" noAdjustHandles="1" noChangeArrowheads="1" noChangeShapeType="1" noTextEdit="1"/>
              </p:cNvSpPr>
              <p:nvPr/>
            </p:nvSpPr>
            <p:spPr>
              <a:xfrm>
                <a:off x="5626565" y="5055048"/>
                <a:ext cx="581378" cy="461665"/>
              </a:xfrm>
              <a:prstGeom prst="rect">
                <a:avLst/>
              </a:prstGeom>
              <a:blipFill>
                <a:blip r:embed="rId13"/>
                <a:stretch>
                  <a:fillRect b="-3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D947E247-277E-4A43-B19B-B467C1072B3D}"/>
                  </a:ext>
                </a:extLst>
              </p:cNvPr>
              <p:cNvSpPr/>
              <p:nvPr/>
            </p:nvSpPr>
            <p:spPr>
              <a:xfrm>
                <a:off x="8919831" y="5081915"/>
                <a:ext cx="5813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3</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D947E247-277E-4A43-B19B-B467C1072B3D}"/>
                  </a:ext>
                </a:extLst>
              </p:cNvPr>
              <p:cNvSpPr>
                <a:spLocks noRot="1" noChangeAspect="1" noMove="1" noResize="1" noEditPoints="1" noAdjustHandles="1" noChangeArrowheads="1" noChangeShapeType="1" noTextEdit="1"/>
              </p:cNvSpPr>
              <p:nvPr/>
            </p:nvSpPr>
            <p:spPr>
              <a:xfrm>
                <a:off x="8919831" y="5081915"/>
                <a:ext cx="581378" cy="461665"/>
              </a:xfrm>
              <a:prstGeom prst="rect">
                <a:avLst/>
              </a:prstGeom>
              <a:blipFill>
                <a:blip r:embed="rId14"/>
                <a:stretch>
                  <a:fillRect b="-4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BFEA8BBB-FF9C-4770-886F-065788A7FA27}"/>
              </a:ext>
            </a:extLst>
          </p:cNvPr>
          <p:cNvCxnSpPr/>
          <p:nvPr/>
        </p:nvCxnSpPr>
        <p:spPr>
          <a:xfrm>
            <a:off x="8553935" y="5590611"/>
            <a:ext cx="1225105"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D5CB93EC-A066-4284-8A59-E0A5C4C0A045}"/>
              </a:ext>
            </a:extLst>
          </p:cNvPr>
          <p:cNvGrpSpPr/>
          <p:nvPr/>
        </p:nvGrpSpPr>
        <p:grpSpPr>
          <a:xfrm>
            <a:off x="1454594" y="3744778"/>
            <a:ext cx="8944951" cy="24844"/>
            <a:chOff x="2606275" y="3352644"/>
            <a:chExt cx="8944951" cy="24844"/>
          </a:xfrm>
        </p:grpSpPr>
        <p:cxnSp>
          <p:nvCxnSpPr>
            <p:cNvPr id="44" name="直線コネクタ 43">
              <a:extLst>
                <a:ext uri="{FF2B5EF4-FFF2-40B4-BE49-F238E27FC236}">
                  <a16:creationId xmlns:a16="http://schemas.microsoft.com/office/drawing/2014/main" id="{C480477E-034F-416F-B7BF-3B8BE2ECB21E}"/>
                </a:ext>
              </a:extLst>
            </p:cNvPr>
            <p:cNvCxnSpPr/>
            <p:nvPr/>
          </p:nvCxnSpPr>
          <p:spPr>
            <a:xfrm flipH="1" flipV="1">
              <a:off x="2606275" y="3354611"/>
              <a:ext cx="464508" cy="19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2C484F3-782B-4D87-BD35-C14A6B3144E4}"/>
                </a:ext>
              </a:extLst>
            </p:cNvPr>
            <p:cNvCxnSpPr>
              <a:cxnSpLocks/>
            </p:cNvCxnSpPr>
            <p:nvPr/>
          </p:nvCxnSpPr>
          <p:spPr>
            <a:xfrm flipH="1">
              <a:off x="4775786" y="3357563"/>
              <a:ext cx="1251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8FA8BCF-8152-422B-BABC-9D617FDBDAEA}"/>
                </a:ext>
              </a:extLst>
            </p:cNvPr>
            <p:cNvCxnSpPr>
              <a:cxnSpLocks/>
            </p:cNvCxnSpPr>
            <p:nvPr/>
          </p:nvCxnSpPr>
          <p:spPr>
            <a:xfrm flipH="1">
              <a:off x="8013031" y="3352644"/>
              <a:ext cx="1404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4DBDD2A-4FEC-4FAC-9C65-69D3C420BB0F}"/>
                </a:ext>
              </a:extLst>
            </p:cNvPr>
            <p:cNvCxnSpPr>
              <a:cxnSpLocks/>
            </p:cNvCxnSpPr>
            <p:nvPr/>
          </p:nvCxnSpPr>
          <p:spPr>
            <a:xfrm flipH="1">
              <a:off x="11134750" y="3377488"/>
              <a:ext cx="4164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571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0" grpId="0" animBg="1"/>
      <p:bldP spid="21" grpId="0"/>
      <p:bldP spid="30" grpId="0"/>
      <p:bldP spid="31"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a:t>
            </a:fld>
            <a:endParaRPr kumimoji="1" lang="ja-JP" altLang="en-US"/>
          </a:p>
        </p:txBody>
      </p:sp>
      <p:sp>
        <p:nvSpPr>
          <p:cNvPr id="6" name="正方形/長方形 5">
            <a:extLst>
              <a:ext uri="{FF2B5EF4-FFF2-40B4-BE49-F238E27FC236}">
                <a16:creationId xmlns:a16="http://schemas.microsoft.com/office/drawing/2014/main" id="{38E035F3-2500-4E9C-AFD9-735F4822D0D6}"/>
              </a:ext>
            </a:extLst>
          </p:cNvPr>
          <p:cNvSpPr/>
          <p:nvPr/>
        </p:nvSpPr>
        <p:spPr>
          <a:xfrm>
            <a:off x="283319" y="1188385"/>
            <a:ext cx="10483960" cy="584775"/>
          </a:xfrm>
          <a:prstGeom prst="rect">
            <a:avLst/>
          </a:prstGeom>
        </p:spPr>
        <p:txBody>
          <a:bodyPr wrap="none">
            <a:spAutoFit/>
          </a:bodyPr>
          <a:lstStyle/>
          <a:p>
            <a:r>
              <a:rPr lang="ja-JP" altLang="en-US" sz="3200" b="1" dirty="0">
                <a:latin typeface="HG丸ｺﾞｼｯｸM-PRO" panose="020F0600000000000000" pitchFamily="50" charset="-128"/>
                <a:ea typeface="HG丸ｺﾞｼｯｸM-PRO" panose="020F0600000000000000" pitchFamily="50" charset="-128"/>
              </a:rPr>
              <a:t>（重要公式）コンデンサーが蓄える電気量Ｑを求める式</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9CC45260-796D-4ECE-BF28-BD176F86AABD}"/>
                  </a:ext>
                </a:extLst>
              </p:cNvPr>
              <p:cNvSpPr/>
              <p:nvPr/>
            </p:nvSpPr>
            <p:spPr>
              <a:xfrm>
                <a:off x="938078" y="2175604"/>
                <a:ext cx="4693336"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𝑸</m:t>
                      </m:r>
                      <m:r>
                        <a:rPr lang="en-US" altLang="ja-JP" sz="4800" b="1" i="1" smtClean="0">
                          <a:solidFill>
                            <a:srgbClr val="FF0000"/>
                          </a:solidFill>
                          <a:latin typeface="Cambria Math" panose="02040503050406030204" pitchFamily="18" charset="0"/>
                        </a:rPr>
                        <m:t>=</m:t>
                      </m:r>
                      <m:r>
                        <a:rPr lang="en-US" altLang="ja-JP" sz="4800" b="1" i="1" smtClean="0">
                          <a:solidFill>
                            <a:srgbClr val="FF0000"/>
                          </a:solidFill>
                          <a:latin typeface="Cambria Math" panose="02040503050406030204" pitchFamily="18" charset="0"/>
                        </a:rPr>
                        <m:t>𝑪𝑽</m:t>
                      </m:r>
                      <m:r>
                        <a:rPr lang="en-US" altLang="ja-JP" sz="4800" b="1" i="1" smtClean="0">
                          <a:solidFill>
                            <a:srgbClr val="FF0000"/>
                          </a:solidFill>
                          <a:latin typeface="Cambria Math" panose="02040503050406030204" pitchFamily="18" charset="0"/>
                        </a:rPr>
                        <m:t>=</m:t>
                      </m:r>
                      <m:f>
                        <m:fPr>
                          <m:ctrlPr>
                            <a:rPr lang="en-US" altLang="ja-JP" sz="4800" b="1" i="1" smtClean="0">
                              <a:solidFill>
                                <a:srgbClr val="FF0000"/>
                              </a:solidFill>
                              <a:latin typeface="Cambria Math" panose="02040503050406030204" pitchFamily="18" charset="0"/>
                            </a:rPr>
                          </m:ctrlPr>
                        </m:fPr>
                        <m:num>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𝜺</m:t>
                              </m:r>
                            </m:e>
                            <m:sub>
                              <m:r>
                                <a:rPr lang="en-US" altLang="ja-JP" sz="4800" b="1" i="1">
                                  <a:solidFill>
                                    <a:srgbClr val="FF0000"/>
                                  </a:solidFill>
                                  <a:latin typeface="Cambria Math" panose="02040503050406030204" pitchFamily="18" charset="0"/>
                                </a:rPr>
                                <m:t>𝟎</m:t>
                              </m:r>
                            </m:sub>
                          </m:sSub>
                          <m:r>
                            <a:rPr lang="en-US" altLang="ja-JP" sz="4800" b="1" i="1">
                              <a:solidFill>
                                <a:srgbClr val="FF0000"/>
                              </a:solidFill>
                              <a:latin typeface="Cambria Math" panose="02040503050406030204" pitchFamily="18" charset="0"/>
                            </a:rPr>
                            <m:t>𝑺</m:t>
                          </m:r>
                        </m:num>
                        <m:den>
                          <m:r>
                            <a:rPr lang="en-US" altLang="ja-JP" sz="4800" b="1" i="1" smtClean="0">
                              <a:solidFill>
                                <a:srgbClr val="FF0000"/>
                              </a:solidFill>
                              <a:latin typeface="Cambria Math" panose="02040503050406030204" pitchFamily="18" charset="0"/>
                            </a:rPr>
                            <m:t>𝒅</m:t>
                          </m:r>
                        </m:den>
                      </m:f>
                      <m:r>
                        <a:rPr lang="en-US" altLang="ja-JP" sz="4800" b="1" i="1" smtClean="0">
                          <a:solidFill>
                            <a:srgbClr val="FF0000"/>
                          </a:solidFill>
                          <a:latin typeface="Cambria Math" panose="02040503050406030204" pitchFamily="18" charset="0"/>
                        </a:rPr>
                        <m:t>𝑽</m:t>
                      </m:r>
                    </m:oMath>
                  </m:oMathPara>
                </a14:m>
                <a:endParaRPr lang="ja-JP" altLang="en-US" sz="48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9CC45260-796D-4ECE-BF28-BD176F86AABD}"/>
                  </a:ext>
                </a:extLst>
              </p:cNvPr>
              <p:cNvSpPr>
                <a:spLocks noRot="1" noChangeAspect="1" noMove="1" noResize="1" noEditPoints="1" noAdjustHandles="1" noChangeArrowheads="1" noChangeShapeType="1" noTextEdit="1"/>
              </p:cNvSpPr>
              <p:nvPr/>
            </p:nvSpPr>
            <p:spPr>
              <a:xfrm>
                <a:off x="938078" y="2175604"/>
                <a:ext cx="4693336" cy="148002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6A091663-D4A8-43C6-A90C-5917D837D8F6}"/>
                  </a:ext>
                </a:extLst>
              </p:cNvPr>
              <p:cNvSpPr/>
              <p:nvPr/>
            </p:nvSpPr>
            <p:spPr>
              <a:xfrm>
                <a:off x="5926437" y="2800391"/>
                <a:ext cx="2419188" cy="461665"/>
              </a:xfrm>
              <a:prstGeom prst="rect">
                <a:avLst/>
              </a:prstGeom>
            </p:spPr>
            <p:txBody>
              <a:bodyPr wrap="none">
                <a:spAutoFit/>
              </a:bodyPr>
              <a:lstStyle/>
              <a:p>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𝟎</m:t>
                        </m:r>
                      </m:sub>
                    </m:sSub>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真空の誘電率</a:t>
                </a:r>
              </a:p>
            </p:txBody>
          </p:sp>
        </mc:Choice>
        <mc:Fallback xmlns="">
          <p:sp>
            <p:nvSpPr>
              <p:cNvPr id="8" name="正方形/長方形 7">
                <a:extLst>
                  <a:ext uri="{FF2B5EF4-FFF2-40B4-BE49-F238E27FC236}">
                    <a16:creationId xmlns:a16="http://schemas.microsoft.com/office/drawing/2014/main" id="{6A091663-D4A8-43C6-A90C-5917D837D8F6}"/>
                  </a:ext>
                </a:extLst>
              </p:cNvPr>
              <p:cNvSpPr>
                <a:spLocks noRot="1" noChangeAspect="1" noMove="1" noResize="1" noEditPoints="1" noAdjustHandles="1" noChangeArrowheads="1" noChangeShapeType="1" noTextEdit="1"/>
              </p:cNvSpPr>
              <p:nvPr/>
            </p:nvSpPr>
            <p:spPr>
              <a:xfrm>
                <a:off x="5926437" y="2800391"/>
                <a:ext cx="2419188" cy="461665"/>
              </a:xfrm>
              <a:prstGeom prst="rect">
                <a:avLst/>
              </a:prstGeom>
              <a:blipFill>
                <a:blip r:embed="rId3"/>
                <a:stretch>
                  <a:fillRect t="-14474" r="-3023"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6331B885-9A01-4655-B60A-4A1937ABA142}"/>
                  </a:ext>
                </a:extLst>
              </p:cNvPr>
              <p:cNvSpPr/>
              <p:nvPr/>
            </p:nvSpPr>
            <p:spPr>
              <a:xfrm>
                <a:off x="5936338" y="3424793"/>
                <a:ext cx="1980029" cy="461665"/>
              </a:xfrm>
              <a:prstGeom prst="rect">
                <a:avLst/>
              </a:prstGeom>
            </p:spPr>
            <p:txBody>
              <a:bodyPr wrap="none">
                <a:spAutoFit/>
              </a:bodyPr>
              <a:lstStyle/>
              <a:p>
                <a14:m>
                  <m:oMath xmlns:m="http://schemas.openxmlformats.org/officeDocument/2006/math">
                    <m:r>
                      <a:rPr lang="en-US" altLang="ja-JP" sz="2400" b="1" i="1" smtClean="0">
                        <a:solidFill>
                          <a:srgbClr val="FF0000"/>
                        </a:solidFill>
                        <a:latin typeface="Cambria Math" panose="02040503050406030204" pitchFamily="18" charset="0"/>
                      </a:rPr>
                      <m:t>𝑺</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極板の面積</a:t>
                </a:r>
              </a:p>
            </p:txBody>
          </p:sp>
        </mc:Choice>
        <mc:Fallback xmlns="">
          <p:sp>
            <p:nvSpPr>
              <p:cNvPr id="9" name="正方形/長方形 8">
                <a:extLst>
                  <a:ext uri="{FF2B5EF4-FFF2-40B4-BE49-F238E27FC236}">
                    <a16:creationId xmlns:a16="http://schemas.microsoft.com/office/drawing/2014/main" id="{6331B885-9A01-4655-B60A-4A1937ABA142}"/>
                  </a:ext>
                </a:extLst>
              </p:cNvPr>
              <p:cNvSpPr>
                <a:spLocks noRot="1" noChangeAspect="1" noMove="1" noResize="1" noEditPoints="1" noAdjustHandles="1" noChangeArrowheads="1" noChangeShapeType="1" noTextEdit="1"/>
              </p:cNvSpPr>
              <p:nvPr/>
            </p:nvSpPr>
            <p:spPr>
              <a:xfrm>
                <a:off x="5936338" y="3424793"/>
                <a:ext cx="1980029" cy="461665"/>
              </a:xfrm>
              <a:prstGeom prst="rect">
                <a:avLst/>
              </a:prstGeom>
              <a:blipFill>
                <a:blip r:embed="rId4"/>
                <a:stretch>
                  <a:fillRect l="-923" t="-14474" r="-3692"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5BEA7261-0390-4D00-8D17-82EC78A44D12}"/>
                  </a:ext>
                </a:extLst>
              </p:cNvPr>
              <p:cNvSpPr/>
              <p:nvPr/>
            </p:nvSpPr>
            <p:spPr>
              <a:xfrm>
                <a:off x="8610600" y="2800391"/>
                <a:ext cx="2004075" cy="461665"/>
              </a:xfrm>
              <a:prstGeom prst="rect">
                <a:avLst/>
              </a:prstGeom>
            </p:spPr>
            <p:txBody>
              <a:bodyPr wrap="none">
                <a:spAutoFit/>
              </a:bodyPr>
              <a:lstStyle/>
              <a:p>
                <a14:m>
                  <m:oMath xmlns:m="http://schemas.openxmlformats.org/officeDocument/2006/math">
                    <m:r>
                      <a:rPr lang="en-US" altLang="ja-JP" sz="2400" b="1" i="1" smtClean="0">
                        <a:solidFill>
                          <a:srgbClr val="FF0000"/>
                        </a:solidFill>
                        <a:latin typeface="Cambria Math" panose="02040503050406030204" pitchFamily="18" charset="0"/>
                      </a:rPr>
                      <m:t>𝒅</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極板の間隔</a:t>
                </a:r>
              </a:p>
            </p:txBody>
          </p:sp>
        </mc:Choice>
        <mc:Fallback xmlns="">
          <p:sp>
            <p:nvSpPr>
              <p:cNvPr id="10" name="正方形/長方形 9">
                <a:extLst>
                  <a:ext uri="{FF2B5EF4-FFF2-40B4-BE49-F238E27FC236}">
                    <a16:creationId xmlns:a16="http://schemas.microsoft.com/office/drawing/2014/main" id="{5BEA7261-0390-4D00-8D17-82EC78A44D12}"/>
                  </a:ext>
                </a:extLst>
              </p:cNvPr>
              <p:cNvSpPr>
                <a:spLocks noRot="1" noChangeAspect="1" noMove="1" noResize="1" noEditPoints="1" noAdjustHandles="1" noChangeArrowheads="1" noChangeShapeType="1" noTextEdit="1"/>
              </p:cNvSpPr>
              <p:nvPr/>
            </p:nvSpPr>
            <p:spPr>
              <a:xfrm>
                <a:off x="8610600" y="2800391"/>
                <a:ext cx="2004075" cy="461665"/>
              </a:xfrm>
              <a:prstGeom prst="rect">
                <a:avLst/>
              </a:prstGeom>
              <a:blipFill>
                <a:blip r:embed="rId5"/>
                <a:stretch>
                  <a:fillRect l="-1220" t="-14474" r="-3963"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9971D9D6-D70A-4FA5-975A-34EB5B339A3B}"/>
                  </a:ext>
                </a:extLst>
              </p:cNvPr>
              <p:cNvSpPr/>
              <p:nvPr/>
            </p:nvSpPr>
            <p:spPr>
              <a:xfrm>
                <a:off x="8610600" y="3385166"/>
                <a:ext cx="2313454" cy="461665"/>
              </a:xfrm>
              <a:prstGeom prst="rect">
                <a:avLst/>
              </a:prstGeom>
            </p:spPr>
            <p:txBody>
              <a:bodyPr wrap="none">
                <a:spAutoFit/>
              </a:bodyPr>
              <a:lstStyle/>
              <a:p>
                <a14:m>
                  <m:oMath xmlns:m="http://schemas.openxmlformats.org/officeDocument/2006/math">
                    <m:r>
                      <a:rPr lang="en-US" altLang="ja-JP" sz="2400" b="1" i="1" smtClean="0">
                        <a:solidFill>
                          <a:srgbClr val="FF0000"/>
                        </a:solidFill>
                        <a:latin typeface="Cambria Math" panose="02040503050406030204" pitchFamily="18" charset="0"/>
                      </a:rPr>
                      <m:t>𝑽</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極板の電位差</a:t>
                </a:r>
              </a:p>
            </p:txBody>
          </p:sp>
        </mc:Choice>
        <mc:Fallback xmlns="">
          <p:sp>
            <p:nvSpPr>
              <p:cNvPr id="11" name="正方形/長方形 10">
                <a:extLst>
                  <a:ext uri="{FF2B5EF4-FFF2-40B4-BE49-F238E27FC236}">
                    <a16:creationId xmlns:a16="http://schemas.microsoft.com/office/drawing/2014/main" id="{9971D9D6-D70A-4FA5-975A-34EB5B339A3B}"/>
                  </a:ext>
                </a:extLst>
              </p:cNvPr>
              <p:cNvSpPr>
                <a:spLocks noRot="1" noChangeAspect="1" noMove="1" noResize="1" noEditPoints="1" noAdjustHandles="1" noChangeArrowheads="1" noChangeShapeType="1" noTextEdit="1"/>
              </p:cNvSpPr>
              <p:nvPr/>
            </p:nvSpPr>
            <p:spPr>
              <a:xfrm>
                <a:off x="8610600" y="3385166"/>
                <a:ext cx="2313454" cy="461665"/>
              </a:xfrm>
              <a:prstGeom prst="rect">
                <a:avLst/>
              </a:prstGeom>
              <a:blipFill>
                <a:blip r:embed="rId6"/>
                <a:stretch>
                  <a:fillRect l="-792" t="-14474" r="-3166" b="-25000"/>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A5A76B55-FEAC-487F-8395-6424F9DF0C51}"/>
              </a:ext>
            </a:extLst>
          </p:cNvPr>
          <p:cNvSpPr/>
          <p:nvPr/>
        </p:nvSpPr>
        <p:spPr>
          <a:xfrm>
            <a:off x="633153" y="1935942"/>
            <a:ext cx="10771447"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7D5C4027-6E81-4938-924A-F0A20DA8E312}"/>
              </a:ext>
            </a:extLst>
          </p:cNvPr>
          <p:cNvSpPr/>
          <p:nvPr/>
        </p:nvSpPr>
        <p:spPr>
          <a:xfrm>
            <a:off x="1062210" y="4097590"/>
            <a:ext cx="10841881" cy="707886"/>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同じコンデンサーの場合</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極板間の電圧が大きいほど、蓄えられる電気量は</a:t>
            </a:r>
          </a:p>
        </p:txBody>
      </p:sp>
      <p:sp>
        <p:nvSpPr>
          <p:cNvPr id="15" name="正方形/長方形 14">
            <a:extLst>
              <a:ext uri="{FF2B5EF4-FFF2-40B4-BE49-F238E27FC236}">
                <a16:creationId xmlns:a16="http://schemas.microsoft.com/office/drawing/2014/main" id="{503FD624-7F65-46A4-B0AE-A8FC02E3EDB8}"/>
              </a:ext>
            </a:extLst>
          </p:cNvPr>
          <p:cNvSpPr/>
          <p:nvPr/>
        </p:nvSpPr>
        <p:spPr>
          <a:xfrm>
            <a:off x="1077792" y="4851511"/>
            <a:ext cx="10841881" cy="707886"/>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同じ電圧、同じ極板間隔の場合</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極板が広いほど、蓄えられる電気量は</a:t>
            </a:r>
          </a:p>
        </p:txBody>
      </p:sp>
      <p:sp>
        <p:nvSpPr>
          <p:cNvPr id="16" name="正方形/長方形 15">
            <a:extLst>
              <a:ext uri="{FF2B5EF4-FFF2-40B4-BE49-F238E27FC236}">
                <a16:creationId xmlns:a16="http://schemas.microsoft.com/office/drawing/2014/main" id="{681A209C-39BC-4FC9-B391-388BB5C5B907}"/>
              </a:ext>
            </a:extLst>
          </p:cNvPr>
          <p:cNvSpPr/>
          <p:nvPr/>
        </p:nvSpPr>
        <p:spPr>
          <a:xfrm>
            <a:off x="1062209" y="5633944"/>
            <a:ext cx="10841881" cy="707886"/>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同じ電圧、同じ極板面積の場合</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極板が狭いほど、蓄えられる電気量は</a:t>
            </a:r>
          </a:p>
        </p:txBody>
      </p:sp>
      <p:sp>
        <p:nvSpPr>
          <p:cNvPr id="17" name="正方形/長方形 16">
            <a:extLst>
              <a:ext uri="{FF2B5EF4-FFF2-40B4-BE49-F238E27FC236}">
                <a16:creationId xmlns:a16="http://schemas.microsoft.com/office/drawing/2014/main" id="{070E3FC3-39E6-472F-8714-84DC8CA417A3}"/>
              </a:ext>
            </a:extLst>
          </p:cNvPr>
          <p:cNvSpPr/>
          <p:nvPr/>
        </p:nvSpPr>
        <p:spPr>
          <a:xfrm>
            <a:off x="7265242" y="4404650"/>
            <a:ext cx="1038877" cy="400110"/>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大きい</a:t>
            </a:r>
          </a:p>
        </p:txBody>
      </p:sp>
      <p:sp>
        <p:nvSpPr>
          <p:cNvPr id="18" name="正方形/長方形 17">
            <a:extLst>
              <a:ext uri="{FF2B5EF4-FFF2-40B4-BE49-F238E27FC236}">
                <a16:creationId xmlns:a16="http://schemas.microsoft.com/office/drawing/2014/main" id="{9E025F1B-B001-4FDA-9F6E-B46DCAF1E70D}"/>
              </a:ext>
            </a:extLst>
          </p:cNvPr>
          <p:cNvSpPr/>
          <p:nvPr/>
        </p:nvSpPr>
        <p:spPr>
          <a:xfrm>
            <a:off x="6040372" y="5159287"/>
            <a:ext cx="1038877" cy="400110"/>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大きい</a:t>
            </a:r>
          </a:p>
        </p:txBody>
      </p:sp>
      <p:sp>
        <p:nvSpPr>
          <p:cNvPr id="19" name="正方形/長方形 18">
            <a:extLst>
              <a:ext uri="{FF2B5EF4-FFF2-40B4-BE49-F238E27FC236}">
                <a16:creationId xmlns:a16="http://schemas.microsoft.com/office/drawing/2014/main" id="{CB11CE04-577E-4F46-8B1E-2BE958D24053}"/>
              </a:ext>
            </a:extLst>
          </p:cNvPr>
          <p:cNvSpPr/>
          <p:nvPr/>
        </p:nvSpPr>
        <p:spPr>
          <a:xfrm>
            <a:off x="5979293" y="5936403"/>
            <a:ext cx="1038877" cy="400110"/>
          </a:xfrm>
          <a:prstGeom prst="rect">
            <a:avLst/>
          </a:prstGeom>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大きい</a:t>
            </a:r>
          </a:p>
        </p:txBody>
      </p:sp>
    </p:spTree>
    <p:extLst>
      <p:ext uri="{BB962C8B-B14F-4D97-AF65-F5344CB8AC3E}">
        <p14:creationId xmlns:p14="http://schemas.microsoft.com/office/powerpoint/2010/main" val="25550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20</a:t>
            </a:fld>
            <a:endParaRPr kumimoji="1" lang="ja-JP" altLang="en-US"/>
          </a:p>
        </p:txBody>
      </p:sp>
      <p:sp>
        <p:nvSpPr>
          <p:cNvPr id="6" name="正方形/長方形 5">
            <a:extLst>
              <a:ext uri="{FF2B5EF4-FFF2-40B4-BE49-F238E27FC236}">
                <a16:creationId xmlns:a16="http://schemas.microsoft.com/office/drawing/2014/main" id="{7B81650F-6E7A-4207-A9FA-8FE42404AB36}"/>
              </a:ext>
            </a:extLst>
          </p:cNvPr>
          <p:cNvSpPr/>
          <p:nvPr/>
        </p:nvSpPr>
        <p:spPr>
          <a:xfrm>
            <a:off x="576972" y="750785"/>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解き方①</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FB0F0296-BBBB-4DF1-9185-19AC33260626}"/>
                  </a:ext>
                </a:extLst>
              </p:cNvPr>
              <p:cNvSpPr/>
              <p:nvPr/>
            </p:nvSpPr>
            <p:spPr>
              <a:xfrm>
                <a:off x="505954" y="1331522"/>
                <a:ext cx="698377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𝑪</m:t>
                          </m:r>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𝟏</m:t>
                          </m:r>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𝟐</m:t>
                          </m:r>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𝟑</m:t>
                          </m:r>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𝟔</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𝟑</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num>
                        <m:den>
                          <m:r>
                            <a:rPr lang="en-US" altLang="ja-JP" sz="2800" b="1" i="1" smtClean="0">
                              <a:solidFill>
                                <a:srgbClr val="FF0000"/>
                              </a:solidFill>
                              <a:latin typeface="Cambria Math" panose="02040503050406030204" pitchFamily="18" charset="0"/>
                            </a:rPr>
                            <m:t>𝟔</m:t>
                          </m:r>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𝟏𝟏</m:t>
                          </m:r>
                        </m:num>
                        <m:den>
                          <m:r>
                            <a:rPr lang="en-US" altLang="ja-JP" sz="2800" b="1" i="1" smtClean="0">
                              <a:solidFill>
                                <a:srgbClr val="FF0000"/>
                              </a:solidFill>
                              <a:latin typeface="Cambria Math" panose="02040503050406030204" pitchFamily="18" charset="0"/>
                            </a:rPr>
                            <m:t>𝟔</m:t>
                          </m:r>
                        </m:den>
                      </m:f>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𝑪</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𝟔</m:t>
                          </m:r>
                        </m:num>
                        <m:den>
                          <m:r>
                            <a:rPr lang="en-US" altLang="ja-JP" sz="2800" b="1" i="1" smtClean="0">
                              <a:solidFill>
                                <a:srgbClr val="FF0000"/>
                              </a:solidFill>
                              <a:latin typeface="Cambria Math" panose="02040503050406030204" pitchFamily="18" charset="0"/>
                            </a:rPr>
                            <m:t>𝟏𝟏</m:t>
                          </m:r>
                        </m:den>
                      </m:f>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FB0F0296-BBBB-4DF1-9185-19AC33260626}"/>
                  </a:ext>
                </a:extLst>
              </p:cNvPr>
              <p:cNvSpPr>
                <a:spLocks noRot="1" noChangeAspect="1" noMove="1" noResize="1" noEditPoints="1" noAdjustHandles="1" noChangeArrowheads="1" noChangeShapeType="1" noTextEdit="1"/>
              </p:cNvSpPr>
              <p:nvPr/>
            </p:nvSpPr>
            <p:spPr>
              <a:xfrm>
                <a:off x="505954" y="1331522"/>
                <a:ext cx="6983771" cy="90178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3110963A-979B-46CE-B13B-EC11DEF20A8F}"/>
                  </a:ext>
                </a:extLst>
              </p:cNvPr>
              <p:cNvSpPr/>
              <p:nvPr/>
            </p:nvSpPr>
            <p:spPr>
              <a:xfrm>
                <a:off x="2309170" y="794368"/>
                <a:ext cx="3762568"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合成容量</a:t>
                </a:r>
                <a14:m>
                  <m:oMath xmlns:m="http://schemas.openxmlformats.org/officeDocument/2006/math">
                    <m:r>
                      <a:rPr lang="en-US" altLang="ja-JP" sz="2400" b="1" i="1">
                        <a:solidFill>
                          <a:srgbClr val="FF0000"/>
                        </a:solidFill>
                        <a:latin typeface="Cambria Math" panose="02040503050406030204" pitchFamily="18" charset="0"/>
                      </a:rPr>
                      <m:t>𝑪</m:t>
                    </m:r>
                  </m:oMath>
                </a14:m>
                <a:r>
                  <a:rPr lang="ja-JP" altLang="en-US" sz="2400" dirty="0">
                    <a:latin typeface="HG丸ｺﾞｼｯｸM-PRO" panose="020F0600000000000000" pitchFamily="50" charset="-128"/>
                    <a:ea typeface="HG丸ｺﾞｼｯｸM-PRO" panose="020F0600000000000000" pitchFamily="50" charset="-128"/>
                  </a:rPr>
                  <a:t>をまず求める。</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3110963A-979B-46CE-B13B-EC11DEF20A8F}"/>
                  </a:ext>
                </a:extLst>
              </p:cNvPr>
              <p:cNvSpPr>
                <a:spLocks noRot="1" noChangeAspect="1" noMove="1" noResize="1" noEditPoints="1" noAdjustHandles="1" noChangeArrowheads="1" noChangeShapeType="1" noTextEdit="1"/>
              </p:cNvSpPr>
              <p:nvPr/>
            </p:nvSpPr>
            <p:spPr>
              <a:xfrm>
                <a:off x="2309170" y="794368"/>
                <a:ext cx="3762568" cy="461665"/>
              </a:xfrm>
              <a:prstGeom prst="rect">
                <a:avLst/>
              </a:prstGeom>
              <a:blipFill>
                <a:blip r:embed="rId3"/>
                <a:stretch>
                  <a:fillRect l="-2593" t="-14474" r="-1459"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E6F486CF-4C05-4931-9FBE-764C110DF69C}"/>
                  </a:ext>
                </a:extLst>
              </p:cNvPr>
              <p:cNvSpPr/>
              <p:nvPr/>
            </p:nvSpPr>
            <p:spPr>
              <a:xfrm>
                <a:off x="374305" y="2369568"/>
                <a:ext cx="3207095"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𝑸</m:t>
                      </m:r>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𝟔</m:t>
                          </m:r>
                        </m:num>
                        <m:den>
                          <m:r>
                            <a:rPr lang="en-US" altLang="ja-JP" sz="2800" b="1" i="1" smtClean="0">
                              <a:solidFill>
                                <a:srgbClr val="FF0000"/>
                              </a:solidFill>
                              <a:latin typeface="Cambria Math" panose="02040503050406030204" pitchFamily="18" charset="0"/>
                            </a:rPr>
                            <m:t>𝟏𝟏</m:t>
                          </m:r>
                        </m:den>
                      </m:f>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𝟐𝟐</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E6F486CF-4C05-4931-9FBE-764C110DF69C}"/>
                  </a:ext>
                </a:extLst>
              </p:cNvPr>
              <p:cNvSpPr>
                <a:spLocks noRot="1" noChangeAspect="1" noMove="1" noResize="1" noEditPoints="1" noAdjustHandles="1" noChangeArrowheads="1" noChangeShapeType="1" noTextEdit="1"/>
              </p:cNvSpPr>
              <p:nvPr/>
            </p:nvSpPr>
            <p:spPr>
              <a:xfrm>
                <a:off x="374305" y="2369568"/>
                <a:ext cx="3207095" cy="89896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FDBE1872-35CB-451B-ABFA-BB5BD2B981A1}"/>
                  </a:ext>
                </a:extLst>
              </p:cNvPr>
              <p:cNvSpPr/>
              <p:nvPr/>
            </p:nvSpPr>
            <p:spPr>
              <a:xfrm>
                <a:off x="858681" y="3268532"/>
                <a:ext cx="2985497"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𝑽</m:t>
                          </m:r>
                        </m:e>
                        <m:sub>
                          <m:r>
                            <a:rPr lang="en-US" altLang="ja-JP" sz="2800" b="1" i="1" smtClean="0">
                              <a:solidFill>
                                <a:srgbClr val="FF0000"/>
                              </a:solidFill>
                              <a:latin typeface="Cambria Math" panose="02040503050406030204" pitchFamily="18" charset="0"/>
                            </a:rPr>
                            <m:t>𝟏</m:t>
                          </m:r>
                        </m:sub>
                      </m:sSub>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𝟏𝟐</m:t>
                          </m:r>
                        </m:num>
                        <m:den>
                          <m:r>
                            <a:rPr lang="en-US" altLang="ja-JP" sz="2800" b="1" i="1" smtClean="0">
                              <a:solidFill>
                                <a:srgbClr val="FF0000"/>
                              </a:solidFill>
                              <a:latin typeface="Cambria Math" panose="02040503050406030204" pitchFamily="18" charset="0"/>
                            </a:rPr>
                            <m:t>𝟏</m:t>
                          </m:r>
                        </m:den>
                      </m:f>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a:solidFill>
                            <a:srgbClr val="FF0000"/>
                          </a:solidFill>
                          <a:latin typeface="Cambria Math" panose="02040503050406030204" pitchFamily="18" charset="0"/>
                          <a:ea typeface="Cambria Math" panose="02040503050406030204" pitchFamily="18" charset="0"/>
                        </a:rPr>
                        <m:t>𝑽</m:t>
                      </m:r>
                      <m:r>
                        <a:rPr lang="en-US" altLang="ja-JP" sz="2800" b="1" i="1">
                          <a:solidFill>
                            <a:srgbClr val="FF0000"/>
                          </a:solidFill>
                          <a:latin typeface="Cambria Math" panose="02040503050406030204" pitchFamily="18" charset="0"/>
                          <a:ea typeface="Cambria Math" panose="02040503050406030204" pitchFamily="18" charset="0"/>
                        </a:rPr>
                        <m:t>]</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FDBE1872-35CB-451B-ABFA-BB5BD2B981A1}"/>
                  </a:ext>
                </a:extLst>
              </p:cNvPr>
              <p:cNvSpPr>
                <a:spLocks noRot="1" noChangeAspect="1" noMove="1" noResize="1" noEditPoints="1" noAdjustHandles="1" noChangeArrowheads="1" noChangeShapeType="1" noTextEdit="1"/>
              </p:cNvSpPr>
              <p:nvPr/>
            </p:nvSpPr>
            <p:spPr>
              <a:xfrm>
                <a:off x="858681" y="3268532"/>
                <a:ext cx="2985497" cy="89896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4F00370-1A5C-434C-88A1-7B00AF789861}"/>
                  </a:ext>
                </a:extLst>
              </p:cNvPr>
              <p:cNvSpPr/>
              <p:nvPr/>
            </p:nvSpPr>
            <p:spPr>
              <a:xfrm>
                <a:off x="886601" y="4212762"/>
                <a:ext cx="2770695"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𝑽</m:t>
                          </m:r>
                        </m:e>
                        <m:sub>
                          <m:r>
                            <a:rPr lang="en-US" altLang="ja-JP" sz="2800" b="1" i="1" smtClean="0">
                              <a:solidFill>
                                <a:srgbClr val="FF0000"/>
                              </a:solidFill>
                              <a:latin typeface="Cambria Math" panose="02040503050406030204" pitchFamily="18" charset="0"/>
                            </a:rPr>
                            <m:t>𝟐</m:t>
                          </m:r>
                        </m:sub>
                      </m:sSub>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𝟏𝟐</m:t>
                          </m:r>
                        </m:num>
                        <m:den>
                          <m:r>
                            <a:rPr lang="en-US" altLang="ja-JP" sz="2800" b="1" i="1" smtClean="0">
                              <a:solidFill>
                                <a:srgbClr val="FF0000"/>
                              </a:solidFill>
                              <a:latin typeface="Cambria Math" panose="02040503050406030204" pitchFamily="18" charset="0"/>
                            </a:rPr>
                            <m:t>𝟐</m:t>
                          </m:r>
                        </m:den>
                      </m:f>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𝟔</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a:solidFill>
                            <a:srgbClr val="FF0000"/>
                          </a:solidFill>
                          <a:latin typeface="Cambria Math" panose="02040503050406030204" pitchFamily="18" charset="0"/>
                          <a:ea typeface="Cambria Math" panose="02040503050406030204" pitchFamily="18" charset="0"/>
                        </a:rPr>
                        <m:t>𝑽</m:t>
                      </m:r>
                      <m:r>
                        <a:rPr lang="en-US" altLang="ja-JP" sz="2800" b="1" i="1">
                          <a:solidFill>
                            <a:srgbClr val="FF0000"/>
                          </a:solidFill>
                          <a:latin typeface="Cambria Math" panose="02040503050406030204" pitchFamily="18" charset="0"/>
                          <a:ea typeface="Cambria Math" panose="02040503050406030204" pitchFamily="18" charset="0"/>
                        </a:rPr>
                        <m:t>]</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44F00370-1A5C-434C-88A1-7B00AF789861}"/>
                  </a:ext>
                </a:extLst>
              </p:cNvPr>
              <p:cNvSpPr>
                <a:spLocks noRot="1" noChangeAspect="1" noMove="1" noResize="1" noEditPoints="1" noAdjustHandles="1" noChangeArrowheads="1" noChangeShapeType="1" noTextEdit="1"/>
              </p:cNvSpPr>
              <p:nvPr/>
            </p:nvSpPr>
            <p:spPr>
              <a:xfrm>
                <a:off x="886601" y="4212762"/>
                <a:ext cx="2770695" cy="89896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68872328-5B5A-46E3-96FD-8100DA8ADB22}"/>
                  </a:ext>
                </a:extLst>
              </p:cNvPr>
              <p:cNvSpPr/>
              <p:nvPr/>
            </p:nvSpPr>
            <p:spPr>
              <a:xfrm>
                <a:off x="873596" y="5221054"/>
                <a:ext cx="2770695"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𝑽</m:t>
                          </m:r>
                        </m:e>
                        <m:sub>
                          <m:r>
                            <a:rPr lang="en-US" altLang="ja-JP" sz="2800" b="1" i="1" smtClean="0">
                              <a:solidFill>
                                <a:srgbClr val="FF0000"/>
                              </a:solidFill>
                              <a:latin typeface="Cambria Math" panose="02040503050406030204" pitchFamily="18" charset="0"/>
                            </a:rPr>
                            <m:t>𝟑</m:t>
                          </m:r>
                        </m:sub>
                      </m:sSub>
                      <m:r>
                        <a:rPr lang="en-US" altLang="ja-JP" sz="2800" b="1" i="1" smtClean="0">
                          <a:solidFill>
                            <a:srgbClr val="FF0000"/>
                          </a:solidFill>
                          <a:latin typeface="Cambria Math" panose="02040503050406030204" pitchFamily="18" charset="0"/>
                        </a:rPr>
                        <m:t>=</m:t>
                      </m:r>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𝟏𝟐</m:t>
                          </m:r>
                        </m:num>
                        <m:den>
                          <m:r>
                            <a:rPr lang="en-US" altLang="ja-JP" sz="2800" b="1" i="1" smtClean="0">
                              <a:solidFill>
                                <a:srgbClr val="FF0000"/>
                              </a:solidFill>
                              <a:latin typeface="Cambria Math" panose="02040503050406030204" pitchFamily="18" charset="0"/>
                            </a:rPr>
                            <m:t>𝟑</m:t>
                          </m:r>
                        </m:den>
                      </m:f>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𝟒</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𝑽</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68872328-5B5A-46E3-96FD-8100DA8ADB22}"/>
                  </a:ext>
                </a:extLst>
              </p:cNvPr>
              <p:cNvSpPr>
                <a:spLocks noRot="1" noChangeAspect="1" noMove="1" noResize="1" noEditPoints="1" noAdjustHandles="1" noChangeArrowheads="1" noChangeShapeType="1" noTextEdit="1"/>
              </p:cNvSpPr>
              <p:nvPr/>
            </p:nvSpPr>
            <p:spPr>
              <a:xfrm>
                <a:off x="873596" y="5221054"/>
                <a:ext cx="2770695" cy="901785"/>
              </a:xfrm>
              <a:prstGeom prst="rect">
                <a:avLst/>
              </a:prstGeom>
              <a:blipFill>
                <a:blip r:embed="rId7"/>
                <a:stretch>
                  <a:fillRect/>
                </a:stretch>
              </a:blipFill>
            </p:spPr>
            <p:txBody>
              <a:bodyPr/>
              <a:lstStyle/>
              <a:p>
                <a:r>
                  <a:rPr lang="ja-JP" altLang="en-US">
                    <a:noFill/>
                  </a:rPr>
                  <a:t> </a:t>
                </a:r>
              </a:p>
            </p:txBody>
          </p:sp>
        </mc:Fallback>
      </mc:AlternateContent>
      <p:grpSp>
        <p:nvGrpSpPr>
          <p:cNvPr id="13" name="グループ化 12">
            <a:extLst>
              <a:ext uri="{FF2B5EF4-FFF2-40B4-BE49-F238E27FC236}">
                <a16:creationId xmlns:a16="http://schemas.microsoft.com/office/drawing/2014/main" id="{40DD0474-6C74-43DE-AC48-7A314853A20F}"/>
              </a:ext>
            </a:extLst>
          </p:cNvPr>
          <p:cNvGrpSpPr/>
          <p:nvPr/>
        </p:nvGrpSpPr>
        <p:grpSpPr>
          <a:xfrm>
            <a:off x="5581627" y="2453473"/>
            <a:ext cx="6140995" cy="3953251"/>
            <a:chOff x="715229" y="1632380"/>
            <a:chExt cx="6919632" cy="4454496"/>
          </a:xfrm>
        </p:grpSpPr>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EE8DA00-0A36-42E0-8FC7-932500D59985}"/>
                    </a:ext>
                  </a:extLst>
                </p:cNvPr>
                <p:cNvSpPr/>
                <p:nvPr/>
              </p:nvSpPr>
              <p:spPr>
                <a:xfrm>
                  <a:off x="984361" y="3885093"/>
                  <a:ext cx="626336"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EE8DA00-0A36-42E0-8FC7-932500D59985}"/>
                    </a:ext>
                  </a:extLst>
                </p:cNvPr>
                <p:cNvSpPr>
                  <a:spLocks noRot="1" noChangeAspect="1" noMove="1" noResize="1" noEditPoints="1" noAdjustHandles="1" noChangeArrowheads="1" noChangeShapeType="1" noTextEdit="1"/>
                </p:cNvSpPr>
                <p:nvPr/>
              </p:nvSpPr>
              <p:spPr>
                <a:xfrm>
                  <a:off x="984361" y="3885093"/>
                  <a:ext cx="626336" cy="58956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1426A0F0-E131-4AAE-84BD-F726B7A1D067}"/>
                    </a:ext>
                  </a:extLst>
                </p:cNvPr>
                <p:cNvSpPr/>
                <p:nvPr/>
              </p:nvSpPr>
              <p:spPr>
                <a:xfrm>
                  <a:off x="1598734" y="3892030"/>
                  <a:ext cx="927981"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1426A0F0-E131-4AAE-84BD-F726B7A1D067}"/>
                    </a:ext>
                  </a:extLst>
                </p:cNvPr>
                <p:cNvSpPr>
                  <a:spLocks noRot="1" noChangeAspect="1" noMove="1" noResize="1" noEditPoints="1" noAdjustHandles="1" noChangeArrowheads="1" noChangeShapeType="1" noTextEdit="1"/>
                </p:cNvSpPr>
                <p:nvPr/>
              </p:nvSpPr>
              <p:spPr>
                <a:xfrm>
                  <a:off x="1598734" y="3892030"/>
                  <a:ext cx="927981" cy="5895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4C7203CD-C040-42ED-894D-D93844E5A708}"/>
                    </a:ext>
                  </a:extLst>
                </p:cNvPr>
                <p:cNvSpPr/>
                <p:nvPr/>
              </p:nvSpPr>
              <p:spPr>
                <a:xfrm>
                  <a:off x="3303274" y="3880168"/>
                  <a:ext cx="626336"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4C7203CD-C040-42ED-894D-D93844E5A708}"/>
                    </a:ext>
                  </a:extLst>
                </p:cNvPr>
                <p:cNvSpPr>
                  <a:spLocks noRot="1" noChangeAspect="1" noMove="1" noResize="1" noEditPoints="1" noAdjustHandles="1" noChangeArrowheads="1" noChangeShapeType="1" noTextEdit="1"/>
                </p:cNvSpPr>
                <p:nvPr/>
              </p:nvSpPr>
              <p:spPr>
                <a:xfrm>
                  <a:off x="3303274" y="3880168"/>
                  <a:ext cx="626336" cy="58956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CEC30671-E1D3-499F-A813-FB87E5DA53F3}"/>
                    </a:ext>
                  </a:extLst>
                </p:cNvPr>
                <p:cNvSpPr/>
                <p:nvPr/>
              </p:nvSpPr>
              <p:spPr>
                <a:xfrm>
                  <a:off x="4211911" y="3880170"/>
                  <a:ext cx="927981"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CEC30671-E1D3-499F-A813-FB87E5DA53F3}"/>
                    </a:ext>
                  </a:extLst>
                </p:cNvPr>
                <p:cNvSpPr>
                  <a:spLocks noRot="1" noChangeAspect="1" noMove="1" noResize="1" noEditPoints="1" noAdjustHandles="1" noChangeArrowheads="1" noChangeShapeType="1" noTextEdit="1"/>
                </p:cNvSpPr>
                <p:nvPr/>
              </p:nvSpPr>
              <p:spPr>
                <a:xfrm>
                  <a:off x="4211911" y="3880170"/>
                  <a:ext cx="927981" cy="589561"/>
                </a:xfrm>
                <a:prstGeom prst="rect">
                  <a:avLst/>
                </a:prstGeom>
                <a:blipFill>
                  <a:blip r:embed="rId11"/>
                  <a:stretch>
                    <a:fillRect/>
                  </a:stretch>
                </a:blipFill>
              </p:spPr>
              <p:txBody>
                <a:bodyPr/>
                <a:lstStyle/>
                <a:p>
                  <a:r>
                    <a:rPr lang="ja-JP" altLang="en-US">
                      <a:noFill/>
                    </a:rPr>
                    <a:t> </a:t>
                  </a:r>
                </a:p>
              </p:txBody>
            </p:sp>
          </mc:Fallback>
        </mc:AlternateContent>
        <p:cxnSp>
          <p:nvCxnSpPr>
            <p:cNvPr id="18" name="直線矢印コネクタ 17">
              <a:extLst>
                <a:ext uri="{FF2B5EF4-FFF2-40B4-BE49-F238E27FC236}">
                  <a16:creationId xmlns:a16="http://schemas.microsoft.com/office/drawing/2014/main" id="{86F6D8E9-7A6D-42A8-806C-38D771B18ED3}"/>
                </a:ext>
              </a:extLst>
            </p:cNvPr>
            <p:cNvCxnSpPr/>
            <p:nvPr/>
          </p:nvCxnSpPr>
          <p:spPr>
            <a:xfrm>
              <a:off x="3738053" y="4945728"/>
              <a:ext cx="947717"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56A5283-B141-430E-A094-F85A4284C59B}"/>
                </a:ext>
              </a:extLst>
            </p:cNvPr>
            <p:cNvCxnSpPr>
              <a:cxnSpLocks/>
            </p:cNvCxnSpPr>
            <p:nvPr/>
          </p:nvCxnSpPr>
          <p:spPr>
            <a:xfrm flipV="1">
              <a:off x="1074563" y="5766997"/>
              <a:ext cx="6314943" cy="25099"/>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A0FCF3B-70AD-4DD7-B97A-2DF4400AD02A}"/>
                </a:ext>
              </a:extLst>
            </p:cNvPr>
            <p:cNvSpPr/>
            <p:nvPr/>
          </p:nvSpPr>
          <p:spPr>
            <a:xfrm>
              <a:off x="1074563"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6B8A3AB2-5F02-4AF8-B061-0E8BFC8BB82F}"/>
                </a:ext>
              </a:extLst>
            </p:cNvPr>
            <p:cNvSpPr/>
            <p:nvPr/>
          </p:nvSpPr>
          <p:spPr>
            <a:xfrm>
              <a:off x="2127437"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05D3D74-1BB1-4F49-BABF-FD8A0D04C7CE}"/>
                </a:ext>
              </a:extLst>
            </p:cNvPr>
            <p:cNvSpPr/>
            <p:nvPr/>
          </p:nvSpPr>
          <p:spPr>
            <a:xfrm>
              <a:off x="3401875"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51D209F4-C8CC-4C5F-BCD5-A8593B7E5705}"/>
                </a:ext>
              </a:extLst>
            </p:cNvPr>
            <p:cNvSpPr/>
            <p:nvPr/>
          </p:nvSpPr>
          <p:spPr>
            <a:xfrm>
              <a:off x="4624846"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24" name="直線コネクタ 23">
              <a:extLst>
                <a:ext uri="{FF2B5EF4-FFF2-40B4-BE49-F238E27FC236}">
                  <a16:creationId xmlns:a16="http://schemas.microsoft.com/office/drawing/2014/main" id="{6A498797-A31C-4493-85AC-D8543018CCF0}"/>
                </a:ext>
              </a:extLst>
            </p:cNvPr>
            <p:cNvCxnSpPr/>
            <p:nvPr/>
          </p:nvCxnSpPr>
          <p:spPr>
            <a:xfrm flipH="1" flipV="1">
              <a:off x="715229" y="3058029"/>
              <a:ext cx="359334" cy="1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DE41C0C-C6B0-4039-A135-94089E110422}"/>
                </a:ext>
              </a:extLst>
            </p:cNvPr>
            <p:cNvCxnSpPr>
              <a:cxnSpLocks/>
              <a:endCxn id="21" idx="3"/>
            </p:cNvCxnSpPr>
            <p:nvPr/>
          </p:nvCxnSpPr>
          <p:spPr>
            <a:xfrm flipH="1">
              <a:off x="2393519" y="3060312"/>
              <a:ext cx="967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033F19F-3F0A-4DF5-A7F2-080CEE336279}"/>
                </a:ext>
              </a:extLst>
            </p:cNvPr>
            <p:cNvCxnSpPr>
              <a:cxnSpLocks/>
            </p:cNvCxnSpPr>
            <p:nvPr/>
          </p:nvCxnSpPr>
          <p:spPr>
            <a:xfrm flipH="1">
              <a:off x="4897785" y="3056507"/>
              <a:ext cx="1086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33212E4B-AA75-42A3-99B2-48DF1BE507B6}"/>
                </a:ext>
              </a:extLst>
            </p:cNvPr>
            <p:cNvSpPr/>
            <p:nvPr/>
          </p:nvSpPr>
          <p:spPr>
            <a:xfrm>
              <a:off x="1955017" y="2159937"/>
              <a:ext cx="1913273"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9B41A7AA-C9B1-491E-85BF-9F8EA7CAF1A5}"/>
                </a:ext>
              </a:extLst>
            </p:cNvPr>
            <p:cNvSpPr/>
            <p:nvPr/>
          </p:nvSpPr>
          <p:spPr>
            <a:xfrm>
              <a:off x="4978394" y="1812272"/>
              <a:ext cx="901681" cy="312121"/>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A0CF6D6E-CBB8-4BC1-A127-3002B6F75B78}"/>
                    </a:ext>
                  </a:extLst>
                </p:cNvPr>
                <p:cNvSpPr/>
                <p:nvPr/>
              </p:nvSpPr>
              <p:spPr>
                <a:xfrm>
                  <a:off x="3623184" y="1632380"/>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𝟐</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A0CF6D6E-CBB8-4BC1-A127-3002B6F75B78}"/>
                    </a:ext>
                  </a:extLst>
                </p:cNvPr>
                <p:cNvSpPr>
                  <a:spLocks noRot="1" noChangeAspect="1" noMove="1" noResize="1" noEditPoints="1" noAdjustHandles="1" noChangeArrowheads="1" noChangeShapeType="1" noTextEdit="1"/>
                </p:cNvSpPr>
                <p:nvPr/>
              </p:nvSpPr>
              <p:spPr>
                <a:xfrm>
                  <a:off x="3623184" y="1632380"/>
                  <a:ext cx="885178" cy="461665"/>
                </a:xfrm>
                <a:prstGeom prst="rect">
                  <a:avLst/>
                </a:prstGeom>
                <a:blipFill>
                  <a:blip r:embed="rId12"/>
                  <a:stretch>
                    <a:fillRect b="-14706"/>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70BFEFD1-EECF-4A74-8407-ECC83A45C69B}"/>
                </a:ext>
              </a:extLst>
            </p:cNvPr>
            <p:cNvCxnSpPr/>
            <p:nvPr/>
          </p:nvCxnSpPr>
          <p:spPr>
            <a:xfrm>
              <a:off x="1267483" y="4930752"/>
              <a:ext cx="947717"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F6DF1DCE-DE96-403E-9448-A1781865211B}"/>
                    </a:ext>
                  </a:extLst>
                </p:cNvPr>
                <p:cNvSpPr/>
                <p:nvPr/>
              </p:nvSpPr>
              <p:spPr>
                <a:xfrm>
                  <a:off x="1492982" y="4398148"/>
                  <a:ext cx="57426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i="1">
                                <a:latin typeface="Cambria Math" panose="02040503050406030204" pitchFamily="18" charset="0"/>
                              </a:rPr>
                              <m:t>1</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F6DF1DCE-DE96-403E-9448-A1781865211B}"/>
                    </a:ext>
                  </a:extLst>
                </p:cNvPr>
                <p:cNvSpPr>
                  <a:spLocks noRot="1" noChangeAspect="1" noMove="1" noResize="1" noEditPoints="1" noAdjustHandles="1" noChangeArrowheads="1" noChangeShapeType="1" noTextEdit="1"/>
                </p:cNvSpPr>
                <p:nvPr/>
              </p:nvSpPr>
              <p:spPr>
                <a:xfrm>
                  <a:off x="1492982" y="4398148"/>
                  <a:ext cx="574260" cy="461665"/>
                </a:xfrm>
                <a:prstGeom prst="rect">
                  <a:avLst/>
                </a:prstGeom>
                <a:blipFill>
                  <a:blip r:embed="rId13"/>
                  <a:stretch>
                    <a:fillRect b="-14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FF813311-702D-48D7-842D-8FC6B4875E95}"/>
                    </a:ext>
                  </a:extLst>
                </p:cNvPr>
                <p:cNvSpPr/>
                <p:nvPr/>
              </p:nvSpPr>
              <p:spPr>
                <a:xfrm>
                  <a:off x="3942581" y="4364788"/>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2</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FF813311-702D-48D7-842D-8FC6B4875E95}"/>
                    </a:ext>
                  </a:extLst>
                </p:cNvPr>
                <p:cNvSpPr>
                  <a:spLocks noRot="1" noChangeAspect="1" noMove="1" noResize="1" noEditPoints="1" noAdjustHandles="1" noChangeArrowheads="1" noChangeShapeType="1" noTextEdit="1"/>
                </p:cNvSpPr>
                <p:nvPr/>
              </p:nvSpPr>
              <p:spPr>
                <a:xfrm>
                  <a:off x="3942581" y="4364788"/>
                  <a:ext cx="581377" cy="461665"/>
                </a:xfrm>
                <a:prstGeom prst="rect">
                  <a:avLst/>
                </a:prstGeom>
                <a:blipFill>
                  <a:blip r:embed="rId14"/>
                  <a:stretch>
                    <a:fillRect b="-1493"/>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FF6F81A1-05F0-42C5-9897-A1A2169A4B18}"/>
                </a:ext>
              </a:extLst>
            </p:cNvPr>
            <p:cNvSpPr/>
            <p:nvPr/>
          </p:nvSpPr>
          <p:spPr>
            <a:xfrm>
              <a:off x="5993728"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26241634-5AB5-47C0-89BF-BDEE44CB46EF}"/>
                </a:ext>
              </a:extLst>
            </p:cNvPr>
            <p:cNvSpPr/>
            <p:nvPr/>
          </p:nvSpPr>
          <p:spPr>
            <a:xfrm>
              <a:off x="7046602"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35" name="直線コネクタ 34">
              <a:extLst>
                <a:ext uri="{FF2B5EF4-FFF2-40B4-BE49-F238E27FC236}">
                  <a16:creationId xmlns:a16="http://schemas.microsoft.com/office/drawing/2014/main" id="{3E9542B9-CDC2-4AA0-A382-43BAD147C570}"/>
                </a:ext>
              </a:extLst>
            </p:cNvPr>
            <p:cNvCxnSpPr>
              <a:cxnSpLocks/>
              <a:endCxn id="34" idx="3"/>
            </p:cNvCxnSpPr>
            <p:nvPr/>
          </p:nvCxnSpPr>
          <p:spPr>
            <a:xfrm flipH="1">
              <a:off x="7312684" y="3075726"/>
              <a:ext cx="3221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FB21AAA2-FBB3-4ECF-98B1-EF153C284FF0}"/>
                    </a:ext>
                  </a:extLst>
                </p:cNvPr>
                <p:cNvSpPr/>
                <p:nvPr/>
              </p:nvSpPr>
              <p:spPr>
                <a:xfrm>
                  <a:off x="5807363" y="3864625"/>
                  <a:ext cx="626336"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FB21AAA2-FBB3-4ECF-98B1-EF153C284FF0}"/>
                    </a:ext>
                  </a:extLst>
                </p:cNvPr>
                <p:cNvSpPr>
                  <a:spLocks noRot="1" noChangeAspect="1" noMove="1" noResize="1" noEditPoints="1" noAdjustHandles="1" noChangeArrowheads="1" noChangeShapeType="1" noTextEdit="1"/>
                </p:cNvSpPr>
                <p:nvPr/>
              </p:nvSpPr>
              <p:spPr>
                <a:xfrm>
                  <a:off x="5807363" y="3864625"/>
                  <a:ext cx="626336" cy="589561"/>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63714E67-BB34-4FB0-B143-3654179CB6FD}"/>
                    </a:ext>
                  </a:extLst>
                </p:cNvPr>
                <p:cNvSpPr/>
                <p:nvPr/>
              </p:nvSpPr>
              <p:spPr>
                <a:xfrm>
                  <a:off x="6663356" y="3864627"/>
                  <a:ext cx="927981" cy="589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63714E67-BB34-4FB0-B143-3654179CB6FD}"/>
                    </a:ext>
                  </a:extLst>
                </p:cNvPr>
                <p:cNvSpPr>
                  <a:spLocks noRot="1" noChangeAspect="1" noMove="1" noResize="1" noEditPoints="1" noAdjustHandles="1" noChangeArrowheads="1" noChangeShapeType="1" noTextEdit="1"/>
                </p:cNvSpPr>
                <p:nvPr/>
              </p:nvSpPr>
              <p:spPr>
                <a:xfrm>
                  <a:off x="6663356" y="3864627"/>
                  <a:ext cx="927981" cy="589561"/>
                </a:xfrm>
                <a:prstGeom prst="rect">
                  <a:avLst/>
                </a:prstGeom>
                <a:blipFill>
                  <a:blip r:embed="rId16"/>
                  <a:stretch>
                    <a:fillRect/>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2620121F-32DA-44E2-8C1E-38D61E5B2D66}"/>
                </a:ext>
              </a:extLst>
            </p:cNvPr>
            <p:cNvSpPr/>
            <p:nvPr/>
          </p:nvSpPr>
          <p:spPr>
            <a:xfrm>
              <a:off x="4393883" y="2159937"/>
              <a:ext cx="2024640"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62937B8F-7DC2-4F76-A266-A287C8E7161D}"/>
                </a:ext>
              </a:extLst>
            </p:cNvPr>
            <p:cNvSpPr/>
            <p:nvPr/>
          </p:nvSpPr>
          <p:spPr>
            <a:xfrm>
              <a:off x="2388915" y="1812272"/>
              <a:ext cx="901681" cy="312121"/>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5D9E4EED-A0F1-4D23-9927-D5C549DB6504}"/>
                    </a:ext>
                  </a:extLst>
                </p:cNvPr>
                <p:cNvSpPr/>
                <p:nvPr/>
              </p:nvSpPr>
              <p:spPr>
                <a:xfrm>
                  <a:off x="1368077" y="1636206"/>
                  <a:ext cx="8851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𝟏</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5D9E4EED-A0F1-4D23-9927-D5C549DB6504}"/>
                    </a:ext>
                  </a:extLst>
                </p:cNvPr>
                <p:cNvSpPr>
                  <a:spLocks noRot="1" noChangeAspect="1" noMove="1" noResize="1" noEditPoints="1" noAdjustHandles="1" noChangeArrowheads="1" noChangeShapeType="1" noTextEdit="1"/>
                </p:cNvSpPr>
                <p:nvPr/>
              </p:nvSpPr>
              <p:spPr>
                <a:xfrm>
                  <a:off x="1368077" y="1636206"/>
                  <a:ext cx="885180" cy="461665"/>
                </a:xfrm>
                <a:prstGeom prst="rect">
                  <a:avLst/>
                </a:prstGeom>
                <a:blipFill>
                  <a:blip r:embed="rId17"/>
                  <a:stretch>
                    <a:fillRect b="-164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0241472D-6E59-410A-8A78-2B8A62296169}"/>
                    </a:ext>
                  </a:extLst>
                </p:cNvPr>
                <p:cNvSpPr/>
                <p:nvPr/>
              </p:nvSpPr>
              <p:spPr>
                <a:xfrm>
                  <a:off x="6207135" y="1659769"/>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𝟑</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0241472D-6E59-410A-8A78-2B8A62296169}"/>
                    </a:ext>
                  </a:extLst>
                </p:cNvPr>
                <p:cNvSpPr>
                  <a:spLocks noRot="1" noChangeAspect="1" noMove="1" noResize="1" noEditPoints="1" noAdjustHandles="1" noChangeArrowheads="1" noChangeShapeType="1" noTextEdit="1"/>
                </p:cNvSpPr>
                <p:nvPr/>
              </p:nvSpPr>
              <p:spPr>
                <a:xfrm>
                  <a:off x="6207135" y="1659769"/>
                  <a:ext cx="885178" cy="461665"/>
                </a:xfrm>
                <a:prstGeom prst="rect">
                  <a:avLst/>
                </a:prstGeom>
                <a:blipFill>
                  <a:blip r:embed="rId18"/>
                  <a:stretch>
                    <a:fillRect b="-147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4186E2E-E758-439F-874E-57D3C9A1737C}"/>
                    </a:ext>
                  </a:extLst>
                </p:cNvPr>
                <p:cNvSpPr/>
                <p:nvPr/>
              </p:nvSpPr>
              <p:spPr>
                <a:xfrm>
                  <a:off x="6490184" y="4385572"/>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3</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34186E2E-E758-439F-874E-57D3C9A1737C}"/>
                    </a:ext>
                  </a:extLst>
                </p:cNvPr>
                <p:cNvSpPr>
                  <a:spLocks noRot="1" noChangeAspect="1" noMove="1" noResize="1" noEditPoints="1" noAdjustHandles="1" noChangeArrowheads="1" noChangeShapeType="1" noTextEdit="1"/>
                </p:cNvSpPr>
                <p:nvPr/>
              </p:nvSpPr>
              <p:spPr>
                <a:xfrm>
                  <a:off x="6490184" y="4385572"/>
                  <a:ext cx="581377" cy="461665"/>
                </a:xfrm>
                <a:prstGeom prst="rect">
                  <a:avLst/>
                </a:prstGeom>
                <a:blipFill>
                  <a:blip r:embed="rId19"/>
                  <a:stretch>
                    <a:fillRect/>
                  </a:stretch>
                </a:blipFill>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EA42189C-5F7B-40B4-A021-D9E6F46655AB}"/>
                </a:ext>
              </a:extLst>
            </p:cNvPr>
            <p:cNvCxnSpPr>
              <a:cxnSpLocks/>
            </p:cNvCxnSpPr>
            <p:nvPr/>
          </p:nvCxnSpPr>
          <p:spPr>
            <a:xfrm>
              <a:off x="6364966" y="4945728"/>
              <a:ext cx="947717"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C16F14FD-C89B-42DF-96E2-C3F5D166C27E}"/>
                    </a:ext>
                  </a:extLst>
                </p:cNvPr>
                <p:cNvSpPr/>
                <p:nvPr/>
              </p:nvSpPr>
              <p:spPr>
                <a:xfrm>
                  <a:off x="2959557" y="5497315"/>
                  <a:ext cx="2548760" cy="58956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𝑉</m:t>
                        </m:r>
                        <m:r>
                          <a:rPr lang="en-US" altLang="ja-JP" sz="2800" b="0" i="1" smtClean="0">
                            <a:solidFill>
                              <a:srgbClr val="002060"/>
                            </a:solidFill>
                            <a:latin typeface="Cambria Math" panose="02040503050406030204" pitchFamily="18" charset="0"/>
                          </a:rPr>
                          <m:t>=22[</m:t>
                        </m:r>
                        <m:r>
                          <a:rPr lang="en-US" altLang="ja-JP" sz="2800" b="0" i="1" smtClean="0">
                            <a:solidFill>
                              <a:srgbClr val="002060"/>
                            </a:solidFill>
                            <a:latin typeface="Cambria Math" panose="02040503050406030204" pitchFamily="18" charset="0"/>
                          </a:rPr>
                          <m:t>𝑉</m:t>
                        </m:r>
                        <m:r>
                          <a:rPr lang="en-US" altLang="ja-JP" sz="2800" b="0" i="1" smtClean="0">
                            <a:solidFill>
                              <a:srgbClr val="002060"/>
                            </a:solidFill>
                            <a:latin typeface="Cambria Math" panose="02040503050406030204" pitchFamily="18" charset="0"/>
                          </a:rPr>
                          <m:t>]</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C16F14FD-C89B-42DF-96E2-C3F5D166C27E}"/>
                    </a:ext>
                  </a:extLst>
                </p:cNvPr>
                <p:cNvSpPr>
                  <a:spLocks noRot="1" noChangeAspect="1" noMove="1" noResize="1" noEditPoints="1" noAdjustHandles="1" noChangeArrowheads="1" noChangeShapeType="1" noTextEdit="1"/>
                </p:cNvSpPr>
                <p:nvPr/>
              </p:nvSpPr>
              <p:spPr>
                <a:xfrm>
                  <a:off x="2959557" y="5497315"/>
                  <a:ext cx="2548760" cy="589561"/>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E988B2EB-8F97-4238-82F9-AE8E2E73300A}"/>
                    </a:ext>
                  </a:extLst>
                </p:cNvPr>
                <p:cNvSpPr/>
                <p:nvPr/>
              </p:nvSpPr>
              <p:spPr>
                <a:xfrm>
                  <a:off x="3690262" y="5137104"/>
                  <a:ext cx="856669" cy="4508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rgbClr val="FF0000"/>
                            </a:solidFill>
                            <a:latin typeface="Cambria Math" panose="02040503050406030204" pitchFamily="18" charset="0"/>
                          </a:rPr>
                          <m:t>6[</m:t>
                        </m:r>
                        <m:r>
                          <a:rPr lang="en-US" altLang="ja-JP" sz="2000" b="0" i="1" smtClean="0">
                            <a:solidFill>
                              <a:srgbClr val="FF0000"/>
                            </a:solidFill>
                            <a:latin typeface="Cambria Math" panose="02040503050406030204" pitchFamily="18" charset="0"/>
                          </a:rPr>
                          <m:t>𝑉</m:t>
                        </m:r>
                        <m:r>
                          <a:rPr lang="en-US" altLang="ja-JP" sz="2000" b="0" i="1" smtClean="0">
                            <a:solidFill>
                              <a:srgbClr val="FF0000"/>
                            </a:solidFill>
                            <a:latin typeface="Cambria Math" panose="02040503050406030204" pitchFamily="18" charset="0"/>
                          </a:rPr>
                          <m:t>]</m:t>
                        </m:r>
                      </m:oMath>
                    </m:oMathPara>
                  </a14:m>
                  <a:endParaRPr lang="ja-JP" altLang="en-US" sz="2000" dirty="0">
                    <a:latin typeface="HG丸ｺﾞｼｯｸM-PRO" panose="020F0600000000000000" pitchFamily="50" charset="-128"/>
                    <a:ea typeface="HG丸ｺﾞｼｯｸM-PRO" panose="020F0600000000000000" pitchFamily="50" charset="-128"/>
                  </a:endParaRPr>
                </a:p>
              </p:txBody>
            </p:sp>
          </mc:Choice>
          <mc:Fallback xmlns="">
            <p:sp>
              <p:nvSpPr>
                <p:cNvPr id="45" name="正方形/長方形 44">
                  <a:extLst>
                    <a:ext uri="{FF2B5EF4-FFF2-40B4-BE49-F238E27FC236}">
                      <a16:creationId xmlns:a16="http://schemas.microsoft.com/office/drawing/2014/main" id="{E988B2EB-8F97-4238-82F9-AE8E2E73300A}"/>
                    </a:ext>
                  </a:extLst>
                </p:cNvPr>
                <p:cNvSpPr>
                  <a:spLocks noRot="1" noChangeAspect="1" noMove="1" noResize="1" noEditPoints="1" noAdjustHandles="1" noChangeArrowheads="1" noChangeShapeType="1" noTextEdit="1"/>
                </p:cNvSpPr>
                <p:nvPr/>
              </p:nvSpPr>
              <p:spPr>
                <a:xfrm>
                  <a:off x="3690262" y="5137104"/>
                  <a:ext cx="856669" cy="450841"/>
                </a:xfrm>
                <a:prstGeom prst="rect">
                  <a:avLst/>
                </a:prstGeom>
                <a:blipFill>
                  <a:blip r:embed="rId21"/>
                  <a:stretch>
                    <a:fillRect b="-18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33149E9D-8F07-4809-A3C9-F09402AF1DD6}"/>
                    </a:ext>
                  </a:extLst>
                </p:cNvPr>
                <p:cNvSpPr/>
                <p:nvPr/>
              </p:nvSpPr>
              <p:spPr>
                <a:xfrm>
                  <a:off x="1073940" y="5090159"/>
                  <a:ext cx="1017426" cy="450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smtClean="0">
                            <a:solidFill>
                              <a:srgbClr val="FF0000"/>
                            </a:solidFill>
                            <a:latin typeface="Cambria Math" panose="02040503050406030204" pitchFamily="18" charset="0"/>
                          </a:rPr>
                          <m:t>1</m:t>
                        </m:r>
                        <m:r>
                          <a:rPr lang="en-US" altLang="ja-JP" sz="2000" i="1">
                            <a:solidFill>
                              <a:srgbClr val="FF0000"/>
                            </a:solidFill>
                            <a:latin typeface="Cambria Math" panose="02040503050406030204" pitchFamily="18" charset="0"/>
                          </a:rPr>
                          <m:t>2</m:t>
                        </m:r>
                        <m:r>
                          <a:rPr lang="en-US" altLang="ja-JP" sz="2000" b="0" i="1" smtClean="0">
                            <a:solidFill>
                              <a:srgbClr val="FF0000"/>
                            </a:solidFill>
                            <a:latin typeface="Cambria Math" panose="02040503050406030204" pitchFamily="18" charset="0"/>
                          </a:rPr>
                          <m:t>[</m:t>
                        </m:r>
                        <m:r>
                          <a:rPr lang="en-US" altLang="ja-JP" sz="2000" b="0" i="1" smtClean="0">
                            <a:solidFill>
                              <a:srgbClr val="FF0000"/>
                            </a:solidFill>
                            <a:latin typeface="Cambria Math" panose="02040503050406030204" pitchFamily="18" charset="0"/>
                          </a:rPr>
                          <m:t>𝑉</m:t>
                        </m:r>
                        <m:r>
                          <a:rPr lang="en-US" altLang="ja-JP" sz="2000" b="0" i="1" smtClean="0">
                            <a:solidFill>
                              <a:srgbClr val="FF0000"/>
                            </a:solidFill>
                            <a:latin typeface="Cambria Math" panose="02040503050406030204" pitchFamily="18" charset="0"/>
                          </a:rPr>
                          <m:t>]</m:t>
                        </m:r>
                      </m:oMath>
                    </m:oMathPara>
                  </a14:m>
                  <a:endParaRPr lang="ja-JP" altLang="en-US" sz="2000" dirty="0">
                    <a:latin typeface="HG丸ｺﾞｼｯｸM-PRO" panose="020F0600000000000000" pitchFamily="50" charset="-128"/>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33149E9D-8F07-4809-A3C9-F09402AF1DD6}"/>
                    </a:ext>
                  </a:extLst>
                </p:cNvPr>
                <p:cNvSpPr>
                  <a:spLocks noRot="1" noChangeAspect="1" noMove="1" noResize="1" noEditPoints="1" noAdjustHandles="1" noChangeArrowheads="1" noChangeShapeType="1" noTextEdit="1"/>
                </p:cNvSpPr>
                <p:nvPr/>
              </p:nvSpPr>
              <p:spPr>
                <a:xfrm>
                  <a:off x="1073940" y="5090159"/>
                  <a:ext cx="1017426" cy="450841"/>
                </a:xfrm>
                <a:prstGeom prst="rect">
                  <a:avLst/>
                </a:prstGeom>
                <a:blipFill>
                  <a:blip r:embed="rId22"/>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5BCB8D55-0D03-4080-8380-C27F503A9861}"/>
                    </a:ext>
                  </a:extLst>
                </p:cNvPr>
                <p:cNvSpPr/>
                <p:nvPr/>
              </p:nvSpPr>
              <p:spPr>
                <a:xfrm>
                  <a:off x="6259809" y="5112330"/>
                  <a:ext cx="856669" cy="450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solidFill>
                              <a:srgbClr val="FF0000"/>
                            </a:solidFill>
                            <a:latin typeface="Cambria Math" panose="02040503050406030204" pitchFamily="18" charset="0"/>
                          </a:rPr>
                          <m:t>4</m:t>
                        </m:r>
                        <m:r>
                          <a:rPr lang="en-US" altLang="ja-JP" sz="2000" b="0" i="1" smtClean="0">
                            <a:solidFill>
                              <a:srgbClr val="FF0000"/>
                            </a:solidFill>
                            <a:latin typeface="Cambria Math" panose="02040503050406030204" pitchFamily="18" charset="0"/>
                          </a:rPr>
                          <m:t>[</m:t>
                        </m:r>
                        <m:r>
                          <a:rPr lang="en-US" altLang="ja-JP" sz="2000" b="0" i="1" smtClean="0">
                            <a:solidFill>
                              <a:srgbClr val="FF0000"/>
                            </a:solidFill>
                            <a:latin typeface="Cambria Math" panose="02040503050406030204" pitchFamily="18" charset="0"/>
                          </a:rPr>
                          <m:t>𝑉</m:t>
                        </m:r>
                        <m:r>
                          <a:rPr lang="en-US" altLang="ja-JP" sz="2000" b="0" i="1" smtClean="0">
                            <a:solidFill>
                              <a:srgbClr val="FF0000"/>
                            </a:solidFill>
                            <a:latin typeface="Cambria Math" panose="02040503050406030204" pitchFamily="18" charset="0"/>
                          </a:rPr>
                          <m:t>]</m:t>
                        </m:r>
                      </m:oMath>
                    </m:oMathPara>
                  </a14:m>
                  <a:endParaRPr lang="ja-JP" altLang="en-US" sz="2000" dirty="0">
                    <a:latin typeface="HG丸ｺﾞｼｯｸM-PRO" panose="020F0600000000000000" pitchFamily="50" charset="-128"/>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5BCB8D55-0D03-4080-8380-C27F503A9861}"/>
                    </a:ext>
                  </a:extLst>
                </p:cNvPr>
                <p:cNvSpPr>
                  <a:spLocks noRot="1" noChangeAspect="1" noMove="1" noResize="1" noEditPoints="1" noAdjustHandles="1" noChangeArrowheads="1" noChangeShapeType="1" noTextEdit="1"/>
                </p:cNvSpPr>
                <p:nvPr/>
              </p:nvSpPr>
              <p:spPr>
                <a:xfrm>
                  <a:off x="6259809" y="5112330"/>
                  <a:ext cx="856669" cy="450841"/>
                </a:xfrm>
                <a:prstGeom prst="rect">
                  <a:avLst/>
                </a:prstGeom>
                <a:blipFill>
                  <a:blip r:embed="rId23"/>
                  <a:stretch>
                    <a:fillRect b="-18182"/>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2643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21</a:t>
            </a:fld>
            <a:endParaRPr kumimoji="1" lang="ja-JP" altLang="en-US"/>
          </a:p>
        </p:txBody>
      </p:sp>
      <p:sp>
        <p:nvSpPr>
          <p:cNvPr id="6" name="正方形/長方形 5">
            <a:extLst>
              <a:ext uri="{FF2B5EF4-FFF2-40B4-BE49-F238E27FC236}">
                <a16:creationId xmlns:a16="http://schemas.microsoft.com/office/drawing/2014/main" id="{14871DEA-FD7C-448C-81FC-FF5020FEC0F7}"/>
              </a:ext>
            </a:extLst>
          </p:cNvPr>
          <p:cNvSpPr/>
          <p:nvPr/>
        </p:nvSpPr>
        <p:spPr>
          <a:xfrm>
            <a:off x="2153524" y="818877"/>
            <a:ext cx="8802410"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どのコンデンサーにも同じ電気量が充電されるから、</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7378AB-9F4B-4476-9A52-4A21AFD83F79}"/>
                  </a:ext>
                </a:extLst>
              </p:cNvPr>
              <p:cNvSpPr/>
              <p:nvPr/>
            </p:nvSpPr>
            <p:spPr>
              <a:xfrm>
                <a:off x="647796" y="1537032"/>
                <a:ext cx="54898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r>
                        <a:rPr lang="en-US" altLang="ja-JP" sz="3200" b="0" i="1" smtClean="0">
                          <a:solidFill>
                            <a:srgbClr val="FF0000"/>
                          </a:solidFill>
                          <a:latin typeface="Cambria Math" panose="02040503050406030204" pitchFamily="18" charset="0"/>
                        </a:rPr>
                        <m:t>=1×</m:t>
                      </m:r>
                      <m:sSub>
                        <m:sSubPr>
                          <m:ctrlPr>
                            <a:rPr lang="en-US" altLang="ja-JP" sz="3200" b="0" i="1" smtClean="0">
                              <a:solidFill>
                                <a:srgbClr val="FF0000"/>
                              </a:solidFill>
                              <a:latin typeface="Cambria Math" panose="02040503050406030204" pitchFamily="18" charset="0"/>
                            </a:rPr>
                          </m:ctrlPr>
                        </m:sSubPr>
                        <m:e>
                          <m:r>
                            <a:rPr lang="en-US" altLang="ja-JP" sz="3200" b="0" i="1" smtClean="0">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1</m:t>
                          </m:r>
                        </m:sub>
                      </m:sSub>
                      <m:r>
                        <a:rPr lang="en-US" altLang="ja-JP" sz="3200" i="1">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2</m:t>
                      </m:r>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2</m:t>
                          </m:r>
                        </m:sub>
                      </m:sSub>
                      <m:r>
                        <a:rPr lang="en-US" altLang="ja-JP" sz="3200" i="1">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3</m:t>
                      </m:r>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3</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8F7378AB-9F4B-4476-9A52-4A21AFD83F79}"/>
                  </a:ext>
                </a:extLst>
              </p:cNvPr>
              <p:cNvSpPr>
                <a:spLocks noRot="1" noChangeAspect="1" noMove="1" noResize="1" noEditPoints="1" noAdjustHandles="1" noChangeArrowheads="1" noChangeShapeType="1" noTextEdit="1"/>
              </p:cNvSpPr>
              <p:nvPr/>
            </p:nvSpPr>
            <p:spPr>
              <a:xfrm>
                <a:off x="647796" y="1537032"/>
                <a:ext cx="5489836" cy="58477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BB04D03F-B5D3-4D03-B439-DB3555553264}"/>
                  </a:ext>
                </a:extLst>
              </p:cNvPr>
              <p:cNvSpPr/>
              <p:nvPr/>
            </p:nvSpPr>
            <p:spPr>
              <a:xfrm>
                <a:off x="5855757" y="2405516"/>
                <a:ext cx="387330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sSub>
                        <m:sSubPr>
                          <m:ctrlPr>
                            <a:rPr lang="en-US" altLang="ja-JP" sz="3200" b="0" i="1" smtClean="0">
                              <a:solidFill>
                                <a:srgbClr val="FF0000"/>
                              </a:solidFill>
                              <a:latin typeface="Cambria Math" panose="02040503050406030204" pitchFamily="18" charset="0"/>
                            </a:rPr>
                          </m:ctrlPr>
                        </m:sSubPr>
                        <m:e>
                          <m:r>
                            <a:rPr lang="en-US" altLang="ja-JP" sz="3200" b="0" i="1" smtClean="0">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1</m:t>
                          </m:r>
                        </m:sub>
                      </m:sSub>
                      <m:r>
                        <a:rPr lang="en-US" altLang="ja-JP" sz="3200" b="0" i="1" smtClean="0">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2</m:t>
                          </m:r>
                        </m:sub>
                      </m:sSub>
                      <m:r>
                        <a:rPr lang="en-US" altLang="ja-JP" sz="3200" b="0" i="1" smtClean="0">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b="0" i="1" smtClean="0">
                              <a:solidFill>
                                <a:srgbClr val="FF0000"/>
                              </a:solidFill>
                              <a:latin typeface="Cambria Math" panose="02040503050406030204" pitchFamily="18" charset="0"/>
                            </a:rPr>
                            <m:t>3</m:t>
                          </m:r>
                        </m:sub>
                      </m:sSub>
                      <m:r>
                        <a:rPr lang="en-US" altLang="ja-JP" sz="3200" b="0" i="1" smtClean="0">
                          <a:solidFill>
                            <a:srgbClr val="FF0000"/>
                          </a:solidFill>
                          <a:latin typeface="Cambria Math" panose="02040503050406030204" pitchFamily="18" charset="0"/>
                        </a:rPr>
                        <m:t>=6:3:2</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BB04D03F-B5D3-4D03-B439-DB3555553264}"/>
                  </a:ext>
                </a:extLst>
              </p:cNvPr>
              <p:cNvSpPr>
                <a:spLocks noRot="1" noChangeAspect="1" noMove="1" noResize="1" noEditPoints="1" noAdjustHandles="1" noChangeArrowheads="1" noChangeShapeType="1" noTextEdit="1"/>
              </p:cNvSpPr>
              <p:nvPr/>
            </p:nvSpPr>
            <p:spPr>
              <a:xfrm>
                <a:off x="5855757" y="2405516"/>
                <a:ext cx="3873304" cy="58477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8CD2CB6B-B2BB-4A8C-B906-A3EE5746B012}"/>
                  </a:ext>
                </a:extLst>
              </p:cNvPr>
              <p:cNvSpPr/>
              <p:nvPr/>
            </p:nvSpPr>
            <p:spPr>
              <a:xfrm>
                <a:off x="5834843" y="1269840"/>
                <a:ext cx="4860818"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smtClean="0">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i="1">
                              <a:solidFill>
                                <a:srgbClr val="FF0000"/>
                              </a:solidFill>
                              <a:latin typeface="Cambria Math" panose="02040503050406030204" pitchFamily="18" charset="0"/>
                            </a:rPr>
                            <m:t>1</m:t>
                          </m:r>
                        </m:sub>
                      </m:sSub>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𝑄</m:t>
                          </m:r>
                        </m:num>
                        <m:den>
                          <m:r>
                            <a:rPr lang="en-US" altLang="ja-JP" sz="3200" b="0" i="1" smtClean="0">
                              <a:solidFill>
                                <a:srgbClr val="FF0000"/>
                              </a:solidFill>
                              <a:latin typeface="Cambria Math" panose="02040503050406030204" pitchFamily="18" charset="0"/>
                            </a:rPr>
                            <m:t>1</m:t>
                          </m:r>
                        </m:den>
                      </m:f>
                      <m:r>
                        <a:rPr lang="en-US" altLang="ja-JP" sz="3200" i="1">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i="1">
                              <a:solidFill>
                                <a:srgbClr val="FF0000"/>
                              </a:solidFill>
                              <a:latin typeface="Cambria Math" panose="02040503050406030204" pitchFamily="18" charset="0"/>
                            </a:rPr>
                            <m:t>2</m:t>
                          </m:r>
                        </m:sub>
                      </m:sSub>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𝑄</m:t>
                          </m:r>
                        </m:num>
                        <m:den>
                          <m:r>
                            <a:rPr lang="en-US" altLang="ja-JP" sz="3200" b="0" i="1" smtClean="0">
                              <a:solidFill>
                                <a:srgbClr val="FF0000"/>
                              </a:solidFill>
                              <a:latin typeface="Cambria Math" panose="02040503050406030204" pitchFamily="18" charset="0"/>
                            </a:rPr>
                            <m:t>2</m:t>
                          </m:r>
                        </m:den>
                      </m:f>
                      <m:r>
                        <a:rPr lang="en-US" altLang="ja-JP" sz="3200" i="1">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𝑉</m:t>
                          </m:r>
                        </m:e>
                        <m:sub>
                          <m:r>
                            <a:rPr lang="en-US" altLang="ja-JP" sz="3200" i="1">
                              <a:solidFill>
                                <a:srgbClr val="FF0000"/>
                              </a:solidFill>
                              <a:latin typeface="Cambria Math" panose="02040503050406030204" pitchFamily="18" charset="0"/>
                            </a:rPr>
                            <m:t>3</m:t>
                          </m:r>
                        </m:sub>
                      </m:sSub>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𝑄</m:t>
                          </m:r>
                        </m:num>
                        <m:den>
                          <m:r>
                            <a:rPr lang="en-US" altLang="ja-JP" sz="3200" b="0" i="1" smtClean="0">
                              <a:solidFill>
                                <a:srgbClr val="FF0000"/>
                              </a:solidFill>
                              <a:latin typeface="Cambria Math" panose="02040503050406030204" pitchFamily="18" charset="0"/>
                            </a:rPr>
                            <m:t>3</m:t>
                          </m:r>
                        </m:den>
                      </m:f>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8CD2CB6B-B2BB-4A8C-B906-A3EE5746B012}"/>
                  </a:ext>
                </a:extLst>
              </p:cNvPr>
              <p:cNvSpPr>
                <a:spLocks noRot="1" noChangeAspect="1" noMove="1" noResize="1" noEditPoints="1" noAdjustHandles="1" noChangeArrowheads="1" noChangeShapeType="1" noTextEdit="1"/>
              </p:cNvSpPr>
              <p:nvPr/>
            </p:nvSpPr>
            <p:spPr>
              <a:xfrm>
                <a:off x="5834843" y="1269840"/>
                <a:ext cx="4860818" cy="1017523"/>
              </a:xfrm>
              <a:prstGeom prst="rect">
                <a:avLst/>
              </a:prstGeom>
              <a:blipFill>
                <a:blip r:embed="rId4"/>
                <a:stretch>
                  <a:fillRect/>
                </a:stretch>
              </a:blipFill>
            </p:spPr>
            <p:txBody>
              <a:bodyPr/>
              <a:lstStyle/>
              <a:p>
                <a:r>
                  <a:rPr lang="ja-JP" altLang="en-US">
                    <a:noFill/>
                  </a:rPr>
                  <a:t> </a:t>
                </a:r>
              </a:p>
            </p:txBody>
          </p:sp>
        </mc:Fallback>
      </mc:AlternateContent>
      <p:sp>
        <p:nvSpPr>
          <p:cNvPr id="41" name="正方形/長方形 40">
            <a:extLst>
              <a:ext uri="{FF2B5EF4-FFF2-40B4-BE49-F238E27FC236}">
                <a16:creationId xmlns:a16="http://schemas.microsoft.com/office/drawing/2014/main" id="{2D7B6512-8874-48CD-A795-35C526E5007A}"/>
              </a:ext>
            </a:extLst>
          </p:cNvPr>
          <p:cNvSpPr/>
          <p:nvPr/>
        </p:nvSpPr>
        <p:spPr>
          <a:xfrm>
            <a:off x="870328" y="3440774"/>
            <a:ext cx="3877985" cy="830997"/>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（充電されていない）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コンデンサーの直列つなぎ</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915FAD4A-74D6-43E9-8A03-18CE917896AC}"/>
              </a:ext>
            </a:extLst>
          </p:cNvPr>
          <p:cNvSpPr/>
          <p:nvPr/>
        </p:nvSpPr>
        <p:spPr>
          <a:xfrm>
            <a:off x="987953" y="4437194"/>
            <a:ext cx="3897221"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電圧の比＝電気容量の逆比</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BF78ECBD-5AC8-4F49-9FCD-08CFE50C3861}"/>
                  </a:ext>
                </a:extLst>
              </p:cNvPr>
              <p:cNvSpPr/>
              <p:nvPr/>
            </p:nvSpPr>
            <p:spPr>
              <a:xfrm>
                <a:off x="5953626" y="4855980"/>
                <a:ext cx="5558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BF78ECBD-5AC8-4F49-9FCD-08CFE50C3861}"/>
                  </a:ext>
                </a:extLst>
              </p:cNvPr>
              <p:cNvSpPr>
                <a:spLocks noRot="1" noChangeAspect="1" noMove="1" noResize="1" noEditPoints="1" noAdjustHandles="1" noChangeArrowheads="1" noChangeShapeType="1" noTextEdit="1"/>
              </p:cNvSpPr>
              <p:nvPr/>
            </p:nvSpPr>
            <p:spPr>
              <a:xfrm>
                <a:off x="5953626" y="4855980"/>
                <a:ext cx="555857"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ED5E7D67-8E53-474F-95B6-85A2A5656611}"/>
                  </a:ext>
                </a:extLst>
              </p:cNvPr>
              <p:cNvSpPr/>
              <p:nvPr/>
            </p:nvSpPr>
            <p:spPr>
              <a:xfrm>
                <a:off x="6422645" y="4861276"/>
                <a:ext cx="8235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ED5E7D67-8E53-474F-95B6-85A2A5656611}"/>
                  </a:ext>
                </a:extLst>
              </p:cNvPr>
              <p:cNvSpPr>
                <a:spLocks noRot="1" noChangeAspect="1" noMove="1" noResize="1" noEditPoints="1" noAdjustHandles="1" noChangeArrowheads="1" noChangeShapeType="1" noTextEdit="1"/>
              </p:cNvSpPr>
              <p:nvPr/>
            </p:nvSpPr>
            <p:spPr>
              <a:xfrm>
                <a:off x="6422645" y="4861276"/>
                <a:ext cx="823559"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AD140AC6-556D-4F85-9F5C-5F5C16E04F85}"/>
                  </a:ext>
                </a:extLst>
              </p:cNvPr>
              <p:cNvSpPr/>
              <p:nvPr/>
            </p:nvSpPr>
            <p:spPr>
              <a:xfrm>
                <a:off x="7723908" y="4852221"/>
                <a:ext cx="5558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AD140AC6-556D-4F85-9F5C-5F5C16E04F85}"/>
                  </a:ext>
                </a:extLst>
              </p:cNvPr>
              <p:cNvSpPr>
                <a:spLocks noRot="1" noChangeAspect="1" noMove="1" noResize="1" noEditPoints="1" noAdjustHandles="1" noChangeArrowheads="1" noChangeShapeType="1" noTextEdit="1"/>
              </p:cNvSpPr>
              <p:nvPr/>
            </p:nvSpPr>
            <p:spPr>
              <a:xfrm>
                <a:off x="7723908" y="4852221"/>
                <a:ext cx="555857"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5953FAC7-BB2D-48D9-BB8B-FE10B0A44D17}"/>
                  </a:ext>
                </a:extLst>
              </p:cNvPr>
              <p:cNvSpPr/>
              <p:nvPr/>
            </p:nvSpPr>
            <p:spPr>
              <a:xfrm>
                <a:off x="8417571" y="4852222"/>
                <a:ext cx="8235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5953FAC7-BB2D-48D9-BB8B-FE10B0A44D17}"/>
                  </a:ext>
                </a:extLst>
              </p:cNvPr>
              <p:cNvSpPr>
                <a:spLocks noRot="1" noChangeAspect="1" noMove="1" noResize="1" noEditPoints="1" noAdjustHandles="1" noChangeArrowheads="1" noChangeShapeType="1" noTextEdit="1"/>
              </p:cNvSpPr>
              <p:nvPr/>
            </p:nvSpPr>
            <p:spPr>
              <a:xfrm>
                <a:off x="8417571" y="4852222"/>
                <a:ext cx="823559" cy="523220"/>
              </a:xfrm>
              <a:prstGeom prst="rect">
                <a:avLst/>
              </a:prstGeom>
              <a:blipFill>
                <a:blip r:embed="rId8"/>
                <a:stretch>
                  <a:fillRect/>
                </a:stretch>
              </a:blipFill>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1851D075-43C8-49D0-BE9F-AF48D4046EAF}"/>
              </a:ext>
            </a:extLst>
          </p:cNvPr>
          <p:cNvCxnSpPr/>
          <p:nvPr/>
        </p:nvCxnSpPr>
        <p:spPr>
          <a:xfrm>
            <a:off x="8072638" y="5665679"/>
            <a:ext cx="723496" cy="0"/>
          </a:xfrm>
          <a:prstGeom prst="straightConnector1">
            <a:avLst/>
          </a:prstGeom>
          <a:ln w="412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7F31E03-1836-40A4-B7E9-77116C683560}"/>
              </a:ext>
            </a:extLst>
          </p:cNvPr>
          <p:cNvCxnSpPr>
            <a:cxnSpLocks/>
          </p:cNvCxnSpPr>
          <p:nvPr/>
        </p:nvCxnSpPr>
        <p:spPr>
          <a:xfrm flipV="1">
            <a:off x="6022487" y="5914202"/>
            <a:ext cx="4820892" cy="19161"/>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DD2E8D2-BC48-4EF2-8D12-74565123AB51}"/>
              </a:ext>
            </a:extLst>
          </p:cNvPr>
          <p:cNvSpPr/>
          <p:nvPr/>
        </p:nvSpPr>
        <p:spPr>
          <a:xfrm>
            <a:off x="6022487" y="3588488"/>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2FA4AA90-3A61-4D2A-8C93-FFB81625EE2E}"/>
              </a:ext>
            </a:extLst>
          </p:cNvPr>
          <p:cNvSpPr/>
          <p:nvPr/>
        </p:nvSpPr>
        <p:spPr>
          <a:xfrm>
            <a:off x="6826262" y="3588488"/>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65421463-BBFA-432D-ACBC-F8A595AD8A11}"/>
              </a:ext>
            </a:extLst>
          </p:cNvPr>
          <p:cNvSpPr/>
          <p:nvPr/>
        </p:nvSpPr>
        <p:spPr>
          <a:xfrm>
            <a:off x="7799181" y="3588488"/>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5FEE2508-FDAF-4744-A047-BC353F074B38}"/>
              </a:ext>
            </a:extLst>
          </p:cNvPr>
          <p:cNvSpPr/>
          <p:nvPr/>
        </p:nvSpPr>
        <p:spPr>
          <a:xfrm>
            <a:off x="8732810" y="3588488"/>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21" name="直線コネクタ 20">
            <a:extLst>
              <a:ext uri="{FF2B5EF4-FFF2-40B4-BE49-F238E27FC236}">
                <a16:creationId xmlns:a16="http://schemas.microsoft.com/office/drawing/2014/main" id="{65CC1A3C-3E5E-4986-BD9D-1F9B668C256A}"/>
              </a:ext>
            </a:extLst>
          </p:cNvPr>
          <p:cNvCxnSpPr/>
          <p:nvPr/>
        </p:nvCxnSpPr>
        <p:spPr>
          <a:xfrm flipH="1" flipV="1">
            <a:off x="5748168" y="4224591"/>
            <a:ext cx="274319" cy="1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EA8A09B-B7BB-43A4-8104-C6962D5127CE}"/>
              </a:ext>
            </a:extLst>
          </p:cNvPr>
          <p:cNvCxnSpPr>
            <a:cxnSpLocks/>
            <a:endCxn id="18" idx="3"/>
          </p:cNvCxnSpPr>
          <p:nvPr/>
        </p:nvCxnSpPr>
        <p:spPr>
          <a:xfrm flipH="1">
            <a:off x="7029392" y="4226334"/>
            <a:ext cx="738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B39C7F6-186B-4133-AAFA-6D3FBF1C0C0F}"/>
              </a:ext>
            </a:extLst>
          </p:cNvPr>
          <p:cNvCxnSpPr>
            <a:cxnSpLocks/>
          </p:cNvCxnSpPr>
          <p:nvPr/>
        </p:nvCxnSpPr>
        <p:spPr>
          <a:xfrm flipH="1">
            <a:off x="8941175" y="4223429"/>
            <a:ext cx="829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9C069867-D26F-48EE-9DE9-C0B1938BC9D9}"/>
              </a:ext>
            </a:extLst>
          </p:cNvPr>
          <p:cNvSpPr/>
          <p:nvPr/>
        </p:nvSpPr>
        <p:spPr>
          <a:xfrm>
            <a:off x="6694635" y="3538979"/>
            <a:ext cx="1460612" cy="1368901"/>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3CB0F2E7-889D-445C-A295-ED28C9526449}"/>
              </a:ext>
            </a:extLst>
          </p:cNvPr>
          <p:cNvSpPr/>
          <p:nvPr/>
        </p:nvSpPr>
        <p:spPr>
          <a:xfrm>
            <a:off x="9002712" y="3273568"/>
            <a:ext cx="800219" cy="276999"/>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5F45B9E5-FDF2-4C99-952A-0EC28E058EE7}"/>
                  </a:ext>
                </a:extLst>
              </p:cNvPr>
              <p:cNvSpPr/>
              <p:nvPr/>
            </p:nvSpPr>
            <p:spPr>
              <a:xfrm>
                <a:off x="7968130" y="3086865"/>
                <a:ext cx="7681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𝟐</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5F45B9E5-FDF2-4C99-952A-0EC28E058EE7}"/>
                  </a:ext>
                </a:extLst>
              </p:cNvPr>
              <p:cNvSpPr>
                <a:spLocks noRot="1" noChangeAspect="1" noMove="1" noResize="1" noEditPoints="1" noAdjustHandles="1" noChangeArrowheads="1" noChangeShapeType="1" noTextEdit="1"/>
              </p:cNvSpPr>
              <p:nvPr/>
            </p:nvSpPr>
            <p:spPr>
              <a:xfrm>
                <a:off x="7968130" y="3086865"/>
                <a:ext cx="768159" cy="400110"/>
              </a:xfrm>
              <a:prstGeom prst="rect">
                <a:avLst/>
              </a:prstGeom>
              <a:blipFill>
                <a:blip r:embed="rId9"/>
                <a:stretch>
                  <a:fillRect b="-18182"/>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BEC68612-945B-48BE-892D-BEB7D26A07BC}"/>
              </a:ext>
            </a:extLst>
          </p:cNvPr>
          <p:cNvCxnSpPr/>
          <p:nvPr/>
        </p:nvCxnSpPr>
        <p:spPr>
          <a:xfrm>
            <a:off x="6204330" y="5666380"/>
            <a:ext cx="723496" cy="0"/>
          </a:xfrm>
          <a:prstGeom prst="straightConnector1">
            <a:avLst/>
          </a:prstGeom>
          <a:ln w="412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27FA8D68-C194-4E75-8338-9685C48BEC33}"/>
                  </a:ext>
                </a:extLst>
              </p:cNvPr>
              <p:cNvSpPr/>
              <p:nvPr/>
            </p:nvSpPr>
            <p:spPr>
              <a:xfrm>
                <a:off x="6327234" y="5247631"/>
                <a:ext cx="5095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i="1">
                              <a:latin typeface="Cambria Math" panose="02040503050406030204" pitchFamily="18" charset="0"/>
                            </a:rPr>
                            <m:t>1</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27FA8D68-C194-4E75-8338-9685C48BEC33}"/>
                  </a:ext>
                </a:extLst>
              </p:cNvPr>
              <p:cNvSpPr>
                <a:spLocks noRot="1" noChangeAspect="1" noMove="1" noResize="1" noEditPoints="1" noAdjustHandles="1" noChangeArrowheads="1" noChangeShapeType="1" noTextEdit="1"/>
              </p:cNvSpPr>
              <p:nvPr/>
            </p:nvSpPr>
            <p:spPr>
              <a:xfrm>
                <a:off x="6327234" y="5247631"/>
                <a:ext cx="509562" cy="400110"/>
              </a:xfrm>
              <a:prstGeom prst="rect">
                <a:avLst/>
              </a:prstGeom>
              <a:blipFill>
                <a:blip r:embed="rId10"/>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7BD44D1A-49E4-4E56-88D2-675B4065EE61}"/>
                  </a:ext>
                </a:extLst>
              </p:cNvPr>
              <p:cNvSpPr/>
              <p:nvPr/>
            </p:nvSpPr>
            <p:spPr>
              <a:xfrm>
                <a:off x="8211961" y="5222185"/>
                <a:ext cx="5155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2</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7BD44D1A-49E4-4E56-88D2-675B4065EE61}"/>
                  </a:ext>
                </a:extLst>
              </p:cNvPr>
              <p:cNvSpPr>
                <a:spLocks noRot="1" noChangeAspect="1" noMove="1" noResize="1" noEditPoints="1" noAdjustHandles="1" noChangeArrowheads="1" noChangeShapeType="1" noTextEdit="1"/>
              </p:cNvSpPr>
              <p:nvPr/>
            </p:nvSpPr>
            <p:spPr>
              <a:xfrm>
                <a:off x="8211961" y="5222185"/>
                <a:ext cx="515526" cy="400110"/>
              </a:xfrm>
              <a:prstGeom prst="rect">
                <a:avLst/>
              </a:prstGeom>
              <a:blipFill>
                <a:blip r:embed="rId11"/>
                <a:stretch>
                  <a:fillRect b="-4615"/>
                </a:stretch>
              </a:blipFill>
            </p:spPr>
            <p:txBody>
              <a:bodyPr/>
              <a:lstStyle/>
              <a:p>
                <a:r>
                  <a:rPr lang="ja-JP" altLang="en-US">
                    <a:noFill/>
                  </a:rPr>
                  <a:t> </a:t>
                </a:r>
              </a:p>
            </p:txBody>
          </p:sp>
        </mc:Fallback>
      </mc:AlternateContent>
      <p:sp>
        <p:nvSpPr>
          <p:cNvPr id="30" name="正方形/長方形 29">
            <a:extLst>
              <a:ext uri="{FF2B5EF4-FFF2-40B4-BE49-F238E27FC236}">
                <a16:creationId xmlns:a16="http://schemas.microsoft.com/office/drawing/2014/main" id="{0D08A332-1552-401C-91DB-864B9C8C7A32}"/>
              </a:ext>
            </a:extLst>
          </p:cNvPr>
          <p:cNvSpPr/>
          <p:nvPr/>
        </p:nvSpPr>
        <p:spPr>
          <a:xfrm>
            <a:off x="9777829" y="3600255"/>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E01F68B0-520A-4F8D-A269-AA0D942B69BC}"/>
              </a:ext>
            </a:extLst>
          </p:cNvPr>
          <p:cNvSpPr/>
          <p:nvPr/>
        </p:nvSpPr>
        <p:spPr>
          <a:xfrm>
            <a:off x="10581604" y="3600255"/>
            <a:ext cx="203129" cy="127569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32" name="直線コネクタ 31">
            <a:extLst>
              <a:ext uri="{FF2B5EF4-FFF2-40B4-BE49-F238E27FC236}">
                <a16:creationId xmlns:a16="http://schemas.microsoft.com/office/drawing/2014/main" id="{D587D136-E88E-47EB-BC04-1BAA0A9D483F}"/>
              </a:ext>
            </a:extLst>
          </p:cNvPr>
          <p:cNvCxnSpPr>
            <a:cxnSpLocks/>
            <a:endCxn id="31" idx="3"/>
          </p:cNvCxnSpPr>
          <p:nvPr/>
        </p:nvCxnSpPr>
        <p:spPr>
          <a:xfrm flipH="1">
            <a:off x="10784733" y="4238101"/>
            <a:ext cx="245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5CCBD8FE-73FE-429E-88EA-7838DABADEF7}"/>
                  </a:ext>
                </a:extLst>
              </p:cNvPr>
              <p:cNvSpPr/>
              <p:nvPr/>
            </p:nvSpPr>
            <p:spPr>
              <a:xfrm>
                <a:off x="9635555" y="4840356"/>
                <a:ext cx="5558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5CCBD8FE-73FE-429E-88EA-7838DABADEF7}"/>
                  </a:ext>
                </a:extLst>
              </p:cNvPr>
              <p:cNvSpPr>
                <a:spLocks noRot="1" noChangeAspect="1" noMove="1" noResize="1" noEditPoints="1" noAdjustHandles="1" noChangeArrowheads="1" noChangeShapeType="1" noTextEdit="1"/>
              </p:cNvSpPr>
              <p:nvPr/>
            </p:nvSpPr>
            <p:spPr>
              <a:xfrm>
                <a:off x="9635555" y="4840356"/>
                <a:ext cx="555857" cy="52322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A4F1207B-E92E-4408-99A8-D5C7E31AC8D5}"/>
                  </a:ext>
                </a:extLst>
              </p:cNvPr>
              <p:cNvSpPr/>
              <p:nvPr/>
            </p:nvSpPr>
            <p:spPr>
              <a:xfrm>
                <a:off x="10289029" y="4840356"/>
                <a:ext cx="8235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𝑄</m:t>
                      </m:r>
                    </m:oMath>
                  </m:oMathPara>
                </a14:m>
                <a:endParaRPr lang="ja-JP" altLang="en-US" sz="900" dirty="0">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A4F1207B-E92E-4408-99A8-D5C7E31AC8D5}"/>
                  </a:ext>
                </a:extLst>
              </p:cNvPr>
              <p:cNvSpPr>
                <a:spLocks noRot="1" noChangeAspect="1" noMove="1" noResize="1" noEditPoints="1" noAdjustHandles="1" noChangeArrowheads="1" noChangeShapeType="1" noTextEdit="1"/>
              </p:cNvSpPr>
              <p:nvPr/>
            </p:nvSpPr>
            <p:spPr>
              <a:xfrm>
                <a:off x="10289029" y="4840356"/>
                <a:ext cx="823559" cy="523220"/>
              </a:xfrm>
              <a:prstGeom prst="rect">
                <a:avLst/>
              </a:prstGeom>
              <a:blipFill>
                <a:blip r:embed="rId13"/>
                <a:stretch>
                  <a:fillRect/>
                </a:stretch>
              </a:blipFill>
            </p:spPr>
            <p:txBody>
              <a:bodyPr/>
              <a:lstStyle/>
              <a:p>
                <a:r>
                  <a:rPr lang="ja-JP" altLang="en-US">
                    <a:noFill/>
                  </a:rPr>
                  <a:t> </a:t>
                </a:r>
              </a:p>
            </p:txBody>
          </p:sp>
        </mc:Fallback>
      </mc:AlternateContent>
      <p:sp>
        <p:nvSpPr>
          <p:cNvPr id="35" name="正方形/長方形 34">
            <a:extLst>
              <a:ext uri="{FF2B5EF4-FFF2-40B4-BE49-F238E27FC236}">
                <a16:creationId xmlns:a16="http://schemas.microsoft.com/office/drawing/2014/main" id="{F931F967-6216-4456-A909-1C89041AD832}"/>
              </a:ext>
            </a:extLst>
          </p:cNvPr>
          <p:cNvSpPr/>
          <p:nvPr/>
        </p:nvSpPr>
        <p:spPr>
          <a:xfrm>
            <a:off x="8556490" y="3538979"/>
            <a:ext cx="1545631" cy="1368901"/>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DEFD2E1F-8AAC-4090-83D8-CC82D71005A1}"/>
              </a:ext>
            </a:extLst>
          </p:cNvPr>
          <p:cNvSpPr/>
          <p:nvPr/>
        </p:nvSpPr>
        <p:spPr>
          <a:xfrm>
            <a:off x="7025877" y="3273568"/>
            <a:ext cx="800219" cy="276999"/>
          </a:xfrm>
          <a:prstGeom prst="rect">
            <a:avLst/>
          </a:prstGeom>
        </p:spPr>
        <p:txBody>
          <a:bodyPr wrap="none">
            <a:spAutoFit/>
          </a:bodyPr>
          <a:lstStyle/>
          <a:p>
            <a:r>
              <a:rPr lang="ja-JP" altLang="en-US" sz="12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6620BE82-6919-49C2-B741-52002B223B0D}"/>
                  </a:ext>
                </a:extLst>
              </p:cNvPr>
              <p:cNvSpPr/>
              <p:nvPr/>
            </p:nvSpPr>
            <p:spPr>
              <a:xfrm>
                <a:off x="6246559" y="3089785"/>
                <a:ext cx="7681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𝟏</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6620BE82-6919-49C2-B741-52002B223B0D}"/>
                  </a:ext>
                </a:extLst>
              </p:cNvPr>
              <p:cNvSpPr>
                <a:spLocks noRot="1" noChangeAspect="1" noMove="1" noResize="1" noEditPoints="1" noAdjustHandles="1" noChangeArrowheads="1" noChangeShapeType="1" noTextEdit="1"/>
              </p:cNvSpPr>
              <p:nvPr/>
            </p:nvSpPr>
            <p:spPr>
              <a:xfrm>
                <a:off x="6246559" y="3089785"/>
                <a:ext cx="768159" cy="400110"/>
              </a:xfrm>
              <a:prstGeom prst="rect">
                <a:avLst/>
              </a:prstGeom>
              <a:blipFill>
                <a:blip r:embed="rId14"/>
                <a:stretch>
                  <a:fillRect b="-18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32A269C3-E822-45AA-851D-BF9DB37C0B47}"/>
                  </a:ext>
                </a:extLst>
              </p:cNvPr>
              <p:cNvSpPr/>
              <p:nvPr/>
            </p:nvSpPr>
            <p:spPr>
              <a:xfrm>
                <a:off x="9940745" y="3107774"/>
                <a:ext cx="7681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00B050"/>
                          </a:solidFill>
                          <a:latin typeface="Cambria Math" panose="02040503050406030204" pitchFamily="18" charset="0"/>
                        </a:rPr>
                        <m:t>𝟑</m:t>
                      </m:r>
                      <m:r>
                        <a:rPr lang="en-US" altLang="ja-JP" sz="2000" b="1" i="1" smtClean="0">
                          <a:solidFill>
                            <a:srgbClr val="00B050"/>
                          </a:solidFill>
                          <a:latin typeface="Cambria Math" panose="02040503050406030204" pitchFamily="18" charset="0"/>
                        </a:rPr>
                        <m:t>[</m:t>
                      </m:r>
                      <m:r>
                        <a:rPr lang="en-US" altLang="ja-JP" sz="2000" b="1" i="1" smtClean="0">
                          <a:solidFill>
                            <a:srgbClr val="00B050"/>
                          </a:solidFill>
                          <a:latin typeface="Cambria Math" panose="02040503050406030204" pitchFamily="18" charset="0"/>
                        </a:rPr>
                        <m:t>𝑭</m:t>
                      </m:r>
                      <m:r>
                        <a:rPr lang="en-US" altLang="ja-JP" sz="2000" b="1" i="1" smtClean="0">
                          <a:solidFill>
                            <a:srgbClr val="00B050"/>
                          </a:solidFill>
                          <a:latin typeface="Cambria Math" panose="02040503050406030204" pitchFamily="18" charset="0"/>
                        </a:rPr>
                        <m:t>]</m:t>
                      </m:r>
                    </m:oMath>
                  </m:oMathPara>
                </a14:m>
                <a:endParaRPr lang="ja-JP" altLang="en-US" sz="3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32A269C3-E822-45AA-851D-BF9DB37C0B47}"/>
                  </a:ext>
                </a:extLst>
              </p:cNvPr>
              <p:cNvSpPr>
                <a:spLocks noRot="1" noChangeAspect="1" noMove="1" noResize="1" noEditPoints="1" noAdjustHandles="1" noChangeArrowheads="1" noChangeShapeType="1" noTextEdit="1"/>
              </p:cNvSpPr>
              <p:nvPr/>
            </p:nvSpPr>
            <p:spPr>
              <a:xfrm>
                <a:off x="9940745" y="3107774"/>
                <a:ext cx="768159" cy="400110"/>
              </a:xfrm>
              <a:prstGeom prst="rect">
                <a:avLst/>
              </a:prstGeom>
              <a:blipFill>
                <a:blip r:embed="rId15"/>
                <a:stretch>
                  <a:fillRect b="-18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4D305D00-E183-40CF-B81F-D6A541EEC85B}"/>
                  </a:ext>
                </a:extLst>
              </p:cNvPr>
              <p:cNvSpPr/>
              <p:nvPr/>
            </p:nvSpPr>
            <p:spPr>
              <a:xfrm>
                <a:off x="10156828" y="5238051"/>
                <a:ext cx="5155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3</m:t>
                          </m:r>
                        </m:sub>
                      </m:sSub>
                    </m:oMath>
                  </m:oMathPara>
                </a14:m>
                <a:endParaRPr lang="ja-JP" altLang="en-US" sz="7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4D305D00-E183-40CF-B81F-D6A541EEC85B}"/>
                  </a:ext>
                </a:extLst>
              </p:cNvPr>
              <p:cNvSpPr>
                <a:spLocks noRot="1" noChangeAspect="1" noMove="1" noResize="1" noEditPoints="1" noAdjustHandles="1" noChangeArrowheads="1" noChangeShapeType="1" noTextEdit="1"/>
              </p:cNvSpPr>
              <p:nvPr/>
            </p:nvSpPr>
            <p:spPr>
              <a:xfrm>
                <a:off x="10156828" y="5238051"/>
                <a:ext cx="515526" cy="400110"/>
              </a:xfrm>
              <a:prstGeom prst="rect">
                <a:avLst/>
              </a:prstGeom>
              <a:blipFill>
                <a:blip r:embed="rId16"/>
                <a:stretch>
                  <a:fillRect b="-3030"/>
                </a:stretch>
              </a:blipFill>
            </p:spPr>
            <p:txBody>
              <a:bodyPr/>
              <a:lstStyle/>
              <a:p>
                <a:r>
                  <a:rPr lang="ja-JP" altLang="en-US">
                    <a:noFill/>
                  </a:rPr>
                  <a:t> </a:t>
                </a:r>
              </a:p>
            </p:txBody>
          </p:sp>
        </mc:Fallback>
      </mc:AlternateContent>
      <p:cxnSp>
        <p:nvCxnSpPr>
          <p:cNvPr id="40" name="直線矢印コネクタ 39">
            <a:extLst>
              <a:ext uri="{FF2B5EF4-FFF2-40B4-BE49-F238E27FC236}">
                <a16:creationId xmlns:a16="http://schemas.microsoft.com/office/drawing/2014/main" id="{51AA89C8-69C5-4EA0-9F3B-FCBDEFD84731}"/>
              </a:ext>
            </a:extLst>
          </p:cNvPr>
          <p:cNvCxnSpPr/>
          <p:nvPr/>
        </p:nvCxnSpPr>
        <p:spPr>
          <a:xfrm>
            <a:off x="9969592" y="5665679"/>
            <a:ext cx="723496" cy="0"/>
          </a:xfrm>
          <a:prstGeom prst="straightConnector1">
            <a:avLst/>
          </a:prstGeom>
          <a:ln w="412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94993CC0-B5EB-4931-AA4C-199AAC9FCCA1}"/>
                  </a:ext>
                </a:extLst>
              </p:cNvPr>
              <p:cNvSpPr/>
              <p:nvPr/>
            </p:nvSpPr>
            <p:spPr>
              <a:xfrm>
                <a:off x="7461511" y="5780390"/>
                <a:ext cx="1945750"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𝑉</m:t>
                      </m:r>
                      <m:r>
                        <a:rPr lang="en-US" altLang="ja-JP" sz="2400" b="0" i="1" smtClean="0">
                          <a:solidFill>
                            <a:srgbClr val="002060"/>
                          </a:solidFill>
                          <a:latin typeface="Cambria Math" panose="02040503050406030204" pitchFamily="18" charset="0"/>
                        </a:rPr>
                        <m:t>=22[</m:t>
                      </m:r>
                      <m:r>
                        <a:rPr lang="en-US" altLang="ja-JP" sz="2400" b="0" i="1" smtClean="0">
                          <a:solidFill>
                            <a:srgbClr val="002060"/>
                          </a:solidFill>
                          <a:latin typeface="Cambria Math" panose="02040503050406030204" pitchFamily="18" charset="0"/>
                        </a:rPr>
                        <m:t>𝑉</m:t>
                      </m:r>
                      <m:r>
                        <a:rPr lang="en-US" altLang="ja-JP" sz="2400" b="0" i="1" smtClean="0">
                          <a:solidFill>
                            <a:srgbClr val="002060"/>
                          </a:solidFill>
                          <a:latin typeface="Cambria Math" panose="02040503050406030204" pitchFamily="18" charset="0"/>
                        </a:rPr>
                        <m:t>]</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94993CC0-B5EB-4931-AA4C-199AAC9FCCA1}"/>
                  </a:ext>
                </a:extLst>
              </p:cNvPr>
              <p:cNvSpPr>
                <a:spLocks noRot="1" noChangeAspect="1" noMove="1" noResize="1" noEditPoints="1" noAdjustHandles="1" noChangeArrowheads="1" noChangeShapeType="1" noTextEdit="1"/>
              </p:cNvSpPr>
              <p:nvPr/>
            </p:nvSpPr>
            <p:spPr>
              <a:xfrm>
                <a:off x="7461511" y="5780390"/>
                <a:ext cx="1945750" cy="461665"/>
              </a:xfrm>
              <a:prstGeom prst="rect">
                <a:avLst/>
              </a:prstGeom>
              <a:blipFill>
                <a:blip r:embed="rId17"/>
                <a:stretch>
                  <a:fillRect b="-19737"/>
                </a:stretch>
              </a:blipFill>
            </p:spPr>
            <p:txBody>
              <a:bodyPr/>
              <a:lstStyle/>
              <a:p>
                <a:r>
                  <a:rPr lang="ja-JP" altLang="en-US">
                    <a:noFill/>
                  </a:rPr>
                  <a:t> </a:t>
                </a:r>
              </a:p>
            </p:txBody>
          </p:sp>
        </mc:Fallback>
      </mc:AlternateContent>
      <p:sp>
        <p:nvSpPr>
          <p:cNvPr id="45" name="正方形/長方形 44">
            <a:extLst>
              <a:ext uri="{FF2B5EF4-FFF2-40B4-BE49-F238E27FC236}">
                <a16:creationId xmlns:a16="http://schemas.microsoft.com/office/drawing/2014/main" id="{133D0938-D841-4194-B1F9-E23F7AB0F64D}"/>
              </a:ext>
            </a:extLst>
          </p:cNvPr>
          <p:cNvSpPr/>
          <p:nvPr/>
        </p:nvSpPr>
        <p:spPr>
          <a:xfrm>
            <a:off x="730631" y="3141420"/>
            <a:ext cx="4384103" cy="2080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43902AE6-2C9C-4B78-B8CD-3D2CDC69A908}"/>
              </a:ext>
            </a:extLst>
          </p:cNvPr>
          <p:cNvSpPr/>
          <p:nvPr/>
        </p:nvSpPr>
        <p:spPr>
          <a:xfrm>
            <a:off x="361794" y="765616"/>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解き方②</a:t>
            </a:r>
          </a:p>
        </p:txBody>
      </p:sp>
    </p:spTree>
    <p:extLst>
      <p:ext uri="{BB962C8B-B14F-4D97-AF65-F5344CB8AC3E}">
        <p14:creationId xmlns:p14="http://schemas.microsoft.com/office/powerpoint/2010/main" val="29116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22</a:t>
            </a:fld>
            <a:endParaRPr kumimoji="1" lang="ja-JP" altLang="en-US"/>
          </a:p>
        </p:txBody>
      </p: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21FEEC68-4711-4E75-A279-34F5A606A931}"/>
                  </a:ext>
                </a:extLst>
              </p:cNvPr>
              <p:cNvSpPr/>
              <p:nvPr/>
            </p:nvSpPr>
            <p:spPr>
              <a:xfrm>
                <a:off x="98935" y="921377"/>
                <a:ext cx="3814634" cy="64633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𝑉</m:t>
                          </m:r>
                        </m:e>
                        <m:sub>
                          <m:r>
                            <a:rPr lang="en-US" altLang="ja-JP" sz="3600" b="0" i="1" smtClean="0">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𝑉</m:t>
                          </m:r>
                        </m:e>
                        <m:sub>
                          <m:r>
                            <a:rPr lang="en-US" altLang="ja-JP" sz="3600" b="0" i="1" smtClean="0">
                              <a:solidFill>
                                <a:srgbClr val="FF0000"/>
                              </a:solidFill>
                              <a:latin typeface="Cambria Math" panose="02040503050406030204" pitchFamily="18" charset="0"/>
                            </a:rPr>
                            <m:t>2</m:t>
                          </m:r>
                        </m:sub>
                      </m:sSub>
                      <m:r>
                        <a:rPr lang="en-US" altLang="ja-JP" sz="3600" b="0" i="1" smtClean="0">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𝑉</m:t>
                          </m:r>
                        </m:e>
                        <m:sub>
                          <m:r>
                            <a:rPr lang="en-US" altLang="ja-JP" sz="3600" b="0" i="1" smtClean="0">
                              <a:solidFill>
                                <a:srgbClr val="FF0000"/>
                              </a:solidFill>
                              <a:latin typeface="Cambria Math" panose="02040503050406030204" pitchFamily="18" charset="0"/>
                            </a:rPr>
                            <m:t>3</m:t>
                          </m:r>
                        </m:sub>
                      </m:sSub>
                      <m:r>
                        <a:rPr lang="en-US" altLang="ja-JP" sz="3600" b="0" i="1" smtClean="0">
                          <a:solidFill>
                            <a:srgbClr val="FF0000"/>
                          </a:solidFill>
                          <a:latin typeface="Cambria Math" panose="02040503050406030204" pitchFamily="18" charset="0"/>
                        </a:rPr>
                        <m:t>=6:3:2</m:t>
                      </m:r>
                    </m:oMath>
                  </m:oMathPara>
                </a14:m>
                <a:endParaRPr lang="ja-JP" altLang="en-US" sz="1050" dirty="0">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21FEEC68-4711-4E75-A279-34F5A606A931}"/>
                  </a:ext>
                </a:extLst>
              </p:cNvPr>
              <p:cNvSpPr>
                <a:spLocks noRot="1" noChangeAspect="1" noMove="1" noResize="1" noEditPoints="1" noAdjustHandles="1" noChangeArrowheads="1" noChangeShapeType="1" noTextEdit="1"/>
              </p:cNvSpPr>
              <p:nvPr/>
            </p:nvSpPr>
            <p:spPr>
              <a:xfrm>
                <a:off x="98935" y="921377"/>
                <a:ext cx="3814634" cy="6463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F76DA4B1-B65D-4962-9C3E-40CB4281AF7C}"/>
                  </a:ext>
                </a:extLst>
              </p:cNvPr>
              <p:cNvSpPr/>
              <p:nvPr/>
            </p:nvSpPr>
            <p:spPr>
              <a:xfrm>
                <a:off x="3760079" y="956933"/>
                <a:ext cx="8388814" cy="595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𝑽</m:t>
                      </m:r>
                      <m:r>
                        <a:rPr lang="en-US" altLang="ja-JP" sz="3200" b="1" i="1">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𝑽</m:t>
                          </m:r>
                        </m:e>
                        <m:sub>
                          <m:r>
                            <a:rPr lang="en-US" altLang="ja-JP" sz="3200" b="1" i="1">
                              <a:solidFill>
                                <a:srgbClr val="FF0000"/>
                              </a:solidFill>
                              <a:latin typeface="Cambria Math" panose="02040503050406030204" pitchFamily="18" charset="0"/>
                            </a:rPr>
                            <m:t>𝟏</m:t>
                          </m:r>
                        </m:sub>
                      </m:sSub>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𝑽</m:t>
                          </m:r>
                        </m:e>
                        <m:sub>
                          <m:r>
                            <a:rPr lang="en-US" altLang="ja-JP" sz="3200" b="1" i="1" smtClean="0">
                              <a:solidFill>
                                <a:srgbClr val="FF0000"/>
                              </a:solidFill>
                              <a:latin typeface="Cambria Math" panose="02040503050406030204" pitchFamily="18" charset="0"/>
                            </a:rPr>
                            <m:t>𝟐</m:t>
                          </m:r>
                        </m:sub>
                      </m:sSub>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𝑽</m:t>
                          </m:r>
                        </m:e>
                        <m:sub>
                          <m:r>
                            <a:rPr lang="en-US" altLang="ja-JP" sz="3200" b="1" i="1" smtClean="0">
                              <a:solidFill>
                                <a:srgbClr val="FF0000"/>
                              </a:solidFill>
                              <a:latin typeface="Cambria Math" panose="02040503050406030204" pitchFamily="18" charset="0"/>
                            </a:rPr>
                            <m:t>𝟑</m:t>
                          </m:r>
                        </m:sub>
                      </m:sSub>
                      <m:r>
                        <a:rPr lang="en-US" altLang="ja-JP" sz="3200" b="1" i="1" smtClean="0">
                          <a:solidFill>
                            <a:srgbClr val="FF0000"/>
                          </a:solidFill>
                          <a:latin typeface="Cambria Math" panose="02040503050406030204" pitchFamily="18" charset="0"/>
                        </a:rPr>
                        <m:t>=</m:t>
                      </m:r>
                      <m:r>
                        <a:rPr lang="ja-JP" altLang="en-US" sz="3200" b="1" i="1">
                          <a:solidFill>
                            <a:srgbClr val="FF0000"/>
                          </a:solidFill>
                          <a:latin typeface="Cambria Math" panose="02040503050406030204" pitchFamily="18" charset="0"/>
                        </a:rPr>
                        <m:t>⑥</m:t>
                      </m:r>
                      <m:r>
                        <a:rPr lang="en-US" altLang="ja-JP" sz="3200" b="1" i="1" smtClean="0">
                          <a:solidFill>
                            <a:srgbClr val="FF0000"/>
                          </a:solidFill>
                          <a:latin typeface="Cambria Math" panose="02040503050406030204" pitchFamily="18" charset="0"/>
                        </a:rPr>
                        <m:t>+</m:t>
                      </m:r>
                      <m:r>
                        <a:rPr lang="ja-JP" altLang="en-US" sz="3200" b="1" i="1">
                          <a:solidFill>
                            <a:srgbClr val="FF0000"/>
                          </a:solidFill>
                          <a:latin typeface="Cambria Math" panose="02040503050406030204" pitchFamily="18" charset="0"/>
                        </a:rPr>
                        <m:t>③</m:t>
                      </m:r>
                      <m:r>
                        <a:rPr lang="en-US" altLang="ja-JP" sz="3200" b="1" i="1" smtClean="0">
                          <a:solidFill>
                            <a:srgbClr val="FF0000"/>
                          </a:solidFill>
                          <a:latin typeface="Cambria Math" panose="02040503050406030204" pitchFamily="18" charset="0"/>
                        </a:rPr>
                        <m:t>+</m:t>
                      </m:r>
                      <m:r>
                        <a:rPr lang="ja-JP" altLang="en-US" sz="3200" b="1" i="1">
                          <a:solidFill>
                            <a:srgbClr val="FF0000"/>
                          </a:solidFill>
                          <a:latin typeface="Cambria Math" panose="02040503050406030204" pitchFamily="18" charset="0"/>
                        </a:rPr>
                        <m:t>②</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𝟐𝟐</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𝑽</m:t>
                      </m:r>
                      <m:r>
                        <a:rPr lang="en-US" altLang="ja-JP" sz="3200" b="1" i="1" smtClean="0">
                          <a:solidFill>
                            <a:srgbClr val="FF0000"/>
                          </a:solidFill>
                          <a:latin typeface="Cambria Math" panose="02040503050406030204" pitchFamily="18" charset="0"/>
                        </a:rPr>
                        <m:t>]</m:t>
                      </m:r>
                    </m:oMath>
                  </m:oMathPara>
                </a14:m>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F76DA4B1-B65D-4962-9C3E-40CB4281AF7C}"/>
                  </a:ext>
                </a:extLst>
              </p:cNvPr>
              <p:cNvSpPr>
                <a:spLocks noRot="1" noChangeAspect="1" noMove="1" noResize="1" noEditPoints="1" noAdjustHandles="1" noChangeArrowheads="1" noChangeShapeType="1" noTextEdit="1"/>
              </p:cNvSpPr>
              <p:nvPr/>
            </p:nvSpPr>
            <p:spPr>
              <a:xfrm>
                <a:off x="3760079" y="956933"/>
                <a:ext cx="8388814" cy="59586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37FF401B-2E5B-4751-9369-E6253F6CC2AC}"/>
                  </a:ext>
                </a:extLst>
              </p:cNvPr>
              <p:cNvSpPr/>
              <p:nvPr/>
            </p:nvSpPr>
            <p:spPr>
              <a:xfrm>
                <a:off x="8278212" y="1737915"/>
                <a:ext cx="2827697" cy="59586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ja-JP" altLang="en-US" sz="3200" b="1" i="1">
                          <a:solidFill>
                            <a:srgbClr val="FF0000"/>
                          </a:solidFill>
                          <a:latin typeface="Cambria Math" panose="02040503050406030204" pitchFamily="18" charset="0"/>
                        </a:rPr>
                        <m:t>⑪</m:t>
                      </m:r>
                      <m:r>
                        <a:rPr lang="en-US" altLang="ja-JP" sz="3200" b="1" i="1">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𝟐𝟐</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𝑽</m:t>
                      </m:r>
                      <m:r>
                        <a:rPr lang="en-US" altLang="ja-JP" sz="3200" b="1" i="1" smtClean="0">
                          <a:solidFill>
                            <a:srgbClr val="FF0000"/>
                          </a:solidFill>
                          <a:latin typeface="Cambria Math" panose="02040503050406030204" pitchFamily="18" charset="0"/>
                        </a:rPr>
                        <m:t>]</m:t>
                      </m:r>
                    </m:oMath>
                  </m:oMathPara>
                </a14:m>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37FF401B-2E5B-4751-9369-E6253F6CC2AC}"/>
                  </a:ext>
                </a:extLst>
              </p:cNvPr>
              <p:cNvSpPr>
                <a:spLocks noRot="1" noChangeAspect="1" noMove="1" noResize="1" noEditPoints="1" noAdjustHandles="1" noChangeArrowheads="1" noChangeShapeType="1" noTextEdit="1"/>
              </p:cNvSpPr>
              <p:nvPr/>
            </p:nvSpPr>
            <p:spPr>
              <a:xfrm>
                <a:off x="8278212" y="1737915"/>
                <a:ext cx="2827697" cy="59586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4AD27D71-6FAA-4772-9DC8-101401368C54}"/>
                  </a:ext>
                </a:extLst>
              </p:cNvPr>
              <p:cNvSpPr/>
              <p:nvPr/>
            </p:nvSpPr>
            <p:spPr>
              <a:xfrm>
                <a:off x="8418474" y="2319737"/>
                <a:ext cx="2371966" cy="59586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r>
                        <a:rPr lang="ja-JP" altLang="en-US" sz="3200" b="1" i="1">
                          <a:solidFill>
                            <a:srgbClr val="FF0000"/>
                          </a:solidFill>
                          <a:latin typeface="Cambria Math" panose="02040503050406030204" pitchFamily="18" charset="0"/>
                        </a:rPr>
                        <m:t>①</m:t>
                      </m:r>
                      <m:r>
                        <a:rPr lang="en-US" altLang="ja-JP" sz="3200" b="1" i="1">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𝟐</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𝑽</m:t>
                      </m:r>
                      <m:r>
                        <a:rPr lang="en-US" altLang="ja-JP" sz="3200" b="1" i="1" smtClean="0">
                          <a:solidFill>
                            <a:srgbClr val="FF0000"/>
                          </a:solidFill>
                          <a:latin typeface="Cambria Math" panose="02040503050406030204" pitchFamily="18" charset="0"/>
                        </a:rPr>
                        <m:t>]</m:t>
                      </m:r>
                    </m:oMath>
                  </m:oMathPara>
                </a14:m>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4AD27D71-6FAA-4772-9DC8-101401368C54}"/>
                  </a:ext>
                </a:extLst>
              </p:cNvPr>
              <p:cNvSpPr>
                <a:spLocks noRot="1" noChangeAspect="1" noMove="1" noResize="1" noEditPoints="1" noAdjustHandles="1" noChangeArrowheads="1" noChangeShapeType="1" noTextEdit="1"/>
              </p:cNvSpPr>
              <p:nvPr/>
            </p:nvSpPr>
            <p:spPr>
              <a:xfrm>
                <a:off x="8418474" y="2319737"/>
                <a:ext cx="2371966" cy="595869"/>
              </a:xfrm>
              <a:prstGeom prst="rect">
                <a:avLst/>
              </a:prstGeom>
              <a:blipFill>
                <a:blip r:embed="rId5"/>
                <a:stretch>
                  <a:fillRect/>
                </a:stretch>
              </a:blipFill>
            </p:spPr>
            <p:txBody>
              <a:bodyPr/>
              <a:lstStyle/>
              <a:p>
                <a:r>
                  <a:rPr lang="ja-JP" altLang="en-US">
                    <a:noFill/>
                  </a:rPr>
                  <a:t> </a:t>
                </a:r>
              </a:p>
            </p:txBody>
          </p:sp>
        </mc:Fallback>
      </mc:AlternateContent>
      <p:grpSp>
        <p:nvGrpSpPr>
          <p:cNvPr id="45" name="グループ化 44">
            <a:extLst>
              <a:ext uri="{FF2B5EF4-FFF2-40B4-BE49-F238E27FC236}">
                <a16:creationId xmlns:a16="http://schemas.microsoft.com/office/drawing/2014/main" id="{9FE78F53-BC86-4541-B64B-87CEA93A6D47}"/>
              </a:ext>
            </a:extLst>
          </p:cNvPr>
          <p:cNvGrpSpPr/>
          <p:nvPr/>
        </p:nvGrpSpPr>
        <p:grpSpPr>
          <a:xfrm>
            <a:off x="715229" y="1567708"/>
            <a:ext cx="6919632" cy="4756945"/>
            <a:chOff x="715229" y="1567708"/>
            <a:chExt cx="6919632" cy="4756945"/>
          </a:xfrm>
        </p:grpSpPr>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505FBABB-20A1-4E9B-A79B-866BE59F4172}"/>
                    </a:ext>
                  </a:extLst>
                </p:cNvPr>
                <p:cNvSpPr/>
                <p:nvPr/>
              </p:nvSpPr>
              <p:spPr>
                <a:xfrm>
                  <a:off x="984361" y="3885092"/>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505FBABB-20A1-4E9B-A79B-866BE59F4172}"/>
                    </a:ext>
                  </a:extLst>
                </p:cNvPr>
                <p:cNvSpPr>
                  <a:spLocks noRot="1" noChangeAspect="1" noMove="1" noResize="1" noEditPoints="1" noAdjustHandles="1" noChangeArrowheads="1" noChangeShapeType="1" noTextEdit="1"/>
                </p:cNvSpPr>
                <p:nvPr/>
              </p:nvSpPr>
              <p:spPr>
                <a:xfrm>
                  <a:off x="984361" y="3885092"/>
                  <a:ext cx="610295"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C7EDBD8D-7451-49EF-AFC1-38D64DECA6D2}"/>
                    </a:ext>
                  </a:extLst>
                </p:cNvPr>
                <p:cNvSpPr/>
                <p:nvPr/>
              </p:nvSpPr>
              <p:spPr>
                <a:xfrm>
                  <a:off x="1598734" y="3892030"/>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C7EDBD8D-7451-49EF-AFC1-38D64DECA6D2}"/>
                    </a:ext>
                  </a:extLst>
                </p:cNvPr>
                <p:cNvSpPr>
                  <a:spLocks noRot="1" noChangeAspect="1" noMove="1" noResize="1" noEditPoints="1" noAdjustHandles="1" noChangeArrowheads="1" noChangeShapeType="1" noTextEdit="1"/>
                </p:cNvSpPr>
                <p:nvPr/>
              </p:nvSpPr>
              <p:spPr>
                <a:xfrm>
                  <a:off x="1598734" y="3892030"/>
                  <a:ext cx="916469"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300037D2-E61B-410A-B62A-708EA2C407C6}"/>
                    </a:ext>
                  </a:extLst>
                </p:cNvPr>
                <p:cNvSpPr/>
                <p:nvPr/>
              </p:nvSpPr>
              <p:spPr>
                <a:xfrm>
                  <a:off x="3303274" y="3880169"/>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300037D2-E61B-410A-B62A-708EA2C407C6}"/>
                    </a:ext>
                  </a:extLst>
                </p:cNvPr>
                <p:cNvSpPr>
                  <a:spLocks noRot="1" noChangeAspect="1" noMove="1" noResize="1" noEditPoints="1" noAdjustHandles="1" noChangeArrowheads="1" noChangeShapeType="1" noTextEdit="1"/>
                </p:cNvSpPr>
                <p:nvPr/>
              </p:nvSpPr>
              <p:spPr>
                <a:xfrm>
                  <a:off x="3303274" y="3880169"/>
                  <a:ext cx="610295" cy="58477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86A1A1A3-B156-4168-906E-77F09500BC60}"/>
                    </a:ext>
                  </a:extLst>
                </p:cNvPr>
                <p:cNvSpPr/>
                <p:nvPr/>
              </p:nvSpPr>
              <p:spPr>
                <a:xfrm>
                  <a:off x="4211911" y="3880170"/>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86A1A1A3-B156-4168-906E-77F09500BC60}"/>
                    </a:ext>
                  </a:extLst>
                </p:cNvPr>
                <p:cNvSpPr>
                  <a:spLocks noRot="1" noChangeAspect="1" noMove="1" noResize="1" noEditPoints="1" noAdjustHandles="1" noChangeArrowheads="1" noChangeShapeType="1" noTextEdit="1"/>
                </p:cNvSpPr>
                <p:nvPr/>
              </p:nvSpPr>
              <p:spPr>
                <a:xfrm>
                  <a:off x="4211911" y="3880170"/>
                  <a:ext cx="916469" cy="584775"/>
                </a:xfrm>
                <a:prstGeom prst="rect">
                  <a:avLst/>
                </a:prstGeom>
                <a:blipFill>
                  <a:blip r:embed="rId9"/>
                  <a:stretch>
                    <a:fillRect/>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4767D941-A396-4DB0-8491-D223B066CBEC}"/>
                </a:ext>
              </a:extLst>
            </p:cNvPr>
            <p:cNvCxnSpPr/>
            <p:nvPr/>
          </p:nvCxnSpPr>
          <p:spPr>
            <a:xfrm>
              <a:off x="3760079" y="4945727"/>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4B37303-BECE-4B4F-BCD1-64E957536604}"/>
                </a:ext>
              </a:extLst>
            </p:cNvPr>
            <p:cNvCxnSpPr>
              <a:cxnSpLocks/>
            </p:cNvCxnSpPr>
            <p:nvPr/>
          </p:nvCxnSpPr>
          <p:spPr>
            <a:xfrm flipV="1">
              <a:off x="1074563" y="5958160"/>
              <a:ext cx="6314943" cy="25099"/>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7D777EC-976D-4BC4-9D1B-E7E82C0B3097}"/>
                </a:ext>
              </a:extLst>
            </p:cNvPr>
            <p:cNvSpPr/>
            <p:nvPr/>
          </p:nvSpPr>
          <p:spPr>
            <a:xfrm>
              <a:off x="1074563"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90C47EFF-2FD9-4AAA-AAE3-B1DB66F12336}"/>
                </a:ext>
              </a:extLst>
            </p:cNvPr>
            <p:cNvSpPr/>
            <p:nvPr/>
          </p:nvSpPr>
          <p:spPr>
            <a:xfrm>
              <a:off x="2127437"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E6A09DFA-CA1F-4893-B01C-1BCFF4BD0C5D}"/>
                </a:ext>
              </a:extLst>
            </p:cNvPr>
            <p:cNvSpPr/>
            <p:nvPr/>
          </p:nvSpPr>
          <p:spPr>
            <a:xfrm>
              <a:off x="3401875"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A235DBD6-DDAD-4B63-BC42-58B02AF5D080}"/>
                </a:ext>
              </a:extLst>
            </p:cNvPr>
            <p:cNvSpPr/>
            <p:nvPr/>
          </p:nvSpPr>
          <p:spPr>
            <a:xfrm>
              <a:off x="4624846"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cxnSp>
          <p:nvCxnSpPr>
            <p:cNvPr id="16" name="直線コネクタ 15">
              <a:extLst>
                <a:ext uri="{FF2B5EF4-FFF2-40B4-BE49-F238E27FC236}">
                  <a16:creationId xmlns:a16="http://schemas.microsoft.com/office/drawing/2014/main" id="{B6EAAB55-A9A7-4A94-BCC5-236A4BD320B5}"/>
                </a:ext>
              </a:extLst>
            </p:cNvPr>
            <p:cNvCxnSpPr/>
            <p:nvPr/>
          </p:nvCxnSpPr>
          <p:spPr>
            <a:xfrm flipH="1" flipV="1">
              <a:off x="715229" y="3058029"/>
              <a:ext cx="359334" cy="1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B4BA404-8269-4D12-8192-2A25491D9668}"/>
                </a:ext>
              </a:extLst>
            </p:cNvPr>
            <p:cNvCxnSpPr>
              <a:cxnSpLocks/>
              <a:endCxn id="13" idx="3"/>
            </p:cNvCxnSpPr>
            <p:nvPr/>
          </p:nvCxnSpPr>
          <p:spPr>
            <a:xfrm flipH="1">
              <a:off x="2393519" y="3060312"/>
              <a:ext cx="967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8D6D93A-B43C-4350-A711-D5BA71C247CF}"/>
                </a:ext>
              </a:extLst>
            </p:cNvPr>
            <p:cNvCxnSpPr>
              <a:cxnSpLocks/>
            </p:cNvCxnSpPr>
            <p:nvPr/>
          </p:nvCxnSpPr>
          <p:spPr>
            <a:xfrm flipH="1">
              <a:off x="4897785" y="3056507"/>
              <a:ext cx="1086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D22D7B57-24D9-45A4-8803-52A843174ECF}"/>
                </a:ext>
              </a:extLst>
            </p:cNvPr>
            <p:cNvSpPr/>
            <p:nvPr/>
          </p:nvSpPr>
          <p:spPr>
            <a:xfrm>
              <a:off x="1955017" y="2159937"/>
              <a:ext cx="1913273"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A4777C37-2653-442E-8426-6B32D1725D4B}"/>
                </a:ext>
              </a:extLst>
            </p:cNvPr>
            <p:cNvSpPr/>
            <p:nvPr/>
          </p:nvSpPr>
          <p:spPr>
            <a:xfrm>
              <a:off x="4978394" y="1812272"/>
              <a:ext cx="902811" cy="307777"/>
            </a:xfrm>
            <a:prstGeom prst="rect">
              <a:avLst/>
            </a:prstGeom>
          </p:spPr>
          <p:txBody>
            <a:bodyPr wrap="none">
              <a:spAutoFit/>
            </a:bodyPr>
            <a:lstStyle/>
            <a:p>
              <a:r>
                <a:rPr lang="ja-JP" altLang="en-US" sz="1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21171771-9A71-47E9-BD21-273647A5B4F1}"/>
                    </a:ext>
                  </a:extLst>
                </p:cNvPr>
                <p:cNvSpPr/>
                <p:nvPr/>
              </p:nvSpPr>
              <p:spPr>
                <a:xfrm>
                  <a:off x="3623184" y="1567708"/>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𝟐</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21171771-9A71-47E9-BD21-273647A5B4F1}"/>
                    </a:ext>
                  </a:extLst>
                </p:cNvPr>
                <p:cNvSpPr>
                  <a:spLocks noRot="1" noChangeAspect="1" noMove="1" noResize="1" noEditPoints="1" noAdjustHandles="1" noChangeArrowheads="1" noChangeShapeType="1" noTextEdit="1"/>
                </p:cNvSpPr>
                <p:nvPr/>
              </p:nvSpPr>
              <p:spPr>
                <a:xfrm>
                  <a:off x="3623184" y="1567708"/>
                  <a:ext cx="885178" cy="461665"/>
                </a:xfrm>
                <a:prstGeom prst="rect">
                  <a:avLst/>
                </a:prstGeom>
                <a:blipFill>
                  <a:blip r:embed="rId10"/>
                  <a:stretch>
                    <a:fillRect b="-19737"/>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2F6FD94C-100B-46CA-B015-ECAF211D1B21}"/>
                </a:ext>
              </a:extLst>
            </p:cNvPr>
            <p:cNvCxnSpPr/>
            <p:nvPr/>
          </p:nvCxnSpPr>
          <p:spPr>
            <a:xfrm>
              <a:off x="1289509" y="4930753"/>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CE6FBFB8-B73D-4853-AC90-4C63D63D181A}"/>
                    </a:ext>
                  </a:extLst>
                </p:cNvPr>
                <p:cNvSpPr/>
                <p:nvPr/>
              </p:nvSpPr>
              <p:spPr>
                <a:xfrm>
                  <a:off x="1473754" y="4398121"/>
                  <a:ext cx="5742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i="1">
                                <a:latin typeface="Cambria Math" panose="02040503050406030204" pitchFamily="18" charset="0"/>
                              </a:rPr>
                              <m:t>1</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CE6FBFB8-B73D-4853-AC90-4C63D63D181A}"/>
                    </a:ext>
                  </a:extLst>
                </p:cNvPr>
                <p:cNvSpPr>
                  <a:spLocks noRot="1" noChangeAspect="1" noMove="1" noResize="1" noEditPoints="1" noAdjustHandles="1" noChangeArrowheads="1" noChangeShapeType="1" noTextEdit="1"/>
                </p:cNvSpPr>
                <p:nvPr/>
              </p:nvSpPr>
              <p:spPr>
                <a:xfrm>
                  <a:off x="1473754" y="4398121"/>
                  <a:ext cx="574260" cy="461665"/>
                </a:xfrm>
                <a:prstGeom prst="rect">
                  <a:avLst/>
                </a:prstGeom>
                <a:blipFill>
                  <a:blip r:embed="rId11"/>
                  <a:stretch>
                    <a:fillRect b="-3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1D1C0955-C2E7-43F5-8562-393F34A63311}"/>
                    </a:ext>
                  </a:extLst>
                </p:cNvPr>
                <p:cNvSpPr/>
                <p:nvPr/>
              </p:nvSpPr>
              <p:spPr>
                <a:xfrm>
                  <a:off x="3942581" y="4364788"/>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2</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1D1C0955-C2E7-43F5-8562-393F34A63311}"/>
                    </a:ext>
                  </a:extLst>
                </p:cNvPr>
                <p:cNvSpPr>
                  <a:spLocks noRot="1" noChangeAspect="1" noMove="1" noResize="1" noEditPoints="1" noAdjustHandles="1" noChangeArrowheads="1" noChangeShapeType="1" noTextEdit="1"/>
                </p:cNvSpPr>
                <p:nvPr/>
              </p:nvSpPr>
              <p:spPr>
                <a:xfrm>
                  <a:off x="3942581" y="4364788"/>
                  <a:ext cx="581377" cy="461665"/>
                </a:xfrm>
                <a:prstGeom prst="rect">
                  <a:avLst/>
                </a:prstGeom>
                <a:blipFill>
                  <a:blip r:embed="rId12"/>
                  <a:stretch>
                    <a:fillRect b="-3947"/>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116DEB63-6B2D-4E9C-BB9D-7996BD8E3B00}"/>
                </a:ext>
              </a:extLst>
            </p:cNvPr>
            <p:cNvSpPr/>
            <p:nvPr/>
          </p:nvSpPr>
          <p:spPr>
            <a:xfrm>
              <a:off x="5993728"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941E17C3-EDF6-4629-9323-CC9F09178A44}"/>
                </a:ext>
              </a:extLst>
            </p:cNvPr>
            <p:cNvSpPr/>
            <p:nvPr/>
          </p:nvSpPr>
          <p:spPr>
            <a:xfrm>
              <a:off x="7046602"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cxnSp>
          <p:nvCxnSpPr>
            <p:cNvPr id="27" name="直線コネクタ 26">
              <a:extLst>
                <a:ext uri="{FF2B5EF4-FFF2-40B4-BE49-F238E27FC236}">
                  <a16:creationId xmlns:a16="http://schemas.microsoft.com/office/drawing/2014/main" id="{80066D47-079C-43C5-AAC5-F87622C2884E}"/>
                </a:ext>
              </a:extLst>
            </p:cNvPr>
            <p:cNvCxnSpPr>
              <a:cxnSpLocks/>
              <a:endCxn id="26" idx="3"/>
            </p:cNvCxnSpPr>
            <p:nvPr/>
          </p:nvCxnSpPr>
          <p:spPr>
            <a:xfrm flipH="1">
              <a:off x="7312684" y="3075726"/>
              <a:ext cx="3221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3749DF8A-4B40-4DD8-83A5-6F886C44EC1F}"/>
                    </a:ext>
                  </a:extLst>
                </p:cNvPr>
                <p:cNvSpPr/>
                <p:nvPr/>
              </p:nvSpPr>
              <p:spPr>
                <a:xfrm>
                  <a:off x="5807363" y="3864626"/>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3749DF8A-4B40-4DD8-83A5-6F886C44EC1F}"/>
                    </a:ext>
                  </a:extLst>
                </p:cNvPr>
                <p:cNvSpPr>
                  <a:spLocks noRot="1" noChangeAspect="1" noMove="1" noResize="1" noEditPoints="1" noAdjustHandles="1" noChangeArrowheads="1" noChangeShapeType="1" noTextEdit="1"/>
                </p:cNvSpPr>
                <p:nvPr/>
              </p:nvSpPr>
              <p:spPr>
                <a:xfrm>
                  <a:off x="5807363" y="3864626"/>
                  <a:ext cx="610295" cy="584775"/>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E5106235-4EBE-4C68-8A27-3D529DC058D5}"/>
                    </a:ext>
                  </a:extLst>
                </p:cNvPr>
                <p:cNvSpPr/>
                <p:nvPr/>
              </p:nvSpPr>
              <p:spPr>
                <a:xfrm>
                  <a:off x="6663356" y="3864627"/>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E5106235-4EBE-4C68-8A27-3D529DC058D5}"/>
                    </a:ext>
                  </a:extLst>
                </p:cNvPr>
                <p:cNvSpPr>
                  <a:spLocks noRot="1" noChangeAspect="1" noMove="1" noResize="1" noEditPoints="1" noAdjustHandles="1" noChangeArrowheads="1" noChangeShapeType="1" noTextEdit="1"/>
                </p:cNvSpPr>
                <p:nvPr/>
              </p:nvSpPr>
              <p:spPr>
                <a:xfrm>
                  <a:off x="6663356" y="3864627"/>
                  <a:ext cx="916469" cy="584775"/>
                </a:xfrm>
                <a:prstGeom prst="rect">
                  <a:avLst/>
                </a:prstGeom>
                <a:blipFill>
                  <a:blip r:embed="rId14"/>
                  <a:stretch>
                    <a:fillRect/>
                  </a:stretch>
                </a:blipFill>
              </p:spPr>
              <p:txBody>
                <a:bodyPr/>
                <a:lstStyle/>
                <a:p>
                  <a:r>
                    <a:rPr lang="ja-JP" altLang="en-US">
                      <a:noFill/>
                    </a:rPr>
                    <a:t> </a:t>
                  </a:r>
                </a:p>
              </p:txBody>
            </p:sp>
          </mc:Fallback>
        </mc:AlternateContent>
        <p:sp>
          <p:nvSpPr>
            <p:cNvPr id="30" name="正方形/長方形 29">
              <a:extLst>
                <a:ext uri="{FF2B5EF4-FFF2-40B4-BE49-F238E27FC236}">
                  <a16:creationId xmlns:a16="http://schemas.microsoft.com/office/drawing/2014/main" id="{C856F211-0125-4CE6-94BF-2CFF21280494}"/>
                </a:ext>
              </a:extLst>
            </p:cNvPr>
            <p:cNvSpPr/>
            <p:nvPr/>
          </p:nvSpPr>
          <p:spPr>
            <a:xfrm>
              <a:off x="4393883" y="2159937"/>
              <a:ext cx="2024640"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A7212715-EEFF-4E66-AB38-868D2EDB1356}"/>
                </a:ext>
              </a:extLst>
            </p:cNvPr>
            <p:cNvSpPr/>
            <p:nvPr/>
          </p:nvSpPr>
          <p:spPr>
            <a:xfrm>
              <a:off x="2388915" y="1812272"/>
              <a:ext cx="902811" cy="307777"/>
            </a:xfrm>
            <a:prstGeom prst="rect">
              <a:avLst/>
            </a:prstGeom>
          </p:spPr>
          <p:txBody>
            <a:bodyPr wrap="none">
              <a:spAutoFit/>
            </a:bodyPr>
            <a:lstStyle/>
            <a:p>
              <a:r>
                <a:rPr lang="ja-JP" altLang="en-US" sz="1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A947EF79-DC32-4F8B-B5F2-C4CDCA8AA85A}"/>
                    </a:ext>
                  </a:extLst>
                </p:cNvPr>
                <p:cNvSpPr/>
                <p:nvPr/>
              </p:nvSpPr>
              <p:spPr>
                <a:xfrm>
                  <a:off x="1368077" y="1571533"/>
                  <a:ext cx="8851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𝟏</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A947EF79-DC32-4F8B-B5F2-C4CDCA8AA85A}"/>
                    </a:ext>
                  </a:extLst>
                </p:cNvPr>
                <p:cNvSpPr>
                  <a:spLocks noRot="1" noChangeAspect="1" noMove="1" noResize="1" noEditPoints="1" noAdjustHandles="1" noChangeArrowheads="1" noChangeShapeType="1" noTextEdit="1"/>
                </p:cNvSpPr>
                <p:nvPr/>
              </p:nvSpPr>
              <p:spPr>
                <a:xfrm>
                  <a:off x="1368077" y="1571533"/>
                  <a:ext cx="885179" cy="461665"/>
                </a:xfrm>
                <a:prstGeom prst="rect">
                  <a:avLst/>
                </a:prstGeom>
                <a:blipFill>
                  <a:blip r:embed="rId15"/>
                  <a:stretch>
                    <a:fillRect b="-197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AE4B46C8-2481-45C5-9607-E99677266B2E}"/>
                    </a:ext>
                  </a:extLst>
                </p:cNvPr>
                <p:cNvSpPr/>
                <p:nvPr/>
              </p:nvSpPr>
              <p:spPr>
                <a:xfrm>
                  <a:off x="6207135" y="1595097"/>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𝟑</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AE4B46C8-2481-45C5-9607-E99677266B2E}"/>
                    </a:ext>
                  </a:extLst>
                </p:cNvPr>
                <p:cNvSpPr>
                  <a:spLocks noRot="1" noChangeAspect="1" noMove="1" noResize="1" noEditPoints="1" noAdjustHandles="1" noChangeArrowheads="1" noChangeShapeType="1" noTextEdit="1"/>
                </p:cNvSpPr>
                <p:nvPr/>
              </p:nvSpPr>
              <p:spPr>
                <a:xfrm>
                  <a:off x="6207135" y="1595097"/>
                  <a:ext cx="885178" cy="461665"/>
                </a:xfrm>
                <a:prstGeom prst="rect">
                  <a:avLst/>
                </a:prstGeom>
                <a:blipFill>
                  <a:blip r:embed="rId16"/>
                  <a:stretch>
                    <a:fillRect r="-690" b="-2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11FA762F-DDA1-4383-B7E2-FCF346776915}"/>
                    </a:ext>
                  </a:extLst>
                </p:cNvPr>
                <p:cNvSpPr/>
                <p:nvPr/>
              </p:nvSpPr>
              <p:spPr>
                <a:xfrm>
                  <a:off x="6490184" y="4385572"/>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3</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11FA762F-DDA1-4383-B7E2-FCF346776915}"/>
                    </a:ext>
                  </a:extLst>
                </p:cNvPr>
                <p:cNvSpPr>
                  <a:spLocks noRot="1" noChangeAspect="1" noMove="1" noResize="1" noEditPoints="1" noAdjustHandles="1" noChangeArrowheads="1" noChangeShapeType="1" noTextEdit="1"/>
                </p:cNvSpPr>
                <p:nvPr/>
              </p:nvSpPr>
              <p:spPr>
                <a:xfrm>
                  <a:off x="6490184" y="4385572"/>
                  <a:ext cx="581377" cy="461665"/>
                </a:xfrm>
                <a:prstGeom prst="rect">
                  <a:avLst/>
                </a:prstGeom>
                <a:blipFill>
                  <a:blip r:embed="rId17"/>
                  <a:stretch>
                    <a:fillRect b="-3947"/>
                  </a:stretch>
                </a:blipFill>
              </p:spPr>
              <p:txBody>
                <a:bodyPr/>
                <a:lstStyle/>
                <a:p>
                  <a:r>
                    <a:rPr lang="ja-JP" altLang="en-US">
                      <a:noFill/>
                    </a:rPr>
                    <a:t> </a:t>
                  </a:r>
                </a:p>
              </p:txBody>
            </p:sp>
          </mc:Fallback>
        </mc:AlternateContent>
        <p:cxnSp>
          <p:nvCxnSpPr>
            <p:cNvPr id="35" name="直線矢印コネクタ 34">
              <a:extLst>
                <a:ext uri="{FF2B5EF4-FFF2-40B4-BE49-F238E27FC236}">
                  <a16:creationId xmlns:a16="http://schemas.microsoft.com/office/drawing/2014/main" id="{F207FB73-C830-4B39-AB52-C1113600576F}"/>
                </a:ext>
              </a:extLst>
            </p:cNvPr>
            <p:cNvCxnSpPr/>
            <p:nvPr/>
          </p:nvCxnSpPr>
          <p:spPr>
            <a:xfrm>
              <a:off x="6244922" y="4945727"/>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AEEDB5A9-F3CC-4AB5-A558-7567AFF3CD60}"/>
                    </a:ext>
                  </a:extLst>
                </p:cNvPr>
                <p:cNvSpPr/>
                <p:nvPr/>
              </p:nvSpPr>
              <p:spPr>
                <a:xfrm>
                  <a:off x="2959557" y="5616767"/>
                  <a:ext cx="2548760" cy="7078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002060"/>
                            </a:solidFill>
                            <a:latin typeface="Cambria Math" panose="02040503050406030204" pitchFamily="18" charset="0"/>
                          </a:rPr>
                          <m:t>𝑉</m:t>
                        </m:r>
                        <m:r>
                          <a:rPr lang="en-US" altLang="ja-JP" sz="4000" b="0" i="1" smtClean="0">
                            <a:solidFill>
                              <a:srgbClr val="002060"/>
                            </a:solidFill>
                            <a:latin typeface="Cambria Math" panose="02040503050406030204" pitchFamily="18" charset="0"/>
                          </a:rPr>
                          <m:t>=22[</m:t>
                        </m:r>
                        <m:r>
                          <a:rPr lang="en-US" altLang="ja-JP" sz="4000" b="0" i="1" smtClean="0">
                            <a:solidFill>
                              <a:srgbClr val="002060"/>
                            </a:solidFill>
                            <a:latin typeface="Cambria Math" panose="02040503050406030204" pitchFamily="18" charset="0"/>
                          </a:rPr>
                          <m:t>𝑉</m:t>
                        </m:r>
                        <m:r>
                          <a:rPr lang="en-US" altLang="ja-JP" sz="4000" b="0" i="1" smtClean="0">
                            <a:solidFill>
                              <a:srgbClr val="002060"/>
                            </a:solidFill>
                            <a:latin typeface="Cambria Math" panose="02040503050406030204" pitchFamily="18" charset="0"/>
                          </a:rPr>
                          <m:t>]</m:t>
                        </m:r>
                      </m:oMath>
                    </m:oMathPara>
                  </a14:m>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AEEDB5A9-F3CC-4AB5-A558-7567AFF3CD60}"/>
                    </a:ext>
                  </a:extLst>
                </p:cNvPr>
                <p:cNvSpPr>
                  <a:spLocks noRot="1" noChangeAspect="1" noMove="1" noResize="1" noEditPoints="1" noAdjustHandles="1" noChangeArrowheads="1" noChangeShapeType="1" noTextEdit="1"/>
                </p:cNvSpPr>
                <p:nvPr/>
              </p:nvSpPr>
              <p:spPr>
                <a:xfrm>
                  <a:off x="2959557" y="5616767"/>
                  <a:ext cx="2548760" cy="707886"/>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820574A0-D808-48A3-9F27-94D117DEDBCA}"/>
                    </a:ext>
                  </a:extLst>
                </p:cNvPr>
                <p:cNvSpPr/>
                <p:nvPr/>
              </p:nvSpPr>
              <p:spPr>
                <a:xfrm>
                  <a:off x="3690262" y="5014847"/>
                  <a:ext cx="11065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6[</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820574A0-D808-48A3-9F27-94D117DEDBCA}"/>
                    </a:ext>
                  </a:extLst>
                </p:cNvPr>
                <p:cNvSpPr>
                  <a:spLocks noRot="1" noChangeAspect="1" noMove="1" noResize="1" noEditPoints="1" noAdjustHandles="1" noChangeArrowheads="1" noChangeShapeType="1" noTextEdit="1"/>
                </p:cNvSpPr>
                <p:nvPr/>
              </p:nvSpPr>
              <p:spPr>
                <a:xfrm>
                  <a:off x="3690262" y="5014847"/>
                  <a:ext cx="1106585" cy="584775"/>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AB449BC-B0C3-4E3A-BC3F-7E3E552ACBF3}"/>
                    </a:ext>
                  </a:extLst>
                </p:cNvPr>
                <p:cNvSpPr/>
                <p:nvPr/>
              </p:nvSpPr>
              <p:spPr>
                <a:xfrm>
                  <a:off x="1073940" y="4967901"/>
                  <a:ext cx="13342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1</m:t>
                        </m:r>
                        <m:r>
                          <a:rPr lang="en-US" altLang="ja-JP" sz="3200" i="1">
                            <a:solidFill>
                              <a:srgbClr val="FF0000"/>
                            </a:solidFill>
                            <a:latin typeface="Cambria Math" panose="02040503050406030204" pitchFamily="18" charset="0"/>
                          </a:rPr>
                          <m:t>2</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3AB449BC-B0C3-4E3A-BC3F-7E3E552ACBF3}"/>
                    </a:ext>
                  </a:extLst>
                </p:cNvPr>
                <p:cNvSpPr>
                  <a:spLocks noRot="1" noChangeAspect="1" noMove="1" noResize="1" noEditPoints="1" noAdjustHandles="1" noChangeArrowheads="1" noChangeShapeType="1" noTextEdit="1"/>
                </p:cNvSpPr>
                <p:nvPr/>
              </p:nvSpPr>
              <p:spPr>
                <a:xfrm>
                  <a:off x="1073940" y="4967901"/>
                  <a:ext cx="1334211" cy="584775"/>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A79EF99B-5A25-41A1-96BF-421EE7287301}"/>
                    </a:ext>
                  </a:extLst>
                </p:cNvPr>
                <p:cNvSpPr/>
                <p:nvPr/>
              </p:nvSpPr>
              <p:spPr>
                <a:xfrm>
                  <a:off x="6259809" y="4990071"/>
                  <a:ext cx="11065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solidFill>
                              <a:srgbClr val="FF0000"/>
                            </a:solidFill>
                            <a:latin typeface="Cambria Math" panose="02040503050406030204" pitchFamily="18" charset="0"/>
                          </a:rPr>
                          <m:t>4</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43" name="正方形/長方形 42">
                  <a:extLst>
                    <a:ext uri="{FF2B5EF4-FFF2-40B4-BE49-F238E27FC236}">
                      <a16:creationId xmlns:a16="http://schemas.microsoft.com/office/drawing/2014/main" id="{A79EF99B-5A25-41A1-96BF-421EE7287301}"/>
                    </a:ext>
                  </a:extLst>
                </p:cNvPr>
                <p:cNvSpPr>
                  <a:spLocks noRot="1" noChangeAspect="1" noMove="1" noResize="1" noEditPoints="1" noAdjustHandles="1" noChangeArrowheads="1" noChangeShapeType="1" noTextEdit="1"/>
                </p:cNvSpPr>
                <p:nvPr/>
              </p:nvSpPr>
              <p:spPr>
                <a:xfrm>
                  <a:off x="6259809" y="4990071"/>
                  <a:ext cx="1106585" cy="584775"/>
                </a:xfrm>
                <a:prstGeom prst="rect">
                  <a:avLst/>
                </a:prstGeom>
                <a:blipFill>
                  <a:blip r:embed="rId2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020544B9-CD61-432C-804A-00DA1D339B1F}"/>
                  </a:ext>
                </a:extLst>
              </p:cNvPr>
              <p:cNvSpPr/>
              <p:nvPr/>
            </p:nvSpPr>
            <p:spPr>
              <a:xfrm>
                <a:off x="8733939" y="3267433"/>
                <a:ext cx="3543717" cy="17543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a:solidFill>
                                <a:srgbClr val="FF0000"/>
                              </a:solidFill>
                              <a:latin typeface="Cambria Math" panose="02040503050406030204" pitchFamily="18" charset="0"/>
                            </a:rPr>
                            <m:t>𝟏</m:t>
                          </m:r>
                        </m:sub>
                      </m:sSub>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𝟏𝟐</m:t>
                      </m:r>
                      <m:d>
                        <m:dPr>
                          <m:begChr m:val="["/>
                          <m:endChr m:val="]"/>
                          <m:ctrlPr>
                            <a:rPr lang="en-US" altLang="ja-JP" sz="3600" b="1" i="1" smtClean="0">
                              <a:solidFill>
                                <a:srgbClr val="FF0000"/>
                              </a:solidFill>
                              <a:latin typeface="Cambria Math" panose="02040503050406030204" pitchFamily="18" charset="0"/>
                            </a:rPr>
                          </m:ctrlPr>
                        </m:dPr>
                        <m:e>
                          <m:r>
                            <a:rPr lang="en-US" altLang="ja-JP" sz="3600" b="1" i="1" smtClean="0">
                              <a:solidFill>
                                <a:srgbClr val="FF0000"/>
                              </a:solidFill>
                              <a:latin typeface="Cambria Math" panose="02040503050406030204" pitchFamily="18" charset="0"/>
                            </a:rPr>
                            <m:t>𝑽</m:t>
                          </m:r>
                        </m:e>
                      </m:d>
                    </m:oMath>
                  </m:oMathPara>
                </a14:m>
                <a:endParaRPr lang="en-US" altLang="ja-JP" sz="36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a:solidFill>
                                <a:srgbClr val="FF0000"/>
                              </a:solidFill>
                              <a:latin typeface="Cambria Math" panose="02040503050406030204" pitchFamily="18" charset="0"/>
                            </a:rPr>
                            <m:t>𝟐</m:t>
                          </m:r>
                        </m:sub>
                      </m:sSub>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𝟔</m:t>
                      </m:r>
                      <m:d>
                        <m:dPr>
                          <m:begChr m:val="["/>
                          <m:endChr m:val="]"/>
                          <m:ctrlPr>
                            <a:rPr lang="en-US" altLang="ja-JP" sz="3600" b="1" i="1">
                              <a:solidFill>
                                <a:srgbClr val="FF0000"/>
                              </a:solidFill>
                              <a:latin typeface="Cambria Math" panose="02040503050406030204" pitchFamily="18" charset="0"/>
                            </a:rPr>
                          </m:ctrlPr>
                        </m:dPr>
                        <m:e>
                          <m:r>
                            <a:rPr lang="en-US" altLang="ja-JP" sz="3600" b="1" i="1">
                              <a:solidFill>
                                <a:srgbClr val="FF0000"/>
                              </a:solidFill>
                              <a:latin typeface="Cambria Math" panose="02040503050406030204" pitchFamily="18" charset="0"/>
                            </a:rPr>
                            <m:t>𝑽</m:t>
                          </m:r>
                        </m:e>
                      </m:d>
                    </m:oMath>
                  </m:oMathPara>
                </a14:m>
                <a:endParaRPr lang="en-US" altLang="ja-JP" sz="36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a:solidFill>
                                <a:srgbClr val="FF0000"/>
                              </a:solidFill>
                              <a:latin typeface="Cambria Math" panose="02040503050406030204" pitchFamily="18" charset="0"/>
                            </a:rPr>
                            <m:t>𝟑</m:t>
                          </m:r>
                        </m:sub>
                      </m:sSub>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m:t>
                      </m:r>
                      <m:d>
                        <m:dPr>
                          <m:begChr m:val="["/>
                          <m:endChr m:val="]"/>
                          <m:ctrlPr>
                            <a:rPr lang="en-US" altLang="ja-JP" sz="3600" b="1" i="1">
                              <a:solidFill>
                                <a:srgbClr val="FF0000"/>
                              </a:solidFill>
                              <a:latin typeface="Cambria Math" panose="02040503050406030204" pitchFamily="18" charset="0"/>
                            </a:rPr>
                          </m:ctrlPr>
                        </m:dPr>
                        <m:e>
                          <m:r>
                            <a:rPr lang="en-US" altLang="ja-JP" sz="3600" b="1" i="1">
                              <a:solidFill>
                                <a:srgbClr val="FF0000"/>
                              </a:solidFill>
                              <a:latin typeface="Cambria Math" panose="02040503050406030204" pitchFamily="18" charset="0"/>
                            </a:rPr>
                            <m:t>𝑽</m:t>
                          </m:r>
                        </m:e>
                      </m:d>
                    </m:oMath>
                  </m:oMathPara>
                </a14:m>
                <a:endParaRPr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020544B9-CD61-432C-804A-00DA1D339B1F}"/>
                  </a:ext>
                </a:extLst>
              </p:cNvPr>
              <p:cNvSpPr>
                <a:spLocks noRot="1" noChangeAspect="1" noMove="1" noResize="1" noEditPoints="1" noAdjustHandles="1" noChangeArrowheads="1" noChangeShapeType="1" noTextEdit="1"/>
              </p:cNvSpPr>
              <p:nvPr/>
            </p:nvSpPr>
            <p:spPr>
              <a:xfrm>
                <a:off x="8733939" y="3267433"/>
                <a:ext cx="3543717" cy="1754326"/>
              </a:xfrm>
              <a:prstGeom prst="rect">
                <a:avLst/>
              </a:prstGeom>
              <a:blipFill>
                <a:blip r:embed="rId2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930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down)">
                                      <p:cBhvr>
                                        <p:cTn id="17" dur="500"/>
                                        <p:tgtEl>
                                          <p:spTgt spid="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23</a:t>
            </a:fld>
            <a:endParaRPr kumimoji="1" lang="ja-JP" altLang="en-US"/>
          </a:p>
        </p:txBody>
      </p:sp>
      <p:grpSp>
        <p:nvGrpSpPr>
          <p:cNvPr id="45" name="グループ化 44">
            <a:extLst>
              <a:ext uri="{FF2B5EF4-FFF2-40B4-BE49-F238E27FC236}">
                <a16:creationId xmlns:a16="http://schemas.microsoft.com/office/drawing/2014/main" id="{9BB4D91F-09C9-4959-8665-5836A53BDBBB}"/>
              </a:ext>
            </a:extLst>
          </p:cNvPr>
          <p:cNvGrpSpPr/>
          <p:nvPr/>
        </p:nvGrpSpPr>
        <p:grpSpPr>
          <a:xfrm>
            <a:off x="298541" y="1213586"/>
            <a:ext cx="6919632" cy="4756945"/>
            <a:chOff x="715229" y="1567708"/>
            <a:chExt cx="6919632" cy="4756945"/>
          </a:xfrm>
        </p:grpSpPr>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76218762-E453-4CCE-A66E-80FE100C8A49}"/>
                    </a:ext>
                  </a:extLst>
                </p:cNvPr>
                <p:cNvSpPr/>
                <p:nvPr/>
              </p:nvSpPr>
              <p:spPr>
                <a:xfrm>
                  <a:off x="984361" y="3885092"/>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76218762-E453-4CCE-A66E-80FE100C8A49}"/>
                    </a:ext>
                  </a:extLst>
                </p:cNvPr>
                <p:cNvSpPr>
                  <a:spLocks noRot="1" noChangeAspect="1" noMove="1" noResize="1" noEditPoints="1" noAdjustHandles="1" noChangeArrowheads="1" noChangeShapeType="1" noTextEdit="1"/>
                </p:cNvSpPr>
                <p:nvPr/>
              </p:nvSpPr>
              <p:spPr>
                <a:xfrm>
                  <a:off x="984361" y="3885092"/>
                  <a:ext cx="610295" cy="58477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9CC7606C-CEA7-4A73-91ED-E7FE033DDF66}"/>
                    </a:ext>
                  </a:extLst>
                </p:cNvPr>
                <p:cNvSpPr/>
                <p:nvPr/>
              </p:nvSpPr>
              <p:spPr>
                <a:xfrm>
                  <a:off x="1598734" y="3892030"/>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7" name="正方形/長方形 46">
                  <a:extLst>
                    <a:ext uri="{FF2B5EF4-FFF2-40B4-BE49-F238E27FC236}">
                      <a16:creationId xmlns:a16="http://schemas.microsoft.com/office/drawing/2014/main" id="{9CC7606C-CEA7-4A73-91ED-E7FE033DDF66}"/>
                    </a:ext>
                  </a:extLst>
                </p:cNvPr>
                <p:cNvSpPr>
                  <a:spLocks noRot="1" noChangeAspect="1" noMove="1" noResize="1" noEditPoints="1" noAdjustHandles="1" noChangeArrowheads="1" noChangeShapeType="1" noTextEdit="1"/>
                </p:cNvSpPr>
                <p:nvPr/>
              </p:nvSpPr>
              <p:spPr>
                <a:xfrm>
                  <a:off x="1598734" y="3892030"/>
                  <a:ext cx="916469" cy="58477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E045168B-655C-427B-800F-275C274ABFE4}"/>
                    </a:ext>
                  </a:extLst>
                </p:cNvPr>
                <p:cNvSpPr/>
                <p:nvPr/>
              </p:nvSpPr>
              <p:spPr>
                <a:xfrm>
                  <a:off x="3303274" y="3880169"/>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E045168B-655C-427B-800F-275C274ABFE4}"/>
                    </a:ext>
                  </a:extLst>
                </p:cNvPr>
                <p:cNvSpPr>
                  <a:spLocks noRot="1" noChangeAspect="1" noMove="1" noResize="1" noEditPoints="1" noAdjustHandles="1" noChangeArrowheads="1" noChangeShapeType="1" noTextEdit="1"/>
                </p:cNvSpPr>
                <p:nvPr/>
              </p:nvSpPr>
              <p:spPr>
                <a:xfrm>
                  <a:off x="3303274" y="3880169"/>
                  <a:ext cx="610295"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EB5EAF15-62EB-4FF2-BF36-D2AA2DB418FB}"/>
                    </a:ext>
                  </a:extLst>
                </p:cNvPr>
                <p:cNvSpPr/>
                <p:nvPr/>
              </p:nvSpPr>
              <p:spPr>
                <a:xfrm>
                  <a:off x="4211911" y="3880170"/>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EB5EAF15-62EB-4FF2-BF36-D2AA2DB418FB}"/>
                    </a:ext>
                  </a:extLst>
                </p:cNvPr>
                <p:cNvSpPr>
                  <a:spLocks noRot="1" noChangeAspect="1" noMove="1" noResize="1" noEditPoints="1" noAdjustHandles="1" noChangeArrowheads="1" noChangeShapeType="1" noTextEdit="1"/>
                </p:cNvSpPr>
                <p:nvPr/>
              </p:nvSpPr>
              <p:spPr>
                <a:xfrm>
                  <a:off x="4211911" y="3880170"/>
                  <a:ext cx="916469" cy="584775"/>
                </a:xfrm>
                <a:prstGeom prst="rect">
                  <a:avLst/>
                </a:prstGeom>
                <a:blipFill>
                  <a:blip r:embed="rId5"/>
                  <a:stretch>
                    <a:fillRect/>
                  </a:stretch>
                </a:blipFill>
              </p:spPr>
              <p:txBody>
                <a:bodyPr/>
                <a:lstStyle/>
                <a:p>
                  <a:r>
                    <a:rPr lang="ja-JP" altLang="en-US">
                      <a:noFill/>
                    </a:rPr>
                    <a:t> </a:t>
                  </a:r>
                </a:p>
              </p:txBody>
            </p:sp>
          </mc:Fallback>
        </mc:AlternateContent>
        <p:cxnSp>
          <p:nvCxnSpPr>
            <p:cNvPr id="50" name="直線矢印コネクタ 49">
              <a:extLst>
                <a:ext uri="{FF2B5EF4-FFF2-40B4-BE49-F238E27FC236}">
                  <a16:creationId xmlns:a16="http://schemas.microsoft.com/office/drawing/2014/main" id="{E388D1F9-0D84-49FD-A1BE-C79F7165E900}"/>
                </a:ext>
              </a:extLst>
            </p:cNvPr>
            <p:cNvCxnSpPr/>
            <p:nvPr/>
          </p:nvCxnSpPr>
          <p:spPr>
            <a:xfrm>
              <a:off x="3760079" y="4945727"/>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F0F1A00-39AF-413F-ADAF-CD8A1D75566A}"/>
                </a:ext>
              </a:extLst>
            </p:cNvPr>
            <p:cNvCxnSpPr>
              <a:cxnSpLocks/>
            </p:cNvCxnSpPr>
            <p:nvPr/>
          </p:nvCxnSpPr>
          <p:spPr>
            <a:xfrm flipV="1">
              <a:off x="1074563" y="5958160"/>
              <a:ext cx="6314943" cy="25099"/>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874ACCC7-8647-4CC4-86DF-0727010C2E5A}"/>
                </a:ext>
              </a:extLst>
            </p:cNvPr>
            <p:cNvSpPr/>
            <p:nvPr/>
          </p:nvSpPr>
          <p:spPr>
            <a:xfrm>
              <a:off x="1074563"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479D97FA-4A56-4A02-AA7E-9468F3F17B82}"/>
                </a:ext>
              </a:extLst>
            </p:cNvPr>
            <p:cNvSpPr/>
            <p:nvPr/>
          </p:nvSpPr>
          <p:spPr>
            <a:xfrm>
              <a:off x="2127437"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4" name="正方形/長方形 53">
              <a:extLst>
                <a:ext uri="{FF2B5EF4-FFF2-40B4-BE49-F238E27FC236}">
                  <a16:creationId xmlns:a16="http://schemas.microsoft.com/office/drawing/2014/main" id="{61C8ADAF-635B-458A-B302-FF44CD62711B}"/>
                </a:ext>
              </a:extLst>
            </p:cNvPr>
            <p:cNvSpPr/>
            <p:nvPr/>
          </p:nvSpPr>
          <p:spPr>
            <a:xfrm>
              <a:off x="3401875"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55" name="正方形/長方形 54">
              <a:extLst>
                <a:ext uri="{FF2B5EF4-FFF2-40B4-BE49-F238E27FC236}">
                  <a16:creationId xmlns:a16="http://schemas.microsoft.com/office/drawing/2014/main" id="{F5CEABA9-E544-4430-94A8-BEB34A2B2677}"/>
                </a:ext>
              </a:extLst>
            </p:cNvPr>
            <p:cNvSpPr/>
            <p:nvPr/>
          </p:nvSpPr>
          <p:spPr>
            <a:xfrm>
              <a:off x="4624846" y="2224790"/>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cxnSp>
          <p:nvCxnSpPr>
            <p:cNvPr id="56" name="直線コネクタ 55">
              <a:extLst>
                <a:ext uri="{FF2B5EF4-FFF2-40B4-BE49-F238E27FC236}">
                  <a16:creationId xmlns:a16="http://schemas.microsoft.com/office/drawing/2014/main" id="{52778A38-0D96-4377-AA22-940743B36471}"/>
                </a:ext>
              </a:extLst>
            </p:cNvPr>
            <p:cNvCxnSpPr/>
            <p:nvPr/>
          </p:nvCxnSpPr>
          <p:spPr>
            <a:xfrm flipH="1" flipV="1">
              <a:off x="715229" y="3058029"/>
              <a:ext cx="359334" cy="1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02AF149-94B9-400E-8C9B-4F41B7F426F0}"/>
                </a:ext>
              </a:extLst>
            </p:cNvPr>
            <p:cNvCxnSpPr>
              <a:cxnSpLocks/>
              <a:endCxn id="53" idx="3"/>
            </p:cNvCxnSpPr>
            <p:nvPr/>
          </p:nvCxnSpPr>
          <p:spPr>
            <a:xfrm flipH="1">
              <a:off x="2393519" y="3060312"/>
              <a:ext cx="967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84450AE-AF36-4338-8D32-5637BB928BED}"/>
                </a:ext>
              </a:extLst>
            </p:cNvPr>
            <p:cNvCxnSpPr>
              <a:cxnSpLocks/>
            </p:cNvCxnSpPr>
            <p:nvPr/>
          </p:nvCxnSpPr>
          <p:spPr>
            <a:xfrm flipH="1">
              <a:off x="4897785" y="3056507"/>
              <a:ext cx="1086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8D79C855-863F-49D9-A676-CBE147E37B16}"/>
                </a:ext>
              </a:extLst>
            </p:cNvPr>
            <p:cNvSpPr/>
            <p:nvPr/>
          </p:nvSpPr>
          <p:spPr>
            <a:xfrm>
              <a:off x="1955017" y="2159937"/>
              <a:ext cx="1913273"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60" name="正方形/長方形 59">
              <a:extLst>
                <a:ext uri="{FF2B5EF4-FFF2-40B4-BE49-F238E27FC236}">
                  <a16:creationId xmlns:a16="http://schemas.microsoft.com/office/drawing/2014/main" id="{A5D1FCB1-DC21-4629-AB9F-E4AF96705628}"/>
                </a:ext>
              </a:extLst>
            </p:cNvPr>
            <p:cNvSpPr/>
            <p:nvPr/>
          </p:nvSpPr>
          <p:spPr>
            <a:xfrm>
              <a:off x="4978394" y="1812272"/>
              <a:ext cx="902811" cy="307777"/>
            </a:xfrm>
            <a:prstGeom prst="rect">
              <a:avLst/>
            </a:prstGeom>
          </p:spPr>
          <p:txBody>
            <a:bodyPr wrap="none">
              <a:spAutoFit/>
            </a:bodyPr>
            <a:lstStyle/>
            <a:p>
              <a:r>
                <a:rPr lang="ja-JP" altLang="en-US" sz="1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3B0C8A3F-2C76-4172-B1E7-974CF2E7A8EB}"/>
                    </a:ext>
                  </a:extLst>
                </p:cNvPr>
                <p:cNvSpPr/>
                <p:nvPr/>
              </p:nvSpPr>
              <p:spPr>
                <a:xfrm>
                  <a:off x="3623184" y="1567708"/>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𝟐</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61" name="正方形/長方形 60">
                  <a:extLst>
                    <a:ext uri="{FF2B5EF4-FFF2-40B4-BE49-F238E27FC236}">
                      <a16:creationId xmlns:a16="http://schemas.microsoft.com/office/drawing/2014/main" id="{3B0C8A3F-2C76-4172-B1E7-974CF2E7A8EB}"/>
                    </a:ext>
                  </a:extLst>
                </p:cNvPr>
                <p:cNvSpPr>
                  <a:spLocks noRot="1" noChangeAspect="1" noMove="1" noResize="1" noEditPoints="1" noAdjustHandles="1" noChangeArrowheads="1" noChangeShapeType="1" noTextEdit="1"/>
                </p:cNvSpPr>
                <p:nvPr/>
              </p:nvSpPr>
              <p:spPr>
                <a:xfrm>
                  <a:off x="3623184" y="1567708"/>
                  <a:ext cx="885178" cy="461665"/>
                </a:xfrm>
                <a:prstGeom prst="rect">
                  <a:avLst/>
                </a:prstGeom>
                <a:blipFill>
                  <a:blip r:embed="rId6"/>
                  <a:stretch>
                    <a:fillRect b="-19737"/>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5AF1B6BD-6A04-452B-A6CF-5747285633ED}"/>
                </a:ext>
              </a:extLst>
            </p:cNvPr>
            <p:cNvCxnSpPr/>
            <p:nvPr/>
          </p:nvCxnSpPr>
          <p:spPr>
            <a:xfrm>
              <a:off x="1289509" y="4930753"/>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6941631F-8CF2-4ECC-805A-368B98590C1B}"/>
                    </a:ext>
                  </a:extLst>
                </p:cNvPr>
                <p:cNvSpPr/>
                <p:nvPr/>
              </p:nvSpPr>
              <p:spPr>
                <a:xfrm>
                  <a:off x="1473754" y="4398121"/>
                  <a:ext cx="5742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i="1">
                                <a:latin typeface="Cambria Math" panose="02040503050406030204" pitchFamily="18" charset="0"/>
                              </a:rPr>
                              <m:t>1</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3" name="正方形/長方形 62">
                  <a:extLst>
                    <a:ext uri="{FF2B5EF4-FFF2-40B4-BE49-F238E27FC236}">
                      <a16:creationId xmlns:a16="http://schemas.microsoft.com/office/drawing/2014/main" id="{6941631F-8CF2-4ECC-805A-368B98590C1B}"/>
                    </a:ext>
                  </a:extLst>
                </p:cNvPr>
                <p:cNvSpPr>
                  <a:spLocks noRot="1" noChangeAspect="1" noMove="1" noResize="1" noEditPoints="1" noAdjustHandles="1" noChangeArrowheads="1" noChangeShapeType="1" noTextEdit="1"/>
                </p:cNvSpPr>
                <p:nvPr/>
              </p:nvSpPr>
              <p:spPr>
                <a:xfrm>
                  <a:off x="1473754" y="4398121"/>
                  <a:ext cx="574260" cy="461665"/>
                </a:xfrm>
                <a:prstGeom prst="rect">
                  <a:avLst/>
                </a:prstGeom>
                <a:blipFill>
                  <a:blip r:embed="rId7"/>
                  <a:stretch>
                    <a:fillRect b="-3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a:extLst>
                    <a:ext uri="{FF2B5EF4-FFF2-40B4-BE49-F238E27FC236}">
                      <a16:creationId xmlns:a16="http://schemas.microsoft.com/office/drawing/2014/main" id="{A9630D88-ED0E-4F62-8AB9-0A8FD0393463}"/>
                    </a:ext>
                  </a:extLst>
                </p:cNvPr>
                <p:cNvSpPr/>
                <p:nvPr/>
              </p:nvSpPr>
              <p:spPr>
                <a:xfrm>
                  <a:off x="3942581" y="4364788"/>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2</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4" name="正方形/長方形 63">
                  <a:extLst>
                    <a:ext uri="{FF2B5EF4-FFF2-40B4-BE49-F238E27FC236}">
                      <a16:creationId xmlns:a16="http://schemas.microsoft.com/office/drawing/2014/main" id="{A9630D88-ED0E-4F62-8AB9-0A8FD0393463}"/>
                    </a:ext>
                  </a:extLst>
                </p:cNvPr>
                <p:cNvSpPr>
                  <a:spLocks noRot="1" noChangeAspect="1" noMove="1" noResize="1" noEditPoints="1" noAdjustHandles="1" noChangeArrowheads="1" noChangeShapeType="1" noTextEdit="1"/>
                </p:cNvSpPr>
                <p:nvPr/>
              </p:nvSpPr>
              <p:spPr>
                <a:xfrm>
                  <a:off x="3942581" y="4364788"/>
                  <a:ext cx="581377" cy="461665"/>
                </a:xfrm>
                <a:prstGeom prst="rect">
                  <a:avLst/>
                </a:prstGeom>
                <a:blipFill>
                  <a:blip r:embed="rId8"/>
                  <a:stretch>
                    <a:fillRect b="-2632"/>
                  </a:stretch>
                </a:blipFill>
              </p:spPr>
              <p:txBody>
                <a:bodyPr/>
                <a:lstStyle/>
                <a:p>
                  <a:r>
                    <a:rPr lang="ja-JP" altLang="en-US">
                      <a:noFill/>
                    </a:rPr>
                    <a:t> </a:t>
                  </a:r>
                </a:p>
              </p:txBody>
            </p:sp>
          </mc:Fallback>
        </mc:AlternateContent>
        <p:sp>
          <p:nvSpPr>
            <p:cNvPr id="65" name="正方形/長方形 64">
              <a:extLst>
                <a:ext uri="{FF2B5EF4-FFF2-40B4-BE49-F238E27FC236}">
                  <a16:creationId xmlns:a16="http://schemas.microsoft.com/office/drawing/2014/main" id="{A27F06B1-1685-43AB-AA51-6003E754F7E8}"/>
                </a:ext>
              </a:extLst>
            </p:cNvPr>
            <p:cNvSpPr/>
            <p:nvPr/>
          </p:nvSpPr>
          <p:spPr>
            <a:xfrm>
              <a:off x="5993728"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66" name="正方形/長方形 65">
              <a:extLst>
                <a:ext uri="{FF2B5EF4-FFF2-40B4-BE49-F238E27FC236}">
                  <a16:creationId xmlns:a16="http://schemas.microsoft.com/office/drawing/2014/main" id="{4A2D4D71-C125-4CCD-B7E6-483E2AEA8F52}"/>
                </a:ext>
              </a:extLst>
            </p:cNvPr>
            <p:cNvSpPr/>
            <p:nvPr/>
          </p:nvSpPr>
          <p:spPr>
            <a:xfrm>
              <a:off x="7046602" y="2240203"/>
              <a:ext cx="266081" cy="16710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cxnSp>
          <p:nvCxnSpPr>
            <p:cNvPr id="67" name="直線コネクタ 66">
              <a:extLst>
                <a:ext uri="{FF2B5EF4-FFF2-40B4-BE49-F238E27FC236}">
                  <a16:creationId xmlns:a16="http://schemas.microsoft.com/office/drawing/2014/main" id="{51FB99EC-76C4-461D-85F1-56BFB37B2FE9}"/>
                </a:ext>
              </a:extLst>
            </p:cNvPr>
            <p:cNvCxnSpPr>
              <a:cxnSpLocks/>
              <a:endCxn id="66" idx="3"/>
            </p:cNvCxnSpPr>
            <p:nvPr/>
          </p:nvCxnSpPr>
          <p:spPr>
            <a:xfrm flipH="1">
              <a:off x="7312684" y="3075726"/>
              <a:ext cx="3221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258608EF-9E2E-43DA-9EBC-B524DCD78A64}"/>
                    </a:ext>
                  </a:extLst>
                </p:cNvPr>
                <p:cNvSpPr/>
                <p:nvPr/>
              </p:nvSpPr>
              <p:spPr>
                <a:xfrm>
                  <a:off x="5807363" y="3864626"/>
                  <a:ext cx="6102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68" name="正方形/長方形 67">
                  <a:extLst>
                    <a:ext uri="{FF2B5EF4-FFF2-40B4-BE49-F238E27FC236}">
                      <a16:creationId xmlns:a16="http://schemas.microsoft.com/office/drawing/2014/main" id="{258608EF-9E2E-43DA-9EBC-B524DCD78A64}"/>
                    </a:ext>
                  </a:extLst>
                </p:cNvPr>
                <p:cNvSpPr>
                  <a:spLocks noRot="1" noChangeAspect="1" noMove="1" noResize="1" noEditPoints="1" noAdjustHandles="1" noChangeArrowheads="1" noChangeShapeType="1" noTextEdit="1"/>
                </p:cNvSpPr>
                <p:nvPr/>
              </p:nvSpPr>
              <p:spPr>
                <a:xfrm>
                  <a:off x="5807363" y="3864626"/>
                  <a:ext cx="610295" cy="58477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F9AEA24E-0FD3-4136-B6AE-9EE87362FC33}"/>
                    </a:ext>
                  </a:extLst>
                </p:cNvPr>
                <p:cNvSpPr/>
                <p:nvPr/>
              </p:nvSpPr>
              <p:spPr>
                <a:xfrm>
                  <a:off x="6663356" y="3864627"/>
                  <a:ext cx="9164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𝑄</m:t>
                        </m:r>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F9AEA24E-0FD3-4136-B6AE-9EE87362FC33}"/>
                    </a:ext>
                  </a:extLst>
                </p:cNvPr>
                <p:cNvSpPr>
                  <a:spLocks noRot="1" noChangeAspect="1" noMove="1" noResize="1" noEditPoints="1" noAdjustHandles="1" noChangeArrowheads="1" noChangeShapeType="1" noTextEdit="1"/>
                </p:cNvSpPr>
                <p:nvPr/>
              </p:nvSpPr>
              <p:spPr>
                <a:xfrm>
                  <a:off x="6663356" y="3864627"/>
                  <a:ext cx="916469" cy="584775"/>
                </a:xfrm>
                <a:prstGeom prst="rect">
                  <a:avLst/>
                </a:prstGeom>
                <a:blipFill>
                  <a:blip r:embed="rId10"/>
                  <a:stretch>
                    <a:fillRect/>
                  </a:stretch>
                </a:blipFill>
              </p:spPr>
              <p:txBody>
                <a:bodyPr/>
                <a:lstStyle/>
                <a:p>
                  <a:r>
                    <a:rPr lang="ja-JP" altLang="en-US">
                      <a:noFill/>
                    </a:rPr>
                    <a:t> </a:t>
                  </a:r>
                </a:p>
              </p:txBody>
            </p:sp>
          </mc:Fallback>
        </mc:AlternateContent>
        <p:sp>
          <p:nvSpPr>
            <p:cNvPr id="70" name="正方形/長方形 69">
              <a:extLst>
                <a:ext uri="{FF2B5EF4-FFF2-40B4-BE49-F238E27FC236}">
                  <a16:creationId xmlns:a16="http://schemas.microsoft.com/office/drawing/2014/main" id="{47E52580-A2A1-4E7A-88DE-95B62E3E9164}"/>
                </a:ext>
              </a:extLst>
            </p:cNvPr>
            <p:cNvSpPr/>
            <p:nvPr/>
          </p:nvSpPr>
          <p:spPr>
            <a:xfrm>
              <a:off x="4393883" y="2159937"/>
              <a:ext cx="2024640" cy="179313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71" name="正方形/長方形 70">
              <a:extLst>
                <a:ext uri="{FF2B5EF4-FFF2-40B4-BE49-F238E27FC236}">
                  <a16:creationId xmlns:a16="http://schemas.microsoft.com/office/drawing/2014/main" id="{4F2F0798-3B84-4C96-A186-38C1BD60F7CF}"/>
                </a:ext>
              </a:extLst>
            </p:cNvPr>
            <p:cNvSpPr/>
            <p:nvPr/>
          </p:nvSpPr>
          <p:spPr>
            <a:xfrm>
              <a:off x="2388915" y="1812272"/>
              <a:ext cx="902811" cy="307777"/>
            </a:xfrm>
            <a:prstGeom prst="rect">
              <a:avLst/>
            </a:prstGeom>
          </p:spPr>
          <p:txBody>
            <a:bodyPr wrap="none">
              <a:spAutoFit/>
            </a:bodyPr>
            <a:lstStyle/>
            <a:p>
              <a:r>
                <a:rPr lang="ja-JP" altLang="en-US" sz="1400" dirty="0">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72" name="正方形/長方形 71">
                  <a:extLst>
                    <a:ext uri="{FF2B5EF4-FFF2-40B4-BE49-F238E27FC236}">
                      <a16:creationId xmlns:a16="http://schemas.microsoft.com/office/drawing/2014/main" id="{B7188745-A14C-44F6-B210-C14F063D9C92}"/>
                    </a:ext>
                  </a:extLst>
                </p:cNvPr>
                <p:cNvSpPr/>
                <p:nvPr/>
              </p:nvSpPr>
              <p:spPr>
                <a:xfrm>
                  <a:off x="1368077" y="1571533"/>
                  <a:ext cx="8851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𝟏</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72" name="正方形/長方形 71">
                  <a:extLst>
                    <a:ext uri="{FF2B5EF4-FFF2-40B4-BE49-F238E27FC236}">
                      <a16:creationId xmlns:a16="http://schemas.microsoft.com/office/drawing/2014/main" id="{B7188745-A14C-44F6-B210-C14F063D9C92}"/>
                    </a:ext>
                  </a:extLst>
                </p:cNvPr>
                <p:cNvSpPr>
                  <a:spLocks noRot="1" noChangeAspect="1" noMove="1" noResize="1" noEditPoints="1" noAdjustHandles="1" noChangeArrowheads="1" noChangeShapeType="1" noTextEdit="1"/>
                </p:cNvSpPr>
                <p:nvPr/>
              </p:nvSpPr>
              <p:spPr>
                <a:xfrm>
                  <a:off x="1368077" y="1571533"/>
                  <a:ext cx="885179" cy="461665"/>
                </a:xfrm>
                <a:prstGeom prst="rect">
                  <a:avLst/>
                </a:prstGeom>
                <a:blipFill>
                  <a:blip r:embed="rId11"/>
                  <a:stretch>
                    <a:fillRect r="-690" b="-2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正方形/長方形 72">
                  <a:extLst>
                    <a:ext uri="{FF2B5EF4-FFF2-40B4-BE49-F238E27FC236}">
                      <a16:creationId xmlns:a16="http://schemas.microsoft.com/office/drawing/2014/main" id="{A3756F66-DB63-465D-9147-DD12B73FF5EC}"/>
                    </a:ext>
                  </a:extLst>
                </p:cNvPr>
                <p:cNvSpPr/>
                <p:nvPr/>
              </p:nvSpPr>
              <p:spPr>
                <a:xfrm>
                  <a:off x="6207135" y="1595097"/>
                  <a:ext cx="8851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00B050"/>
                            </a:solidFill>
                            <a:latin typeface="Cambria Math" panose="02040503050406030204" pitchFamily="18" charset="0"/>
                          </a:rPr>
                          <m:t>𝟑</m:t>
                        </m:r>
                        <m:r>
                          <a:rPr lang="en-US" altLang="ja-JP" sz="2400" b="1" i="1" smtClean="0">
                            <a:solidFill>
                              <a:srgbClr val="00B050"/>
                            </a:solidFill>
                            <a:latin typeface="Cambria Math" panose="02040503050406030204" pitchFamily="18" charset="0"/>
                          </a:rPr>
                          <m:t>[</m:t>
                        </m:r>
                        <m:r>
                          <a:rPr lang="en-US" altLang="ja-JP" sz="2400" b="1" i="1" smtClean="0">
                            <a:solidFill>
                              <a:srgbClr val="00B050"/>
                            </a:solidFill>
                            <a:latin typeface="Cambria Math" panose="02040503050406030204" pitchFamily="18" charset="0"/>
                          </a:rPr>
                          <m:t>𝑭</m:t>
                        </m:r>
                        <m:r>
                          <a:rPr lang="en-US" altLang="ja-JP" sz="2400" b="1" i="1" smtClean="0">
                            <a:solidFill>
                              <a:srgbClr val="00B050"/>
                            </a:solidFill>
                            <a:latin typeface="Cambria Math" panose="02040503050406030204" pitchFamily="18" charset="0"/>
                          </a:rPr>
                          <m:t>]</m:t>
                        </m:r>
                      </m:oMath>
                    </m:oMathPara>
                  </a14:m>
                  <a:endParaRPr lang="ja-JP" altLang="en-US" sz="400" b="1"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73" name="正方形/長方形 72">
                  <a:extLst>
                    <a:ext uri="{FF2B5EF4-FFF2-40B4-BE49-F238E27FC236}">
                      <a16:creationId xmlns:a16="http://schemas.microsoft.com/office/drawing/2014/main" id="{A3756F66-DB63-465D-9147-DD12B73FF5EC}"/>
                    </a:ext>
                  </a:extLst>
                </p:cNvPr>
                <p:cNvSpPr>
                  <a:spLocks noRot="1" noChangeAspect="1" noMove="1" noResize="1" noEditPoints="1" noAdjustHandles="1" noChangeArrowheads="1" noChangeShapeType="1" noTextEdit="1"/>
                </p:cNvSpPr>
                <p:nvPr/>
              </p:nvSpPr>
              <p:spPr>
                <a:xfrm>
                  <a:off x="6207135" y="1595097"/>
                  <a:ext cx="885178" cy="461665"/>
                </a:xfrm>
                <a:prstGeom prst="rect">
                  <a:avLst/>
                </a:prstGeom>
                <a:blipFill>
                  <a:blip r:embed="rId12"/>
                  <a:stretch>
                    <a:fillRect b="-2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173B4ED6-A186-414F-8890-28D8CD25795C}"/>
                    </a:ext>
                  </a:extLst>
                </p:cNvPr>
                <p:cNvSpPr/>
                <p:nvPr/>
              </p:nvSpPr>
              <p:spPr>
                <a:xfrm>
                  <a:off x="6490184" y="4385572"/>
                  <a:ext cx="5813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3</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74" name="正方形/長方形 73">
                  <a:extLst>
                    <a:ext uri="{FF2B5EF4-FFF2-40B4-BE49-F238E27FC236}">
                      <a16:creationId xmlns:a16="http://schemas.microsoft.com/office/drawing/2014/main" id="{173B4ED6-A186-414F-8890-28D8CD25795C}"/>
                    </a:ext>
                  </a:extLst>
                </p:cNvPr>
                <p:cNvSpPr>
                  <a:spLocks noRot="1" noChangeAspect="1" noMove="1" noResize="1" noEditPoints="1" noAdjustHandles="1" noChangeArrowheads="1" noChangeShapeType="1" noTextEdit="1"/>
                </p:cNvSpPr>
                <p:nvPr/>
              </p:nvSpPr>
              <p:spPr>
                <a:xfrm>
                  <a:off x="6490184" y="4385572"/>
                  <a:ext cx="581377" cy="461665"/>
                </a:xfrm>
                <a:prstGeom prst="rect">
                  <a:avLst/>
                </a:prstGeom>
                <a:blipFill>
                  <a:blip r:embed="rId13"/>
                  <a:stretch>
                    <a:fillRect b="-3947"/>
                  </a:stretch>
                </a:blipFill>
              </p:spPr>
              <p:txBody>
                <a:bodyPr/>
                <a:lstStyle/>
                <a:p>
                  <a:r>
                    <a:rPr lang="ja-JP" altLang="en-US">
                      <a:noFill/>
                    </a:rPr>
                    <a:t> </a:t>
                  </a:r>
                </a:p>
              </p:txBody>
            </p:sp>
          </mc:Fallback>
        </mc:AlternateContent>
        <p:cxnSp>
          <p:nvCxnSpPr>
            <p:cNvPr id="75" name="直線矢印コネクタ 74">
              <a:extLst>
                <a:ext uri="{FF2B5EF4-FFF2-40B4-BE49-F238E27FC236}">
                  <a16:creationId xmlns:a16="http://schemas.microsoft.com/office/drawing/2014/main" id="{E5273AD3-B576-4FF3-95D9-237A08AA1854}"/>
                </a:ext>
              </a:extLst>
            </p:cNvPr>
            <p:cNvCxnSpPr/>
            <p:nvPr/>
          </p:nvCxnSpPr>
          <p:spPr>
            <a:xfrm>
              <a:off x="6244922" y="4945727"/>
              <a:ext cx="947716" cy="0"/>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正方形/長方形 75">
                  <a:extLst>
                    <a:ext uri="{FF2B5EF4-FFF2-40B4-BE49-F238E27FC236}">
                      <a16:creationId xmlns:a16="http://schemas.microsoft.com/office/drawing/2014/main" id="{A3E607D1-672E-464F-B6B8-E31A53F86781}"/>
                    </a:ext>
                  </a:extLst>
                </p:cNvPr>
                <p:cNvSpPr/>
                <p:nvPr/>
              </p:nvSpPr>
              <p:spPr>
                <a:xfrm>
                  <a:off x="2959557" y="5616767"/>
                  <a:ext cx="2548760" cy="7078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002060"/>
                            </a:solidFill>
                            <a:latin typeface="Cambria Math" panose="02040503050406030204" pitchFamily="18" charset="0"/>
                          </a:rPr>
                          <m:t>𝑉</m:t>
                        </m:r>
                        <m:r>
                          <a:rPr lang="en-US" altLang="ja-JP" sz="4000" b="0" i="1" smtClean="0">
                            <a:solidFill>
                              <a:srgbClr val="002060"/>
                            </a:solidFill>
                            <a:latin typeface="Cambria Math" panose="02040503050406030204" pitchFamily="18" charset="0"/>
                          </a:rPr>
                          <m:t>=22[</m:t>
                        </m:r>
                        <m:r>
                          <a:rPr lang="en-US" altLang="ja-JP" sz="4000" b="0" i="1" smtClean="0">
                            <a:solidFill>
                              <a:srgbClr val="002060"/>
                            </a:solidFill>
                            <a:latin typeface="Cambria Math" panose="02040503050406030204" pitchFamily="18" charset="0"/>
                          </a:rPr>
                          <m:t>𝑉</m:t>
                        </m:r>
                        <m:r>
                          <a:rPr lang="en-US" altLang="ja-JP" sz="4000" b="0" i="1" smtClean="0">
                            <a:solidFill>
                              <a:srgbClr val="002060"/>
                            </a:solidFill>
                            <a:latin typeface="Cambria Math" panose="02040503050406030204" pitchFamily="18" charset="0"/>
                          </a:rPr>
                          <m:t>]</m:t>
                        </m:r>
                      </m:oMath>
                    </m:oMathPara>
                  </a14:m>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76" name="正方形/長方形 75">
                  <a:extLst>
                    <a:ext uri="{FF2B5EF4-FFF2-40B4-BE49-F238E27FC236}">
                      <a16:creationId xmlns:a16="http://schemas.microsoft.com/office/drawing/2014/main" id="{A3E607D1-672E-464F-B6B8-E31A53F86781}"/>
                    </a:ext>
                  </a:extLst>
                </p:cNvPr>
                <p:cNvSpPr>
                  <a:spLocks noRot="1" noChangeAspect="1" noMove="1" noResize="1" noEditPoints="1" noAdjustHandles="1" noChangeArrowheads="1" noChangeShapeType="1" noTextEdit="1"/>
                </p:cNvSpPr>
                <p:nvPr/>
              </p:nvSpPr>
              <p:spPr>
                <a:xfrm>
                  <a:off x="2959557" y="5616767"/>
                  <a:ext cx="2548760" cy="707886"/>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2C40D559-C56D-42C7-9070-0F3D9065AD5A}"/>
                    </a:ext>
                  </a:extLst>
                </p:cNvPr>
                <p:cNvSpPr/>
                <p:nvPr/>
              </p:nvSpPr>
              <p:spPr>
                <a:xfrm>
                  <a:off x="3690262" y="5014847"/>
                  <a:ext cx="11065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6[</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77" name="正方形/長方形 76">
                  <a:extLst>
                    <a:ext uri="{FF2B5EF4-FFF2-40B4-BE49-F238E27FC236}">
                      <a16:creationId xmlns:a16="http://schemas.microsoft.com/office/drawing/2014/main" id="{2C40D559-C56D-42C7-9070-0F3D9065AD5A}"/>
                    </a:ext>
                  </a:extLst>
                </p:cNvPr>
                <p:cNvSpPr>
                  <a:spLocks noRot="1" noChangeAspect="1" noMove="1" noResize="1" noEditPoints="1" noAdjustHandles="1" noChangeArrowheads="1" noChangeShapeType="1" noTextEdit="1"/>
                </p:cNvSpPr>
                <p:nvPr/>
              </p:nvSpPr>
              <p:spPr>
                <a:xfrm>
                  <a:off x="3690262" y="5014847"/>
                  <a:ext cx="1106585" cy="584775"/>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a:extLst>
                    <a:ext uri="{FF2B5EF4-FFF2-40B4-BE49-F238E27FC236}">
                      <a16:creationId xmlns:a16="http://schemas.microsoft.com/office/drawing/2014/main" id="{DEF1CAB6-61E2-4678-8B25-87B7860A3EF4}"/>
                    </a:ext>
                  </a:extLst>
                </p:cNvPr>
                <p:cNvSpPr/>
                <p:nvPr/>
              </p:nvSpPr>
              <p:spPr>
                <a:xfrm>
                  <a:off x="1073940" y="4967901"/>
                  <a:ext cx="13342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1</m:t>
                        </m:r>
                        <m:r>
                          <a:rPr lang="en-US" altLang="ja-JP" sz="3200" i="1">
                            <a:solidFill>
                              <a:srgbClr val="FF0000"/>
                            </a:solidFill>
                            <a:latin typeface="Cambria Math" panose="02040503050406030204" pitchFamily="18" charset="0"/>
                          </a:rPr>
                          <m:t>2</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78" name="正方形/長方形 77">
                  <a:extLst>
                    <a:ext uri="{FF2B5EF4-FFF2-40B4-BE49-F238E27FC236}">
                      <a16:creationId xmlns:a16="http://schemas.microsoft.com/office/drawing/2014/main" id="{DEF1CAB6-61E2-4678-8B25-87B7860A3EF4}"/>
                    </a:ext>
                  </a:extLst>
                </p:cNvPr>
                <p:cNvSpPr>
                  <a:spLocks noRot="1" noChangeAspect="1" noMove="1" noResize="1" noEditPoints="1" noAdjustHandles="1" noChangeArrowheads="1" noChangeShapeType="1" noTextEdit="1"/>
                </p:cNvSpPr>
                <p:nvPr/>
              </p:nvSpPr>
              <p:spPr>
                <a:xfrm>
                  <a:off x="1073940" y="4967901"/>
                  <a:ext cx="1334211" cy="584775"/>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a:extLst>
                    <a:ext uri="{FF2B5EF4-FFF2-40B4-BE49-F238E27FC236}">
                      <a16:creationId xmlns:a16="http://schemas.microsoft.com/office/drawing/2014/main" id="{D2F949EC-F417-4E19-AB80-0A820D55B4D4}"/>
                    </a:ext>
                  </a:extLst>
                </p:cNvPr>
                <p:cNvSpPr/>
                <p:nvPr/>
              </p:nvSpPr>
              <p:spPr>
                <a:xfrm>
                  <a:off x="6259809" y="4990071"/>
                  <a:ext cx="110658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a:solidFill>
                              <a:srgbClr val="FF0000"/>
                            </a:solidFill>
                            <a:latin typeface="Cambria Math" panose="02040503050406030204" pitchFamily="18" charset="0"/>
                          </a:rPr>
                          <m:t>4</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𝑉</m:t>
                        </m:r>
                        <m:r>
                          <a:rPr lang="en-US" altLang="ja-JP" sz="3200" b="0"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79" name="正方形/長方形 78">
                  <a:extLst>
                    <a:ext uri="{FF2B5EF4-FFF2-40B4-BE49-F238E27FC236}">
                      <a16:creationId xmlns:a16="http://schemas.microsoft.com/office/drawing/2014/main" id="{D2F949EC-F417-4E19-AB80-0A820D55B4D4}"/>
                    </a:ext>
                  </a:extLst>
                </p:cNvPr>
                <p:cNvSpPr>
                  <a:spLocks noRot="1" noChangeAspect="1" noMove="1" noResize="1" noEditPoints="1" noAdjustHandles="1" noChangeArrowheads="1" noChangeShapeType="1" noTextEdit="1"/>
                </p:cNvSpPr>
                <p:nvPr/>
              </p:nvSpPr>
              <p:spPr>
                <a:xfrm>
                  <a:off x="6259809" y="4990071"/>
                  <a:ext cx="1106585" cy="584775"/>
                </a:xfrm>
                <a:prstGeom prst="rect">
                  <a:avLst/>
                </a:prstGeom>
                <a:blipFill>
                  <a:blip r:embed="rId1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80" name="正方形/長方形 79">
                <a:extLst>
                  <a:ext uri="{FF2B5EF4-FFF2-40B4-BE49-F238E27FC236}">
                    <a16:creationId xmlns:a16="http://schemas.microsoft.com/office/drawing/2014/main" id="{76E3336F-D326-4869-8933-E52EA5A57456}"/>
                  </a:ext>
                </a:extLst>
              </p:cNvPr>
              <p:cNvSpPr/>
              <p:nvPr/>
            </p:nvSpPr>
            <p:spPr>
              <a:xfrm>
                <a:off x="7397580" y="1041912"/>
                <a:ext cx="4638760" cy="154657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2800" b="1" i="1" smtClean="0">
                          <a:solidFill>
                            <a:srgbClr val="FF0000"/>
                          </a:solidFill>
                          <a:latin typeface="Cambria Math" panose="02040503050406030204" pitchFamily="18" charset="0"/>
                        </a:rPr>
                        <m:t>𝑸</m:t>
                      </m:r>
                      <m:r>
                        <a:rPr lang="en-US" altLang="ja-JP" sz="2800" b="1" i="1" smtClean="0">
                          <a:solidFill>
                            <a:srgbClr val="FF0000"/>
                          </a:solidFill>
                          <a:latin typeface="Cambria Math" panose="02040503050406030204" pitchFamily="18" charset="0"/>
                        </a:rPr>
                        <m:t>=</m:t>
                      </m:r>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𝑽</m:t>
                          </m:r>
                        </m:e>
                        <m:sub>
                          <m:r>
                            <a:rPr lang="en-US" altLang="ja-JP" sz="2800" b="1" i="1">
                              <a:solidFill>
                                <a:srgbClr val="FF0000"/>
                              </a:solidFill>
                              <a:latin typeface="Cambria Math" panose="02040503050406030204" pitchFamily="18" charset="0"/>
                            </a:rPr>
                            <m:t>𝟏</m:t>
                          </m:r>
                        </m:sub>
                      </m:sSub>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𝟏</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d>
                        <m:dPr>
                          <m:begChr m:val="["/>
                          <m:endChr m:val="]"/>
                          <m:ctrlPr>
                            <a:rPr lang="en-US" altLang="ja-JP" sz="2800" b="1" i="1" smtClean="0">
                              <a:solidFill>
                                <a:srgbClr val="FF0000"/>
                              </a:solidFill>
                              <a:latin typeface="Cambria Math" panose="02040503050406030204" pitchFamily="18" charset="0"/>
                            </a:rPr>
                          </m:ctrlPr>
                        </m:dPr>
                        <m:e>
                          <m:r>
                            <a:rPr lang="en-US" altLang="ja-JP" sz="2800" b="1" i="1" smtClean="0">
                              <a:solidFill>
                                <a:srgbClr val="FF0000"/>
                              </a:solidFill>
                              <a:latin typeface="Cambria Math" panose="02040503050406030204" pitchFamily="18" charset="0"/>
                            </a:rPr>
                            <m:t>𝑪</m:t>
                          </m:r>
                        </m:e>
                      </m:d>
                    </m:oMath>
                  </m:oMathPara>
                </a14:m>
                <a:endParaRPr lang="en-US" altLang="ja-JP" sz="28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2800" b="1" i="1" smtClean="0">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𝟐</m:t>
                          </m:r>
                        </m:sub>
                      </m:sSub>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𝑽</m:t>
                          </m:r>
                        </m:e>
                        <m:sub>
                          <m:r>
                            <a:rPr lang="en-US" altLang="ja-JP" sz="2800" b="1" i="1" smtClean="0">
                              <a:solidFill>
                                <a:srgbClr val="FF0000"/>
                              </a:solidFill>
                              <a:latin typeface="Cambria Math" panose="02040503050406030204" pitchFamily="18" charset="0"/>
                            </a:rPr>
                            <m:t>𝟐</m:t>
                          </m:r>
                        </m:sub>
                      </m:sSub>
                      <m:r>
                        <a:rPr lang="en-US" altLang="ja-JP" sz="2800" b="1" i="1">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𝟔</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d>
                        <m:dPr>
                          <m:begChr m:val="["/>
                          <m:endChr m:val="]"/>
                          <m:ctrlPr>
                            <a:rPr lang="en-US" altLang="ja-JP" sz="2800" b="1" i="1">
                              <a:solidFill>
                                <a:srgbClr val="FF0000"/>
                              </a:solidFill>
                              <a:latin typeface="Cambria Math" panose="02040503050406030204" pitchFamily="18" charset="0"/>
                            </a:rPr>
                          </m:ctrlPr>
                        </m:dPr>
                        <m:e>
                          <m:r>
                            <a:rPr lang="en-US" altLang="ja-JP" sz="2800" b="1" i="1">
                              <a:solidFill>
                                <a:srgbClr val="FF0000"/>
                              </a:solidFill>
                              <a:latin typeface="Cambria Math" panose="02040503050406030204" pitchFamily="18" charset="0"/>
                            </a:rPr>
                            <m:t>𝑪</m:t>
                          </m:r>
                        </m:e>
                      </m:d>
                    </m:oMath>
                  </m:oMathPara>
                </a14:m>
                <a:endParaRPr lang="en-US" altLang="ja-JP" sz="28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2800" b="1" i="1">
                          <a:solidFill>
                            <a:srgbClr val="FF0000"/>
                          </a:solidFill>
                          <a:latin typeface="Cambria Math" panose="02040503050406030204" pitchFamily="18" charset="0"/>
                        </a:rPr>
                        <m:t>=</m:t>
                      </m:r>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𝟑</m:t>
                          </m:r>
                        </m:sub>
                      </m:sSub>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𝑽</m:t>
                          </m:r>
                        </m:e>
                        <m:sub>
                          <m:r>
                            <a:rPr lang="en-US" altLang="ja-JP" sz="2800" b="1" i="1" smtClean="0">
                              <a:solidFill>
                                <a:srgbClr val="FF0000"/>
                              </a:solidFill>
                              <a:latin typeface="Cambria Math" panose="02040503050406030204" pitchFamily="18" charset="0"/>
                            </a:rPr>
                            <m:t>𝟑</m:t>
                          </m:r>
                        </m:sub>
                      </m:sSub>
                      <m:r>
                        <a:rPr lang="en-US" altLang="ja-JP" sz="2800" b="1" i="1">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𝟑</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𝟒</m:t>
                      </m:r>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𝟏𝟐</m:t>
                      </m:r>
                      <m:d>
                        <m:dPr>
                          <m:begChr m:val="["/>
                          <m:endChr m:val="]"/>
                          <m:ctrlPr>
                            <a:rPr lang="en-US" altLang="ja-JP" sz="2800" b="1" i="1">
                              <a:solidFill>
                                <a:srgbClr val="FF0000"/>
                              </a:solidFill>
                              <a:latin typeface="Cambria Math" panose="02040503050406030204" pitchFamily="18" charset="0"/>
                            </a:rPr>
                          </m:ctrlPr>
                        </m:dPr>
                        <m:e>
                          <m:r>
                            <a:rPr lang="en-US" altLang="ja-JP" sz="2800" b="1" i="1">
                              <a:solidFill>
                                <a:srgbClr val="FF0000"/>
                              </a:solidFill>
                              <a:latin typeface="Cambria Math" panose="02040503050406030204" pitchFamily="18" charset="0"/>
                            </a:rPr>
                            <m:t>𝑪</m:t>
                          </m:r>
                        </m:e>
                      </m:d>
                    </m:oMath>
                  </m:oMathPara>
                </a14:m>
                <a:endParaRPr lang="en-US" altLang="ja-JP" sz="2800" b="1" i="1" dirty="0">
                  <a:solidFill>
                    <a:srgbClr val="FF0000"/>
                  </a:solidFill>
                  <a:latin typeface="Cambria Math" panose="02040503050406030204" pitchFamily="18" charset="0"/>
                  <a:ea typeface="HG丸ｺﾞｼｯｸM-PRO" panose="020F0600000000000000" pitchFamily="50" charset="-128"/>
                </a:endParaRPr>
              </a:p>
              <a:p>
                <a:endParaRPr lang="ja-JP" altLang="en-US" sz="105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0" name="正方形/長方形 79">
                <a:extLst>
                  <a:ext uri="{FF2B5EF4-FFF2-40B4-BE49-F238E27FC236}">
                    <a16:creationId xmlns:a16="http://schemas.microsoft.com/office/drawing/2014/main" id="{76E3336F-D326-4869-8933-E52EA5A57456}"/>
                  </a:ext>
                </a:extLst>
              </p:cNvPr>
              <p:cNvSpPr>
                <a:spLocks noRot="1" noChangeAspect="1" noMove="1" noResize="1" noEditPoints="1" noAdjustHandles="1" noChangeArrowheads="1" noChangeShapeType="1" noTextEdit="1"/>
              </p:cNvSpPr>
              <p:nvPr/>
            </p:nvSpPr>
            <p:spPr>
              <a:xfrm>
                <a:off x="7397580" y="1041912"/>
                <a:ext cx="4638760" cy="1546577"/>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a:extLst>
                  <a:ext uri="{FF2B5EF4-FFF2-40B4-BE49-F238E27FC236}">
                    <a16:creationId xmlns:a16="http://schemas.microsoft.com/office/drawing/2014/main" id="{41F11222-69AE-42E0-B036-51E8D8E2075F}"/>
                  </a:ext>
                </a:extLst>
              </p:cNvPr>
              <p:cNvSpPr/>
              <p:nvPr/>
            </p:nvSpPr>
            <p:spPr>
              <a:xfrm>
                <a:off x="7577785" y="3313215"/>
                <a:ext cx="4569361" cy="136986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2800" b="1" i="1" smtClean="0">
                          <a:solidFill>
                            <a:srgbClr val="FF0000"/>
                          </a:solidFill>
                          <a:latin typeface="Cambria Math" panose="02040503050406030204" pitchFamily="18" charset="0"/>
                        </a:rPr>
                        <m:t>𝑸</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𝟏𝟐</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𝑪𝑽</m:t>
                      </m:r>
                      <m:r>
                        <a:rPr lang="en-US" altLang="ja-JP" sz="2800" b="1" i="0" smtClean="0">
                          <a:solidFill>
                            <a:srgbClr val="FF0000"/>
                          </a:solidFill>
                          <a:latin typeface="Cambria Math" panose="02040503050406030204" pitchFamily="18" charset="0"/>
                          <a:ea typeface="Cambria Math" panose="02040503050406030204" pitchFamily="18" charset="0"/>
                        </a:rPr>
                        <m:t>=</m:t>
                      </m:r>
                      <m:r>
                        <a:rPr lang="en-US" altLang="ja-JP" sz="2800" b="1" i="1">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𝟐𝟐</m:t>
                      </m:r>
                    </m:oMath>
                  </m:oMathPara>
                </a14:m>
                <a:endParaRPr lang="en-US" altLang="ja-JP" sz="2800" b="1" i="1" dirty="0">
                  <a:solidFill>
                    <a:srgbClr val="FF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𝟏𝟐</m:t>
                          </m:r>
                        </m:num>
                        <m:den>
                          <m:r>
                            <a:rPr lang="en-US" altLang="ja-JP" sz="2800" b="1" i="1" smtClean="0">
                              <a:solidFill>
                                <a:srgbClr val="FF0000"/>
                              </a:solidFill>
                              <a:latin typeface="Cambria Math" panose="02040503050406030204" pitchFamily="18" charset="0"/>
                              <a:ea typeface="Cambria Math" panose="02040503050406030204" pitchFamily="18" charset="0"/>
                            </a:rPr>
                            <m:t>𝟐𝟐</m:t>
                          </m:r>
                        </m:den>
                      </m:f>
                      <m:r>
                        <a:rPr lang="en-US" altLang="ja-JP" sz="2800" b="1" i="0"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𝟔</m:t>
                          </m:r>
                        </m:num>
                        <m:den>
                          <m:r>
                            <a:rPr lang="en-US" altLang="ja-JP" sz="2800" b="1" i="0" smtClean="0">
                              <a:solidFill>
                                <a:srgbClr val="FF0000"/>
                              </a:solidFill>
                              <a:latin typeface="Cambria Math" panose="02040503050406030204" pitchFamily="18" charset="0"/>
                              <a:ea typeface="Cambria Math" panose="02040503050406030204" pitchFamily="18" charset="0"/>
                            </a:rPr>
                            <m:t>𝟏</m:t>
                          </m:r>
                          <m:r>
                            <a:rPr lang="en-US" altLang="ja-JP" sz="2800" b="1" i="1" smtClean="0">
                              <a:solidFill>
                                <a:srgbClr val="FF0000"/>
                              </a:solidFill>
                              <a:latin typeface="Cambria Math" panose="02040503050406030204" pitchFamily="18" charset="0"/>
                              <a:ea typeface="Cambria Math" panose="02040503050406030204" pitchFamily="18" charset="0"/>
                            </a:rPr>
                            <m:t>𝟏</m:t>
                          </m:r>
                        </m:den>
                      </m:f>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𝑭</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en-US" altLang="ja-JP" sz="2800" b="1" i="1" dirty="0">
                  <a:solidFill>
                    <a:srgbClr val="FF0000"/>
                  </a:solidFill>
                  <a:latin typeface="HG丸ｺﾞｼｯｸM-PRO" panose="020F0600000000000000" pitchFamily="50" charset="-128"/>
                  <a:ea typeface="Cambria Math" panose="02040503050406030204" pitchFamily="18" charset="0"/>
                </a:endParaRPr>
              </a:p>
            </p:txBody>
          </p:sp>
        </mc:Choice>
        <mc:Fallback xmlns="">
          <p:sp>
            <p:nvSpPr>
              <p:cNvPr id="81" name="正方形/長方形 80">
                <a:extLst>
                  <a:ext uri="{FF2B5EF4-FFF2-40B4-BE49-F238E27FC236}">
                    <a16:creationId xmlns:a16="http://schemas.microsoft.com/office/drawing/2014/main" id="{41F11222-69AE-42E0-B036-51E8D8E2075F}"/>
                  </a:ext>
                </a:extLst>
              </p:cNvPr>
              <p:cNvSpPr>
                <a:spLocks noRot="1" noChangeAspect="1" noMove="1" noResize="1" noEditPoints="1" noAdjustHandles="1" noChangeArrowheads="1" noChangeShapeType="1" noTextEdit="1"/>
              </p:cNvSpPr>
              <p:nvPr/>
            </p:nvSpPr>
            <p:spPr>
              <a:xfrm>
                <a:off x="7577785" y="3313215"/>
                <a:ext cx="4569361" cy="1369862"/>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正方形/長方形 81">
                <a:extLst>
                  <a:ext uri="{FF2B5EF4-FFF2-40B4-BE49-F238E27FC236}">
                    <a16:creationId xmlns:a16="http://schemas.microsoft.com/office/drawing/2014/main" id="{BCCA441C-DA08-4371-88E1-55004AA681C2}"/>
                  </a:ext>
                </a:extLst>
              </p:cNvPr>
              <p:cNvSpPr/>
              <p:nvPr/>
            </p:nvSpPr>
            <p:spPr>
              <a:xfrm>
                <a:off x="7577785" y="2702384"/>
                <a:ext cx="3283271"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合成容量を</a:t>
                </a:r>
                <a14:m>
                  <m:oMath xmlns:m="http://schemas.openxmlformats.org/officeDocument/2006/math">
                    <m:r>
                      <a:rPr lang="en-US" altLang="ja-JP" sz="2800" b="1" i="1">
                        <a:solidFill>
                          <a:srgbClr val="FF0000"/>
                        </a:solidFill>
                        <a:latin typeface="Cambria Math" panose="02040503050406030204" pitchFamily="18" charset="0"/>
                      </a:rPr>
                      <m:t>𝑪</m:t>
                    </m:r>
                  </m:oMath>
                </a14:m>
                <a:r>
                  <a:rPr lang="ja-JP" altLang="en-US" sz="2800" dirty="0">
                    <a:latin typeface="HG丸ｺﾞｼｯｸM-PRO" panose="020F0600000000000000" pitchFamily="50" charset="-128"/>
                    <a:ea typeface="HG丸ｺﾞｼｯｸM-PRO" panose="020F0600000000000000" pitchFamily="50" charset="-128"/>
                  </a:rPr>
                  <a:t>とする</a:t>
                </a:r>
              </a:p>
            </p:txBody>
          </p:sp>
        </mc:Choice>
        <mc:Fallback xmlns="">
          <p:sp>
            <p:nvSpPr>
              <p:cNvPr id="82" name="正方形/長方形 81">
                <a:extLst>
                  <a:ext uri="{FF2B5EF4-FFF2-40B4-BE49-F238E27FC236}">
                    <a16:creationId xmlns:a16="http://schemas.microsoft.com/office/drawing/2014/main" id="{BCCA441C-DA08-4371-88E1-55004AA681C2}"/>
                  </a:ext>
                </a:extLst>
              </p:cNvPr>
              <p:cNvSpPr>
                <a:spLocks noRot="1" noChangeAspect="1" noMove="1" noResize="1" noEditPoints="1" noAdjustHandles="1" noChangeArrowheads="1" noChangeShapeType="1" noTextEdit="1"/>
              </p:cNvSpPr>
              <p:nvPr/>
            </p:nvSpPr>
            <p:spPr>
              <a:xfrm>
                <a:off x="7577785" y="2702384"/>
                <a:ext cx="3283271" cy="523220"/>
              </a:xfrm>
              <a:prstGeom prst="rect">
                <a:avLst/>
              </a:prstGeom>
              <a:blipFill>
                <a:blip r:embed="rId20"/>
                <a:stretch>
                  <a:fillRect l="-3711" t="-13953" r="-2412" b="-290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87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wipe(down)">
                                      <p:cBhvr>
                                        <p:cTn id="7" dur="5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wipe(down)">
                                      <p:cBhvr>
                                        <p:cTn id="12" dur="5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wipe(down)">
                                      <p:cBhvr>
                                        <p:cTn id="17" dur="500"/>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down)">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P spid="81"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24</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ED206A23-7590-4FC7-AA52-0311DBCFD126}"/>
                  </a:ext>
                </a:extLst>
              </p:cNvPr>
              <p:cNvSpPr/>
              <p:nvPr/>
            </p:nvSpPr>
            <p:spPr>
              <a:xfrm>
                <a:off x="172973" y="690125"/>
                <a:ext cx="11713028"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練習２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i="1">
                            <a:solidFill>
                              <a:srgbClr val="FF0000"/>
                            </a:solidFill>
                            <a:latin typeface="Cambria Math" panose="02040503050406030204" pitchFamily="18" charset="0"/>
                          </a:rPr>
                          <m:t>1</m:t>
                        </m:r>
                      </m:sub>
                    </m:sSub>
                  </m:oMath>
                </a14:m>
                <a:r>
                  <a:rPr lang="ja-JP" altLang="en-US" sz="2400" dirty="0">
                    <a:latin typeface="HG丸ｺﾞｼｯｸM-PRO" panose="020F0600000000000000" pitchFamily="50" charset="-128"/>
                    <a:ea typeface="HG丸ｺﾞｼｯｸM-PRO" panose="020F0600000000000000" pitchFamily="50" charset="-128"/>
                  </a:rPr>
                  <a:t>＝２</a:t>
                </a:r>
                <a:r>
                  <a:rPr lang="en-US" altLang="ja-JP" sz="2400" dirty="0">
                    <a:latin typeface="HG丸ｺﾞｼｯｸM-PRO" panose="020F0600000000000000" pitchFamily="50" charset="-128"/>
                    <a:ea typeface="HG丸ｺﾞｼｯｸM-PRO" panose="020F0600000000000000" pitchFamily="50" charset="-128"/>
                  </a:rPr>
                  <a:t>[μ</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b="0" i="1" smtClean="0">
                            <a:solidFill>
                              <a:srgbClr val="FF0000"/>
                            </a:solidFill>
                            <a:latin typeface="Cambria Math" panose="02040503050406030204" pitchFamily="18" charset="0"/>
                          </a:rPr>
                          <m:t>2</m:t>
                        </m:r>
                      </m:sub>
                    </m:sSub>
                  </m:oMath>
                </a14:m>
                <a:r>
                  <a:rPr lang="ja-JP" altLang="en-US" sz="2400" dirty="0">
                    <a:latin typeface="HG丸ｺﾞｼｯｸM-PRO" panose="020F0600000000000000" pitchFamily="50" charset="-128"/>
                    <a:ea typeface="HG丸ｺﾞｼｯｸM-PRO" panose="020F0600000000000000" pitchFamily="50" charset="-128"/>
                  </a:rPr>
                  <a:t>＝５</a:t>
                </a:r>
                <a:r>
                  <a:rPr lang="en-US" altLang="ja-JP" sz="2400" dirty="0">
                    <a:latin typeface="HG丸ｺﾞｼｯｸM-PRO" panose="020F0600000000000000" pitchFamily="50" charset="-128"/>
                    <a:ea typeface="HG丸ｺﾞｼｯｸM-PRO" panose="020F0600000000000000" pitchFamily="50" charset="-128"/>
                  </a:rPr>
                  <a:t>[μ</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b="0" i="1" smtClean="0">
                            <a:solidFill>
                              <a:srgbClr val="FF0000"/>
                            </a:solidFill>
                            <a:latin typeface="Cambria Math" panose="02040503050406030204" pitchFamily="18" charset="0"/>
                          </a:rPr>
                          <m:t>3</m:t>
                        </m:r>
                      </m:sub>
                    </m:sSub>
                  </m:oMath>
                </a14:m>
                <a:r>
                  <a:rPr lang="ja-JP" altLang="en-US" sz="2400" dirty="0">
                    <a:latin typeface="HG丸ｺﾞｼｯｸM-PRO" panose="020F0600000000000000" pitchFamily="50" charset="-128"/>
                    <a:ea typeface="HG丸ｺﾞｼｯｸM-PRO" panose="020F0600000000000000" pitchFamily="50" charset="-128"/>
                  </a:rPr>
                  <a:t>＝３</a:t>
                </a:r>
                <a:r>
                  <a:rPr lang="en-US" altLang="ja-JP" sz="2400" dirty="0">
                    <a:latin typeface="HG丸ｺﾞｼｯｸM-PRO" panose="020F0600000000000000" pitchFamily="50" charset="-128"/>
                    <a:ea typeface="HG丸ｺﾞｼｯｸM-PRO" panose="020F0600000000000000" pitchFamily="50" charset="-128"/>
                  </a:rPr>
                  <a:t>[μ</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のコンデンサーを図のように接続し、</a:t>
                </a:r>
                <a:r>
                  <a:rPr lang="en-US" altLang="ja-JP" sz="2400" dirty="0">
                    <a:latin typeface="HG丸ｺﾞｼｯｸM-PRO" panose="020F0600000000000000" pitchFamily="50" charset="-128"/>
                    <a:ea typeface="HG丸ｺﾞｼｯｸM-PRO" panose="020F0600000000000000" pitchFamily="50" charset="-128"/>
                  </a:rPr>
                  <a:t>10[</a:t>
                </a:r>
                <a:r>
                  <a:rPr lang="ja-JP" altLang="en-US" sz="2400" dirty="0">
                    <a:latin typeface="HG丸ｺﾞｼｯｸM-PRO" panose="020F0600000000000000" pitchFamily="50" charset="-128"/>
                    <a:ea typeface="HG丸ｺﾞｼｯｸM-PRO" panose="020F0600000000000000" pitchFamily="50" charset="-128"/>
                  </a:rPr>
                  <a:t>Ｖ</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の電源につなぐ。</a:t>
                </a:r>
              </a:p>
              <a:p>
                <a:r>
                  <a:rPr lang="ja-JP" altLang="en-US" sz="2400" dirty="0">
                    <a:latin typeface="HG丸ｺﾞｼｯｸM-PRO" panose="020F0600000000000000" pitchFamily="50" charset="-128"/>
                    <a:ea typeface="HG丸ｺﾞｼｯｸM-PRO" panose="020F0600000000000000" pitchFamily="50" charset="-128"/>
                  </a:rPr>
                  <a:t>（１）</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i="1">
                            <a:solidFill>
                              <a:srgbClr val="FF0000"/>
                            </a:solidFill>
                            <a:latin typeface="Cambria Math" panose="02040503050406030204" pitchFamily="18" charset="0"/>
                          </a:rPr>
                          <m:t>2</m:t>
                        </m:r>
                      </m:sub>
                    </m:sSub>
                  </m:oMath>
                </a14:m>
                <a:r>
                  <a:rPr lang="ja-JP" altLang="en-US" sz="2400" dirty="0">
                    <a:latin typeface="HG丸ｺﾞｼｯｸM-PRO" panose="020F0600000000000000" pitchFamily="50" charset="-128"/>
                    <a:ea typeface="HG丸ｺﾞｼｯｸM-PRO" panose="020F0600000000000000" pitchFamily="50" charset="-128"/>
                  </a:rPr>
                  <a:t>と</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b="0" i="1" smtClean="0">
                            <a:solidFill>
                              <a:srgbClr val="FF0000"/>
                            </a:solidFill>
                            <a:latin typeface="Cambria Math" panose="02040503050406030204" pitchFamily="18" charset="0"/>
                          </a:rPr>
                          <m:t>3</m:t>
                        </m:r>
                      </m:sub>
                    </m:sSub>
                  </m:oMath>
                </a14:m>
                <a:r>
                  <a:rPr lang="ja-JP" altLang="en-US" sz="2400" dirty="0">
                    <a:latin typeface="HG丸ｺﾞｼｯｸM-PRO" panose="020F0600000000000000" pitchFamily="50" charset="-128"/>
                    <a:ea typeface="HG丸ｺﾞｼｯｸM-PRO" panose="020F0600000000000000" pitchFamily="50" charset="-128"/>
                  </a:rPr>
                  <a:t>の合成容量を求めなさい。</a:t>
                </a:r>
              </a:p>
            </p:txBody>
          </p:sp>
        </mc:Choice>
        <mc:Fallback xmlns="">
          <p:sp>
            <p:nvSpPr>
              <p:cNvPr id="6" name="正方形/長方形 5">
                <a:extLst>
                  <a:ext uri="{FF2B5EF4-FFF2-40B4-BE49-F238E27FC236}">
                    <a16:creationId xmlns:a16="http://schemas.microsoft.com/office/drawing/2014/main" id="{ED206A23-7590-4FC7-AA52-0311DBCFD126}"/>
                  </a:ext>
                </a:extLst>
              </p:cNvPr>
              <p:cNvSpPr>
                <a:spLocks noRot="1" noChangeAspect="1" noMove="1" noResize="1" noEditPoints="1" noAdjustHandles="1" noChangeArrowheads="1" noChangeShapeType="1" noTextEdit="1"/>
              </p:cNvSpPr>
              <p:nvPr/>
            </p:nvSpPr>
            <p:spPr>
              <a:xfrm>
                <a:off x="172973" y="690125"/>
                <a:ext cx="11713028" cy="1200329"/>
              </a:xfrm>
              <a:prstGeom prst="rect">
                <a:avLst/>
              </a:prstGeom>
              <a:blipFill>
                <a:blip r:embed="rId2"/>
                <a:stretch>
                  <a:fillRect l="-780" t="-5584" r="-104" b="-91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B7F73DA3-0197-4493-9C80-77BF9089371F}"/>
                  </a:ext>
                </a:extLst>
              </p:cNvPr>
              <p:cNvSpPr/>
              <p:nvPr/>
            </p:nvSpPr>
            <p:spPr>
              <a:xfrm>
                <a:off x="838200" y="2029831"/>
                <a:ext cx="8347221" cy="923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𝟐𝟑</m:t>
                          </m:r>
                        </m:sub>
                      </m:sSub>
                      <m:r>
                        <a:rPr lang="en-US" altLang="ja-JP" sz="4000" b="1" i="1" smtClean="0">
                          <a:solidFill>
                            <a:srgbClr val="FF0000"/>
                          </a:solidFill>
                          <a:latin typeface="Cambria Math" panose="02040503050406030204" pitchFamily="18" charset="0"/>
                        </a:rPr>
                        <m:t>=</m:t>
                      </m:r>
                      <m:sSub>
                        <m:sSubPr>
                          <m:ctrlPr>
                            <a:rPr lang="en-US" altLang="ja-JP" sz="4000" b="1" i="1" smtClean="0">
                              <a:solidFill>
                                <a:srgbClr val="FF0000"/>
                              </a:solidFill>
                              <a:latin typeface="Cambria Math" panose="02040503050406030204" pitchFamily="18" charset="0"/>
                            </a:rPr>
                          </m:ctrlPr>
                        </m:sSubPr>
                        <m:e>
                          <m:r>
                            <a:rPr lang="en-US" altLang="ja-JP" sz="4000" b="1" i="1" smtClean="0">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𝟐</m:t>
                          </m:r>
                        </m:sub>
                      </m:sSub>
                      <m:r>
                        <a:rPr lang="en-US" altLang="ja-JP" sz="4000" b="1" i="1" smtClean="0">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𝟑</m:t>
                          </m:r>
                        </m:sub>
                      </m:sSub>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𝟓</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𝟑</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𝟖</m:t>
                      </m:r>
                      <m:d>
                        <m:dPr>
                          <m:begChr m:val="["/>
                          <m:endChr m:val="]"/>
                          <m:ctrlPr>
                            <a:rPr lang="en-US" altLang="ja-JP" sz="4000" b="1" i="1">
                              <a:solidFill>
                                <a:srgbClr val="FF0000"/>
                              </a:solidFill>
                              <a:latin typeface="Cambria Math" panose="02040503050406030204" pitchFamily="18" charset="0"/>
                            </a:rPr>
                          </m:ctrlPr>
                        </m:dPr>
                        <m:e>
                          <m:r>
                            <a:rPr lang="ja-JP" altLang="en-US" sz="4000" b="1" i="1" smtClean="0">
                              <a:solidFill>
                                <a:srgbClr val="FF0000"/>
                              </a:solidFill>
                              <a:latin typeface="Cambria Math" panose="02040503050406030204" pitchFamily="18" charset="0"/>
                            </a:rPr>
                            <m:t>𝝁</m:t>
                          </m:r>
                          <m:r>
                            <a:rPr lang="en-US" altLang="ja-JP" sz="4000" b="1" i="1" smtClean="0">
                              <a:solidFill>
                                <a:srgbClr val="FF0000"/>
                              </a:solidFill>
                              <a:latin typeface="Cambria Math" panose="02040503050406030204" pitchFamily="18" charset="0"/>
                            </a:rPr>
                            <m:t>𝑭</m:t>
                          </m:r>
                        </m:e>
                      </m:d>
                    </m:oMath>
                  </m:oMathPara>
                </a14:m>
                <a:endParaRPr lang="en-US" altLang="ja-JP" sz="4000" b="1" i="1" dirty="0">
                  <a:solidFill>
                    <a:srgbClr val="FF0000"/>
                  </a:solidFill>
                  <a:latin typeface="Cambria Math" panose="02040503050406030204" pitchFamily="18" charset="0"/>
                  <a:ea typeface="HG丸ｺﾞｼｯｸM-PRO" panose="020F0600000000000000" pitchFamily="50" charset="-128"/>
                </a:endParaRPr>
              </a:p>
              <a:p>
                <a:endParaRPr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B7F73DA3-0197-4493-9C80-77BF9089371F}"/>
                  </a:ext>
                </a:extLst>
              </p:cNvPr>
              <p:cNvSpPr>
                <a:spLocks noRot="1" noChangeAspect="1" noMove="1" noResize="1" noEditPoints="1" noAdjustHandles="1" noChangeArrowheads="1" noChangeShapeType="1" noTextEdit="1"/>
              </p:cNvSpPr>
              <p:nvPr/>
            </p:nvSpPr>
            <p:spPr>
              <a:xfrm>
                <a:off x="838200" y="2029831"/>
                <a:ext cx="8347221" cy="923330"/>
              </a:xfrm>
              <a:prstGeom prst="rect">
                <a:avLst/>
              </a:prstGeom>
              <a:blipFill>
                <a:blip r:embed="rId3"/>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96945CE4-BB05-446D-A155-C54ACC65FBB5}"/>
              </a:ext>
            </a:extLst>
          </p:cNvPr>
          <p:cNvSpPr/>
          <p:nvPr/>
        </p:nvSpPr>
        <p:spPr>
          <a:xfrm>
            <a:off x="172973" y="2953161"/>
            <a:ext cx="7571303"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（２）３つのコンデンサーの合成容量を求めなさい。</a:t>
            </a: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A318153A-E333-4E0F-8040-919F8EC75714}"/>
                  </a:ext>
                </a:extLst>
              </p:cNvPr>
              <p:cNvSpPr/>
              <p:nvPr/>
            </p:nvSpPr>
            <p:spPr>
              <a:xfrm>
                <a:off x="10937699" y="4254771"/>
                <a:ext cx="10541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𝟖</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A318153A-E333-4E0F-8040-919F8EC75714}"/>
                  </a:ext>
                </a:extLst>
              </p:cNvPr>
              <p:cNvSpPr>
                <a:spLocks noRot="1" noChangeAspect="1" noMove="1" noResize="1" noEditPoints="1" noAdjustHandles="1" noChangeArrowheads="1" noChangeShapeType="1" noTextEdit="1"/>
              </p:cNvSpPr>
              <p:nvPr/>
            </p:nvSpPr>
            <p:spPr>
              <a:xfrm>
                <a:off x="10937699" y="4254771"/>
                <a:ext cx="1054135" cy="461665"/>
              </a:xfrm>
              <a:prstGeom prst="rect">
                <a:avLst/>
              </a:prstGeom>
              <a:blipFill>
                <a:blip r:embed="rId4"/>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512F8BD-E670-40F3-9D78-939775DB1CC5}"/>
                  </a:ext>
                </a:extLst>
              </p:cNvPr>
              <p:cNvSpPr/>
              <p:nvPr/>
            </p:nvSpPr>
            <p:spPr>
              <a:xfrm>
                <a:off x="8632757" y="4250315"/>
                <a:ext cx="10541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𝟐</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E512F8BD-E670-40F3-9D78-939775DB1CC5}"/>
                  </a:ext>
                </a:extLst>
              </p:cNvPr>
              <p:cNvSpPr>
                <a:spLocks noRot="1" noChangeAspect="1" noMove="1" noResize="1" noEditPoints="1" noAdjustHandles="1" noChangeArrowheads="1" noChangeShapeType="1" noTextEdit="1"/>
              </p:cNvSpPr>
              <p:nvPr/>
            </p:nvSpPr>
            <p:spPr>
              <a:xfrm>
                <a:off x="8632757" y="4250315"/>
                <a:ext cx="1054135" cy="461665"/>
              </a:xfrm>
              <a:prstGeom prst="rect">
                <a:avLst/>
              </a:prstGeom>
              <a:blipFill>
                <a:blip r:embed="rId5"/>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BFA3C3D5-9515-494A-AFBC-E9E11809EF33}"/>
                  </a:ext>
                </a:extLst>
              </p:cNvPr>
              <p:cNvSpPr/>
              <p:nvPr/>
            </p:nvSpPr>
            <p:spPr>
              <a:xfrm>
                <a:off x="750737" y="3605569"/>
                <a:ext cx="5982316" cy="252145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altLang="ja-JP" sz="4000" b="1" i="1" smtClean="0">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𝟏</m:t>
                          </m:r>
                        </m:num>
                        <m:den>
                          <m:sSub>
                            <m:sSubPr>
                              <m:ctrlPr>
                                <a:rPr lang="en-US" altLang="ja-JP" sz="4000" b="1" i="1" smtClean="0">
                                  <a:solidFill>
                                    <a:srgbClr val="FF0000"/>
                                  </a:solidFill>
                                  <a:latin typeface="Cambria Math" panose="02040503050406030204" pitchFamily="18" charset="0"/>
                                </a:rPr>
                              </m:ctrlPr>
                            </m:sSubPr>
                            <m:e>
                              <m:r>
                                <a:rPr lang="en-US" altLang="ja-JP" sz="4000" b="1" i="1" smtClean="0">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𝟏𝟐𝟑</m:t>
                              </m:r>
                            </m:sub>
                          </m:sSub>
                        </m:den>
                      </m:f>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𝟏</m:t>
                          </m:r>
                        </m:num>
                        <m:den>
                          <m:r>
                            <a:rPr lang="en-US" altLang="ja-JP" sz="4000" b="1" i="1" smtClean="0">
                              <a:solidFill>
                                <a:srgbClr val="FF0000"/>
                              </a:solidFill>
                              <a:latin typeface="Cambria Math" panose="02040503050406030204" pitchFamily="18" charset="0"/>
                            </a:rPr>
                            <m:t>𝟐</m:t>
                          </m:r>
                        </m:den>
                      </m:f>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𝟏</m:t>
                          </m:r>
                        </m:num>
                        <m:den>
                          <m:r>
                            <a:rPr lang="en-US" altLang="ja-JP" sz="4000" b="1" i="1" smtClean="0">
                              <a:solidFill>
                                <a:srgbClr val="FF0000"/>
                              </a:solidFill>
                              <a:latin typeface="Cambria Math" panose="02040503050406030204" pitchFamily="18" charset="0"/>
                            </a:rPr>
                            <m:t>𝟖</m:t>
                          </m:r>
                        </m:den>
                      </m:f>
                      <m:r>
                        <a:rPr lang="en-US" altLang="ja-JP" sz="4000" b="1" i="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𝟒</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𝟏</m:t>
                          </m:r>
                        </m:num>
                        <m:den>
                          <m:r>
                            <a:rPr lang="en-US" altLang="ja-JP" sz="4000" b="1" i="1" smtClean="0">
                              <a:solidFill>
                                <a:srgbClr val="FF0000"/>
                              </a:solidFill>
                              <a:latin typeface="Cambria Math" panose="02040503050406030204" pitchFamily="18" charset="0"/>
                            </a:rPr>
                            <m:t>𝟖</m:t>
                          </m:r>
                        </m:den>
                      </m:f>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𝟓</m:t>
                          </m:r>
                        </m:num>
                        <m:den>
                          <m:r>
                            <a:rPr lang="en-US" altLang="ja-JP" sz="4000" b="1" i="1" smtClean="0">
                              <a:solidFill>
                                <a:srgbClr val="FF0000"/>
                              </a:solidFill>
                              <a:latin typeface="Cambria Math" panose="02040503050406030204" pitchFamily="18" charset="0"/>
                            </a:rPr>
                            <m:t>𝟖</m:t>
                          </m:r>
                        </m:den>
                      </m:f>
                    </m:oMath>
                  </m:oMathPara>
                </a14:m>
                <a:endParaRPr lang="en-US" altLang="ja-JP" sz="4000" b="1"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4000" b="1" i="1" smtClean="0">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𝑪</m:t>
                          </m:r>
                        </m:e>
                        <m:sub>
                          <m:r>
                            <a:rPr lang="en-US" altLang="ja-JP" sz="4000" b="1" i="1">
                              <a:solidFill>
                                <a:srgbClr val="FF0000"/>
                              </a:solidFill>
                              <a:latin typeface="Cambria Math" panose="02040503050406030204" pitchFamily="18" charset="0"/>
                            </a:rPr>
                            <m:t>𝟏𝟐𝟑</m:t>
                          </m:r>
                        </m:sub>
                      </m:sSub>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𝟖</m:t>
                          </m:r>
                        </m:num>
                        <m:den>
                          <m:r>
                            <a:rPr lang="en-US" altLang="ja-JP" sz="4000" b="1" i="1" smtClean="0">
                              <a:solidFill>
                                <a:srgbClr val="FF0000"/>
                              </a:solidFill>
                              <a:latin typeface="Cambria Math" panose="02040503050406030204" pitchFamily="18" charset="0"/>
                            </a:rPr>
                            <m:t>𝟓</m:t>
                          </m:r>
                        </m:den>
                      </m:f>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𝟏</m:t>
                      </m:r>
                      <m:r>
                        <a:rPr lang="en-US" altLang="ja-JP" sz="4000" b="1" i="1" smtClean="0">
                          <a:solidFill>
                            <a:srgbClr val="FF0000"/>
                          </a:solidFill>
                          <a:latin typeface="Cambria Math" panose="02040503050406030204" pitchFamily="18" charset="0"/>
                        </a:rPr>
                        <m:t>.</m:t>
                      </m:r>
                      <m:r>
                        <a:rPr lang="en-US" altLang="ja-JP" sz="4000" b="1" i="1" smtClean="0">
                          <a:solidFill>
                            <a:srgbClr val="FF0000"/>
                          </a:solidFill>
                          <a:latin typeface="Cambria Math" panose="02040503050406030204" pitchFamily="18" charset="0"/>
                        </a:rPr>
                        <m:t>𝟔</m:t>
                      </m:r>
                      <m:r>
                        <a:rPr lang="en-US" altLang="ja-JP" sz="4000" b="1" i="1" smtClean="0">
                          <a:solidFill>
                            <a:srgbClr val="FF0000"/>
                          </a:solidFill>
                          <a:latin typeface="Cambria Math" panose="02040503050406030204" pitchFamily="18" charset="0"/>
                        </a:rPr>
                        <m:t>[</m:t>
                      </m:r>
                      <m:r>
                        <a:rPr lang="ja-JP" altLang="en-US" sz="4000" b="1" i="1" smtClean="0">
                          <a:solidFill>
                            <a:srgbClr val="FF0000"/>
                          </a:solidFill>
                          <a:latin typeface="Cambria Math" panose="02040503050406030204" pitchFamily="18" charset="0"/>
                        </a:rPr>
                        <m:t>𝝁</m:t>
                      </m:r>
                      <m:r>
                        <a:rPr lang="en-US" altLang="ja-JP" sz="4000" b="1" i="1" smtClean="0">
                          <a:solidFill>
                            <a:srgbClr val="FF0000"/>
                          </a:solidFill>
                          <a:latin typeface="Cambria Math" panose="02040503050406030204" pitchFamily="18" charset="0"/>
                        </a:rPr>
                        <m:t>𝑭</m:t>
                      </m:r>
                      <m:r>
                        <a:rPr lang="en-US" altLang="ja-JP" sz="4000" b="1" i="1" smtClean="0">
                          <a:solidFill>
                            <a:srgbClr val="FF0000"/>
                          </a:solidFill>
                          <a:latin typeface="Cambria Math" panose="02040503050406030204" pitchFamily="18" charset="0"/>
                        </a:rPr>
                        <m:t>]</m:t>
                      </m:r>
                    </m:oMath>
                  </m:oMathPara>
                </a14:m>
                <a:endParaRPr lang="en-US" altLang="ja-JP" sz="4000" b="1" i="1" dirty="0">
                  <a:solidFill>
                    <a:srgbClr val="FF0000"/>
                  </a:solidFill>
                  <a:latin typeface="Cambria Math" panose="02040503050406030204" pitchFamily="18" charset="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BFA3C3D5-9515-494A-AFBC-E9E11809EF33}"/>
                  </a:ext>
                </a:extLst>
              </p:cNvPr>
              <p:cNvSpPr>
                <a:spLocks noRot="1" noChangeAspect="1" noMove="1" noResize="1" noEditPoints="1" noAdjustHandles="1" noChangeArrowheads="1" noChangeShapeType="1" noTextEdit="1"/>
              </p:cNvSpPr>
              <p:nvPr/>
            </p:nvSpPr>
            <p:spPr>
              <a:xfrm>
                <a:off x="750737" y="3605569"/>
                <a:ext cx="5982316" cy="2521459"/>
              </a:xfrm>
              <a:prstGeom prst="rect">
                <a:avLst/>
              </a:prstGeom>
              <a:blipFill>
                <a:blip r:embed="rId6"/>
                <a:stretch>
                  <a:fillRect/>
                </a:stretch>
              </a:blipFill>
            </p:spPr>
            <p:txBody>
              <a:bodyPr/>
              <a:lstStyle/>
              <a:p>
                <a:r>
                  <a:rPr lang="ja-JP" altLang="en-US">
                    <a:noFill/>
                  </a:rPr>
                  <a:t> </a:t>
                </a:r>
              </a:p>
            </p:txBody>
          </p:sp>
        </mc:Fallback>
      </mc:AlternateContent>
      <p:sp>
        <p:nvSpPr>
          <p:cNvPr id="31" name="矢印: 下 30">
            <a:extLst>
              <a:ext uri="{FF2B5EF4-FFF2-40B4-BE49-F238E27FC236}">
                <a16:creationId xmlns:a16="http://schemas.microsoft.com/office/drawing/2014/main" id="{6DEFFDB4-8CE7-4366-986F-B21B115C1268}"/>
              </a:ext>
            </a:extLst>
          </p:cNvPr>
          <p:cNvSpPr/>
          <p:nvPr/>
        </p:nvSpPr>
        <p:spPr>
          <a:xfrm>
            <a:off x="9998412" y="3894260"/>
            <a:ext cx="1216607" cy="38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66" name="グループ化 65">
            <a:extLst>
              <a:ext uri="{FF2B5EF4-FFF2-40B4-BE49-F238E27FC236}">
                <a16:creationId xmlns:a16="http://schemas.microsoft.com/office/drawing/2014/main" id="{F2C17D84-4587-4A13-B6FA-C21CF1DDBAB3}"/>
              </a:ext>
            </a:extLst>
          </p:cNvPr>
          <p:cNvGrpSpPr/>
          <p:nvPr/>
        </p:nvGrpSpPr>
        <p:grpSpPr>
          <a:xfrm>
            <a:off x="9204872" y="1382939"/>
            <a:ext cx="1924243" cy="2428721"/>
            <a:chOff x="9204872" y="1382939"/>
            <a:chExt cx="1924243" cy="2428721"/>
          </a:xfrm>
        </p:grpSpPr>
        <p:cxnSp>
          <p:nvCxnSpPr>
            <p:cNvPr id="19" name="直線コネクタ 18">
              <a:extLst>
                <a:ext uri="{FF2B5EF4-FFF2-40B4-BE49-F238E27FC236}">
                  <a16:creationId xmlns:a16="http://schemas.microsoft.com/office/drawing/2014/main" id="{4193EC49-2393-4BF8-AC65-CE1793658F2D}"/>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93096CB-9A54-4489-A70A-3F40090D5DEA}"/>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F054D63-99E9-4485-83E0-D9365FC25109}"/>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A785CD3-61AD-4B95-B9C5-4AFE1556DD03}"/>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A722E8B-CEA9-452B-8BBA-0EF169F29BCD}"/>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6AACDD2-BCED-4C7C-967B-8E0777B6F5F8}"/>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87ACD95A-ECED-4DBE-BFCE-5FCA7379C188}"/>
                </a:ext>
              </a:extLst>
            </p:cNvPr>
            <p:cNvGrpSpPr/>
            <p:nvPr/>
          </p:nvGrpSpPr>
          <p:grpSpPr>
            <a:xfrm>
              <a:off x="10289105" y="1382939"/>
              <a:ext cx="436538" cy="648201"/>
              <a:chOff x="2901022" y="775998"/>
              <a:chExt cx="436538" cy="919032"/>
            </a:xfrm>
          </p:grpSpPr>
          <p:sp>
            <p:nvSpPr>
              <p:cNvPr id="55" name="正方形/長方形 54">
                <a:extLst>
                  <a:ext uri="{FF2B5EF4-FFF2-40B4-BE49-F238E27FC236}">
                    <a16:creationId xmlns:a16="http://schemas.microsoft.com/office/drawing/2014/main" id="{68BAD7CA-C9A8-40DF-A60A-37F3FE82EB2D}"/>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B966432A-FFFC-43B1-9289-AAAF5FC6B636}"/>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26" name="直線コネクタ 25">
              <a:extLst>
                <a:ext uri="{FF2B5EF4-FFF2-40B4-BE49-F238E27FC236}">
                  <a16:creationId xmlns:a16="http://schemas.microsoft.com/office/drawing/2014/main" id="{427803BE-DCF1-4BF4-B28A-C1268D5ED514}"/>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ABBFE525-BD29-4694-85E4-41948BA5DA2F}"/>
                    </a:ext>
                  </a:extLst>
                </p:cNvPr>
                <p:cNvSpPr/>
                <p:nvPr/>
              </p:nvSpPr>
              <p:spPr>
                <a:xfrm>
                  <a:off x="10278150" y="1481982"/>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ABBFE525-BD29-4694-85E4-41948BA5DA2F}"/>
                    </a:ext>
                  </a:extLst>
                </p:cNvPr>
                <p:cNvSpPr>
                  <a:spLocks noRot="1" noChangeAspect="1" noMove="1" noResize="1" noEditPoints="1" noAdjustHandles="1" noChangeArrowheads="1" noChangeShapeType="1" noTextEdit="1"/>
                </p:cNvSpPr>
                <p:nvPr/>
              </p:nvSpPr>
              <p:spPr>
                <a:xfrm>
                  <a:off x="10278150" y="1481982"/>
                  <a:ext cx="480131" cy="3385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398B6410-F356-4697-A440-6D6C00715C56}"/>
                    </a:ext>
                  </a:extLst>
                </p:cNvPr>
                <p:cNvSpPr/>
                <p:nvPr/>
              </p:nvSpPr>
              <p:spPr>
                <a:xfrm>
                  <a:off x="10283089" y="2272261"/>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398B6410-F356-4697-A440-6D6C00715C56}"/>
                    </a:ext>
                  </a:extLst>
                </p:cNvPr>
                <p:cNvSpPr>
                  <a:spLocks noRot="1" noChangeAspect="1" noMove="1" noResize="1" noEditPoints="1" noAdjustHandles="1" noChangeArrowheads="1" noChangeShapeType="1" noTextEdit="1"/>
                </p:cNvSpPr>
                <p:nvPr/>
              </p:nvSpPr>
              <p:spPr>
                <a:xfrm>
                  <a:off x="10283089" y="2272261"/>
                  <a:ext cx="480131" cy="338554"/>
                </a:xfrm>
                <a:prstGeom prst="rect">
                  <a:avLst/>
                </a:prstGeom>
                <a:blipFill>
                  <a:blip r:embed="rId8"/>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00FCA42A-FB46-4F3E-A5C7-AA0C42640AC7}"/>
                    </a:ext>
                  </a:extLst>
                </p:cNvPr>
                <p:cNvSpPr/>
                <p:nvPr/>
              </p:nvSpPr>
              <p:spPr>
                <a:xfrm>
                  <a:off x="9988764" y="2855856"/>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00FCA42A-FB46-4F3E-A5C7-AA0C42640AC7}"/>
                    </a:ext>
                  </a:extLst>
                </p:cNvPr>
                <p:cNvSpPr>
                  <a:spLocks noRot="1" noChangeAspect="1" noMove="1" noResize="1" noEditPoints="1" noAdjustHandles="1" noChangeArrowheads="1" noChangeShapeType="1" noTextEdit="1"/>
                </p:cNvSpPr>
                <p:nvPr/>
              </p:nvSpPr>
              <p:spPr>
                <a:xfrm>
                  <a:off x="9988764" y="2855856"/>
                  <a:ext cx="486030" cy="461665"/>
                </a:xfrm>
                <a:prstGeom prst="rect">
                  <a:avLst/>
                </a:prstGeom>
                <a:blipFill>
                  <a:blip r:embed="rId9"/>
                  <a:stretch>
                    <a:fillRect/>
                  </a:stretch>
                </a:blipFill>
              </p:spPr>
              <p:txBody>
                <a:bodyPr/>
                <a:lstStyle/>
                <a:p>
                  <a:r>
                    <a:rPr lang="ja-JP" altLang="en-US">
                      <a:noFill/>
                    </a:rPr>
                    <a:t> </a:t>
                  </a:r>
                </a:p>
              </p:txBody>
            </p:sp>
          </mc:Fallback>
        </mc:AlternateContent>
        <p:grpSp>
          <p:nvGrpSpPr>
            <p:cNvPr id="32" name="グループ化 31">
              <a:extLst>
                <a:ext uri="{FF2B5EF4-FFF2-40B4-BE49-F238E27FC236}">
                  <a16:creationId xmlns:a16="http://schemas.microsoft.com/office/drawing/2014/main" id="{374A0219-D5F4-4CDE-89FE-518569B64D05}"/>
                </a:ext>
              </a:extLst>
            </p:cNvPr>
            <p:cNvGrpSpPr/>
            <p:nvPr/>
          </p:nvGrpSpPr>
          <p:grpSpPr>
            <a:xfrm>
              <a:off x="10289105" y="2141737"/>
              <a:ext cx="436538" cy="648201"/>
              <a:chOff x="2901022" y="775998"/>
              <a:chExt cx="436538" cy="919032"/>
            </a:xfrm>
          </p:grpSpPr>
          <p:sp>
            <p:nvSpPr>
              <p:cNvPr id="53" name="正方形/長方形 52">
                <a:extLst>
                  <a:ext uri="{FF2B5EF4-FFF2-40B4-BE49-F238E27FC236}">
                    <a16:creationId xmlns:a16="http://schemas.microsoft.com/office/drawing/2014/main" id="{3029CE8B-0100-41E1-91A0-FA2315692C6A}"/>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4" name="正方形/長方形 53">
                <a:extLst>
                  <a:ext uri="{FF2B5EF4-FFF2-40B4-BE49-F238E27FC236}">
                    <a16:creationId xmlns:a16="http://schemas.microsoft.com/office/drawing/2014/main" id="{90316CDA-35D4-4EC4-8B99-F11F056BC403}"/>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9FF0152E-C81E-4029-B522-416F197E40D2}"/>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5E80469-F0FD-4F93-9C73-E28C23AD0BB2}"/>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64322DA-8104-4CD2-8B0E-FE2A3BE6D63D}"/>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17F1A75-A37C-4802-AD45-ACB49A7865FE}"/>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3111B68-23C3-4D52-9585-581365A7A786}"/>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EB56B87-A9DF-433F-BEB0-BF55B450E276}"/>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グループ化 56">
              <a:extLst>
                <a:ext uri="{FF2B5EF4-FFF2-40B4-BE49-F238E27FC236}">
                  <a16:creationId xmlns:a16="http://schemas.microsoft.com/office/drawing/2014/main" id="{162F984C-39B1-4E0D-8D6C-2110155B7E75}"/>
                </a:ext>
              </a:extLst>
            </p:cNvPr>
            <p:cNvGrpSpPr/>
            <p:nvPr/>
          </p:nvGrpSpPr>
          <p:grpSpPr>
            <a:xfrm>
              <a:off x="9424153" y="1773606"/>
              <a:ext cx="436538" cy="648201"/>
              <a:chOff x="2901022" y="775998"/>
              <a:chExt cx="436538" cy="919032"/>
            </a:xfrm>
          </p:grpSpPr>
          <p:sp>
            <p:nvSpPr>
              <p:cNvPr id="58" name="正方形/長方形 57">
                <a:extLst>
                  <a:ext uri="{FF2B5EF4-FFF2-40B4-BE49-F238E27FC236}">
                    <a16:creationId xmlns:a16="http://schemas.microsoft.com/office/drawing/2014/main" id="{1AC51BFC-3F02-4C43-813E-400B750B5681}"/>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9" name="正方形/長方形 58">
                <a:extLst>
                  <a:ext uri="{FF2B5EF4-FFF2-40B4-BE49-F238E27FC236}">
                    <a16:creationId xmlns:a16="http://schemas.microsoft.com/office/drawing/2014/main" id="{F0A4712B-E513-46DC-8553-7BA90A5339CD}"/>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E31D08EA-AC93-4F46-A6DF-729375BE0904}"/>
                    </a:ext>
                  </a:extLst>
                </p:cNvPr>
                <p:cNvSpPr/>
                <p:nvPr/>
              </p:nvSpPr>
              <p:spPr>
                <a:xfrm>
                  <a:off x="9413198" y="1872649"/>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E31D08EA-AC93-4F46-A6DF-729375BE0904}"/>
                    </a:ext>
                  </a:extLst>
                </p:cNvPr>
                <p:cNvSpPr>
                  <a:spLocks noRot="1" noChangeAspect="1" noMove="1" noResize="1" noEditPoints="1" noAdjustHandles="1" noChangeArrowheads="1" noChangeShapeType="1" noTextEdit="1"/>
                </p:cNvSpPr>
                <p:nvPr/>
              </p:nvSpPr>
              <p:spPr>
                <a:xfrm>
                  <a:off x="9413198" y="1872649"/>
                  <a:ext cx="480131" cy="338554"/>
                </a:xfrm>
                <a:prstGeom prst="rect">
                  <a:avLst/>
                </a:prstGeom>
                <a:blipFill>
                  <a:blip r:embed="rId10"/>
                  <a:stretch>
                    <a:fillRect/>
                  </a:stretch>
                </a:blipFill>
              </p:spPr>
              <p:txBody>
                <a:bodyPr/>
                <a:lstStyle/>
                <a:p>
                  <a:r>
                    <a:rPr lang="ja-JP" altLang="en-US">
                      <a:noFill/>
                    </a:rPr>
                    <a:t> </a:t>
                  </a:r>
                </a:p>
              </p:txBody>
            </p:sp>
          </mc:Fallback>
        </mc:AlternateContent>
        <p:cxnSp>
          <p:nvCxnSpPr>
            <p:cNvPr id="61" name="直線コネクタ 60">
              <a:extLst>
                <a:ext uri="{FF2B5EF4-FFF2-40B4-BE49-F238E27FC236}">
                  <a16:creationId xmlns:a16="http://schemas.microsoft.com/office/drawing/2014/main" id="{D5EC38FC-0DA0-4B73-8092-26CA53CC4162}"/>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4FD0498-A08D-46AD-BB1E-F971178D6AE9}"/>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直線コネクタ 67">
            <a:extLst>
              <a:ext uri="{FF2B5EF4-FFF2-40B4-BE49-F238E27FC236}">
                <a16:creationId xmlns:a16="http://schemas.microsoft.com/office/drawing/2014/main" id="{819D5C70-9FC2-4030-AF53-6E5D825CD217}"/>
              </a:ext>
            </a:extLst>
          </p:cNvPr>
          <p:cNvCxnSpPr>
            <a:cxnSpLocks/>
          </p:cNvCxnSpPr>
          <p:nvPr/>
        </p:nvCxnSpPr>
        <p:spPr>
          <a:xfrm flipV="1">
            <a:off x="9262443" y="4795730"/>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6164357-CBB7-49EB-908E-E7FAD95C3F9F}"/>
              </a:ext>
            </a:extLst>
          </p:cNvPr>
          <p:cNvCxnSpPr>
            <a:cxnSpLocks/>
          </p:cNvCxnSpPr>
          <p:nvPr/>
        </p:nvCxnSpPr>
        <p:spPr>
          <a:xfrm flipV="1">
            <a:off x="11186686" y="4789006"/>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3454C57D-599F-4F43-82F0-9426F6857845}"/>
              </a:ext>
            </a:extLst>
          </p:cNvPr>
          <p:cNvCxnSpPr>
            <a:cxnSpLocks/>
          </p:cNvCxnSpPr>
          <p:nvPr/>
        </p:nvCxnSpPr>
        <p:spPr>
          <a:xfrm flipH="1">
            <a:off x="9270472" y="6182817"/>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E3B76063-34C3-4D97-A410-D8FC9BDCF98A}"/>
              </a:ext>
            </a:extLst>
          </p:cNvPr>
          <p:cNvCxnSpPr>
            <a:cxnSpLocks/>
          </p:cNvCxnSpPr>
          <p:nvPr/>
        </p:nvCxnSpPr>
        <p:spPr>
          <a:xfrm flipH="1">
            <a:off x="10368368" y="6182817"/>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0AA4C02F-9586-4F9E-9941-E151E591E127}"/>
              </a:ext>
            </a:extLst>
          </p:cNvPr>
          <p:cNvCxnSpPr>
            <a:cxnSpLocks/>
          </p:cNvCxnSpPr>
          <p:nvPr/>
        </p:nvCxnSpPr>
        <p:spPr>
          <a:xfrm flipV="1">
            <a:off x="10204451" y="5959412"/>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431377C-0060-4BA8-BC5B-58FC87F795C7}"/>
              </a:ext>
            </a:extLst>
          </p:cNvPr>
          <p:cNvCxnSpPr>
            <a:cxnSpLocks/>
          </p:cNvCxnSpPr>
          <p:nvPr/>
        </p:nvCxnSpPr>
        <p:spPr>
          <a:xfrm flipV="1">
            <a:off x="10346059" y="6066954"/>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正方形/長方形 77">
                <a:extLst>
                  <a:ext uri="{FF2B5EF4-FFF2-40B4-BE49-F238E27FC236}">
                    <a16:creationId xmlns:a16="http://schemas.microsoft.com/office/drawing/2014/main" id="{D23C7150-D4A5-4F16-8ABC-0E9730948132}"/>
                  </a:ext>
                </a:extLst>
              </p:cNvPr>
              <p:cNvSpPr/>
              <p:nvPr/>
            </p:nvSpPr>
            <p:spPr>
              <a:xfrm>
                <a:off x="10046335" y="5542844"/>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78" name="正方形/長方形 77">
                <a:extLst>
                  <a:ext uri="{FF2B5EF4-FFF2-40B4-BE49-F238E27FC236}">
                    <a16:creationId xmlns:a16="http://schemas.microsoft.com/office/drawing/2014/main" id="{D23C7150-D4A5-4F16-8ABC-0E9730948132}"/>
                  </a:ext>
                </a:extLst>
              </p:cNvPr>
              <p:cNvSpPr>
                <a:spLocks noRot="1" noChangeAspect="1" noMove="1" noResize="1" noEditPoints="1" noAdjustHandles="1" noChangeArrowheads="1" noChangeShapeType="1" noTextEdit="1"/>
              </p:cNvSpPr>
              <p:nvPr/>
            </p:nvSpPr>
            <p:spPr>
              <a:xfrm>
                <a:off x="10046335" y="5542844"/>
                <a:ext cx="486030" cy="461665"/>
              </a:xfrm>
              <a:prstGeom prst="rect">
                <a:avLst/>
              </a:prstGeom>
              <a:blipFill>
                <a:blip r:embed="rId11"/>
                <a:stretch>
                  <a:fillRect/>
                </a:stretch>
              </a:blipFill>
            </p:spPr>
            <p:txBody>
              <a:bodyPr/>
              <a:lstStyle/>
              <a:p>
                <a:r>
                  <a:rPr lang="ja-JP" altLang="en-US">
                    <a:noFill/>
                  </a:rPr>
                  <a:t> </a:t>
                </a:r>
              </a:p>
            </p:txBody>
          </p:sp>
        </mc:Fallback>
      </mc:AlternateContent>
      <p:grpSp>
        <p:nvGrpSpPr>
          <p:cNvPr id="79" name="グループ化 78">
            <a:extLst>
              <a:ext uri="{FF2B5EF4-FFF2-40B4-BE49-F238E27FC236}">
                <a16:creationId xmlns:a16="http://schemas.microsoft.com/office/drawing/2014/main" id="{F29A0F69-D7F5-4676-B9B6-CAB6558A6FCD}"/>
              </a:ext>
            </a:extLst>
          </p:cNvPr>
          <p:cNvGrpSpPr/>
          <p:nvPr/>
        </p:nvGrpSpPr>
        <p:grpSpPr>
          <a:xfrm>
            <a:off x="10459393" y="4455797"/>
            <a:ext cx="436538" cy="648201"/>
            <a:chOff x="2901022" y="775998"/>
            <a:chExt cx="436538" cy="919032"/>
          </a:xfrm>
        </p:grpSpPr>
        <p:sp>
          <p:nvSpPr>
            <p:cNvPr id="92" name="正方形/長方形 91">
              <a:extLst>
                <a:ext uri="{FF2B5EF4-FFF2-40B4-BE49-F238E27FC236}">
                  <a16:creationId xmlns:a16="http://schemas.microsoft.com/office/drawing/2014/main" id="{8FD16732-FA01-4B63-84BD-26FEFB252A80}"/>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93" name="正方形/長方形 92">
              <a:extLst>
                <a:ext uri="{FF2B5EF4-FFF2-40B4-BE49-F238E27FC236}">
                  <a16:creationId xmlns:a16="http://schemas.microsoft.com/office/drawing/2014/main" id="{C3472D65-0F48-44B2-BE29-DD877F56A201}"/>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83" name="直線コネクタ 82">
            <a:extLst>
              <a:ext uri="{FF2B5EF4-FFF2-40B4-BE49-F238E27FC236}">
                <a16:creationId xmlns:a16="http://schemas.microsoft.com/office/drawing/2014/main" id="{F56DC48D-F458-4B9D-99AE-CB2A6C4A3FA0}"/>
              </a:ext>
            </a:extLst>
          </p:cNvPr>
          <p:cNvCxnSpPr>
            <a:cxnSpLocks/>
          </p:cNvCxnSpPr>
          <p:nvPr/>
        </p:nvCxnSpPr>
        <p:spPr>
          <a:xfrm flipH="1">
            <a:off x="10888862" y="4796617"/>
            <a:ext cx="280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グループ化 85">
            <a:extLst>
              <a:ext uri="{FF2B5EF4-FFF2-40B4-BE49-F238E27FC236}">
                <a16:creationId xmlns:a16="http://schemas.microsoft.com/office/drawing/2014/main" id="{1C739A8A-A2C7-46A4-A5C2-D3A7C3C87DB0}"/>
              </a:ext>
            </a:extLst>
          </p:cNvPr>
          <p:cNvGrpSpPr/>
          <p:nvPr/>
        </p:nvGrpSpPr>
        <p:grpSpPr>
          <a:xfrm>
            <a:off x="9644825" y="4460594"/>
            <a:ext cx="436538" cy="648201"/>
            <a:chOff x="2901022" y="775998"/>
            <a:chExt cx="436538" cy="919032"/>
          </a:xfrm>
        </p:grpSpPr>
        <p:sp>
          <p:nvSpPr>
            <p:cNvPr id="90" name="正方形/長方形 89">
              <a:extLst>
                <a:ext uri="{FF2B5EF4-FFF2-40B4-BE49-F238E27FC236}">
                  <a16:creationId xmlns:a16="http://schemas.microsoft.com/office/drawing/2014/main" id="{14B65745-3724-4EB0-9793-4DBF761C449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91" name="正方形/長方形 90">
              <a:extLst>
                <a:ext uri="{FF2B5EF4-FFF2-40B4-BE49-F238E27FC236}">
                  <a16:creationId xmlns:a16="http://schemas.microsoft.com/office/drawing/2014/main" id="{219B0FDE-F7C4-4FCA-946D-AF0E48080DBF}"/>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88" name="直線コネクタ 87">
            <a:extLst>
              <a:ext uri="{FF2B5EF4-FFF2-40B4-BE49-F238E27FC236}">
                <a16:creationId xmlns:a16="http://schemas.microsoft.com/office/drawing/2014/main" id="{6D082087-9C1E-4DC2-8CBA-6BBED1F16098}"/>
              </a:ext>
            </a:extLst>
          </p:cNvPr>
          <p:cNvCxnSpPr>
            <a:cxnSpLocks/>
          </p:cNvCxnSpPr>
          <p:nvPr/>
        </p:nvCxnSpPr>
        <p:spPr>
          <a:xfrm flipH="1">
            <a:off x="9262443" y="4800759"/>
            <a:ext cx="3484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D1A2EE7F-2A23-46D9-AF9B-7196D2FCEF4F}"/>
              </a:ext>
            </a:extLst>
          </p:cNvPr>
          <p:cNvCxnSpPr>
            <a:cxnSpLocks/>
          </p:cNvCxnSpPr>
          <p:nvPr/>
        </p:nvCxnSpPr>
        <p:spPr>
          <a:xfrm flipH="1">
            <a:off x="10088116" y="4795731"/>
            <a:ext cx="378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25</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1FDBF84-546C-4931-BCCF-46FDEDBCD5C6}"/>
                  </a:ext>
                </a:extLst>
              </p:cNvPr>
              <p:cNvSpPr/>
              <p:nvPr/>
            </p:nvSpPr>
            <p:spPr>
              <a:xfrm>
                <a:off x="22059" y="922819"/>
                <a:ext cx="10762343" cy="523220"/>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（３）</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oMath>
                </a14:m>
                <a:r>
                  <a:rPr lang="ja-JP" altLang="en-US" sz="2800" dirty="0">
                    <a:latin typeface="HG丸ｺﾞｼｯｸM-PRO" panose="020F0600000000000000" pitchFamily="50" charset="-128"/>
                    <a:ea typeface="HG丸ｺﾞｼｯｸM-PRO" panose="020F0600000000000000" pitchFamily="50" charset="-128"/>
                  </a:rPr>
                  <a:t>にかかる電圧を求めなさい。</a:t>
                </a:r>
              </a:p>
            </p:txBody>
          </p:sp>
        </mc:Choice>
        <mc:Fallback xmlns="">
          <p:sp>
            <p:nvSpPr>
              <p:cNvPr id="6" name="正方形/長方形 5">
                <a:extLst>
                  <a:ext uri="{FF2B5EF4-FFF2-40B4-BE49-F238E27FC236}">
                    <a16:creationId xmlns:a16="http://schemas.microsoft.com/office/drawing/2014/main" id="{D1FDBF84-546C-4931-BCCF-46FDEDBCD5C6}"/>
                  </a:ext>
                </a:extLst>
              </p:cNvPr>
              <p:cNvSpPr>
                <a:spLocks noRot="1" noChangeAspect="1" noMove="1" noResize="1" noEditPoints="1" noAdjustHandles="1" noChangeArrowheads="1" noChangeShapeType="1" noTextEdit="1"/>
              </p:cNvSpPr>
              <p:nvPr/>
            </p:nvSpPr>
            <p:spPr>
              <a:xfrm>
                <a:off x="22059" y="922819"/>
                <a:ext cx="10762343" cy="523220"/>
              </a:xfrm>
              <a:prstGeom prst="rect">
                <a:avLst/>
              </a:prstGeom>
              <a:blipFill>
                <a:blip r:embed="rId2"/>
                <a:stretch>
                  <a:fillRect l="-1190" t="-13953" b="-29070"/>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C48C8F5E-E7E5-4CBE-A284-1588322EB732}"/>
              </a:ext>
            </a:extLst>
          </p:cNvPr>
          <p:cNvSpPr/>
          <p:nvPr/>
        </p:nvSpPr>
        <p:spPr>
          <a:xfrm>
            <a:off x="745082" y="1608518"/>
            <a:ext cx="3262432" cy="677108"/>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（充電されていない）</a:t>
            </a:r>
            <a:endParaRPr lang="en-US" altLang="ja-JP"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コンデンサーの直列つなぎ</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F15A229B-5C16-46BD-AC79-8851F4D4C9B5}"/>
              </a:ext>
            </a:extLst>
          </p:cNvPr>
          <p:cNvSpPr/>
          <p:nvPr/>
        </p:nvSpPr>
        <p:spPr>
          <a:xfrm>
            <a:off x="1288250" y="2276974"/>
            <a:ext cx="4493538"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電圧の比＝電気容量の逆比</a:t>
            </a: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8241DC10-D4D5-4522-A828-D73EBDBCAEDA}"/>
                  </a:ext>
                </a:extLst>
              </p:cNvPr>
              <p:cNvSpPr/>
              <p:nvPr/>
            </p:nvSpPr>
            <p:spPr>
              <a:xfrm>
                <a:off x="1864575" y="3048453"/>
                <a:ext cx="5081712" cy="892745"/>
              </a:xfrm>
              <a:prstGeom prst="rect">
                <a:avLst/>
              </a:prstGeom>
            </p:spPr>
            <p:txBody>
              <a:bodyPr wrap="none">
                <a:spAutoFit/>
              </a:bodyPr>
              <a:lstStyle/>
              <a:p>
                <a14:m>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𝑽</m:t>
                        </m:r>
                      </m:e>
                      <m:sub>
                        <m:r>
                          <a:rPr lang="en-US" altLang="ja-JP" sz="3600" b="1" i="1" smtClean="0">
                            <a:solidFill>
                              <a:srgbClr val="FF0000"/>
                            </a:solidFill>
                            <a:latin typeface="Cambria Math" panose="02040503050406030204" pitchFamily="18" charset="0"/>
                          </a:rPr>
                          <m:t>𝟏</m:t>
                        </m:r>
                      </m:sub>
                    </m:sSub>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smtClean="0">
                            <a:solidFill>
                              <a:srgbClr val="FF0000"/>
                            </a:solidFill>
                            <a:latin typeface="Cambria Math" panose="02040503050406030204" pitchFamily="18" charset="0"/>
                          </a:rPr>
                          <m:t>𝟐𝟑</m:t>
                        </m:r>
                      </m:sub>
                    </m:sSub>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𝟖</m:t>
                        </m:r>
                      </m:den>
                    </m:f>
                    <m:r>
                      <a:rPr lang="en-US" altLang="ja-JP" sz="3600" b="1" i="1" smtClean="0">
                        <a:solidFill>
                          <a:srgbClr val="FF0000"/>
                        </a:solidFill>
                        <a:latin typeface="Cambria Math" panose="02040503050406030204" pitchFamily="18" charset="0"/>
                      </a:rPr>
                      <m:t>=</m:t>
                    </m:r>
                  </m:oMath>
                </a14:m>
                <a:r>
                  <a:rPr lang="ja-JP" altLang="en-US" sz="3600" b="1" dirty="0">
                    <a:solidFill>
                      <a:srgbClr val="FF0000"/>
                    </a:solidFill>
                    <a:latin typeface="HG丸ｺﾞｼｯｸM-PRO" panose="020F0600000000000000" pitchFamily="50" charset="-128"/>
                    <a:ea typeface="HG丸ｺﾞｼｯｸM-PRO" panose="020F0600000000000000" pitchFamily="50" charset="-128"/>
                  </a:rPr>
                  <a:t> ④ ：①</a:t>
                </a:r>
              </a:p>
            </p:txBody>
          </p:sp>
        </mc:Choice>
        <mc:Fallback xmlns="">
          <p:sp>
            <p:nvSpPr>
              <p:cNvPr id="9" name="正方形/長方形 8">
                <a:extLst>
                  <a:ext uri="{FF2B5EF4-FFF2-40B4-BE49-F238E27FC236}">
                    <a16:creationId xmlns:a16="http://schemas.microsoft.com/office/drawing/2014/main" id="{8241DC10-D4D5-4522-A828-D73EBDBCAEDA}"/>
                  </a:ext>
                </a:extLst>
              </p:cNvPr>
              <p:cNvSpPr>
                <a:spLocks noRot="1" noChangeAspect="1" noMove="1" noResize="1" noEditPoints="1" noAdjustHandles="1" noChangeArrowheads="1" noChangeShapeType="1" noTextEdit="1"/>
              </p:cNvSpPr>
              <p:nvPr/>
            </p:nvSpPr>
            <p:spPr>
              <a:xfrm>
                <a:off x="1864575" y="3048453"/>
                <a:ext cx="5081712" cy="892745"/>
              </a:xfrm>
              <a:prstGeom prst="rect">
                <a:avLst/>
              </a:prstGeom>
              <a:blipFill>
                <a:blip r:embed="rId3"/>
                <a:stretch>
                  <a:fillRect r="-2881" b="-74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D9B8C5DB-0617-4E8F-86EB-0B81CD7CE947}"/>
                  </a:ext>
                </a:extLst>
              </p:cNvPr>
              <p:cNvSpPr/>
              <p:nvPr/>
            </p:nvSpPr>
            <p:spPr>
              <a:xfrm>
                <a:off x="2447662" y="3917122"/>
                <a:ext cx="4283480" cy="1131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smtClean="0">
                              <a:solidFill>
                                <a:srgbClr val="FF0000"/>
                              </a:solidFill>
                              <a:latin typeface="Cambria Math" panose="02040503050406030204" pitchFamily="18" charset="0"/>
                            </a:rPr>
                            <m:t>𝟏</m:t>
                          </m:r>
                        </m:sub>
                      </m:sSub>
                      <m:r>
                        <a:rPr lang="en-US" altLang="ja-JP" sz="3600" b="1" i="1" smtClean="0">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10</m:t>
                      </m:r>
                      <m:r>
                        <a:rPr lang="en-US" altLang="ja-JP" sz="3600" b="1" i="1" smtClean="0">
                          <a:solidFill>
                            <a:srgbClr val="FF0000"/>
                          </a:solidFill>
                          <a:latin typeface="Cambria Math" panose="02040503050406030204" pitchFamily="18" charset="0"/>
                          <a:ea typeface="Cambria Math" panose="02040503050406030204" pitchFamily="18" charset="0"/>
                        </a:rPr>
                        <m:t>×</m:t>
                      </m:r>
                      <m:f>
                        <m:fPr>
                          <m:ctrlPr>
                            <a:rPr lang="en-US" altLang="ja-JP" sz="3600" b="1" i="1" smtClean="0">
                              <a:solidFill>
                                <a:srgbClr val="FF0000"/>
                              </a:solidFill>
                              <a:latin typeface="Cambria Math" panose="02040503050406030204" pitchFamily="18" charset="0"/>
                              <a:ea typeface="Cambria Math" panose="02040503050406030204" pitchFamily="18" charset="0"/>
                            </a:rPr>
                          </m:ctrlPr>
                        </m:fPr>
                        <m:num>
                          <m:r>
                            <a:rPr lang="en-US" altLang="ja-JP" sz="3600" b="1" i="1" smtClean="0">
                              <a:solidFill>
                                <a:srgbClr val="FF0000"/>
                              </a:solidFill>
                              <a:latin typeface="Cambria Math" panose="02040503050406030204" pitchFamily="18" charset="0"/>
                              <a:ea typeface="Cambria Math" panose="02040503050406030204" pitchFamily="18" charset="0"/>
                            </a:rPr>
                            <m:t>𝟒</m:t>
                          </m:r>
                        </m:num>
                        <m:den>
                          <m:r>
                            <a:rPr lang="en-US" altLang="ja-JP" sz="3600" b="1" i="1" smtClean="0">
                              <a:solidFill>
                                <a:srgbClr val="FF0000"/>
                              </a:solidFill>
                              <a:latin typeface="Cambria Math" panose="02040503050406030204" pitchFamily="18" charset="0"/>
                              <a:ea typeface="Cambria Math" panose="02040503050406030204" pitchFamily="18" charset="0"/>
                            </a:rPr>
                            <m:t>𝟓</m:t>
                          </m:r>
                        </m:den>
                      </m:f>
                      <m:r>
                        <a:rPr lang="en-US" altLang="ja-JP" sz="3600" b="1" i="1" smtClean="0">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Cambria Math" panose="02040503050406030204" pitchFamily="18" charset="0"/>
                        </a:rPr>
                        <m:t>𝟖</m:t>
                      </m:r>
                      <m:r>
                        <a:rPr lang="en-US" altLang="ja-JP" sz="3600" b="1" i="1" smtClean="0">
                          <a:solidFill>
                            <a:srgbClr val="FF0000"/>
                          </a:solidFill>
                          <a:latin typeface="Cambria Math" panose="02040503050406030204" pitchFamily="18" charset="0"/>
                          <a:ea typeface="Cambria Math" panose="02040503050406030204" pitchFamily="18" charset="0"/>
                        </a:rPr>
                        <m:t>[</m:t>
                      </m:r>
                      <m:r>
                        <a:rPr lang="en-US" altLang="ja-JP" sz="3600" b="1" i="1" smtClean="0">
                          <a:solidFill>
                            <a:srgbClr val="FF0000"/>
                          </a:solidFill>
                          <a:latin typeface="Cambria Math" panose="02040503050406030204" pitchFamily="18" charset="0"/>
                          <a:ea typeface="Cambria Math" panose="02040503050406030204" pitchFamily="18" charset="0"/>
                        </a:rPr>
                        <m:t>𝑽</m:t>
                      </m:r>
                      <m:r>
                        <a:rPr lang="en-US" altLang="ja-JP" sz="36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D9B8C5DB-0617-4E8F-86EB-0B81CD7CE947}"/>
                  </a:ext>
                </a:extLst>
              </p:cNvPr>
              <p:cNvSpPr>
                <a:spLocks noRot="1" noChangeAspect="1" noMove="1" noResize="1" noEditPoints="1" noAdjustHandles="1" noChangeArrowheads="1" noChangeShapeType="1" noTextEdit="1"/>
              </p:cNvSpPr>
              <p:nvPr/>
            </p:nvSpPr>
            <p:spPr>
              <a:xfrm>
                <a:off x="2447662" y="3917122"/>
                <a:ext cx="4283480" cy="113101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8058120-2964-445E-919D-A296A25AB78B}"/>
                  </a:ext>
                </a:extLst>
              </p:cNvPr>
              <p:cNvSpPr/>
              <p:nvPr/>
            </p:nvSpPr>
            <p:spPr>
              <a:xfrm>
                <a:off x="11115806" y="3897172"/>
                <a:ext cx="10541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𝟖</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48058120-2964-445E-919D-A296A25AB78B}"/>
                  </a:ext>
                </a:extLst>
              </p:cNvPr>
              <p:cNvSpPr>
                <a:spLocks noRot="1" noChangeAspect="1" noMove="1" noResize="1" noEditPoints="1" noAdjustHandles="1" noChangeArrowheads="1" noChangeShapeType="1" noTextEdit="1"/>
              </p:cNvSpPr>
              <p:nvPr/>
            </p:nvSpPr>
            <p:spPr>
              <a:xfrm>
                <a:off x="11115806" y="3897172"/>
                <a:ext cx="1054135" cy="461665"/>
              </a:xfrm>
              <a:prstGeom prst="rect">
                <a:avLst/>
              </a:prstGeom>
              <a:blipFill>
                <a:blip r:embed="rId5"/>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5F1635B8-D3F4-46B8-AB67-D15B194D4D44}"/>
                  </a:ext>
                </a:extLst>
              </p:cNvPr>
              <p:cNvSpPr/>
              <p:nvPr/>
            </p:nvSpPr>
            <p:spPr>
              <a:xfrm>
                <a:off x="8810864" y="3892716"/>
                <a:ext cx="10541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𝟐</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5F1635B8-D3F4-46B8-AB67-D15B194D4D44}"/>
                  </a:ext>
                </a:extLst>
              </p:cNvPr>
              <p:cNvSpPr>
                <a:spLocks noRot="1" noChangeAspect="1" noMove="1" noResize="1" noEditPoints="1" noAdjustHandles="1" noChangeArrowheads="1" noChangeShapeType="1" noTextEdit="1"/>
              </p:cNvSpPr>
              <p:nvPr/>
            </p:nvSpPr>
            <p:spPr>
              <a:xfrm>
                <a:off x="8810864" y="3892716"/>
                <a:ext cx="1054135" cy="461665"/>
              </a:xfrm>
              <a:prstGeom prst="rect">
                <a:avLst/>
              </a:prstGeom>
              <a:blipFill>
                <a:blip r:embed="rId6"/>
                <a:stretch>
                  <a:fillRect b="-12000"/>
                </a:stretch>
              </a:blipFill>
            </p:spPr>
            <p:txBody>
              <a:bodyPr/>
              <a:lstStyle/>
              <a:p>
                <a:r>
                  <a:rPr lang="ja-JP" altLang="en-US">
                    <a:noFill/>
                  </a:rPr>
                  <a:t> </a:t>
                </a:r>
              </a:p>
            </p:txBody>
          </p:sp>
        </mc:Fallback>
      </mc:AlternateContent>
      <p:sp>
        <p:nvSpPr>
          <p:cNvPr id="13" name="矢印: 下 12">
            <a:extLst>
              <a:ext uri="{FF2B5EF4-FFF2-40B4-BE49-F238E27FC236}">
                <a16:creationId xmlns:a16="http://schemas.microsoft.com/office/drawing/2014/main" id="{A599FE3E-6FCA-43B5-9A9E-12E9E3DF64F0}"/>
              </a:ext>
            </a:extLst>
          </p:cNvPr>
          <p:cNvSpPr/>
          <p:nvPr/>
        </p:nvSpPr>
        <p:spPr>
          <a:xfrm>
            <a:off x="10176519" y="3536661"/>
            <a:ext cx="1216607" cy="38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C54EB804-650F-47B0-B326-6489E660F1B7}"/>
              </a:ext>
            </a:extLst>
          </p:cNvPr>
          <p:cNvGrpSpPr/>
          <p:nvPr/>
        </p:nvGrpSpPr>
        <p:grpSpPr>
          <a:xfrm>
            <a:off x="9382979" y="1025340"/>
            <a:ext cx="1924243" cy="2428721"/>
            <a:chOff x="9204872" y="1382939"/>
            <a:chExt cx="1924243" cy="2428721"/>
          </a:xfrm>
        </p:grpSpPr>
        <p:cxnSp>
          <p:nvCxnSpPr>
            <p:cNvPr id="15" name="直線コネクタ 14">
              <a:extLst>
                <a:ext uri="{FF2B5EF4-FFF2-40B4-BE49-F238E27FC236}">
                  <a16:creationId xmlns:a16="http://schemas.microsoft.com/office/drawing/2014/main" id="{E00F8399-0D50-47B0-A554-DC4BEC0143C1}"/>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5581D08-94A3-4EE2-B29F-6BA4F19E6FD2}"/>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33C0300-F862-4F56-90CF-3EC701CC1C56}"/>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6029E65-A014-4589-9E4E-38151AB810B0}"/>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30E1593-BF0F-4A57-96A6-329BB64E684C}"/>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0BA11A5-2D33-4D50-B8CF-3CE756159B76}"/>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6EA4584D-D523-4904-82BD-778034EC4CD1}"/>
                </a:ext>
              </a:extLst>
            </p:cNvPr>
            <p:cNvGrpSpPr/>
            <p:nvPr/>
          </p:nvGrpSpPr>
          <p:grpSpPr>
            <a:xfrm>
              <a:off x="10289105" y="1382939"/>
              <a:ext cx="436538" cy="648201"/>
              <a:chOff x="2901022" y="775998"/>
              <a:chExt cx="436538" cy="919032"/>
            </a:xfrm>
          </p:grpSpPr>
          <p:sp>
            <p:nvSpPr>
              <p:cNvPr id="41" name="正方形/長方形 40">
                <a:extLst>
                  <a:ext uri="{FF2B5EF4-FFF2-40B4-BE49-F238E27FC236}">
                    <a16:creationId xmlns:a16="http://schemas.microsoft.com/office/drawing/2014/main" id="{72286B8F-758C-4433-8D7F-9853426477FD}"/>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DE41079B-94BB-4A3A-BA62-376AB034FF51}"/>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22" name="直線コネクタ 21">
              <a:extLst>
                <a:ext uri="{FF2B5EF4-FFF2-40B4-BE49-F238E27FC236}">
                  <a16:creationId xmlns:a16="http://schemas.microsoft.com/office/drawing/2014/main" id="{E58D35E7-E48E-4F70-A071-298600B8317B}"/>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BF331A0B-9F5F-4491-9685-B886C113FA99}"/>
                    </a:ext>
                  </a:extLst>
                </p:cNvPr>
                <p:cNvSpPr/>
                <p:nvPr/>
              </p:nvSpPr>
              <p:spPr>
                <a:xfrm>
                  <a:off x="10278150" y="1481982"/>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BF331A0B-9F5F-4491-9685-B886C113FA99}"/>
                    </a:ext>
                  </a:extLst>
                </p:cNvPr>
                <p:cNvSpPr>
                  <a:spLocks noRot="1" noChangeAspect="1" noMove="1" noResize="1" noEditPoints="1" noAdjustHandles="1" noChangeArrowheads="1" noChangeShapeType="1" noTextEdit="1"/>
                </p:cNvSpPr>
                <p:nvPr/>
              </p:nvSpPr>
              <p:spPr>
                <a:xfrm>
                  <a:off x="10278150" y="1481982"/>
                  <a:ext cx="480131" cy="3385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2BB67DD2-9DEF-47B3-9423-E3961A8FC82A}"/>
                    </a:ext>
                  </a:extLst>
                </p:cNvPr>
                <p:cNvSpPr/>
                <p:nvPr/>
              </p:nvSpPr>
              <p:spPr>
                <a:xfrm>
                  <a:off x="10283089" y="2272261"/>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2BB67DD2-9DEF-47B3-9423-E3961A8FC82A}"/>
                    </a:ext>
                  </a:extLst>
                </p:cNvPr>
                <p:cNvSpPr>
                  <a:spLocks noRot="1" noChangeAspect="1" noMove="1" noResize="1" noEditPoints="1" noAdjustHandles="1" noChangeArrowheads="1" noChangeShapeType="1" noTextEdit="1"/>
                </p:cNvSpPr>
                <p:nvPr/>
              </p:nvSpPr>
              <p:spPr>
                <a:xfrm>
                  <a:off x="10283089" y="2272261"/>
                  <a:ext cx="480131" cy="338554"/>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26A71535-F899-40D6-969C-23934DD87A8F}"/>
                    </a:ext>
                  </a:extLst>
                </p:cNvPr>
                <p:cNvSpPr/>
                <p:nvPr/>
              </p:nvSpPr>
              <p:spPr>
                <a:xfrm>
                  <a:off x="9988764" y="2855856"/>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26A71535-F899-40D6-969C-23934DD87A8F}"/>
                    </a:ext>
                  </a:extLst>
                </p:cNvPr>
                <p:cNvSpPr>
                  <a:spLocks noRot="1" noChangeAspect="1" noMove="1" noResize="1" noEditPoints="1" noAdjustHandles="1" noChangeArrowheads="1" noChangeShapeType="1" noTextEdit="1"/>
                </p:cNvSpPr>
                <p:nvPr/>
              </p:nvSpPr>
              <p:spPr>
                <a:xfrm>
                  <a:off x="9988764" y="2855856"/>
                  <a:ext cx="486030" cy="461665"/>
                </a:xfrm>
                <a:prstGeom prst="rect">
                  <a:avLst/>
                </a:prstGeom>
                <a:blipFill>
                  <a:blip r:embed="rId9"/>
                  <a:stretch>
                    <a:fillRect/>
                  </a:stretch>
                </a:blipFill>
              </p:spPr>
              <p:txBody>
                <a:bodyPr/>
                <a:lstStyle/>
                <a:p>
                  <a:r>
                    <a:rPr lang="ja-JP" altLang="en-US">
                      <a:noFill/>
                    </a:rPr>
                    <a:t> </a:t>
                  </a:r>
                </a:p>
              </p:txBody>
            </p:sp>
          </mc:Fallback>
        </mc:AlternateContent>
        <p:grpSp>
          <p:nvGrpSpPr>
            <p:cNvPr id="26" name="グループ化 25">
              <a:extLst>
                <a:ext uri="{FF2B5EF4-FFF2-40B4-BE49-F238E27FC236}">
                  <a16:creationId xmlns:a16="http://schemas.microsoft.com/office/drawing/2014/main" id="{2EA96862-F66A-4F0A-A6B8-C003BEC5EF55}"/>
                </a:ext>
              </a:extLst>
            </p:cNvPr>
            <p:cNvGrpSpPr/>
            <p:nvPr/>
          </p:nvGrpSpPr>
          <p:grpSpPr>
            <a:xfrm>
              <a:off x="10289105" y="2141737"/>
              <a:ext cx="436538" cy="648201"/>
              <a:chOff x="2901022" y="775998"/>
              <a:chExt cx="436538" cy="919032"/>
            </a:xfrm>
          </p:grpSpPr>
          <p:sp>
            <p:nvSpPr>
              <p:cNvPr id="39" name="正方形/長方形 38">
                <a:extLst>
                  <a:ext uri="{FF2B5EF4-FFF2-40B4-BE49-F238E27FC236}">
                    <a16:creationId xmlns:a16="http://schemas.microsoft.com/office/drawing/2014/main" id="{42258007-BE6D-402F-AA05-9226F9F3F7C9}"/>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068A8037-0181-4B38-AC57-29F830AFB530}"/>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27" name="直線コネクタ 26">
              <a:extLst>
                <a:ext uri="{FF2B5EF4-FFF2-40B4-BE49-F238E27FC236}">
                  <a16:creationId xmlns:a16="http://schemas.microsoft.com/office/drawing/2014/main" id="{D9D72470-4E1E-4580-A4AF-A22110AB2A5C}"/>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D76B64A-4A73-4B5C-BD4E-FCB6BA28010D}"/>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335B4E3-337C-4C45-B9B6-10744D686868}"/>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9FA4016-38A5-4E94-B4F4-D8FCFBA553F2}"/>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3EFBA39-47F4-48C5-B022-AC5FD00548EC}"/>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6ADFBB7-E3CA-486A-A786-78983CCA7F47}"/>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5A02B2EC-4771-43B2-A6E8-5AE2D3D12320}"/>
                </a:ext>
              </a:extLst>
            </p:cNvPr>
            <p:cNvGrpSpPr/>
            <p:nvPr/>
          </p:nvGrpSpPr>
          <p:grpSpPr>
            <a:xfrm>
              <a:off x="9424153" y="1773606"/>
              <a:ext cx="436538" cy="648201"/>
              <a:chOff x="2901022" y="775998"/>
              <a:chExt cx="436538" cy="919032"/>
            </a:xfrm>
          </p:grpSpPr>
          <p:sp>
            <p:nvSpPr>
              <p:cNvPr id="37" name="正方形/長方形 36">
                <a:extLst>
                  <a:ext uri="{FF2B5EF4-FFF2-40B4-BE49-F238E27FC236}">
                    <a16:creationId xmlns:a16="http://schemas.microsoft.com/office/drawing/2014/main" id="{82FB4B4D-B477-4C0B-9F1F-0DA5D9168B1F}"/>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0EE29F8F-2FB4-4E3C-B2E5-80579A97E5DA}"/>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81873C4B-7226-4CC2-9AA5-61CBD77F72E8}"/>
                    </a:ext>
                  </a:extLst>
                </p:cNvPr>
                <p:cNvSpPr/>
                <p:nvPr/>
              </p:nvSpPr>
              <p:spPr>
                <a:xfrm>
                  <a:off x="9413198" y="1872649"/>
                  <a:ext cx="4801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81873C4B-7226-4CC2-9AA5-61CBD77F72E8}"/>
                    </a:ext>
                  </a:extLst>
                </p:cNvPr>
                <p:cNvSpPr>
                  <a:spLocks noRot="1" noChangeAspect="1" noMove="1" noResize="1" noEditPoints="1" noAdjustHandles="1" noChangeArrowheads="1" noChangeShapeType="1" noTextEdit="1"/>
                </p:cNvSpPr>
                <p:nvPr/>
              </p:nvSpPr>
              <p:spPr>
                <a:xfrm>
                  <a:off x="9413198" y="1872649"/>
                  <a:ext cx="480131" cy="338554"/>
                </a:xfrm>
                <a:prstGeom prst="rect">
                  <a:avLst/>
                </a:prstGeom>
                <a:blipFill>
                  <a:blip r:embed="rId10"/>
                  <a:stretch>
                    <a:fillRect b="-1818"/>
                  </a:stretch>
                </a:blipFill>
              </p:spPr>
              <p:txBody>
                <a:bodyPr/>
                <a:lstStyle/>
                <a:p>
                  <a:r>
                    <a:rPr lang="ja-JP" altLang="en-US">
                      <a:noFill/>
                    </a:rPr>
                    <a:t> </a:t>
                  </a:r>
                </a:p>
              </p:txBody>
            </p:sp>
          </mc:Fallback>
        </mc:AlternateContent>
        <p:cxnSp>
          <p:nvCxnSpPr>
            <p:cNvPr id="35" name="直線コネクタ 34">
              <a:extLst>
                <a:ext uri="{FF2B5EF4-FFF2-40B4-BE49-F238E27FC236}">
                  <a16:creationId xmlns:a16="http://schemas.microsoft.com/office/drawing/2014/main" id="{5CB7B394-7058-47E7-A9F7-ECD508C0DED4}"/>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5450018-E6FB-46FB-A3D6-0BEACC546466}"/>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5B6EC53F-C532-47A5-8AFD-2AFFE367A8E7}"/>
              </a:ext>
            </a:extLst>
          </p:cNvPr>
          <p:cNvCxnSpPr>
            <a:cxnSpLocks/>
          </p:cNvCxnSpPr>
          <p:nvPr/>
        </p:nvCxnSpPr>
        <p:spPr>
          <a:xfrm flipV="1">
            <a:off x="9440550" y="4438131"/>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306ADA5-2CAF-496E-95A1-7672A9C21561}"/>
              </a:ext>
            </a:extLst>
          </p:cNvPr>
          <p:cNvCxnSpPr>
            <a:cxnSpLocks/>
          </p:cNvCxnSpPr>
          <p:nvPr/>
        </p:nvCxnSpPr>
        <p:spPr>
          <a:xfrm flipV="1">
            <a:off x="11364793" y="4431407"/>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370A6B6-2C93-4159-9820-1F2DF610B141}"/>
              </a:ext>
            </a:extLst>
          </p:cNvPr>
          <p:cNvCxnSpPr>
            <a:cxnSpLocks/>
          </p:cNvCxnSpPr>
          <p:nvPr/>
        </p:nvCxnSpPr>
        <p:spPr>
          <a:xfrm flipH="1">
            <a:off x="9448579" y="5825218"/>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41EE39-8CD5-4929-96E1-2671189EB701}"/>
              </a:ext>
            </a:extLst>
          </p:cNvPr>
          <p:cNvCxnSpPr>
            <a:cxnSpLocks/>
          </p:cNvCxnSpPr>
          <p:nvPr/>
        </p:nvCxnSpPr>
        <p:spPr>
          <a:xfrm flipH="1">
            <a:off x="10546475" y="5825218"/>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61B491C-0AE6-4708-9CC1-2E4E7B42FC0D}"/>
              </a:ext>
            </a:extLst>
          </p:cNvPr>
          <p:cNvCxnSpPr>
            <a:cxnSpLocks/>
          </p:cNvCxnSpPr>
          <p:nvPr/>
        </p:nvCxnSpPr>
        <p:spPr>
          <a:xfrm flipV="1">
            <a:off x="10382558" y="5601813"/>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690CBA-0F67-4EE4-9491-51B2D97A7D3D}"/>
              </a:ext>
            </a:extLst>
          </p:cNvPr>
          <p:cNvCxnSpPr>
            <a:cxnSpLocks/>
          </p:cNvCxnSpPr>
          <p:nvPr/>
        </p:nvCxnSpPr>
        <p:spPr>
          <a:xfrm flipV="1">
            <a:off x="10524166" y="5709355"/>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15F810AB-FB73-4FF9-A1BC-F1D8B36B07CE}"/>
                  </a:ext>
                </a:extLst>
              </p:cNvPr>
              <p:cNvSpPr/>
              <p:nvPr/>
            </p:nvSpPr>
            <p:spPr>
              <a:xfrm>
                <a:off x="10224442" y="5185245"/>
                <a:ext cx="4860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15F810AB-FB73-4FF9-A1BC-F1D8B36B07CE}"/>
                  </a:ext>
                </a:extLst>
              </p:cNvPr>
              <p:cNvSpPr>
                <a:spLocks noRot="1" noChangeAspect="1" noMove="1" noResize="1" noEditPoints="1" noAdjustHandles="1" noChangeArrowheads="1" noChangeShapeType="1" noTextEdit="1"/>
              </p:cNvSpPr>
              <p:nvPr/>
            </p:nvSpPr>
            <p:spPr>
              <a:xfrm>
                <a:off x="10224442" y="5185245"/>
                <a:ext cx="486030" cy="461665"/>
              </a:xfrm>
              <a:prstGeom prst="rect">
                <a:avLst/>
              </a:prstGeom>
              <a:blipFill>
                <a:blip r:embed="rId11"/>
                <a:stretch>
                  <a:fillRect/>
                </a:stretch>
              </a:blipFill>
            </p:spPr>
            <p:txBody>
              <a:bodyPr/>
              <a:lstStyle/>
              <a:p>
                <a:r>
                  <a:rPr lang="ja-JP" altLang="en-US">
                    <a:noFill/>
                  </a:rPr>
                  <a:t> </a:t>
                </a:r>
              </a:p>
            </p:txBody>
          </p:sp>
        </mc:Fallback>
      </mc:AlternateContent>
      <p:grpSp>
        <p:nvGrpSpPr>
          <p:cNvPr id="50" name="グループ化 49">
            <a:extLst>
              <a:ext uri="{FF2B5EF4-FFF2-40B4-BE49-F238E27FC236}">
                <a16:creationId xmlns:a16="http://schemas.microsoft.com/office/drawing/2014/main" id="{9C904F8C-F291-4032-A640-4AFB33CB4FFD}"/>
              </a:ext>
            </a:extLst>
          </p:cNvPr>
          <p:cNvGrpSpPr/>
          <p:nvPr/>
        </p:nvGrpSpPr>
        <p:grpSpPr>
          <a:xfrm>
            <a:off x="10637500" y="4098198"/>
            <a:ext cx="436538" cy="648201"/>
            <a:chOff x="2901022" y="775998"/>
            <a:chExt cx="436538" cy="919032"/>
          </a:xfrm>
        </p:grpSpPr>
        <p:sp>
          <p:nvSpPr>
            <p:cNvPr id="51" name="正方形/長方形 50">
              <a:extLst>
                <a:ext uri="{FF2B5EF4-FFF2-40B4-BE49-F238E27FC236}">
                  <a16:creationId xmlns:a16="http://schemas.microsoft.com/office/drawing/2014/main" id="{0DB672D3-A9B3-4422-9394-9A3FBC53FD7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2" name="正方形/長方形 51">
              <a:extLst>
                <a:ext uri="{FF2B5EF4-FFF2-40B4-BE49-F238E27FC236}">
                  <a16:creationId xmlns:a16="http://schemas.microsoft.com/office/drawing/2014/main" id="{519AF29B-BFCF-4FAD-9C2B-C38703B3F137}"/>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53" name="直線コネクタ 52">
            <a:extLst>
              <a:ext uri="{FF2B5EF4-FFF2-40B4-BE49-F238E27FC236}">
                <a16:creationId xmlns:a16="http://schemas.microsoft.com/office/drawing/2014/main" id="{BF4F4B9E-1267-4923-8A12-84CB0C79BE1A}"/>
              </a:ext>
            </a:extLst>
          </p:cNvPr>
          <p:cNvCxnSpPr>
            <a:cxnSpLocks/>
          </p:cNvCxnSpPr>
          <p:nvPr/>
        </p:nvCxnSpPr>
        <p:spPr>
          <a:xfrm flipH="1">
            <a:off x="11066969" y="4439018"/>
            <a:ext cx="280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グループ化 53">
            <a:extLst>
              <a:ext uri="{FF2B5EF4-FFF2-40B4-BE49-F238E27FC236}">
                <a16:creationId xmlns:a16="http://schemas.microsoft.com/office/drawing/2014/main" id="{CBB6C61B-521F-4929-84C8-9F3EC35A4766}"/>
              </a:ext>
            </a:extLst>
          </p:cNvPr>
          <p:cNvGrpSpPr/>
          <p:nvPr/>
        </p:nvGrpSpPr>
        <p:grpSpPr>
          <a:xfrm>
            <a:off x="9822932" y="4102995"/>
            <a:ext cx="436538" cy="648201"/>
            <a:chOff x="2901022" y="775998"/>
            <a:chExt cx="436538" cy="919032"/>
          </a:xfrm>
        </p:grpSpPr>
        <p:sp>
          <p:nvSpPr>
            <p:cNvPr id="55" name="正方形/長方形 54">
              <a:extLst>
                <a:ext uri="{FF2B5EF4-FFF2-40B4-BE49-F238E27FC236}">
                  <a16:creationId xmlns:a16="http://schemas.microsoft.com/office/drawing/2014/main" id="{6E72D183-2C43-476C-B3BC-0A23D852AA85}"/>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22DC5ED0-A6C3-42CB-BDA0-704C8AF39D27}"/>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57" name="直線コネクタ 56">
            <a:extLst>
              <a:ext uri="{FF2B5EF4-FFF2-40B4-BE49-F238E27FC236}">
                <a16:creationId xmlns:a16="http://schemas.microsoft.com/office/drawing/2014/main" id="{CB072330-FCA7-4E4A-BA90-DC163EDF6FF9}"/>
              </a:ext>
            </a:extLst>
          </p:cNvPr>
          <p:cNvCxnSpPr>
            <a:cxnSpLocks/>
          </p:cNvCxnSpPr>
          <p:nvPr/>
        </p:nvCxnSpPr>
        <p:spPr>
          <a:xfrm flipH="1">
            <a:off x="9440550" y="4443160"/>
            <a:ext cx="3484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DB5162E-3E14-46CB-A41F-033431001613}"/>
              </a:ext>
            </a:extLst>
          </p:cNvPr>
          <p:cNvCxnSpPr>
            <a:cxnSpLocks/>
          </p:cNvCxnSpPr>
          <p:nvPr/>
        </p:nvCxnSpPr>
        <p:spPr>
          <a:xfrm flipH="1">
            <a:off x="10266223" y="4438132"/>
            <a:ext cx="378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5DB184F6-3E10-4C78-A1FF-4DF953A60E97}"/>
              </a:ext>
            </a:extLst>
          </p:cNvPr>
          <p:cNvCxnSpPr>
            <a:cxnSpLocks/>
          </p:cNvCxnSpPr>
          <p:nvPr/>
        </p:nvCxnSpPr>
        <p:spPr>
          <a:xfrm>
            <a:off x="9655923" y="4932391"/>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7FE959C6-B7C5-49A5-BA35-22C53A4B60A1}"/>
                  </a:ext>
                </a:extLst>
              </p:cNvPr>
              <p:cNvSpPr/>
              <p:nvPr/>
            </p:nvSpPr>
            <p:spPr>
              <a:xfrm>
                <a:off x="9752532" y="4908253"/>
                <a:ext cx="66623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i="1">
                              <a:latin typeface="Cambria Math" panose="02040503050406030204" pitchFamily="18" charset="0"/>
                            </a:rPr>
                            <m:t>1</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7FE959C6-B7C5-49A5-BA35-22C53A4B60A1}"/>
                  </a:ext>
                </a:extLst>
              </p:cNvPr>
              <p:cNvSpPr>
                <a:spLocks noRot="1" noChangeAspect="1" noMove="1" noResize="1" noEditPoints="1" noAdjustHandles="1" noChangeArrowheads="1" noChangeShapeType="1" noTextEdit="1"/>
              </p:cNvSpPr>
              <p:nvPr/>
            </p:nvSpPr>
            <p:spPr>
              <a:xfrm>
                <a:off x="9752532" y="4908253"/>
                <a:ext cx="666235" cy="461665"/>
              </a:xfrm>
              <a:prstGeom prst="rect">
                <a:avLst/>
              </a:prstGeom>
              <a:blipFill>
                <a:blip r:embed="rId12"/>
                <a:stretch>
                  <a:fillRect b="-3947"/>
                </a:stretch>
              </a:blipFill>
            </p:spPr>
            <p:txBody>
              <a:bodyPr/>
              <a:lstStyle/>
              <a:p>
                <a:r>
                  <a:rPr lang="ja-JP" altLang="en-US">
                    <a:noFill/>
                  </a:rPr>
                  <a:t> </a:t>
                </a:r>
              </a:p>
            </p:txBody>
          </p:sp>
        </mc:Fallback>
      </mc:AlternateContent>
      <p:cxnSp>
        <p:nvCxnSpPr>
          <p:cNvPr id="62" name="直線矢印コネクタ 61">
            <a:extLst>
              <a:ext uri="{FF2B5EF4-FFF2-40B4-BE49-F238E27FC236}">
                <a16:creationId xmlns:a16="http://schemas.microsoft.com/office/drawing/2014/main" id="{3B950C76-DC72-42CD-99C1-18F025E2461B}"/>
              </a:ext>
            </a:extLst>
          </p:cNvPr>
          <p:cNvCxnSpPr>
            <a:cxnSpLocks/>
          </p:cNvCxnSpPr>
          <p:nvPr/>
        </p:nvCxnSpPr>
        <p:spPr>
          <a:xfrm>
            <a:off x="10516603" y="4948845"/>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048CC41B-4C71-43A3-A4BF-2CCDC18A506B}"/>
                  </a:ext>
                </a:extLst>
              </p:cNvPr>
              <p:cNvSpPr/>
              <p:nvPr/>
            </p:nvSpPr>
            <p:spPr>
              <a:xfrm>
                <a:off x="10613212" y="4924707"/>
                <a:ext cx="66623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23</m:t>
                          </m:r>
                        </m:sub>
                      </m:sSub>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3" name="正方形/長方形 62">
                <a:extLst>
                  <a:ext uri="{FF2B5EF4-FFF2-40B4-BE49-F238E27FC236}">
                    <a16:creationId xmlns:a16="http://schemas.microsoft.com/office/drawing/2014/main" id="{048CC41B-4C71-43A3-A4BF-2CCDC18A506B}"/>
                  </a:ext>
                </a:extLst>
              </p:cNvPr>
              <p:cNvSpPr>
                <a:spLocks noRot="1" noChangeAspect="1" noMove="1" noResize="1" noEditPoints="1" noAdjustHandles="1" noChangeArrowheads="1" noChangeShapeType="1" noTextEdit="1"/>
              </p:cNvSpPr>
              <p:nvPr/>
            </p:nvSpPr>
            <p:spPr>
              <a:xfrm>
                <a:off x="10613212" y="4924707"/>
                <a:ext cx="666235" cy="461665"/>
              </a:xfrm>
              <a:prstGeom prst="rect">
                <a:avLst/>
              </a:prstGeom>
              <a:blipFill>
                <a:blip r:embed="rId13"/>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a:extLst>
                  <a:ext uri="{FF2B5EF4-FFF2-40B4-BE49-F238E27FC236}">
                    <a16:creationId xmlns:a16="http://schemas.microsoft.com/office/drawing/2014/main" id="{1CDBB060-9409-4333-A392-A2726FB79C9B}"/>
                  </a:ext>
                </a:extLst>
              </p:cNvPr>
              <p:cNvSpPr/>
              <p:nvPr/>
            </p:nvSpPr>
            <p:spPr>
              <a:xfrm>
                <a:off x="95025" y="5038156"/>
                <a:ext cx="10762343" cy="523220"/>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（４）</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𝟐</m:t>
                        </m:r>
                      </m:sub>
                    </m:sSub>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𝟑</m:t>
                        </m:r>
                      </m:sub>
                    </m:sSub>
                  </m:oMath>
                </a14:m>
                <a:r>
                  <a:rPr lang="ja-JP" altLang="en-US" sz="2800" dirty="0">
                    <a:latin typeface="HG丸ｺﾞｼｯｸM-PRO" panose="020F0600000000000000" pitchFamily="50" charset="-128"/>
                    <a:ea typeface="HG丸ｺﾞｼｯｸM-PRO" panose="020F0600000000000000" pitchFamily="50" charset="-128"/>
                  </a:rPr>
                  <a:t>にかかる電圧を求めなさい。</a:t>
                </a:r>
              </a:p>
            </p:txBody>
          </p:sp>
        </mc:Choice>
        <mc:Fallback xmlns="">
          <p:sp>
            <p:nvSpPr>
              <p:cNvPr id="64" name="正方形/長方形 63">
                <a:extLst>
                  <a:ext uri="{FF2B5EF4-FFF2-40B4-BE49-F238E27FC236}">
                    <a16:creationId xmlns:a16="http://schemas.microsoft.com/office/drawing/2014/main" id="{1CDBB060-9409-4333-A392-A2726FB79C9B}"/>
                  </a:ext>
                </a:extLst>
              </p:cNvPr>
              <p:cNvSpPr>
                <a:spLocks noRot="1" noChangeAspect="1" noMove="1" noResize="1" noEditPoints="1" noAdjustHandles="1" noChangeArrowheads="1" noChangeShapeType="1" noTextEdit="1"/>
              </p:cNvSpPr>
              <p:nvPr/>
            </p:nvSpPr>
            <p:spPr>
              <a:xfrm>
                <a:off x="95025" y="5038156"/>
                <a:ext cx="10762343" cy="523220"/>
              </a:xfrm>
              <a:prstGeom prst="rect">
                <a:avLst/>
              </a:prstGeom>
              <a:blipFill>
                <a:blip r:embed="rId14"/>
                <a:stretch>
                  <a:fillRect l="-1190" t="-13953" b="-29070"/>
                </a:stretch>
              </a:blipFill>
            </p:spPr>
            <p:txBody>
              <a:bodyPr/>
              <a:lstStyle/>
              <a:p>
                <a:r>
                  <a:rPr lang="ja-JP" altLang="en-US">
                    <a:noFill/>
                  </a:rPr>
                  <a:t> </a:t>
                </a:r>
              </a:p>
            </p:txBody>
          </p:sp>
        </mc:Fallback>
      </mc:AlternateContent>
      <p:sp>
        <p:nvSpPr>
          <p:cNvPr id="65" name="正方形/長方形 64">
            <a:extLst>
              <a:ext uri="{FF2B5EF4-FFF2-40B4-BE49-F238E27FC236}">
                <a16:creationId xmlns:a16="http://schemas.microsoft.com/office/drawing/2014/main" id="{37014C54-237E-4E8F-847D-196C3DFF83AC}"/>
              </a:ext>
            </a:extLst>
          </p:cNvPr>
          <p:cNvSpPr/>
          <p:nvPr/>
        </p:nvSpPr>
        <p:spPr>
          <a:xfrm>
            <a:off x="698682" y="1538024"/>
            <a:ext cx="5275398" cy="1428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9DB385F0-6D2F-45F8-8AD8-3372B06A8C16}"/>
                  </a:ext>
                </a:extLst>
              </p:cNvPr>
              <p:cNvSpPr/>
              <p:nvPr/>
            </p:nvSpPr>
            <p:spPr>
              <a:xfrm>
                <a:off x="2294007" y="5561376"/>
                <a:ext cx="451751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𝑽</m:t>
                          </m:r>
                        </m:e>
                        <m:sub>
                          <m:r>
                            <a:rPr lang="en-US" altLang="ja-JP" sz="3600" b="1" i="1">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𝟑</m:t>
                          </m:r>
                        </m:sub>
                      </m:sSub>
                      <m:r>
                        <a:rPr lang="en-US" altLang="ja-JP" sz="3600" b="1" i="1">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𝟏𝟎</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𝟖</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𝑽</m:t>
                      </m:r>
                      <m:r>
                        <a:rPr lang="en-US" altLang="ja-JP" sz="3600" b="1" i="1" smtClean="0">
                          <a:solidFill>
                            <a:srgbClr val="FF0000"/>
                          </a:solidFill>
                          <a:latin typeface="Cambria Math" panose="02040503050406030204" pitchFamily="18" charset="0"/>
                        </a:rPr>
                        <m:t>]</m:t>
                      </m:r>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66" name="正方形/長方形 65">
                <a:extLst>
                  <a:ext uri="{FF2B5EF4-FFF2-40B4-BE49-F238E27FC236}">
                    <a16:creationId xmlns:a16="http://schemas.microsoft.com/office/drawing/2014/main" id="{9DB385F0-6D2F-45F8-8AD8-3372B06A8C16}"/>
                  </a:ext>
                </a:extLst>
              </p:cNvPr>
              <p:cNvSpPr>
                <a:spLocks noRot="1" noChangeAspect="1" noMove="1" noResize="1" noEditPoints="1" noAdjustHandles="1" noChangeArrowheads="1" noChangeShapeType="1" noTextEdit="1"/>
              </p:cNvSpPr>
              <p:nvPr/>
            </p:nvSpPr>
            <p:spPr>
              <a:xfrm>
                <a:off x="2294007" y="5561376"/>
                <a:ext cx="4517519" cy="646331"/>
              </a:xfrm>
              <a:prstGeom prst="rect">
                <a:avLst/>
              </a:prstGeom>
              <a:blipFill>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936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26</a:t>
            </a:fld>
            <a:endParaRPr kumimoji="1" lang="ja-JP" altLang="en-US"/>
          </a:p>
        </p:txBody>
      </p:sp>
      <mc:AlternateContent xmlns:mc="http://schemas.openxmlformats.org/markup-compatibility/2006" xmlns:a14="http://schemas.microsoft.com/office/drawing/2010/main">
        <mc:Choice Requires="a14">
          <p:sp>
            <p:nvSpPr>
              <p:cNvPr id="88" name="正方形/長方形 87">
                <a:extLst>
                  <a:ext uri="{FF2B5EF4-FFF2-40B4-BE49-F238E27FC236}">
                    <a16:creationId xmlns:a16="http://schemas.microsoft.com/office/drawing/2014/main" id="{9877355D-2E7B-4D0A-A8E0-0089DBFA525C}"/>
                  </a:ext>
                </a:extLst>
              </p:cNvPr>
              <p:cNvSpPr/>
              <p:nvPr/>
            </p:nvSpPr>
            <p:spPr>
              <a:xfrm>
                <a:off x="248681" y="766814"/>
                <a:ext cx="11262291" cy="830997"/>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（４）</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i="1">
                            <a:solidFill>
                              <a:srgbClr val="FF0000"/>
                            </a:solidFill>
                            <a:latin typeface="Cambria Math" panose="02040503050406030204" pitchFamily="18" charset="0"/>
                          </a:rPr>
                          <m:t>1</m:t>
                        </m:r>
                      </m:sub>
                    </m:sSub>
                  </m:oMath>
                </a14:m>
                <a:r>
                  <a:rPr lang="ja-JP" altLang="en-US" sz="2400" dirty="0">
                    <a:latin typeface="HG丸ｺﾞｼｯｸM-PRO" panose="020F0600000000000000" pitchFamily="50" charset="-128"/>
                    <a:ea typeface="HG丸ｺﾞｼｯｸM-PRO" panose="020F0600000000000000" pitchFamily="50" charset="-128"/>
                  </a:rPr>
                  <a:t>の正極板に蓄えられる電荷が</a:t>
                </a:r>
                <a14:m>
                  <m:oMath xmlns:m="http://schemas.openxmlformats.org/officeDocument/2006/math">
                    <m:r>
                      <a:rPr lang="en-US" altLang="ja-JP" sz="2400" i="1">
                        <a:solidFill>
                          <a:srgbClr val="FF0000"/>
                        </a:solidFill>
                        <a:latin typeface="Cambria Math" panose="02040503050406030204" pitchFamily="18" charset="0"/>
                      </a:rPr>
                      <m:t>𝑄</m:t>
                    </m:r>
                  </m:oMath>
                </a14:m>
                <a:r>
                  <a:rPr lang="ja-JP" altLang="en-US" sz="2400" dirty="0">
                    <a:latin typeface="HG丸ｺﾞｼｯｸM-PRO" panose="020F0600000000000000" pitchFamily="50" charset="-128"/>
                    <a:ea typeface="HG丸ｺﾞｼｯｸM-PRO" panose="020F0600000000000000" pitchFamily="50" charset="-128"/>
                  </a:rPr>
                  <a:t>であるとき、</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i="1">
                            <a:solidFill>
                              <a:srgbClr val="FF0000"/>
                            </a:solidFill>
                            <a:latin typeface="Cambria Math" panose="02040503050406030204" pitchFamily="18" charset="0"/>
                          </a:rPr>
                          <m:t>2</m:t>
                        </m:r>
                      </m:sub>
                    </m:sSub>
                  </m:oMath>
                </a14:m>
                <a:r>
                  <a:rPr lang="ja-JP" altLang="en-US" sz="2400" dirty="0">
                    <a:latin typeface="HG丸ｺﾞｼｯｸM-PRO" panose="020F0600000000000000" pitchFamily="50" charset="-128"/>
                    <a:ea typeface="HG丸ｺﾞｼｯｸM-PRO" panose="020F0600000000000000" pitchFamily="50" charset="-128"/>
                  </a:rPr>
                  <a:t>と</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𝐶</m:t>
                        </m:r>
                      </m:e>
                      <m:sub>
                        <m:r>
                          <a:rPr lang="en-US" altLang="ja-JP" sz="2400" i="1">
                            <a:solidFill>
                              <a:srgbClr val="FF0000"/>
                            </a:solidFill>
                            <a:latin typeface="Cambria Math" panose="02040503050406030204" pitchFamily="18" charset="0"/>
                          </a:rPr>
                          <m:t>3</m:t>
                        </m:r>
                      </m:sub>
                    </m:sSub>
                  </m:oMath>
                </a14:m>
                <a:r>
                  <a:rPr lang="ja-JP" altLang="en-US" sz="2400" dirty="0">
                    <a:latin typeface="HG丸ｺﾞｼｯｸM-PRO" panose="020F0600000000000000" pitchFamily="50" charset="-128"/>
                    <a:ea typeface="HG丸ｺﾞｼｯｸM-PRO" panose="020F0600000000000000" pitchFamily="50" charset="-128"/>
                  </a:rPr>
                  <a:t>の正極板に蓄えられる電気量</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𝑄</m:t>
                        </m:r>
                      </m:e>
                      <m:sub>
                        <m:r>
                          <a:rPr lang="en-US" altLang="ja-JP" sz="2400" i="1">
                            <a:solidFill>
                              <a:srgbClr val="FF0000"/>
                            </a:solidFill>
                            <a:latin typeface="Cambria Math" panose="02040503050406030204" pitchFamily="18" charset="0"/>
                          </a:rPr>
                          <m:t>2</m:t>
                        </m:r>
                      </m:sub>
                    </m:sSub>
                  </m:oMath>
                </a14:m>
                <a:r>
                  <a:rPr lang="ja-JP" altLang="en-US" sz="2400" dirty="0">
                    <a:latin typeface="HG丸ｺﾞｼｯｸM-PRO" panose="020F0600000000000000" pitchFamily="50" charset="-128"/>
                    <a:ea typeface="HG丸ｺﾞｼｯｸM-PRO" panose="020F0600000000000000" pitchFamily="50" charset="-128"/>
                  </a:rPr>
                  <a:t>と</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𝑄</m:t>
                        </m:r>
                      </m:e>
                      <m:sub>
                        <m:r>
                          <a:rPr lang="en-US" altLang="ja-JP" sz="2400" i="1">
                            <a:solidFill>
                              <a:srgbClr val="FF0000"/>
                            </a:solidFill>
                            <a:latin typeface="Cambria Math" panose="02040503050406030204" pitchFamily="18" charset="0"/>
                          </a:rPr>
                          <m:t>3</m:t>
                        </m:r>
                      </m:sub>
                    </m:sSub>
                  </m:oMath>
                </a14:m>
                <a:r>
                  <a:rPr lang="ja-JP" altLang="en-US" sz="2400" dirty="0">
                    <a:latin typeface="HG丸ｺﾞｼｯｸM-PRO" panose="020F0600000000000000" pitchFamily="50" charset="-128"/>
                    <a:ea typeface="HG丸ｺﾞｼｯｸM-PRO" panose="020F0600000000000000" pitchFamily="50" charset="-128"/>
                  </a:rPr>
                  <a:t>の間にはどのような関係があるか、式で示しなさい。</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88" name="正方形/長方形 87">
                <a:extLst>
                  <a:ext uri="{FF2B5EF4-FFF2-40B4-BE49-F238E27FC236}">
                    <a16:creationId xmlns:a16="http://schemas.microsoft.com/office/drawing/2014/main" id="{9877355D-2E7B-4D0A-A8E0-0089DBFA525C}"/>
                  </a:ext>
                </a:extLst>
              </p:cNvPr>
              <p:cNvSpPr>
                <a:spLocks noRot="1" noChangeAspect="1" noMove="1" noResize="1" noEditPoints="1" noAdjustHandles="1" noChangeArrowheads="1" noChangeShapeType="1" noTextEdit="1"/>
              </p:cNvSpPr>
              <p:nvPr/>
            </p:nvSpPr>
            <p:spPr>
              <a:xfrm>
                <a:off x="248681" y="766814"/>
                <a:ext cx="11262291" cy="830997"/>
              </a:xfrm>
              <a:prstGeom prst="rect">
                <a:avLst/>
              </a:prstGeom>
              <a:blipFill>
                <a:blip r:embed="rId2"/>
                <a:stretch>
                  <a:fillRect l="-866" t="-8088" b="-139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a:extLst>
                  <a:ext uri="{FF2B5EF4-FFF2-40B4-BE49-F238E27FC236}">
                    <a16:creationId xmlns:a16="http://schemas.microsoft.com/office/drawing/2014/main" id="{098FF670-FC76-4DDC-B4C0-E7B63C34BA19}"/>
                  </a:ext>
                </a:extLst>
              </p:cNvPr>
              <p:cNvSpPr/>
              <p:nvPr/>
            </p:nvSpPr>
            <p:spPr>
              <a:xfrm>
                <a:off x="684783" y="1988120"/>
                <a:ext cx="496591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𝟎</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𝑸</m:t>
                      </m:r>
                      <m:r>
                        <a:rPr lang="en-US" altLang="ja-JP" sz="4400" b="1" i="1" smtClean="0">
                          <a:solidFill>
                            <a:srgbClr val="FF0000"/>
                          </a:solidFill>
                          <a:latin typeface="Cambria Math" panose="02040503050406030204" pitchFamily="18" charset="0"/>
                        </a:rPr>
                        <m:t>+</m:t>
                      </m:r>
                      <m:sSub>
                        <m:sSubPr>
                          <m:ctrlPr>
                            <a:rPr lang="en-US" altLang="ja-JP" sz="4400" b="1" i="1">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𝑸</m:t>
                          </m:r>
                        </m:e>
                        <m:sub>
                          <m:r>
                            <a:rPr lang="en-US" altLang="ja-JP" sz="4400" b="1" i="1" smtClean="0">
                              <a:solidFill>
                                <a:srgbClr val="FF0000"/>
                              </a:solidFill>
                              <a:latin typeface="Cambria Math" panose="02040503050406030204" pitchFamily="18" charset="0"/>
                            </a:rPr>
                            <m:t>𝟐</m:t>
                          </m:r>
                        </m:sub>
                      </m:sSub>
                      <m:r>
                        <a:rPr lang="en-US" altLang="ja-JP" sz="4400" b="1" i="1" smtClean="0">
                          <a:solidFill>
                            <a:srgbClr val="FF0000"/>
                          </a:solidFill>
                          <a:latin typeface="Cambria Math" panose="02040503050406030204" pitchFamily="18" charset="0"/>
                        </a:rPr>
                        <m:t>+</m:t>
                      </m:r>
                      <m:sSub>
                        <m:sSubPr>
                          <m:ctrlPr>
                            <a:rPr lang="en-US" altLang="ja-JP" sz="4400" b="1" i="1" smtClean="0">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𝑸</m:t>
                          </m:r>
                        </m:e>
                        <m:sub>
                          <m:r>
                            <a:rPr lang="en-US" altLang="ja-JP" sz="4400" b="1" i="1" smtClean="0">
                              <a:solidFill>
                                <a:srgbClr val="FF0000"/>
                              </a:solidFill>
                              <a:latin typeface="Cambria Math" panose="02040503050406030204" pitchFamily="18" charset="0"/>
                            </a:rPr>
                            <m:t>𝟑</m:t>
                          </m:r>
                        </m:sub>
                      </m:sSub>
                    </m:oMath>
                  </m:oMathPara>
                </a14:m>
                <a:endParaRPr lang="ja-JP" altLang="en-US" sz="4400" b="1" dirty="0">
                  <a:latin typeface="HG丸ｺﾞｼｯｸM-PRO" panose="020F0600000000000000" pitchFamily="50" charset="-128"/>
                  <a:ea typeface="HG丸ｺﾞｼｯｸM-PRO" panose="020F0600000000000000" pitchFamily="50" charset="-128"/>
                </a:endParaRPr>
              </a:p>
            </p:txBody>
          </p:sp>
        </mc:Choice>
        <mc:Fallback xmlns="">
          <p:sp>
            <p:nvSpPr>
              <p:cNvPr id="89" name="正方形/長方形 88">
                <a:extLst>
                  <a:ext uri="{FF2B5EF4-FFF2-40B4-BE49-F238E27FC236}">
                    <a16:creationId xmlns:a16="http://schemas.microsoft.com/office/drawing/2014/main" id="{098FF670-FC76-4DDC-B4C0-E7B63C34BA19}"/>
                  </a:ext>
                </a:extLst>
              </p:cNvPr>
              <p:cNvSpPr>
                <a:spLocks noRot="1" noChangeAspect="1" noMove="1" noResize="1" noEditPoints="1" noAdjustHandles="1" noChangeArrowheads="1" noChangeShapeType="1" noTextEdit="1"/>
              </p:cNvSpPr>
              <p:nvPr/>
            </p:nvSpPr>
            <p:spPr>
              <a:xfrm>
                <a:off x="684783" y="1988120"/>
                <a:ext cx="4965911" cy="7694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a:extLst>
                  <a:ext uri="{FF2B5EF4-FFF2-40B4-BE49-F238E27FC236}">
                    <a16:creationId xmlns:a16="http://schemas.microsoft.com/office/drawing/2014/main" id="{96F8912A-A971-4A4E-A3C3-453250A6AE18}"/>
                  </a:ext>
                </a:extLst>
              </p:cNvPr>
              <p:cNvSpPr/>
              <p:nvPr/>
            </p:nvSpPr>
            <p:spPr>
              <a:xfrm>
                <a:off x="9335397" y="1612161"/>
                <a:ext cx="6285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𝑄</m:t>
                          </m:r>
                        </m:e>
                        <m:sub>
                          <m:r>
                            <a:rPr lang="en-US" altLang="ja-JP" sz="2400" i="1">
                              <a:solidFill>
                                <a:srgbClr val="FF0000"/>
                              </a:solidFill>
                              <a:latin typeface="Cambria Math" panose="02040503050406030204" pitchFamily="18" charset="0"/>
                            </a:rPr>
                            <m:t>2</m:t>
                          </m:r>
                        </m:sub>
                      </m:sSub>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0" name="正方形/長方形 89">
                <a:extLst>
                  <a:ext uri="{FF2B5EF4-FFF2-40B4-BE49-F238E27FC236}">
                    <a16:creationId xmlns:a16="http://schemas.microsoft.com/office/drawing/2014/main" id="{96F8912A-A971-4A4E-A3C3-453250A6AE18}"/>
                  </a:ext>
                </a:extLst>
              </p:cNvPr>
              <p:cNvSpPr>
                <a:spLocks noRot="1" noChangeAspect="1" noMove="1" noResize="1" noEditPoints="1" noAdjustHandles="1" noChangeArrowheads="1" noChangeShapeType="1" noTextEdit="1"/>
              </p:cNvSpPr>
              <p:nvPr/>
            </p:nvSpPr>
            <p:spPr>
              <a:xfrm>
                <a:off x="9335397" y="1612161"/>
                <a:ext cx="628505" cy="461665"/>
              </a:xfrm>
              <a:prstGeom prst="rect">
                <a:avLst/>
              </a:prstGeom>
              <a:blipFill>
                <a:blip r:embed="rId4"/>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正方形/長方形 90">
                <a:extLst>
                  <a:ext uri="{FF2B5EF4-FFF2-40B4-BE49-F238E27FC236}">
                    <a16:creationId xmlns:a16="http://schemas.microsoft.com/office/drawing/2014/main" id="{966D9A41-F06C-4792-B5FE-10DDCA267121}"/>
                  </a:ext>
                </a:extLst>
              </p:cNvPr>
              <p:cNvSpPr/>
              <p:nvPr/>
            </p:nvSpPr>
            <p:spPr>
              <a:xfrm>
                <a:off x="9315516" y="4319725"/>
                <a:ext cx="6285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3</m:t>
                          </m:r>
                        </m:sub>
                      </m:sSub>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1" name="正方形/長方形 90">
                <a:extLst>
                  <a:ext uri="{FF2B5EF4-FFF2-40B4-BE49-F238E27FC236}">
                    <a16:creationId xmlns:a16="http://schemas.microsoft.com/office/drawing/2014/main" id="{966D9A41-F06C-4792-B5FE-10DDCA267121}"/>
                  </a:ext>
                </a:extLst>
              </p:cNvPr>
              <p:cNvSpPr>
                <a:spLocks noRot="1" noChangeAspect="1" noMove="1" noResize="1" noEditPoints="1" noAdjustHandles="1" noChangeArrowheads="1" noChangeShapeType="1" noTextEdit="1"/>
              </p:cNvSpPr>
              <p:nvPr/>
            </p:nvSpPr>
            <p:spPr>
              <a:xfrm>
                <a:off x="9315516" y="4319725"/>
                <a:ext cx="628505" cy="461665"/>
              </a:xfrm>
              <a:prstGeom prst="rect">
                <a:avLst/>
              </a:prstGeom>
              <a:blipFill>
                <a:blip r:embed="rId5"/>
                <a:stretch>
                  <a:fillRect b="-1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a:extLst>
                  <a:ext uri="{FF2B5EF4-FFF2-40B4-BE49-F238E27FC236}">
                    <a16:creationId xmlns:a16="http://schemas.microsoft.com/office/drawing/2014/main" id="{CEBFC0A4-73AB-41B6-B4C0-2BC10DA5B260}"/>
                  </a:ext>
                </a:extLst>
              </p:cNvPr>
              <p:cNvSpPr/>
              <p:nvPr/>
            </p:nvSpPr>
            <p:spPr>
              <a:xfrm>
                <a:off x="7793311" y="2248721"/>
                <a:ext cx="50469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2" name="正方形/長方形 91">
                <a:extLst>
                  <a:ext uri="{FF2B5EF4-FFF2-40B4-BE49-F238E27FC236}">
                    <a16:creationId xmlns:a16="http://schemas.microsoft.com/office/drawing/2014/main" id="{CEBFC0A4-73AB-41B6-B4C0-2BC10DA5B260}"/>
                  </a:ext>
                </a:extLst>
              </p:cNvPr>
              <p:cNvSpPr>
                <a:spLocks noRot="1" noChangeAspect="1" noMove="1" noResize="1" noEditPoints="1" noAdjustHandles="1" noChangeArrowheads="1" noChangeShapeType="1" noTextEdit="1"/>
              </p:cNvSpPr>
              <p:nvPr/>
            </p:nvSpPr>
            <p:spPr>
              <a:xfrm>
                <a:off x="7793311" y="2248721"/>
                <a:ext cx="504690" cy="461665"/>
              </a:xfrm>
              <a:prstGeom prst="rect">
                <a:avLst/>
              </a:prstGeom>
              <a:blipFill>
                <a:blip r:embed="rId6"/>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a:extLst>
                  <a:ext uri="{FF2B5EF4-FFF2-40B4-BE49-F238E27FC236}">
                    <a16:creationId xmlns:a16="http://schemas.microsoft.com/office/drawing/2014/main" id="{4A8255D1-33C4-4A3C-88D2-FF6A8477B0ED}"/>
                  </a:ext>
                </a:extLst>
              </p:cNvPr>
              <p:cNvSpPr/>
              <p:nvPr/>
            </p:nvSpPr>
            <p:spPr>
              <a:xfrm>
                <a:off x="8624810" y="2211702"/>
                <a:ext cx="7339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93" name="正方形/長方形 92">
                <a:extLst>
                  <a:ext uri="{FF2B5EF4-FFF2-40B4-BE49-F238E27FC236}">
                    <a16:creationId xmlns:a16="http://schemas.microsoft.com/office/drawing/2014/main" id="{4A8255D1-33C4-4A3C-88D2-FF6A8477B0ED}"/>
                  </a:ext>
                </a:extLst>
              </p:cNvPr>
              <p:cNvSpPr>
                <a:spLocks noRot="1" noChangeAspect="1" noMove="1" noResize="1" noEditPoints="1" noAdjustHandles="1" noChangeArrowheads="1" noChangeShapeType="1" noTextEdit="1"/>
              </p:cNvSpPr>
              <p:nvPr/>
            </p:nvSpPr>
            <p:spPr>
              <a:xfrm>
                <a:off x="8624810" y="2211702"/>
                <a:ext cx="733919" cy="461665"/>
              </a:xfrm>
              <a:prstGeom prst="rect">
                <a:avLst/>
              </a:prstGeom>
              <a:blipFill>
                <a:blip r:embed="rId7"/>
                <a:stretch>
                  <a:fillRect b="-14474"/>
                </a:stretch>
              </a:blipFill>
            </p:spPr>
            <p:txBody>
              <a:bodyPr/>
              <a:lstStyle/>
              <a:p>
                <a:r>
                  <a:rPr lang="ja-JP" altLang="en-US">
                    <a:noFill/>
                  </a:rPr>
                  <a:t> </a:t>
                </a:r>
              </a:p>
            </p:txBody>
          </p:sp>
        </mc:Fallback>
      </mc:AlternateContent>
      <p:grpSp>
        <p:nvGrpSpPr>
          <p:cNvPr id="94" name="グループ化 93">
            <a:extLst>
              <a:ext uri="{FF2B5EF4-FFF2-40B4-BE49-F238E27FC236}">
                <a16:creationId xmlns:a16="http://schemas.microsoft.com/office/drawing/2014/main" id="{AA8B7A1E-BA1D-44DD-8ECB-1A4A92663B98}"/>
              </a:ext>
            </a:extLst>
          </p:cNvPr>
          <p:cNvGrpSpPr/>
          <p:nvPr/>
        </p:nvGrpSpPr>
        <p:grpSpPr>
          <a:xfrm>
            <a:off x="7793311" y="2043228"/>
            <a:ext cx="3516813" cy="4438813"/>
            <a:chOff x="9204872" y="1382939"/>
            <a:chExt cx="1924243" cy="2428721"/>
          </a:xfrm>
        </p:grpSpPr>
        <p:cxnSp>
          <p:nvCxnSpPr>
            <p:cNvPr id="95" name="直線コネクタ 94">
              <a:extLst>
                <a:ext uri="{FF2B5EF4-FFF2-40B4-BE49-F238E27FC236}">
                  <a16:creationId xmlns:a16="http://schemas.microsoft.com/office/drawing/2014/main" id="{05C15DCD-C173-4FCF-9CCB-AF2064907560}"/>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13390595-62A2-49CB-8A44-BED934CC57AF}"/>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6ED12615-14A1-47DE-8CEE-13B69B20A395}"/>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B84B3B2D-5E1F-4620-893F-07A476ECA025}"/>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EB38781D-F101-41EC-A924-C0F42A04ABB2}"/>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D1616C9-84BF-4549-9096-E3141C2ACF12}"/>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5FC0B037-C8E3-4014-B40B-41D1165F147D}"/>
                </a:ext>
              </a:extLst>
            </p:cNvPr>
            <p:cNvGrpSpPr/>
            <p:nvPr/>
          </p:nvGrpSpPr>
          <p:grpSpPr>
            <a:xfrm>
              <a:off x="10289105" y="1382939"/>
              <a:ext cx="436538" cy="648201"/>
              <a:chOff x="2901022" y="775998"/>
              <a:chExt cx="436538" cy="919032"/>
            </a:xfrm>
          </p:grpSpPr>
          <p:sp>
            <p:nvSpPr>
              <p:cNvPr id="121" name="正方形/長方形 120">
                <a:extLst>
                  <a:ext uri="{FF2B5EF4-FFF2-40B4-BE49-F238E27FC236}">
                    <a16:creationId xmlns:a16="http://schemas.microsoft.com/office/drawing/2014/main" id="{1AB35232-02FA-458F-94FA-68F2FF95300E}"/>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22" name="正方形/長方形 121">
                <a:extLst>
                  <a:ext uri="{FF2B5EF4-FFF2-40B4-BE49-F238E27FC236}">
                    <a16:creationId xmlns:a16="http://schemas.microsoft.com/office/drawing/2014/main" id="{EE107830-E24E-4731-9E0C-9928045229AA}"/>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102" name="直線コネクタ 101">
              <a:extLst>
                <a:ext uri="{FF2B5EF4-FFF2-40B4-BE49-F238E27FC236}">
                  <a16:creationId xmlns:a16="http://schemas.microsoft.com/office/drawing/2014/main" id="{CC29A877-A186-4186-8C1D-014B8EA584FD}"/>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正方形/長方形 102">
                  <a:extLst>
                    <a:ext uri="{FF2B5EF4-FFF2-40B4-BE49-F238E27FC236}">
                      <a16:creationId xmlns:a16="http://schemas.microsoft.com/office/drawing/2014/main" id="{12444CC9-FBAF-4DC1-A49B-683CDFCB6E5B}"/>
                    </a:ext>
                  </a:extLst>
                </p:cNvPr>
                <p:cNvSpPr/>
                <p:nvPr/>
              </p:nvSpPr>
              <p:spPr>
                <a:xfrm>
                  <a:off x="10412309" y="1481982"/>
                  <a:ext cx="262706" cy="185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103" name="正方形/長方形 102">
                  <a:extLst>
                    <a:ext uri="{FF2B5EF4-FFF2-40B4-BE49-F238E27FC236}">
                      <a16:creationId xmlns:a16="http://schemas.microsoft.com/office/drawing/2014/main" id="{12444CC9-FBAF-4DC1-A49B-683CDFCB6E5B}"/>
                    </a:ext>
                  </a:extLst>
                </p:cNvPr>
                <p:cNvSpPr>
                  <a:spLocks noRot="1" noChangeAspect="1" noMove="1" noResize="1" noEditPoints="1" noAdjustHandles="1" noChangeArrowheads="1" noChangeShapeType="1" noTextEdit="1"/>
                </p:cNvSpPr>
                <p:nvPr/>
              </p:nvSpPr>
              <p:spPr>
                <a:xfrm>
                  <a:off x="10412309" y="1481982"/>
                  <a:ext cx="262706" cy="185242"/>
                </a:xfrm>
                <a:prstGeom prst="rect">
                  <a:avLst/>
                </a:prstGeom>
                <a:blipFill>
                  <a:blip r:embed="rId8"/>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正方形/長方形 103">
                  <a:extLst>
                    <a:ext uri="{FF2B5EF4-FFF2-40B4-BE49-F238E27FC236}">
                      <a16:creationId xmlns:a16="http://schemas.microsoft.com/office/drawing/2014/main" id="{A932F859-58C2-4E60-8424-F0A051B0BCC3}"/>
                    </a:ext>
                  </a:extLst>
                </p:cNvPr>
                <p:cNvSpPr/>
                <p:nvPr/>
              </p:nvSpPr>
              <p:spPr>
                <a:xfrm>
                  <a:off x="10383106" y="2272261"/>
                  <a:ext cx="262706" cy="185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104" name="正方形/長方形 103">
                  <a:extLst>
                    <a:ext uri="{FF2B5EF4-FFF2-40B4-BE49-F238E27FC236}">
                      <a16:creationId xmlns:a16="http://schemas.microsoft.com/office/drawing/2014/main" id="{A932F859-58C2-4E60-8424-F0A051B0BCC3}"/>
                    </a:ext>
                  </a:extLst>
                </p:cNvPr>
                <p:cNvSpPr>
                  <a:spLocks noRot="1" noChangeAspect="1" noMove="1" noResize="1" noEditPoints="1" noAdjustHandles="1" noChangeArrowheads="1" noChangeShapeType="1" noTextEdit="1"/>
                </p:cNvSpPr>
                <p:nvPr/>
              </p:nvSpPr>
              <p:spPr>
                <a:xfrm>
                  <a:off x="10383106" y="2272261"/>
                  <a:ext cx="262706" cy="185242"/>
                </a:xfrm>
                <a:prstGeom prst="rect">
                  <a:avLst/>
                </a:prstGeom>
                <a:blipFill>
                  <a:blip r:embed="rId9"/>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5" name="正方形/長方形 104">
                  <a:extLst>
                    <a:ext uri="{FF2B5EF4-FFF2-40B4-BE49-F238E27FC236}">
                      <a16:creationId xmlns:a16="http://schemas.microsoft.com/office/drawing/2014/main" id="{6801BABD-91B3-4EEB-A599-FFA5BD4D2664}"/>
                    </a:ext>
                  </a:extLst>
                </p:cNvPr>
                <p:cNvSpPr/>
                <p:nvPr/>
              </p:nvSpPr>
              <p:spPr>
                <a:xfrm>
                  <a:off x="9998405" y="3049108"/>
                  <a:ext cx="265934" cy="2526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solidFill>
                              <a:srgbClr val="FF0000"/>
                            </a:solidFill>
                            <a:latin typeface="Cambria Math" panose="02040503050406030204" pitchFamily="18" charset="0"/>
                          </a:rPr>
                          <m:t>𝐕</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105" name="正方形/長方形 104">
                  <a:extLst>
                    <a:ext uri="{FF2B5EF4-FFF2-40B4-BE49-F238E27FC236}">
                      <a16:creationId xmlns:a16="http://schemas.microsoft.com/office/drawing/2014/main" id="{6801BABD-91B3-4EEB-A599-FFA5BD4D2664}"/>
                    </a:ext>
                  </a:extLst>
                </p:cNvPr>
                <p:cNvSpPr>
                  <a:spLocks noRot="1" noChangeAspect="1" noMove="1" noResize="1" noEditPoints="1" noAdjustHandles="1" noChangeArrowheads="1" noChangeShapeType="1" noTextEdit="1"/>
                </p:cNvSpPr>
                <p:nvPr/>
              </p:nvSpPr>
              <p:spPr>
                <a:xfrm>
                  <a:off x="9998405" y="3049108"/>
                  <a:ext cx="265934" cy="252603"/>
                </a:xfrm>
                <a:prstGeom prst="rect">
                  <a:avLst/>
                </a:prstGeom>
                <a:blipFill>
                  <a:blip r:embed="rId10"/>
                  <a:stretch>
                    <a:fillRect/>
                  </a:stretch>
                </a:blipFill>
              </p:spPr>
              <p:txBody>
                <a:bodyPr/>
                <a:lstStyle/>
                <a:p>
                  <a:r>
                    <a:rPr lang="ja-JP" altLang="en-US">
                      <a:noFill/>
                    </a:rPr>
                    <a:t> </a:t>
                  </a:r>
                </a:p>
              </p:txBody>
            </p:sp>
          </mc:Fallback>
        </mc:AlternateContent>
        <p:grpSp>
          <p:nvGrpSpPr>
            <p:cNvPr id="106" name="グループ化 105">
              <a:extLst>
                <a:ext uri="{FF2B5EF4-FFF2-40B4-BE49-F238E27FC236}">
                  <a16:creationId xmlns:a16="http://schemas.microsoft.com/office/drawing/2014/main" id="{7883ECE4-4A94-47BA-8207-249886CB2EFF}"/>
                </a:ext>
              </a:extLst>
            </p:cNvPr>
            <p:cNvGrpSpPr/>
            <p:nvPr/>
          </p:nvGrpSpPr>
          <p:grpSpPr>
            <a:xfrm>
              <a:off x="10289105" y="2141737"/>
              <a:ext cx="436538" cy="648201"/>
              <a:chOff x="2901022" y="775998"/>
              <a:chExt cx="436538" cy="919032"/>
            </a:xfrm>
          </p:grpSpPr>
          <p:sp>
            <p:nvSpPr>
              <p:cNvPr id="119" name="正方形/長方形 118">
                <a:extLst>
                  <a:ext uri="{FF2B5EF4-FFF2-40B4-BE49-F238E27FC236}">
                    <a16:creationId xmlns:a16="http://schemas.microsoft.com/office/drawing/2014/main" id="{4E0E859C-48A3-4E88-BA13-D71EF6C49AE2}"/>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20" name="正方形/長方形 119">
                <a:extLst>
                  <a:ext uri="{FF2B5EF4-FFF2-40B4-BE49-F238E27FC236}">
                    <a16:creationId xmlns:a16="http://schemas.microsoft.com/office/drawing/2014/main" id="{B782709B-BD64-433D-9FE5-0FC04CA53CCA}"/>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107" name="直線コネクタ 106">
              <a:extLst>
                <a:ext uri="{FF2B5EF4-FFF2-40B4-BE49-F238E27FC236}">
                  <a16:creationId xmlns:a16="http://schemas.microsoft.com/office/drawing/2014/main" id="{69AC5CDB-865F-4E86-B35B-CF1C4B138687}"/>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C4EC7D0-610D-442B-9016-F387F899ECB4}"/>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F1F09D08-4ADA-4F89-B974-4CAF7BA2CB43}"/>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EC2CC06-BF06-4F3F-BDEC-3F044FA4ABB3}"/>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B03BF087-8FBC-48DD-8A08-FB30E33C7425}"/>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C48BC4CC-3891-4641-B9AD-4D7C07790A3A}"/>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2D7CF6F6-B908-4EF3-9968-0A4FBFE5C4AD}"/>
                </a:ext>
              </a:extLst>
            </p:cNvPr>
            <p:cNvGrpSpPr/>
            <p:nvPr/>
          </p:nvGrpSpPr>
          <p:grpSpPr>
            <a:xfrm>
              <a:off x="9424153" y="1773606"/>
              <a:ext cx="436538" cy="648201"/>
              <a:chOff x="2901022" y="775998"/>
              <a:chExt cx="436538" cy="919032"/>
            </a:xfrm>
          </p:grpSpPr>
          <p:sp>
            <p:nvSpPr>
              <p:cNvPr id="117" name="正方形/長方形 116">
                <a:extLst>
                  <a:ext uri="{FF2B5EF4-FFF2-40B4-BE49-F238E27FC236}">
                    <a16:creationId xmlns:a16="http://schemas.microsoft.com/office/drawing/2014/main" id="{DC2C6989-0F32-4E27-8523-F481E66ED885}"/>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18" name="正方形/長方形 117">
                <a:extLst>
                  <a:ext uri="{FF2B5EF4-FFF2-40B4-BE49-F238E27FC236}">
                    <a16:creationId xmlns:a16="http://schemas.microsoft.com/office/drawing/2014/main" id="{A85D330E-1F67-4DE0-AC9A-C33E0B4312D8}"/>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114" name="正方形/長方形 113">
                  <a:extLst>
                    <a:ext uri="{FF2B5EF4-FFF2-40B4-BE49-F238E27FC236}">
                      <a16:creationId xmlns:a16="http://schemas.microsoft.com/office/drawing/2014/main" id="{94DB3ED6-0D89-475A-9FBA-4A4A53382586}"/>
                    </a:ext>
                  </a:extLst>
                </p:cNvPr>
                <p:cNvSpPr/>
                <p:nvPr/>
              </p:nvSpPr>
              <p:spPr>
                <a:xfrm>
                  <a:off x="9413198" y="1872649"/>
                  <a:ext cx="262706" cy="185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114" name="正方形/長方形 113">
                  <a:extLst>
                    <a:ext uri="{FF2B5EF4-FFF2-40B4-BE49-F238E27FC236}">
                      <a16:creationId xmlns:a16="http://schemas.microsoft.com/office/drawing/2014/main" id="{94DB3ED6-0D89-475A-9FBA-4A4A53382586}"/>
                    </a:ext>
                  </a:extLst>
                </p:cNvPr>
                <p:cNvSpPr>
                  <a:spLocks noRot="1" noChangeAspect="1" noMove="1" noResize="1" noEditPoints="1" noAdjustHandles="1" noChangeArrowheads="1" noChangeShapeType="1" noTextEdit="1"/>
                </p:cNvSpPr>
                <p:nvPr/>
              </p:nvSpPr>
              <p:spPr>
                <a:xfrm>
                  <a:off x="9413198" y="1872649"/>
                  <a:ext cx="262706" cy="185242"/>
                </a:xfrm>
                <a:prstGeom prst="rect">
                  <a:avLst/>
                </a:prstGeom>
                <a:blipFill>
                  <a:blip r:embed="rId11"/>
                  <a:stretch>
                    <a:fillRect/>
                  </a:stretch>
                </a:blipFill>
              </p:spPr>
              <p:txBody>
                <a:bodyPr/>
                <a:lstStyle/>
                <a:p>
                  <a:r>
                    <a:rPr lang="ja-JP" altLang="en-US">
                      <a:noFill/>
                    </a:rPr>
                    <a:t> </a:t>
                  </a:r>
                </a:p>
              </p:txBody>
            </p:sp>
          </mc:Fallback>
        </mc:AlternateContent>
        <p:cxnSp>
          <p:nvCxnSpPr>
            <p:cNvPr id="115" name="直線コネクタ 114">
              <a:extLst>
                <a:ext uri="{FF2B5EF4-FFF2-40B4-BE49-F238E27FC236}">
                  <a16:creationId xmlns:a16="http://schemas.microsoft.com/office/drawing/2014/main" id="{2DCFD45C-8027-4D9F-A9E3-3B6E1659BE1E}"/>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81647321-1463-4BAD-B92C-3678A09E978F}"/>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正方形/長方形 122">
            <a:extLst>
              <a:ext uri="{FF2B5EF4-FFF2-40B4-BE49-F238E27FC236}">
                <a16:creationId xmlns:a16="http://schemas.microsoft.com/office/drawing/2014/main" id="{2A38BDEA-2322-4EA8-AD7F-1D48FDBE09D1}"/>
              </a:ext>
            </a:extLst>
          </p:cNvPr>
          <p:cNvSpPr/>
          <p:nvPr/>
        </p:nvSpPr>
        <p:spPr>
          <a:xfrm>
            <a:off x="8719955" y="1612161"/>
            <a:ext cx="1325125" cy="3221062"/>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751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dow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27</a:t>
            </a:fld>
            <a:endParaRPr kumimoji="1" lang="ja-JP" altLang="en-US"/>
          </a:p>
        </p:txBody>
      </p:sp>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F6E0F84-E740-4E06-B4ED-27177EBC0ED5}"/>
                  </a:ext>
                </a:extLst>
              </p:cNvPr>
              <p:cNvSpPr/>
              <p:nvPr/>
            </p:nvSpPr>
            <p:spPr>
              <a:xfrm>
                <a:off x="143282" y="978600"/>
                <a:ext cx="7630615"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（５）</a:t>
                </a:r>
                <a:r>
                  <a:rPr lang="en-US" altLang="ja-JP" sz="28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𝐶</m:t>
                        </m:r>
                      </m:e>
                      <m:sub>
                        <m:r>
                          <a:rPr lang="en-US" altLang="ja-JP" sz="2800" i="1">
                            <a:solidFill>
                              <a:srgbClr val="FF0000"/>
                            </a:solidFill>
                            <a:latin typeface="Cambria Math" panose="02040503050406030204" pitchFamily="18" charset="0"/>
                          </a:rPr>
                          <m:t>1</m:t>
                        </m:r>
                      </m:sub>
                    </m:sSub>
                    <m:r>
                      <a:rPr lang="en-US" altLang="ja-JP" sz="2800" i="1" smtClean="0">
                        <a:solidFill>
                          <a:srgbClr val="FF0000"/>
                        </a:solidFill>
                        <a:latin typeface="Cambria Math" panose="02040503050406030204" pitchFamily="18" charset="0"/>
                      </a:rPr>
                      <m:t> </m:t>
                    </m:r>
                  </m:oMath>
                </a14:m>
                <a:r>
                  <a:rPr lang="ja-JP" altLang="en-US" sz="2800" dirty="0">
                    <a:latin typeface="HG丸ｺﾞｼｯｸM-PRO" panose="020F0600000000000000" pitchFamily="50" charset="-128"/>
                    <a:ea typeface="HG丸ｺﾞｼｯｸM-PRO" panose="020F0600000000000000" pitchFamily="50" charset="-128"/>
                  </a:rPr>
                  <a:t>に蓄えられる電気量を求めなさい。</a:t>
                </a:r>
              </a:p>
            </p:txBody>
          </p:sp>
        </mc:Choice>
        <mc:Fallback xmlns="">
          <p:sp>
            <p:nvSpPr>
              <p:cNvPr id="42" name="正方形/長方形 41">
                <a:extLst>
                  <a:ext uri="{FF2B5EF4-FFF2-40B4-BE49-F238E27FC236}">
                    <a16:creationId xmlns:a16="http://schemas.microsoft.com/office/drawing/2014/main" id="{3F6E0F84-E740-4E06-B4ED-27177EBC0ED5}"/>
                  </a:ext>
                </a:extLst>
              </p:cNvPr>
              <p:cNvSpPr>
                <a:spLocks noRot="1" noChangeAspect="1" noMove="1" noResize="1" noEditPoints="1" noAdjustHandles="1" noChangeArrowheads="1" noChangeShapeType="1" noTextEdit="1"/>
              </p:cNvSpPr>
              <p:nvPr/>
            </p:nvSpPr>
            <p:spPr>
              <a:xfrm>
                <a:off x="143282" y="978600"/>
                <a:ext cx="7630615" cy="523220"/>
              </a:xfrm>
              <a:prstGeom prst="rect">
                <a:avLst/>
              </a:prstGeom>
              <a:blipFill>
                <a:blip r:embed="rId2"/>
                <a:stretch>
                  <a:fillRect l="-1679" t="-15294" b="-30588"/>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7D593E06-7E5F-4BF8-BBA2-C59D27BC34D8}"/>
              </a:ext>
            </a:extLst>
          </p:cNvPr>
          <p:cNvGrpSpPr/>
          <p:nvPr/>
        </p:nvGrpSpPr>
        <p:grpSpPr>
          <a:xfrm>
            <a:off x="8500784" y="1038606"/>
            <a:ext cx="3258718" cy="4031915"/>
            <a:chOff x="9382978" y="772190"/>
            <a:chExt cx="2167571" cy="2681871"/>
          </a:xfrm>
        </p:grpSpPr>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99B33550-0334-4B33-ADC0-052DF00798C8}"/>
                    </a:ext>
                  </a:extLst>
                </p:cNvPr>
                <p:cNvSpPr/>
                <p:nvPr/>
              </p:nvSpPr>
              <p:spPr>
                <a:xfrm>
                  <a:off x="9382978" y="1029493"/>
                  <a:ext cx="708763" cy="3070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𝟐</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99B33550-0334-4B33-ADC0-052DF00798C8}"/>
                    </a:ext>
                  </a:extLst>
                </p:cNvPr>
                <p:cNvSpPr>
                  <a:spLocks noRot="1" noChangeAspect="1" noMove="1" noResize="1" noEditPoints="1" noAdjustHandles="1" noChangeArrowheads="1" noChangeShapeType="1" noTextEdit="1"/>
                </p:cNvSpPr>
                <p:nvPr/>
              </p:nvSpPr>
              <p:spPr>
                <a:xfrm>
                  <a:off x="9382978" y="1029493"/>
                  <a:ext cx="708763" cy="307081"/>
                </a:xfrm>
                <a:prstGeom prst="rect">
                  <a:avLst/>
                </a:prstGeom>
                <a:blipFill>
                  <a:blip r:embed="rId3"/>
                  <a:stretch>
                    <a:fillRect b="-10526"/>
                  </a:stretch>
                </a:blipFill>
              </p:spPr>
              <p:txBody>
                <a:bodyPr/>
                <a:lstStyle/>
                <a:p>
                  <a:r>
                    <a:rPr lang="ja-JP" altLang="en-US">
                      <a:noFill/>
                    </a:rPr>
                    <a:t> </a:t>
                  </a:r>
                </a:p>
              </p:txBody>
            </p:sp>
          </mc:Fallback>
        </mc:AlternateContent>
        <p:grpSp>
          <p:nvGrpSpPr>
            <p:cNvPr id="46" name="グループ化 45">
              <a:extLst>
                <a:ext uri="{FF2B5EF4-FFF2-40B4-BE49-F238E27FC236}">
                  <a16:creationId xmlns:a16="http://schemas.microsoft.com/office/drawing/2014/main" id="{3DDDC9A3-8B25-45B4-AF5F-18035F60D5E3}"/>
                </a:ext>
              </a:extLst>
            </p:cNvPr>
            <p:cNvGrpSpPr/>
            <p:nvPr/>
          </p:nvGrpSpPr>
          <p:grpSpPr>
            <a:xfrm>
              <a:off x="9382979" y="1025340"/>
              <a:ext cx="1924243" cy="2428721"/>
              <a:chOff x="9204872" y="1382939"/>
              <a:chExt cx="1924243" cy="2428721"/>
            </a:xfrm>
          </p:grpSpPr>
          <p:cxnSp>
            <p:nvCxnSpPr>
              <p:cNvPr id="47" name="直線コネクタ 46">
                <a:extLst>
                  <a:ext uri="{FF2B5EF4-FFF2-40B4-BE49-F238E27FC236}">
                    <a16:creationId xmlns:a16="http://schemas.microsoft.com/office/drawing/2014/main" id="{FC319F99-5170-4C03-85D1-0808BDC4F72E}"/>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8227138-3FCD-4563-A65E-AA452639A128}"/>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78A8A6B-021C-4EA2-982B-EAFAD5FB325F}"/>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5C32D2F-7D44-4217-ACD7-6E63F7ED269F}"/>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6AC52BF4-F8FB-4189-9547-A31301291BE0}"/>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0E3108-9C8A-42BA-8CF5-D9ADDCFAA896}"/>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00C22ED0-C365-4F7E-BE0D-1980523A1A76}"/>
                  </a:ext>
                </a:extLst>
              </p:cNvPr>
              <p:cNvGrpSpPr/>
              <p:nvPr/>
            </p:nvGrpSpPr>
            <p:grpSpPr>
              <a:xfrm>
                <a:off x="10289105" y="1382939"/>
                <a:ext cx="436538" cy="648201"/>
                <a:chOff x="2901022" y="775998"/>
                <a:chExt cx="436538" cy="919032"/>
              </a:xfrm>
            </p:grpSpPr>
            <p:sp>
              <p:nvSpPr>
                <p:cNvPr id="73" name="正方形/長方形 72">
                  <a:extLst>
                    <a:ext uri="{FF2B5EF4-FFF2-40B4-BE49-F238E27FC236}">
                      <a16:creationId xmlns:a16="http://schemas.microsoft.com/office/drawing/2014/main" id="{46906902-F502-4634-AB85-22B6932DBC93}"/>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63176DE1-4CD4-47C6-A3D2-43759FDBF865}"/>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p:cxnSp>
            <p:nvCxnSpPr>
              <p:cNvPr id="54" name="直線コネクタ 53">
                <a:extLst>
                  <a:ext uri="{FF2B5EF4-FFF2-40B4-BE49-F238E27FC236}">
                    <a16:creationId xmlns:a16="http://schemas.microsoft.com/office/drawing/2014/main" id="{1FBC4F70-9D1A-4DC7-BB3D-A210340F72F6}"/>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678B25B4-94FE-4D4E-8FF1-8847FD12128F}"/>
                      </a:ext>
                    </a:extLst>
                  </p:cNvPr>
                  <p:cNvSpPr/>
                  <p:nvPr/>
                </p:nvSpPr>
                <p:spPr>
                  <a:xfrm>
                    <a:off x="10364518" y="1481982"/>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678B25B4-94FE-4D4E-8FF1-8847FD12128F}"/>
                      </a:ext>
                    </a:extLst>
                  </p:cNvPr>
                  <p:cNvSpPr>
                    <a:spLocks noRot="1" noChangeAspect="1" noMove="1" noResize="1" noEditPoints="1" noAdjustHandles="1" noChangeArrowheads="1" noChangeShapeType="1" noTextEdit="1"/>
                  </p:cNvSpPr>
                  <p:nvPr/>
                </p:nvSpPr>
                <p:spPr>
                  <a:xfrm>
                    <a:off x="10364518" y="1481982"/>
                    <a:ext cx="319364" cy="22519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32CD4CDE-59C8-482B-ABBF-53361330F229}"/>
                      </a:ext>
                    </a:extLst>
                  </p:cNvPr>
                  <p:cNvSpPr/>
                  <p:nvPr/>
                </p:nvSpPr>
                <p:spPr>
                  <a:xfrm>
                    <a:off x="10358782" y="2272261"/>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32CD4CDE-59C8-482B-ABBF-53361330F229}"/>
                      </a:ext>
                    </a:extLst>
                  </p:cNvPr>
                  <p:cNvSpPr>
                    <a:spLocks noRot="1" noChangeAspect="1" noMove="1" noResize="1" noEditPoints="1" noAdjustHandles="1" noChangeArrowheads="1" noChangeShapeType="1" noTextEdit="1"/>
                  </p:cNvSpPr>
                  <p:nvPr/>
                </p:nvSpPr>
                <p:spPr>
                  <a:xfrm>
                    <a:off x="10358782" y="2272261"/>
                    <a:ext cx="319364" cy="225193"/>
                  </a:xfrm>
                  <a:prstGeom prst="rect">
                    <a:avLst/>
                  </a:prstGeom>
                  <a:blipFill>
                    <a:blip r:embed="rId5"/>
                    <a:stretch>
                      <a:fillRect/>
                    </a:stretch>
                  </a:blipFill>
                </p:spPr>
                <p:txBody>
                  <a:bodyPr/>
                  <a:lstStyle/>
                  <a:p>
                    <a:r>
                      <a:rPr lang="ja-JP" altLang="en-US">
                        <a:noFill/>
                      </a:rPr>
                      <a:t> </a:t>
                    </a:r>
                  </a:p>
                </p:txBody>
              </p:sp>
            </mc:Fallback>
          </mc:AlternateContent>
          <p:grpSp>
            <p:nvGrpSpPr>
              <p:cNvPr id="58" name="グループ化 57">
                <a:extLst>
                  <a:ext uri="{FF2B5EF4-FFF2-40B4-BE49-F238E27FC236}">
                    <a16:creationId xmlns:a16="http://schemas.microsoft.com/office/drawing/2014/main" id="{374975E0-8FDB-4E00-9B30-A68698A89C64}"/>
                  </a:ext>
                </a:extLst>
              </p:cNvPr>
              <p:cNvGrpSpPr/>
              <p:nvPr/>
            </p:nvGrpSpPr>
            <p:grpSpPr>
              <a:xfrm>
                <a:off x="10289105" y="2141737"/>
                <a:ext cx="436538" cy="648201"/>
                <a:chOff x="2901022" y="775998"/>
                <a:chExt cx="436538" cy="919032"/>
              </a:xfrm>
            </p:grpSpPr>
            <p:sp>
              <p:nvSpPr>
                <p:cNvPr id="71" name="正方形/長方形 70">
                  <a:extLst>
                    <a:ext uri="{FF2B5EF4-FFF2-40B4-BE49-F238E27FC236}">
                      <a16:creationId xmlns:a16="http://schemas.microsoft.com/office/drawing/2014/main" id="{22212950-A3A0-4BD9-B6A0-12DBABF9EBF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2" name="正方形/長方形 71">
                  <a:extLst>
                    <a:ext uri="{FF2B5EF4-FFF2-40B4-BE49-F238E27FC236}">
                      <a16:creationId xmlns:a16="http://schemas.microsoft.com/office/drawing/2014/main" id="{35646AD1-B8E0-4034-A8D7-694F9CC1420F}"/>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p:cxnSp>
            <p:nvCxnSpPr>
              <p:cNvPr id="59" name="直線コネクタ 58">
                <a:extLst>
                  <a:ext uri="{FF2B5EF4-FFF2-40B4-BE49-F238E27FC236}">
                    <a16:creationId xmlns:a16="http://schemas.microsoft.com/office/drawing/2014/main" id="{CA2D5B2E-73FC-4238-97D6-15051F2F595F}"/>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7EB08ED-7D76-4B82-B25E-E67C5F4A5BD8}"/>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24988FD-F956-461A-A82E-3CE612970AC7}"/>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CD3E32A-F07F-4C09-95EA-67C645BEAA29}"/>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268C8C9-FEC7-4CB4-B455-71B34E92022D}"/>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BE926D1D-2EF4-4AC7-9733-0CEBC7590607}"/>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6CEDD6F5-95E8-4C77-88A8-55D83735C621}"/>
                  </a:ext>
                </a:extLst>
              </p:cNvPr>
              <p:cNvGrpSpPr/>
              <p:nvPr/>
            </p:nvGrpSpPr>
            <p:grpSpPr>
              <a:xfrm>
                <a:off x="9424153" y="1773606"/>
                <a:ext cx="436538" cy="648201"/>
                <a:chOff x="2901022" y="775998"/>
                <a:chExt cx="436538" cy="919032"/>
              </a:xfrm>
            </p:grpSpPr>
            <p:sp>
              <p:nvSpPr>
                <p:cNvPr id="69" name="正方形/長方形 68">
                  <a:extLst>
                    <a:ext uri="{FF2B5EF4-FFF2-40B4-BE49-F238E27FC236}">
                      <a16:creationId xmlns:a16="http://schemas.microsoft.com/office/drawing/2014/main" id="{3F4BAE30-9070-46DB-AC06-B5810D9AB8AD}"/>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FFB54D07-B6C0-48C0-AEBD-1C3EA7604C3D}"/>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929CDDEE-99F4-41FC-BC5B-F95BA6F6AD42}"/>
                      </a:ext>
                    </a:extLst>
                  </p:cNvPr>
                  <p:cNvSpPr/>
                  <p:nvPr/>
                </p:nvSpPr>
                <p:spPr>
                  <a:xfrm>
                    <a:off x="9413198" y="1872649"/>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6" name="正方形/長方形 65">
                    <a:extLst>
                      <a:ext uri="{FF2B5EF4-FFF2-40B4-BE49-F238E27FC236}">
                        <a16:creationId xmlns:a16="http://schemas.microsoft.com/office/drawing/2014/main" id="{929CDDEE-99F4-41FC-BC5B-F95BA6F6AD42}"/>
                      </a:ext>
                    </a:extLst>
                  </p:cNvPr>
                  <p:cNvSpPr>
                    <a:spLocks noRot="1" noChangeAspect="1" noMove="1" noResize="1" noEditPoints="1" noAdjustHandles="1" noChangeArrowheads="1" noChangeShapeType="1" noTextEdit="1"/>
                  </p:cNvSpPr>
                  <p:nvPr/>
                </p:nvSpPr>
                <p:spPr>
                  <a:xfrm>
                    <a:off x="9413198" y="1872649"/>
                    <a:ext cx="319364" cy="225193"/>
                  </a:xfrm>
                  <a:prstGeom prst="rect">
                    <a:avLst/>
                  </a:prstGeom>
                  <a:blipFill>
                    <a:blip r:embed="rId6"/>
                    <a:stretch>
                      <a:fillRect b="-1818"/>
                    </a:stretch>
                  </a:blipFill>
                </p:spPr>
                <p:txBody>
                  <a:bodyPr/>
                  <a:lstStyle/>
                  <a:p>
                    <a:r>
                      <a:rPr lang="ja-JP" altLang="en-US">
                        <a:noFill/>
                      </a:rPr>
                      <a:t> </a:t>
                    </a:r>
                  </a:p>
                </p:txBody>
              </p:sp>
            </mc:Fallback>
          </mc:AlternateContent>
          <p:cxnSp>
            <p:nvCxnSpPr>
              <p:cNvPr id="67" name="直線コネクタ 66">
                <a:extLst>
                  <a:ext uri="{FF2B5EF4-FFF2-40B4-BE49-F238E27FC236}">
                    <a16:creationId xmlns:a16="http://schemas.microsoft.com/office/drawing/2014/main" id="{0BF4E64A-CC96-469D-877E-212A0881A1A6}"/>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2693FEC-672C-4969-B2B6-7F442B3EA319}"/>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直線矢印コネクタ 126">
              <a:extLst>
                <a:ext uri="{FF2B5EF4-FFF2-40B4-BE49-F238E27FC236}">
                  <a16:creationId xmlns:a16="http://schemas.microsoft.com/office/drawing/2014/main" id="{BF841862-675C-4F76-9C33-68DC88368CA5}"/>
                </a:ext>
              </a:extLst>
            </p:cNvPr>
            <p:cNvCxnSpPr>
              <a:cxnSpLocks/>
            </p:cNvCxnSpPr>
            <p:nvPr/>
          </p:nvCxnSpPr>
          <p:spPr>
            <a:xfrm>
              <a:off x="9452185" y="2494028"/>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正方形/長方形 127">
                  <a:extLst>
                    <a:ext uri="{FF2B5EF4-FFF2-40B4-BE49-F238E27FC236}">
                      <a16:creationId xmlns:a16="http://schemas.microsoft.com/office/drawing/2014/main" id="{1ED27F13-FC1D-43D0-A818-29DD9B990D4F}"/>
                    </a:ext>
                  </a:extLst>
                </p:cNvPr>
                <p:cNvSpPr/>
                <p:nvPr/>
              </p:nvSpPr>
              <p:spPr>
                <a:xfrm>
                  <a:off x="9497181" y="2493826"/>
                  <a:ext cx="666235" cy="245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solidFill>
                              <a:srgbClr val="FF0000"/>
                            </a:solidFill>
                            <a:latin typeface="Cambria Math" panose="02040503050406030204" pitchFamily="18" charset="0"/>
                          </a:rPr>
                          <m:t>8</m:t>
                        </m:r>
                        <m:r>
                          <a:rPr lang="en-US" altLang="ja-JP" b="0" i="1" smtClean="0">
                            <a:solidFill>
                              <a:srgbClr val="FF0000"/>
                            </a:solidFill>
                            <a:latin typeface="Cambria Math" panose="02040503050406030204" pitchFamily="18" charset="0"/>
                          </a:rPr>
                          <m:t>[</m:t>
                        </m:r>
                        <m:r>
                          <a:rPr lang="en-US" altLang="ja-JP" b="0" i="1" smtClean="0">
                            <a:solidFill>
                              <a:srgbClr val="FF0000"/>
                            </a:solidFill>
                            <a:latin typeface="Cambria Math" panose="02040503050406030204" pitchFamily="18" charset="0"/>
                          </a:rPr>
                          <m:t>𝑉</m:t>
                        </m:r>
                        <m:r>
                          <a:rPr lang="en-US" altLang="ja-JP" b="0" i="1" smtClean="0">
                            <a:solidFill>
                              <a:srgbClr val="FF0000"/>
                            </a:solidFill>
                            <a:latin typeface="Cambria Math" panose="02040503050406030204" pitchFamily="18" charset="0"/>
                          </a:rPr>
                          <m:t>]</m:t>
                        </m:r>
                      </m:oMath>
                    </m:oMathPara>
                  </a14:m>
                  <a:endParaRPr lang="ja-JP" altLang="en-US" sz="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8" name="正方形/長方形 127">
                  <a:extLst>
                    <a:ext uri="{FF2B5EF4-FFF2-40B4-BE49-F238E27FC236}">
                      <a16:creationId xmlns:a16="http://schemas.microsoft.com/office/drawing/2014/main" id="{1ED27F13-FC1D-43D0-A818-29DD9B990D4F}"/>
                    </a:ext>
                  </a:extLst>
                </p:cNvPr>
                <p:cNvSpPr>
                  <a:spLocks noRot="1" noChangeAspect="1" noMove="1" noResize="1" noEditPoints="1" noAdjustHandles="1" noChangeArrowheads="1" noChangeShapeType="1" noTextEdit="1"/>
                </p:cNvSpPr>
                <p:nvPr/>
              </p:nvSpPr>
              <p:spPr>
                <a:xfrm>
                  <a:off x="9497181" y="2493826"/>
                  <a:ext cx="666235" cy="245665"/>
                </a:xfrm>
                <a:prstGeom prst="rect">
                  <a:avLst/>
                </a:prstGeom>
                <a:blipFill>
                  <a:blip r:embed="rId7"/>
                  <a:stretch>
                    <a:fillRect b="-18033"/>
                  </a:stretch>
                </a:blipFill>
              </p:spPr>
              <p:txBody>
                <a:bodyPr/>
                <a:lstStyle/>
                <a:p>
                  <a:r>
                    <a:rPr lang="ja-JP" altLang="en-US">
                      <a:noFill/>
                    </a:rPr>
                    <a:t> </a:t>
                  </a:r>
                </a:p>
              </p:txBody>
            </p:sp>
          </mc:Fallback>
        </mc:AlternateContent>
        <p:cxnSp>
          <p:nvCxnSpPr>
            <p:cNvPr id="129" name="直線矢印コネクタ 128">
              <a:extLst>
                <a:ext uri="{FF2B5EF4-FFF2-40B4-BE49-F238E27FC236}">
                  <a16:creationId xmlns:a16="http://schemas.microsoft.com/office/drawing/2014/main" id="{D0841B5C-061B-4119-AA63-1A1EF0BCA223}"/>
                </a:ext>
              </a:extLst>
            </p:cNvPr>
            <p:cNvCxnSpPr>
              <a:cxnSpLocks/>
            </p:cNvCxnSpPr>
            <p:nvPr/>
          </p:nvCxnSpPr>
          <p:spPr>
            <a:xfrm>
              <a:off x="10338991" y="2496850"/>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正方形/長方形 130">
                  <a:extLst>
                    <a:ext uri="{FF2B5EF4-FFF2-40B4-BE49-F238E27FC236}">
                      <a16:creationId xmlns:a16="http://schemas.microsoft.com/office/drawing/2014/main" id="{6E263EDB-A440-4E3C-897F-EF14E1CD8C38}"/>
                    </a:ext>
                  </a:extLst>
                </p:cNvPr>
                <p:cNvSpPr/>
                <p:nvPr/>
              </p:nvSpPr>
              <p:spPr>
                <a:xfrm>
                  <a:off x="10848355" y="772190"/>
                  <a:ext cx="702194" cy="3070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𝟓</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1" name="正方形/長方形 130">
                  <a:extLst>
                    <a:ext uri="{FF2B5EF4-FFF2-40B4-BE49-F238E27FC236}">
                      <a16:creationId xmlns:a16="http://schemas.microsoft.com/office/drawing/2014/main" id="{6E263EDB-A440-4E3C-897F-EF14E1CD8C38}"/>
                    </a:ext>
                  </a:extLst>
                </p:cNvPr>
                <p:cNvSpPr>
                  <a:spLocks noRot="1" noChangeAspect="1" noMove="1" noResize="1" noEditPoints="1" noAdjustHandles="1" noChangeArrowheads="1" noChangeShapeType="1" noTextEdit="1"/>
                </p:cNvSpPr>
                <p:nvPr/>
              </p:nvSpPr>
              <p:spPr>
                <a:xfrm>
                  <a:off x="10848355" y="772190"/>
                  <a:ext cx="702194" cy="307081"/>
                </a:xfrm>
                <a:prstGeom prst="rect">
                  <a:avLst/>
                </a:prstGeom>
                <a:blipFill>
                  <a:blip r:embed="rId8"/>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正方形/長方形 131">
                  <a:extLst>
                    <a:ext uri="{FF2B5EF4-FFF2-40B4-BE49-F238E27FC236}">
                      <a16:creationId xmlns:a16="http://schemas.microsoft.com/office/drawing/2014/main" id="{61667E36-E718-475C-999C-D402624B7D83}"/>
                    </a:ext>
                  </a:extLst>
                </p:cNvPr>
                <p:cNvSpPr/>
                <p:nvPr/>
              </p:nvSpPr>
              <p:spPr>
                <a:xfrm>
                  <a:off x="10381042" y="2496850"/>
                  <a:ext cx="666235" cy="245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solidFill>
                              <a:srgbClr val="FF0000"/>
                            </a:solidFill>
                            <a:latin typeface="Cambria Math" panose="02040503050406030204" pitchFamily="18" charset="0"/>
                          </a:rPr>
                          <m:t>2</m:t>
                        </m:r>
                        <m:r>
                          <a:rPr lang="en-US" altLang="ja-JP" b="0" i="1" smtClean="0">
                            <a:solidFill>
                              <a:srgbClr val="FF0000"/>
                            </a:solidFill>
                            <a:latin typeface="Cambria Math" panose="02040503050406030204" pitchFamily="18" charset="0"/>
                          </a:rPr>
                          <m:t>[</m:t>
                        </m:r>
                        <m:r>
                          <a:rPr lang="en-US" altLang="ja-JP" b="0" i="1" smtClean="0">
                            <a:solidFill>
                              <a:srgbClr val="FF0000"/>
                            </a:solidFill>
                            <a:latin typeface="Cambria Math" panose="02040503050406030204" pitchFamily="18" charset="0"/>
                          </a:rPr>
                          <m:t>𝑉</m:t>
                        </m:r>
                        <m:r>
                          <a:rPr lang="en-US" altLang="ja-JP" b="0" i="1" smtClean="0">
                            <a:solidFill>
                              <a:srgbClr val="FF0000"/>
                            </a:solidFill>
                            <a:latin typeface="Cambria Math" panose="02040503050406030204" pitchFamily="18" charset="0"/>
                          </a:rPr>
                          <m:t>]</m:t>
                        </m:r>
                      </m:oMath>
                    </m:oMathPara>
                  </a14:m>
                  <a:endParaRPr lang="ja-JP" altLang="en-US" sz="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2" name="正方形/長方形 131">
                  <a:extLst>
                    <a:ext uri="{FF2B5EF4-FFF2-40B4-BE49-F238E27FC236}">
                      <a16:creationId xmlns:a16="http://schemas.microsoft.com/office/drawing/2014/main" id="{61667E36-E718-475C-999C-D402624B7D83}"/>
                    </a:ext>
                  </a:extLst>
                </p:cNvPr>
                <p:cNvSpPr>
                  <a:spLocks noRot="1" noChangeAspect="1" noMove="1" noResize="1" noEditPoints="1" noAdjustHandles="1" noChangeArrowheads="1" noChangeShapeType="1" noTextEdit="1"/>
                </p:cNvSpPr>
                <p:nvPr/>
              </p:nvSpPr>
              <p:spPr>
                <a:xfrm>
                  <a:off x="10381042" y="2496850"/>
                  <a:ext cx="666235" cy="245665"/>
                </a:xfrm>
                <a:prstGeom prst="rect">
                  <a:avLst/>
                </a:prstGeom>
                <a:blipFill>
                  <a:blip r:embed="rId9"/>
                  <a:stretch>
                    <a:fillRect b="-20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33" name="正方形/長方形 132">
                <a:extLst>
                  <a:ext uri="{FF2B5EF4-FFF2-40B4-BE49-F238E27FC236}">
                    <a16:creationId xmlns:a16="http://schemas.microsoft.com/office/drawing/2014/main" id="{2632F795-1C03-4C51-B32B-CAFE3142FB56}"/>
                  </a:ext>
                </a:extLst>
              </p:cNvPr>
              <p:cNvSpPr/>
              <p:nvPr/>
            </p:nvSpPr>
            <p:spPr>
              <a:xfrm>
                <a:off x="10721189" y="2745452"/>
                <a:ext cx="1055676" cy="46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𝟑</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3" name="正方形/長方形 132">
                <a:extLst>
                  <a:ext uri="{FF2B5EF4-FFF2-40B4-BE49-F238E27FC236}">
                    <a16:creationId xmlns:a16="http://schemas.microsoft.com/office/drawing/2014/main" id="{2632F795-1C03-4C51-B32B-CAFE3142FB56}"/>
                  </a:ext>
                </a:extLst>
              </p:cNvPr>
              <p:cNvSpPr>
                <a:spLocks noRot="1" noChangeAspect="1" noMove="1" noResize="1" noEditPoints="1" noAdjustHandles="1" noChangeArrowheads="1" noChangeShapeType="1" noTextEdit="1"/>
              </p:cNvSpPr>
              <p:nvPr/>
            </p:nvSpPr>
            <p:spPr>
              <a:xfrm>
                <a:off x="10721189" y="2745452"/>
                <a:ext cx="1055676" cy="461664"/>
              </a:xfrm>
              <a:prstGeom prst="rect">
                <a:avLst/>
              </a:prstGeom>
              <a:blipFill>
                <a:blip r:embed="rId10"/>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5" name="正方形/長方形 134">
                <a:extLst>
                  <a:ext uri="{FF2B5EF4-FFF2-40B4-BE49-F238E27FC236}">
                    <a16:creationId xmlns:a16="http://schemas.microsoft.com/office/drawing/2014/main" id="{E93ABC10-0907-47EA-B7C4-02FCF4515D71}"/>
                  </a:ext>
                </a:extLst>
              </p:cNvPr>
              <p:cNvSpPr/>
              <p:nvPr/>
            </p:nvSpPr>
            <p:spPr>
              <a:xfrm>
                <a:off x="913034" y="1655844"/>
                <a:ext cx="4598951" cy="97411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𝑸</m:t>
                          </m:r>
                        </m:e>
                        <m:sub>
                          <m:r>
                            <a:rPr lang="en-US" altLang="ja-JP" sz="2800" b="1" i="1" smtClean="0">
                              <a:solidFill>
                                <a:srgbClr val="FF0000"/>
                              </a:solidFill>
                              <a:latin typeface="Cambria Math" panose="02040503050406030204" pitchFamily="18" charset="0"/>
                            </a:rPr>
                            <m:t>𝟏</m:t>
                          </m:r>
                        </m:sub>
                      </m:sSub>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ea typeface="Cambria Math" panose="02040503050406030204" pitchFamily="18" charset="0"/>
                            </a:rPr>
                          </m:ctrlPr>
                        </m:sSupPr>
                        <m:e>
                          <m:r>
                            <a:rPr lang="en-US" altLang="ja-JP" sz="2800" b="1" i="1" smtClean="0">
                              <a:solidFill>
                                <a:srgbClr val="FF0000"/>
                              </a:solidFill>
                              <a:latin typeface="Cambria Math" panose="02040503050406030204" pitchFamily="18" charset="0"/>
                              <a:ea typeface="Cambria Math" panose="02040503050406030204" pitchFamily="18" charset="0"/>
                            </a:rPr>
                            <m:t>𝟏𝟎</m:t>
                          </m:r>
                        </m:e>
                        <m:sup>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𝟔</m:t>
                          </m:r>
                        </m:sup>
                      </m:sSup>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𝟖</m:t>
                      </m:r>
                    </m:oMath>
                  </m:oMathPara>
                </a14:m>
                <a:endParaRPr lang="en-US" altLang="ja-JP" sz="2800" b="1" i="1" dirty="0">
                  <a:solidFill>
                    <a:srgbClr val="FF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𝟏𝟔</m:t>
                      </m:r>
                      <m:r>
                        <a:rPr lang="en-US" altLang="ja-JP" sz="2800" b="1" i="1">
                          <a:solidFill>
                            <a:srgbClr val="FF0000"/>
                          </a:solidFill>
                          <a:latin typeface="Cambria Math" panose="02040503050406030204" pitchFamily="18" charset="0"/>
                          <a:ea typeface="Cambria Math" panose="02040503050406030204" pitchFamily="18" charset="0"/>
                        </a:rPr>
                        <m:t>×</m:t>
                      </m:r>
                      <m:sSup>
                        <m:sSupPr>
                          <m:ctrlPr>
                            <a:rPr lang="en-US" altLang="ja-JP" sz="2800" b="1" i="1">
                              <a:solidFill>
                                <a:srgbClr val="FF0000"/>
                              </a:solidFill>
                              <a:latin typeface="Cambria Math" panose="02040503050406030204" pitchFamily="18" charset="0"/>
                              <a:ea typeface="Cambria Math" panose="02040503050406030204" pitchFamily="18" charset="0"/>
                            </a:rPr>
                          </m:ctrlPr>
                        </m:sSupPr>
                        <m:e>
                          <m:r>
                            <a:rPr lang="en-US" altLang="ja-JP" sz="2800" b="1" i="1">
                              <a:solidFill>
                                <a:srgbClr val="FF0000"/>
                              </a:solidFill>
                              <a:latin typeface="Cambria Math" panose="02040503050406030204" pitchFamily="18" charset="0"/>
                              <a:ea typeface="Cambria Math" panose="02040503050406030204" pitchFamily="18" charset="0"/>
                            </a:rPr>
                            <m:t>𝟏𝟎</m:t>
                          </m:r>
                        </m:e>
                        <m:sup>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a:solidFill>
                                <a:srgbClr val="FF0000"/>
                              </a:solidFill>
                              <a:latin typeface="Cambria Math" panose="02040503050406030204" pitchFamily="18" charset="0"/>
                              <a:ea typeface="Cambria Math" panose="02040503050406030204" pitchFamily="18" charset="0"/>
                            </a:rPr>
                            <m:t>𝟔</m:t>
                          </m:r>
                        </m:sup>
                      </m:sSup>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𝟏𝟔</m:t>
                      </m:r>
                      <m:r>
                        <a:rPr lang="en-US" altLang="ja-JP" sz="2800" b="1" i="1" smtClean="0">
                          <a:solidFill>
                            <a:srgbClr val="FF0000"/>
                          </a:solidFill>
                          <a:latin typeface="Cambria Math" panose="02040503050406030204" pitchFamily="18" charset="0"/>
                          <a:ea typeface="Cambria Math" panose="02040503050406030204" pitchFamily="18" charset="0"/>
                        </a:rPr>
                        <m:t>[</m:t>
                      </m:r>
                      <m:r>
                        <a:rPr lang="ja-JP" altLang="en-US" sz="2800" b="1" i="1" smtClean="0">
                          <a:solidFill>
                            <a:srgbClr val="FF0000"/>
                          </a:solidFill>
                          <a:latin typeface="Cambria Math" panose="02040503050406030204" pitchFamily="18" charset="0"/>
                          <a:ea typeface="Cambria Math" panose="02040503050406030204" pitchFamily="18" charset="0"/>
                        </a:rPr>
                        <m:t>𝝁</m:t>
                      </m:r>
                      <m:r>
                        <a:rPr lang="en-US" altLang="ja-JP" sz="2800" b="1" i="1" smtClean="0">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2800" b="1" dirty="0">
                  <a:latin typeface="HG丸ｺﾞｼｯｸM-PRO" panose="020F0600000000000000" pitchFamily="50" charset="-128"/>
                  <a:ea typeface="HG丸ｺﾞｼｯｸM-PRO" panose="020F0600000000000000" pitchFamily="50" charset="-128"/>
                </a:endParaRPr>
              </a:p>
            </p:txBody>
          </p:sp>
        </mc:Choice>
        <mc:Fallback xmlns="">
          <p:sp>
            <p:nvSpPr>
              <p:cNvPr id="135" name="正方形/長方形 134">
                <a:extLst>
                  <a:ext uri="{FF2B5EF4-FFF2-40B4-BE49-F238E27FC236}">
                    <a16:creationId xmlns:a16="http://schemas.microsoft.com/office/drawing/2014/main" id="{E93ABC10-0907-47EA-B7C4-02FCF4515D71}"/>
                  </a:ext>
                </a:extLst>
              </p:cNvPr>
              <p:cNvSpPr>
                <a:spLocks noRot="1" noChangeAspect="1" noMove="1" noResize="1" noEditPoints="1" noAdjustHandles="1" noChangeArrowheads="1" noChangeShapeType="1" noTextEdit="1"/>
              </p:cNvSpPr>
              <p:nvPr/>
            </p:nvSpPr>
            <p:spPr>
              <a:xfrm>
                <a:off x="913034" y="1655844"/>
                <a:ext cx="4598951" cy="974113"/>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0" name="正方形/長方形 139">
                <a:extLst>
                  <a:ext uri="{FF2B5EF4-FFF2-40B4-BE49-F238E27FC236}">
                    <a16:creationId xmlns:a16="http://schemas.microsoft.com/office/drawing/2014/main" id="{1A837733-E965-4F53-9DE3-003A9527EEAF}"/>
                  </a:ext>
                </a:extLst>
              </p:cNvPr>
              <p:cNvSpPr/>
              <p:nvPr/>
            </p:nvSpPr>
            <p:spPr>
              <a:xfrm>
                <a:off x="920170" y="3944460"/>
                <a:ext cx="4598951" cy="97411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𝑸</m:t>
                          </m:r>
                        </m:e>
                        <m:sub>
                          <m:r>
                            <a:rPr lang="en-US" altLang="ja-JP" sz="2800" b="1" i="1" smtClean="0">
                              <a:solidFill>
                                <a:srgbClr val="FF0000"/>
                              </a:solidFill>
                              <a:latin typeface="Cambria Math" panose="02040503050406030204" pitchFamily="18" charset="0"/>
                            </a:rPr>
                            <m:t>𝟏</m:t>
                          </m:r>
                        </m:sub>
                      </m:sSub>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𝟏</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𝟔</m:t>
                      </m:r>
                      <m:r>
                        <a:rPr lang="en-US" altLang="ja-JP"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ea typeface="Cambria Math" panose="02040503050406030204" pitchFamily="18" charset="0"/>
                            </a:rPr>
                          </m:ctrlPr>
                        </m:sSupPr>
                        <m:e>
                          <m:r>
                            <a:rPr lang="en-US" altLang="ja-JP" sz="2800" b="1" i="1" smtClean="0">
                              <a:solidFill>
                                <a:srgbClr val="FF0000"/>
                              </a:solidFill>
                              <a:latin typeface="Cambria Math" panose="02040503050406030204" pitchFamily="18" charset="0"/>
                              <a:ea typeface="Cambria Math" panose="02040503050406030204" pitchFamily="18" charset="0"/>
                            </a:rPr>
                            <m:t>𝟏𝟎</m:t>
                          </m:r>
                        </m:e>
                        <m:sup>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𝟔</m:t>
                          </m:r>
                        </m:sup>
                      </m:sSup>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𝟏𝟎</m:t>
                      </m:r>
                    </m:oMath>
                  </m:oMathPara>
                </a14:m>
                <a:endParaRPr lang="en-US" altLang="ja-JP" sz="2800" b="1" i="1" dirty="0">
                  <a:solidFill>
                    <a:srgbClr val="FF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𝟏𝟔</m:t>
                      </m:r>
                      <m:r>
                        <a:rPr lang="en-US" altLang="ja-JP" sz="2800" b="1" i="1">
                          <a:solidFill>
                            <a:srgbClr val="FF0000"/>
                          </a:solidFill>
                          <a:latin typeface="Cambria Math" panose="02040503050406030204" pitchFamily="18" charset="0"/>
                          <a:ea typeface="Cambria Math" panose="02040503050406030204" pitchFamily="18" charset="0"/>
                        </a:rPr>
                        <m:t>×</m:t>
                      </m:r>
                      <m:sSup>
                        <m:sSupPr>
                          <m:ctrlPr>
                            <a:rPr lang="en-US" altLang="ja-JP" sz="2800" b="1" i="1">
                              <a:solidFill>
                                <a:srgbClr val="FF0000"/>
                              </a:solidFill>
                              <a:latin typeface="Cambria Math" panose="02040503050406030204" pitchFamily="18" charset="0"/>
                              <a:ea typeface="Cambria Math" panose="02040503050406030204" pitchFamily="18" charset="0"/>
                            </a:rPr>
                          </m:ctrlPr>
                        </m:sSupPr>
                        <m:e>
                          <m:r>
                            <a:rPr lang="en-US" altLang="ja-JP" sz="2800" b="1" i="1">
                              <a:solidFill>
                                <a:srgbClr val="FF0000"/>
                              </a:solidFill>
                              <a:latin typeface="Cambria Math" panose="02040503050406030204" pitchFamily="18" charset="0"/>
                              <a:ea typeface="Cambria Math" panose="02040503050406030204" pitchFamily="18" charset="0"/>
                            </a:rPr>
                            <m:t>𝟏𝟎</m:t>
                          </m:r>
                        </m:e>
                        <m:sup>
                          <m:r>
                            <a:rPr lang="en-US" altLang="ja-JP" sz="2800" b="1" i="1">
                              <a:solidFill>
                                <a:srgbClr val="FF0000"/>
                              </a:solidFill>
                              <a:latin typeface="Cambria Math" panose="02040503050406030204" pitchFamily="18" charset="0"/>
                              <a:ea typeface="Cambria Math" panose="02040503050406030204" pitchFamily="18" charset="0"/>
                            </a:rPr>
                            <m:t>−</m:t>
                          </m:r>
                          <m:r>
                            <a:rPr lang="en-US" altLang="ja-JP" sz="2800" b="1" i="1">
                              <a:solidFill>
                                <a:srgbClr val="FF0000"/>
                              </a:solidFill>
                              <a:latin typeface="Cambria Math" panose="02040503050406030204" pitchFamily="18" charset="0"/>
                              <a:ea typeface="Cambria Math" panose="02040503050406030204" pitchFamily="18" charset="0"/>
                            </a:rPr>
                            <m:t>𝟔</m:t>
                          </m:r>
                        </m:sup>
                      </m:sSup>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r>
                        <a:rPr lang="en-US" altLang="ja-JP" sz="2800" b="1" i="1" smtClean="0">
                          <a:solidFill>
                            <a:srgbClr val="FF0000"/>
                          </a:solidFill>
                          <a:latin typeface="Cambria Math" panose="02040503050406030204" pitchFamily="18" charset="0"/>
                          <a:ea typeface="Cambria Math" panose="02040503050406030204" pitchFamily="18" charset="0"/>
                        </a:rPr>
                        <m:t>𝟏𝟔</m:t>
                      </m:r>
                      <m:r>
                        <a:rPr lang="en-US" altLang="ja-JP" sz="2800" b="1" i="1" smtClean="0">
                          <a:solidFill>
                            <a:srgbClr val="FF0000"/>
                          </a:solidFill>
                          <a:latin typeface="Cambria Math" panose="02040503050406030204" pitchFamily="18" charset="0"/>
                          <a:ea typeface="Cambria Math" panose="02040503050406030204" pitchFamily="18" charset="0"/>
                        </a:rPr>
                        <m:t>[</m:t>
                      </m:r>
                      <m:r>
                        <a:rPr lang="ja-JP" altLang="en-US" sz="2800" b="1" i="1" smtClean="0">
                          <a:solidFill>
                            <a:srgbClr val="FF0000"/>
                          </a:solidFill>
                          <a:latin typeface="Cambria Math" panose="02040503050406030204" pitchFamily="18" charset="0"/>
                          <a:ea typeface="Cambria Math" panose="02040503050406030204" pitchFamily="18" charset="0"/>
                        </a:rPr>
                        <m:t>𝝁</m:t>
                      </m:r>
                      <m:r>
                        <a:rPr lang="en-US" altLang="ja-JP" sz="2800" b="1" i="1" smtClean="0">
                          <a:solidFill>
                            <a:srgbClr val="FF0000"/>
                          </a:solidFill>
                          <a:latin typeface="Cambria Math" panose="02040503050406030204" pitchFamily="18" charset="0"/>
                          <a:ea typeface="Cambria Math" panose="02040503050406030204" pitchFamily="18" charset="0"/>
                        </a:rPr>
                        <m:t>𝑪</m:t>
                      </m:r>
                      <m:r>
                        <a:rPr lang="en-US" altLang="ja-JP" sz="2800" b="1" i="1" smtClean="0">
                          <a:solidFill>
                            <a:srgbClr val="FF0000"/>
                          </a:solidFill>
                          <a:latin typeface="Cambria Math" panose="02040503050406030204" pitchFamily="18" charset="0"/>
                          <a:ea typeface="Cambria Math" panose="02040503050406030204" pitchFamily="18" charset="0"/>
                        </a:rPr>
                        <m:t>]</m:t>
                      </m:r>
                    </m:oMath>
                  </m:oMathPara>
                </a14:m>
                <a:endParaRPr lang="ja-JP" altLang="en-US" sz="2800" b="1" dirty="0">
                  <a:latin typeface="HG丸ｺﾞｼｯｸM-PRO" panose="020F0600000000000000" pitchFamily="50" charset="-128"/>
                  <a:ea typeface="HG丸ｺﾞｼｯｸM-PRO" panose="020F0600000000000000" pitchFamily="50" charset="-128"/>
                </a:endParaRPr>
              </a:p>
            </p:txBody>
          </p:sp>
        </mc:Choice>
        <mc:Fallback xmlns="">
          <p:sp>
            <p:nvSpPr>
              <p:cNvPr id="140" name="正方形/長方形 139">
                <a:extLst>
                  <a:ext uri="{FF2B5EF4-FFF2-40B4-BE49-F238E27FC236}">
                    <a16:creationId xmlns:a16="http://schemas.microsoft.com/office/drawing/2014/main" id="{1A837733-E965-4F53-9DE3-003A9527EEAF}"/>
                  </a:ext>
                </a:extLst>
              </p:cNvPr>
              <p:cNvSpPr>
                <a:spLocks noRot="1" noChangeAspect="1" noMove="1" noResize="1" noEditPoints="1" noAdjustHandles="1" noChangeArrowheads="1" noChangeShapeType="1" noTextEdit="1"/>
              </p:cNvSpPr>
              <p:nvPr/>
            </p:nvSpPr>
            <p:spPr>
              <a:xfrm>
                <a:off x="920170" y="3944460"/>
                <a:ext cx="4598951" cy="97411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D709AAFB-6255-49D4-835B-CF0AA3BA013C}"/>
                  </a:ext>
                </a:extLst>
              </p:cNvPr>
              <p:cNvSpPr/>
              <p:nvPr/>
            </p:nvSpPr>
            <p:spPr>
              <a:xfrm>
                <a:off x="565383" y="3213171"/>
                <a:ext cx="3872022"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（別）</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𝟏𝟐𝟑</m:t>
                        </m:r>
                      </m:sub>
                    </m:sSub>
                  </m:oMath>
                </a14:m>
                <a:r>
                  <a:rPr lang="ja-JP" altLang="en-US" sz="2800" dirty="0">
                    <a:latin typeface="HG丸ｺﾞｼｯｸM-PRO" panose="020F0600000000000000" pitchFamily="50" charset="-128"/>
                    <a:ea typeface="HG丸ｺﾞｼｯｸM-PRO" panose="020F0600000000000000" pitchFamily="50" charset="-128"/>
                  </a:rPr>
                  <a:t>を用いて、</a:t>
                </a:r>
              </a:p>
            </p:txBody>
          </p:sp>
        </mc:Choice>
        <mc:Fallback xmlns="">
          <p:sp>
            <p:nvSpPr>
              <p:cNvPr id="57" name="正方形/長方形 56">
                <a:extLst>
                  <a:ext uri="{FF2B5EF4-FFF2-40B4-BE49-F238E27FC236}">
                    <a16:creationId xmlns:a16="http://schemas.microsoft.com/office/drawing/2014/main" id="{D709AAFB-6255-49D4-835B-CF0AA3BA013C}"/>
                  </a:ext>
                </a:extLst>
              </p:cNvPr>
              <p:cNvSpPr>
                <a:spLocks noRot="1" noChangeAspect="1" noMove="1" noResize="1" noEditPoints="1" noAdjustHandles="1" noChangeArrowheads="1" noChangeShapeType="1" noTextEdit="1"/>
              </p:cNvSpPr>
              <p:nvPr/>
            </p:nvSpPr>
            <p:spPr>
              <a:xfrm>
                <a:off x="565383" y="3213171"/>
                <a:ext cx="3872022" cy="523220"/>
              </a:xfrm>
              <a:prstGeom prst="rect">
                <a:avLst/>
              </a:prstGeom>
              <a:blipFill>
                <a:blip r:embed="rId13"/>
                <a:stretch>
                  <a:fillRect l="-3307" t="-13953" r="-2520" b="-29070"/>
                </a:stretch>
              </a:blipFill>
            </p:spPr>
            <p:txBody>
              <a:bodyPr/>
              <a:lstStyle/>
              <a:p>
                <a:r>
                  <a:rPr lang="ja-JP" altLang="en-US">
                    <a:noFill/>
                  </a:rPr>
                  <a:t> </a:t>
                </a:r>
              </a:p>
            </p:txBody>
          </p:sp>
        </mc:Fallback>
      </mc:AlternateContent>
      <p:grpSp>
        <p:nvGrpSpPr>
          <p:cNvPr id="7" name="グループ化 6">
            <a:extLst>
              <a:ext uri="{FF2B5EF4-FFF2-40B4-BE49-F238E27FC236}">
                <a16:creationId xmlns:a16="http://schemas.microsoft.com/office/drawing/2014/main" id="{5BB43C11-01FE-423F-BD73-C96C506C65CA}"/>
              </a:ext>
            </a:extLst>
          </p:cNvPr>
          <p:cNvGrpSpPr/>
          <p:nvPr/>
        </p:nvGrpSpPr>
        <p:grpSpPr>
          <a:xfrm>
            <a:off x="5636972" y="3296050"/>
            <a:ext cx="1486343" cy="2738255"/>
            <a:chOff x="6552463" y="3943283"/>
            <a:chExt cx="1486343" cy="2738255"/>
          </a:xfrm>
        </p:grpSpPr>
        <mc:AlternateContent xmlns:mc="http://schemas.openxmlformats.org/markup-compatibility/2006" xmlns:a14="http://schemas.microsoft.com/office/drawing/2010/main">
          <mc:Choice Requires="a14">
            <p:sp>
              <p:nvSpPr>
                <p:cNvPr id="76" name="正方形/長方形 75">
                  <a:extLst>
                    <a:ext uri="{FF2B5EF4-FFF2-40B4-BE49-F238E27FC236}">
                      <a16:creationId xmlns:a16="http://schemas.microsoft.com/office/drawing/2014/main" id="{6FC7CE79-0157-4D78-BEF3-95DE8B9700B8}"/>
                    </a:ext>
                  </a:extLst>
                </p:cNvPr>
                <p:cNvSpPr/>
                <p:nvPr/>
              </p:nvSpPr>
              <p:spPr>
                <a:xfrm>
                  <a:off x="6908977" y="4937912"/>
                  <a:ext cx="7184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solidFill>
                                  <a:srgbClr val="FF0000"/>
                                </a:solidFill>
                                <a:latin typeface="Cambria Math" panose="02040503050406030204" pitchFamily="18" charset="0"/>
                              </a:rPr>
                            </m:ctrlPr>
                          </m:sSubPr>
                          <m:e>
                            <m:r>
                              <a:rPr lang="en-US" altLang="ja-JP" b="1" i="1">
                                <a:solidFill>
                                  <a:srgbClr val="FF0000"/>
                                </a:solidFill>
                                <a:latin typeface="Cambria Math" panose="02040503050406030204" pitchFamily="18" charset="0"/>
                              </a:rPr>
                              <m:t>𝑪</m:t>
                            </m:r>
                          </m:e>
                          <m:sub>
                            <m:r>
                              <a:rPr lang="en-US" altLang="ja-JP" b="1" i="1">
                                <a:solidFill>
                                  <a:srgbClr val="FF0000"/>
                                </a:solidFill>
                                <a:latin typeface="Cambria Math" panose="02040503050406030204" pitchFamily="18" charset="0"/>
                              </a:rPr>
                              <m:t>𝟏𝟐𝟑</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76" name="正方形/長方形 75">
                  <a:extLst>
                    <a:ext uri="{FF2B5EF4-FFF2-40B4-BE49-F238E27FC236}">
                      <a16:creationId xmlns:a16="http://schemas.microsoft.com/office/drawing/2014/main" id="{6FC7CE79-0157-4D78-BEF3-95DE8B9700B8}"/>
                    </a:ext>
                  </a:extLst>
                </p:cNvPr>
                <p:cNvSpPr>
                  <a:spLocks noRot="1" noChangeAspect="1" noMove="1" noResize="1" noEditPoints="1" noAdjustHandles="1" noChangeArrowheads="1" noChangeShapeType="1" noTextEdit="1"/>
                </p:cNvSpPr>
                <p:nvPr/>
              </p:nvSpPr>
              <p:spPr>
                <a:xfrm>
                  <a:off x="6908977" y="4937912"/>
                  <a:ext cx="718402" cy="369332"/>
                </a:xfrm>
                <a:prstGeom prst="rect">
                  <a:avLst/>
                </a:prstGeom>
                <a:blipFill>
                  <a:blip r:embed="rId14"/>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82AF2968-008A-4936-A5FE-F1BE341B6443}"/>
                    </a:ext>
                  </a:extLst>
                </p:cNvPr>
                <p:cNvSpPr/>
                <p:nvPr/>
              </p:nvSpPr>
              <p:spPr>
                <a:xfrm>
                  <a:off x="6552463" y="3943283"/>
                  <a:ext cx="45717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solidFill>
                                  <a:srgbClr val="FF0000"/>
                                </a:solidFill>
                                <a:latin typeface="Cambria Math" panose="02040503050406030204" pitchFamily="18" charset="0"/>
                              </a:rPr>
                            </m:ctrlPr>
                          </m:sSubPr>
                          <m:e>
                            <m:r>
                              <a:rPr lang="en-US" altLang="ja-JP" sz="2000" b="1" i="1" smtClean="0">
                                <a:solidFill>
                                  <a:srgbClr val="FF0000"/>
                                </a:solidFill>
                                <a:latin typeface="Cambria Math" panose="02040503050406030204" pitchFamily="18" charset="0"/>
                              </a:rPr>
                              <m:t>𝑸</m:t>
                            </m:r>
                          </m:e>
                          <m:sub>
                            <m:r>
                              <a:rPr lang="en-US" altLang="ja-JP" sz="2000" b="1" i="1" smtClean="0">
                                <a:solidFill>
                                  <a:srgbClr val="FF0000"/>
                                </a:solidFill>
                                <a:latin typeface="Cambria Math" panose="02040503050406030204" pitchFamily="18" charset="0"/>
                              </a:rPr>
                              <m:t>𝟏</m:t>
                            </m:r>
                          </m:sub>
                        </m:sSub>
                      </m:oMath>
                    </m:oMathPara>
                  </a14:m>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7" name="正方形/長方形 76">
                  <a:extLst>
                    <a:ext uri="{FF2B5EF4-FFF2-40B4-BE49-F238E27FC236}">
                      <a16:creationId xmlns:a16="http://schemas.microsoft.com/office/drawing/2014/main" id="{82AF2968-008A-4936-A5FE-F1BE341B6443}"/>
                    </a:ext>
                  </a:extLst>
                </p:cNvPr>
                <p:cNvSpPr>
                  <a:spLocks noRot="1" noChangeAspect="1" noMove="1" noResize="1" noEditPoints="1" noAdjustHandles="1" noChangeArrowheads="1" noChangeShapeType="1" noTextEdit="1"/>
                </p:cNvSpPr>
                <p:nvPr/>
              </p:nvSpPr>
              <p:spPr>
                <a:xfrm>
                  <a:off x="6552463" y="3943283"/>
                  <a:ext cx="457176" cy="400110"/>
                </a:xfrm>
                <a:prstGeom prst="rect">
                  <a:avLst/>
                </a:prstGeom>
                <a:blipFill>
                  <a:blip r:embed="rId15"/>
                  <a:stretch>
                    <a:fillRect l="-5333" r="-1333"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正方形/長方形 86">
                  <a:extLst>
                    <a:ext uri="{FF2B5EF4-FFF2-40B4-BE49-F238E27FC236}">
                      <a16:creationId xmlns:a16="http://schemas.microsoft.com/office/drawing/2014/main" id="{6E1D6029-D7F4-497E-80FF-4D36F24BC271}"/>
                    </a:ext>
                  </a:extLst>
                </p:cNvPr>
                <p:cNvSpPr/>
                <p:nvPr/>
              </p:nvSpPr>
              <p:spPr>
                <a:xfrm>
                  <a:off x="7336370" y="3943283"/>
                  <a:ext cx="70243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b="1" i="1" smtClean="0">
                            <a:solidFill>
                              <a:srgbClr val="FF0000"/>
                            </a:solidFill>
                            <a:latin typeface="Cambria Math" panose="02040503050406030204" pitchFamily="18" charset="0"/>
                          </a:rPr>
                          <m:t>−</m:t>
                        </m:r>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𝑸</m:t>
                            </m:r>
                          </m:e>
                          <m:sub>
                            <m:r>
                              <a:rPr lang="en-US" altLang="ja-JP" sz="2000" b="1" i="1" smtClean="0">
                                <a:solidFill>
                                  <a:srgbClr val="FF0000"/>
                                </a:solidFill>
                                <a:latin typeface="Cambria Math" panose="02040503050406030204" pitchFamily="18" charset="0"/>
                              </a:rPr>
                              <m:t>𝟏</m:t>
                            </m:r>
                          </m:sub>
                        </m:sSub>
                      </m:oMath>
                    </m:oMathPara>
                  </a14:m>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7" name="正方形/長方形 86">
                  <a:extLst>
                    <a:ext uri="{FF2B5EF4-FFF2-40B4-BE49-F238E27FC236}">
                      <a16:creationId xmlns:a16="http://schemas.microsoft.com/office/drawing/2014/main" id="{6E1D6029-D7F4-497E-80FF-4D36F24BC271}"/>
                    </a:ext>
                  </a:extLst>
                </p:cNvPr>
                <p:cNvSpPr>
                  <a:spLocks noRot="1" noChangeAspect="1" noMove="1" noResize="1" noEditPoints="1" noAdjustHandles="1" noChangeArrowheads="1" noChangeShapeType="1" noTextEdit="1"/>
                </p:cNvSpPr>
                <p:nvPr/>
              </p:nvSpPr>
              <p:spPr>
                <a:xfrm>
                  <a:off x="7336370" y="3943283"/>
                  <a:ext cx="702436" cy="400110"/>
                </a:xfrm>
                <a:prstGeom prst="rect">
                  <a:avLst/>
                </a:prstGeom>
                <a:blipFill>
                  <a:blip r:embed="rId16"/>
                  <a:stretch>
                    <a:fillRect b="-15385"/>
                  </a:stretch>
                </a:blipFill>
              </p:spPr>
              <p:txBody>
                <a:bodyPr/>
                <a:lstStyle/>
                <a:p>
                  <a:r>
                    <a:rPr lang="ja-JP" altLang="en-US">
                      <a:noFill/>
                    </a:rPr>
                    <a:t> </a:t>
                  </a:r>
                </a:p>
              </p:txBody>
            </p:sp>
          </mc:Fallback>
        </mc:AlternateContent>
        <p:cxnSp>
          <p:nvCxnSpPr>
            <p:cNvPr id="99" name="直線コネクタ 98">
              <a:extLst>
                <a:ext uri="{FF2B5EF4-FFF2-40B4-BE49-F238E27FC236}">
                  <a16:creationId xmlns:a16="http://schemas.microsoft.com/office/drawing/2014/main" id="{2F0FFFE4-5A64-4E95-A685-1DDB8F8BCD7B}"/>
                </a:ext>
              </a:extLst>
            </p:cNvPr>
            <p:cNvCxnSpPr>
              <a:cxnSpLocks/>
              <a:stCxn id="111" idx="1"/>
            </p:cNvCxnSpPr>
            <p:nvPr/>
          </p:nvCxnSpPr>
          <p:spPr>
            <a:xfrm flipH="1">
              <a:off x="6587480" y="4626090"/>
              <a:ext cx="41360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6B7CECF1-9FF5-4875-89AE-01ACBFDDDE67}"/>
                </a:ext>
              </a:extLst>
            </p:cNvPr>
            <p:cNvCxnSpPr>
              <a:cxnSpLocks/>
            </p:cNvCxnSpPr>
            <p:nvPr/>
          </p:nvCxnSpPr>
          <p:spPr>
            <a:xfrm flipV="1">
              <a:off x="6587479" y="461567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EE7152C8-AF52-49F4-95A1-0C888E20CB43}"/>
                </a:ext>
              </a:extLst>
            </p:cNvPr>
            <p:cNvCxnSpPr>
              <a:cxnSpLocks/>
            </p:cNvCxnSpPr>
            <p:nvPr/>
          </p:nvCxnSpPr>
          <p:spPr>
            <a:xfrm flipV="1">
              <a:off x="7841098" y="4606574"/>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8A96E4C1-A203-4844-9859-7D7021B978F3}"/>
                </a:ext>
              </a:extLst>
            </p:cNvPr>
            <p:cNvCxnSpPr>
              <a:cxnSpLocks/>
            </p:cNvCxnSpPr>
            <p:nvPr/>
          </p:nvCxnSpPr>
          <p:spPr>
            <a:xfrm flipH="1">
              <a:off x="6597054" y="6000385"/>
              <a:ext cx="5465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5777884-E25E-483D-8947-30ABA5C8EE09}"/>
                </a:ext>
              </a:extLst>
            </p:cNvPr>
            <p:cNvCxnSpPr>
              <a:cxnSpLocks/>
            </p:cNvCxnSpPr>
            <p:nvPr/>
          </p:nvCxnSpPr>
          <p:spPr>
            <a:xfrm flipH="1">
              <a:off x="7285197" y="6000385"/>
              <a:ext cx="538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2C01DE6E-BDF4-4D17-B0BC-23CF1E44AB7E}"/>
                </a:ext>
              </a:extLst>
            </p:cNvPr>
            <p:cNvCxnSpPr>
              <a:cxnSpLocks/>
            </p:cNvCxnSpPr>
            <p:nvPr/>
          </p:nvCxnSpPr>
          <p:spPr>
            <a:xfrm flipV="1">
              <a:off x="7143588" y="5776980"/>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CD0A0E9F-C84F-40FE-9D84-34B46C10AB18}"/>
                </a:ext>
              </a:extLst>
            </p:cNvPr>
            <p:cNvCxnSpPr>
              <a:cxnSpLocks/>
            </p:cNvCxnSpPr>
            <p:nvPr/>
          </p:nvCxnSpPr>
          <p:spPr>
            <a:xfrm flipV="1">
              <a:off x="7285196" y="5884522"/>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グループ化 105">
              <a:extLst>
                <a:ext uri="{FF2B5EF4-FFF2-40B4-BE49-F238E27FC236}">
                  <a16:creationId xmlns:a16="http://schemas.microsoft.com/office/drawing/2014/main" id="{7133B316-7E4D-4E9E-A47E-0541F8C30677}"/>
                </a:ext>
              </a:extLst>
            </p:cNvPr>
            <p:cNvGrpSpPr/>
            <p:nvPr/>
          </p:nvGrpSpPr>
          <p:grpSpPr>
            <a:xfrm>
              <a:off x="7001088" y="4301989"/>
              <a:ext cx="436538" cy="648201"/>
              <a:chOff x="2901022" y="775998"/>
              <a:chExt cx="436538" cy="919032"/>
            </a:xfrm>
          </p:grpSpPr>
          <p:sp>
            <p:nvSpPr>
              <p:cNvPr id="111" name="正方形/長方形 110">
                <a:extLst>
                  <a:ext uri="{FF2B5EF4-FFF2-40B4-BE49-F238E27FC236}">
                    <a16:creationId xmlns:a16="http://schemas.microsoft.com/office/drawing/2014/main" id="{8D4A5287-81E2-4431-B670-64260B9CC555}"/>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12" name="正方形/長方形 111">
                <a:extLst>
                  <a:ext uri="{FF2B5EF4-FFF2-40B4-BE49-F238E27FC236}">
                    <a16:creationId xmlns:a16="http://schemas.microsoft.com/office/drawing/2014/main" id="{7F38AACD-050A-4CCB-B646-11CD3A77042D}"/>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107" name="正方形/長方形 106">
                  <a:extLst>
                    <a:ext uri="{FF2B5EF4-FFF2-40B4-BE49-F238E27FC236}">
                      <a16:creationId xmlns:a16="http://schemas.microsoft.com/office/drawing/2014/main" id="{6ECF2AE5-E304-4C50-B056-F6F7F7C065E0}"/>
                    </a:ext>
                  </a:extLst>
                </p:cNvPr>
                <p:cNvSpPr/>
                <p:nvPr/>
              </p:nvSpPr>
              <p:spPr>
                <a:xfrm>
                  <a:off x="6763177" y="6312206"/>
                  <a:ext cx="8467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0" smtClean="0">
                            <a:solidFill>
                              <a:srgbClr val="FF0000"/>
                            </a:solidFill>
                            <a:latin typeface="Cambria Math" panose="02040503050406030204" pitchFamily="18" charset="0"/>
                          </a:rPr>
                          <m:t>𝟏𝟎</m:t>
                        </m:r>
                        <m:r>
                          <a:rPr lang="en-US" altLang="ja-JP" b="1" i="0" smtClean="0">
                            <a:solidFill>
                              <a:srgbClr val="FF0000"/>
                            </a:solidFill>
                            <a:latin typeface="Cambria Math" panose="02040503050406030204" pitchFamily="18" charset="0"/>
                          </a:rPr>
                          <m:t>[</m:t>
                        </m:r>
                        <m:r>
                          <a:rPr lang="en-US" altLang="ja-JP" b="1" i="0" smtClean="0">
                            <a:solidFill>
                              <a:srgbClr val="FF0000"/>
                            </a:solidFill>
                            <a:latin typeface="Cambria Math" panose="02040503050406030204" pitchFamily="18" charset="0"/>
                          </a:rPr>
                          <m:t>𝐕</m:t>
                        </m:r>
                        <m:r>
                          <a:rPr lang="en-US" altLang="ja-JP" b="1" i="0" smtClean="0">
                            <a:solidFill>
                              <a:srgbClr val="FF0000"/>
                            </a:solidFill>
                            <a:latin typeface="Cambria Math" panose="02040503050406030204" pitchFamily="18" charset="0"/>
                          </a:rPr>
                          <m:t>]</m:t>
                        </m:r>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07" name="正方形/長方形 106">
                  <a:extLst>
                    <a:ext uri="{FF2B5EF4-FFF2-40B4-BE49-F238E27FC236}">
                      <a16:creationId xmlns:a16="http://schemas.microsoft.com/office/drawing/2014/main" id="{6ECF2AE5-E304-4C50-B056-F6F7F7C065E0}"/>
                    </a:ext>
                  </a:extLst>
                </p:cNvPr>
                <p:cNvSpPr>
                  <a:spLocks noRot="1" noChangeAspect="1" noMove="1" noResize="1" noEditPoints="1" noAdjustHandles="1" noChangeArrowheads="1" noChangeShapeType="1" noTextEdit="1"/>
                </p:cNvSpPr>
                <p:nvPr/>
              </p:nvSpPr>
              <p:spPr>
                <a:xfrm>
                  <a:off x="6763177" y="6312206"/>
                  <a:ext cx="846706" cy="369332"/>
                </a:xfrm>
                <a:prstGeom prst="rect">
                  <a:avLst/>
                </a:prstGeom>
                <a:blipFill>
                  <a:blip r:embed="rId17"/>
                  <a:stretch>
                    <a:fillRect b="-18033"/>
                  </a:stretch>
                </a:blipFill>
              </p:spPr>
              <p:txBody>
                <a:bodyPr/>
                <a:lstStyle/>
                <a:p>
                  <a:r>
                    <a:rPr lang="ja-JP" altLang="en-US">
                      <a:noFill/>
                    </a:rPr>
                    <a:t> </a:t>
                  </a:r>
                </a:p>
              </p:txBody>
            </p:sp>
          </mc:Fallback>
        </mc:AlternateContent>
        <p:cxnSp>
          <p:nvCxnSpPr>
            <p:cNvPr id="108" name="直線コネクタ 107">
              <a:extLst>
                <a:ext uri="{FF2B5EF4-FFF2-40B4-BE49-F238E27FC236}">
                  <a16:creationId xmlns:a16="http://schemas.microsoft.com/office/drawing/2014/main" id="{817B85BD-7CDA-40B2-9E0B-CF3E1A6E278F}"/>
                </a:ext>
              </a:extLst>
            </p:cNvPr>
            <p:cNvCxnSpPr>
              <a:cxnSpLocks/>
            </p:cNvCxnSpPr>
            <p:nvPr/>
          </p:nvCxnSpPr>
          <p:spPr>
            <a:xfrm flipH="1">
              <a:off x="7429504" y="4619950"/>
              <a:ext cx="3885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正方形/長方形 116">
                <a:extLst>
                  <a:ext uri="{FF2B5EF4-FFF2-40B4-BE49-F238E27FC236}">
                    <a16:creationId xmlns:a16="http://schemas.microsoft.com/office/drawing/2014/main" id="{8E0CAEDE-58DA-41DD-9576-FB277C7D3653}"/>
                  </a:ext>
                </a:extLst>
              </p:cNvPr>
              <p:cNvSpPr/>
              <p:nvPr/>
            </p:nvSpPr>
            <p:spPr>
              <a:xfrm>
                <a:off x="8246176" y="1992864"/>
                <a:ext cx="45717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𝑸</m:t>
                          </m:r>
                        </m:e>
                        <m:sub>
                          <m:r>
                            <a:rPr lang="en-US" altLang="ja-JP" sz="2400" b="1" i="1" smtClean="0">
                              <a:solidFill>
                                <a:srgbClr val="FF0000"/>
                              </a:solidFill>
                              <a:latin typeface="Cambria Math" panose="02040503050406030204" pitchFamily="18" charset="0"/>
                            </a:rPr>
                            <m:t>𝟏</m:t>
                          </m:r>
                        </m:sub>
                      </m:sSub>
                    </m:oMath>
                  </m:oMathPara>
                </a14:m>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7" name="正方形/長方形 116">
                <a:extLst>
                  <a:ext uri="{FF2B5EF4-FFF2-40B4-BE49-F238E27FC236}">
                    <a16:creationId xmlns:a16="http://schemas.microsoft.com/office/drawing/2014/main" id="{8E0CAEDE-58DA-41DD-9576-FB277C7D3653}"/>
                  </a:ext>
                </a:extLst>
              </p:cNvPr>
              <p:cNvSpPr>
                <a:spLocks noRot="1" noChangeAspect="1" noMove="1" noResize="1" noEditPoints="1" noAdjustHandles="1" noChangeArrowheads="1" noChangeShapeType="1" noTextEdit="1"/>
              </p:cNvSpPr>
              <p:nvPr/>
            </p:nvSpPr>
            <p:spPr>
              <a:xfrm>
                <a:off x="8246176" y="1992864"/>
                <a:ext cx="457176" cy="461665"/>
              </a:xfrm>
              <a:prstGeom prst="rect">
                <a:avLst/>
              </a:prstGeom>
              <a:blipFill>
                <a:blip r:embed="rId18"/>
                <a:stretch>
                  <a:fillRect l="-9333" r="-16000" b="-14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870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down)">
                                      <p:cBhvr>
                                        <p:cTn id="20"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0"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28</a:t>
            </a:fld>
            <a:endParaRPr kumimoji="1" lang="ja-JP" altLang="en-US"/>
          </a:p>
        </p:txBody>
      </p:sp>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F6E0F84-E740-4E06-B4ED-27177EBC0ED5}"/>
                  </a:ext>
                </a:extLst>
              </p:cNvPr>
              <p:cNvSpPr/>
              <p:nvPr/>
            </p:nvSpPr>
            <p:spPr>
              <a:xfrm>
                <a:off x="0" y="892741"/>
                <a:ext cx="7981096"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（６）</a:t>
                </a:r>
                <a:r>
                  <a:rPr lang="en-US" altLang="ja-JP" sz="28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𝐶</m:t>
                        </m:r>
                      </m:e>
                      <m:sub>
                        <m:r>
                          <a:rPr lang="en-US" altLang="ja-JP" sz="2800" i="1">
                            <a:solidFill>
                              <a:srgbClr val="FF0000"/>
                            </a:solidFill>
                            <a:latin typeface="Cambria Math" panose="02040503050406030204" pitchFamily="18" charset="0"/>
                          </a:rPr>
                          <m:t>2</m:t>
                        </m:r>
                      </m:sub>
                    </m:sSub>
                    <m:r>
                      <a:rPr lang="en-US" altLang="ja-JP" sz="2800" i="1">
                        <a:solidFill>
                          <a:srgbClr val="FF0000"/>
                        </a:solidFill>
                        <a:latin typeface="Cambria Math" panose="02040503050406030204" pitchFamily="18" charset="0"/>
                      </a:rPr>
                      <m:t>,</m:t>
                    </m:r>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𝐶</m:t>
                        </m:r>
                      </m:e>
                      <m:sub>
                        <m:r>
                          <a:rPr lang="en-US" altLang="ja-JP" sz="2800" b="0" i="1" smtClean="0">
                            <a:solidFill>
                              <a:srgbClr val="FF0000"/>
                            </a:solidFill>
                            <a:latin typeface="Cambria Math" panose="02040503050406030204" pitchFamily="18" charset="0"/>
                          </a:rPr>
                          <m:t>3</m:t>
                        </m:r>
                      </m:sub>
                    </m:sSub>
                  </m:oMath>
                </a14:m>
                <a:r>
                  <a:rPr lang="ja-JP" altLang="en-US" sz="2800" dirty="0">
                    <a:latin typeface="HG丸ｺﾞｼｯｸM-PRO" panose="020F0600000000000000" pitchFamily="50" charset="-128"/>
                    <a:ea typeface="HG丸ｺﾞｼｯｸM-PRO" panose="020F0600000000000000" pitchFamily="50" charset="-128"/>
                  </a:rPr>
                  <a:t>に蓄えられる電気量を求めなさい。</a:t>
                </a:r>
              </a:p>
            </p:txBody>
          </p:sp>
        </mc:Choice>
        <mc:Fallback xmlns="">
          <p:sp>
            <p:nvSpPr>
              <p:cNvPr id="42" name="正方形/長方形 41">
                <a:extLst>
                  <a:ext uri="{FF2B5EF4-FFF2-40B4-BE49-F238E27FC236}">
                    <a16:creationId xmlns:a16="http://schemas.microsoft.com/office/drawing/2014/main" id="{3F6E0F84-E740-4E06-B4ED-27177EBC0ED5}"/>
                  </a:ext>
                </a:extLst>
              </p:cNvPr>
              <p:cNvSpPr>
                <a:spLocks noRot="1" noChangeAspect="1" noMove="1" noResize="1" noEditPoints="1" noAdjustHandles="1" noChangeArrowheads="1" noChangeShapeType="1" noTextEdit="1"/>
              </p:cNvSpPr>
              <p:nvPr/>
            </p:nvSpPr>
            <p:spPr>
              <a:xfrm>
                <a:off x="0" y="892741"/>
                <a:ext cx="7981096" cy="523220"/>
              </a:xfrm>
              <a:prstGeom prst="rect">
                <a:avLst/>
              </a:prstGeom>
              <a:blipFill>
                <a:blip r:embed="rId2"/>
                <a:stretch>
                  <a:fillRect l="-1528" t="-13953" r="-229" b="-29070"/>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7D593E06-7E5F-4BF8-BBA2-C59D27BC34D8}"/>
              </a:ext>
            </a:extLst>
          </p:cNvPr>
          <p:cNvGrpSpPr/>
          <p:nvPr/>
        </p:nvGrpSpPr>
        <p:grpSpPr>
          <a:xfrm>
            <a:off x="8830663" y="2142557"/>
            <a:ext cx="3258718" cy="4031915"/>
            <a:chOff x="9382978" y="772190"/>
            <a:chExt cx="2167571" cy="2681871"/>
          </a:xfrm>
        </p:grpSpPr>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99B33550-0334-4B33-ADC0-052DF00798C8}"/>
                    </a:ext>
                  </a:extLst>
                </p:cNvPr>
                <p:cNvSpPr/>
                <p:nvPr/>
              </p:nvSpPr>
              <p:spPr>
                <a:xfrm>
                  <a:off x="9382978" y="1029493"/>
                  <a:ext cx="708763" cy="3070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𝟐</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99B33550-0334-4B33-ADC0-052DF00798C8}"/>
                    </a:ext>
                  </a:extLst>
                </p:cNvPr>
                <p:cNvSpPr>
                  <a:spLocks noRot="1" noChangeAspect="1" noMove="1" noResize="1" noEditPoints="1" noAdjustHandles="1" noChangeArrowheads="1" noChangeShapeType="1" noTextEdit="1"/>
                </p:cNvSpPr>
                <p:nvPr/>
              </p:nvSpPr>
              <p:spPr>
                <a:xfrm>
                  <a:off x="9382978" y="1029493"/>
                  <a:ext cx="708763" cy="307081"/>
                </a:xfrm>
                <a:prstGeom prst="rect">
                  <a:avLst/>
                </a:prstGeom>
                <a:blipFill>
                  <a:blip r:embed="rId3"/>
                  <a:stretch>
                    <a:fillRect b="-10526"/>
                  </a:stretch>
                </a:blipFill>
              </p:spPr>
              <p:txBody>
                <a:bodyPr/>
                <a:lstStyle/>
                <a:p>
                  <a:r>
                    <a:rPr lang="ja-JP" altLang="en-US">
                      <a:noFill/>
                    </a:rPr>
                    <a:t> </a:t>
                  </a:r>
                </a:p>
              </p:txBody>
            </p:sp>
          </mc:Fallback>
        </mc:AlternateContent>
        <p:grpSp>
          <p:nvGrpSpPr>
            <p:cNvPr id="46" name="グループ化 45">
              <a:extLst>
                <a:ext uri="{FF2B5EF4-FFF2-40B4-BE49-F238E27FC236}">
                  <a16:creationId xmlns:a16="http://schemas.microsoft.com/office/drawing/2014/main" id="{3DDDC9A3-8B25-45B4-AF5F-18035F60D5E3}"/>
                </a:ext>
              </a:extLst>
            </p:cNvPr>
            <p:cNvGrpSpPr/>
            <p:nvPr/>
          </p:nvGrpSpPr>
          <p:grpSpPr>
            <a:xfrm>
              <a:off x="9382979" y="1025340"/>
              <a:ext cx="1924243" cy="2428721"/>
              <a:chOff x="9204872" y="1382939"/>
              <a:chExt cx="1924243" cy="2428721"/>
            </a:xfrm>
          </p:grpSpPr>
          <p:cxnSp>
            <p:nvCxnSpPr>
              <p:cNvPr id="47" name="直線コネクタ 46">
                <a:extLst>
                  <a:ext uri="{FF2B5EF4-FFF2-40B4-BE49-F238E27FC236}">
                    <a16:creationId xmlns:a16="http://schemas.microsoft.com/office/drawing/2014/main" id="{FC319F99-5170-4C03-85D1-0808BDC4F72E}"/>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8227138-3FCD-4563-A65E-AA452639A128}"/>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78A8A6B-021C-4EA2-982B-EAFAD5FB325F}"/>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5C32D2F-7D44-4217-ACD7-6E63F7ED269F}"/>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6AC52BF4-F8FB-4189-9547-A31301291BE0}"/>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0E3108-9C8A-42BA-8CF5-D9ADDCFAA896}"/>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00C22ED0-C365-4F7E-BE0D-1980523A1A76}"/>
                  </a:ext>
                </a:extLst>
              </p:cNvPr>
              <p:cNvGrpSpPr/>
              <p:nvPr/>
            </p:nvGrpSpPr>
            <p:grpSpPr>
              <a:xfrm>
                <a:off x="10289105" y="1382939"/>
                <a:ext cx="436538" cy="648201"/>
                <a:chOff x="2901022" y="775998"/>
                <a:chExt cx="436538" cy="919032"/>
              </a:xfrm>
            </p:grpSpPr>
            <p:sp>
              <p:nvSpPr>
                <p:cNvPr id="73" name="正方形/長方形 72">
                  <a:extLst>
                    <a:ext uri="{FF2B5EF4-FFF2-40B4-BE49-F238E27FC236}">
                      <a16:creationId xmlns:a16="http://schemas.microsoft.com/office/drawing/2014/main" id="{46906902-F502-4634-AB85-22B6932DBC93}"/>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63176DE1-4CD4-47C6-A3D2-43759FDBF865}"/>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p:cxnSp>
            <p:nvCxnSpPr>
              <p:cNvPr id="54" name="直線コネクタ 53">
                <a:extLst>
                  <a:ext uri="{FF2B5EF4-FFF2-40B4-BE49-F238E27FC236}">
                    <a16:creationId xmlns:a16="http://schemas.microsoft.com/office/drawing/2014/main" id="{1FBC4F70-9D1A-4DC7-BB3D-A210340F72F6}"/>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678B25B4-94FE-4D4E-8FF1-8847FD12128F}"/>
                      </a:ext>
                    </a:extLst>
                  </p:cNvPr>
                  <p:cNvSpPr/>
                  <p:nvPr/>
                </p:nvSpPr>
                <p:spPr>
                  <a:xfrm>
                    <a:off x="10351309" y="1593313"/>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678B25B4-94FE-4D4E-8FF1-8847FD12128F}"/>
                      </a:ext>
                    </a:extLst>
                  </p:cNvPr>
                  <p:cNvSpPr>
                    <a:spLocks noRot="1" noChangeAspect="1" noMove="1" noResize="1" noEditPoints="1" noAdjustHandles="1" noChangeArrowheads="1" noChangeShapeType="1" noTextEdit="1"/>
                  </p:cNvSpPr>
                  <p:nvPr/>
                </p:nvSpPr>
                <p:spPr>
                  <a:xfrm>
                    <a:off x="10351309" y="1593313"/>
                    <a:ext cx="319364" cy="225193"/>
                  </a:xfrm>
                  <a:prstGeom prst="rect">
                    <a:avLst/>
                  </a:prstGeom>
                  <a:blipFill>
                    <a:blip r:embed="rId4"/>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32CD4CDE-59C8-482B-ABBF-53361330F229}"/>
                      </a:ext>
                    </a:extLst>
                  </p:cNvPr>
                  <p:cNvSpPr/>
                  <p:nvPr/>
                </p:nvSpPr>
                <p:spPr>
                  <a:xfrm>
                    <a:off x="10356249" y="2383592"/>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32CD4CDE-59C8-482B-ABBF-53361330F229}"/>
                      </a:ext>
                    </a:extLst>
                  </p:cNvPr>
                  <p:cNvSpPr>
                    <a:spLocks noRot="1" noChangeAspect="1" noMove="1" noResize="1" noEditPoints="1" noAdjustHandles="1" noChangeArrowheads="1" noChangeShapeType="1" noTextEdit="1"/>
                  </p:cNvSpPr>
                  <p:nvPr/>
                </p:nvSpPr>
                <p:spPr>
                  <a:xfrm>
                    <a:off x="10356249" y="2383592"/>
                    <a:ext cx="319364" cy="225193"/>
                  </a:xfrm>
                  <a:prstGeom prst="rect">
                    <a:avLst/>
                  </a:prstGeom>
                  <a:blipFill>
                    <a:blip r:embed="rId5"/>
                    <a:stretch>
                      <a:fillRect b="-1818"/>
                    </a:stretch>
                  </a:blipFill>
                </p:spPr>
                <p:txBody>
                  <a:bodyPr/>
                  <a:lstStyle/>
                  <a:p>
                    <a:r>
                      <a:rPr lang="ja-JP" altLang="en-US">
                        <a:noFill/>
                      </a:rPr>
                      <a:t> </a:t>
                    </a:r>
                  </a:p>
                </p:txBody>
              </p:sp>
            </mc:Fallback>
          </mc:AlternateContent>
          <p:grpSp>
            <p:nvGrpSpPr>
              <p:cNvPr id="58" name="グループ化 57">
                <a:extLst>
                  <a:ext uri="{FF2B5EF4-FFF2-40B4-BE49-F238E27FC236}">
                    <a16:creationId xmlns:a16="http://schemas.microsoft.com/office/drawing/2014/main" id="{374975E0-8FDB-4E00-9B30-A68698A89C64}"/>
                  </a:ext>
                </a:extLst>
              </p:cNvPr>
              <p:cNvGrpSpPr/>
              <p:nvPr/>
            </p:nvGrpSpPr>
            <p:grpSpPr>
              <a:xfrm>
                <a:off x="10289105" y="2141737"/>
                <a:ext cx="436538" cy="648201"/>
                <a:chOff x="2901022" y="775998"/>
                <a:chExt cx="436538" cy="919032"/>
              </a:xfrm>
            </p:grpSpPr>
            <p:sp>
              <p:nvSpPr>
                <p:cNvPr id="71" name="正方形/長方形 70">
                  <a:extLst>
                    <a:ext uri="{FF2B5EF4-FFF2-40B4-BE49-F238E27FC236}">
                      <a16:creationId xmlns:a16="http://schemas.microsoft.com/office/drawing/2014/main" id="{22212950-A3A0-4BD9-B6A0-12DBABF9EBF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2" name="正方形/長方形 71">
                  <a:extLst>
                    <a:ext uri="{FF2B5EF4-FFF2-40B4-BE49-F238E27FC236}">
                      <a16:creationId xmlns:a16="http://schemas.microsoft.com/office/drawing/2014/main" id="{35646AD1-B8E0-4034-A8D7-694F9CC1420F}"/>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p:cxnSp>
            <p:nvCxnSpPr>
              <p:cNvPr id="59" name="直線コネクタ 58">
                <a:extLst>
                  <a:ext uri="{FF2B5EF4-FFF2-40B4-BE49-F238E27FC236}">
                    <a16:creationId xmlns:a16="http://schemas.microsoft.com/office/drawing/2014/main" id="{CA2D5B2E-73FC-4238-97D6-15051F2F595F}"/>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7EB08ED-7D76-4B82-B25E-E67C5F4A5BD8}"/>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24988FD-F956-461A-A82E-3CE612970AC7}"/>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CD3E32A-F07F-4C09-95EA-67C645BEAA29}"/>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268C8C9-FEC7-4CB4-B455-71B34E92022D}"/>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BE926D1D-2EF4-4AC7-9733-0CEBC7590607}"/>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6CEDD6F5-95E8-4C77-88A8-55D83735C621}"/>
                  </a:ext>
                </a:extLst>
              </p:cNvPr>
              <p:cNvGrpSpPr/>
              <p:nvPr/>
            </p:nvGrpSpPr>
            <p:grpSpPr>
              <a:xfrm>
                <a:off x="9424153" y="1773606"/>
                <a:ext cx="436538" cy="648201"/>
                <a:chOff x="2901022" y="775998"/>
                <a:chExt cx="436538" cy="919032"/>
              </a:xfrm>
            </p:grpSpPr>
            <p:sp>
              <p:nvSpPr>
                <p:cNvPr id="69" name="正方形/長方形 68">
                  <a:extLst>
                    <a:ext uri="{FF2B5EF4-FFF2-40B4-BE49-F238E27FC236}">
                      <a16:creationId xmlns:a16="http://schemas.microsoft.com/office/drawing/2014/main" id="{3F4BAE30-9070-46DB-AC06-B5810D9AB8AD}"/>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FFB54D07-B6C0-48C0-AEBD-1C3EA7604C3D}"/>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929CDDEE-99F4-41FC-BC5B-F95BA6F6AD42}"/>
                      </a:ext>
                    </a:extLst>
                  </p:cNvPr>
                  <p:cNvSpPr/>
                  <p:nvPr/>
                </p:nvSpPr>
                <p:spPr>
                  <a:xfrm>
                    <a:off x="9486358" y="1983980"/>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6" name="正方形/長方形 65">
                    <a:extLst>
                      <a:ext uri="{FF2B5EF4-FFF2-40B4-BE49-F238E27FC236}">
                        <a16:creationId xmlns:a16="http://schemas.microsoft.com/office/drawing/2014/main" id="{929CDDEE-99F4-41FC-BC5B-F95BA6F6AD42}"/>
                      </a:ext>
                    </a:extLst>
                  </p:cNvPr>
                  <p:cNvSpPr>
                    <a:spLocks noRot="1" noChangeAspect="1" noMove="1" noResize="1" noEditPoints="1" noAdjustHandles="1" noChangeArrowheads="1" noChangeShapeType="1" noTextEdit="1"/>
                  </p:cNvSpPr>
                  <p:nvPr/>
                </p:nvSpPr>
                <p:spPr>
                  <a:xfrm>
                    <a:off x="9486358" y="1983980"/>
                    <a:ext cx="319364" cy="225193"/>
                  </a:xfrm>
                  <a:prstGeom prst="rect">
                    <a:avLst/>
                  </a:prstGeom>
                  <a:blipFill>
                    <a:blip r:embed="rId6"/>
                    <a:stretch>
                      <a:fillRect/>
                    </a:stretch>
                  </a:blipFill>
                </p:spPr>
                <p:txBody>
                  <a:bodyPr/>
                  <a:lstStyle/>
                  <a:p>
                    <a:r>
                      <a:rPr lang="ja-JP" altLang="en-US">
                        <a:noFill/>
                      </a:rPr>
                      <a:t> </a:t>
                    </a:r>
                  </a:p>
                </p:txBody>
              </p:sp>
            </mc:Fallback>
          </mc:AlternateContent>
          <p:cxnSp>
            <p:nvCxnSpPr>
              <p:cNvPr id="67" name="直線コネクタ 66">
                <a:extLst>
                  <a:ext uri="{FF2B5EF4-FFF2-40B4-BE49-F238E27FC236}">
                    <a16:creationId xmlns:a16="http://schemas.microsoft.com/office/drawing/2014/main" id="{0BF4E64A-CC96-469D-877E-212A0881A1A6}"/>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2693FEC-672C-4969-B2B6-7F442B3EA319}"/>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直線矢印コネクタ 126">
              <a:extLst>
                <a:ext uri="{FF2B5EF4-FFF2-40B4-BE49-F238E27FC236}">
                  <a16:creationId xmlns:a16="http://schemas.microsoft.com/office/drawing/2014/main" id="{BF841862-675C-4F76-9C33-68DC88368CA5}"/>
                </a:ext>
              </a:extLst>
            </p:cNvPr>
            <p:cNvCxnSpPr>
              <a:cxnSpLocks/>
            </p:cNvCxnSpPr>
            <p:nvPr/>
          </p:nvCxnSpPr>
          <p:spPr>
            <a:xfrm>
              <a:off x="9452185" y="2494028"/>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正方形/長方形 127">
                  <a:extLst>
                    <a:ext uri="{FF2B5EF4-FFF2-40B4-BE49-F238E27FC236}">
                      <a16:creationId xmlns:a16="http://schemas.microsoft.com/office/drawing/2014/main" id="{1ED27F13-FC1D-43D0-A818-29DD9B990D4F}"/>
                    </a:ext>
                  </a:extLst>
                </p:cNvPr>
                <p:cNvSpPr/>
                <p:nvPr/>
              </p:nvSpPr>
              <p:spPr>
                <a:xfrm>
                  <a:off x="9497181" y="2493826"/>
                  <a:ext cx="666235" cy="245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solidFill>
                              <a:srgbClr val="FF0000"/>
                            </a:solidFill>
                            <a:latin typeface="Cambria Math" panose="02040503050406030204" pitchFamily="18" charset="0"/>
                          </a:rPr>
                          <m:t>8</m:t>
                        </m:r>
                        <m:r>
                          <a:rPr lang="en-US" altLang="ja-JP" b="0" i="1" smtClean="0">
                            <a:solidFill>
                              <a:srgbClr val="FF0000"/>
                            </a:solidFill>
                            <a:latin typeface="Cambria Math" panose="02040503050406030204" pitchFamily="18" charset="0"/>
                          </a:rPr>
                          <m:t>[</m:t>
                        </m:r>
                        <m:r>
                          <a:rPr lang="en-US" altLang="ja-JP" b="0" i="1" smtClean="0">
                            <a:solidFill>
                              <a:srgbClr val="FF0000"/>
                            </a:solidFill>
                            <a:latin typeface="Cambria Math" panose="02040503050406030204" pitchFamily="18" charset="0"/>
                          </a:rPr>
                          <m:t>𝑉</m:t>
                        </m:r>
                        <m:r>
                          <a:rPr lang="en-US" altLang="ja-JP" b="0" i="1" smtClean="0">
                            <a:solidFill>
                              <a:srgbClr val="FF0000"/>
                            </a:solidFill>
                            <a:latin typeface="Cambria Math" panose="02040503050406030204" pitchFamily="18" charset="0"/>
                          </a:rPr>
                          <m:t>]</m:t>
                        </m:r>
                      </m:oMath>
                    </m:oMathPara>
                  </a14:m>
                  <a:endParaRPr lang="ja-JP" altLang="en-US" sz="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8" name="正方形/長方形 127">
                  <a:extLst>
                    <a:ext uri="{FF2B5EF4-FFF2-40B4-BE49-F238E27FC236}">
                      <a16:creationId xmlns:a16="http://schemas.microsoft.com/office/drawing/2014/main" id="{1ED27F13-FC1D-43D0-A818-29DD9B990D4F}"/>
                    </a:ext>
                  </a:extLst>
                </p:cNvPr>
                <p:cNvSpPr>
                  <a:spLocks noRot="1" noChangeAspect="1" noMove="1" noResize="1" noEditPoints="1" noAdjustHandles="1" noChangeArrowheads="1" noChangeShapeType="1" noTextEdit="1"/>
                </p:cNvSpPr>
                <p:nvPr/>
              </p:nvSpPr>
              <p:spPr>
                <a:xfrm>
                  <a:off x="9497181" y="2493826"/>
                  <a:ext cx="666235" cy="245665"/>
                </a:xfrm>
                <a:prstGeom prst="rect">
                  <a:avLst/>
                </a:prstGeom>
                <a:blipFill>
                  <a:blip r:embed="rId7"/>
                  <a:stretch>
                    <a:fillRect b="-18033"/>
                  </a:stretch>
                </a:blipFill>
              </p:spPr>
              <p:txBody>
                <a:bodyPr/>
                <a:lstStyle/>
                <a:p>
                  <a:r>
                    <a:rPr lang="ja-JP" altLang="en-US">
                      <a:noFill/>
                    </a:rPr>
                    <a:t> </a:t>
                  </a:r>
                </a:p>
              </p:txBody>
            </p:sp>
          </mc:Fallback>
        </mc:AlternateContent>
        <p:cxnSp>
          <p:nvCxnSpPr>
            <p:cNvPr id="129" name="直線矢印コネクタ 128">
              <a:extLst>
                <a:ext uri="{FF2B5EF4-FFF2-40B4-BE49-F238E27FC236}">
                  <a16:creationId xmlns:a16="http://schemas.microsoft.com/office/drawing/2014/main" id="{D0841B5C-061B-4119-AA63-1A1EF0BCA223}"/>
                </a:ext>
              </a:extLst>
            </p:cNvPr>
            <p:cNvCxnSpPr>
              <a:cxnSpLocks/>
            </p:cNvCxnSpPr>
            <p:nvPr/>
          </p:nvCxnSpPr>
          <p:spPr>
            <a:xfrm>
              <a:off x="10338991" y="2496850"/>
              <a:ext cx="726635"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正方形/長方形 130">
                  <a:extLst>
                    <a:ext uri="{FF2B5EF4-FFF2-40B4-BE49-F238E27FC236}">
                      <a16:creationId xmlns:a16="http://schemas.microsoft.com/office/drawing/2014/main" id="{6E263EDB-A440-4E3C-897F-EF14E1CD8C38}"/>
                    </a:ext>
                  </a:extLst>
                </p:cNvPr>
                <p:cNvSpPr/>
                <p:nvPr/>
              </p:nvSpPr>
              <p:spPr>
                <a:xfrm>
                  <a:off x="10848355" y="772190"/>
                  <a:ext cx="702194" cy="3070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𝟓</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1" name="正方形/長方形 130">
                  <a:extLst>
                    <a:ext uri="{FF2B5EF4-FFF2-40B4-BE49-F238E27FC236}">
                      <a16:creationId xmlns:a16="http://schemas.microsoft.com/office/drawing/2014/main" id="{6E263EDB-A440-4E3C-897F-EF14E1CD8C38}"/>
                    </a:ext>
                  </a:extLst>
                </p:cNvPr>
                <p:cNvSpPr>
                  <a:spLocks noRot="1" noChangeAspect="1" noMove="1" noResize="1" noEditPoints="1" noAdjustHandles="1" noChangeArrowheads="1" noChangeShapeType="1" noTextEdit="1"/>
                </p:cNvSpPr>
                <p:nvPr/>
              </p:nvSpPr>
              <p:spPr>
                <a:xfrm>
                  <a:off x="10848355" y="772190"/>
                  <a:ext cx="702194" cy="307081"/>
                </a:xfrm>
                <a:prstGeom prst="rect">
                  <a:avLst/>
                </a:prstGeom>
                <a:blipFill>
                  <a:blip r:embed="rId8"/>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正方形/長方形 131">
                  <a:extLst>
                    <a:ext uri="{FF2B5EF4-FFF2-40B4-BE49-F238E27FC236}">
                      <a16:creationId xmlns:a16="http://schemas.microsoft.com/office/drawing/2014/main" id="{61667E36-E718-475C-999C-D402624B7D83}"/>
                    </a:ext>
                  </a:extLst>
                </p:cNvPr>
                <p:cNvSpPr/>
                <p:nvPr/>
              </p:nvSpPr>
              <p:spPr>
                <a:xfrm>
                  <a:off x="10381042" y="2496850"/>
                  <a:ext cx="666235" cy="245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solidFill>
                              <a:srgbClr val="FF0000"/>
                            </a:solidFill>
                            <a:latin typeface="Cambria Math" panose="02040503050406030204" pitchFamily="18" charset="0"/>
                          </a:rPr>
                          <m:t>2</m:t>
                        </m:r>
                        <m:r>
                          <a:rPr lang="en-US" altLang="ja-JP" b="0" i="1" smtClean="0">
                            <a:solidFill>
                              <a:srgbClr val="FF0000"/>
                            </a:solidFill>
                            <a:latin typeface="Cambria Math" panose="02040503050406030204" pitchFamily="18" charset="0"/>
                          </a:rPr>
                          <m:t>[</m:t>
                        </m:r>
                        <m:r>
                          <a:rPr lang="en-US" altLang="ja-JP" b="0" i="1" smtClean="0">
                            <a:solidFill>
                              <a:srgbClr val="FF0000"/>
                            </a:solidFill>
                            <a:latin typeface="Cambria Math" panose="02040503050406030204" pitchFamily="18" charset="0"/>
                          </a:rPr>
                          <m:t>𝑉</m:t>
                        </m:r>
                        <m:r>
                          <a:rPr lang="en-US" altLang="ja-JP" b="0" i="1" smtClean="0">
                            <a:solidFill>
                              <a:srgbClr val="FF0000"/>
                            </a:solidFill>
                            <a:latin typeface="Cambria Math" panose="02040503050406030204" pitchFamily="18" charset="0"/>
                          </a:rPr>
                          <m:t>]</m:t>
                        </m:r>
                      </m:oMath>
                    </m:oMathPara>
                  </a14:m>
                  <a:endParaRPr lang="ja-JP" altLang="en-US" sz="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2" name="正方形/長方形 131">
                  <a:extLst>
                    <a:ext uri="{FF2B5EF4-FFF2-40B4-BE49-F238E27FC236}">
                      <a16:creationId xmlns:a16="http://schemas.microsoft.com/office/drawing/2014/main" id="{61667E36-E718-475C-999C-D402624B7D83}"/>
                    </a:ext>
                  </a:extLst>
                </p:cNvPr>
                <p:cNvSpPr>
                  <a:spLocks noRot="1" noChangeAspect="1" noMove="1" noResize="1" noEditPoints="1" noAdjustHandles="1" noChangeArrowheads="1" noChangeShapeType="1" noTextEdit="1"/>
                </p:cNvSpPr>
                <p:nvPr/>
              </p:nvSpPr>
              <p:spPr>
                <a:xfrm>
                  <a:off x="10381042" y="2496850"/>
                  <a:ext cx="666235" cy="245665"/>
                </a:xfrm>
                <a:prstGeom prst="rect">
                  <a:avLst/>
                </a:prstGeom>
                <a:blipFill>
                  <a:blip r:embed="rId9"/>
                  <a:stretch>
                    <a:fillRect b="-20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33" name="正方形/長方形 132">
                <a:extLst>
                  <a:ext uri="{FF2B5EF4-FFF2-40B4-BE49-F238E27FC236}">
                    <a16:creationId xmlns:a16="http://schemas.microsoft.com/office/drawing/2014/main" id="{2632F795-1C03-4C51-B32B-CAFE3142FB56}"/>
                  </a:ext>
                </a:extLst>
              </p:cNvPr>
              <p:cNvSpPr/>
              <p:nvPr/>
            </p:nvSpPr>
            <p:spPr>
              <a:xfrm>
                <a:off x="11051068" y="4219793"/>
                <a:ext cx="1055676" cy="46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𝟑</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3" name="正方形/長方形 132">
                <a:extLst>
                  <a:ext uri="{FF2B5EF4-FFF2-40B4-BE49-F238E27FC236}">
                    <a16:creationId xmlns:a16="http://schemas.microsoft.com/office/drawing/2014/main" id="{2632F795-1C03-4C51-B32B-CAFE3142FB56}"/>
                  </a:ext>
                </a:extLst>
              </p:cNvPr>
              <p:cNvSpPr>
                <a:spLocks noRot="1" noChangeAspect="1" noMove="1" noResize="1" noEditPoints="1" noAdjustHandles="1" noChangeArrowheads="1" noChangeShapeType="1" noTextEdit="1"/>
              </p:cNvSpPr>
              <p:nvPr/>
            </p:nvSpPr>
            <p:spPr>
              <a:xfrm>
                <a:off x="11051068" y="4219793"/>
                <a:ext cx="1055676" cy="461664"/>
              </a:xfrm>
              <a:prstGeom prst="rect">
                <a:avLst/>
              </a:prstGeom>
              <a:blipFill>
                <a:blip r:embed="rId10"/>
                <a:stretch>
                  <a:fillRect b="-10526"/>
                </a:stretch>
              </a:blipFill>
            </p:spPr>
            <p:txBody>
              <a:bodyPr/>
              <a:lstStyle/>
              <a:p>
                <a:r>
                  <a:rPr lang="ja-JP" altLang="en-US">
                    <a:noFill/>
                  </a:rPr>
                  <a:t> </a:t>
                </a:r>
              </a:p>
            </p:txBody>
          </p:sp>
        </mc:Fallback>
      </mc:AlternateContent>
      <p:sp>
        <p:nvSpPr>
          <p:cNvPr id="134" name="正方形/長方形 133">
            <a:extLst>
              <a:ext uri="{FF2B5EF4-FFF2-40B4-BE49-F238E27FC236}">
                <a16:creationId xmlns:a16="http://schemas.microsoft.com/office/drawing/2014/main" id="{0FE0B770-BE4F-4883-BE8E-41A4346FE694}"/>
              </a:ext>
            </a:extLst>
          </p:cNvPr>
          <p:cNvSpPr/>
          <p:nvPr/>
        </p:nvSpPr>
        <p:spPr>
          <a:xfrm>
            <a:off x="286171" y="1460692"/>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解き方①</a:t>
            </a:r>
          </a:p>
        </p:txBody>
      </p:sp>
      <mc:AlternateContent xmlns:mc="http://schemas.openxmlformats.org/markup-compatibility/2006" xmlns:a14="http://schemas.microsoft.com/office/drawing/2010/main">
        <mc:Choice Requires="a14">
          <p:sp>
            <p:nvSpPr>
              <p:cNvPr id="136" name="正方形/長方形 135">
                <a:extLst>
                  <a:ext uri="{FF2B5EF4-FFF2-40B4-BE49-F238E27FC236}">
                    <a16:creationId xmlns:a16="http://schemas.microsoft.com/office/drawing/2014/main" id="{6E7770B1-ECAF-459C-9AF6-9AE4F7FC5E7A}"/>
                  </a:ext>
                </a:extLst>
              </p:cNvPr>
              <p:cNvSpPr/>
              <p:nvPr/>
            </p:nvSpPr>
            <p:spPr>
              <a:xfrm>
                <a:off x="597920" y="2133327"/>
                <a:ext cx="8408392" cy="115364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r>
                        <a:rPr lang="en-US" altLang="ja-JP" sz="3600" b="0" i="1" smtClean="0">
                          <a:solidFill>
                            <a:srgbClr val="FF0000"/>
                          </a:solidFill>
                          <a:latin typeface="Cambria Math" panose="02040503050406030204" pitchFamily="18" charset="0"/>
                        </a:rPr>
                        <m:t>=</m:t>
                      </m:r>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ea typeface="Cambria Math" panose="02040503050406030204" pitchFamily="18" charset="0"/>
                        </a:rPr>
                        <m:t>×</m:t>
                      </m:r>
                      <m:f>
                        <m:fPr>
                          <m:ctrlPr>
                            <a:rPr lang="en-US" altLang="ja-JP" sz="3600" b="0" i="1" smtClean="0">
                              <a:solidFill>
                                <a:srgbClr val="FF0000"/>
                              </a:solidFill>
                              <a:latin typeface="Cambria Math" panose="02040503050406030204" pitchFamily="18" charset="0"/>
                              <a:ea typeface="Cambria Math" panose="02040503050406030204" pitchFamily="18" charset="0"/>
                            </a:rPr>
                          </m:ctrlPr>
                        </m:fPr>
                        <m:num>
                          <m:r>
                            <a:rPr lang="en-US" altLang="ja-JP" sz="3600" b="0" i="1" smtClean="0">
                              <a:solidFill>
                                <a:srgbClr val="FF0000"/>
                              </a:solidFill>
                              <a:latin typeface="Cambria Math" panose="02040503050406030204" pitchFamily="18" charset="0"/>
                              <a:ea typeface="Cambria Math" panose="02040503050406030204" pitchFamily="18" charset="0"/>
                            </a:rPr>
                            <m:t>5</m:t>
                          </m:r>
                        </m:num>
                        <m:den>
                          <m:r>
                            <a:rPr lang="en-US" altLang="ja-JP" sz="3600" b="0" i="1" smtClean="0">
                              <a:solidFill>
                                <a:srgbClr val="FF0000"/>
                              </a:solidFill>
                              <a:latin typeface="Cambria Math" panose="02040503050406030204" pitchFamily="18" charset="0"/>
                              <a:ea typeface="Cambria Math" panose="02040503050406030204" pitchFamily="18" charset="0"/>
                            </a:rPr>
                            <m:t>5+3</m:t>
                          </m:r>
                        </m:den>
                      </m:f>
                      <m:r>
                        <a:rPr lang="en-US" altLang="ja-JP" sz="3600" b="0" i="1" smtClean="0">
                          <a:solidFill>
                            <a:srgbClr val="FF0000"/>
                          </a:solidFill>
                          <a:latin typeface="Cambria Math" panose="02040503050406030204" pitchFamily="18" charset="0"/>
                          <a:ea typeface="Cambria Math" panose="02040503050406030204" pitchFamily="18" charset="0"/>
                        </a:rPr>
                        <m:t>=16 [</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b="0" i="1" smtClean="0">
                          <a:solidFill>
                            <a:srgbClr val="FF0000"/>
                          </a:solidFill>
                          <a:latin typeface="Cambria Math" panose="02040503050406030204" pitchFamily="18" charset="0"/>
                          <a:ea typeface="Cambria Math" panose="02040503050406030204" pitchFamily="18" charset="0"/>
                        </a:rPr>
                        <m:t>𝐶</m:t>
                      </m:r>
                      <m:r>
                        <a:rPr lang="en-US" altLang="ja-JP" sz="3600" b="0" i="1" smtClean="0">
                          <a:solidFill>
                            <a:srgbClr val="FF0000"/>
                          </a:solidFill>
                          <a:latin typeface="Cambria Math" panose="02040503050406030204" pitchFamily="18" charset="0"/>
                          <a:ea typeface="Cambria Math" panose="02040503050406030204" pitchFamily="18" charset="0"/>
                        </a:rPr>
                        <m:t>]×</m:t>
                      </m:r>
                      <m:f>
                        <m:fPr>
                          <m:ctrlPr>
                            <a:rPr lang="en-US" altLang="ja-JP" sz="3600" i="1">
                              <a:solidFill>
                                <a:srgbClr val="FF0000"/>
                              </a:solidFill>
                              <a:latin typeface="Cambria Math" panose="02040503050406030204" pitchFamily="18" charset="0"/>
                              <a:ea typeface="Cambria Math" panose="02040503050406030204" pitchFamily="18" charset="0"/>
                            </a:rPr>
                          </m:ctrlPr>
                        </m:fPr>
                        <m:num>
                          <m:r>
                            <a:rPr lang="en-US" altLang="ja-JP" sz="3600" b="0" i="1" smtClean="0">
                              <a:solidFill>
                                <a:srgbClr val="FF0000"/>
                              </a:solidFill>
                              <a:latin typeface="Cambria Math" panose="02040503050406030204" pitchFamily="18" charset="0"/>
                              <a:ea typeface="Cambria Math" panose="02040503050406030204" pitchFamily="18" charset="0"/>
                            </a:rPr>
                            <m:t>5</m:t>
                          </m:r>
                        </m:num>
                        <m:den>
                          <m:r>
                            <a:rPr lang="en-US" altLang="ja-JP" sz="3600" b="0" i="1" smtClean="0">
                              <a:solidFill>
                                <a:srgbClr val="FF0000"/>
                              </a:solidFill>
                              <a:latin typeface="Cambria Math" panose="02040503050406030204" pitchFamily="18" charset="0"/>
                              <a:ea typeface="Cambria Math" panose="02040503050406030204" pitchFamily="18" charset="0"/>
                            </a:rPr>
                            <m:t>8</m:t>
                          </m:r>
                        </m:den>
                      </m:f>
                      <m:r>
                        <a:rPr lang="en-US" altLang="ja-JP" sz="3600" b="0" i="1" smtClean="0">
                          <a:solidFill>
                            <a:srgbClr val="FF0000"/>
                          </a:solidFill>
                          <a:latin typeface="Cambria Math" panose="02040503050406030204" pitchFamily="18" charset="0"/>
                          <a:ea typeface="Cambria Math" panose="02040503050406030204" pitchFamily="18" charset="0"/>
                        </a:rPr>
                        <m:t>=10[</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i="1">
                          <a:solidFill>
                            <a:srgbClr val="FF0000"/>
                          </a:solidFill>
                          <a:latin typeface="Cambria Math" panose="02040503050406030204" pitchFamily="18" charset="0"/>
                          <a:ea typeface="Cambria Math" panose="02040503050406030204" pitchFamily="18" charset="0"/>
                        </a:rPr>
                        <m:t>𝐶</m:t>
                      </m:r>
                      <m:r>
                        <a:rPr lang="en-US" altLang="ja-JP" sz="3600" b="0" i="1" smtClean="0">
                          <a:solidFill>
                            <a:srgbClr val="FF0000"/>
                          </a:solidFill>
                          <a:latin typeface="Cambria Math" panose="02040503050406030204" pitchFamily="18" charset="0"/>
                          <a:ea typeface="Cambria Math" panose="02040503050406030204" pitchFamily="18" charset="0"/>
                        </a:rPr>
                        <m:t>]</m:t>
                      </m:r>
                    </m:oMath>
                  </m:oMathPara>
                </a14:m>
                <a:endParaRPr lang="en-US" altLang="ja-JP" sz="3600" b="0" dirty="0">
                  <a:solidFill>
                    <a:srgbClr val="FF0000"/>
                  </a:solidFill>
                  <a:latin typeface="HG丸ｺﾞｼｯｸM-PRO" panose="020F0600000000000000" pitchFamily="50" charset="-128"/>
                  <a:ea typeface="Cambria Math" panose="02040503050406030204" pitchFamily="18" charset="0"/>
                </a:endParaRPr>
              </a:p>
            </p:txBody>
          </p:sp>
        </mc:Choice>
        <mc:Fallback xmlns="">
          <p:sp>
            <p:nvSpPr>
              <p:cNvPr id="136" name="正方形/長方形 135">
                <a:extLst>
                  <a:ext uri="{FF2B5EF4-FFF2-40B4-BE49-F238E27FC236}">
                    <a16:creationId xmlns:a16="http://schemas.microsoft.com/office/drawing/2014/main" id="{6E7770B1-ECAF-459C-9AF6-9AE4F7FC5E7A}"/>
                  </a:ext>
                </a:extLst>
              </p:cNvPr>
              <p:cNvSpPr>
                <a:spLocks noRot="1" noChangeAspect="1" noMove="1" noResize="1" noEditPoints="1" noAdjustHandles="1" noChangeArrowheads="1" noChangeShapeType="1" noTextEdit="1"/>
              </p:cNvSpPr>
              <p:nvPr/>
            </p:nvSpPr>
            <p:spPr>
              <a:xfrm>
                <a:off x="597920" y="2133327"/>
                <a:ext cx="8408392" cy="1153649"/>
              </a:xfrm>
              <a:prstGeom prst="rect">
                <a:avLst/>
              </a:prstGeom>
              <a:blipFill>
                <a:blip r:embed="rId11"/>
                <a:stretch>
                  <a:fillRect/>
                </a:stretch>
              </a:blipFill>
            </p:spPr>
            <p:txBody>
              <a:bodyPr/>
              <a:lstStyle/>
              <a:p>
                <a:r>
                  <a:rPr lang="ja-JP" altLang="en-US">
                    <a:noFill/>
                  </a:rPr>
                  <a:t> </a:t>
                </a:r>
              </a:p>
            </p:txBody>
          </p:sp>
        </mc:Fallback>
      </mc:AlternateContent>
      <p:sp>
        <p:nvSpPr>
          <p:cNvPr id="137" name="正方形/長方形 136">
            <a:extLst>
              <a:ext uri="{FF2B5EF4-FFF2-40B4-BE49-F238E27FC236}">
                <a16:creationId xmlns:a16="http://schemas.microsoft.com/office/drawing/2014/main" id="{ACF662B0-98A4-4991-806E-18191B4DDBCC}"/>
              </a:ext>
            </a:extLst>
          </p:cNvPr>
          <p:cNvSpPr/>
          <p:nvPr/>
        </p:nvSpPr>
        <p:spPr>
          <a:xfrm>
            <a:off x="1949370" y="1473681"/>
            <a:ext cx="10644261"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電圧が同じ場合、充電される電気量は、電気容量の比と同じ。</a:t>
            </a:r>
          </a:p>
        </p:txBody>
      </p:sp>
      <p:sp>
        <p:nvSpPr>
          <p:cNvPr id="138" name="正方形/長方形 137">
            <a:extLst>
              <a:ext uri="{FF2B5EF4-FFF2-40B4-BE49-F238E27FC236}">
                <a16:creationId xmlns:a16="http://schemas.microsoft.com/office/drawing/2014/main" id="{07045F9C-584B-4736-B2CD-58EC9A9EE326}"/>
              </a:ext>
            </a:extLst>
          </p:cNvPr>
          <p:cNvSpPr/>
          <p:nvPr/>
        </p:nvSpPr>
        <p:spPr>
          <a:xfrm>
            <a:off x="288591" y="3415447"/>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解き方②</a:t>
            </a:r>
          </a:p>
        </p:txBody>
      </p:sp>
      <mc:AlternateContent xmlns:mc="http://schemas.openxmlformats.org/markup-compatibility/2006" xmlns:a14="http://schemas.microsoft.com/office/drawing/2010/main">
        <mc:Choice Requires="a14">
          <p:sp>
            <p:nvSpPr>
              <p:cNvPr id="139" name="正方形/長方形 138">
                <a:extLst>
                  <a:ext uri="{FF2B5EF4-FFF2-40B4-BE49-F238E27FC236}">
                    <a16:creationId xmlns:a16="http://schemas.microsoft.com/office/drawing/2014/main" id="{1118320C-90AF-4C90-9D85-C9BEC1FFD0C2}"/>
                  </a:ext>
                </a:extLst>
              </p:cNvPr>
              <p:cNvSpPr/>
              <p:nvPr/>
            </p:nvSpPr>
            <p:spPr>
              <a:xfrm>
                <a:off x="922748" y="3967250"/>
                <a:ext cx="5358646"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r>
                        <a:rPr lang="en-US" altLang="ja-JP" sz="3600" b="0" i="1" smtClean="0">
                          <a:solidFill>
                            <a:srgbClr val="FF0000"/>
                          </a:solidFill>
                          <a:latin typeface="Cambria Math" panose="02040503050406030204" pitchFamily="18" charset="0"/>
                        </a:rPr>
                        <m:t>=5[</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b="0" i="1" smtClean="0">
                          <a:solidFill>
                            <a:srgbClr val="FF0000"/>
                          </a:solidFill>
                          <a:latin typeface="Cambria Math" panose="02040503050406030204" pitchFamily="18" charset="0"/>
                          <a:ea typeface="Cambria Math" panose="02040503050406030204" pitchFamily="18" charset="0"/>
                        </a:rPr>
                        <m:t>𝐹</m:t>
                      </m:r>
                      <m:r>
                        <a:rPr lang="en-US" altLang="ja-JP" sz="3600" b="0" i="1" smtClean="0">
                          <a:solidFill>
                            <a:srgbClr val="FF0000"/>
                          </a:solidFill>
                          <a:latin typeface="Cambria Math" panose="02040503050406030204" pitchFamily="18" charset="0"/>
                          <a:ea typeface="Cambria Math" panose="02040503050406030204" pitchFamily="18" charset="0"/>
                        </a:rPr>
                        <m:t>]×2=10[</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i="1">
                          <a:solidFill>
                            <a:srgbClr val="FF0000"/>
                          </a:solidFill>
                          <a:latin typeface="Cambria Math" panose="02040503050406030204" pitchFamily="18" charset="0"/>
                          <a:ea typeface="Cambria Math" panose="02040503050406030204" pitchFamily="18" charset="0"/>
                        </a:rPr>
                        <m:t>𝐶</m:t>
                      </m:r>
                      <m:r>
                        <a:rPr lang="en-US" altLang="ja-JP" sz="3600" b="0" i="1" smtClean="0">
                          <a:solidFill>
                            <a:srgbClr val="FF0000"/>
                          </a:solidFill>
                          <a:latin typeface="Cambria Math" panose="02040503050406030204" pitchFamily="18" charset="0"/>
                          <a:ea typeface="Cambria Math" panose="02040503050406030204" pitchFamily="18" charset="0"/>
                        </a:rPr>
                        <m:t>]</m:t>
                      </m:r>
                    </m:oMath>
                  </m:oMathPara>
                </a14:m>
                <a:endParaRPr lang="en-US" altLang="ja-JP" sz="3600" b="0" dirty="0">
                  <a:solidFill>
                    <a:srgbClr val="FF0000"/>
                  </a:solidFill>
                  <a:latin typeface="HG丸ｺﾞｼｯｸM-PRO" panose="020F0600000000000000" pitchFamily="50" charset="-128"/>
                  <a:ea typeface="Cambria Math" panose="02040503050406030204" pitchFamily="18" charset="0"/>
                </a:endParaRPr>
              </a:p>
            </p:txBody>
          </p:sp>
        </mc:Choice>
        <mc:Fallback xmlns="">
          <p:sp>
            <p:nvSpPr>
              <p:cNvPr id="139" name="正方形/長方形 138">
                <a:extLst>
                  <a:ext uri="{FF2B5EF4-FFF2-40B4-BE49-F238E27FC236}">
                    <a16:creationId xmlns:a16="http://schemas.microsoft.com/office/drawing/2014/main" id="{1118320C-90AF-4C90-9D85-C9BEC1FFD0C2}"/>
                  </a:ext>
                </a:extLst>
              </p:cNvPr>
              <p:cNvSpPr>
                <a:spLocks noRot="1" noChangeAspect="1" noMove="1" noResize="1" noEditPoints="1" noAdjustHandles="1" noChangeArrowheads="1" noChangeShapeType="1" noTextEdit="1"/>
              </p:cNvSpPr>
              <p:nvPr/>
            </p:nvSpPr>
            <p:spPr>
              <a:xfrm>
                <a:off x="922748" y="3967250"/>
                <a:ext cx="5358646" cy="646331"/>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191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down)">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down)">
                                      <p:cBhvr>
                                        <p:cTn id="17" dur="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9">
                                            <p:txEl>
                                              <p:pRg st="0" end="0"/>
                                            </p:txEl>
                                          </p:spTgt>
                                        </p:tgtEl>
                                        <p:attrNameLst>
                                          <p:attrName>style.visibility</p:attrName>
                                        </p:attrNameLst>
                                      </p:cBhvr>
                                      <p:to>
                                        <p:strVal val="visible"/>
                                      </p:to>
                                    </p:set>
                                    <p:animEffect transition="in" filter="wipe(down)">
                                      <p:cBhvr>
                                        <p:cTn id="22" dur="5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29</a:t>
            </a:fld>
            <a:endParaRPr kumimoji="1" lang="ja-JP" altLang="en-US"/>
          </a:p>
        </p:txBody>
      </p:sp>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3F6E0F84-E740-4E06-B4ED-27177EBC0ED5}"/>
                  </a:ext>
                </a:extLst>
              </p:cNvPr>
              <p:cNvSpPr/>
              <p:nvPr/>
            </p:nvSpPr>
            <p:spPr>
              <a:xfrm>
                <a:off x="0" y="892741"/>
                <a:ext cx="7717434"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（７）</a:t>
                </a:r>
                <a:r>
                  <a:rPr lang="en-US" altLang="ja-JP" sz="2800"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𝐶</m:t>
                        </m:r>
                      </m:e>
                      <m:sub>
                        <m:r>
                          <a:rPr lang="en-US" altLang="ja-JP" sz="2800" b="0" i="1" smtClean="0">
                            <a:solidFill>
                              <a:srgbClr val="FF0000"/>
                            </a:solidFill>
                            <a:latin typeface="Cambria Math" panose="02040503050406030204" pitchFamily="18" charset="0"/>
                          </a:rPr>
                          <m:t>3</m:t>
                        </m:r>
                      </m:sub>
                    </m:sSub>
                    <m:r>
                      <a:rPr lang="en-US" altLang="ja-JP" sz="2800" i="1" smtClean="0">
                        <a:solidFill>
                          <a:srgbClr val="FF0000"/>
                        </a:solidFill>
                        <a:latin typeface="Cambria Math" panose="02040503050406030204" pitchFamily="18" charset="0"/>
                      </a:rPr>
                      <m:t> </m:t>
                    </m:r>
                  </m:oMath>
                </a14:m>
                <a:r>
                  <a:rPr lang="ja-JP" altLang="en-US" sz="2800" dirty="0">
                    <a:latin typeface="HG丸ｺﾞｼｯｸM-PRO" panose="020F0600000000000000" pitchFamily="50" charset="-128"/>
                    <a:ea typeface="HG丸ｺﾞｼｯｸM-PRO" panose="020F0600000000000000" pitchFamily="50" charset="-128"/>
                  </a:rPr>
                  <a:t>に蓄えられる電気量を求めなさい。</a:t>
                </a:r>
              </a:p>
            </p:txBody>
          </p:sp>
        </mc:Choice>
        <mc:Fallback xmlns="">
          <p:sp>
            <p:nvSpPr>
              <p:cNvPr id="42" name="正方形/長方形 41">
                <a:extLst>
                  <a:ext uri="{FF2B5EF4-FFF2-40B4-BE49-F238E27FC236}">
                    <a16:creationId xmlns:a16="http://schemas.microsoft.com/office/drawing/2014/main" id="{3F6E0F84-E740-4E06-B4ED-27177EBC0ED5}"/>
                  </a:ext>
                </a:extLst>
              </p:cNvPr>
              <p:cNvSpPr>
                <a:spLocks noRot="1" noChangeAspect="1" noMove="1" noResize="1" noEditPoints="1" noAdjustHandles="1" noChangeArrowheads="1" noChangeShapeType="1" noTextEdit="1"/>
              </p:cNvSpPr>
              <p:nvPr/>
            </p:nvSpPr>
            <p:spPr>
              <a:xfrm>
                <a:off x="0" y="892741"/>
                <a:ext cx="7717434" cy="523220"/>
              </a:xfrm>
              <a:prstGeom prst="rect">
                <a:avLst/>
              </a:prstGeom>
              <a:blipFill>
                <a:blip r:embed="rId2"/>
                <a:stretch>
                  <a:fillRect l="-1580" t="-13953" b="-290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99B33550-0334-4B33-ADC0-052DF00798C8}"/>
                  </a:ext>
                </a:extLst>
              </p:cNvPr>
              <p:cNvSpPr/>
              <p:nvPr/>
            </p:nvSpPr>
            <p:spPr>
              <a:xfrm>
                <a:off x="8830663" y="2500974"/>
                <a:ext cx="1065552" cy="46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𝟐</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99B33550-0334-4B33-ADC0-052DF00798C8}"/>
                  </a:ext>
                </a:extLst>
              </p:cNvPr>
              <p:cNvSpPr>
                <a:spLocks noRot="1" noChangeAspect="1" noMove="1" noResize="1" noEditPoints="1" noAdjustHandles="1" noChangeArrowheads="1" noChangeShapeType="1" noTextEdit="1"/>
              </p:cNvSpPr>
              <p:nvPr/>
            </p:nvSpPr>
            <p:spPr>
              <a:xfrm>
                <a:off x="8830663" y="2500974"/>
                <a:ext cx="1065552" cy="461664"/>
              </a:xfrm>
              <a:prstGeom prst="rect">
                <a:avLst/>
              </a:prstGeom>
              <a:blipFill>
                <a:blip r:embed="rId3"/>
                <a:stretch>
                  <a:fillRect b="-10526"/>
                </a:stretch>
              </a:blipFill>
            </p:spPr>
            <p:txBody>
              <a:bodyPr/>
              <a:lstStyle/>
              <a:p>
                <a:r>
                  <a:rPr lang="ja-JP" altLang="en-US">
                    <a:noFill/>
                  </a:rPr>
                  <a:t> </a:t>
                </a:r>
              </a:p>
            </p:txBody>
          </p:sp>
        </mc:Fallback>
      </mc:AlternateContent>
      <p:grpSp>
        <p:nvGrpSpPr>
          <p:cNvPr id="46" name="グループ化 45">
            <a:extLst>
              <a:ext uri="{FF2B5EF4-FFF2-40B4-BE49-F238E27FC236}">
                <a16:creationId xmlns:a16="http://schemas.microsoft.com/office/drawing/2014/main" id="{3DDDC9A3-8B25-45B4-AF5F-18035F60D5E3}"/>
              </a:ext>
            </a:extLst>
          </p:cNvPr>
          <p:cNvGrpSpPr/>
          <p:nvPr/>
        </p:nvGrpSpPr>
        <p:grpSpPr>
          <a:xfrm>
            <a:off x="8830665" y="2523142"/>
            <a:ext cx="2892900" cy="3651330"/>
            <a:chOff x="9204872" y="1382939"/>
            <a:chExt cx="1924243" cy="2428721"/>
          </a:xfrm>
        </p:grpSpPr>
        <p:cxnSp>
          <p:nvCxnSpPr>
            <p:cNvPr id="47" name="直線コネクタ 46">
              <a:extLst>
                <a:ext uri="{FF2B5EF4-FFF2-40B4-BE49-F238E27FC236}">
                  <a16:creationId xmlns:a16="http://schemas.microsoft.com/office/drawing/2014/main" id="{FC319F99-5170-4C03-85D1-0808BDC4F72E}"/>
                </a:ext>
              </a:extLst>
            </p:cNvPr>
            <p:cNvCxnSpPr>
              <a:cxnSpLocks/>
            </p:cNvCxnSpPr>
            <p:nvPr/>
          </p:nvCxnSpPr>
          <p:spPr>
            <a:xfrm flipV="1">
              <a:off x="9204872" y="2108742"/>
              <a:ext cx="0" cy="1393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8227138-3FCD-4563-A65E-AA452639A128}"/>
                </a:ext>
              </a:extLst>
            </p:cNvPr>
            <p:cNvCxnSpPr>
              <a:cxnSpLocks/>
            </p:cNvCxnSpPr>
            <p:nvPr/>
          </p:nvCxnSpPr>
          <p:spPr>
            <a:xfrm flipV="1">
              <a:off x="11129115" y="2102018"/>
              <a:ext cx="0" cy="14119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78A8A6B-021C-4EA2-982B-EAFAD5FB325F}"/>
                </a:ext>
              </a:extLst>
            </p:cNvPr>
            <p:cNvCxnSpPr>
              <a:cxnSpLocks/>
            </p:cNvCxnSpPr>
            <p:nvPr/>
          </p:nvCxnSpPr>
          <p:spPr>
            <a:xfrm flipH="1">
              <a:off x="9212901" y="3495829"/>
              <a:ext cx="9479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5C32D2F-7D44-4217-ACD7-6E63F7ED269F}"/>
                </a:ext>
              </a:extLst>
            </p:cNvPr>
            <p:cNvCxnSpPr>
              <a:cxnSpLocks/>
            </p:cNvCxnSpPr>
            <p:nvPr/>
          </p:nvCxnSpPr>
          <p:spPr>
            <a:xfrm flipH="1">
              <a:off x="10310797" y="3495829"/>
              <a:ext cx="801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6AC52BF4-F8FB-4189-9547-A31301291BE0}"/>
                </a:ext>
              </a:extLst>
            </p:cNvPr>
            <p:cNvCxnSpPr>
              <a:cxnSpLocks/>
            </p:cNvCxnSpPr>
            <p:nvPr/>
          </p:nvCxnSpPr>
          <p:spPr>
            <a:xfrm flipV="1">
              <a:off x="10146880" y="3272424"/>
              <a:ext cx="0" cy="539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0E3108-9C8A-42BA-8CF5-D9ADDCFAA896}"/>
                </a:ext>
              </a:extLst>
            </p:cNvPr>
            <p:cNvCxnSpPr>
              <a:cxnSpLocks/>
            </p:cNvCxnSpPr>
            <p:nvPr/>
          </p:nvCxnSpPr>
          <p:spPr>
            <a:xfrm flipV="1">
              <a:off x="10288488" y="3379966"/>
              <a:ext cx="0" cy="26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00C22ED0-C365-4F7E-BE0D-1980523A1A76}"/>
                </a:ext>
              </a:extLst>
            </p:cNvPr>
            <p:cNvGrpSpPr/>
            <p:nvPr/>
          </p:nvGrpSpPr>
          <p:grpSpPr>
            <a:xfrm>
              <a:off x="10289105" y="1382939"/>
              <a:ext cx="436538" cy="648201"/>
              <a:chOff x="2901022" y="775998"/>
              <a:chExt cx="436538" cy="919032"/>
            </a:xfrm>
          </p:grpSpPr>
          <p:sp>
            <p:nvSpPr>
              <p:cNvPr id="73" name="正方形/長方形 72">
                <a:extLst>
                  <a:ext uri="{FF2B5EF4-FFF2-40B4-BE49-F238E27FC236}">
                    <a16:creationId xmlns:a16="http://schemas.microsoft.com/office/drawing/2014/main" id="{46906902-F502-4634-AB85-22B6932DBC93}"/>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63176DE1-4CD4-47C6-A3D2-43759FDBF865}"/>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54" name="直線コネクタ 53">
              <a:extLst>
                <a:ext uri="{FF2B5EF4-FFF2-40B4-BE49-F238E27FC236}">
                  <a16:creationId xmlns:a16="http://schemas.microsoft.com/office/drawing/2014/main" id="{1FBC4F70-9D1A-4DC7-BB3D-A210340F72F6}"/>
                </a:ext>
              </a:extLst>
            </p:cNvPr>
            <p:cNvCxnSpPr>
              <a:cxnSpLocks/>
            </p:cNvCxnSpPr>
            <p:nvPr/>
          </p:nvCxnSpPr>
          <p:spPr>
            <a:xfrm flipH="1" flipV="1">
              <a:off x="10078063" y="1725912"/>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678B25B4-94FE-4D4E-8FF1-8847FD12128F}"/>
                    </a:ext>
                  </a:extLst>
                </p:cNvPr>
                <p:cNvSpPr/>
                <p:nvPr/>
              </p:nvSpPr>
              <p:spPr>
                <a:xfrm>
                  <a:off x="10364518" y="1481982"/>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𝟐</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678B25B4-94FE-4D4E-8FF1-8847FD12128F}"/>
                    </a:ext>
                  </a:extLst>
                </p:cNvPr>
                <p:cNvSpPr>
                  <a:spLocks noRot="1" noChangeAspect="1" noMove="1" noResize="1" noEditPoints="1" noAdjustHandles="1" noChangeArrowheads="1" noChangeShapeType="1" noTextEdit="1"/>
                </p:cNvSpPr>
                <p:nvPr/>
              </p:nvSpPr>
              <p:spPr>
                <a:xfrm>
                  <a:off x="10364518" y="1481982"/>
                  <a:ext cx="319364" cy="22519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32CD4CDE-59C8-482B-ABBF-53361330F229}"/>
                    </a:ext>
                  </a:extLst>
                </p:cNvPr>
                <p:cNvSpPr/>
                <p:nvPr/>
              </p:nvSpPr>
              <p:spPr>
                <a:xfrm>
                  <a:off x="10364518" y="2272261"/>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smtClean="0">
                                <a:solidFill>
                                  <a:srgbClr val="FF0000"/>
                                </a:solidFill>
                                <a:latin typeface="Cambria Math" panose="02040503050406030204" pitchFamily="18" charset="0"/>
                              </a:rPr>
                              <m:t>𝟑</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32CD4CDE-59C8-482B-ABBF-53361330F229}"/>
                    </a:ext>
                  </a:extLst>
                </p:cNvPr>
                <p:cNvSpPr>
                  <a:spLocks noRot="1" noChangeAspect="1" noMove="1" noResize="1" noEditPoints="1" noAdjustHandles="1" noChangeArrowheads="1" noChangeShapeType="1" noTextEdit="1"/>
                </p:cNvSpPr>
                <p:nvPr/>
              </p:nvSpPr>
              <p:spPr>
                <a:xfrm>
                  <a:off x="10364518" y="2272261"/>
                  <a:ext cx="319364" cy="225193"/>
                </a:xfrm>
                <a:prstGeom prst="rect">
                  <a:avLst/>
                </a:prstGeom>
                <a:blipFill>
                  <a:blip r:embed="rId5"/>
                  <a:stretch>
                    <a:fillRect/>
                  </a:stretch>
                </a:blipFill>
              </p:spPr>
              <p:txBody>
                <a:bodyPr/>
                <a:lstStyle/>
                <a:p>
                  <a:r>
                    <a:rPr lang="ja-JP" altLang="en-US">
                      <a:noFill/>
                    </a:rPr>
                    <a:t> </a:t>
                  </a:r>
                </a:p>
              </p:txBody>
            </p:sp>
          </mc:Fallback>
        </mc:AlternateContent>
        <p:grpSp>
          <p:nvGrpSpPr>
            <p:cNvPr id="58" name="グループ化 57">
              <a:extLst>
                <a:ext uri="{FF2B5EF4-FFF2-40B4-BE49-F238E27FC236}">
                  <a16:creationId xmlns:a16="http://schemas.microsoft.com/office/drawing/2014/main" id="{374975E0-8FDB-4E00-9B30-A68698A89C64}"/>
                </a:ext>
              </a:extLst>
            </p:cNvPr>
            <p:cNvGrpSpPr/>
            <p:nvPr/>
          </p:nvGrpSpPr>
          <p:grpSpPr>
            <a:xfrm>
              <a:off x="10289105" y="2141737"/>
              <a:ext cx="436538" cy="648201"/>
              <a:chOff x="2901022" y="775998"/>
              <a:chExt cx="436538" cy="919032"/>
            </a:xfrm>
          </p:grpSpPr>
          <p:sp>
            <p:nvSpPr>
              <p:cNvPr id="71" name="正方形/長方形 70">
                <a:extLst>
                  <a:ext uri="{FF2B5EF4-FFF2-40B4-BE49-F238E27FC236}">
                    <a16:creationId xmlns:a16="http://schemas.microsoft.com/office/drawing/2014/main" id="{22212950-A3A0-4BD9-B6A0-12DBABF9EBF7}"/>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2" name="正方形/長方形 71">
                <a:extLst>
                  <a:ext uri="{FF2B5EF4-FFF2-40B4-BE49-F238E27FC236}">
                    <a16:creationId xmlns:a16="http://schemas.microsoft.com/office/drawing/2014/main" id="{35646AD1-B8E0-4034-A8D7-694F9CC1420F}"/>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p:cxnSp>
          <p:nvCxnSpPr>
            <p:cNvPr id="59" name="直線コネクタ 58">
              <a:extLst>
                <a:ext uri="{FF2B5EF4-FFF2-40B4-BE49-F238E27FC236}">
                  <a16:creationId xmlns:a16="http://schemas.microsoft.com/office/drawing/2014/main" id="{CA2D5B2E-73FC-4238-97D6-15051F2F595F}"/>
                </a:ext>
              </a:extLst>
            </p:cNvPr>
            <p:cNvCxnSpPr>
              <a:cxnSpLocks/>
            </p:cNvCxnSpPr>
            <p:nvPr/>
          </p:nvCxnSpPr>
          <p:spPr>
            <a:xfrm flipH="1">
              <a:off x="10069824" y="172310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7EB08ED-7D76-4B82-B25E-E67C5F4A5BD8}"/>
                </a:ext>
              </a:extLst>
            </p:cNvPr>
            <p:cNvCxnSpPr>
              <a:cxnSpLocks/>
            </p:cNvCxnSpPr>
            <p:nvPr/>
          </p:nvCxnSpPr>
          <p:spPr>
            <a:xfrm flipH="1">
              <a:off x="10718965" y="1718075"/>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24988FD-F956-461A-A82E-3CE612970AC7}"/>
                </a:ext>
              </a:extLst>
            </p:cNvPr>
            <p:cNvCxnSpPr>
              <a:cxnSpLocks/>
            </p:cNvCxnSpPr>
            <p:nvPr/>
          </p:nvCxnSpPr>
          <p:spPr>
            <a:xfrm flipH="1">
              <a:off x="10080232" y="2487584"/>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CD3E32A-F07F-4C09-95EA-67C645BEAA29}"/>
                </a:ext>
              </a:extLst>
            </p:cNvPr>
            <p:cNvCxnSpPr>
              <a:cxnSpLocks/>
            </p:cNvCxnSpPr>
            <p:nvPr/>
          </p:nvCxnSpPr>
          <p:spPr>
            <a:xfrm flipH="1">
              <a:off x="10729373" y="2482556"/>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268C8C9-FEC7-4CB4-B455-71B34E92022D}"/>
                </a:ext>
              </a:extLst>
            </p:cNvPr>
            <p:cNvCxnSpPr>
              <a:cxnSpLocks/>
            </p:cNvCxnSpPr>
            <p:nvPr/>
          </p:nvCxnSpPr>
          <p:spPr>
            <a:xfrm flipH="1" flipV="1">
              <a:off x="10913091" y="1713456"/>
              <a:ext cx="2169" cy="752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BE926D1D-2EF4-4AC7-9733-0CEBC7590607}"/>
                </a:ext>
              </a:extLst>
            </p:cNvPr>
            <p:cNvCxnSpPr>
              <a:cxnSpLocks/>
            </p:cNvCxnSpPr>
            <p:nvPr/>
          </p:nvCxnSpPr>
          <p:spPr>
            <a:xfrm flipH="1">
              <a:off x="10903619" y="2115393"/>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6CEDD6F5-95E8-4C77-88A8-55D83735C621}"/>
                </a:ext>
              </a:extLst>
            </p:cNvPr>
            <p:cNvGrpSpPr/>
            <p:nvPr/>
          </p:nvGrpSpPr>
          <p:grpSpPr>
            <a:xfrm>
              <a:off x="9424153" y="1773606"/>
              <a:ext cx="436538" cy="648201"/>
              <a:chOff x="2901022" y="775998"/>
              <a:chExt cx="436538" cy="919032"/>
            </a:xfrm>
          </p:grpSpPr>
          <p:sp>
            <p:nvSpPr>
              <p:cNvPr id="69" name="正方形/長方形 68">
                <a:extLst>
                  <a:ext uri="{FF2B5EF4-FFF2-40B4-BE49-F238E27FC236}">
                    <a16:creationId xmlns:a16="http://schemas.microsoft.com/office/drawing/2014/main" id="{3F4BAE30-9070-46DB-AC06-B5810D9AB8AD}"/>
                  </a:ext>
                </a:extLst>
              </p:cNvPr>
              <p:cNvSpPr/>
              <p:nvPr/>
            </p:nvSpPr>
            <p:spPr>
              <a:xfrm>
                <a:off x="2901022"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FFB54D07-B6C0-48C0-AEBD-1C3EA7604C3D}"/>
                  </a:ext>
                </a:extLst>
              </p:cNvPr>
              <p:cNvSpPr/>
              <p:nvPr/>
            </p:nvSpPr>
            <p:spPr>
              <a:xfrm>
                <a:off x="3236304" y="775998"/>
                <a:ext cx="101256" cy="91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grpSp>
        <mc:AlternateContent xmlns:mc="http://schemas.openxmlformats.org/markup-compatibility/2006" xmlns:a14="http://schemas.microsoft.com/office/drawing/2010/main">
          <mc:Choice Requires="a14">
            <p:sp>
              <p:nvSpPr>
                <p:cNvPr id="66" name="正方形/長方形 65">
                  <a:extLst>
                    <a:ext uri="{FF2B5EF4-FFF2-40B4-BE49-F238E27FC236}">
                      <a16:creationId xmlns:a16="http://schemas.microsoft.com/office/drawing/2014/main" id="{929CDDEE-99F4-41FC-BC5B-F95BA6F6AD42}"/>
                    </a:ext>
                  </a:extLst>
                </p:cNvPr>
                <p:cNvSpPr/>
                <p:nvPr/>
              </p:nvSpPr>
              <p:spPr>
                <a:xfrm>
                  <a:off x="9413198" y="1872649"/>
                  <a:ext cx="319364" cy="225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b="1" i="1" smtClean="0">
                                <a:solidFill>
                                  <a:srgbClr val="FF0000"/>
                                </a:solidFill>
                                <a:latin typeface="Cambria Math" panose="02040503050406030204" pitchFamily="18" charset="0"/>
                              </a:rPr>
                            </m:ctrlPr>
                          </m:sSubPr>
                          <m:e>
                            <m:r>
                              <a:rPr lang="en-US" altLang="ja-JP" sz="1600" b="1" i="1">
                                <a:solidFill>
                                  <a:srgbClr val="FF0000"/>
                                </a:solidFill>
                                <a:latin typeface="Cambria Math" panose="02040503050406030204" pitchFamily="18" charset="0"/>
                              </a:rPr>
                              <m:t>𝑪</m:t>
                            </m:r>
                          </m:e>
                          <m:sub>
                            <m:r>
                              <a:rPr lang="en-US" altLang="ja-JP" sz="1600" b="1" i="1">
                                <a:solidFill>
                                  <a:srgbClr val="FF0000"/>
                                </a:solidFill>
                                <a:latin typeface="Cambria Math" panose="02040503050406030204" pitchFamily="18" charset="0"/>
                              </a:rPr>
                              <m:t>𝟏</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66" name="正方形/長方形 65">
                  <a:extLst>
                    <a:ext uri="{FF2B5EF4-FFF2-40B4-BE49-F238E27FC236}">
                      <a16:creationId xmlns:a16="http://schemas.microsoft.com/office/drawing/2014/main" id="{929CDDEE-99F4-41FC-BC5B-F95BA6F6AD42}"/>
                    </a:ext>
                  </a:extLst>
                </p:cNvPr>
                <p:cNvSpPr>
                  <a:spLocks noRot="1" noChangeAspect="1" noMove="1" noResize="1" noEditPoints="1" noAdjustHandles="1" noChangeArrowheads="1" noChangeShapeType="1" noTextEdit="1"/>
                </p:cNvSpPr>
                <p:nvPr/>
              </p:nvSpPr>
              <p:spPr>
                <a:xfrm>
                  <a:off x="9413198" y="1872649"/>
                  <a:ext cx="319364" cy="225193"/>
                </a:xfrm>
                <a:prstGeom prst="rect">
                  <a:avLst/>
                </a:prstGeom>
                <a:blipFill>
                  <a:blip r:embed="rId6"/>
                  <a:stretch>
                    <a:fillRect b="-1818"/>
                  </a:stretch>
                </a:blipFill>
              </p:spPr>
              <p:txBody>
                <a:bodyPr/>
                <a:lstStyle/>
                <a:p>
                  <a:r>
                    <a:rPr lang="ja-JP" altLang="en-US">
                      <a:noFill/>
                    </a:rPr>
                    <a:t> </a:t>
                  </a:r>
                </a:p>
              </p:txBody>
            </p:sp>
          </mc:Fallback>
        </mc:AlternateContent>
        <p:cxnSp>
          <p:nvCxnSpPr>
            <p:cNvPr id="67" name="直線コネクタ 66">
              <a:extLst>
                <a:ext uri="{FF2B5EF4-FFF2-40B4-BE49-F238E27FC236}">
                  <a16:creationId xmlns:a16="http://schemas.microsoft.com/office/drawing/2014/main" id="{0BF4E64A-CC96-469D-877E-212A0881A1A6}"/>
                </a:ext>
              </a:extLst>
            </p:cNvPr>
            <p:cNvCxnSpPr>
              <a:cxnSpLocks/>
            </p:cNvCxnSpPr>
            <p:nvPr/>
          </p:nvCxnSpPr>
          <p:spPr>
            <a:xfrm flipH="1">
              <a:off x="9204872" y="2113770"/>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2693FEC-672C-4969-B2B6-7F442B3EA319}"/>
                </a:ext>
              </a:extLst>
            </p:cNvPr>
            <p:cNvCxnSpPr>
              <a:cxnSpLocks/>
            </p:cNvCxnSpPr>
            <p:nvPr/>
          </p:nvCxnSpPr>
          <p:spPr>
            <a:xfrm flipH="1">
              <a:off x="9854013" y="2108742"/>
              <a:ext cx="20832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直線矢印コネクタ 126">
            <a:extLst>
              <a:ext uri="{FF2B5EF4-FFF2-40B4-BE49-F238E27FC236}">
                <a16:creationId xmlns:a16="http://schemas.microsoft.com/office/drawing/2014/main" id="{BF841862-675C-4F76-9C33-68DC88368CA5}"/>
              </a:ext>
            </a:extLst>
          </p:cNvPr>
          <p:cNvCxnSpPr>
            <a:cxnSpLocks/>
          </p:cNvCxnSpPr>
          <p:nvPr/>
        </p:nvCxnSpPr>
        <p:spPr>
          <a:xfrm>
            <a:off x="8934709" y="4731162"/>
            <a:ext cx="1092420"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正方形/長方形 127">
                <a:extLst>
                  <a:ext uri="{FF2B5EF4-FFF2-40B4-BE49-F238E27FC236}">
                    <a16:creationId xmlns:a16="http://schemas.microsoft.com/office/drawing/2014/main" id="{1ED27F13-FC1D-43D0-A818-29DD9B990D4F}"/>
                  </a:ext>
                </a:extLst>
              </p:cNvPr>
              <p:cNvSpPr/>
              <p:nvPr/>
            </p:nvSpPr>
            <p:spPr>
              <a:xfrm>
                <a:off x="9002355" y="4730858"/>
                <a:ext cx="10016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8</m:t>
                      </m:r>
                      <m:r>
                        <a:rPr lang="en-US" altLang="ja-JP" b="0" i="1" smtClean="0">
                          <a:latin typeface="Cambria Math" panose="02040503050406030204" pitchFamily="18" charset="0"/>
                        </a:rPr>
                        <m:t>[</m:t>
                      </m:r>
                      <m:r>
                        <a:rPr lang="en-US" altLang="ja-JP" b="0" i="1" smtClean="0">
                          <a:latin typeface="Cambria Math" panose="02040503050406030204" pitchFamily="18" charset="0"/>
                        </a:rPr>
                        <m:t>𝑉</m:t>
                      </m:r>
                      <m:r>
                        <a:rPr lang="en-US" altLang="ja-JP" b="0" i="1" smtClean="0">
                          <a:latin typeface="Cambria Math" panose="02040503050406030204" pitchFamily="18" charset="0"/>
                        </a:rPr>
                        <m:t>]</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28" name="正方形/長方形 127">
                <a:extLst>
                  <a:ext uri="{FF2B5EF4-FFF2-40B4-BE49-F238E27FC236}">
                    <a16:creationId xmlns:a16="http://schemas.microsoft.com/office/drawing/2014/main" id="{1ED27F13-FC1D-43D0-A818-29DD9B990D4F}"/>
                  </a:ext>
                </a:extLst>
              </p:cNvPr>
              <p:cNvSpPr>
                <a:spLocks noRot="1" noChangeAspect="1" noMove="1" noResize="1" noEditPoints="1" noAdjustHandles="1" noChangeArrowheads="1" noChangeShapeType="1" noTextEdit="1"/>
              </p:cNvSpPr>
              <p:nvPr/>
            </p:nvSpPr>
            <p:spPr>
              <a:xfrm>
                <a:off x="9002355" y="4730858"/>
                <a:ext cx="1001615" cy="369332"/>
              </a:xfrm>
              <a:prstGeom prst="rect">
                <a:avLst/>
              </a:prstGeom>
              <a:blipFill>
                <a:blip r:embed="rId7"/>
                <a:stretch>
                  <a:fillRect b="-18033"/>
                </a:stretch>
              </a:blipFill>
            </p:spPr>
            <p:txBody>
              <a:bodyPr/>
              <a:lstStyle/>
              <a:p>
                <a:r>
                  <a:rPr lang="ja-JP" altLang="en-US">
                    <a:noFill/>
                  </a:rPr>
                  <a:t> </a:t>
                </a:r>
              </a:p>
            </p:txBody>
          </p:sp>
        </mc:Fallback>
      </mc:AlternateContent>
      <p:cxnSp>
        <p:nvCxnSpPr>
          <p:cNvPr id="129" name="直線矢印コネクタ 128">
            <a:extLst>
              <a:ext uri="{FF2B5EF4-FFF2-40B4-BE49-F238E27FC236}">
                <a16:creationId xmlns:a16="http://schemas.microsoft.com/office/drawing/2014/main" id="{D0841B5C-061B-4119-AA63-1A1EF0BCA223}"/>
              </a:ext>
            </a:extLst>
          </p:cNvPr>
          <p:cNvCxnSpPr>
            <a:cxnSpLocks/>
          </p:cNvCxnSpPr>
          <p:nvPr/>
        </p:nvCxnSpPr>
        <p:spPr>
          <a:xfrm>
            <a:off x="10267929" y="4735405"/>
            <a:ext cx="1092420"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正方形/長方形 130">
                <a:extLst>
                  <a:ext uri="{FF2B5EF4-FFF2-40B4-BE49-F238E27FC236}">
                    <a16:creationId xmlns:a16="http://schemas.microsoft.com/office/drawing/2014/main" id="{6E263EDB-A440-4E3C-897F-EF14E1CD8C38}"/>
                  </a:ext>
                </a:extLst>
              </p:cNvPr>
              <p:cNvSpPr/>
              <p:nvPr/>
            </p:nvSpPr>
            <p:spPr>
              <a:xfrm>
                <a:off x="11033705" y="2114146"/>
                <a:ext cx="1055676" cy="46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𝟓</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1" name="正方形/長方形 130">
                <a:extLst>
                  <a:ext uri="{FF2B5EF4-FFF2-40B4-BE49-F238E27FC236}">
                    <a16:creationId xmlns:a16="http://schemas.microsoft.com/office/drawing/2014/main" id="{6E263EDB-A440-4E3C-897F-EF14E1CD8C38}"/>
                  </a:ext>
                </a:extLst>
              </p:cNvPr>
              <p:cNvSpPr>
                <a:spLocks noRot="1" noChangeAspect="1" noMove="1" noResize="1" noEditPoints="1" noAdjustHandles="1" noChangeArrowheads="1" noChangeShapeType="1" noTextEdit="1"/>
              </p:cNvSpPr>
              <p:nvPr/>
            </p:nvSpPr>
            <p:spPr>
              <a:xfrm>
                <a:off x="11033705" y="2114146"/>
                <a:ext cx="1055676" cy="461664"/>
              </a:xfrm>
              <a:prstGeom prst="rect">
                <a:avLst/>
              </a:prstGeom>
              <a:blipFill>
                <a:blip r:embed="rId8"/>
                <a:stretch>
                  <a:fillRect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正方形/長方形 131">
                <a:extLst>
                  <a:ext uri="{FF2B5EF4-FFF2-40B4-BE49-F238E27FC236}">
                    <a16:creationId xmlns:a16="http://schemas.microsoft.com/office/drawing/2014/main" id="{61667E36-E718-475C-999C-D402624B7D83}"/>
                  </a:ext>
                </a:extLst>
              </p:cNvPr>
              <p:cNvSpPr/>
              <p:nvPr/>
            </p:nvSpPr>
            <p:spPr>
              <a:xfrm>
                <a:off x="10331149" y="4735405"/>
                <a:ext cx="10016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2</m:t>
                      </m:r>
                      <m:r>
                        <a:rPr lang="en-US" altLang="ja-JP" b="0" i="1" smtClean="0">
                          <a:latin typeface="Cambria Math" panose="02040503050406030204" pitchFamily="18" charset="0"/>
                        </a:rPr>
                        <m:t>[</m:t>
                      </m:r>
                      <m:r>
                        <a:rPr lang="en-US" altLang="ja-JP" b="0" i="1" smtClean="0">
                          <a:latin typeface="Cambria Math" panose="02040503050406030204" pitchFamily="18" charset="0"/>
                        </a:rPr>
                        <m:t>𝑉</m:t>
                      </m:r>
                      <m:r>
                        <a:rPr lang="en-US" altLang="ja-JP" b="0" i="1" smtClean="0">
                          <a:latin typeface="Cambria Math" panose="02040503050406030204" pitchFamily="18" charset="0"/>
                        </a:rPr>
                        <m:t>]</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32" name="正方形/長方形 131">
                <a:extLst>
                  <a:ext uri="{FF2B5EF4-FFF2-40B4-BE49-F238E27FC236}">
                    <a16:creationId xmlns:a16="http://schemas.microsoft.com/office/drawing/2014/main" id="{61667E36-E718-475C-999C-D402624B7D83}"/>
                  </a:ext>
                </a:extLst>
              </p:cNvPr>
              <p:cNvSpPr>
                <a:spLocks noRot="1" noChangeAspect="1" noMove="1" noResize="1" noEditPoints="1" noAdjustHandles="1" noChangeArrowheads="1" noChangeShapeType="1" noTextEdit="1"/>
              </p:cNvSpPr>
              <p:nvPr/>
            </p:nvSpPr>
            <p:spPr>
              <a:xfrm>
                <a:off x="10331149" y="4735405"/>
                <a:ext cx="1001615" cy="369332"/>
              </a:xfrm>
              <a:prstGeom prst="rect">
                <a:avLst/>
              </a:prstGeom>
              <a:blipFill>
                <a:blip r:embed="rId9"/>
                <a:stretch>
                  <a:fillRect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3" name="正方形/長方形 132">
                <a:extLst>
                  <a:ext uri="{FF2B5EF4-FFF2-40B4-BE49-F238E27FC236}">
                    <a16:creationId xmlns:a16="http://schemas.microsoft.com/office/drawing/2014/main" id="{2632F795-1C03-4C51-B32B-CAFE3142FB56}"/>
                  </a:ext>
                </a:extLst>
              </p:cNvPr>
              <p:cNvSpPr/>
              <p:nvPr/>
            </p:nvSpPr>
            <p:spPr>
              <a:xfrm>
                <a:off x="11051068" y="4219793"/>
                <a:ext cx="1055676" cy="46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𝟑</m:t>
                      </m:r>
                      <m:d>
                        <m:dPr>
                          <m:begChr m:val="["/>
                          <m:endChr m:val="]"/>
                          <m:ctrlPr>
                            <a:rPr lang="en-US" altLang="ja-JP" sz="2400" b="1" i="1">
                              <a:solidFill>
                                <a:srgbClr val="FF0000"/>
                              </a:solidFill>
                              <a:latin typeface="Cambria Math" panose="02040503050406030204" pitchFamily="18" charset="0"/>
                            </a:rPr>
                          </m:ctrlPr>
                        </m:dPr>
                        <m:e>
                          <m:r>
                            <a:rPr lang="ja-JP" altLang="en-US" sz="2400" i="1">
                              <a:solidFill>
                                <a:srgbClr val="FF0000"/>
                              </a:solidFill>
                              <a:latin typeface="Cambria Math" panose="02040503050406030204" pitchFamily="18" charset="0"/>
                            </a:rPr>
                            <m:t>𝜇</m:t>
                          </m:r>
                          <m:r>
                            <a:rPr lang="en-US" altLang="ja-JP" sz="2400" b="1" i="1">
                              <a:solidFill>
                                <a:srgbClr val="FF0000"/>
                              </a:solidFill>
                              <a:latin typeface="Cambria Math" panose="02040503050406030204" pitchFamily="18" charset="0"/>
                            </a:rPr>
                            <m:t>𝑭</m:t>
                          </m:r>
                        </m:e>
                      </m:d>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3" name="正方形/長方形 132">
                <a:extLst>
                  <a:ext uri="{FF2B5EF4-FFF2-40B4-BE49-F238E27FC236}">
                    <a16:creationId xmlns:a16="http://schemas.microsoft.com/office/drawing/2014/main" id="{2632F795-1C03-4C51-B32B-CAFE3142FB56}"/>
                  </a:ext>
                </a:extLst>
              </p:cNvPr>
              <p:cNvSpPr>
                <a:spLocks noRot="1" noChangeAspect="1" noMove="1" noResize="1" noEditPoints="1" noAdjustHandles="1" noChangeArrowheads="1" noChangeShapeType="1" noTextEdit="1"/>
              </p:cNvSpPr>
              <p:nvPr/>
            </p:nvSpPr>
            <p:spPr>
              <a:xfrm>
                <a:off x="11051068" y="4219793"/>
                <a:ext cx="1055676" cy="461664"/>
              </a:xfrm>
              <a:prstGeom prst="rect">
                <a:avLst/>
              </a:prstGeom>
              <a:blipFill>
                <a:blip r:embed="rId10"/>
                <a:stretch>
                  <a:fillRect b="-10526"/>
                </a:stretch>
              </a:blipFill>
            </p:spPr>
            <p:txBody>
              <a:bodyPr/>
              <a:lstStyle/>
              <a:p>
                <a:r>
                  <a:rPr lang="ja-JP" altLang="en-US">
                    <a:noFill/>
                  </a:rPr>
                  <a:t> </a:t>
                </a:r>
              </a:p>
            </p:txBody>
          </p:sp>
        </mc:Fallback>
      </mc:AlternateContent>
      <p:sp>
        <p:nvSpPr>
          <p:cNvPr id="134" name="正方形/長方形 133">
            <a:extLst>
              <a:ext uri="{FF2B5EF4-FFF2-40B4-BE49-F238E27FC236}">
                <a16:creationId xmlns:a16="http://schemas.microsoft.com/office/drawing/2014/main" id="{0FE0B770-BE4F-4883-BE8E-41A4346FE694}"/>
              </a:ext>
            </a:extLst>
          </p:cNvPr>
          <p:cNvSpPr/>
          <p:nvPr/>
        </p:nvSpPr>
        <p:spPr>
          <a:xfrm>
            <a:off x="286171" y="1460692"/>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解き方①</a:t>
            </a:r>
          </a:p>
        </p:txBody>
      </p:sp>
      <p:sp>
        <p:nvSpPr>
          <p:cNvPr id="138" name="正方形/長方形 137">
            <a:extLst>
              <a:ext uri="{FF2B5EF4-FFF2-40B4-BE49-F238E27FC236}">
                <a16:creationId xmlns:a16="http://schemas.microsoft.com/office/drawing/2014/main" id="{07045F9C-584B-4736-B2CD-58EC9A9EE326}"/>
              </a:ext>
            </a:extLst>
          </p:cNvPr>
          <p:cNvSpPr/>
          <p:nvPr/>
        </p:nvSpPr>
        <p:spPr>
          <a:xfrm>
            <a:off x="288591" y="3769275"/>
            <a:ext cx="1627369"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解き方②</a:t>
            </a:r>
          </a:p>
        </p:txBody>
      </p:sp>
      <mc:AlternateContent xmlns:mc="http://schemas.openxmlformats.org/markup-compatibility/2006" xmlns:a14="http://schemas.microsoft.com/office/drawing/2010/main">
        <mc:Choice Requires="a14">
          <p:sp>
            <p:nvSpPr>
              <p:cNvPr id="141" name="正方形/長方形 140">
                <a:extLst>
                  <a:ext uri="{FF2B5EF4-FFF2-40B4-BE49-F238E27FC236}">
                    <a16:creationId xmlns:a16="http://schemas.microsoft.com/office/drawing/2014/main" id="{3E178856-8860-48AA-9F7F-1AB2652ECBB6}"/>
                  </a:ext>
                </a:extLst>
              </p:cNvPr>
              <p:cNvSpPr/>
              <p:nvPr/>
            </p:nvSpPr>
            <p:spPr>
              <a:xfrm>
                <a:off x="859236" y="2089125"/>
                <a:ext cx="7268913" cy="120032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m:t>
                          </m:r>
                          <m:r>
                            <a:rPr lang="en-US" altLang="ja-JP" sz="3600" i="1">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rPr>
                        <m:t>+</m:t>
                      </m:r>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r>
                        <a:rPr lang="en-US" altLang="ja-JP" sz="3600" b="0" i="1" smtClean="0">
                          <a:solidFill>
                            <a:srgbClr val="FF0000"/>
                          </a:solidFill>
                          <a:latin typeface="Cambria Math" panose="02040503050406030204" pitchFamily="18" charset="0"/>
                        </a:rPr>
                        <m:t>+</m:t>
                      </m:r>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3</m:t>
                          </m:r>
                        </m:sub>
                      </m:sSub>
                      <m:r>
                        <a:rPr lang="en-US" altLang="ja-JP" sz="3600" b="0" i="1" smtClean="0">
                          <a:solidFill>
                            <a:srgbClr val="FF0000"/>
                          </a:solidFill>
                          <a:latin typeface="Cambria Math" panose="02040503050406030204" pitchFamily="18" charset="0"/>
                        </a:rPr>
                        <m:t>=0</m:t>
                      </m:r>
                    </m:oMath>
                  </m:oMathPara>
                </a14:m>
                <a:endParaRPr lang="en-US" altLang="ja-JP" sz="3600" b="0"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m:t>
                      </m:r>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3</m:t>
                          </m:r>
                        </m:sub>
                      </m:sSub>
                      <m:r>
                        <a:rPr lang="en-US" altLang="ja-JP" sz="3600" b="0" i="1" smtClean="0">
                          <a:solidFill>
                            <a:srgbClr val="FF0000"/>
                          </a:solidFill>
                          <a:latin typeface="Cambria Math" panose="02040503050406030204" pitchFamily="18" charset="0"/>
                        </a:rPr>
                        <m:t>=106</m:t>
                      </m:r>
                      <m:d>
                        <m:dPr>
                          <m:begChr m:val="["/>
                          <m:endChr m:val="]"/>
                          <m:ctrlPr>
                            <a:rPr lang="en-US" altLang="ja-JP" sz="3600" b="0" i="1" smtClean="0">
                              <a:solidFill>
                                <a:srgbClr val="FF0000"/>
                              </a:solidFill>
                              <a:latin typeface="Cambria Math" panose="02040503050406030204" pitchFamily="18" charset="0"/>
                              <a:ea typeface="Cambria Math" panose="02040503050406030204" pitchFamily="18" charset="0"/>
                            </a:rPr>
                          </m:ctrlPr>
                        </m:dPr>
                        <m:e>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b="0" i="1" smtClean="0">
                              <a:solidFill>
                                <a:srgbClr val="FF0000"/>
                              </a:solidFill>
                              <a:latin typeface="Cambria Math" panose="02040503050406030204" pitchFamily="18" charset="0"/>
                              <a:ea typeface="Cambria Math" panose="02040503050406030204" pitchFamily="18" charset="0"/>
                            </a:rPr>
                            <m:t>𝐹</m:t>
                          </m:r>
                        </m:e>
                      </m:d>
                      <m:r>
                        <a:rPr lang="en-US" altLang="ja-JP" sz="3600" b="0" i="1" smtClean="0">
                          <a:solidFill>
                            <a:srgbClr val="FF0000"/>
                          </a:solidFill>
                          <a:latin typeface="Cambria Math" panose="02040503050406030204" pitchFamily="18" charset="0"/>
                          <a:ea typeface="Cambria Math" panose="02040503050406030204" pitchFamily="18" charset="0"/>
                        </a:rPr>
                        <m:t>−10</m:t>
                      </m:r>
                      <m:d>
                        <m:dPr>
                          <m:begChr m:val="["/>
                          <m:endChr m:val="]"/>
                          <m:ctrlPr>
                            <a:rPr lang="en-US" altLang="ja-JP" sz="3600" b="0" i="1" smtClean="0">
                              <a:solidFill>
                                <a:srgbClr val="FF0000"/>
                              </a:solidFill>
                              <a:latin typeface="Cambria Math" panose="02040503050406030204" pitchFamily="18" charset="0"/>
                              <a:ea typeface="Cambria Math" panose="02040503050406030204" pitchFamily="18" charset="0"/>
                            </a:rPr>
                          </m:ctrlPr>
                        </m:dPr>
                        <m:e>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i="1">
                              <a:solidFill>
                                <a:srgbClr val="FF0000"/>
                              </a:solidFill>
                              <a:latin typeface="Cambria Math" panose="02040503050406030204" pitchFamily="18" charset="0"/>
                              <a:ea typeface="Cambria Math" panose="02040503050406030204" pitchFamily="18" charset="0"/>
                            </a:rPr>
                            <m:t>𝐶</m:t>
                          </m:r>
                        </m:e>
                      </m:d>
                      <m:r>
                        <a:rPr lang="en-US" altLang="ja-JP" sz="3600" b="0" i="1" smtClean="0">
                          <a:solidFill>
                            <a:srgbClr val="FF0000"/>
                          </a:solidFill>
                          <a:latin typeface="Cambria Math" panose="02040503050406030204" pitchFamily="18" charset="0"/>
                          <a:ea typeface="Cambria Math" panose="02040503050406030204" pitchFamily="18" charset="0"/>
                        </a:rPr>
                        <m:t>=6</m:t>
                      </m:r>
                      <m:d>
                        <m:dPr>
                          <m:begChr m:val="["/>
                          <m:endChr m:val="]"/>
                          <m:ctrlPr>
                            <a:rPr lang="en-US" altLang="ja-JP" sz="3600" i="1">
                              <a:solidFill>
                                <a:srgbClr val="FF0000"/>
                              </a:solidFill>
                              <a:latin typeface="Cambria Math" panose="02040503050406030204" pitchFamily="18" charset="0"/>
                              <a:ea typeface="Cambria Math" panose="02040503050406030204" pitchFamily="18" charset="0"/>
                            </a:rPr>
                          </m:ctrlPr>
                        </m:dPr>
                        <m:e>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i="1">
                              <a:solidFill>
                                <a:srgbClr val="FF0000"/>
                              </a:solidFill>
                              <a:latin typeface="Cambria Math" panose="02040503050406030204" pitchFamily="18" charset="0"/>
                              <a:ea typeface="Cambria Math" panose="02040503050406030204" pitchFamily="18" charset="0"/>
                            </a:rPr>
                            <m:t>𝐶</m:t>
                          </m:r>
                        </m:e>
                      </m:d>
                    </m:oMath>
                  </m:oMathPara>
                </a14:m>
                <a:endParaRPr lang="en-US" altLang="ja-JP" sz="3600" b="0" dirty="0">
                  <a:solidFill>
                    <a:srgbClr val="FF0000"/>
                  </a:solidFill>
                  <a:latin typeface="HG丸ｺﾞｼｯｸM-PRO" panose="020F0600000000000000" pitchFamily="50" charset="-128"/>
                  <a:ea typeface="Cambria Math" panose="02040503050406030204" pitchFamily="18" charset="0"/>
                </a:endParaRPr>
              </a:p>
            </p:txBody>
          </p:sp>
        </mc:Choice>
        <mc:Fallback xmlns="">
          <p:sp>
            <p:nvSpPr>
              <p:cNvPr id="141" name="正方形/長方形 140">
                <a:extLst>
                  <a:ext uri="{FF2B5EF4-FFF2-40B4-BE49-F238E27FC236}">
                    <a16:creationId xmlns:a16="http://schemas.microsoft.com/office/drawing/2014/main" id="{3E178856-8860-48AA-9F7F-1AB2652ECBB6}"/>
                  </a:ext>
                </a:extLst>
              </p:cNvPr>
              <p:cNvSpPr>
                <a:spLocks noRot="1" noChangeAspect="1" noMove="1" noResize="1" noEditPoints="1" noAdjustHandles="1" noChangeArrowheads="1" noChangeShapeType="1" noTextEdit="1"/>
              </p:cNvSpPr>
              <p:nvPr/>
            </p:nvSpPr>
            <p:spPr>
              <a:xfrm>
                <a:off x="859236" y="2089125"/>
                <a:ext cx="7268913" cy="1200329"/>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58B237A1-1197-4936-893E-58B16D1E2C6C}"/>
                  </a:ext>
                </a:extLst>
              </p:cNvPr>
              <p:cNvSpPr/>
              <p:nvPr/>
            </p:nvSpPr>
            <p:spPr>
              <a:xfrm>
                <a:off x="902077" y="4458920"/>
                <a:ext cx="5103769" cy="6463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3</m:t>
                          </m:r>
                        </m:sub>
                      </m:sSub>
                      <m:r>
                        <a:rPr lang="en-US" altLang="ja-JP" sz="3600" b="0" i="1" smtClean="0">
                          <a:solidFill>
                            <a:srgbClr val="FF0000"/>
                          </a:solidFill>
                          <a:latin typeface="Cambria Math" panose="02040503050406030204" pitchFamily="18" charset="0"/>
                        </a:rPr>
                        <m:t>=3[</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b="0" i="1" smtClean="0">
                          <a:solidFill>
                            <a:srgbClr val="FF0000"/>
                          </a:solidFill>
                          <a:latin typeface="Cambria Math" panose="02040503050406030204" pitchFamily="18" charset="0"/>
                          <a:ea typeface="Cambria Math" panose="02040503050406030204" pitchFamily="18" charset="0"/>
                        </a:rPr>
                        <m:t>𝐹</m:t>
                      </m:r>
                      <m:r>
                        <a:rPr lang="en-US" altLang="ja-JP" sz="3600" b="0" i="1" smtClean="0">
                          <a:solidFill>
                            <a:srgbClr val="FF0000"/>
                          </a:solidFill>
                          <a:latin typeface="Cambria Math" panose="02040503050406030204" pitchFamily="18" charset="0"/>
                          <a:ea typeface="Cambria Math" panose="02040503050406030204" pitchFamily="18" charset="0"/>
                        </a:rPr>
                        <m:t>]×2=6[</m:t>
                      </m:r>
                      <m:r>
                        <a:rPr lang="ja-JP" altLang="en-US" sz="3600" i="1">
                          <a:solidFill>
                            <a:srgbClr val="FF0000"/>
                          </a:solidFill>
                          <a:latin typeface="Cambria Math" panose="02040503050406030204" pitchFamily="18" charset="0"/>
                          <a:ea typeface="Cambria Math" panose="02040503050406030204" pitchFamily="18" charset="0"/>
                        </a:rPr>
                        <m:t>𝜇</m:t>
                      </m:r>
                      <m:r>
                        <a:rPr lang="en-US" altLang="ja-JP" sz="3600" i="1">
                          <a:solidFill>
                            <a:srgbClr val="FF0000"/>
                          </a:solidFill>
                          <a:latin typeface="Cambria Math" panose="02040503050406030204" pitchFamily="18" charset="0"/>
                          <a:ea typeface="Cambria Math" panose="02040503050406030204" pitchFamily="18" charset="0"/>
                        </a:rPr>
                        <m:t>𝐶</m:t>
                      </m:r>
                      <m:r>
                        <a:rPr lang="en-US" altLang="ja-JP" sz="3600" b="0" i="1" smtClean="0">
                          <a:solidFill>
                            <a:srgbClr val="FF0000"/>
                          </a:solidFill>
                          <a:latin typeface="Cambria Math" panose="02040503050406030204" pitchFamily="18" charset="0"/>
                          <a:ea typeface="Cambria Math" panose="02040503050406030204" pitchFamily="18" charset="0"/>
                        </a:rPr>
                        <m:t>]</m:t>
                      </m:r>
                    </m:oMath>
                  </m:oMathPara>
                </a14:m>
                <a:endParaRPr lang="en-US" altLang="ja-JP" sz="3600" b="0" dirty="0">
                  <a:solidFill>
                    <a:srgbClr val="FF0000"/>
                  </a:solidFill>
                  <a:latin typeface="HG丸ｺﾞｼｯｸM-PRO" panose="020F0600000000000000" pitchFamily="50" charset="-128"/>
                  <a:ea typeface="Cambria Math" panose="02040503050406030204" pitchFamily="18" charset="0"/>
                </a:endParaRPr>
              </a:p>
            </p:txBody>
          </p:sp>
        </mc:Choice>
        <mc:Fallback xmlns="">
          <p:sp>
            <p:nvSpPr>
              <p:cNvPr id="57" name="正方形/長方形 56">
                <a:extLst>
                  <a:ext uri="{FF2B5EF4-FFF2-40B4-BE49-F238E27FC236}">
                    <a16:creationId xmlns:a16="http://schemas.microsoft.com/office/drawing/2014/main" id="{58B237A1-1197-4936-893E-58B16D1E2C6C}"/>
                  </a:ext>
                </a:extLst>
              </p:cNvPr>
              <p:cNvSpPr>
                <a:spLocks noRot="1" noChangeAspect="1" noMove="1" noResize="1" noEditPoints="1" noAdjustHandles="1" noChangeArrowheads="1" noChangeShapeType="1" noTextEdit="1"/>
              </p:cNvSpPr>
              <p:nvPr/>
            </p:nvSpPr>
            <p:spPr>
              <a:xfrm>
                <a:off x="902077" y="4458920"/>
                <a:ext cx="5103769" cy="646331"/>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8780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wipe(down)">
                                      <p:cBhvr>
                                        <p:cTn id="7" dur="5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wipe(down)">
                                      <p:cBhvr>
                                        <p:cTn id="12" dur="5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down)">
                                      <p:cBhvr>
                                        <p:cTn id="17" dur="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animEffect transition="in" filter="wipe(down)">
                                      <p:cBhvr>
                                        <p:cTn id="22"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a:t>
            </a:fld>
            <a:endParaRPr kumimoji="1" lang="ja-JP" altLang="en-US"/>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01496875-87A2-4F0E-95E8-46B3AAD0E35B}"/>
                  </a:ext>
                </a:extLst>
              </p:cNvPr>
              <p:cNvSpPr/>
              <p:nvPr/>
            </p:nvSpPr>
            <p:spPr>
              <a:xfrm>
                <a:off x="838200" y="1406880"/>
                <a:ext cx="11030382" cy="3046988"/>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極板間に誘電率</a:t>
                </a:r>
                <a14:m>
                  <m:oMath xmlns:m="http://schemas.openxmlformats.org/officeDocument/2006/math">
                    <m:r>
                      <a:rPr lang="ja-JP" altLang="en-US" sz="2400" b="1" i="1">
                        <a:solidFill>
                          <a:srgbClr val="FF0000"/>
                        </a:solidFill>
                        <a:latin typeface="Cambria Math" panose="02040503050406030204" pitchFamily="18" charset="0"/>
                      </a:rPr>
                      <m:t>𝜺</m:t>
                    </m:r>
                  </m:oMath>
                </a14:m>
                <a:r>
                  <a:rPr lang="ja-JP" altLang="en-US" sz="2400" dirty="0">
                    <a:latin typeface="HG丸ｺﾞｼｯｸM-PRO" panose="020F0600000000000000" pitchFamily="50" charset="-128"/>
                    <a:ea typeface="HG丸ｺﾞｼｯｸM-PRO" panose="020F0600000000000000" pitchFamily="50" charset="-128"/>
                  </a:rPr>
                  <a:t>の誘電体を挿入すると、コンデンサーの電気容量は、</a:t>
                </a:r>
                <a:endParaRPr lang="en-US" altLang="ja-JP" sz="2400" dirty="0">
                  <a:latin typeface="HG丸ｺﾞｼｯｸM-PRO" panose="020F0600000000000000" pitchFamily="50" charset="-128"/>
                  <a:ea typeface="HG丸ｺﾞｼｯｸM-PRO" panose="020F0600000000000000" pitchFamily="50" charset="-128"/>
                </a:endParaRPr>
              </a:p>
              <a:p>
                <a14:m>
                  <m:oMath xmlns:m="http://schemas.openxmlformats.org/officeDocument/2006/math">
                    <m:r>
                      <a:rPr lang="ja-JP" altLang="en-US" sz="2400" b="1" i="1">
                        <a:solidFill>
                          <a:srgbClr val="FF0000"/>
                        </a:solidFill>
                        <a:latin typeface="Cambria Math" panose="02040503050406030204" pitchFamily="18" charset="0"/>
                      </a:rPr>
                      <m:t>𝜺</m:t>
                    </m:r>
                  </m:oMath>
                </a14:m>
                <a:r>
                  <a:rPr lang="ja-JP" altLang="en-US" sz="2400" dirty="0" err="1">
                    <a:latin typeface="HG丸ｺﾞｼｯｸM-PRO" panose="020F0600000000000000" pitchFamily="50" charset="-128"/>
                    <a:ea typeface="HG丸ｺﾞｼｯｸM-PRO" panose="020F0600000000000000" pitchFamily="50" charset="-128"/>
                  </a:rPr>
                  <a:t>，</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2400" b="1" i="1">
                        <a:solidFill>
                          <a:srgbClr val="FF0000"/>
                        </a:solidFill>
                        <a:latin typeface="Cambria Math" panose="02040503050406030204" pitchFamily="18" charset="0"/>
                      </a:rPr>
                      <m:t>𝒅</m:t>
                    </m:r>
                    <m:r>
                      <a:rPr lang="en-US" altLang="ja-JP" sz="2400" b="1" i="1">
                        <a:solidFill>
                          <a:srgbClr val="FF0000"/>
                        </a:solidFill>
                        <a:latin typeface="Cambria Math" panose="02040503050406030204" pitchFamily="18" charset="0"/>
                      </a:rPr>
                      <m:t> </m:t>
                    </m:r>
                  </m:oMath>
                </a14:m>
                <a:r>
                  <a:rPr lang="ja-JP" altLang="en-US" sz="2400" dirty="0">
                    <a:latin typeface="HG丸ｺﾞｼｯｸM-PRO" panose="020F0600000000000000" pitchFamily="50" charset="-128"/>
                    <a:ea typeface="HG丸ｺﾞｼｯｸM-PRO" panose="020F0600000000000000" pitchFamily="50" charset="-128"/>
                  </a:rPr>
                  <a:t>，</a:t>
                </a:r>
                <a14:m>
                  <m:oMath xmlns:m="http://schemas.openxmlformats.org/officeDocument/2006/math">
                    <m:r>
                      <a:rPr lang="en-US" altLang="ja-JP" sz="2400" b="1" i="1" smtClean="0">
                        <a:solidFill>
                          <a:srgbClr val="FF0000"/>
                        </a:solidFill>
                        <a:latin typeface="Cambria Math" panose="02040503050406030204" pitchFamily="18" charset="0"/>
                      </a:rPr>
                      <m:t>𝑺</m:t>
                    </m:r>
                  </m:oMath>
                </a14:m>
                <a:r>
                  <a:rPr lang="ja-JP" altLang="en-US" sz="2400" dirty="0">
                    <a:latin typeface="HG丸ｺﾞｼｯｸM-PRO" panose="020F0600000000000000" pitchFamily="50" charset="-128"/>
                    <a:ea typeface="HG丸ｺﾞｼｯｸM-PRO" panose="020F0600000000000000" pitchFamily="50" charset="-128"/>
                  </a:rPr>
                  <a:t>をつかって、</a:t>
                </a:r>
              </a:p>
              <a:p>
                <a:r>
                  <a:rPr lang="ja-JP" altLang="en-US" sz="2400" dirty="0">
                    <a:latin typeface="HG丸ｺﾞｼｯｸM-PRO" panose="020F0600000000000000" pitchFamily="50" charset="-128"/>
                    <a:ea typeface="HG丸ｺﾞｼｯｸM-PRO" panose="020F0600000000000000" pitchFamily="50" charset="-128"/>
                  </a:rPr>
                  <a:t>　　　　　⑤　Ｃ’＝　　　　　　　と書ける。</a:t>
                </a: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誘電体をはさむとコンデンサーの電気容量は増加する。</a:t>
                </a:r>
              </a:p>
              <a:p>
                <a:endParaRPr lang="ja-JP" altLang="en-US"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真空と比較して何倍かをあらわす数を⑥</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といい、</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記号⑦</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を用いる。</a:t>
                </a:r>
              </a:p>
            </p:txBody>
          </p:sp>
        </mc:Choice>
        <mc:Fallback xmlns="">
          <p:sp>
            <p:nvSpPr>
              <p:cNvPr id="20" name="正方形/長方形 19">
                <a:extLst>
                  <a:ext uri="{FF2B5EF4-FFF2-40B4-BE49-F238E27FC236}">
                    <a16:creationId xmlns:a16="http://schemas.microsoft.com/office/drawing/2014/main" id="{01496875-87A2-4F0E-95E8-46B3AAD0E35B}"/>
                  </a:ext>
                </a:extLst>
              </p:cNvPr>
              <p:cNvSpPr>
                <a:spLocks noRot="1" noChangeAspect="1" noMove="1" noResize="1" noEditPoints="1" noAdjustHandles="1" noChangeArrowheads="1" noChangeShapeType="1" noTextEdit="1"/>
              </p:cNvSpPr>
              <p:nvPr/>
            </p:nvSpPr>
            <p:spPr>
              <a:xfrm>
                <a:off x="838200" y="1406880"/>
                <a:ext cx="11030382" cy="3046988"/>
              </a:xfrm>
              <a:prstGeom prst="rect">
                <a:avLst/>
              </a:prstGeom>
              <a:blipFill>
                <a:blip r:embed="rId2"/>
                <a:stretch>
                  <a:fillRect l="-884" t="-22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5ED86BD-628A-4443-AA9D-96E11E166A80}"/>
                  </a:ext>
                </a:extLst>
              </p:cNvPr>
              <p:cNvSpPr/>
              <p:nvPr/>
            </p:nvSpPr>
            <p:spPr>
              <a:xfrm>
                <a:off x="4036828" y="1743713"/>
                <a:ext cx="848237" cy="11331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ja-JP" altLang="en-US" sz="3600" b="1" i="1">
                              <a:solidFill>
                                <a:srgbClr val="FF0000"/>
                              </a:solidFill>
                              <a:latin typeface="Cambria Math" panose="02040503050406030204" pitchFamily="18" charset="0"/>
                            </a:rPr>
                            <m:t>𝜺</m:t>
                          </m:r>
                          <m:r>
                            <a:rPr lang="en-US" altLang="ja-JP" sz="3600" b="1" i="1">
                              <a:solidFill>
                                <a:srgbClr val="FF0000"/>
                              </a:solidFill>
                              <a:latin typeface="Cambria Math" panose="02040503050406030204" pitchFamily="18" charset="0"/>
                            </a:rPr>
                            <m:t>𝑺</m:t>
                          </m:r>
                        </m:num>
                        <m:den>
                          <m:r>
                            <a:rPr lang="en-US" altLang="ja-JP" sz="3600" b="1" i="1" smtClean="0">
                              <a:solidFill>
                                <a:srgbClr val="FF0000"/>
                              </a:solidFill>
                              <a:latin typeface="Cambria Math" panose="02040503050406030204" pitchFamily="18" charset="0"/>
                            </a:rPr>
                            <m:t>𝒅</m:t>
                          </m:r>
                        </m:den>
                      </m:f>
                    </m:oMath>
                  </m:oMathPara>
                </a14:m>
                <a:endParaRPr lang="ja-JP" altLang="en-US" sz="3600" dirty="0"/>
              </a:p>
            </p:txBody>
          </p:sp>
        </mc:Choice>
        <mc:Fallback xmlns="">
          <p:sp>
            <p:nvSpPr>
              <p:cNvPr id="21" name="正方形/長方形 20">
                <a:extLst>
                  <a:ext uri="{FF2B5EF4-FFF2-40B4-BE49-F238E27FC236}">
                    <a16:creationId xmlns:a16="http://schemas.microsoft.com/office/drawing/2014/main" id="{85ED86BD-628A-4443-AA9D-96E11E166A80}"/>
                  </a:ext>
                </a:extLst>
              </p:cNvPr>
              <p:cNvSpPr>
                <a:spLocks noRot="1" noChangeAspect="1" noMove="1" noResize="1" noEditPoints="1" noAdjustHandles="1" noChangeArrowheads="1" noChangeShapeType="1" noTextEdit="1"/>
              </p:cNvSpPr>
              <p:nvPr/>
            </p:nvSpPr>
            <p:spPr>
              <a:xfrm>
                <a:off x="4036828" y="1743713"/>
                <a:ext cx="848237" cy="1133131"/>
              </a:xfrm>
              <a:prstGeom prst="rect">
                <a:avLst/>
              </a:prstGeom>
              <a:blipFill>
                <a:blip r:embed="rId3"/>
                <a:stretch>
                  <a:fillRect/>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5FB0C7C5-FC2F-47CD-9189-2068630D03CF}"/>
              </a:ext>
            </a:extLst>
          </p:cNvPr>
          <p:cNvSpPr/>
          <p:nvPr/>
        </p:nvSpPr>
        <p:spPr>
          <a:xfrm>
            <a:off x="6741633" y="3600098"/>
            <a:ext cx="1746768" cy="523220"/>
          </a:xfrm>
          <a:prstGeom prst="rect">
            <a:avLst/>
          </a:prstGeom>
        </p:spPr>
        <p:txBody>
          <a:bodyPr wrap="square">
            <a:spAutoFit/>
          </a:bodyPr>
          <a:lstStyle/>
          <a:p>
            <a:r>
              <a:rPr lang="ja-JP" altLang="en-US" sz="2800" b="1" dirty="0">
                <a:solidFill>
                  <a:srgbClr val="FF0000"/>
                </a:solidFill>
              </a:rPr>
              <a:t>比誘電率</a:t>
            </a:r>
          </a:p>
        </p:txBody>
      </p: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19B2800A-9872-4695-BA49-9ECF9CF10FD8}"/>
                  </a:ext>
                </a:extLst>
              </p:cNvPr>
              <p:cNvSpPr/>
              <p:nvPr/>
            </p:nvSpPr>
            <p:spPr>
              <a:xfrm>
                <a:off x="2309949" y="3861708"/>
                <a:ext cx="72091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smtClean="0">
                              <a:solidFill>
                                <a:srgbClr val="FF0000"/>
                              </a:solidFill>
                              <a:latin typeface="Cambria Math" panose="02040503050406030204" pitchFamily="18" charset="0"/>
                            </a:rPr>
                            <m:t>𝒓</m:t>
                          </m:r>
                        </m:sub>
                      </m:sSub>
                    </m:oMath>
                  </m:oMathPara>
                </a14:m>
                <a:endParaRPr lang="ja-JP" altLang="en-US" sz="3200" dirty="0"/>
              </a:p>
            </p:txBody>
          </p:sp>
        </mc:Choice>
        <mc:Fallback xmlns="">
          <p:sp>
            <p:nvSpPr>
              <p:cNvPr id="23" name="正方形/長方形 22">
                <a:extLst>
                  <a:ext uri="{FF2B5EF4-FFF2-40B4-BE49-F238E27FC236}">
                    <a16:creationId xmlns:a16="http://schemas.microsoft.com/office/drawing/2014/main" id="{19B2800A-9872-4695-BA49-9ECF9CF10FD8}"/>
                  </a:ext>
                </a:extLst>
              </p:cNvPr>
              <p:cNvSpPr>
                <a:spLocks noRot="1" noChangeAspect="1" noMove="1" noResize="1" noEditPoints="1" noAdjustHandles="1" noChangeArrowheads="1" noChangeShapeType="1" noTextEdit="1"/>
              </p:cNvSpPr>
              <p:nvPr/>
            </p:nvSpPr>
            <p:spPr>
              <a:xfrm>
                <a:off x="2309949" y="3861708"/>
                <a:ext cx="720910" cy="584775"/>
              </a:xfrm>
              <a:prstGeom prst="rect">
                <a:avLst/>
              </a:prstGeom>
              <a:blipFill>
                <a:blip r:embed="rId4"/>
                <a:stretch>
                  <a:fillRect/>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442A6256-9DDA-4185-AE69-B5CF13FF1725}"/>
              </a:ext>
            </a:extLst>
          </p:cNvPr>
          <p:cNvSpPr/>
          <p:nvPr/>
        </p:nvSpPr>
        <p:spPr>
          <a:xfrm>
            <a:off x="323418" y="822105"/>
            <a:ext cx="3467616" cy="584775"/>
          </a:xfrm>
          <a:prstGeom prst="rect">
            <a:avLst/>
          </a:prstGeom>
        </p:spPr>
        <p:txBody>
          <a:bodyPr wrap="none">
            <a:spAutoFit/>
          </a:bodyPr>
          <a:lstStyle/>
          <a:p>
            <a:r>
              <a:rPr lang="ja-JP" altLang="en-US" sz="3200" dirty="0">
                <a:latin typeface="HG丸ｺﾞｼｯｸM-PRO" panose="020F0600000000000000" pitchFamily="50" charset="-128"/>
                <a:ea typeface="HG丸ｺﾞｼｯｸM-PRO" panose="020F0600000000000000" pitchFamily="50" charset="-128"/>
              </a:rPr>
              <a:t>〇誘電体と誘電率</a:t>
            </a:r>
            <a:endParaRPr lang="ja-JP" altLang="en-US" sz="3200" dirty="0"/>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7893DDDE-6D20-4CDE-AAB7-08E6CE3808F2}"/>
                  </a:ext>
                </a:extLst>
              </p:cNvPr>
              <p:cNvSpPr/>
              <p:nvPr/>
            </p:nvSpPr>
            <p:spPr>
              <a:xfrm>
                <a:off x="776151" y="4697067"/>
                <a:ext cx="11531600"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この記号と極板間に何も入れない場合の電気容量</a:t>
                </a:r>
                <a14:m>
                  <m:oMath xmlns:m="http://schemas.openxmlformats.org/officeDocument/2006/math">
                    <m:r>
                      <a:rPr lang="en-US" altLang="ja-JP" sz="2400" b="1" i="1">
                        <a:solidFill>
                          <a:srgbClr val="FF0000"/>
                        </a:solidFill>
                        <a:latin typeface="Cambria Math" panose="02040503050406030204" pitchFamily="18" charset="0"/>
                      </a:rPr>
                      <m:t>𝑪</m:t>
                    </m:r>
                  </m:oMath>
                </a14:m>
                <a:r>
                  <a:rPr lang="ja-JP" altLang="en-US" sz="2400" dirty="0">
                    <a:latin typeface="HG丸ｺﾞｼｯｸM-PRO" panose="020F0600000000000000" pitchFamily="50" charset="-128"/>
                    <a:ea typeface="HG丸ｺﾞｼｯｸM-PRO" panose="020F0600000000000000" pitchFamily="50" charset="-128"/>
                  </a:rPr>
                  <a:t>使うと、上での</a:t>
                </a:r>
                <a14:m>
                  <m:oMath xmlns:m="http://schemas.openxmlformats.org/officeDocument/2006/math">
                    <m:r>
                      <a:rPr lang="en-US" altLang="ja-JP" sz="2400" b="1" i="1">
                        <a:solidFill>
                          <a:srgbClr val="FF0000"/>
                        </a:solidFill>
                        <a:latin typeface="Cambria Math" panose="02040503050406030204" pitchFamily="18" charset="0"/>
                      </a:rPr>
                      <m:t>𝑪</m:t>
                    </m:r>
                    <m:r>
                      <a:rPr lang="en-US" altLang="ja-JP" sz="2400" b="1" i="1" smtClean="0">
                        <a:solidFill>
                          <a:srgbClr val="FF0000"/>
                        </a:solidFill>
                        <a:latin typeface="Cambria Math" panose="02040503050406030204" pitchFamily="18" charset="0"/>
                      </a:rPr>
                      <m:t>′</m:t>
                    </m:r>
                  </m:oMath>
                </a14:m>
                <a:r>
                  <a:rPr lang="ja-JP" altLang="en-US" sz="2400" dirty="0">
                    <a:latin typeface="HG丸ｺﾞｼｯｸM-PRO" panose="020F0600000000000000" pitchFamily="50" charset="-128"/>
                    <a:ea typeface="HG丸ｺﾞｼｯｸM-PRO" panose="020F0600000000000000" pitchFamily="50" charset="-128"/>
                  </a:rPr>
                  <a:t>は</a:t>
                </a: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また、⑨  　　　　　　　   と書ける。</a:t>
                </a:r>
              </a:p>
            </p:txBody>
          </p:sp>
        </mc:Choice>
        <mc:Fallback xmlns="">
          <p:sp>
            <p:nvSpPr>
              <p:cNvPr id="24" name="正方形/長方形 23">
                <a:extLst>
                  <a:ext uri="{FF2B5EF4-FFF2-40B4-BE49-F238E27FC236}">
                    <a16:creationId xmlns:a16="http://schemas.microsoft.com/office/drawing/2014/main" id="{7893DDDE-6D20-4CDE-AAB7-08E6CE3808F2}"/>
                  </a:ext>
                </a:extLst>
              </p:cNvPr>
              <p:cNvSpPr>
                <a:spLocks noRot="1" noChangeAspect="1" noMove="1" noResize="1" noEditPoints="1" noAdjustHandles="1" noChangeArrowheads="1" noChangeShapeType="1" noTextEdit="1"/>
              </p:cNvSpPr>
              <p:nvPr/>
            </p:nvSpPr>
            <p:spPr>
              <a:xfrm>
                <a:off x="776151" y="4697067"/>
                <a:ext cx="11531600" cy="1200329"/>
              </a:xfrm>
              <a:prstGeom prst="rect">
                <a:avLst/>
              </a:prstGeom>
              <a:blipFill>
                <a:blip r:embed="rId5"/>
                <a:stretch>
                  <a:fillRect l="-793" t="-5612" b="-112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A46AC137-07CE-477C-BA2E-719F5851D7B9}"/>
                  </a:ext>
                </a:extLst>
              </p:cNvPr>
              <p:cNvSpPr/>
              <p:nvPr/>
            </p:nvSpPr>
            <p:spPr>
              <a:xfrm>
                <a:off x="503094" y="5067524"/>
                <a:ext cx="338310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ja-JP" altLang="en-US" sz="2400" dirty="0" smtClean="0">
                          <a:latin typeface="HG丸ｺﾞｼｯｸM-PRO" panose="020F0600000000000000" pitchFamily="50" charset="-128"/>
                          <a:ea typeface="HG丸ｺﾞｼｯｸM-PRO" panose="020F0600000000000000" pitchFamily="50" charset="-128"/>
                        </a:rPr>
                        <m:t>⑧　</m:t>
                      </m:r>
                      <m:r>
                        <m:rPr>
                          <m:nor/>
                        </m:rPr>
                        <a:rPr lang="en-US" altLang="ja-JP" sz="2400" b="1" dirty="0" smtClean="0">
                          <a:solidFill>
                            <a:srgbClr val="FF0000"/>
                          </a:solidFill>
                        </a:rPr>
                        <m:t> </m:t>
                      </m:r>
                      <m:sSup>
                        <m:sSupPr>
                          <m:ctrlPr>
                            <a:rPr lang="en-US" altLang="ja-JP" sz="4800" b="1" i="1">
                              <a:solidFill>
                                <a:srgbClr val="FF0000"/>
                              </a:solidFill>
                              <a:latin typeface="Cambria Math" panose="02040503050406030204" pitchFamily="18" charset="0"/>
                            </a:rPr>
                          </m:ctrlPr>
                        </m:sSupPr>
                        <m:e>
                          <m:r>
                            <a:rPr lang="en-US" altLang="ja-JP" sz="4800" b="1" i="1">
                              <a:solidFill>
                                <a:srgbClr val="FF0000"/>
                              </a:solidFill>
                              <a:latin typeface="Cambria Math" panose="02040503050406030204" pitchFamily="18" charset="0"/>
                            </a:rPr>
                            <m:t>𝑪</m:t>
                          </m:r>
                        </m:e>
                        <m:sup>
                          <m:r>
                            <a:rPr lang="en-US" altLang="ja-JP" sz="4800" b="1" i="1">
                              <a:solidFill>
                                <a:srgbClr val="FF0000"/>
                              </a:solidFill>
                              <a:latin typeface="Cambria Math" panose="02040503050406030204" pitchFamily="18" charset="0"/>
                            </a:rPr>
                            <m:t>′</m:t>
                          </m:r>
                        </m:sup>
                      </m:sSup>
                      <m:r>
                        <a:rPr lang="en-US" altLang="ja-JP" sz="4800" b="1" i="1" smtClean="0">
                          <a:solidFill>
                            <a:srgbClr val="FF0000"/>
                          </a:solidFill>
                          <a:latin typeface="Cambria Math" panose="02040503050406030204" pitchFamily="18" charset="0"/>
                        </a:rPr>
                        <m:t>=</m:t>
                      </m:r>
                      <m:sSub>
                        <m:sSubPr>
                          <m:ctrlPr>
                            <a:rPr lang="en-US" altLang="ja-JP" sz="4800" b="1" i="1" smtClean="0">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𝜺</m:t>
                          </m:r>
                        </m:e>
                        <m:sub>
                          <m:r>
                            <a:rPr lang="en-US" altLang="ja-JP" sz="4800" b="1" i="1" smtClean="0">
                              <a:solidFill>
                                <a:srgbClr val="FF0000"/>
                              </a:solidFill>
                              <a:latin typeface="Cambria Math" panose="02040503050406030204" pitchFamily="18" charset="0"/>
                            </a:rPr>
                            <m:t>𝒓</m:t>
                          </m:r>
                        </m:sub>
                      </m:sSub>
                      <m:r>
                        <a:rPr lang="en-US" altLang="ja-JP" sz="4800" b="1" i="1" smtClean="0">
                          <a:solidFill>
                            <a:srgbClr val="FF0000"/>
                          </a:solidFill>
                          <a:latin typeface="Cambria Math" panose="02040503050406030204" pitchFamily="18" charset="0"/>
                        </a:rPr>
                        <m:t>𝑪</m:t>
                      </m:r>
                    </m:oMath>
                  </m:oMathPara>
                </a14:m>
                <a:endParaRPr lang="ja-JP" altLang="en-US" sz="4800" dirty="0"/>
              </a:p>
            </p:txBody>
          </p:sp>
        </mc:Choice>
        <mc:Fallback xmlns="">
          <p:sp>
            <p:nvSpPr>
              <p:cNvPr id="25" name="正方形/長方形 24">
                <a:extLst>
                  <a:ext uri="{FF2B5EF4-FFF2-40B4-BE49-F238E27FC236}">
                    <a16:creationId xmlns:a16="http://schemas.microsoft.com/office/drawing/2014/main" id="{A46AC137-07CE-477C-BA2E-719F5851D7B9}"/>
                  </a:ext>
                </a:extLst>
              </p:cNvPr>
              <p:cNvSpPr>
                <a:spLocks noRot="1" noChangeAspect="1" noMove="1" noResize="1" noEditPoints="1" noAdjustHandles="1" noChangeArrowheads="1" noChangeShapeType="1" noTextEdit="1"/>
              </p:cNvSpPr>
              <p:nvPr/>
            </p:nvSpPr>
            <p:spPr>
              <a:xfrm>
                <a:off x="503094" y="5067524"/>
                <a:ext cx="3383106" cy="83099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2E26B01E-1B04-4BB5-960B-66CBA8E551B3}"/>
                  </a:ext>
                </a:extLst>
              </p:cNvPr>
              <p:cNvSpPr/>
              <p:nvPr/>
            </p:nvSpPr>
            <p:spPr>
              <a:xfrm>
                <a:off x="5631685" y="5127955"/>
                <a:ext cx="2465290"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400" b="1" i="1">
                          <a:solidFill>
                            <a:srgbClr val="FF0000"/>
                          </a:solidFill>
                          <a:latin typeface="Cambria Math" panose="02040503050406030204" pitchFamily="18" charset="0"/>
                        </a:rPr>
                        <m:t>𝜺</m:t>
                      </m:r>
                      <m:r>
                        <a:rPr lang="en-US" altLang="ja-JP" sz="4400" b="1" i="1">
                          <a:solidFill>
                            <a:srgbClr val="FF0000"/>
                          </a:solidFill>
                          <a:latin typeface="Cambria Math" panose="02040503050406030204" pitchFamily="18" charset="0"/>
                        </a:rPr>
                        <m:t>=</m:t>
                      </m:r>
                      <m:sSub>
                        <m:sSubPr>
                          <m:ctrlPr>
                            <a:rPr lang="en-US" altLang="ja-JP" sz="4400" b="1" i="1" smtClean="0">
                              <a:solidFill>
                                <a:srgbClr val="FF0000"/>
                              </a:solidFill>
                              <a:latin typeface="Cambria Math" panose="02040503050406030204" pitchFamily="18" charset="0"/>
                            </a:rPr>
                          </m:ctrlPr>
                        </m:sSubPr>
                        <m:e>
                          <m:r>
                            <a:rPr lang="ja-JP" altLang="en-US" sz="4400" b="1" i="1">
                              <a:solidFill>
                                <a:srgbClr val="FF0000"/>
                              </a:solidFill>
                              <a:latin typeface="Cambria Math" panose="02040503050406030204" pitchFamily="18" charset="0"/>
                            </a:rPr>
                            <m:t>𝜺</m:t>
                          </m:r>
                        </m:e>
                        <m:sub>
                          <m:r>
                            <a:rPr lang="en-US" altLang="ja-JP" sz="4400" b="1" i="1" smtClean="0">
                              <a:solidFill>
                                <a:srgbClr val="FF0000"/>
                              </a:solidFill>
                              <a:latin typeface="Cambria Math" panose="02040503050406030204" pitchFamily="18" charset="0"/>
                            </a:rPr>
                            <m:t>𝒓</m:t>
                          </m:r>
                        </m:sub>
                      </m:sSub>
                      <m:sSub>
                        <m:sSubPr>
                          <m:ctrlPr>
                            <a:rPr lang="en-US" altLang="ja-JP" sz="4400" b="1" i="1">
                              <a:solidFill>
                                <a:srgbClr val="FF0000"/>
                              </a:solidFill>
                              <a:latin typeface="Cambria Math" panose="02040503050406030204" pitchFamily="18" charset="0"/>
                            </a:rPr>
                          </m:ctrlPr>
                        </m:sSubPr>
                        <m:e>
                          <m:r>
                            <a:rPr lang="ja-JP" altLang="en-US" sz="4400" b="1" i="1">
                              <a:solidFill>
                                <a:srgbClr val="FF0000"/>
                              </a:solidFill>
                              <a:latin typeface="Cambria Math" panose="02040503050406030204" pitchFamily="18" charset="0"/>
                            </a:rPr>
                            <m:t>𝜺</m:t>
                          </m:r>
                        </m:e>
                        <m:sub>
                          <m:r>
                            <a:rPr lang="en-US" altLang="ja-JP" sz="4400" b="1" i="1" smtClean="0">
                              <a:solidFill>
                                <a:srgbClr val="FF0000"/>
                              </a:solidFill>
                              <a:latin typeface="Cambria Math" panose="02040503050406030204" pitchFamily="18" charset="0"/>
                            </a:rPr>
                            <m:t>𝟎</m:t>
                          </m:r>
                        </m:sub>
                      </m:sSub>
                    </m:oMath>
                  </m:oMathPara>
                </a14:m>
                <a:endParaRPr lang="ja-JP" altLang="en-US" sz="4400" dirty="0"/>
              </a:p>
            </p:txBody>
          </p:sp>
        </mc:Choice>
        <mc:Fallback xmlns="">
          <p:sp>
            <p:nvSpPr>
              <p:cNvPr id="26" name="正方形/長方形 25">
                <a:extLst>
                  <a:ext uri="{FF2B5EF4-FFF2-40B4-BE49-F238E27FC236}">
                    <a16:creationId xmlns:a16="http://schemas.microsoft.com/office/drawing/2014/main" id="{2E26B01E-1B04-4BB5-960B-66CBA8E551B3}"/>
                  </a:ext>
                </a:extLst>
              </p:cNvPr>
              <p:cNvSpPr>
                <a:spLocks noRot="1" noChangeAspect="1" noMove="1" noResize="1" noEditPoints="1" noAdjustHandles="1" noChangeArrowheads="1" noChangeShapeType="1" noTextEdit="1"/>
              </p:cNvSpPr>
              <p:nvPr/>
            </p:nvSpPr>
            <p:spPr>
              <a:xfrm>
                <a:off x="5631685" y="5127955"/>
                <a:ext cx="2465290" cy="769441"/>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66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30</a:t>
            </a:fld>
            <a:endParaRPr kumimoji="1" lang="ja-JP" altLang="en-US"/>
          </a:p>
        </p:txBody>
      </p:sp>
      <p:pic>
        <p:nvPicPr>
          <p:cNvPr id="6" name="図 5">
            <a:extLst>
              <a:ext uri="{FF2B5EF4-FFF2-40B4-BE49-F238E27FC236}">
                <a16:creationId xmlns:a16="http://schemas.microsoft.com/office/drawing/2014/main" id="{AEB39688-0A9A-46FD-A9AC-3E707D09BA3B}"/>
              </a:ext>
            </a:extLst>
          </p:cNvPr>
          <p:cNvPicPr>
            <a:picLocks noChangeAspect="1"/>
          </p:cNvPicPr>
          <p:nvPr/>
        </p:nvPicPr>
        <p:blipFill>
          <a:blip r:embed="rId2"/>
          <a:stretch>
            <a:fillRect/>
          </a:stretch>
        </p:blipFill>
        <p:spPr>
          <a:xfrm>
            <a:off x="6435969" y="2131059"/>
            <a:ext cx="5557153" cy="4301403"/>
          </a:xfrm>
          <a:prstGeom prst="rect">
            <a:avLst/>
          </a:prstGeom>
        </p:spPr>
      </p:pic>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2956F731-1A70-4C40-B25C-9C8BA785E43D}"/>
                  </a:ext>
                </a:extLst>
              </p:cNvPr>
              <p:cNvSpPr/>
              <p:nvPr/>
            </p:nvSpPr>
            <p:spPr>
              <a:xfrm>
                <a:off x="9108807" y="4902306"/>
                <a:ext cx="99818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0</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2956F731-1A70-4C40-B25C-9C8BA785E43D}"/>
                  </a:ext>
                </a:extLst>
              </p:cNvPr>
              <p:cNvSpPr>
                <a:spLocks noRot="1" noChangeAspect="1" noMove="1" noResize="1" noEditPoints="1" noAdjustHandles="1" noChangeArrowheads="1" noChangeShapeType="1" noTextEdit="1"/>
              </p:cNvSpPr>
              <p:nvPr/>
            </p:nvSpPr>
            <p:spPr>
              <a:xfrm>
                <a:off x="9108807" y="4902306"/>
                <a:ext cx="998180"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1549ED4E-CEA0-4F48-B248-1578EECA21C9}"/>
                  </a:ext>
                </a:extLst>
              </p:cNvPr>
              <p:cNvSpPr/>
              <p:nvPr/>
            </p:nvSpPr>
            <p:spPr>
              <a:xfrm>
                <a:off x="9343511" y="3330400"/>
                <a:ext cx="63729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0</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1549ED4E-CEA0-4F48-B248-1578EECA21C9}"/>
                  </a:ext>
                </a:extLst>
              </p:cNvPr>
              <p:cNvSpPr>
                <a:spLocks noRot="1" noChangeAspect="1" noMove="1" noResize="1" noEditPoints="1" noAdjustHandles="1" noChangeArrowheads="1" noChangeShapeType="1" noTextEdit="1"/>
              </p:cNvSpPr>
              <p:nvPr/>
            </p:nvSpPr>
            <p:spPr>
              <a:xfrm>
                <a:off x="9343511" y="3330400"/>
                <a:ext cx="637290"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CFA4DE8A-798C-45C5-9E8E-500831E28CED}"/>
                  </a:ext>
                </a:extLst>
              </p:cNvPr>
              <p:cNvSpPr/>
              <p:nvPr/>
            </p:nvSpPr>
            <p:spPr>
              <a:xfrm>
                <a:off x="910251" y="2951130"/>
                <a:ext cx="5225314" cy="3029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0</m:t>
                          </m:r>
                        </m:sub>
                      </m:sSub>
                      <m:r>
                        <a:rPr lang="en-US" altLang="ja-JP" sz="4800" b="0" i="1" smtClean="0">
                          <a:solidFill>
                            <a:srgbClr val="FF0000"/>
                          </a:solidFill>
                          <a:latin typeface="Cambria Math" panose="02040503050406030204" pitchFamily="18" charset="0"/>
                        </a:rPr>
                        <m:t>=5</m:t>
                      </m:r>
                      <m:d>
                        <m:dPr>
                          <m:begChr m:val="["/>
                          <m:endChr m:val="]"/>
                          <m:ctrlPr>
                            <a:rPr lang="en-US" altLang="ja-JP" sz="4800" b="0" i="1" smtClean="0">
                              <a:solidFill>
                                <a:srgbClr val="FF0000"/>
                              </a:solidFill>
                              <a:latin typeface="Cambria Math" panose="02040503050406030204" pitchFamily="18" charset="0"/>
                            </a:rPr>
                          </m:ctrlPr>
                        </m:dPr>
                        <m:e>
                          <m:r>
                            <a:rPr lang="ja-JP" altLang="en-US" sz="4800" b="0" i="1" smtClean="0">
                              <a:solidFill>
                                <a:srgbClr val="FF0000"/>
                              </a:solidFill>
                              <a:latin typeface="Cambria Math" panose="02040503050406030204" pitchFamily="18" charset="0"/>
                            </a:rPr>
                            <m:t>𝜇</m:t>
                          </m:r>
                          <m:r>
                            <a:rPr lang="en-US" altLang="ja-JP" sz="4800" b="0" i="1" smtClean="0">
                              <a:solidFill>
                                <a:srgbClr val="FF0000"/>
                              </a:solidFill>
                              <a:latin typeface="Cambria Math" panose="02040503050406030204" pitchFamily="18" charset="0"/>
                            </a:rPr>
                            <m:t>𝐹</m:t>
                          </m:r>
                        </m:e>
                      </m:d>
                      <m:r>
                        <a:rPr lang="en-US" altLang="ja-JP" sz="4800" i="1">
                          <a:solidFill>
                            <a:srgbClr val="FF0000"/>
                          </a:solidFill>
                          <a:latin typeface="Cambria Math" panose="02040503050406030204" pitchFamily="18" charset="0"/>
                          <a:ea typeface="Cambria Math" panose="02040503050406030204" pitchFamily="18" charset="0"/>
                        </a:rPr>
                        <m:t>×</m:t>
                      </m:r>
                      <m:r>
                        <a:rPr lang="en-US" altLang="ja-JP" sz="4800" b="0" i="1" smtClean="0">
                          <a:solidFill>
                            <a:srgbClr val="FF0000"/>
                          </a:solidFill>
                          <a:latin typeface="Cambria Math" panose="02040503050406030204" pitchFamily="18" charset="0"/>
                          <a:ea typeface="Cambria Math" panose="02040503050406030204" pitchFamily="18" charset="0"/>
                        </a:rPr>
                        <m:t>1</m:t>
                      </m:r>
                      <m:r>
                        <a:rPr lang="en-US" altLang="ja-JP" sz="4800" i="1">
                          <a:solidFill>
                            <a:srgbClr val="FF0000"/>
                          </a:solidFill>
                          <a:latin typeface="Cambria Math" panose="02040503050406030204" pitchFamily="18" charset="0"/>
                          <a:ea typeface="Cambria Math" panose="02040503050406030204" pitchFamily="18" charset="0"/>
                        </a:rPr>
                        <m:t>00=</m:t>
                      </m:r>
                      <m:r>
                        <a:rPr lang="en-US" altLang="ja-JP" sz="4800" b="0" i="1" smtClean="0">
                          <a:solidFill>
                            <a:srgbClr val="FF0000"/>
                          </a:solidFill>
                          <a:latin typeface="Cambria Math" panose="02040503050406030204" pitchFamily="18" charset="0"/>
                          <a:ea typeface="Cambria Math" panose="02040503050406030204" pitchFamily="18" charset="0"/>
                        </a:rPr>
                        <m:t>5</m:t>
                      </m:r>
                      <m:r>
                        <a:rPr lang="en-US" altLang="ja-JP" sz="4800" i="1">
                          <a:solidFill>
                            <a:srgbClr val="FF0000"/>
                          </a:solidFill>
                          <a:latin typeface="Cambria Math" panose="02040503050406030204" pitchFamily="18" charset="0"/>
                          <a:ea typeface="Cambria Math" panose="02040503050406030204" pitchFamily="18" charset="0"/>
                        </a:rPr>
                        <m:t>00</m:t>
                      </m:r>
                      <m:d>
                        <m:dPr>
                          <m:begChr m:val="["/>
                          <m:endChr m:val="]"/>
                          <m:ctrlPr>
                            <a:rPr lang="en-US" altLang="ja-JP" sz="4800" i="1">
                              <a:solidFill>
                                <a:srgbClr val="FF0000"/>
                              </a:solidFill>
                              <a:latin typeface="Cambria Math" panose="02040503050406030204" pitchFamily="18" charset="0"/>
                            </a:rPr>
                          </m:ctrlPr>
                        </m:dPr>
                        <m:e>
                          <m:r>
                            <a:rPr lang="ja-JP" altLang="en-US" sz="4800" i="1">
                              <a:solidFill>
                                <a:srgbClr val="FF0000"/>
                              </a:solidFill>
                              <a:latin typeface="Cambria Math" panose="02040503050406030204" pitchFamily="18" charset="0"/>
                            </a:rPr>
                            <m:t>𝜇</m:t>
                          </m:r>
                          <m:r>
                            <a:rPr lang="en-US" altLang="ja-JP" sz="4800" i="1">
                              <a:solidFill>
                                <a:srgbClr val="FF0000"/>
                              </a:solidFill>
                              <a:latin typeface="Cambria Math" panose="02040503050406030204" pitchFamily="18" charset="0"/>
                            </a:rPr>
                            <m:t>𝐶</m:t>
                          </m:r>
                        </m:e>
                      </m:d>
                      <m:r>
                        <a:rPr lang="en-US" altLang="ja-JP" sz="4800" i="1">
                          <a:solidFill>
                            <a:srgbClr val="FF0000"/>
                          </a:solidFill>
                          <a:latin typeface="Cambria Math" panose="02040503050406030204" pitchFamily="18" charset="0"/>
                          <a:ea typeface="Cambria Math" panose="02040503050406030204" pitchFamily="18" charset="0"/>
                        </a:rPr>
                        <m:t>=</m:t>
                      </m:r>
                      <m:r>
                        <a:rPr lang="en-US" altLang="ja-JP" sz="4800" b="0" i="1" smtClean="0">
                          <a:solidFill>
                            <a:srgbClr val="FF0000"/>
                          </a:solidFill>
                          <a:latin typeface="Cambria Math" panose="02040503050406030204" pitchFamily="18" charset="0"/>
                          <a:ea typeface="Cambria Math" panose="02040503050406030204" pitchFamily="18" charset="0"/>
                        </a:rPr>
                        <m:t>500</m:t>
                      </m:r>
                      <m:r>
                        <a:rPr lang="en-US" altLang="ja-JP" sz="4800" i="1">
                          <a:solidFill>
                            <a:srgbClr val="FF0000"/>
                          </a:solidFill>
                          <a:latin typeface="Cambria Math" panose="02040503050406030204" pitchFamily="18" charset="0"/>
                          <a:ea typeface="Cambria Math" panose="02040503050406030204" pitchFamily="18" charset="0"/>
                        </a:rPr>
                        <m:t>×</m:t>
                      </m:r>
                      <m:sSup>
                        <m:sSupPr>
                          <m:ctrlPr>
                            <a:rPr lang="en-US" altLang="ja-JP" sz="4800" i="1">
                              <a:solidFill>
                                <a:srgbClr val="FF0000"/>
                              </a:solidFill>
                              <a:latin typeface="Cambria Math" panose="02040503050406030204" pitchFamily="18" charset="0"/>
                              <a:ea typeface="Cambria Math" panose="02040503050406030204" pitchFamily="18" charset="0"/>
                            </a:rPr>
                          </m:ctrlPr>
                        </m:sSupPr>
                        <m:e>
                          <m:r>
                            <a:rPr lang="en-US" altLang="ja-JP" sz="4800" i="1">
                              <a:solidFill>
                                <a:srgbClr val="FF0000"/>
                              </a:solidFill>
                              <a:latin typeface="Cambria Math" panose="02040503050406030204" pitchFamily="18" charset="0"/>
                              <a:ea typeface="Cambria Math" panose="02040503050406030204" pitchFamily="18" charset="0"/>
                            </a:rPr>
                            <m:t>10</m:t>
                          </m:r>
                        </m:e>
                        <m:sup>
                          <m:r>
                            <a:rPr lang="en-US" altLang="ja-JP" sz="4800" i="1">
                              <a:solidFill>
                                <a:srgbClr val="FF0000"/>
                              </a:solidFill>
                              <a:latin typeface="Cambria Math" panose="02040503050406030204" pitchFamily="18" charset="0"/>
                              <a:ea typeface="Cambria Math" panose="02040503050406030204" pitchFamily="18" charset="0"/>
                            </a:rPr>
                            <m:t>−</m:t>
                          </m:r>
                          <m:r>
                            <a:rPr lang="en-US" altLang="ja-JP" sz="4800" b="0" i="1" smtClean="0">
                              <a:solidFill>
                                <a:srgbClr val="FF0000"/>
                              </a:solidFill>
                              <a:latin typeface="Cambria Math" panose="02040503050406030204" pitchFamily="18" charset="0"/>
                              <a:ea typeface="Cambria Math" panose="02040503050406030204" pitchFamily="18" charset="0"/>
                            </a:rPr>
                            <m:t>6</m:t>
                          </m:r>
                        </m:sup>
                      </m:sSup>
                      <m:d>
                        <m:dPr>
                          <m:begChr m:val="["/>
                          <m:endChr m:val="]"/>
                          <m:ctrlPr>
                            <a:rPr lang="en-US" altLang="ja-JP" sz="4800" i="1">
                              <a:solidFill>
                                <a:srgbClr val="FF0000"/>
                              </a:solidFill>
                              <a:latin typeface="Cambria Math" panose="02040503050406030204" pitchFamily="18" charset="0"/>
                            </a:rPr>
                          </m:ctrlPr>
                        </m:dPr>
                        <m:e>
                          <m:r>
                            <a:rPr lang="en-US" altLang="ja-JP" sz="4800" i="1">
                              <a:solidFill>
                                <a:srgbClr val="FF0000"/>
                              </a:solidFill>
                              <a:latin typeface="Cambria Math" panose="02040503050406030204" pitchFamily="18" charset="0"/>
                            </a:rPr>
                            <m:t>𝐶</m:t>
                          </m:r>
                        </m:e>
                      </m:d>
                      <m:r>
                        <a:rPr lang="en-US" altLang="ja-JP" sz="4800" b="0" i="1" smtClean="0">
                          <a:solidFill>
                            <a:srgbClr val="FF0000"/>
                          </a:solidFill>
                          <a:latin typeface="Cambria Math" panose="02040503050406030204" pitchFamily="18" charset="0"/>
                          <a:ea typeface="Cambria Math" panose="02040503050406030204" pitchFamily="18" charset="0"/>
                        </a:rPr>
                        <m:t>=5.0×</m:t>
                      </m:r>
                      <m:sSup>
                        <m:sSupPr>
                          <m:ctrlPr>
                            <a:rPr lang="en-US" altLang="ja-JP" sz="4800" b="0" i="1" smtClean="0">
                              <a:solidFill>
                                <a:srgbClr val="FF0000"/>
                              </a:solidFill>
                              <a:latin typeface="Cambria Math" panose="02040503050406030204" pitchFamily="18" charset="0"/>
                              <a:ea typeface="Cambria Math" panose="02040503050406030204" pitchFamily="18" charset="0"/>
                            </a:rPr>
                          </m:ctrlPr>
                        </m:sSupPr>
                        <m:e>
                          <m:r>
                            <a:rPr lang="en-US" altLang="ja-JP" sz="4800" b="0" i="1" smtClean="0">
                              <a:solidFill>
                                <a:srgbClr val="FF0000"/>
                              </a:solidFill>
                              <a:latin typeface="Cambria Math" panose="02040503050406030204" pitchFamily="18" charset="0"/>
                              <a:ea typeface="Cambria Math" panose="02040503050406030204" pitchFamily="18" charset="0"/>
                            </a:rPr>
                            <m:t>10</m:t>
                          </m:r>
                        </m:e>
                        <m:sup>
                          <m:r>
                            <a:rPr lang="en-US" altLang="ja-JP" sz="4800" b="0" i="1" smtClean="0">
                              <a:solidFill>
                                <a:srgbClr val="FF0000"/>
                              </a:solidFill>
                              <a:latin typeface="Cambria Math" panose="02040503050406030204" pitchFamily="18" charset="0"/>
                              <a:ea typeface="Cambria Math" panose="02040503050406030204" pitchFamily="18" charset="0"/>
                            </a:rPr>
                            <m:t>−4</m:t>
                          </m:r>
                        </m:sup>
                      </m:sSup>
                      <m:d>
                        <m:dPr>
                          <m:begChr m:val="["/>
                          <m:endChr m:val="]"/>
                          <m:ctrlPr>
                            <a:rPr lang="en-US" altLang="ja-JP" sz="4800" i="1">
                              <a:solidFill>
                                <a:srgbClr val="FF0000"/>
                              </a:solidFill>
                              <a:latin typeface="Cambria Math" panose="02040503050406030204" pitchFamily="18" charset="0"/>
                            </a:rPr>
                          </m:ctrlPr>
                        </m:dPr>
                        <m:e>
                          <m:r>
                            <a:rPr lang="en-US" altLang="ja-JP" sz="4800" b="0" i="1" smtClean="0">
                              <a:solidFill>
                                <a:srgbClr val="FF0000"/>
                              </a:solidFill>
                              <a:latin typeface="Cambria Math" panose="02040503050406030204" pitchFamily="18" charset="0"/>
                            </a:rPr>
                            <m:t>𝐶</m:t>
                          </m:r>
                        </m:e>
                      </m:d>
                    </m:oMath>
                  </m:oMathPara>
                </a14:m>
                <a:endParaRPr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CFA4DE8A-798C-45C5-9E8E-500831E28CED}"/>
                  </a:ext>
                </a:extLst>
              </p:cNvPr>
              <p:cNvSpPr>
                <a:spLocks noRot="1" noChangeAspect="1" noMove="1" noResize="1" noEditPoints="1" noAdjustHandles="1" noChangeArrowheads="1" noChangeShapeType="1" noTextEdit="1"/>
              </p:cNvSpPr>
              <p:nvPr/>
            </p:nvSpPr>
            <p:spPr>
              <a:xfrm>
                <a:off x="910251" y="2951130"/>
                <a:ext cx="5225314" cy="3029997"/>
              </a:xfrm>
              <a:prstGeom prst="rect">
                <a:avLst/>
              </a:prstGeom>
              <a:blipFill>
                <a:blip r:embed="rId5"/>
                <a:stretch>
                  <a:fillRect/>
                </a:stretch>
              </a:blipFill>
            </p:spPr>
            <p:txBody>
              <a:bodyPr/>
              <a:lstStyle/>
              <a:p>
                <a:r>
                  <a:rPr lang="ja-JP" altLang="en-US">
                    <a:noFill/>
                  </a:rPr>
                  <a:t> </a:t>
                </a:r>
              </a:p>
            </p:txBody>
          </p:sp>
        </mc:Fallback>
      </mc:AlternateContent>
      <p:cxnSp>
        <p:nvCxnSpPr>
          <p:cNvPr id="10" name="直線コネクタ 9">
            <a:extLst>
              <a:ext uri="{FF2B5EF4-FFF2-40B4-BE49-F238E27FC236}">
                <a16:creationId xmlns:a16="http://schemas.microsoft.com/office/drawing/2014/main" id="{F0934804-0DE8-46A3-B233-15716FE5A10D}"/>
              </a:ext>
            </a:extLst>
          </p:cNvPr>
          <p:cNvCxnSpPr>
            <a:cxnSpLocks/>
          </p:cNvCxnSpPr>
          <p:nvPr/>
        </p:nvCxnSpPr>
        <p:spPr>
          <a:xfrm flipV="1">
            <a:off x="7706257" y="2754167"/>
            <a:ext cx="500297" cy="1"/>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1285175-4178-48C0-99B5-17BAC9380781}"/>
              </a:ext>
            </a:extLst>
          </p:cNvPr>
          <p:cNvSpPr/>
          <p:nvPr/>
        </p:nvSpPr>
        <p:spPr>
          <a:xfrm>
            <a:off x="213394" y="854889"/>
            <a:ext cx="11399045" cy="1631216"/>
          </a:xfrm>
          <a:prstGeom prst="rect">
            <a:avLst/>
          </a:prstGeom>
        </p:spPr>
        <p:txBody>
          <a:bodyPr wrap="square">
            <a:spAutoFit/>
          </a:bodyPr>
          <a:lstStyle/>
          <a:p>
            <a:pPr algn="just"/>
            <a:r>
              <a:rPr lang="ja-JP" altLang="en-US" sz="2000" dirty="0">
                <a:solidFill>
                  <a:srgbClr val="000000"/>
                </a:solidFill>
                <a:latin typeface="HG丸ｺﾞｼｯｸM-PRO" panose="020F0600000000000000" pitchFamily="50" charset="-128"/>
                <a:ea typeface="HG丸ｺﾞｼｯｸM-PRO" panose="020F0600000000000000" pitchFamily="50" charset="-128"/>
              </a:rPr>
              <a:t>練習３　Ｃ</a:t>
            </a: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１</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5.0[μ</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Ｆ</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、Ｃ</a:t>
            </a:r>
            <a:r>
              <a:rPr lang="ja-JP" altLang="en-US" sz="2400" baseline="-25000" dirty="0">
                <a:solidFill>
                  <a:srgbClr val="000000"/>
                </a:solidFill>
                <a:latin typeface="HG丸ｺﾞｼｯｸM-PRO" panose="020F0600000000000000" pitchFamily="50" charset="-128"/>
                <a:ea typeface="HG丸ｺﾞｼｯｸM-PRO" panose="020F0600000000000000" pitchFamily="50" charset="-128"/>
              </a:rPr>
              <a:t>２</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＝１５</a:t>
            </a:r>
            <a:r>
              <a:rPr lang="en-US" altLang="ja-JP" sz="2000" dirty="0">
                <a:solidFill>
                  <a:srgbClr val="000000"/>
                </a:solidFill>
                <a:latin typeface="HG丸ｺﾞｼｯｸM-PRO" panose="020F0600000000000000" pitchFamily="50" charset="-128"/>
                <a:ea typeface="HG丸ｺﾞｼｯｸM-PRO" panose="020F0600000000000000" pitchFamily="50" charset="-128"/>
              </a:rPr>
              <a:t>[μ</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Ｆ</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 、Ｖ＝ </a:t>
            </a:r>
            <a:r>
              <a:rPr lang="en-US" altLang="ja-JP" sz="2000" dirty="0">
                <a:solidFill>
                  <a:srgbClr val="000000"/>
                </a:solidFill>
                <a:latin typeface="HG丸ｺﾞｼｯｸM-PRO" panose="020F0600000000000000" pitchFamily="50" charset="-128"/>
                <a:ea typeface="HG丸ｺﾞｼｯｸM-PRO" panose="020F0600000000000000" pitchFamily="50" charset="-128"/>
              </a:rPr>
              <a:t>100[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Ｖ</a:t>
            </a:r>
            <a:r>
              <a:rPr lang="en-US" altLang="ja-JP" sz="200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の電池で図のような回路を作った。</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はじめ、コンデンサーは充電されていない。</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algn="just"/>
            <a:endParaRPr lang="en-US" altLang="ja-JP" sz="2000" dirty="0">
              <a:latin typeface="HG丸ｺﾞｼｯｸM-PRO" panose="020F0600000000000000" pitchFamily="50" charset="-128"/>
              <a:ea typeface="HG丸ｺﾞｼｯｸM-PRO" panose="020F0600000000000000" pitchFamily="50" charset="-128"/>
            </a:endParaRPr>
          </a:p>
          <a:p>
            <a:pPr algn="just"/>
            <a:r>
              <a:rPr lang="ja-JP" altLang="en-US" sz="2000" dirty="0">
                <a:latin typeface="HG丸ｺﾞｼｯｸM-PRO" panose="020F0600000000000000" pitchFamily="50" charset="-128"/>
                <a:ea typeface="HG丸ｺﾞｼｯｸM-PRO" panose="020F0600000000000000" pitchFamily="50" charset="-128"/>
              </a:rPr>
              <a:t>（１）まずスイッチＳ</a:t>
            </a:r>
            <a:r>
              <a:rPr lang="ja-JP" altLang="en-US"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を閉じてＣ</a:t>
            </a:r>
            <a:r>
              <a:rPr lang="ja-JP" altLang="en-US" sz="2000"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を充電した。充電が完了したあとＳ</a:t>
            </a:r>
            <a:r>
              <a:rPr lang="ja-JP" altLang="en-US" sz="2000"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をきった。Ｃ</a:t>
            </a:r>
            <a:r>
              <a:rPr lang="ja-JP" altLang="en-US" sz="2000"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に充電されている電荷を求めなさい。</a:t>
            </a:r>
          </a:p>
        </p:txBody>
      </p:sp>
    </p:spTree>
    <p:extLst>
      <p:ext uri="{BB962C8B-B14F-4D97-AF65-F5344CB8AC3E}">
        <p14:creationId xmlns:p14="http://schemas.microsoft.com/office/powerpoint/2010/main" val="36266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down)">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31</a:t>
            </a:fld>
            <a:endParaRPr kumimoji="1" lang="ja-JP" altLang="en-US"/>
          </a:p>
        </p:txBody>
      </p:sp>
      <p:sp>
        <p:nvSpPr>
          <p:cNvPr id="6" name="正方形/長方形 5">
            <a:extLst>
              <a:ext uri="{FF2B5EF4-FFF2-40B4-BE49-F238E27FC236}">
                <a16:creationId xmlns:a16="http://schemas.microsoft.com/office/drawing/2014/main" id="{AF0C232A-F846-4C8A-80C9-78B57F443B2F}"/>
              </a:ext>
            </a:extLst>
          </p:cNvPr>
          <p:cNvSpPr/>
          <p:nvPr/>
        </p:nvSpPr>
        <p:spPr>
          <a:xfrm>
            <a:off x="324198" y="840268"/>
            <a:ext cx="11357135" cy="1015663"/>
          </a:xfrm>
          <a:prstGeom prst="rect">
            <a:avLst/>
          </a:prstGeom>
        </p:spPr>
        <p:txBody>
          <a:bodyPr wrap="square">
            <a:spAutoFit/>
          </a:bodyPr>
          <a:lstStyle/>
          <a:p>
            <a:pPr algn="just"/>
            <a:r>
              <a:rPr lang="ja-JP" altLang="en-US" sz="2000" dirty="0">
                <a:latin typeface="HG丸ｺﾞｼｯｸM-PRO" panose="020F0600000000000000" pitchFamily="50" charset="-128"/>
                <a:ea typeface="HG丸ｺﾞｼｯｸM-PRO" panose="020F0600000000000000" pitchFamily="50" charset="-128"/>
              </a:rPr>
              <a:t>さらに、スイッチＳ</a:t>
            </a:r>
            <a:r>
              <a:rPr lang="ja-JP" altLang="en-US" sz="20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を閉じた。</a:t>
            </a:r>
            <a:endParaRPr lang="en-US" altLang="ja-JP" sz="2000" dirty="0">
              <a:latin typeface="HG丸ｺﾞｼｯｸM-PRO" panose="020F0600000000000000" pitchFamily="50" charset="-128"/>
              <a:ea typeface="HG丸ｺﾞｼｯｸM-PRO" panose="020F0600000000000000" pitchFamily="50" charset="-128"/>
            </a:endParaRPr>
          </a:p>
          <a:p>
            <a:pPr algn="just"/>
            <a:r>
              <a:rPr lang="ja-JP" altLang="en-US" sz="2000" dirty="0">
                <a:latin typeface="HG丸ｺﾞｼｯｸM-PRO" panose="020F0600000000000000" pitchFamily="50" charset="-128"/>
                <a:ea typeface="HG丸ｺﾞｼｯｸM-PRO" panose="020F0600000000000000" pitchFamily="50" charset="-128"/>
              </a:rPr>
              <a:t>（２）</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Ｃ</a:t>
            </a: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の正極板に蓄えられている電荷Ｑ</a:t>
            </a:r>
            <a:r>
              <a:rPr lang="ja-JP" altLang="en-US" sz="2400"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とＣ</a:t>
            </a:r>
            <a:r>
              <a:rPr lang="ja-JP" altLang="en-US" sz="24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の正極板に蓄えられている電荷Ｑ</a:t>
            </a:r>
            <a:r>
              <a:rPr lang="ja-JP" altLang="en-US" sz="28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との間には、どのような関係があるか、式で答えなさい。</a:t>
            </a:r>
          </a:p>
        </p:txBody>
      </p:sp>
      <p:pic>
        <p:nvPicPr>
          <p:cNvPr id="7" name="図 6">
            <a:extLst>
              <a:ext uri="{FF2B5EF4-FFF2-40B4-BE49-F238E27FC236}">
                <a16:creationId xmlns:a16="http://schemas.microsoft.com/office/drawing/2014/main" id="{BF946C7E-CFC8-4CBB-9821-51A52AB2A520}"/>
              </a:ext>
            </a:extLst>
          </p:cNvPr>
          <p:cNvPicPr>
            <a:picLocks noChangeAspect="1"/>
          </p:cNvPicPr>
          <p:nvPr/>
        </p:nvPicPr>
        <p:blipFill>
          <a:blip r:embed="rId2"/>
          <a:stretch>
            <a:fillRect/>
          </a:stretch>
        </p:blipFill>
        <p:spPr>
          <a:xfrm>
            <a:off x="5300956" y="2040597"/>
            <a:ext cx="5632279" cy="4359553"/>
          </a:xfrm>
          <a:prstGeom prst="rect">
            <a:avLst/>
          </a:prstGeom>
        </p:spPr>
      </p:pic>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CA389185-9592-42FC-BC8D-9CAF733959C7}"/>
                  </a:ext>
                </a:extLst>
              </p:cNvPr>
              <p:cNvSpPr/>
              <p:nvPr/>
            </p:nvSpPr>
            <p:spPr>
              <a:xfrm>
                <a:off x="7996318" y="4830616"/>
                <a:ext cx="1011674"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0</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CA389185-9592-42FC-BC8D-9CAF733959C7}"/>
                  </a:ext>
                </a:extLst>
              </p:cNvPr>
              <p:cNvSpPr>
                <a:spLocks noRot="1" noChangeAspect="1" noMove="1" noResize="1" noEditPoints="1" noAdjustHandles="1" noChangeArrowheads="1" noChangeShapeType="1" noTextEdit="1"/>
              </p:cNvSpPr>
              <p:nvPr/>
            </p:nvSpPr>
            <p:spPr>
              <a:xfrm>
                <a:off x="7996318" y="4830616"/>
                <a:ext cx="1011674"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2B2E4F8A-46C2-49BF-804E-4888BC0C76B0}"/>
                  </a:ext>
                </a:extLst>
              </p:cNvPr>
              <p:cNvSpPr/>
              <p:nvPr/>
            </p:nvSpPr>
            <p:spPr>
              <a:xfrm>
                <a:off x="8117095" y="3194262"/>
                <a:ext cx="64590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0</m:t>
                          </m:r>
                        </m:sub>
                      </m:sSub>
                    </m:oMath>
                  </m:oMathPara>
                </a14:m>
                <a:endParaRPr lang="ja-JP" altLang="en-US" sz="7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2B2E4F8A-46C2-49BF-804E-4888BC0C76B0}"/>
                  </a:ext>
                </a:extLst>
              </p:cNvPr>
              <p:cNvSpPr>
                <a:spLocks noRot="1" noChangeAspect="1" noMove="1" noResize="1" noEditPoints="1" noAdjustHandles="1" noChangeArrowheads="1" noChangeShapeType="1" noTextEdit="1"/>
              </p:cNvSpPr>
              <p:nvPr/>
            </p:nvSpPr>
            <p:spPr>
              <a:xfrm>
                <a:off x="8117095" y="3194262"/>
                <a:ext cx="645905" cy="646331"/>
              </a:xfrm>
              <a:prstGeom prst="rect">
                <a:avLst/>
              </a:prstGeom>
              <a:blipFill>
                <a:blip r:embed="rId4"/>
                <a:stretch>
                  <a:fillRect/>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8D4934D5-AEBC-498A-B2A1-2E02FDD86C4D}"/>
              </a:ext>
            </a:extLst>
          </p:cNvPr>
          <p:cNvSpPr/>
          <p:nvPr/>
        </p:nvSpPr>
        <p:spPr>
          <a:xfrm>
            <a:off x="7146971" y="2323152"/>
            <a:ext cx="3786264" cy="189722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2668AB26-5D1C-403A-8A01-3826F80F8F31}"/>
              </a:ext>
            </a:extLst>
          </p:cNvPr>
          <p:cNvSpPr/>
          <p:nvPr/>
        </p:nvSpPr>
        <p:spPr>
          <a:xfrm>
            <a:off x="8188785" y="2750563"/>
            <a:ext cx="1826141" cy="584775"/>
          </a:xfrm>
          <a:prstGeom prst="rect">
            <a:avLst/>
          </a:prstGeom>
        </p:spPr>
        <p:txBody>
          <a:bodyPr wrap="non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電荷保存</a:t>
            </a:r>
          </a:p>
        </p:txBody>
      </p:sp>
      <p:cxnSp>
        <p:nvCxnSpPr>
          <p:cNvPr id="12" name="直線コネクタ 11">
            <a:extLst>
              <a:ext uri="{FF2B5EF4-FFF2-40B4-BE49-F238E27FC236}">
                <a16:creationId xmlns:a16="http://schemas.microsoft.com/office/drawing/2014/main" id="{2CDAD3E1-D072-44A8-AB53-C08363CA8620}"/>
              </a:ext>
            </a:extLst>
          </p:cNvPr>
          <p:cNvCxnSpPr/>
          <p:nvPr/>
        </p:nvCxnSpPr>
        <p:spPr>
          <a:xfrm>
            <a:off x="9007992" y="2615010"/>
            <a:ext cx="50706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52EC2B1A-0220-4758-8059-24AA26AEE381}"/>
              </a:ext>
            </a:extLst>
          </p:cNvPr>
          <p:cNvSpPr/>
          <p:nvPr/>
        </p:nvSpPr>
        <p:spPr>
          <a:xfrm>
            <a:off x="7146971" y="4327984"/>
            <a:ext cx="3786264" cy="1939441"/>
          </a:xfrm>
          <a:prstGeom prst="rect">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20B96B51-B949-4055-954D-391CEFEB25D8}"/>
              </a:ext>
            </a:extLst>
          </p:cNvPr>
          <p:cNvSpPr/>
          <p:nvPr/>
        </p:nvSpPr>
        <p:spPr>
          <a:xfrm>
            <a:off x="8256610" y="5414440"/>
            <a:ext cx="1826141" cy="584775"/>
          </a:xfrm>
          <a:prstGeom prst="rect">
            <a:avLst/>
          </a:prstGeom>
        </p:spPr>
        <p:txBody>
          <a:bodyPr wrap="none">
            <a:spAutoFit/>
          </a:bodyPr>
          <a:lstStyle/>
          <a:p>
            <a:r>
              <a:rPr lang="ja-JP" altLang="en-US" sz="3200" dirty="0">
                <a:solidFill>
                  <a:srgbClr val="0070C0"/>
                </a:solidFill>
                <a:latin typeface="HG丸ｺﾞｼｯｸM-PRO" panose="020F0600000000000000" pitchFamily="50" charset="-128"/>
                <a:ea typeface="HG丸ｺﾞｼｯｸM-PRO" panose="020F0600000000000000" pitchFamily="50" charset="-128"/>
              </a:rPr>
              <a:t>電荷保存</a:t>
            </a:r>
          </a:p>
        </p:txBody>
      </p:sp>
    </p:spTree>
    <p:extLst>
      <p:ext uri="{BB962C8B-B14F-4D97-AF65-F5344CB8AC3E}">
        <p14:creationId xmlns:p14="http://schemas.microsoft.com/office/powerpoint/2010/main" val="279924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32</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9725481C-9663-4828-8435-C898F1BBFD04}"/>
                  </a:ext>
                </a:extLst>
              </p:cNvPr>
              <p:cNvSpPr/>
              <p:nvPr/>
            </p:nvSpPr>
            <p:spPr>
              <a:xfrm>
                <a:off x="5353096" y="3631662"/>
                <a:ext cx="74276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0070C0"/>
                          </a:solidFill>
                          <a:latin typeface="Cambria Math" panose="02040503050406030204" pitchFamily="18" charset="0"/>
                        </a:rPr>
                        <m:t>𝑉</m:t>
                      </m:r>
                    </m:oMath>
                  </m:oMathPara>
                </a14:m>
                <a:endParaRPr lang="ja-JP" altLang="en-US" sz="1200"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9725481C-9663-4828-8435-C898F1BBFD04}"/>
                  </a:ext>
                </a:extLst>
              </p:cNvPr>
              <p:cNvSpPr>
                <a:spLocks noRot="1" noChangeAspect="1" noMove="1" noResize="1" noEditPoints="1" noAdjustHandles="1" noChangeArrowheads="1" noChangeShapeType="1" noTextEdit="1"/>
              </p:cNvSpPr>
              <p:nvPr/>
            </p:nvSpPr>
            <p:spPr>
              <a:xfrm>
                <a:off x="5353096" y="3631662"/>
                <a:ext cx="742767" cy="7694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DCCE1B50-9612-492E-990C-3B4EB9212F94}"/>
                  </a:ext>
                </a:extLst>
              </p:cNvPr>
              <p:cNvSpPr/>
              <p:nvPr/>
            </p:nvSpPr>
            <p:spPr>
              <a:xfrm>
                <a:off x="4071458" y="3594698"/>
                <a:ext cx="85651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𝐶</m:t>
                          </m:r>
                        </m:e>
                        <m:sub>
                          <m:r>
                            <a:rPr lang="en-US" altLang="ja-JP" sz="4000" b="0" i="1" smtClean="0">
                              <a:latin typeface="Cambria Math" panose="02040503050406030204" pitchFamily="18" charset="0"/>
                            </a:rPr>
                            <m:t>1</m:t>
                          </m:r>
                        </m:sub>
                      </m:sSub>
                    </m:oMath>
                  </m:oMathPara>
                </a14:m>
                <a:endParaRPr lang="ja-JP" altLang="en-US" sz="8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DCCE1B50-9612-492E-990C-3B4EB9212F94}"/>
                  </a:ext>
                </a:extLst>
              </p:cNvPr>
              <p:cNvSpPr>
                <a:spLocks noRot="1" noChangeAspect="1" noMove="1" noResize="1" noEditPoints="1" noAdjustHandles="1" noChangeArrowheads="1" noChangeShapeType="1" noTextEdit="1"/>
              </p:cNvSpPr>
              <p:nvPr/>
            </p:nvSpPr>
            <p:spPr>
              <a:xfrm>
                <a:off x="4071458" y="3594698"/>
                <a:ext cx="856517"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D9C53B0-2031-4C95-A19C-46AA5AF50402}"/>
                  </a:ext>
                </a:extLst>
              </p:cNvPr>
              <p:cNvSpPr/>
              <p:nvPr/>
            </p:nvSpPr>
            <p:spPr>
              <a:xfrm>
                <a:off x="7409716" y="3594698"/>
                <a:ext cx="86837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en-US" altLang="ja-JP" sz="4000" b="0" i="1" smtClean="0">
                              <a:latin typeface="Cambria Math" panose="02040503050406030204" pitchFamily="18" charset="0"/>
                            </a:rPr>
                            <m:t>𝐶</m:t>
                          </m:r>
                        </m:e>
                        <m:sub>
                          <m:r>
                            <a:rPr lang="en-US" altLang="ja-JP" sz="4000" b="0" i="1" smtClean="0">
                              <a:latin typeface="Cambria Math" panose="02040503050406030204" pitchFamily="18" charset="0"/>
                            </a:rPr>
                            <m:t>2</m:t>
                          </m:r>
                        </m:sub>
                      </m:sSub>
                    </m:oMath>
                  </m:oMathPara>
                </a14:m>
                <a:endParaRPr lang="ja-JP" altLang="en-US" sz="8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9D9C53B0-2031-4C95-A19C-46AA5AF50402}"/>
                  </a:ext>
                </a:extLst>
              </p:cNvPr>
              <p:cNvSpPr>
                <a:spLocks noRot="1" noChangeAspect="1" noMove="1" noResize="1" noEditPoints="1" noAdjustHandles="1" noChangeArrowheads="1" noChangeShapeType="1" noTextEdit="1"/>
              </p:cNvSpPr>
              <p:nvPr/>
            </p:nvSpPr>
            <p:spPr>
              <a:xfrm>
                <a:off x="7409716" y="3594698"/>
                <a:ext cx="868378" cy="707886"/>
              </a:xfrm>
              <a:prstGeom prst="rect">
                <a:avLst/>
              </a:prstGeom>
              <a:blipFill>
                <a:blip r:embed="rId4"/>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5C31D824-447A-4A46-B4FC-22E77B814F45}"/>
              </a:ext>
            </a:extLst>
          </p:cNvPr>
          <p:cNvCxnSpPr/>
          <p:nvPr/>
        </p:nvCxnSpPr>
        <p:spPr>
          <a:xfrm flipH="1">
            <a:off x="5399377" y="3380212"/>
            <a:ext cx="11853" cy="1154802"/>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D8E1E1B-3B0E-4BD0-8EEA-411F25004399}"/>
              </a:ext>
            </a:extLst>
          </p:cNvPr>
          <p:cNvSpPr/>
          <p:nvPr/>
        </p:nvSpPr>
        <p:spPr>
          <a:xfrm rot="5400000">
            <a:off x="7636748" y="2775147"/>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619B9BF9-9CD7-43AD-A264-B20F4873213D}"/>
              </a:ext>
            </a:extLst>
          </p:cNvPr>
          <p:cNvSpPr/>
          <p:nvPr/>
        </p:nvSpPr>
        <p:spPr>
          <a:xfrm rot="5400000">
            <a:off x="7636748" y="3682015"/>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3142C548-984D-4804-931A-0DAF5D300E9D}"/>
              </a:ext>
            </a:extLst>
          </p:cNvPr>
          <p:cNvSpPr/>
          <p:nvPr/>
        </p:nvSpPr>
        <p:spPr>
          <a:xfrm rot="5400000">
            <a:off x="4273276" y="2775147"/>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F4D7A918-2926-44F5-997D-E3F9B6DFF641}"/>
              </a:ext>
            </a:extLst>
          </p:cNvPr>
          <p:cNvSpPr/>
          <p:nvPr/>
        </p:nvSpPr>
        <p:spPr>
          <a:xfrm rot="5400000">
            <a:off x="4273276" y="3682822"/>
            <a:ext cx="229183" cy="1439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14" name="直線コネクタ 13">
            <a:extLst>
              <a:ext uri="{FF2B5EF4-FFF2-40B4-BE49-F238E27FC236}">
                <a16:creationId xmlns:a16="http://schemas.microsoft.com/office/drawing/2014/main" id="{C94E6F8C-0A04-4D71-B550-64ECC87FDC9A}"/>
              </a:ext>
            </a:extLst>
          </p:cNvPr>
          <p:cNvCxnSpPr/>
          <p:nvPr/>
        </p:nvCxnSpPr>
        <p:spPr>
          <a:xfrm flipV="1">
            <a:off x="7769363" y="1920244"/>
            <a:ext cx="0" cy="145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A7CCD37-2084-4456-9935-C17AEA1D46EE}"/>
              </a:ext>
            </a:extLst>
          </p:cNvPr>
          <p:cNvCxnSpPr/>
          <p:nvPr/>
        </p:nvCxnSpPr>
        <p:spPr>
          <a:xfrm flipH="1">
            <a:off x="4370646" y="1901493"/>
            <a:ext cx="34058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397BBA6-626E-4DCE-98BB-4921AF502C90}"/>
              </a:ext>
            </a:extLst>
          </p:cNvPr>
          <p:cNvCxnSpPr/>
          <p:nvPr/>
        </p:nvCxnSpPr>
        <p:spPr>
          <a:xfrm flipV="1">
            <a:off x="7754617" y="4535014"/>
            <a:ext cx="0" cy="15607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B0B3447-8CC0-4BFC-959E-7D44A4BB2DA6}"/>
              </a:ext>
            </a:extLst>
          </p:cNvPr>
          <p:cNvCxnSpPr/>
          <p:nvPr/>
        </p:nvCxnSpPr>
        <p:spPr>
          <a:xfrm flipV="1">
            <a:off x="4368024" y="1924503"/>
            <a:ext cx="0" cy="1460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0CF4D12-D4D7-4981-B691-3773D2C8D5BD}"/>
              </a:ext>
            </a:extLst>
          </p:cNvPr>
          <p:cNvCxnSpPr/>
          <p:nvPr/>
        </p:nvCxnSpPr>
        <p:spPr>
          <a:xfrm flipV="1">
            <a:off x="4370646" y="4540080"/>
            <a:ext cx="0" cy="1579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7218317-0BE5-4335-8E96-EE3E6A30D3CB}"/>
              </a:ext>
            </a:extLst>
          </p:cNvPr>
          <p:cNvCxnSpPr/>
          <p:nvPr/>
        </p:nvCxnSpPr>
        <p:spPr>
          <a:xfrm flipH="1">
            <a:off x="4358975" y="6119570"/>
            <a:ext cx="3417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B9527A80-23EE-47B1-8D9F-DCB4A7736316}"/>
                  </a:ext>
                </a:extLst>
              </p:cNvPr>
              <p:cNvSpPr/>
              <p:nvPr/>
            </p:nvSpPr>
            <p:spPr>
              <a:xfrm>
                <a:off x="2588500" y="2368669"/>
                <a:ext cx="148295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ea typeface="Cambria Math" panose="02040503050406030204" pitchFamily="18" charset="0"/>
                        </a:rPr>
                        <m:t>→</m:t>
                      </m:r>
                      <m:sSub>
                        <m:sSubPr>
                          <m:ctrlPr>
                            <a:rPr lang="en-US" altLang="ja-JP" sz="4800" b="1" i="1" smtClean="0">
                              <a:solidFill>
                                <a:srgbClr val="0070C0"/>
                              </a:solidFill>
                              <a:latin typeface="Cambria Math" panose="02040503050406030204" pitchFamily="18" charset="0"/>
                            </a:rPr>
                          </m:ctrlPr>
                        </m:sSubPr>
                        <m:e>
                          <m:r>
                            <a:rPr lang="en-US" altLang="ja-JP" sz="4800" b="1" i="1" smtClean="0">
                              <a:solidFill>
                                <a:srgbClr val="0070C0"/>
                              </a:solidFill>
                              <a:latin typeface="Cambria Math" panose="02040503050406030204" pitchFamily="18" charset="0"/>
                            </a:rPr>
                            <m:t>𝑸</m:t>
                          </m:r>
                        </m:e>
                        <m:sub>
                          <m:r>
                            <a:rPr lang="en-US" altLang="ja-JP" sz="4800" b="1" i="1" smtClean="0">
                              <a:solidFill>
                                <a:srgbClr val="0070C0"/>
                              </a:solidFill>
                              <a:latin typeface="Cambria Math" panose="02040503050406030204" pitchFamily="18" charset="0"/>
                            </a:rPr>
                            <m:t>𝟏</m:t>
                          </m:r>
                        </m:sub>
                      </m:sSub>
                    </m:oMath>
                  </m:oMathPara>
                </a14:m>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B9527A80-23EE-47B1-8D9F-DCB4A7736316}"/>
                  </a:ext>
                </a:extLst>
              </p:cNvPr>
              <p:cNvSpPr>
                <a:spLocks noRot="1" noChangeAspect="1" noMove="1" noResize="1" noEditPoints="1" noAdjustHandles="1" noChangeArrowheads="1" noChangeShapeType="1" noTextEdit="1"/>
              </p:cNvSpPr>
              <p:nvPr/>
            </p:nvSpPr>
            <p:spPr>
              <a:xfrm>
                <a:off x="2588500" y="2368669"/>
                <a:ext cx="1482958" cy="83099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8D87BDBF-6F89-4C8E-92E7-902A29A066E8}"/>
                  </a:ext>
                </a:extLst>
              </p:cNvPr>
              <p:cNvSpPr/>
              <p:nvPr/>
            </p:nvSpPr>
            <p:spPr>
              <a:xfrm>
                <a:off x="8422426" y="2503856"/>
                <a:ext cx="1623958" cy="84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ea typeface="Cambria Math" panose="02040503050406030204" pitchFamily="18" charset="0"/>
                        </a:rPr>
                        <m:t>→</m:t>
                      </m:r>
                      <m:sSub>
                        <m:sSubPr>
                          <m:ctrlPr>
                            <a:rPr lang="en-US" altLang="ja-JP" sz="4800" b="1" i="1" smtClean="0">
                              <a:solidFill>
                                <a:srgbClr val="0070C0"/>
                              </a:solidFill>
                              <a:latin typeface="Cambria Math" panose="02040503050406030204" pitchFamily="18" charset="0"/>
                            </a:rPr>
                          </m:ctrlPr>
                        </m:sSubPr>
                        <m:e>
                          <m:r>
                            <a:rPr lang="en-US" altLang="ja-JP" sz="4800" b="1" i="1" smtClean="0">
                              <a:solidFill>
                                <a:srgbClr val="0070C0"/>
                              </a:solidFill>
                              <a:latin typeface="Cambria Math" panose="02040503050406030204" pitchFamily="18" charset="0"/>
                            </a:rPr>
                            <m:t>𝑸</m:t>
                          </m:r>
                        </m:e>
                        <m:sub>
                          <m:r>
                            <a:rPr lang="en-US" altLang="ja-JP" sz="4800" b="1" i="1" smtClean="0">
                              <a:solidFill>
                                <a:srgbClr val="0070C0"/>
                              </a:solidFill>
                              <a:latin typeface="Cambria Math" panose="02040503050406030204" pitchFamily="18" charset="0"/>
                            </a:rPr>
                            <m:t>𝟐</m:t>
                          </m:r>
                        </m:sub>
                      </m:sSub>
                    </m:oMath>
                  </m:oMathPara>
                </a14:m>
                <a:endParaRPr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8D87BDBF-6F89-4C8E-92E7-902A29A066E8}"/>
                  </a:ext>
                </a:extLst>
              </p:cNvPr>
              <p:cNvSpPr>
                <a:spLocks noRot="1" noChangeAspect="1" noMove="1" noResize="1" noEditPoints="1" noAdjustHandles="1" noChangeArrowheads="1" noChangeShapeType="1" noTextEdit="1"/>
              </p:cNvSpPr>
              <p:nvPr/>
            </p:nvSpPr>
            <p:spPr>
              <a:xfrm>
                <a:off x="8422426" y="2503856"/>
                <a:ext cx="1623958" cy="84569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72C4219B-D2FE-45E3-A043-5F2D6C0551CD}"/>
                  </a:ext>
                </a:extLst>
              </p:cNvPr>
              <p:cNvSpPr/>
              <p:nvPr/>
            </p:nvSpPr>
            <p:spPr>
              <a:xfrm>
                <a:off x="8481108" y="4406497"/>
                <a:ext cx="1410470" cy="8432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ea typeface="Cambria Math" panose="02040503050406030204" pitchFamily="18" charset="0"/>
                        </a:rPr>
                        <m:t>→</m:t>
                      </m:r>
                      <m:sSub>
                        <m:sSubPr>
                          <m:ctrlPr>
                            <a:rPr lang="en-US" altLang="ja-JP" sz="4800" b="1" i="1" smtClean="0">
                              <a:solidFill>
                                <a:srgbClr val="0070C0"/>
                              </a:solidFill>
                              <a:latin typeface="Cambria Math" panose="02040503050406030204" pitchFamily="18" charset="0"/>
                            </a:rPr>
                          </m:ctrlPr>
                        </m:sSubPr>
                        <m:e>
                          <m:r>
                            <a:rPr lang="en-US" altLang="ja-JP" sz="4800" b="1" i="1" smtClean="0">
                              <a:solidFill>
                                <a:srgbClr val="0070C0"/>
                              </a:solidFill>
                              <a:latin typeface="Cambria Math" panose="02040503050406030204" pitchFamily="18" charset="0"/>
                            </a:rPr>
                            <m:t>−</m:t>
                          </m:r>
                          <m:r>
                            <a:rPr lang="en-US" altLang="ja-JP" sz="4800" b="1" i="1" smtClean="0">
                              <a:solidFill>
                                <a:srgbClr val="0070C0"/>
                              </a:solidFill>
                              <a:latin typeface="Cambria Math" panose="02040503050406030204" pitchFamily="18" charset="0"/>
                            </a:rPr>
                            <m:t>𝑸</m:t>
                          </m:r>
                        </m:e>
                        <m:sub>
                          <m:r>
                            <a:rPr lang="en-US" altLang="ja-JP" sz="4800" b="1" i="1" smtClean="0">
                              <a:solidFill>
                                <a:srgbClr val="0070C0"/>
                              </a:solidFill>
                              <a:latin typeface="Cambria Math" panose="02040503050406030204" pitchFamily="18" charset="0"/>
                            </a:rPr>
                            <m:t>𝟐</m:t>
                          </m:r>
                        </m:sub>
                      </m:sSub>
                    </m:oMath>
                  </m:oMathPara>
                </a14:m>
                <a:endParaRPr lang="ja-JP" altLang="en-US" sz="10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72C4219B-D2FE-45E3-A043-5F2D6C0551CD}"/>
                  </a:ext>
                </a:extLst>
              </p:cNvPr>
              <p:cNvSpPr>
                <a:spLocks noRot="1" noChangeAspect="1" noMove="1" noResize="1" noEditPoints="1" noAdjustHandles="1" noChangeArrowheads="1" noChangeShapeType="1" noTextEdit="1"/>
              </p:cNvSpPr>
              <p:nvPr/>
            </p:nvSpPr>
            <p:spPr>
              <a:xfrm>
                <a:off x="8481108" y="4406497"/>
                <a:ext cx="1410470" cy="843256"/>
              </a:xfrm>
              <a:prstGeom prst="rect">
                <a:avLst/>
              </a:prstGeom>
              <a:blipFill>
                <a:blip r:embed="rId7"/>
                <a:stretch>
                  <a:fillRect r="-349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E4AC1B79-CE1E-4403-B53B-47E74F644305}"/>
                  </a:ext>
                </a:extLst>
              </p:cNvPr>
              <p:cNvSpPr/>
              <p:nvPr/>
            </p:nvSpPr>
            <p:spPr>
              <a:xfrm>
                <a:off x="1910186" y="2368669"/>
                <a:ext cx="874214"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0</m:t>
                          </m:r>
                        </m:sub>
                      </m:sSub>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E4AC1B79-CE1E-4403-B53B-47E74F644305}"/>
                  </a:ext>
                </a:extLst>
              </p:cNvPr>
              <p:cNvSpPr>
                <a:spLocks noRot="1" noChangeAspect="1" noMove="1" noResize="1" noEditPoints="1" noAdjustHandles="1" noChangeArrowheads="1" noChangeShapeType="1" noTextEdit="1"/>
              </p:cNvSpPr>
              <p:nvPr/>
            </p:nvSpPr>
            <p:spPr>
              <a:xfrm>
                <a:off x="1910186" y="2368669"/>
                <a:ext cx="874214" cy="830997"/>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11FDED16-329A-4F9E-8ACF-87268CFA459D}"/>
                  </a:ext>
                </a:extLst>
              </p:cNvPr>
              <p:cNvSpPr/>
              <p:nvPr/>
            </p:nvSpPr>
            <p:spPr>
              <a:xfrm>
                <a:off x="1374298" y="4541066"/>
                <a:ext cx="1358609"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m:t>
                          </m:r>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0</m:t>
                          </m:r>
                        </m:sub>
                      </m:sSub>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11FDED16-329A-4F9E-8ACF-87268CFA459D}"/>
                  </a:ext>
                </a:extLst>
              </p:cNvPr>
              <p:cNvSpPr>
                <a:spLocks noRot="1" noChangeAspect="1" noMove="1" noResize="1" noEditPoints="1" noAdjustHandles="1" noChangeArrowheads="1" noChangeShapeType="1" noTextEdit="1"/>
              </p:cNvSpPr>
              <p:nvPr/>
            </p:nvSpPr>
            <p:spPr>
              <a:xfrm>
                <a:off x="1374298" y="4541066"/>
                <a:ext cx="1358609" cy="83099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9E075F45-A8F3-4896-9594-EB757E29D3A5}"/>
                  </a:ext>
                </a:extLst>
              </p:cNvPr>
              <p:cNvSpPr/>
              <p:nvPr/>
            </p:nvSpPr>
            <p:spPr>
              <a:xfrm>
                <a:off x="2637551" y="4572280"/>
                <a:ext cx="214303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ea typeface="Cambria Math" panose="02040503050406030204" pitchFamily="18" charset="0"/>
                        </a:rPr>
                        <m:t>→</m:t>
                      </m:r>
                      <m:sSub>
                        <m:sSubPr>
                          <m:ctrlPr>
                            <a:rPr lang="en-US" altLang="ja-JP" sz="4800" b="1" i="1" smtClean="0">
                              <a:solidFill>
                                <a:srgbClr val="0070C0"/>
                              </a:solidFill>
                              <a:latin typeface="Cambria Math" panose="02040503050406030204" pitchFamily="18" charset="0"/>
                            </a:rPr>
                          </m:ctrlPr>
                        </m:sSubPr>
                        <m:e>
                          <m:r>
                            <a:rPr lang="en-US" altLang="ja-JP" sz="4800" b="1" i="1" smtClean="0">
                              <a:solidFill>
                                <a:srgbClr val="0070C0"/>
                              </a:solidFill>
                              <a:latin typeface="Cambria Math" panose="02040503050406030204" pitchFamily="18" charset="0"/>
                            </a:rPr>
                            <m:t>−</m:t>
                          </m:r>
                          <m:r>
                            <a:rPr lang="en-US" altLang="ja-JP" sz="4800" b="1" i="1" smtClean="0">
                              <a:solidFill>
                                <a:srgbClr val="0070C0"/>
                              </a:solidFill>
                              <a:latin typeface="Cambria Math" panose="02040503050406030204" pitchFamily="18" charset="0"/>
                            </a:rPr>
                            <m:t>𝑸</m:t>
                          </m:r>
                        </m:e>
                        <m:sub>
                          <m:r>
                            <a:rPr lang="en-US" altLang="ja-JP" sz="4800" b="1" i="1" smtClean="0">
                              <a:solidFill>
                                <a:srgbClr val="0070C0"/>
                              </a:solidFill>
                              <a:latin typeface="Cambria Math" panose="02040503050406030204" pitchFamily="18" charset="0"/>
                            </a:rPr>
                            <m:t>𝟏</m:t>
                          </m:r>
                        </m:sub>
                      </m:sSub>
                    </m:oMath>
                  </m:oMathPara>
                </a14:m>
                <a:endParaRPr lang="ja-JP" altLang="en-US" sz="10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9E075F45-A8F3-4896-9594-EB757E29D3A5}"/>
                  </a:ext>
                </a:extLst>
              </p:cNvPr>
              <p:cNvSpPr>
                <a:spLocks noRot="1" noChangeAspect="1" noMove="1" noResize="1" noEditPoints="1" noAdjustHandles="1" noChangeArrowheads="1" noChangeShapeType="1" noTextEdit="1"/>
              </p:cNvSpPr>
              <p:nvPr/>
            </p:nvSpPr>
            <p:spPr>
              <a:xfrm>
                <a:off x="2637551" y="4572280"/>
                <a:ext cx="2143037" cy="830997"/>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531FAA8F-5BCA-4EE6-9E3A-6316A11BDA23}"/>
                  </a:ext>
                </a:extLst>
              </p:cNvPr>
              <p:cNvSpPr/>
              <p:nvPr/>
            </p:nvSpPr>
            <p:spPr>
              <a:xfrm>
                <a:off x="7613002" y="2488884"/>
                <a:ext cx="809424" cy="84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smtClean="0">
                          <a:solidFill>
                            <a:srgbClr val="FF0000"/>
                          </a:solidFill>
                          <a:latin typeface="Cambria Math" panose="02040503050406030204" pitchFamily="18" charset="0"/>
                        </a:rPr>
                        <m:t>0</m:t>
                      </m:r>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531FAA8F-5BCA-4EE6-9E3A-6316A11BDA23}"/>
                  </a:ext>
                </a:extLst>
              </p:cNvPr>
              <p:cNvSpPr>
                <a:spLocks noRot="1" noChangeAspect="1" noMove="1" noResize="1" noEditPoints="1" noAdjustHandles="1" noChangeArrowheads="1" noChangeShapeType="1" noTextEdit="1"/>
              </p:cNvSpPr>
              <p:nvPr/>
            </p:nvSpPr>
            <p:spPr>
              <a:xfrm>
                <a:off x="7613002" y="2488884"/>
                <a:ext cx="809424" cy="845698"/>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29536495-A218-47BA-9863-482F2AD17EA9}"/>
                  </a:ext>
                </a:extLst>
              </p:cNvPr>
              <p:cNvSpPr/>
              <p:nvPr/>
            </p:nvSpPr>
            <p:spPr>
              <a:xfrm>
                <a:off x="7646125" y="4461469"/>
                <a:ext cx="73128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rPr>
                        <m:t>0</m:t>
                      </m:r>
                    </m:oMath>
                  </m:oMathPara>
                </a14:m>
                <a:endParaRPr lang="ja-JP" altLang="en-US" sz="1050" dirty="0">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29536495-A218-47BA-9863-482F2AD17EA9}"/>
                  </a:ext>
                </a:extLst>
              </p:cNvPr>
              <p:cNvSpPr>
                <a:spLocks noRot="1" noChangeAspect="1" noMove="1" noResize="1" noEditPoints="1" noAdjustHandles="1" noChangeArrowheads="1" noChangeShapeType="1" noTextEdit="1"/>
              </p:cNvSpPr>
              <p:nvPr/>
            </p:nvSpPr>
            <p:spPr>
              <a:xfrm>
                <a:off x="7646125" y="4461469"/>
                <a:ext cx="731289" cy="83099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AE1200CD-7C08-47B6-8BDB-CA8B482A1630}"/>
                  </a:ext>
                </a:extLst>
              </p:cNvPr>
              <p:cNvSpPr/>
              <p:nvPr/>
            </p:nvSpPr>
            <p:spPr>
              <a:xfrm>
                <a:off x="4887751" y="3609395"/>
                <a:ext cx="1824689"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b="0" i="1" smtClean="0">
                          <a:solidFill>
                            <a:srgbClr val="FF0000"/>
                          </a:solidFill>
                          <a:latin typeface="Cambria Math" panose="02040503050406030204" pitchFamily="18" charset="0"/>
                          <a:ea typeface="Cambria Math" panose="02040503050406030204" pitchFamily="18" charset="0"/>
                        </a:rPr>
                        <m:t>𝑉</m:t>
                      </m:r>
                      <m:r>
                        <a:rPr lang="en-US" altLang="ja-JP" sz="4800" b="0"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AE1200CD-7C08-47B6-8BDB-CA8B482A1630}"/>
                  </a:ext>
                </a:extLst>
              </p:cNvPr>
              <p:cNvSpPr>
                <a:spLocks noRot="1" noChangeAspect="1" noMove="1" noResize="1" noEditPoints="1" noAdjustHandles="1" noChangeArrowheads="1" noChangeShapeType="1" noTextEdit="1"/>
              </p:cNvSpPr>
              <p:nvPr/>
            </p:nvSpPr>
            <p:spPr>
              <a:xfrm>
                <a:off x="4887751" y="3609395"/>
                <a:ext cx="1824689" cy="830997"/>
              </a:xfrm>
              <a:prstGeom prst="rect">
                <a:avLst/>
              </a:prstGeom>
              <a:blipFill>
                <a:blip r:embed="rId13"/>
                <a:stretch>
                  <a:fillRect/>
                </a:stretch>
              </a:blipFill>
            </p:spPr>
            <p:txBody>
              <a:bodyPr/>
              <a:lstStyle/>
              <a:p>
                <a:r>
                  <a:rPr lang="ja-JP" altLang="en-US">
                    <a:noFill/>
                  </a:rPr>
                  <a:t> </a:t>
                </a:r>
              </a:p>
            </p:txBody>
          </p:sp>
        </mc:Fallback>
      </mc:AlternateContent>
      <p:sp>
        <p:nvSpPr>
          <p:cNvPr id="29" name="正方形/長方形 28">
            <a:extLst>
              <a:ext uri="{FF2B5EF4-FFF2-40B4-BE49-F238E27FC236}">
                <a16:creationId xmlns:a16="http://schemas.microsoft.com/office/drawing/2014/main" id="{E582580E-3E9A-4A19-970A-E7AADE15D526}"/>
              </a:ext>
            </a:extLst>
          </p:cNvPr>
          <p:cNvSpPr/>
          <p:nvPr/>
        </p:nvSpPr>
        <p:spPr>
          <a:xfrm>
            <a:off x="1849172" y="1776058"/>
            <a:ext cx="8197211" cy="190535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0" name="正方形/長方形 29">
            <a:extLst>
              <a:ext uri="{FF2B5EF4-FFF2-40B4-BE49-F238E27FC236}">
                <a16:creationId xmlns:a16="http://schemas.microsoft.com/office/drawing/2014/main" id="{4EE4CD4D-72F4-4E5C-A5BB-79D3485F64D8}"/>
              </a:ext>
            </a:extLst>
          </p:cNvPr>
          <p:cNvSpPr/>
          <p:nvPr/>
        </p:nvSpPr>
        <p:spPr>
          <a:xfrm>
            <a:off x="495893" y="865011"/>
            <a:ext cx="2646878" cy="584775"/>
          </a:xfrm>
          <a:prstGeom prst="rect">
            <a:avLst/>
          </a:prstGeom>
        </p:spPr>
        <p:txBody>
          <a:bodyPr wrap="non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電気量保存則</a:t>
            </a:r>
          </a:p>
        </p:txBody>
      </p:sp>
      <p:cxnSp>
        <p:nvCxnSpPr>
          <p:cNvPr id="31" name="直線矢印コネクタ 30">
            <a:extLst>
              <a:ext uri="{FF2B5EF4-FFF2-40B4-BE49-F238E27FC236}">
                <a16:creationId xmlns:a16="http://schemas.microsoft.com/office/drawing/2014/main" id="{85570890-719D-4BAF-BEB0-476B8DB75C3D}"/>
              </a:ext>
            </a:extLst>
          </p:cNvPr>
          <p:cNvCxnSpPr/>
          <p:nvPr/>
        </p:nvCxnSpPr>
        <p:spPr>
          <a:xfrm flipH="1">
            <a:off x="6774258" y="3407047"/>
            <a:ext cx="11853" cy="1154802"/>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EC175869-B6DE-475D-8B0B-491217E01C16}"/>
                  </a:ext>
                </a:extLst>
              </p:cNvPr>
              <p:cNvSpPr/>
              <p:nvPr/>
            </p:nvSpPr>
            <p:spPr>
              <a:xfrm>
                <a:off x="5536164" y="3579420"/>
                <a:ext cx="1824689"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b="0" i="1" smtClean="0">
                          <a:solidFill>
                            <a:srgbClr val="FF0000"/>
                          </a:solidFill>
                          <a:latin typeface="Cambria Math" panose="02040503050406030204" pitchFamily="18" charset="0"/>
                          <a:ea typeface="Cambria Math" panose="02040503050406030204" pitchFamily="18" charset="0"/>
                        </a:rPr>
                        <m:t>𝑉</m:t>
                      </m:r>
                      <m:r>
                        <a:rPr lang="en-US" altLang="ja-JP" sz="4800" b="0" i="1" smtClean="0">
                          <a:solidFill>
                            <a:srgbClr val="FF0000"/>
                          </a:solidFill>
                          <a:latin typeface="Cambria Math" panose="02040503050406030204" pitchFamily="18" charset="0"/>
                          <a:ea typeface="Cambria Math" panose="02040503050406030204" pitchFamily="18" charset="0"/>
                        </a:rPr>
                        <m:t>′</m:t>
                      </m:r>
                    </m:oMath>
                  </m:oMathPara>
                </a14:m>
                <a:endParaRPr lang="ja-JP" altLang="en-US" sz="48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EC175869-B6DE-475D-8B0B-491217E01C16}"/>
                  </a:ext>
                </a:extLst>
              </p:cNvPr>
              <p:cNvSpPr>
                <a:spLocks noRot="1" noChangeAspect="1" noMove="1" noResize="1" noEditPoints="1" noAdjustHandles="1" noChangeArrowheads="1" noChangeShapeType="1" noTextEdit="1"/>
              </p:cNvSpPr>
              <p:nvPr/>
            </p:nvSpPr>
            <p:spPr>
              <a:xfrm>
                <a:off x="5536164" y="3579420"/>
                <a:ext cx="1824689" cy="830997"/>
              </a:xfrm>
              <a:prstGeom prst="rect">
                <a:avLst/>
              </a:prstGeom>
              <a:blipFill>
                <a:blip r:embed="rId14"/>
                <a:stretch>
                  <a:fillRect/>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147D100B-D6E7-4E7F-AFEA-CFF3647E19DE}"/>
              </a:ext>
            </a:extLst>
          </p:cNvPr>
          <p:cNvSpPr/>
          <p:nvPr/>
        </p:nvSpPr>
        <p:spPr>
          <a:xfrm>
            <a:off x="1932200" y="1956084"/>
            <a:ext cx="415498" cy="584775"/>
          </a:xfrm>
          <a:prstGeom prst="rect">
            <a:avLst/>
          </a:prstGeom>
        </p:spPr>
        <p:txBody>
          <a:bodyPr wrap="squar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前</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3B17EB4D-B0EB-4EBB-AC2A-8883AAF7BE88}"/>
              </a:ext>
            </a:extLst>
          </p:cNvPr>
          <p:cNvSpPr/>
          <p:nvPr/>
        </p:nvSpPr>
        <p:spPr>
          <a:xfrm>
            <a:off x="3305466" y="1956084"/>
            <a:ext cx="595035" cy="584775"/>
          </a:xfrm>
          <a:prstGeom prst="rect">
            <a:avLst/>
          </a:prstGeom>
        </p:spPr>
        <p:txBody>
          <a:bodyPr wrap="none">
            <a:spAutoFit/>
          </a:bodyPr>
          <a:lstStyle/>
          <a:p>
            <a:r>
              <a:rPr lang="ja-JP" altLang="en-US" sz="3200" b="1" dirty="0">
                <a:solidFill>
                  <a:srgbClr val="0070C0"/>
                </a:solidFill>
                <a:latin typeface="HG丸ｺﾞｼｯｸM-PRO" panose="020F0600000000000000" pitchFamily="50" charset="-128"/>
                <a:ea typeface="HG丸ｺﾞｼｯｸM-PRO" panose="020F0600000000000000" pitchFamily="50" charset="-128"/>
              </a:rPr>
              <a:t>後</a:t>
            </a:r>
          </a:p>
        </p:txBody>
      </p:sp>
      <p:sp>
        <p:nvSpPr>
          <p:cNvPr id="35" name="正方形/長方形 34">
            <a:extLst>
              <a:ext uri="{FF2B5EF4-FFF2-40B4-BE49-F238E27FC236}">
                <a16:creationId xmlns:a16="http://schemas.microsoft.com/office/drawing/2014/main" id="{58FD76F7-AF14-494B-A8FB-536E336BAB9B}"/>
              </a:ext>
            </a:extLst>
          </p:cNvPr>
          <p:cNvSpPr/>
          <p:nvPr/>
        </p:nvSpPr>
        <p:spPr>
          <a:xfrm>
            <a:off x="7736233" y="1940860"/>
            <a:ext cx="415498" cy="584775"/>
          </a:xfrm>
          <a:prstGeom prst="rect">
            <a:avLst/>
          </a:prstGeom>
        </p:spPr>
        <p:txBody>
          <a:bodyPr wrap="squar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前</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C322541A-51DE-4768-BBCA-AD91C7BE2FEF}"/>
              </a:ext>
            </a:extLst>
          </p:cNvPr>
          <p:cNvSpPr/>
          <p:nvPr/>
        </p:nvSpPr>
        <p:spPr>
          <a:xfrm>
            <a:off x="9109499" y="1940860"/>
            <a:ext cx="595035" cy="584775"/>
          </a:xfrm>
          <a:prstGeom prst="rect">
            <a:avLst/>
          </a:prstGeom>
        </p:spPr>
        <p:txBody>
          <a:bodyPr wrap="none">
            <a:spAutoFit/>
          </a:bodyPr>
          <a:lstStyle/>
          <a:p>
            <a:r>
              <a:rPr lang="ja-JP" altLang="en-US" sz="3200" b="1" dirty="0">
                <a:solidFill>
                  <a:srgbClr val="0070C0"/>
                </a:solidFill>
                <a:latin typeface="HG丸ｺﾞｼｯｸM-PRO" panose="020F0600000000000000" pitchFamily="50" charset="-128"/>
                <a:ea typeface="HG丸ｺﾞｼｯｸM-PRO" panose="020F0600000000000000" pitchFamily="50" charset="-128"/>
              </a:rPr>
              <a:t>後</a:t>
            </a:r>
          </a:p>
        </p:txBody>
      </p:sp>
      <p:sp>
        <p:nvSpPr>
          <p:cNvPr id="37" name="正方形/長方形 36">
            <a:extLst>
              <a:ext uri="{FF2B5EF4-FFF2-40B4-BE49-F238E27FC236}">
                <a16:creationId xmlns:a16="http://schemas.microsoft.com/office/drawing/2014/main" id="{CA07A750-66FA-4423-925B-EF0AD4AED6E2}"/>
              </a:ext>
            </a:extLst>
          </p:cNvPr>
          <p:cNvSpPr/>
          <p:nvPr/>
        </p:nvSpPr>
        <p:spPr>
          <a:xfrm>
            <a:off x="3242282" y="892824"/>
            <a:ext cx="1104682" cy="53426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8A1B8CDE-6488-434F-9E77-E3BD5782540B}"/>
              </a:ext>
            </a:extLst>
          </p:cNvPr>
          <p:cNvSpPr/>
          <p:nvPr/>
        </p:nvSpPr>
        <p:spPr>
          <a:xfrm>
            <a:off x="4488111" y="908352"/>
            <a:ext cx="6647974"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点線枠の中の</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電気量の和</a:t>
            </a:r>
            <a:r>
              <a:rPr lang="ja-JP" altLang="en-US" sz="2800" dirty="0">
                <a:latin typeface="HG丸ｺﾞｼｯｸM-PRO" panose="020F0600000000000000" pitchFamily="50" charset="-128"/>
                <a:ea typeface="HG丸ｺﾞｼｯｸM-PRO" panose="020F0600000000000000" pitchFamily="50" charset="-128"/>
              </a:rPr>
              <a:t>が、</a:t>
            </a:r>
            <a:r>
              <a:rPr lang="ja-JP" altLang="en-US" sz="2800" dirty="0">
                <a:solidFill>
                  <a:srgbClr val="FF0000"/>
                </a:solidFill>
                <a:latin typeface="HG丸ｺﾞｼｯｸM-PRO" panose="020F0600000000000000" pitchFamily="50" charset="-128"/>
                <a:ea typeface="HG丸ｺﾞｼｯｸM-PRO" panose="020F0600000000000000" pitchFamily="50" charset="-128"/>
              </a:rPr>
              <a:t>前</a:t>
            </a:r>
            <a:r>
              <a:rPr lang="ja-JP" altLang="en-US" sz="2800" dirty="0">
                <a:solidFill>
                  <a:srgbClr val="0070C0"/>
                </a:solidFill>
                <a:latin typeface="HG丸ｺﾞｼｯｸM-PRO" panose="020F0600000000000000" pitchFamily="50" charset="-128"/>
                <a:ea typeface="HG丸ｺﾞｼｯｸM-PRO" panose="020F0600000000000000" pitchFamily="50" charset="-128"/>
              </a:rPr>
              <a:t>後</a:t>
            </a:r>
            <a:r>
              <a:rPr lang="ja-JP" altLang="en-US" sz="2800" dirty="0">
                <a:latin typeface="HG丸ｺﾞｼｯｸM-PRO" panose="020F0600000000000000" pitchFamily="50" charset="-128"/>
                <a:ea typeface="HG丸ｺﾞｼｯｸM-PRO" panose="020F0600000000000000" pitchFamily="50" charset="-128"/>
              </a:rPr>
              <a:t>で一定</a:t>
            </a:r>
          </a:p>
        </p:txBody>
      </p:sp>
    </p:spTree>
    <p:extLst>
      <p:ext uri="{BB962C8B-B14F-4D97-AF65-F5344CB8AC3E}">
        <p14:creationId xmlns:p14="http://schemas.microsoft.com/office/powerpoint/2010/main" val="38080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0" nodeType="clickEffect">
                                  <p:stCondLst>
                                    <p:cond delay="0"/>
                                  </p:stCondLst>
                                  <p:childTnLst>
                                    <p:animEffect transition="out" filter="wipe(dow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2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2" grpId="0"/>
      <p:bldP spid="25" grpId="0"/>
      <p:bldP spid="28" grpId="0"/>
      <p:bldP spid="29" grpId="0" animBg="1"/>
      <p:bldP spid="30" grpId="0"/>
      <p:bldP spid="32" grpId="0"/>
      <p:bldP spid="37" grpId="0" animBg="1"/>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33</a:t>
            </a:fld>
            <a:endParaRPr kumimoji="1" lang="ja-JP" altLang="en-US"/>
          </a:p>
        </p:txBody>
      </p:sp>
      <p:sp>
        <p:nvSpPr>
          <p:cNvPr id="6" name="正方形/長方形 5">
            <a:extLst>
              <a:ext uri="{FF2B5EF4-FFF2-40B4-BE49-F238E27FC236}">
                <a16:creationId xmlns:a16="http://schemas.microsoft.com/office/drawing/2014/main" id="{AF0C232A-F846-4C8A-80C9-78B57F443B2F}"/>
              </a:ext>
            </a:extLst>
          </p:cNvPr>
          <p:cNvSpPr/>
          <p:nvPr/>
        </p:nvSpPr>
        <p:spPr>
          <a:xfrm>
            <a:off x="324198" y="840268"/>
            <a:ext cx="11357135" cy="1015663"/>
          </a:xfrm>
          <a:prstGeom prst="rect">
            <a:avLst/>
          </a:prstGeom>
        </p:spPr>
        <p:txBody>
          <a:bodyPr wrap="square">
            <a:spAutoFit/>
          </a:bodyPr>
          <a:lstStyle/>
          <a:p>
            <a:pPr algn="just"/>
            <a:r>
              <a:rPr lang="ja-JP" altLang="en-US" sz="2000" dirty="0">
                <a:latin typeface="HG丸ｺﾞｼｯｸM-PRO" panose="020F0600000000000000" pitchFamily="50" charset="-128"/>
                <a:ea typeface="HG丸ｺﾞｼｯｸM-PRO" panose="020F0600000000000000" pitchFamily="50" charset="-128"/>
              </a:rPr>
              <a:t>さらに、スイッチＳ</a:t>
            </a:r>
            <a:r>
              <a:rPr lang="ja-JP" altLang="en-US" sz="20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を閉じた。</a:t>
            </a:r>
            <a:endParaRPr lang="en-US" altLang="ja-JP" sz="2000" dirty="0">
              <a:latin typeface="HG丸ｺﾞｼｯｸM-PRO" panose="020F0600000000000000" pitchFamily="50" charset="-128"/>
              <a:ea typeface="HG丸ｺﾞｼｯｸM-PRO" panose="020F0600000000000000" pitchFamily="50" charset="-128"/>
            </a:endParaRPr>
          </a:p>
          <a:p>
            <a:pPr algn="just"/>
            <a:r>
              <a:rPr lang="ja-JP" altLang="en-US" sz="2000" dirty="0">
                <a:latin typeface="HG丸ｺﾞｼｯｸM-PRO" panose="020F0600000000000000" pitchFamily="50" charset="-128"/>
                <a:ea typeface="HG丸ｺﾞｼｯｸM-PRO" panose="020F0600000000000000" pitchFamily="50" charset="-128"/>
              </a:rPr>
              <a:t>（２）</a:t>
            </a:r>
            <a:r>
              <a:rPr lang="ja-JP" altLang="en-US" sz="2000" dirty="0">
                <a:solidFill>
                  <a:srgbClr val="000000"/>
                </a:solidFill>
                <a:latin typeface="HG丸ｺﾞｼｯｸM-PRO" panose="020F0600000000000000" pitchFamily="50" charset="-128"/>
                <a:ea typeface="HG丸ｺﾞｼｯｸM-PRO" panose="020F0600000000000000" pitchFamily="50" charset="-128"/>
              </a:rPr>
              <a:t>Ｃ</a:t>
            </a: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の正極板に蓄えられている電荷Ｑ</a:t>
            </a:r>
            <a:r>
              <a:rPr lang="ja-JP" altLang="en-US" sz="2400" baseline="-25000" dirty="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とＣ</a:t>
            </a:r>
            <a:r>
              <a:rPr lang="ja-JP" altLang="en-US" sz="24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の正極板に蓄えられている電荷Ｑ</a:t>
            </a:r>
            <a:r>
              <a:rPr lang="ja-JP" altLang="en-US" sz="2800" baseline="-25000" dirty="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との間には、どのような関係があるか、式で答えなさい。</a:t>
            </a:r>
          </a:p>
        </p:txBody>
      </p:sp>
      <p:pic>
        <p:nvPicPr>
          <p:cNvPr id="7" name="図 6">
            <a:extLst>
              <a:ext uri="{FF2B5EF4-FFF2-40B4-BE49-F238E27FC236}">
                <a16:creationId xmlns:a16="http://schemas.microsoft.com/office/drawing/2014/main" id="{BF946C7E-CFC8-4CBB-9821-51A52AB2A520}"/>
              </a:ext>
            </a:extLst>
          </p:cNvPr>
          <p:cNvPicPr>
            <a:picLocks noChangeAspect="1"/>
          </p:cNvPicPr>
          <p:nvPr/>
        </p:nvPicPr>
        <p:blipFill>
          <a:blip r:embed="rId2"/>
          <a:stretch>
            <a:fillRect/>
          </a:stretch>
        </p:blipFill>
        <p:spPr>
          <a:xfrm>
            <a:off x="5300956" y="2040597"/>
            <a:ext cx="5632279" cy="4359553"/>
          </a:xfrm>
          <a:prstGeom prst="rect">
            <a:avLst/>
          </a:prstGeom>
        </p:spPr>
      </p:pic>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2B2E4F8A-46C2-49BF-804E-4888BC0C76B0}"/>
                  </a:ext>
                </a:extLst>
              </p:cNvPr>
              <p:cNvSpPr/>
              <p:nvPr/>
            </p:nvSpPr>
            <p:spPr>
              <a:xfrm>
                <a:off x="7381254" y="3153548"/>
                <a:ext cx="64590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solidFill>
                                <a:srgbClr val="FF0000"/>
                              </a:solidFill>
                              <a:latin typeface="Cambria Math" panose="02040503050406030204" pitchFamily="18" charset="0"/>
                            </a:rPr>
                          </m:ctrlPr>
                        </m:sSubPr>
                        <m:e>
                          <m:r>
                            <a:rPr lang="en-US" altLang="ja-JP" sz="3200" b="0" i="1" smtClean="0">
                              <a:solidFill>
                                <a:srgbClr val="FF0000"/>
                              </a:solidFill>
                              <a:latin typeface="Cambria Math" panose="02040503050406030204" pitchFamily="18" charset="0"/>
                            </a:rPr>
                            <m:t>𝑄</m:t>
                          </m:r>
                        </m:e>
                        <m:sub>
                          <m:r>
                            <a:rPr lang="en-US" altLang="ja-JP" sz="3200" b="0" i="1" smtClean="0">
                              <a:solidFill>
                                <a:srgbClr val="FF0000"/>
                              </a:solidFill>
                              <a:latin typeface="Cambria Math" panose="02040503050406030204" pitchFamily="18" charset="0"/>
                            </a:rPr>
                            <m:t>0</m:t>
                          </m:r>
                        </m:sub>
                      </m:sSub>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2B2E4F8A-46C2-49BF-804E-4888BC0C76B0}"/>
                  </a:ext>
                </a:extLst>
              </p:cNvPr>
              <p:cNvSpPr>
                <a:spLocks noRot="1" noChangeAspect="1" noMove="1" noResize="1" noEditPoints="1" noAdjustHandles="1" noChangeArrowheads="1" noChangeShapeType="1" noTextEdit="1"/>
              </p:cNvSpPr>
              <p:nvPr/>
            </p:nvSpPr>
            <p:spPr>
              <a:xfrm>
                <a:off x="7381254" y="3153548"/>
                <a:ext cx="645905" cy="584775"/>
              </a:xfrm>
              <a:prstGeom prst="rect">
                <a:avLst/>
              </a:prstGeom>
              <a:blipFill>
                <a:blip r:embed="rId3"/>
                <a:stretch>
                  <a:fillRect/>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8D4934D5-AEBC-498A-B2A1-2E02FDD86C4D}"/>
              </a:ext>
            </a:extLst>
          </p:cNvPr>
          <p:cNvSpPr/>
          <p:nvPr/>
        </p:nvSpPr>
        <p:spPr>
          <a:xfrm>
            <a:off x="6792058" y="2323152"/>
            <a:ext cx="4677836" cy="189722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2668AB26-5D1C-403A-8A01-3826F80F8F31}"/>
              </a:ext>
            </a:extLst>
          </p:cNvPr>
          <p:cNvSpPr/>
          <p:nvPr/>
        </p:nvSpPr>
        <p:spPr>
          <a:xfrm>
            <a:off x="8188785" y="2750563"/>
            <a:ext cx="1826141" cy="584775"/>
          </a:xfrm>
          <a:prstGeom prst="rect">
            <a:avLst/>
          </a:prstGeom>
        </p:spPr>
        <p:txBody>
          <a:bodyPr wrap="non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電荷保存</a:t>
            </a:r>
          </a:p>
        </p:txBody>
      </p:sp>
      <p:cxnSp>
        <p:nvCxnSpPr>
          <p:cNvPr id="12" name="直線コネクタ 11">
            <a:extLst>
              <a:ext uri="{FF2B5EF4-FFF2-40B4-BE49-F238E27FC236}">
                <a16:creationId xmlns:a16="http://schemas.microsoft.com/office/drawing/2014/main" id="{2CDAD3E1-D072-44A8-AB53-C08363CA8620}"/>
              </a:ext>
            </a:extLst>
          </p:cNvPr>
          <p:cNvCxnSpPr/>
          <p:nvPr/>
        </p:nvCxnSpPr>
        <p:spPr>
          <a:xfrm>
            <a:off x="9007992" y="2615010"/>
            <a:ext cx="50706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52EC2B1A-0220-4758-8059-24AA26AEE381}"/>
              </a:ext>
            </a:extLst>
          </p:cNvPr>
          <p:cNvSpPr/>
          <p:nvPr/>
        </p:nvSpPr>
        <p:spPr>
          <a:xfrm>
            <a:off x="6792058" y="4327984"/>
            <a:ext cx="4677836" cy="1939441"/>
          </a:xfrm>
          <a:prstGeom prst="rect">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20B96B51-B949-4055-954D-391CEFEB25D8}"/>
              </a:ext>
            </a:extLst>
          </p:cNvPr>
          <p:cNvSpPr/>
          <p:nvPr/>
        </p:nvSpPr>
        <p:spPr>
          <a:xfrm>
            <a:off x="8256610" y="5414440"/>
            <a:ext cx="1826141" cy="584775"/>
          </a:xfrm>
          <a:prstGeom prst="rect">
            <a:avLst/>
          </a:prstGeom>
        </p:spPr>
        <p:txBody>
          <a:bodyPr wrap="none">
            <a:spAutoFit/>
          </a:bodyPr>
          <a:lstStyle/>
          <a:p>
            <a:r>
              <a:rPr lang="ja-JP" altLang="en-US" sz="3200" dirty="0">
                <a:solidFill>
                  <a:srgbClr val="0070C0"/>
                </a:solidFill>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5EB5E919-856B-411B-94C2-CC61C19E6AB6}"/>
                  </a:ext>
                </a:extLst>
              </p:cNvPr>
              <p:cNvSpPr/>
              <p:nvPr/>
            </p:nvSpPr>
            <p:spPr>
              <a:xfrm>
                <a:off x="722106" y="3316224"/>
                <a:ext cx="4158285"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0</m:t>
                          </m:r>
                        </m:sub>
                      </m:sSub>
                      <m:r>
                        <a:rPr lang="en-US" altLang="ja-JP" sz="4800" b="0" i="1" smtClean="0">
                          <a:solidFill>
                            <a:srgbClr val="FF0000"/>
                          </a:solidFill>
                          <a:latin typeface="Cambria Math" panose="02040503050406030204" pitchFamily="18" charset="0"/>
                        </a:rPr>
                        <m:t>=</m:t>
                      </m:r>
                      <m:sSub>
                        <m:sSubPr>
                          <m:ctrlPr>
                            <a:rPr lang="en-US" altLang="ja-JP" sz="4800" b="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1</m:t>
                          </m:r>
                        </m:sub>
                      </m:sSub>
                      <m:r>
                        <a:rPr lang="en-US" altLang="ja-JP" sz="4800" b="0" i="1" smtClean="0">
                          <a:solidFill>
                            <a:srgbClr val="FF0000"/>
                          </a:solidFill>
                          <a:latin typeface="Cambria Math" panose="02040503050406030204" pitchFamily="18" charset="0"/>
                        </a:rPr>
                        <m:t>+</m:t>
                      </m:r>
                      <m:sSub>
                        <m:sSubPr>
                          <m:ctrlPr>
                            <a:rPr lang="en-US" altLang="ja-JP" sz="4800" b="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2</m:t>
                          </m:r>
                        </m:sub>
                      </m:sSub>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5EB5E919-856B-411B-94C2-CC61C19E6AB6}"/>
                  </a:ext>
                </a:extLst>
              </p:cNvPr>
              <p:cNvSpPr>
                <a:spLocks noRot="1" noChangeAspect="1" noMove="1" noResize="1" noEditPoints="1" noAdjustHandles="1" noChangeArrowheads="1" noChangeShapeType="1" noTextEdit="1"/>
              </p:cNvSpPr>
              <p:nvPr/>
            </p:nvSpPr>
            <p:spPr>
              <a:xfrm>
                <a:off x="722106" y="3316224"/>
                <a:ext cx="4158285" cy="830997"/>
              </a:xfrm>
              <a:prstGeom prst="rect">
                <a:avLst/>
              </a:prstGeom>
              <a:blipFill>
                <a:blip r:embed="rId4"/>
                <a:stretch>
                  <a:fillRect/>
                </a:stretch>
              </a:blipFill>
            </p:spPr>
            <p:txBody>
              <a:bodyPr/>
              <a:lstStyle/>
              <a:p>
                <a:r>
                  <a:rPr lang="ja-JP" altLang="en-US">
                    <a:noFill/>
                  </a:rPr>
                  <a:t> </a:t>
                </a:r>
              </a:p>
            </p:txBody>
          </p:sp>
        </mc:Fallback>
      </mc:AlternateContent>
      <p:sp>
        <p:nvSpPr>
          <p:cNvPr id="16" name="正方形/長方形 15">
            <a:extLst>
              <a:ext uri="{FF2B5EF4-FFF2-40B4-BE49-F238E27FC236}">
                <a16:creationId xmlns:a16="http://schemas.microsoft.com/office/drawing/2014/main" id="{BEA20B3B-F21F-4E0D-95B6-5E7FDBB15C97}"/>
              </a:ext>
            </a:extLst>
          </p:cNvPr>
          <p:cNvSpPr/>
          <p:nvPr/>
        </p:nvSpPr>
        <p:spPr>
          <a:xfrm>
            <a:off x="465572" y="2421299"/>
            <a:ext cx="2441694" cy="769441"/>
          </a:xfrm>
          <a:prstGeom prst="rect">
            <a:avLst/>
          </a:prstGeom>
        </p:spPr>
        <p:txBody>
          <a:bodyPr wrap="none">
            <a:spAutoFit/>
          </a:bodyPr>
          <a:lstStyle/>
          <a:p>
            <a:r>
              <a:rPr lang="ja-JP" altLang="en-US" sz="4400" dirty="0">
                <a:solidFill>
                  <a:srgbClr val="FF0000"/>
                </a:solidFill>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AE30FBF7-285C-4369-810D-0ED2CE45E301}"/>
                  </a:ext>
                </a:extLst>
              </p:cNvPr>
              <p:cNvSpPr/>
              <p:nvPr/>
            </p:nvSpPr>
            <p:spPr>
              <a:xfrm>
                <a:off x="7641926" y="3180975"/>
                <a:ext cx="150746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b="1" i="1" smtClean="0">
                              <a:solidFill>
                                <a:srgbClr val="0070C0"/>
                              </a:solidFill>
                              <a:latin typeface="Cambria Math" panose="02040503050406030204" pitchFamily="18" charset="0"/>
                            </a:rPr>
                          </m:ctrlPr>
                        </m:sSubPr>
                        <m:e>
                          <m:r>
                            <a:rPr lang="en-US" altLang="ja-JP" sz="3200" b="1" i="1" smtClean="0">
                              <a:solidFill>
                                <a:srgbClr val="0070C0"/>
                              </a:solidFill>
                              <a:latin typeface="Cambria Math" panose="02040503050406030204" pitchFamily="18" charset="0"/>
                            </a:rPr>
                            <m:t>𝑸</m:t>
                          </m:r>
                        </m:e>
                        <m:sub>
                          <m:r>
                            <a:rPr lang="en-US" altLang="ja-JP" sz="3200" b="1" i="1" smtClean="0">
                              <a:solidFill>
                                <a:srgbClr val="0070C0"/>
                              </a:solidFill>
                              <a:latin typeface="Cambria Math" panose="02040503050406030204" pitchFamily="18" charset="0"/>
                            </a:rPr>
                            <m:t>𝟏</m:t>
                          </m:r>
                        </m:sub>
                      </m:sSub>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AE30FBF7-285C-4369-810D-0ED2CE45E301}"/>
                  </a:ext>
                </a:extLst>
              </p:cNvPr>
              <p:cNvSpPr>
                <a:spLocks noRot="1" noChangeAspect="1" noMove="1" noResize="1" noEditPoints="1" noAdjustHandles="1" noChangeArrowheads="1" noChangeShapeType="1" noTextEdit="1"/>
              </p:cNvSpPr>
              <p:nvPr/>
            </p:nvSpPr>
            <p:spPr>
              <a:xfrm>
                <a:off x="7641926" y="3180975"/>
                <a:ext cx="1507466"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4DD1CA40-B4F7-4850-95A1-F6CDA93690E9}"/>
                  </a:ext>
                </a:extLst>
              </p:cNvPr>
              <p:cNvSpPr/>
              <p:nvPr/>
            </p:nvSpPr>
            <p:spPr>
              <a:xfrm>
                <a:off x="9583577" y="3178557"/>
                <a:ext cx="1623958"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ea typeface="Cambria Math" panose="02040503050406030204" pitchFamily="18" charset="0"/>
                        </a:rPr>
                        <m:t>0</m:t>
                      </m:r>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b="1" i="1" smtClean="0">
                              <a:solidFill>
                                <a:srgbClr val="0070C0"/>
                              </a:solidFill>
                              <a:latin typeface="Cambria Math" panose="02040503050406030204" pitchFamily="18" charset="0"/>
                            </a:rPr>
                          </m:ctrlPr>
                        </m:sSubPr>
                        <m:e>
                          <m:r>
                            <a:rPr lang="en-US" altLang="ja-JP" sz="3200" b="1" i="1" smtClean="0">
                              <a:solidFill>
                                <a:srgbClr val="0070C0"/>
                              </a:solidFill>
                              <a:latin typeface="Cambria Math" panose="02040503050406030204" pitchFamily="18" charset="0"/>
                            </a:rPr>
                            <m:t>𝑸</m:t>
                          </m:r>
                        </m:e>
                        <m:sub>
                          <m:r>
                            <a:rPr lang="en-US" altLang="ja-JP" sz="3200" b="1" i="1" smtClean="0">
                              <a:solidFill>
                                <a:srgbClr val="0070C0"/>
                              </a:solidFill>
                              <a:latin typeface="Cambria Math" panose="02040503050406030204" pitchFamily="18" charset="0"/>
                            </a:rPr>
                            <m:t>𝟐</m:t>
                          </m:r>
                        </m:sub>
                      </m:sSub>
                    </m:oMath>
                  </m:oMathPara>
                </a14:m>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4DD1CA40-B4F7-4850-95A1-F6CDA93690E9}"/>
                  </a:ext>
                </a:extLst>
              </p:cNvPr>
              <p:cNvSpPr>
                <a:spLocks noRot="1" noChangeAspect="1" noMove="1" noResize="1" noEditPoints="1" noAdjustHandles="1" noChangeArrowheads="1" noChangeShapeType="1" noTextEdit="1"/>
              </p:cNvSpPr>
              <p:nvPr/>
            </p:nvSpPr>
            <p:spPr>
              <a:xfrm>
                <a:off x="9583577" y="3178557"/>
                <a:ext cx="1623958"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D2C4F3B0-507F-487C-8CE0-5FD9BEC2269D}"/>
                  </a:ext>
                </a:extLst>
              </p:cNvPr>
              <p:cNvSpPr/>
              <p:nvPr/>
            </p:nvSpPr>
            <p:spPr>
              <a:xfrm>
                <a:off x="9643767" y="4828328"/>
                <a:ext cx="1943662"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ea typeface="Cambria Math" panose="02040503050406030204" pitchFamily="18" charset="0"/>
                        </a:rPr>
                        <m:t>0</m:t>
                      </m:r>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b="1" i="1" smtClean="0">
                              <a:solidFill>
                                <a:srgbClr val="0070C0"/>
                              </a:solidFill>
                              <a:latin typeface="Cambria Math" panose="02040503050406030204" pitchFamily="18" charset="0"/>
                            </a:rPr>
                          </m:ctrlPr>
                        </m:sSubPr>
                        <m:e>
                          <m:r>
                            <a:rPr lang="en-US" altLang="ja-JP" sz="3200" b="1" i="1" smtClean="0">
                              <a:solidFill>
                                <a:srgbClr val="0070C0"/>
                              </a:solidFill>
                              <a:latin typeface="Cambria Math" panose="02040503050406030204" pitchFamily="18" charset="0"/>
                            </a:rPr>
                            <m:t>−</m:t>
                          </m:r>
                          <m:r>
                            <a:rPr lang="en-US" altLang="ja-JP" sz="3200" b="1" i="1" smtClean="0">
                              <a:solidFill>
                                <a:srgbClr val="0070C0"/>
                              </a:solidFill>
                              <a:latin typeface="Cambria Math" panose="02040503050406030204" pitchFamily="18" charset="0"/>
                            </a:rPr>
                            <m:t>𝑸</m:t>
                          </m:r>
                        </m:e>
                        <m:sub>
                          <m:r>
                            <a:rPr lang="en-US" altLang="ja-JP" sz="3200" b="1" i="1" smtClean="0">
                              <a:solidFill>
                                <a:srgbClr val="0070C0"/>
                              </a:solidFill>
                              <a:latin typeface="Cambria Math" panose="02040503050406030204" pitchFamily="18" charset="0"/>
                            </a:rPr>
                            <m:t>𝟐</m:t>
                          </m:r>
                        </m:sub>
                      </m:sSub>
                    </m:oMath>
                  </m:oMathPara>
                </a14:m>
                <a:endParaRPr lang="ja-JP" altLang="en-US" sz="32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D2C4F3B0-507F-487C-8CE0-5FD9BEC2269D}"/>
                  </a:ext>
                </a:extLst>
              </p:cNvPr>
              <p:cNvSpPr>
                <a:spLocks noRot="1" noChangeAspect="1" noMove="1" noResize="1" noEditPoints="1" noAdjustHandles="1" noChangeArrowheads="1" noChangeShapeType="1" noTextEdit="1"/>
              </p:cNvSpPr>
              <p:nvPr/>
            </p:nvSpPr>
            <p:spPr>
              <a:xfrm>
                <a:off x="9643767" y="4828328"/>
                <a:ext cx="1943662"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E53A5DE7-B689-418A-A44C-D2BA30C44ACC}"/>
                  </a:ext>
                </a:extLst>
              </p:cNvPr>
              <p:cNvSpPr/>
              <p:nvPr/>
            </p:nvSpPr>
            <p:spPr>
              <a:xfrm>
                <a:off x="6917805" y="4824779"/>
                <a:ext cx="2541959"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m:t>
                          </m:r>
                          <m:r>
                            <a:rPr lang="en-US" altLang="ja-JP" sz="3200" i="1">
                              <a:solidFill>
                                <a:srgbClr val="FF0000"/>
                              </a:solidFill>
                              <a:latin typeface="Cambria Math" panose="02040503050406030204" pitchFamily="18" charset="0"/>
                            </a:rPr>
                            <m:t>𝑄</m:t>
                          </m:r>
                        </m:e>
                        <m:sub>
                          <m:r>
                            <a:rPr lang="en-US" altLang="ja-JP" sz="3200" i="1">
                              <a:solidFill>
                                <a:srgbClr val="FF0000"/>
                              </a:solidFill>
                              <a:latin typeface="Cambria Math" panose="02040503050406030204" pitchFamily="18" charset="0"/>
                            </a:rPr>
                            <m:t>0</m:t>
                          </m:r>
                        </m:sub>
                      </m:sSub>
                      <m:r>
                        <a:rPr lang="en-US" altLang="ja-JP" sz="3200" i="1">
                          <a:solidFill>
                            <a:srgbClr val="FF0000"/>
                          </a:solidFill>
                          <a:latin typeface="Cambria Math" panose="02040503050406030204" pitchFamily="18" charset="0"/>
                          <a:ea typeface="Cambria Math" panose="02040503050406030204" pitchFamily="18" charset="0"/>
                        </a:rPr>
                        <m:t>→</m:t>
                      </m:r>
                      <m:sSub>
                        <m:sSubPr>
                          <m:ctrlPr>
                            <a:rPr lang="en-US" altLang="ja-JP" sz="3200" b="1" i="1" smtClean="0">
                              <a:solidFill>
                                <a:srgbClr val="0070C0"/>
                              </a:solidFill>
                              <a:latin typeface="Cambria Math" panose="02040503050406030204" pitchFamily="18" charset="0"/>
                            </a:rPr>
                          </m:ctrlPr>
                        </m:sSubPr>
                        <m:e>
                          <m:r>
                            <a:rPr lang="en-US" altLang="ja-JP" sz="3200" b="1" i="1" smtClean="0">
                              <a:solidFill>
                                <a:srgbClr val="0070C0"/>
                              </a:solidFill>
                              <a:latin typeface="Cambria Math" panose="02040503050406030204" pitchFamily="18" charset="0"/>
                            </a:rPr>
                            <m:t>−</m:t>
                          </m:r>
                          <m:r>
                            <a:rPr lang="en-US" altLang="ja-JP" sz="3200" b="1" i="1" smtClean="0">
                              <a:solidFill>
                                <a:srgbClr val="0070C0"/>
                              </a:solidFill>
                              <a:latin typeface="Cambria Math" panose="02040503050406030204" pitchFamily="18" charset="0"/>
                            </a:rPr>
                            <m:t>𝑸</m:t>
                          </m:r>
                        </m:e>
                        <m:sub>
                          <m:r>
                            <a:rPr lang="en-US" altLang="ja-JP" sz="3200" b="1" i="1" smtClean="0">
                              <a:solidFill>
                                <a:srgbClr val="0070C0"/>
                              </a:solidFill>
                              <a:latin typeface="Cambria Math" panose="02040503050406030204" pitchFamily="18" charset="0"/>
                            </a:rPr>
                            <m:t>𝟏</m:t>
                          </m:r>
                        </m:sub>
                      </m:sSub>
                    </m:oMath>
                  </m:oMathPara>
                </a14:m>
                <a:endParaRPr lang="ja-JP" altLang="en-US" sz="32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E53A5DE7-B689-418A-A44C-D2BA30C44ACC}"/>
                  </a:ext>
                </a:extLst>
              </p:cNvPr>
              <p:cNvSpPr>
                <a:spLocks noRot="1" noChangeAspect="1" noMove="1" noResize="1" noEditPoints="1" noAdjustHandles="1" noChangeArrowheads="1" noChangeShapeType="1" noTextEdit="1"/>
              </p:cNvSpPr>
              <p:nvPr/>
            </p:nvSpPr>
            <p:spPr>
              <a:xfrm>
                <a:off x="6917805" y="4824779"/>
                <a:ext cx="2541959" cy="584775"/>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054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34</a:t>
            </a:fld>
            <a:endParaRPr kumimoji="1" lang="ja-JP" altLang="en-US"/>
          </a:p>
        </p:txBody>
      </p:sp>
      <p:sp>
        <p:nvSpPr>
          <p:cNvPr id="6" name="正方形/長方形 5">
            <a:extLst>
              <a:ext uri="{FF2B5EF4-FFF2-40B4-BE49-F238E27FC236}">
                <a16:creationId xmlns:a16="http://schemas.microsoft.com/office/drawing/2014/main" id="{98E1BBCA-3362-459B-BA4F-785C5E254E41}"/>
              </a:ext>
            </a:extLst>
          </p:cNvPr>
          <p:cNvSpPr/>
          <p:nvPr/>
        </p:nvSpPr>
        <p:spPr>
          <a:xfrm>
            <a:off x="300219" y="718432"/>
            <a:ext cx="11681636" cy="830997"/>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（３）十分に時間が経ち、電荷の移動がなくなったときに、コンデンサーＣ</a:t>
            </a:r>
            <a:r>
              <a:rPr lang="ja-JP" altLang="en-US" sz="2400" baseline="-25000" dirty="0">
                <a:latin typeface="HG丸ｺﾞｼｯｸM-PRO" panose="020F0600000000000000" pitchFamily="50" charset="-128"/>
                <a:ea typeface="HG丸ｺﾞｼｯｸM-PRO" panose="020F0600000000000000" pitchFamily="50" charset="-128"/>
              </a:rPr>
              <a:t>１</a:t>
            </a:r>
            <a:r>
              <a:rPr lang="ja-JP" altLang="en-US" sz="2400" dirty="0">
                <a:latin typeface="HG丸ｺﾞｼｯｸM-PRO" panose="020F0600000000000000" pitchFamily="50" charset="-128"/>
                <a:ea typeface="HG丸ｺﾞｼｯｸM-PRO" panose="020F0600000000000000" pitchFamily="50" charset="-128"/>
              </a:rPr>
              <a:t>と</a:t>
            </a:r>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Ｃ</a:t>
            </a:r>
            <a:r>
              <a:rPr lang="ja-JP" altLang="en-US" sz="2400" baseline="-25000" dirty="0">
                <a:latin typeface="HG丸ｺﾞｼｯｸM-PRO" panose="020F0600000000000000" pitchFamily="50" charset="-128"/>
                <a:ea typeface="HG丸ｺﾞｼｯｸM-PRO" panose="020F0600000000000000" pitchFamily="50" charset="-128"/>
              </a:rPr>
              <a:t>２</a:t>
            </a:r>
            <a:r>
              <a:rPr lang="ja-JP" altLang="en-US" sz="2400" dirty="0">
                <a:latin typeface="HG丸ｺﾞｼｯｸM-PRO" panose="020F0600000000000000" pitchFamily="50" charset="-128"/>
                <a:ea typeface="HG丸ｺﾞｼｯｸM-PRO" panose="020F0600000000000000" pitchFamily="50" charset="-128"/>
              </a:rPr>
              <a:t>の電圧は等しくなっている。</a:t>
            </a:r>
          </a:p>
        </p:txBody>
      </p:sp>
      <p:sp>
        <p:nvSpPr>
          <p:cNvPr id="7" name="正方形/長方形 6">
            <a:extLst>
              <a:ext uri="{FF2B5EF4-FFF2-40B4-BE49-F238E27FC236}">
                <a16:creationId xmlns:a16="http://schemas.microsoft.com/office/drawing/2014/main" id="{A94B782E-314C-4923-BC6A-643DF41FCE00}"/>
              </a:ext>
            </a:extLst>
          </p:cNvPr>
          <p:cNvSpPr/>
          <p:nvPr/>
        </p:nvSpPr>
        <p:spPr>
          <a:xfrm rot="5400000">
            <a:off x="9372794" y="3670500"/>
            <a:ext cx="554066" cy="361737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302210BA-B46D-4F4A-ACB0-52BFE74BBABD}"/>
              </a:ext>
            </a:extLst>
          </p:cNvPr>
          <p:cNvSpPr/>
          <p:nvPr/>
        </p:nvSpPr>
        <p:spPr>
          <a:xfrm rot="5400000">
            <a:off x="9372794" y="696789"/>
            <a:ext cx="554066" cy="3617379"/>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956E2A5D-4B22-4FF7-9217-9095CEC4076A}"/>
                  </a:ext>
                </a:extLst>
              </p:cNvPr>
              <p:cNvSpPr/>
              <p:nvPr/>
            </p:nvSpPr>
            <p:spPr>
              <a:xfrm>
                <a:off x="5304785" y="3104167"/>
                <a:ext cx="74276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002060"/>
                          </a:solidFill>
                          <a:latin typeface="Cambria Math" panose="02040503050406030204" pitchFamily="18" charset="0"/>
                        </a:rPr>
                        <m:t>𝑉</m:t>
                      </m:r>
                    </m:oMath>
                  </m:oMathPara>
                </a14:m>
                <a:endParaRPr lang="ja-JP" altLang="en-US" sz="12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956E2A5D-4B22-4FF7-9217-9095CEC4076A}"/>
                  </a:ext>
                </a:extLst>
              </p:cNvPr>
              <p:cNvSpPr>
                <a:spLocks noRot="1" noChangeAspect="1" noMove="1" noResize="1" noEditPoints="1" noAdjustHandles="1" noChangeArrowheads="1" noChangeShapeType="1" noTextEdit="1"/>
              </p:cNvSpPr>
              <p:nvPr/>
            </p:nvSpPr>
            <p:spPr>
              <a:xfrm>
                <a:off x="5304785" y="3104167"/>
                <a:ext cx="742767" cy="7694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D47F0E26-560E-4F34-ABA3-5FD2191AFE08}"/>
                  </a:ext>
                </a:extLst>
              </p:cNvPr>
              <p:cNvSpPr/>
              <p:nvPr/>
            </p:nvSpPr>
            <p:spPr>
              <a:xfrm>
                <a:off x="2625238" y="3453421"/>
                <a:ext cx="99187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1</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D47F0E26-560E-4F34-ABA3-5FD2191AFE08}"/>
                  </a:ext>
                </a:extLst>
              </p:cNvPr>
              <p:cNvSpPr>
                <a:spLocks noRot="1" noChangeAspect="1" noMove="1" noResize="1" noEditPoints="1" noAdjustHandles="1" noChangeArrowheads="1" noChangeShapeType="1" noTextEdit="1"/>
              </p:cNvSpPr>
              <p:nvPr/>
            </p:nvSpPr>
            <p:spPr>
              <a:xfrm>
                <a:off x="2625238" y="3453421"/>
                <a:ext cx="991874" cy="830997"/>
              </a:xfrm>
              <a:prstGeom prst="rect">
                <a:avLst/>
              </a:prstGeom>
              <a:blipFill>
                <a:blip r:embed="rId3"/>
                <a:stretch>
                  <a:fillRect/>
                </a:stretch>
              </a:blipFill>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E4AD98BA-9031-44EA-A165-4F3ABFD0E3C0}"/>
              </a:ext>
            </a:extLst>
          </p:cNvPr>
          <p:cNvCxnSpPr/>
          <p:nvPr/>
        </p:nvCxnSpPr>
        <p:spPr>
          <a:xfrm flipH="1">
            <a:off x="5375192" y="2771101"/>
            <a:ext cx="24834" cy="2419644"/>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5C3E0A52-75FA-4C44-A47A-B05966A13C64}"/>
              </a:ext>
            </a:extLst>
          </p:cNvPr>
          <p:cNvSpPr/>
          <p:nvPr/>
        </p:nvSpPr>
        <p:spPr>
          <a:xfrm rot="5400000">
            <a:off x="4712254" y="3470164"/>
            <a:ext cx="554066" cy="399523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13" name="直線コネクタ 12">
            <a:extLst>
              <a:ext uri="{FF2B5EF4-FFF2-40B4-BE49-F238E27FC236}">
                <a16:creationId xmlns:a16="http://schemas.microsoft.com/office/drawing/2014/main" id="{18FB35B5-B6E2-42B7-86C1-E1F0289ADB03}"/>
              </a:ext>
            </a:extLst>
          </p:cNvPr>
          <p:cNvCxnSpPr/>
          <p:nvPr/>
        </p:nvCxnSpPr>
        <p:spPr>
          <a:xfrm flipV="1">
            <a:off x="9692035" y="1412119"/>
            <a:ext cx="0" cy="804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DA376B3-8816-4901-B12C-76B62FE02DF2}"/>
              </a:ext>
            </a:extLst>
          </p:cNvPr>
          <p:cNvCxnSpPr/>
          <p:nvPr/>
        </p:nvCxnSpPr>
        <p:spPr>
          <a:xfrm flipH="1">
            <a:off x="4772157" y="1423530"/>
            <a:ext cx="49377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4C9EF5F-C138-4017-90A6-46DC16E62A2C}"/>
              </a:ext>
            </a:extLst>
          </p:cNvPr>
          <p:cNvCxnSpPr/>
          <p:nvPr/>
        </p:nvCxnSpPr>
        <p:spPr>
          <a:xfrm flipV="1">
            <a:off x="4769534" y="1393808"/>
            <a:ext cx="0" cy="8099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0BD47A6B-7C07-49DF-8F48-034628A2AFCC}"/>
                  </a:ext>
                </a:extLst>
              </p:cNvPr>
              <p:cNvSpPr/>
              <p:nvPr/>
            </p:nvSpPr>
            <p:spPr>
              <a:xfrm>
                <a:off x="3102229" y="1334593"/>
                <a:ext cx="148295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FF0000"/>
                              </a:solidFill>
                              <a:latin typeface="Cambria Math" panose="02040503050406030204" pitchFamily="18" charset="0"/>
                            </a:rPr>
                          </m:ctrlPr>
                        </m:sSubPr>
                        <m:e>
                          <m:r>
                            <a:rPr lang="en-US" altLang="ja-JP" sz="4800" i="1" smtClean="0">
                              <a:solidFill>
                                <a:srgbClr val="FF0000"/>
                              </a:solidFill>
                              <a:latin typeface="Cambria Math" panose="02040503050406030204" pitchFamily="18" charset="0"/>
                              <a:ea typeface="Cambria Math" panose="02040503050406030204" pitchFamily="18" charset="0"/>
                            </a:rPr>
                            <m:t>→</m:t>
                          </m:r>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1</m:t>
                          </m:r>
                        </m:sub>
                      </m:sSub>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0BD47A6B-7C07-49DF-8F48-034628A2AFCC}"/>
                  </a:ext>
                </a:extLst>
              </p:cNvPr>
              <p:cNvSpPr>
                <a:spLocks noRot="1" noChangeAspect="1" noMove="1" noResize="1" noEditPoints="1" noAdjustHandles="1" noChangeArrowheads="1" noChangeShapeType="1" noTextEdit="1"/>
              </p:cNvSpPr>
              <p:nvPr/>
            </p:nvSpPr>
            <p:spPr>
              <a:xfrm>
                <a:off x="3102229" y="1334593"/>
                <a:ext cx="1482958" cy="83099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C5ADCD40-EBA8-46F9-9A2B-6CE02EC3DEAD}"/>
                  </a:ext>
                </a:extLst>
              </p:cNvPr>
              <p:cNvSpPr/>
              <p:nvPr/>
            </p:nvSpPr>
            <p:spPr>
              <a:xfrm>
                <a:off x="10417417" y="1398370"/>
                <a:ext cx="1623958" cy="84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a:solidFill>
                            <a:srgbClr val="FF0000"/>
                          </a:solidFill>
                          <a:latin typeface="Cambria Math" panose="02040503050406030204" pitchFamily="18" charset="0"/>
                          <a:ea typeface="Cambria Math" panose="02040503050406030204" pitchFamily="18" charset="0"/>
                        </a:rPr>
                        <m:t>→</m:t>
                      </m:r>
                      <m:sSub>
                        <m:sSubPr>
                          <m:ctrlPr>
                            <a:rPr lang="en-US" altLang="ja-JP" sz="4800" i="1" smtClean="0">
                              <a:solidFill>
                                <a:srgbClr val="FF0000"/>
                              </a:solidFill>
                              <a:latin typeface="Cambria Math" panose="02040503050406030204" pitchFamily="18" charset="0"/>
                            </a:rPr>
                          </m:ctrlPr>
                        </m:sSubPr>
                        <m:e>
                          <m:r>
                            <a:rPr lang="en-US" altLang="ja-JP" sz="4800" b="0" i="1" smtClean="0">
                              <a:solidFill>
                                <a:srgbClr val="FF0000"/>
                              </a:solidFill>
                              <a:latin typeface="Cambria Math" panose="02040503050406030204" pitchFamily="18" charset="0"/>
                            </a:rPr>
                            <m:t>𝑄</m:t>
                          </m:r>
                        </m:e>
                        <m:sub>
                          <m:r>
                            <a:rPr lang="en-US" altLang="ja-JP" sz="4800" b="0" i="1" smtClean="0">
                              <a:solidFill>
                                <a:srgbClr val="FF0000"/>
                              </a:solidFill>
                              <a:latin typeface="Cambria Math" panose="02040503050406030204" pitchFamily="18" charset="0"/>
                            </a:rPr>
                            <m:t>2</m:t>
                          </m:r>
                        </m:sub>
                      </m:sSub>
                    </m:oMath>
                  </m:oMathPara>
                </a14:m>
                <a:endParaRPr lang="ja-JP" altLang="en-US" sz="10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C5ADCD40-EBA8-46F9-9A2B-6CE02EC3DEAD}"/>
                  </a:ext>
                </a:extLst>
              </p:cNvPr>
              <p:cNvSpPr>
                <a:spLocks noRot="1" noChangeAspect="1" noMove="1" noResize="1" noEditPoints="1" noAdjustHandles="1" noChangeArrowheads="1" noChangeShapeType="1" noTextEdit="1"/>
              </p:cNvSpPr>
              <p:nvPr/>
            </p:nvSpPr>
            <p:spPr>
              <a:xfrm>
                <a:off x="10417417" y="1398370"/>
                <a:ext cx="1623958" cy="84569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024D41FD-A8F1-4B42-A799-C4A0845E68FA}"/>
                  </a:ext>
                </a:extLst>
              </p:cNvPr>
              <p:cNvSpPr/>
              <p:nvPr/>
            </p:nvSpPr>
            <p:spPr>
              <a:xfrm>
                <a:off x="2423915" y="1330769"/>
                <a:ext cx="874214"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0070C0"/>
                              </a:solidFill>
                              <a:latin typeface="Cambria Math" panose="02040503050406030204" pitchFamily="18" charset="0"/>
                            </a:rPr>
                          </m:ctrlPr>
                        </m:sSubPr>
                        <m:e>
                          <m:r>
                            <a:rPr lang="en-US" altLang="ja-JP" sz="4800" b="0" i="1" smtClean="0">
                              <a:solidFill>
                                <a:srgbClr val="0070C0"/>
                              </a:solidFill>
                              <a:latin typeface="Cambria Math" panose="02040503050406030204" pitchFamily="18" charset="0"/>
                            </a:rPr>
                            <m:t>𝑄</m:t>
                          </m:r>
                        </m:e>
                        <m:sub>
                          <m:r>
                            <a:rPr lang="en-US" altLang="ja-JP" sz="4800" b="0" i="1" smtClean="0">
                              <a:solidFill>
                                <a:srgbClr val="0070C0"/>
                              </a:solidFill>
                              <a:latin typeface="Cambria Math" panose="02040503050406030204" pitchFamily="18" charset="0"/>
                            </a:rPr>
                            <m:t>0</m:t>
                          </m:r>
                        </m:sub>
                      </m:sSub>
                    </m:oMath>
                  </m:oMathPara>
                </a14:m>
                <a:endParaRPr lang="ja-JP" altLang="en-US" sz="1000"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024D41FD-A8F1-4B42-A799-C4A0845E68FA}"/>
                  </a:ext>
                </a:extLst>
              </p:cNvPr>
              <p:cNvSpPr>
                <a:spLocks noRot="1" noChangeAspect="1" noMove="1" noResize="1" noEditPoints="1" noAdjustHandles="1" noChangeArrowheads="1" noChangeShapeType="1" noTextEdit="1"/>
              </p:cNvSpPr>
              <p:nvPr/>
            </p:nvSpPr>
            <p:spPr>
              <a:xfrm>
                <a:off x="2423915" y="1330769"/>
                <a:ext cx="874214" cy="83099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4CB4E6FA-60DC-49A4-97CD-356B1F738AE8}"/>
                  </a:ext>
                </a:extLst>
              </p:cNvPr>
              <p:cNvSpPr/>
              <p:nvPr/>
            </p:nvSpPr>
            <p:spPr>
              <a:xfrm>
                <a:off x="9626020" y="1434499"/>
                <a:ext cx="809424" cy="84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4800" i="1" smtClean="0">
                          <a:solidFill>
                            <a:srgbClr val="0070C0"/>
                          </a:solidFill>
                          <a:latin typeface="Cambria Math" panose="02040503050406030204" pitchFamily="18" charset="0"/>
                        </a:rPr>
                        <m:t>0</m:t>
                      </m:r>
                    </m:oMath>
                  </m:oMathPara>
                </a14:m>
                <a:endParaRPr lang="ja-JP" altLang="en-US" sz="1000"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4CB4E6FA-60DC-49A4-97CD-356B1F738AE8}"/>
                  </a:ext>
                </a:extLst>
              </p:cNvPr>
              <p:cNvSpPr>
                <a:spLocks noRot="1" noChangeAspect="1" noMove="1" noResize="1" noEditPoints="1" noAdjustHandles="1" noChangeArrowheads="1" noChangeShapeType="1" noTextEdit="1"/>
              </p:cNvSpPr>
              <p:nvPr/>
            </p:nvSpPr>
            <p:spPr>
              <a:xfrm>
                <a:off x="9626020" y="1434499"/>
                <a:ext cx="809424" cy="845698"/>
              </a:xfrm>
              <a:prstGeom prst="rect">
                <a:avLst/>
              </a:prstGeom>
              <a:blipFill>
                <a:blip r:embed="rId7"/>
                <a:stretch>
                  <a:fillRect/>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CDEABA22-7C50-4630-BB00-E1CB3974B699}"/>
              </a:ext>
            </a:extLst>
          </p:cNvPr>
          <p:cNvSpPr/>
          <p:nvPr/>
        </p:nvSpPr>
        <p:spPr>
          <a:xfrm rot="5400000">
            <a:off x="4712255" y="496452"/>
            <a:ext cx="554066" cy="399523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CD63D6AA-72B8-45D5-A5B6-7D08005BDA62}"/>
              </a:ext>
            </a:extLst>
          </p:cNvPr>
          <p:cNvSpPr/>
          <p:nvPr/>
        </p:nvSpPr>
        <p:spPr>
          <a:xfrm>
            <a:off x="3038431"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586E0A47-3DA4-486D-B5B4-CEB80D19708E}"/>
              </a:ext>
            </a:extLst>
          </p:cNvPr>
          <p:cNvSpPr/>
          <p:nvPr/>
        </p:nvSpPr>
        <p:spPr>
          <a:xfrm>
            <a:off x="3584695"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AB2FF8E-CF16-43B1-8B82-75CA97C1827B}"/>
              </a:ext>
            </a:extLst>
          </p:cNvPr>
          <p:cNvSpPr/>
          <p:nvPr/>
        </p:nvSpPr>
        <p:spPr>
          <a:xfrm>
            <a:off x="4130959"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82FFB2A8-CC0B-4D76-8C33-00685F4E9E66}"/>
              </a:ext>
            </a:extLst>
          </p:cNvPr>
          <p:cNvSpPr/>
          <p:nvPr/>
        </p:nvSpPr>
        <p:spPr>
          <a:xfrm>
            <a:off x="4677223"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0AC1F3DC-1E9C-4F4F-9D6A-F0C921BD83EC}"/>
              </a:ext>
            </a:extLst>
          </p:cNvPr>
          <p:cNvSpPr/>
          <p:nvPr/>
        </p:nvSpPr>
        <p:spPr>
          <a:xfrm>
            <a:off x="5223487"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F8290DE4-4E69-41FC-9F3D-D36FC5940B39}"/>
              </a:ext>
            </a:extLst>
          </p:cNvPr>
          <p:cNvSpPr/>
          <p:nvPr/>
        </p:nvSpPr>
        <p:spPr>
          <a:xfrm>
            <a:off x="5769751"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C1151560-8FEF-4F36-8666-DA8AE522C561}"/>
              </a:ext>
            </a:extLst>
          </p:cNvPr>
          <p:cNvSpPr/>
          <p:nvPr/>
        </p:nvSpPr>
        <p:spPr>
          <a:xfrm>
            <a:off x="3102229" y="4989354"/>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1C9CF6BE-5BB5-4217-80C7-9854A5D9C587}"/>
              </a:ext>
            </a:extLst>
          </p:cNvPr>
          <p:cNvSpPr/>
          <p:nvPr/>
        </p:nvSpPr>
        <p:spPr>
          <a:xfrm>
            <a:off x="3659234" y="4989354"/>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E4CE31AA-606F-4E5E-A1DF-119762218316}"/>
              </a:ext>
            </a:extLst>
          </p:cNvPr>
          <p:cNvSpPr/>
          <p:nvPr/>
        </p:nvSpPr>
        <p:spPr>
          <a:xfrm>
            <a:off x="4216239" y="4989354"/>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0" name="正方形/長方形 29">
            <a:extLst>
              <a:ext uri="{FF2B5EF4-FFF2-40B4-BE49-F238E27FC236}">
                <a16:creationId xmlns:a16="http://schemas.microsoft.com/office/drawing/2014/main" id="{89BF3CE3-121E-446A-867C-407E52006AB5}"/>
              </a:ext>
            </a:extLst>
          </p:cNvPr>
          <p:cNvSpPr/>
          <p:nvPr/>
        </p:nvSpPr>
        <p:spPr>
          <a:xfrm>
            <a:off x="4754385" y="4989354"/>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27640406-E2B4-4CF2-885A-969E42911B4B}"/>
              </a:ext>
            </a:extLst>
          </p:cNvPr>
          <p:cNvSpPr/>
          <p:nvPr/>
        </p:nvSpPr>
        <p:spPr>
          <a:xfrm>
            <a:off x="5318575" y="5000765"/>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2" name="正方形/長方形 31">
            <a:extLst>
              <a:ext uri="{FF2B5EF4-FFF2-40B4-BE49-F238E27FC236}">
                <a16:creationId xmlns:a16="http://schemas.microsoft.com/office/drawing/2014/main" id="{17D060AA-631A-475F-96FF-85E8D477A049}"/>
              </a:ext>
            </a:extLst>
          </p:cNvPr>
          <p:cNvSpPr/>
          <p:nvPr/>
        </p:nvSpPr>
        <p:spPr>
          <a:xfrm>
            <a:off x="5875580" y="5012176"/>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717545B7-26F9-4A78-BABF-7F99F072FB06}"/>
                  </a:ext>
                </a:extLst>
              </p:cNvPr>
              <p:cNvSpPr/>
              <p:nvPr/>
            </p:nvSpPr>
            <p:spPr>
              <a:xfrm>
                <a:off x="10481262" y="3464832"/>
                <a:ext cx="100610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latin typeface="Cambria Math" panose="02040503050406030204" pitchFamily="18" charset="0"/>
                            </a:rPr>
                          </m:ctrlPr>
                        </m:sSubPr>
                        <m:e>
                          <m:r>
                            <a:rPr lang="en-US" altLang="ja-JP" sz="4800" b="0" i="1" smtClean="0">
                              <a:latin typeface="Cambria Math" panose="02040503050406030204" pitchFamily="18" charset="0"/>
                            </a:rPr>
                            <m:t>𝐶</m:t>
                          </m:r>
                        </m:e>
                        <m:sub>
                          <m:r>
                            <a:rPr lang="en-US" altLang="ja-JP" sz="4800" b="0" i="1" smtClean="0">
                              <a:latin typeface="Cambria Math" panose="02040503050406030204" pitchFamily="18" charset="0"/>
                            </a:rPr>
                            <m:t>2</m:t>
                          </m:r>
                        </m:sub>
                      </m:sSub>
                    </m:oMath>
                  </m:oMathPara>
                </a14:m>
                <a:endParaRPr lang="ja-JP" altLang="en-US" sz="1000" dirty="0">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717545B7-26F9-4A78-BABF-7F99F072FB06}"/>
                  </a:ext>
                </a:extLst>
              </p:cNvPr>
              <p:cNvSpPr>
                <a:spLocks noRot="1" noChangeAspect="1" noMove="1" noResize="1" noEditPoints="1" noAdjustHandles="1" noChangeArrowheads="1" noChangeShapeType="1" noTextEdit="1"/>
              </p:cNvSpPr>
              <p:nvPr/>
            </p:nvSpPr>
            <p:spPr>
              <a:xfrm>
                <a:off x="10481262" y="3464832"/>
                <a:ext cx="1006109" cy="830997"/>
              </a:xfrm>
              <a:prstGeom prst="rect">
                <a:avLst/>
              </a:prstGeom>
              <a:blipFill>
                <a:blip r:embed="rId8"/>
                <a:stretch>
                  <a:fillRect/>
                </a:stretch>
              </a:blipFill>
            </p:spPr>
            <p:txBody>
              <a:bodyPr/>
              <a:lstStyle/>
              <a:p>
                <a:r>
                  <a:rPr lang="ja-JP" altLang="en-US">
                    <a:noFill/>
                  </a:rPr>
                  <a:t> </a:t>
                </a:r>
              </a:p>
            </p:txBody>
          </p:sp>
        </mc:Fallback>
      </mc:AlternateContent>
      <p:cxnSp>
        <p:nvCxnSpPr>
          <p:cNvPr id="34" name="直線コネクタ 33">
            <a:extLst>
              <a:ext uri="{FF2B5EF4-FFF2-40B4-BE49-F238E27FC236}">
                <a16:creationId xmlns:a16="http://schemas.microsoft.com/office/drawing/2014/main" id="{71964C4E-75E4-40E8-88B8-9BDC144C0957}"/>
              </a:ext>
            </a:extLst>
          </p:cNvPr>
          <p:cNvCxnSpPr/>
          <p:nvPr/>
        </p:nvCxnSpPr>
        <p:spPr>
          <a:xfrm>
            <a:off x="4769534" y="5738576"/>
            <a:ext cx="0" cy="6738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DD8EBF3-9EAB-44FC-8360-44F3BD7A5AAC}"/>
              </a:ext>
            </a:extLst>
          </p:cNvPr>
          <p:cNvCxnSpPr/>
          <p:nvPr/>
        </p:nvCxnSpPr>
        <p:spPr>
          <a:xfrm rot="10800000" flipH="1">
            <a:off x="4772157" y="6395330"/>
            <a:ext cx="49377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CC776BA-E1CB-4EA2-B8AB-6CD9083B69A9}"/>
              </a:ext>
            </a:extLst>
          </p:cNvPr>
          <p:cNvCxnSpPr/>
          <p:nvPr/>
        </p:nvCxnSpPr>
        <p:spPr>
          <a:xfrm>
            <a:off x="9699087" y="5737549"/>
            <a:ext cx="6078" cy="6748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AFFFB5DD-C411-400E-A2FA-20E9E8DA44E9}"/>
              </a:ext>
            </a:extLst>
          </p:cNvPr>
          <p:cNvSpPr/>
          <p:nvPr/>
        </p:nvSpPr>
        <p:spPr>
          <a:xfrm>
            <a:off x="6534881" y="2806734"/>
            <a:ext cx="101008" cy="23364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95FE8489-06EB-4E14-800B-B0D5C9F69FA6}"/>
              </a:ext>
            </a:extLst>
          </p:cNvPr>
          <p:cNvSpPr/>
          <p:nvPr/>
        </p:nvSpPr>
        <p:spPr>
          <a:xfrm>
            <a:off x="7820556" y="4941323"/>
            <a:ext cx="100707" cy="20188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2BF6869C-5EB5-43B7-BCE6-E1BEA1399D27}"/>
              </a:ext>
            </a:extLst>
          </p:cNvPr>
          <p:cNvSpPr/>
          <p:nvPr/>
        </p:nvSpPr>
        <p:spPr>
          <a:xfrm>
            <a:off x="5399409" y="4218747"/>
            <a:ext cx="1107996"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電位差</a:t>
            </a:r>
          </a:p>
        </p:txBody>
      </p:sp>
      <p:sp>
        <p:nvSpPr>
          <p:cNvPr id="40" name="正方形/長方形 39">
            <a:extLst>
              <a:ext uri="{FF2B5EF4-FFF2-40B4-BE49-F238E27FC236}">
                <a16:creationId xmlns:a16="http://schemas.microsoft.com/office/drawing/2014/main" id="{1FCF6EE6-5935-4A34-901D-64123088C1F0}"/>
              </a:ext>
            </a:extLst>
          </p:cNvPr>
          <p:cNvSpPr/>
          <p:nvPr/>
        </p:nvSpPr>
        <p:spPr>
          <a:xfrm>
            <a:off x="6534093" y="2806734"/>
            <a:ext cx="143312" cy="210964"/>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7832BFA7-EDF5-4164-AABF-8A5848B57A36}"/>
              </a:ext>
            </a:extLst>
          </p:cNvPr>
          <p:cNvSpPr/>
          <p:nvPr/>
        </p:nvSpPr>
        <p:spPr>
          <a:xfrm>
            <a:off x="6521152" y="2806734"/>
            <a:ext cx="143312" cy="610795"/>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032CBADB-2042-4162-8969-DD82A5CDB0E4}"/>
              </a:ext>
            </a:extLst>
          </p:cNvPr>
          <p:cNvSpPr/>
          <p:nvPr/>
        </p:nvSpPr>
        <p:spPr>
          <a:xfrm>
            <a:off x="6523941" y="2804797"/>
            <a:ext cx="132890" cy="999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6B044CBA-49F2-4897-8887-32715339465E}"/>
              </a:ext>
            </a:extLst>
          </p:cNvPr>
          <p:cNvSpPr/>
          <p:nvPr/>
        </p:nvSpPr>
        <p:spPr>
          <a:xfrm>
            <a:off x="7818482" y="4407236"/>
            <a:ext cx="102781" cy="7333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15A52BC4-0096-4B4C-A619-16C01A457E68}"/>
              </a:ext>
            </a:extLst>
          </p:cNvPr>
          <p:cNvSpPr/>
          <p:nvPr/>
        </p:nvSpPr>
        <p:spPr>
          <a:xfrm>
            <a:off x="7813613" y="3811126"/>
            <a:ext cx="108885" cy="13294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F6A85311-9D1B-430F-9F5D-5ABA2C2599B7}"/>
              </a:ext>
            </a:extLst>
          </p:cNvPr>
          <p:cNvSpPr/>
          <p:nvPr/>
        </p:nvSpPr>
        <p:spPr>
          <a:xfrm>
            <a:off x="7854854" y="4181603"/>
            <a:ext cx="1107996"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電位差</a:t>
            </a:r>
          </a:p>
        </p:txBody>
      </p:sp>
      <p:cxnSp>
        <p:nvCxnSpPr>
          <p:cNvPr id="46" name="直線コネクタ 45">
            <a:extLst>
              <a:ext uri="{FF2B5EF4-FFF2-40B4-BE49-F238E27FC236}">
                <a16:creationId xmlns:a16="http://schemas.microsoft.com/office/drawing/2014/main" id="{17F1D534-1CC2-4F1C-903B-7494898F9A9F}"/>
              </a:ext>
            </a:extLst>
          </p:cNvPr>
          <p:cNvCxnSpPr/>
          <p:nvPr/>
        </p:nvCxnSpPr>
        <p:spPr>
          <a:xfrm flipV="1">
            <a:off x="6619423" y="3811126"/>
            <a:ext cx="1166634" cy="66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E7E8351-84D5-445A-9126-0D8EA2A1CADB}"/>
              </a:ext>
            </a:extLst>
          </p:cNvPr>
          <p:cNvSpPr/>
          <p:nvPr/>
        </p:nvSpPr>
        <p:spPr>
          <a:xfrm>
            <a:off x="6316016" y="2045968"/>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6ECFC851-2125-49E9-8810-90628E8B8675}"/>
              </a:ext>
            </a:extLst>
          </p:cNvPr>
          <p:cNvSpPr/>
          <p:nvPr/>
        </p:nvSpPr>
        <p:spPr>
          <a:xfrm>
            <a:off x="6421689" y="5012176"/>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88F1C57A-06C6-4335-8F94-018239BEA26A}"/>
                  </a:ext>
                </a:extLst>
              </p:cNvPr>
              <p:cNvSpPr/>
              <p:nvPr/>
            </p:nvSpPr>
            <p:spPr>
              <a:xfrm>
                <a:off x="208740" y="3253747"/>
                <a:ext cx="5044971" cy="1508105"/>
              </a:xfrm>
              <a:prstGeom prst="rect">
                <a:avLst/>
              </a:prstGeom>
              <a:solidFill>
                <a:schemeClr val="bg1"/>
              </a:solidFill>
              <a:ln w="28575">
                <a:solidFill>
                  <a:srgbClr val="FF0000"/>
                </a:solidFill>
              </a:ln>
            </p:spPr>
            <p:txBody>
              <a:bodyPr wrap="none">
                <a:spAutoFit/>
              </a:bodyPr>
              <a:lstStyle/>
              <a:p>
                <a14:m>
                  <m:oMath xmlns:m="http://schemas.openxmlformats.org/officeDocument/2006/math">
                    <m:r>
                      <a:rPr lang="en-US" altLang="ja-JP" sz="3600" i="1" smtClean="0">
                        <a:solidFill>
                          <a:srgbClr val="FF0000"/>
                        </a:solidFill>
                        <a:latin typeface="Cambria Math" panose="02040503050406030204" pitchFamily="18" charset="0"/>
                      </a:rPr>
                      <m:t>𝑄</m:t>
                    </m:r>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𝐶𝑉</m:t>
                    </m:r>
                  </m:oMath>
                </a14:m>
                <a:r>
                  <a:rPr lang="ja-JP" altLang="en-US" sz="3600" dirty="0">
                    <a:latin typeface="HG丸ｺﾞｼｯｸM-PRO" panose="020F0600000000000000" pitchFamily="50" charset="-128"/>
                    <a:ea typeface="HG丸ｺﾞｼｯｸM-PRO" panose="020F0600000000000000" pitchFamily="50" charset="-128"/>
                  </a:rPr>
                  <a:t>⇒</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Ｑが増えるとＶが上昇</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（極板間電圧・電位差）</a:t>
                </a:r>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88F1C57A-06C6-4335-8F94-018239BEA26A}"/>
                  </a:ext>
                </a:extLst>
              </p:cNvPr>
              <p:cNvSpPr>
                <a:spLocks noRot="1" noChangeAspect="1" noMove="1" noResize="1" noEditPoints="1" noAdjustHandles="1" noChangeArrowheads="1" noChangeShapeType="1" noTextEdit="1"/>
              </p:cNvSpPr>
              <p:nvPr/>
            </p:nvSpPr>
            <p:spPr>
              <a:xfrm>
                <a:off x="208740" y="3253747"/>
                <a:ext cx="5044971" cy="1508105"/>
              </a:xfrm>
              <a:prstGeom prst="rect">
                <a:avLst/>
              </a:prstGeom>
              <a:blipFill>
                <a:blip r:embed="rId9"/>
                <a:stretch>
                  <a:fillRect l="-3361" t="-6746" r="-360" b="-5159"/>
                </a:stretch>
              </a:blipFill>
              <a:ln w="28575">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A977A74F-5CF1-4A95-A1C4-D0145FD8F8E8}"/>
                  </a:ext>
                </a:extLst>
              </p:cNvPr>
              <p:cNvSpPr/>
              <p:nvPr/>
            </p:nvSpPr>
            <p:spPr>
              <a:xfrm>
                <a:off x="6930513" y="3438707"/>
                <a:ext cx="87075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𝑉</m:t>
                      </m:r>
                      <m:r>
                        <a:rPr lang="en-US" altLang="ja-JP" sz="4400" b="0" i="1" smtClean="0">
                          <a:solidFill>
                            <a:srgbClr val="FF0000"/>
                          </a:solidFill>
                          <a:latin typeface="Cambria Math" panose="02040503050406030204" pitchFamily="18" charset="0"/>
                        </a:rPr>
                        <m:t>′</m:t>
                      </m:r>
                    </m:oMath>
                  </m:oMathPara>
                </a14:m>
                <a:endParaRPr lang="ja-JP" altLang="en-US" sz="12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A977A74F-5CF1-4A95-A1C4-D0145FD8F8E8}"/>
                  </a:ext>
                </a:extLst>
              </p:cNvPr>
              <p:cNvSpPr>
                <a:spLocks noRot="1" noChangeAspect="1" noMove="1" noResize="1" noEditPoints="1" noAdjustHandles="1" noChangeArrowheads="1" noChangeShapeType="1" noTextEdit="1"/>
              </p:cNvSpPr>
              <p:nvPr/>
            </p:nvSpPr>
            <p:spPr>
              <a:xfrm>
                <a:off x="6930513" y="3438707"/>
                <a:ext cx="870751" cy="769441"/>
              </a:xfrm>
              <a:prstGeom prst="rect">
                <a:avLst/>
              </a:prstGeom>
              <a:blipFill>
                <a:blip r:embed="rId10"/>
                <a:stretch>
                  <a:fillRect/>
                </a:stretch>
              </a:blipFill>
            </p:spPr>
            <p:txBody>
              <a:bodyPr/>
              <a:lstStyle/>
              <a:p>
                <a:r>
                  <a:rPr lang="ja-JP" altLang="en-US">
                    <a:noFill/>
                  </a:rPr>
                  <a:t> </a:t>
                </a:r>
              </a:p>
            </p:txBody>
          </p:sp>
        </mc:Fallback>
      </mc:AlternateContent>
      <p:cxnSp>
        <p:nvCxnSpPr>
          <p:cNvPr id="51" name="直線矢印コネクタ 50">
            <a:extLst>
              <a:ext uri="{FF2B5EF4-FFF2-40B4-BE49-F238E27FC236}">
                <a16:creationId xmlns:a16="http://schemas.microsoft.com/office/drawing/2014/main" id="{1327DE07-CB90-458B-A87C-474CD6656ED5}"/>
              </a:ext>
            </a:extLst>
          </p:cNvPr>
          <p:cNvCxnSpPr/>
          <p:nvPr/>
        </p:nvCxnSpPr>
        <p:spPr>
          <a:xfrm flipH="1">
            <a:off x="6941925" y="2729426"/>
            <a:ext cx="24834" cy="2419644"/>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EE1011F7-771C-4F5D-A71B-D50130C2BA3E}"/>
              </a:ext>
            </a:extLst>
          </p:cNvPr>
          <p:cNvCxnSpPr/>
          <p:nvPr/>
        </p:nvCxnSpPr>
        <p:spPr>
          <a:xfrm flipH="1">
            <a:off x="7682799" y="2749226"/>
            <a:ext cx="24834" cy="2419644"/>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F7A4E9F7-2F70-49B0-8F74-D007D4F12E11}"/>
              </a:ext>
            </a:extLst>
          </p:cNvPr>
          <p:cNvSpPr/>
          <p:nvPr/>
        </p:nvSpPr>
        <p:spPr>
          <a:xfrm>
            <a:off x="9352259" y="3126967"/>
            <a:ext cx="857927" cy="769441"/>
          </a:xfrm>
          <a:prstGeom prst="rect">
            <a:avLst/>
          </a:prstGeom>
        </p:spPr>
        <p:txBody>
          <a:bodyPr wrap="none">
            <a:spAutoFit/>
          </a:bodyPr>
          <a:lstStyle/>
          <a:p>
            <a:r>
              <a:rPr lang="en-US" altLang="ja-JP" sz="4400" dirty="0">
                <a:solidFill>
                  <a:srgbClr val="002060"/>
                </a:solidFill>
                <a:latin typeface="HG丸ｺﾞｼｯｸM-PRO" panose="020F0600000000000000" pitchFamily="50" charset="-128"/>
                <a:ea typeface="HG丸ｺﾞｼｯｸM-PRO" panose="020F0600000000000000" pitchFamily="50" charset="-128"/>
              </a:rPr>
              <a:t>0</a:t>
            </a:r>
            <a:r>
              <a:rPr lang="en-US" altLang="ja-JP" sz="1200" dirty="0">
                <a:solidFill>
                  <a:srgbClr val="002060"/>
                </a:solidFill>
                <a:latin typeface="HG丸ｺﾞｼｯｸM-PRO" panose="020F0600000000000000" pitchFamily="50" charset="-128"/>
                <a:ea typeface="HG丸ｺﾞｼｯｸM-PRO" panose="020F0600000000000000" pitchFamily="50" charset="-128"/>
              </a:rPr>
              <a:t>[V]</a:t>
            </a:r>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p:cxnSp>
        <p:nvCxnSpPr>
          <p:cNvPr id="54" name="直線矢印コネクタ 53">
            <a:extLst>
              <a:ext uri="{FF2B5EF4-FFF2-40B4-BE49-F238E27FC236}">
                <a16:creationId xmlns:a16="http://schemas.microsoft.com/office/drawing/2014/main" id="{364478BC-7389-4AEF-8318-3884AA30DC65}"/>
              </a:ext>
            </a:extLst>
          </p:cNvPr>
          <p:cNvCxnSpPr/>
          <p:nvPr/>
        </p:nvCxnSpPr>
        <p:spPr>
          <a:xfrm flipH="1">
            <a:off x="9273835" y="2753953"/>
            <a:ext cx="24834" cy="2419644"/>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C3C39B01-6385-4AC0-9178-614D8A017BF0}"/>
              </a:ext>
            </a:extLst>
          </p:cNvPr>
          <p:cNvSpPr/>
          <p:nvPr/>
        </p:nvSpPr>
        <p:spPr>
          <a:xfrm>
            <a:off x="6077745" y="1464880"/>
            <a:ext cx="2905129" cy="400110"/>
          </a:xfrm>
          <a:prstGeom prst="rect">
            <a:avLst/>
          </a:prstGeom>
          <a:solidFill>
            <a:schemeClr val="bg1"/>
          </a:solidFill>
        </p:spPr>
        <p:txBody>
          <a:bodyPr wrap="square">
            <a:spAutoFit/>
          </a:bodyPr>
          <a:lstStyle/>
          <a:p>
            <a:r>
              <a:rPr lang="ja-JP" altLang="en-US" sz="2000" b="1" dirty="0">
                <a:solidFill>
                  <a:srgbClr val="FF0000"/>
                </a:solidFill>
                <a:latin typeface="HG丸ｺﾞｼｯｸM-PRO" panose="020F0600000000000000" pitchFamily="50" charset="-128"/>
                <a:ea typeface="HG丸ｺﾞｼｯｸM-PRO" panose="020F0600000000000000" pitchFamily="50" charset="-128"/>
              </a:rPr>
              <a:t>左右で電気量は異なる。</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7" name="正方形/長方形 56">
            <a:extLst>
              <a:ext uri="{FF2B5EF4-FFF2-40B4-BE49-F238E27FC236}">
                <a16:creationId xmlns:a16="http://schemas.microsoft.com/office/drawing/2014/main" id="{CCE5B51A-F9AB-44AB-A029-D9FE8F8D09EB}"/>
              </a:ext>
            </a:extLst>
          </p:cNvPr>
          <p:cNvSpPr/>
          <p:nvPr/>
        </p:nvSpPr>
        <p:spPr>
          <a:xfrm>
            <a:off x="6096000" y="3202025"/>
            <a:ext cx="2741456"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電位差Ｖが等しくなる。</a:t>
            </a:r>
            <a:endParaRPr lang="ja-JP" altLang="en-US" dirty="0">
              <a:latin typeface="HG丸ｺﾞｼｯｸM-PRO" panose="020F0600000000000000" pitchFamily="50" charset="-128"/>
              <a:ea typeface="HG丸ｺﾞｼｯｸM-PRO" panose="020F0600000000000000" pitchFamily="50" charset="-128"/>
            </a:endParaRPr>
          </a:p>
        </p:txBody>
      </p:sp>
      <p:cxnSp>
        <p:nvCxnSpPr>
          <p:cNvPr id="58" name="直線コネクタ 57">
            <a:extLst>
              <a:ext uri="{FF2B5EF4-FFF2-40B4-BE49-F238E27FC236}">
                <a16:creationId xmlns:a16="http://schemas.microsoft.com/office/drawing/2014/main" id="{B290EEC4-6644-4F44-9D54-ADE5D03D3D14}"/>
              </a:ext>
            </a:extLst>
          </p:cNvPr>
          <p:cNvCxnSpPr>
            <a:cxnSpLocks/>
          </p:cNvCxnSpPr>
          <p:nvPr/>
        </p:nvCxnSpPr>
        <p:spPr>
          <a:xfrm flipV="1">
            <a:off x="6506799" y="1943106"/>
            <a:ext cx="794191" cy="23849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899516F3-2D63-48BE-901E-E832C169C2DA}"/>
              </a:ext>
            </a:extLst>
          </p:cNvPr>
          <p:cNvCxnSpPr>
            <a:cxnSpLocks/>
          </p:cNvCxnSpPr>
          <p:nvPr/>
        </p:nvCxnSpPr>
        <p:spPr>
          <a:xfrm flipH="1" flipV="1">
            <a:off x="7634983" y="1988676"/>
            <a:ext cx="555030" cy="19069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013 -0.00024 C 0.01836 -0.07408 0.01641 -0.15903 0.01797 -0.15903 C 0.03138 -0.15625 0.11341 -0.15487 0.19987 -0.15487 C 0.26471 -0.14954 0.3875 -0.17014 0.42409 -0.14445 C 0.42682 -0.1544 0.42461 -0.00024 0.50625 0.00115 " pathEditMode="relative" rAng="16200000" ptsTypes="AAAAA">
                                      <p:cBhvr>
                                        <p:cTn id="6" dur="2000" fill="hold"/>
                                        <p:tgtEl>
                                          <p:spTgt spid="23"/>
                                        </p:tgtEl>
                                        <p:attrNameLst>
                                          <p:attrName>ppt_x</p:attrName>
                                          <p:attrName>ppt_y</p:attrName>
                                        </p:attrNameLst>
                                      </p:cBhvr>
                                      <p:rCtr x="25313" y="-7870"/>
                                    </p:animMotion>
                                  </p:childTnLst>
                                </p:cTn>
                              </p:par>
                              <p:par>
                                <p:cTn id="7" presetID="0" presetClass="path" presetSubtype="0" accel="50000" decel="50000" fill="hold" grpId="0" nodeType="withEffect">
                                  <p:stCondLst>
                                    <p:cond delay="0"/>
                                  </p:stCondLst>
                                  <p:childTnLst>
                                    <p:animMotion origin="layout" path="M 0.02812 0.15949 L 0.42995 0.15949 C 0.4276 0.01852 0.4069 0.0051 0.50924 0.00463 " pathEditMode="relative" rAng="0" ptsTypes="AAA">
                                      <p:cBhvr>
                                        <p:cTn id="8" dur="2000" fill="hold"/>
                                        <p:tgtEl>
                                          <p:spTgt spid="29"/>
                                        </p:tgtEl>
                                        <p:attrNameLst>
                                          <p:attrName>ppt_x</p:attrName>
                                          <p:attrName>ppt_y</p:attrName>
                                        </p:attrNameLst>
                                      </p:cBhvr>
                                      <p:rCtr x="24049" y="-7755"/>
                                    </p:animMotion>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3.54167E-6 4.07407E-6 C -0.06966 0.00092 -0.09401 0.00532 -0.15209 -0.00093 C -0.15417 -0.01667 -0.22318 -0.13102 -0.15651 -0.15695 C -0.08998 -0.18264 0.1694 -0.16135 0.24778 -0.15487 C 0.25182 -0.16436 0.25 -0.09028 0.2483 0.00324 " pathEditMode="relative" rAng="0" ptsTypes="AAAAA">
                                      <p:cBhvr>
                                        <p:cTn id="41" dur="2000" fill="hold"/>
                                        <p:tgtEl>
                                          <p:spTgt spid="47"/>
                                        </p:tgtEl>
                                        <p:attrNameLst>
                                          <p:attrName>ppt_x</p:attrName>
                                          <p:attrName>ppt_y</p:attrName>
                                        </p:attrNameLst>
                                      </p:cBhvr>
                                      <p:rCtr x="3229" y="-8310"/>
                                    </p:animMotion>
                                  </p:childTnLst>
                                </p:cTn>
                              </p:par>
                              <p:par>
                                <p:cTn id="42" presetID="0" presetClass="path" presetSubtype="0" accel="50000" decel="50000" fill="hold" grpId="0" nodeType="withEffect">
                                  <p:stCondLst>
                                    <p:cond delay="0"/>
                                  </p:stCondLst>
                                  <p:childTnLst>
                                    <p:animMotion origin="layout" path="M 2.91667E-6 -4.81481E-6 C -0.0888 -0.00069 -0.15847 -0.00393 -0.15196 0.01945 C -0.15625 0.07362 -0.1599 0.14723 -0.15534 0.15232 C -0.15078 0.15741 0.22656 0.16505 0.24765 0.16065 C 0.24609 0.10718 0.2487 0.05348 0.24726 -4.81481E-6 " pathEditMode="relative" rAng="0" ptsTypes="AAAAA">
                                      <p:cBhvr>
                                        <p:cTn id="43" dur="2000" fill="hold"/>
                                        <p:tgtEl>
                                          <p:spTgt spid="48"/>
                                        </p:tgtEl>
                                        <p:attrNameLst>
                                          <p:attrName>ppt_x</p:attrName>
                                          <p:attrName>ppt_y</p:attrName>
                                        </p:attrNameLst>
                                      </p:cBhvr>
                                      <p:rCtr x="4505" y="8056"/>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0" nodeType="clickEffect">
                                  <p:stCondLst>
                                    <p:cond delay="0"/>
                                  </p:stCondLst>
                                  <p:childTnLst>
                                    <p:animMotion origin="layout" path="M 0.10833 -0.00162 L 0.10833 -0.15811 L 0.50924 -0.15811 C 0.51041 -0.10764 0.51367 -0.05162 0.51497 -0.00116 C 0.48828 -0.00047 0.45325 4.07407E-6 0.42682 0.00092 " pathEditMode="relative" rAng="0" ptsTypes="AAAAA">
                                      <p:cBhvr>
                                        <p:cTn id="57" dur="2000" fill="hold"/>
                                        <p:tgtEl>
                                          <p:spTgt spid="21"/>
                                        </p:tgtEl>
                                        <p:attrNameLst>
                                          <p:attrName>ppt_x</p:attrName>
                                          <p:attrName>ppt_y</p:attrName>
                                        </p:attrNameLst>
                                      </p:cBhvr>
                                      <p:rCtr x="20326" y="-7708"/>
                                    </p:animMotion>
                                  </p:childTnLst>
                                </p:cTn>
                              </p:par>
                              <p:par>
                                <p:cTn id="58" presetID="0" presetClass="path" presetSubtype="0" accel="50000" decel="50000" fill="hold" grpId="0" nodeType="withEffect">
                                  <p:stCondLst>
                                    <p:cond delay="0"/>
                                  </p:stCondLst>
                                  <p:childTnLst>
                                    <p:animMotion origin="layout" path="M 0.11654 0.00301 L 0.11654 0.15625 L 0.5211 0.15811 C 0.51992 0.10487 0.51953 0.05579 0.51849 0.00301 C 0.49323 0.00324 0.46914 0.00301 0.44375 0.00348 " pathEditMode="relative" rAng="0" ptsTypes="AAAAA">
                                      <p:cBhvr>
                                        <p:cTn id="59" dur="2000" fill="hold"/>
                                        <p:tgtEl>
                                          <p:spTgt spid="27"/>
                                        </p:tgtEl>
                                        <p:attrNameLst>
                                          <p:attrName>ppt_x</p:attrName>
                                          <p:attrName>ppt_y</p:attrName>
                                        </p:attrNameLst>
                                      </p:cBhvr>
                                      <p:rCtr x="20221" y="7755"/>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down)">
                                      <p:cBhvr>
                                        <p:cTn id="69" dur="5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down)">
                                      <p:cBhvr>
                                        <p:cTn id="89" dur="500"/>
                                        <p:tgtEl>
                                          <p:spTgt spid="52"/>
                                        </p:tgtEl>
                                      </p:cBhvr>
                                    </p:animEffect>
                                  </p:childTnLst>
                                </p:cTn>
                              </p:par>
                              <p:par>
                                <p:cTn id="90" presetID="22" presetClass="entr" presetSubtype="4"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down)">
                                      <p:cBhvr>
                                        <p:cTn id="92" dur="500"/>
                                        <p:tgtEl>
                                          <p:spTgt spid="5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down)">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down)">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down)">
                                      <p:cBhvr>
                                        <p:cTn id="105" dur="500"/>
                                        <p:tgtEl>
                                          <p:spTgt spid="58"/>
                                        </p:tgtEl>
                                      </p:cBhvr>
                                    </p:animEffect>
                                  </p:childTnLst>
                                </p:cTn>
                              </p:par>
                              <p:par>
                                <p:cTn id="106" presetID="22" presetClass="entr" presetSubtype="4" fill="hold"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down)">
                                      <p:cBhvr>
                                        <p:cTn id="1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21" grpId="0"/>
      <p:bldP spid="23" grpId="0"/>
      <p:bldP spid="27" grpId="0"/>
      <p:bldP spid="29" grpId="0"/>
      <p:bldP spid="38" grpId="0" animBg="1"/>
      <p:bldP spid="40" grpId="0" animBg="1"/>
      <p:bldP spid="41" grpId="0" animBg="1"/>
      <p:bldP spid="42" grpId="0" animBg="1"/>
      <p:bldP spid="43" grpId="0" animBg="1"/>
      <p:bldP spid="44" grpId="0" animBg="1"/>
      <p:bldP spid="47" grpId="0"/>
      <p:bldP spid="48" grpId="0"/>
      <p:bldP spid="49" grpId="0" animBg="1"/>
      <p:bldP spid="50" grpId="0"/>
      <p:bldP spid="53" grpId="0"/>
      <p:bldP spid="55" grpId="0" animBg="1"/>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☆電流（正電荷）は、電位が高い方から低い方へ流れる。</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35</a:t>
            </a:fld>
            <a:endParaRPr kumimoji="1" lang="ja-JP" altLang="en-US"/>
          </a:p>
        </p:txBody>
      </p:sp>
      <p:sp>
        <p:nvSpPr>
          <p:cNvPr id="6" name="正方形/長方形 5">
            <a:extLst>
              <a:ext uri="{FF2B5EF4-FFF2-40B4-BE49-F238E27FC236}">
                <a16:creationId xmlns:a16="http://schemas.microsoft.com/office/drawing/2014/main" id="{31A340EF-E74A-480D-81AD-7C360CA13503}"/>
              </a:ext>
            </a:extLst>
          </p:cNvPr>
          <p:cNvSpPr/>
          <p:nvPr/>
        </p:nvSpPr>
        <p:spPr>
          <a:xfrm>
            <a:off x="2726428" y="1161543"/>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1A0A8D16-9F0C-4C2F-894F-6EA32356685A}"/>
              </a:ext>
            </a:extLst>
          </p:cNvPr>
          <p:cNvSpPr/>
          <p:nvPr/>
        </p:nvSpPr>
        <p:spPr>
          <a:xfrm>
            <a:off x="3292485" y="1161543"/>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6C92B7B1-D8E5-47EA-8974-EFABA1D2043D}"/>
              </a:ext>
            </a:extLst>
          </p:cNvPr>
          <p:cNvSpPr/>
          <p:nvPr/>
        </p:nvSpPr>
        <p:spPr>
          <a:xfrm>
            <a:off x="3858542" y="1161543"/>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A6243E1E-88AD-4F26-A871-043CB9D970E1}"/>
              </a:ext>
            </a:extLst>
          </p:cNvPr>
          <p:cNvSpPr/>
          <p:nvPr/>
        </p:nvSpPr>
        <p:spPr>
          <a:xfrm>
            <a:off x="4373799" y="1161543"/>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フリーフォーム: 図形 9">
            <a:extLst>
              <a:ext uri="{FF2B5EF4-FFF2-40B4-BE49-F238E27FC236}">
                <a16:creationId xmlns:a16="http://schemas.microsoft.com/office/drawing/2014/main" id="{B4D2080A-D9B5-476E-8791-D72643DC8931}"/>
              </a:ext>
            </a:extLst>
          </p:cNvPr>
          <p:cNvSpPr/>
          <p:nvPr/>
        </p:nvSpPr>
        <p:spPr>
          <a:xfrm>
            <a:off x="2077775" y="1442259"/>
            <a:ext cx="2864811" cy="507267"/>
          </a:xfrm>
          <a:custGeom>
            <a:avLst/>
            <a:gdLst>
              <a:gd name="connsiteX0" fmla="*/ 19994 w 2872052"/>
              <a:gd name="connsiteY0" fmla="*/ 0 h 491737"/>
              <a:gd name="connsiteX1" fmla="*/ 346566 w 2872052"/>
              <a:gd name="connsiteY1" fmla="*/ 435428 h 491737"/>
              <a:gd name="connsiteX2" fmla="*/ 2400337 w 2872052"/>
              <a:gd name="connsiteY2" fmla="*/ 449942 h 491737"/>
              <a:gd name="connsiteX3" fmla="*/ 2872052 w 2872052"/>
              <a:gd name="connsiteY3" fmla="*/ 101600 h 491737"/>
              <a:gd name="connsiteX0" fmla="*/ 7681 w 2859739"/>
              <a:gd name="connsiteY0" fmla="*/ 0 h 482120"/>
              <a:gd name="connsiteX1" fmla="*/ 334253 w 2859739"/>
              <a:gd name="connsiteY1" fmla="*/ 435428 h 482120"/>
              <a:gd name="connsiteX2" fmla="*/ 2388024 w 2859739"/>
              <a:gd name="connsiteY2" fmla="*/ 449942 h 482120"/>
              <a:gd name="connsiteX3" fmla="*/ 2859739 w 2859739"/>
              <a:gd name="connsiteY3" fmla="*/ 101600 h 482120"/>
              <a:gd name="connsiteX0" fmla="*/ 0 w 2852058"/>
              <a:gd name="connsiteY0" fmla="*/ 0 h 482120"/>
              <a:gd name="connsiteX1" fmla="*/ 326572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2120"/>
              <a:gd name="connsiteX1" fmla="*/ 391886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4344"/>
              <a:gd name="connsiteX1" fmla="*/ 391886 w 2852058"/>
              <a:gd name="connsiteY1" fmla="*/ 435428 h 484344"/>
              <a:gd name="connsiteX2" fmla="*/ 2380343 w 2852058"/>
              <a:gd name="connsiteY2" fmla="*/ 449942 h 484344"/>
              <a:gd name="connsiteX3" fmla="*/ 2852058 w 2852058"/>
              <a:gd name="connsiteY3" fmla="*/ 101600 h 484344"/>
              <a:gd name="connsiteX0" fmla="*/ 0 w 2852058"/>
              <a:gd name="connsiteY0" fmla="*/ 0 h 500765"/>
              <a:gd name="connsiteX1" fmla="*/ 391886 w 2852058"/>
              <a:gd name="connsiteY1" fmla="*/ 435428 h 500765"/>
              <a:gd name="connsiteX2" fmla="*/ 2416628 w 2852058"/>
              <a:gd name="connsiteY2" fmla="*/ 464457 h 500765"/>
              <a:gd name="connsiteX3" fmla="*/ 2852058 w 2852058"/>
              <a:gd name="connsiteY3" fmla="*/ 101600 h 500765"/>
              <a:gd name="connsiteX0" fmla="*/ 0 w 2852058"/>
              <a:gd name="connsiteY0" fmla="*/ 0 h 472253"/>
              <a:gd name="connsiteX1" fmla="*/ 391886 w 2852058"/>
              <a:gd name="connsiteY1" fmla="*/ 435428 h 472253"/>
              <a:gd name="connsiteX2" fmla="*/ 2416628 w 2852058"/>
              <a:gd name="connsiteY2" fmla="*/ 464457 h 472253"/>
              <a:gd name="connsiteX3" fmla="*/ 2852058 w 2852058"/>
              <a:gd name="connsiteY3" fmla="*/ 101600 h 472253"/>
              <a:gd name="connsiteX0" fmla="*/ 0 w 2852058"/>
              <a:gd name="connsiteY0" fmla="*/ 0 h 480575"/>
              <a:gd name="connsiteX1" fmla="*/ 391886 w 2852058"/>
              <a:gd name="connsiteY1" fmla="*/ 435428 h 480575"/>
              <a:gd name="connsiteX2" fmla="*/ 2540000 w 2852058"/>
              <a:gd name="connsiteY2" fmla="*/ 478972 h 480575"/>
              <a:gd name="connsiteX3" fmla="*/ 2852058 w 2852058"/>
              <a:gd name="connsiteY3" fmla="*/ 101600 h 480575"/>
              <a:gd name="connsiteX0" fmla="*/ 0 w 2834435"/>
              <a:gd name="connsiteY0" fmla="*/ 0 h 511772"/>
              <a:gd name="connsiteX1" fmla="*/ 391886 w 2834435"/>
              <a:gd name="connsiteY1" fmla="*/ 435428 h 511772"/>
              <a:gd name="connsiteX2" fmla="*/ 2540000 w 2834435"/>
              <a:gd name="connsiteY2" fmla="*/ 478972 h 511772"/>
              <a:gd name="connsiteX3" fmla="*/ 2830286 w 2834435"/>
              <a:gd name="connsiteY3" fmla="*/ 87085 h 511772"/>
              <a:gd name="connsiteX0" fmla="*/ 0 w 2830286"/>
              <a:gd name="connsiteY0" fmla="*/ 0 h 511772"/>
              <a:gd name="connsiteX1" fmla="*/ 391886 w 2830286"/>
              <a:gd name="connsiteY1" fmla="*/ 435428 h 511772"/>
              <a:gd name="connsiteX2" fmla="*/ 2490470 w 2830286"/>
              <a:gd name="connsiteY2" fmla="*/ 478972 h 511772"/>
              <a:gd name="connsiteX3" fmla="*/ 2830286 w 2830286"/>
              <a:gd name="connsiteY3" fmla="*/ 87085 h 511772"/>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536190 w 2883626"/>
              <a:gd name="connsiteY2" fmla="*/ 478972 h 515387"/>
              <a:gd name="connsiteX3" fmla="*/ 2883626 w 2883626"/>
              <a:gd name="connsiteY3" fmla="*/ 37555 h 515387"/>
              <a:gd name="connsiteX0" fmla="*/ 0 w 2883626"/>
              <a:gd name="connsiteY0" fmla="*/ 0 h 535583"/>
              <a:gd name="connsiteX1" fmla="*/ 375275 w 2883626"/>
              <a:gd name="connsiteY1" fmla="*/ 477338 h 535583"/>
              <a:gd name="connsiteX2" fmla="*/ 2536190 w 2883626"/>
              <a:gd name="connsiteY2" fmla="*/ 478972 h 535583"/>
              <a:gd name="connsiteX3" fmla="*/ 2883626 w 2883626"/>
              <a:gd name="connsiteY3" fmla="*/ 37555 h 535583"/>
              <a:gd name="connsiteX0" fmla="*/ 0 w 2883626"/>
              <a:gd name="connsiteY0" fmla="*/ 0 h 533442"/>
              <a:gd name="connsiteX1" fmla="*/ 375275 w 2883626"/>
              <a:gd name="connsiteY1" fmla="*/ 473528 h 533442"/>
              <a:gd name="connsiteX2" fmla="*/ 2536190 w 2883626"/>
              <a:gd name="connsiteY2" fmla="*/ 478972 h 533442"/>
              <a:gd name="connsiteX3" fmla="*/ 2883626 w 2883626"/>
              <a:gd name="connsiteY3" fmla="*/ 37555 h 533442"/>
              <a:gd name="connsiteX0" fmla="*/ 0 w 6530091"/>
              <a:gd name="connsiteY0" fmla="*/ 0 h 2881603"/>
              <a:gd name="connsiteX1" fmla="*/ 375275 w 6530091"/>
              <a:gd name="connsiteY1" fmla="*/ 473528 h 2881603"/>
              <a:gd name="connsiteX2" fmla="*/ 2536190 w 6530091"/>
              <a:gd name="connsiteY2" fmla="*/ 478972 h 2881603"/>
              <a:gd name="connsiteX3" fmla="*/ 6530091 w 6530091"/>
              <a:gd name="connsiteY3" fmla="*/ 2867840 h 2881603"/>
              <a:gd name="connsiteX0" fmla="*/ 0 w 6530091"/>
              <a:gd name="connsiteY0" fmla="*/ 0 h 2879687"/>
              <a:gd name="connsiteX1" fmla="*/ 375275 w 6530091"/>
              <a:gd name="connsiteY1" fmla="*/ 473528 h 2879687"/>
              <a:gd name="connsiteX2" fmla="*/ 2536190 w 6530091"/>
              <a:gd name="connsiteY2" fmla="*/ 478972 h 2879687"/>
              <a:gd name="connsiteX3" fmla="*/ 6530091 w 6530091"/>
              <a:gd name="connsiteY3" fmla="*/ 2867840 h 2879687"/>
              <a:gd name="connsiteX0" fmla="*/ 0 w 2536190"/>
              <a:gd name="connsiteY0" fmla="*/ 0 h 507267"/>
              <a:gd name="connsiteX1" fmla="*/ 375275 w 2536190"/>
              <a:gd name="connsiteY1" fmla="*/ 473528 h 507267"/>
              <a:gd name="connsiteX2" fmla="*/ 2536190 w 2536190"/>
              <a:gd name="connsiteY2" fmla="*/ 478972 h 507267"/>
            </a:gdLst>
            <a:ahLst/>
            <a:cxnLst>
              <a:cxn ang="0">
                <a:pos x="connsiteX0" y="connsiteY0"/>
              </a:cxn>
              <a:cxn ang="0">
                <a:pos x="connsiteX1" y="connsiteY1"/>
              </a:cxn>
              <a:cxn ang="0">
                <a:pos x="connsiteX2" y="connsiteY2"/>
              </a:cxn>
            </a:cxnLst>
            <a:rect l="l" t="t" r="r" b="b"/>
            <a:pathLst>
              <a:path w="2536190" h="507267">
                <a:moveTo>
                  <a:pt x="0" y="0"/>
                </a:moveTo>
                <a:cubicBezTo>
                  <a:pt x="59267" y="281819"/>
                  <a:pt x="-47423" y="393699"/>
                  <a:pt x="375275" y="473528"/>
                </a:cubicBezTo>
                <a:cubicBezTo>
                  <a:pt x="797973" y="553357"/>
                  <a:pt x="1747685" y="464548"/>
                  <a:pt x="2536190" y="478972"/>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フリーフォーム: 図形 10">
            <a:extLst>
              <a:ext uri="{FF2B5EF4-FFF2-40B4-BE49-F238E27FC236}">
                <a16:creationId xmlns:a16="http://schemas.microsoft.com/office/drawing/2014/main" id="{26ED3F01-EF32-4084-A52C-F69BDCE5E60A}"/>
              </a:ext>
            </a:extLst>
          </p:cNvPr>
          <p:cNvSpPr/>
          <p:nvPr/>
        </p:nvSpPr>
        <p:spPr>
          <a:xfrm>
            <a:off x="8618676" y="4931269"/>
            <a:ext cx="2645656" cy="533442"/>
          </a:xfrm>
          <a:custGeom>
            <a:avLst/>
            <a:gdLst>
              <a:gd name="connsiteX0" fmla="*/ 19994 w 2872052"/>
              <a:gd name="connsiteY0" fmla="*/ 0 h 491737"/>
              <a:gd name="connsiteX1" fmla="*/ 346566 w 2872052"/>
              <a:gd name="connsiteY1" fmla="*/ 435428 h 491737"/>
              <a:gd name="connsiteX2" fmla="*/ 2400337 w 2872052"/>
              <a:gd name="connsiteY2" fmla="*/ 449942 h 491737"/>
              <a:gd name="connsiteX3" fmla="*/ 2872052 w 2872052"/>
              <a:gd name="connsiteY3" fmla="*/ 101600 h 491737"/>
              <a:gd name="connsiteX0" fmla="*/ 7681 w 2859739"/>
              <a:gd name="connsiteY0" fmla="*/ 0 h 482120"/>
              <a:gd name="connsiteX1" fmla="*/ 334253 w 2859739"/>
              <a:gd name="connsiteY1" fmla="*/ 435428 h 482120"/>
              <a:gd name="connsiteX2" fmla="*/ 2388024 w 2859739"/>
              <a:gd name="connsiteY2" fmla="*/ 449942 h 482120"/>
              <a:gd name="connsiteX3" fmla="*/ 2859739 w 2859739"/>
              <a:gd name="connsiteY3" fmla="*/ 101600 h 482120"/>
              <a:gd name="connsiteX0" fmla="*/ 0 w 2852058"/>
              <a:gd name="connsiteY0" fmla="*/ 0 h 482120"/>
              <a:gd name="connsiteX1" fmla="*/ 326572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2120"/>
              <a:gd name="connsiteX1" fmla="*/ 391886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4344"/>
              <a:gd name="connsiteX1" fmla="*/ 391886 w 2852058"/>
              <a:gd name="connsiteY1" fmla="*/ 435428 h 484344"/>
              <a:gd name="connsiteX2" fmla="*/ 2380343 w 2852058"/>
              <a:gd name="connsiteY2" fmla="*/ 449942 h 484344"/>
              <a:gd name="connsiteX3" fmla="*/ 2852058 w 2852058"/>
              <a:gd name="connsiteY3" fmla="*/ 101600 h 484344"/>
              <a:gd name="connsiteX0" fmla="*/ 0 w 2852058"/>
              <a:gd name="connsiteY0" fmla="*/ 0 h 500765"/>
              <a:gd name="connsiteX1" fmla="*/ 391886 w 2852058"/>
              <a:gd name="connsiteY1" fmla="*/ 435428 h 500765"/>
              <a:gd name="connsiteX2" fmla="*/ 2416628 w 2852058"/>
              <a:gd name="connsiteY2" fmla="*/ 464457 h 500765"/>
              <a:gd name="connsiteX3" fmla="*/ 2852058 w 2852058"/>
              <a:gd name="connsiteY3" fmla="*/ 101600 h 500765"/>
              <a:gd name="connsiteX0" fmla="*/ 0 w 2852058"/>
              <a:gd name="connsiteY0" fmla="*/ 0 h 472253"/>
              <a:gd name="connsiteX1" fmla="*/ 391886 w 2852058"/>
              <a:gd name="connsiteY1" fmla="*/ 435428 h 472253"/>
              <a:gd name="connsiteX2" fmla="*/ 2416628 w 2852058"/>
              <a:gd name="connsiteY2" fmla="*/ 464457 h 472253"/>
              <a:gd name="connsiteX3" fmla="*/ 2852058 w 2852058"/>
              <a:gd name="connsiteY3" fmla="*/ 101600 h 472253"/>
              <a:gd name="connsiteX0" fmla="*/ 0 w 2852058"/>
              <a:gd name="connsiteY0" fmla="*/ 0 h 480575"/>
              <a:gd name="connsiteX1" fmla="*/ 391886 w 2852058"/>
              <a:gd name="connsiteY1" fmla="*/ 435428 h 480575"/>
              <a:gd name="connsiteX2" fmla="*/ 2540000 w 2852058"/>
              <a:gd name="connsiteY2" fmla="*/ 478972 h 480575"/>
              <a:gd name="connsiteX3" fmla="*/ 2852058 w 2852058"/>
              <a:gd name="connsiteY3" fmla="*/ 101600 h 480575"/>
              <a:gd name="connsiteX0" fmla="*/ 0 w 2834435"/>
              <a:gd name="connsiteY0" fmla="*/ 0 h 511772"/>
              <a:gd name="connsiteX1" fmla="*/ 391886 w 2834435"/>
              <a:gd name="connsiteY1" fmla="*/ 435428 h 511772"/>
              <a:gd name="connsiteX2" fmla="*/ 2540000 w 2834435"/>
              <a:gd name="connsiteY2" fmla="*/ 478972 h 511772"/>
              <a:gd name="connsiteX3" fmla="*/ 2830286 w 2834435"/>
              <a:gd name="connsiteY3" fmla="*/ 87085 h 511772"/>
              <a:gd name="connsiteX0" fmla="*/ 0 w 2830286"/>
              <a:gd name="connsiteY0" fmla="*/ 0 h 511772"/>
              <a:gd name="connsiteX1" fmla="*/ 391886 w 2830286"/>
              <a:gd name="connsiteY1" fmla="*/ 435428 h 511772"/>
              <a:gd name="connsiteX2" fmla="*/ 2490470 w 2830286"/>
              <a:gd name="connsiteY2" fmla="*/ 478972 h 511772"/>
              <a:gd name="connsiteX3" fmla="*/ 2830286 w 2830286"/>
              <a:gd name="connsiteY3" fmla="*/ 87085 h 511772"/>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536190 w 2883626"/>
              <a:gd name="connsiteY2" fmla="*/ 478972 h 515387"/>
              <a:gd name="connsiteX3" fmla="*/ 2883626 w 2883626"/>
              <a:gd name="connsiteY3" fmla="*/ 37555 h 515387"/>
              <a:gd name="connsiteX0" fmla="*/ 0 w 2883626"/>
              <a:gd name="connsiteY0" fmla="*/ 0 h 535583"/>
              <a:gd name="connsiteX1" fmla="*/ 375275 w 2883626"/>
              <a:gd name="connsiteY1" fmla="*/ 477338 h 535583"/>
              <a:gd name="connsiteX2" fmla="*/ 2536190 w 2883626"/>
              <a:gd name="connsiteY2" fmla="*/ 478972 h 535583"/>
              <a:gd name="connsiteX3" fmla="*/ 2883626 w 2883626"/>
              <a:gd name="connsiteY3" fmla="*/ 37555 h 535583"/>
              <a:gd name="connsiteX0" fmla="*/ 0 w 2883626"/>
              <a:gd name="connsiteY0" fmla="*/ 0 h 533442"/>
              <a:gd name="connsiteX1" fmla="*/ 375275 w 2883626"/>
              <a:gd name="connsiteY1" fmla="*/ 473528 h 533442"/>
              <a:gd name="connsiteX2" fmla="*/ 2536190 w 2883626"/>
              <a:gd name="connsiteY2" fmla="*/ 478972 h 533442"/>
              <a:gd name="connsiteX3" fmla="*/ 2883626 w 2883626"/>
              <a:gd name="connsiteY3" fmla="*/ 37555 h 533442"/>
            </a:gdLst>
            <a:ahLst/>
            <a:cxnLst>
              <a:cxn ang="0">
                <a:pos x="connsiteX0" y="connsiteY0"/>
              </a:cxn>
              <a:cxn ang="0">
                <a:pos x="connsiteX1" y="connsiteY1"/>
              </a:cxn>
              <a:cxn ang="0">
                <a:pos x="connsiteX2" y="connsiteY2"/>
              </a:cxn>
              <a:cxn ang="0">
                <a:pos x="connsiteX3" y="connsiteY3"/>
              </a:cxn>
            </a:cxnLst>
            <a:rect l="l" t="t" r="r" b="b"/>
            <a:pathLst>
              <a:path w="2883626" h="533442">
                <a:moveTo>
                  <a:pt x="0" y="0"/>
                </a:moveTo>
                <a:cubicBezTo>
                  <a:pt x="59267" y="281819"/>
                  <a:pt x="-47423" y="393699"/>
                  <a:pt x="375275" y="473528"/>
                </a:cubicBezTo>
                <a:cubicBezTo>
                  <a:pt x="797973" y="553357"/>
                  <a:pt x="2118132" y="551634"/>
                  <a:pt x="2536190" y="478972"/>
                </a:cubicBezTo>
                <a:cubicBezTo>
                  <a:pt x="2954249" y="406310"/>
                  <a:pt x="2850605" y="244867"/>
                  <a:pt x="2883626" y="375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フリーフォーム: 図形 11">
            <a:extLst>
              <a:ext uri="{FF2B5EF4-FFF2-40B4-BE49-F238E27FC236}">
                <a16:creationId xmlns:a16="http://schemas.microsoft.com/office/drawing/2014/main" id="{544DDC49-A2D7-4871-9FE9-C88D325B8D43}"/>
              </a:ext>
            </a:extLst>
          </p:cNvPr>
          <p:cNvSpPr/>
          <p:nvPr/>
        </p:nvSpPr>
        <p:spPr>
          <a:xfrm>
            <a:off x="4939856" y="1933336"/>
            <a:ext cx="3664306" cy="3006820"/>
          </a:xfrm>
          <a:custGeom>
            <a:avLst/>
            <a:gdLst>
              <a:gd name="connsiteX0" fmla="*/ 19994 w 2872052"/>
              <a:gd name="connsiteY0" fmla="*/ 0 h 491737"/>
              <a:gd name="connsiteX1" fmla="*/ 346566 w 2872052"/>
              <a:gd name="connsiteY1" fmla="*/ 435428 h 491737"/>
              <a:gd name="connsiteX2" fmla="*/ 2400337 w 2872052"/>
              <a:gd name="connsiteY2" fmla="*/ 449942 h 491737"/>
              <a:gd name="connsiteX3" fmla="*/ 2872052 w 2872052"/>
              <a:gd name="connsiteY3" fmla="*/ 101600 h 491737"/>
              <a:gd name="connsiteX0" fmla="*/ 7681 w 2859739"/>
              <a:gd name="connsiteY0" fmla="*/ 0 h 482120"/>
              <a:gd name="connsiteX1" fmla="*/ 334253 w 2859739"/>
              <a:gd name="connsiteY1" fmla="*/ 435428 h 482120"/>
              <a:gd name="connsiteX2" fmla="*/ 2388024 w 2859739"/>
              <a:gd name="connsiteY2" fmla="*/ 449942 h 482120"/>
              <a:gd name="connsiteX3" fmla="*/ 2859739 w 2859739"/>
              <a:gd name="connsiteY3" fmla="*/ 101600 h 482120"/>
              <a:gd name="connsiteX0" fmla="*/ 0 w 2852058"/>
              <a:gd name="connsiteY0" fmla="*/ 0 h 482120"/>
              <a:gd name="connsiteX1" fmla="*/ 326572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2120"/>
              <a:gd name="connsiteX1" fmla="*/ 391886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4344"/>
              <a:gd name="connsiteX1" fmla="*/ 391886 w 2852058"/>
              <a:gd name="connsiteY1" fmla="*/ 435428 h 484344"/>
              <a:gd name="connsiteX2" fmla="*/ 2380343 w 2852058"/>
              <a:gd name="connsiteY2" fmla="*/ 449942 h 484344"/>
              <a:gd name="connsiteX3" fmla="*/ 2852058 w 2852058"/>
              <a:gd name="connsiteY3" fmla="*/ 101600 h 484344"/>
              <a:gd name="connsiteX0" fmla="*/ 0 w 2852058"/>
              <a:gd name="connsiteY0" fmla="*/ 0 h 500765"/>
              <a:gd name="connsiteX1" fmla="*/ 391886 w 2852058"/>
              <a:gd name="connsiteY1" fmla="*/ 435428 h 500765"/>
              <a:gd name="connsiteX2" fmla="*/ 2416628 w 2852058"/>
              <a:gd name="connsiteY2" fmla="*/ 464457 h 500765"/>
              <a:gd name="connsiteX3" fmla="*/ 2852058 w 2852058"/>
              <a:gd name="connsiteY3" fmla="*/ 101600 h 500765"/>
              <a:gd name="connsiteX0" fmla="*/ 0 w 2852058"/>
              <a:gd name="connsiteY0" fmla="*/ 0 h 472253"/>
              <a:gd name="connsiteX1" fmla="*/ 391886 w 2852058"/>
              <a:gd name="connsiteY1" fmla="*/ 435428 h 472253"/>
              <a:gd name="connsiteX2" fmla="*/ 2416628 w 2852058"/>
              <a:gd name="connsiteY2" fmla="*/ 464457 h 472253"/>
              <a:gd name="connsiteX3" fmla="*/ 2852058 w 2852058"/>
              <a:gd name="connsiteY3" fmla="*/ 101600 h 472253"/>
              <a:gd name="connsiteX0" fmla="*/ 0 w 2852058"/>
              <a:gd name="connsiteY0" fmla="*/ 0 h 480575"/>
              <a:gd name="connsiteX1" fmla="*/ 391886 w 2852058"/>
              <a:gd name="connsiteY1" fmla="*/ 435428 h 480575"/>
              <a:gd name="connsiteX2" fmla="*/ 2540000 w 2852058"/>
              <a:gd name="connsiteY2" fmla="*/ 478972 h 480575"/>
              <a:gd name="connsiteX3" fmla="*/ 2852058 w 2852058"/>
              <a:gd name="connsiteY3" fmla="*/ 101600 h 480575"/>
              <a:gd name="connsiteX0" fmla="*/ 0 w 2834435"/>
              <a:gd name="connsiteY0" fmla="*/ 0 h 511772"/>
              <a:gd name="connsiteX1" fmla="*/ 391886 w 2834435"/>
              <a:gd name="connsiteY1" fmla="*/ 435428 h 511772"/>
              <a:gd name="connsiteX2" fmla="*/ 2540000 w 2834435"/>
              <a:gd name="connsiteY2" fmla="*/ 478972 h 511772"/>
              <a:gd name="connsiteX3" fmla="*/ 2830286 w 2834435"/>
              <a:gd name="connsiteY3" fmla="*/ 87085 h 511772"/>
              <a:gd name="connsiteX0" fmla="*/ 0 w 2830286"/>
              <a:gd name="connsiteY0" fmla="*/ 0 h 511772"/>
              <a:gd name="connsiteX1" fmla="*/ 391886 w 2830286"/>
              <a:gd name="connsiteY1" fmla="*/ 435428 h 511772"/>
              <a:gd name="connsiteX2" fmla="*/ 2490470 w 2830286"/>
              <a:gd name="connsiteY2" fmla="*/ 478972 h 511772"/>
              <a:gd name="connsiteX3" fmla="*/ 2830286 w 2830286"/>
              <a:gd name="connsiteY3" fmla="*/ 87085 h 511772"/>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536190 w 2883626"/>
              <a:gd name="connsiteY2" fmla="*/ 478972 h 515387"/>
              <a:gd name="connsiteX3" fmla="*/ 2883626 w 2883626"/>
              <a:gd name="connsiteY3" fmla="*/ 37555 h 515387"/>
              <a:gd name="connsiteX0" fmla="*/ 0 w 2883626"/>
              <a:gd name="connsiteY0" fmla="*/ 0 h 535583"/>
              <a:gd name="connsiteX1" fmla="*/ 375275 w 2883626"/>
              <a:gd name="connsiteY1" fmla="*/ 477338 h 535583"/>
              <a:gd name="connsiteX2" fmla="*/ 2536190 w 2883626"/>
              <a:gd name="connsiteY2" fmla="*/ 478972 h 535583"/>
              <a:gd name="connsiteX3" fmla="*/ 2883626 w 2883626"/>
              <a:gd name="connsiteY3" fmla="*/ 37555 h 535583"/>
              <a:gd name="connsiteX0" fmla="*/ 0 w 2883626"/>
              <a:gd name="connsiteY0" fmla="*/ 0 h 533442"/>
              <a:gd name="connsiteX1" fmla="*/ 375275 w 2883626"/>
              <a:gd name="connsiteY1" fmla="*/ 473528 h 533442"/>
              <a:gd name="connsiteX2" fmla="*/ 2536190 w 2883626"/>
              <a:gd name="connsiteY2" fmla="*/ 478972 h 533442"/>
              <a:gd name="connsiteX3" fmla="*/ 2883626 w 2883626"/>
              <a:gd name="connsiteY3" fmla="*/ 37555 h 533442"/>
              <a:gd name="connsiteX0" fmla="*/ 0 w 6530091"/>
              <a:gd name="connsiteY0" fmla="*/ 0 h 2881603"/>
              <a:gd name="connsiteX1" fmla="*/ 375275 w 6530091"/>
              <a:gd name="connsiteY1" fmla="*/ 473528 h 2881603"/>
              <a:gd name="connsiteX2" fmla="*/ 2536190 w 6530091"/>
              <a:gd name="connsiteY2" fmla="*/ 478972 h 2881603"/>
              <a:gd name="connsiteX3" fmla="*/ 6530091 w 6530091"/>
              <a:gd name="connsiteY3" fmla="*/ 2867840 h 2881603"/>
              <a:gd name="connsiteX0" fmla="*/ 0 w 6530091"/>
              <a:gd name="connsiteY0" fmla="*/ 0 h 2879687"/>
              <a:gd name="connsiteX1" fmla="*/ 375275 w 6530091"/>
              <a:gd name="connsiteY1" fmla="*/ 473528 h 2879687"/>
              <a:gd name="connsiteX2" fmla="*/ 2536190 w 6530091"/>
              <a:gd name="connsiteY2" fmla="*/ 478972 h 2879687"/>
              <a:gd name="connsiteX3" fmla="*/ 6530091 w 6530091"/>
              <a:gd name="connsiteY3" fmla="*/ 2867840 h 2879687"/>
              <a:gd name="connsiteX0" fmla="*/ 0 w 6154816"/>
              <a:gd name="connsiteY0" fmla="*/ 0 h 2406159"/>
              <a:gd name="connsiteX1" fmla="*/ 2160915 w 6154816"/>
              <a:gd name="connsiteY1" fmla="*/ 5444 h 2406159"/>
              <a:gd name="connsiteX2" fmla="*/ 6154816 w 6154816"/>
              <a:gd name="connsiteY2" fmla="*/ 2394312 h 2406159"/>
              <a:gd name="connsiteX0" fmla="*/ 0 w 3993901"/>
              <a:gd name="connsiteY0" fmla="*/ 0 h 2400715"/>
              <a:gd name="connsiteX1" fmla="*/ 3993901 w 3993901"/>
              <a:gd name="connsiteY1" fmla="*/ 2388868 h 2400715"/>
            </a:gdLst>
            <a:ahLst/>
            <a:cxnLst>
              <a:cxn ang="0">
                <a:pos x="connsiteX0" y="connsiteY0"/>
              </a:cxn>
              <a:cxn ang="0">
                <a:pos x="connsiteX1" y="connsiteY1"/>
              </a:cxn>
            </a:cxnLst>
            <a:rect l="l" t="t" r="r" b="b"/>
            <a:pathLst>
              <a:path w="3993901" h="2400715">
                <a:moveTo>
                  <a:pt x="0" y="0"/>
                </a:moveTo>
                <a:cubicBezTo>
                  <a:pt x="788505" y="14424"/>
                  <a:pt x="3960880" y="2596180"/>
                  <a:pt x="3993901" y="2388868"/>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13" name="直線コネクタ 12">
            <a:extLst>
              <a:ext uri="{FF2B5EF4-FFF2-40B4-BE49-F238E27FC236}">
                <a16:creationId xmlns:a16="http://schemas.microsoft.com/office/drawing/2014/main" id="{4C5DAE38-A6D4-415B-93CF-3FDCC21751E2}"/>
              </a:ext>
            </a:extLst>
          </p:cNvPr>
          <p:cNvCxnSpPr>
            <a:cxnSpLocks/>
          </p:cNvCxnSpPr>
          <p:nvPr/>
        </p:nvCxnSpPr>
        <p:spPr>
          <a:xfrm flipH="1">
            <a:off x="1170829" y="3501609"/>
            <a:ext cx="7665886"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F55BCDC-21B6-4EBA-AFE3-2A92FB26CE53}"/>
              </a:ext>
            </a:extLst>
          </p:cNvPr>
          <p:cNvSpPr/>
          <p:nvPr/>
        </p:nvSpPr>
        <p:spPr>
          <a:xfrm>
            <a:off x="2212872" y="1171069"/>
            <a:ext cx="530915" cy="923330"/>
          </a:xfrm>
          <a:prstGeom prst="rect">
            <a:avLst/>
          </a:prstGeom>
        </p:spPr>
        <p:txBody>
          <a:bodyPr wrap="none">
            <a:spAutoFit/>
          </a:bodyPr>
          <a:lstStyle/>
          <a:p>
            <a:r>
              <a:rPr lang="en-US" altLang="ja-JP" sz="54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5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フリーフォーム: 図形 14">
            <a:extLst>
              <a:ext uri="{FF2B5EF4-FFF2-40B4-BE49-F238E27FC236}">
                <a16:creationId xmlns:a16="http://schemas.microsoft.com/office/drawing/2014/main" id="{C0F0352A-F195-45F1-870A-B4F71D661ABF}"/>
              </a:ext>
            </a:extLst>
          </p:cNvPr>
          <p:cNvSpPr/>
          <p:nvPr/>
        </p:nvSpPr>
        <p:spPr>
          <a:xfrm>
            <a:off x="8631928" y="5474608"/>
            <a:ext cx="2645656" cy="533442"/>
          </a:xfrm>
          <a:custGeom>
            <a:avLst/>
            <a:gdLst>
              <a:gd name="connsiteX0" fmla="*/ 19994 w 2872052"/>
              <a:gd name="connsiteY0" fmla="*/ 0 h 491737"/>
              <a:gd name="connsiteX1" fmla="*/ 346566 w 2872052"/>
              <a:gd name="connsiteY1" fmla="*/ 435428 h 491737"/>
              <a:gd name="connsiteX2" fmla="*/ 2400337 w 2872052"/>
              <a:gd name="connsiteY2" fmla="*/ 449942 h 491737"/>
              <a:gd name="connsiteX3" fmla="*/ 2872052 w 2872052"/>
              <a:gd name="connsiteY3" fmla="*/ 101600 h 491737"/>
              <a:gd name="connsiteX0" fmla="*/ 7681 w 2859739"/>
              <a:gd name="connsiteY0" fmla="*/ 0 h 482120"/>
              <a:gd name="connsiteX1" fmla="*/ 334253 w 2859739"/>
              <a:gd name="connsiteY1" fmla="*/ 435428 h 482120"/>
              <a:gd name="connsiteX2" fmla="*/ 2388024 w 2859739"/>
              <a:gd name="connsiteY2" fmla="*/ 449942 h 482120"/>
              <a:gd name="connsiteX3" fmla="*/ 2859739 w 2859739"/>
              <a:gd name="connsiteY3" fmla="*/ 101600 h 482120"/>
              <a:gd name="connsiteX0" fmla="*/ 0 w 2852058"/>
              <a:gd name="connsiteY0" fmla="*/ 0 h 482120"/>
              <a:gd name="connsiteX1" fmla="*/ 326572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2120"/>
              <a:gd name="connsiteX1" fmla="*/ 391886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4344"/>
              <a:gd name="connsiteX1" fmla="*/ 391886 w 2852058"/>
              <a:gd name="connsiteY1" fmla="*/ 435428 h 484344"/>
              <a:gd name="connsiteX2" fmla="*/ 2380343 w 2852058"/>
              <a:gd name="connsiteY2" fmla="*/ 449942 h 484344"/>
              <a:gd name="connsiteX3" fmla="*/ 2852058 w 2852058"/>
              <a:gd name="connsiteY3" fmla="*/ 101600 h 484344"/>
              <a:gd name="connsiteX0" fmla="*/ 0 w 2852058"/>
              <a:gd name="connsiteY0" fmla="*/ 0 h 500765"/>
              <a:gd name="connsiteX1" fmla="*/ 391886 w 2852058"/>
              <a:gd name="connsiteY1" fmla="*/ 435428 h 500765"/>
              <a:gd name="connsiteX2" fmla="*/ 2416628 w 2852058"/>
              <a:gd name="connsiteY2" fmla="*/ 464457 h 500765"/>
              <a:gd name="connsiteX3" fmla="*/ 2852058 w 2852058"/>
              <a:gd name="connsiteY3" fmla="*/ 101600 h 500765"/>
              <a:gd name="connsiteX0" fmla="*/ 0 w 2852058"/>
              <a:gd name="connsiteY0" fmla="*/ 0 h 472253"/>
              <a:gd name="connsiteX1" fmla="*/ 391886 w 2852058"/>
              <a:gd name="connsiteY1" fmla="*/ 435428 h 472253"/>
              <a:gd name="connsiteX2" fmla="*/ 2416628 w 2852058"/>
              <a:gd name="connsiteY2" fmla="*/ 464457 h 472253"/>
              <a:gd name="connsiteX3" fmla="*/ 2852058 w 2852058"/>
              <a:gd name="connsiteY3" fmla="*/ 101600 h 472253"/>
              <a:gd name="connsiteX0" fmla="*/ 0 w 2852058"/>
              <a:gd name="connsiteY0" fmla="*/ 0 h 480575"/>
              <a:gd name="connsiteX1" fmla="*/ 391886 w 2852058"/>
              <a:gd name="connsiteY1" fmla="*/ 435428 h 480575"/>
              <a:gd name="connsiteX2" fmla="*/ 2540000 w 2852058"/>
              <a:gd name="connsiteY2" fmla="*/ 478972 h 480575"/>
              <a:gd name="connsiteX3" fmla="*/ 2852058 w 2852058"/>
              <a:gd name="connsiteY3" fmla="*/ 101600 h 480575"/>
              <a:gd name="connsiteX0" fmla="*/ 0 w 2834435"/>
              <a:gd name="connsiteY0" fmla="*/ 0 h 511772"/>
              <a:gd name="connsiteX1" fmla="*/ 391886 w 2834435"/>
              <a:gd name="connsiteY1" fmla="*/ 435428 h 511772"/>
              <a:gd name="connsiteX2" fmla="*/ 2540000 w 2834435"/>
              <a:gd name="connsiteY2" fmla="*/ 478972 h 511772"/>
              <a:gd name="connsiteX3" fmla="*/ 2830286 w 2834435"/>
              <a:gd name="connsiteY3" fmla="*/ 87085 h 511772"/>
              <a:gd name="connsiteX0" fmla="*/ 0 w 2830286"/>
              <a:gd name="connsiteY0" fmla="*/ 0 h 511772"/>
              <a:gd name="connsiteX1" fmla="*/ 391886 w 2830286"/>
              <a:gd name="connsiteY1" fmla="*/ 435428 h 511772"/>
              <a:gd name="connsiteX2" fmla="*/ 2490470 w 2830286"/>
              <a:gd name="connsiteY2" fmla="*/ 478972 h 511772"/>
              <a:gd name="connsiteX3" fmla="*/ 2830286 w 2830286"/>
              <a:gd name="connsiteY3" fmla="*/ 87085 h 511772"/>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536190 w 2883626"/>
              <a:gd name="connsiteY2" fmla="*/ 478972 h 515387"/>
              <a:gd name="connsiteX3" fmla="*/ 2883626 w 2883626"/>
              <a:gd name="connsiteY3" fmla="*/ 37555 h 515387"/>
              <a:gd name="connsiteX0" fmla="*/ 0 w 2883626"/>
              <a:gd name="connsiteY0" fmla="*/ 0 h 535583"/>
              <a:gd name="connsiteX1" fmla="*/ 375275 w 2883626"/>
              <a:gd name="connsiteY1" fmla="*/ 477338 h 535583"/>
              <a:gd name="connsiteX2" fmla="*/ 2536190 w 2883626"/>
              <a:gd name="connsiteY2" fmla="*/ 478972 h 535583"/>
              <a:gd name="connsiteX3" fmla="*/ 2883626 w 2883626"/>
              <a:gd name="connsiteY3" fmla="*/ 37555 h 535583"/>
              <a:gd name="connsiteX0" fmla="*/ 0 w 2883626"/>
              <a:gd name="connsiteY0" fmla="*/ 0 h 533442"/>
              <a:gd name="connsiteX1" fmla="*/ 375275 w 2883626"/>
              <a:gd name="connsiteY1" fmla="*/ 473528 h 533442"/>
              <a:gd name="connsiteX2" fmla="*/ 2536190 w 2883626"/>
              <a:gd name="connsiteY2" fmla="*/ 478972 h 533442"/>
              <a:gd name="connsiteX3" fmla="*/ 2883626 w 2883626"/>
              <a:gd name="connsiteY3" fmla="*/ 37555 h 533442"/>
            </a:gdLst>
            <a:ahLst/>
            <a:cxnLst>
              <a:cxn ang="0">
                <a:pos x="connsiteX0" y="connsiteY0"/>
              </a:cxn>
              <a:cxn ang="0">
                <a:pos x="connsiteX1" y="connsiteY1"/>
              </a:cxn>
              <a:cxn ang="0">
                <a:pos x="connsiteX2" y="connsiteY2"/>
              </a:cxn>
              <a:cxn ang="0">
                <a:pos x="connsiteX3" y="connsiteY3"/>
              </a:cxn>
            </a:cxnLst>
            <a:rect l="l" t="t" r="r" b="b"/>
            <a:pathLst>
              <a:path w="2883626" h="533442">
                <a:moveTo>
                  <a:pt x="0" y="0"/>
                </a:moveTo>
                <a:cubicBezTo>
                  <a:pt x="59267" y="281819"/>
                  <a:pt x="-47423" y="393699"/>
                  <a:pt x="375275" y="473528"/>
                </a:cubicBezTo>
                <a:cubicBezTo>
                  <a:pt x="797973" y="553357"/>
                  <a:pt x="2118132" y="551634"/>
                  <a:pt x="2536190" y="478972"/>
                </a:cubicBezTo>
                <a:cubicBezTo>
                  <a:pt x="2954249" y="406310"/>
                  <a:pt x="2850605" y="244867"/>
                  <a:pt x="2883626" y="375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フリーフォーム: 図形 15">
            <a:extLst>
              <a:ext uri="{FF2B5EF4-FFF2-40B4-BE49-F238E27FC236}">
                <a16:creationId xmlns:a16="http://schemas.microsoft.com/office/drawing/2014/main" id="{B13F4047-ABB6-40F6-8795-2DA81CB58940}"/>
              </a:ext>
            </a:extLst>
          </p:cNvPr>
          <p:cNvSpPr/>
          <p:nvPr/>
        </p:nvSpPr>
        <p:spPr>
          <a:xfrm>
            <a:off x="2257633" y="5474608"/>
            <a:ext cx="2645656" cy="533442"/>
          </a:xfrm>
          <a:custGeom>
            <a:avLst/>
            <a:gdLst>
              <a:gd name="connsiteX0" fmla="*/ 19994 w 2872052"/>
              <a:gd name="connsiteY0" fmla="*/ 0 h 491737"/>
              <a:gd name="connsiteX1" fmla="*/ 346566 w 2872052"/>
              <a:gd name="connsiteY1" fmla="*/ 435428 h 491737"/>
              <a:gd name="connsiteX2" fmla="*/ 2400337 w 2872052"/>
              <a:gd name="connsiteY2" fmla="*/ 449942 h 491737"/>
              <a:gd name="connsiteX3" fmla="*/ 2872052 w 2872052"/>
              <a:gd name="connsiteY3" fmla="*/ 101600 h 491737"/>
              <a:gd name="connsiteX0" fmla="*/ 7681 w 2859739"/>
              <a:gd name="connsiteY0" fmla="*/ 0 h 482120"/>
              <a:gd name="connsiteX1" fmla="*/ 334253 w 2859739"/>
              <a:gd name="connsiteY1" fmla="*/ 435428 h 482120"/>
              <a:gd name="connsiteX2" fmla="*/ 2388024 w 2859739"/>
              <a:gd name="connsiteY2" fmla="*/ 449942 h 482120"/>
              <a:gd name="connsiteX3" fmla="*/ 2859739 w 2859739"/>
              <a:gd name="connsiteY3" fmla="*/ 101600 h 482120"/>
              <a:gd name="connsiteX0" fmla="*/ 0 w 2852058"/>
              <a:gd name="connsiteY0" fmla="*/ 0 h 482120"/>
              <a:gd name="connsiteX1" fmla="*/ 326572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2120"/>
              <a:gd name="connsiteX1" fmla="*/ 391886 w 2852058"/>
              <a:gd name="connsiteY1" fmla="*/ 435428 h 482120"/>
              <a:gd name="connsiteX2" fmla="*/ 2380343 w 2852058"/>
              <a:gd name="connsiteY2" fmla="*/ 449942 h 482120"/>
              <a:gd name="connsiteX3" fmla="*/ 2852058 w 2852058"/>
              <a:gd name="connsiteY3" fmla="*/ 101600 h 482120"/>
              <a:gd name="connsiteX0" fmla="*/ 0 w 2852058"/>
              <a:gd name="connsiteY0" fmla="*/ 0 h 484344"/>
              <a:gd name="connsiteX1" fmla="*/ 391886 w 2852058"/>
              <a:gd name="connsiteY1" fmla="*/ 435428 h 484344"/>
              <a:gd name="connsiteX2" fmla="*/ 2380343 w 2852058"/>
              <a:gd name="connsiteY2" fmla="*/ 449942 h 484344"/>
              <a:gd name="connsiteX3" fmla="*/ 2852058 w 2852058"/>
              <a:gd name="connsiteY3" fmla="*/ 101600 h 484344"/>
              <a:gd name="connsiteX0" fmla="*/ 0 w 2852058"/>
              <a:gd name="connsiteY0" fmla="*/ 0 h 500765"/>
              <a:gd name="connsiteX1" fmla="*/ 391886 w 2852058"/>
              <a:gd name="connsiteY1" fmla="*/ 435428 h 500765"/>
              <a:gd name="connsiteX2" fmla="*/ 2416628 w 2852058"/>
              <a:gd name="connsiteY2" fmla="*/ 464457 h 500765"/>
              <a:gd name="connsiteX3" fmla="*/ 2852058 w 2852058"/>
              <a:gd name="connsiteY3" fmla="*/ 101600 h 500765"/>
              <a:gd name="connsiteX0" fmla="*/ 0 w 2852058"/>
              <a:gd name="connsiteY0" fmla="*/ 0 h 472253"/>
              <a:gd name="connsiteX1" fmla="*/ 391886 w 2852058"/>
              <a:gd name="connsiteY1" fmla="*/ 435428 h 472253"/>
              <a:gd name="connsiteX2" fmla="*/ 2416628 w 2852058"/>
              <a:gd name="connsiteY2" fmla="*/ 464457 h 472253"/>
              <a:gd name="connsiteX3" fmla="*/ 2852058 w 2852058"/>
              <a:gd name="connsiteY3" fmla="*/ 101600 h 472253"/>
              <a:gd name="connsiteX0" fmla="*/ 0 w 2852058"/>
              <a:gd name="connsiteY0" fmla="*/ 0 h 480575"/>
              <a:gd name="connsiteX1" fmla="*/ 391886 w 2852058"/>
              <a:gd name="connsiteY1" fmla="*/ 435428 h 480575"/>
              <a:gd name="connsiteX2" fmla="*/ 2540000 w 2852058"/>
              <a:gd name="connsiteY2" fmla="*/ 478972 h 480575"/>
              <a:gd name="connsiteX3" fmla="*/ 2852058 w 2852058"/>
              <a:gd name="connsiteY3" fmla="*/ 101600 h 480575"/>
              <a:gd name="connsiteX0" fmla="*/ 0 w 2834435"/>
              <a:gd name="connsiteY0" fmla="*/ 0 h 511772"/>
              <a:gd name="connsiteX1" fmla="*/ 391886 w 2834435"/>
              <a:gd name="connsiteY1" fmla="*/ 435428 h 511772"/>
              <a:gd name="connsiteX2" fmla="*/ 2540000 w 2834435"/>
              <a:gd name="connsiteY2" fmla="*/ 478972 h 511772"/>
              <a:gd name="connsiteX3" fmla="*/ 2830286 w 2834435"/>
              <a:gd name="connsiteY3" fmla="*/ 87085 h 511772"/>
              <a:gd name="connsiteX0" fmla="*/ 0 w 2830286"/>
              <a:gd name="connsiteY0" fmla="*/ 0 h 511772"/>
              <a:gd name="connsiteX1" fmla="*/ 391886 w 2830286"/>
              <a:gd name="connsiteY1" fmla="*/ 435428 h 511772"/>
              <a:gd name="connsiteX2" fmla="*/ 2490470 w 2830286"/>
              <a:gd name="connsiteY2" fmla="*/ 478972 h 511772"/>
              <a:gd name="connsiteX3" fmla="*/ 2830286 w 2830286"/>
              <a:gd name="connsiteY3" fmla="*/ 87085 h 511772"/>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490470 w 2883626"/>
              <a:gd name="connsiteY2" fmla="*/ 478972 h 515387"/>
              <a:gd name="connsiteX3" fmla="*/ 2883626 w 2883626"/>
              <a:gd name="connsiteY3" fmla="*/ 37555 h 515387"/>
              <a:gd name="connsiteX0" fmla="*/ 0 w 2883626"/>
              <a:gd name="connsiteY0" fmla="*/ 0 h 515387"/>
              <a:gd name="connsiteX1" fmla="*/ 391886 w 2883626"/>
              <a:gd name="connsiteY1" fmla="*/ 435428 h 515387"/>
              <a:gd name="connsiteX2" fmla="*/ 2536190 w 2883626"/>
              <a:gd name="connsiteY2" fmla="*/ 478972 h 515387"/>
              <a:gd name="connsiteX3" fmla="*/ 2883626 w 2883626"/>
              <a:gd name="connsiteY3" fmla="*/ 37555 h 515387"/>
              <a:gd name="connsiteX0" fmla="*/ 0 w 2883626"/>
              <a:gd name="connsiteY0" fmla="*/ 0 h 535583"/>
              <a:gd name="connsiteX1" fmla="*/ 375275 w 2883626"/>
              <a:gd name="connsiteY1" fmla="*/ 477338 h 535583"/>
              <a:gd name="connsiteX2" fmla="*/ 2536190 w 2883626"/>
              <a:gd name="connsiteY2" fmla="*/ 478972 h 535583"/>
              <a:gd name="connsiteX3" fmla="*/ 2883626 w 2883626"/>
              <a:gd name="connsiteY3" fmla="*/ 37555 h 535583"/>
              <a:gd name="connsiteX0" fmla="*/ 0 w 2883626"/>
              <a:gd name="connsiteY0" fmla="*/ 0 h 533442"/>
              <a:gd name="connsiteX1" fmla="*/ 375275 w 2883626"/>
              <a:gd name="connsiteY1" fmla="*/ 473528 h 533442"/>
              <a:gd name="connsiteX2" fmla="*/ 2536190 w 2883626"/>
              <a:gd name="connsiteY2" fmla="*/ 478972 h 533442"/>
              <a:gd name="connsiteX3" fmla="*/ 2883626 w 2883626"/>
              <a:gd name="connsiteY3" fmla="*/ 37555 h 533442"/>
            </a:gdLst>
            <a:ahLst/>
            <a:cxnLst>
              <a:cxn ang="0">
                <a:pos x="connsiteX0" y="connsiteY0"/>
              </a:cxn>
              <a:cxn ang="0">
                <a:pos x="connsiteX1" y="connsiteY1"/>
              </a:cxn>
              <a:cxn ang="0">
                <a:pos x="connsiteX2" y="connsiteY2"/>
              </a:cxn>
              <a:cxn ang="0">
                <a:pos x="connsiteX3" y="connsiteY3"/>
              </a:cxn>
            </a:cxnLst>
            <a:rect l="l" t="t" r="r" b="b"/>
            <a:pathLst>
              <a:path w="2883626" h="533442">
                <a:moveTo>
                  <a:pt x="0" y="0"/>
                </a:moveTo>
                <a:cubicBezTo>
                  <a:pt x="59267" y="281819"/>
                  <a:pt x="-47423" y="393699"/>
                  <a:pt x="375275" y="473528"/>
                </a:cubicBezTo>
                <a:cubicBezTo>
                  <a:pt x="797973" y="553357"/>
                  <a:pt x="2118132" y="551634"/>
                  <a:pt x="2536190" y="478972"/>
                </a:cubicBezTo>
                <a:cubicBezTo>
                  <a:pt x="2954249" y="406310"/>
                  <a:pt x="2850605" y="244867"/>
                  <a:pt x="2883626" y="375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824B6318-2AC2-47D4-B9D1-2CF80F613D8B}"/>
              </a:ext>
            </a:extLst>
          </p:cNvPr>
          <p:cNvSpPr/>
          <p:nvPr/>
        </p:nvSpPr>
        <p:spPr>
          <a:xfrm>
            <a:off x="9254521" y="5381379"/>
            <a:ext cx="1552028" cy="584775"/>
          </a:xfrm>
          <a:prstGeom prst="rect">
            <a:avLst/>
          </a:prstGeom>
        </p:spPr>
        <p:txBody>
          <a:bodyPr wrap="none">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　 －</a:t>
            </a:r>
          </a:p>
        </p:txBody>
      </p:sp>
      <p:sp>
        <p:nvSpPr>
          <p:cNvPr id="18" name="正方形/長方形 17">
            <a:extLst>
              <a:ext uri="{FF2B5EF4-FFF2-40B4-BE49-F238E27FC236}">
                <a16:creationId xmlns:a16="http://schemas.microsoft.com/office/drawing/2014/main" id="{EA56A924-1B4E-43EB-8F1B-BB8C0A0B1BEE}"/>
              </a:ext>
            </a:extLst>
          </p:cNvPr>
          <p:cNvSpPr/>
          <p:nvPr/>
        </p:nvSpPr>
        <p:spPr>
          <a:xfrm>
            <a:off x="2536056" y="5429820"/>
            <a:ext cx="2335896" cy="523220"/>
          </a:xfrm>
          <a:prstGeom prst="rect">
            <a:avLst/>
          </a:prstGeom>
        </p:spPr>
        <p:txBody>
          <a:bodyPr wrap="none">
            <a:spAutoFit/>
          </a:body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　 － 　－ </a:t>
            </a:r>
          </a:p>
        </p:txBody>
      </p:sp>
      <p:cxnSp>
        <p:nvCxnSpPr>
          <p:cNvPr id="19" name="直線矢印コネクタ 18">
            <a:extLst>
              <a:ext uri="{FF2B5EF4-FFF2-40B4-BE49-F238E27FC236}">
                <a16:creationId xmlns:a16="http://schemas.microsoft.com/office/drawing/2014/main" id="{B653B32A-C3C3-49AF-9C94-0C592989E491}"/>
              </a:ext>
            </a:extLst>
          </p:cNvPr>
          <p:cNvCxnSpPr>
            <a:cxnSpLocks/>
          </p:cNvCxnSpPr>
          <p:nvPr/>
        </p:nvCxnSpPr>
        <p:spPr>
          <a:xfrm flipV="1">
            <a:off x="1588274" y="1161543"/>
            <a:ext cx="0" cy="50148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C8AEC88-CE76-4171-AC7D-25AE2985A139}"/>
              </a:ext>
            </a:extLst>
          </p:cNvPr>
          <p:cNvSpPr/>
          <p:nvPr/>
        </p:nvSpPr>
        <p:spPr>
          <a:xfrm>
            <a:off x="274397" y="970444"/>
            <a:ext cx="1261884"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電位Ｖ</a:t>
            </a:r>
          </a:p>
        </p:txBody>
      </p:sp>
      <p:cxnSp>
        <p:nvCxnSpPr>
          <p:cNvPr id="21" name="直線コネクタ 20">
            <a:extLst>
              <a:ext uri="{FF2B5EF4-FFF2-40B4-BE49-F238E27FC236}">
                <a16:creationId xmlns:a16="http://schemas.microsoft.com/office/drawing/2014/main" id="{78BBB9BA-68FC-4341-A547-9D09A35A3190}"/>
              </a:ext>
            </a:extLst>
          </p:cNvPr>
          <p:cNvCxnSpPr>
            <a:cxnSpLocks/>
          </p:cNvCxnSpPr>
          <p:nvPr/>
        </p:nvCxnSpPr>
        <p:spPr>
          <a:xfrm flipH="1">
            <a:off x="1203960" y="6032775"/>
            <a:ext cx="7665886"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25DCE9D-06F7-4449-94F3-D5366D4FB384}"/>
              </a:ext>
            </a:extLst>
          </p:cNvPr>
          <p:cNvCxnSpPr/>
          <p:nvPr/>
        </p:nvCxnSpPr>
        <p:spPr>
          <a:xfrm flipH="1">
            <a:off x="6503852" y="3560975"/>
            <a:ext cx="24834" cy="2419644"/>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B3E5397-F377-41D1-BCB4-4632505CC401}"/>
              </a:ext>
            </a:extLst>
          </p:cNvPr>
          <p:cNvSpPr/>
          <p:nvPr/>
        </p:nvSpPr>
        <p:spPr>
          <a:xfrm>
            <a:off x="5197782" y="4376183"/>
            <a:ext cx="2492990" cy="707886"/>
          </a:xfrm>
          <a:prstGeom prst="rect">
            <a:avLst/>
          </a:prstGeom>
          <a:solidFill>
            <a:schemeClr val="bg1"/>
          </a:solidFill>
        </p:spPr>
        <p:txBody>
          <a:bodyPr wrap="none">
            <a:spAutoFit/>
          </a:bodyPr>
          <a:lstStyle/>
          <a:p>
            <a:r>
              <a:rPr lang="ja-JP" altLang="en-US" sz="2000" dirty="0">
                <a:solidFill>
                  <a:srgbClr val="002060"/>
                </a:solidFill>
                <a:latin typeface="HG丸ｺﾞｼｯｸM-PRO" panose="020F0600000000000000" pitchFamily="50" charset="-128"/>
                <a:ea typeface="HG丸ｺﾞｼｯｸM-PRO" panose="020F0600000000000000" pitchFamily="50" charset="-128"/>
              </a:rPr>
              <a:t>電位差が等しく</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000" dirty="0">
                <a:solidFill>
                  <a:srgbClr val="002060"/>
                </a:solidFill>
                <a:latin typeface="HG丸ｺﾞｼｯｸM-PRO" panose="020F0600000000000000" pitchFamily="50" charset="-128"/>
                <a:ea typeface="HG丸ｺﾞｼｯｸM-PRO" panose="020F0600000000000000" pitchFamily="50" charset="-128"/>
              </a:rPr>
              <a:t>なるまで電荷が移動</a:t>
            </a:r>
          </a:p>
        </p:txBody>
      </p:sp>
      <p:sp>
        <p:nvSpPr>
          <p:cNvPr id="24" name="正方形/長方形 23">
            <a:extLst>
              <a:ext uri="{FF2B5EF4-FFF2-40B4-BE49-F238E27FC236}">
                <a16:creationId xmlns:a16="http://schemas.microsoft.com/office/drawing/2014/main" id="{B9EDF626-33E2-4A4B-AD7E-07B9CCC5BCEB}"/>
              </a:ext>
            </a:extLst>
          </p:cNvPr>
          <p:cNvSpPr/>
          <p:nvPr/>
        </p:nvSpPr>
        <p:spPr>
          <a:xfrm>
            <a:off x="3292485" y="939361"/>
            <a:ext cx="8480207" cy="954107"/>
          </a:xfrm>
          <a:prstGeom prst="rect">
            <a:avLst/>
          </a:prstGeom>
          <a:solidFill>
            <a:schemeClr val="bg1"/>
          </a:solidFill>
        </p:spPr>
        <p:txBody>
          <a:bodyPr wrap="none">
            <a:spAutoFit/>
          </a:bodyPr>
          <a:lstStyle/>
          <a:p>
            <a:r>
              <a:rPr lang="ja-JP" altLang="en-US" sz="2800" dirty="0">
                <a:solidFill>
                  <a:srgbClr val="002060"/>
                </a:solidFill>
                <a:latin typeface="HG丸ｺﾞｼｯｸM-PRO" panose="020F0600000000000000" pitchFamily="50" charset="-128"/>
                <a:ea typeface="HG丸ｺﾞｼｯｸM-PRO" panose="020F0600000000000000" pitchFamily="50" charset="-128"/>
              </a:rPr>
              <a:t>コンデンサーの電気容量が異なれば、</a:t>
            </a:r>
            <a:endParaRPr lang="en-US" altLang="ja-JP" sz="2800" dirty="0">
              <a:solidFill>
                <a:srgbClr val="002060"/>
              </a:solidFill>
              <a:latin typeface="HG丸ｺﾞｼｯｸM-PRO" panose="020F0600000000000000" pitchFamily="50" charset="-128"/>
              <a:ea typeface="HG丸ｺﾞｼｯｸM-PRO" panose="020F0600000000000000" pitchFamily="50" charset="-128"/>
            </a:endParaRPr>
          </a:p>
          <a:p>
            <a:r>
              <a:rPr lang="ja-JP" altLang="en-US" sz="2800" b="1" dirty="0">
                <a:solidFill>
                  <a:srgbClr val="FF0000"/>
                </a:solidFill>
                <a:latin typeface="HG丸ｺﾞｼｯｸM-PRO" panose="020F0600000000000000" pitchFamily="50" charset="-128"/>
                <a:ea typeface="HG丸ｺﾞｼｯｸM-PRO" panose="020F0600000000000000" pitchFamily="50" charset="-128"/>
              </a:rPr>
              <a:t>左右で（並列部分で）充電される電気量は異なる。</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5" name="直線矢印コネクタ 24">
            <a:extLst>
              <a:ext uri="{FF2B5EF4-FFF2-40B4-BE49-F238E27FC236}">
                <a16:creationId xmlns:a16="http://schemas.microsoft.com/office/drawing/2014/main" id="{22AA9C67-9219-4D02-A9FC-3A42035C9760}"/>
              </a:ext>
            </a:extLst>
          </p:cNvPr>
          <p:cNvCxnSpPr>
            <a:cxnSpLocks/>
          </p:cNvCxnSpPr>
          <p:nvPr/>
        </p:nvCxnSpPr>
        <p:spPr>
          <a:xfrm flipH="1">
            <a:off x="3620073" y="2106124"/>
            <a:ext cx="1976852" cy="644546"/>
          </a:xfrm>
          <a:prstGeom prst="straightConnector1">
            <a:avLst/>
          </a:prstGeom>
          <a:ln w="47625">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92A81A4-549B-4A65-8E2E-D73E4084FD0F}"/>
              </a:ext>
            </a:extLst>
          </p:cNvPr>
          <p:cNvCxnSpPr>
            <a:cxnSpLocks/>
          </p:cNvCxnSpPr>
          <p:nvPr/>
        </p:nvCxnSpPr>
        <p:spPr>
          <a:xfrm>
            <a:off x="7955280" y="2071950"/>
            <a:ext cx="1605709" cy="775110"/>
          </a:xfrm>
          <a:prstGeom prst="straightConnector1">
            <a:avLst/>
          </a:prstGeom>
          <a:ln w="47625">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48B90B70-649B-4564-800A-F052A111E3ED}"/>
                  </a:ext>
                </a:extLst>
              </p:cNvPr>
              <p:cNvSpPr/>
              <p:nvPr/>
            </p:nvSpPr>
            <p:spPr>
              <a:xfrm>
                <a:off x="5632067" y="2075549"/>
                <a:ext cx="2260940"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𝑉</m:t>
                      </m:r>
                      <m:r>
                        <a:rPr lang="en-US" altLang="ja-JP" sz="2800" b="0" i="1" smtClean="0">
                          <a:solidFill>
                            <a:srgbClr val="FF0000"/>
                          </a:solidFill>
                          <a:latin typeface="Cambria Math" panose="02040503050406030204" pitchFamily="18" charset="0"/>
                        </a:rPr>
                        <m:t>=</m:t>
                      </m:r>
                      <m:f>
                        <m:fPr>
                          <m:ctrlPr>
                            <a:rPr lang="en-US" altLang="ja-JP" sz="2800" b="0" i="1" smtClean="0">
                              <a:solidFill>
                                <a:srgbClr val="FF0000"/>
                              </a:solidFill>
                              <a:latin typeface="Cambria Math" panose="02040503050406030204" pitchFamily="18" charset="0"/>
                            </a:rPr>
                          </m:ctrlPr>
                        </m:fPr>
                        <m:num>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𝑄</m:t>
                              </m:r>
                            </m:e>
                            <m:sub>
                              <m:r>
                                <a:rPr lang="en-US" altLang="ja-JP" sz="2800" i="1">
                                  <a:solidFill>
                                    <a:srgbClr val="FF0000"/>
                                  </a:solidFill>
                                  <a:latin typeface="Cambria Math" panose="02040503050406030204" pitchFamily="18" charset="0"/>
                                </a:rPr>
                                <m:t>1</m:t>
                              </m:r>
                            </m:sub>
                          </m:sSub>
                        </m:num>
                        <m:den>
                          <m:sSub>
                            <m:sSubPr>
                              <m:ctrlPr>
                                <a:rPr lang="en-US" altLang="ja-JP" sz="2800" i="1">
                                  <a:solidFill>
                                    <a:srgbClr val="FF0000"/>
                                  </a:solidFill>
                                  <a:latin typeface="Cambria Math" panose="02040503050406030204" pitchFamily="18" charset="0"/>
                                </a:rPr>
                              </m:ctrlPr>
                            </m:sSubPr>
                            <m:e>
                              <m:r>
                                <a:rPr lang="en-US" altLang="ja-JP" sz="2800" b="0" i="1" smtClean="0">
                                  <a:solidFill>
                                    <a:srgbClr val="FF0000"/>
                                  </a:solidFill>
                                  <a:latin typeface="Cambria Math" panose="02040503050406030204" pitchFamily="18" charset="0"/>
                                </a:rPr>
                                <m:t>𝐶</m:t>
                              </m:r>
                            </m:e>
                            <m:sub>
                              <m:r>
                                <a:rPr lang="en-US" altLang="ja-JP" sz="2800" i="1">
                                  <a:solidFill>
                                    <a:srgbClr val="FF0000"/>
                                  </a:solidFill>
                                  <a:latin typeface="Cambria Math" panose="02040503050406030204" pitchFamily="18" charset="0"/>
                                </a:rPr>
                                <m:t>1</m:t>
                              </m:r>
                            </m:sub>
                          </m:sSub>
                        </m:den>
                      </m:f>
                      <m:r>
                        <a:rPr lang="en-US" altLang="ja-JP" sz="2800" b="0" i="1" smtClean="0">
                          <a:solidFill>
                            <a:srgbClr val="FF0000"/>
                          </a:solidFill>
                          <a:latin typeface="Cambria Math" panose="02040503050406030204" pitchFamily="18" charset="0"/>
                        </a:rPr>
                        <m:t>=</m:t>
                      </m:r>
                      <m:f>
                        <m:fPr>
                          <m:ctrlPr>
                            <a:rPr lang="en-US" altLang="ja-JP" sz="2800" i="1">
                              <a:solidFill>
                                <a:srgbClr val="FF0000"/>
                              </a:solidFill>
                              <a:latin typeface="Cambria Math" panose="02040503050406030204" pitchFamily="18" charset="0"/>
                            </a:rPr>
                          </m:ctrlPr>
                        </m:fPr>
                        <m:num>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𝑄</m:t>
                              </m:r>
                            </m:e>
                            <m:sub>
                              <m:r>
                                <a:rPr lang="en-US" altLang="ja-JP" sz="2800" b="0" i="1" smtClean="0">
                                  <a:solidFill>
                                    <a:srgbClr val="FF0000"/>
                                  </a:solidFill>
                                  <a:latin typeface="Cambria Math" panose="02040503050406030204" pitchFamily="18" charset="0"/>
                                </a:rPr>
                                <m:t>2</m:t>
                              </m:r>
                            </m:sub>
                          </m:sSub>
                        </m:num>
                        <m:den>
                          <m:sSub>
                            <m:sSubPr>
                              <m:ctrlPr>
                                <a:rPr lang="en-US" altLang="ja-JP" sz="2800" i="1">
                                  <a:solidFill>
                                    <a:srgbClr val="FF0000"/>
                                  </a:solidFill>
                                  <a:latin typeface="Cambria Math" panose="02040503050406030204" pitchFamily="18" charset="0"/>
                                </a:rPr>
                              </m:ctrlPr>
                            </m:sSubPr>
                            <m:e>
                              <m:r>
                                <a:rPr lang="en-US" altLang="ja-JP" sz="2800" i="1">
                                  <a:solidFill>
                                    <a:srgbClr val="FF0000"/>
                                  </a:solidFill>
                                  <a:latin typeface="Cambria Math" panose="02040503050406030204" pitchFamily="18" charset="0"/>
                                </a:rPr>
                                <m:t>𝐶</m:t>
                              </m:r>
                            </m:e>
                            <m:sub>
                              <m:r>
                                <a:rPr lang="en-US" altLang="ja-JP" sz="2800" b="0" i="1" smtClean="0">
                                  <a:solidFill>
                                    <a:srgbClr val="FF0000"/>
                                  </a:solidFill>
                                  <a:latin typeface="Cambria Math" panose="02040503050406030204" pitchFamily="18" charset="0"/>
                                </a:rPr>
                                <m:t>2</m:t>
                              </m:r>
                            </m:sub>
                          </m:sSub>
                        </m:den>
                      </m:f>
                    </m:oMath>
                  </m:oMathPara>
                </a14:m>
                <a:endParaRPr lang="en-US" altLang="ja-JP" sz="2800" b="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48B90B70-649B-4564-800A-F052A111E3ED}"/>
                  </a:ext>
                </a:extLst>
              </p:cNvPr>
              <p:cNvSpPr>
                <a:spLocks noRot="1" noChangeAspect="1" noMove="1" noResize="1" noEditPoints="1" noAdjustHandles="1" noChangeArrowheads="1" noChangeShapeType="1" noTextEdit="1"/>
              </p:cNvSpPr>
              <p:nvPr/>
            </p:nvSpPr>
            <p:spPr>
              <a:xfrm>
                <a:off x="5632067" y="2075549"/>
                <a:ext cx="2260940" cy="972254"/>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270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65 0.00116 L 0.05312 0.01945 L 0.33984 0.46621 C 0.35299 0.47084 0.42148 0.51644 0.43489 0.5213 " pathEditMode="relative" rAng="0" ptsTypes="AAAA">
                                      <p:cBhvr>
                                        <p:cTn id="6" dur="2000" fill="hold"/>
                                        <p:tgtEl>
                                          <p:spTgt spid="9"/>
                                        </p:tgtEl>
                                        <p:attrNameLst>
                                          <p:attrName>ppt_x</p:attrName>
                                          <p:attrName>ppt_y</p:attrName>
                                        </p:attrNameLst>
                                      </p:cBhvr>
                                      <p:rCtr x="21771" y="2599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3.7037E-7 L -4.58333E-6 -0.14653 " pathEditMode="relative" rAng="0" ptsTypes="AA">
                                      <p:cBhvr>
                                        <p:cTn id="10" dur="2000" fill="hold"/>
                                        <p:tgtEl>
                                          <p:spTgt spid="11"/>
                                        </p:tgtEl>
                                        <p:attrNameLst>
                                          <p:attrName>ppt_x</p:attrName>
                                          <p:attrName>ppt_y</p:attrName>
                                        </p:attrNameLst>
                                      </p:cBhvr>
                                      <p:rCtr x="0" y="-7338"/>
                                    </p:animMotion>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0" presetClass="path" presetSubtype="0" accel="50000" decel="50000" fill="hold" grpId="0" nodeType="withEffect">
                                  <p:stCondLst>
                                    <p:cond delay="0"/>
                                  </p:stCondLst>
                                  <p:childTnLst>
                                    <p:animMotion origin="layout" path="M 3.125E-6 -4.07407E-6 L 0.00117 0.14908 " pathEditMode="relative" rAng="0" ptsTypes="AA">
                                      <p:cBhvr>
                                        <p:cTn id="14" dur="2000" fill="hold"/>
                                        <p:tgtEl>
                                          <p:spTgt spid="7"/>
                                        </p:tgtEl>
                                        <p:attrNameLst>
                                          <p:attrName>ppt_x</p:attrName>
                                          <p:attrName>ppt_y</p:attrName>
                                        </p:attrNameLst>
                                      </p:cBhvr>
                                      <p:rCtr x="52" y="7454"/>
                                    </p:animMotion>
                                  </p:childTnLst>
                                </p:cTn>
                              </p:par>
                              <p:par>
                                <p:cTn id="15" presetID="0" presetClass="path" presetSubtype="0" accel="50000" decel="50000" fill="hold" grpId="0" nodeType="withEffect">
                                  <p:stCondLst>
                                    <p:cond delay="0"/>
                                  </p:stCondLst>
                                  <p:childTnLst>
                                    <p:animMotion origin="layout" path="M -0.00013 -2.96296E-6 C 4.79167E-6 0.07408 0.00078 0.08982 0.00052 0.14607 " pathEditMode="relative" rAng="0" ptsTypes="AA">
                                      <p:cBhvr>
                                        <p:cTn id="16" dur="2000" fill="hold"/>
                                        <p:tgtEl>
                                          <p:spTgt spid="14"/>
                                        </p:tgtEl>
                                        <p:attrNameLst>
                                          <p:attrName>ppt_x</p:attrName>
                                          <p:attrName>ppt_y</p:attrName>
                                        </p:attrNameLst>
                                      </p:cBhvr>
                                      <p:rCtr x="26" y="7292"/>
                                    </p:animMotion>
                                  </p:childTnLst>
                                </p:cTn>
                              </p:par>
                              <p:par>
                                <p:cTn id="17" presetID="0" presetClass="path" presetSubtype="0" accel="50000" decel="50000" fill="hold" grpId="0" nodeType="withEffect">
                                  <p:stCondLst>
                                    <p:cond delay="0"/>
                                  </p:stCondLst>
                                  <p:childTnLst>
                                    <p:animMotion origin="layout" path="M -2.5E-6 -4.07407E-6 L 0.00117 0.14908 " pathEditMode="relative" rAng="0" ptsTypes="AA">
                                      <p:cBhvr>
                                        <p:cTn id="18" dur="2000" fill="hold"/>
                                        <p:tgtEl>
                                          <p:spTgt spid="6"/>
                                        </p:tgtEl>
                                        <p:attrNameLst>
                                          <p:attrName>ppt_x</p:attrName>
                                          <p:attrName>ppt_y</p:attrName>
                                        </p:attrNameLst>
                                      </p:cBhvr>
                                      <p:rCtr x="52" y="7454"/>
                                    </p:animMotion>
                                  </p:childTnLst>
                                </p:cTn>
                              </p:par>
                              <p:par>
                                <p:cTn id="19" presetID="0" presetClass="path" presetSubtype="0" accel="50000" decel="50000" fill="hold" grpId="0" nodeType="withEffect">
                                  <p:stCondLst>
                                    <p:cond delay="0"/>
                                  </p:stCondLst>
                                  <p:childTnLst>
                                    <p:animMotion origin="layout" path="M -6.25E-7 -2.22222E-6 L 0.00117 0.14908 " pathEditMode="relative" rAng="0" ptsTypes="AA">
                                      <p:cBhvr>
                                        <p:cTn id="20" dur="2000" fill="hold"/>
                                        <p:tgtEl>
                                          <p:spTgt spid="10"/>
                                        </p:tgtEl>
                                        <p:attrNameLst>
                                          <p:attrName>ppt_x</p:attrName>
                                          <p:attrName>ppt_y</p:attrName>
                                        </p:attrNameLst>
                                      </p:cBhvr>
                                      <p:rCtr x="52" y="7454"/>
                                    </p:animMotion>
                                  </p:childTnLst>
                                </p:cTn>
                              </p:par>
                              <p:par>
                                <p:cTn id="21" presetID="0" presetClass="path" presetSubtype="0" accel="50000" decel="50000" fill="hold" grpId="0" nodeType="withEffect">
                                  <p:stCondLst>
                                    <p:cond delay="0"/>
                                  </p:stCondLst>
                                  <p:childTnLst>
                                    <p:animMotion origin="layout" path="M -1.25E-6 -4.07407E-6 L 0.00117 0.14908 " pathEditMode="relative" rAng="0" ptsTypes="AA">
                                      <p:cBhvr>
                                        <p:cTn id="22" dur="2000" fill="hold"/>
                                        <p:tgtEl>
                                          <p:spTgt spid="8"/>
                                        </p:tgtEl>
                                        <p:attrNameLst>
                                          <p:attrName>ppt_x</p:attrName>
                                          <p:attrName>ppt_y</p:attrName>
                                        </p:attrNameLst>
                                      </p:cBhvr>
                                      <p:rCtr x="52" y="7454"/>
                                    </p:animMotion>
                                  </p:childTnLst>
                                </p:cTn>
                              </p:par>
                              <p:par>
                                <p:cTn id="23" presetID="42" presetClass="path" presetSubtype="0" accel="50000" decel="50000" fill="hold" grpId="1" nodeType="withEffect">
                                  <p:stCondLst>
                                    <p:cond delay="0"/>
                                  </p:stCondLst>
                                  <p:childTnLst>
                                    <p:animMotion origin="layout" path="M 0.43489 0.5213 L 0.43711 0.37153 " pathEditMode="relative" rAng="0" ptsTypes="AA">
                                      <p:cBhvr>
                                        <p:cTn id="24" dur="2000" fill="hold"/>
                                        <p:tgtEl>
                                          <p:spTgt spid="9"/>
                                        </p:tgtEl>
                                        <p:attrNameLst>
                                          <p:attrName>ppt_x</p:attrName>
                                          <p:attrName>ppt_y</p:attrName>
                                        </p:attrNameLst>
                                      </p:cBhvr>
                                      <p:rCtr x="104" y="-7500"/>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00117 0.14908 C 0.05378 0.15278 0.06471 0.14167 0.10521 0.16204 C 0.15169 0.18843 0.23503 0.22778 0.29414 0.28264 C 0.31862 0.30602 0.37748 0.33588 0.42682 0.37292 " pathEditMode="relative" rAng="0" ptsTypes="AAAA">
                                      <p:cBhvr>
                                        <p:cTn id="28" dur="2000" fill="hold"/>
                                        <p:tgtEl>
                                          <p:spTgt spid="8"/>
                                        </p:tgtEl>
                                        <p:attrNameLst>
                                          <p:attrName>ppt_x</p:attrName>
                                          <p:attrName>ppt_y</p:attrName>
                                        </p:attrNameLst>
                                      </p:cBhvr>
                                      <p:rCtr x="21276" y="11181"/>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0.00117 0.14908 L 0.00117 0.21412 " pathEditMode="relative" rAng="0" ptsTypes="AA">
                                      <p:cBhvr>
                                        <p:cTn id="32" dur="2000" fill="hold"/>
                                        <p:tgtEl>
                                          <p:spTgt spid="7"/>
                                        </p:tgtEl>
                                        <p:attrNameLst>
                                          <p:attrName>ppt_x</p:attrName>
                                          <p:attrName>ppt_y</p:attrName>
                                        </p:attrNameLst>
                                      </p:cBhvr>
                                      <p:rCtr x="0" y="3241"/>
                                    </p:animMotion>
                                  </p:childTnLst>
                                </p:cTn>
                              </p:par>
                              <p:par>
                                <p:cTn id="33" presetID="42" presetClass="path" presetSubtype="0" accel="50000" decel="50000" fill="hold" grpId="1" nodeType="withEffect">
                                  <p:stCondLst>
                                    <p:cond delay="0"/>
                                  </p:stCondLst>
                                  <p:childTnLst>
                                    <p:animMotion origin="layout" path="M 0.00117 0.14908 L 0.00143 0.2132 " pathEditMode="relative" rAng="0" ptsTypes="AA">
                                      <p:cBhvr>
                                        <p:cTn id="34" dur="2000" fill="hold"/>
                                        <p:tgtEl>
                                          <p:spTgt spid="6"/>
                                        </p:tgtEl>
                                        <p:attrNameLst>
                                          <p:attrName>ppt_x</p:attrName>
                                          <p:attrName>ppt_y</p:attrName>
                                        </p:attrNameLst>
                                      </p:cBhvr>
                                      <p:rCtr x="13" y="3194"/>
                                    </p:animMotion>
                                  </p:childTnLst>
                                </p:cTn>
                              </p:par>
                              <p:par>
                                <p:cTn id="35" presetID="42" presetClass="path" presetSubtype="0" accel="50000" decel="50000" fill="hold" grpId="1" nodeType="withEffect">
                                  <p:stCondLst>
                                    <p:cond delay="0"/>
                                  </p:stCondLst>
                                  <p:childTnLst>
                                    <p:animMotion origin="layout" path="M -0.00156 0.15 L -0.00065 0.22639 " pathEditMode="relative" rAng="0" ptsTypes="AA">
                                      <p:cBhvr>
                                        <p:cTn id="36" dur="2000" fill="hold"/>
                                        <p:tgtEl>
                                          <p:spTgt spid="10"/>
                                        </p:tgtEl>
                                        <p:attrNameLst>
                                          <p:attrName>ppt_x</p:attrName>
                                          <p:attrName>ppt_y</p:attrName>
                                        </p:attrNameLst>
                                      </p:cBhvr>
                                      <p:rCtr x="39" y="3819"/>
                                    </p:animMotion>
                                  </p:childTnLst>
                                </p:cTn>
                              </p:par>
                              <p:par>
                                <p:cTn id="37" presetID="0" presetClass="path" presetSubtype="0" accel="50000" decel="50000" fill="hold" grpId="1" nodeType="withEffect">
                                  <p:stCondLst>
                                    <p:cond delay="0"/>
                                  </p:stCondLst>
                                  <p:childTnLst>
                                    <p:animMotion origin="layout" path="M -0.00092 0.14699 L -0.00092 0.21088 " pathEditMode="relative" rAng="0" ptsTypes="AA">
                                      <p:cBhvr>
                                        <p:cTn id="38" dur="2000" fill="hold"/>
                                        <p:tgtEl>
                                          <p:spTgt spid="14"/>
                                        </p:tgtEl>
                                        <p:attrNameLst>
                                          <p:attrName>ppt_x</p:attrName>
                                          <p:attrName>ppt_y</p:attrName>
                                        </p:attrNameLst>
                                      </p:cBhvr>
                                      <p:rCtr x="0" y="3194"/>
                                    </p:animMotion>
                                  </p:childTnLst>
                                </p:cTn>
                              </p:par>
                              <p:par>
                                <p:cTn id="39" presetID="0" presetClass="path" presetSubtype="0" accel="50000" decel="50000" fill="hold" grpId="1" nodeType="withEffect">
                                  <p:stCondLst>
                                    <p:cond delay="0"/>
                                  </p:stCondLst>
                                  <p:childTnLst>
                                    <p:animMotion origin="layout" path="M 0.00222 -0.14977 C 0.00222 -0.19421 0.00027 -0.23843 -0.00156 -0.28148 " pathEditMode="relative" rAng="0" ptsTypes="AA">
                                      <p:cBhvr>
                                        <p:cTn id="40" dur="2000" fill="hold"/>
                                        <p:tgtEl>
                                          <p:spTgt spid="11"/>
                                        </p:tgtEl>
                                        <p:attrNameLst>
                                          <p:attrName>ppt_x</p:attrName>
                                          <p:attrName>ppt_y</p:attrName>
                                        </p:attrNameLst>
                                      </p:cBhvr>
                                      <p:rCtr x="-195" y="-6597"/>
                                    </p:animMotion>
                                  </p:childTnLst>
                                </p:cTn>
                              </p:par>
                              <p:par>
                                <p:cTn id="41" presetID="0" presetClass="path" presetSubtype="0" accel="50000" decel="50000" fill="hold" grpId="2" nodeType="withEffect">
                                  <p:stCondLst>
                                    <p:cond delay="0"/>
                                  </p:stCondLst>
                                  <p:childTnLst>
                                    <p:animMotion origin="layout" path="M 0.42682 0.37292 L 0.42552 0.22338 " pathEditMode="relative" rAng="0" ptsTypes="AA">
                                      <p:cBhvr>
                                        <p:cTn id="42" dur="2000" fill="hold"/>
                                        <p:tgtEl>
                                          <p:spTgt spid="8"/>
                                        </p:tgtEl>
                                        <p:attrNameLst>
                                          <p:attrName>ppt_x</p:attrName>
                                          <p:attrName>ppt_y</p:attrName>
                                        </p:attrNameLst>
                                      </p:cBhvr>
                                      <p:rCtr x="-65" y="-7477"/>
                                    </p:animMotion>
                                  </p:childTnLst>
                                </p:cTn>
                              </p:par>
                              <p:par>
                                <p:cTn id="43" presetID="42" presetClass="path" presetSubtype="0" accel="50000" decel="50000" fill="hold" grpId="2" nodeType="withEffect">
                                  <p:stCondLst>
                                    <p:cond delay="0"/>
                                  </p:stCondLst>
                                  <p:childTnLst>
                                    <p:animMotion origin="layout" path="M 0.43489 0.37477 L 0.43581 0.22107 " pathEditMode="relative" rAng="0" ptsTypes="AA">
                                      <p:cBhvr>
                                        <p:cTn id="44" dur="2000" fill="hold"/>
                                        <p:tgtEl>
                                          <p:spTgt spid="9"/>
                                        </p:tgtEl>
                                        <p:attrNameLst>
                                          <p:attrName>ppt_x</p:attrName>
                                          <p:attrName>ppt_y</p:attrName>
                                        </p:attrNameLst>
                                      </p:cBhvr>
                                      <p:rCtr x="39" y="-7685"/>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par>
                                <p:cTn id="76" presetID="22" presetClass="entr" presetSubtype="1"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500"/>
                                        <p:tgtEl>
                                          <p:spTgt spid="25"/>
                                        </p:tgtEl>
                                      </p:cBhvr>
                                    </p:animEffect>
                                  </p:childTnLst>
                                </p:cTn>
                              </p:par>
                              <p:par>
                                <p:cTn id="79" presetID="22" presetClass="entr" presetSubtype="1"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up)">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8" grpId="2"/>
      <p:bldP spid="9" grpId="0"/>
      <p:bldP spid="9" grpId="1"/>
      <p:bldP spid="9" grpId="2"/>
      <p:bldP spid="10" grpId="0" animBg="1"/>
      <p:bldP spid="10" grpId="1" animBg="1"/>
      <p:bldP spid="11" grpId="0" animBg="1"/>
      <p:bldP spid="11" grpId="1" animBg="1"/>
      <p:bldP spid="12" grpId="0" animBg="1"/>
      <p:bldP spid="14" grpId="0"/>
      <p:bldP spid="14" grpId="1"/>
      <p:bldP spid="17" grpId="0"/>
      <p:bldP spid="18" grpId="0"/>
      <p:bldP spid="23" grpId="0" animBg="1"/>
      <p:bldP spid="24"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36</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0C7C5EB0-2875-4B22-B557-649D919A644A}"/>
                  </a:ext>
                </a:extLst>
              </p:cNvPr>
              <p:cNvSpPr/>
              <p:nvPr/>
            </p:nvSpPr>
            <p:spPr>
              <a:xfrm>
                <a:off x="2898014" y="785143"/>
                <a:ext cx="4813828" cy="120032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0</m:t>
                          </m:r>
                        </m:sub>
                      </m:sSub>
                      <m:r>
                        <a:rPr lang="en-US" altLang="ja-JP" sz="3600" b="0" i="1" smtClean="0">
                          <a:solidFill>
                            <a:srgbClr val="FF0000"/>
                          </a:solidFill>
                          <a:latin typeface="Cambria Math" panose="02040503050406030204" pitchFamily="18" charset="0"/>
                        </a:rPr>
                        <m:t>=</m:t>
                      </m:r>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rPr>
                        <m:t>+</m:t>
                      </m:r>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oMath>
                  </m:oMathPara>
                </a14:m>
                <a:endParaRPr lang="en-US" altLang="ja-JP" sz="3600" b="0" i="1" dirty="0">
                  <a:solidFill>
                    <a:srgbClr val="FF0000"/>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→5</m:t>
                      </m:r>
                      <m:r>
                        <a:rPr lang="en-US" altLang="ja-JP" sz="3600" i="1">
                          <a:solidFill>
                            <a:srgbClr val="FF0000"/>
                          </a:solidFill>
                          <a:latin typeface="Cambria Math" panose="02040503050406030204" pitchFamily="18" charset="0"/>
                          <a:ea typeface="Cambria Math" panose="02040503050406030204" pitchFamily="18" charset="0"/>
                        </a:rPr>
                        <m:t>00</m:t>
                      </m:r>
                      <m:d>
                        <m:dPr>
                          <m:begChr m:val="["/>
                          <m:endChr m:val="]"/>
                          <m:ctrlPr>
                            <a:rPr lang="en-US" altLang="ja-JP" sz="3600" i="1">
                              <a:solidFill>
                                <a:srgbClr val="FF0000"/>
                              </a:solidFill>
                              <a:latin typeface="Cambria Math" panose="02040503050406030204" pitchFamily="18" charset="0"/>
                            </a:rPr>
                          </m:ctrlPr>
                        </m:dPr>
                        <m:e>
                          <m:r>
                            <a:rPr lang="ja-JP" altLang="en-US" sz="3600" i="1">
                              <a:solidFill>
                                <a:srgbClr val="FF0000"/>
                              </a:solidFill>
                              <a:latin typeface="Cambria Math" panose="02040503050406030204" pitchFamily="18" charset="0"/>
                            </a:rPr>
                            <m:t>𝜇</m:t>
                          </m:r>
                          <m:r>
                            <a:rPr lang="en-US" altLang="ja-JP" sz="3600" i="1">
                              <a:solidFill>
                                <a:srgbClr val="FF0000"/>
                              </a:solidFill>
                              <a:latin typeface="Cambria Math" panose="02040503050406030204" pitchFamily="18" charset="0"/>
                            </a:rPr>
                            <m:t>𝐶</m:t>
                          </m:r>
                        </m:e>
                      </m:d>
                      <m:r>
                        <a:rPr lang="en-US" altLang="ja-JP" sz="3600" b="0" i="1" smtClean="0">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r>
                        <a:rPr lang="en-US" altLang="ja-JP" sz="3600" i="1">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2</m:t>
                          </m:r>
                        </m:sub>
                      </m:sSub>
                    </m:oMath>
                  </m:oMathPara>
                </a14:m>
                <a:endParaRPr lang="en-US" altLang="ja-JP" sz="3600" b="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0C7C5EB0-2875-4B22-B557-649D919A644A}"/>
                  </a:ext>
                </a:extLst>
              </p:cNvPr>
              <p:cNvSpPr>
                <a:spLocks noRot="1" noChangeAspect="1" noMove="1" noResize="1" noEditPoints="1" noAdjustHandles="1" noChangeArrowheads="1" noChangeShapeType="1" noTextEdit="1"/>
              </p:cNvSpPr>
              <p:nvPr/>
            </p:nvSpPr>
            <p:spPr>
              <a:xfrm>
                <a:off x="2898014" y="785143"/>
                <a:ext cx="4813828" cy="1200329"/>
              </a:xfrm>
              <a:prstGeom prst="rect">
                <a:avLst/>
              </a:prstGeom>
              <a:blipFill>
                <a:blip r:embed="rId2"/>
                <a:stretch>
                  <a:fillRect/>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A8740482-7BA8-4E81-84AE-9D37C191CCDB}"/>
              </a:ext>
            </a:extLst>
          </p:cNvPr>
          <p:cNvSpPr/>
          <p:nvPr/>
        </p:nvSpPr>
        <p:spPr>
          <a:xfrm>
            <a:off x="192064" y="760363"/>
            <a:ext cx="2646878" cy="584775"/>
          </a:xfrm>
          <a:prstGeom prst="rect">
            <a:avLst/>
          </a:prstGeom>
        </p:spPr>
        <p:txBody>
          <a:bodyPr wrap="none">
            <a:spAutoFit/>
          </a:bodyPr>
          <a:lstStyle/>
          <a:p>
            <a:r>
              <a:rPr lang="ja-JP" altLang="en-US" sz="3200" dirty="0">
                <a:latin typeface="HG丸ｺﾞｼｯｸM-PRO" panose="020F0600000000000000" pitchFamily="50" charset="-128"/>
                <a:ea typeface="HG丸ｺﾞｼｯｸM-PRO" panose="020F0600000000000000" pitchFamily="50" charset="-128"/>
              </a:rPr>
              <a:t>電気量保存則</a:t>
            </a: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DD03E10-6C06-422C-B0DF-562166B55850}"/>
                  </a:ext>
                </a:extLst>
              </p:cNvPr>
              <p:cNvSpPr/>
              <p:nvPr/>
            </p:nvSpPr>
            <p:spPr>
              <a:xfrm>
                <a:off x="359981" y="2180690"/>
                <a:ext cx="6627237" cy="1384995"/>
              </a:xfrm>
              <a:prstGeom prst="rect">
                <a:avLst/>
              </a:prstGeom>
            </p:spPr>
            <p:txBody>
              <a:bodyPr wrap="square">
                <a:spAutoFit/>
              </a:bodyP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２つのコンデンサーの電位差・電圧が等しいから</a:t>
                </a:r>
                <a14:m>
                  <m:oMath xmlns:m="http://schemas.openxmlformats.org/officeDocument/2006/math">
                    <m:r>
                      <a:rPr lang="en-US" altLang="ja-JP" sz="2800" i="1">
                        <a:solidFill>
                          <a:schemeClr val="tx1"/>
                        </a:solidFill>
                        <a:latin typeface="Cambria Math" panose="02040503050406030204" pitchFamily="18" charset="0"/>
                      </a:rPr>
                      <m:t>𝑄</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𝐶𝑉</m:t>
                    </m:r>
                  </m:oMath>
                </a14:m>
                <a:r>
                  <a:rPr lang="ja-JP" altLang="en-US" sz="2800" dirty="0">
                    <a:solidFill>
                      <a:schemeClr val="tx1"/>
                    </a:solidFill>
                    <a:latin typeface="HG丸ｺﾞｼｯｸM-PRO" panose="020F0600000000000000" pitchFamily="50" charset="-128"/>
                    <a:ea typeface="HG丸ｺﾞｼｯｸM-PRO" panose="020F0600000000000000" pitchFamily="50" charset="-128"/>
                  </a:rPr>
                  <a:t>より</a:t>
                </a:r>
                <a14:m>
                  <m:oMath xmlns:m="http://schemas.openxmlformats.org/officeDocument/2006/math">
                    <m:r>
                      <a:rPr lang="en-US" altLang="ja-JP" sz="2800" i="1">
                        <a:solidFill>
                          <a:schemeClr val="tx1"/>
                        </a:solidFill>
                        <a:latin typeface="Cambria Math" panose="02040503050406030204" pitchFamily="18" charset="0"/>
                      </a:rPr>
                      <m:t>𝑉</m:t>
                    </m:r>
                  </m:oMath>
                </a14:m>
                <a:r>
                  <a:rPr lang="en-US" altLang="ja-JP" sz="2800" dirty="0">
                    <a:solidFill>
                      <a:schemeClr val="tx1"/>
                    </a:solidFill>
                    <a:latin typeface="HG丸ｺﾞｼｯｸM-PRO" panose="020F0600000000000000" pitchFamily="50" charset="-128"/>
                    <a:ea typeface="HG丸ｺﾞｼｯｸM-PRO" panose="020F0600000000000000" pitchFamily="50" charset="-128"/>
                  </a:rPr>
                  <a:t>’</a:t>
                </a:r>
                <a:r>
                  <a:rPr lang="ja-JP" altLang="en-US" sz="2800" dirty="0">
                    <a:solidFill>
                      <a:schemeClr val="tx1"/>
                    </a:solidFill>
                    <a:latin typeface="HG丸ｺﾞｼｯｸM-PRO" panose="020F0600000000000000" pitchFamily="50" charset="-128"/>
                    <a:ea typeface="HG丸ｺﾞｼｯｸM-PRO" panose="020F0600000000000000" pitchFamily="50" charset="-128"/>
                  </a:rPr>
                  <a:t>は</a:t>
                </a:r>
                <a14:m>
                  <m:oMath xmlns:m="http://schemas.openxmlformats.org/officeDocument/2006/math">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𝐶</m:t>
                        </m:r>
                      </m:e>
                      <m:sub>
                        <m:r>
                          <a:rPr lang="en-US" altLang="ja-JP" sz="2800" i="1">
                            <a:solidFill>
                              <a:schemeClr val="tx1"/>
                            </a:solidFill>
                            <a:latin typeface="Cambria Math" panose="02040503050406030204" pitchFamily="18" charset="0"/>
                          </a:rPr>
                          <m:t>1</m:t>
                        </m:r>
                      </m:sub>
                    </m:sSub>
                  </m:oMath>
                </a14:m>
                <a:r>
                  <a:rPr lang="ja-JP" altLang="en-US" sz="2800" dirty="0">
                    <a:solidFill>
                      <a:schemeClr val="tx1"/>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𝐶</m:t>
                        </m:r>
                      </m:e>
                      <m:sub>
                        <m:r>
                          <a:rPr lang="en-US" altLang="ja-JP" sz="2800" b="0" i="1" smtClean="0">
                            <a:solidFill>
                              <a:schemeClr val="tx1"/>
                            </a:solidFill>
                            <a:latin typeface="Cambria Math" panose="02040503050406030204" pitchFamily="18" charset="0"/>
                          </a:rPr>
                          <m:t>2</m:t>
                        </m:r>
                      </m:sub>
                    </m:sSub>
                  </m:oMath>
                </a14:m>
                <a:r>
                  <a:rPr lang="ja-JP" altLang="en-US" sz="2800" dirty="0">
                    <a:solidFill>
                      <a:schemeClr val="tx1"/>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800" i="1">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𝑄</m:t>
                        </m:r>
                      </m:e>
                      <m:sub>
                        <m:r>
                          <a:rPr lang="en-US" altLang="ja-JP" sz="2800" i="1">
                            <a:solidFill>
                              <a:schemeClr val="tx1"/>
                            </a:solidFill>
                            <a:latin typeface="Cambria Math" panose="02040503050406030204" pitchFamily="18" charset="0"/>
                          </a:rPr>
                          <m:t>1</m:t>
                        </m:r>
                      </m:sub>
                    </m:sSub>
                  </m:oMath>
                </a14:m>
                <a:r>
                  <a:rPr lang="ja-JP" altLang="en-US" sz="2800" dirty="0">
                    <a:solidFill>
                      <a:schemeClr val="tx1"/>
                    </a:solidFill>
                    <a:latin typeface="HG丸ｺﾞｼｯｸM-PRO" panose="020F0600000000000000" pitchFamily="50" charset="-128"/>
                    <a:ea typeface="HG丸ｺﾞｼｯｸM-PRO" panose="020F0600000000000000" pitchFamily="50" charset="-128"/>
                  </a:rPr>
                  <a:t>，</a:t>
                </a:r>
                <a14:m>
                  <m:oMath xmlns:m="http://schemas.openxmlformats.org/officeDocument/2006/math">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𝑄</m:t>
                        </m:r>
                      </m:e>
                      <m:sub>
                        <m:r>
                          <a:rPr lang="en-US" altLang="ja-JP" sz="2800" b="0" i="1" smtClean="0">
                            <a:solidFill>
                              <a:schemeClr val="tx1"/>
                            </a:solidFill>
                            <a:latin typeface="Cambria Math" panose="02040503050406030204" pitchFamily="18" charset="0"/>
                          </a:rPr>
                          <m:t>2</m:t>
                        </m:r>
                      </m:sub>
                    </m:sSub>
                  </m:oMath>
                </a14:m>
                <a:r>
                  <a:rPr lang="ja-JP" altLang="en-US" sz="2800" dirty="0">
                    <a:solidFill>
                      <a:schemeClr val="tx1"/>
                    </a:solidFill>
                    <a:latin typeface="HG丸ｺﾞｼｯｸM-PRO" panose="020F0600000000000000" pitchFamily="50" charset="-128"/>
                    <a:ea typeface="HG丸ｺﾞｼｯｸM-PRO" panose="020F0600000000000000" pitchFamily="50" charset="-128"/>
                  </a:rPr>
                  <a:t>を用いて</a:t>
                </a:r>
              </a:p>
            </p:txBody>
          </p:sp>
        </mc:Choice>
        <mc:Fallback xmlns="">
          <p:sp>
            <p:nvSpPr>
              <p:cNvPr id="8" name="正方形/長方形 7">
                <a:extLst>
                  <a:ext uri="{FF2B5EF4-FFF2-40B4-BE49-F238E27FC236}">
                    <a16:creationId xmlns:a16="http://schemas.microsoft.com/office/drawing/2014/main" id="{9DD03E10-6C06-422C-B0DF-562166B55850}"/>
                  </a:ext>
                </a:extLst>
              </p:cNvPr>
              <p:cNvSpPr>
                <a:spLocks noRot="1" noChangeAspect="1" noMove="1" noResize="1" noEditPoints="1" noAdjustHandles="1" noChangeArrowheads="1" noChangeShapeType="1" noTextEdit="1"/>
              </p:cNvSpPr>
              <p:nvPr/>
            </p:nvSpPr>
            <p:spPr>
              <a:xfrm>
                <a:off x="359981" y="2180690"/>
                <a:ext cx="6627237" cy="1384995"/>
              </a:xfrm>
              <a:prstGeom prst="rect">
                <a:avLst/>
              </a:prstGeom>
              <a:blipFill>
                <a:blip r:embed="rId3"/>
                <a:stretch>
                  <a:fillRect l="-1840" t="-4846" r="-828" b="-105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6065F1B3-630C-46D3-846B-CF6E36A1222B}"/>
                  </a:ext>
                </a:extLst>
              </p:cNvPr>
              <p:cNvSpPr/>
              <p:nvPr/>
            </p:nvSpPr>
            <p:spPr>
              <a:xfrm>
                <a:off x="634256" y="3717995"/>
                <a:ext cx="5548698" cy="1223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3600" b="0" i="1" smtClean="0">
                              <a:solidFill>
                                <a:srgbClr val="FF0000"/>
                              </a:solidFill>
                              <a:latin typeface="Cambria Math" panose="02040503050406030204" pitchFamily="18" charset="0"/>
                            </a:rPr>
                          </m:ctrlPr>
                        </m:sSupPr>
                        <m:e>
                          <m:r>
                            <a:rPr lang="en-US" altLang="ja-JP" sz="3600" i="1" smtClean="0">
                              <a:solidFill>
                                <a:srgbClr val="FF0000"/>
                              </a:solidFill>
                              <a:latin typeface="Cambria Math" panose="02040503050406030204" pitchFamily="18" charset="0"/>
                            </a:rPr>
                            <m:t>𝑉</m:t>
                          </m:r>
                        </m:e>
                        <m:sup>
                          <m:r>
                            <a:rPr lang="en-US" altLang="ja-JP" sz="3600" b="0" i="1" smtClean="0">
                              <a:solidFill>
                                <a:srgbClr val="FF0000"/>
                              </a:solidFill>
                              <a:latin typeface="Cambria Math" panose="02040503050406030204" pitchFamily="18" charset="0"/>
                            </a:rPr>
                            <m:t>′</m:t>
                          </m:r>
                        </m:sup>
                      </m:sSup>
                      <m:r>
                        <a:rPr lang="en-US" altLang="ja-JP" sz="3600" b="0" i="1" smtClean="0">
                          <a:solidFill>
                            <a:srgbClr val="FF0000"/>
                          </a:solidFill>
                          <a:latin typeface="Cambria Math" panose="02040503050406030204" pitchFamily="18" charset="0"/>
                        </a:rPr>
                        <m:t>=</m:t>
                      </m:r>
                      <m:f>
                        <m:fPr>
                          <m:ctrlPr>
                            <a:rPr lang="en-US" altLang="ja-JP" sz="3600" b="0" i="1" smtClean="0">
                              <a:solidFill>
                                <a:srgbClr val="FF0000"/>
                              </a:solidFill>
                              <a:latin typeface="Cambria Math" panose="02040503050406030204" pitchFamily="18" charset="0"/>
                            </a:rPr>
                          </m:ctrlPr>
                        </m:fPr>
                        <m:num>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1</m:t>
                              </m:r>
                            </m:sub>
                          </m:sSub>
                        </m:num>
                        <m:den>
                          <m:sSub>
                            <m:sSubPr>
                              <m:ctrlPr>
                                <a:rPr lang="en-US" altLang="ja-JP" sz="3600" i="1">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𝐶</m:t>
                              </m:r>
                            </m:e>
                            <m:sub>
                              <m:r>
                                <a:rPr lang="en-US" altLang="ja-JP" sz="3600" i="1">
                                  <a:solidFill>
                                    <a:srgbClr val="FF0000"/>
                                  </a:solidFill>
                                  <a:latin typeface="Cambria Math" panose="02040503050406030204" pitchFamily="18" charset="0"/>
                                </a:rPr>
                                <m:t>1</m:t>
                              </m:r>
                            </m:sub>
                          </m:sSub>
                        </m:den>
                      </m:f>
                      <m:r>
                        <a:rPr lang="en-US" altLang="ja-JP" sz="3600" b="0" i="1" smtClean="0">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num>
                        <m:den>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𝐶</m:t>
                              </m:r>
                            </m:e>
                            <m:sub>
                              <m:r>
                                <a:rPr lang="en-US" altLang="ja-JP" sz="3600" b="0" i="1" smtClean="0">
                                  <a:solidFill>
                                    <a:srgbClr val="FF0000"/>
                                  </a:solidFill>
                                  <a:latin typeface="Cambria Math" panose="02040503050406030204" pitchFamily="18" charset="0"/>
                                </a:rPr>
                                <m:t>2</m:t>
                              </m:r>
                            </m:sub>
                          </m:sSub>
                        </m:den>
                      </m:f>
                      <m:r>
                        <a:rPr lang="en-US" altLang="ja-JP" sz="3600" b="0" i="1" smtClean="0">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num>
                        <m:den>
                          <m:r>
                            <a:rPr lang="en-US" altLang="ja-JP" sz="3600" b="0" i="1" smtClean="0">
                              <a:solidFill>
                                <a:srgbClr val="FF0000"/>
                              </a:solidFill>
                              <a:latin typeface="Cambria Math" panose="02040503050406030204" pitchFamily="18" charset="0"/>
                            </a:rPr>
                            <m:t>5</m:t>
                          </m:r>
                          <m:r>
                            <a:rPr lang="ja-JP" altLang="en-US" sz="3600" b="0" i="1" smtClean="0">
                              <a:solidFill>
                                <a:srgbClr val="FF0000"/>
                              </a:solidFill>
                              <a:latin typeface="Cambria Math" panose="02040503050406030204" pitchFamily="18" charset="0"/>
                            </a:rPr>
                            <m:t>𝜇</m:t>
                          </m:r>
                        </m:den>
                      </m:f>
                      <m:r>
                        <a:rPr lang="en-US" altLang="ja-JP" sz="3600" i="1">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2</m:t>
                              </m:r>
                            </m:sub>
                          </m:sSub>
                        </m:num>
                        <m:den>
                          <m:r>
                            <a:rPr lang="en-US" altLang="ja-JP" sz="3600" b="0" i="1" smtClean="0">
                              <a:solidFill>
                                <a:srgbClr val="FF0000"/>
                              </a:solidFill>
                              <a:latin typeface="Cambria Math" panose="02040503050406030204" pitchFamily="18" charset="0"/>
                            </a:rPr>
                            <m:t>15</m:t>
                          </m:r>
                          <m:r>
                            <a:rPr lang="ja-JP" altLang="en-US" sz="3600" i="1">
                              <a:solidFill>
                                <a:srgbClr val="FF0000"/>
                              </a:solidFill>
                              <a:latin typeface="Cambria Math" panose="02040503050406030204" pitchFamily="18" charset="0"/>
                            </a:rPr>
                            <m:t>𝜇</m:t>
                          </m:r>
                        </m:den>
                      </m:f>
                    </m:oMath>
                  </m:oMathPara>
                </a14:m>
                <a:endParaRPr lang="en-US" altLang="ja-JP" sz="3600" b="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6065F1B3-630C-46D3-846B-CF6E36A1222B}"/>
                  </a:ext>
                </a:extLst>
              </p:cNvPr>
              <p:cNvSpPr>
                <a:spLocks noRot="1" noChangeAspect="1" noMove="1" noResize="1" noEditPoints="1" noAdjustHandles="1" noChangeArrowheads="1" noChangeShapeType="1" noTextEdit="1"/>
              </p:cNvSpPr>
              <p:nvPr/>
            </p:nvSpPr>
            <p:spPr>
              <a:xfrm>
                <a:off x="634256" y="3717995"/>
                <a:ext cx="5548698" cy="122373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5EAB74CC-D200-4B97-A376-936B6F911BA6}"/>
                  </a:ext>
                </a:extLst>
              </p:cNvPr>
              <p:cNvSpPr/>
              <p:nvPr/>
            </p:nvSpPr>
            <p:spPr>
              <a:xfrm>
                <a:off x="3271365" y="5244622"/>
                <a:ext cx="300191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m:t>
                      </m:r>
                      <m:sSub>
                        <m:sSubPr>
                          <m:ctrlPr>
                            <a:rPr lang="en-US" altLang="ja-JP" sz="4000" i="1">
                              <a:solidFill>
                                <a:srgbClr val="FF0000"/>
                              </a:solidFill>
                              <a:latin typeface="Cambria Math" panose="02040503050406030204" pitchFamily="18" charset="0"/>
                            </a:rPr>
                          </m:ctrlPr>
                        </m:sSubPr>
                        <m:e>
                          <m:r>
                            <a:rPr lang="en-US" altLang="ja-JP" sz="4000" i="1">
                              <a:solidFill>
                                <a:srgbClr val="FF0000"/>
                              </a:solidFill>
                              <a:latin typeface="Cambria Math" panose="02040503050406030204" pitchFamily="18" charset="0"/>
                            </a:rPr>
                            <m:t>𝑄</m:t>
                          </m:r>
                        </m:e>
                        <m:sub>
                          <m:r>
                            <a:rPr lang="en-US" altLang="ja-JP" sz="4000" i="1">
                              <a:solidFill>
                                <a:srgbClr val="FF0000"/>
                              </a:solidFill>
                              <a:latin typeface="Cambria Math" panose="02040503050406030204" pitchFamily="18" charset="0"/>
                            </a:rPr>
                            <m:t>2</m:t>
                          </m:r>
                        </m:sub>
                      </m:sSub>
                      <m:r>
                        <a:rPr lang="en-US" altLang="ja-JP" sz="4000" b="0" i="1" smtClean="0">
                          <a:solidFill>
                            <a:srgbClr val="FF0000"/>
                          </a:solidFill>
                          <a:latin typeface="Cambria Math" panose="02040503050406030204" pitchFamily="18" charset="0"/>
                        </a:rPr>
                        <m:t>=3</m:t>
                      </m:r>
                      <m:sSub>
                        <m:sSubPr>
                          <m:ctrlPr>
                            <a:rPr lang="en-US" altLang="ja-JP" sz="4000" i="1">
                              <a:solidFill>
                                <a:srgbClr val="FF0000"/>
                              </a:solidFill>
                              <a:latin typeface="Cambria Math" panose="02040503050406030204" pitchFamily="18" charset="0"/>
                            </a:rPr>
                          </m:ctrlPr>
                        </m:sSubPr>
                        <m:e>
                          <m:r>
                            <a:rPr lang="en-US" altLang="ja-JP" sz="4000" i="1">
                              <a:solidFill>
                                <a:srgbClr val="FF0000"/>
                              </a:solidFill>
                              <a:latin typeface="Cambria Math" panose="02040503050406030204" pitchFamily="18" charset="0"/>
                            </a:rPr>
                            <m:t>𝑄</m:t>
                          </m:r>
                        </m:e>
                        <m:sub>
                          <m:r>
                            <a:rPr lang="en-US" altLang="ja-JP" sz="4000" b="0" i="1" smtClean="0">
                              <a:solidFill>
                                <a:srgbClr val="FF0000"/>
                              </a:solidFill>
                              <a:latin typeface="Cambria Math" panose="02040503050406030204" pitchFamily="18" charset="0"/>
                            </a:rPr>
                            <m:t>1</m:t>
                          </m:r>
                        </m:sub>
                      </m:sSub>
                    </m:oMath>
                  </m:oMathPara>
                </a14:m>
                <a:endParaRPr lang="en-US" altLang="ja-JP" sz="4000" b="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5EAB74CC-D200-4B97-A376-936B6F911BA6}"/>
                  </a:ext>
                </a:extLst>
              </p:cNvPr>
              <p:cNvSpPr>
                <a:spLocks noRot="1" noChangeAspect="1" noMove="1" noResize="1" noEditPoints="1" noAdjustHandles="1" noChangeArrowheads="1" noChangeShapeType="1" noTextEdit="1"/>
              </p:cNvSpPr>
              <p:nvPr/>
            </p:nvSpPr>
            <p:spPr>
              <a:xfrm>
                <a:off x="3271365" y="5244622"/>
                <a:ext cx="3001912" cy="707886"/>
              </a:xfrm>
              <a:prstGeom prst="rect">
                <a:avLst/>
              </a:prstGeom>
              <a:blipFill>
                <a:blip r:embed="rId5"/>
                <a:stretch>
                  <a:fillRect/>
                </a:stretch>
              </a:blipFill>
            </p:spPr>
            <p:txBody>
              <a:bodyPr/>
              <a:lstStyle/>
              <a:p>
                <a:r>
                  <a:rPr lang="ja-JP" altLang="en-US">
                    <a:noFill/>
                  </a:rPr>
                  <a:t> </a:t>
                </a:r>
              </a:p>
            </p:txBody>
          </p:sp>
        </mc:Fallback>
      </mc:AlternateContent>
      <p:grpSp>
        <p:nvGrpSpPr>
          <p:cNvPr id="22" name="グループ化 21">
            <a:extLst>
              <a:ext uri="{FF2B5EF4-FFF2-40B4-BE49-F238E27FC236}">
                <a16:creationId xmlns:a16="http://schemas.microsoft.com/office/drawing/2014/main" id="{6ECECC7D-F8D4-4522-B7EF-585FC08434CB}"/>
              </a:ext>
            </a:extLst>
          </p:cNvPr>
          <p:cNvGrpSpPr/>
          <p:nvPr/>
        </p:nvGrpSpPr>
        <p:grpSpPr>
          <a:xfrm>
            <a:off x="7304596" y="826171"/>
            <a:ext cx="4595253" cy="3186723"/>
            <a:chOff x="5300956" y="2040597"/>
            <a:chExt cx="6286473" cy="4359553"/>
          </a:xfrm>
        </p:grpSpPr>
        <p:pic>
          <p:nvPicPr>
            <p:cNvPr id="11" name="図 10">
              <a:extLst>
                <a:ext uri="{FF2B5EF4-FFF2-40B4-BE49-F238E27FC236}">
                  <a16:creationId xmlns:a16="http://schemas.microsoft.com/office/drawing/2014/main" id="{099CA18B-72D8-45E2-A18F-744FDB5A9002}"/>
                </a:ext>
              </a:extLst>
            </p:cNvPr>
            <p:cNvPicPr>
              <a:picLocks noChangeAspect="1"/>
            </p:cNvPicPr>
            <p:nvPr/>
          </p:nvPicPr>
          <p:blipFill>
            <a:blip r:embed="rId6"/>
            <a:stretch>
              <a:fillRect/>
            </a:stretch>
          </p:blipFill>
          <p:spPr>
            <a:xfrm>
              <a:off x="5300956" y="2040597"/>
              <a:ext cx="5632279" cy="4359553"/>
            </a:xfrm>
            <a:prstGeom prst="rect">
              <a:avLst/>
            </a:prstGeom>
          </p:spPr>
        </p:pic>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F3495C4-F64A-473D-AB34-63A6EA5B8786}"/>
                    </a:ext>
                  </a:extLst>
                </p:cNvPr>
                <p:cNvSpPr/>
                <p:nvPr/>
              </p:nvSpPr>
              <p:spPr>
                <a:xfrm>
                  <a:off x="7381254" y="3153548"/>
                  <a:ext cx="645905"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0</m:t>
                            </m:r>
                          </m:sub>
                        </m:sSub>
                      </m:oMath>
                    </m:oMathPara>
                  </a14:m>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F3495C4-F64A-473D-AB34-63A6EA5B8786}"/>
                    </a:ext>
                  </a:extLst>
                </p:cNvPr>
                <p:cNvSpPr>
                  <a:spLocks noRot="1" noChangeAspect="1" noMove="1" noResize="1" noEditPoints="1" noAdjustHandles="1" noChangeArrowheads="1" noChangeShapeType="1" noTextEdit="1"/>
                </p:cNvSpPr>
                <p:nvPr/>
              </p:nvSpPr>
              <p:spPr>
                <a:xfrm>
                  <a:off x="7381254" y="3153548"/>
                  <a:ext cx="645905" cy="631575"/>
                </a:xfrm>
                <a:prstGeom prst="rect">
                  <a:avLst/>
                </a:prstGeom>
                <a:blipFill>
                  <a:blip r:embed="rId7"/>
                  <a:stretch>
                    <a:fillRect l="-9091" r="-3896" b="-14474"/>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03E80B4B-1BFB-4024-8B6F-C70CA2A1D501}"/>
                </a:ext>
              </a:extLst>
            </p:cNvPr>
            <p:cNvSpPr/>
            <p:nvPr/>
          </p:nvSpPr>
          <p:spPr>
            <a:xfrm>
              <a:off x="6792058" y="2323152"/>
              <a:ext cx="4677836" cy="189722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486EB1DE-8C1F-430D-955A-C92EDFE92244}"/>
                </a:ext>
              </a:extLst>
            </p:cNvPr>
            <p:cNvSpPr/>
            <p:nvPr/>
          </p:nvSpPr>
          <p:spPr>
            <a:xfrm>
              <a:off x="8188785" y="2750563"/>
              <a:ext cx="1936828" cy="63157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電荷保存</a:t>
              </a:r>
            </a:p>
          </p:txBody>
        </p:sp>
        <p:cxnSp>
          <p:nvCxnSpPr>
            <p:cNvPr id="15" name="直線コネクタ 14">
              <a:extLst>
                <a:ext uri="{FF2B5EF4-FFF2-40B4-BE49-F238E27FC236}">
                  <a16:creationId xmlns:a16="http://schemas.microsoft.com/office/drawing/2014/main" id="{03FF83E0-16D6-43A4-85C5-003F1908630A}"/>
                </a:ext>
              </a:extLst>
            </p:cNvPr>
            <p:cNvCxnSpPr/>
            <p:nvPr/>
          </p:nvCxnSpPr>
          <p:spPr>
            <a:xfrm>
              <a:off x="9007992" y="2615010"/>
              <a:ext cx="50706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D01E5674-82C5-4FE7-B3E9-452ECD7D6D34}"/>
                </a:ext>
              </a:extLst>
            </p:cNvPr>
            <p:cNvSpPr/>
            <p:nvPr/>
          </p:nvSpPr>
          <p:spPr>
            <a:xfrm>
              <a:off x="6792058" y="4327984"/>
              <a:ext cx="4677836" cy="1939441"/>
            </a:xfrm>
            <a:prstGeom prst="rect">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53781BF6-9483-4C23-A056-CCA885C39068}"/>
                </a:ext>
              </a:extLst>
            </p:cNvPr>
            <p:cNvSpPr/>
            <p:nvPr/>
          </p:nvSpPr>
          <p:spPr>
            <a:xfrm>
              <a:off x="8256609" y="5414440"/>
              <a:ext cx="1936828" cy="631575"/>
            </a:xfrm>
            <a:prstGeom prst="rect">
              <a:avLst/>
            </a:prstGeom>
          </p:spPr>
          <p:txBody>
            <a:bodyPr wrap="none">
              <a:spAutoFit/>
            </a:bodyPr>
            <a:lstStyle/>
            <a:p>
              <a:r>
                <a:rPr lang="ja-JP" altLang="en-US" sz="2400" dirty="0">
                  <a:solidFill>
                    <a:srgbClr val="0070C0"/>
                  </a:solidFill>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02D125EE-2FEF-4E83-88A5-6042E743F9E1}"/>
                    </a:ext>
                  </a:extLst>
                </p:cNvPr>
                <p:cNvSpPr/>
                <p:nvPr/>
              </p:nvSpPr>
              <p:spPr>
                <a:xfrm>
                  <a:off x="7641926" y="3180974"/>
                  <a:ext cx="1507467"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𝟏</m:t>
                            </m:r>
                          </m:sub>
                        </m:sSub>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02D125EE-2FEF-4E83-88A5-6042E743F9E1}"/>
                    </a:ext>
                  </a:extLst>
                </p:cNvPr>
                <p:cNvSpPr>
                  <a:spLocks noRot="1" noChangeAspect="1" noMove="1" noResize="1" noEditPoints="1" noAdjustHandles="1" noChangeArrowheads="1" noChangeShapeType="1" noTextEdit="1"/>
                </p:cNvSpPr>
                <p:nvPr/>
              </p:nvSpPr>
              <p:spPr>
                <a:xfrm>
                  <a:off x="7641926" y="3180974"/>
                  <a:ext cx="1507467" cy="631575"/>
                </a:xfrm>
                <a:prstGeom prst="rect">
                  <a:avLst/>
                </a:prstGeom>
                <a:blipFill>
                  <a:blip r:embed="rId8"/>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19D0A65C-4999-49B1-BD40-ED83DB9BD14C}"/>
                    </a:ext>
                  </a:extLst>
                </p:cNvPr>
                <p:cNvSpPr/>
                <p:nvPr/>
              </p:nvSpPr>
              <p:spPr>
                <a:xfrm>
                  <a:off x="9583577" y="3178557"/>
                  <a:ext cx="1623958"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ea typeface="Cambria Math" panose="02040503050406030204" pitchFamily="18" charset="0"/>
                          </a:rPr>
                          <m:t>0</m:t>
                        </m:r>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𝟐</m:t>
                            </m:r>
                          </m:sub>
                        </m:sSub>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19D0A65C-4999-49B1-BD40-ED83DB9BD14C}"/>
                    </a:ext>
                  </a:extLst>
                </p:cNvPr>
                <p:cNvSpPr>
                  <a:spLocks noRot="1" noChangeAspect="1" noMove="1" noResize="1" noEditPoints="1" noAdjustHandles="1" noChangeArrowheads="1" noChangeShapeType="1" noTextEdit="1"/>
                </p:cNvSpPr>
                <p:nvPr/>
              </p:nvSpPr>
              <p:spPr>
                <a:xfrm>
                  <a:off x="9583577" y="3178557"/>
                  <a:ext cx="1623958" cy="631575"/>
                </a:xfrm>
                <a:prstGeom prst="rect">
                  <a:avLst/>
                </a:prstGeom>
                <a:blipFill>
                  <a:blip r:embed="rId9"/>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146B534A-EFD3-4306-821F-6AF676967457}"/>
                    </a:ext>
                  </a:extLst>
                </p:cNvPr>
                <p:cNvSpPr/>
                <p:nvPr/>
              </p:nvSpPr>
              <p:spPr>
                <a:xfrm>
                  <a:off x="9643767" y="4828328"/>
                  <a:ext cx="1943662"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ea typeface="Cambria Math" panose="02040503050406030204" pitchFamily="18" charset="0"/>
                          </a:rPr>
                          <m:t>0</m:t>
                        </m:r>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𝟐</m:t>
                            </m:r>
                          </m:sub>
                        </m:sSub>
                      </m:oMath>
                    </m:oMathPara>
                  </a14:m>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146B534A-EFD3-4306-821F-6AF676967457}"/>
                    </a:ext>
                  </a:extLst>
                </p:cNvPr>
                <p:cNvSpPr>
                  <a:spLocks noRot="1" noChangeAspect="1" noMove="1" noResize="1" noEditPoints="1" noAdjustHandles="1" noChangeArrowheads="1" noChangeShapeType="1" noTextEdit="1"/>
                </p:cNvSpPr>
                <p:nvPr/>
              </p:nvSpPr>
              <p:spPr>
                <a:xfrm>
                  <a:off x="9643767" y="4828328"/>
                  <a:ext cx="1943662" cy="631575"/>
                </a:xfrm>
                <a:prstGeom prst="rect">
                  <a:avLst/>
                </a:prstGeom>
                <a:blipFill>
                  <a:blip r:embed="rId10"/>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7FAF49EB-723D-4089-8210-CDE52790DAB6}"/>
                    </a:ext>
                  </a:extLst>
                </p:cNvPr>
                <p:cNvSpPr/>
                <p:nvPr/>
              </p:nvSpPr>
              <p:spPr>
                <a:xfrm>
                  <a:off x="6917805" y="4824779"/>
                  <a:ext cx="2541959"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m:t>
                            </m:r>
                            <m:r>
                              <a:rPr lang="en-US" altLang="ja-JP" sz="2400" i="1">
                                <a:solidFill>
                                  <a:srgbClr val="FF0000"/>
                                </a:solidFill>
                                <a:latin typeface="Cambria Math" panose="02040503050406030204" pitchFamily="18" charset="0"/>
                              </a:rPr>
                              <m:t>𝑄</m:t>
                            </m:r>
                          </m:e>
                          <m:sub>
                            <m:r>
                              <a:rPr lang="en-US" altLang="ja-JP" sz="2400" i="1">
                                <a:solidFill>
                                  <a:srgbClr val="FF0000"/>
                                </a:solidFill>
                                <a:latin typeface="Cambria Math" panose="02040503050406030204" pitchFamily="18" charset="0"/>
                              </a:rPr>
                              <m:t>0</m:t>
                            </m:r>
                          </m:sub>
                        </m:sSub>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𝟏</m:t>
                            </m:r>
                          </m:sub>
                        </m:sSub>
                      </m:oMath>
                    </m:oMathPara>
                  </a14:m>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7FAF49EB-723D-4089-8210-CDE52790DAB6}"/>
                    </a:ext>
                  </a:extLst>
                </p:cNvPr>
                <p:cNvSpPr>
                  <a:spLocks noRot="1" noChangeAspect="1" noMove="1" noResize="1" noEditPoints="1" noAdjustHandles="1" noChangeArrowheads="1" noChangeShapeType="1" noTextEdit="1"/>
                </p:cNvSpPr>
                <p:nvPr/>
              </p:nvSpPr>
              <p:spPr>
                <a:xfrm>
                  <a:off x="6917805" y="4824779"/>
                  <a:ext cx="2541959" cy="631575"/>
                </a:xfrm>
                <a:prstGeom prst="rect">
                  <a:avLst/>
                </a:prstGeom>
                <a:blipFill>
                  <a:blip r:embed="rId11"/>
                  <a:stretch>
                    <a:fillRect b="-15789"/>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21280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37</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2397F184-E53A-4483-94ED-392D6DD644F7}"/>
                  </a:ext>
                </a:extLst>
              </p:cNvPr>
              <p:cNvSpPr/>
              <p:nvPr/>
            </p:nvSpPr>
            <p:spPr>
              <a:xfrm>
                <a:off x="287236" y="1099581"/>
                <a:ext cx="7205090" cy="17543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ja-JP" sz="3600" i="1" smtClean="0">
                              <a:solidFill>
                                <a:schemeClr val="tx1"/>
                              </a:solidFill>
                              <a:latin typeface="Cambria Math" panose="02040503050406030204" pitchFamily="18" charset="0"/>
                            </a:rPr>
                          </m:ctrlPr>
                        </m:sSubPr>
                        <m:e>
                          <m:r>
                            <a:rPr lang="en-US" altLang="ja-JP" sz="3600" b="0" i="1" smtClean="0">
                              <a:solidFill>
                                <a:schemeClr val="tx1"/>
                              </a:solidFill>
                              <a:latin typeface="Cambria Math" panose="02040503050406030204" pitchFamily="18" charset="0"/>
                            </a:rPr>
                            <m:t>𝑄</m:t>
                          </m:r>
                        </m:e>
                        <m:sub>
                          <m:r>
                            <a:rPr lang="en-US" altLang="ja-JP" sz="3600" b="0" i="1" smtClean="0">
                              <a:solidFill>
                                <a:schemeClr val="tx1"/>
                              </a:solidFill>
                              <a:latin typeface="Cambria Math" panose="02040503050406030204" pitchFamily="18" charset="0"/>
                            </a:rPr>
                            <m:t>0</m:t>
                          </m:r>
                        </m:sub>
                      </m:sSub>
                      <m:r>
                        <a:rPr lang="en-US" altLang="ja-JP" sz="3600" b="0" i="1" smtClean="0">
                          <a:solidFill>
                            <a:schemeClr val="tx1"/>
                          </a:solidFill>
                          <a:latin typeface="Cambria Math" panose="02040503050406030204" pitchFamily="18" charset="0"/>
                        </a:rPr>
                        <m:t>=</m:t>
                      </m:r>
                      <m:sSub>
                        <m:sSubPr>
                          <m:ctrlPr>
                            <a:rPr lang="en-US" altLang="ja-JP" sz="3600" b="0" i="1" smtClean="0">
                              <a:solidFill>
                                <a:schemeClr val="tx1"/>
                              </a:solidFill>
                              <a:latin typeface="Cambria Math" panose="02040503050406030204" pitchFamily="18" charset="0"/>
                            </a:rPr>
                          </m:ctrlPr>
                        </m:sSubPr>
                        <m:e>
                          <m:r>
                            <a:rPr lang="en-US" altLang="ja-JP" sz="3600" b="0" i="1" smtClean="0">
                              <a:solidFill>
                                <a:schemeClr val="tx1"/>
                              </a:solidFill>
                              <a:latin typeface="Cambria Math" panose="02040503050406030204" pitchFamily="18" charset="0"/>
                            </a:rPr>
                            <m:t>𝑄</m:t>
                          </m:r>
                        </m:e>
                        <m:sub>
                          <m:r>
                            <a:rPr lang="en-US" altLang="ja-JP" sz="3600" b="0" i="1" smtClean="0">
                              <a:solidFill>
                                <a:schemeClr val="tx1"/>
                              </a:solidFill>
                              <a:latin typeface="Cambria Math" panose="02040503050406030204" pitchFamily="18" charset="0"/>
                            </a:rPr>
                            <m:t>1</m:t>
                          </m:r>
                        </m:sub>
                      </m:sSub>
                      <m:r>
                        <a:rPr lang="en-US" altLang="ja-JP" sz="3600" b="0" i="1" smtClean="0">
                          <a:solidFill>
                            <a:schemeClr val="tx1"/>
                          </a:solidFill>
                          <a:latin typeface="Cambria Math" panose="02040503050406030204" pitchFamily="18" charset="0"/>
                        </a:rPr>
                        <m:t>+</m:t>
                      </m:r>
                      <m:sSub>
                        <m:sSubPr>
                          <m:ctrlPr>
                            <a:rPr lang="en-US" altLang="ja-JP" sz="3600" b="0" i="1" smtClean="0">
                              <a:solidFill>
                                <a:schemeClr val="tx1"/>
                              </a:solidFill>
                              <a:latin typeface="Cambria Math" panose="02040503050406030204" pitchFamily="18" charset="0"/>
                            </a:rPr>
                          </m:ctrlPr>
                        </m:sSubPr>
                        <m:e>
                          <m:r>
                            <a:rPr lang="en-US" altLang="ja-JP" sz="3600" b="0" i="1" smtClean="0">
                              <a:solidFill>
                                <a:schemeClr val="tx1"/>
                              </a:solidFill>
                              <a:latin typeface="Cambria Math" panose="02040503050406030204" pitchFamily="18" charset="0"/>
                            </a:rPr>
                            <m:t>𝑄</m:t>
                          </m:r>
                        </m:e>
                        <m:sub>
                          <m:r>
                            <a:rPr lang="en-US" altLang="ja-JP" sz="3600" b="0" i="1" smtClean="0">
                              <a:solidFill>
                                <a:schemeClr val="tx1"/>
                              </a:solidFill>
                              <a:latin typeface="Cambria Math" panose="02040503050406030204" pitchFamily="18" charset="0"/>
                            </a:rPr>
                            <m:t>2</m:t>
                          </m:r>
                        </m:sub>
                      </m:sSub>
                    </m:oMath>
                  </m:oMathPara>
                </a14:m>
                <a:endParaRPr lang="en-US" altLang="ja-JP" sz="3600" b="0" i="1" dirty="0">
                  <a:solidFill>
                    <a:schemeClr val="tx1"/>
                  </a:solidFill>
                  <a:latin typeface="Cambria Math" panose="02040503050406030204" pitchFamily="18" charset="0"/>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3600" b="0" i="1" smtClean="0">
                          <a:solidFill>
                            <a:schemeClr val="tx1"/>
                          </a:solidFill>
                          <a:latin typeface="Cambria Math" panose="02040503050406030204" pitchFamily="18" charset="0"/>
                        </a:rPr>
                        <m:t>→5</m:t>
                      </m:r>
                      <m:r>
                        <a:rPr lang="en-US" altLang="ja-JP" sz="3600" i="1">
                          <a:solidFill>
                            <a:schemeClr val="tx1"/>
                          </a:solidFill>
                          <a:latin typeface="Cambria Math" panose="02040503050406030204" pitchFamily="18" charset="0"/>
                          <a:ea typeface="Cambria Math" panose="02040503050406030204" pitchFamily="18" charset="0"/>
                        </a:rPr>
                        <m:t>00</m:t>
                      </m:r>
                      <m:d>
                        <m:dPr>
                          <m:begChr m:val="["/>
                          <m:endChr m:val="]"/>
                          <m:ctrlPr>
                            <a:rPr lang="en-US" altLang="ja-JP" sz="3600" i="1">
                              <a:solidFill>
                                <a:schemeClr val="tx1"/>
                              </a:solidFill>
                              <a:latin typeface="Cambria Math" panose="02040503050406030204" pitchFamily="18" charset="0"/>
                            </a:rPr>
                          </m:ctrlPr>
                        </m:dPr>
                        <m:e>
                          <m:r>
                            <a:rPr lang="ja-JP" altLang="en-US" sz="3600" i="1">
                              <a:solidFill>
                                <a:schemeClr val="tx1"/>
                              </a:solidFill>
                              <a:latin typeface="Cambria Math" panose="02040503050406030204" pitchFamily="18" charset="0"/>
                            </a:rPr>
                            <m:t>𝜇</m:t>
                          </m:r>
                          <m:r>
                            <a:rPr lang="en-US" altLang="ja-JP" sz="3600" i="1">
                              <a:solidFill>
                                <a:schemeClr val="tx1"/>
                              </a:solidFill>
                              <a:latin typeface="Cambria Math" panose="02040503050406030204" pitchFamily="18" charset="0"/>
                            </a:rPr>
                            <m:t>𝐶</m:t>
                          </m:r>
                        </m:e>
                      </m:d>
                      <m:r>
                        <a:rPr lang="en-US" altLang="ja-JP" sz="3600" b="0" i="1" smtClean="0">
                          <a:solidFill>
                            <a:schemeClr val="tx1"/>
                          </a:solidFill>
                          <a:latin typeface="Cambria Math" panose="02040503050406030204" pitchFamily="18" charset="0"/>
                        </a:rPr>
                        <m:t>=</m:t>
                      </m:r>
                      <m:sSub>
                        <m:sSubPr>
                          <m:ctrlPr>
                            <a:rPr lang="en-US" altLang="ja-JP" sz="3600" i="1">
                              <a:solidFill>
                                <a:schemeClr val="tx1"/>
                              </a:solidFill>
                              <a:latin typeface="Cambria Math" panose="02040503050406030204" pitchFamily="18" charset="0"/>
                            </a:rPr>
                          </m:ctrlPr>
                        </m:sSubPr>
                        <m:e>
                          <m:r>
                            <a:rPr lang="en-US" altLang="ja-JP" sz="3600" i="1">
                              <a:solidFill>
                                <a:schemeClr val="tx1"/>
                              </a:solidFill>
                              <a:latin typeface="Cambria Math" panose="02040503050406030204" pitchFamily="18" charset="0"/>
                            </a:rPr>
                            <m:t>𝑄</m:t>
                          </m:r>
                        </m:e>
                        <m:sub>
                          <m:r>
                            <a:rPr lang="en-US" altLang="ja-JP" sz="3600" i="1">
                              <a:solidFill>
                                <a:schemeClr val="tx1"/>
                              </a:solidFill>
                              <a:latin typeface="Cambria Math" panose="02040503050406030204" pitchFamily="18" charset="0"/>
                            </a:rPr>
                            <m:t>1</m:t>
                          </m:r>
                        </m:sub>
                      </m:sSub>
                      <m:r>
                        <a:rPr lang="en-US" altLang="ja-JP" sz="3600" i="1">
                          <a:solidFill>
                            <a:schemeClr val="tx1"/>
                          </a:solidFill>
                          <a:latin typeface="Cambria Math" panose="02040503050406030204" pitchFamily="18" charset="0"/>
                        </a:rPr>
                        <m:t>+</m:t>
                      </m:r>
                      <m:sSub>
                        <m:sSubPr>
                          <m:ctrlPr>
                            <a:rPr lang="en-US" altLang="ja-JP" sz="3600" i="1">
                              <a:solidFill>
                                <a:schemeClr val="tx1"/>
                              </a:solidFill>
                              <a:latin typeface="Cambria Math" panose="02040503050406030204" pitchFamily="18" charset="0"/>
                            </a:rPr>
                          </m:ctrlPr>
                        </m:sSubPr>
                        <m:e>
                          <m:r>
                            <a:rPr lang="en-US" altLang="ja-JP" sz="3600" i="1">
                              <a:solidFill>
                                <a:schemeClr val="tx1"/>
                              </a:solidFill>
                              <a:latin typeface="Cambria Math" panose="02040503050406030204" pitchFamily="18" charset="0"/>
                            </a:rPr>
                            <m:t>𝑄</m:t>
                          </m:r>
                        </m:e>
                        <m:sub>
                          <m:r>
                            <a:rPr lang="en-US" altLang="ja-JP" sz="3600" i="1">
                              <a:solidFill>
                                <a:schemeClr val="tx1"/>
                              </a:solidFill>
                              <a:latin typeface="Cambria Math" panose="02040503050406030204" pitchFamily="18" charset="0"/>
                            </a:rPr>
                            <m:t>2</m:t>
                          </m:r>
                        </m:sub>
                      </m:sSub>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a14:m>
                  <m:oMathPara xmlns:m="http://schemas.openxmlformats.org/officeDocument/2006/math">
                    <m:oMathParaPr>
                      <m:jc m:val="left"/>
                    </m:oMathParaPr>
                    <m:oMath xmlns:m="http://schemas.openxmlformats.org/officeDocument/2006/math">
                      <m:r>
                        <a:rPr lang="en-US" altLang="ja-JP" sz="3600" i="1">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ea typeface="Cambria Math" panose="02040503050406030204" pitchFamily="18" charset="0"/>
                        </a:rPr>
                        <m:t>5</m:t>
                      </m:r>
                      <m:r>
                        <a:rPr lang="en-US" altLang="ja-JP" sz="3600" i="1">
                          <a:solidFill>
                            <a:srgbClr val="FF0000"/>
                          </a:solidFill>
                          <a:latin typeface="Cambria Math" panose="02040503050406030204" pitchFamily="18" charset="0"/>
                          <a:ea typeface="Cambria Math" panose="02040503050406030204" pitchFamily="18" charset="0"/>
                        </a:rPr>
                        <m:t>00</m:t>
                      </m:r>
                      <m:d>
                        <m:dPr>
                          <m:begChr m:val="["/>
                          <m:endChr m:val="]"/>
                          <m:ctrlPr>
                            <a:rPr lang="en-US" altLang="ja-JP" sz="3600" i="1">
                              <a:solidFill>
                                <a:srgbClr val="FF0000"/>
                              </a:solidFill>
                              <a:latin typeface="Cambria Math" panose="02040503050406030204" pitchFamily="18" charset="0"/>
                            </a:rPr>
                          </m:ctrlPr>
                        </m:dPr>
                        <m:e>
                          <m:r>
                            <a:rPr lang="ja-JP" altLang="en-US" sz="3600" i="1">
                              <a:solidFill>
                                <a:srgbClr val="FF0000"/>
                              </a:solidFill>
                              <a:latin typeface="Cambria Math" panose="02040503050406030204" pitchFamily="18" charset="0"/>
                            </a:rPr>
                            <m:t>𝜇</m:t>
                          </m:r>
                          <m:r>
                            <a:rPr lang="en-US" altLang="ja-JP" sz="3600" i="1">
                              <a:solidFill>
                                <a:srgbClr val="FF0000"/>
                              </a:solidFill>
                              <a:latin typeface="Cambria Math" panose="02040503050406030204" pitchFamily="18" charset="0"/>
                            </a:rPr>
                            <m:t>𝐶</m:t>
                          </m:r>
                        </m:e>
                      </m:d>
                      <m:r>
                        <a:rPr lang="en-US" altLang="ja-JP" sz="3600" i="1">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r>
                        <a:rPr lang="en-US" altLang="ja-JP" sz="3600" i="1">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3</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r>
                        <a:rPr lang="en-US" altLang="ja-JP" sz="3600" i="1">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4</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2397F184-E53A-4483-94ED-392D6DD644F7}"/>
                  </a:ext>
                </a:extLst>
              </p:cNvPr>
              <p:cNvSpPr>
                <a:spLocks noRot="1" noChangeAspect="1" noMove="1" noResize="1" noEditPoints="1" noAdjustHandles="1" noChangeArrowheads="1" noChangeShapeType="1" noTextEdit="1"/>
              </p:cNvSpPr>
              <p:nvPr/>
            </p:nvSpPr>
            <p:spPr>
              <a:xfrm>
                <a:off x="287236" y="1099581"/>
                <a:ext cx="7205090" cy="175432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AB38072-5AF8-41C3-B43F-40A926D0FC35}"/>
                  </a:ext>
                </a:extLst>
              </p:cNvPr>
              <p:cNvSpPr/>
              <p:nvPr/>
            </p:nvSpPr>
            <p:spPr>
              <a:xfrm>
                <a:off x="287236" y="2852169"/>
                <a:ext cx="3822292"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m:t>
                      </m:r>
                      <m:r>
                        <a:rPr lang="en-US" altLang="ja-JP" sz="3600" i="1" smtClean="0">
                          <a:solidFill>
                            <a:srgbClr val="FF0000"/>
                          </a:solidFill>
                          <a:latin typeface="Cambria Math" panose="02040503050406030204" pitchFamily="18" charset="0"/>
                        </a:rPr>
                        <m:t>4</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ea typeface="Cambria Math" panose="02040503050406030204" pitchFamily="18" charset="0"/>
                        </a:rPr>
                        <m:t>=50</m:t>
                      </m:r>
                      <m:r>
                        <a:rPr lang="en-US" altLang="ja-JP" sz="3600" i="1">
                          <a:solidFill>
                            <a:srgbClr val="FF0000"/>
                          </a:solidFill>
                          <a:latin typeface="Cambria Math" panose="02040503050406030204" pitchFamily="18" charset="0"/>
                          <a:ea typeface="Cambria Math" panose="02040503050406030204" pitchFamily="18" charset="0"/>
                        </a:rPr>
                        <m:t>0</m:t>
                      </m:r>
                      <m:d>
                        <m:dPr>
                          <m:begChr m:val="["/>
                          <m:endChr m:val="]"/>
                          <m:ctrlPr>
                            <a:rPr lang="en-US" altLang="ja-JP" sz="3600" i="1">
                              <a:solidFill>
                                <a:srgbClr val="FF0000"/>
                              </a:solidFill>
                              <a:latin typeface="Cambria Math" panose="02040503050406030204" pitchFamily="18" charset="0"/>
                            </a:rPr>
                          </m:ctrlPr>
                        </m:dPr>
                        <m:e>
                          <m:r>
                            <a:rPr lang="ja-JP" altLang="en-US" sz="3600" i="1">
                              <a:solidFill>
                                <a:srgbClr val="FF0000"/>
                              </a:solidFill>
                              <a:latin typeface="Cambria Math" panose="02040503050406030204" pitchFamily="18" charset="0"/>
                            </a:rPr>
                            <m:t>𝜇</m:t>
                          </m:r>
                          <m:r>
                            <a:rPr lang="en-US" altLang="ja-JP" sz="3600" i="1">
                              <a:solidFill>
                                <a:srgbClr val="FF0000"/>
                              </a:solidFill>
                              <a:latin typeface="Cambria Math" panose="02040503050406030204" pitchFamily="18" charset="0"/>
                            </a:rPr>
                            <m:t>𝐶</m:t>
                          </m:r>
                        </m:e>
                      </m:d>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9AB38072-5AF8-41C3-B43F-40A926D0FC35}"/>
                  </a:ext>
                </a:extLst>
              </p:cNvPr>
              <p:cNvSpPr>
                <a:spLocks noRot="1" noChangeAspect="1" noMove="1" noResize="1" noEditPoints="1" noAdjustHandles="1" noChangeArrowheads="1" noChangeShapeType="1" noTextEdit="1"/>
              </p:cNvSpPr>
              <p:nvPr/>
            </p:nvSpPr>
            <p:spPr>
              <a:xfrm>
                <a:off x="287236" y="2852169"/>
                <a:ext cx="3822292"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058181D3-AE32-4993-9EAA-0927F98879C6}"/>
                  </a:ext>
                </a:extLst>
              </p:cNvPr>
              <p:cNvSpPr/>
              <p:nvPr/>
            </p:nvSpPr>
            <p:spPr>
              <a:xfrm>
                <a:off x="582392" y="5487802"/>
                <a:ext cx="4745909"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b="0" i="1" smtClean="0">
                              <a:solidFill>
                                <a:srgbClr val="FF0000"/>
                              </a:solidFill>
                              <a:latin typeface="Cambria Math" panose="02040503050406030204" pitchFamily="18" charset="0"/>
                            </a:rPr>
                            <m:t>2</m:t>
                          </m:r>
                        </m:sub>
                      </m:sSub>
                      <m:r>
                        <a:rPr lang="en-US" altLang="ja-JP" sz="3600" b="0" i="1" smtClean="0">
                          <a:solidFill>
                            <a:srgbClr val="FF0000"/>
                          </a:solidFill>
                          <a:latin typeface="Cambria Math" panose="02040503050406030204" pitchFamily="18" charset="0"/>
                        </a:rPr>
                        <m:t>=375</m:t>
                      </m:r>
                      <m:d>
                        <m:dPr>
                          <m:begChr m:val="["/>
                          <m:endChr m:val="]"/>
                          <m:ctrlPr>
                            <a:rPr lang="en-US" altLang="ja-JP" sz="3600" i="1">
                              <a:solidFill>
                                <a:srgbClr val="FF0000"/>
                              </a:solidFill>
                              <a:latin typeface="Cambria Math" panose="02040503050406030204" pitchFamily="18" charset="0"/>
                            </a:rPr>
                          </m:ctrlPr>
                        </m:dPr>
                        <m:e>
                          <m:r>
                            <a:rPr lang="ja-JP" altLang="en-US" sz="3600" i="1">
                              <a:solidFill>
                                <a:srgbClr val="FF0000"/>
                              </a:solidFill>
                              <a:latin typeface="Cambria Math" panose="02040503050406030204" pitchFamily="18" charset="0"/>
                            </a:rPr>
                            <m:t>𝜇</m:t>
                          </m:r>
                          <m:r>
                            <a:rPr lang="en-US" altLang="ja-JP" sz="3600" i="1">
                              <a:solidFill>
                                <a:srgbClr val="FF0000"/>
                              </a:solidFill>
                              <a:latin typeface="Cambria Math" panose="02040503050406030204" pitchFamily="18" charset="0"/>
                            </a:rPr>
                            <m:t>𝐶</m:t>
                          </m:r>
                        </m:e>
                      </m:d>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058181D3-AE32-4993-9EAA-0927F98879C6}"/>
                  </a:ext>
                </a:extLst>
              </p:cNvPr>
              <p:cNvSpPr>
                <a:spLocks noRot="1" noChangeAspect="1" noMove="1" noResize="1" noEditPoints="1" noAdjustHandles="1" noChangeArrowheads="1" noChangeShapeType="1" noTextEdit="1"/>
              </p:cNvSpPr>
              <p:nvPr/>
            </p:nvSpPr>
            <p:spPr>
              <a:xfrm>
                <a:off x="582392" y="5487802"/>
                <a:ext cx="4745909"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E619FF3E-004C-4243-8D6C-21746C891780}"/>
                  </a:ext>
                </a:extLst>
              </p:cNvPr>
              <p:cNvSpPr/>
              <p:nvPr/>
            </p:nvSpPr>
            <p:spPr>
              <a:xfrm>
                <a:off x="582392" y="4538201"/>
                <a:ext cx="3543163"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m:t>
                      </m:r>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𝑄</m:t>
                          </m:r>
                        </m:e>
                        <m:sub>
                          <m:r>
                            <a:rPr lang="en-US" altLang="ja-JP" sz="3600" i="1">
                              <a:solidFill>
                                <a:srgbClr val="FF0000"/>
                              </a:solidFill>
                              <a:latin typeface="Cambria Math" panose="02040503050406030204" pitchFamily="18" charset="0"/>
                            </a:rPr>
                            <m:t>1</m:t>
                          </m:r>
                        </m:sub>
                      </m:sSub>
                      <m:r>
                        <a:rPr lang="en-US" altLang="ja-JP" sz="3600" b="0" i="1" smtClean="0">
                          <a:solidFill>
                            <a:srgbClr val="FF0000"/>
                          </a:solidFill>
                          <a:latin typeface="Cambria Math" panose="02040503050406030204" pitchFamily="18" charset="0"/>
                        </a:rPr>
                        <m:t>=125</m:t>
                      </m:r>
                      <m:d>
                        <m:dPr>
                          <m:begChr m:val="["/>
                          <m:endChr m:val="]"/>
                          <m:ctrlPr>
                            <a:rPr lang="en-US" altLang="ja-JP" sz="3600" i="1">
                              <a:solidFill>
                                <a:srgbClr val="FF0000"/>
                              </a:solidFill>
                              <a:latin typeface="Cambria Math" panose="02040503050406030204" pitchFamily="18" charset="0"/>
                            </a:rPr>
                          </m:ctrlPr>
                        </m:dPr>
                        <m:e>
                          <m:r>
                            <a:rPr lang="ja-JP" altLang="en-US" sz="3600" i="1">
                              <a:solidFill>
                                <a:srgbClr val="FF0000"/>
                              </a:solidFill>
                              <a:latin typeface="Cambria Math" panose="02040503050406030204" pitchFamily="18" charset="0"/>
                            </a:rPr>
                            <m:t>𝜇</m:t>
                          </m:r>
                          <m:r>
                            <a:rPr lang="en-US" altLang="ja-JP" sz="3600" i="1">
                              <a:solidFill>
                                <a:srgbClr val="FF0000"/>
                              </a:solidFill>
                              <a:latin typeface="Cambria Math" panose="02040503050406030204" pitchFamily="18" charset="0"/>
                            </a:rPr>
                            <m:t>𝐶</m:t>
                          </m:r>
                        </m:e>
                      </m:d>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E619FF3E-004C-4243-8D6C-21746C891780}"/>
                  </a:ext>
                </a:extLst>
              </p:cNvPr>
              <p:cNvSpPr>
                <a:spLocks noRot="1" noChangeAspect="1" noMove="1" noResize="1" noEditPoints="1" noAdjustHandles="1" noChangeArrowheads="1" noChangeShapeType="1" noTextEdit="1"/>
              </p:cNvSpPr>
              <p:nvPr/>
            </p:nvSpPr>
            <p:spPr>
              <a:xfrm>
                <a:off x="582392" y="4538201"/>
                <a:ext cx="3543163" cy="64633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91AC7F25-4096-49D2-B639-83E7B5CF6BD8}"/>
                  </a:ext>
                </a:extLst>
              </p:cNvPr>
              <p:cNvSpPr/>
              <p:nvPr/>
            </p:nvSpPr>
            <p:spPr>
              <a:xfrm>
                <a:off x="4125554" y="4547141"/>
                <a:ext cx="7205090"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=1.25</m:t>
                      </m:r>
                      <m:r>
                        <a:rPr lang="en-US" altLang="ja-JP" sz="3600" b="0" i="1" smtClean="0">
                          <a:solidFill>
                            <a:srgbClr val="FF0000"/>
                          </a:solidFill>
                          <a:latin typeface="Cambria Math" panose="02040503050406030204" pitchFamily="18" charset="0"/>
                          <a:ea typeface="Cambria Math" panose="02040503050406030204" pitchFamily="18" charset="0"/>
                        </a:rPr>
                        <m:t>×</m:t>
                      </m:r>
                      <m:sSup>
                        <m:sSupPr>
                          <m:ctrlPr>
                            <a:rPr lang="en-US" altLang="ja-JP" sz="3600" b="0" i="1" smtClean="0">
                              <a:solidFill>
                                <a:srgbClr val="FF0000"/>
                              </a:solidFill>
                              <a:latin typeface="Cambria Math" panose="02040503050406030204" pitchFamily="18" charset="0"/>
                              <a:ea typeface="Cambria Math" panose="02040503050406030204" pitchFamily="18" charset="0"/>
                            </a:rPr>
                          </m:ctrlPr>
                        </m:sSupPr>
                        <m:e>
                          <m:r>
                            <a:rPr lang="en-US" altLang="ja-JP" sz="3600" b="0" i="1" smtClean="0">
                              <a:solidFill>
                                <a:srgbClr val="FF0000"/>
                              </a:solidFill>
                              <a:latin typeface="Cambria Math" panose="02040503050406030204" pitchFamily="18" charset="0"/>
                              <a:ea typeface="Cambria Math" panose="02040503050406030204" pitchFamily="18" charset="0"/>
                            </a:rPr>
                            <m:t>10</m:t>
                          </m:r>
                        </m:e>
                        <m:sup>
                          <m:r>
                            <a:rPr lang="en-US" altLang="ja-JP" sz="3600" b="0" i="1" smtClean="0">
                              <a:solidFill>
                                <a:srgbClr val="FF0000"/>
                              </a:solidFill>
                              <a:latin typeface="Cambria Math" panose="02040503050406030204" pitchFamily="18" charset="0"/>
                              <a:ea typeface="Cambria Math" panose="02040503050406030204" pitchFamily="18" charset="0"/>
                            </a:rPr>
                            <m:t>−4</m:t>
                          </m:r>
                        </m:sup>
                      </m:sSup>
                      <m:d>
                        <m:dPr>
                          <m:begChr m:val="["/>
                          <m:endChr m:val="]"/>
                          <m:ctrlPr>
                            <a:rPr lang="en-US" altLang="ja-JP" sz="3600" i="1">
                              <a:solidFill>
                                <a:srgbClr val="FF0000"/>
                              </a:solidFill>
                              <a:latin typeface="Cambria Math" panose="02040503050406030204" pitchFamily="18" charset="0"/>
                            </a:rPr>
                          </m:ctrlPr>
                        </m:dPr>
                        <m:e>
                          <m:r>
                            <a:rPr lang="en-US" altLang="ja-JP" sz="3600" i="1">
                              <a:solidFill>
                                <a:srgbClr val="FF0000"/>
                              </a:solidFill>
                              <a:latin typeface="Cambria Math" panose="02040503050406030204" pitchFamily="18" charset="0"/>
                            </a:rPr>
                            <m:t>𝐶</m:t>
                          </m:r>
                        </m:e>
                      </m:d>
                      <m:r>
                        <a:rPr lang="en-US" altLang="ja-JP" sz="3600" i="1" smtClean="0">
                          <a:solidFill>
                            <a:srgbClr val="FF0000"/>
                          </a:solidFill>
                          <a:latin typeface="Cambria Math" panose="02040503050406030204" pitchFamily="18" charset="0"/>
                          <a:ea typeface="Cambria Math" panose="02040503050406030204" pitchFamily="18" charset="0"/>
                        </a:rPr>
                        <m:t>≒</m:t>
                      </m:r>
                      <m:r>
                        <a:rPr lang="en-US" altLang="ja-JP" sz="3600" i="1">
                          <a:solidFill>
                            <a:srgbClr val="FF0000"/>
                          </a:solidFill>
                          <a:latin typeface="Cambria Math" panose="02040503050406030204" pitchFamily="18" charset="0"/>
                        </a:rPr>
                        <m:t>1.</m:t>
                      </m:r>
                      <m:r>
                        <a:rPr lang="en-US" altLang="ja-JP" sz="3600" b="0" i="1" smtClean="0">
                          <a:solidFill>
                            <a:srgbClr val="FF0000"/>
                          </a:solidFill>
                          <a:latin typeface="Cambria Math" panose="02040503050406030204" pitchFamily="18" charset="0"/>
                        </a:rPr>
                        <m:t>3</m:t>
                      </m:r>
                      <m:r>
                        <a:rPr lang="en-US" altLang="ja-JP" sz="3600" i="1">
                          <a:solidFill>
                            <a:srgbClr val="FF0000"/>
                          </a:solidFill>
                          <a:latin typeface="Cambria Math" panose="02040503050406030204" pitchFamily="18" charset="0"/>
                          <a:ea typeface="Cambria Math" panose="02040503050406030204" pitchFamily="18" charset="0"/>
                        </a:rPr>
                        <m:t>×</m:t>
                      </m:r>
                      <m:sSup>
                        <m:sSupPr>
                          <m:ctrlPr>
                            <a:rPr lang="en-US" altLang="ja-JP" sz="3600" i="1">
                              <a:solidFill>
                                <a:srgbClr val="FF0000"/>
                              </a:solidFill>
                              <a:latin typeface="Cambria Math" panose="02040503050406030204" pitchFamily="18" charset="0"/>
                              <a:ea typeface="Cambria Math" panose="02040503050406030204" pitchFamily="18" charset="0"/>
                            </a:rPr>
                          </m:ctrlPr>
                        </m:sSupPr>
                        <m:e>
                          <m:r>
                            <a:rPr lang="en-US" altLang="ja-JP" sz="3600" i="1">
                              <a:solidFill>
                                <a:srgbClr val="FF0000"/>
                              </a:solidFill>
                              <a:latin typeface="Cambria Math" panose="02040503050406030204" pitchFamily="18" charset="0"/>
                              <a:ea typeface="Cambria Math" panose="02040503050406030204" pitchFamily="18" charset="0"/>
                            </a:rPr>
                            <m:t>10</m:t>
                          </m:r>
                        </m:e>
                        <m:sup>
                          <m:r>
                            <a:rPr lang="en-US" altLang="ja-JP" sz="3600" i="1">
                              <a:solidFill>
                                <a:srgbClr val="FF0000"/>
                              </a:solidFill>
                              <a:latin typeface="Cambria Math" panose="02040503050406030204" pitchFamily="18" charset="0"/>
                              <a:ea typeface="Cambria Math" panose="02040503050406030204" pitchFamily="18" charset="0"/>
                            </a:rPr>
                            <m:t>−4</m:t>
                          </m:r>
                        </m:sup>
                      </m:sSup>
                      <m:d>
                        <m:dPr>
                          <m:begChr m:val="["/>
                          <m:endChr m:val="]"/>
                          <m:ctrlPr>
                            <a:rPr lang="en-US" altLang="ja-JP" sz="3600" i="1">
                              <a:solidFill>
                                <a:srgbClr val="FF0000"/>
                              </a:solidFill>
                              <a:latin typeface="Cambria Math" panose="02040503050406030204" pitchFamily="18" charset="0"/>
                            </a:rPr>
                          </m:ctrlPr>
                        </m:dPr>
                        <m:e>
                          <m:r>
                            <a:rPr lang="en-US" altLang="ja-JP" sz="3600" i="1">
                              <a:solidFill>
                                <a:srgbClr val="FF0000"/>
                              </a:solidFill>
                              <a:latin typeface="Cambria Math" panose="02040503050406030204" pitchFamily="18" charset="0"/>
                            </a:rPr>
                            <m:t>𝐶</m:t>
                          </m:r>
                        </m:e>
                      </m:d>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91AC7F25-4096-49D2-B639-83E7B5CF6BD8}"/>
                  </a:ext>
                </a:extLst>
              </p:cNvPr>
              <p:cNvSpPr>
                <a:spLocks noRot="1" noChangeAspect="1" noMove="1" noResize="1" noEditPoints="1" noAdjustHandles="1" noChangeArrowheads="1" noChangeShapeType="1" noTextEdit="1"/>
              </p:cNvSpPr>
              <p:nvPr/>
            </p:nvSpPr>
            <p:spPr>
              <a:xfrm>
                <a:off x="4125554" y="4547141"/>
                <a:ext cx="7205090"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CB6DB73-D267-49D7-9B3B-14B3A29555E7}"/>
                  </a:ext>
                </a:extLst>
              </p:cNvPr>
              <p:cNvSpPr/>
              <p:nvPr/>
            </p:nvSpPr>
            <p:spPr>
              <a:xfrm>
                <a:off x="4125554" y="5496742"/>
                <a:ext cx="704980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3600" b="0" i="1" smtClean="0">
                          <a:solidFill>
                            <a:srgbClr val="FF0000"/>
                          </a:solidFill>
                          <a:latin typeface="Cambria Math" panose="02040503050406030204" pitchFamily="18" charset="0"/>
                        </a:rPr>
                        <m:t>=3.75</m:t>
                      </m:r>
                      <m:r>
                        <a:rPr lang="en-US" altLang="ja-JP" sz="3600" b="0" i="1" smtClean="0">
                          <a:solidFill>
                            <a:srgbClr val="FF0000"/>
                          </a:solidFill>
                          <a:latin typeface="Cambria Math" panose="02040503050406030204" pitchFamily="18" charset="0"/>
                          <a:ea typeface="Cambria Math" panose="02040503050406030204" pitchFamily="18" charset="0"/>
                        </a:rPr>
                        <m:t>×</m:t>
                      </m:r>
                      <m:sSup>
                        <m:sSupPr>
                          <m:ctrlPr>
                            <a:rPr lang="en-US" altLang="ja-JP" sz="3600" b="0" i="1" smtClean="0">
                              <a:solidFill>
                                <a:srgbClr val="FF0000"/>
                              </a:solidFill>
                              <a:latin typeface="Cambria Math" panose="02040503050406030204" pitchFamily="18" charset="0"/>
                              <a:ea typeface="Cambria Math" panose="02040503050406030204" pitchFamily="18" charset="0"/>
                            </a:rPr>
                          </m:ctrlPr>
                        </m:sSupPr>
                        <m:e>
                          <m:r>
                            <a:rPr lang="en-US" altLang="ja-JP" sz="3600" b="0" i="1" smtClean="0">
                              <a:solidFill>
                                <a:srgbClr val="FF0000"/>
                              </a:solidFill>
                              <a:latin typeface="Cambria Math" panose="02040503050406030204" pitchFamily="18" charset="0"/>
                              <a:ea typeface="Cambria Math" panose="02040503050406030204" pitchFamily="18" charset="0"/>
                            </a:rPr>
                            <m:t>10</m:t>
                          </m:r>
                        </m:e>
                        <m:sup>
                          <m:r>
                            <a:rPr lang="en-US" altLang="ja-JP" sz="3600" b="0" i="1" smtClean="0">
                              <a:solidFill>
                                <a:srgbClr val="FF0000"/>
                              </a:solidFill>
                              <a:latin typeface="Cambria Math" panose="02040503050406030204" pitchFamily="18" charset="0"/>
                              <a:ea typeface="Cambria Math" panose="02040503050406030204" pitchFamily="18" charset="0"/>
                            </a:rPr>
                            <m:t>−4</m:t>
                          </m:r>
                        </m:sup>
                      </m:sSup>
                      <m:d>
                        <m:dPr>
                          <m:begChr m:val="["/>
                          <m:endChr m:val="]"/>
                          <m:ctrlPr>
                            <a:rPr lang="en-US" altLang="ja-JP" sz="3600" i="1">
                              <a:solidFill>
                                <a:srgbClr val="FF0000"/>
                              </a:solidFill>
                              <a:latin typeface="Cambria Math" panose="02040503050406030204" pitchFamily="18" charset="0"/>
                            </a:rPr>
                          </m:ctrlPr>
                        </m:dPr>
                        <m:e>
                          <m:r>
                            <a:rPr lang="en-US" altLang="ja-JP" sz="3600" i="1">
                              <a:solidFill>
                                <a:srgbClr val="FF0000"/>
                              </a:solidFill>
                              <a:latin typeface="Cambria Math" panose="02040503050406030204" pitchFamily="18" charset="0"/>
                            </a:rPr>
                            <m:t>𝐶</m:t>
                          </m:r>
                        </m:e>
                      </m:d>
                      <m:r>
                        <a:rPr lang="en-US" altLang="ja-JP" sz="3600" i="1" smtClean="0">
                          <a:solidFill>
                            <a:srgbClr val="FF0000"/>
                          </a:solidFill>
                          <a:latin typeface="Cambria Math" panose="02040503050406030204" pitchFamily="18" charset="0"/>
                          <a:ea typeface="Cambria Math" panose="02040503050406030204" pitchFamily="18" charset="0"/>
                        </a:rPr>
                        <m:t>≒</m:t>
                      </m:r>
                      <m:r>
                        <a:rPr lang="en-US" altLang="ja-JP" sz="3600" b="0" i="1" smtClean="0">
                          <a:solidFill>
                            <a:srgbClr val="FF0000"/>
                          </a:solidFill>
                          <a:latin typeface="Cambria Math" panose="02040503050406030204" pitchFamily="18" charset="0"/>
                          <a:ea typeface="Cambria Math" panose="02040503050406030204" pitchFamily="18" charset="0"/>
                        </a:rPr>
                        <m:t>3.8</m:t>
                      </m:r>
                      <m:r>
                        <a:rPr lang="en-US" altLang="ja-JP" sz="3600" i="1">
                          <a:solidFill>
                            <a:srgbClr val="FF0000"/>
                          </a:solidFill>
                          <a:latin typeface="Cambria Math" panose="02040503050406030204" pitchFamily="18" charset="0"/>
                          <a:ea typeface="Cambria Math" panose="02040503050406030204" pitchFamily="18" charset="0"/>
                        </a:rPr>
                        <m:t>×</m:t>
                      </m:r>
                      <m:sSup>
                        <m:sSupPr>
                          <m:ctrlPr>
                            <a:rPr lang="en-US" altLang="ja-JP" sz="3600" i="1">
                              <a:solidFill>
                                <a:srgbClr val="FF0000"/>
                              </a:solidFill>
                              <a:latin typeface="Cambria Math" panose="02040503050406030204" pitchFamily="18" charset="0"/>
                              <a:ea typeface="Cambria Math" panose="02040503050406030204" pitchFamily="18" charset="0"/>
                            </a:rPr>
                          </m:ctrlPr>
                        </m:sSupPr>
                        <m:e>
                          <m:r>
                            <a:rPr lang="en-US" altLang="ja-JP" sz="3600" i="1">
                              <a:solidFill>
                                <a:srgbClr val="FF0000"/>
                              </a:solidFill>
                              <a:latin typeface="Cambria Math" panose="02040503050406030204" pitchFamily="18" charset="0"/>
                              <a:ea typeface="Cambria Math" panose="02040503050406030204" pitchFamily="18" charset="0"/>
                            </a:rPr>
                            <m:t>10</m:t>
                          </m:r>
                        </m:e>
                        <m:sup>
                          <m:r>
                            <a:rPr lang="en-US" altLang="ja-JP" sz="3600" i="1">
                              <a:solidFill>
                                <a:srgbClr val="FF0000"/>
                              </a:solidFill>
                              <a:latin typeface="Cambria Math" panose="02040503050406030204" pitchFamily="18" charset="0"/>
                              <a:ea typeface="Cambria Math" panose="02040503050406030204" pitchFamily="18" charset="0"/>
                            </a:rPr>
                            <m:t>−4</m:t>
                          </m:r>
                        </m:sup>
                      </m:sSup>
                      <m:d>
                        <m:dPr>
                          <m:begChr m:val="["/>
                          <m:endChr m:val="]"/>
                          <m:ctrlPr>
                            <a:rPr lang="en-US" altLang="ja-JP" sz="3600" i="1">
                              <a:solidFill>
                                <a:srgbClr val="FF0000"/>
                              </a:solidFill>
                              <a:latin typeface="Cambria Math" panose="02040503050406030204" pitchFamily="18" charset="0"/>
                            </a:rPr>
                          </m:ctrlPr>
                        </m:dPr>
                        <m:e>
                          <m:r>
                            <a:rPr lang="en-US" altLang="ja-JP" sz="3600" i="1">
                              <a:solidFill>
                                <a:srgbClr val="FF0000"/>
                              </a:solidFill>
                              <a:latin typeface="Cambria Math" panose="02040503050406030204" pitchFamily="18" charset="0"/>
                            </a:rPr>
                            <m:t>𝐶</m:t>
                          </m:r>
                        </m:e>
                      </m:d>
                    </m:oMath>
                  </m:oMathPara>
                </a14:m>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4CB6DB73-D267-49D7-9B3B-14B3A29555E7}"/>
                  </a:ext>
                </a:extLst>
              </p:cNvPr>
              <p:cNvSpPr>
                <a:spLocks noRot="1" noChangeAspect="1" noMove="1" noResize="1" noEditPoints="1" noAdjustHandles="1" noChangeArrowheads="1" noChangeShapeType="1" noTextEdit="1"/>
              </p:cNvSpPr>
              <p:nvPr/>
            </p:nvSpPr>
            <p:spPr>
              <a:xfrm>
                <a:off x="4125554" y="5496742"/>
                <a:ext cx="7049804" cy="646331"/>
              </a:xfrm>
              <a:prstGeom prst="rect">
                <a:avLst/>
              </a:prstGeom>
              <a:blipFill>
                <a:blip r:embed="rId7"/>
                <a:stretch>
                  <a:fillRect/>
                </a:stretch>
              </a:blipFill>
            </p:spPr>
            <p:txBody>
              <a:bodyPr/>
              <a:lstStyle/>
              <a:p>
                <a:r>
                  <a:rPr lang="ja-JP" altLang="en-US">
                    <a:noFill/>
                  </a:rPr>
                  <a:t> </a:t>
                </a:r>
              </a:p>
            </p:txBody>
          </p:sp>
        </mc:Fallback>
      </mc:AlternateContent>
      <p:grpSp>
        <p:nvGrpSpPr>
          <p:cNvPr id="13" name="グループ化 12">
            <a:extLst>
              <a:ext uri="{FF2B5EF4-FFF2-40B4-BE49-F238E27FC236}">
                <a16:creationId xmlns:a16="http://schemas.microsoft.com/office/drawing/2014/main" id="{45EABE8B-F62A-4B6F-AFFC-D0F6CA113306}"/>
              </a:ext>
            </a:extLst>
          </p:cNvPr>
          <p:cNvGrpSpPr/>
          <p:nvPr/>
        </p:nvGrpSpPr>
        <p:grpSpPr>
          <a:xfrm>
            <a:off x="7304596" y="826171"/>
            <a:ext cx="4595253" cy="3186723"/>
            <a:chOff x="5300956" y="2040597"/>
            <a:chExt cx="6286473" cy="4359553"/>
          </a:xfrm>
        </p:grpSpPr>
        <p:pic>
          <p:nvPicPr>
            <p:cNvPr id="14" name="図 13">
              <a:extLst>
                <a:ext uri="{FF2B5EF4-FFF2-40B4-BE49-F238E27FC236}">
                  <a16:creationId xmlns:a16="http://schemas.microsoft.com/office/drawing/2014/main" id="{23C2E9C7-61A9-4310-937B-97F79BCAB6B2}"/>
                </a:ext>
              </a:extLst>
            </p:cNvPr>
            <p:cNvPicPr>
              <a:picLocks noChangeAspect="1"/>
            </p:cNvPicPr>
            <p:nvPr/>
          </p:nvPicPr>
          <p:blipFill>
            <a:blip r:embed="rId8"/>
            <a:stretch>
              <a:fillRect/>
            </a:stretch>
          </p:blipFill>
          <p:spPr>
            <a:xfrm>
              <a:off x="5300956" y="2040597"/>
              <a:ext cx="5632279" cy="4359553"/>
            </a:xfrm>
            <a:prstGeom prst="rect">
              <a:avLst/>
            </a:prstGeom>
          </p:spPr>
        </p:pic>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F0392EB-C3C6-49AB-9734-3CE75075F13B}"/>
                    </a:ext>
                  </a:extLst>
                </p:cNvPr>
                <p:cNvSpPr/>
                <p:nvPr/>
              </p:nvSpPr>
              <p:spPr>
                <a:xfrm>
                  <a:off x="7381254" y="3153548"/>
                  <a:ext cx="645905"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𝑄</m:t>
                            </m:r>
                          </m:e>
                          <m:sub>
                            <m:r>
                              <a:rPr lang="en-US" altLang="ja-JP" sz="2400" b="0" i="1" smtClean="0">
                                <a:solidFill>
                                  <a:srgbClr val="FF0000"/>
                                </a:solidFill>
                                <a:latin typeface="Cambria Math" panose="02040503050406030204" pitchFamily="18" charset="0"/>
                              </a:rPr>
                              <m:t>0</m:t>
                            </m:r>
                          </m:sub>
                        </m:sSub>
                      </m:oMath>
                    </m:oMathPara>
                  </a14:m>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AF0392EB-C3C6-49AB-9734-3CE75075F13B}"/>
                    </a:ext>
                  </a:extLst>
                </p:cNvPr>
                <p:cNvSpPr>
                  <a:spLocks noRot="1" noChangeAspect="1" noMove="1" noResize="1" noEditPoints="1" noAdjustHandles="1" noChangeArrowheads="1" noChangeShapeType="1" noTextEdit="1"/>
                </p:cNvSpPr>
                <p:nvPr/>
              </p:nvSpPr>
              <p:spPr>
                <a:xfrm>
                  <a:off x="7381254" y="3153548"/>
                  <a:ext cx="645905" cy="631575"/>
                </a:xfrm>
                <a:prstGeom prst="rect">
                  <a:avLst/>
                </a:prstGeom>
                <a:blipFill>
                  <a:blip r:embed="rId9"/>
                  <a:stretch>
                    <a:fillRect l="-9091" r="-3896" b="-14474"/>
                  </a:stretch>
                </a:blipFill>
              </p:spPr>
              <p:txBody>
                <a:bodyPr/>
                <a:lstStyle/>
                <a:p>
                  <a:r>
                    <a:rPr lang="ja-JP" altLang="en-US">
                      <a:noFill/>
                    </a:rPr>
                    <a:t> </a:t>
                  </a:r>
                </a:p>
              </p:txBody>
            </p:sp>
          </mc:Fallback>
        </mc:AlternateContent>
        <p:sp>
          <p:nvSpPr>
            <p:cNvPr id="16" name="正方形/長方形 15">
              <a:extLst>
                <a:ext uri="{FF2B5EF4-FFF2-40B4-BE49-F238E27FC236}">
                  <a16:creationId xmlns:a16="http://schemas.microsoft.com/office/drawing/2014/main" id="{D6B30968-A70D-4062-8B2B-FF605D2C05BA}"/>
                </a:ext>
              </a:extLst>
            </p:cNvPr>
            <p:cNvSpPr/>
            <p:nvPr/>
          </p:nvSpPr>
          <p:spPr>
            <a:xfrm>
              <a:off x="6792058" y="2323152"/>
              <a:ext cx="4677836" cy="189722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C0C6464C-35FE-426C-B933-4FDB2FFD91DA}"/>
                </a:ext>
              </a:extLst>
            </p:cNvPr>
            <p:cNvSpPr/>
            <p:nvPr/>
          </p:nvSpPr>
          <p:spPr>
            <a:xfrm>
              <a:off x="8188785" y="2750563"/>
              <a:ext cx="1936828" cy="63157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電荷保存</a:t>
              </a:r>
            </a:p>
          </p:txBody>
        </p:sp>
        <p:cxnSp>
          <p:nvCxnSpPr>
            <p:cNvPr id="18" name="直線コネクタ 17">
              <a:extLst>
                <a:ext uri="{FF2B5EF4-FFF2-40B4-BE49-F238E27FC236}">
                  <a16:creationId xmlns:a16="http://schemas.microsoft.com/office/drawing/2014/main" id="{5ADFC845-7FFB-411E-9AD2-AFBDEE05D93E}"/>
                </a:ext>
              </a:extLst>
            </p:cNvPr>
            <p:cNvCxnSpPr/>
            <p:nvPr/>
          </p:nvCxnSpPr>
          <p:spPr>
            <a:xfrm>
              <a:off x="9007992" y="2615010"/>
              <a:ext cx="50706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D8283B8-6DC9-4254-86FD-361798C1194D}"/>
                </a:ext>
              </a:extLst>
            </p:cNvPr>
            <p:cNvSpPr/>
            <p:nvPr/>
          </p:nvSpPr>
          <p:spPr>
            <a:xfrm>
              <a:off x="6792058" y="4327984"/>
              <a:ext cx="4677836" cy="1939441"/>
            </a:xfrm>
            <a:prstGeom prst="rect">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73E2B60C-982D-4562-9BF5-2BEC6C661FC7}"/>
                </a:ext>
              </a:extLst>
            </p:cNvPr>
            <p:cNvSpPr/>
            <p:nvPr/>
          </p:nvSpPr>
          <p:spPr>
            <a:xfrm>
              <a:off x="8256609" y="5414440"/>
              <a:ext cx="1936828" cy="631575"/>
            </a:xfrm>
            <a:prstGeom prst="rect">
              <a:avLst/>
            </a:prstGeom>
          </p:spPr>
          <p:txBody>
            <a:bodyPr wrap="none">
              <a:spAutoFit/>
            </a:bodyPr>
            <a:lstStyle/>
            <a:p>
              <a:r>
                <a:rPr lang="ja-JP" altLang="en-US" sz="2400" dirty="0">
                  <a:solidFill>
                    <a:srgbClr val="0070C0"/>
                  </a:solidFill>
                  <a:latin typeface="HG丸ｺﾞｼｯｸM-PRO" panose="020F0600000000000000" pitchFamily="50" charset="-128"/>
                  <a:ea typeface="HG丸ｺﾞｼｯｸM-PRO" panose="020F0600000000000000" pitchFamily="50" charset="-128"/>
                </a:rPr>
                <a:t>電荷保存</a:t>
              </a:r>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25022094-3633-4166-A247-D98A99B40D04}"/>
                    </a:ext>
                  </a:extLst>
                </p:cNvPr>
                <p:cNvSpPr/>
                <p:nvPr/>
              </p:nvSpPr>
              <p:spPr>
                <a:xfrm>
                  <a:off x="7641926" y="3180974"/>
                  <a:ext cx="1507467"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𝟏</m:t>
                            </m:r>
                          </m:sub>
                        </m:sSub>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25022094-3633-4166-A247-D98A99B40D04}"/>
                    </a:ext>
                  </a:extLst>
                </p:cNvPr>
                <p:cNvSpPr>
                  <a:spLocks noRot="1" noChangeAspect="1" noMove="1" noResize="1" noEditPoints="1" noAdjustHandles="1" noChangeArrowheads="1" noChangeShapeType="1" noTextEdit="1"/>
                </p:cNvSpPr>
                <p:nvPr/>
              </p:nvSpPr>
              <p:spPr>
                <a:xfrm>
                  <a:off x="7641926" y="3180974"/>
                  <a:ext cx="1507467" cy="631575"/>
                </a:xfrm>
                <a:prstGeom prst="rect">
                  <a:avLst/>
                </a:prstGeom>
                <a:blipFill>
                  <a:blip r:embed="rId10"/>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CD8B78C1-6A2D-4497-85F1-99B6ABCC455E}"/>
                    </a:ext>
                  </a:extLst>
                </p:cNvPr>
                <p:cNvSpPr/>
                <p:nvPr/>
              </p:nvSpPr>
              <p:spPr>
                <a:xfrm>
                  <a:off x="9583577" y="3178557"/>
                  <a:ext cx="1623958"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ea typeface="Cambria Math" panose="02040503050406030204" pitchFamily="18" charset="0"/>
                          </a:rPr>
                          <m:t>0</m:t>
                        </m:r>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𝟐</m:t>
                            </m:r>
                          </m:sub>
                        </m:sSub>
                      </m:oMath>
                    </m:oMathPara>
                  </a14:m>
                  <a:endParaRPr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CD8B78C1-6A2D-4497-85F1-99B6ABCC455E}"/>
                    </a:ext>
                  </a:extLst>
                </p:cNvPr>
                <p:cNvSpPr>
                  <a:spLocks noRot="1" noChangeAspect="1" noMove="1" noResize="1" noEditPoints="1" noAdjustHandles="1" noChangeArrowheads="1" noChangeShapeType="1" noTextEdit="1"/>
                </p:cNvSpPr>
                <p:nvPr/>
              </p:nvSpPr>
              <p:spPr>
                <a:xfrm>
                  <a:off x="9583577" y="3178557"/>
                  <a:ext cx="1623958" cy="631575"/>
                </a:xfrm>
                <a:prstGeom prst="rect">
                  <a:avLst/>
                </a:prstGeom>
                <a:blipFill>
                  <a:blip r:embed="rId11"/>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8A757276-5B24-474B-985B-183E0731E8A5}"/>
                    </a:ext>
                  </a:extLst>
                </p:cNvPr>
                <p:cNvSpPr/>
                <p:nvPr/>
              </p:nvSpPr>
              <p:spPr>
                <a:xfrm>
                  <a:off x="9643767" y="4828328"/>
                  <a:ext cx="1943662"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ea typeface="Cambria Math" panose="02040503050406030204" pitchFamily="18" charset="0"/>
                          </a:rPr>
                          <m:t>0</m:t>
                        </m:r>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𝟐</m:t>
                            </m:r>
                          </m:sub>
                        </m:sSub>
                      </m:oMath>
                    </m:oMathPara>
                  </a14:m>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8A757276-5B24-474B-985B-183E0731E8A5}"/>
                    </a:ext>
                  </a:extLst>
                </p:cNvPr>
                <p:cNvSpPr>
                  <a:spLocks noRot="1" noChangeAspect="1" noMove="1" noResize="1" noEditPoints="1" noAdjustHandles="1" noChangeArrowheads="1" noChangeShapeType="1" noTextEdit="1"/>
                </p:cNvSpPr>
                <p:nvPr/>
              </p:nvSpPr>
              <p:spPr>
                <a:xfrm>
                  <a:off x="9643767" y="4828328"/>
                  <a:ext cx="1943662" cy="631575"/>
                </a:xfrm>
                <a:prstGeom prst="rect">
                  <a:avLst/>
                </a:prstGeom>
                <a:blipFill>
                  <a:blip r:embed="rId12"/>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985F4C71-0F41-4A23-9C7E-DEE72FF694EC}"/>
                    </a:ext>
                  </a:extLst>
                </p:cNvPr>
                <p:cNvSpPr/>
                <p:nvPr/>
              </p:nvSpPr>
              <p:spPr>
                <a:xfrm>
                  <a:off x="6917805" y="4824779"/>
                  <a:ext cx="2541959" cy="6315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m:t>
                            </m:r>
                            <m:r>
                              <a:rPr lang="en-US" altLang="ja-JP" sz="2400" i="1">
                                <a:solidFill>
                                  <a:srgbClr val="FF0000"/>
                                </a:solidFill>
                                <a:latin typeface="Cambria Math" panose="02040503050406030204" pitchFamily="18" charset="0"/>
                              </a:rPr>
                              <m:t>𝑄</m:t>
                            </m:r>
                          </m:e>
                          <m:sub>
                            <m:r>
                              <a:rPr lang="en-US" altLang="ja-JP" sz="2400" i="1">
                                <a:solidFill>
                                  <a:srgbClr val="FF0000"/>
                                </a:solidFill>
                                <a:latin typeface="Cambria Math" panose="02040503050406030204" pitchFamily="18" charset="0"/>
                              </a:rPr>
                              <m:t>0</m:t>
                            </m:r>
                          </m:sub>
                        </m:sSub>
                        <m:r>
                          <a:rPr lang="en-US" altLang="ja-JP" sz="2400" i="1">
                            <a:solidFill>
                              <a:srgbClr val="FF0000"/>
                            </a:solidFill>
                            <a:latin typeface="Cambria Math" panose="02040503050406030204" pitchFamily="18" charset="0"/>
                            <a:ea typeface="Cambria Math" panose="02040503050406030204" pitchFamily="18" charset="0"/>
                          </a:rPr>
                          <m:t>→</m:t>
                        </m:r>
                        <m:sSub>
                          <m:sSubPr>
                            <m:ctrlPr>
                              <a:rPr lang="en-US" altLang="ja-JP" sz="2400" b="1" i="1" smtClean="0">
                                <a:solidFill>
                                  <a:srgbClr val="0070C0"/>
                                </a:solidFill>
                                <a:latin typeface="Cambria Math" panose="02040503050406030204" pitchFamily="18" charset="0"/>
                              </a:rPr>
                            </m:ctrlPr>
                          </m:sSubPr>
                          <m:e>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𝑸</m:t>
                            </m:r>
                          </m:e>
                          <m:sub>
                            <m:r>
                              <a:rPr lang="en-US" altLang="ja-JP" sz="2400" b="1" i="1" smtClean="0">
                                <a:solidFill>
                                  <a:srgbClr val="0070C0"/>
                                </a:solidFill>
                                <a:latin typeface="Cambria Math" panose="02040503050406030204" pitchFamily="18" charset="0"/>
                              </a:rPr>
                              <m:t>𝟏</m:t>
                            </m:r>
                          </m:sub>
                        </m:sSub>
                      </m:oMath>
                    </m:oMathPara>
                  </a14:m>
                  <a:endParaRPr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985F4C71-0F41-4A23-9C7E-DEE72FF694EC}"/>
                    </a:ext>
                  </a:extLst>
                </p:cNvPr>
                <p:cNvSpPr>
                  <a:spLocks noRot="1" noChangeAspect="1" noMove="1" noResize="1" noEditPoints="1" noAdjustHandles="1" noChangeArrowheads="1" noChangeShapeType="1" noTextEdit="1"/>
                </p:cNvSpPr>
                <p:nvPr/>
              </p:nvSpPr>
              <p:spPr>
                <a:xfrm>
                  <a:off x="6917805" y="4824779"/>
                  <a:ext cx="2541959" cy="631575"/>
                </a:xfrm>
                <a:prstGeom prst="rect">
                  <a:avLst/>
                </a:prstGeom>
                <a:blipFill>
                  <a:blip r:embed="rId13"/>
                  <a:stretch>
                    <a:fillRect b="-1578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6B4CE4BF-98B8-4B29-9014-975BBDD49F8E}"/>
                  </a:ext>
                </a:extLst>
              </p:cNvPr>
              <p:cNvSpPr/>
              <p:nvPr/>
            </p:nvSpPr>
            <p:spPr>
              <a:xfrm>
                <a:off x="9264279" y="3924815"/>
                <a:ext cx="184163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𝑄</m:t>
                          </m:r>
                        </m:e>
                        <m:sub>
                          <m:r>
                            <a:rPr lang="en-US" altLang="ja-JP" sz="2000" i="1">
                              <a:latin typeface="Cambria Math" panose="02040503050406030204" pitchFamily="18" charset="0"/>
                            </a:rPr>
                            <m:t>0</m:t>
                          </m:r>
                        </m:sub>
                      </m:sSub>
                      <m:r>
                        <a:rPr lang="en-US" altLang="ja-JP" sz="2000" i="1">
                          <a:latin typeface="Cambria Math" panose="02040503050406030204" pitchFamily="18" charset="0"/>
                        </a:rPr>
                        <m:t>=5</m:t>
                      </m:r>
                      <m:r>
                        <a:rPr lang="en-US" altLang="ja-JP" sz="2000" i="1">
                          <a:latin typeface="Cambria Math" panose="02040503050406030204" pitchFamily="18" charset="0"/>
                          <a:ea typeface="Cambria Math" panose="02040503050406030204" pitchFamily="18" charset="0"/>
                        </a:rPr>
                        <m:t>00</m:t>
                      </m:r>
                      <m:d>
                        <m:dPr>
                          <m:begChr m:val="["/>
                          <m:endChr m:val="]"/>
                          <m:ctrlPr>
                            <a:rPr lang="en-US" altLang="ja-JP" sz="2000" i="1">
                              <a:latin typeface="Cambria Math" panose="02040503050406030204" pitchFamily="18" charset="0"/>
                            </a:rPr>
                          </m:ctrlPr>
                        </m:dPr>
                        <m:e>
                          <m:r>
                            <a:rPr lang="ja-JP" altLang="en-US" sz="2000" i="1">
                              <a:latin typeface="Cambria Math" panose="02040503050406030204" pitchFamily="18" charset="0"/>
                            </a:rPr>
                            <m:t>𝜇</m:t>
                          </m:r>
                          <m:r>
                            <a:rPr lang="en-US" altLang="ja-JP" sz="2000" i="1">
                              <a:latin typeface="Cambria Math" panose="02040503050406030204" pitchFamily="18" charset="0"/>
                            </a:rPr>
                            <m:t>𝐶</m:t>
                          </m:r>
                        </m:e>
                      </m:d>
                    </m:oMath>
                  </m:oMathPara>
                </a14:m>
                <a:endParaRPr lang="ja-JP" altLang="en-US" sz="2000" dirty="0">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6B4CE4BF-98B8-4B29-9014-975BBDD49F8E}"/>
                  </a:ext>
                </a:extLst>
              </p:cNvPr>
              <p:cNvSpPr>
                <a:spLocks noRot="1" noChangeAspect="1" noMove="1" noResize="1" noEditPoints="1" noAdjustHandles="1" noChangeArrowheads="1" noChangeShapeType="1" noTextEdit="1"/>
              </p:cNvSpPr>
              <p:nvPr/>
            </p:nvSpPr>
            <p:spPr>
              <a:xfrm>
                <a:off x="9264279" y="3924815"/>
                <a:ext cx="1841630" cy="400110"/>
              </a:xfrm>
              <a:prstGeom prst="rect">
                <a:avLst/>
              </a:prstGeom>
              <a:blipFill>
                <a:blip r:embed="rId14"/>
                <a:stretch>
                  <a:fillRect l="-993" b="-123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38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38</a:t>
            </a:fld>
            <a:endParaRPr kumimoji="1" lang="ja-JP" altLang="en-US"/>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955C279B-8202-41D7-9495-DE236921C1D1}"/>
                  </a:ext>
                </a:extLst>
              </p:cNvPr>
              <p:cNvSpPr/>
              <p:nvPr/>
            </p:nvSpPr>
            <p:spPr>
              <a:xfrm>
                <a:off x="456359" y="947574"/>
                <a:ext cx="7446283"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練習４　容量</a:t>
                </a:r>
                <a14:m>
                  <m:oMath xmlns:m="http://schemas.openxmlformats.org/officeDocument/2006/math">
                    <m:r>
                      <a:rPr lang="en-US" altLang="ja-JP" sz="2400" b="1" i="1" smtClean="0">
                        <a:solidFill>
                          <a:srgbClr val="FF0000"/>
                        </a:solidFill>
                        <a:latin typeface="Cambria Math" panose="02040503050406030204" pitchFamily="18" charset="0"/>
                      </a:rPr>
                      <m:t>𝑪</m:t>
                    </m:r>
                  </m:oMath>
                </a14:m>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の極板間が平行な空気コンデンサーに、</a:t>
                </a:r>
                <a14:m>
                  <m:oMath xmlns:m="http://schemas.openxmlformats.org/officeDocument/2006/math">
                    <m:r>
                      <a:rPr lang="en-US" altLang="ja-JP" sz="2400" b="1" i="1" smtClean="0">
                        <a:solidFill>
                          <a:srgbClr val="FF0000"/>
                        </a:solidFill>
                        <a:latin typeface="Cambria Math" panose="02040503050406030204" pitchFamily="18" charset="0"/>
                      </a:rPr>
                      <m:t>𝑽</m:t>
                    </m:r>
                  </m:oMath>
                </a14:m>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Ｖ</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の電池をつなぎ、比誘電率</a:t>
                </a:r>
                <a14:m>
                  <m:oMath xmlns:m="http://schemas.openxmlformats.org/officeDocument/2006/math">
                    <m:sSub>
                      <m:sSubPr>
                        <m:ctrlPr>
                          <a:rPr lang="en-US" altLang="ja-JP" sz="2400" b="1" i="1" smtClean="0">
                            <a:solidFill>
                              <a:srgbClr val="FF0000"/>
                            </a:solidFill>
                            <a:latin typeface="Cambria Math" panose="02040503050406030204" pitchFamily="18" charset="0"/>
                          </a:rPr>
                        </m:ctrlPr>
                      </m:sSubPr>
                      <m:e>
                        <m:r>
                          <a:rPr lang="ja-JP" altLang="en-US" sz="2400" b="1" i="1" smtClean="0">
                            <a:solidFill>
                              <a:srgbClr val="FF0000"/>
                            </a:solidFill>
                            <a:latin typeface="Cambria Math" panose="02040503050406030204" pitchFamily="18" charset="0"/>
                          </a:rPr>
                          <m:t>𝜺</m:t>
                        </m:r>
                      </m:e>
                      <m:sub>
                        <m:r>
                          <a:rPr lang="en-US" altLang="ja-JP" sz="2400" b="1" i="1" smtClean="0">
                            <a:solidFill>
                              <a:srgbClr val="FF0000"/>
                            </a:solidFill>
                            <a:latin typeface="Cambria Math" panose="02040503050406030204" pitchFamily="18" charset="0"/>
                          </a:rPr>
                          <m:t>𝒓</m:t>
                        </m:r>
                      </m:sub>
                    </m:sSub>
                  </m:oMath>
                </a14:m>
                <a:r>
                  <a:rPr lang="ja-JP" altLang="en-US" sz="2400" dirty="0">
                    <a:latin typeface="HG丸ｺﾞｼｯｸM-PRO" panose="020F0600000000000000" pitchFamily="50" charset="-128"/>
                    <a:ea typeface="HG丸ｺﾞｼｯｸM-PRO" panose="020F0600000000000000" pitchFamily="50" charset="-128"/>
                  </a:rPr>
                  <a:t>の誘電体を極板間に入れる。</a:t>
                </a:r>
              </a:p>
            </p:txBody>
          </p:sp>
        </mc:Choice>
        <mc:Fallback xmlns="">
          <p:sp>
            <p:nvSpPr>
              <p:cNvPr id="26" name="正方形/長方形 25">
                <a:extLst>
                  <a:ext uri="{FF2B5EF4-FFF2-40B4-BE49-F238E27FC236}">
                    <a16:creationId xmlns:a16="http://schemas.microsoft.com/office/drawing/2014/main" id="{955C279B-8202-41D7-9495-DE236921C1D1}"/>
                  </a:ext>
                </a:extLst>
              </p:cNvPr>
              <p:cNvSpPr>
                <a:spLocks noRot="1" noChangeAspect="1" noMove="1" noResize="1" noEditPoints="1" noAdjustHandles="1" noChangeArrowheads="1" noChangeShapeType="1" noTextEdit="1"/>
              </p:cNvSpPr>
              <p:nvPr/>
            </p:nvSpPr>
            <p:spPr>
              <a:xfrm>
                <a:off x="456359" y="947574"/>
                <a:ext cx="7446283" cy="1200329"/>
              </a:xfrm>
              <a:prstGeom prst="rect">
                <a:avLst/>
              </a:prstGeom>
              <a:blipFill>
                <a:blip r:embed="rId2"/>
                <a:stretch>
                  <a:fillRect l="-1310" t="-5584" b="-10660"/>
                </a:stretch>
              </a:blipFill>
            </p:spPr>
            <p:txBody>
              <a:bodyPr/>
              <a:lstStyle/>
              <a:p>
                <a:r>
                  <a:rPr lang="ja-JP" altLang="en-US">
                    <a:noFill/>
                  </a:rPr>
                  <a:t> </a:t>
                </a:r>
              </a:p>
            </p:txBody>
          </p:sp>
        </mc:Fallback>
      </mc:AlternateContent>
      <p:sp>
        <p:nvSpPr>
          <p:cNvPr id="27" name="正方形/長方形 26">
            <a:extLst>
              <a:ext uri="{FF2B5EF4-FFF2-40B4-BE49-F238E27FC236}">
                <a16:creationId xmlns:a16="http://schemas.microsoft.com/office/drawing/2014/main" id="{7EC79079-D3EB-46FF-9C52-733093728A89}"/>
              </a:ext>
            </a:extLst>
          </p:cNvPr>
          <p:cNvSpPr/>
          <p:nvPr/>
        </p:nvSpPr>
        <p:spPr>
          <a:xfrm>
            <a:off x="454547" y="2300286"/>
            <a:ext cx="7638596" cy="1569660"/>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　図１のように、極板間の</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右半分</a:t>
            </a:r>
            <a:r>
              <a:rPr lang="ja-JP" altLang="en-US" sz="2400" dirty="0">
                <a:latin typeface="HG丸ｺﾞｼｯｸM-PRO" panose="020F0600000000000000" pitchFamily="50" charset="-128"/>
                <a:ea typeface="HG丸ｺﾞｼｯｸM-PRO" panose="020F0600000000000000" pitchFamily="50" charset="-128"/>
              </a:rPr>
              <a:t>を誘電体で満たした場合、一方には誘電体が挿入されている極板面積が半分になったコンデンサーが２つ並列つなぎになっていると考えられる。</a:t>
            </a:r>
          </a:p>
        </p:txBody>
      </p:sp>
      <p:sp>
        <p:nvSpPr>
          <p:cNvPr id="28" name="正方形/長方形 27">
            <a:extLst>
              <a:ext uri="{FF2B5EF4-FFF2-40B4-BE49-F238E27FC236}">
                <a16:creationId xmlns:a16="http://schemas.microsoft.com/office/drawing/2014/main" id="{3A55FD50-CE7A-4147-8B18-67CA4496593B}"/>
              </a:ext>
            </a:extLst>
          </p:cNvPr>
          <p:cNvSpPr/>
          <p:nvPr/>
        </p:nvSpPr>
        <p:spPr>
          <a:xfrm>
            <a:off x="360656" y="4177805"/>
            <a:ext cx="7456261" cy="1569660"/>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（１）左側のコンデンサーの電気容量を求めなさい。</a:t>
            </a:r>
          </a:p>
          <a:p>
            <a:r>
              <a:rPr lang="ja-JP" altLang="en-US" sz="2400" dirty="0">
                <a:latin typeface="HG丸ｺﾞｼｯｸM-PRO" panose="020F0600000000000000" pitchFamily="50" charset="-128"/>
                <a:ea typeface="HG丸ｺﾞｼｯｸM-PRO" panose="020F0600000000000000" pitchFamily="50" charset="-128"/>
              </a:rPr>
              <a:t>（２）右側のコンデンサーの電気容量を求めなさい。</a:t>
            </a:r>
          </a:p>
          <a:p>
            <a:r>
              <a:rPr lang="ja-JP" altLang="en-US" sz="2400" dirty="0">
                <a:latin typeface="HG丸ｺﾞｼｯｸM-PRO" panose="020F0600000000000000" pitchFamily="50" charset="-128"/>
                <a:ea typeface="HG丸ｺﾞｼｯｸM-PRO" panose="020F0600000000000000" pitchFamily="50" charset="-128"/>
              </a:rPr>
              <a:t>（３）（１）（２）から図１の場合の電気容量を求めなさい。</a:t>
            </a:r>
          </a:p>
        </p:txBody>
      </p: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4F9D251B-0324-4949-99D3-9911BB78D981}"/>
                  </a:ext>
                </a:extLst>
              </p:cNvPr>
              <p:cNvSpPr/>
              <p:nvPr/>
            </p:nvSpPr>
            <p:spPr>
              <a:xfrm>
                <a:off x="8822861" y="1531522"/>
                <a:ext cx="475733"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4F9D251B-0324-4949-99D3-9911BB78D981}"/>
                  </a:ext>
                </a:extLst>
              </p:cNvPr>
              <p:cNvSpPr>
                <a:spLocks noRot="1" noChangeAspect="1" noMove="1" noResize="1" noEditPoints="1" noAdjustHandles="1" noChangeArrowheads="1" noChangeShapeType="1" noTextEdit="1"/>
              </p:cNvSpPr>
              <p:nvPr/>
            </p:nvSpPr>
            <p:spPr>
              <a:xfrm>
                <a:off x="8822861" y="1531522"/>
                <a:ext cx="475733" cy="475849"/>
              </a:xfrm>
              <a:prstGeom prst="rect">
                <a:avLst/>
              </a:prstGeom>
              <a:blipFill>
                <a:blip r:embed="rId3"/>
                <a:stretch>
                  <a:fillRect/>
                </a:stretch>
              </a:blipFill>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513C4FD7-DF95-40BE-8D95-EB9A06924FA3}"/>
              </a:ext>
            </a:extLst>
          </p:cNvPr>
          <p:cNvCxnSpPr>
            <a:cxnSpLocks/>
          </p:cNvCxnSpPr>
          <p:nvPr/>
        </p:nvCxnSpPr>
        <p:spPr>
          <a:xfrm>
            <a:off x="9246313" y="1511475"/>
            <a:ext cx="8645" cy="511948"/>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3E4A4DE-0959-4D20-AB32-9253B71CFEEA}"/>
              </a:ext>
            </a:extLst>
          </p:cNvPr>
          <p:cNvSpPr/>
          <p:nvPr/>
        </p:nvSpPr>
        <p:spPr>
          <a:xfrm rot="16200000">
            <a:off x="10171163" y="2253058"/>
            <a:ext cx="182551" cy="172487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cxnSp>
        <p:nvCxnSpPr>
          <p:cNvPr id="43" name="直線コネクタ 42">
            <a:extLst>
              <a:ext uri="{FF2B5EF4-FFF2-40B4-BE49-F238E27FC236}">
                <a16:creationId xmlns:a16="http://schemas.microsoft.com/office/drawing/2014/main" id="{FF8DF048-A196-4B6B-88A3-2EF90723BD46}"/>
              </a:ext>
            </a:extLst>
          </p:cNvPr>
          <p:cNvCxnSpPr/>
          <p:nvPr/>
        </p:nvCxnSpPr>
        <p:spPr>
          <a:xfrm rot="16200000" flipH="1" flipV="1">
            <a:off x="10153154" y="4048483"/>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A0EF633-FD1E-4F7B-A737-49634CBDB887}"/>
              </a:ext>
            </a:extLst>
          </p:cNvPr>
          <p:cNvCxnSpPr/>
          <p:nvPr/>
        </p:nvCxnSpPr>
        <p:spPr>
          <a:xfrm rot="16200000" flipH="1" flipV="1">
            <a:off x="10153154" y="2902493"/>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右矢印 69">
            <a:extLst>
              <a:ext uri="{FF2B5EF4-FFF2-40B4-BE49-F238E27FC236}">
                <a16:creationId xmlns:a16="http://schemas.microsoft.com/office/drawing/2014/main" id="{AE29993F-A6BD-4FDD-B91A-8D94D8C70F23}"/>
              </a:ext>
            </a:extLst>
          </p:cNvPr>
          <p:cNvSpPr/>
          <p:nvPr/>
        </p:nvSpPr>
        <p:spPr>
          <a:xfrm rot="5400000">
            <a:off x="10172548" y="4272900"/>
            <a:ext cx="223905" cy="31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49C2A3C1-18CE-4752-ABD8-D609F479C42B}"/>
              </a:ext>
            </a:extLst>
          </p:cNvPr>
          <p:cNvSpPr/>
          <p:nvPr/>
        </p:nvSpPr>
        <p:spPr>
          <a:xfrm rot="16200000">
            <a:off x="10171163" y="2959847"/>
            <a:ext cx="182551" cy="172487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3634EF44-3332-43D4-B4D1-458C70134EB0}"/>
              </a:ext>
            </a:extLst>
          </p:cNvPr>
          <p:cNvSpPr/>
          <p:nvPr/>
        </p:nvSpPr>
        <p:spPr>
          <a:xfrm>
            <a:off x="10235402" y="3224741"/>
            <a:ext cx="904450" cy="48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965EA3C0-EEED-4100-B053-2BD278123500}"/>
                  </a:ext>
                </a:extLst>
              </p:cNvPr>
              <p:cNvSpPr/>
              <p:nvPr/>
            </p:nvSpPr>
            <p:spPr>
              <a:xfrm>
                <a:off x="11110399" y="3208517"/>
                <a:ext cx="585306"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𝒓</m:t>
                          </m:r>
                        </m:sub>
                      </m:sSub>
                    </m:oMath>
                  </m:oMathPara>
                </a14:m>
                <a:endParaRPr lang="ja-JP" altLang="en-US" sz="1400" dirty="0">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965EA3C0-EEED-4100-B053-2BD278123500}"/>
                  </a:ext>
                </a:extLst>
              </p:cNvPr>
              <p:cNvSpPr>
                <a:spLocks noRot="1" noChangeAspect="1" noMove="1" noResize="1" noEditPoints="1" noAdjustHandles="1" noChangeArrowheads="1" noChangeShapeType="1" noTextEdit="1"/>
              </p:cNvSpPr>
              <p:nvPr/>
            </p:nvSpPr>
            <p:spPr>
              <a:xfrm>
                <a:off x="11110399" y="3208517"/>
                <a:ext cx="585306" cy="47584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2642C809-2C27-48DE-909A-CE3F55888E86}"/>
                  </a:ext>
                </a:extLst>
              </p:cNvPr>
              <p:cNvSpPr/>
              <p:nvPr/>
            </p:nvSpPr>
            <p:spPr>
              <a:xfrm>
                <a:off x="10214185" y="3186505"/>
                <a:ext cx="909362"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a:solidFill>
                                <a:schemeClr val="tx1"/>
                              </a:solidFill>
                              <a:latin typeface="Cambria Math" panose="02040503050406030204" pitchFamily="18" charset="0"/>
                            </a:rPr>
                            <m:t>𝒓</m:t>
                          </m:r>
                        </m:sub>
                      </m:sSub>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2642C809-2C27-48DE-909A-CE3F55888E86}"/>
                  </a:ext>
                </a:extLst>
              </p:cNvPr>
              <p:cNvSpPr>
                <a:spLocks noRot="1" noChangeAspect="1" noMove="1" noResize="1" noEditPoints="1" noAdjustHandles="1" noChangeArrowheads="1" noChangeShapeType="1" noTextEdit="1"/>
              </p:cNvSpPr>
              <p:nvPr/>
            </p:nvSpPr>
            <p:spPr>
              <a:xfrm>
                <a:off x="10214185" y="3186505"/>
                <a:ext cx="909362" cy="475849"/>
              </a:xfrm>
              <a:prstGeom prst="rect">
                <a:avLst/>
              </a:prstGeom>
              <a:blipFill>
                <a:blip r:embed="rId5"/>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DCBAFD04-FB26-48B7-9D0B-59337F2C7E0D}"/>
                  </a:ext>
                </a:extLst>
              </p:cNvPr>
              <p:cNvSpPr/>
              <p:nvPr/>
            </p:nvSpPr>
            <p:spPr>
              <a:xfrm>
                <a:off x="9525516" y="3183360"/>
                <a:ext cx="599885"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DCBAFD04-FB26-48B7-9D0B-59337F2C7E0D}"/>
                  </a:ext>
                </a:extLst>
              </p:cNvPr>
              <p:cNvSpPr>
                <a:spLocks noRot="1" noChangeAspect="1" noMove="1" noResize="1" noEditPoints="1" noAdjustHandles="1" noChangeArrowheads="1" noChangeShapeType="1" noTextEdit="1"/>
              </p:cNvSpPr>
              <p:nvPr/>
            </p:nvSpPr>
            <p:spPr>
              <a:xfrm>
                <a:off x="9525516" y="3183360"/>
                <a:ext cx="599885" cy="475849"/>
              </a:xfrm>
              <a:prstGeom prst="rect">
                <a:avLst/>
              </a:prstGeom>
              <a:blipFill>
                <a:blip r:embed="rId6"/>
                <a:stretch>
                  <a:fillRect b="-2564"/>
                </a:stretch>
              </a:blipFill>
            </p:spPr>
            <p:txBody>
              <a:bodyPr/>
              <a:lstStyle/>
              <a:p>
                <a:r>
                  <a:rPr lang="ja-JP" altLang="en-US">
                    <a:noFill/>
                  </a:rPr>
                  <a:t> </a:t>
                </a:r>
              </a:p>
            </p:txBody>
          </p:sp>
        </mc:Fallback>
      </mc:AlternateContent>
      <p:sp>
        <p:nvSpPr>
          <p:cNvPr id="56" name="正方形/長方形 55">
            <a:extLst>
              <a:ext uri="{FF2B5EF4-FFF2-40B4-BE49-F238E27FC236}">
                <a16:creationId xmlns:a16="http://schemas.microsoft.com/office/drawing/2014/main" id="{4BA85048-B9BD-4AC6-A548-3D66CFDC5FCC}"/>
              </a:ext>
            </a:extLst>
          </p:cNvPr>
          <p:cNvSpPr/>
          <p:nvPr/>
        </p:nvSpPr>
        <p:spPr>
          <a:xfrm rot="16200000">
            <a:off x="10202610" y="562830"/>
            <a:ext cx="182551" cy="172487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57" name="右矢印 69">
            <a:extLst>
              <a:ext uri="{FF2B5EF4-FFF2-40B4-BE49-F238E27FC236}">
                <a16:creationId xmlns:a16="http://schemas.microsoft.com/office/drawing/2014/main" id="{1396F26B-5415-4BB6-8204-84EFB8CFC88C}"/>
              </a:ext>
            </a:extLst>
          </p:cNvPr>
          <p:cNvSpPr/>
          <p:nvPr/>
        </p:nvSpPr>
        <p:spPr>
          <a:xfrm rot="5400000">
            <a:off x="10154598" y="2388361"/>
            <a:ext cx="219374" cy="285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58" name="正方形/長方形 57">
            <a:extLst>
              <a:ext uri="{FF2B5EF4-FFF2-40B4-BE49-F238E27FC236}">
                <a16:creationId xmlns:a16="http://schemas.microsoft.com/office/drawing/2014/main" id="{4ED618C0-47C5-44ED-BE2A-0D8380DF726E}"/>
              </a:ext>
            </a:extLst>
          </p:cNvPr>
          <p:cNvSpPr/>
          <p:nvPr/>
        </p:nvSpPr>
        <p:spPr>
          <a:xfrm rot="16200000">
            <a:off x="10202610" y="1269618"/>
            <a:ext cx="182551" cy="172487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8B02F57E-7803-43E9-87FD-80C6B12A3306}"/>
                  </a:ext>
                </a:extLst>
              </p:cNvPr>
              <p:cNvSpPr/>
              <p:nvPr/>
            </p:nvSpPr>
            <p:spPr>
              <a:xfrm>
                <a:off x="10036515" y="1477409"/>
                <a:ext cx="599885"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8B02F57E-7803-43E9-87FD-80C6B12A3306}"/>
                  </a:ext>
                </a:extLst>
              </p:cNvPr>
              <p:cNvSpPr>
                <a:spLocks noRot="1" noChangeAspect="1" noMove="1" noResize="1" noEditPoints="1" noAdjustHandles="1" noChangeArrowheads="1" noChangeShapeType="1" noTextEdit="1"/>
              </p:cNvSpPr>
              <p:nvPr/>
            </p:nvSpPr>
            <p:spPr>
              <a:xfrm>
                <a:off x="10036515" y="1477409"/>
                <a:ext cx="599885" cy="475849"/>
              </a:xfrm>
              <a:prstGeom prst="rect">
                <a:avLst/>
              </a:prstGeom>
              <a:blipFill>
                <a:blip r:embed="rId7"/>
                <a:stretch>
                  <a:fillRect b="-2564"/>
                </a:stretch>
              </a:blipFill>
            </p:spPr>
            <p:txBody>
              <a:bodyPr/>
              <a:lstStyle/>
              <a:p>
                <a:r>
                  <a:rPr lang="ja-JP" altLang="en-US">
                    <a:noFill/>
                  </a:rPr>
                  <a:t> </a:t>
                </a:r>
              </a:p>
            </p:txBody>
          </p:sp>
        </mc:Fallback>
      </mc:AlternateContent>
      <p:cxnSp>
        <p:nvCxnSpPr>
          <p:cNvPr id="60" name="直線矢印コネクタ 59">
            <a:extLst>
              <a:ext uri="{FF2B5EF4-FFF2-40B4-BE49-F238E27FC236}">
                <a16:creationId xmlns:a16="http://schemas.microsoft.com/office/drawing/2014/main" id="{B559C726-1738-4DD2-A8CC-E95FF0B7DC04}"/>
              </a:ext>
            </a:extLst>
          </p:cNvPr>
          <p:cNvCxnSpPr>
            <a:cxnSpLocks/>
          </p:cNvCxnSpPr>
          <p:nvPr/>
        </p:nvCxnSpPr>
        <p:spPr>
          <a:xfrm flipV="1">
            <a:off x="9398302" y="1176999"/>
            <a:ext cx="1752776" cy="4292"/>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正方形/長方形 60">
                <a:extLst>
                  <a:ext uri="{FF2B5EF4-FFF2-40B4-BE49-F238E27FC236}">
                    <a16:creationId xmlns:a16="http://schemas.microsoft.com/office/drawing/2014/main" id="{4A002F4F-A551-4D74-8A28-8E5D995D6F66}"/>
                  </a:ext>
                </a:extLst>
              </p:cNvPr>
              <p:cNvSpPr/>
              <p:nvPr/>
            </p:nvSpPr>
            <p:spPr>
              <a:xfrm>
                <a:off x="9671157" y="2496987"/>
                <a:ext cx="343364"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1" name="正方形/長方形 60">
                <a:extLst>
                  <a:ext uri="{FF2B5EF4-FFF2-40B4-BE49-F238E27FC236}">
                    <a16:creationId xmlns:a16="http://schemas.microsoft.com/office/drawing/2014/main" id="{4A002F4F-A551-4D74-8A28-8E5D995D6F66}"/>
                  </a:ext>
                </a:extLst>
              </p:cNvPr>
              <p:cNvSpPr>
                <a:spLocks noRot="1" noChangeAspect="1" noMove="1" noResize="1" noEditPoints="1" noAdjustHandles="1" noChangeArrowheads="1" noChangeShapeType="1" noTextEdit="1"/>
              </p:cNvSpPr>
              <p:nvPr/>
            </p:nvSpPr>
            <p:spPr>
              <a:xfrm>
                <a:off x="9671157" y="2496987"/>
                <a:ext cx="343364" cy="495649"/>
              </a:xfrm>
              <a:prstGeom prst="rect">
                <a:avLst/>
              </a:prstGeom>
              <a:blipFill>
                <a:blip r:embed="rId8"/>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正方形/長方形 61">
                <a:extLst>
                  <a:ext uri="{FF2B5EF4-FFF2-40B4-BE49-F238E27FC236}">
                    <a16:creationId xmlns:a16="http://schemas.microsoft.com/office/drawing/2014/main" id="{ED0AD173-BB5D-49C5-8F8C-75EEFDF28EFC}"/>
                  </a:ext>
                </a:extLst>
              </p:cNvPr>
              <p:cNvSpPr/>
              <p:nvPr/>
            </p:nvSpPr>
            <p:spPr>
              <a:xfrm>
                <a:off x="10509720" y="2508967"/>
                <a:ext cx="343364"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2" name="正方形/長方形 61">
                <a:extLst>
                  <a:ext uri="{FF2B5EF4-FFF2-40B4-BE49-F238E27FC236}">
                    <a16:creationId xmlns:a16="http://schemas.microsoft.com/office/drawing/2014/main" id="{ED0AD173-BB5D-49C5-8F8C-75EEFDF28EFC}"/>
                  </a:ext>
                </a:extLst>
              </p:cNvPr>
              <p:cNvSpPr>
                <a:spLocks noRot="1" noChangeAspect="1" noMove="1" noResize="1" noEditPoints="1" noAdjustHandles="1" noChangeArrowheads="1" noChangeShapeType="1" noTextEdit="1"/>
              </p:cNvSpPr>
              <p:nvPr/>
            </p:nvSpPr>
            <p:spPr>
              <a:xfrm>
                <a:off x="10509720" y="2508967"/>
                <a:ext cx="343364" cy="495649"/>
              </a:xfrm>
              <a:prstGeom prst="rect">
                <a:avLst/>
              </a:prstGeom>
              <a:blipFill>
                <a:blip r:embed="rId9"/>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44F53410-B2B5-437A-99C8-E0DBE9120B28}"/>
                  </a:ext>
                </a:extLst>
              </p:cNvPr>
              <p:cNvSpPr/>
              <p:nvPr/>
            </p:nvSpPr>
            <p:spPr>
              <a:xfrm>
                <a:off x="10048511" y="783923"/>
                <a:ext cx="455673"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𝑆</m:t>
                      </m:r>
                    </m:oMath>
                  </m:oMathPara>
                </a14:m>
                <a:endParaRPr lang="en-US" altLang="ja-JP" sz="2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3" name="正方形/長方形 62">
                <a:extLst>
                  <a:ext uri="{FF2B5EF4-FFF2-40B4-BE49-F238E27FC236}">
                    <a16:creationId xmlns:a16="http://schemas.microsoft.com/office/drawing/2014/main" id="{44F53410-B2B5-437A-99C8-E0DBE9120B28}"/>
                  </a:ext>
                </a:extLst>
              </p:cNvPr>
              <p:cNvSpPr>
                <a:spLocks noRot="1" noChangeAspect="1" noMove="1" noResize="1" noEditPoints="1" noAdjustHandles="1" noChangeArrowheads="1" noChangeShapeType="1" noTextEdit="1"/>
              </p:cNvSpPr>
              <p:nvPr/>
            </p:nvSpPr>
            <p:spPr>
              <a:xfrm>
                <a:off x="10048511" y="783923"/>
                <a:ext cx="455673" cy="475849"/>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a:extLst>
                  <a:ext uri="{FF2B5EF4-FFF2-40B4-BE49-F238E27FC236}">
                    <a16:creationId xmlns:a16="http://schemas.microsoft.com/office/drawing/2014/main" id="{B43D04C2-502B-4138-822B-116198195730}"/>
                  </a:ext>
                </a:extLst>
              </p:cNvPr>
              <p:cNvSpPr/>
              <p:nvPr/>
            </p:nvSpPr>
            <p:spPr>
              <a:xfrm>
                <a:off x="8815000" y="3206027"/>
                <a:ext cx="475733"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9" name="正方形/長方形 68">
                <a:extLst>
                  <a:ext uri="{FF2B5EF4-FFF2-40B4-BE49-F238E27FC236}">
                    <a16:creationId xmlns:a16="http://schemas.microsoft.com/office/drawing/2014/main" id="{B43D04C2-502B-4138-822B-116198195730}"/>
                  </a:ext>
                </a:extLst>
              </p:cNvPr>
              <p:cNvSpPr>
                <a:spLocks noRot="1" noChangeAspect="1" noMove="1" noResize="1" noEditPoints="1" noAdjustHandles="1" noChangeArrowheads="1" noChangeShapeType="1" noTextEdit="1"/>
              </p:cNvSpPr>
              <p:nvPr/>
            </p:nvSpPr>
            <p:spPr>
              <a:xfrm>
                <a:off x="8815000" y="3206027"/>
                <a:ext cx="475733" cy="475849"/>
              </a:xfrm>
              <a:prstGeom prst="rect">
                <a:avLst/>
              </a:prstGeom>
              <a:blipFill>
                <a:blip r:embed="rId11"/>
                <a:stretch>
                  <a:fillRect/>
                </a:stretch>
              </a:blipFill>
            </p:spPr>
            <p:txBody>
              <a:bodyPr/>
              <a:lstStyle/>
              <a:p>
                <a:r>
                  <a:rPr lang="ja-JP" altLang="en-US">
                    <a:noFill/>
                  </a:rPr>
                  <a:t> </a:t>
                </a:r>
              </a:p>
            </p:txBody>
          </p:sp>
        </mc:Fallback>
      </mc:AlternateContent>
      <p:cxnSp>
        <p:nvCxnSpPr>
          <p:cNvPr id="70" name="直線矢印コネクタ 69">
            <a:extLst>
              <a:ext uri="{FF2B5EF4-FFF2-40B4-BE49-F238E27FC236}">
                <a16:creationId xmlns:a16="http://schemas.microsoft.com/office/drawing/2014/main" id="{5A25652E-F146-4321-9472-766ABFC1F9F3}"/>
              </a:ext>
            </a:extLst>
          </p:cNvPr>
          <p:cNvCxnSpPr>
            <a:cxnSpLocks/>
          </p:cNvCxnSpPr>
          <p:nvPr/>
        </p:nvCxnSpPr>
        <p:spPr>
          <a:xfrm>
            <a:off x="9238451" y="3185981"/>
            <a:ext cx="8645" cy="511948"/>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31BC0192-AA98-47C1-AD4B-48D2F1F68B66}"/>
              </a:ext>
            </a:extLst>
          </p:cNvPr>
          <p:cNvGrpSpPr/>
          <p:nvPr/>
        </p:nvGrpSpPr>
        <p:grpSpPr>
          <a:xfrm>
            <a:off x="8610600" y="4611365"/>
            <a:ext cx="3389084" cy="1772086"/>
            <a:chOff x="8610600" y="4611365"/>
            <a:chExt cx="3389084" cy="1772086"/>
          </a:xfrm>
        </p:grpSpPr>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CD4006FF-FD6A-4A4E-9EE0-44C8A68AAB0B}"/>
                    </a:ext>
                  </a:extLst>
                </p:cNvPr>
                <p:cNvSpPr/>
                <p:nvPr/>
              </p:nvSpPr>
              <p:spPr>
                <a:xfrm>
                  <a:off x="8707456" y="4693860"/>
                  <a:ext cx="601751"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𝐶</m:t>
                            </m:r>
                          </m:e>
                          <m:sub>
                            <m:r>
                              <a:rPr lang="en-US" altLang="ja-JP" sz="2400" b="0" i="1" smtClean="0">
                                <a:latin typeface="Cambria Math" panose="02040503050406030204" pitchFamily="18" charset="0"/>
                              </a:rPr>
                              <m:t>𝐿</m:t>
                            </m:r>
                          </m:sub>
                        </m:sSub>
                      </m:oMath>
                    </m:oMathPara>
                  </a14:m>
                  <a:endParaRPr lang="ja-JP" altLang="en-US" sz="400" dirty="0">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CD4006FF-FD6A-4A4E-9EE0-44C8A68AAB0B}"/>
                    </a:ext>
                  </a:extLst>
                </p:cNvPr>
                <p:cNvSpPr>
                  <a:spLocks noRot="1" noChangeAspect="1" noMove="1" noResize="1" noEditPoints="1" noAdjustHandles="1" noChangeArrowheads="1" noChangeShapeType="1" noTextEdit="1"/>
                </p:cNvSpPr>
                <p:nvPr/>
              </p:nvSpPr>
              <p:spPr>
                <a:xfrm>
                  <a:off x="8707456" y="4693860"/>
                  <a:ext cx="601751" cy="475849"/>
                </a:xfrm>
                <a:prstGeom prst="rect">
                  <a:avLst/>
                </a:prstGeom>
                <a:blipFill>
                  <a:blip r:embed="rId12"/>
                  <a:stretch>
                    <a:fillRect/>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C887AE4E-8615-416E-9D08-902C753BD1D5}"/>
                </a:ext>
              </a:extLst>
            </p:cNvPr>
            <p:cNvSpPr/>
            <p:nvPr/>
          </p:nvSpPr>
          <p:spPr>
            <a:xfrm rot="16200000">
              <a:off x="9549342" y="4821405"/>
              <a:ext cx="164547" cy="86488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5E9848FA-0B41-49F0-9187-1E9A12E8C235}"/>
                </a:ext>
              </a:extLst>
            </p:cNvPr>
            <p:cNvCxnSpPr/>
            <p:nvPr/>
          </p:nvCxnSpPr>
          <p:spPr>
            <a:xfrm rot="16200000" flipH="1" flipV="1">
              <a:off x="9493548" y="6058712"/>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4DF6C52-EB4F-4938-A318-F3A49CAEBD62}"/>
                </a:ext>
              </a:extLst>
            </p:cNvPr>
            <p:cNvCxnSpPr/>
            <p:nvPr/>
          </p:nvCxnSpPr>
          <p:spPr>
            <a:xfrm rot="16200000">
              <a:off x="10283806" y="5476594"/>
              <a:ext cx="0" cy="137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5906BC2-D910-402E-9275-77E5CEEF11BC}"/>
                </a:ext>
              </a:extLst>
            </p:cNvPr>
            <p:cNvCxnSpPr/>
            <p:nvPr/>
          </p:nvCxnSpPr>
          <p:spPr>
            <a:xfrm rot="16200000" flipH="1" flipV="1">
              <a:off x="9492622" y="5024627"/>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3A36B42-FAEA-4B78-BD6E-A37ECEFBB928}"/>
                </a:ext>
              </a:extLst>
            </p:cNvPr>
            <p:cNvCxnSpPr/>
            <p:nvPr/>
          </p:nvCxnSpPr>
          <p:spPr>
            <a:xfrm rot="16200000" flipH="1" flipV="1">
              <a:off x="10864198" y="6055135"/>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146D90E-CC30-4DAE-A83A-B5C3B7A86967}"/>
                </a:ext>
              </a:extLst>
            </p:cNvPr>
            <p:cNvCxnSpPr/>
            <p:nvPr/>
          </p:nvCxnSpPr>
          <p:spPr>
            <a:xfrm rot="16200000" flipH="1" flipV="1">
              <a:off x="10863272" y="5021049"/>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E4FB521-A77B-4F8A-A5DF-27EFE8D09E1C}"/>
                </a:ext>
              </a:extLst>
            </p:cNvPr>
            <p:cNvCxnSpPr/>
            <p:nvPr/>
          </p:nvCxnSpPr>
          <p:spPr>
            <a:xfrm rot="16200000">
              <a:off x="10292048" y="4230251"/>
              <a:ext cx="0" cy="1376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5F6A56A-2BB2-4632-BFD0-CEFE222F0310}"/>
                </a:ext>
              </a:extLst>
            </p:cNvPr>
            <p:cNvCxnSpPr/>
            <p:nvPr/>
          </p:nvCxnSpPr>
          <p:spPr>
            <a:xfrm rot="16200000" flipH="1" flipV="1">
              <a:off x="10158758" y="6273704"/>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FAFCA95-B7F3-4023-B9A9-516FAA877475}"/>
                </a:ext>
              </a:extLst>
            </p:cNvPr>
            <p:cNvCxnSpPr/>
            <p:nvPr/>
          </p:nvCxnSpPr>
          <p:spPr>
            <a:xfrm rot="16200000" flipH="1" flipV="1">
              <a:off x="10156482" y="4806056"/>
              <a:ext cx="218569"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58AA5ED-CFDD-4D89-90C8-55A6871C3C82}"/>
                </a:ext>
              </a:extLst>
            </p:cNvPr>
            <p:cNvSpPr/>
            <p:nvPr/>
          </p:nvSpPr>
          <p:spPr>
            <a:xfrm>
              <a:off x="10509805" y="5325454"/>
              <a:ext cx="893590" cy="437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2" name="正方形/長方形 51">
                  <a:extLst>
                    <a:ext uri="{FF2B5EF4-FFF2-40B4-BE49-F238E27FC236}">
                      <a16:creationId xmlns:a16="http://schemas.microsoft.com/office/drawing/2014/main" id="{E3E975A2-1671-4F77-8D58-5CDAB1BD5AF1}"/>
                    </a:ext>
                  </a:extLst>
                </p:cNvPr>
                <p:cNvSpPr/>
                <p:nvPr/>
              </p:nvSpPr>
              <p:spPr>
                <a:xfrm>
                  <a:off x="11414378" y="5280217"/>
                  <a:ext cx="585306"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𝒓</m:t>
                            </m:r>
                          </m:sub>
                        </m:sSub>
                      </m:oMath>
                    </m:oMathPara>
                  </a14:m>
                  <a:endParaRPr lang="ja-JP" altLang="en-US" sz="1400" dirty="0">
                    <a:latin typeface="HG丸ｺﾞｼｯｸM-PRO" panose="020F0600000000000000" pitchFamily="50" charset="-128"/>
                    <a:ea typeface="HG丸ｺﾞｼｯｸM-PRO" panose="020F0600000000000000" pitchFamily="50" charset="-128"/>
                  </a:endParaRPr>
                </a:p>
              </p:txBody>
            </p:sp>
          </mc:Choice>
          <mc:Fallback xmlns="">
            <p:sp>
              <p:nvSpPr>
                <p:cNvPr id="52" name="正方形/長方形 51">
                  <a:extLst>
                    <a:ext uri="{FF2B5EF4-FFF2-40B4-BE49-F238E27FC236}">
                      <a16:creationId xmlns:a16="http://schemas.microsoft.com/office/drawing/2014/main" id="{E3E975A2-1671-4F77-8D58-5CDAB1BD5AF1}"/>
                    </a:ext>
                  </a:extLst>
                </p:cNvPr>
                <p:cNvSpPr>
                  <a:spLocks noRot="1" noChangeAspect="1" noMove="1" noResize="1" noEditPoints="1" noAdjustHandles="1" noChangeArrowheads="1" noChangeShapeType="1" noTextEdit="1"/>
                </p:cNvSpPr>
                <p:nvPr/>
              </p:nvSpPr>
              <p:spPr>
                <a:xfrm>
                  <a:off x="11414378" y="5280217"/>
                  <a:ext cx="585306" cy="475849"/>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72E48EE6-7133-4C3D-9454-43EBD3327FD9}"/>
                    </a:ext>
                  </a:extLst>
                </p:cNvPr>
                <p:cNvSpPr/>
                <p:nvPr/>
              </p:nvSpPr>
              <p:spPr>
                <a:xfrm>
                  <a:off x="10518163" y="5258205"/>
                  <a:ext cx="909362"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a:solidFill>
                                  <a:schemeClr val="tx1"/>
                                </a:solidFill>
                                <a:latin typeface="Cambria Math" panose="02040503050406030204" pitchFamily="18" charset="0"/>
                              </a:rPr>
                              <m:t>𝒓</m:t>
                            </m:r>
                          </m:sub>
                        </m:sSub>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72E48EE6-7133-4C3D-9454-43EBD3327FD9}"/>
                    </a:ext>
                  </a:extLst>
                </p:cNvPr>
                <p:cNvSpPr>
                  <a:spLocks noRot="1" noChangeAspect="1" noMove="1" noResize="1" noEditPoints="1" noAdjustHandles="1" noChangeArrowheads="1" noChangeShapeType="1" noTextEdit="1"/>
                </p:cNvSpPr>
                <p:nvPr/>
              </p:nvSpPr>
              <p:spPr>
                <a:xfrm>
                  <a:off x="10518163" y="5258205"/>
                  <a:ext cx="909362" cy="475849"/>
                </a:xfrm>
                <a:prstGeom prst="rect">
                  <a:avLst/>
                </a:prstGeom>
                <a:blipFill>
                  <a:blip r:embed="rId14"/>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FD1E2EB2-2E1A-49D9-8365-C073A4D500EF}"/>
                    </a:ext>
                  </a:extLst>
                </p:cNvPr>
                <p:cNvSpPr/>
                <p:nvPr/>
              </p:nvSpPr>
              <p:spPr>
                <a:xfrm>
                  <a:off x="9310633" y="5276024"/>
                  <a:ext cx="599885"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54" name="正方形/長方形 53">
                  <a:extLst>
                    <a:ext uri="{FF2B5EF4-FFF2-40B4-BE49-F238E27FC236}">
                      <a16:creationId xmlns:a16="http://schemas.microsoft.com/office/drawing/2014/main" id="{FD1E2EB2-2E1A-49D9-8365-C073A4D500EF}"/>
                    </a:ext>
                  </a:extLst>
                </p:cNvPr>
                <p:cNvSpPr>
                  <a:spLocks noRot="1" noChangeAspect="1" noMove="1" noResize="1" noEditPoints="1" noAdjustHandles="1" noChangeArrowheads="1" noChangeShapeType="1" noTextEdit="1"/>
                </p:cNvSpPr>
                <p:nvPr/>
              </p:nvSpPr>
              <p:spPr>
                <a:xfrm>
                  <a:off x="9310633" y="5276024"/>
                  <a:ext cx="599885" cy="475849"/>
                </a:xfrm>
                <a:prstGeom prst="rect">
                  <a:avLst/>
                </a:prstGeom>
                <a:blipFill>
                  <a:blip r:embed="rId15"/>
                  <a:stretch>
                    <a:fillRect b="-12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8018275A-B4A7-4DC4-A2A5-021761DA4B5B}"/>
                    </a:ext>
                  </a:extLst>
                </p:cNvPr>
                <p:cNvSpPr/>
                <p:nvPr/>
              </p:nvSpPr>
              <p:spPr>
                <a:xfrm>
                  <a:off x="11264324" y="4742526"/>
                  <a:ext cx="628809"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𝐶</m:t>
                            </m:r>
                          </m:e>
                          <m:sub>
                            <m:r>
                              <a:rPr lang="en-US" altLang="ja-JP" sz="2400" b="0" i="1" smtClean="0">
                                <a:latin typeface="Cambria Math" panose="02040503050406030204" pitchFamily="18" charset="0"/>
                              </a:rPr>
                              <m:t>𝑅</m:t>
                            </m:r>
                          </m:sub>
                        </m:sSub>
                      </m:oMath>
                    </m:oMathPara>
                  </a14:m>
                  <a:endParaRPr lang="ja-JP" altLang="en-US" sz="400" dirty="0">
                    <a:latin typeface="HG丸ｺﾞｼｯｸM-PRO" panose="020F0600000000000000" pitchFamily="50" charset="-128"/>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8018275A-B4A7-4DC4-A2A5-021761DA4B5B}"/>
                    </a:ext>
                  </a:extLst>
                </p:cNvPr>
                <p:cNvSpPr>
                  <a:spLocks noRot="1" noChangeAspect="1" noMove="1" noResize="1" noEditPoints="1" noAdjustHandles="1" noChangeArrowheads="1" noChangeShapeType="1" noTextEdit="1"/>
                </p:cNvSpPr>
                <p:nvPr/>
              </p:nvSpPr>
              <p:spPr>
                <a:xfrm>
                  <a:off x="11264324" y="4742526"/>
                  <a:ext cx="628809" cy="475849"/>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a:extLst>
                    <a:ext uri="{FF2B5EF4-FFF2-40B4-BE49-F238E27FC236}">
                      <a16:creationId xmlns:a16="http://schemas.microsoft.com/office/drawing/2014/main" id="{0C4EF24E-7E11-4D10-A677-B79536875E64}"/>
                    </a:ext>
                  </a:extLst>
                </p:cNvPr>
                <p:cNvSpPr/>
                <p:nvPr/>
              </p:nvSpPr>
              <p:spPr>
                <a:xfrm>
                  <a:off x="9311772" y="4611365"/>
                  <a:ext cx="343364"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4" name="正方形/長方形 63">
                  <a:extLst>
                    <a:ext uri="{FF2B5EF4-FFF2-40B4-BE49-F238E27FC236}">
                      <a16:creationId xmlns:a16="http://schemas.microsoft.com/office/drawing/2014/main" id="{0C4EF24E-7E11-4D10-A677-B79536875E64}"/>
                    </a:ext>
                  </a:extLst>
                </p:cNvPr>
                <p:cNvSpPr>
                  <a:spLocks noRot="1" noChangeAspect="1" noMove="1" noResize="1" noEditPoints="1" noAdjustHandles="1" noChangeArrowheads="1" noChangeShapeType="1" noTextEdit="1"/>
                </p:cNvSpPr>
                <p:nvPr/>
              </p:nvSpPr>
              <p:spPr>
                <a:xfrm>
                  <a:off x="9311772" y="4611365"/>
                  <a:ext cx="343364" cy="495649"/>
                </a:xfrm>
                <a:prstGeom prst="rect">
                  <a:avLst/>
                </a:prstGeom>
                <a:blipFill>
                  <a:blip r:embed="rId17"/>
                  <a:stretch>
                    <a:fillRect b="-1220"/>
                  </a:stretch>
                </a:blipFill>
              </p:spPr>
              <p:txBody>
                <a:bodyPr/>
                <a:lstStyle/>
                <a:p>
                  <a:r>
                    <a:rPr lang="ja-JP" altLang="en-US">
                      <a:noFill/>
                    </a:rPr>
                    <a:t> </a:t>
                  </a:r>
                </a:p>
              </p:txBody>
            </p:sp>
          </mc:Fallback>
        </mc:AlternateContent>
        <p:sp>
          <p:nvSpPr>
            <p:cNvPr id="65" name="正方形/長方形 64">
              <a:extLst>
                <a:ext uri="{FF2B5EF4-FFF2-40B4-BE49-F238E27FC236}">
                  <a16:creationId xmlns:a16="http://schemas.microsoft.com/office/drawing/2014/main" id="{B61F3F68-DC32-49D3-9FB0-802776EE0CAF}"/>
                </a:ext>
              </a:extLst>
            </p:cNvPr>
            <p:cNvSpPr/>
            <p:nvPr/>
          </p:nvSpPr>
          <p:spPr>
            <a:xfrm rot="16200000">
              <a:off x="9531373" y="5420378"/>
              <a:ext cx="164547" cy="86488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66" name="正方形/長方形 65">
              <a:extLst>
                <a:ext uri="{FF2B5EF4-FFF2-40B4-BE49-F238E27FC236}">
                  <a16:creationId xmlns:a16="http://schemas.microsoft.com/office/drawing/2014/main" id="{E9924C23-9572-4B6D-A50C-906176C207D3}"/>
                </a:ext>
              </a:extLst>
            </p:cNvPr>
            <p:cNvSpPr/>
            <p:nvPr/>
          </p:nvSpPr>
          <p:spPr>
            <a:xfrm rot="16200000">
              <a:off x="10879064" y="4803436"/>
              <a:ext cx="164547" cy="86488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FC957A18-48E5-4D66-AB2A-8FBF35CC8251}"/>
                </a:ext>
              </a:extLst>
            </p:cNvPr>
            <p:cNvSpPr/>
            <p:nvPr/>
          </p:nvSpPr>
          <p:spPr>
            <a:xfrm rot="16200000">
              <a:off x="10873075" y="5402409"/>
              <a:ext cx="164547" cy="86488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8" name="正方形/長方形 67">
                  <a:extLst>
                    <a:ext uri="{FF2B5EF4-FFF2-40B4-BE49-F238E27FC236}">
                      <a16:creationId xmlns:a16="http://schemas.microsoft.com/office/drawing/2014/main" id="{1DCCE465-3F58-466E-BD9A-169931D0FA31}"/>
                    </a:ext>
                  </a:extLst>
                </p:cNvPr>
                <p:cNvSpPr/>
                <p:nvPr/>
              </p:nvSpPr>
              <p:spPr>
                <a:xfrm>
                  <a:off x="11066765" y="4617354"/>
                  <a:ext cx="343364"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68" name="正方形/長方形 67">
                  <a:extLst>
                    <a:ext uri="{FF2B5EF4-FFF2-40B4-BE49-F238E27FC236}">
                      <a16:creationId xmlns:a16="http://schemas.microsoft.com/office/drawing/2014/main" id="{1DCCE465-3F58-466E-BD9A-169931D0FA31}"/>
                    </a:ext>
                  </a:extLst>
                </p:cNvPr>
                <p:cNvSpPr>
                  <a:spLocks noRot="1" noChangeAspect="1" noMove="1" noResize="1" noEditPoints="1" noAdjustHandles="1" noChangeArrowheads="1" noChangeShapeType="1" noTextEdit="1"/>
                </p:cNvSpPr>
                <p:nvPr/>
              </p:nvSpPr>
              <p:spPr>
                <a:xfrm>
                  <a:off x="11066765" y="4617354"/>
                  <a:ext cx="343364" cy="495649"/>
                </a:xfrm>
                <a:prstGeom prst="rect">
                  <a:avLst/>
                </a:prstGeom>
                <a:blipFill>
                  <a:blip r:embed="rId18"/>
                  <a:stretch>
                    <a:fillRect b="-12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正方形/長方形 70">
                  <a:extLst>
                    <a:ext uri="{FF2B5EF4-FFF2-40B4-BE49-F238E27FC236}">
                      <a16:creationId xmlns:a16="http://schemas.microsoft.com/office/drawing/2014/main" id="{272AB1C8-75C0-41F8-BBAF-4FB76CFD079F}"/>
                    </a:ext>
                  </a:extLst>
                </p:cNvPr>
                <p:cNvSpPr/>
                <p:nvPr/>
              </p:nvSpPr>
              <p:spPr>
                <a:xfrm>
                  <a:off x="8610600" y="5289332"/>
                  <a:ext cx="475733" cy="475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71" name="正方形/長方形 70">
                  <a:extLst>
                    <a:ext uri="{FF2B5EF4-FFF2-40B4-BE49-F238E27FC236}">
                      <a16:creationId xmlns:a16="http://schemas.microsoft.com/office/drawing/2014/main" id="{272AB1C8-75C0-41F8-BBAF-4FB76CFD079F}"/>
                    </a:ext>
                  </a:extLst>
                </p:cNvPr>
                <p:cNvSpPr>
                  <a:spLocks noRot="1" noChangeAspect="1" noMove="1" noResize="1" noEditPoints="1" noAdjustHandles="1" noChangeArrowheads="1" noChangeShapeType="1" noTextEdit="1"/>
                </p:cNvSpPr>
                <p:nvPr/>
              </p:nvSpPr>
              <p:spPr>
                <a:xfrm>
                  <a:off x="8610600" y="5289332"/>
                  <a:ext cx="475733" cy="475849"/>
                </a:xfrm>
                <a:prstGeom prst="rect">
                  <a:avLst/>
                </a:prstGeom>
                <a:blipFill>
                  <a:blip r:embed="rId19"/>
                  <a:stretch>
                    <a:fillRect/>
                  </a:stretch>
                </a:blipFill>
              </p:spPr>
              <p:txBody>
                <a:bodyPr/>
                <a:lstStyle/>
                <a:p>
                  <a:r>
                    <a:rPr lang="ja-JP" altLang="en-US">
                      <a:noFill/>
                    </a:rPr>
                    <a:t> </a:t>
                  </a:r>
                </a:p>
              </p:txBody>
            </p:sp>
          </mc:Fallback>
        </mc:AlternateContent>
        <p:cxnSp>
          <p:nvCxnSpPr>
            <p:cNvPr id="72" name="直線矢印コネクタ 71">
              <a:extLst>
                <a:ext uri="{FF2B5EF4-FFF2-40B4-BE49-F238E27FC236}">
                  <a16:creationId xmlns:a16="http://schemas.microsoft.com/office/drawing/2014/main" id="{2ECB968B-C078-423E-80F4-ACDC4A87F0F3}"/>
                </a:ext>
              </a:extLst>
            </p:cNvPr>
            <p:cNvCxnSpPr>
              <a:cxnSpLocks/>
            </p:cNvCxnSpPr>
            <p:nvPr/>
          </p:nvCxnSpPr>
          <p:spPr>
            <a:xfrm>
              <a:off x="9034051" y="5269286"/>
              <a:ext cx="8645" cy="511948"/>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正方形/長方形 72">
                <a:extLst>
                  <a:ext uri="{FF2B5EF4-FFF2-40B4-BE49-F238E27FC236}">
                    <a16:creationId xmlns:a16="http://schemas.microsoft.com/office/drawing/2014/main" id="{A5414E29-297A-4CD3-88E9-A75A3C1B637A}"/>
                  </a:ext>
                </a:extLst>
              </p:cNvPr>
              <p:cNvSpPr/>
              <p:nvPr/>
            </p:nvSpPr>
            <p:spPr>
              <a:xfrm>
                <a:off x="11212768" y="1452906"/>
                <a:ext cx="679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0070C0"/>
                          </a:solidFill>
                          <a:latin typeface="Cambria Math" panose="02040503050406030204" pitchFamily="18" charset="0"/>
                        </a:rPr>
                        <m:t>𝑪</m:t>
                      </m:r>
                    </m:oMath>
                  </m:oMathPara>
                </a14:m>
                <a:endParaRPr lang="ja-JP" altLang="en-US" sz="11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73" name="正方形/長方形 72">
                <a:extLst>
                  <a:ext uri="{FF2B5EF4-FFF2-40B4-BE49-F238E27FC236}">
                    <a16:creationId xmlns:a16="http://schemas.microsoft.com/office/drawing/2014/main" id="{A5414E29-297A-4CD3-88E9-A75A3C1B637A}"/>
                  </a:ext>
                </a:extLst>
              </p:cNvPr>
              <p:cNvSpPr>
                <a:spLocks noRot="1" noChangeAspect="1" noMove="1" noResize="1" noEditPoints="1" noAdjustHandles="1" noChangeArrowheads="1" noChangeShapeType="1" noTextEdit="1"/>
              </p:cNvSpPr>
              <p:nvPr/>
            </p:nvSpPr>
            <p:spPr>
              <a:xfrm>
                <a:off x="11212768" y="1452906"/>
                <a:ext cx="679994" cy="707886"/>
              </a:xfrm>
              <a:prstGeom prst="rect">
                <a:avLst/>
              </a:prstGeom>
              <a:blipFill>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970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39</a:t>
            </a:fld>
            <a:endParaRPr kumimoji="1" lang="ja-JP" altLang="en-US"/>
          </a:p>
        </p:txBody>
      </p:sp>
      <p:sp>
        <p:nvSpPr>
          <p:cNvPr id="6" name="正方形/長方形 5">
            <a:extLst>
              <a:ext uri="{FF2B5EF4-FFF2-40B4-BE49-F238E27FC236}">
                <a16:creationId xmlns:a16="http://schemas.microsoft.com/office/drawing/2014/main" id="{E6228708-759D-4FC1-B341-77971DDD4D8D}"/>
              </a:ext>
            </a:extLst>
          </p:cNvPr>
          <p:cNvSpPr/>
          <p:nvPr/>
        </p:nvSpPr>
        <p:spPr>
          <a:xfrm>
            <a:off x="401279" y="2152562"/>
            <a:ext cx="78390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（１）左側のコンデンサーの電気容量を求めなさい。</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1704B7FD-8930-4DD6-8C9B-4B73FBF839A6}"/>
                  </a:ext>
                </a:extLst>
              </p:cNvPr>
              <p:cNvSpPr/>
              <p:nvPr/>
            </p:nvSpPr>
            <p:spPr>
              <a:xfrm>
                <a:off x="6093785" y="1285995"/>
                <a:ext cx="110318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rPr>
                        <m:t>𝑪</m:t>
                      </m:r>
                      <m:r>
                        <a:rPr lang="en-US" altLang="ja-JP" sz="3600" b="1" i="1" smtClean="0">
                          <a:solidFill>
                            <a:schemeClr val="tx1"/>
                          </a:solidFill>
                          <a:latin typeface="Cambria Math" panose="02040503050406030204" pitchFamily="18" charset="0"/>
                        </a:rPr>
                        <m:t>=</m:t>
                      </m:r>
                    </m:oMath>
                  </m:oMathPara>
                </a14:m>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1704B7FD-8930-4DD6-8C9B-4B73FBF839A6}"/>
                  </a:ext>
                </a:extLst>
              </p:cNvPr>
              <p:cNvSpPr>
                <a:spLocks noRot="1" noChangeAspect="1" noMove="1" noResize="1" noEditPoints="1" noAdjustHandles="1" noChangeArrowheads="1" noChangeShapeType="1" noTextEdit="1"/>
              </p:cNvSpPr>
              <p:nvPr/>
            </p:nvSpPr>
            <p:spPr>
              <a:xfrm>
                <a:off x="6093785" y="1285995"/>
                <a:ext cx="1103187" cy="6463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77D7FCC-0BB2-4C14-B06D-5F425924B78F}"/>
                  </a:ext>
                </a:extLst>
              </p:cNvPr>
              <p:cNvSpPr/>
              <p:nvPr/>
            </p:nvSpPr>
            <p:spPr>
              <a:xfrm>
                <a:off x="7062485" y="901404"/>
                <a:ext cx="115974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a:latin typeface="Cambria Math" panose="02040503050406030204" pitchFamily="18" charset="0"/>
                            </a:rPr>
                          </m:ctrlPr>
                        </m:fPr>
                        <m:num>
                          <m:sSub>
                            <m:sSubPr>
                              <m:ctrlPr>
                                <a:rPr lang="en-US" altLang="ja-JP" sz="4000" b="1" i="1">
                                  <a:latin typeface="Cambria Math" panose="02040503050406030204" pitchFamily="18" charset="0"/>
                                </a:rPr>
                              </m:ctrlPr>
                            </m:sSubPr>
                            <m:e>
                              <m:r>
                                <a:rPr lang="ja-JP" altLang="en-US" sz="4000" b="1" i="1">
                                  <a:latin typeface="Cambria Math" panose="02040503050406030204" pitchFamily="18" charset="0"/>
                                </a:rPr>
                                <m:t>𝜺</m:t>
                              </m:r>
                            </m:e>
                            <m:sub>
                              <m:r>
                                <a:rPr lang="en-US" altLang="ja-JP" sz="4000" b="1" i="1">
                                  <a:latin typeface="Cambria Math" panose="02040503050406030204" pitchFamily="18" charset="0"/>
                                </a:rPr>
                                <m:t>𝟎</m:t>
                              </m:r>
                            </m:sub>
                          </m:sSub>
                          <m:r>
                            <a:rPr lang="en-US" altLang="ja-JP" sz="4000" b="1" i="1">
                              <a:latin typeface="Cambria Math" panose="02040503050406030204" pitchFamily="18" charset="0"/>
                            </a:rPr>
                            <m:t>𝑺</m:t>
                          </m:r>
                        </m:num>
                        <m:den>
                          <m:r>
                            <a:rPr lang="en-US" altLang="ja-JP" sz="4000" b="1" i="1">
                              <a:latin typeface="Cambria Math" panose="02040503050406030204" pitchFamily="18" charset="0"/>
                            </a:rPr>
                            <m:t>𝒅</m:t>
                          </m:r>
                        </m:den>
                      </m:f>
                    </m:oMath>
                  </m:oMathPara>
                </a14:m>
                <a:endParaRPr lang="en-US" altLang="ja-JP" sz="4000" b="1"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D77D7FCC-0BB2-4C14-B06D-5F425924B78F}"/>
                  </a:ext>
                </a:extLst>
              </p:cNvPr>
              <p:cNvSpPr>
                <a:spLocks noRot="1" noChangeAspect="1" noMove="1" noResize="1" noEditPoints="1" noAdjustHandles="1" noChangeArrowheads="1" noChangeShapeType="1" noTextEdit="1"/>
              </p:cNvSpPr>
              <p:nvPr/>
            </p:nvSpPr>
            <p:spPr>
              <a:xfrm>
                <a:off x="7062485" y="901404"/>
                <a:ext cx="1159740" cy="1248803"/>
              </a:xfrm>
              <a:prstGeom prst="rect">
                <a:avLst/>
              </a:prstGeom>
              <a:blipFill>
                <a:blip r:embed="rId3"/>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1DF1484C-51BF-4143-994F-6D588FF66687}"/>
              </a:ext>
            </a:extLst>
          </p:cNvPr>
          <p:cNvSpPr/>
          <p:nvPr/>
        </p:nvSpPr>
        <p:spPr>
          <a:xfrm>
            <a:off x="401279" y="4245063"/>
            <a:ext cx="7571303"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（２）右側のコンデンサーの電気容量を求めなさい。</a:t>
            </a: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90CF3AAD-A265-4E41-BBA3-0892D6392443}"/>
                  </a:ext>
                </a:extLst>
              </p:cNvPr>
              <p:cNvSpPr/>
              <p:nvPr/>
            </p:nvSpPr>
            <p:spPr>
              <a:xfrm>
                <a:off x="957614" y="3279396"/>
                <a:ext cx="131311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𝑳</m:t>
                          </m:r>
                        </m:sub>
                      </m:sSub>
                      <m:r>
                        <a:rPr lang="en-US" altLang="ja-JP" sz="3600" b="1" i="1" smtClean="0">
                          <a:solidFill>
                            <a:srgbClr val="FF0000"/>
                          </a:solidFill>
                          <a:latin typeface="Cambria Math" panose="02040503050406030204" pitchFamily="18" charset="0"/>
                        </a:rPr>
                        <m:t>=</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90CF3AAD-A265-4E41-BBA3-0892D6392443}"/>
                  </a:ext>
                </a:extLst>
              </p:cNvPr>
              <p:cNvSpPr>
                <a:spLocks noRot="1" noChangeAspect="1" noMove="1" noResize="1" noEditPoints="1" noAdjustHandles="1" noChangeArrowheads="1" noChangeShapeType="1" noTextEdit="1"/>
              </p:cNvSpPr>
              <p:nvPr/>
            </p:nvSpPr>
            <p:spPr>
              <a:xfrm>
                <a:off x="957614" y="3279396"/>
                <a:ext cx="1313115"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27185207-8EED-4042-9E9C-80055E00B346}"/>
                  </a:ext>
                </a:extLst>
              </p:cNvPr>
              <p:cNvSpPr/>
              <p:nvPr/>
            </p:nvSpPr>
            <p:spPr>
              <a:xfrm>
                <a:off x="2126339" y="2513805"/>
                <a:ext cx="4084323" cy="1647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smtClean="0">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𝟐</m:t>
                              </m:r>
                            </m:den>
                          </m:f>
                        </m:num>
                        <m:den>
                          <m:r>
                            <a:rPr lang="en-US" altLang="ja-JP" sz="4000" b="1" i="1">
                              <a:solidFill>
                                <a:srgbClr val="FF0000"/>
                              </a:solidFill>
                              <a:latin typeface="Cambria Math" panose="02040503050406030204" pitchFamily="18" charset="0"/>
                            </a:rPr>
                            <m:t>𝒅</m:t>
                          </m:r>
                        </m:den>
                      </m:f>
                      <m:r>
                        <a:rPr lang="en-US" altLang="ja-JP" sz="4000" b="1" i="1" smtClean="0">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𝒅</m:t>
                          </m:r>
                        </m:den>
                      </m:f>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𝟏</m:t>
                          </m:r>
                        </m:num>
                        <m:den>
                          <m:r>
                            <a:rPr lang="en-US" altLang="ja-JP" sz="4000" b="1" i="1">
                              <a:solidFill>
                                <a:srgbClr val="FF0000"/>
                              </a:solidFill>
                              <a:latin typeface="Cambria Math" panose="02040503050406030204" pitchFamily="18" charset="0"/>
                            </a:rPr>
                            <m:t>𝟐</m:t>
                          </m:r>
                        </m:den>
                      </m:f>
                      <m:r>
                        <a:rPr lang="en-US" altLang="ja-JP" sz="4000" b="1" i="1" smtClean="0">
                          <a:solidFill>
                            <a:srgbClr val="FF0000"/>
                          </a:solidFill>
                          <a:latin typeface="Cambria Math" panose="02040503050406030204" pitchFamily="18" charset="0"/>
                        </a:rPr>
                        <m:t>𝑪</m:t>
                      </m:r>
                    </m:oMath>
                  </m:oMathPara>
                </a14:m>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27185207-8EED-4042-9E9C-80055E00B346}"/>
                  </a:ext>
                </a:extLst>
              </p:cNvPr>
              <p:cNvSpPr>
                <a:spLocks noRot="1" noChangeAspect="1" noMove="1" noResize="1" noEditPoints="1" noAdjustHandles="1" noChangeArrowheads="1" noChangeShapeType="1" noTextEdit="1"/>
              </p:cNvSpPr>
              <p:nvPr/>
            </p:nvSpPr>
            <p:spPr>
              <a:xfrm>
                <a:off x="2126339" y="2513805"/>
                <a:ext cx="4084323" cy="164743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DDE75CE1-0F18-4904-B313-F72BE5E0CDDB}"/>
                  </a:ext>
                </a:extLst>
              </p:cNvPr>
              <p:cNvSpPr/>
              <p:nvPr/>
            </p:nvSpPr>
            <p:spPr>
              <a:xfrm>
                <a:off x="950901" y="5369249"/>
                <a:ext cx="135639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𝑹</m:t>
                          </m:r>
                        </m:sub>
                      </m:sSub>
                      <m:r>
                        <a:rPr lang="en-US" altLang="ja-JP" sz="3600" b="1" i="1" smtClean="0">
                          <a:solidFill>
                            <a:srgbClr val="FF0000"/>
                          </a:solidFill>
                          <a:latin typeface="Cambria Math" panose="02040503050406030204" pitchFamily="18" charset="0"/>
                        </a:rPr>
                        <m:t>=</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DDE75CE1-0F18-4904-B313-F72BE5E0CDDB}"/>
                  </a:ext>
                </a:extLst>
              </p:cNvPr>
              <p:cNvSpPr>
                <a:spLocks noRot="1" noChangeAspect="1" noMove="1" noResize="1" noEditPoints="1" noAdjustHandles="1" noChangeArrowheads="1" noChangeShapeType="1" noTextEdit="1"/>
              </p:cNvSpPr>
              <p:nvPr/>
            </p:nvSpPr>
            <p:spPr>
              <a:xfrm>
                <a:off x="950901" y="5369249"/>
                <a:ext cx="1356397"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A7AD74D1-1C4F-4959-98DC-A42856D4E038}"/>
                  </a:ext>
                </a:extLst>
              </p:cNvPr>
              <p:cNvSpPr/>
              <p:nvPr/>
            </p:nvSpPr>
            <p:spPr>
              <a:xfrm>
                <a:off x="2119626" y="4670333"/>
                <a:ext cx="5221750" cy="1647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smtClean="0">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smtClean="0">
                                  <a:solidFill>
                                    <a:srgbClr val="FF0000"/>
                                  </a:solidFill>
                                  <a:latin typeface="Cambria Math" panose="02040503050406030204" pitchFamily="18" charset="0"/>
                                </a:rPr>
                                <m:t>𝒓</m:t>
                              </m:r>
                            </m:sub>
                          </m:sSub>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f>
                            <m:fPr>
                              <m:ctrlPr>
                                <a:rPr lang="en-US" altLang="ja-JP" sz="4000" b="1" i="1" smtClean="0">
                                  <a:solidFill>
                                    <a:srgbClr val="FF0000"/>
                                  </a:solidFill>
                                  <a:latin typeface="Cambria Math" panose="02040503050406030204" pitchFamily="18" charset="0"/>
                                </a:rPr>
                              </m:ctrlPr>
                            </m:fPr>
                            <m:num>
                              <m:r>
                                <a:rPr lang="en-US" altLang="ja-JP" sz="4000" b="1" i="1" smtClean="0">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𝟐</m:t>
                              </m:r>
                            </m:den>
                          </m:f>
                        </m:num>
                        <m:den>
                          <m:r>
                            <a:rPr lang="en-US" altLang="ja-JP" sz="4000" b="1" i="1">
                              <a:solidFill>
                                <a:srgbClr val="FF0000"/>
                              </a:solidFill>
                              <a:latin typeface="Cambria Math" panose="02040503050406030204" pitchFamily="18" charset="0"/>
                            </a:rPr>
                            <m:t>𝒅</m:t>
                          </m:r>
                        </m:den>
                      </m:f>
                      <m:r>
                        <a:rPr lang="en-US" altLang="ja-JP" sz="4000" b="1" i="1" smtClean="0">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𝒓</m:t>
                              </m:r>
                            </m:sub>
                          </m:sSub>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𝟐</m:t>
                          </m:r>
                          <m:r>
                            <a:rPr lang="en-US" altLang="ja-JP" sz="4000" b="1" i="1">
                              <a:solidFill>
                                <a:srgbClr val="FF0000"/>
                              </a:solidFill>
                              <a:latin typeface="Cambria Math" panose="02040503050406030204" pitchFamily="18" charset="0"/>
                            </a:rPr>
                            <m:t>𝒅</m:t>
                          </m:r>
                        </m:den>
                      </m:f>
                      <m:r>
                        <a:rPr lang="en-US" altLang="ja-JP" sz="4000" b="1" i="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𝒓</m:t>
                              </m:r>
                            </m:sub>
                          </m:sSub>
                        </m:num>
                        <m:den>
                          <m:r>
                            <a:rPr lang="en-US" altLang="ja-JP" sz="4000" b="1" i="1">
                              <a:solidFill>
                                <a:srgbClr val="FF0000"/>
                              </a:solidFill>
                              <a:latin typeface="Cambria Math" panose="02040503050406030204" pitchFamily="18" charset="0"/>
                            </a:rPr>
                            <m:t>𝟐</m:t>
                          </m:r>
                        </m:den>
                      </m:f>
                      <m:r>
                        <a:rPr lang="en-US" altLang="ja-JP" sz="4000" b="1" i="1">
                          <a:solidFill>
                            <a:srgbClr val="FF0000"/>
                          </a:solidFill>
                          <a:latin typeface="Cambria Math" panose="02040503050406030204" pitchFamily="18" charset="0"/>
                        </a:rPr>
                        <m:t>𝑪</m:t>
                      </m:r>
                    </m:oMath>
                  </m:oMathPara>
                </a14:m>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A7AD74D1-1C4F-4959-98DC-A42856D4E038}"/>
                  </a:ext>
                </a:extLst>
              </p:cNvPr>
              <p:cNvSpPr>
                <a:spLocks noRot="1" noChangeAspect="1" noMove="1" noResize="1" noEditPoints="1" noAdjustHandles="1" noChangeArrowheads="1" noChangeShapeType="1" noTextEdit="1"/>
              </p:cNvSpPr>
              <p:nvPr/>
            </p:nvSpPr>
            <p:spPr>
              <a:xfrm>
                <a:off x="2119626" y="4670333"/>
                <a:ext cx="5221750" cy="1647439"/>
              </a:xfrm>
              <a:prstGeom prst="rect">
                <a:avLst/>
              </a:prstGeom>
              <a:blipFill>
                <a:blip r:embed="rId7"/>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D03CB817-521C-40D3-8DCB-5198CE8E432D}"/>
              </a:ext>
            </a:extLst>
          </p:cNvPr>
          <p:cNvSpPr/>
          <p:nvPr/>
        </p:nvSpPr>
        <p:spPr>
          <a:xfrm>
            <a:off x="572729" y="1017270"/>
            <a:ext cx="78390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もともとのコンデンサーの電気容量は</a:t>
            </a: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7514D9BC-B35C-4482-9A47-031992D252CF}"/>
                  </a:ext>
                </a:extLst>
              </p:cNvPr>
              <p:cNvSpPr/>
              <p:nvPr/>
            </p:nvSpPr>
            <p:spPr>
              <a:xfrm>
                <a:off x="477479" y="1626870"/>
                <a:ext cx="6296025" cy="461665"/>
              </a:xfrm>
              <a:prstGeom prst="rect">
                <a:avLst/>
              </a:prstGeom>
            </p:spPr>
            <p:txBody>
              <a:bodyPr wrap="square">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極板間隔、面積を</a:t>
                </a:r>
                <a14:m>
                  <m:oMath xmlns:m="http://schemas.openxmlformats.org/officeDocument/2006/math">
                    <m:r>
                      <a:rPr lang="en-US" altLang="ja-JP" sz="2400" b="1" i="1">
                        <a:solidFill>
                          <a:srgbClr val="0070C0"/>
                        </a:solidFill>
                        <a:latin typeface="Cambria Math" panose="02040503050406030204" pitchFamily="18" charset="0"/>
                      </a:rPr>
                      <m:t>𝒅</m:t>
                    </m:r>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𝑺</m:t>
                    </m:r>
                  </m:oMath>
                </a14:m>
                <a:r>
                  <a:rPr lang="ja-JP" altLang="en-US" sz="2400" b="1" dirty="0">
                    <a:solidFill>
                      <a:srgbClr val="0070C0"/>
                    </a:solidFill>
                    <a:latin typeface="HG丸ｺﾞｼｯｸM-PRO" panose="020F0600000000000000" pitchFamily="50" charset="-128"/>
                    <a:ea typeface="HG丸ｺﾞｼｯｸM-PRO" panose="020F0600000000000000" pitchFamily="50" charset="-128"/>
                  </a:rPr>
                  <a:t>とすると、</a:t>
                </a:r>
              </a:p>
            </p:txBody>
          </p:sp>
        </mc:Choice>
        <mc:Fallback xmlns="">
          <p:sp>
            <p:nvSpPr>
              <p:cNvPr id="15" name="正方形/長方形 14">
                <a:extLst>
                  <a:ext uri="{FF2B5EF4-FFF2-40B4-BE49-F238E27FC236}">
                    <a16:creationId xmlns:a16="http://schemas.microsoft.com/office/drawing/2014/main" id="{7514D9BC-B35C-4482-9A47-031992D252CF}"/>
                  </a:ext>
                </a:extLst>
              </p:cNvPr>
              <p:cNvSpPr>
                <a:spLocks noRot="1" noChangeAspect="1" noMove="1" noResize="1" noEditPoints="1" noAdjustHandles="1" noChangeArrowheads="1" noChangeShapeType="1" noTextEdit="1"/>
              </p:cNvSpPr>
              <p:nvPr/>
            </p:nvSpPr>
            <p:spPr>
              <a:xfrm>
                <a:off x="477479" y="1626870"/>
                <a:ext cx="6296025" cy="461665"/>
              </a:xfrm>
              <a:prstGeom prst="rect">
                <a:avLst/>
              </a:prstGeom>
              <a:blipFill>
                <a:blip r:embed="rId8"/>
                <a:stretch>
                  <a:fillRect l="-1452" t="-14474" b="-25000"/>
                </a:stretch>
              </a:blipFill>
            </p:spPr>
            <p:txBody>
              <a:bodyPr/>
              <a:lstStyle/>
              <a:p>
                <a:r>
                  <a:rPr lang="ja-JP" altLang="en-US">
                    <a:noFill/>
                  </a:rPr>
                  <a:t> </a:t>
                </a:r>
              </a:p>
            </p:txBody>
          </p:sp>
        </mc:Fallback>
      </mc:AlternateContent>
      <p:grpSp>
        <p:nvGrpSpPr>
          <p:cNvPr id="16" name="グループ化 15">
            <a:extLst>
              <a:ext uri="{FF2B5EF4-FFF2-40B4-BE49-F238E27FC236}">
                <a16:creationId xmlns:a16="http://schemas.microsoft.com/office/drawing/2014/main" id="{6EE38052-685F-4DCF-9E38-E2F90B3CE9C5}"/>
              </a:ext>
            </a:extLst>
          </p:cNvPr>
          <p:cNvGrpSpPr/>
          <p:nvPr/>
        </p:nvGrpSpPr>
        <p:grpSpPr>
          <a:xfrm>
            <a:off x="8610600" y="783923"/>
            <a:ext cx="3389084" cy="5599529"/>
            <a:chOff x="8104316" y="0"/>
            <a:chExt cx="4106202" cy="6784370"/>
          </a:xfrm>
        </p:grpSpPr>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3D54A3A4-CDAF-4451-A289-72198DCCFE73}"/>
                    </a:ext>
                  </a:extLst>
                </p:cNvPr>
                <p:cNvSpPr/>
                <p:nvPr/>
              </p:nvSpPr>
              <p:spPr>
                <a:xfrm>
                  <a:off x="8221666" y="4737266"/>
                  <a:ext cx="729079"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𝐶</m:t>
                            </m:r>
                          </m:e>
                          <m:sub>
                            <m:r>
                              <a:rPr lang="en-US" altLang="ja-JP" sz="2400" b="0" i="1" smtClean="0">
                                <a:latin typeface="Cambria Math" panose="02040503050406030204" pitchFamily="18" charset="0"/>
                              </a:rPr>
                              <m:t>𝐿</m:t>
                            </m:r>
                          </m:sub>
                        </m:sSub>
                      </m:oMath>
                    </m:oMathPara>
                  </a14:m>
                  <a:endParaRPr lang="ja-JP" altLang="en-US" sz="400" dirty="0">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3D54A3A4-CDAF-4451-A289-72198DCCFE73}"/>
                    </a:ext>
                  </a:extLst>
                </p:cNvPr>
                <p:cNvSpPr>
                  <a:spLocks noRot="1" noChangeAspect="1" noMove="1" noResize="1" noEditPoints="1" noAdjustHandles="1" noChangeArrowheads="1" noChangeShapeType="1" noTextEdit="1"/>
                </p:cNvSpPr>
                <p:nvPr/>
              </p:nvSpPr>
              <p:spPr>
                <a:xfrm>
                  <a:off x="8221666" y="4737266"/>
                  <a:ext cx="729079" cy="57653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B9A2237C-E1F2-4758-A00D-8B33ABE75A13}"/>
                    </a:ext>
                  </a:extLst>
                </p:cNvPr>
                <p:cNvSpPr/>
                <p:nvPr/>
              </p:nvSpPr>
              <p:spPr>
                <a:xfrm>
                  <a:off x="8361491" y="905788"/>
                  <a:ext cx="576396"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B9A2237C-E1F2-4758-A00D-8B33ABE75A13}"/>
                    </a:ext>
                  </a:extLst>
                </p:cNvPr>
                <p:cNvSpPr>
                  <a:spLocks noRot="1" noChangeAspect="1" noMove="1" noResize="1" noEditPoints="1" noAdjustHandles="1" noChangeArrowheads="1" noChangeShapeType="1" noTextEdit="1"/>
                </p:cNvSpPr>
                <p:nvPr/>
              </p:nvSpPr>
              <p:spPr>
                <a:xfrm>
                  <a:off x="8361491" y="905788"/>
                  <a:ext cx="576396" cy="576537"/>
                </a:xfrm>
                <a:prstGeom prst="rect">
                  <a:avLst/>
                </a:prstGeom>
                <a:blipFill>
                  <a:blip r:embed="rId10"/>
                  <a:stretch>
                    <a:fillRect/>
                  </a:stretch>
                </a:blipFill>
              </p:spPr>
              <p:txBody>
                <a:bodyPr/>
                <a:lstStyle/>
                <a:p>
                  <a:r>
                    <a:rPr lang="ja-JP" altLang="en-US">
                      <a:noFill/>
                    </a:rPr>
                    <a:t> </a:t>
                  </a:r>
                </a:p>
              </p:txBody>
            </p:sp>
          </mc:Fallback>
        </mc:AlternateContent>
        <p:cxnSp>
          <p:nvCxnSpPr>
            <p:cNvPr id="19" name="直線矢印コネクタ 18">
              <a:extLst>
                <a:ext uri="{FF2B5EF4-FFF2-40B4-BE49-F238E27FC236}">
                  <a16:creationId xmlns:a16="http://schemas.microsoft.com/office/drawing/2014/main" id="{D78CB1D3-598C-4185-929F-8AEA09F8B504}"/>
                </a:ext>
              </a:extLst>
            </p:cNvPr>
            <p:cNvCxnSpPr>
              <a:cxnSpLocks/>
            </p:cNvCxnSpPr>
            <p:nvPr/>
          </p:nvCxnSpPr>
          <p:spPr>
            <a:xfrm>
              <a:off x="8874543" y="881500"/>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FDF73BFC-32E1-40B0-A6D8-47FF7EE16756}"/>
                </a:ext>
              </a:extLst>
            </p:cNvPr>
            <p:cNvSpPr/>
            <p:nvPr/>
          </p:nvSpPr>
          <p:spPr>
            <a:xfrm rot="16200000">
              <a:off x="9241692" y="4891799"/>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cxnSp>
          <p:nvCxnSpPr>
            <p:cNvPr id="21" name="直線コネクタ 20">
              <a:extLst>
                <a:ext uri="{FF2B5EF4-FFF2-40B4-BE49-F238E27FC236}">
                  <a16:creationId xmlns:a16="http://schemas.microsoft.com/office/drawing/2014/main" id="{88AA1F77-1AAA-4F82-8981-BBB25CA696E7}"/>
                </a:ext>
              </a:extLst>
            </p:cNvPr>
            <p:cNvCxnSpPr/>
            <p:nvPr/>
          </p:nvCxnSpPr>
          <p:spPr>
            <a:xfrm rot="16200000" flipH="1" flipV="1">
              <a:off x="9174093" y="6390916"/>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1250DD0-9535-472A-8E0C-FE9116954B71}"/>
                </a:ext>
              </a:extLst>
            </p:cNvPr>
            <p:cNvCxnSpPr/>
            <p:nvPr/>
          </p:nvCxnSpPr>
          <p:spPr>
            <a:xfrm rot="16200000">
              <a:off x="10131566" y="5685624"/>
              <a:ext cx="0" cy="1667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F7F310D-A413-4EE7-83B7-FAD818D015A1}"/>
                </a:ext>
              </a:extLst>
            </p:cNvPr>
            <p:cNvCxnSpPr/>
            <p:nvPr/>
          </p:nvCxnSpPr>
          <p:spPr>
            <a:xfrm rot="16200000" flipH="1" flipV="1">
              <a:off x="9172971" y="513802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D084FAB-C5CB-4439-A764-1692FC049C9A}"/>
                </a:ext>
              </a:extLst>
            </p:cNvPr>
            <p:cNvCxnSpPr/>
            <p:nvPr/>
          </p:nvCxnSpPr>
          <p:spPr>
            <a:xfrm rot="16200000" flipH="1" flipV="1">
              <a:off x="10834767" y="638658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8648528-4CBE-4E0C-85DE-B7B9F761F8C9}"/>
                </a:ext>
              </a:extLst>
            </p:cNvPr>
            <p:cNvCxnSpPr/>
            <p:nvPr/>
          </p:nvCxnSpPr>
          <p:spPr>
            <a:xfrm rot="16200000" flipH="1" flipV="1">
              <a:off x="10833645" y="5133687"/>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8279AC4-E66C-4220-B03A-B9FF4708B5B9}"/>
                </a:ext>
              </a:extLst>
            </p:cNvPr>
            <p:cNvCxnSpPr/>
            <p:nvPr/>
          </p:nvCxnSpPr>
          <p:spPr>
            <a:xfrm rot="16200000">
              <a:off x="10141552" y="4175559"/>
              <a:ext cx="0" cy="1667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4DE0692-03F1-42B1-88B7-E5A367D3ECD7}"/>
                </a:ext>
              </a:extLst>
            </p:cNvPr>
            <p:cNvCxnSpPr/>
            <p:nvPr/>
          </p:nvCxnSpPr>
          <p:spPr>
            <a:xfrm rot="16200000" flipH="1" flipV="1">
              <a:off x="9980059" y="6651400"/>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63F8416-74FE-49FC-AC5A-E75152DC3582}"/>
                </a:ext>
              </a:extLst>
            </p:cNvPr>
            <p:cNvCxnSpPr/>
            <p:nvPr/>
          </p:nvCxnSpPr>
          <p:spPr>
            <a:xfrm rot="16200000" flipH="1" flipV="1">
              <a:off x="9977301" y="4873203"/>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4C891B45-28EC-4E9B-889F-B4CC44986249}"/>
                </a:ext>
              </a:extLst>
            </p:cNvPr>
            <p:cNvSpPr/>
            <p:nvPr/>
          </p:nvSpPr>
          <p:spPr>
            <a:xfrm rot="16200000">
              <a:off x="9995089" y="1779999"/>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cxnSp>
          <p:nvCxnSpPr>
            <p:cNvPr id="30" name="直線コネクタ 29">
              <a:extLst>
                <a:ext uri="{FF2B5EF4-FFF2-40B4-BE49-F238E27FC236}">
                  <a16:creationId xmlns:a16="http://schemas.microsoft.com/office/drawing/2014/main" id="{C597D45C-98C1-4526-BBFE-2F956EE8FDDE}"/>
                </a:ext>
              </a:extLst>
            </p:cNvPr>
            <p:cNvCxnSpPr/>
            <p:nvPr/>
          </p:nvCxnSpPr>
          <p:spPr>
            <a:xfrm rot="16200000" flipH="1" flipV="1">
              <a:off x="9973269" y="3955330"/>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9452800-2D32-4700-84A9-975DE197FA0E}"/>
                </a:ext>
              </a:extLst>
            </p:cNvPr>
            <p:cNvCxnSpPr/>
            <p:nvPr/>
          </p:nvCxnSpPr>
          <p:spPr>
            <a:xfrm rot="16200000" flipH="1" flipV="1">
              <a:off x="9973269" y="256685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右矢印 69">
              <a:extLst>
                <a:ext uri="{FF2B5EF4-FFF2-40B4-BE49-F238E27FC236}">
                  <a16:creationId xmlns:a16="http://schemas.microsoft.com/office/drawing/2014/main" id="{D133855F-52D7-47C0-88B5-495B8F9533C7}"/>
                </a:ext>
              </a:extLst>
            </p:cNvPr>
            <p:cNvSpPr/>
            <p:nvPr/>
          </p:nvSpPr>
          <p:spPr>
            <a:xfrm rot="5400000">
              <a:off x="9996767" y="4227233"/>
              <a:ext cx="271283" cy="380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3" name="正方形/長方形 32">
              <a:extLst>
                <a:ext uri="{FF2B5EF4-FFF2-40B4-BE49-F238E27FC236}">
                  <a16:creationId xmlns:a16="http://schemas.microsoft.com/office/drawing/2014/main" id="{763BDEAF-FBB2-4A20-8E35-5849F3A6A3AA}"/>
                </a:ext>
              </a:extLst>
            </p:cNvPr>
            <p:cNvSpPr/>
            <p:nvPr/>
          </p:nvSpPr>
          <p:spPr>
            <a:xfrm rot="16200000">
              <a:off x="9995089" y="2636342"/>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440281E8-1576-4EAF-8745-AFAF948FF282}"/>
                </a:ext>
              </a:extLst>
            </p:cNvPr>
            <p:cNvSpPr/>
            <p:nvPr/>
          </p:nvSpPr>
          <p:spPr>
            <a:xfrm>
              <a:off x="10072920" y="2957287"/>
              <a:ext cx="1095828"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6D2ED2C5-0B14-4709-B780-3B672B9A4D94}"/>
                    </a:ext>
                  </a:extLst>
                </p:cNvPr>
                <p:cNvSpPr/>
                <p:nvPr/>
              </p:nvSpPr>
              <p:spPr>
                <a:xfrm>
                  <a:off x="11133064" y="2937630"/>
                  <a:ext cx="709155"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𝒓</m:t>
                            </m:r>
                          </m:sub>
                        </m:sSub>
                      </m:oMath>
                    </m:oMathPara>
                  </a14:m>
                  <a:endParaRPr lang="ja-JP" altLang="en-US" sz="1400" dirty="0">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6D2ED2C5-0B14-4709-B780-3B672B9A4D94}"/>
                    </a:ext>
                  </a:extLst>
                </p:cNvPr>
                <p:cNvSpPr>
                  <a:spLocks noRot="1" noChangeAspect="1" noMove="1" noResize="1" noEditPoints="1" noAdjustHandles="1" noChangeArrowheads="1" noChangeShapeType="1" noTextEdit="1"/>
                </p:cNvSpPr>
                <p:nvPr/>
              </p:nvSpPr>
              <p:spPr>
                <a:xfrm>
                  <a:off x="11133064" y="2937630"/>
                  <a:ext cx="709155" cy="576537"/>
                </a:xfrm>
                <a:prstGeom prst="rect">
                  <a:avLst/>
                </a:prstGeom>
                <a:blipFill>
                  <a:blip r:embed="rId11"/>
                  <a:stretch>
                    <a:fillRect/>
                  </a:stretch>
                </a:blipFill>
              </p:spPr>
              <p:txBody>
                <a:bodyPr/>
                <a:lstStyle/>
                <a:p>
                  <a:r>
                    <a:rPr lang="ja-JP" altLang="en-US">
                      <a:noFill/>
                    </a:rPr>
                    <a:t> </a:t>
                  </a:r>
                </a:p>
              </p:txBody>
            </p:sp>
          </mc:Fallback>
        </mc:AlternateContent>
        <p:sp>
          <p:nvSpPr>
            <p:cNvPr id="36" name="正方形/長方形 35">
              <a:extLst>
                <a:ext uri="{FF2B5EF4-FFF2-40B4-BE49-F238E27FC236}">
                  <a16:creationId xmlns:a16="http://schemas.microsoft.com/office/drawing/2014/main" id="{8B08E4C0-012C-4728-B26A-EF37360DF9AA}"/>
                </a:ext>
              </a:extLst>
            </p:cNvPr>
            <p:cNvSpPr/>
            <p:nvPr/>
          </p:nvSpPr>
          <p:spPr>
            <a:xfrm>
              <a:off x="10405386" y="5502503"/>
              <a:ext cx="1082671" cy="530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170E59E6-A248-4337-A0E8-E87FAA1A9FE2}"/>
                    </a:ext>
                  </a:extLst>
                </p:cNvPr>
                <p:cNvSpPr/>
                <p:nvPr/>
              </p:nvSpPr>
              <p:spPr>
                <a:xfrm>
                  <a:off x="10047214" y="2910960"/>
                  <a:ext cx="1101780"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a:solidFill>
                                  <a:schemeClr val="tx1"/>
                                </a:solidFill>
                                <a:latin typeface="Cambria Math" panose="02040503050406030204" pitchFamily="18" charset="0"/>
                              </a:rPr>
                              <m:t>𝒓</m:t>
                            </m:r>
                          </m:sub>
                        </m:sSub>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170E59E6-A248-4337-A0E8-E87FAA1A9FE2}"/>
                    </a:ext>
                  </a:extLst>
                </p:cNvPr>
                <p:cNvSpPr>
                  <a:spLocks noRot="1" noChangeAspect="1" noMove="1" noResize="1" noEditPoints="1" noAdjustHandles="1" noChangeArrowheads="1" noChangeShapeType="1" noTextEdit="1"/>
                </p:cNvSpPr>
                <p:nvPr/>
              </p:nvSpPr>
              <p:spPr>
                <a:xfrm>
                  <a:off x="10047214" y="2910960"/>
                  <a:ext cx="1101780" cy="576537"/>
                </a:xfrm>
                <a:prstGeom prst="rect">
                  <a:avLst/>
                </a:prstGeom>
                <a:blipFill>
                  <a:blip r:embed="rId12"/>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D84DE25E-2AA3-401D-843D-560800F18AD9}"/>
                    </a:ext>
                  </a:extLst>
                </p:cNvPr>
                <p:cNvSpPr/>
                <p:nvPr/>
              </p:nvSpPr>
              <p:spPr>
                <a:xfrm>
                  <a:off x="9212825" y="2907150"/>
                  <a:ext cx="726819"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D84DE25E-2AA3-401D-843D-560800F18AD9}"/>
                    </a:ext>
                  </a:extLst>
                </p:cNvPr>
                <p:cNvSpPr>
                  <a:spLocks noRot="1" noChangeAspect="1" noMove="1" noResize="1" noEditPoints="1" noAdjustHandles="1" noChangeArrowheads="1" noChangeShapeType="1" noTextEdit="1"/>
                </p:cNvSpPr>
                <p:nvPr/>
              </p:nvSpPr>
              <p:spPr>
                <a:xfrm>
                  <a:off x="9212825" y="2907150"/>
                  <a:ext cx="726819" cy="576537"/>
                </a:xfrm>
                <a:prstGeom prst="rect">
                  <a:avLst/>
                </a:prstGeom>
                <a:blipFill>
                  <a:blip r:embed="rId13"/>
                  <a:stretch>
                    <a:fillRect b="-25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85576372-2CDE-4051-A8A7-A672C5D0A380}"/>
                    </a:ext>
                  </a:extLst>
                </p:cNvPr>
                <p:cNvSpPr/>
                <p:nvPr/>
              </p:nvSpPr>
              <p:spPr>
                <a:xfrm>
                  <a:off x="11501363" y="5447694"/>
                  <a:ext cx="709155"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𝒓</m:t>
                            </m:r>
                          </m:sub>
                        </m:sSub>
                      </m:oMath>
                    </m:oMathPara>
                  </a14:m>
                  <a:endParaRPr lang="ja-JP" altLang="en-US" sz="1400" dirty="0">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85576372-2CDE-4051-A8A7-A672C5D0A380}"/>
                    </a:ext>
                  </a:extLst>
                </p:cNvPr>
                <p:cNvSpPr>
                  <a:spLocks noRot="1" noChangeAspect="1" noMove="1" noResize="1" noEditPoints="1" noAdjustHandles="1" noChangeArrowheads="1" noChangeShapeType="1" noTextEdit="1"/>
                </p:cNvSpPr>
                <p:nvPr/>
              </p:nvSpPr>
              <p:spPr>
                <a:xfrm>
                  <a:off x="11501363" y="5447694"/>
                  <a:ext cx="709155" cy="576537"/>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FB7B0F52-D465-4260-9295-59BA79EC9034}"/>
                    </a:ext>
                  </a:extLst>
                </p:cNvPr>
                <p:cNvSpPr/>
                <p:nvPr/>
              </p:nvSpPr>
              <p:spPr>
                <a:xfrm>
                  <a:off x="10415513" y="5421025"/>
                  <a:ext cx="1101780"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a:solidFill>
                                  <a:schemeClr val="tx1"/>
                                </a:solidFill>
                                <a:latin typeface="Cambria Math" panose="02040503050406030204" pitchFamily="18" charset="0"/>
                              </a:rPr>
                              <m:t>𝒓</m:t>
                            </m:r>
                          </m:sub>
                        </m:sSub>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FB7B0F52-D465-4260-9295-59BA79EC9034}"/>
                    </a:ext>
                  </a:extLst>
                </p:cNvPr>
                <p:cNvSpPr>
                  <a:spLocks noRot="1" noChangeAspect="1" noMove="1" noResize="1" noEditPoints="1" noAdjustHandles="1" noChangeArrowheads="1" noChangeShapeType="1" noTextEdit="1"/>
                </p:cNvSpPr>
                <p:nvPr/>
              </p:nvSpPr>
              <p:spPr>
                <a:xfrm>
                  <a:off x="10415513" y="5421025"/>
                  <a:ext cx="1101780" cy="576537"/>
                </a:xfrm>
                <a:prstGeom prst="rect">
                  <a:avLst/>
                </a:prstGeom>
                <a:blipFill>
                  <a:blip r:embed="rId15"/>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4DD93606-12E9-4B5D-8B7C-BBADACAFD884}"/>
                    </a:ext>
                  </a:extLst>
                </p:cNvPr>
                <p:cNvSpPr/>
                <p:nvPr/>
              </p:nvSpPr>
              <p:spPr>
                <a:xfrm>
                  <a:off x="8952473" y="5442614"/>
                  <a:ext cx="726819"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4DD93606-12E9-4B5D-8B7C-BBADACAFD884}"/>
                    </a:ext>
                  </a:extLst>
                </p:cNvPr>
                <p:cNvSpPr>
                  <a:spLocks noRot="1" noChangeAspect="1" noMove="1" noResize="1" noEditPoints="1" noAdjustHandles="1" noChangeArrowheads="1" noChangeShapeType="1" noTextEdit="1"/>
                </p:cNvSpPr>
                <p:nvPr/>
              </p:nvSpPr>
              <p:spPr>
                <a:xfrm>
                  <a:off x="8952473" y="5442614"/>
                  <a:ext cx="726819" cy="576537"/>
                </a:xfrm>
                <a:prstGeom prst="rect">
                  <a:avLst/>
                </a:prstGeom>
                <a:blipFill>
                  <a:blip r:embed="rId16"/>
                  <a:stretch>
                    <a:fillRect b="-12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9D43F9E3-367C-494A-87BD-88B538A62616}"/>
                    </a:ext>
                  </a:extLst>
                </p:cNvPr>
                <p:cNvSpPr/>
                <p:nvPr/>
              </p:nvSpPr>
              <p:spPr>
                <a:xfrm>
                  <a:off x="11319558" y="4796230"/>
                  <a:ext cx="761863"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𝐶</m:t>
                            </m:r>
                          </m:e>
                          <m:sub>
                            <m:r>
                              <a:rPr lang="en-US" altLang="ja-JP" sz="2400" b="0" i="1" smtClean="0">
                                <a:latin typeface="Cambria Math" panose="02040503050406030204" pitchFamily="18" charset="0"/>
                              </a:rPr>
                              <m:t>𝑅</m:t>
                            </m:r>
                          </m:sub>
                        </m:sSub>
                      </m:oMath>
                    </m:oMathPara>
                  </a14:m>
                  <a:endParaRPr lang="ja-JP" altLang="en-US" sz="400" dirty="0">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9D43F9E3-367C-494A-87BD-88B538A62616}"/>
                    </a:ext>
                  </a:extLst>
                </p:cNvPr>
                <p:cNvSpPr>
                  <a:spLocks noRot="1" noChangeAspect="1" noMove="1" noResize="1" noEditPoints="1" noAdjustHandles="1" noChangeArrowheads="1" noChangeShapeType="1" noTextEdit="1"/>
                </p:cNvSpPr>
                <p:nvPr/>
              </p:nvSpPr>
              <p:spPr>
                <a:xfrm>
                  <a:off x="11319558" y="4796230"/>
                  <a:ext cx="761863" cy="576537"/>
                </a:xfrm>
                <a:prstGeom prst="rect">
                  <a:avLst/>
                </a:prstGeom>
                <a:blipFill>
                  <a:blip r:embed="rId17"/>
                  <a:stretch>
                    <a:fillRect/>
                  </a:stretch>
                </a:blipFill>
              </p:spPr>
              <p:txBody>
                <a:bodyPr/>
                <a:lstStyle/>
                <a:p>
                  <a:r>
                    <a:rPr lang="ja-JP" altLang="en-US">
                      <a:noFill/>
                    </a:rPr>
                    <a:t> </a:t>
                  </a:r>
                </a:p>
              </p:txBody>
            </p:sp>
          </mc:Fallback>
        </mc:AlternateContent>
        <p:sp>
          <p:nvSpPr>
            <p:cNvPr id="43" name="正方形/長方形 42">
              <a:extLst>
                <a:ext uri="{FF2B5EF4-FFF2-40B4-BE49-F238E27FC236}">
                  <a16:creationId xmlns:a16="http://schemas.microsoft.com/office/drawing/2014/main" id="{51ECC3C7-8E60-4D6A-8F26-D854A97A106F}"/>
                </a:ext>
              </a:extLst>
            </p:cNvPr>
            <p:cNvSpPr/>
            <p:nvPr/>
          </p:nvSpPr>
          <p:spPr>
            <a:xfrm rot="16200000">
              <a:off x="10033189" y="-267876"/>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44" name="右矢印 69">
              <a:extLst>
                <a:ext uri="{FF2B5EF4-FFF2-40B4-BE49-F238E27FC236}">
                  <a16:creationId xmlns:a16="http://schemas.microsoft.com/office/drawing/2014/main" id="{6EB9DEDA-DABB-46D9-A8F6-D22D1B42E3A2}"/>
                </a:ext>
              </a:extLst>
            </p:cNvPr>
            <p:cNvSpPr/>
            <p:nvPr/>
          </p:nvSpPr>
          <p:spPr>
            <a:xfrm rot="5400000">
              <a:off x="9975018" y="1943931"/>
              <a:ext cx="265793" cy="345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F9DA1347-1F61-45C4-9251-A17FF40D376A}"/>
                </a:ext>
              </a:extLst>
            </p:cNvPr>
            <p:cNvSpPr/>
            <p:nvPr/>
          </p:nvSpPr>
          <p:spPr>
            <a:xfrm rot="16200000">
              <a:off x="10033189" y="588467"/>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0FF045BC-A1A6-4389-AC2D-2AC3A10BDA17}"/>
                    </a:ext>
                  </a:extLst>
                </p:cNvPr>
                <p:cNvSpPr/>
                <p:nvPr/>
              </p:nvSpPr>
              <p:spPr>
                <a:xfrm>
                  <a:off x="9831949" y="840225"/>
                  <a:ext cx="726819"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solidFill>
                                  <a:schemeClr val="tx1"/>
                                </a:solidFill>
                                <a:latin typeface="Cambria Math" panose="02040503050406030204" pitchFamily="18" charset="0"/>
                              </a:rPr>
                            </m:ctrlPr>
                          </m:sSubPr>
                          <m:e>
                            <m:r>
                              <a:rPr lang="ja-JP" altLang="en-US" sz="2400" b="1" i="1">
                                <a:solidFill>
                                  <a:schemeClr val="tx1"/>
                                </a:solidFill>
                                <a:latin typeface="Cambria Math" panose="02040503050406030204" pitchFamily="18" charset="0"/>
                              </a:rPr>
                              <m:t>𝜺</m:t>
                            </m:r>
                          </m:e>
                          <m:sub>
                            <m:r>
                              <a:rPr lang="en-US" altLang="ja-JP" sz="2400" b="1" i="1" smtClean="0">
                                <a:solidFill>
                                  <a:schemeClr val="tx1"/>
                                </a:solidFill>
                                <a:latin typeface="Cambria Math" panose="02040503050406030204" pitchFamily="18" charset="0"/>
                              </a:rPr>
                              <m:t>𝟎</m:t>
                            </m:r>
                          </m:sub>
                        </m:sSub>
                      </m:oMath>
                    </m:oMathPara>
                  </a14:m>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46" name="正方形/長方形 45">
                  <a:extLst>
                    <a:ext uri="{FF2B5EF4-FFF2-40B4-BE49-F238E27FC236}">
                      <a16:creationId xmlns:a16="http://schemas.microsoft.com/office/drawing/2014/main" id="{0FF045BC-A1A6-4389-AC2D-2AC3A10BDA17}"/>
                    </a:ext>
                  </a:extLst>
                </p:cNvPr>
                <p:cNvSpPr>
                  <a:spLocks noRot="1" noChangeAspect="1" noMove="1" noResize="1" noEditPoints="1" noAdjustHandles="1" noChangeArrowheads="1" noChangeShapeType="1" noTextEdit="1"/>
                </p:cNvSpPr>
                <p:nvPr/>
              </p:nvSpPr>
              <p:spPr>
                <a:xfrm>
                  <a:off x="9831949" y="840225"/>
                  <a:ext cx="726819" cy="576537"/>
                </a:xfrm>
                <a:prstGeom prst="rect">
                  <a:avLst/>
                </a:prstGeom>
                <a:blipFill>
                  <a:blip r:embed="rId18"/>
                  <a:stretch>
                    <a:fillRect b="-2564"/>
                  </a:stretch>
                </a:blipFill>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ADFFFABE-D443-4895-B6C6-4FDCCDC46F30}"/>
                </a:ext>
              </a:extLst>
            </p:cNvPr>
            <p:cNvCxnSpPr>
              <a:cxnSpLocks/>
            </p:cNvCxnSpPr>
            <p:nvPr/>
          </p:nvCxnSpPr>
          <p:spPr>
            <a:xfrm flipV="1">
              <a:off x="9058693" y="476250"/>
              <a:ext cx="2123657" cy="5200"/>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825B537B-1113-443A-B6B2-0D5B2D38F096}"/>
                    </a:ext>
                  </a:extLst>
                </p:cNvPr>
                <p:cNvSpPr/>
                <p:nvPr/>
              </p:nvSpPr>
              <p:spPr>
                <a:xfrm>
                  <a:off x="9389283" y="2075542"/>
                  <a:ext cx="416019" cy="600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8" name="正方形/長方形 47">
                  <a:extLst>
                    <a:ext uri="{FF2B5EF4-FFF2-40B4-BE49-F238E27FC236}">
                      <a16:creationId xmlns:a16="http://schemas.microsoft.com/office/drawing/2014/main" id="{825B537B-1113-443A-B6B2-0D5B2D38F096}"/>
                    </a:ext>
                  </a:extLst>
                </p:cNvPr>
                <p:cNvSpPr>
                  <a:spLocks noRot="1" noChangeAspect="1" noMove="1" noResize="1" noEditPoints="1" noAdjustHandles="1" noChangeArrowheads="1" noChangeShapeType="1" noTextEdit="1"/>
                </p:cNvSpPr>
                <p:nvPr/>
              </p:nvSpPr>
              <p:spPr>
                <a:xfrm>
                  <a:off x="9389283" y="2075542"/>
                  <a:ext cx="416019" cy="600527"/>
                </a:xfrm>
                <a:prstGeom prst="rect">
                  <a:avLst/>
                </a:prstGeom>
                <a:blipFill>
                  <a:blip r:embed="rId19"/>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E92D796E-964D-4621-8C14-309CF0B51A18}"/>
                    </a:ext>
                  </a:extLst>
                </p:cNvPr>
                <p:cNvSpPr/>
                <p:nvPr/>
              </p:nvSpPr>
              <p:spPr>
                <a:xfrm>
                  <a:off x="10405283" y="2090057"/>
                  <a:ext cx="416019" cy="600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9" name="正方形/長方形 48">
                  <a:extLst>
                    <a:ext uri="{FF2B5EF4-FFF2-40B4-BE49-F238E27FC236}">
                      <a16:creationId xmlns:a16="http://schemas.microsoft.com/office/drawing/2014/main" id="{E92D796E-964D-4621-8C14-309CF0B51A18}"/>
                    </a:ext>
                  </a:extLst>
                </p:cNvPr>
                <p:cNvSpPr>
                  <a:spLocks noRot="1" noChangeAspect="1" noMove="1" noResize="1" noEditPoints="1" noAdjustHandles="1" noChangeArrowheads="1" noChangeShapeType="1" noTextEdit="1"/>
                </p:cNvSpPr>
                <p:nvPr/>
              </p:nvSpPr>
              <p:spPr>
                <a:xfrm>
                  <a:off x="10405283" y="2090057"/>
                  <a:ext cx="416019" cy="600527"/>
                </a:xfrm>
                <a:prstGeom prst="rect">
                  <a:avLst/>
                </a:prstGeom>
                <a:blipFill>
                  <a:blip r:embed="rId20"/>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149FA8B0-FF45-40F1-BEE6-0916B33E4B5E}"/>
                    </a:ext>
                  </a:extLst>
                </p:cNvPr>
                <p:cNvSpPr/>
                <p:nvPr/>
              </p:nvSpPr>
              <p:spPr>
                <a:xfrm>
                  <a:off x="9846484" y="0"/>
                  <a:ext cx="552092"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𝑆</m:t>
                        </m:r>
                      </m:oMath>
                    </m:oMathPara>
                  </a14:m>
                  <a:endParaRPr lang="en-US" altLang="ja-JP" sz="2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0" name="正方形/長方形 49">
                  <a:extLst>
                    <a:ext uri="{FF2B5EF4-FFF2-40B4-BE49-F238E27FC236}">
                      <a16:creationId xmlns:a16="http://schemas.microsoft.com/office/drawing/2014/main" id="{149FA8B0-FF45-40F1-BEE6-0916B33E4B5E}"/>
                    </a:ext>
                  </a:extLst>
                </p:cNvPr>
                <p:cNvSpPr>
                  <a:spLocks noRot="1" noChangeAspect="1" noMove="1" noResize="1" noEditPoints="1" noAdjustHandles="1" noChangeArrowheads="1" noChangeShapeType="1" noTextEdit="1"/>
                </p:cNvSpPr>
                <p:nvPr/>
              </p:nvSpPr>
              <p:spPr>
                <a:xfrm>
                  <a:off x="9846484" y="0"/>
                  <a:ext cx="552092" cy="576537"/>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C7429DA1-42EA-4073-9B37-07DADBED7281}"/>
                    </a:ext>
                  </a:extLst>
                </p:cNvPr>
                <p:cNvSpPr/>
                <p:nvPr/>
              </p:nvSpPr>
              <p:spPr>
                <a:xfrm>
                  <a:off x="8953853" y="4637316"/>
                  <a:ext cx="416019" cy="600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1" name="正方形/長方形 50">
                  <a:extLst>
                    <a:ext uri="{FF2B5EF4-FFF2-40B4-BE49-F238E27FC236}">
                      <a16:creationId xmlns:a16="http://schemas.microsoft.com/office/drawing/2014/main" id="{C7429DA1-42EA-4073-9B37-07DADBED7281}"/>
                    </a:ext>
                  </a:extLst>
                </p:cNvPr>
                <p:cNvSpPr>
                  <a:spLocks noRot="1" noChangeAspect="1" noMove="1" noResize="1" noEditPoints="1" noAdjustHandles="1" noChangeArrowheads="1" noChangeShapeType="1" noTextEdit="1"/>
                </p:cNvSpPr>
                <p:nvPr/>
              </p:nvSpPr>
              <p:spPr>
                <a:xfrm>
                  <a:off x="8953853" y="4637316"/>
                  <a:ext cx="416019" cy="600527"/>
                </a:xfrm>
                <a:prstGeom prst="rect">
                  <a:avLst/>
                </a:prstGeom>
                <a:blipFill>
                  <a:blip r:embed="rId22"/>
                  <a:stretch>
                    <a:fillRect b="-1220"/>
                  </a:stretch>
                </a:blipFill>
              </p:spPr>
              <p:txBody>
                <a:bodyPr/>
                <a:lstStyle/>
                <a:p>
                  <a:r>
                    <a:rPr lang="ja-JP" altLang="en-US">
                      <a:noFill/>
                    </a:rPr>
                    <a:t> </a:t>
                  </a:r>
                </a:p>
              </p:txBody>
            </p:sp>
          </mc:Fallback>
        </mc:AlternateContent>
        <p:sp>
          <p:nvSpPr>
            <p:cNvPr id="52" name="正方形/長方形 51">
              <a:extLst>
                <a:ext uri="{FF2B5EF4-FFF2-40B4-BE49-F238E27FC236}">
                  <a16:creationId xmlns:a16="http://schemas.microsoft.com/office/drawing/2014/main" id="{D5EA0397-EB14-4DE9-8682-E4BED4086902}"/>
                </a:ext>
              </a:extLst>
            </p:cNvPr>
            <p:cNvSpPr/>
            <p:nvPr/>
          </p:nvSpPr>
          <p:spPr>
            <a:xfrm rot="16200000">
              <a:off x="9219921" y="5617513"/>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6C59B034-C56D-4F24-AD34-6BAA7B18764B}"/>
                </a:ext>
              </a:extLst>
            </p:cNvPr>
            <p:cNvSpPr/>
            <p:nvPr/>
          </p:nvSpPr>
          <p:spPr>
            <a:xfrm rot="16200000">
              <a:off x="10852779" y="4870028"/>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54" name="正方形/長方形 53">
              <a:extLst>
                <a:ext uri="{FF2B5EF4-FFF2-40B4-BE49-F238E27FC236}">
                  <a16:creationId xmlns:a16="http://schemas.microsoft.com/office/drawing/2014/main" id="{ADC9A04C-139E-406D-85AE-B8EBBDA73A9C}"/>
                </a:ext>
              </a:extLst>
            </p:cNvPr>
            <p:cNvSpPr/>
            <p:nvPr/>
          </p:nvSpPr>
          <p:spPr>
            <a:xfrm rot="16200000">
              <a:off x="10845523" y="5595742"/>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378D2A8E-CAE3-4350-9A20-D20B1FDA5D88}"/>
                    </a:ext>
                  </a:extLst>
                </p:cNvPr>
                <p:cNvSpPr/>
                <p:nvPr/>
              </p:nvSpPr>
              <p:spPr>
                <a:xfrm>
                  <a:off x="11080197" y="4644572"/>
                  <a:ext cx="416019" cy="600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1400" b="0" i="1" smtClean="0">
                                <a:solidFill>
                                  <a:srgbClr val="002060"/>
                                </a:solidFill>
                                <a:latin typeface="Cambria Math" panose="02040503050406030204" pitchFamily="18" charset="0"/>
                              </a:rPr>
                            </m:ctrlPr>
                          </m:fPr>
                          <m:num>
                            <m:r>
                              <a:rPr lang="en-US" altLang="ja-JP" sz="1400" b="0" i="1" smtClean="0">
                                <a:solidFill>
                                  <a:srgbClr val="002060"/>
                                </a:solidFill>
                                <a:latin typeface="Cambria Math" panose="02040503050406030204" pitchFamily="18" charset="0"/>
                              </a:rPr>
                              <m:t>𝑆</m:t>
                            </m:r>
                          </m:num>
                          <m:den>
                            <m:r>
                              <a:rPr lang="en-US" altLang="ja-JP" sz="1400" b="0" i="1" smtClean="0">
                                <a:solidFill>
                                  <a:srgbClr val="002060"/>
                                </a:solidFill>
                                <a:latin typeface="Cambria Math" panose="02040503050406030204" pitchFamily="18" charset="0"/>
                              </a:rPr>
                              <m:t>2</m:t>
                            </m:r>
                          </m:den>
                        </m:f>
                      </m:oMath>
                    </m:oMathPara>
                  </a14:m>
                  <a:endParaRPr lang="en-US" altLang="ja-JP" sz="1400"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378D2A8E-CAE3-4350-9A20-D20B1FDA5D88}"/>
                    </a:ext>
                  </a:extLst>
                </p:cNvPr>
                <p:cNvSpPr>
                  <a:spLocks noRot="1" noChangeAspect="1" noMove="1" noResize="1" noEditPoints="1" noAdjustHandles="1" noChangeArrowheads="1" noChangeShapeType="1" noTextEdit="1"/>
                </p:cNvSpPr>
                <p:nvPr/>
              </p:nvSpPr>
              <p:spPr>
                <a:xfrm>
                  <a:off x="11080197" y="4644572"/>
                  <a:ext cx="416019" cy="600527"/>
                </a:xfrm>
                <a:prstGeom prst="rect">
                  <a:avLst/>
                </a:prstGeom>
                <a:blipFill>
                  <a:blip r:embed="rId23"/>
                  <a:stretch>
                    <a:fillRect b="-12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925A9D63-F96E-40BC-810B-002CDCBD3A80}"/>
                    </a:ext>
                  </a:extLst>
                </p:cNvPr>
                <p:cNvSpPr/>
                <p:nvPr/>
              </p:nvSpPr>
              <p:spPr>
                <a:xfrm>
                  <a:off x="8351966" y="2934613"/>
                  <a:ext cx="576396"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925A9D63-F96E-40BC-810B-002CDCBD3A80}"/>
                    </a:ext>
                  </a:extLst>
                </p:cNvPr>
                <p:cNvSpPr>
                  <a:spLocks noRot="1" noChangeAspect="1" noMove="1" noResize="1" noEditPoints="1" noAdjustHandles="1" noChangeArrowheads="1" noChangeShapeType="1" noTextEdit="1"/>
                </p:cNvSpPr>
                <p:nvPr/>
              </p:nvSpPr>
              <p:spPr>
                <a:xfrm>
                  <a:off x="8351966" y="2934613"/>
                  <a:ext cx="576396" cy="576537"/>
                </a:xfrm>
                <a:prstGeom prst="rect">
                  <a:avLst/>
                </a:prstGeom>
                <a:blipFill>
                  <a:blip r:embed="rId24"/>
                  <a:stretch>
                    <a:fillRect/>
                  </a:stretch>
                </a:blipFill>
              </p:spPr>
              <p:txBody>
                <a:bodyPr/>
                <a:lstStyle/>
                <a:p>
                  <a:r>
                    <a:rPr lang="ja-JP" altLang="en-US">
                      <a:noFill/>
                    </a:rPr>
                    <a:t> </a:t>
                  </a:r>
                </a:p>
              </p:txBody>
            </p:sp>
          </mc:Fallback>
        </mc:AlternateContent>
        <p:cxnSp>
          <p:nvCxnSpPr>
            <p:cNvPr id="57" name="直線矢印コネクタ 56">
              <a:extLst>
                <a:ext uri="{FF2B5EF4-FFF2-40B4-BE49-F238E27FC236}">
                  <a16:creationId xmlns:a16="http://schemas.microsoft.com/office/drawing/2014/main" id="{8F9FACE4-F380-4838-BA1F-1519F76B2F87}"/>
                </a:ext>
              </a:extLst>
            </p:cNvPr>
            <p:cNvCxnSpPr>
              <a:cxnSpLocks/>
            </p:cNvCxnSpPr>
            <p:nvPr/>
          </p:nvCxnSpPr>
          <p:spPr>
            <a:xfrm>
              <a:off x="8865018" y="2910325"/>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EE532CEC-3B07-4D35-8901-E960213B0D90}"/>
                    </a:ext>
                  </a:extLst>
                </p:cNvPr>
                <p:cNvSpPr/>
                <p:nvPr/>
              </p:nvSpPr>
              <p:spPr>
                <a:xfrm>
                  <a:off x="8104316" y="5458738"/>
                  <a:ext cx="576396" cy="57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002060"/>
                            </a:solidFill>
                            <a:latin typeface="Cambria Math" panose="02040503050406030204" pitchFamily="18" charset="0"/>
                          </a:rPr>
                          <m:t>𝑑</m:t>
                        </m:r>
                      </m:oMath>
                    </m:oMathPara>
                  </a14:m>
                  <a:endParaRPr lang="ja-JP" altLang="en-US" sz="8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58" name="正方形/長方形 57">
                  <a:extLst>
                    <a:ext uri="{FF2B5EF4-FFF2-40B4-BE49-F238E27FC236}">
                      <a16:creationId xmlns:a16="http://schemas.microsoft.com/office/drawing/2014/main" id="{EE532CEC-3B07-4D35-8901-E960213B0D90}"/>
                    </a:ext>
                  </a:extLst>
                </p:cNvPr>
                <p:cNvSpPr>
                  <a:spLocks noRot="1" noChangeAspect="1" noMove="1" noResize="1" noEditPoints="1" noAdjustHandles="1" noChangeArrowheads="1" noChangeShapeType="1" noTextEdit="1"/>
                </p:cNvSpPr>
                <p:nvPr/>
              </p:nvSpPr>
              <p:spPr>
                <a:xfrm>
                  <a:off x="8104316" y="5458738"/>
                  <a:ext cx="576396" cy="576537"/>
                </a:xfrm>
                <a:prstGeom prst="rect">
                  <a:avLst/>
                </a:prstGeom>
                <a:blipFill>
                  <a:blip r:embed="rId25"/>
                  <a:stretch>
                    <a:fillRect/>
                  </a:stretch>
                </a:blipFill>
              </p:spPr>
              <p:txBody>
                <a:bodyPr/>
                <a:lstStyle/>
                <a:p>
                  <a:r>
                    <a:rPr lang="ja-JP" altLang="en-US">
                      <a:noFill/>
                    </a:rPr>
                    <a:t> </a:t>
                  </a:r>
                </a:p>
              </p:txBody>
            </p:sp>
          </mc:Fallback>
        </mc:AlternateContent>
        <p:cxnSp>
          <p:nvCxnSpPr>
            <p:cNvPr id="59" name="直線矢印コネクタ 58">
              <a:extLst>
                <a:ext uri="{FF2B5EF4-FFF2-40B4-BE49-F238E27FC236}">
                  <a16:creationId xmlns:a16="http://schemas.microsoft.com/office/drawing/2014/main" id="{D08F3CBA-FCD7-4214-9140-B9189A34D32C}"/>
                </a:ext>
              </a:extLst>
            </p:cNvPr>
            <p:cNvCxnSpPr>
              <a:cxnSpLocks/>
            </p:cNvCxnSpPr>
            <p:nvPr/>
          </p:nvCxnSpPr>
          <p:spPr>
            <a:xfrm>
              <a:off x="8617368" y="5434450"/>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A0E6F7C6-DA6D-48C4-A824-FA97BEA910CC}"/>
                    </a:ext>
                  </a:extLst>
                </p:cNvPr>
                <p:cNvSpPr/>
                <p:nvPr/>
              </p:nvSpPr>
              <p:spPr>
                <a:xfrm>
                  <a:off x="11257093" y="810537"/>
                  <a:ext cx="823878" cy="857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0070C0"/>
                            </a:solidFill>
                            <a:latin typeface="Cambria Math" panose="02040503050406030204" pitchFamily="18" charset="0"/>
                          </a:rPr>
                          <m:t>𝑪</m:t>
                        </m:r>
                      </m:oMath>
                    </m:oMathPara>
                  </a14:m>
                  <a:endParaRPr lang="ja-JP" altLang="en-US" sz="1100" b="1"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A0E6F7C6-DA6D-48C4-A824-FA97BEA910CC}"/>
                    </a:ext>
                  </a:extLst>
                </p:cNvPr>
                <p:cNvSpPr>
                  <a:spLocks noRot="1" noChangeAspect="1" noMove="1" noResize="1" noEditPoints="1" noAdjustHandles="1" noChangeArrowheads="1" noChangeShapeType="1" noTextEdit="1"/>
                </p:cNvSpPr>
                <p:nvPr/>
              </p:nvSpPr>
              <p:spPr>
                <a:xfrm>
                  <a:off x="11257093" y="810537"/>
                  <a:ext cx="823878" cy="857672"/>
                </a:xfrm>
                <a:prstGeom prst="rect">
                  <a:avLst/>
                </a:prstGeom>
                <a:blipFill>
                  <a:blip r:embed="rId26"/>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8873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a:t>
            </a:fld>
            <a:endParaRPr kumimoji="1" lang="ja-JP" altLang="en-US"/>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1E94A386-B92B-4BB4-AC46-3675E530B284}"/>
                  </a:ext>
                </a:extLst>
              </p:cNvPr>
              <p:cNvSpPr/>
              <p:nvPr/>
            </p:nvSpPr>
            <p:spPr>
              <a:xfrm>
                <a:off x="436245" y="837926"/>
                <a:ext cx="11449050" cy="1815882"/>
              </a:xfrm>
              <a:prstGeom prst="rect">
                <a:avLst/>
              </a:prstGeom>
            </p:spPr>
            <p:txBody>
              <a:bodyPr wrap="square">
                <a:spAutoFit/>
              </a:bodyPr>
              <a:lstStyle/>
              <a:p>
                <a:pPr algn="just"/>
                <a:r>
                  <a:rPr lang="ja-JP" altLang="en-US" sz="2800" dirty="0">
                    <a:solidFill>
                      <a:srgbClr val="000000"/>
                    </a:solidFill>
                    <a:latin typeface="HG丸ｺﾞｼｯｸM-PRO" panose="020F0600000000000000" pitchFamily="50" charset="-128"/>
                    <a:ea typeface="HG丸ｺﾞｼｯｸM-PRO" panose="020F0600000000000000" pitchFamily="50" charset="-128"/>
                  </a:rPr>
                  <a:t>練習１　コンデンサーと電圧</a:t>
                </a:r>
                <a14:m>
                  <m:oMath xmlns:m="http://schemas.openxmlformats.org/officeDocument/2006/math">
                    <m:r>
                      <a:rPr lang="en-US" altLang="ja-JP" sz="2800" b="1" i="1" smtClean="0">
                        <a:solidFill>
                          <a:srgbClr val="FF0000"/>
                        </a:solidFill>
                        <a:latin typeface="Cambria Math" panose="02040503050406030204" pitchFamily="18" charset="0"/>
                      </a:rPr>
                      <m:t>𝑽</m:t>
                    </m:r>
                    <m:r>
                      <a:rPr lang="en-US" altLang="ja-JP" sz="2800" b="1" i="1">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𝑽</m:t>
                    </m:r>
                    <m:r>
                      <a:rPr lang="en-US" altLang="ja-JP" sz="2800" b="1" i="1">
                        <a:solidFill>
                          <a:srgbClr val="FF0000"/>
                        </a:solidFill>
                        <a:latin typeface="Cambria Math" panose="02040503050406030204" pitchFamily="18" charset="0"/>
                      </a:rPr>
                      <m:t>]</m:t>
                    </m:r>
                  </m:oMath>
                </a14:m>
                <a:r>
                  <a:rPr lang="ja-JP" altLang="en-US" sz="2800" dirty="0">
                    <a:solidFill>
                      <a:srgbClr val="000000"/>
                    </a:solidFill>
                    <a:latin typeface="HG丸ｺﾞｼｯｸM-PRO" panose="020F0600000000000000" pitchFamily="50" charset="-128"/>
                    <a:ea typeface="HG丸ｺﾞｼｯｸM-PRO" panose="020F0600000000000000" pitchFamily="50" charset="-128"/>
                  </a:rPr>
                  <a:t>の電池に接続された回路がある。コンデンサーの極板の面積は</a:t>
                </a:r>
                <a14:m>
                  <m:oMath xmlns:m="http://schemas.openxmlformats.org/officeDocument/2006/math">
                    <m:r>
                      <a:rPr lang="en-US" altLang="ja-JP" sz="2800" b="1" i="1" smtClean="0">
                        <a:solidFill>
                          <a:srgbClr val="FF0000"/>
                        </a:solidFill>
                        <a:latin typeface="Cambria Math" panose="02040503050406030204" pitchFamily="18" charset="0"/>
                      </a:rPr>
                      <m:t>𝑺</m:t>
                    </m:r>
                    <m:r>
                      <a:rPr lang="en-US" altLang="ja-JP" sz="2800" b="1" i="1">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𝒎</m:t>
                        </m:r>
                      </m:e>
                      <m:sup>
                        <m:r>
                          <a:rPr lang="en-US" altLang="ja-JP" sz="2800" b="1" i="1" smtClean="0">
                            <a:solidFill>
                              <a:srgbClr val="FF0000"/>
                            </a:solidFill>
                            <a:latin typeface="Cambria Math" panose="02040503050406030204" pitchFamily="18" charset="0"/>
                          </a:rPr>
                          <m:t>𝟐</m:t>
                        </m:r>
                      </m:sup>
                    </m:sSup>
                    <m:r>
                      <a:rPr lang="en-US" altLang="ja-JP" sz="2800" b="1" i="1">
                        <a:solidFill>
                          <a:srgbClr val="FF0000"/>
                        </a:solidFill>
                        <a:latin typeface="Cambria Math" panose="02040503050406030204" pitchFamily="18" charset="0"/>
                      </a:rPr>
                      <m:t>] </m:t>
                    </m:r>
                  </m:oMath>
                </a14:m>
                <a:r>
                  <a:rPr lang="ja-JP" altLang="en-US" sz="2800" dirty="0">
                    <a:solidFill>
                      <a:srgbClr val="000000"/>
                    </a:solidFill>
                    <a:latin typeface="HG丸ｺﾞｼｯｸM-PRO" panose="020F0600000000000000" pitchFamily="50" charset="-128"/>
                    <a:ea typeface="HG丸ｺﾞｼｯｸM-PRO" panose="020F0600000000000000" pitchFamily="50" charset="-128"/>
                  </a:rPr>
                  <a:t>、極板間隔は</a:t>
                </a:r>
                <a14:m>
                  <m:oMath xmlns:m="http://schemas.openxmlformats.org/officeDocument/2006/math">
                    <m:r>
                      <a:rPr lang="en-US" altLang="ja-JP" sz="2800" b="1" i="1" smtClean="0">
                        <a:solidFill>
                          <a:srgbClr val="FF0000"/>
                        </a:solidFill>
                        <a:latin typeface="Cambria Math" panose="02040503050406030204" pitchFamily="18" charset="0"/>
                      </a:rPr>
                      <m:t>𝒅</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𝒎</m:t>
                    </m:r>
                    <m:r>
                      <a:rPr lang="en-US" altLang="ja-JP" sz="2800" b="1" i="1" smtClean="0">
                        <a:solidFill>
                          <a:srgbClr val="FF0000"/>
                        </a:solidFill>
                        <a:latin typeface="Cambria Math" panose="02040503050406030204" pitchFamily="18" charset="0"/>
                      </a:rPr>
                      <m:t>]</m:t>
                    </m:r>
                  </m:oMath>
                </a14:m>
                <a:r>
                  <a:rPr lang="ja-JP" altLang="en-US" sz="2800" dirty="0">
                    <a:solidFill>
                      <a:srgbClr val="000000"/>
                    </a:solidFill>
                    <a:latin typeface="HG丸ｺﾞｼｯｸM-PRO" panose="020F0600000000000000" pitchFamily="50" charset="-128"/>
                    <a:ea typeface="HG丸ｺﾞｼｯｸM-PRO" panose="020F0600000000000000" pitchFamily="50" charset="-128"/>
                  </a:rPr>
                  <a:t>である。また真空の誘電率は</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𝟎</m:t>
                        </m:r>
                      </m:sub>
                    </m:sSub>
                  </m:oMath>
                </a14:m>
                <a:r>
                  <a:rPr lang="ja-JP" altLang="en-US" sz="2800" dirty="0">
                    <a:solidFill>
                      <a:srgbClr val="000000"/>
                    </a:solidFill>
                    <a:latin typeface="HG丸ｺﾞｼｯｸM-PRO" panose="020F0600000000000000" pitchFamily="50" charset="-128"/>
                    <a:ea typeface="HG丸ｺﾞｼｯｸM-PRO" panose="020F0600000000000000" pitchFamily="50" charset="-128"/>
                  </a:rPr>
                  <a:t>とする。</a:t>
                </a:r>
              </a:p>
              <a:p>
                <a:pPr algn="just"/>
                <a:r>
                  <a:rPr lang="ja-JP" altLang="en-US" sz="2800" dirty="0">
                    <a:latin typeface="HG丸ｺﾞｼｯｸM-PRO" panose="020F0600000000000000" pitchFamily="50" charset="-128"/>
                    <a:ea typeface="HG丸ｺﾞｼｯｸM-PRO" panose="020F0600000000000000" pitchFamily="50" charset="-128"/>
                  </a:rPr>
                  <a:t>①このコンデンサーの電気容量を</a:t>
                </a:r>
                <a14:m>
                  <m:oMath xmlns:m="http://schemas.openxmlformats.org/officeDocument/2006/math">
                    <m:r>
                      <a:rPr lang="en-US" altLang="ja-JP" sz="2800" b="1" i="1">
                        <a:solidFill>
                          <a:srgbClr val="FF0000"/>
                        </a:solidFill>
                        <a:latin typeface="Cambria Math" panose="02040503050406030204" pitchFamily="18" charset="0"/>
                      </a:rPr>
                      <m:t>𝑺</m:t>
                    </m:r>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r>
                      <a:rPr lang="en-US" altLang="ja-JP" sz="2800" b="1" i="1" smtClean="0">
                        <a:solidFill>
                          <a:srgbClr val="FF0000"/>
                        </a:solidFill>
                        <a:latin typeface="Cambria Math" panose="02040503050406030204" pitchFamily="18" charset="0"/>
                      </a:rPr>
                      <m:t>𝒅</m:t>
                    </m:r>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𝟎</m:t>
                        </m:r>
                      </m:sub>
                    </m:sSub>
                  </m:oMath>
                </a14:m>
                <a:r>
                  <a:rPr lang="ja-JP" altLang="en-US" sz="2800" dirty="0">
                    <a:latin typeface="HG丸ｺﾞｼｯｸM-PRO" panose="020F0600000000000000" pitchFamily="50" charset="-128"/>
                    <a:ea typeface="HG丸ｺﾞｼｯｸM-PRO" panose="020F0600000000000000" pitchFamily="50" charset="-128"/>
                  </a:rPr>
                  <a:t>を用いてあらわせ。</a:t>
                </a:r>
              </a:p>
            </p:txBody>
          </p:sp>
        </mc:Choice>
        <mc:Fallback xmlns="">
          <p:sp>
            <p:nvSpPr>
              <p:cNvPr id="20" name="正方形/長方形 19">
                <a:extLst>
                  <a:ext uri="{FF2B5EF4-FFF2-40B4-BE49-F238E27FC236}">
                    <a16:creationId xmlns:a16="http://schemas.microsoft.com/office/drawing/2014/main" id="{1E94A386-B92B-4BB4-AC46-3675E530B284}"/>
                  </a:ext>
                </a:extLst>
              </p:cNvPr>
              <p:cNvSpPr>
                <a:spLocks noRot="1" noChangeAspect="1" noMove="1" noResize="1" noEditPoints="1" noAdjustHandles="1" noChangeArrowheads="1" noChangeShapeType="1" noTextEdit="1"/>
              </p:cNvSpPr>
              <p:nvPr/>
            </p:nvSpPr>
            <p:spPr>
              <a:xfrm>
                <a:off x="436245" y="837926"/>
                <a:ext cx="11449050" cy="1815882"/>
              </a:xfrm>
              <a:prstGeom prst="rect">
                <a:avLst/>
              </a:prstGeom>
              <a:blipFill>
                <a:blip r:embed="rId2"/>
                <a:stretch>
                  <a:fillRect l="-1118" t="-4027" r="-1065" b="-73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78BCDCF6-7B23-49B8-BF1A-10DD3FDD3F8B}"/>
                  </a:ext>
                </a:extLst>
              </p:cNvPr>
              <p:cNvSpPr/>
              <p:nvPr/>
            </p:nvSpPr>
            <p:spPr>
              <a:xfrm>
                <a:off x="369569" y="4019442"/>
                <a:ext cx="11515726" cy="954107"/>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②この際コンデンサーに充電される電気量Ｑを</a:t>
                </a:r>
                <a14:m>
                  <m:oMath xmlns:m="http://schemas.openxmlformats.org/officeDocument/2006/math">
                    <m:r>
                      <a:rPr lang="en-US" altLang="ja-JP" sz="2800" b="1" i="1">
                        <a:solidFill>
                          <a:srgbClr val="FF0000"/>
                        </a:solidFill>
                        <a:latin typeface="Cambria Math" panose="02040503050406030204" pitchFamily="18" charset="0"/>
                      </a:rPr>
                      <m:t>𝑺</m:t>
                    </m:r>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r>
                      <a:rPr lang="en-US" altLang="ja-JP" sz="2800" b="1" i="1">
                        <a:solidFill>
                          <a:srgbClr val="FF0000"/>
                        </a:solidFill>
                        <a:latin typeface="Cambria Math" panose="02040503050406030204" pitchFamily="18" charset="0"/>
                      </a:rPr>
                      <m:t>𝒅</m:t>
                    </m:r>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𝟎</m:t>
                        </m:r>
                      </m:sub>
                    </m:sSub>
                  </m:oMath>
                </a14:m>
                <a:r>
                  <a:rPr lang="en-US" altLang="ja-JP" sz="2800" dirty="0">
                    <a:latin typeface="HG丸ｺﾞｼｯｸM-PRO" panose="020F0600000000000000" pitchFamily="50" charset="-128"/>
                    <a:ea typeface="HG丸ｺﾞｼｯｸM-PRO" panose="020F0600000000000000" pitchFamily="50" charset="-128"/>
                  </a:rPr>
                  <a:t> ,</a:t>
                </a:r>
                <a:r>
                  <a:rPr lang="en-US" altLang="ja-JP" sz="2800" b="1" dirty="0">
                    <a:solidFill>
                      <a:srgbClr val="FF0000"/>
                    </a:solidFill>
                  </a:rPr>
                  <a:t> </a:t>
                </a:r>
                <a14:m>
                  <m:oMath xmlns:m="http://schemas.openxmlformats.org/officeDocument/2006/math">
                    <m:r>
                      <a:rPr lang="en-US" altLang="ja-JP" sz="2800" b="1" i="1" smtClean="0">
                        <a:solidFill>
                          <a:srgbClr val="FF0000"/>
                        </a:solidFill>
                        <a:latin typeface="Cambria Math" panose="02040503050406030204" pitchFamily="18" charset="0"/>
                      </a:rPr>
                      <m:t>𝑽</m:t>
                    </m:r>
                  </m:oMath>
                </a14:m>
                <a:r>
                  <a:rPr lang="ja-JP" altLang="en-US" sz="2800" dirty="0">
                    <a:latin typeface="HG丸ｺﾞｼｯｸM-PRO" panose="020F0600000000000000" pitchFamily="50" charset="-128"/>
                    <a:ea typeface="HG丸ｺﾞｼｯｸM-PRO" panose="020F0600000000000000" pitchFamily="50" charset="-128"/>
                  </a:rPr>
                  <a:t>を用いてあらわせ。</a:t>
                </a:r>
              </a:p>
            </p:txBody>
          </p:sp>
        </mc:Choice>
        <mc:Fallback xmlns="">
          <p:sp>
            <p:nvSpPr>
              <p:cNvPr id="21" name="正方形/長方形 20">
                <a:extLst>
                  <a:ext uri="{FF2B5EF4-FFF2-40B4-BE49-F238E27FC236}">
                    <a16:creationId xmlns:a16="http://schemas.microsoft.com/office/drawing/2014/main" id="{78BCDCF6-7B23-49B8-BF1A-10DD3FDD3F8B}"/>
                  </a:ext>
                </a:extLst>
              </p:cNvPr>
              <p:cNvSpPr>
                <a:spLocks noRot="1" noChangeAspect="1" noMove="1" noResize="1" noEditPoints="1" noAdjustHandles="1" noChangeArrowheads="1" noChangeShapeType="1" noTextEdit="1"/>
              </p:cNvSpPr>
              <p:nvPr/>
            </p:nvSpPr>
            <p:spPr>
              <a:xfrm>
                <a:off x="369569" y="4019442"/>
                <a:ext cx="11515726" cy="954107"/>
              </a:xfrm>
              <a:prstGeom prst="rect">
                <a:avLst/>
              </a:prstGeom>
              <a:blipFill>
                <a:blip r:embed="rId3"/>
                <a:stretch>
                  <a:fillRect l="-1112" t="-9554" r="-1059" b="-165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B306F6D3-B809-4C2F-8A0B-5CA75426F109}"/>
                  </a:ext>
                </a:extLst>
              </p:cNvPr>
              <p:cNvSpPr/>
              <p:nvPr/>
            </p:nvSpPr>
            <p:spPr>
              <a:xfrm>
                <a:off x="3466324" y="2672331"/>
                <a:ext cx="23925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smtClean="0">
                              <a:solidFill>
                                <a:srgbClr val="FF0000"/>
                              </a:solidFill>
                              <a:latin typeface="Cambria Math" panose="02040503050406030204" pitchFamily="18" charset="0"/>
                            </a:rPr>
                          </m:ctrlPr>
                        </m:sSubPr>
                        <m:e>
                          <m:r>
                            <a:rPr lang="en-US" altLang="ja-JP" sz="4000" b="1" i="1" smtClean="0">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r>
                            <a:rPr lang="en-US" altLang="ja-JP" sz="4000" b="1" i="1">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𝒅</m:t>
                          </m:r>
                        </m:den>
                      </m:f>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B306F6D3-B809-4C2F-8A0B-5CA75426F109}"/>
                  </a:ext>
                </a:extLst>
              </p:cNvPr>
              <p:cNvSpPr>
                <a:spLocks noRot="1" noChangeAspect="1" noMove="1" noResize="1" noEditPoints="1" noAdjustHandles="1" noChangeArrowheads="1" noChangeShapeType="1" noTextEdit="1"/>
              </p:cNvSpPr>
              <p:nvPr/>
            </p:nvSpPr>
            <p:spPr>
              <a:xfrm>
                <a:off x="3466324" y="2672331"/>
                <a:ext cx="2392514" cy="124880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DCBD25C4-CFD9-44AC-BC7B-1EF586C092C0}"/>
                  </a:ext>
                </a:extLst>
              </p:cNvPr>
              <p:cNvSpPr/>
              <p:nvPr/>
            </p:nvSpPr>
            <p:spPr>
              <a:xfrm>
                <a:off x="3466324" y="4756231"/>
                <a:ext cx="416396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smtClean="0">
                          <a:solidFill>
                            <a:srgbClr val="FF0000"/>
                          </a:solidFill>
                          <a:latin typeface="Cambria Math" panose="02040503050406030204" pitchFamily="18" charset="0"/>
                        </a:rPr>
                        <m:t>𝑸</m:t>
                      </m:r>
                      <m:r>
                        <a:rPr lang="en-US" altLang="ja-JP" sz="4000" b="1" i="1" smtClean="0">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𝑪</m:t>
                          </m:r>
                        </m:e>
                        <m:sub>
                          <m:r>
                            <a:rPr lang="en-US" altLang="ja-JP" sz="4000" b="1" i="1">
                              <a:solidFill>
                                <a:srgbClr val="FF0000"/>
                              </a:solidFill>
                              <a:latin typeface="Cambria Math" panose="02040503050406030204" pitchFamily="18" charset="0"/>
                            </a:rPr>
                            <m:t>𝟎</m:t>
                          </m:r>
                        </m:sub>
                      </m:sSub>
                      <m:r>
                        <a:rPr lang="en-US" altLang="ja-JP" sz="4000" b="1" i="1" smtClean="0">
                          <a:solidFill>
                            <a:srgbClr val="FF0000"/>
                          </a:solidFill>
                          <a:latin typeface="Cambria Math" panose="02040503050406030204" pitchFamily="18" charset="0"/>
                        </a:rPr>
                        <m:t>𝑽</m:t>
                      </m:r>
                      <m:r>
                        <a:rPr lang="en-US" altLang="ja-JP" sz="4000" b="1" i="1" smtClean="0">
                          <a:solidFill>
                            <a:srgbClr val="FF0000"/>
                          </a:solidFill>
                          <a:latin typeface="Cambria Math" panose="02040503050406030204" pitchFamily="18" charset="0"/>
                        </a:rPr>
                        <m:t>=</m:t>
                      </m:r>
                      <m:f>
                        <m:fPr>
                          <m:ctrlPr>
                            <a:rPr lang="en-US" altLang="ja-JP" sz="4000" b="1" i="1" smtClean="0">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𝜺</m:t>
                              </m:r>
                            </m:e>
                            <m:sub>
                              <m:r>
                                <a:rPr lang="en-US" altLang="ja-JP" sz="4000" b="1" i="1">
                                  <a:solidFill>
                                    <a:srgbClr val="FF0000"/>
                                  </a:solidFill>
                                  <a:latin typeface="Cambria Math" panose="02040503050406030204" pitchFamily="18" charset="0"/>
                                </a:rPr>
                                <m:t>𝟎</m:t>
                              </m:r>
                            </m:sub>
                          </m:sSub>
                          <m:r>
                            <a:rPr lang="en-US" altLang="ja-JP" sz="4000" b="1" i="1">
                              <a:solidFill>
                                <a:srgbClr val="FF0000"/>
                              </a:solidFill>
                              <a:latin typeface="Cambria Math" panose="02040503050406030204" pitchFamily="18" charset="0"/>
                            </a:rPr>
                            <m:t>𝑺</m:t>
                          </m:r>
                        </m:num>
                        <m:den>
                          <m:r>
                            <a:rPr lang="en-US" altLang="ja-JP" sz="4000" b="1" i="1" smtClean="0">
                              <a:solidFill>
                                <a:srgbClr val="FF0000"/>
                              </a:solidFill>
                              <a:latin typeface="Cambria Math" panose="02040503050406030204" pitchFamily="18" charset="0"/>
                            </a:rPr>
                            <m:t>𝒅</m:t>
                          </m:r>
                        </m:den>
                      </m:f>
                      <m:r>
                        <a:rPr lang="en-US" altLang="ja-JP" sz="4000" b="1" i="1" smtClean="0">
                          <a:solidFill>
                            <a:srgbClr val="FF0000"/>
                          </a:solidFill>
                          <a:latin typeface="Cambria Math" panose="02040503050406030204" pitchFamily="18" charset="0"/>
                        </a:rPr>
                        <m:t>𝑽</m:t>
                      </m:r>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DCBD25C4-CFD9-44AC-BC7B-1EF586C092C0}"/>
                  </a:ext>
                </a:extLst>
              </p:cNvPr>
              <p:cNvSpPr>
                <a:spLocks noRot="1" noChangeAspect="1" noMove="1" noResize="1" noEditPoints="1" noAdjustHandles="1" noChangeArrowheads="1" noChangeShapeType="1" noTextEdit="1"/>
              </p:cNvSpPr>
              <p:nvPr/>
            </p:nvSpPr>
            <p:spPr>
              <a:xfrm>
                <a:off x="3466324" y="4756231"/>
                <a:ext cx="4163960" cy="1248803"/>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833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40</a:t>
            </a:fld>
            <a:endParaRPr kumimoji="1" lang="ja-JP" altLang="en-US"/>
          </a:p>
        </p:txBody>
      </p:sp>
      <p:sp>
        <p:nvSpPr>
          <p:cNvPr id="6" name="正方形/長方形 5">
            <a:extLst>
              <a:ext uri="{FF2B5EF4-FFF2-40B4-BE49-F238E27FC236}">
                <a16:creationId xmlns:a16="http://schemas.microsoft.com/office/drawing/2014/main" id="{C9226A9C-4F42-45FA-9F7B-3AD136CD19AE}"/>
              </a:ext>
            </a:extLst>
          </p:cNvPr>
          <p:cNvSpPr/>
          <p:nvPr/>
        </p:nvSpPr>
        <p:spPr>
          <a:xfrm>
            <a:off x="207645" y="1020278"/>
            <a:ext cx="114585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（３）（１）（２）から図１の場合の電気容量を求めなさい。</a:t>
            </a:r>
          </a:p>
        </p:txBody>
      </p:sp>
      <p:sp>
        <p:nvSpPr>
          <p:cNvPr id="7" name="正方形/長方形 6">
            <a:extLst>
              <a:ext uri="{FF2B5EF4-FFF2-40B4-BE49-F238E27FC236}">
                <a16:creationId xmlns:a16="http://schemas.microsoft.com/office/drawing/2014/main" id="{AADB0CFB-DFA3-42E0-A5B8-D23CCB9FED5A}"/>
              </a:ext>
            </a:extLst>
          </p:cNvPr>
          <p:cNvSpPr/>
          <p:nvPr/>
        </p:nvSpPr>
        <p:spPr>
          <a:xfrm>
            <a:off x="476251" y="1842997"/>
            <a:ext cx="6629400" cy="16192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13D8152E-AE75-4BC9-9128-8AD9AD684C30}"/>
                  </a:ext>
                </a:extLst>
              </p:cNvPr>
              <p:cNvSpPr/>
              <p:nvPr/>
            </p:nvSpPr>
            <p:spPr>
              <a:xfrm>
                <a:off x="726862" y="2420132"/>
                <a:ext cx="630454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b="1" i="1" smtClean="0">
                          <a:solidFill>
                            <a:srgbClr val="FF0000"/>
                          </a:solidFill>
                          <a:latin typeface="Cambria Math" panose="02040503050406030204" pitchFamily="18" charset="0"/>
                        </a:rPr>
                        <m:t>𝑪</m:t>
                      </m:r>
                      <m:r>
                        <a:rPr lang="en-US" altLang="ja-JP" sz="5400" b="1" i="1" smtClean="0">
                          <a:solidFill>
                            <a:srgbClr val="FF0000"/>
                          </a:solidFill>
                          <a:latin typeface="Cambria Math" panose="02040503050406030204" pitchFamily="18" charset="0"/>
                        </a:rPr>
                        <m:t>=</m:t>
                      </m:r>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a:solidFill>
                                <a:srgbClr val="FF0000"/>
                              </a:solidFill>
                              <a:latin typeface="Cambria Math" panose="02040503050406030204" pitchFamily="18" charset="0"/>
                            </a:rPr>
                            <m:t>𝟏</m:t>
                          </m:r>
                        </m:sub>
                      </m:sSub>
                      <m:r>
                        <a:rPr lang="en-US" altLang="ja-JP" sz="5400" b="1" i="1">
                          <a:solidFill>
                            <a:srgbClr val="FF0000"/>
                          </a:solidFill>
                          <a:latin typeface="Cambria Math" panose="02040503050406030204" pitchFamily="18" charset="0"/>
                        </a:rPr>
                        <m:t>+</m:t>
                      </m:r>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a:solidFill>
                                <a:srgbClr val="FF0000"/>
                              </a:solidFill>
                              <a:latin typeface="Cambria Math" panose="02040503050406030204" pitchFamily="18" charset="0"/>
                            </a:rPr>
                            <m:t>𝟐</m:t>
                          </m:r>
                        </m:sub>
                      </m:sSub>
                      <m:r>
                        <a:rPr lang="en-US" altLang="ja-JP" sz="5400" b="1" i="1" smtClean="0">
                          <a:solidFill>
                            <a:srgbClr val="FF0000"/>
                          </a:solidFill>
                          <a:latin typeface="Cambria Math" panose="02040503050406030204" pitchFamily="18" charset="0"/>
                        </a:rPr>
                        <m:t>+</m:t>
                      </m:r>
                      <m:sSub>
                        <m:sSubPr>
                          <m:ctrlPr>
                            <a:rPr lang="en-US" altLang="ja-JP" sz="5400" b="1" i="1">
                              <a:solidFill>
                                <a:srgbClr val="FF0000"/>
                              </a:solidFill>
                              <a:latin typeface="Cambria Math" panose="02040503050406030204" pitchFamily="18" charset="0"/>
                            </a:rPr>
                          </m:ctrlPr>
                        </m:sSubPr>
                        <m:e>
                          <m:r>
                            <a:rPr lang="en-US" altLang="ja-JP" sz="5400" b="1" i="1">
                              <a:solidFill>
                                <a:srgbClr val="FF0000"/>
                              </a:solidFill>
                              <a:latin typeface="Cambria Math" panose="02040503050406030204" pitchFamily="18" charset="0"/>
                            </a:rPr>
                            <m:t>𝑪</m:t>
                          </m:r>
                        </m:e>
                        <m:sub>
                          <m:r>
                            <a:rPr lang="en-US" altLang="ja-JP" sz="5400" b="1" i="1" smtClean="0">
                              <a:solidFill>
                                <a:srgbClr val="FF0000"/>
                              </a:solidFill>
                              <a:latin typeface="Cambria Math" panose="02040503050406030204" pitchFamily="18" charset="0"/>
                            </a:rPr>
                            <m:t>𝟑</m:t>
                          </m:r>
                        </m:sub>
                      </m:sSub>
                      <m:r>
                        <a:rPr lang="en-US" altLang="ja-JP" sz="5400" b="1" i="1" smtClean="0">
                          <a:solidFill>
                            <a:srgbClr val="FF0000"/>
                          </a:solidFill>
                          <a:latin typeface="Cambria Math" panose="02040503050406030204" pitchFamily="18" charset="0"/>
                        </a:rPr>
                        <m:t>…</m:t>
                      </m:r>
                    </m:oMath>
                  </m:oMathPara>
                </a14:m>
                <a:endParaRPr lang="ja-JP" altLang="en-US" sz="54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13D8152E-AE75-4BC9-9128-8AD9AD684C30}"/>
                  </a:ext>
                </a:extLst>
              </p:cNvPr>
              <p:cNvSpPr>
                <a:spLocks noRot="1" noChangeAspect="1" noMove="1" noResize="1" noEditPoints="1" noAdjustHandles="1" noChangeArrowheads="1" noChangeShapeType="1" noTextEdit="1"/>
              </p:cNvSpPr>
              <p:nvPr/>
            </p:nvSpPr>
            <p:spPr>
              <a:xfrm>
                <a:off x="726862" y="2420132"/>
                <a:ext cx="6304546" cy="923330"/>
              </a:xfrm>
              <a:prstGeom prst="rect">
                <a:avLst/>
              </a:prstGeom>
              <a:blipFill>
                <a:blip r:embed="rId2"/>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CA9F1E8E-C940-4355-8E6C-75F23FCA7415}"/>
              </a:ext>
            </a:extLst>
          </p:cNvPr>
          <p:cNvSpPr/>
          <p:nvPr/>
        </p:nvSpPr>
        <p:spPr>
          <a:xfrm>
            <a:off x="381001" y="1996081"/>
            <a:ext cx="58578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（重要公式）並列つなぎの合成容量Ｃ</a:t>
            </a: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B3CEFECA-DF8D-49CE-949D-C1851218ADED}"/>
                  </a:ext>
                </a:extLst>
              </p:cNvPr>
              <p:cNvSpPr/>
              <p:nvPr/>
            </p:nvSpPr>
            <p:spPr>
              <a:xfrm>
                <a:off x="536096" y="4049105"/>
                <a:ext cx="377173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4000" b="1" i="1" smtClean="0">
                              <a:solidFill>
                                <a:srgbClr val="FF0000"/>
                              </a:solidFill>
                              <a:latin typeface="Cambria Math" panose="02040503050406030204" pitchFamily="18" charset="0"/>
                            </a:rPr>
                          </m:ctrlPr>
                        </m:sSupPr>
                        <m:e>
                          <m:r>
                            <a:rPr lang="en-US" altLang="ja-JP" sz="4000" b="1" i="1" smtClean="0">
                              <a:solidFill>
                                <a:srgbClr val="FF0000"/>
                              </a:solidFill>
                              <a:latin typeface="Cambria Math" panose="02040503050406030204" pitchFamily="18" charset="0"/>
                            </a:rPr>
                            <m:t>𝑪</m:t>
                          </m:r>
                        </m:e>
                        <m:sup>
                          <m:r>
                            <a:rPr lang="en-US" altLang="ja-JP" sz="4000" b="1" i="1" smtClean="0">
                              <a:solidFill>
                                <a:srgbClr val="FF0000"/>
                              </a:solidFill>
                              <a:latin typeface="Cambria Math" panose="02040503050406030204" pitchFamily="18" charset="0"/>
                            </a:rPr>
                            <m:t>′</m:t>
                          </m:r>
                        </m:sup>
                      </m:sSup>
                      <m:r>
                        <a:rPr lang="en-US" altLang="ja-JP" sz="4000" b="1" i="1" smtClean="0">
                          <a:solidFill>
                            <a:srgbClr val="FF0000"/>
                          </a:solidFill>
                          <a:latin typeface="Cambria Math" panose="02040503050406030204" pitchFamily="18" charset="0"/>
                        </a:rPr>
                        <m:t>=</m:t>
                      </m:r>
                      <m:sSub>
                        <m:sSubPr>
                          <m:ctrlPr>
                            <a:rPr lang="en-US" altLang="ja-JP" sz="4000" b="1" i="1" smtClean="0">
                              <a:solidFill>
                                <a:srgbClr val="FF0000"/>
                              </a:solidFill>
                              <a:latin typeface="Cambria Math" panose="02040503050406030204" pitchFamily="18" charset="0"/>
                            </a:rPr>
                          </m:ctrlPr>
                        </m:sSubPr>
                        <m:e>
                          <m:r>
                            <a:rPr lang="en-US" altLang="ja-JP" sz="4000" b="1" i="1" smtClean="0">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𝑳</m:t>
                          </m:r>
                        </m:sub>
                      </m:sSub>
                      <m:r>
                        <a:rPr lang="en-US" altLang="ja-JP" sz="4000" b="1" i="1" smtClean="0">
                          <a:solidFill>
                            <a:srgbClr val="FF0000"/>
                          </a:solidFill>
                          <a:latin typeface="Cambria Math" panose="02040503050406030204" pitchFamily="18" charset="0"/>
                        </a:rPr>
                        <m:t>+</m:t>
                      </m:r>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𝑪</m:t>
                          </m:r>
                        </m:e>
                        <m:sub>
                          <m:r>
                            <a:rPr lang="en-US" altLang="ja-JP" sz="4000" b="1" i="1" smtClean="0">
                              <a:solidFill>
                                <a:srgbClr val="FF0000"/>
                              </a:solidFill>
                              <a:latin typeface="Cambria Math" panose="02040503050406030204" pitchFamily="18" charset="0"/>
                            </a:rPr>
                            <m:t>𝑹</m:t>
                          </m:r>
                        </m:sub>
                      </m:sSub>
                      <m:r>
                        <a:rPr lang="en-US" altLang="ja-JP" sz="4000" b="1" i="1" smtClean="0">
                          <a:solidFill>
                            <a:srgbClr val="FF0000"/>
                          </a:solidFill>
                          <a:latin typeface="Cambria Math" panose="02040503050406030204" pitchFamily="18" charset="0"/>
                        </a:rPr>
                        <m:t>=</m:t>
                      </m:r>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B3CEFECA-DF8D-49CE-949D-C1851218ADED}"/>
                  </a:ext>
                </a:extLst>
              </p:cNvPr>
              <p:cNvSpPr>
                <a:spLocks noRot="1" noChangeAspect="1" noMove="1" noResize="1" noEditPoints="1" noAdjustHandles="1" noChangeArrowheads="1" noChangeShapeType="1" noTextEdit="1"/>
              </p:cNvSpPr>
              <p:nvPr/>
            </p:nvSpPr>
            <p:spPr>
              <a:xfrm>
                <a:off x="536096" y="4049105"/>
                <a:ext cx="3771738" cy="70788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BF655B4-18CD-4A03-BC70-C0202455F52D}"/>
                  </a:ext>
                </a:extLst>
              </p:cNvPr>
              <p:cNvSpPr/>
              <p:nvPr/>
            </p:nvSpPr>
            <p:spPr>
              <a:xfrm>
                <a:off x="4145525" y="3797646"/>
                <a:ext cx="2337435"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r>
                        <a:rPr lang="en-US" altLang="ja-JP" sz="3600" b="1" i="1">
                          <a:solidFill>
                            <a:srgbClr val="FF0000"/>
                          </a:solidFill>
                          <a:latin typeface="Cambria Math" panose="02040503050406030204" pitchFamily="18" charset="0"/>
                        </a:rPr>
                        <m:t>𝑪</m:t>
                      </m:r>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num>
                        <m:den>
                          <m:r>
                            <a:rPr lang="en-US" altLang="ja-JP" sz="3600" b="1" i="1">
                              <a:solidFill>
                                <a:srgbClr val="FF0000"/>
                              </a:solidFill>
                              <a:latin typeface="Cambria Math" panose="02040503050406030204" pitchFamily="18" charset="0"/>
                            </a:rPr>
                            <m:t>𝟐</m:t>
                          </m:r>
                        </m:den>
                      </m:f>
                      <m:r>
                        <a:rPr lang="en-US" altLang="ja-JP" sz="3600" b="1" i="1">
                          <a:solidFill>
                            <a:srgbClr val="FF0000"/>
                          </a:solidFill>
                          <a:latin typeface="Cambria Math" panose="02040503050406030204" pitchFamily="18" charset="0"/>
                        </a:rPr>
                        <m:t>𝑪</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7BF655B4-18CD-4A03-BC70-C0202455F52D}"/>
                  </a:ext>
                </a:extLst>
              </p:cNvPr>
              <p:cNvSpPr>
                <a:spLocks noRot="1" noChangeAspect="1" noMove="1" noResize="1" noEditPoints="1" noAdjustHandles="1" noChangeArrowheads="1" noChangeShapeType="1" noTextEdit="1"/>
              </p:cNvSpPr>
              <p:nvPr/>
            </p:nvSpPr>
            <p:spPr>
              <a:xfrm>
                <a:off x="4145525" y="3797646"/>
                <a:ext cx="2337435" cy="112947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054AAB5-FA10-452A-963D-BBDBD0AABFB7}"/>
                  </a:ext>
                </a:extLst>
              </p:cNvPr>
              <p:cNvSpPr/>
              <p:nvPr/>
            </p:nvSpPr>
            <p:spPr>
              <a:xfrm>
                <a:off x="1183250" y="5188296"/>
                <a:ext cx="2443233"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num>
                        <m:den>
                          <m:r>
                            <a:rPr lang="en-US" altLang="ja-JP" sz="3600" b="1" i="1">
                              <a:solidFill>
                                <a:srgbClr val="FF0000"/>
                              </a:solidFill>
                              <a:latin typeface="Cambria Math" panose="02040503050406030204" pitchFamily="18" charset="0"/>
                            </a:rPr>
                            <m:t>𝟐</m:t>
                          </m:r>
                        </m:den>
                      </m:f>
                      <m:r>
                        <a:rPr lang="en-US" altLang="ja-JP" sz="3600" b="1" i="1">
                          <a:solidFill>
                            <a:srgbClr val="FF0000"/>
                          </a:solidFill>
                          <a:latin typeface="Cambria Math" panose="02040503050406030204" pitchFamily="18" charset="0"/>
                        </a:rPr>
                        <m:t>𝑪</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2054AAB5-FA10-452A-963D-BBDBD0AABFB7}"/>
                  </a:ext>
                </a:extLst>
              </p:cNvPr>
              <p:cNvSpPr>
                <a:spLocks noRot="1" noChangeAspect="1" noMove="1" noResize="1" noEditPoints="1" noAdjustHandles="1" noChangeArrowheads="1" noChangeShapeType="1" noTextEdit="1"/>
              </p:cNvSpPr>
              <p:nvPr/>
            </p:nvSpPr>
            <p:spPr>
              <a:xfrm>
                <a:off x="1183250" y="5188296"/>
                <a:ext cx="2443233" cy="1129476"/>
              </a:xfrm>
              <a:prstGeom prst="rect">
                <a:avLst/>
              </a:prstGeom>
              <a:blipFill>
                <a:blip r:embed="rId5"/>
                <a:stretch>
                  <a:fillRect/>
                </a:stretch>
              </a:blipFill>
            </p:spPr>
            <p:txBody>
              <a:bodyPr/>
              <a:lstStyle/>
              <a:p>
                <a:r>
                  <a:rPr lang="ja-JP" altLang="en-US">
                    <a:noFill/>
                  </a:rPr>
                  <a:t> </a:t>
                </a:r>
              </a:p>
            </p:txBody>
          </p:sp>
        </mc:Fallback>
      </mc:AlternateContent>
      <p:grpSp>
        <p:nvGrpSpPr>
          <p:cNvPr id="13" name="グループ化 12">
            <a:extLst>
              <a:ext uri="{FF2B5EF4-FFF2-40B4-BE49-F238E27FC236}">
                <a16:creationId xmlns:a16="http://schemas.microsoft.com/office/drawing/2014/main" id="{D971D0D7-60B6-499E-A40C-E8A7A5F75F27}"/>
              </a:ext>
            </a:extLst>
          </p:cNvPr>
          <p:cNvGrpSpPr/>
          <p:nvPr/>
        </p:nvGrpSpPr>
        <p:grpSpPr>
          <a:xfrm>
            <a:off x="7200901" y="2226913"/>
            <a:ext cx="4765781" cy="3218836"/>
            <a:chOff x="7222100" y="2094140"/>
            <a:chExt cx="4765781" cy="3218836"/>
          </a:xfrm>
        </p:grpSpPr>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BA5FD3C-15AD-4418-AA3E-A400E6CA6D8D}"/>
                    </a:ext>
                  </a:extLst>
                </p:cNvPr>
                <p:cNvSpPr/>
                <p:nvPr/>
              </p:nvSpPr>
              <p:spPr>
                <a:xfrm>
                  <a:off x="7222100" y="4183500"/>
                  <a:ext cx="2084160"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chemeClr val="tx1"/>
                                </a:solidFill>
                                <a:latin typeface="Cambria Math" panose="02040503050406030204" pitchFamily="18" charset="0"/>
                              </a:rPr>
                            </m:ctrlPr>
                          </m:sSubPr>
                          <m:e>
                            <m:r>
                              <a:rPr lang="en-US" altLang="ja-JP" sz="3600" b="1" i="1" smtClean="0">
                                <a:solidFill>
                                  <a:schemeClr val="tx1"/>
                                </a:solidFill>
                                <a:latin typeface="Cambria Math" panose="02040503050406030204" pitchFamily="18" charset="0"/>
                              </a:rPr>
                              <m:t>𝑪</m:t>
                            </m:r>
                          </m:e>
                          <m:sub>
                            <m:r>
                              <a:rPr lang="en-US" altLang="ja-JP" sz="3600" b="1" i="1" smtClean="0">
                                <a:solidFill>
                                  <a:schemeClr val="tx1"/>
                                </a:solidFill>
                                <a:latin typeface="Cambria Math" panose="02040503050406030204" pitchFamily="18" charset="0"/>
                              </a:rPr>
                              <m:t>𝑳</m:t>
                            </m:r>
                          </m:sub>
                        </m:sSub>
                        <m:r>
                          <a:rPr lang="en-US" altLang="ja-JP" sz="3600" b="1" i="1" smtClean="0">
                            <a:solidFill>
                              <a:schemeClr val="tx1"/>
                            </a:solidFill>
                            <a:latin typeface="Cambria Math" panose="02040503050406030204" pitchFamily="18" charset="0"/>
                          </a:rPr>
                          <m:t>=</m:t>
                        </m:r>
                        <m:f>
                          <m:fPr>
                            <m:ctrlPr>
                              <a:rPr lang="en-US" altLang="ja-JP" sz="3600" b="1" i="1">
                                <a:latin typeface="Cambria Math" panose="02040503050406030204" pitchFamily="18" charset="0"/>
                              </a:rPr>
                            </m:ctrlPr>
                          </m:fPr>
                          <m:num>
                            <m:r>
                              <a:rPr lang="en-US" altLang="ja-JP" sz="3600" b="1" i="1" smtClean="0">
                                <a:latin typeface="Cambria Math" panose="02040503050406030204" pitchFamily="18" charset="0"/>
                              </a:rPr>
                              <m:t>𝟏</m:t>
                            </m:r>
                          </m:num>
                          <m:den>
                            <m:r>
                              <a:rPr lang="en-US" altLang="ja-JP" sz="3600" b="1" i="1">
                                <a:latin typeface="Cambria Math" panose="02040503050406030204" pitchFamily="18" charset="0"/>
                              </a:rPr>
                              <m:t>𝟐</m:t>
                            </m:r>
                          </m:den>
                        </m:f>
                        <m:r>
                          <a:rPr lang="en-US" altLang="ja-JP" sz="3600" b="1" i="1" smtClean="0">
                            <a:latin typeface="Cambria Math" panose="02040503050406030204" pitchFamily="18" charset="0"/>
                          </a:rPr>
                          <m:t>𝑪</m:t>
                        </m:r>
                      </m:oMath>
                    </m:oMathPara>
                  </a14:m>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BA5FD3C-15AD-4418-AA3E-A400E6CA6D8D}"/>
                    </a:ext>
                  </a:extLst>
                </p:cNvPr>
                <p:cNvSpPr>
                  <a:spLocks noRot="1" noChangeAspect="1" noMove="1" noResize="1" noEditPoints="1" noAdjustHandles="1" noChangeArrowheads="1" noChangeShapeType="1" noTextEdit="1"/>
                </p:cNvSpPr>
                <p:nvPr/>
              </p:nvSpPr>
              <p:spPr>
                <a:xfrm>
                  <a:off x="7222100" y="4183500"/>
                  <a:ext cx="2084160" cy="112947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D77B1679-C179-417A-8045-EEFEED3FAE60}"/>
                    </a:ext>
                  </a:extLst>
                </p:cNvPr>
                <p:cNvSpPr/>
                <p:nvPr/>
              </p:nvSpPr>
              <p:spPr>
                <a:xfrm>
                  <a:off x="9698600" y="4240650"/>
                  <a:ext cx="2289281" cy="1045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chemeClr val="tx1"/>
                                </a:solidFill>
                                <a:latin typeface="Cambria Math" panose="02040503050406030204" pitchFamily="18" charset="0"/>
                              </a:rPr>
                            </m:ctrlPr>
                          </m:sSubPr>
                          <m:e>
                            <m:r>
                              <a:rPr lang="en-US" altLang="ja-JP" sz="3600" b="1" i="1" smtClean="0">
                                <a:solidFill>
                                  <a:schemeClr val="tx1"/>
                                </a:solidFill>
                                <a:latin typeface="Cambria Math" panose="02040503050406030204" pitchFamily="18" charset="0"/>
                              </a:rPr>
                              <m:t>𝑪</m:t>
                            </m:r>
                          </m:e>
                          <m:sub>
                            <m:r>
                              <a:rPr lang="en-US" altLang="ja-JP" sz="3600" b="1" i="1" smtClean="0">
                                <a:solidFill>
                                  <a:schemeClr val="tx1"/>
                                </a:solidFill>
                                <a:latin typeface="Cambria Math" panose="02040503050406030204" pitchFamily="18" charset="0"/>
                              </a:rPr>
                              <m:t>𝑹</m:t>
                            </m:r>
                          </m:sub>
                        </m:sSub>
                        <m:r>
                          <a:rPr lang="en-US" altLang="ja-JP" sz="3600" b="1" i="1" smtClean="0">
                            <a:solidFill>
                              <a:schemeClr val="tx1"/>
                            </a:solidFill>
                            <a:latin typeface="Cambria Math" panose="02040503050406030204" pitchFamily="18" charset="0"/>
                          </a:rPr>
                          <m:t>=</m:t>
                        </m:r>
                        <m:f>
                          <m:fPr>
                            <m:ctrlPr>
                              <a:rPr lang="en-US" altLang="ja-JP" sz="3600" b="1" i="1">
                                <a:latin typeface="Cambria Math" panose="02040503050406030204" pitchFamily="18" charset="0"/>
                              </a:rPr>
                            </m:ctrlPr>
                          </m:fPr>
                          <m:num>
                            <m:sSub>
                              <m:sSubPr>
                                <m:ctrlPr>
                                  <a:rPr lang="en-US" altLang="ja-JP" sz="3600" b="1" i="1">
                                    <a:latin typeface="Cambria Math" panose="02040503050406030204" pitchFamily="18" charset="0"/>
                                  </a:rPr>
                                </m:ctrlPr>
                              </m:sSubPr>
                              <m:e>
                                <m:r>
                                  <a:rPr lang="ja-JP" altLang="en-US" sz="3600" b="1" i="1">
                                    <a:latin typeface="Cambria Math" panose="02040503050406030204" pitchFamily="18" charset="0"/>
                                  </a:rPr>
                                  <m:t>𝜺</m:t>
                                </m:r>
                              </m:e>
                              <m:sub>
                                <m:r>
                                  <a:rPr lang="en-US" altLang="ja-JP" sz="3600" b="1" i="1">
                                    <a:latin typeface="Cambria Math" panose="02040503050406030204" pitchFamily="18" charset="0"/>
                                  </a:rPr>
                                  <m:t>𝒓</m:t>
                                </m:r>
                              </m:sub>
                            </m:sSub>
                          </m:num>
                          <m:den>
                            <m:r>
                              <a:rPr lang="en-US" altLang="ja-JP" sz="3600" b="1" i="1">
                                <a:latin typeface="Cambria Math" panose="02040503050406030204" pitchFamily="18" charset="0"/>
                              </a:rPr>
                              <m:t>𝟐</m:t>
                            </m:r>
                          </m:den>
                        </m:f>
                        <m:r>
                          <a:rPr lang="en-US" altLang="ja-JP" sz="3600" b="1" i="1" smtClean="0">
                            <a:latin typeface="Cambria Math" panose="02040503050406030204" pitchFamily="18" charset="0"/>
                          </a:rPr>
                          <m:t>𝑪</m:t>
                        </m:r>
                      </m:oMath>
                    </m:oMathPara>
                  </a14:m>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D77B1679-C179-417A-8045-EEFEED3FAE60}"/>
                    </a:ext>
                  </a:extLst>
                </p:cNvPr>
                <p:cNvSpPr>
                  <a:spLocks noRot="1" noChangeAspect="1" noMove="1" noResize="1" noEditPoints="1" noAdjustHandles="1" noChangeArrowheads="1" noChangeShapeType="1" noTextEdit="1"/>
                </p:cNvSpPr>
                <p:nvPr/>
              </p:nvSpPr>
              <p:spPr>
                <a:xfrm>
                  <a:off x="9698600" y="4240650"/>
                  <a:ext cx="2289281" cy="104541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514A3495-87D6-4A16-88BF-F9852D07BA93}"/>
                    </a:ext>
                  </a:extLst>
                </p:cNvPr>
                <p:cNvSpPr/>
                <p:nvPr/>
              </p:nvSpPr>
              <p:spPr>
                <a:xfrm>
                  <a:off x="7516818" y="2194091"/>
                  <a:ext cx="73071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𝐿</m:t>
                            </m:r>
                          </m:sub>
                        </m:sSub>
                      </m:oMath>
                    </m:oMathPara>
                  </a14:m>
                  <a:endParaRPr lang="ja-JP" altLang="en-US" sz="6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514A3495-87D6-4A16-88BF-F9852D07BA93}"/>
                    </a:ext>
                  </a:extLst>
                </p:cNvPr>
                <p:cNvSpPr>
                  <a:spLocks noRot="1" noChangeAspect="1" noMove="1" noResize="1" noEditPoints="1" noAdjustHandles="1" noChangeArrowheads="1" noChangeShapeType="1" noTextEdit="1"/>
                </p:cNvSpPr>
                <p:nvPr/>
              </p:nvSpPr>
              <p:spPr>
                <a:xfrm>
                  <a:off x="7516818" y="2194091"/>
                  <a:ext cx="730713" cy="584775"/>
                </a:xfrm>
                <a:prstGeom prst="rect">
                  <a:avLst/>
                </a:prstGeom>
                <a:blipFill>
                  <a:blip r:embed="rId8"/>
                  <a:stretch>
                    <a:fillRect/>
                  </a:stretch>
                </a:blipFill>
              </p:spPr>
              <p:txBody>
                <a:bodyPr/>
                <a:lstStyle/>
                <a:p>
                  <a:r>
                    <a:rPr lang="ja-JP" altLang="en-US">
                      <a:noFill/>
                    </a:rPr>
                    <a:t> </a:t>
                  </a:r>
                </a:p>
              </p:txBody>
            </p:sp>
          </mc:Fallback>
        </mc:AlternateContent>
        <p:sp>
          <p:nvSpPr>
            <p:cNvPr id="17" name="正方形/長方形 16">
              <a:extLst>
                <a:ext uri="{FF2B5EF4-FFF2-40B4-BE49-F238E27FC236}">
                  <a16:creationId xmlns:a16="http://schemas.microsoft.com/office/drawing/2014/main" id="{E3C7B003-7EB1-4048-A3F8-6758A71191AE}"/>
                </a:ext>
              </a:extLst>
            </p:cNvPr>
            <p:cNvSpPr/>
            <p:nvPr/>
          </p:nvSpPr>
          <p:spPr>
            <a:xfrm rot="16200000">
              <a:off x="8536844" y="2348624"/>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11ECEA39-DE7B-492F-9BBB-50522735E7E2}"/>
                </a:ext>
              </a:extLst>
            </p:cNvPr>
            <p:cNvCxnSpPr/>
            <p:nvPr/>
          </p:nvCxnSpPr>
          <p:spPr>
            <a:xfrm rot="16200000" flipH="1" flipV="1">
              <a:off x="8469245" y="3847741"/>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04ABF67-5459-45D2-9F04-12DF673D238D}"/>
                </a:ext>
              </a:extLst>
            </p:cNvPr>
            <p:cNvCxnSpPr/>
            <p:nvPr/>
          </p:nvCxnSpPr>
          <p:spPr>
            <a:xfrm rot="16200000">
              <a:off x="9426718" y="3142449"/>
              <a:ext cx="0" cy="1667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B110E2A-879A-4D3D-956E-8C475B2E9CC2}"/>
                </a:ext>
              </a:extLst>
            </p:cNvPr>
            <p:cNvCxnSpPr/>
            <p:nvPr/>
          </p:nvCxnSpPr>
          <p:spPr>
            <a:xfrm rot="16200000" flipH="1" flipV="1">
              <a:off x="8468123" y="2594847"/>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3DE7AC-6581-42BA-B625-7DC2EADDD247}"/>
                </a:ext>
              </a:extLst>
            </p:cNvPr>
            <p:cNvCxnSpPr/>
            <p:nvPr/>
          </p:nvCxnSpPr>
          <p:spPr>
            <a:xfrm rot="16200000" flipH="1" flipV="1">
              <a:off x="10129919" y="3843407"/>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B848501-5E8E-408B-BE6D-805F0E20073A}"/>
                </a:ext>
              </a:extLst>
            </p:cNvPr>
            <p:cNvCxnSpPr/>
            <p:nvPr/>
          </p:nvCxnSpPr>
          <p:spPr>
            <a:xfrm rot="16200000" flipH="1" flipV="1">
              <a:off x="10128797" y="259051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F2DB84D-2CCB-443C-BFBC-FEF4D6591B42}"/>
                </a:ext>
              </a:extLst>
            </p:cNvPr>
            <p:cNvCxnSpPr/>
            <p:nvPr/>
          </p:nvCxnSpPr>
          <p:spPr>
            <a:xfrm rot="16200000">
              <a:off x="9436704" y="1632384"/>
              <a:ext cx="0" cy="1667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89BFF8D-9092-416C-8773-CD0FC5457456}"/>
                </a:ext>
              </a:extLst>
            </p:cNvPr>
            <p:cNvCxnSpPr/>
            <p:nvPr/>
          </p:nvCxnSpPr>
          <p:spPr>
            <a:xfrm rot="16200000" flipH="1" flipV="1">
              <a:off x="9275211" y="4108225"/>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B09D12-0086-4AFC-BFE1-D2B812046210}"/>
                </a:ext>
              </a:extLst>
            </p:cNvPr>
            <p:cNvCxnSpPr/>
            <p:nvPr/>
          </p:nvCxnSpPr>
          <p:spPr>
            <a:xfrm rot="16200000" flipH="1" flipV="1">
              <a:off x="9272453" y="2330028"/>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D4A4EBBF-142A-48A2-A56C-B2420338F6BC}"/>
                </a:ext>
              </a:extLst>
            </p:cNvPr>
            <p:cNvSpPr/>
            <p:nvPr/>
          </p:nvSpPr>
          <p:spPr>
            <a:xfrm>
              <a:off x="9700538" y="2959328"/>
              <a:ext cx="1082671" cy="530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6F6DB4FE-79A3-4AA6-BC50-AC05B6A5F5E2}"/>
                    </a:ext>
                  </a:extLst>
                </p:cNvPr>
                <p:cNvSpPr/>
                <p:nvPr/>
              </p:nvSpPr>
              <p:spPr>
                <a:xfrm>
                  <a:off x="10796515" y="2904519"/>
                  <a:ext cx="7098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6F6DB4FE-79A3-4AA6-BC50-AC05B6A5F5E2}"/>
                    </a:ext>
                  </a:extLst>
                </p:cNvPr>
                <p:cNvSpPr>
                  <a:spLocks noRot="1" noChangeAspect="1" noMove="1" noResize="1" noEditPoints="1" noAdjustHandles="1" noChangeArrowheads="1" noChangeShapeType="1" noTextEdit="1"/>
                </p:cNvSpPr>
                <p:nvPr/>
              </p:nvSpPr>
              <p:spPr>
                <a:xfrm>
                  <a:off x="10796515" y="2904519"/>
                  <a:ext cx="709874" cy="58477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B3B2EE04-D724-4AB4-9152-A2909FCCA149}"/>
                    </a:ext>
                  </a:extLst>
                </p:cNvPr>
                <p:cNvSpPr/>
                <p:nvPr/>
              </p:nvSpPr>
              <p:spPr>
                <a:xfrm>
                  <a:off x="9710665" y="2877849"/>
                  <a:ext cx="11180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a:solidFill>
                                  <a:schemeClr val="tx1"/>
                                </a:solidFill>
                                <a:latin typeface="Cambria Math" panose="02040503050406030204" pitchFamily="18" charset="0"/>
                              </a:rPr>
                              <m:t>𝒓</m:t>
                            </m:r>
                          </m:sub>
                        </m:sSub>
                        <m:sSub>
                          <m:sSubPr>
                            <m:ctrlPr>
                              <a:rPr lang="en-US" altLang="ja-JP" sz="3200" b="1" i="1">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smtClean="0">
                                <a:solidFill>
                                  <a:schemeClr val="tx1"/>
                                </a:solidFill>
                                <a:latin typeface="Cambria Math" panose="02040503050406030204" pitchFamily="18" charset="0"/>
                              </a:rPr>
                              <m:t>𝟎</m:t>
                            </m:r>
                          </m:sub>
                        </m:sSub>
                      </m:oMath>
                    </m:oMathPara>
                  </a14:m>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B3B2EE04-D724-4AB4-9152-A2909FCCA149}"/>
                    </a:ext>
                  </a:extLst>
                </p:cNvPr>
                <p:cNvSpPr>
                  <a:spLocks noRot="1" noChangeAspect="1" noMove="1" noResize="1" noEditPoints="1" noAdjustHandles="1" noChangeArrowheads="1" noChangeShapeType="1" noTextEdit="1"/>
                </p:cNvSpPr>
                <p:nvPr/>
              </p:nvSpPr>
              <p:spPr>
                <a:xfrm>
                  <a:off x="9710665" y="2877849"/>
                  <a:ext cx="1118063" cy="584775"/>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4405D507-0632-4FC9-9B6A-96263E59E699}"/>
                    </a:ext>
                  </a:extLst>
                </p:cNvPr>
                <p:cNvSpPr/>
                <p:nvPr/>
              </p:nvSpPr>
              <p:spPr>
                <a:xfrm>
                  <a:off x="8247625" y="2899439"/>
                  <a:ext cx="72911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smtClean="0">
                                <a:solidFill>
                                  <a:schemeClr val="tx1"/>
                                </a:solidFill>
                                <a:latin typeface="Cambria Math" panose="02040503050406030204" pitchFamily="18" charset="0"/>
                              </a:rPr>
                              <m:t>𝟎</m:t>
                            </m:r>
                          </m:sub>
                        </m:sSub>
                      </m:oMath>
                    </m:oMathPara>
                  </a14:m>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4405D507-0632-4FC9-9B6A-96263E59E699}"/>
                    </a:ext>
                  </a:extLst>
                </p:cNvPr>
                <p:cNvSpPr>
                  <a:spLocks noRot="1" noChangeAspect="1" noMove="1" noResize="1" noEditPoints="1" noAdjustHandles="1" noChangeArrowheads="1" noChangeShapeType="1" noTextEdit="1"/>
                </p:cNvSpPr>
                <p:nvPr/>
              </p:nvSpPr>
              <p:spPr>
                <a:xfrm>
                  <a:off x="8247625" y="2899439"/>
                  <a:ext cx="729110" cy="584775"/>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5A58E5BD-E6F7-467E-A43C-E3C31063DBA5}"/>
                    </a:ext>
                  </a:extLst>
                </p:cNvPr>
                <p:cNvSpPr/>
                <p:nvPr/>
              </p:nvSpPr>
              <p:spPr>
                <a:xfrm>
                  <a:off x="10614710" y="2253055"/>
                  <a:ext cx="76540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𝑅</m:t>
                            </m:r>
                          </m:sub>
                        </m:sSub>
                      </m:oMath>
                    </m:oMathPara>
                  </a14:m>
                  <a:endParaRPr lang="ja-JP" altLang="en-US" sz="600" dirty="0">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5A58E5BD-E6F7-467E-A43C-E3C31063DBA5}"/>
                    </a:ext>
                  </a:extLst>
                </p:cNvPr>
                <p:cNvSpPr>
                  <a:spLocks noRot="1" noChangeAspect="1" noMove="1" noResize="1" noEditPoints="1" noAdjustHandles="1" noChangeArrowheads="1" noChangeShapeType="1" noTextEdit="1"/>
                </p:cNvSpPr>
                <p:nvPr/>
              </p:nvSpPr>
              <p:spPr>
                <a:xfrm>
                  <a:off x="10614710" y="2253055"/>
                  <a:ext cx="765401" cy="584775"/>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F2C4ABEA-FB88-4CE6-B31A-39DCBAA77CDC}"/>
                    </a:ext>
                  </a:extLst>
                </p:cNvPr>
                <p:cNvSpPr/>
                <p:nvPr/>
              </p:nvSpPr>
              <p:spPr>
                <a:xfrm>
                  <a:off x="8249006" y="2094140"/>
                  <a:ext cx="38985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b="0" i="1" smtClean="0">
                                <a:solidFill>
                                  <a:srgbClr val="002060"/>
                                </a:solidFill>
                                <a:latin typeface="Cambria Math" panose="02040503050406030204" pitchFamily="18" charset="0"/>
                              </a:rPr>
                            </m:ctrlPr>
                          </m:fPr>
                          <m:num>
                            <m:r>
                              <a:rPr lang="en-US" altLang="ja-JP" b="0" i="1" smtClean="0">
                                <a:solidFill>
                                  <a:srgbClr val="002060"/>
                                </a:solidFill>
                                <a:latin typeface="Cambria Math" panose="02040503050406030204" pitchFamily="18" charset="0"/>
                              </a:rPr>
                              <m:t>𝑆</m:t>
                            </m:r>
                          </m:num>
                          <m:den>
                            <m:r>
                              <a:rPr lang="en-US" altLang="ja-JP" b="0" i="1" smtClean="0">
                                <a:solidFill>
                                  <a:srgbClr val="002060"/>
                                </a:solidFill>
                                <a:latin typeface="Cambria Math" panose="02040503050406030204" pitchFamily="18" charset="0"/>
                              </a:rPr>
                              <m:t>2</m:t>
                            </m:r>
                          </m:den>
                        </m:f>
                      </m:oMath>
                    </m:oMathPara>
                  </a14:m>
                  <a:endParaRPr lang="en-US" altLang="ja-JP"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F2C4ABEA-FB88-4CE6-B31A-39DCBAA77CDC}"/>
                    </a:ext>
                  </a:extLst>
                </p:cNvPr>
                <p:cNvSpPr>
                  <a:spLocks noRot="1" noChangeAspect="1" noMove="1" noResize="1" noEditPoints="1" noAdjustHandles="1" noChangeArrowheads="1" noChangeShapeType="1" noTextEdit="1"/>
                </p:cNvSpPr>
                <p:nvPr/>
              </p:nvSpPr>
              <p:spPr>
                <a:xfrm>
                  <a:off x="8249006" y="2094140"/>
                  <a:ext cx="389850" cy="610936"/>
                </a:xfrm>
                <a:prstGeom prst="rect">
                  <a:avLst/>
                </a:prstGeom>
                <a:blipFill>
                  <a:blip r:embed="rId13"/>
                  <a:stretch>
                    <a:fillRect/>
                  </a:stretch>
                </a:blipFill>
              </p:spPr>
              <p:txBody>
                <a:bodyPr/>
                <a:lstStyle/>
                <a:p>
                  <a:r>
                    <a:rPr lang="ja-JP" altLang="en-US">
                      <a:noFill/>
                    </a:rPr>
                    <a:t> </a:t>
                  </a:r>
                </a:p>
              </p:txBody>
            </p:sp>
          </mc:Fallback>
        </mc:AlternateContent>
        <p:sp>
          <p:nvSpPr>
            <p:cNvPr id="32" name="正方形/長方形 31">
              <a:extLst>
                <a:ext uri="{FF2B5EF4-FFF2-40B4-BE49-F238E27FC236}">
                  <a16:creationId xmlns:a16="http://schemas.microsoft.com/office/drawing/2014/main" id="{4F92849D-F573-4481-B5ED-03FFA9BD1B43}"/>
                </a:ext>
              </a:extLst>
            </p:cNvPr>
            <p:cNvSpPr/>
            <p:nvPr/>
          </p:nvSpPr>
          <p:spPr>
            <a:xfrm rot="16200000">
              <a:off x="8515073" y="3074338"/>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33" name="正方形/長方形 32">
              <a:extLst>
                <a:ext uri="{FF2B5EF4-FFF2-40B4-BE49-F238E27FC236}">
                  <a16:creationId xmlns:a16="http://schemas.microsoft.com/office/drawing/2014/main" id="{4A78E41B-7226-4471-9230-4EECFE0CE9AF}"/>
                </a:ext>
              </a:extLst>
            </p:cNvPr>
            <p:cNvSpPr/>
            <p:nvPr/>
          </p:nvSpPr>
          <p:spPr>
            <a:xfrm rot="16200000">
              <a:off x="10147931" y="2326853"/>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409273C2-C893-4D76-BC5E-1956EEB67DC2}"/>
                </a:ext>
              </a:extLst>
            </p:cNvPr>
            <p:cNvSpPr/>
            <p:nvPr/>
          </p:nvSpPr>
          <p:spPr>
            <a:xfrm rot="16200000">
              <a:off x="10140675" y="3052567"/>
              <a:ext cx="199365" cy="10478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7D18F462-BCA1-4B55-A851-BE688B187E0B}"/>
                    </a:ext>
                  </a:extLst>
                </p:cNvPr>
                <p:cNvSpPr/>
                <p:nvPr/>
              </p:nvSpPr>
              <p:spPr>
                <a:xfrm>
                  <a:off x="10375349" y="2101397"/>
                  <a:ext cx="38985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b="0" i="1" smtClean="0">
                                <a:solidFill>
                                  <a:srgbClr val="002060"/>
                                </a:solidFill>
                                <a:latin typeface="Cambria Math" panose="02040503050406030204" pitchFamily="18" charset="0"/>
                              </a:rPr>
                            </m:ctrlPr>
                          </m:fPr>
                          <m:num>
                            <m:r>
                              <a:rPr lang="en-US" altLang="ja-JP" b="0" i="1" smtClean="0">
                                <a:solidFill>
                                  <a:srgbClr val="002060"/>
                                </a:solidFill>
                                <a:latin typeface="Cambria Math" panose="02040503050406030204" pitchFamily="18" charset="0"/>
                              </a:rPr>
                              <m:t>𝑆</m:t>
                            </m:r>
                          </m:num>
                          <m:den>
                            <m:r>
                              <a:rPr lang="en-US" altLang="ja-JP" b="0" i="1" smtClean="0">
                                <a:solidFill>
                                  <a:srgbClr val="002060"/>
                                </a:solidFill>
                                <a:latin typeface="Cambria Math" panose="02040503050406030204" pitchFamily="18" charset="0"/>
                              </a:rPr>
                              <m:t>2</m:t>
                            </m:r>
                          </m:den>
                        </m:f>
                      </m:oMath>
                    </m:oMathPara>
                  </a14:m>
                  <a:endParaRPr lang="en-US" altLang="ja-JP" b="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7D18F462-BCA1-4B55-A851-BE688B187E0B}"/>
                    </a:ext>
                  </a:extLst>
                </p:cNvPr>
                <p:cNvSpPr>
                  <a:spLocks noRot="1" noChangeAspect="1" noMove="1" noResize="1" noEditPoints="1" noAdjustHandles="1" noChangeArrowheads="1" noChangeShapeType="1" noTextEdit="1"/>
                </p:cNvSpPr>
                <p:nvPr/>
              </p:nvSpPr>
              <p:spPr>
                <a:xfrm>
                  <a:off x="10375349" y="2101397"/>
                  <a:ext cx="389850" cy="610936"/>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48F945A2-59A6-43FC-AACD-2394A0FD57D4}"/>
                    </a:ext>
                  </a:extLst>
                </p:cNvPr>
                <p:cNvSpPr/>
                <p:nvPr/>
              </p:nvSpPr>
              <p:spPr>
                <a:xfrm>
                  <a:off x="7399468" y="2915563"/>
                  <a:ext cx="57118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002060"/>
                            </a:solidFill>
                            <a:latin typeface="Cambria Math" panose="02040503050406030204" pitchFamily="18" charset="0"/>
                          </a:rPr>
                          <m:t>𝑑</m:t>
                        </m:r>
                      </m:oMath>
                    </m:oMathPara>
                  </a14:m>
                  <a:endParaRPr lang="ja-JP" altLang="en-US" sz="10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48F945A2-59A6-43FC-AACD-2394A0FD57D4}"/>
                    </a:ext>
                  </a:extLst>
                </p:cNvPr>
                <p:cNvSpPr>
                  <a:spLocks noRot="1" noChangeAspect="1" noMove="1" noResize="1" noEditPoints="1" noAdjustHandles="1" noChangeArrowheads="1" noChangeShapeType="1" noTextEdit="1"/>
                </p:cNvSpPr>
                <p:nvPr/>
              </p:nvSpPr>
              <p:spPr>
                <a:xfrm>
                  <a:off x="7399468" y="2915563"/>
                  <a:ext cx="571182" cy="584775"/>
                </a:xfrm>
                <a:prstGeom prst="rect">
                  <a:avLst/>
                </a:prstGeom>
                <a:blipFill>
                  <a:blip r:embed="rId15"/>
                  <a:stretch>
                    <a:fillRect/>
                  </a:stretch>
                </a:blipFill>
              </p:spPr>
              <p:txBody>
                <a:bodyPr/>
                <a:lstStyle/>
                <a:p>
                  <a:r>
                    <a:rPr lang="ja-JP" altLang="en-US">
                      <a:noFill/>
                    </a:rPr>
                    <a:t> </a:t>
                  </a:r>
                </a:p>
              </p:txBody>
            </p:sp>
          </mc:Fallback>
        </mc:AlternateContent>
        <p:cxnSp>
          <p:nvCxnSpPr>
            <p:cNvPr id="37" name="直線矢印コネクタ 36">
              <a:extLst>
                <a:ext uri="{FF2B5EF4-FFF2-40B4-BE49-F238E27FC236}">
                  <a16:creationId xmlns:a16="http://schemas.microsoft.com/office/drawing/2014/main" id="{04A35EB8-AE38-42AE-9D2C-64AACC538C4C}"/>
                </a:ext>
              </a:extLst>
            </p:cNvPr>
            <p:cNvCxnSpPr>
              <a:cxnSpLocks/>
            </p:cNvCxnSpPr>
            <p:nvPr/>
          </p:nvCxnSpPr>
          <p:spPr>
            <a:xfrm>
              <a:off x="7912520" y="2891275"/>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0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41</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F77BDA34-B18A-4C6F-B2FB-14FE293AB2E7}"/>
                  </a:ext>
                </a:extLst>
              </p:cNvPr>
              <p:cNvSpPr/>
              <p:nvPr/>
            </p:nvSpPr>
            <p:spPr>
              <a:xfrm>
                <a:off x="533121" y="1099405"/>
                <a:ext cx="7687582" cy="4585871"/>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練習５　容量</a:t>
                </a:r>
                <a14:m>
                  <m:oMath xmlns:m="http://schemas.openxmlformats.org/officeDocument/2006/math">
                    <m:r>
                      <a:rPr lang="en-US" altLang="ja-JP" sz="2400" b="0" i="1" smtClean="0">
                        <a:solidFill>
                          <a:schemeClr val="tx1"/>
                        </a:solidFill>
                        <a:latin typeface="Cambria Math" panose="02040503050406030204" pitchFamily="18" charset="0"/>
                      </a:rPr>
                      <m:t>𝐶</m:t>
                    </m:r>
                  </m:oMath>
                </a14:m>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Ｆ</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の極板間が平行な空気コンデンサーに、</a:t>
                </a:r>
                <a:r>
                  <a:rPr lang="en-US" altLang="ja-JP" sz="2400" dirty="0">
                    <a:solidFill>
                      <a:srgbClr val="002060"/>
                    </a:solidFill>
                  </a:rPr>
                  <a:t> </a:t>
                </a:r>
                <a14:m>
                  <m:oMath xmlns:m="http://schemas.openxmlformats.org/officeDocument/2006/math">
                    <m:r>
                      <a:rPr lang="en-US" altLang="ja-JP" sz="2400" b="0" i="1" smtClean="0">
                        <a:solidFill>
                          <a:schemeClr val="tx1"/>
                        </a:solidFill>
                        <a:latin typeface="Cambria Math" panose="02040503050406030204" pitchFamily="18" charset="0"/>
                      </a:rPr>
                      <m:t>𝑉</m:t>
                    </m:r>
                  </m:oMath>
                </a14:m>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Ｖ</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の電池をつなぎ、比誘電率</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𝒓</m:t>
                        </m:r>
                      </m:sub>
                    </m:sSub>
                  </m:oMath>
                </a14:m>
                <a:r>
                  <a:rPr lang="ja-JP" altLang="en-US" sz="2400" dirty="0">
                    <a:latin typeface="HG丸ｺﾞｼｯｸM-PRO" panose="020F0600000000000000" pitchFamily="50" charset="-128"/>
                    <a:ea typeface="HG丸ｺﾞｼｯｸM-PRO" panose="020F0600000000000000" pitchFamily="50" charset="-128"/>
                  </a:rPr>
                  <a:t>の誘電体を極板間に入れる。</a:t>
                </a:r>
              </a:p>
              <a:p>
                <a:r>
                  <a:rPr lang="ja-JP" altLang="en-US" sz="2400" dirty="0">
                    <a:latin typeface="HG丸ｺﾞｼｯｸM-PRO" panose="020F0600000000000000" pitchFamily="50" charset="-128"/>
                    <a:ea typeface="HG丸ｺﾞｼｯｸM-PRO" panose="020F0600000000000000" pitchFamily="50" charset="-128"/>
                  </a:rPr>
                  <a:t>　図１のように、極板間の</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下半分を誘電体で満たし</a:t>
                </a:r>
                <a:r>
                  <a:rPr lang="ja-JP" altLang="en-US" sz="2400" dirty="0">
                    <a:latin typeface="HG丸ｺﾞｼｯｸM-PRO" panose="020F0600000000000000" pitchFamily="50" charset="-128"/>
                    <a:ea typeface="HG丸ｺﾞｼｯｸM-PRO" panose="020F0600000000000000" pitchFamily="50" charset="-128"/>
                  </a:rPr>
                  <a:t>、その誘電体の上面を厚さの無視できる金属板でおおった場合、一方にだけ誘電体が挿入されている極板間隔が２分の１になったコンデンサーが２つ直列つなぎになっていると考えられる。</a:t>
                </a:r>
              </a:p>
              <a:p>
                <a:r>
                  <a:rPr lang="ja-JP" altLang="en-US" sz="2400" dirty="0">
                    <a:latin typeface="HG丸ｺﾞｼｯｸM-PRO" panose="020F0600000000000000" pitchFamily="50" charset="-128"/>
                    <a:ea typeface="HG丸ｺﾞｼｯｸM-PRO" panose="020F0600000000000000" pitchFamily="50" charset="-128"/>
                  </a:rPr>
                  <a:t>（１）上側のコンデンサーの電気容量を求めなさい。</a:t>
                </a:r>
              </a:p>
              <a:p>
                <a:r>
                  <a:rPr lang="ja-JP" altLang="en-US" sz="2400" dirty="0">
                    <a:latin typeface="HG丸ｺﾞｼｯｸM-PRO" panose="020F0600000000000000" pitchFamily="50" charset="-128"/>
                    <a:ea typeface="HG丸ｺﾞｼｯｸM-PRO" panose="020F0600000000000000" pitchFamily="50" charset="-128"/>
                  </a:rPr>
                  <a:t>（２）下側のコンデンサーの電気容量を求めなさい。</a:t>
                </a:r>
              </a:p>
              <a:p>
                <a:r>
                  <a:rPr lang="ja-JP" altLang="en-US" sz="2400" dirty="0">
                    <a:latin typeface="HG丸ｺﾞｼｯｸM-PRO" panose="020F0600000000000000" pitchFamily="50" charset="-128"/>
                    <a:ea typeface="HG丸ｺﾞｼｯｸM-PRO" panose="020F0600000000000000" pitchFamily="50" charset="-128"/>
                  </a:rPr>
                  <a:t>（３）（１）（２）から図１の場合の電気容量を求めなさい。</a:t>
                </a:r>
              </a:p>
            </p:txBody>
          </p:sp>
        </mc:Choice>
        <mc:Fallback xmlns="">
          <p:sp>
            <p:nvSpPr>
              <p:cNvPr id="6" name="正方形/長方形 5">
                <a:extLst>
                  <a:ext uri="{FF2B5EF4-FFF2-40B4-BE49-F238E27FC236}">
                    <a16:creationId xmlns:a16="http://schemas.microsoft.com/office/drawing/2014/main" id="{F77BDA34-B18A-4C6F-B2FB-14FE293AB2E7}"/>
                  </a:ext>
                </a:extLst>
              </p:cNvPr>
              <p:cNvSpPr>
                <a:spLocks noRot="1" noChangeAspect="1" noMove="1" noResize="1" noEditPoints="1" noAdjustHandles="1" noChangeArrowheads="1" noChangeShapeType="1" noTextEdit="1"/>
              </p:cNvSpPr>
              <p:nvPr/>
            </p:nvSpPr>
            <p:spPr>
              <a:xfrm>
                <a:off x="533121" y="1099405"/>
                <a:ext cx="7687582" cy="4585871"/>
              </a:xfrm>
              <a:prstGeom prst="rect">
                <a:avLst/>
              </a:prstGeom>
              <a:blipFill>
                <a:blip r:embed="rId2"/>
                <a:stretch>
                  <a:fillRect l="-1189" t="-1461" r="-634" b="-664"/>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4A042CEC-873F-45F4-ABBC-9218A5F557B8}"/>
              </a:ext>
            </a:extLst>
          </p:cNvPr>
          <p:cNvSpPr/>
          <p:nvPr/>
        </p:nvSpPr>
        <p:spPr>
          <a:xfrm rot="16200000">
            <a:off x="10230814" y="455082"/>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10" name="直線コネクタ 9">
            <a:extLst>
              <a:ext uri="{FF2B5EF4-FFF2-40B4-BE49-F238E27FC236}">
                <a16:creationId xmlns:a16="http://schemas.microsoft.com/office/drawing/2014/main" id="{AB91EAB1-40CB-4DC0-8A65-D4379262166C}"/>
              </a:ext>
            </a:extLst>
          </p:cNvPr>
          <p:cNvCxnSpPr/>
          <p:nvPr/>
        </p:nvCxnSpPr>
        <p:spPr>
          <a:xfrm rot="16200000" flipH="1" flipV="1">
            <a:off x="10211656" y="2850097"/>
            <a:ext cx="232513" cy="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6E69600-F724-419B-ACFA-3A31E997E391}"/>
              </a:ext>
            </a:extLst>
          </p:cNvPr>
          <p:cNvCxnSpPr/>
          <p:nvPr/>
        </p:nvCxnSpPr>
        <p:spPr>
          <a:xfrm rot="16200000" flipH="1" flipV="1">
            <a:off x="10211656" y="1145945"/>
            <a:ext cx="232513" cy="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右矢印 69">
            <a:extLst>
              <a:ext uri="{FF2B5EF4-FFF2-40B4-BE49-F238E27FC236}">
                <a16:creationId xmlns:a16="http://schemas.microsoft.com/office/drawing/2014/main" id="{EDDA0F1B-253D-402E-87A4-BDB1BABF3689}"/>
              </a:ext>
            </a:extLst>
          </p:cNvPr>
          <p:cNvSpPr/>
          <p:nvPr/>
        </p:nvSpPr>
        <p:spPr>
          <a:xfrm rot="5400000">
            <a:off x="10249013" y="3088831"/>
            <a:ext cx="238189" cy="333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3A1E1DAA-9AF6-434B-AF4A-4B59A40748AA}"/>
              </a:ext>
            </a:extLst>
          </p:cNvPr>
          <p:cNvSpPr/>
          <p:nvPr/>
        </p:nvSpPr>
        <p:spPr>
          <a:xfrm rot="16200000">
            <a:off x="10230814" y="1692014"/>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527A992C-D056-4CD5-A0E5-4654DFA5542D}"/>
              </a:ext>
            </a:extLst>
          </p:cNvPr>
          <p:cNvSpPr/>
          <p:nvPr/>
        </p:nvSpPr>
        <p:spPr>
          <a:xfrm>
            <a:off x="9404306" y="2003275"/>
            <a:ext cx="1860571" cy="47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45B52733-733A-495B-8C9E-6D77904E6B6B}"/>
                  </a:ext>
                </a:extLst>
              </p:cNvPr>
              <p:cNvSpPr/>
              <p:nvPr/>
            </p:nvSpPr>
            <p:spPr>
              <a:xfrm>
                <a:off x="11280143" y="1998363"/>
                <a:ext cx="643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45B52733-733A-495B-8C9E-6D77904E6B6B}"/>
                  </a:ext>
                </a:extLst>
              </p:cNvPr>
              <p:cNvSpPr>
                <a:spLocks noRot="1" noChangeAspect="1" noMove="1" noResize="1" noEditPoints="1" noAdjustHandles="1" noChangeArrowheads="1" noChangeShapeType="1" noTextEdit="1"/>
              </p:cNvSpPr>
              <p:nvPr/>
            </p:nvSpPr>
            <p:spPr>
              <a:xfrm>
                <a:off x="11280143" y="1998363"/>
                <a:ext cx="643572" cy="5232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181A690-0DD4-4E35-853C-9AE9A6280B6E}"/>
                  </a:ext>
                </a:extLst>
              </p:cNvPr>
              <p:cNvSpPr/>
              <p:nvPr/>
            </p:nvSpPr>
            <p:spPr>
              <a:xfrm>
                <a:off x="9925333" y="1974946"/>
                <a:ext cx="9998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a:solidFill>
                                <a:schemeClr val="tx1"/>
                              </a:solidFill>
                              <a:latin typeface="Cambria Math" panose="02040503050406030204" pitchFamily="18" charset="0"/>
                            </a:rPr>
                            <m:t>𝒓</m:t>
                          </m:r>
                        </m:sub>
                      </m:sSub>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A181A690-0DD4-4E35-853C-9AE9A6280B6E}"/>
                  </a:ext>
                </a:extLst>
              </p:cNvPr>
              <p:cNvSpPr>
                <a:spLocks noRot="1" noChangeAspect="1" noMove="1" noResize="1" noEditPoints="1" noAdjustHandles="1" noChangeArrowheads="1" noChangeShapeType="1" noTextEdit="1"/>
              </p:cNvSpPr>
              <p:nvPr/>
            </p:nvSpPr>
            <p:spPr>
              <a:xfrm>
                <a:off x="9925333" y="1974946"/>
                <a:ext cx="999889"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4A2AB0DB-0E18-457D-BEBB-778416C08387}"/>
                  </a:ext>
                </a:extLst>
              </p:cNvPr>
              <p:cNvSpPr/>
              <p:nvPr/>
            </p:nvSpPr>
            <p:spPr>
              <a:xfrm>
                <a:off x="10020671" y="1417863"/>
                <a:ext cx="6596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4A2AB0DB-0E18-457D-BEBB-778416C08387}"/>
                  </a:ext>
                </a:extLst>
              </p:cNvPr>
              <p:cNvSpPr>
                <a:spLocks noRot="1" noChangeAspect="1" noMove="1" noResize="1" noEditPoints="1" noAdjustHandles="1" noChangeArrowheads="1" noChangeShapeType="1" noTextEdit="1"/>
              </p:cNvSpPr>
              <p:nvPr/>
            </p:nvSpPr>
            <p:spPr>
              <a:xfrm>
                <a:off x="10020671" y="1417863"/>
                <a:ext cx="659604"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1FB36E4C-90C2-4E14-9A8B-38435261ACA3}"/>
                  </a:ext>
                </a:extLst>
              </p:cNvPr>
              <p:cNvSpPr/>
              <p:nvPr/>
            </p:nvSpPr>
            <p:spPr>
              <a:xfrm>
                <a:off x="8712073" y="1241443"/>
                <a:ext cx="43633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1FB36E4C-90C2-4E14-9A8B-38435261ACA3}"/>
                  </a:ext>
                </a:extLst>
              </p:cNvPr>
              <p:cNvSpPr>
                <a:spLocks noRot="1" noChangeAspect="1" noMove="1" noResize="1" noEditPoints="1" noAdjustHandles="1" noChangeArrowheads="1" noChangeShapeType="1" noTextEdit="1"/>
              </p:cNvSpPr>
              <p:nvPr/>
            </p:nvSpPr>
            <p:spPr>
              <a:xfrm>
                <a:off x="8712073" y="1241443"/>
                <a:ext cx="436338" cy="67492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8FBAC8E8-F1DE-4524-AA3D-19C8A2B38513}"/>
                  </a:ext>
                </a:extLst>
              </p:cNvPr>
              <p:cNvSpPr/>
              <p:nvPr/>
            </p:nvSpPr>
            <p:spPr>
              <a:xfrm>
                <a:off x="9641167" y="774711"/>
                <a:ext cx="5010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𝑆</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8FBAC8E8-F1DE-4524-AA3D-19C8A2B38513}"/>
                  </a:ext>
                </a:extLst>
              </p:cNvPr>
              <p:cNvSpPr>
                <a:spLocks noRot="1" noChangeAspect="1" noMove="1" noResize="1" noEditPoints="1" noAdjustHandles="1" noChangeArrowheads="1" noChangeShapeType="1" noTextEdit="1"/>
              </p:cNvSpPr>
              <p:nvPr/>
            </p:nvSpPr>
            <p:spPr>
              <a:xfrm>
                <a:off x="9641167" y="774711"/>
                <a:ext cx="501035" cy="523220"/>
              </a:xfrm>
              <a:prstGeom prst="rect">
                <a:avLst/>
              </a:prstGeom>
              <a:blipFill>
                <a:blip r:embed="rId7"/>
                <a:stretch>
                  <a:fillRect/>
                </a:stretch>
              </a:blipFill>
            </p:spPr>
            <p:txBody>
              <a:bodyPr/>
              <a:lstStyle/>
              <a:p>
                <a:r>
                  <a:rPr lang="ja-JP" altLang="en-US">
                    <a:noFill/>
                  </a:rPr>
                  <a:t> </a:t>
                </a:r>
              </a:p>
            </p:txBody>
          </p:sp>
        </mc:Fallback>
      </mc:AlternateContent>
      <p:cxnSp>
        <p:nvCxnSpPr>
          <p:cNvPr id="21" name="直線矢印コネクタ 20">
            <a:extLst>
              <a:ext uri="{FF2B5EF4-FFF2-40B4-BE49-F238E27FC236}">
                <a16:creationId xmlns:a16="http://schemas.microsoft.com/office/drawing/2014/main" id="{60B7790C-C639-4908-9783-D7EEA28D3218}"/>
              </a:ext>
            </a:extLst>
          </p:cNvPr>
          <p:cNvCxnSpPr>
            <a:cxnSpLocks/>
          </p:cNvCxnSpPr>
          <p:nvPr/>
        </p:nvCxnSpPr>
        <p:spPr>
          <a:xfrm>
            <a:off x="9238602" y="1447518"/>
            <a:ext cx="9196" cy="544607"/>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47F692E0-576D-4F66-8115-787819F4DD77}"/>
                  </a:ext>
                </a:extLst>
              </p:cNvPr>
              <p:cNvSpPr/>
              <p:nvPr/>
            </p:nvSpPr>
            <p:spPr>
              <a:xfrm>
                <a:off x="8712073" y="1910486"/>
                <a:ext cx="43633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47F692E0-576D-4F66-8115-787819F4DD77}"/>
                  </a:ext>
                </a:extLst>
              </p:cNvPr>
              <p:cNvSpPr>
                <a:spLocks noRot="1" noChangeAspect="1" noMove="1" noResize="1" noEditPoints="1" noAdjustHandles="1" noChangeArrowheads="1" noChangeShapeType="1" noTextEdit="1"/>
              </p:cNvSpPr>
              <p:nvPr/>
            </p:nvSpPr>
            <p:spPr>
              <a:xfrm>
                <a:off x="8712073" y="1910486"/>
                <a:ext cx="436338" cy="674928"/>
              </a:xfrm>
              <a:prstGeom prst="rect">
                <a:avLst/>
              </a:prstGeom>
              <a:blipFill>
                <a:blip r:embed="rId8"/>
                <a:stretch>
                  <a:fillRect/>
                </a:stretch>
              </a:blipFill>
            </p:spPr>
            <p:txBody>
              <a:bodyPr/>
              <a:lstStyle/>
              <a:p>
                <a:r>
                  <a:rPr lang="ja-JP" altLang="en-US">
                    <a:noFill/>
                  </a:rPr>
                  <a:t> </a:t>
                </a:r>
              </a:p>
            </p:txBody>
          </p:sp>
        </mc:Fallback>
      </mc:AlternateContent>
      <p:cxnSp>
        <p:nvCxnSpPr>
          <p:cNvPr id="23" name="直線矢印コネクタ 22">
            <a:extLst>
              <a:ext uri="{FF2B5EF4-FFF2-40B4-BE49-F238E27FC236}">
                <a16:creationId xmlns:a16="http://schemas.microsoft.com/office/drawing/2014/main" id="{FF655194-D35C-44D9-9671-5D48E8451996}"/>
              </a:ext>
            </a:extLst>
          </p:cNvPr>
          <p:cNvCxnSpPr>
            <a:cxnSpLocks/>
          </p:cNvCxnSpPr>
          <p:nvPr/>
        </p:nvCxnSpPr>
        <p:spPr>
          <a:xfrm>
            <a:off x="9238602" y="2007841"/>
            <a:ext cx="9196" cy="544607"/>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1744B7EF-9496-4171-8268-3B7C859A0465}"/>
                  </a:ext>
                </a:extLst>
              </p:cNvPr>
              <p:cNvSpPr/>
              <p:nvPr/>
            </p:nvSpPr>
            <p:spPr>
              <a:xfrm>
                <a:off x="9641167" y="3392341"/>
                <a:ext cx="5010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𝑆</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1744B7EF-9496-4171-8268-3B7C859A0465}"/>
                  </a:ext>
                </a:extLst>
              </p:cNvPr>
              <p:cNvSpPr>
                <a:spLocks noRot="1" noChangeAspect="1" noMove="1" noResize="1" noEditPoints="1" noAdjustHandles="1" noChangeArrowheads="1" noChangeShapeType="1" noTextEdit="1"/>
              </p:cNvSpPr>
              <p:nvPr/>
            </p:nvSpPr>
            <p:spPr>
              <a:xfrm>
                <a:off x="9641167" y="3392341"/>
                <a:ext cx="501035" cy="523220"/>
              </a:xfrm>
              <a:prstGeom prst="rect">
                <a:avLst/>
              </a:prstGeom>
              <a:blipFill>
                <a:blip r:embed="rId9"/>
                <a:stretch>
                  <a:fillRect/>
                </a:stretch>
              </a:blipFill>
            </p:spPr>
            <p:txBody>
              <a:bodyPr/>
              <a:lstStyle/>
              <a:p>
                <a:r>
                  <a:rPr lang="ja-JP" altLang="en-US">
                    <a:noFill/>
                  </a:rPr>
                  <a:t> </a:t>
                </a:r>
              </a:p>
            </p:txBody>
          </p:sp>
        </mc:Fallback>
      </mc:AlternateContent>
      <p:grpSp>
        <p:nvGrpSpPr>
          <p:cNvPr id="40" name="グループ化 39">
            <a:extLst>
              <a:ext uri="{FF2B5EF4-FFF2-40B4-BE49-F238E27FC236}">
                <a16:creationId xmlns:a16="http://schemas.microsoft.com/office/drawing/2014/main" id="{CB5147F1-E158-4B9E-8283-58687FFFF535}"/>
              </a:ext>
            </a:extLst>
          </p:cNvPr>
          <p:cNvGrpSpPr/>
          <p:nvPr/>
        </p:nvGrpSpPr>
        <p:grpSpPr>
          <a:xfrm>
            <a:off x="8712073" y="3511156"/>
            <a:ext cx="3220938" cy="2867808"/>
            <a:chOff x="8712073" y="3511156"/>
            <a:chExt cx="3220938" cy="2867808"/>
          </a:xfrm>
        </p:grpSpPr>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83186E3-D895-460D-B8B4-48D8B8B10E40}"/>
                    </a:ext>
                  </a:extLst>
                </p:cNvPr>
                <p:cNvSpPr/>
                <p:nvPr/>
              </p:nvSpPr>
              <p:spPr>
                <a:xfrm>
                  <a:off x="11232423" y="4886677"/>
                  <a:ext cx="6616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𝐿</m:t>
                            </m:r>
                          </m:sub>
                        </m:sSub>
                      </m:oMath>
                    </m:oMathPara>
                  </a14:m>
                  <a:endParaRPr lang="ja-JP" altLang="en-US" sz="5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983186E3-D895-460D-B8B4-48D8B8B10E40}"/>
                    </a:ext>
                  </a:extLst>
                </p:cNvPr>
                <p:cNvSpPr>
                  <a:spLocks noRot="1" noChangeAspect="1" noMove="1" noResize="1" noEditPoints="1" noAdjustHandles="1" noChangeArrowheads="1" noChangeShapeType="1" noTextEdit="1"/>
                </p:cNvSpPr>
                <p:nvPr/>
              </p:nvSpPr>
              <p:spPr>
                <a:xfrm>
                  <a:off x="11232423" y="4886677"/>
                  <a:ext cx="661655"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D43F783D-DD5D-4FF8-BC08-1A05C5FEADE5}"/>
                    </a:ext>
                  </a:extLst>
                </p:cNvPr>
                <p:cNvSpPr/>
                <p:nvPr/>
              </p:nvSpPr>
              <p:spPr>
                <a:xfrm>
                  <a:off x="11225253" y="3511156"/>
                  <a:ext cx="7077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𝑈</m:t>
                            </m:r>
                          </m:sub>
                        </m:sSub>
                      </m:oMath>
                    </m:oMathPara>
                  </a14:m>
                  <a:endParaRPr lang="ja-JP" altLang="en-US" sz="500" dirty="0">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D43F783D-DD5D-4FF8-BC08-1A05C5FEADE5}"/>
                    </a:ext>
                  </a:extLst>
                </p:cNvPr>
                <p:cNvSpPr>
                  <a:spLocks noRot="1" noChangeAspect="1" noMove="1" noResize="1" noEditPoints="1" noAdjustHandles="1" noChangeArrowheads="1" noChangeShapeType="1" noTextEdit="1"/>
                </p:cNvSpPr>
                <p:nvPr/>
              </p:nvSpPr>
              <p:spPr>
                <a:xfrm>
                  <a:off x="11225253" y="3511156"/>
                  <a:ext cx="707758" cy="523220"/>
                </a:xfrm>
                <a:prstGeom prst="rect">
                  <a:avLst/>
                </a:prstGeom>
                <a:blipFill>
                  <a:blip r:embed="rId11"/>
                  <a:stretch>
                    <a:fillRect/>
                  </a:stretch>
                </a:blipFill>
              </p:spPr>
              <p:txBody>
                <a:bodyPr/>
                <a:lstStyle/>
                <a:p>
                  <a:r>
                    <a:rPr lang="ja-JP" altLang="en-US">
                      <a:noFill/>
                    </a:rPr>
                    <a:t> </a:t>
                  </a:r>
                </a:p>
              </p:txBody>
            </p:sp>
          </mc:Fallback>
        </mc:AlternateContent>
        <p:sp>
          <p:nvSpPr>
            <p:cNvPr id="24" name="正方形/長方形 23">
              <a:extLst>
                <a:ext uri="{FF2B5EF4-FFF2-40B4-BE49-F238E27FC236}">
                  <a16:creationId xmlns:a16="http://schemas.microsoft.com/office/drawing/2014/main" id="{4259A63C-ACE2-43B8-9FCD-45C3014D560F}"/>
                </a:ext>
              </a:extLst>
            </p:cNvPr>
            <p:cNvSpPr/>
            <p:nvPr/>
          </p:nvSpPr>
          <p:spPr>
            <a:xfrm rot="16200000">
              <a:off x="10230814" y="3072711"/>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id="{1F34C858-3072-4BFD-87F4-7311F452C782}"/>
                </a:ext>
              </a:extLst>
            </p:cNvPr>
            <p:cNvCxnSpPr/>
            <p:nvPr/>
          </p:nvCxnSpPr>
          <p:spPr>
            <a:xfrm rot="16200000" flipH="1" flipV="1">
              <a:off x="10211656" y="6262215"/>
              <a:ext cx="232513" cy="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7AF7C5E-2697-471C-8C15-2B52DEF633BB}"/>
                </a:ext>
              </a:extLst>
            </p:cNvPr>
            <p:cNvCxnSpPr/>
            <p:nvPr/>
          </p:nvCxnSpPr>
          <p:spPr>
            <a:xfrm rot="16200000" flipH="1" flipV="1">
              <a:off x="10211656" y="3763575"/>
              <a:ext cx="232513" cy="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DB1DE38-236A-4E5A-9912-9A6946DA2249}"/>
                </a:ext>
              </a:extLst>
            </p:cNvPr>
            <p:cNvSpPr/>
            <p:nvPr/>
          </p:nvSpPr>
          <p:spPr>
            <a:xfrm rot="16200000">
              <a:off x="10230814" y="5104132"/>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F55E914E-C89C-48CD-82EE-6D277E28FFC6}"/>
                </a:ext>
              </a:extLst>
            </p:cNvPr>
            <p:cNvSpPr/>
            <p:nvPr/>
          </p:nvSpPr>
          <p:spPr>
            <a:xfrm>
              <a:off x="9404306" y="5415393"/>
              <a:ext cx="1860571" cy="47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51BD79C3-3D30-4B54-B33C-AA4148311CEB}"/>
                    </a:ext>
                  </a:extLst>
                </p:cNvPr>
                <p:cNvSpPr/>
                <p:nvPr/>
              </p:nvSpPr>
              <p:spPr>
                <a:xfrm>
                  <a:off x="11280144" y="5410481"/>
                  <a:ext cx="6435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51BD79C3-3D30-4B54-B33C-AA4148311CEB}"/>
                    </a:ext>
                  </a:extLst>
                </p:cNvPr>
                <p:cNvSpPr>
                  <a:spLocks noRot="1" noChangeAspect="1" noMove="1" noResize="1" noEditPoints="1" noAdjustHandles="1" noChangeArrowheads="1" noChangeShapeType="1" noTextEdit="1"/>
                </p:cNvSpPr>
                <p:nvPr/>
              </p:nvSpPr>
              <p:spPr>
                <a:xfrm>
                  <a:off x="11280144" y="5410481"/>
                  <a:ext cx="643573" cy="52322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AB742A76-CF15-4CDF-9724-51AF3F768C86}"/>
                    </a:ext>
                  </a:extLst>
                </p:cNvPr>
                <p:cNvSpPr/>
                <p:nvPr/>
              </p:nvSpPr>
              <p:spPr>
                <a:xfrm>
                  <a:off x="9925333" y="5387064"/>
                  <a:ext cx="9998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a:solidFill>
                                  <a:schemeClr val="tx1"/>
                                </a:solidFill>
                                <a:latin typeface="Cambria Math" panose="02040503050406030204" pitchFamily="18" charset="0"/>
                              </a:rPr>
                              <m:t>𝒓</m:t>
                            </m:r>
                          </m:sub>
                        </m:sSub>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AB742A76-CF15-4CDF-9724-51AF3F768C86}"/>
                    </a:ext>
                  </a:extLst>
                </p:cNvPr>
                <p:cNvSpPr>
                  <a:spLocks noRot="1" noChangeAspect="1" noMove="1" noResize="1" noEditPoints="1" noAdjustHandles="1" noChangeArrowheads="1" noChangeShapeType="1" noTextEdit="1"/>
                </p:cNvSpPr>
                <p:nvPr/>
              </p:nvSpPr>
              <p:spPr>
                <a:xfrm>
                  <a:off x="9925333" y="5387064"/>
                  <a:ext cx="999889" cy="52322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668E302B-D1AA-4FB2-92FD-F9E831AE046B}"/>
                    </a:ext>
                  </a:extLst>
                </p:cNvPr>
                <p:cNvSpPr/>
                <p:nvPr/>
              </p:nvSpPr>
              <p:spPr>
                <a:xfrm>
                  <a:off x="10020672" y="4035493"/>
                  <a:ext cx="6596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668E302B-D1AA-4FB2-92FD-F9E831AE046B}"/>
                    </a:ext>
                  </a:extLst>
                </p:cNvPr>
                <p:cNvSpPr>
                  <a:spLocks noRot="1" noChangeAspect="1" noMove="1" noResize="1" noEditPoints="1" noAdjustHandles="1" noChangeArrowheads="1" noChangeShapeType="1" noTextEdit="1"/>
                </p:cNvSpPr>
                <p:nvPr/>
              </p:nvSpPr>
              <p:spPr>
                <a:xfrm>
                  <a:off x="10020672" y="4035493"/>
                  <a:ext cx="659604" cy="523220"/>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5C0B24C0-DDC7-4CA3-B5C8-500FBB86C085}"/>
                    </a:ext>
                  </a:extLst>
                </p:cNvPr>
                <p:cNvSpPr/>
                <p:nvPr/>
              </p:nvSpPr>
              <p:spPr>
                <a:xfrm>
                  <a:off x="8731188" y="3999253"/>
                  <a:ext cx="43633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5C0B24C0-DDC7-4CA3-B5C8-500FBB86C085}"/>
                    </a:ext>
                  </a:extLst>
                </p:cNvPr>
                <p:cNvSpPr>
                  <a:spLocks noRot="1" noChangeAspect="1" noMove="1" noResize="1" noEditPoints="1" noAdjustHandles="1" noChangeArrowheads="1" noChangeShapeType="1" noTextEdit="1"/>
                </p:cNvSpPr>
                <p:nvPr/>
              </p:nvSpPr>
              <p:spPr>
                <a:xfrm>
                  <a:off x="8731188" y="3999253"/>
                  <a:ext cx="436338" cy="674928"/>
                </a:xfrm>
                <a:prstGeom prst="rect">
                  <a:avLst/>
                </a:prstGeom>
                <a:blipFill>
                  <a:blip r:embed="rId15"/>
                  <a:stretch>
                    <a:fillRect/>
                  </a:stretch>
                </a:blipFill>
              </p:spPr>
              <p:txBody>
                <a:bodyPr/>
                <a:lstStyle/>
                <a:p>
                  <a:r>
                    <a:rPr lang="ja-JP" altLang="en-US">
                      <a:noFill/>
                    </a:rPr>
                    <a:t> </a:t>
                  </a:r>
                </a:p>
              </p:txBody>
            </p:sp>
          </mc:Fallback>
        </mc:AlternateContent>
        <p:cxnSp>
          <p:nvCxnSpPr>
            <p:cNvPr id="34" name="直線矢印コネクタ 33">
              <a:extLst>
                <a:ext uri="{FF2B5EF4-FFF2-40B4-BE49-F238E27FC236}">
                  <a16:creationId xmlns:a16="http://schemas.microsoft.com/office/drawing/2014/main" id="{D0582F7D-3C49-484F-8801-B5E0FDFCB404}"/>
                </a:ext>
              </a:extLst>
            </p:cNvPr>
            <p:cNvCxnSpPr>
              <a:cxnSpLocks/>
            </p:cNvCxnSpPr>
            <p:nvPr/>
          </p:nvCxnSpPr>
          <p:spPr>
            <a:xfrm>
              <a:off x="9238602" y="4065147"/>
              <a:ext cx="9196" cy="544607"/>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A5E764F6-0FB5-46EE-A11C-AFF5318FDED6}"/>
                    </a:ext>
                  </a:extLst>
                </p:cNvPr>
                <p:cNvSpPr/>
                <p:nvPr/>
              </p:nvSpPr>
              <p:spPr>
                <a:xfrm>
                  <a:off x="8712073" y="5322603"/>
                  <a:ext cx="43633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A5E764F6-0FB5-46EE-A11C-AFF5318FDED6}"/>
                    </a:ext>
                  </a:extLst>
                </p:cNvPr>
                <p:cNvSpPr>
                  <a:spLocks noRot="1" noChangeAspect="1" noMove="1" noResize="1" noEditPoints="1" noAdjustHandles="1" noChangeArrowheads="1" noChangeShapeType="1" noTextEdit="1"/>
                </p:cNvSpPr>
                <p:nvPr/>
              </p:nvSpPr>
              <p:spPr>
                <a:xfrm>
                  <a:off x="8712073" y="5322603"/>
                  <a:ext cx="436338" cy="674928"/>
                </a:xfrm>
                <a:prstGeom prst="rect">
                  <a:avLst/>
                </a:prstGeom>
                <a:blipFill>
                  <a:blip r:embed="rId16"/>
                  <a:stretch>
                    <a:fillRect/>
                  </a:stretch>
                </a:blipFill>
              </p:spPr>
              <p:txBody>
                <a:bodyPr/>
                <a:lstStyle/>
                <a:p>
                  <a:r>
                    <a:rPr lang="ja-JP" altLang="en-US">
                      <a:noFill/>
                    </a:rPr>
                    <a:t> </a:t>
                  </a:r>
                </a:p>
              </p:txBody>
            </p:sp>
          </mc:Fallback>
        </mc:AlternateContent>
        <p:cxnSp>
          <p:nvCxnSpPr>
            <p:cNvPr id="36" name="直線矢印コネクタ 35">
              <a:extLst>
                <a:ext uri="{FF2B5EF4-FFF2-40B4-BE49-F238E27FC236}">
                  <a16:creationId xmlns:a16="http://schemas.microsoft.com/office/drawing/2014/main" id="{2969A294-CC20-4280-897F-6984D821523A}"/>
                </a:ext>
              </a:extLst>
            </p:cNvPr>
            <p:cNvCxnSpPr>
              <a:cxnSpLocks/>
            </p:cNvCxnSpPr>
            <p:nvPr/>
          </p:nvCxnSpPr>
          <p:spPr>
            <a:xfrm>
              <a:off x="9238602" y="5419959"/>
              <a:ext cx="9196" cy="544607"/>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97EDFB63-9125-4942-9A18-AC887AE5980C}"/>
                </a:ext>
              </a:extLst>
            </p:cNvPr>
            <p:cNvSpPr/>
            <p:nvPr/>
          </p:nvSpPr>
          <p:spPr>
            <a:xfrm rot="16200000">
              <a:off x="10243159" y="4378142"/>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01EEE5-0C9F-49D3-A409-B2724E98A673}"/>
                </a:ext>
              </a:extLst>
            </p:cNvPr>
            <p:cNvSpPr/>
            <p:nvPr/>
          </p:nvSpPr>
          <p:spPr>
            <a:xfrm rot="16200000">
              <a:off x="10236787" y="3836536"/>
              <a:ext cx="194196" cy="18349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39" name="直線コネクタ 38">
              <a:extLst>
                <a:ext uri="{FF2B5EF4-FFF2-40B4-BE49-F238E27FC236}">
                  <a16:creationId xmlns:a16="http://schemas.microsoft.com/office/drawing/2014/main" id="{400662D2-987D-496C-9DF2-20524F8FDAE7}"/>
                </a:ext>
              </a:extLst>
            </p:cNvPr>
            <p:cNvCxnSpPr>
              <a:cxnSpLocks/>
              <a:endCxn id="37" idx="3"/>
            </p:cNvCxnSpPr>
            <p:nvPr/>
          </p:nvCxnSpPr>
          <p:spPr>
            <a:xfrm flipH="1">
              <a:off x="10340257" y="4872085"/>
              <a:ext cx="892" cy="3264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5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42</a:t>
            </a:fld>
            <a:endParaRPr kumimoji="1" lang="ja-JP" altLang="en-US"/>
          </a:p>
        </p:txBody>
      </p:sp>
      <p:sp>
        <p:nvSpPr>
          <p:cNvPr id="6" name="正方形/長方形 5">
            <a:extLst>
              <a:ext uri="{FF2B5EF4-FFF2-40B4-BE49-F238E27FC236}">
                <a16:creationId xmlns:a16="http://schemas.microsoft.com/office/drawing/2014/main" id="{69B888AF-0244-466A-9CD3-C1BCF53FDB56}"/>
              </a:ext>
            </a:extLst>
          </p:cNvPr>
          <p:cNvSpPr/>
          <p:nvPr/>
        </p:nvSpPr>
        <p:spPr>
          <a:xfrm>
            <a:off x="0" y="2095909"/>
            <a:ext cx="78390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（１）上側のコンデンサーの電気容量を求めなさい。</a:t>
            </a:r>
          </a:p>
        </p:txBody>
      </p:sp>
      <p:sp>
        <p:nvSpPr>
          <p:cNvPr id="7" name="正方形/長方形 6">
            <a:extLst>
              <a:ext uri="{FF2B5EF4-FFF2-40B4-BE49-F238E27FC236}">
                <a16:creationId xmlns:a16="http://schemas.microsoft.com/office/drawing/2014/main" id="{D67F5EAB-5303-4D25-8FCE-33D93890925B}"/>
              </a:ext>
            </a:extLst>
          </p:cNvPr>
          <p:cNvSpPr/>
          <p:nvPr/>
        </p:nvSpPr>
        <p:spPr>
          <a:xfrm>
            <a:off x="0" y="4191358"/>
            <a:ext cx="7571303"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（２）下側のコンデンサーの電気容量を求めなさい。</a:t>
            </a: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662E78DA-F2CF-481E-A08A-952C475B9409}"/>
                  </a:ext>
                </a:extLst>
              </p:cNvPr>
              <p:cNvSpPr/>
              <p:nvPr/>
            </p:nvSpPr>
            <p:spPr>
              <a:xfrm>
                <a:off x="844676" y="2943942"/>
                <a:ext cx="12358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en-US" altLang="ja-JP" sz="3200" b="1" i="1" smtClean="0">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𝑼</m:t>
                          </m:r>
                        </m:sub>
                      </m:sSub>
                      <m:r>
                        <a:rPr lang="en-US" altLang="ja-JP" sz="3200" b="1" i="1" smtClean="0">
                          <a:solidFill>
                            <a:srgbClr val="FF0000"/>
                          </a:solidFill>
                          <a:latin typeface="Cambria Math" panose="02040503050406030204" pitchFamily="18" charset="0"/>
                        </a:rPr>
                        <m:t>=</m:t>
                      </m:r>
                    </m:oMath>
                  </m:oMathPara>
                </a14:m>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662E78DA-F2CF-481E-A08A-952C475B9409}"/>
                  </a:ext>
                </a:extLst>
              </p:cNvPr>
              <p:cNvSpPr>
                <a:spLocks noRot="1" noChangeAspect="1" noMove="1" noResize="1" noEditPoints="1" noAdjustHandles="1" noChangeArrowheads="1" noChangeShapeType="1" noTextEdit="1"/>
              </p:cNvSpPr>
              <p:nvPr/>
            </p:nvSpPr>
            <p:spPr>
              <a:xfrm>
                <a:off x="844676" y="2943942"/>
                <a:ext cx="1235851" cy="58477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E81E7E93-3F8A-4F7E-B0DE-238A1DA6AF91}"/>
                  </a:ext>
                </a:extLst>
              </p:cNvPr>
              <p:cNvSpPr/>
              <p:nvPr/>
            </p:nvSpPr>
            <p:spPr>
              <a:xfrm>
                <a:off x="1890211" y="2665725"/>
                <a:ext cx="3900298" cy="1587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𝒅</m:t>
                              </m:r>
                            </m:num>
                            <m:den>
                              <m:r>
                                <a:rPr lang="en-US" altLang="ja-JP" sz="3600" b="1" i="1" smtClean="0">
                                  <a:solidFill>
                                    <a:srgbClr val="FF0000"/>
                                  </a:solidFill>
                                  <a:latin typeface="Cambria Math" panose="02040503050406030204" pitchFamily="18" charset="0"/>
                                </a:rPr>
                                <m:t>𝟐</m:t>
                              </m:r>
                            </m:den>
                          </m:f>
                        </m:den>
                      </m:f>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𝑪</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E81E7E93-3F8A-4F7E-B0DE-238A1DA6AF91}"/>
                  </a:ext>
                </a:extLst>
              </p:cNvPr>
              <p:cNvSpPr>
                <a:spLocks noRot="1" noChangeAspect="1" noMove="1" noResize="1" noEditPoints="1" noAdjustHandles="1" noChangeArrowheads="1" noChangeShapeType="1" noTextEdit="1"/>
              </p:cNvSpPr>
              <p:nvPr/>
            </p:nvSpPr>
            <p:spPr>
              <a:xfrm>
                <a:off x="1890211" y="2665725"/>
                <a:ext cx="3900298" cy="158787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ED0CDDDB-C71E-4311-B94D-52C5EA04ACEC}"/>
                  </a:ext>
                </a:extLst>
              </p:cNvPr>
              <p:cNvSpPr/>
              <p:nvPr/>
            </p:nvSpPr>
            <p:spPr>
              <a:xfrm>
                <a:off x="844676" y="5052770"/>
                <a:ext cx="118776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en-US" altLang="ja-JP" sz="3200" b="1" i="1" smtClean="0">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𝑳</m:t>
                          </m:r>
                        </m:sub>
                      </m:sSub>
                      <m:r>
                        <a:rPr lang="en-US" altLang="ja-JP" sz="3200" b="1" i="1" smtClean="0">
                          <a:solidFill>
                            <a:srgbClr val="FF0000"/>
                          </a:solidFill>
                          <a:latin typeface="Cambria Math" panose="02040503050406030204" pitchFamily="18" charset="0"/>
                        </a:rPr>
                        <m:t>=</m:t>
                      </m:r>
                    </m:oMath>
                  </m:oMathPara>
                </a14:m>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ED0CDDDB-C71E-4311-B94D-52C5EA04ACEC}"/>
                  </a:ext>
                </a:extLst>
              </p:cNvPr>
              <p:cNvSpPr>
                <a:spLocks noRot="1" noChangeAspect="1" noMove="1" noResize="1" noEditPoints="1" noAdjustHandles="1" noChangeArrowheads="1" noChangeShapeType="1" noTextEdit="1"/>
              </p:cNvSpPr>
              <p:nvPr/>
            </p:nvSpPr>
            <p:spPr>
              <a:xfrm>
                <a:off x="844676" y="5052770"/>
                <a:ext cx="1187761"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B21EAF5A-9D3C-4A60-92D1-9FB18C2FE605}"/>
                  </a:ext>
                </a:extLst>
              </p:cNvPr>
              <p:cNvSpPr/>
              <p:nvPr/>
            </p:nvSpPr>
            <p:spPr>
              <a:xfrm>
                <a:off x="2064201" y="4731226"/>
                <a:ext cx="5136021" cy="1587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a:solidFill>
                                <a:srgbClr val="FF0000"/>
                              </a:solidFill>
                              <a:latin typeface="Cambria Math" panose="02040503050406030204" pitchFamily="18" charset="0"/>
                            </a:rPr>
                            <m:t>𝑺</m:t>
                          </m:r>
                        </m:num>
                        <m:den>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𝒅</m:t>
                              </m:r>
                            </m:num>
                            <m:den>
                              <m:r>
                                <a:rPr lang="en-US" altLang="ja-JP" sz="3600" b="1" i="1">
                                  <a:solidFill>
                                    <a:srgbClr val="FF0000"/>
                                  </a:solidFill>
                                  <a:latin typeface="Cambria Math" panose="02040503050406030204" pitchFamily="18" charset="0"/>
                                </a:rPr>
                                <m:t>𝟐</m:t>
                              </m:r>
                            </m:den>
                          </m:f>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𝟐</m:t>
                          </m:r>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a:solidFill>
                                <a:srgbClr val="FF0000"/>
                              </a:solidFill>
                              <a:latin typeface="Cambria Math" panose="02040503050406030204" pitchFamily="18" charset="0"/>
                            </a:rPr>
                            <m:t>𝒅</m:t>
                          </m:r>
                        </m:den>
                      </m:f>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r>
                        <a:rPr lang="en-US" altLang="ja-JP" sz="3600" b="1" i="1">
                          <a:solidFill>
                            <a:srgbClr val="FF0000"/>
                          </a:solidFill>
                          <a:latin typeface="Cambria Math" panose="02040503050406030204" pitchFamily="18" charset="0"/>
                        </a:rPr>
                        <m:t>𝑪</m:t>
                      </m:r>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B21EAF5A-9D3C-4A60-92D1-9FB18C2FE605}"/>
                  </a:ext>
                </a:extLst>
              </p:cNvPr>
              <p:cNvSpPr>
                <a:spLocks noRot="1" noChangeAspect="1" noMove="1" noResize="1" noEditPoints="1" noAdjustHandles="1" noChangeArrowheads="1" noChangeShapeType="1" noTextEdit="1"/>
              </p:cNvSpPr>
              <p:nvPr/>
            </p:nvSpPr>
            <p:spPr>
              <a:xfrm>
                <a:off x="2064201" y="4731226"/>
                <a:ext cx="5136021" cy="158787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A36ED7A7-22B2-4308-86AA-FDB493889A49}"/>
                  </a:ext>
                </a:extLst>
              </p:cNvPr>
              <p:cNvSpPr/>
              <p:nvPr/>
            </p:nvSpPr>
            <p:spPr>
              <a:xfrm>
                <a:off x="6097035" y="1289359"/>
                <a:ext cx="110318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chemeClr val="tx1"/>
                          </a:solidFill>
                          <a:latin typeface="Cambria Math" panose="02040503050406030204" pitchFamily="18" charset="0"/>
                        </a:rPr>
                        <m:t>𝑪</m:t>
                      </m:r>
                      <m:r>
                        <a:rPr lang="en-US" altLang="ja-JP" sz="3600" b="1" i="1" smtClean="0">
                          <a:solidFill>
                            <a:schemeClr val="tx1"/>
                          </a:solidFill>
                          <a:latin typeface="Cambria Math" panose="02040503050406030204" pitchFamily="18" charset="0"/>
                        </a:rPr>
                        <m:t>=</m:t>
                      </m:r>
                    </m:oMath>
                  </m:oMathPara>
                </a14:m>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A36ED7A7-22B2-4308-86AA-FDB493889A49}"/>
                  </a:ext>
                </a:extLst>
              </p:cNvPr>
              <p:cNvSpPr>
                <a:spLocks noRot="1" noChangeAspect="1" noMove="1" noResize="1" noEditPoints="1" noAdjustHandles="1" noChangeArrowheads="1" noChangeShapeType="1" noTextEdit="1"/>
              </p:cNvSpPr>
              <p:nvPr/>
            </p:nvSpPr>
            <p:spPr>
              <a:xfrm>
                <a:off x="6097035" y="1289359"/>
                <a:ext cx="1103187"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76976FAF-DA75-4BF3-881F-EA8DCD1E7870}"/>
                  </a:ext>
                </a:extLst>
              </p:cNvPr>
              <p:cNvSpPr/>
              <p:nvPr/>
            </p:nvSpPr>
            <p:spPr>
              <a:xfrm>
                <a:off x="7065735" y="904768"/>
                <a:ext cx="115974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a:latin typeface="Cambria Math" panose="02040503050406030204" pitchFamily="18" charset="0"/>
                            </a:rPr>
                          </m:ctrlPr>
                        </m:fPr>
                        <m:num>
                          <m:sSub>
                            <m:sSubPr>
                              <m:ctrlPr>
                                <a:rPr lang="en-US" altLang="ja-JP" sz="4000" b="1" i="1">
                                  <a:latin typeface="Cambria Math" panose="02040503050406030204" pitchFamily="18" charset="0"/>
                                </a:rPr>
                              </m:ctrlPr>
                            </m:sSubPr>
                            <m:e>
                              <m:r>
                                <a:rPr lang="ja-JP" altLang="en-US" sz="4000" b="1" i="1">
                                  <a:latin typeface="Cambria Math" panose="02040503050406030204" pitchFamily="18" charset="0"/>
                                </a:rPr>
                                <m:t>𝜺</m:t>
                              </m:r>
                            </m:e>
                            <m:sub>
                              <m:r>
                                <a:rPr lang="en-US" altLang="ja-JP" sz="4000" b="1" i="1">
                                  <a:latin typeface="Cambria Math" panose="02040503050406030204" pitchFamily="18" charset="0"/>
                                </a:rPr>
                                <m:t>𝟎</m:t>
                              </m:r>
                            </m:sub>
                          </m:sSub>
                          <m:r>
                            <a:rPr lang="en-US" altLang="ja-JP" sz="4000" b="1" i="1">
                              <a:latin typeface="Cambria Math" panose="02040503050406030204" pitchFamily="18" charset="0"/>
                            </a:rPr>
                            <m:t>𝑺</m:t>
                          </m:r>
                        </m:num>
                        <m:den>
                          <m:r>
                            <a:rPr lang="en-US" altLang="ja-JP" sz="4000" b="1" i="1">
                              <a:latin typeface="Cambria Math" panose="02040503050406030204" pitchFamily="18" charset="0"/>
                            </a:rPr>
                            <m:t>𝒅</m:t>
                          </m:r>
                        </m:den>
                      </m:f>
                    </m:oMath>
                  </m:oMathPara>
                </a14:m>
                <a:endParaRPr lang="en-US" altLang="ja-JP" sz="4000" b="1" dirty="0">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76976FAF-DA75-4BF3-881F-EA8DCD1E7870}"/>
                  </a:ext>
                </a:extLst>
              </p:cNvPr>
              <p:cNvSpPr>
                <a:spLocks noRot="1" noChangeAspect="1" noMove="1" noResize="1" noEditPoints="1" noAdjustHandles="1" noChangeArrowheads="1" noChangeShapeType="1" noTextEdit="1"/>
              </p:cNvSpPr>
              <p:nvPr/>
            </p:nvSpPr>
            <p:spPr>
              <a:xfrm>
                <a:off x="7065735" y="904768"/>
                <a:ext cx="1159740" cy="1248803"/>
              </a:xfrm>
              <a:prstGeom prst="rect">
                <a:avLst/>
              </a:prstGeom>
              <a:blipFill>
                <a:blip r:embed="rId7"/>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31FDB85D-6AEF-4072-BBED-E872E73F40C2}"/>
              </a:ext>
            </a:extLst>
          </p:cNvPr>
          <p:cNvSpPr/>
          <p:nvPr/>
        </p:nvSpPr>
        <p:spPr>
          <a:xfrm>
            <a:off x="488059" y="858965"/>
            <a:ext cx="783907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もともとのコンデンサーの電気容量は</a:t>
            </a: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D7FFB373-40EB-45B6-8353-A975F8D3625B}"/>
                  </a:ext>
                </a:extLst>
              </p:cNvPr>
              <p:cNvSpPr/>
              <p:nvPr/>
            </p:nvSpPr>
            <p:spPr>
              <a:xfrm>
                <a:off x="463039" y="1468565"/>
                <a:ext cx="6296025" cy="461665"/>
              </a:xfrm>
              <a:prstGeom prst="rect">
                <a:avLst/>
              </a:prstGeom>
            </p:spPr>
            <p:txBody>
              <a:bodyPr wrap="square">
                <a:spAutoFit/>
              </a:bodyPr>
              <a:lstStyle/>
              <a:p>
                <a:r>
                  <a:rPr lang="ja-JP" altLang="en-US" sz="2400" b="1" dirty="0">
                    <a:solidFill>
                      <a:srgbClr val="0070C0"/>
                    </a:solidFill>
                    <a:latin typeface="HG丸ｺﾞｼｯｸM-PRO" panose="020F0600000000000000" pitchFamily="50" charset="-128"/>
                    <a:ea typeface="HG丸ｺﾞｼｯｸM-PRO" panose="020F0600000000000000" pitchFamily="50" charset="-128"/>
                  </a:rPr>
                  <a:t>極板間隔、面積を</a:t>
                </a:r>
                <a14:m>
                  <m:oMath xmlns:m="http://schemas.openxmlformats.org/officeDocument/2006/math">
                    <m:r>
                      <a:rPr lang="en-US" altLang="ja-JP" sz="2400" b="1" i="1">
                        <a:solidFill>
                          <a:srgbClr val="0070C0"/>
                        </a:solidFill>
                        <a:latin typeface="Cambria Math" panose="02040503050406030204" pitchFamily="18" charset="0"/>
                      </a:rPr>
                      <m:t>𝒅</m:t>
                    </m:r>
                    <m:r>
                      <a:rPr lang="en-US" altLang="ja-JP" sz="2400" b="1" i="1" smtClean="0">
                        <a:solidFill>
                          <a:srgbClr val="0070C0"/>
                        </a:solidFill>
                        <a:latin typeface="Cambria Math" panose="02040503050406030204" pitchFamily="18" charset="0"/>
                      </a:rPr>
                      <m:t>,</m:t>
                    </m:r>
                    <m:r>
                      <a:rPr lang="en-US" altLang="ja-JP" sz="2400" b="1" i="1" smtClean="0">
                        <a:solidFill>
                          <a:srgbClr val="0070C0"/>
                        </a:solidFill>
                        <a:latin typeface="Cambria Math" panose="02040503050406030204" pitchFamily="18" charset="0"/>
                      </a:rPr>
                      <m:t>𝑺</m:t>
                    </m:r>
                  </m:oMath>
                </a14:m>
                <a:r>
                  <a:rPr lang="ja-JP" altLang="en-US" sz="2400" b="1" dirty="0">
                    <a:solidFill>
                      <a:srgbClr val="0070C0"/>
                    </a:solidFill>
                    <a:latin typeface="HG丸ｺﾞｼｯｸM-PRO" panose="020F0600000000000000" pitchFamily="50" charset="-128"/>
                    <a:ea typeface="HG丸ｺﾞｼｯｸM-PRO" panose="020F0600000000000000" pitchFamily="50" charset="-128"/>
                  </a:rPr>
                  <a:t>とすると、</a:t>
                </a:r>
              </a:p>
            </p:txBody>
          </p:sp>
        </mc:Choice>
        <mc:Fallback xmlns="">
          <p:sp>
            <p:nvSpPr>
              <p:cNvPr id="15" name="正方形/長方形 14">
                <a:extLst>
                  <a:ext uri="{FF2B5EF4-FFF2-40B4-BE49-F238E27FC236}">
                    <a16:creationId xmlns:a16="http://schemas.microsoft.com/office/drawing/2014/main" id="{D7FFB373-40EB-45B6-8353-A975F8D3625B}"/>
                  </a:ext>
                </a:extLst>
              </p:cNvPr>
              <p:cNvSpPr>
                <a:spLocks noRot="1" noChangeAspect="1" noMove="1" noResize="1" noEditPoints="1" noAdjustHandles="1" noChangeArrowheads="1" noChangeShapeType="1" noTextEdit="1"/>
              </p:cNvSpPr>
              <p:nvPr/>
            </p:nvSpPr>
            <p:spPr>
              <a:xfrm>
                <a:off x="463039" y="1468565"/>
                <a:ext cx="6296025" cy="461665"/>
              </a:xfrm>
              <a:prstGeom prst="rect">
                <a:avLst/>
              </a:prstGeom>
              <a:blipFill>
                <a:blip r:embed="rId8"/>
                <a:stretch>
                  <a:fillRect l="-1549" t="-14474" b="-25000"/>
                </a:stretch>
              </a:blipFill>
            </p:spPr>
            <p:txBody>
              <a:bodyPr/>
              <a:lstStyle/>
              <a:p>
                <a:r>
                  <a:rPr lang="ja-JP" altLang="en-US">
                    <a:noFill/>
                  </a:rPr>
                  <a:t> </a:t>
                </a:r>
              </a:p>
            </p:txBody>
          </p:sp>
        </mc:Fallback>
      </mc:AlternateContent>
      <p:grpSp>
        <p:nvGrpSpPr>
          <p:cNvPr id="16" name="グループ化 15">
            <a:extLst>
              <a:ext uri="{FF2B5EF4-FFF2-40B4-BE49-F238E27FC236}">
                <a16:creationId xmlns:a16="http://schemas.microsoft.com/office/drawing/2014/main" id="{BBCEFC3D-D098-47E0-98AE-89ABAF8EDFD7}"/>
              </a:ext>
            </a:extLst>
          </p:cNvPr>
          <p:cNvGrpSpPr/>
          <p:nvPr/>
        </p:nvGrpSpPr>
        <p:grpSpPr>
          <a:xfrm>
            <a:off x="8712073" y="774711"/>
            <a:ext cx="3220938" cy="5604253"/>
            <a:chOff x="8351058" y="305713"/>
            <a:chExt cx="3668458" cy="6382912"/>
          </a:xfrm>
        </p:grpSpPr>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BE55010B-FADB-4381-8807-4B4D79CDCD03}"/>
                    </a:ext>
                  </a:extLst>
                </p:cNvPr>
                <p:cNvSpPr/>
                <p:nvPr/>
              </p:nvSpPr>
              <p:spPr>
                <a:xfrm>
                  <a:off x="11221588" y="4988999"/>
                  <a:ext cx="753586"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𝐿</m:t>
                            </m:r>
                          </m:sub>
                        </m:sSub>
                      </m:oMath>
                    </m:oMathPara>
                  </a14:m>
                  <a:endParaRPr lang="ja-JP" altLang="en-US" sz="500" dirty="0">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BE55010B-FADB-4381-8807-4B4D79CDCD03}"/>
                    </a:ext>
                  </a:extLst>
                </p:cNvPr>
                <p:cNvSpPr>
                  <a:spLocks noRot="1" noChangeAspect="1" noMove="1" noResize="1" noEditPoints="1" noAdjustHandles="1" noChangeArrowheads="1" noChangeShapeType="1" noTextEdit="1"/>
                </p:cNvSpPr>
                <p:nvPr/>
              </p:nvSpPr>
              <p:spPr>
                <a:xfrm>
                  <a:off x="11221588" y="4988999"/>
                  <a:ext cx="753586" cy="595917"/>
                </a:xfrm>
                <a:prstGeom prst="rect">
                  <a:avLst/>
                </a:prstGeom>
                <a:blipFill>
                  <a:blip r:embed="rId9"/>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CB1464C0-924E-4E89-AF63-9FEC7CD233DA}"/>
                </a:ext>
              </a:extLst>
            </p:cNvPr>
            <p:cNvSpPr/>
            <p:nvPr/>
          </p:nvSpPr>
          <p:spPr>
            <a:xfrm rot="16200000">
              <a:off x="10080814" y="-58326"/>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19" name="直線コネクタ 18">
              <a:extLst>
                <a:ext uri="{FF2B5EF4-FFF2-40B4-BE49-F238E27FC236}">
                  <a16:creationId xmlns:a16="http://schemas.microsoft.com/office/drawing/2014/main" id="{49C8EB41-828C-43FA-B74D-AA41ECAE0358}"/>
                </a:ext>
              </a:extLst>
            </p:cNvPr>
            <p:cNvCxnSpPr/>
            <p:nvPr/>
          </p:nvCxnSpPr>
          <p:spPr>
            <a:xfrm rot="16200000" flipH="1" flipV="1">
              <a:off x="10058994" y="2669455"/>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E6157CA-ACCB-4E75-AF47-929469CDE61C}"/>
                </a:ext>
              </a:extLst>
            </p:cNvPr>
            <p:cNvCxnSpPr/>
            <p:nvPr/>
          </p:nvCxnSpPr>
          <p:spPr>
            <a:xfrm rot="16200000" flipH="1" flipV="1">
              <a:off x="10058994" y="728527"/>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右矢印 69">
              <a:extLst>
                <a:ext uri="{FF2B5EF4-FFF2-40B4-BE49-F238E27FC236}">
                  <a16:creationId xmlns:a16="http://schemas.microsoft.com/office/drawing/2014/main" id="{83D4B887-5CDE-417B-A45F-348491E08D2F}"/>
                </a:ext>
              </a:extLst>
            </p:cNvPr>
            <p:cNvSpPr/>
            <p:nvPr/>
          </p:nvSpPr>
          <p:spPr>
            <a:xfrm rot="5400000">
              <a:off x="10101542" y="2941359"/>
              <a:ext cx="271283" cy="380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31440466-3741-413B-8241-7C830FF81EE5}"/>
                </a:ext>
              </a:extLst>
            </p:cNvPr>
            <p:cNvSpPr/>
            <p:nvPr/>
          </p:nvSpPr>
          <p:spPr>
            <a:xfrm rot="16200000">
              <a:off x="10080814" y="1350467"/>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2B0FC402-65AA-4F00-A734-8DA4B449CE6F}"/>
                </a:ext>
              </a:extLst>
            </p:cNvPr>
            <p:cNvSpPr/>
            <p:nvPr/>
          </p:nvSpPr>
          <p:spPr>
            <a:xfrm>
              <a:off x="9139470" y="1704975"/>
              <a:ext cx="2119080" cy="544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CD58C5C7-0C4F-4AA2-897D-D4D6A2BCC699}"/>
                    </a:ext>
                  </a:extLst>
                </p:cNvPr>
                <p:cNvSpPr/>
                <p:nvPr/>
              </p:nvSpPr>
              <p:spPr>
                <a:xfrm>
                  <a:off x="11275938" y="1699380"/>
                  <a:ext cx="732991"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CD58C5C7-0C4F-4AA2-897D-D4D6A2BCC699}"/>
                    </a:ext>
                  </a:extLst>
                </p:cNvPr>
                <p:cNvSpPr>
                  <a:spLocks noRot="1" noChangeAspect="1" noMove="1" noResize="1" noEditPoints="1" noAdjustHandles="1" noChangeArrowheads="1" noChangeShapeType="1" noTextEdit="1"/>
                </p:cNvSpPr>
                <p:nvPr/>
              </p:nvSpPr>
              <p:spPr>
                <a:xfrm>
                  <a:off x="11275938" y="1699380"/>
                  <a:ext cx="732991" cy="595917"/>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192FFA36-5E8E-4BCE-997F-D5BF579D9E7A}"/>
                    </a:ext>
                  </a:extLst>
                </p:cNvPr>
                <p:cNvSpPr/>
                <p:nvPr/>
              </p:nvSpPr>
              <p:spPr>
                <a:xfrm>
                  <a:off x="9732889" y="1672710"/>
                  <a:ext cx="1138814"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a:solidFill>
                                  <a:schemeClr val="tx1"/>
                                </a:solidFill>
                                <a:latin typeface="Cambria Math" panose="02040503050406030204" pitchFamily="18" charset="0"/>
                              </a:rPr>
                              <m:t>𝒓</m:t>
                            </m:r>
                          </m:sub>
                        </m:sSub>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192FFA36-5E8E-4BCE-997F-D5BF579D9E7A}"/>
                    </a:ext>
                  </a:extLst>
                </p:cNvPr>
                <p:cNvSpPr>
                  <a:spLocks noRot="1" noChangeAspect="1" noMove="1" noResize="1" noEditPoints="1" noAdjustHandles="1" noChangeArrowheads="1" noChangeShapeType="1" noTextEdit="1"/>
                </p:cNvSpPr>
                <p:nvPr/>
              </p:nvSpPr>
              <p:spPr>
                <a:xfrm>
                  <a:off x="9732889" y="1672710"/>
                  <a:ext cx="1138814" cy="59591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91235784-1820-42FE-A293-B0A53189DA86}"/>
                    </a:ext>
                  </a:extLst>
                </p:cNvPr>
                <p:cNvSpPr/>
                <p:nvPr/>
              </p:nvSpPr>
              <p:spPr>
                <a:xfrm>
                  <a:off x="9841474" y="1038225"/>
                  <a:ext cx="751250"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91235784-1820-42FE-A293-B0A53189DA86}"/>
                    </a:ext>
                  </a:extLst>
                </p:cNvPr>
                <p:cNvSpPr>
                  <a:spLocks noRot="1" noChangeAspect="1" noMove="1" noResize="1" noEditPoints="1" noAdjustHandles="1" noChangeArrowheads="1" noChangeShapeType="1" noTextEdit="1"/>
                </p:cNvSpPr>
                <p:nvPr/>
              </p:nvSpPr>
              <p:spPr>
                <a:xfrm>
                  <a:off x="9841474" y="1038225"/>
                  <a:ext cx="751250" cy="59591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F8FDD50B-FEF0-4B66-AE4C-906AB994D866}"/>
                    </a:ext>
                  </a:extLst>
                </p:cNvPr>
                <p:cNvSpPr/>
                <p:nvPr/>
              </p:nvSpPr>
              <p:spPr>
                <a:xfrm>
                  <a:off x="11213422" y="3422362"/>
                  <a:ext cx="806094"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𝑈</m:t>
                            </m:r>
                          </m:sub>
                        </m:sSub>
                      </m:oMath>
                    </m:oMathPara>
                  </a14:m>
                  <a:endParaRPr lang="ja-JP" altLang="en-US" sz="500" dirty="0">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F8FDD50B-FEF0-4B66-AE4C-906AB994D866}"/>
                    </a:ext>
                  </a:extLst>
                </p:cNvPr>
                <p:cNvSpPr>
                  <a:spLocks noRot="1" noChangeAspect="1" noMove="1" noResize="1" noEditPoints="1" noAdjustHandles="1" noChangeArrowheads="1" noChangeShapeType="1" noTextEdit="1"/>
                </p:cNvSpPr>
                <p:nvPr/>
              </p:nvSpPr>
              <p:spPr>
                <a:xfrm>
                  <a:off x="11213422" y="3422362"/>
                  <a:ext cx="806094" cy="59591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27175289-7595-4C25-BFCE-6E7B55624C47}"/>
                    </a:ext>
                  </a:extLst>
                </p:cNvPr>
                <p:cNvSpPr/>
                <p:nvPr/>
              </p:nvSpPr>
              <p:spPr>
                <a:xfrm>
                  <a:off x="8351058" y="837293"/>
                  <a:ext cx="496963" cy="768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27175289-7595-4C25-BFCE-6E7B55624C47}"/>
                    </a:ext>
                  </a:extLst>
                </p:cNvPr>
                <p:cNvSpPr>
                  <a:spLocks noRot="1" noChangeAspect="1" noMove="1" noResize="1" noEditPoints="1" noAdjustHandles="1" noChangeArrowheads="1" noChangeShapeType="1" noTextEdit="1"/>
                </p:cNvSpPr>
                <p:nvPr/>
              </p:nvSpPr>
              <p:spPr>
                <a:xfrm>
                  <a:off x="8351058" y="837293"/>
                  <a:ext cx="496963" cy="76870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0334DFEA-AF68-4FF7-9DFF-4203FCD2BED1}"/>
                    </a:ext>
                  </a:extLst>
                </p:cNvPr>
                <p:cNvSpPr/>
                <p:nvPr/>
              </p:nvSpPr>
              <p:spPr>
                <a:xfrm>
                  <a:off x="9409241" y="305713"/>
                  <a:ext cx="570649"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𝑆</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0334DFEA-AF68-4FF7-9DFF-4203FCD2BED1}"/>
                    </a:ext>
                  </a:extLst>
                </p:cNvPr>
                <p:cNvSpPr>
                  <a:spLocks noRot="1" noChangeAspect="1" noMove="1" noResize="1" noEditPoints="1" noAdjustHandles="1" noChangeArrowheads="1" noChangeShapeType="1" noTextEdit="1"/>
                </p:cNvSpPr>
                <p:nvPr/>
              </p:nvSpPr>
              <p:spPr>
                <a:xfrm>
                  <a:off x="9409241" y="305713"/>
                  <a:ext cx="570649" cy="595917"/>
                </a:xfrm>
                <a:prstGeom prst="rect">
                  <a:avLst/>
                </a:prstGeom>
                <a:blipFill>
                  <a:blip r:embed="rId15"/>
                  <a:stretch>
                    <a:fillRect/>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6D923257-CC4E-47B5-8B0D-8213A0D0C968}"/>
                </a:ext>
              </a:extLst>
            </p:cNvPr>
            <p:cNvCxnSpPr>
              <a:cxnSpLocks/>
            </p:cNvCxnSpPr>
            <p:nvPr/>
          </p:nvCxnSpPr>
          <p:spPr>
            <a:xfrm>
              <a:off x="8950743" y="1072000"/>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67F6F022-EDC6-4CE4-88A8-6885AF38587F}"/>
                    </a:ext>
                  </a:extLst>
                </p:cNvPr>
                <p:cNvSpPr/>
                <p:nvPr/>
              </p:nvSpPr>
              <p:spPr>
                <a:xfrm>
                  <a:off x="8351058" y="1599293"/>
                  <a:ext cx="496963" cy="768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67F6F022-EDC6-4CE4-88A8-6885AF38587F}"/>
                    </a:ext>
                  </a:extLst>
                </p:cNvPr>
                <p:cNvSpPr>
                  <a:spLocks noRot="1" noChangeAspect="1" noMove="1" noResize="1" noEditPoints="1" noAdjustHandles="1" noChangeArrowheads="1" noChangeShapeType="1" noTextEdit="1"/>
                </p:cNvSpPr>
                <p:nvPr/>
              </p:nvSpPr>
              <p:spPr>
                <a:xfrm>
                  <a:off x="8351058" y="1599293"/>
                  <a:ext cx="496963" cy="768703"/>
                </a:xfrm>
                <a:prstGeom prst="rect">
                  <a:avLst/>
                </a:prstGeom>
                <a:blipFill>
                  <a:blip r:embed="rId16"/>
                  <a:stretch>
                    <a:fillRect/>
                  </a:stretch>
                </a:blipFill>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D15D56EF-BEEA-4C05-B477-0FA365C9051C}"/>
                </a:ext>
              </a:extLst>
            </p:cNvPr>
            <p:cNvCxnSpPr>
              <a:cxnSpLocks/>
            </p:cNvCxnSpPr>
            <p:nvPr/>
          </p:nvCxnSpPr>
          <p:spPr>
            <a:xfrm>
              <a:off x="8950743" y="1710175"/>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19877ED7-02B9-4AA3-A229-90ADF32CCF5E}"/>
                </a:ext>
              </a:extLst>
            </p:cNvPr>
            <p:cNvSpPr/>
            <p:nvPr/>
          </p:nvSpPr>
          <p:spPr>
            <a:xfrm rot="16200000">
              <a:off x="10080814" y="2922999"/>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5FEB221B-BA68-42C1-909E-FFBE520AA14A}"/>
                </a:ext>
              </a:extLst>
            </p:cNvPr>
            <p:cNvCxnSpPr/>
            <p:nvPr/>
          </p:nvCxnSpPr>
          <p:spPr>
            <a:xfrm rot="16200000" flipH="1" flipV="1">
              <a:off x="10058994" y="6555655"/>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238446B-92FB-4431-B512-09E5618998D5}"/>
                </a:ext>
              </a:extLst>
            </p:cNvPr>
            <p:cNvCxnSpPr/>
            <p:nvPr/>
          </p:nvCxnSpPr>
          <p:spPr>
            <a:xfrm rot="16200000" flipH="1" flipV="1">
              <a:off x="10058994" y="370985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6929186E-6F28-4FB6-A27A-64CE9ED3EFE6}"/>
                </a:ext>
              </a:extLst>
            </p:cNvPr>
            <p:cNvSpPr/>
            <p:nvPr/>
          </p:nvSpPr>
          <p:spPr>
            <a:xfrm rot="16200000">
              <a:off x="10080814" y="5236667"/>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25BE3DCB-787B-4DBA-B297-20115D6FB8BB}"/>
                </a:ext>
              </a:extLst>
            </p:cNvPr>
            <p:cNvSpPr/>
            <p:nvPr/>
          </p:nvSpPr>
          <p:spPr>
            <a:xfrm>
              <a:off x="9139470" y="5591175"/>
              <a:ext cx="2119080" cy="544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A4BBA8B0-AFAB-4EE4-857E-4B8367F984C0}"/>
                    </a:ext>
                  </a:extLst>
                </p:cNvPr>
                <p:cNvSpPr/>
                <p:nvPr/>
              </p:nvSpPr>
              <p:spPr>
                <a:xfrm>
                  <a:off x="11275939" y="5585580"/>
                  <a:ext cx="732992"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m:oMathPara>
                  </a14:m>
                  <a:endParaRPr lang="ja-JP" altLang="en-US" sz="1600" dirty="0">
                    <a:latin typeface="HG丸ｺﾞｼｯｸM-PRO" panose="020F0600000000000000" pitchFamily="50" charset="-128"/>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A4BBA8B0-AFAB-4EE4-857E-4B8367F984C0}"/>
                    </a:ext>
                  </a:extLst>
                </p:cNvPr>
                <p:cNvSpPr>
                  <a:spLocks noRot="1" noChangeAspect="1" noMove="1" noResize="1" noEditPoints="1" noAdjustHandles="1" noChangeArrowheads="1" noChangeShapeType="1" noTextEdit="1"/>
                </p:cNvSpPr>
                <p:nvPr/>
              </p:nvSpPr>
              <p:spPr>
                <a:xfrm>
                  <a:off x="11275939" y="5585580"/>
                  <a:ext cx="732992" cy="595917"/>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CA680C7E-AAB1-48CB-B498-7E5F1E8A0800}"/>
                    </a:ext>
                  </a:extLst>
                </p:cNvPr>
                <p:cNvSpPr/>
                <p:nvPr/>
              </p:nvSpPr>
              <p:spPr>
                <a:xfrm>
                  <a:off x="9732889" y="5558910"/>
                  <a:ext cx="1138814"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a:solidFill>
                                  <a:schemeClr val="tx1"/>
                                </a:solidFill>
                                <a:latin typeface="Cambria Math" panose="02040503050406030204" pitchFamily="18" charset="0"/>
                              </a:rPr>
                              <m:t>𝒓</m:t>
                            </m:r>
                          </m:sub>
                        </m:sSub>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CA680C7E-AAB1-48CB-B498-7E5F1E8A0800}"/>
                    </a:ext>
                  </a:extLst>
                </p:cNvPr>
                <p:cNvSpPr>
                  <a:spLocks noRot="1" noChangeAspect="1" noMove="1" noResize="1" noEditPoints="1" noAdjustHandles="1" noChangeArrowheads="1" noChangeShapeType="1" noTextEdit="1"/>
                </p:cNvSpPr>
                <p:nvPr/>
              </p:nvSpPr>
              <p:spPr>
                <a:xfrm>
                  <a:off x="9732889" y="5558910"/>
                  <a:ext cx="1138814" cy="595917"/>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67C282ED-36AE-41A0-8E23-7A1EB6ED8619}"/>
                    </a:ext>
                  </a:extLst>
                </p:cNvPr>
                <p:cNvSpPr/>
                <p:nvPr/>
              </p:nvSpPr>
              <p:spPr>
                <a:xfrm>
                  <a:off x="9841475" y="4019550"/>
                  <a:ext cx="751250"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solidFill>
                                  <a:schemeClr val="tx1"/>
                                </a:solidFill>
                                <a:latin typeface="Cambria Math" panose="02040503050406030204" pitchFamily="18" charset="0"/>
                              </a:rPr>
                            </m:ctrlPr>
                          </m:sSubPr>
                          <m:e>
                            <m:r>
                              <a:rPr lang="ja-JP" altLang="en-US" sz="2800" b="1" i="1">
                                <a:solidFill>
                                  <a:schemeClr val="tx1"/>
                                </a:solidFill>
                                <a:latin typeface="Cambria Math" panose="02040503050406030204" pitchFamily="18" charset="0"/>
                              </a:rPr>
                              <m:t>𝜺</m:t>
                            </m:r>
                          </m:e>
                          <m:sub>
                            <m:r>
                              <a:rPr lang="en-US" altLang="ja-JP" sz="2800" b="1" i="1" smtClean="0">
                                <a:solidFill>
                                  <a:schemeClr val="tx1"/>
                                </a:solidFill>
                                <a:latin typeface="Cambria Math" panose="02040503050406030204" pitchFamily="18" charset="0"/>
                              </a:rPr>
                              <m:t>𝟎</m:t>
                            </m:r>
                          </m:sub>
                        </m:sSub>
                      </m:oMath>
                    </m:oMathPara>
                  </a14:m>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67C282ED-36AE-41A0-8E23-7A1EB6ED8619}"/>
                    </a:ext>
                  </a:extLst>
                </p:cNvPr>
                <p:cNvSpPr>
                  <a:spLocks noRot="1" noChangeAspect="1" noMove="1" noResize="1" noEditPoints="1" noAdjustHandles="1" noChangeArrowheads="1" noChangeShapeType="1" noTextEdit="1"/>
                </p:cNvSpPr>
                <p:nvPr/>
              </p:nvSpPr>
              <p:spPr>
                <a:xfrm>
                  <a:off x="9841475" y="4019550"/>
                  <a:ext cx="751250" cy="595917"/>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57FF8E6B-1F61-429A-B992-DA419A23FBC1}"/>
                    </a:ext>
                  </a:extLst>
                </p:cNvPr>
                <p:cNvSpPr/>
                <p:nvPr/>
              </p:nvSpPr>
              <p:spPr>
                <a:xfrm>
                  <a:off x="8372829" y="3978275"/>
                  <a:ext cx="496963" cy="768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57FF8E6B-1F61-429A-B992-DA419A23FBC1}"/>
                    </a:ext>
                  </a:extLst>
                </p:cNvPr>
                <p:cNvSpPr>
                  <a:spLocks noRot="1" noChangeAspect="1" noMove="1" noResize="1" noEditPoints="1" noAdjustHandles="1" noChangeArrowheads="1" noChangeShapeType="1" noTextEdit="1"/>
                </p:cNvSpPr>
                <p:nvPr/>
              </p:nvSpPr>
              <p:spPr>
                <a:xfrm>
                  <a:off x="8372829" y="3978275"/>
                  <a:ext cx="496963" cy="768703"/>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BF9532F0-6DDC-4BE8-A042-8EA4AA62C5F3}"/>
                    </a:ext>
                  </a:extLst>
                </p:cNvPr>
                <p:cNvSpPr/>
                <p:nvPr/>
              </p:nvSpPr>
              <p:spPr>
                <a:xfrm>
                  <a:off x="9409241" y="3287038"/>
                  <a:ext cx="570649" cy="595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002060"/>
                            </a:solidFill>
                            <a:latin typeface="Cambria Math" panose="02040503050406030204" pitchFamily="18" charset="0"/>
                          </a:rPr>
                          <m:t>𝑆</m:t>
                        </m:r>
                      </m:oMath>
                    </m:oMathPara>
                  </a14:m>
                  <a:endParaRPr lang="ja-JP" altLang="en-US" sz="900"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BF9532F0-6DDC-4BE8-A042-8EA4AA62C5F3}"/>
                    </a:ext>
                  </a:extLst>
                </p:cNvPr>
                <p:cNvSpPr>
                  <a:spLocks noRot="1" noChangeAspect="1" noMove="1" noResize="1" noEditPoints="1" noAdjustHandles="1" noChangeArrowheads="1" noChangeShapeType="1" noTextEdit="1"/>
                </p:cNvSpPr>
                <p:nvPr/>
              </p:nvSpPr>
              <p:spPr>
                <a:xfrm>
                  <a:off x="9409241" y="3287038"/>
                  <a:ext cx="570649" cy="595917"/>
                </a:xfrm>
                <a:prstGeom prst="rect">
                  <a:avLst/>
                </a:prstGeom>
                <a:blipFill>
                  <a:blip r:embed="rId21"/>
                  <a:stretch>
                    <a:fillRect/>
                  </a:stretch>
                </a:blipFill>
              </p:spPr>
              <p:txBody>
                <a:bodyPr/>
                <a:lstStyle/>
                <a:p>
                  <a:r>
                    <a:rPr lang="ja-JP" altLang="en-US">
                      <a:noFill/>
                    </a:rPr>
                    <a:t> </a:t>
                  </a:r>
                </a:p>
              </p:txBody>
            </p:sp>
          </mc:Fallback>
        </mc:AlternateContent>
        <p:cxnSp>
          <p:nvCxnSpPr>
            <p:cNvPr id="43" name="直線矢印コネクタ 42">
              <a:extLst>
                <a:ext uri="{FF2B5EF4-FFF2-40B4-BE49-F238E27FC236}">
                  <a16:creationId xmlns:a16="http://schemas.microsoft.com/office/drawing/2014/main" id="{E6E11E82-4423-4C1D-81D2-9C045EAD0FD8}"/>
                </a:ext>
              </a:extLst>
            </p:cNvPr>
            <p:cNvCxnSpPr>
              <a:cxnSpLocks/>
            </p:cNvCxnSpPr>
            <p:nvPr/>
          </p:nvCxnSpPr>
          <p:spPr>
            <a:xfrm>
              <a:off x="8950743" y="4053325"/>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a:extLst>
                    <a:ext uri="{FF2B5EF4-FFF2-40B4-BE49-F238E27FC236}">
                      <a16:creationId xmlns:a16="http://schemas.microsoft.com/office/drawing/2014/main" id="{61484BDC-6663-4B75-A0AD-0AEBD6B19C61}"/>
                    </a:ext>
                  </a:extLst>
                </p:cNvPr>
                <p:cNvSpPr/>
                <p:nvPr/>
              </p:nvSpPr>
              <p:spPr>
                <a:xfrm>
                  <a:off x="8351058" y="5485492"/>
                  <a:ext cx="496963" cy="768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rgbClr val="002060"/>
                                </a:solidFill>
                                <a:latin typeface="Cambria Math" panose="02040503050406030204" pitchFamily="18" charset="0"/>
                              </a:rPr>
                            </m:ctrlPr>
                          </m:fPr>
                          <m:num>
                            <m:r>
                              <a:rPr lang="en-US" altLang="ja-JP" sz="2000" b="1" i="1" smtClean="0">
                                <a:solidFill>
                                  <a:srgbClr val="002060"/>
                                </a:solidFill>
                                <a:latin typeface="Cambria Math" panose="02040503050406030204" pitchFamily="18" charset="0"/>
                              </a:rPr>
                              <m:t>𝒅</m:t>
                            </m:r>
                          </m:num>
                          <m:den>
                            <m:r>
                              <a:rPr lang="en-US" altLang="ja-JP" sz="2000" b="1" i="1" smtClean="0">
                                <a:solidFill>
                                  <a:srgbClr val="002060"/>
                                </a:solidFill>
                                <a:latin typeface="Cambria Math" panose="02040503050406030204" pitchFamily="18" charset="0"/>
                              </a:rPr>
                              <m:t>𝟐</m:t>
                            </m:r>
                          </m:den>
                        </m:f>
                      </m:oMath>
                    </m:oMathPara>
                  </a14:m>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44" name="正方形/長方形 43">
                  <a:extLst>
                    <a:ext uri="{FF2B5EF4-FFF2-40B4-BE49-F238E27FC236}">
                      <a16:creationId xmlns:a16="http://schemas.microsoft.com/office/drawing/2014/main" id="{61484BDC-6663-4B75-A0AD-0AEBD6B19C61}"/>
                    </a:ext>
                  </a:extLst>
                </p:cNvPr>
                <p:cNvSpPr>
                  <a:spLocks noRot="1" noChangeAspect="1" noMove="1" noResize="1" noEditPoints="1" noAdjustHandles="1" noChangeArrowheads="1" noChangeShapeType="1" noTextEdit="1"/>
                </p:cNvSpPr>
                <p:nvPr/>
              </p:nvSpPr>
              <p:spPr>
                <a:xfrm>
                  <a:off x="8351058" y="5485492"/>
                  <a:ext cx="496963" cy="768703"/>
                </a:xfrm>
                <a:prstGeom prst="rect">
                  <a:avLst/>
                </a:prstGeom>
                <a:blipFill>
                  <a:blip r:embed="rId22"/>
                  <a:stretch>
                    <a:fillRect/>
                  </a:stretch>
                </a:blipFill>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219CF4C0-1ECE-4B0B-8E94-8AB9BF1FA9A0}"/>
                </a:ext>
              </a:extLst>
            </p:cNvPr>
            <p:cNvCxnSpPr>
              <a:cxnSpLocks/>
            </p:cNvCxnSpPr>
            <p:nvPr/>
          </p:nvCxnSpPr>
          <p:spPr>
            <a:xfrm>
              <a:off x="8950743" y="5596375"/>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6DAA5967-09F8-48A2-AC26-2FB728AAD19A}"/>
                </a:ext>
              </a:extLst>
            </p:cNvPr>
            <p:cNvSpPr/>
            <p:nvPr/>
          </p:nvSpPr>
          <p:spPr>
            <a:xfrm rot="16200000">
              <a:off x="10094874" y="4409807"/>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0665D310-23A6-4DDC-A121-BA1FAD345321}"/>
                </a:ext>
              </a:extLst>
            </p:cNvPr>
            <p:cNvSpPr/>
            <p:nvPr/>
          </p:nvSpPr>
          <p:spPr>
            <a:xfrm rot="16200000">
              <a:off x="10087617" y="3792950"/>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p:txBody>
        </p:sp>
        <p:cxnSp>
          <p:nvCxnSpPr>
            <p:cNvPr id="48" name="直線コネクタ 47">
              <a:extLst>
                <a:ext uri="{FF2B5EF4-FFF2-40B4-BE49-F238E27FC236}">
                  <a16:creationId xmlns:a16="http://schemas.microsoft.com/office/drawing/2014/main" id="{E3FE5196-3162-4F7A-AC3D-4136A690CA9A}"/>
                </a:ext>
              </a:extLst>
            </p:cNvPr>
            <p:cNvCxnSpPr>
              <a:cxnSpLocks/>
              <a:endCxn id="46" idx="3"/>
            </p:cNvCxnSpPr>
            <p:nvPr/>
          </p:nvCxnSpPr>
          <p:spPr>
            <a:xfrm flipH="1">
              <a:off x="10205463" y="4972379"/>
              <a:ext cx="1016" cy="371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193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43</a:t>
            </a:fld>
            <a:endParaRPr kumimoji="1" lang="ja-JP" altLang="en-US"/>
          </a:p>
        </p:txBody>
      </p:sp>
      <p:sp>
        <p:nvSpPr>
          <p:cNvPr id="6" name="正方形/長方形 5">
            <a:extLst>
              <a:ext uri="{FF2B5EF4-FFF2-40B4-BE49-F238E27FC236}">
                <a16:creationId xmlns:a16="http://schemas.microsoft.com/office/drawing/2014/main" id="{BBBD66E4-EF65-43A6-BF6E-E9E5806E13E7}"/>
              </a:ext>
            </a:extLst>
          </p:cNvPr>
          <p:cNvSpPr/>
          <p:nvPr/>
        </p:nvSpPr>
        <p:spPr>
          <a:xfrm>
            <a:off x="473572" y="1420801"/>
            <a:ext cx="5765758" cy="198981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C4247126-4017-42E3-85CC-0A00BA0F25FA}"/>
              </a:ext>
            </a:extLst>
          </p:cNvPr>
          <p:cNvSpPr/>
          <p:nvPr/>
        </p:nvSpPr>
        <p:spPr>
          <a:xfrm>
            <a:off x="168508" y="908015"/>
            <a:ext cx="8892155"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（３）（１）（２）から図１の場合の電気容量を求めなさい。</a:t>
            </a: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05C2283F-E4B3-4C64-91C7-16697E0E0E55}"/>
                  </a:ext>
                </a:extLst>
              </p:cNvPr>
              <p:cNvSpPr/>
              <p:nvPr/>
            </p:nvSpPr>
            <p:spPr>
              <a:xfrm>
                <a:off x="9587217" y="2327907"/>
                <a:ext cx="206171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chemeClr val="tx1"/>
                              </a:solidFill>
                              <a:latin typeface="Cambria Math" panose="02040503050406030204" pitchFamily="18" charset="0"/>
                            </a:rPr>
                          </m:ctrlPr>
                        </m:sSubPr>
                        <m:e>
                          <m:r>
                            <a:rPr lang="en-US" altLang="ja-JP" sz="3600" b="1" i="1" smtClean="0">
                              <a:solidFill>
                                <a:schemeClr val="tx1"/>
                              </a:solidFill>
                              <a:latin typeface="Cambria Math" panose="02040503050406030204" pitchFamily="18" charset="0"/>
                            </a:rPr>
                            <m:t>𝑪</m:t>
                          </m:r>
                        </m:e>
                        <m:sub>
                          <m:r>
                            <a:rPr lang="en-US" altLang="ja-JP" sz="3600" b="1" i="1" smtClean="0">
                              <a:latin typeface="Cambria Math" panose="02040503050406030204" pitchFamily="18" charset="0"/>
                            </a:rPr>
                            <m:t>𝑼</m:t>
                          </m:r>
                        </m:sub>
                      </m:sSub>
                      <m:r>
                        <a:rPr lang="en-US" altLang="ja-JP" sz="3600" b="1" i="1" smtClean="0">
                          <a:solidFill>
                            <a:schemeClr val="tx1"/>
                          </a:solidFill>
                          <a:latin typeface="Cambria Math" panose="02040503050406030204" pitchFamily="18" charset="0"/>
                        </a:rPr>
                        <m:t>=</m:t>
                      </m:r>
                      <m:r>
                        <a:rPr lang="en-US" altLang="ja-JP" sz="3600" b="1" i="1" smtClean="0">
                          <a:solidFill>
                            <a:schemeClr val="tx1"/>
                          </a:solidFill>
                          <a:latin typeface="Cambria Math" panose="02040503050406030204" pitchFamily="18" charset="0"/>
                        </a:rPr>
                        <m:t>𝟐</m:t>
                      </m:r>
                      <m:r>
                        <a:rPr lang="en-US" altLang="ja-JP" sz="3600" b="1" i="1" smtClean="0">
                          <a:solidFill>
                            <a:schemeClr val="tx1"/>
                          </a:solidFill>
                          <a:latin typeface="Cambria Math" panose="02040503050406030204" pitchFamily="18" charset="0"/>
                        </a:rPr>
                        <m:t>𝑪</m:t>
                      </m:r>
                    </m:oMath>
                  </m:oMathPara>
                </a14:m>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05C2283F-E4B3-4C64-91C7-16697E0E0E55}"/>
                  </a:ext>
                </a:extLst>
              </p:cNvPr>
              <p:cNvSpPr>
                <a:spLocks noRot="1" noChangeAspect="1" noMove="1" noResize="1" noEditPoints="1" noAdjustHandles="1" noChangeArrowheads="1" noChangeShapeType="1" noTextEdit="1"/>
              </p:cNvSpPr>
              <p:nvPr/>
            </p:nvSpPr>
            <p:spPr>
              <a:xfrm>
                <a:off x="9587217" y="2327907"/>
                <a:ext cx="2061718" cy="6463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0355B761-1653-4280-B7B6-5EA550F75BC8}"/>
                  </a:ext>
                </a:extLst>
              </p:cNvPr>
              <p:cNvSpPr/>
              <p:nvPr/>
            </p:nvSpPr>
            <p:spPr>
              <a:xfrm>
                <a:off x="9612162" y="3876398"/>
                <a:ext cx="244477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chemeClr val="tx1"/>
                              </a:solidFill>
                              <a:latin typeface="Cambria Math" panose="02040503050406030204" pitchFamily="18" charset="0"/>
                            </a:rPr>
                          </m:ctrlPr>
                        </m:sSubPr>
                        <m:e>
                          <m:r>
                            <a:rPr lang="en-US" altLang="ja-JP" sz="3600" b="1" i="1" smtClean="0">
                              <a:solidFill>
                                <a:schemeClr val="tx1"/>
                              </a:solidFill>
                              <a:latin typeface="Cambria Math" panose="02040503050406030204" pitchFamily="18" charset="0"/>
                            </a:rPr>
                            <m:t>𝑪</m:t>
                          </m:r>
                        </m:e>
                        <m:sub>
                          <m:r>
                            <a:rPr lang="en-US" altLang="ja-JP" sz="3600" b="1" i="1" smtClean="0">
                              <a:solidFill>
                                <a:schemeClr val="tx1"/>
                              </a:solidFill>
                              <a:latin typeface="Cambria Math" panose="02040503050406030204" pitchFamily="18" charset="0"/>
                            </a:rPr>
                            <m:t>𝑳</m:t>
                          </m:r>
                        </m:sub>
                      </m:sSub>
                      <m:r>
                        <a:rPr lang="en-US" altLang="ja-JP" sz="3600" b="1" i="1" smtClean="0">
                          <a:solidFill>
                            <a:schemeClr val="tx1"/>
                          </a:solidFill>
                          <a:latin typeface="Cambria Math" panose="02040503050406030204" pitchFamily="18" charset="0"/>
                        </a:rPr>
                        <m:t>=</m:t>
                      </m:r>
                      <m:r>
                        <a:rPr lang="en-US" altLang="ja-JP" sz="3600" b="1" i="1">
                          <a:latin typeface="Cambria Math" panose="02040503050406030204" pitchFamily="18" charset="0"/>
                        </a:rPr>
                        <m:t>𝟐</m:t>
                      </m:r>
                      <m:sSub>
                        <m:sSubPr>
                          <m:ctrlPr>
                            <a:rPr lang="en-US" altLang="ja-JP" sz="3600" b="1" i="1">
                              <a:latin typeface="Cambria Math" panose="02040503050406030204" pitchFamily="18" charset="0"/>
                            </a:rPr>
                          </m:ctrlPr>
                        </m:sSubPr>
                        <m:e>
                          <m:r>
                            <a:rPr lang="ja-JP" altLang="en-US" sz="3600" b="1" i="1">
                              <a:latin typeface="Cambria Math" panose="02040503050406030204" pitchFamily="18" charset="0"/>
                            </a:rPr>
                            <m:t>𝜺</m:t>
                          </m:r>
                        </m:e>
                        <m:sub>
                          <m:r>
                            <a:rPr lang="en-US" altLang="ja-JP" sz="3600" b="1" i="1">
                              <a:latin typeface="Cambria Math" panose="02040503050406030204" pitchFamily="18" charset="0"/>
                            </a:rPr>
                            <m:t>𝒓</m:t>
                          </m:r>
                        </m:sub>
                      </m:sSub>
                      <m:r>
                        <a:rPr lang="en-US" altLang="ja-JP" sz="3600" b="1" i="1">
                          <a:latin typeface="Cambria Math" panose="02040503050406030204" pitchFamily="18" charset="0"/>
                        </a:rPr>
                        <m:t>𝑪</m:t>
                      </m:r>
                    </m:oMath>
                  </m:oMathPara>
                </a14:m>
                <a:endParaRPr lang="en-US" altLang="ja-JP" sz="3600" b="1" dirty="0">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0355B761-1653-4280-B7B6-5EA550F75BC8}"/>
                  </a:ext>
                </a:extLst>
              </p:cNvPr>
              <p:cNvSpPr>
                <a:spLocks noRot="1" noChangeAspect="1" noMove="1" noResize="1" noEditPoints="1" noAdjustHandles="1" noChangeArrowheads="1" noChangeShapeType="1" noTextEdit="1"/>
              </p:cNvSpPr>
              <p:nvPr/>
            </p:nvSpPr>
            <p:spPr>
              <a:xfrm>
                <a:off x="9612162" y="3876398"/>
                <a:ext cx="2444772" cy="646331"/>
              </a:xfrm>
              <a:prstGeom prst="rect">
                <a:avLst/>
              </a:prstGeom>
              <a:blipFill>
                <a:blip r:embed="rId3"/>
                <a:stretch>
                  <a:fillRect/>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92BA687E-7D33-437E-8126-1C546757C2A3}"/>
              </a:ext>
            </a:extLst>
          </p:cNvPr>
          <p:cNvSpPr/>
          <p:nvPr/>
        </p:nvSpPr>
        <p:spPr>
          <a:xfrm rot="16200000">
            <a:off x="8446791" y="1819426"/>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cxnSp>
        <p:nvCxnSpPr>
          <p:cNvPr id="11" name="直線コネクタ 10">
            <a:extLst>
              <a:ext uri="{FF2B5EF4-FFF2-40B4-BE49-F238E27FC236}">
                <a16:creationId xmlns:a16="http://schemas.microsoft.com/office/drawing/2014/main" id="{EBE723BB-BA3C-4F43-AB13-988B3A5A0E06}"/>
              </a:ext>
            </a:extLst>
          </p:cNvPr>
          <p:cNvCxnSpPr/>
          <p:nvPr/>
        </p:nvCxnSpPr>
        <p:spPr>
          <a:xfrm rot="16200000" flipH="1" flipV="1">
            <a:off x="8424971" y="5452082"/>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CC2AFFA-C445-46FD-BC39-BBBC7140E3B1}"/>
              </a:ext>
            </a:extLst>
          </p:cNvPr>
          <p:cNvCxnSpPr/>
          <p:nvPr/>
        </p:nvCxnSpPr>
        <p:spPr>
          <a:xfrm rot="16200000" flipH="1" flipV="1">
            <a:off x="8424971" y="2606279"/>
            <a:ext cx="264818" cy="11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9973E399-FDFC-4592-BBF2-BAEA45867CA4}"/>
              </a:ext>
            </a:extLst>
          </p:cNvPr>
          <p:cNvSpPr/>
          <p:nvPr/>
        </p:nvSpPr>
        <p:spPr>
          <a:xfrm rot="16200000">
            <a:off x="8446791" y="4133094"/>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BB085D67-81BE-4C36-9EB7-869DC4BA63D7}"/>
              </a:ext>
            </a:extLst>
          </p:cNvPr>
          <p:cNvSpPr/>
          <p:nvPr/>
        </p:nvSpPr>
        <p:spPr>
          <a:xfrm>
            <a:off x="7505447" y="4487602"/>
            <a:ext cx="2119080" cy="544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332A0FF4-E476-4FA9-96CD-BBB66DB06E81}"/>
                  </a:ext>
                </a:extLst>
              </p:cNvPr>
              <p:cNvSpPr/>
              <p:nvPr/>
            </p:nvSpPr>
            <p:spPr>
              <a:xfrm>
                <a:off x="9641916" y="4482007"/>
                <a:ext cx="7098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oMath>
                  </m:oMathPara>
                </a14:m>
                <a:endParaRPr lang="ja-JP" altLang="en-US" dirty="0">
                  <a:latin typeface="HG丸ｺﾞｼｯｸM-PRO" panose="020F0600000000000000" pitchFamily="50" charset="-128"/>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332A0FF4-E476-4FA9-96CD-BBB66DB06E81}"/>
                  </a:ext>
                </a:extLst>
              </p:cNvPr>
              <p:cNvSpPr>
                <a:spLocks noRot="1" noChangeAspect="1" noMove="1" noResize="1" noEditPoints="1" noAdjustHandles="1" noChangeArrowheads="1" noChangeShapeType="1" noTextEdit="1"/>
              </p:cNvSpPr>
              <p:nvPr/>
            </p:nvSpPr>
            <p:spPr>
              <a:xfrm>
                <a:off x="9641916" y="4482007"/>
                <a:ext cx="709874"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7CE0A401-5FED-4635-BAEF-691A10285BE7}"/>
                  </a:ext>
                </a:extLst>
              </p:cNvPr>
              <p:cNvSpPr/>
              <p:nvPr/>
            </p:nvSpPr>
            <p:spPr>
              <a:xfrm>
                <a:off x="8098866" y="4455337"/>
                <a:ext cx="11180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a:solidFill>
                                <a:schemeClr val="tx1"/>
                              </a:solidFill>
                              <a:latin typeface="Cambria Math" panose="02040503050406030204" pitchFamily="18" charset="0"/>
                            </a:rPr>
                            <m:t>𝒓</m:t>
                          </m:r>
                        </m:sub>
                      </m:sSub>
                      <m:sSub>
                        <m:sSubPr>
                          <m:ctrlPr>
                            <a:rPr lang="en-US" altLang="ja-JP" sz="3200" b="1" i="1">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smtClean="0">
                              <a:solidFill>
                                <a:schemeClr val="tx1"/>
                              </a:solidFill>
                              <a:latin typeface="Cambria Math" panose="02040503050406030204" pitchFamily="18" charset="0"/>
                            </a:rPr>
                            <m:t>𝟎</m:t>
                          </m:r>
                        </m:sub>
                      </m:sSub>
                    </m:oMath>
                  </m:oMathPara>
                </a14:m>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7CE0A401-5FED-4635-BAEF-691A10285BE7}"/>
                  </a:ext>
                </a:extLst>
              </p:cNvPr>
              <p:cNvSpPr>
                <a:spLocks noRot="1" noChangeAspect="1" noMove="1" noResize="1" noEditPoints="1" noAdjustHandles="1" noChangeArrowheads="1" noChangeShapeType="1" noTextEdit="1"/>
              </p:cNvSpPr>
              <p:nvPr/>
            </p:nvSpPr>
            <p:spPr>
              <a:xfrm>
                <a:off x="8098866" y="4455337"/>
                <a:ext cx="1118063"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CB05EF2A-9D29-4681-B970-014599DA1CF6}"/>
                  </a:ext>
                </a:extLst>
              </p:cNvPr>
              <p:cNvSpPr/>
              <p:nvPr/>
            </p:nvSpPr>
            <p:spPr>
              <a:xfrm>
                <a:off x="8207451" y="2915977"/>
                <a:ext cx="72911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a:solidFill>
                                <a:schemeClr val="tx1"/>
                              </a:solidFill>
                              <a:latin typeface="Cambria Math" panose="02040503050406030204" pitchFamily="18" charset="0"/>
                            </a:rPr>
                          </m:ctrlPr>
                        </m:sSubPr>
                        <m:e>
                          <m:r>
                            <a:rPr lang="ja-JP" altLang="en-US" sz="3200" b="1" i="1">
                              <a:solidFill>
                                <a:schemeClr val="tx1"/>
                              </a:solidFill>
                              <a:latin typeface="Cambria Math" panose="02040503050406030204" pitchFamily="18" charset="0"/>
                            </a:rPr>
                            <m:t>𝜺</m:t>
                          </m:r>
                        </m:e>
                        <m:sub>
                          <m:r>
                            <a:rPr lang="en-US" altLang="ja-JP" sz="3200" b="1" i="1" smtClean="0">
                              <a:solidFill>
                                <a:schemeClr val="tx1"/>
                              </a:solidFill>
                              <a:latin typeface="Cambria Math" panose="02040503050406030204" pitchFamily="18" charset="0"/>
                            </a:rPr>
                            <m:t>𝟎</m:t>
                          </m:r>
                        </m:sub>
                      </m:sSub>
                    </m:oMath>
                  </m:oMathPara>
                </a14:m>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CB05EF2A-9D29-4681-B970-014599DA1CF6}"/>
                  </a:ext>
                </a:extLst>
              </p:cNvPr>
              <p:cNvSpPr>
                <a:spLocks noRot="1" noChangeAspect="1" noMove="1" noResize="1" noEditPoints="1" noAdjustHandles="1" noChangeArrowheads="1" noChangeShapeType="1" noTextEdit="1"/>
              </p:cNvSpPr>
              <p:nvPr/>
            </p:nvSpPr>
            <p:spPr>
              <a:xfrm>
                <a:off x="8207451" y="2915977"/>
                <a:ext cx="729110"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F7D728C7-0EF0-49C1-BDDE-3DD64ACB8685}"/>
                  </a:ext>
                </a:extLst>
              </p:cNvPr>
              <p:cNvSpPr/>
              <p:nvPr/>
            </p:nvSpPr>
            <p:spPr>
              <a:xfrm>
                <a:off x="6738806" y="2874702"/>
                <a:ext cx="487634" cy="791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002060"/>
                              </a:solidFill>
                              <a:latin typeface="Cambria Math" panose="02040503050406030204" pitchFamily="18" charset="0"/>
                            </a:rPr>
                          </m:ctrlPr>
                        </m:fPr>
                        <m:num>
                          <m:r>
                            <a:rPr lang="en-US" altLang="ja-JP" sz="2400" b="1" i="1" smtClean="0">
                              <a:solidFill>
                                <a:srgbClr val="002060"/>
                              </a:solidFill>
                              <a:latin typeface="Cambria Math" panose="02040503050406030204" pitchFamily="18" charset="0"/>
                            </a:rPr>
                            <m:t>𝒅</m:t>
                          </m:r>
                        </m:num>
                        <m:den>
                          <m:r>
                            <a:rPr lang="en-US" altLang="ja-JP" sz="2400" b="1" i="1" smtClean="0">
                              <a:solidFill>
                                <a:srgbClr val="002060"/>
                              </a:solidFill>
                              <a:latin typeface="Cambria Math" panose="02040503050406030204" pitchFamily="18" charset="0"/>
                            </a:rPr>
                            <m:t>𝟐</m:t>
                          </m:r>
                        </m:den>
                      </m:f>
                    </m:oMath>
                  </m:oMathPara>
                </a14:m>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F7D728C7-0EF0-49C1-BDDE-3DD64ACB8685}"/>
                  </a:ext>
                </a:extLst>
              </p:cNvPr>
              <p:cNvSpPr>
                <a:spLocks noRot="1" noChangeAspect="1" noMove="1" noResize="1" noEditPoints="1" noAdjustHandles="1" noChangeArrowheads="1" noChangeShapeType="1" noTextEdit="1"/>
              </p:cNvSpPr>
              <p:nvPr/>
            </p:nvSpPr>
            <p:spPr>
              <a:xfrm>
                <a:off x="6738806" y="2874702"/>
                <a:ext cx="487634" cy="791435"/>
              </a:xfrm>
              <a:prstGeom prst="rect">
                <a:avLst/>
              </a:prstGeom>
              <a:blipFill>
                <a:blip r:embed="rId7"/>
                <a:stretch>
                  <a:fillRect/>
                </a:stretch>
              </a:blipFill>
            </p:spPr>
            <p:txBody>
              <a:bodyPr/>
              <a:lstStyle/>
              <a:p>
                <a:r>
                  <a:rPr lang="ja-JP" altLang="en-US">
                    <a:noFill/>
                  </a:rPr>
                  <a:t> </a:t>
                </a:r>
              </a:p>
            </p:txBody>
          </p:sp>
        </mc:Fallback>
      </mc:AlternateContent>
      <p:cxnSp>
        <p:nvCxnSpPr>
          <p:cNvPr id="19" name="直線矢印コネクタ 18">
            <a:extLst>
              <a:ext uri="{FF2B5EF4-FFF2-40B4-BE49-F238E27FC236}">
                <a16:creationId xmlns:a16="http://schemas.microsoft.com/office/drawing/2014/main" id="{62AEF003-2486-4C7A-AC78-FC0B5B5147BA}"/>
              </a:ext>
            </a:extLst>
          </p:cNvPr>
          <p:cNvCxnSpPr>
            <a:cxnSpLocks/>
          </p:cNvCxnSpPr>
          <p:nvPr/>
        </p:nvCxnSpPr>
        <p:spPr>
          <a:xfrm>
            <a:off x="7316720" y="2949752"/>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2CCBBB90-A203-48C0-9D8A-6842422EFF7C}"/>
                  </a:ext>
                </a:extLst>
              </p:cNvPr>
              <p:cNvSpPr/>
              <p:nvPr/>
            </p:nvSpPr>
            <p:spPr>
              <a:xfrm>
                <a:off x="6717035" y="4381920"/>
                <a:ext cx="487634" cy="791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400" b="1" i="1" smtClean="0">
                              <a:solidFill>
                                <a:srgbClr val="002060"/>
                              </a:solidFill>
                              <a:latin typeface="Cambria Math" panose="02040503050406030204" pitchFamily="18" charset="0"/>
                            </a:rPr>
                          </m:ctrlPr>
                        </m:fPr>
                        <m:num>
                          <m:r>
                            <a:rPr lang="en-US" altLang="ja-JP" sz="2400" b="1" i="1" smtClean="0">
                              <a:solidFill>
                                <a:srgbClr val="002060"/>
                              </a:solidFill>
                              <a:latin typeface="Cambria Math" panose="02040503050406030204" pitchFamily="18" charset="0"/>
                            </a:rPr>
                            <m:t>𝒅</m:t>
                          </m:r>
                        </m:num>
                        <m:den>
                          <m:r>
                            <a:rPr lang="en-US" altLang="ja-JP" sz="2400" b="1" i="1" smtClean="0">
                              <a:solidFill>
                                <a:srgbClr val="002060"/>
                              </a:solidFill>
                              <a:latin typeface="Cambria Math" panose="02040503050406030204" pitchFamily="18" charset="0"/>
                            </a:rPr>
                            <m:t>𝟐</m:t>
                          </m:r>
                        </m:den>
                      </m:f>
                    </m:oMath>
                  </m:oMathPara>
                </a14:m>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2CCBBB90-A203-48C0-9D8A-6842422EFF7C}"/>
                  </a:ext>
                </a:extLst>
              </p:cNvPr>
              <p:cNvSpPr>
                <a:spLocks noRot="1" noChangeAspect="1" noMove="1" noResize="1" noEditPoints="1" noAdjustHandles="1" noChangeArrowheads="1" noChangeShapeType="1" noTextEdit="1"/>
              </p:cNvSpPr>
              <p:nvPr/>
            </p:nvSpPr>
            <p:spPr>
              <a:xfrm>
                <a:off x="6717035" y="4381920"/>
                <a:ext cx="487634" cy="791435"/>
              </a:xfrm>
              <a:prstGeom prst="rect">
                <a:avLst/>
              </a:prstGeom>
              <a:blipFill>
                <a:blip r:embed="rId8"/>
                <a:stretch>
                  <a:fillRect/>
                </a:stretch>
              </a:blipFill>
            </p:spPr>
            <p:txBody>
              <a:bodyPr/>
              <a:lstStyle/>
              <a:p>
                <a:r>
                  <a:rPr lang="ja-JP" altLang="en-US">
                    <a:noFill/>
                  </a:rPr>
                  <a:t> </a:t>
                </a:r>
              </a:p>
            </p:txBody>
          </p:sp>
        </mc:Fallback>
      </mc:AlternateContent>
      <p:cxnSp>
        <p:nvCxnSpPr>
          <p:cNvPr id="21" name="直線矢印コネクタ 20">
            <a:extLst>
              <a:ext uri="{FF2B5EF4-FFF2-40B4-BE49-F238E27FC236}">
                <a16:creationId xmlns:a16="http://schemas.microsoft.com/office/drawing/2014/main" id="{A1C3221F-A950-46A9-B9D6-9D302A8E8204}"/>
              </a:ext>
            </a:extLst>
          </p:cNvPr>
          <p:cNvCxnSpPr>
            <a:cxnSpLocks/>
          </p:cNvCxnSpPr>
          <p:nvPr/>
        </p:nvCxnSpPr>
        <p:spPr>
          <a:xfrm>
            <a:off x="7316720" y="4492802"/>
            <a:ext cx="10474" cy="620275"/>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E099C912-D4FF-42B6-8867-954DD6CBB839}"/>
              </a:ext>
            </a:extLst>
          </p:cNvPr>
          <p:cNvSpPr/>
          <p:nvPr/>
        </p:nvSpPr>
        <p:spPr>
          <a:xfrm rot="16200000">
            <a:off x="8460851" y="3306234"/>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5169A545-4A11-4290-B86C-2013DD6BC67B}"/>
              </a:ext>
            </a:extLst>
          </p:cNvPr>
          <p:cNvSpPr/>
          <p:nvPr/>
        </p:nvSpPr>
        <p:spPr>
          <a:xfrm rot="16200000">
            <a:off x="8453594" y="2689377"/>
            <a:ext cx="221178" cy="208985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丸ｺﾞｼｯｸM-PRO" panose="020F0600000000000000" pitchFamily="50" charset="-128"/>
              <a:ea typeface="HG丸ｺﾞｼｯｸM-PRO" panose="020F0600000000000000" pitchFamily="50" charset="-128"/>
            </a:endParaRPr>
          </a:p>
        </p:txBody>
      </p:sp>
      <p:cxnSp>
        <p:nvCxnSpPr>
          <p:cNvPr id="24" name="直線コネクタ 23">
            <a:extLst>
              <a:ext uri="{FF2B5EF4-FFF2-40B4-BE49-F238E27FC236}">
                <a16:creationId xmlns:a16="http://schemas.microsoft.com/office/drawing/2014/main" id="{FC7AA9A6-589E-41C8-88C9-141CAB7FF6F2}"/>
              </a:ext>
            </a:extLst>
          </p:cNvPr>
          <p:cNvCxnSpPr>
            <a:cxnSpLocks/>
            <a:endCxn id="22" idx="3"/>
          </p:cNvCxnSpPr>
          <p:nvPr/>
        </p:nvCxnSpPr>
        <p:spPr>
          <a:xfrm flipH="1">
            <a:off x="8571440" y="3868806"/>
            <a:ext cx="1016" cy="371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1A0301A6-7F8E-4D35-B341-1D21B86A2565}"/>
              </a:ext>
            </a:extLst>
          </p:cNvPr>
          <p:cNvSpPr/>
          <p:nvPr/>
        </p:nvSpPr>
        <p:spPr>
          <a:xfrm>
            <a:off x="348456" y="1575817"/>
            <a:ext cx="5732510"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（重要公式）直列つなぎの合成容量Ｃ</a:t>
            </a: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4314A46C-1133-437A-B68C-FB37A6E66E2E}"/>
                  </a:ext>
                </a:extLst>
              </p:cNvPr>
              <p:cNvSpPr/>
              <p:nvPr/>
            </p:nvSpPr>
            <p:spPr>
              <a:xfrm>
                <a:off x="1574063" y="2108694"/>
                <a:ext cx="3812839" cy="1100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𝑪</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𝟏</m:t>
                              </m:r>
                            </m:sub>
                          </m:sSub>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𝟐</m:t>
                              </m:r>
                            </m:sub>
                          </m:sSub>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𝟑</m:t>
                              </m:r>
                            </m:sub>
                          </m:sSub>
                        </m:den>
                      </m:f>
                      <m:r>
                        <a:rPr lang="en-US" altLang="ja-JP" sz="3200" b="1" i="1" smtClean="0">
                          <a:solidFill>
                            <a:srgbClr val="FF0000"/>
                          </a:solidFill>
                          <a:latin typeface="Cambria Math" panose="02040503050406030204" pitchFamily="18" charset="0"/>
                        </a:rPr>
                        <m:t>…</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4314A46C-1133-437A-B68C-FB37A6E66E2E}"/>
                  </a:ext>
                </a:extLst>
              </p:cNvPr>
              <p:cNvSpPr>
                <a:spLocks noRot="1" noChangeAspect="1" noMove="1" noResize="1" noEditPoints="1" noAdjustHandles="1" noChangeArrowheads="1" noChangeShapeType="1" noTextEdit="1"/>
              </p:cNvSpPr>
              <p:nvPr/>
            </p:nvSpPr>
            <p:spPr>
              <a:xfrm>
                <a:off x="1574063" y="2108694"/>
                <a:ext cx="3812839" cy="1100429"/>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19272A49-8787-4F35-B75B-C7884545F950}"/>
                  </a:ext>
                </a:extLst>
              </p:cNvPr>
              <p:cNvSpPr/>
              <p:nvPr/>
            </p:nvSpPr>
            <p:spPr>
              <a:xfrm>
                <a:off x="810547" y="3666137"/>
                <a:ext cx="5153847" cy="1100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𝑪</m:t>
                          </m:r>
                          <m:r>
                            <a:rPr lang="en-US" altLang="ja-JP" sz="3200" b="1" i="1" smtClean="0">
                              <a:solidFill>
                                <a:srgbClr val="FF0000"/>
                              </a:solidFill>
                              <a:latin typeface="Cambria Math" panose="02040503050406030204" pitchFamily="18" charset="0"/>
                            </a:rPr>
                            <m:t>′</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𝑼</m:t>
                              </m:r>
                            </m:sub>
                          </m:sSub>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𝑳</m:t>
                              </m:r>
                            </m:sub>
                          </m:sSub>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𝟐</m:t>
                          </m:r>
                          <m:r>
                            <a:rPr lang="en-US" altLang="ja-JP" sz="3200" b="1" i="1" smtClean="0">
                              <a:solidFill>
                                <a:srgbClr val="FF0000"/>
                              </a:solidFill>
                              <a:latin typeface="Cambria Math" panose="02040503050406030204" pitchFamily="18" charset="0"/>
                            </a:rPr>
                            <m:t>𝑪</m:t>
                          </m:r>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𝟐</m:t>
                          </m:r>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r>
                            <a:rPr lang="en-US" altLang="ja-JP" sz="3200" b="1" i="1">
                              <a:solidFill>
                                <a:srgbClr val="FF0000"/>
                              </a:solidFill>
                              <a:latin typeface="Cambria Math" panose="02040503050406030204" pitchFamily="18" charset="0"/>
                            </a:rPr>
                            <m:t>𝑪</m:t>
                          </m:r>
                        </m:den>
                      </m:f>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19272A49-8787-4F35-B75B-C7884545F950}"/>
                  </a:ext>
                </a:extLst>
              </p:cNvPr>
              <p:cNvSpPr>
                <a:spLocks noRot="1" noChangeAspect="1" noMove="1" noResize="1" noEditPoints="1" noAdjustHandles="1" noChangeArrowheads="1" noChangeShapeType="1" noTextEdit="1"/>
              </p:cNvSpPr>
              <p:nvPr/>
            </p:nvSpPr>
            <p:spPr>
              <a:xfrm>
                <a:off x="810547" y="3666137"/>
                <a:ext cx="5153847" cy="1100366"/>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C57B50B3-C02B-4062-8D5E-EAB36C9A97A4}"/>
                  </a:ext>
                </a:extLst>
              </p:cNvPr>
              <p:cNvSpPr/>
              <p:nvPr/>
            </p:nvSpPr>
            <p:spPr>
              <a:xfrm>
                <a:off x="1340319" y="5103051"/>
                <a:ext cx="1863844" cy="1098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𝟏</m:t>
                          </m:r>
                        </m:num>
                        <m:den>
                          <m:r>
                            <a:rPr lang="en-US" altLang="ja-JP" sz="3200" b="1" i="1" smtClean="0">
                              <a:solidFill>
                                <a:srgbClr val="FF0000"/>
                              </a:solidFill>
                              <a:latin typeface="Cambria Math" panose="02040503050406030204" pitchFamily="18" charset="0"/>
                            </a:rPr>
                            <m:t>𝟐</m:t>
                          </m:r>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r>
                            <a:rPr lang="en-US" altLang="ja-JP" sz="3200" b="1" i="1" smtClean="0">
                              <a:solidFill>
                                <a:srgbClr val="FF0000"/>
                              </a:solidFill>
                              <a:latin typeface="Cambria Math" panose="02040503050406030204" pitchFamily="18" charset="0"/>
                            </a:rPr>
                            <m:t>𝑪</m:t>
                          </m:r>
                        </m:den>
                      </m:f>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C57B50B3-C02B-4062-8D5E-EAB36C9A97A4}"/>
                  </a:ext>
                </a:extLst>
              </p:cNvPr>
              <p:cNvSpPr>
                <a:spLocks noRot="1" noChangeAspect="1" noMove="1" noResize="1" noEditPoints="1" noAdjustHandles="1" noChangeArrowheads="1" noChangeShapeType="1" noTextEdit="1"/>
              </p:cNvSpPr>
              <p:nvPr/>
            </p:nvSpPr>
            <p:spPr>
              <a:xfrm>
                <a:off x="1340319" y="5103051"/>
                <a:ext cx="1863844" cy="1098058"/>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12E3A232-EDFF-40FF-8505-966DD2BEABCA}"/>
                  </a:ext>
                </a:extLst>
              </p:cNvPr>
              <p:cNvSpPr/>
              <p:nvPr/>
            </p:nvSpPr>
            <p:spPr>
              <a:xfrm>
                <a:off x="3118318" y="5103051"/>
                <a:ext cx="3126305" cy="1098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sSup>
                        <m:sSupPr>
                          <m:ctrlPr>
                            <a:rPr lang="en-US" altLang="ja-JP" sz="3200" b="1" i="1" smtClean="0">
                              <a:solidFill>
                                <a:srgbClr val="FF0000"/>
                              </a:solidFill>
                              <a:latin typeface="Cambria Math" panose="02040503050406030204" pitchFamily="18" charset="0"/>
                            </a:rPr>
                          </m:ctrlPr>
                        </m:sSupPr>
                        <m:e>
                          <m:r>
                            <a:rPr lang="en-US" altLang="ja-JP" sz="3200" b="1" i="1" smtClean="0">
                              <a:solidFill>
                                <a:srgbClr val="FF0000"/>
                              </a:solidFill>
                              <a:latin typeface="Cambria Math" panose="02040503050406030204" pitchFamily="18" charset="0"/>
                            </a:rPr>
                            <m:t>𝑪</m:t>
                          </m:r>
                        </m:e>
                        <m:sup>
                          <m:r>
                            <a:rPr lang="en-US" altLang="ja-JP" sz="3200" b="1" i="1" smtClean="0">
                              <a:solidFill>
                                <a:srgbClr val="FF0000"/>
                              </a:solidFill>
                              <a:latin typeface="Cambria Math" panose="02040503050406030204" pitchFamily="18" charset="0"/>
                            </a:rPr>
                            <m:t>′</m:t>
                          </m:r>
                        </m:sup>
                      </m:sSup>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𝟐</m:t>
                          </m:r>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num>
                        <m:den>
                          <m:sSub>
                            <m:sSubPr>
                              <m:ctrlPr>
                                <a:rPr lang="en-US" altLang="ja-JP"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𝜺</m:t>
                              </m:r>
                            </m:e>
                            <m:sub>
                              <m:r>
                                <a:rPr lang="en-US" altLang="ja-JP" sz="3200" b="1" i="1">
                                  <a:solidFill>
                                    <a:srgbClr val="FF0000"/>
                                  </a:solidFill>
                                  <a:latin typeface="Cambria Math" panose="02040503050406030204" pitchFamily="18" charset="0"/>
                                </a:rPr>
                                <m:t>𝒓</m:t>
                              </m:r>
                            </m:sub>
                          </m:sSub>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𝟏</m:t>
                          </m:r>
                        </m:den>
                      </m:f>
                      <m:r>
                        <a:rPr lang="en-US" altLang="ja-JP" sz="3200" b="1" i="1">
                          <a:solidFill>
                            <a:srgbClr val="FF0000"/>
                          </a:solidFill>
                          <a:latin typeface="Cambria Math" panose="02040503050406030204" pitchFamily="18" charset="0"/>
                        </a:rPr>
                        <m:t>𝑪</m:t>
                      </m:r>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12E3A232-EDFF-40FF-8505-966DD2BEABCA}"/>
                  </a:ext>
                </a:extLst>
              </p:cNvPr>
              <p:cNvSpPr>
                <a:spLocks noRot="1" noChangeAspect="1" noMove="1" noResize="1" noEditPoints="1" noAdjustHandles="1" noChangeArrowheads="1" noChangeShapeType="1" noTextEdit="1"/>
              </p:cNvSpPr>
              <p:nvPr/>
            </p:nvSpPr>
            <p:spPr>
              <a:xfrm>
                <a:off x="3118318" y="5103051"/>
                <a:ext cx="3126305" cy="1098058"/>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0852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44</a:t>
            </a:fld>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5040BBC1-8C1E-4FA4-9AD1-F21887998482}"/>
                  </a:ext>
                </a:extLst>
              </p:cNvPr>
              <p:cNvSpPr/>
              <p:nvPr/>
            </p:nvSpPr>
            <p:spPr>
              <a:xfrm>
                <a:off x="6172056" y="3442530"/>
                <a:ext cx="1029704"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solidFill>
                            <a:srgbClr val="FF0000"/>
                          </a:solidFill>
                          <a:latin typeface="Cambria Math" panose="02040503050406030204" pitchFamily="18" charset="0"/>
                        </a:rPr>
                        <m:t>3</m:t>
                      </m:r>
                      <m:r>
                        <a:rPr lang="en-US" altLang="ja-JP" sz="4400" i="1">
                          <a:solidFill>
                            <a:srgbClr val="FF0000"/>
                          </a:solidFill>
                          <a:latin typeface="Cambria Math" panose="02040503050406030204" pitchFamily="18" charset="0"/>
                        </a:rPr>
                        <m:t>𝑑</m:t>
                      </m:r>
                    </m:oMath>
                  </m:oMathPara>
                </a14:m>
                <a:endParaRPr lang="ja-JP" altLang="en-US" sz="44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5040BBC1-8C1E-4FA4-9AD1-F21887998482}"/>
                  </a:ext>
                </a:extLst>
              </p:cNvPr>
              <p:cNvSpPr>
                <a:spLocks noRot="1" noChangeAspect="1" noMove="1" noResize="1" noEditPoints="1" noAdjustHandles="1" noChangeArrowheads="1" noChangeShapeType="1" noTextEdit="1"/>
              </p:cNvSpPr>
              <p:nvPr/>
            </p:nvSpPr>
            <p:spPr>
              <a:xfrm>
                <a:off x="6172056" y="3442530"/>
                <a:ext cx="1029704" cy="769441"/>
              </a:xfrm>
              <a:prstGeom prst="rect">
                <a:avLst/>
              </a:prstGeom>
              <a:blipFill>
                <a:blip r:embed="rId2"/>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389FF608-E6FB-4FB3-A7E4-F2943FAB888A}"/>
              </a:ext>
            </a:extLst>
          </p:cNvPr>
          <p:cNvSpPr/>
          <p:nvPr/>
        </p:nvSpPr>
        <p:spPr>
          <a:xfrm rot="5400000">
            <a:off x="3545886" y="2346615"/>
            <a:ext cx="1013909"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B92C6628-5870-4408-A1AA-51A83D7A8BCC}"/>
              </a:ext>
            </a:extLst>
          </p:cNvPr>
          <p:cNvSpPr/>
          <p:nvPr/>
        </p:nvSpPr>
        <p:spPr>
          <a:xfrm rot="5400000">
            <a:off x="3801536" y="4147707"/>
            <a:ext cx="502610"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2FA60F92-218E-4A71-AFB4-AA419A201502}"/>
              </a:ext>
            </a:extLst>
          </p:cNvPr>
          <p:cNvSpPr/>
          <p:nvPr/>
        </p:nvSpPr>
        <p:spPr>
          <a:xfrm rot="5400000">
            <a:off x="3765736" y="-222371"/>
            <a:ext cx="574214"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12" name="直線矢印コネクタ 11">
            <a:extLst>
              <a:ext uri="{FF2B5EF4-FFF2-40B4-BE49-F238E27FC236}">
                <a16:creationId xmlns:a16="http://schemas.microsoft.com/office/drawing/2014/main" id="{9DB5FB51-8639-4347-989B-DFBD3EA58FEC}"/>
              </a:ext>
            </a:extLst>
          </p:cNvPr>
          <p:cNvCxnSpPr/>
          <p:nvPr/>
        </p:nvCxnSpPr>
        <p:spPr>
          <a:xfrm flipV="1">
            <a:off x="6193583" y="1914437"/>
            <a:ext cx="34465" cy="3727397"/>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3471E31-089D-4A65-962E-63917FAA5F31}"/>
              </a:ext>
            </a:extLst>
          </p:cNvPr>
          <p:cNvCxnSpPr/>
          <p:nvPr/>
        </p:nvCxnSpPr>
        <p:spPr>
          <a:xfrm flipV="1">
            <a:off x="2041081" y="3585094"/>
            <a:ext cx="0" cy="1012036"/>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81DA29D-43C6-4ACB-B212-FD8A24C55AE1}"/>
                  </a:ext>
                </a:extLst>
              </p:cNvPr>
              <p:cNvSpPr/>
              <p:nvPr/>
            </p:nvSpPr>
            <p:spPr>
              <a:xfrm>
                <a:off x="1192601" y="3660630"/>
                <a:ext cx="83663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i="1">
                          <a:solidFill>
                            <a:srgbClr val="FF0000"/>
                          </a:solidFill>
                          <a:latin typeface="Cambria Math" panose="02040503050406030204" pitchFamily="18" charset="0"/>
                        </a:rPr>
                        <m:t>𝑑</m:t>
                      </m:r>
                    </m:oMath>
                  </m:oMathPara>
                </a14:m>
                <a:endParaRPr lang="ja-JP" altLang="en-US" sz="54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81DA29D-43C6-4ACB-B212-FD8A24C55AE1}"/>
                  </a:ext>
                </a:extLst>
              </p:cNvPr>
              <p:cNvSpPr>
                <a:spLocks noRot="1" noChangeAspect="1" noMove="1" noResize="1" noEditPoints="1" noAdjustHandles="1" noChangeArrowheads="1" noChangeShapeType="1" noTextEdit="1"/>
              </p:cNvSpPr>
              <p:nvPr/>
            </p:nvSpPr>
            <p:spPr>
              <a:xfrm>
                <a:off x="1192601" y="3660630"/>
                <a:ext cx="836639" cy="923330"/>
              </a:xfrm>
              <a:prstGeom prst="rect">
                <a:avLst/>
              </a:prstGeom>
              <a:blipFill>
                <a:blip r:embed="rId3"/>
                <a:stretch>
                  <a:fillRect/>
                </a:stretch>
              </a:blipFill>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8C2B2E42-418A-44B0-AE23-7C0182825DD2}"/>
              </a:ext>
            </a:extLst>
          </p:cNvPr>
          <p:cNvCxnSpPr/>
          <p:nvPr/>
        </p:nvCxnSpPr>
        <p:spPr>
          <a:xfrm flipV="1">
            <a:off x="2059135" y="1810168"/>
            <a:ext cx="16412" cy="1774925"/>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392FBB1E-A24F-4A62-9CA4-0D0DC54C0B38}"/>
                  </a:ext>
                </a:extLst>
              </p:cNvPr>
              <p:cNvSpPr/>
              <p:nvPr/>
            </p:nvSpPr>
            <p:spPr>
              <a:xfrm>
                <a:off x="1257580" y="2190948"/>
                <a:ext cx="803553"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5400" b="0" i="1" smtClean="0">
                          <a:solidFill>
                            <a:srgbClr val="FF0000"/>
                          </a:solidFill>
                          <a:latin typeface="Cambria Math" panose="02040503050406030204" pitchFamily="18" charset="0"/>
                        </a:rPr>
                        <m:t>𝑥</m:t>
                      </m:r>
                    </m:oMath>
                  </m:oMathPara>
                </a14:m>
                <a:endParaRPr lang="ja-JP" altLang="en-US" sz="54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392FBB1E-A24F-4A62-9CA4-0D0DC54C0B38}"/>
                  </a:ext>
                </a:extLst>
              </p:cNvPr>
              <p:cNvSpPr>
                <a:spLocks noRot="1" noChangeAspect="1" noMove="1" noResize="1" noEditPoints="1" noAdjustHandles="1" noChangeArrowheads="1" noChangeShapeType="1" noTextEdit="1"/>
              </p:cNvSpPr>
              <p:nvPr/>
            </p:nvSpPr>
            <p:spPr>
              <a:xfrm>
                <a:off x="1257580" y="2190948"/>
                <a:ext cx="803553" cy="923330"/>
              </a:xfrm>
              <a:prstGeom prst="rect">
                <a:avLst/>
              </a:prstGeom>
              <a:blipFill>
                <a:blip r:embed="rId4"/>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B34EDD81-76FA-4EE8-B8EA-DC6D8E98D59A}"/>
              </a:ext>
            </a:extLst>
          </p:cNvPr>
          <p:cNvCxnSpPr/>
          <p:nvPr/>
        </p:nvCxnSpPr>
        <p:spPr>
          <a:xfrm flipV="1">
            <a:off x="2015541" y="4612479"/>
            <a:ext cx="9518" cy="1029356"/>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BD5A2BB5-19C3-4E8E-9526-CA2E5843D283}"/>
                  </a:ext>
                </a:extLst>
              </p:cNvPr>
              <p:cNvSpPr/>
              <p:nvPr/>
            </p:nvSpPr>
            <p:spPr>
              <a:xfrm>
                <a:off x="0" y="4717857"/>
                <a:ext cx="18503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2</m:t>
                      </m:r>
                      <m:r>
                        <a:rPr lang="en-US" altLang="ja-JP" sz="4000" b="0" i="1" smtClean="0">
                          <a:solidFill>
                            <a:srgbClr val="FF0000"/>
                          </a:solidFill>
                          <a:latin typeface="Cambria Math" panose="02040503050406030204" pitchFamily="18" charset="0"/>
                        </a:rPr>
                        <m:t>𝑑</m:t>
                      </m:r>
                      <m:r>
                        <a:rPr lang="en-US" altLang="ja-JP" sz="4000" b="0" i="1" smtClean="0">
                          <a:solidFill>
                            <a:srgbClr val="FF0000"/>
                          </a:solidFill>
                          <a:latin typeface="Cambria Math" panose="02040503050406030204" pitchFamily="18" charset="0"/>
                        </a:rPr>
                        <m:t>−</m:t>
                      </m:r>
                      <m:r>
                        <a:rPr lang="en-US" altLang="ja-JP" sz="4000" b="0" i="1" smtClean="0">
                          <a:solidFill>
                            <a:srgbClr val="FF0000"/>
                          </a:solidFill>
                          <a:latin typeface="Cambria Math" panose="02040503050406030204" pitchFamily="18" charset="0"/>
                        </a:rPr>
                        <m:t>𝑥</m:t>
                      </m:r>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BD5A2BB5-19C3-4E8E-9526-CA2E5843D283}"/>
                  </a:ext>
                </a:extLst>
              </p:cNvPr>
              <p:cNvSpPr>
                <a:spLocks noRot="1" noChangeAspect="1" noMove="1" noResize="1" noEditPoints="1" noAdjustHandles="1" noChangeArrowheads="1" noChangeShapeType="1" noTextEdit="1"/>
              </p:cNvSpPr>
              <p:nvPr/>
            </p:nvSpPr>
            <p:spPr>
              <a:xfrm>
                <a:off x="0" y="4717857"/>
                <a:ext cx="1850315" cy="70788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9491FCB5-2539-4127-9D01-CDCFED3EBD4F}"/>
                  </a:ext>
                </a:extLst>
              </p:cNvPr>
              <p:cNvSpPr/>
              <p:nvPr/>
            </p:nvSpPr>
            <p:spPr>
              <a:xfrm>
                <a:off x="3520768" y="2138591"/>
                <a:ext cx="1418658"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6600" i="1" smtClean="0">
                              <a:solidFill>
                                <a:srgbClr val="00B050"/>
                              </a:solidFill>
                              <a:latin typeface="Cambria Math" panose="02040503050406030204" pitchFamily="18" charset="0"/>
                            </a:rPr>
                          </m:ctrlPr>
                        </m:sSubPr>
                        <m:e>
                          <m:r>
                            <a:rPr lang="en-US" altLang="ja-JP" sz="6600" i="1">
                              <a:solidFill>
                                <a:srgbClr val="00B050"/>
                              </a:solidFill>
                              <a:latin typeface="Cambria Math" panose="02040503050406030204" pitchFamily="18" charset="0"/>
                            </a:rPr>
                            <m:t>𝐶</m:t>
                          </m:r>
                        </m:e>
                        <m:sub>
                          <m:r>
                            <a:rPr lang="en-US" altLang="ja-JP" sz="6600" i="1">
                              <a:solidFill>
                                <a:srgbClr val="00B050"/>
                              </a:solidFill>
                              <a:latin typeface="Cambria Math" panose="02040503050406030204" pitchFamily="18" charset="0"/>
                            </a:rPr>
                            <m:t>𝑈</m:t>
                          </m:r>
                        </m:sub>
                      </m:sSub>
                    </m:oMath>
                  </m:oMathPara>
                </a14:m>
                <a:endParaRPr lang="ja-JP" altLang="en-US" sz="6600"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9491FCB5-2539-4127-9D01-CDCFED3EBD4F}"/>
                  </a:ext>
                </a:extLst>
              </p:cNvPr>
              <p:cNvSpPr>
                <a:spLocks noRot="1" noChangeAspect="1" noMove="1" noResize="1" noEditPoints="1" noAdjustHandles="1" noChangeArrowheads="1" noChangeShapeType="1" noTextEdit="1"/>
              </p:cNvSpPr>
              <p:nvPr/>
            </p:nvSpPr>
            <p:spPr>
              <a:xfrm>
                <a:off x="3520768" y="2138591"/>
                <a:ext cx="1418658" cy="110799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62883FB-0E98-4A5A-B30B-00E52901CCEB}"/>
                  </a:ext>
                </a:extLst>
              </p:cNvPr>
              <p:cNvSpPr/>
              <p:nvPr/>
            </p:nvSpPr>
            <p:spPr>
              <a:xfrm>
                <a:off x="3702387" y="1182441"/>
                <a:ext cx="66466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𝑄</m:t>
                      </m:r>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62883FB-0E98-4A5A-B30B-00E52901CCEB}"/>
                  </a:ext>
                </a:extLst>
              </p:cNvPr>
              <p:cNvSpPr>
                <a:spLocks noRot="1" noChangeAspect="1" noMove="1" noResize="1" noEditPoints="1" noAdjustHandles="1" noChangeArrowheads="1" noChangeShapeType="1" noTextEdit="1"/>
              </p:cNvSpPr>
              <p:nvPr/>
            </p:nvSpPr>
            <p:spPr>
              <a:xfrm>
                <a:off x="3702387" y="1182441"/>
                <a:ext cx="664669" cy="6463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D6F3FE86-1201-4BCA-860B-0E09A4D04386}"/>
                  </a:ext>
                </a:extLst>
              </p:cNvPr>
              <p:cNvSpPr/>
              <p:nvPr/>
            </p:nvSpPr>
            <p:spPr>
              <a:xfrm>
                <a:off x="3541745" y="3463571"/>
                <a:ext cx="100931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D6F3FE86-1201-4BCA-860B-0E09A4D04386}"/>
                  </a:ext>
                </a:extLst>
              </p:cNvPr>
              <p:cNvSpPr>
                <a:spLocks noRot="1" noChangeAspect="1" noMove="1" noResize="1" noEditPoints="1" noAdjustHandles="1" noChangeArrowheads="1" noChangeShapeType="1" noTextEdit="1"/>
              </p:cNvSpPr>
              <p:nvPr/>
            </p:nvSpPr>
            <p:spPr>
              <a:xfrm>
                <a:off x="3541745" y="3463571"/>
                <a:ext cx="1009315"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01D0B18B-D6D7-4DD6-9C51-E97A10DDF0F1}"/>
                  </a:ext>
                </a:extLst>
              </p:cNvPr>
              <p:cNvSpPr/>
              <p:nvPr/>
            </p:nvSpPr>
            <p:spPr>
              <a:xfrm>
                <a:off x="3863111" y="4053059"/>
                <a:ext cx="66466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𝑄</m:t>
                      </m:r>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01D0B18B-D6D7-4DD6-9C51-E97A10DDF0F1}"/>
                  </a:ext>
                </a:extLst>
              </p:cNvPr>
              <p:cNvSpPr>
                <a:spLocks noRot="1" noChangeAspect="1" noMove="1" noResize="1" noEditPoints="1" noAdjustHandles="1" noChangeArrowheads="1" noChangeShapeType="1" noTextEdit="1"/>
              </p:cNvSpPr>
              <p:nvPr/>
            </p:nvSpPr>
            <p:spPr>
              <a:xfrm>
                <a:off x="3863111" y="4053059"/>
                <a:ext cx="664669" cy="64633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0A94983B-7E4A-4CEC-AF77-549EBB15E063}"/>
                  </a:ext>
                </a:extLst>
              </p:cNvPr>
              <p:cNvSpPr/>
              <p:nvPr/>
            </p:nvSpPr>
            <p:spPr>
              <a:xfrm>
                <a:off x="3573444" y="5557638"/>
                <a:ext cx="100931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𝑄</m:t>
                      </m:r>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0A94983B-7E4A-4CEC-AF77-549EBB15E063}"/>
                  </a:ext>
                </a:extLst>
              </p:cNvPr>
              <p:cNvSpPr>
                <a:spLocks noRot="1" noChangeAspect="1" noMove="1" noResize="1" noEditPoints="1" noAdjustHandles="1" noChangeArrowheads="1" noChangeShapeType="1" noTextEdit="1"/>
              </p:cNvSpPr>
              <p:nvPr/>
            </p:nvSpPr>
            <p:spPr>
              <a:xfrm>
                <a:off x="3573444" y="5557638"/>
                <a:ext cx="1009315" cy="64633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F739145D-FD9A-400A-9755-6541663745CA}"/>
                  </a:ext>
                </a:extLst>
              </p:cNvPr>
              <p:cNvSpPr/>
              <p:nvPr/>
            </p:nvSpPr>
            <p:spPr>
              <a:xfrm>
                <a:off x="3541745" y="4550390"/>
                <a:ext cx="1310551"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6600" i="1" smtClean="0">
                              <a:solidFill>
                                <a:srgbClr val="00B050"/>
                              </a:solidFill>
                              <a:latin typeface="Cambria Math" panose="02040503050406030204" pitchFamily="18" charset="0"/>
                            </a:rPr>
                          </m:ctrlPr>
                        </m:sSubPr>
                        <m:e>
                          <m:r>
                            <a:rPr lang="en-US" altLang="ja-JP" sz="6600" i="1">
                              <a:solidFill>
                                <a:srgbClr val="00B050"/>
                              </a:solidFill>
                              <a:latin typeface="Cambria Math" panose="02040503050406030204" pitchFamily="18" charset="0"/>
                            </a:rPr>
                            <m:t>𝐶</m:t>
                          </m:r>
                        </m:e>
                        <m:sub>
                          <m:r>
                            <a:rPr lang="en-US" altLang="ja-JP" sz="6600" b="0" i="1" smtClean="0">
                              <a:solidFill>
                                <a:srgbClr val="00B050"/>
                              </a:solidFill>
                              <a:latin typeface="Cambria Math" panose="02040503050406030204" pitchFamily="18" charset="0"/>
                            </a:rPr>
                            <m:t>𝐿</m:t>
                          </m:r>
                        </m:sub>
                      </m:sSub>
                    </m:oMath>
                  </m:oMathPara>
                </a14:m>
                <a:endParaRPr lang="ja-JP" altLang="en-US" sz="6600"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F739145D-FD9A-400A-9755-6541663745CA}"/>
                  </a:ext>
                </a:extLst>
              </p:cNvPr>
              <p:cNvSpPr>
                <a:spLocks noRot="1" noChangeAspect="1" noMove="1" noResize="1" noEditPoints="1" noAdjustHandles="1" noChangeArrowheads="1" noChangeShapeType="1" noTextEdit="1"/>
              </p:cNvSpPr>
              <p:nvPr/>
            </p:nvSpPr>
            <p:spPr>
              <a:xfrm>
                <a:off x="3541745" y="4550390"/>
                <a:ext cx="1310551" cy="1107996"/>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B65F9D54-9580-4E4B-B334-1D790D2DACDB}"/>
                  </a:ext>
                </a:extLst>
              </p:cNvPr>
              <p:cNvSpPr/>
              <p:nvPr/>
            </p:nvSpPr>
            <p:spPr>
              <a:xfrm>
                <a:off x="7069713" y="964860"/>
                <a:ext cx="4954648" cy="2677656"/>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練習５　極板間隔</a:t>
                </a:r>
                <a14:m>
                  <m:oMath xmlns:m="http://schemas.openxmlformats.org/officeDocument/2006/math">
                    <m:r>
                      <a:rPr lang="en-US" altLang="ja-JP" sz="2800" i="1">
                        <a:solidFill>
                          <a:srgbClr val="FF0000"/>
                        </a:solidFill>
                        <a:latin typeface="Cambria Math" panose="02040503050406030204" pitchFamily="18" charset="0"/>
                      </a:rPr>
                      <m:t>3</m:t>
                    </m:r>
                    <m:r>
                      <a:rPr lang="en-US" altLang="ja-JP" sz="2800" i="1">
                        <a:solidFill>
                          <a:srgbClr val="FF0000"/>
                        </a:solidFill>
                        <a:latin typeface="Cambria Math" panose="02040503050406030204" pitchFamily="18" charset="0"/>
                      </a:rPr>
                      <m:t>𝑑</m:t>
                    </m:r>
                  </m:oMath>
                </a14:m>
                <a:r>
                  <a:rPr lang="ja-JP" altLang="en-US" sz="2800" dirty="0">
                    <a:latin typeface="HG丸ｺﾞｼｯｸM-PRO" panose="020F0600000000000000" pitchFamily="50" charset="-128"/>
                    <a:ea typeface="HG丸ｺﾞｼｯｸM-PRO" panose="020F0600000000000000" pitchFamily="50" charset="-128"/>
                  </a:rPr>
                  <a:t>・極板面積</a:t>
                </a:r>
                <a14:m>
                  <m:oMath xmlns:m="http://schemas.openxmlformats.org/officeDocument/2006/math">
                    <m:r>
                      <a:rPr lang="en-US" altLang="ja-JP" sz="2800" b="0" i="1" smtClean="0">
                        <a:solidFill>
                          <a:srgbClr val="FF0000"/>
                        </a:solidFill>
                        <a:latin typeface="Cambria Math" panose="02040503050406030204" pitchFamily="18" charset="0"/>
                      </a:rPr>
                      <m:t>𝑆</m:t>
                    </m:r>
                  </m:oMath>
                </a14:m>
                <a:r>
                  <a:rPr lang="ja-JP" altLang="en-US" sz="2800" dirty="0">
                    <a:latin typeface="HG丸ｺﾞｼｯｸM-PRO" panose="020F0600000000000000" pitchFamily="50" charset="-128"/>
                    <a:ea typeface="HG丸ｺﾞｼｯｸM-PRO" panose="020F0600000000000000" pitchFamily="50" charset="-128"/>
                  </a:rPr>
                  <a:t>のコンデンサーに厚さ</a:t>
                </a:r>
                <a14:m>
                  <m:oMath xmlns:m="http://schemas.openxmlformats.org/officeDocument/2006/math">
                    <m:r>
                      <a:rPr lang="en-US" altLang="ja-JP" sz="2800" i="1">
                        <a:solidFill>
                          <a:srgbClr val="FF0000"/>
                        </a:solidFill>
                        <a:latin typeface="Cambria Math" panose="02040503050406030204" pitchFamily="18" charset="0"/>
                      </a:rPr>
                      <m:t>𝑑</m:t>
                    </m:r>
                  </m:oMath>
                </a14:m>
                <a:endParaRPr lang="ja-JP" altLang="en-US"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の導体板を挿入した。挿入後のコンデンサーの電気容量を表しなさい。真空の誘電率を</a:t>
                </a:r>
                <a14:m>
                  <m:oMath xmlns:m="http://schemas.openxmlformats.org/officeDocument/2006/math">
                    <m:sSub>
                      <m:sSubPr>
                        <m:ctrlPr>
                          <a:rPr lang="en-US" altLang="ja-JP" sz="2800" i="1">
                            <a:solidFill>
                              <a:srgbClr val="FF0000"/>
                            </a:solidFill>
                            <a:latin typeface="Cambria Math" panose="02040503050406030204" pitchFamily="18" charset="0"/>
                          </a:rPr>
                        </m:ctrlPr>
                      </m:sSubPr>
                      <m:e>
                        <m:r>
                          <a:rPr lang="ja-JP" altLang="en-US" sz="2800" i="1">
                            <a:solidFill>
                              <a:srgbClr val="FF0000"/>
                            </a:solidFill>
                            <a:latin typeface="Cambria Math" panose="02040503050406030204" pitchFamily="18" charset="0"/>
                          </a:rPr>
                          <m:t>𝜀</m:t>
                        </m:r>
                      </m:e>
                      <m:sub>
                        <m:r>
                          <a:rPr lang="en-US" altLang="ja-JP" sz="2800" i="1">
                            <a:solidFill>
                              <a:srgbClr val="FF0000"/>
                            </a:solidFill>
                            <a:latin typeface="Cambria Math" panose="02040503050406030204" pitchFamily="18" charset="0"/>
                          </a:rPr>
                          <m:t>0</m:t>
                        </m:r>
                      </m:sub>
                    </m:sSub>
                  </m:oMath>
                </a14:m>
                <a:r>
                  <a:rPr lang="ja-JP" altLang="en-US" sz="2800" dirty="0">
                    <a:latin typeface="HG丸ｺﾞｼｯｸM-PRO" panose="020F0600000000000000" pitchFamily="50" charset="-128"/>
                    <a:ea typeface="HG丸ｺﾞｼｯｸM-PRO" panose="020F0600000000000000" pitchFamily="50" charset="-128"/>
                  </a:rPr>
                  <a:t>とする。</a:t>
                </a:r>
                <a:endParaRPr lang="ja-JP" altLang="en-US" sz="2800" dirty="0"/>
              </a:p>
            </p:txBody>
          </p:sp>
        </mc:Choice>
        <mc:Fallback xmlns="">
          <p:sp>
            <p:nvSpPr>
              <p:cNvPr id="30" name="正方形/長方形 29">
                <a:extLst>
                  <a:ext uri="{FF2B5EF4-FFF2-40B4-BE49-F238E27FC236}">
                    <a16:creationId xmlns:a16="http://schemas.microsoft.com/office/drawing/2014/main" id="{B65F9D54-9580-4E4B-B334-1D790D2DACDB}"/>
                  </a:ext>
                </a:extLst>
              </p:cNvPr>
              <p:cNvSpPr>
                <a:spLocks noRot="1" noChangeAspect="1" noMove="1" noResize="1" noEditPoints="1" noAdjustHandles="1" noChangeArrowheads="1" noChangeShapeType="1" noTextEdit="1"/>
              </p:cNvSpPr>
              <p:nvPr/>
            </p:nvSpPr>
            <p:spPr>
              <a:xfrm>
                <a:off x="7069713" y="964860"/>
                <a:ext cx="4954648" cy="2677656"/>
              </a:xfrm>
              <a:prstGeom prst="rect">
                <a:avLst/>
              </a:prstGeom>
              <a:blipFill>
                <a:blip r:embed="rId12"/>
                <a:stretch>
                  <a:fillRect l="-2583" t="-2727" r="-246" b="-409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955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45</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FFBA5A32-9263-425E-A8FE-F104170C09A9}"/>
                  </a:ext>
                </a:extLst>
              </p:cNvPr>
              <p:cNvSpPr/>
              <p:nvPr/>
            </p:nvSpPr>
            <p:spPr>
              <a:xfrm>
                <a:off x="9198356" y="3225960"/>
                <a:ext cx="2128981"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0" i="1" smtClean="0">
                              <a:solidFill>
                                <a:srgbClr val="FF0000"/>
                              </a:solidFill>
                              <a:latin typeface="Cambria Math" panose="02040503050406030204" pitchFamily="18" charset="0"/>
                            </a:rPr>
                          </m:ctrlPr>
                        </m:sSubPr>
                        <m:e>
                          <m:r>
                            <a:rPr lang="en-US" altLang="ja-JP" sz="3600" b="0" i="1" smtClean="0">
                              <a:solidFill>
                                <a:srgbClr val="FF0000"/>
                              </a:solidFill>
                              <a:latin typeface="Cambria Math" panose="02040503050406030204" pitchFamily="18" charset="0"/>
                            </a:rPr>
                            <m:t>𝐶</m:t>
                          </m:r>
                        </m:e>
                        <m:sub>
                          <m:r>
                            <a:rPr lang="en-US" altLang="ja-JP" sz="3600" b="0" i="1" smtClean="0">
                              <a:solidFill>
                                <a:srgbClr val="FF0000"/>
                              </a:solidFill>
                              <a:latin typeface="Cambria Math" panose="02040503050406030204" pitchFamily="18" charset="0"/>
                            </a:rPr>
                            <m:t>𝑈</m:t>
                          </m:r>
                        </m:sub>
                      </m:sSub>
                      <m:r>
                        <a:rPr lang="en-US" altLang="ja-JP" sz="3600" b="0" i="1" smtClean="0">
                          <a:solidFill>
                            <a:srgbClr val="FF0000"/>
                          </a:solidFill>
                          <a:latin typeface="Cambria Math" panose="02040503050406030204" pitchFamily="18" charset="0"/>
                        </a:rPr>
                        <m:t>=</m:t>
                      </m:r>
                      <m:f>
                        <m:fPr>
                          <m:ctrlPr>
                            <a:rPr lang="en-US" altLang="ja-JP" sz="3600" i="1" smtClean="0">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ja-JP" altLang="en-US" sz="3600" i="1">
                                  <a:solidFill>
                                    <a:srgbClr val="FF0000"/>
                                  </a:solidFill>
                                  <a:latin typeface="Cambria Math" panose="02040503050406030204" pitchFamily="18" charset="0"/>
                                </a:rPr>
                                <m:t>𝜀</m:t>
                              </m:r>
                            </m:e>
                            <m:sub>
                              <m:r>
                                <a:rPr lang="en-US" altLang="ja-JP" sz="3600" i="1">
                                  <a:solidFill>
                                    <a:srgbClr val="FF0000"/>
                                  </a:solidFill>
                                  <a:latin typeface="Cambria Math" panose="02040503050406030204" pitchFamily="18" charset="0"/>
                                </a:rPr>
                                <m:t>0</m:t>
                              </m:r>
                            </m:sub>
                          </m:sSub>
                          <m:r>
                            <a:rPr lang="en-US" altLang="ja-JP" sz="3600" i="1">
                              <a:solidFill>
                                <a:srgbClr val="FF0000"/>
                              </a:solidFill>
                              <a:latin typeface="Cambria Math" panose="02040503050406030204" pitchFamily="18" charset="0"/>
                            </a:rPr>
                            <m:t>𝑆</m:t>
                          </m:r>
                        </m:num>
                        <m:den>
                          <m:r>
                            <a:rPr lang="en-US" altLang="ja-JP" sz="3600" b="0" i="1" smtClean="0">
                              <a:solidFill>
                                <a:srgbClr val="FF0000"/>
                              </a:solidFill>
                              <a:latin typeface="Cambria Math" panose="02040503050406030204" pitchFamily="18" charset="0"/>
                            </a:rPr>
                            <m:t>𝑥</m:t>
                          </m:r>
                        </m:den>
                      </m:f>
                    </m:oMath>
                  </m:oMathPara>
                </a14:m>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FFBA5A32-9263-425E-A8FE-F104170C09A9}"/>
                  </a:ext>
                </a:extLst>
              </p:cNvPr>
              <p:cNvSpPr>
                <a:spLocks noRot="1" noChangeAspect="1" noMove="1" noResize="1" noEditPoints="1" noAdjustHandles="1" noChangeArrowheads="1" noChangeShapeType="1" noTextEdit="1"/>
              </p:cNvSpPr>
              <p:nvPr/>
            </p:nvSpPr>
            <p:spPr>
              <a:xfrm>
                <a:off x="9198356" y="3225960"/>
                <a:ext cx="2128981" cy="113306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A6AA156F-DA38-4AE6-95A3-C5097579092B}"/>
                  </a:ext>
                </a:extLst>
              </p:cNvPr>
              <p:cNvSpPr/>
              <p:nvPr/>
            </p:nvSpPr>
            <p:spPr>
              <a:xfrm>
                <a:off x="9198356" y="4904638"/>
                <a:ext cx="2747227" cy="1133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𝐶</m:t>
                          </m:r>
                        </m:e>
                        <m:sub>
                          <m:r>
                            <a:rPr lang="en-US" altLang="ja-JP" sz="3600" b="0" i="1" smtClean="0">
                              <a:solidFill>
                                <a:srgbClr val="FF0000"/>
                              </a:solidFill>
                              <a:latin typeface="Cambria Math" panose="02040503050406030204" pitchFamily="18" charset="0"/>
                            </a:rPr>
                            <m:t>𝐿</m:t>
                          </m:r>
                        </m:sub>
                      </m:sSub>
                      <m:r>
                        <a:rPr lang="en-US" altLang="ja-JP" sz="3600" i="1">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ja-JP" altLang="en-US" sz="3600" i="1">
                                  <a:solidFill>
                                    <a:srgbClr val="FF0000"/>
                                  </a:solidFill>
                                  <a:latin typeface="Cambria Math" panose="02040503050406030204" pitchFamily="18" charset="0"/>
                                </a:rPr>
                                <m:t>𝜀</m:t>
                              </m:r>
                            </m:e>
                            <m:sub>
                              <m:r>
                                <a:rPr lang="en-US" altLang="ja-JP" sz="3600" i="1">
                                  <a:solidFill>
                                    <a:srgbClr val="FF0000"/>
                                  </a:solidFill>
                                  <a:latin typeface="Cambria Math" panose="02040503050406030204" pitchFamily="18" charset="0"/>
                                </a:rPr>
                                <m:t>0</m:t>
                              </m:r>
                            </m:sub>
                          </m:sSub>
                          <m:r>
                            <a:rPr lang="en-US" altLang="ja-JP" sz="3600" i="1">
                              <a:solidFill>
                                <a:srgbClr val="FF0000"/>
                              </a:solidFill>
                              <a:latin typeface="Cambria Math" panose="02040503050406030204" pitchFamily="18" charset="0"/>
                            </a:rPr>
                            <m:t>𝑆</m:t>
                          </m:r>
                        </m:num>
                        <m:den>
                          <m:r>
                            <a:rPr lang="en-US" altLang="ja-JP" sz="3600" b="0" i="1" smtClean="0">
                              <a:solidFill>
                                <a:srgbClr val="FF0000"/>
                              </a:solidFill>
                              <a:latin typeface="Cambria Math" panose="02040503050406030204" pitchFamily="18" charset="0"/>
                            </a:rPr>
                            <m:t>2</m:t>
                          </m:r>
                          <m:r>
                            <a:rPr lang="en-US" altLang="ja-JP" sz="3600" i="1">
                              <a:solidFill>
                                <a:srgbClr val="FF0000"/>
                              </a:solidFill>
                              <a:latin typeface="Cambria Math" panose="02040503050406030204" pitchFamily="18" charset="0"/>
                            </a:rPr>
                            <m:t>𝑑</m:t>
                          </m:r>
                          <m:r>
                            <a:rPr lang="en-US" altLang="ja-JP" sz="3600" b="0" i="1" smtClean="0">
                              <a:solidFill>
                                <a:srgbClr val="FF0000"/>
                              </a:solidFill>
                              <a:latin typeface="Cambria Math" panose="02040503050406030204" pitchFamily="18" charset="0"/>
                            </a:rPr>
                            <m:t>−</m:t>
                          </m:r>
                          <m:r>
                            <a:rPr lang="en-US" altLang="ja-JP" sz="3600" b="0" i="1" smtClean="0">
                              <a:solidFill>
                                <a:srgbClr val="FF0000"/>
                              </a:solidFill>
                              <a:latin typeface="Cambria Math" panose="02040503050406030204" pitchFamily="18" charset="0"/>
                            </a:rPr>
                            <m:t>𝑥</m:t>
                          </m:r>
                        </m:den>
                      </m:f>
                    </m:oMath>
                  </m:oMathPara>
                </a14:m>
                <a:endParaRPr lang="ja-JP" altLang="en-US" sz="3600" dirty="0">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A6AA156F-DA38-4AE6-95A3-C5097579092B}"/>
                  </a:ext>
                </a:extLst>
              </p:cNvPr>
              <p:cNvSpPr>
                <a:spLocks noRot="1" noChangeAspect="1" noMove="1" noResize="1" noEditPoints="1" noAdjustHandles="1" noChangeArrowheads="1" noChangeShapeType="1" noTextEdit="1"/>
              </p:cNvSpPr>
              <p:nvPr/>
            </p:nvSpPr>
            <p:spPr>
              <a:xfrm>
                <a:off x="9198356" y="4904638"/>
                <a:ext cx="2747227" cy="1133131"/>
              </a:xfrm>
              <a:prstGeom prst="rect">
                <a:avLst/>
              </a:prstGeom>
              <a:blipFill>
                <a:blip r:embed="rId3"/>
                <a:stretch>
                  <a:fillRect/>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5C61A386-A68B-4655-9B8F-9C011E6CF1F2}"/>
              </a:ext>
            </a:extLst>
          </p:cNvPr>
          <p:cNvGrpSpPr/>
          <p:nvPr/>
        </p:nvGrpSpPr>
        <p:grpSpPr>
          <a:xfrm>
            <a:off x="60741" y="1402562"/>
            <a:ext cx="5999231" cy="4180864"/>
            <a:chOff x="-132048" y="1011429"/>
            <a:chExt cx="7120109" cy="4962004"/>
          </a:xfrm>
        </p:grpSpPr>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5040BBC1-8C1E-4FA4-9AD1-F21887998482}"/>
                    </a:ext>
                  </a:extLst>
                </p:cNvPr>
                <p:cNvSpPr/>
                <p:nvPr/>
              </p:nvSpPr>
              <p:spPr>
                <a:xfrm>
                  <a:off x="6040006" y="3271518"/>
                  <a:ext cx="948055" cy="694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3</m:t>
                        </m:r>
                        <m:r>
                          <a:rPr lang="en-US" altLang="ja-JP" sz="3200" i="1">
                            <a:solidFill>
                              <a:srgbClr val="FF0000"/>
                            </a:solidFill>
                            <a:latin typeface="Cambria Math" panose="02040503050406030204" pitchFamily="18" charset="0"/>
                          </a:rPr>
                          <m:t>𝑑</m:t>
                        </m:r>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5040BBC1-8C1E-4FA4-9AD1-F21887998482}"/>
                    </a:ext>
                  </a:extLst>
                </p:cNvPr>
                <p:cNvSpPr>
                  <a:spLocks noRot="1" noChangeAspect="1" noMove="1" noResize="1" noEditPoints="1" noAdjustHandles="1" noChangeArrowheads="1" noChangeShapeType="1" noTextEdit="1"/>
                </p:cNvSpPr>
                <p:nvPr/>
              </p:nvSpPr>
              <p:spPr>
                <a:xfrm>
                  <a:off x="6040006" y="3271518"/>
                  <a:ext cx="948055" cy="694033"/>
                </a:xfrm>
                <a:prstGeom prst="rect">
                  <a:avLst/>
                </a:prstGeom>
                <a:blipFill>
                  <a:blip r:embed="rId4"/>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389FF608-E6FB-4FB3-A7E4-F2943FAB888A}"/>
                </a:ext>
              </a:extLst>
            </p:cNvPr>
            <p:cNvSpPr/>
            <p:nvPr/>
          </p:nvSpPr>
          <p:spPr>
            <a:xfrm rot="5400000">
              <a:off x="3413838" y="2175603"/>
              <a:ext cx="1013909"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B92C6628-5870-4408-A1AA-51A83D7A8BCC}"/>
                </a:ext>
              </a:extLst>
            </p:cNvPr>
            <p:cNvSpPr/>
            <p:nvPr/>
          </p:nvSpPr>
          <p:spPr>
            <a:xfrm rot="5400000">
              <a:off x="3669488" y="3976695"/>
              <a:ext cx="502610"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2FA60F92-218E-4A71-AFB4-AA419A201502}"/>
                </a:ext>
              </a:extLst>
            </p:cNvPr>
            <p:cNvSpPr/>
            <p:nvPr/>
          </p:nvSpPr>
          <p:spPr>
            <a:xfrm rot="5400000">
              <a:off x="3633688" y="-393383"/>
              <a:ext cx="574214" cy="349086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p:txBody>
        </p:sp>
        <p:cxnSp>
          <p:nvCxnSpPr>
            <p:cNvPr id="12" name="直線矢印コネクタ 11">
              <a:extLst>
                <a:ext uri="{FF2B5EF4-FFF2-40B4-BE49-F238E27FC236}">
                  <a16:creationId xmlns:a16="http://schemas.microsoft.com/office/drawing/2014/main" id="{9DB5FB51-8639-4347-989B-DFBD3EA58FEC}"/>
                </a:ext>
              </a:extLst>
            </p:cNvPr>
            <p:cNvCxnSpPr/>
            <p:nvPr/>
          </p:nvCxnSpPr>
          <p:spPr>
            <a:xfrm flipV="1">
              <a:off x="6061535" y="1743425"/>
              <a:ext cx="34465" cy="3727397"/>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3471E31-089D-4A65-962E-63917FAA5F31}"/>
                </a:ext>
              </a:extLst>
            </p:cNvPr>
            <p:cNvCxnSpPr/>
            <p:nvPr/>
          </p:nvCxnSpPr>
          <p:spPr>
            <a:xfrm flipV="1">
              <a:off x="1909033" y="3414082"/>
              <a:ext cx="0" cy="1012036"/>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B81DA29D-43C6-4ACB-B212-FD8A24C55AE1}"/>
                    </a:ext>
                  </a:extLst>
                </p:cNvPr>
                <p:cNvSpPr/>
                <p:nvPr/>
              </p:nvSpPr>
              <p:spPr>
                <a:xfrm>
                  <a:off x="1060553" y="3489618"/>
                  <a:ext cx="792127" cy="8401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i="1">
                            <a:solidFill>
                              <a:srgbClr val="FF0000"/>
                            </a:solidFill>
                            <a:latin typeface="Cambria Math" panose="02040503050406030204" pitchFamily="18" charset="0"/>
                          </a:rPr>
                          <m:t>𝑑</m:t>
                        </m:r>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B81DA29D-43C6-4ACB-B212-FD8A24C55AE1}"/>
                    </a:ext>
                  </a:extLst>
                </p:cNvPr>
                <p:cNvSpPr>
                  <a:spLocks noRot="1" noChangeAspect="1" noMove="1" noResize="1" noEditPoints="1" noAdjustHandles="1" noChangeArrowheads="1" noChangeShapeType="1" noTextEdit="1"/>
                </p:cNvSpPr>
                <p:nvPr/>
              </p:nvSpPr>
              <p:spPr>
                <a:xfrm>
                  <a:off x="1060553" y="3489618"/>
                  <a:ext cx="792127" cy="840145"/>
                </a:xfrm>
                <a:prstGeom prst="rect">
                  <a:avLst/>
                </a:prstGeom>
                <a:blipFill>
                  <a:blip r:embed="rId5"/>
                  <a:stretch>
                    <a:fillRect/>
                  </a:stretch>
                </a:blipFill>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8C2B2E42-418A-44B0-AE23-7C0182825DD2}"/>
                </a:ext>
              </a:extLst>
            </p:cNvPr>
            <p:cNvCxnSpPr/>
            <p:nvPr/>
          </p:nvCxnSpPr>
          <p:spPr>
            <a:xfrm flipV="1">
              <a:off x="1927087" y="1639156"/>
              <a:ext cx="16412" cy="1774925"/>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392FBB1E-A24F-4A62-9CA4-0D0DC54C0B38}"/>
                    </a:ext>
                  </a:extLst>
                </p:cNvPr>
                <p:cNvSpPr/>
                <p:nvPr/>
              </p:nvSpPr>
              <p:spPr>
                <a:xfrm>
                  <a:off x="1125532" y="2019935"/>
                  <a:ext cx="762676" cy="8401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solidFill>
                              <a:srgbClr val="FF0000"/>
                            </a:solidFill>
                            <a:latin typeface="Cambria Math" panose="02040503050406030204" pitchFamily="18" charset="0"/>
                          </a:rPr>
                          <m:t>𝑥</m:t>
                        </m:r>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392FBB1E-A24F-4A62-9CA4-0D0DC54C0B38}"/>
                    </a:ext>
                  </a:extLst>
                </p:cNvPr>
                <p:cNvSpPr>
                  <a:spLocks noRot="1" noChangeAspect="1" noMove="1" noResize="1" noEditPoints="1" noAdjustHandles="1" noChangeArrowheads="1" noChangeShapeType="1" noTextEdit="1"/>
                </p:cNvSpPr>
                <p:nvPr/>
              </p:nvSpPr>
              <p:spPr>
                <a:xfrm>
                  <a:off x="1125532" y="2019935"/>
                  <a:ext cx="762676" cy="840145"/>
                </a:xfrm>
                <a:prstGeom prst="rect">
                  <a:avLst/>
                </a:prstGeom>
                <a:blipFill>
                  <a:blip r:embed="rId6"/>
                  <a:stretch>
                    <a:fillRect/>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B34EDD81-76FA-4EE8-B8EA-DC6D8E98D59A}"/>
                </a:ext>
              </a:extLst>
            </p:cNvPr>
            <p:cNvCxnSpPr/>
            <p:nvPr/>
          </p:nvCxnSpPr>
          <p:spPr>
            <a:xfrm flipV="1">
              <a:off x="1883493" y="4441467"/>
              <a:ext cx="9518" cy="1029356"/>
            </a:xfrm>
            <a:prstGeom prst="straightConnector1">
              <a:avLst/>
            </a:prstGeom>
            <a:ln w="6667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BD5A2BB5-19C3-4E8E-9526-CA2E5843D283}"/>
                    </a:ext>
                  </a:extLst>
                </p:cNvPr>
                <p:cNvSpPr/>
                <p:nvPr/>
              </p:nvSpPr>
              <p:spPr>
                <a:xfrm>
                  <a:off x="-132048" y="4546845"/>
                  <a:ext cx="1603125" cy="62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rgbClr val="FF0000"/>
                            </a:solidFill>
                            <a:latin typeface="Cambria Math" panose="02040503050406030204" pitchFamily="18" charset="0"/>
                          </a:rPr>
                          <m:t>2</m:t>
                        </m:r>
                        <m:r>
                          <a:rPr lang="en-US" altLang="ja-JP" sz="2800" b="0" i="1" smtClean="0">
                            <a:solidFill>
                              <a:srgbClr val="FF0000"/>
                            </a:solidFill>
                            <a:latin typeface="Cambria Math" panose="02040503050406030204" pitchFamily="18" charset="0"/>
                          </a:rPr>
                          <m:t>𝑑</m:t>
                        </m:r>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𝑥</m:t>
                        </m:r>
                      </m:oMath>
                    </m:oMathPara>
                  </a14:m>
                  <a:endParaRPr lang="ja-JP" altLang="en-US" sz="2800" dirty="0">
                    <a:latin typeface="HG丸ｺﾞｼｯｸM-PRO" panose="020F0600000000000000" pitchFamily="50" charset="-128"/>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BD5A2BB5-19C3-4E8E-9526-CA2E5843D283}"/>
                    </a:ext>
                  </a:extLst>
                </p:cNvPr>
                <p:cNvSpPr>
                  <a:spLocks noRot="1" noChangeAspect="1" noMove="1" noResize="1" noEditPoints="1" noAdjustHandles="1" noChangeArrowheads="1" noChangeShapeType="1" noTextEdit="1"/>
                </p:cNvSpPr>
                <p:nvPr/>
              </p:nvSpPr>
              <p:spPr>
                <a:xfrm>
                  <a:off x="-132048" y="4546845"/>
                  <a:ext cx="1603125" cy="62097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9491FCB5-2539-4127-9D01-CDCFED3EBD4F}"/>
                    </a:ext>
                  </a:extLst>
                </p:cNvPr>
                <p:cNvSpPr/>
                <p:nvPr/>
              </p:nvSpPr>
              <p:spPr>
                <a:xfrm>
                  <a:off x="3388719" y="1967579"/>
                  <a:ext cx="1285635" cy="986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00B050"/>
                                </a:solidFill>
                                <a:latin typeface="Cambria Math" panose="02040503050406030204" pitchFamily="18" charset="0"/>
                              </a:rPr>
                            </m:ctrlPr>
                          </m:sSubPr>
                          <m:e>
                            <m:r>
                              <a:rPr lang="en-US" altLang="ja-JP" sz="4800" i="1">
                                <a:solidFill>
                                  <a:srgbClr val="00B050"/>
                                </a:solidFill>
                                <a:latin typeface="Cambria Math" panose="02040503050406030204" pitchFamily="18" charset="0"/>
                              </a:rPr>
                              <m:t>𝐶</m:t>
                            </m:r>
                          </m:e>
                          <m:sub>
                            <m:r>
                              <a:rPr lang="en-US" altLang="ja-JP" sz="4800" i="1">
                                <a:solidFill>
                                  <a:srgbClr val="00B050"/>
                                </a:solidFill>
                                <a:latin typeface="Cambria Math" panose="02040503050406030204" pitchFamily="18" charset="0"/>
                              </a:rPr>
                              <m:t>𝑈</m:t>
                            </m:r>
                          </m:sub>
                        </m:sSub>
                      </m:oMath>
                    </m:oMathPara>
                  </a14:m>
                  <a:endParaRPr lang="ja-JP" altLang="en-US" sz="4800"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9491FCB5-2539-4127-9D01-CDCFED3EBD4F}"/>
                    </a:ext>
                  </a:extLst>
                </p:cNvPr>
                <p:cNvSpPr>
                  <a:spLocks noRot="1" noChangeAspect="1" noMove="1" noResize="1" noEditPoints="1" noAdjustHandles="1" noChangeArrowheads="1" noChangeShapeType="1" noTextEdit="1"/>
                </p:cNvSpPr>
                <p:nvPr/>
              </p:nvSpPr>
              <p:spPr>
                <a:xfrm>
                  <a:off x="3388719" y="1967579"/>
                  <a:ext cx="1285635" cy="98625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62883FB-0E98-4A5A-B30B-00E52901CCEB}"/>
                    </a:ext>
                  </a:extLst>
                </p:cNvPr>
                <p:cNvSpPr/>
                <p:nvPr/>
              </p:nvSpPr>
              <p:spPr>
                <a:xfrm>
                  <a:off x="3570339" y="1011429"/>
                  <a:ext cx="598984" cy="547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62883FB-0E98-4A5A-B30B-00E52901CCEB}"/>
                    </a:ext>
                  </a:extLst>
                </p:cNvPr>
                <p:cNvSpPr>
                  <a:spLocks noRot="1" noChangeAspect="1" noMove="1" noResize="1" noEditPoints="1" noAdjustHandles="1" noChangeArrowheads="1" noChangeShapeType="1" noTextEdit="1"/>
                </p:cNvSpPr>
                <p:nvPr/>
              </p:nvSpPr>
              <p:spPr>
                <a:xfrm>
                  <a:off x="3570339" y="1011429"/>
                  <a:ext cx="598984" cy="547921"/>
                </a:xfrm>
                <a:prstGeom prst="rect">
                  <a:avLst/>
                </a:prstGeom>
                <a:blipFill>
                  <a:blip r:embed="rId9"/>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D6F3FE86-1201-4BCA-860B-0E09A4D04386}"/>
                    </a:ext>
                  </a:extLst>
                </p:cNvPr>
                <p:cNvSpPr/>
                <p:nvPr/>
              </p:nvSpPr>
              <p:spPr>
                <a:xfrm>
                  <a:off x="3409697" y="3292558"/>
                  <a:ext cx="871042" cy="547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D6F3FE86-1201-4BCA-860B-0E09A4D04386}"/>
                    </a:ext>
                  </a:extLst>
                </p:cNvPr>
                <p:cNvSpPr>
                  <a:spLocks noRot="1" noChangeAspect="1" noMove="1" noResize="1" noEditPoints="1" noAdjustHandles="1" noChangeArrowheads="1" noChangeShapeType="1" noTextEdit="1"/>
                </p:cNvSpPr>
                <p:nvPr/>
              </p:nvSpPr>
              <p:spPr>
                <a:xfrm>
                  <a:off x="3409697" y="3292558"/>
                  <a:ext cx="871042" cy="547921"/>
                </a:xfrm>
                <a:prstGeom prst="rect">
                  <a:avLst/>
                </a:prstGeom>
                <a:blipFill>
                  <a:blip r:embed="rId10"/>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01D0B18B-D6D7-4DD6-9C51-E97A10DDF0F1}"/>
                    </a:ext>
                  </a:extLst>
                </p:cNvPr>
                <p:cNvSpPr/>
                <p:nvPr/>
              </p:nvSpPr>
              <p:spPr>
                <a:xfrm>
                  <a:off x="3731064" y="3882047"/>
                  <a:ext cx="598984" cy="547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01D0B18B-D6D7-4DD6-9C51-E97A10DDF0F1}"/>
                    </a:ext>
                  </a:extLst>
                </p:cNvPr>
                <p:cNvSpPr>
                  <a:spLocks noRot="1" noChangeAspect="1" noMove="1" noResize="1" noEditPoints="1" noAdjustHandles="1" noChangeArrowheads="1" noChangeShapeType="1" noTextEdit="1"/>
                </p:cNvSpPr>
                <p:nvPr/>
              </p:nvSpPr>
              <p:spPr>
                <a:xfrm>
                  <a:off x="3731064" y="3882047"/>
                  <a:ext cx="598984" cy="547921"/>
                </a:xfrm>
                <a:prstGeom prst="rect">
                  <a:avLst/>
                </a:prstGeom>
                <a:blipFill>
                  <a:blip r:embed="rId11"/>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0A94983B-7E4A-4CEC-AF77-549EBB15E063}"/>
                    </a:ext>
                  </a:extLst>
                </p:cNvPr>
                <p:cNvSpPr/>
                <p:nvPr/>
              </p:nvSpPr>
              <p:spPr>
                <a:xfrm>
                  <a:off x="3441396" y="5386626"/>
                  <a:ext cx="871042" cy="547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𝑄</m:t>
                        </m:r>
                      </m:oMath>
                    </m:oMathPara>
                  </a14:m>
                  <a:endParaRPr lang="ja-JP" altLang="en-US" sz="2400" dirty="0">
                    <a:latin typeface="HG丸ｺﾞｼｯｸM-PRO" panose="020F0600000000000000" pitchFamily="50" charset="-128"/>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0A94983B-7E4A-4CEC-AF77-549EBB15E063}"/>
                    </a:ext>
                  </a:extLst>
                </p:cNvPr>
                <p:cNvSpPr>
                  <a:spLocks noRot="1" noChangeAspect="1" noMove="1" noResize="1" noEditPoints="1" noAdjustHandles="1" noChangeArrowheads="1" noChangeShapeType="1" noTextEdit="1"/>
                </p:cNvSpPr>
                <p:nvPr/>
              </p:nvSpPr>
              <p:spPr>
                <a:xfrm>
                  <a:off x="3441396" y="5386626"/>
                  <a:ext cx="871042" cy="547921"/>
                </a:xfrm>
                <a:prstGeom prst="rect">
                  <a:avLst/>
                </a:prstGeom>
                <a:blipFill>
                  <a:blip r:embed="rId12"/>
                  <a:stretch>
                    <a:fillRect b="-14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F739145D-FD9A-400A-9755-6541663745CA}"/>
                    </a:ext>
                  </a:extLst>
                </p:cNvPr>
                <p:cNvSpPr/>
                <p:nvPr/>
              </p:nvSpPr>
              <p:spPr>
                <a:xfrm>
                  <a:off x="3409697" y="4379378"/>
                  <a:ext cx="1191271" cy="986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800" i="1" smtClean="0">
                                <a:solidFill>
                                  <a:srgbClr val="00B050"/>
                                </a:solidFill>
                                <a:latin typeface="Cambria Math" panose="02040503050406030204" pitchFamily="18" charset="0"/>
                              </a:rPr>
                            </m:ctrlPr>
                          </m:sSubPr>
                          <m:e>
                            <m:r>
                              <a:rPr lang="en-US" altLang="ja-JP" sz="4800" i="1">
                                <a:solidFill>
                                  <a:srgbClr val="00B050"/>
                                </a:solidFill>
                                <a:latin typeface="Cambria Math" panose="02040503050406030204" pitchFamily="18" charset="0"/>
                              </a:rPr>
                              <m:t>𝐶</m:t>
                            </m:r>
                          </m:e>
                          <m:sub>
                            <m:r>
                              <a:rPr lang="en-US" altLang="ja-JP" sz="4800" b="0" i="1" smtClean="0">
                                <a:solidFill>
                                  <a:srgbClr val="00B050"/>
                                </a:solidFill>
                                <a:latin typeface="Cambria Math" panose="02040503050406030204" pitchFamily="18" charset="0"/>
                              </a:rPr>
                              <m:t>𝐿</m:t>
                            </m:r>
                          </m:sub>
                        </m:sSub>
                      </m:oMath>
                    </m:oMathPara>
                  </a14:m>
                  <a:endParaRPr lang="ja-JP" altLang="en-US" sz="4800" dirty="0">
                    <a:solidFill>
                      <a:srgbClr val="00B050"/>
                    </a:solidFill>
                    <a:latin typeface="HG丸ｺﾞｼｯｸM-PRO" panose="020F0600000000000000" pitchFamily="50" charset="-128"/>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F739145D-FD9A-400A-9755-6541663745CA}"/>
                    </a:ext>
                  </a:extLst>
                </p:cNvPr>
                <p:cNvSpPr>
                  <a:spLocks noRot="1" noChangeAspect="1" noMove="1" noResize="1" noEditPoints="1" noAdjustHandles="1" noChangeArrowheads="1" noChangeShapeType="1" noTextEdit="1"/>
                </p:cNvSpPr>
                <p:nvPr/>
              </p:nvSpPr>
              <p:spPr>
                <a:xfrm>
                  <a:off x="3409697" y="4379378"/>
                  <a:ext cx="1191271" cy="986258"/>
                </a:xfrm>
                <a:prstGeom prst="rect">
                  <a:avLst/>
                </a:prstGeom>
                <a:blipFill>
                  <a:blip r:embed="rId1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2A225440-CACD-4EF4-B08C-18AB3CB42444}"/>
                  </a:ext>
                </a:extLst>
              </p:cNvPr>
              <p:cNvSpPr/>
              <p:nvPr/>
            </p:nvSpPr>
            <p:spPr>
              <a:xfrm>
                <a:off x="5980059" y="2069338"/>
                <a:ext cx="5596084" cy="461665"/>
              </a:xfrm>
              <a:prstGeom prst="rect">
                <a:avLst/>
              </a:prstGeom>
            </p:spPr>
            <p:txBody>
              <a:bodyPr wrap="none">
                <a:spAutoFit/>
              </a:bodyPr>
              <a:lstStyle/>
              <a:p>
                <a:r>
                  <a:rPr lang="ja-JP" altLang="en-US" sz="2400" b="0" dirty="0">
                    <a:latin typeface="HG丸ｺﾞｼｯｸM-PRO" panose="020F0600000000000000" pitchFamily="50" charset="-128"/>
                    <a:ea typeface="HG丸ｺﾞｼｯｸM-PRO" panose="020F0600000000000000" pitchFamily="50" charset="-128"/>
                  </a:rPr>
                  <a:t>金属板の位置を下の極板から</a:t>
                </a:r>
                <a14:m>
                  <m:oMath xmlns:m="http://schemas.openxmlformats.org/officeDocument/2006/math">
                    <m:r>
                      <a:rPr lang="en-US" altLang="ja-JP" sz="2400" b="0" i="1" smtClean="0">
                        <a:solidFill>
                          <a:srgbClr val="FF0000"/>
                        </a:solidFill>
                        <a:latin typeface="Cambria Math" panose="02040503050406030204" pitchFamily="18" charset="0"/>
                      </a:rPr>
                      <m:t>𝑥</m:t>
                    </m:r>
                  </m:oMath>
                </a14:m>
                <a:r>
                  <a:rPr lang="ja-JP" altLang="en-US" sz="2400" b="1" dirty="0">
                    <a:latin typeface="HG丸ｺﾞｼｯｸM-PRO" panose="020F0600000000000000" pitchFamily="50" charset="-128"/>
                    <a:ea typeface="HG丸ｺﾞｼｯｸM-PRO" panose="020F0600000000000000" pitchFamily="50" charset="-128"/>
                  </a:rPr>
                  <a:t>とする。</a:t>
                </a:r>
              </a:p>
            </p:txBody>
          </p:sp>
        </mc:Choice>
        <mc:Fallback xmlns="">
          <p:sp>
            <p:nvSpPr>
              <p:cNvPr id="25" name="正方形/長方形 24">
                <a:extLst>
                  <a:ext uri="{FF2B5EF4-FFF2-40B4-BE49-F238E27FC236}">
                    <a16:creationId xmlns:a16="http://schemas.microsoft.com/office/drawing/2014/main" id="{2A225440-CACD-4EF4-B08C-18AB3CB42444}"/>
                  </a:ext>
                </a:extLst>
              </p:cNvPr>
              <p:cNvSpPr>
                <a:spLocks noRot="1" noChangeAspect="1" noMove="1" noResize="1" noEditPoints="1" noAdjustHandles="1" noChangeArrowheads="1" noChangeShapeType="1" noTextEdit="1"/>
              </p:cNvSpPr>
              <p:nvPr/>
            </p:nvSpPr>
            <p:spPr>
              <a:xfrm>
                <a:off x="5980059" y="2069338"/>
                <a:ext cx="5596084" cy="461665"/>
              </a:xfrm>
              <a:prstGeom prst="rect">
                <a:avLst/>
              </a:prstGeom>
              <a:blipFill>
                <a:blip r:embed="rId14"/>
                <a:stretch>
                  <a:fillRect l="-1743" t="-14474" r="-980" b="-25000"/>
                </a:stretch>
              </a:blipFill>
            </p:spPr>
            <p:txBody>
              <a:bodyPr/>
              <a:lstStyle/>
              <a:p>
                <a:r>
                  <a:rPr lang="ja-JP" altLang="en-US">
                    <a:noFill/>
                  </a:rPr>
                  <a:t> </a:t>
                </a:r>
              </a:p>
            </p:txBody>
          </p:sp>
        </mc:Fallback>
      </mc:AlternateContent>
      <p:sp>
        <p:nvSpPr>
          <p:cNvPr id="26" name="正方形/長方形 25">
            <a:extLst>
              <a:ext uri="{FF2B5EF4-FFF2-40B4-BE49-F238E27FC236}">
                <a16:creationId xmlns:a16="http://schemas.microsoft.com/office/drawing/2014/main" id="{01A90EE2-FE1A-4D44-914A-E2B0CD1FAD84}"/>
              </a:ext>
            </a:extLst>
          </p:cNvPr>
          <p:cNvSpPr/>
          <p:nvPr/>
        </p:nvSpPr>
        <p:spPr>
          <a:xfrm>
            <a:off x="6531332" y="2819784"/>
            <a:ext cx="3262432"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上の部分の電気容量は</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33F32DF2-83CE-4255-A31F-5F8D0BCC891F}"/>
              </a:ext>
            </a:extLst>
          </p:cNvPr>
          <p:cNvSpPr/>
          <p:nvPr/>
        </p:nvSpPr>
        <p:spPr>
          <a:xfrm>
            <a:off x="6538982" y="4443085"/>
            <a:ext cx="3262432"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下の部分の電気容量は</a:t>
            </a:r>
            <a:endParaRPr lang="en-US" altLang="ja-JP" sz="24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0C58316F-47F3-4668-B8D9-B2E260CCE7F0}"/>
                  </a:ext>
                </a:extLst>
              </p:cNvPr>
              <p:cNvSpPr/>
              <p:nvPr/>
            </p:nvSpPr>
            <p:spPr>
              <a:xfrm>
                <a:off x="8856911" y="760864"/>
                <a:ext cx="1904945" cy="1133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𝐶</m:t>
                      </m:r>
                      <m:r>
                        <a:rPr lang="en-US" altLang="ja-JP" sz="3600" i="1" smtClean="0">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ja-JP" altLang="en-US" sz="3600" i="1">
                                  <a:solidFill>
                                    <a:srgbClr val="FF0000"/>
                                  </a:solidFill>
                                  <a:latin typeface="Cambria Math" panose="02040503050406030204" pitchFamily="18" charset="0"/>
                                </a:rPr>
                                <m:t>𝜀</m:t>
                              </m:r>
                            </m:e>
                            <m:sub>
                              <m:r>
                                <a:rPr lang="en-US" altLang="ja-JP" sz="3600" i="1">
                                  <a:solidFill>
                                    <a:srgbClr val="FF0000"/>
                                  </a:solidFill>
                                  <a:latin typeface="Cambria Math" panose="02040503050406030204" pitchFamily="18" charset="0"/>
                                </a:rPr>
                                <m:t>0</m:t>
                              </m:r>
                            </m:sub>
                          </m:sSub>
                          <m:r>
                            <a:rPr lang="en-US" altLang="ja-JP" sz="3600" i="1">
                              <a:solidFill>
                                <a:srgbClr val="FF0000"/>
                              </a:solidFill>
                              <a:latin typeface="Cambria Math" panose="02040503050406030204" pitchFamily="18" charset="0"/>
                            </a:rPr>
                            <m:t>𝑆</m:t>
                          </m:r>
                        </m:num>
                        <m:den>
                          <m:r>
                            <a:rPr lang="en-US" altLang="ja-JP" sz="3600" b="0" i="1" smtClean="0">
                              <a:solidFill>
                                <a:srgbClr val="FF0000"/>
                              </a:solidFill>
                              <a:latin typeface="Cambria Math" panose="02040503050406030204" pitchFamily="18" charset="0"/>
                            </a:rPr>
                            <m:t>3</m:t>
                          </m:r>
                          <m:r>
                            <a:rPr lang="en-US" altLang="ja-JP" sz="3600" i="1">
                              <a:solidFill>
                                <a:srgbClr val="FF0000"/>
                              </a:solidFill>
                              <a:latin typeface="Cambria Math" panose="02040503050406030204" pitchFamily="18" charset="0"/>
                            </a:rPr>
                            <m:t>𝑑</m:t>
                          </m:r>
                        </m:den>
                      </m:f>
                    </m:oMath>
                  </m:oMathPara>
                </a14:m>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0C58316F-47F3-4668-B8D9-B2E260CCE7F0}"/>
                  </a:ext>
                </a:extLst>
              </p:cNvPr>
              <p:cNvSpPr>
                <a:spLocks noRot="1" noChangeAspect="1" noMove="1" noResize="1" noEditPoints="1" noAdjustHandles="1" noChangeArrowheads="1" noChangeShapeType="1" noTextEdit="1"/>
              </p:cNvSpPr>
              <p:nvPr/>
            </p:nvSpPr>
            <p:spPr>
              <a:xfrm>
                <a:off x="8856911" y="760864"/>
                <a:ext cx="1904945" cy="1133131"/>
              </a:xfrm>
              <a:prstGeom prst="rect">
                <a:avLst/>
              </a:prstGeom>
              <a:blipFill>
                <a:blip r:embed="rId15"/>
                <a:stretch>
                  <a:fillRect/>
                </a:stretch>
              </a:blipFill>
            </p:spPr>
            <p:txBody>
              <a:bodyPr/>
              <a:lstStyle/>
              <a:p>
                <a:r>
                  <a:rPr lang="ja-JP" altLang="en-US">
                    <a:noFill/>
                  </a:rPr>
                  <a:t> </a:t>
                </a:r>
              </a:p>
            </p:txBody>
          </p:sp>
        </mc:Fallback>
      </mc:AlternateContent>
      <p:sp>
        <p:nvSpPr>
          <p:cNvPr id="29" name="正方形/長方形 28">
            <a:extLst>
              <a:ext uri="{FF2B5EF4-FFF2-40B4-BE49-F238E27FC236}">
                <a16:creationId xmlns:a16="http://schemas.microsoft.com/office/drawing/2014/main" id="{03D88588-32A6-459A-BFB5-B72F4EE0FA65}"/>
              </a:ext>
            </a:extLst>
          </p:cNvPr>
          <p:cNvSpPr/>
          <p:nvPr/>
        </p:nvSpPr>
        <p:spPr>
          <a:xfrm>
            <a:off x="5968992" y="1147605"/>
            <a:ext cx="2646878" cy="461665"/>
          </a:xfrm>
          <a:prstGeom prst="rect">
            <a:avLst/>
          </a:prstGeom>
        </p:spPr>
        <p:txBody>
          <a:bodyPr wrap="none">
            <a:spAutoFit/>
          </a:bodyPr>
          <a:lstStyle/>
          <a:p>
            <a:r>
              <a:rPr lang="ja-JP" altLang="en-US" sz="2400" b="0" dirty="0">
                <a:latin typeface="HG丸ｺﾞｼｯｸM-PRO" panose="020F0600000000000000" pitchFamily="50" charset="-128"/>
                <a:ea typeface="HG丸ｺﾞｼｯｸM-PRO" panose="020F0600000000000000" pitchFamily="50" charset="-128"/>
              </a:rPr>
              <a:t>金属板を入れる前</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02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P spid="26" grpId="0"/>
      <p:bldP spid="27"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46</a:t>
            </a:fld>
            <a:endParaRPr kumimoji="1" lang="ja-JP" altLang="en-US"/>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2EF0329-2067-4D75-B43C-E2F4651F9BF2}"/>
                  </a:ext>
                </a:extLst>
              </p:cNvPr>
              <p:cNvSpPr/>
              <p:nvPr/>
            </p:nvSpPr>
            <p:spPr>
              <a:xfrm>
                <a:off x="838200" y="873034"/>
                <a:ext cx="1913985"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solidFill>
                                <a:srgbClr val="0070C0"/>
                              </a:solidFill>
                              <a:latin typeface="Cambria Math" panose="02040503050406030204" pitchFamily="18" charset="0"/>
                            </a:rPr>
                          </m:ctrlPr>
                        </m:sSubPr>
                        <m:e>
                          <m:r>
                            <a:rPr lang="en-US" altLang="ja-JP" sz="3200" b="0" i="1" smtClean="0">
                              <a:solidFill>
                                <a:srgbClr val="0070C0"/>
                              </a:solidFill>
                              <a:latin typeface="Cambria Math" panose="02040503050406030204" pitchFamily="18" charset="0"/>
                            </a:rPr>
                            <m:t>𝐶</m:t>
                          </m:r>
                        </m:e>
                        <m:sub>
                          <m:r>
                            <a:rPr lang="en-US" altLang="ja-JP" sz="3200" b="0" i="1" smtClean="0">
                              <a:solidFill>
                                <a:srgbClr val="0070C0"/>
                              </a:solidFill>
                              <a:latin typeface="Cambria Math" panose="02040503050406030204" pitchFamily="18" charset="0"/>
                            </a:rPr>
                            <m:t>𝑈</m:t>
                          </m:r>
                        </m:sub>
                      </m:sSub>
                      <m:r>
                        <a:rPr lang="en-US" altLang="ja-JP" sz="3200" b="0" i="1" smtClean="0">
                          <a:solidFill>
                            <a:srgbClr val="0070C0"/>
                          </a:solidFill>
                          <a:latin typeface="Cambria Math" panose="02040503050406030204" pitchFamily="18" charset="0"/>
                        </a:rPr>
                        <m:t>=</m:t>
                      </m:r>
                      <m:f>
                        <m:fPr>
                          <m:ctrlPr>
                            <a:rPr lang="en-US" altLang="ja-JP" sz="3200" i="1" smtClean="0">
                              <a:solidFill>
                                <a:srgbClr val="0070C0"/>
                              </a:solidFill>
                              <a:latin typeface="Cambria Math" panose="02040503050406030204" pitchFamily="18" charset="0"/>
                            </a:rPr>
                          </m:ctrlPr>
                        </m:fPr>
                        <m:num>
                          <m:sSub>
                            <m:sSubPr>
                              <m:ctrlPr>
                                <a:rPr lang="en-US" altLang="ja-JP" sz="3200" i="1">
                                  <a:solidFill>
                                    <a:srgbClr val="0070C0"/>
                                  </a:solidFill>
                                  <a:latin typeface="Cambria Math" panose="02040503050406030204" pitchFamily="18" charset="0"/>
                                </a:rPr>
                              </m:ctrlPr>
                            </m:sSubPr>
                            <m:e>
                              <m:r>
                                <a:rPr lang="ja-JP" altLang="en-US" sz="3200" i="1">
                                  <a:solidFill>
                                    <a:srgbClr val="0070C0"/>
                                  </a:solidFill>
                                  <a:latin typeface="Cambria Math" panose="02040503050406030204" pitchFamily="18" charset="0"/>
                                </a:rPr>
                                <m:t>𝜀</m:t>
                              </m:r>
                            </m:e>
                            <m:sub>
                              <m:r>
                                <a:rPr lang="en-US" altLang="ja-JP" sz="3200" i="1">
                                  <a:solidFill>
                                    <a:srgbClr val="0070C0"/>
                                  </a:solidFill>
                                  <a:latin typeface="Cambria Math" panose="02040503050406030204" pitchFamily="18" charset="0"/>
                                </a:rPr>
                                <m:t>0</m:t>
                              </m:r>
                            </m:sub>
                          </m:sSub>
                          <m:r>
                            <a:rPr lang="en-US" altLang="ja-JP" sz="3200" i="1">
                              <a:solidFill>
                                <a:srgbClr val="0070C0"/>
                              </a:solidFill>
                              <a:latin typeface="Cambria Math" panose="02040503050406030204" pitchFamily="18" charset="0"/>
                            </a:rPr>
                            <m:t>𝑆</m:t>
                          </m:r>
                        </m:num>
                        <m:den>
                          <m:r>
                            <a:rPr lang="en-US" altLang="ja-JP" sz="3200" b="0" i="1" smtClean="0">
                              <a:solidFill>
                                <a:srgbClr val="0070C0"/>
                              </a:solidFill>
                              <a:latin typeface="Cambria Math" panose="02040503050406030204" pitchFamily="18" charset="0"/>
                            </a:rPr>
                            <m:t>𝑥</m:t>
                          </m:r>
                        </m:den>
                      </m:f>
                    </m:oMath>
                  </m:oMathPara>
                </a14:m>
                <a:endParaRPr lang="ja-JP" altLang="en-US" sz="3200"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6" name="正方形/長方形 5">
                <a:extLst>
                  <a:ext uri="{FF2B5EF4-FFF2-40B4-BE49-F238E27FC236}">
                    <a16:creationId xmlns:a16="http://schemas.microsoft.com/office/drawing/2014/main" id="{D2EF0329-2067-4D75-B43C-E2F4651F9BF2}"/>
                  </a:ext>
                </a:extLst>
              </p:cNvPr>
              <p:cNvSpPr>
                <a:spLocks noRot="1" noChangeAspect="1" noMove="1" noResize="1" noEditPoints="1" noAdjustHandles="1" noChangeArrowheads="1" noChangeShapeType="1" noTextEdit="1"/>
              </p:cNvSpPr>
              <p:nvPr/>
            </p:nvSpPr>
            <p:spPr>
              <a:xfrm>
                <a:off x="838200" y="873034"/>
                <a:ext cx="1913985" cy="101752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178B5E7C-8E18-4785-B285-193EC14D16EE}"/>
                  </a:ext>
                </a:extLst>
              </p:cNvPr>
              <p:cNvSpPr/>
              <p:nvPr/>
            </p:nvSpPr>
            <p:spPr>
              <a:xfrm>
                <a:off x="3358035" y="873033"/>
                <a:ext cx="2461764"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solidFill>
                                <a:srgbClr val="0070C0"/>
                              </a:solidFill>
                              <a:latin typeface="Cambria Math" panose="02040503050406030204" pitchFamily="18" charset="0"/>
                            </a:rPr>
                          </m:ctrlPr>
                        </m:sSubPr>
                        <m:e>
                          <m:r>
                            <a:rPr lang="en-US" altLang="ja-JP" sz="3200" i="1">
                              <a:solidFill>
                                <a:srgbClr val="0070C0"/>
                              </a:solidFill>
                              <a:latin typeface="Cambria Math" panose="02040503050406030204" pitchFamily="18" charset="0"/>
                            </a:rPr>
                            <m:t>𝐶</m:t>
                          </m:r>
                        </m:e>
                        <m:sub>
                          <m:r>
                            <a:rPr lang="en-US" altLang="ja-JP" sz="3200" b="0" i="1" smtClean="0">
                              <a:solidFill>
                                <a:srgbClr val="0070C0"/>
                              </a:solidFill>
                              <a:latin typeface="Cambria Math" panose="02040503050406030204" pitchFamily="18" charset="0"/>
                            </a:rPr>
                            <m:t>𝐿</m:t>
                          </m:r>
                        </m:sub>
                      </m:sSub>
                      <m:r>
                        <a:rPr lang="en-US" altLang="ja-JP" sz="3200" i="1">
                          <a:solidFill>
                            <a:srgbClr val="0070C0"/>
                          </a:solidFill>
                          <a:latin typeface="Cambria Math" panose="02040503050406030204" pitchFamily="18" charset="0"/>
                        </a:rPr>
                        <m:t>=</m:t>
                      </m:r>
                      <m:f>
                        <m:fPr>
                          <m:ctrlPr>
                            <a:rPr lang="en-US" altLang="ja-JP" sz="3200" i="1">
                              <a:solidFill>
                                <a:srgbClr val="0070C0"/>
                              </a:solidFill>
                              <a:latin typeface="Cambria Math" panose="02040503050406030204" pitchFamily="18" charset="0"/>
                            </a:rPr>
                          </m:ctrlPr>
                        </m:fPr>
                        <m:num>
                          <m:sSub>
                            <m:sSubPr>
                              <m:ctrlPr>
                                <a:rPr lang="en-US" altLang="ja-JP" sz="3200" i="1">
                                  <a:solidFill>
                                    <a:srgbClr val="0070C0"/>
                                  </a:solidFill>
                                  <a:latin typeface="Cambria Math" panose="02040503050406030204" pitchFamily="18" charset="0"/>
                                </a:rPr>
                              </m:ctrlPr>
                            </m:sSubPr>
                            <m:e>
                              <m:r>
                                <a:rPr lang="ja-JP" altLang="en-US" sz="3200" i="1">
                                  <a:solidFill>
                                    <a:srgbClr val="0070C0"/>
                                  </a:solidFill>
                                  <a:latin typeface="Cambria Math" panose="02040503050406030204" pitchFamily="18" charset="0"/>
                                </a:rPr>
                                <m:t>𝜀</m:t>
                              </m:r>
                            </m:e>
                            <m:sub>
                              <m:r>
                                <a:rPr lang="en-US" altLang="ja-JP" sz="3200" i="1">
                                  <a:solidFill>
                                    <a:srgbClr val="0070C0"/>
                                  </a:solidFill>
                                  <a:latin typeface="Cambria Math" panose="02040503050406030204" pitchFamily="18" charset="0"/>
                                </a:rPr>
                                <m:t>0</m:t>
                              </m:r>
                            </m:sub>
                          </m:sSub>
                          <m:r>
                            <a:rPr lang="en-US" altLang="ja-JP" sz="3200" i="1">
                              <a:solidFill>
                                <a:srgbClr val="0070C0"/>
                              </a:solidFill>
                              <a:latin typeface="Cambria Math" panose="02040503050406030204" pitchFamily="18" charset="0"/>
                            </a:rPr>
                            <m:t>𝑆</m:t>
                          </m:r>
                        </m:num>
                        <m:den>
                          <m:r>
                            <a:rPr lang="en-US" altLang="ja-JP" sz="3200" b="0" i="1" smtClean="0">
                              <a:solidFill>
                                <a:srgbClr val="0070C0"/>
                              </a:solidFill>
                              <a:latin typeface="Cambria Math" panose="02040503050406030204" pitchFamily="18" charset="0"/>
                            </a:rPr>
                            <m:t>2</m:t>
                          </m:r>
                          <m:r>
                            <a:rPr lang="en-US" altLang="ja-JP" sz="3200" i="1">
                              <a:solidFill>
                                <a:srgbClr val="0070C0"/>
                              </a:solidFill>
                              <a:latin typeface="Cambria Math" panose="02040503050406030204" pitchFamily="18" charset="0"/>
                            </a:rPr>
                            <m:t>𝑑</m:t>
                          </m:r>
                          <m:r>
                            <a:rPr lang="en-US" altLang="ja-JP" sz="3200" b="0" i="1" smtClean="0">
                              <a:solidFill>
                                <a:srgbClr val="0070C0"/>
                              </a:solidFill>
                              <a:latin typeface="Cambria Math" panose="02040503050406030204" pitchFamily="18" charset="0"/>
                            </a:rPr>
                            <m:t>−</m:t>
                          </m:r>
                          <m:r>
                            <a:rPr lang="en-US" altLang="ja-JP" sz="3200" b="0" i="1" smtClean="0">
                              <a:solidFill>
                                <a:srgbClr val="0070C0"/>
                              </a:solidFill>
                              <a:latin typeface="Cambria Math" panose="02040503050406030204" pitchFamily="18" charset="0"/>
                            </a:rPr>
                            <m:t>𝑥</m:t>
                          </m:r>
                        </m:den>
                      </m:f>
                    </m:oMath>
                  </m:oMathPara>
                </a14:m>
                <a:endParaRPr lang="ja-JP" altLang="en-US" sz="3200" dirty="0">
                  <a:solidFill>
                    <a:srgbClr val="0070C0"/>
                  </a:solidFill>
                  <a:latin typeface="HG丸ｺﾞｼｯｸM-PRO" panose="020F0600000000000000" pitchFamily="50" charset="-128"/>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178B5E7C-8E18-4785-B285-193EC14D16EE}"/>
                  </a:ext>
                </a:extLst>
              </p:cNvPr>
              <p:cNvSpPr>
                <a:spLocks noRot="1" noChangeAspect="1" noMove="1" noResize="1" noEditPoints="1" noAdjustHandles="1" noChangeArrowheads="1" noChangeShapeType="1" noTextEdit="1"/>
              </p:cNvSpPr>
              <p:nvPr/>
            </p:nvSpPr>
            <p:spPr>
              <a:xfrm>
                <a:off x="3358035" y="873033"/>
                <a:ext cx="2461764" cy="101752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2E5E017C-74C1-4B20-914A-DE4A14501180}"/>
                  </a:ext>
                </a:extLst>
              </p:cNvPr>
              <p:cNvSpPr/>
              <p:nvPr/>
            </p:nvSpPr>
            <p:spPr>
              <a:xfrm>
                <a:off x="1096465" y="2021919"/>
                <a:ext cx="4523139" cy="122732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altLang="ja-JP" sz="3600" i="1" smtClean="0">
                              <a:solidFill>
                                <a:srgbClr val="FF0000"/>
                              </a:solidFill>
                              <a:latin typeface="Cambria Math" panose="02040503050406030204" pitchFamily="18" charset="0"/>
                            </a:rPr>
                          </m:ctrlPr>
                        </m:fPr>
                        <m:num>
                          <m:r>
                            <a:rPr lang="en-US" altLang="ja-JP" sz="3600" i="1">
                              <a:solidFill>
                                <a:srgbClr val="FF0000"/>
                              </a:solidFill>
                              <a:latin typeface="Cambria Math" panose="02040503050406030204" pitchFamily="18" charset="0"/>
                            </a:rPr>
                            <m:t>1</m:t>
                          </m:r>
                        </m:num>
                        <m:den>
                          <m:r>
                            <a:rPr lang="en-US" altLang="ja-JP" sz="3600" i="1">
                              <a:solidFill>
                                <a:srgbClr val="FF0000"/>
                              </a:solidFill>
                              <a:latin typeface="Cambria Math" panose="02040503050406030204" pitchFamily="18" charset="0"/>
                            </a:rPr>
                            <m:t>𝐶</m:t>
                          </m:r>
                          <m:r>
                            <a:rPr lang="en-US" altLang="ja-JP" sz="3600" i="1">
                              <a:solidFill>
                                <a:srgbClr val="FF0000"/>
                              </a:solidFill>
                              <a:latin typeface="Cambria Math" panose="02040503050406030204" pitchFamily="18" charset="0"/>
                            </a:rPr>
                            <m:t>′</m:t>
                          </m:r>
                        </m:den>
                      </m:f>
                      <m:r>
                        <a:rPr lang="en-US" altLang="ja-JP" sz="3600" i="1">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r>
                            <a:rPr lang="en-US" altLang="ja-JP" sz="3600" i="1">
                              <a:solidFill>
                                <a:srgbClr val="FF0000"/>
                              </a:solidFill>
                              <a:latin typeface="Cambria Math" panose="02040503050406030204" pitchFamily="18" charset="0"/>
                            </a:rPr>
                            <m:t>1</m:t>
                          </m:r>
                        </m:num>
                        <m:den>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𝐶</m:t>
                              </m:r>
                            </m:e>
                            <m:sub>
                              <m:r>
                                <a:rPr lang="en-US" altLang="ja-JP" sz="3600" i="1">
                                  <a:solidFill>
                                    <a:srgbClr val="FF0000"/>
                                  </a:solidFill>
                                  <a:latin typeface="Cambria Math" panose="02040503050406030204" pitchFamily="18" charset="0"/>
                                </a:rPr>
                                <m:t>𝑈</m:t>
                              </m:r>
                            </m:sub>
                          </m:sSub>
                        </m:den>
                      </m:f>
                      <m:r>
                        <a:rPr lang="en-US" altLang="ja-JP" sz="3600" i="1">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r>
                            <a:rPr lang="en-US" altLang="ja-JP" sz="3600" i="1">
                              <a:solidFill>
                                <a:srgbClr val="FF0000"/>
                              </a:solidFill>
                              <a:latin typeface="Cambria Math" panose="02040503050406030204" pitchFamily="18" charset="0"/>
                            </a:rPr>
                            <m:t>1</m:t>
                          </m:r>
                        </m:num>
                        <m:den>
                          <m:sSub>
                            <m:sSubPr>
                              <m:ctrlPr>
                                <a:rPr lang="en-US" altLang="ja-JP" sz="3600" i="1">
                                  <a:solidFill>
                                    <a:srgbClr val="FF0000"/>
                                  </a:solidFill>
                                  <a:latin typeface="Cambria Math" panose="02040503050406030204" pitchFamily="18" charset="0"/>
                                </a:rPr>
                              </m:ctrlPr>
                            </m:sSubPr>
                            <m:e>
                              <m:r>
                                <a:rPr lang="en-US" altLang="ja-JP" sz="3600" i="1">
                                  <a:solidFill>
                                    <a:srgbClr val="FF0000"/>
                                  </a:solidFill>
                                  <a:latin typeface="Cambria Math" panose="02040503050406030204" pitchFamily="18" charset="0"/>
                                </a:rPr>
                                <m:t>𝐶</m:t>
                              </m:r>
                            </m:e>
                            <m:sub>
                              <m:r>
                                <a:rPr lang="en-US" altLang="ja-JP" sz="3600" i="1">
                                  <a:solidFill>
                                    <a:srgbClr val="FF0000"/>
                                  </a:solidFill>
                                  <a:latin typeface="Cambria Math" panose="02040503050406030204" pitchFamily="18" charset="0"/>
                                </a:rPr>
                                <m:t>𝐿</m:t>
                              </m:r>
                            </m:sub>
                          </m:sSub>
                        </m:den>
                      </m:f>
                    </m:oMath>
                  </m:oMathPara>
                </a14:m>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2E5E017C-74C1-4B20-914A-DE4A14501180}"/>
                  </a:ext>
                </a:extLst>
              </p:cNvPr>
              <p:cNvSpPr>
                <a:spLocks noRot="1" noChangeAspect="1" noMove="1" noResize="1" noEditPoints="1" noAdjustHandles="1" noChangeArrowheads="1" noChangeShapeType="1" noTextEdit="1"/>
              </p:cNvSpPr>
              <p:nvPr/>
            </p:nvSpPr>
            <p:spPr>
              <a:xfrm>
                <a:off x="1096465" y="2021919"/>
                <a:ext cx="4523139" cy="122732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0EFDB674-406D-4AB0-8B8E-0046FFF87CBE}"/>
                  </a:ext>
                </a:extLst>
              </p:cNvPr>
              <p:cNvSpPr/>
              <p:nvPr/>
            </p:nvSpPr>
            <p:spPr>
              <a:xfrm>
                <a:off x="478505" y="3509683"/>
                <a:ext cx="9751913" cy="14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0" i="1" smtClean="0">
                          <a:solidFill>
                            <a:srgbClr val="FF0000"/>
                          </a:solidFill>
                          <a:latin typeface="Cambria Math" panose="02040503050406030204" pitchFamily="18" charset="0"/>
                        </a:rPr>
                        <m:t>→</m:t>
                      </m:r>
                      <m:f>
                        <m:fPr>
                          <m:ctrlPr>
                            <a:rPr lang="en-US" altLang="ja-JP" sz="3200" i="1" smtClean="0">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1</m:t>
                          </m:r>
                        </m:num>
                        <m:den>
                          <m:r>
                            <a:rPr lang="en-US" altLang="ja-JP" sz="3200" i="1">
                              <a:solidFill>
                                <a:srgbClr val="FF0000"/>
                              </a:solidFill>
                              <a:latin typeface="Cambria Math" panose="02040503050406030204" pitchFamily="18" charset="0"/>
                            </a:rPr>
                            <m:t>𝐶</m:t>
                          </m:r>
                          <m:r>
                            <a:rPr lang="en-US" altLang="ja-JP" sz="3200" i="1">
                              <a:solidFill>
                                <a:srgbClr val="FF0000"/>
                              </a:solidFill>
                              <a:latin typeface="Cambria Math" panose="02040503050406030204" pitchFamily="18" charset="0"/>
                            </a:rPr>
                            <m:t>′</m:t>
                          </m:r>
                        </m:den>
                      </m:f>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1</m:t>
                          </m:r>
                        </m:num>
                        <m:den>
                          <m:f>
                            <m:fPr>
                              <m:ctrlPr>
                                <a:rPr lang="en-US" altLang="ja-JP" sz="3200" i="1">
                                  <a:solidFill>
                                    <a:srgbClr val="FF0000"/>
                                  </a:solidFill>
                                  <a:latin typeface="Cambria Math" panose="02040503050406030204" pitchFamily="18" charset="0"/>
                                </a:rPr>
                              </m:ctrlPr>
                            </m:fPr>
                            <m:num>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𝜀</m:t>
                                  </m:r>
                                </m:e>
                                <m:sub>
                                  <m:r>
                                    <a:rPr lang="en-US" altLang="ja-JP" sz="3200" i="1">
                                      <a:solidFill>
                                        <a:srgbClr val="FF0000"/>
                                      </a:solidFill>
                                      <a:latin typeface="Cambria Math" panose="02040503050406030204" pitchFamily="18" charset="0"/>
                                    </a:rPr>
                                    <m:t>0</m:t>
                                  </m:r>
                                </m:sub>
                              </m:sSub>
                              <m:r>
                                <a:rPr lang="en-US" altLang="ja-JP" sz="3200" i="1">
                                  <a:solidFill>
                                    <a:srgbClr val="FF0000"/>
                                  </a:solidFill>
                                  <a:latin typeface="Cambria Math" panose="02040503050406030204" pitchFamily="18" charset="0"/>
                                </a:rPr>
                                <m:t>𝑆</m:t>
                              </m:r>
                            </m:num>
                            <m:den>
                              <m:r>
                                <a:rPr lang="en-US" altLang="ja-JP" sz="3200" b="0" i="1" smtClean="0">
                                  <a:solidFill>
                                    <a:srgbClr val="FF0000"/>
                                  </a:solidFill>
                                  <a:latin typeface="Cambria Math" panose="02040503050406030204" pitchFamily="18" charset="0"/>
                                </a:rPr>
                                <m:t>𝑥</m:t>
                              </m:r>
                            </m:den>
                          </m:f>
                        </m:den>
                      </m:f>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1</m:t>
                          </m:r>
                        </m:num>
                        <m:den>
                          <m:f>
                            <m:fPr>
                              <m:ctrlPr>
                                <a:rPr lang="en-US" altLang="ja-JP" sz="3200" i="1">
                                  <a:solidFill>
                                    <a:srgbClr val="FF0000"/>
                                  </a:solidFill>
                                  <a:latin typeface="Cambria Math" panose="02040503050406030204" pitchFamily="18" charset="0"/>
                                </a:rPr>
                              </m:ctrlPr>
                            </m:fPr>
                            <m:num>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𝜀</m:t>
                                  </m:r>
                                </m:e>
                                <m:sub>
                                  <m:r>
                                    <a:rPr lang="en-US" altLang="ja-JP" sz="3200" i="1">
                                      <a:solidFill>
                                        <a:srgbClr val="FF0000"/>
                                      </a:solidFill>
                                      <a:latin typeface="Cambria Math" panose="02040503050406030204" pitchFamily="18" charset="0"/>
                                    </a:rPr>
                                    <m:t>0</m:t>
                                  </m:r>
                                </m:sub>
                              </m:sSub>
                              <m:r>
                                <a:rPr lang="en-US" altLang="ja-JP" sz="3200" i="1">
                                  <a:solidFill>
                                    <a:srgbClr val="FF0000"/>
                                  </a:solidFill>
                                  <a:latin typeface="Cambria Math" panose="02040503050406030204" pitchFamily="18" charset="0"/>
                                </a:rPr>
                                <m:t>𝑆</m:t>
                              </m:r>
                            </m:num>
                            <m:den>
                              <m:r>
                                <a:rPr lang="en-US" altLang="ja-JP" sz="3200" i="1">
                                  <a:solidFill>
                                    <a:srgbClr val="FF0000"/>
                                  </a:solidFill>
                                  <a:latin typeface="Cambria Math" panose="02040503050406030204" pitchFamily="18" charset="0"/>
                                </a:rPr>
                                <m:t>2</m:t>
                              </m:r>
                              <m:r>
                                <a:rPr lang="en-US" altLang="ja-JP" sz="3200" i="1">
                                  <a:solidFill>
                                    <a:srgbClr val="FF0000"/>
                                  </a:solidFill>
                                  <a:latin typeface="Cambria Math" panose="02040503050406030204" pitchFamily="18" charset="0"/>
                                </a:rPr>
                                <m:t>𝑑</m:t>
                              </m:r>
                              <m:r>
                                <a:rPr lang="en-US" altLang="ja-JP" sz="3200" i="1">
                                  <a:solidFill>
                                    <a:srgbClr val="FF0000"/>
                                  </a:solidFill>
                                  <a:latin typeface="Cambria Math" panose="02040503050406030204" pitchFamily="18" charset="0"/>
                                </a:rPr>
                                <m:t>−</m:t>
                              </m:r>
                              <m:r>
                                <a:rPr lang="en-US" altLang="ja-JP" sz="3200" i="1">
                                  <a:solidFill>
                                    <a:srgbClr val="FF0000"/>
                                  </a:solidFill>
                                  <a:latin typeface="Cambria Math" panose="02040503050406030204" pitchFamily="18" charset="0"/>
                                </a:rPr>
                                <m:t>𝑥</m:t>
                              </m:r>
                            </m:den>
                          </m:f>
                        </m:den>
                      </m:f>
                      <m:r>
                        <a:rPr lang="en-US" altLang="ja-JP" sz="3200" b="0" i="1" smtClean="0">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2</m:t>
                          </m:r>
                          <m:r>
                            <a:rPr lang="en-US" altLang="ja-JP" sz="3200" i="1">
                              <a:solidFill>
                                <a:srgbClr val="FF0000"/>
                              </a:solidFill>
                              <a:latin typeface="Cambria Math" panose="02040503050406030204" pitchFamily="18" charset="0"/>
                            </a:rPr>
                            <m:t>𝑑</m:t>
                          </m:r>
                          <m:r>
                            <a:rPr lang="en-US" altLang="ja-JP" sz="3200" i="1">
                              <a:solidFill>
                                <a:srgbClr val="FF0000"/>
                              </a:solidFill>
                              <a:latin typeface="Cambria Math" panose="02040503050406030204" pitchFamily="18" charset="0"/>
                            </a:rPr>
                            <m:t>−</m:t>
                          </m:r>
                          <m:r>
                            <a:rPr lang="en-US" altLang="ja-JP" sz="3200" i="1">
                              <a:solidFill>
                                <a:srgbClr val="FF0000"/>
                              </a:solidFill>
                              <a:latin typeface="Cambria Math" panose="02040503050406030204" pitchFamily="18" charset="0"/>
                            </a:rPr>
                            <m:t>𝑥</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𝑥</m:t>
                          </m:r>
                        </m:num>
                        <m:den>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𝜀</m:t>
                              </m:r>
                            </m:e>
                            <m:sub>
                              <m:r>
                                <a:rPr lang="en-US" altLang="ja-JP" sz="3200" i="1">
                                  <a:solidFill>
                                    <a:srgbClr val="FF0000"/>
                                  </a:solidFill>
                                  <a:latin typeface="Cambria Math" panose="02040503050406030204" pitchFamily="18" charset="0"/>
                                </a:rPr>
                                <m:t>0</m:t>
                              </m:r>
                            </m:sub>
                          </m:sSub>
                          <m:r>
                            <a:rPr lang="en-US" altLang="ja-JP" sz="3200" i="1">
                              <a:solidFill>
                                <a:srgbClr val="FF0000"/>
                              </a:solidFill>
                              <a:latin typeface="Cambria Math" panose="02040503050406030204" pitchFamily="18" charset="0"/>
                            </a:rPr>
                            <m:t>𝑆</m:t>
                          </m:r>
                        </m:den>
                      </m:f>
                      <m:r>
                        <a:rPr lang="en-US" altLang="ja-JP" sz="3200" i="1">
                          <a:solidFill>
                            <a:srgbClr val="FF0000"/>
                          </a:solidFill>
                          <a:latin typeface="Cambria Math" panose="02040503050406030204" pitchFamily="18" charset="0"/>
                        </a:rPr>
                        <m:t>=</m:t>
                      </m:r>
                      <m:f>
                        <m:fPr>
                          <m:ctrlPr>
                            <a:rPr lang="en-US" altLang="ja-JP" sz="3200" i="1">
                              <a:solidFill>
                                <a:srgbClr val="FF0000"/>
                              </a:solidFill>
                              <a:latin typeface="Cambria Math" panose="02040503050406030204" pitchFamily="18" charset="0"/>
                            </a:rPr>
                          </m:ctrlPr>
                        </m:fPr>
                        <m:num>
                          <m:r>
                            <a:rPr lang="en-US" altLang="ja-JP" sz="3200" i="1">
                              <a:solidFill>
                                <a:srgbClr val="FF0000"/>
                              </a:solidFill>
                              <a:latin typeface="Cambria Math" panose="02040503050406030204" pitchFamily="18" charset="0"/>
                            </a:rPr>
                            <m:t>2</m:t>
                          </m:r>
                          <m:r>
                            <a:rPr lang="en-US" altLang="ja-JP" sz="3200" i="1">
                              <a:solidFill>
                                <a:srgbClr val="FF0000"/>
                              </a:solidFill>
                              <a:latin typeface="Cambria Math" panose="02040503050406030204" pitchFamily="18" charset="0"/>
                            </a:rPr>
                            <m:t>𝑑</m:t>
                          </m:r>
                        </m:num>
                        <m:den>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𝜀</m:t>
                              </m:r>
                            </m:e>
                            <m:sub>
                              <m:r>
                                <a:rPr lang="en-US" altLang="ja-JP" sz="3200" i="1">
                                  <a:solidFill>
                                    <a:srgbClr val="FF0000"/>
                                  </a:solidFill>
                                  <a:latin typeface="Cambria Math" panose="02040503050406030204" pitchFamily="18" charset="0"/>
                                </a:rPr>
                                <m:t>0</m:t>
                              </m:r>
                            </m:sub>
                          </m:sSub>
                          <m:r>
                            <a:rPr lang="en-US" altLang="ja-JP" sz="3200" i="1">
                              <a:solidFill>
                                <a:srgbClr val="FF0000"/>
                              </a:solidFill>
                              <a:latin typeface="Cambria Math" panose="02040503050406030204" pitchFamily="18" charset="0"/>
                            </a:rPr>
                            <m:t>𝑆</m:t>
                          </m:r>
                        </m:den>
                      </m:f>
                    </m:oMath>
                  </m:oMathPara>
                </a14:m>
                <a:endParaRPr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0EFDB674-406D-4AB0-8B8E-0046FFF87CBE}"/>
                  </a:ext>
                </a:extLst>
              </p:cNvPr>
              <p:cNvSpPr>
                <a:spLocks noRot="1" noChangeAspect="1" noMove="1" noResize="1" noEditPoints="1" noAdjustHandles="1" noChangeArrowheads="1" noChangeShapeType="1" noTextEdit="1"/>
              </p:cNvSpPr>
              <p:nvPr/>
            </p:nvSpPr>
            <p:spPr>
              <a:xfrm>
                <a:off x="478505" y="3509683"/>
                <a:ext cx="9751913" cy="143122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B6247B15-64D8-446A-BB59-A699C376FA1B}"/>
                  </a:ext>
                </a:extLst>
              </p:cNvPr>
              <p:cNvSpPr/>
              <p:nvPr/>
            </p:nvSpPr>
            <p:spPr>
              <a:xfrm>
                <a:off x="1523185" y="5086505"/>
                <a:ext cx="2517869" cy="1133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solidFill>
                            <a:srgbClr val="FF0000"/>
                          </a:solidFill>
                          <a:latin typeface="Cambria Math" panose="02040503050406030204" pitchFamily="18" charset="0"/>
                        </a:rPr>
                        <m:t>→</m:t>
                      </m:r>
                      <m:r>
                        <a:rPr lang="en-US" altLang="ja-JP" sz="3600" i="1" smtClean="0">
                          <a:solidFill>
                            <a:srgbClr val="FF0000"/>
                          </a:solidFill>
                          <a:latin typeface="Cambria Math" panose="02040503050406030204" pitchFamily="18" charset="0"/>
                        </a:rPr>
                        <m:t>𝐶</m:t>
                      </m:r>
                      <m:r>
                        <a:rPr lang="en-US" altLang="ja-JP" sz="3600" i="1" smtClean="0">
                          <a:solidFill>
                            <a:srgbClr val="FF0000"/>
                          </a:solidFill>
                          <a:latin typeface="Cambria Math" panose="02040503050406030204" pitchFamily="18" charset="0"/>
                        </a:rPr>
                        <m:t>′=</m:t>
                      </m:r>
                      <m:f>
                        <m:fPr>
                          <m:ctrlPr>
                            <a:rPr lang="en-US" altLang="ja-JP" sz="3600" i="1">
                              <a:solidFill>
                                <a:srgbClr val="FF0000"/>
                              </a:solidFill>
                              <a:latin typeface="Cambria Math" panose="02040503050406030204" pitchFamily="18" charset="0"/>
                            </a:rPr>
                          </m:ctrlPr>
                        </m:fPr>
                        <m:num>
                          <m:sSub>
                            <m:sSubPr>
                              <m:ctrlPr>
                                <a:rPr lang="en-US" altLang="ja-JP" sz="3600" i="1">
                                  <a:solidFill>
                                    <a:srgbClr val="FF0000"/>
                                  </a:solidFill>
                                  <a:latin typeface="Cambria Math" panose="02040503050406030204" pitchFamily="18" charset="0"/>
                                </a:rPr>
                              </m:ctrlPr>
                            </m:sSubPr>
                            <m:e>
                              <m:r>
                                <a:rPr lang="ja-JP" altLang="en-US" sz="3600" i="1">
                                  <a:solidFill>
                                    <a:srgbClr val="FF0000"/>
                                  </a:solidFill>
                                  <a:latin typeface="Cambria Math" panose="02040503050406030204" pitchFamily="18" charset="0"/>
                                </a:rPr>
                                <m:t>𝜀</m:t>
                              </m:r>
                            </m:e>
                            <m:sub>
                              <m:r>
                                <a:rPr lang="en-US" altLang="ja-JP" sz="3600" i="1">
                                  <a:solidFill>
                                    <a:srgbClr val="FF0000"/>
                                  </a:solidFill>
                                  <a:latin typeface="Cambria Math" panose="02040503050406030204" pitchFamily="18" charset="0"/>
                                </a:rPr>
                                <m:t>0</m:t>
                              </m:r>
                            </m:sub>
                          </m:sSub>
                          <m:r>
                            <a:rPr lang="en-US" altLang="ja-JP" sz="3600" i="1">
                              <a:solidFill>
                                <a:srgbClr val="FF0000"/>
                              </a:solidFill>
                              <a:latin typeface="Cambria Math" panose="02040503050406030204" pitchFamily="18" charset="0"/>
                            </a:rPr>
                            <m:t>𝑆</m:t>
                          </m:r>
                        </m:num>
                        <m:den>
                          <m:r>
                            <a:rPr lang="en-US" altLang="ja-JP" sz="3600" i="1">
                              <a:solidFill>
                                <a:srgbClr val="FF0000"/>
                              </a:solidFill>
                              <a:latin typeface="Cambria Math" panose="02040503050406030204" pitchFamily="18" charset="0"/>
                            </a:rPr>
                            <m:t>2</m:t>
                          </m:r>
                          <m:r>
                            <a:rPr lang="en-US" altLang="ja-JP" sz="3600" i="1">
                              <a:solidFill>
                                <a:srgbClr val="FF0000"/>
                              </a:solidFill>
                              <a:latin typeface="Cambria Math" panose="02040503050406030204" pitchFamily="18" charset="0"/>
                            </a:rPr>
                            <m:t>𝑑</m:t>
                          </m:r>
                        </m:den>
                      </m:f>
                    </m:oMath>
                  </m:oMathPara>
                </a14:m>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B6247B15-64D8-446A-BB59-A699C376FA1B}"/>
                  </a:ext>
                </a:extLst>
              </p:cNvPr>
              <p:cNvSpPr>
                <a:spLocks noRot="1" noChangeAspect="1" noMove="1" noResize="1" noEditPoints="1" noAdjustHandles="1" noChangeArrowheads="1" noChangeShapeType="1" noTextEdit="1"/>
              </p:cNvSpPr>
              <p:nvPr/>
            </p:nvSpPr>
            <p:spPr>
              <a:xfrm>
                <a:off x="1523185" y="5086505"/>
                <a:ext cx="2517869" cy="11331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52FFBB70-1D9C-4D2E-887F-21C78D5596F9}"/>
                  </a:ext>
                </a:extLst>
              </p:cNvPr>
              <p:cNvSpPr/>
              <p:nvPr/>
            </p:nvSpPr>
            <p:spPr>
              <a:xfrm>
                <a:off x="4675666" y="5860534"/>
                <a:ext cx="6290505" cy="461665"/>
              </a:xfrm>
              <a:prstGeom prst="rect">
                <a:avLst/>
              </a:prstGeom>
            </p:spPr>
            <p:txBody>
              <a:bodyPr wrap="none">
                <a:spAutoFit/>
              </a:bodyPr>
              <a:lstStyle/>
              <a:p>
                <a14:m>
                  <m:oMath xmlns:m="http://schemas.openxmlformats.org/officeDocument/2006/math">
                    <m:r>
                      <a:rPr lang="en-US" altLang="ja-JP" sz="2400" i="1">
                        <a:solidFill>
                          <a:srgbClr val="FF0000"/>
                        </a:solidFill>
                        <a:latin typeface="Cambria Math" panose="02040503050406030204" pitchFamily="18" charset="0"/>
                      </a:rPr>
                      <m:t>→</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この場合金属板をどこに入れても関係ない</a:t>
                </a:r>
              </a:p>
            </p:txBody>
          </p:sp>
        </mc:Choice>
        <mc:Fallback xmlns="">
          <p:sp>
            <p:nvSpPr>
              <p:cNvPr id="11" name="正方形/長方形 10">
                <a:extLst>
                  <a:ext uri="{FF2B5EF4-FFF2-40B4-BE49-F238E27FC236}">
                    <a16:creationId xmlns:a16="http://schemas.microsoft.com/office/drawing/2014/main" id="{52FFBB70-1D9C-4D2E-887F-21C78D5596F9}"/>
                  </a:ext>
                </a:extLst>
              </p:cNvPr>
              <p:cNvSpPr>
                <a:spLocks noRot="1" noChangeAspect="1" noMove="1" noResize="1" noEditPoints="1" noAdjustHandles="1" noChangeArrowheads="1" noChangeShapeType="1" noTextEdit="1"/>
              </p:cNvSpPr>
              <p:nvPr/>
            </p:nvSpPr>
            <p:spPr>
              <a:xfrm>
                <a:off x="4675666" y="5860534"/>
                <a:ext cx="6290505" cy="461665"/>
              </a:xfrm>
              <a:prstGeom prst="rect">
                <a:avLst/>
              </a:prstGeom>
              <a:blipFill>
                <a:blip r:embed="rId7"/>
                <a:stretch>
                  <a:fillRect t="-14474" r="-581" b="-25000"/>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E63B80C1-C78B-401B-8C48-C9E29E5327B2}"/>
              </a:ext>
            </a:extLst>
          </p:cNvPr>
          <p:cNvSpPr/>
          <p:nvPr/>
        </p:nvSpPr>
        <p:spPr>
          <a:xfrm>
            <a:off x="7148692" y="903439"/>
            <a:ext cx="4768988" cy="185441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78133DB8-9250-4301-822D-AF50C534F7FC}"/>
              </a:ext>
            </a:extLst>
          </p:cNvPr>
          <p:cNvSpPr/>
          <p:nvPr/>
        </p:nvSpPr>
        <p:spPr>
          <a:xfrm>
            <a:off x="7023576" y="1059859"/>
            <a:ext cx="4599736" cy="400110"/>
          </a:xfrm>
          <a:prstGeom prst="rect">
            <a:avLst/>
          </a:prstGeom>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（重要公式）直列つなぎの合成容量Ｃ</a:t>
            </a: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9BEBD2A0-922D-4815-B2D5-E957A721F26C}"/>
                  </a:ext>
                </a:extLst>
              </p:cNvPr>
              <p:cNvSpPr/>
              <p:nvPr/>
            </p:nvSpPr>
            <p:spPr>
              <a:xfrm>
                <a:off x="8249183" y="1591332"/>
                <a:ext cx="3374129"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800" b="1" i="1" smtClean="0">
                              <a:solidFill>
                                <a:srgbClr val="FF0000"/>
                              </a:solidFill>
                              <a:latin typeface="Cambria Math" panose="02040503050406030204" pitchFamily="18" charset="0"/>
                            </a:rPr>
                          </m:ctrlPr>
                        </m:fPr>
                        <m:num>
                          <m:r>
                            <a:rPr lang="en-US" altLang="ja-JP" sz="2800" b="1" i="1" smtClean="0">
                              <a:solidFill>
                                <a:srgbClr val="FF0000"/>
                              </a:solidFill>
                              <a:latin typeface="Cambria Math" panose="02040503050406030204" pitchFamily="18" charset="0"/>
                            </a:rPr>
                            <m:t>𝟏</m:t>
                          </m:r>
                        </m:num>
                        <m:den>
                          <m:r>
                            <a:rPr lang="en-US" altLang="ja-JP" sz="2800" b="1" i="1" smtClean="0">
                              <a:solidFill>
                                <a:srgbClr val="FF0000"/>
                              </a:solidFill>
                              <a:latin typeface="Cambria Math" panose="02040503050406030204" pitchFamily="18" charset="0"/>
                            </a:rPr>
                            <m:t>𝑪</m:t>
                          </m:r>
                        </m:den>
                      </m:f>
                      <m:r>
                        <a:rPr lang="en-US" altLang="ja-JP" sz="2800" b="1" i="1" smtClean="0">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𝟏</m:t>
                              </m:r>
                            </m:sub>
                          </m:sSub>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𝟐</m:t>
                              </m:r>
                            </m:sub>
                          </m:sSub>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𝟑</m:t>
                              </m:r>
                            </m:sub>
                          </m:sSub>
                        </m:den>
                      </m:f>
                      <m:r>
                        <a:rPr lang="en-US" altLang="ja-JP" sz="2800" b="1" i="1" smtClean="0">
                          <a:solidFill>
                            <a:srgbClr val="FF0000"/>
                          </a:solidFill>
                          <a:latin typeface="Cambria Math" panose="02040503050406030204" pitchFamily="18" charset="0"/>
                        </a:rPr>
                        <m:t>…</m:t>
                      </m:r>
                    </m:oMath>
                  </m:oMathPara>
                </a14:m>
                <a:endParaRPr lang="ja-JP" altLang="en-US" sz="2800" dirty="0">
                  <a:latin typeface="HG丸ｺﾞｼｯｸM-PRO" panose="020F0600000000000000" pitchFamily="50" charset="-128"/>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9BEBD2A0-922D-4815-B2D5-E957A721F26C}"/>
                  </a:ext>
                </a:extLst>
              </p:cNvPr>
              <p:cNvSpPr>
                <a:spLocks noRot="1" noChangeAspect="1" noMove="1" noResize="1" noEditPoints="1" noAdjustHandles="1" noChangeArrowheads="1" noChangeShapeType="1" noTextEdit="1"/>
              </p:cNvSpPr>
              <p:nvPr/>
            </p:nvSpPr>
            <p:spPr>
              <a:xfrm>
                <a:off x="8249183" y="1591332"/>
                <a:ext cx="3374129" cy="974306"/>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2A07872B-582C-4B9E-9576-EB179AF7B6D6}"/>
                  </a:ext>
                </a:extLst>
              </p:cNvPr>
              <p:cNvSpPr/>
              <p:nvPr/>
            </p:nvSpPr>
            <p:spPr>
              <a:xfrm>
                <a:off x="4675666" y="5266668"/>
                <a:ext cx="4308872" cy="461665"/>
              </a:xfrm>
              <a:prstGeom prst="rect">
                <a:avLst/>
              </a:prstGeom>
            </p:spPr>
            <p:txBody>
              <a:bodyPr wrap="none">
                <a:spAutoFit/>
              </a:bodyPr>
              <a:lstStyle/>
              <a:p>
                <a14:m>
                  <m:oMath xmlns:m="http://schemas.openxmlformats.org/officeDocument/2006/math">
                    <m:r>
                      <a:rPr lang="en-US" altLang="ja-JP" sz="2400" i="1">
                        <a:solidFill>
                          <a:srgbClr val="FF0000"/>
                        </a:solidFill>
                        <a:latin typeface="Cambria Math" panose="02040503050406030204" pitchFamily="18" charset="0"/>
                      </a:rPr>
                      <m:t>→</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金属板の位置</a:t>
                </a:r>
                <a14:m>
                  <m:oMath xmlns:m="http://schemas.openxmlformats.org/officeDocument/2006/math">
                    <m:r>
                      <a:rPr lang="en-US" altLang="ja-JP" sz="2400" i="1">
                        <a:solidFill>
                          <a:srgbClr val="FF0000"/>
                        </a:solidFill>
                        <a:latin typeface="Cambria Math" panose="02040503050406030204" pitchFamily="18" charset="0"/>
                      </a:rPr>
                      <m:t>𝑥</m:t>
                    </m:r>
                  </m:oMath>
                </a14:m>
                <a:r>
                  <a:rPr lang="ja-JP" altLang="en-US" sz="2400" dirty="0">
                    <a:solidFill>
                      <a:srgbClr val="FF0000"/>
                    </a:solidFill>
                    <a:latin typeface="HG丸ｺﾞｼｯｸM-PRO" panose="020F0600000000000000" pitchFamily="50" charset="-128"/>
                    <a:ea typeface="HG丸ｺﾞｼｯｸM-PRO" panose="020F0600000000000000" pitchFamily="50" charset="-128"/>
                  </a:rPr>
                  <a:t>が消えたので</a:t>
                </a:r>
              </a:p>
            </p:txBody>
          </p:sp>
        </mc:Choice>
        <mc:Fallback xmlns="">
          <p:sp>
            <p:nvSpPr>
              <p:cNvPr id="15" name="正方形/長方形 14">
                <a:extLst>
                  <a:ext uri="{FF2B5EF4-FFF2-40B4-BE49-F238E27FC236}">
                    <a16:creationId xmlns:a16="http://schemas.microsoft.com/office/drawing/2014/main" id="{2A07872B-582C-4B9E-9576-EB179AF7B6D6}"/>
                  </a:ext>
                </a:extLst>
              </p:cNvPr>
              <p:cNvSpPr>
                <a:spLocks noRot="1" noChangeAspect="1" noMove="1" noResize="1" noEditPoints="1" noAdjustHandles="1" noChangeArrowheads="1" noChangeShapeType="1" noTextEdit="1"/>
              </p:cNvSpPr>
              <p:nvPr/>
            </p:nvSpPr>
            <p:spPr>
              <a:xfrm>
                <a:off x="4675666" y="5266668"/>
                <a:ext cx="4308872" cy="461665"/>
              </a:xfrm>
              <a:prstGeom prst="rect">
                <a:avLst/>
              </a:prstGeom>
              <a:blipFill>
                <a:blip r:embed="rId9"/>
                <a:stretch>
                  <a:fillRect t="-14474" r="-1273"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67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5</a:t>
            </a:fld>
            <a:endParaRPr kumimoji="1" lang="ja-JP" altLang="en-US"/>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56B5B529-3255-44F8-AF8F-90D2485CC577}"/>
                  </a:ext>
                </a:extLst>
              </p:cNvPr>
              <p:cNvSpPr/>
              <p:nvPr/>
            </p:nvSpPr>
            <p:spPr>
              <a:xfrm>
                <a:off x="236220" y="824341"/>
                <a:ext cx="11449050" cy="1077218"/>
              </a:xfrm>
              <a:prstGeom prst="rect">
                <a:avLst/>
              </a:prstGeom>
            </p:spPr>
            <p:txBody>
              <a:bodyPr wrap="square">
                <a:spAutoFit/>
              </a:bodyPr>
              <a:lstStyle/>
              <a:p>
                <a:pPr algn="just"/>
                <a:r>
                  <a:rPr lang="ja-JP" altLang="en-US" sz="3200" dirty="0">
                    <a:latin typeface="HG丸ｺﾞｼｯｸM-PRO" panose="020F0600000000000000" pitchFamily="50" charset="-128"/>
                    <a:ea typeface="HG丸ｺﾞｼｯｸM-PRO" panose="020F0600000000000000" pitchFamily="50" charset="-128"/>
                  </a:rPr>
                  <a:t>③　①での電気容量を</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𝟎</m:t>
                        </m:r>
                      </m:sub>
                    </m:sSub>
                  </m:oMath>
                </a14:m>
                <a:r>
                  <a:rPr lang="ja-JP" altLang="en-US" sz="3200" dirty="0">
                    <a:latin typeface="HG丸ｺﾞｼｯｸM-PRO" panose="020F0600000000000000" pitchFamily="50" charset="-128"/>
                    <a:ea typeface="HG丸ｺﾞｼｯｸM-PRO" panose="020F0600000000000000" pitchFamily="50" charset="-128"/>
                  </a:rPr>
                  <a:t>とする。コンデンサーの極板面積を２分の１にするときの電気容量</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𝟏</m:t>
                        </m:r>
                      </m:sub>
                    </m:sSub>
                  </m:oMath>
                </a14:m>
                <a:r>
                  <a:rPr lang="ja-JP" altLang="en-US" sz="32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a:solidFill>
                              <a:srgbClr val="FF0000"/>
                            </a:solidFill>
                            <a:latin typeface="Cambria Math" panose="02040503050406030204" pitchFamily="18" charset="0"/>
                          </a:rPr>
                          <m:t>𝟎</m:t>
                        </m:r>
                      </m:sub>
                    </m:sSub>
                  </m:oMath>
                </a14:m>
                <a:r>
                  <a:rPr lang="ja-JP" altLang="en-US" sz="3200" dirty="0">
                    <a:latin typeface="HG丸ｺﾞｼｯｸM-PRO" panose="020F0600000000000000" pitchFamily="50" charset="-128"/>
                    <a:ea typeface="HG丸ｺﾞｼｯｸM-PRO" panose="020F0600000000000000" pitchFamily="50" charset="-128"/>
                  </a:rPr>
                  <a:t>によりあらわせ。</a:t>
                </a:r>
                <a:endParaRPr lang="en-US" altLang="ja-JP" sz="3200" dirty="0">
                  <a:latin typeface="HG丸ｺﾞｼｯｸM-PRO" panose="020F0600000000000000" pitchFamily="50" charset="-128"/>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56B5B529-3255-44F8-AF8F-90D2485CC577}"/>
                  </a:ext>
                </a:extLst>
              </p:cNvPr>
              <p:cNvSpPr>
                <a:spLocks noRot="1" noChangeAspect="1" noMove="1" noResize="1" noEditPoints="1" noAdjustHandles="1" noChangeArrowheads="1" noChangeShapeType="1" noTextEdit="1"/>
              </p:cNvSpPr>
              <p:nvPr/>
            </p:nvSpPr>
            <p:spPr>
              <a:xfrm>
                <a:off x="236220" y="824341"/>
                <a:ext cx="11449050" cy="1077218"/>
              </a:xfrm>
              <a:prstGeom prst="rect">
                <a:avLst/>
              </a:prstGeom>
              <a:blipFill>
                <a:blip r:embed="rId2"/>
                <a:stretch>
                  <a:fillRect l="-1384" t="-9040" r="-1331" b="-158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9CEE8C71-7E81-4B27-8D41-7DA19487F687}"/>
                  </a:ext>
                </a:extLst>
              </p:cNvPr>
              <p:cNvSpPr/>
              <p:nvPr/>
            </p:nvSpPr>
            <p:spPr>
              <a:xfrm>
                <a:off x="236220" y="3736977"/>
                <a:ext cx="11649075" cy="1077218"/>
              </a:xfrm>
              <a:prstGeom prst="rect">
                <a:avLst/>
              </a:prstGeom>
            </p:spPr>
            <p:txBody>
              <a:bodyPr wrap="square">
                <a:spAutoFit/>
              </a:bodyPr>
              <a:lstStyle/>
              <a:p>
                <a:pPr algn="just"/>
                <a:r>
                  <a:rPr lang="ja-JP" altLang="en-US" sz="3200" dirty="0">
                    <a:latin typeface="HG丸ｺﾞｼｯｸM-PRO" panose="020F0600000000000000" pitchFamily="50" charset="-128"/>
                    <a:ea typeface="HG丸ｺﾞｼｯｸM-PRO" panose="020F0600000000000000" pitchFamily="50" charset="-128"/>
                  </a:rPr>
                  <a:t>④　コンデンサーの極板間隔を２倍にするときの電気容量</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𝟐</m:t>
                        </m:r>
                      </m:sub>
                    </m:sSub>
                  </m:oMath>
                </a14:m>
                <a:r>
                  <a:rPr lang="ja-JP" altLang="en-US" sz="32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𝑪</m:t>
                        </m:r>
                      </m:e>
                      <m:sub>
                        <m:r>
                          <a:rPr lang="en-US" altLang="ja-JP" sz="3200" b="1" i="1" smtClean="0">
                            <a:solidFill>
                              <a:srgbClr val="FF0000"/>
                            </a:solidFill>
                            <a:latin typeface="Cambria Math" panose="02040503050406030204" pitchFamily="18" charset="0"/>
                          </a:rPr>
                          <m:t>𝟎</m:t>
                        </m:r>
                      </m:sub>
                    </m:sSub>
                  </m:oMath>
                </a14:m>
                <a:r>
                  <a:rPr lang="ja-JP" altLang="en-US" sz="3200" dirty="0">
                    <a:latin typeface="HG丸ｺﾞｼｯｸM-PRO" panose="020F0600000000000000" pitchFamily="50" charset="-128"/>
                    <a:ea typeface="HG丸ｺﾞｼｯｸM-PRO" panose="020F0600000000000000" pitchFamily="50" charset="-128"/>
                  </a:rPr>
                  <a:t>によりあらわせ。</a:t>
                </a:r>
              </a:p>
            </p:txBody>
          </p:sp>
        </mc:Choice>
        <mc:Fallback xmlns="">
          <p:sp>
            <p:nvSpPr>
              <p:cNvPr id="11" name="正方形/長方形 10">
                <a:extLst>
                  <a:ext uri="{FF2B5EF4-FFF2-40B4-BE49-F238E27FC236}">
                    <a16:creationId xmlns:a16="http://schemas.microsoft.com/office/drawing/2014/main" id="{9CEE8C71-7E81-4B27-8D41-7DA19487F687}"/>
                  </a:ext>
                </a:extLst>
              </p:cNvPr>
              <p:cNvSpPr>
                <a:spLocks noRot="1" noChangeAspect="1" noMove="1" noResize="1" noEditPoints="1" noAdjustHandles="1" noChangeArrowheads="1" noChangeShapeType="1" noTextEdit="1"/>
              </p:cNvSpPr>
              <p:nvPr/>
            </p:nvSpPr>
            <p:spPr>
              <a:xfrm>
                <a:off x="236220" y="3736977"/>
                <a:ext cx="11649075" cy="1077218"/>
              </a:xfrm>
              <a:prstGeom prst="rect">
                <a:avLst/>
              </a:prstGeom>
              <a:blipFill>
                <a:blip r:embed="rId3"/>
                <a:stretch>
                  <a:fillRect l="-1361" t="-9040" r="-1308" b="-158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16CFEEEC-5CE1-4ECB-9340-B617C411D9E7}"/>
                  </a:ext>
                </a:extLst>
              </p:cNvPr>
              <p:cNvSpPr/>
              <p:nvPr/>
            </p:nvSpPr>
            <p:spPr>
              <a:xfrm>
                <a:off x="3371687" y="1992131"/>
                <a:ext cx="5378139" cy="14919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𝟏</m:t>
                          </m:r>
                        </m:sub>
                      </m:sSub>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𝑺</m:t>
                              </m:r>
                            </m:num>
                            <m:den>
                              <m:r>
                                <a:rPr lang="en-US" altLang="ja-JP" sz="3600" b="1" i="1" smtClean="0">
                                  <a:solidFill>
                                    <a:srgbClr val="FF0000"/>
                                  </a:solidFill>
                                  <a:latin typeface="Cambria Math" panose="02040503050406030204" pitchFamily="18" charset="0"/>
                                </a:rPr>
                                <m:t>𝟐</m:t>
                              </m:r>
                            </m:den>
                          </m:f>
                        </m:num>
                        <m:den>
                          <m:r>
                            <a:rPr lang="en-US" altLang="ja-JP" sz="3600" b="1" i="1" smtClean="0">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m:t>
                          </m:r>
                        </m:den>
                      </m:f>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𝟎</m:t>
                          </m:r>
                        </m:sub>
                      </m:sSub>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16CFEEEC-5CE1-4ECB-9340-B617C411D9E7}"/>
                  </a:ext>
                </a:extLst>
              </p:cNvPr>
              <p:cNvSpPr>
                <a:spLocks noRot="1" noChangeAspect="1" noMove="1" noResize="1" noEditPoints="1" noAdjustHandles="1" noChangeArrowheads="1" noChangeShapeType="1" noTextEdit="1"/>
              </p:cNvSpPr>
              <p:nvPr/>
            </p:nvSpPr>
            <p:spPr>
              <a:xfrm>
                <a:off x="3371687" y="1992131"/>
                <a:ext cx="5378139" cy="149194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34B4039E-6E35-4718-931A-2BBB61A79F66}"/>
                  </a:ext>
                </a:extLst>
              </p:cNvPr>
              <p:cNvSpPr/>
              <p:nvPr/>
            </p:nvSpPr>
            <p:spPr>
              <a:xfrm>
                <a:off x="3371687" y="5067094"/>
                <a:ext cx="5286768" cy="1133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𝟐</m:t>
                          </m:r>
                        </m:sub>
                      </m:sSub>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m:t>
                          </m:r>
                        </m:den>
                      </m:f>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𝟐</m:t>
                          </m:r>
                        </m:den>
                      </m:f>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𝟎</m:t>
                          </m:r>
                        </m:sub>
                      </m:sSub>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34B4039E-6E35-4718-931A-2BBB61A79F66}"/>
                  </a:ext>
                </a:extLst>
              </p:cNvPr>
              <p:cNvSpPr>
                <a:spLocks noRot="1" noChangeAspect="1" noMove="1" noResize="1" noEditPoints="1" noAdjustHandles="1" noChangeArrowheads="1" noChangeShapeType="1" noTextEdit="1"/>
              </p:cNvSpPr>
              <p:nvPr/>
            </p:nvSpPr>
            <p:spPr>
              <a:xfrm>
                <a:off x="3371687" y="5067094"/>
                <a:ext cx="5286768" cy="1133131"/>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931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6</a:t>
            </a:fld>
            <a:endParaRPr kumimoji="1" lang="ja-JP" altLang="en-US"/>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8CC5242C-2888-4DB5-B8B4-5529B6850F48}"/>
                  </a:ext>
                </a:extLst>
              </p:cNvPr>
              <p:cNvSpPr/>
              <p:nvPr/>
            </p:nvSpPr>
            <p:spPr>
              <a:xfrm>
                <a:off x="319088" y="1034326"/>
                <a:ext cx="11639550" cy="954107"/>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⑤　コンデンサーの極板面積を２分の１に極板間隔を２分の１にするときの電気容量</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𝟑</m:t>
                        </m:r>
                      </m:sub>
                    </m:sSub>
                  </m:oMath>
                </a14:m>
                <a:r>
                  <a:rPr lang="ja-JP" altLang="en-US" sz="28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𝟎</m:t>
                        </m:r>
                      </m:sub>
                    </m:sSub>
                  </m:oMath>
                </a14:m>
                <a:r>
                  <a:rPr lang="ja-JP" altLang="en-US" sz="2800" dirty="0">
                    <a:latin typeface="HG丸ｺﾞｼｯｸM-PRO" panose="020F0600000000000000" pitchFamily="50" charset="-128"/>
                    <a:ea typeface="HG丸ｺﾞｼｯｸM-PRO" panose="020F0600000000000000" pitchFamily="50" charset="-128"/>
                  </a:rPr>
                  <a:t>によりあらわせ。</a:t>
                </a:r>
              </a:p>
            </p:txBody>
          </p:sp>
        </mc:Choice>
        <mc:Fallback xmlns="">
          <p:sp>
            <p:nvSpPr>
              <p:cNvPr id="16" name="正方形/長方形 15">
                <a:extLst>
                  <a:ext uri="{FF2B5EF4-FFF2-40B4-BE49-F238E27FC236}">
                    <a16:creationId xmlns:a16="http://schemas.microsoft.com/office/drawing/2014/main" id="{8CC5242C-2888-4DB5-B8B4-5529B6850F48}"/>
                  </a:ext>
                </a:extLst>
              </p:cNvPr>
              <p:cNvSpPr>
                <a:spLocks noRot="1" noChangeAspect="1" noMove="1" noResize="1" noEditPoints="1" noAdjustHandles="1" noChangeArrowheads="1" noChangeShapeType="1" noTextEdit="1"/>
              </p:cNvSpPr>
              <p:nvPr/>
            </p:nvSpPr>
            <p:spPr>
              <a:xfrm>
                <a:off x="319088" y="1034326"/>
                <a:ext cx="11639550" cy="954107"/>
              </a:xfrm>
              <a:prstGeom prst="rect">
                <a:avLst/>
              </a:prstGeom>
              <a:blipFill>
                <a:blip r:embed="rId2"/>
                <a:stretch>
                  <a:fillRect l="-1047" t="-7051" r="-1047" b="-160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A22FEEDC-D017-4AF1-9406-52A95A7028FD}"/>
                  </a:ext>
                </a:extLst>
              </p:cNvPr>
              <p:cNvSpPr/>
              <p:nvPr/>
            </p:nvSpPr>
            <p:spPr>
              <a:xfrm>
                <a:off x="3759591" y="2011683"/>
                <a:ext cx="4672818" cy="1946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𝟑</m:t>
                          </m:r>
                        </m:sub>
                      </m:sSub>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𝑺</m:t>
                              </m:r>
                            </m:num>
                            <m:den>
                              <m:r>
                                <a:rPr lang="en-US" altLang="ja-JP" sz="3600" b="1" i="1" smtClean="0">
                                  <a:solidFill>
                                    <a:srgbClr val="FF0000"/>
                                  </a:solidFill>
                                  <a:latin typeface="Cambria Math" panose="02040503050406030204" pitchFamily="18" charset="0"/>
                                </a:rPr>
                                <m:t>𝟐</m:t>
                              </m:r>
                            </m:den>
                          </m:f>
                        </m:num>
                        <m:den>
                          <m:f>
                            <m:fPr>
                              <m:ctrlPr>
                                <a:rPr lang="en-US" altLang="ja-JP"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𝒅</m:t>
                              </m:r>
                            </m:num>
                            <m:den>
                              <m:r>
                                <a:rPr lang="en-US" altLang="ja-JP" sz="3600" b="1" i="1">
                                  <a:solidFill>
                                    <a:srgbClr val="FF0000"/>
                                  </a:solidFill>
                                  <a:latin typeface="Cambria Math" panose="02040503050406030204" pitchFamily="18" charset="0"/>
                                </a:rPr>
                                <m:t>𝟐</m:t>
                              </m:r>
                            </m:den>
                          </m:f>
                        </m:den>
                      </m:f>
                      <m:r>
                        <a:rPr lang="en-US" altLang="ja-JP" sz="3600" b="1" i="1" smtClean="0">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𝟎</m:t>
                          </m:r>
                        </m:sub>
                      </m:sSub>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A22FEEDC-D017-4AF1-9406-52A95A7028FD}"/>
                  </a:ext>
                </a:extLst>
              </p:cNvPr>
              <p:cNvSpPr>
                <a:spLocks noRot="1" noChangeAspect="1" noMove="1" noResize="1" noEditPoints="1" noAdjustHandles="1" noChangeArrowheads="1" noChangeShapeType="1" noTextEdit="1"/>
              </p:cNvSpPr>
              <p:nvPr/>
            </p:nvSpPr>
            <p:spPr>
              <a:xfrm>
                <a:off x="3759591" y="2011683"/>
                <a:ext cx="4672818" cy="1946687"/>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9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７</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a:latin typeface="HG丸ｺﾞｼｯｸM-PRO" panose="020F0600000000000000" pitchFamily="50" charset="-128"/>
                <a:ea typeface="HG丸ｺﾞｼｯｸM-PRO" panose="020F0600000000000000" pitchFamily="50" charset="-128"/>
              </a:rPr>
              <a:t>コンデンサー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34822"/>
            <a:ext cx="2743200" cy="365125"/>
          </a:xfrm>
        </p:spPr>
        <p:txBody>
          <a:bodyPr/>
          <a:lstStyle/>
          <a:p>
            <a:fld id="{E5F23ADE-3167-4E81-92F9-B6DC78158E7F}" type="datetime1">
              <a:rPr kumimoji="1" lang="ja-JP" altLang="en-US" smtClean="0"/>
              <a:t>2020/5/8</a:t>
            </a:fld>
            <a:endParaRPr kumimoji="1" lang="ja-JP" altLang="en-US" dirty="0"/>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8F4227D5-A9E1-4794-8A18-510171FCD437}"/>
                  </a:ext>
                </a:extLst>
              </p:cNvPr>
              <p:cNvSpPr/>
              <p:nvPr/>
            </p:nvSpPr>
            <p:spPr>
              <a:xfrm>
                <a:off x="296503" y="951240"/>
                <a:ext cx="11725275" cy="954107"/>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⑥　このコンデンサーに比誘電率</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a14:m>
                <a:r>
                  <a:rPr lang="ja-JP" altLang="en-US" sz="2800" dirty="0">
                    <a:latin typeface="HG丸ｺﾞｼｯｸM-PRO" panose="020F0600000000000000" pitchFamily="50" charset="-128"/>
                    <a:ea typeface="HG丸ｺﾞｼｯｸM-PRO" panose="020F0600000000000000" pitchFamily="50" charset="-128"/>
                  </a:rPr>
                  <a:t>の誘電体を隙間なくはさむ。この誘電体の誘電率</a:t>
                </a:r>
                <a14:m>
                  <m:oMath xmlns:m="http://schemas.openxmlformats.org/officeDocument/2006/math">
                    <m:r>
                      <a:rPr lang="ja-JP" altLang="en-US" sz="2800" b="1" i="1">
                        <a:solidFill>
                          <a:srgbClr val="FF0000"/>
                        </a:solidFill>
                        <a:latin typeface="Cambria Math" panose="02040503050406030204" pitchFamily="18" charset="0"/>
                      </a:rPr>
                      <m:t>𝜺</m:t>
                    </m:r>
                  </m:oMath>
                </a14:m>
                <a:r>
                  <a:rPr lang="ja-JP" altLang="en-US" sz="28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smtClean="0">
                            <a:solidFill>
                              <a:srgbClr val="FF0000"/>
                            </a:solidFill>
                            <a:latin typeface="Cambria Math" panose="02040503050406030204" pitchFamily="18" charset="0"/>
                          </a:rPr>
                          <m:t>𝒓</m:t>
                        </m:r>
                      </m:sub>
                    </m:sSub>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smtClean="0">
                            <a:solidFill>
                              <a:srgbClr val="FF0000"/>
                            </a:solidFill>
                            <a:latin typeface="Cambria Math" panose="02040503050406030204" pitchFamily="18" charset="0"/>
                          </a:rPr>
                          <m:t>𝟎</m:t>
                        </m:r>
                      </m:sub>
                    </m:sSub>
                  </m:oMath>
                </a14:m>
                <a:r>
                  <a:rPr lang="ja-JP" altLang="en-US" sz="2800" dirty="0">
                    <a:latin typeface="HG丸ｺﾞｼｯｸM-PRO" panose="020F0600000000000000" pitchFamily="50" charset="-128"/>
                    <a:ea typeface="HG丸ｺﾞｼｯｸM-PRO" panose="020F0600000000000000" pitchFamily="50" charset="-128"/>
                  </a:rPr>
                  <a:t>を用いてあらわせ。</a:t>
                </a:r>
              </a:p>
            </p:txBody>
          </p:sp>
        </mc:Choice>
        <mc:Fallback xmlns="">
          <p:sp>
            <p:nvSpPr>
              <p:cNvPr id="14" name="正方形/長方形 13">
                <a:extLst>
                  <a:ext uri="{FF2B5EF4-FFF2-40B4-BE49-F238E27FC236}">
                    <a16:creationId xmlns:a16="http://schemas.microsoft.com/office/drawing/2014/main" id="{8F4227D5-A9E1-4794-8A18-510171FCD437}"/>
                  </a:ext>
                </a:extLst>
              </p:cNvPr>
              <p:cNvSpPr>
                <a:spLocks noRot="1" noChangeAspect="1" noMove="1" noResize="1" noEditPoints="1" noAdjustHandles="1" noChangeArrowheads="1" noChangeShapeType="1" noTextEdit="1"/>
              </p:cNvSpPr>
              <p:nvPr/>
            </p:nvSpPr>
            <p:spPr>
              <a:xfrm>
                <a:off x="296503" y="951240"/>
                <a:ext cx="11725275" cy="954107"/>
              </a:xfrm>
              <a:prstGeom prst="rect">
                <a:avLst/>
              </a:prstGeom>
              <a:blipFill>
                <a:blip r:embed="rId2"/>
                <a:stretch>
                  <a:fillRect l="-1092" t="-7643" r="-1040" b="-133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D4ED1768-81DE-4298-8968-8B567DA9103E}"/>
                  </a:ext>
                </a:extLst>
              </p:cNvPr>
              <p:cNvSpPr/>
              <p:nvPr/>
            </p:nvSpPr>
            <p:spPr>
              <a:xfrm>
                <a:off x="382228" y="3637432"/>
                <a:ext cx="11744326" cy="954107"/>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⑦　このコンデンサーに比誘電率</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a14:m>
                <a:r>
                  <a:rPr lang="ja-JP" altLang="en-US" sz="2800" dirty="0">
                    <a:latin typeface="HG丸ｺﾞｼｯｸM-PRO" panose="020F0600000000000000" pitchFamily="50" charset="-128"/>
                    <a:ea typeface="HG丸ｺﾞｼｯｸM-PRO" panose="020F0600000000000000" pitchFamily="50" charset="-128"/>
                  </a:rPr>
                  <a:t>の誘電体を隙間なくはさむとき、電気容量</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a:solidFill>
                              <a:srgbClr val="FF0000"/>
                            </a:solidFill>
                            <a:latin typeface="Cambria Math" panose="02040503050406030204" pitchFamily="18" charset="0"/>
                          </a:rPr>
                          <m:t>𝟒</m:t>
                        </m:r>
                      </m:sub>
                    </m:sSub>
                  </m:oMath>
                </a14:m>
                <a:r>
                  <a:rPr lang="ja-JP" altLang="en-US" sz="2800" dirty="0">
                    <a:latin typeface="HG丸ｺﾞｼｯｸM-PRO" panose="020F0600000000000000" pitchFamily="50" charset="-128"/>
                    <a:ea typeface="HG丸ｺﾞｼｯｸM-PRO" panose="020F0600000000000000" pitchFamily="50" charset="-128"/>
                  </a:rPr>
                  <a:t>を</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𝑪</m:t>
                        </m:r>
                      </m:e>
                      <m:sub>
                        <m:r>
                          <a:rPr lang="en-US" altLang="ja-JP" sz="2800" b="1" i="1" smtClean="0">
                            <a:solidFill>
                              <a:srgbClr val="FF0000"/>
                            </a:solidFill>
                            <a:latin typeface="Cambria Math" panose="02040503050406030204" pitchFamily="18" charset="0"/>
                          </a:rPr>
                          <m:t>𝟎</m:t>
                        </m:r>
                      </m:sub>
                    </m:sSub>
                  </m:oMath>
                </a14:m>
                <a:r>
                  <a:rPr lang="en-US" altLang="ja-JP" sz="2800" dirty="0">
                    <a:latin typeface="HG丸ｺﾞｼｯｸM-PRO" panose="020F0600000000000000" pitchFamily="50" charset="-128"/>
                    <a:ea typeface="HG丸ｺﾞｼｯｸM-PRO" panose="020F0600000000000000" pitchFamily="50" charset="-128"/>
                  </a:rPr>
                  <a:t>,</a:t>
                </a:r>
                <a:r>
                  <a:rPr lang="en-US" altLang="ja-JP" sz="2800" b="1" dirty="0">
                    <a:solidFill>
                      <a:srgbClr val="FF0000"/>
                    </a:solidFill>
                  </a:rPr>
                  <a:t> </a:t>
                </a:r>
                <a14:m>
                  <m:oMath xmlns:m="http://schemas.openxmlformats.org/officeDocument/2006/math">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𝜺</m:t>
                        </m:r>
                      </m:e>
                      <m:sub>
                        <m:r>
                          <a:rPr lang="en-US" altLang="ja-JP" sz="2800" b="1" i="1">
                            <a:solidFill>
                              <a:srgbClr val="FF0000"/>
                            </a:solidFill>
                            <a:latin typeface="Cambria Math" panose="02040503050406030204" pitchFamily="18" charset="0"/>
                          </a:rPr>
                          <m:t>𝒓</m:t>
                        </m:r>
                      </m:sub>
                    </m:sSub>
                  </m:oMath>
                </a14:m>
                <a:r>
                  <a:rPr lang="ja-JP" altLang="en-US" sz="2800" dirty="0">
                    <a:latin typeface="HG丸ｺﾞｼｯｸM-PRO" panose="020F0600000000000000" pitchFamily="50" charset="-128"/>
                    <a:ea typeface="HG丸ｺﾞｼｯｸM-PRO" panose="020F0600000000000000" pitchFamily="50" charset="-128"/>
                  </a:rPr>
                  <a:t>よりあらわせ。</a:t>
                </a:r>
              </a:p>
            </p:txBody>
          </p:sp>
        </mc:Choice>
        <mc:Fallback xmlns="">
          <p:sp>
            <p:nvSpPr>
              <p:cNvPr id="15" name="正方形/長方形 14">
                <a:extLst>
                  <a:ext uri="{FF2B5EF4-FFF2-40B4-BE49-F238E27FC236}">
                    <a16:creationId xmlns:a16="http://schemas.microsoft.com/office/drawing/2014/main" id="{D4ED1768-81DE-4298-8968-8B567DA9103E}"/>
                  </a:ext>
                </a:extLst>
              </p:cNvPr>
              <p:cNvSpPr>
                <a:spLocks noRot="1" noChangeAspect="1" noMove="1" noResize="1" noEditPoints="1" noAdjustHandles="1" noChangeArrowheads="1" noChangeShapeType="1" noTextEdit="1"/>
              </p:cNvSpPr>
              <p:nvPr/>
            </p:nvSpPr>
            <p:spPr>
              <a:xfrm>
                <a:off x="382228" y="3637432"/>
                <a:ext cx="11744326" cy="954107"/>
              </a:xfrm>
              <a:prstGeom prst="rect">
                <a:avLst/>
              </a:prstGeom>
              <a:blipFill>
                <a:blip r:embed="rId3"/>
                <a:stretch>
                  <a:fillRect l="-1090" t="-8333" r="-1038" b="-1410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B39FD18A-B63C-4D7B-A58E-AF2EBA8A80CA}"/>
                  </a:ext>
                </a:extLst>
              </p:cNvPr>
              <p:cNvSpPr/>
              <p:nvPr/>
            </p:nvSpPr>
            <p:spPr>
              <a:xfrm>
                <a:off x="4760945" y="1906881"/>
                <a:ext cx="2494144"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ja-JP" altLang="en-US" sz="4400" b="1" i="1">
                              <a:solidFill>
                                <a:srgbClr val="FF0000"/>
                              </a:solidFill>
                              <a:latin typeface="Cambria Math" panose="02040503050406030204" pitchFamily="18" charset="0"/>
                            </a:rPr>
                            <m:t>𝜺</m:t>
                          </m:r>
                          <m:r>
                            <a:rPr lang="en-US" altLang="ja-JP" sz="4400" b="1" i="1" smtClean="0">
                              <a:solidFill>
                                <a:srgbClr val="FF0000"/>
                              </a:solidFill>
                              <a:latin typeface="Cambria Math" panose="02040503050406030204" pitchFamily="18" charset="0"/>
                            </a:rPr>
                            <m:t>=</m:t>
                          </m:r>
                          <m:r>
                            <a:rPr lang="ja-JP" altLang="en-US" sz="4400" b="1" i="1">
                              <a:solidFill>
                                <a:srgbClr val="FF0000"/>
                              </a:solidFill>
                              <a:latin typeface="Cambria Math" panose="02040503050406030204" pitchFamily="18" charset="0"/>
                            </a:rPr>
                            <m:t>𝜺</m:t>
                          </m:r>
                        </m:e>
                        <m:sub>
                          <m:r>
                            <a:rPr lang="en-US" altLang="ja-JP" sz="4400" b="1" i="1" smtClean="0">
                              <a:solidFill>
                                <a:srgbClr val="FF0000"/>
                              </a:solidFill>
                              <a:latin typeface="Cambria Math" panose="02040503050406030204" pitchFamily="18" charset="0"/>
                            </a:rPr>
                            <m:t>𝒓</m:t>
                          </m:r>
                        </m:sub>
                      </m:sSub>
                      <m:sSub>
                        <m:sSubPr>
                          <m:ctrlPr>
                            <a:rPr lang="en-US" altLang="ja-JP" sz="4400" b="1" i="1">
                              <a:solidFill>
                                <a:srgbClr val="FF0000"/>
                              </a:solidFill>
                              <a:latin typeface="Cambria Math" panose="02040503050406030204" pitchFamily="18" charset="0"/>
                            </a:rPr>
                          </m:ctrlPr>
                        </m:sSubPr>
                        <m:e>
                          <m:r>
                            <a:rPr lang="ja-JP" altLang="en-US" sz="4400" b="1" i="1">
                              <a:solidFill>
                                <a:srgbClr val="FF0000"/>
                              </a:solidFill>
                              <a:latin typeface="Cambria Math" panose="02040503050406030204" pitchFamily="18" charset="0"/>
                            </a:rPr>
                            <m:t>𝜺</m:t>
                          </m:r>
                        </m:e>
                        <m:sub>
                          <m:r>
                            <a:rPr lang="en-US" altLang="ja-JP" sz="4400" b="1" i="1" smtClean="0">
                              <a:solidFill>
                                <a:srgbClr val="FF0000"/>
                              </a:solidFill>
                              <a:latin typeface="Cambria Math" panose="02040503050406030204" pitchFamily="18" charset="0"/>
                            </a:rPr>
                            <m:t>𝟎</m:t>
                          </m:r>
                        </m:sub>
                      </m:sSub>
                    </m:oMath>
                  </m:oMathPara>
                </a14:m>
                <a:endParaRPr lang="en-US" altLang="ja-JP"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B39FD18A-B63C-4D7B-A58E-AF2EBA8A80CA}"/>
                  </a:ext>
                </a:extLst>
              </p:cNvPr>
              <p:cNvSpPr>
                <a:spLocks noRot="1" noChangeAspect="1" noMove="1" noResize="1" noEditPoints="1" noAdjustHandles="1" noChangeArrowheads="1" noChangeShapeType="1" noTextEdit="1"/>
              </p:cNvSpPr>
              <p:nvPr/>
            </p:nvSpPr>
            <p:spPr>
              <a:xfrm>
                <a:off x="4760945" y="1906881"/>
                <a:ext cx="2494144"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6678F7C9-6BCF-423F-A9B6-134FA1C03FDF}"/>
                  </a:ext>
                </a:extLst>
              </p:cNvPr>
              <p:cNvSpPr/>
              <p:nvPr/>
            </p:nvSpPr>
            <p:spPr>
              <a:xfrm>
                <a:off x="4298983" y="4690063"/>
                <a:ext cx="4135748" cy="1133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panose="02040503050406030204" pitchFamily="18" charset="0"/>
                            </a:rPr>
                          </m:ctrlPr>
                        </m:sSubPr>
                        <m:e>
                          <m:r>
                            <a:rPr lang="en-US" altLang="ja-JP" sz="3600" b="1" i="1" smtClean="0">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𝟒</m:t>
                          </m:r>
                        </m:sub>
                      </m:sSub>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smtClean="0">
                                  <a:solidFill>
                                    <a:srgbClr val="FF0000"/>
                                  </a:solidFill>
                                  <a:latin typeface="Cambria Math" panose="02040503050406030204" pitchFamily="18" charset="0"/>
                                </a:rPr>
                                <m:t>𝒓</m:t>
                              </m:r>
                            </m:sub>
                          </m:sSub>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𝟎</m:t>
                              </m:r>
                            </m:sub>
                          </m:sSub>
                          <m:r>
                            <a:rPr lang="en-US" altLang="ja-JP" sz="3600" b="1" i="1" smtClean="0">
                              <a:solidFill>
                                <a:srgbClr val="FF0000"/>
                              </a:solidFill>
                              <a:latin typeface="Cambria Math" panose="02040503050406030204" pitchFamily="18" charset="0"/>
                            </a:rPr>
                            <m:t>𝑺</m:t>
                          </m:r>
                        </m:num>
                        <m:den>
                          <m:r>
                            <a:rPr lang="en-US" altLang="ja-JP" sz="3600" b="1" i="1" smtClean="0">
                              <a:solidFill>
                                <a:srgbClr val="FF0000"/>
                              </a:solidFill>
                              <a:latin typeface="Cambria Math" panose="02040503050406030204" pitchFamily="18" charset="0"/>
                            </a:rPr>
                            <m:t>𝒅</m:t>
                          </m:r>
                        </m:den>
                      </m:f>
                      <m:r>
                        <a:rPr lang="en-US" altLang="ja-JP" sz="3600" b="1" i="1" smtClean="0">
                          <a:solidFill>
                            <a:srgbClr val="FF0000"/>
                          </a:solidFill>
                          <a:latin typeface="Cambria Math" panose="02040503050406030204" pitchFamily="18" charset="0"/>
                        </a:rPr>
                        <m:t>=</m:t>
                      </m:r>
                      <m:sSub>
                        <m:sSubPr>
                          <m:ctrlPr>
                            <a:rPr lang="en-US" altLang="ja-JP"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𝜺</m:t>
                          </m:r>
                        </m:e>
                        <m:sub>
                          <m:r>
                            <a:rPr lang="en-US" altLang="ja-JP" sz="3600" b="1" i="1">
                              <a:solidFill>
                                <a:srgbClr val="FF0000"/>
                              </a:solidFill>
                              <a:latin typeface="Cambria Math" panose="02040503050406030204" pitchFamily="18" charset="0"/>
                            </a:rPr>
                            <m:t>𝒓</m:t>
                          </m:r>
                        </m:sub>
                      </m:sSub>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𝑪</m:t>
                          </m:r>
                        </m:e>
                        <m:sub>
                          <m:r>
                            <a:rPr lang="en-US" altLang="ja-JP" sz="3600" b="1" i="1" smtClean="0">
                              <a:solidFill>
                                <a:srgbClr val="FF0000"/>
                              </a:solidFill>
                              <a:latin typeface="Cambria Math" panose="02040503050406030204" pitchFamily="18" charset="0"/>
                            </a:rPr>
                            <m:t>𝟎</m:t>
                          </m:r>
                        </m:sub>
                      </m:sSub>
                    </m:oMath>
                  </m:oMathPara>
                </a14:m>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6678F7C9-6BCF-423F-A9B6-134FA1C03FDF}"/>
                  </a:ext>
                </a:extLst>
              </p:cNvPr>
              <p:cNvSpPr>
                <a:spLocks noRot="1" noChangeAspect="1" noMove="1" noResize="1" noEditPoints="1" noAdjustHandles="1" noChangeArrowheads="1" noChangeShapeType="1" noTextEdit="1"/>
              </p:cNvSpPr>
              <p:nvPr/>
            </p:nvSpPr>
            <p:spPr>
              <a:xfrm>
                <a:off x="4298983" y="4690063"/>
                <a:ext cx="4135748" cy="1133131"/>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06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2020/5/8</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8</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503735"/>
            <a:ext cx="10480277" cy="288796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400" b="1" dirty="0">
                <a:solidFill>
                  <a:srgbClr val="FF0000"/>
                </a:solidFill>
                <a:latin typeface="HG丸ｺﾞｼｯｸM-PRO" panose="020F0600000000000000" pitchFamily="50" charset="-128"/>
                <a:ea typeface="HG丸ｺﾞｼｯｸM-PRO" panose="020F0600000000000000" pitchFamily="50" charset="-128"/>
              </a:rPr>
              <a:t>コンデンサーの性質、電気量保存則、電位、電界・電場の性質等から、種々の回路に接続されたコンデンサーの電気量を求めることができる。</a:t>
            </a: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id="{3A74294B-BBF9-4E9C-971A-EF19DDE2E284}"/>
              </a:ext>
            </a:extLst>
          </p:cNvPr>
          <p:cNvSpPr txBox="1">
            <a:spLocks/>
          </p:cNvSpPr>
          <p:nvPr/>
        </p:nvSpPr>
        <p:spPr>
          <a:xfrm>
            <a:off x="-21980" y="79867"/>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§8. </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315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EB21A5D4-5F10-45CE-9CB3-7C82D6E75E78}"/>
                  </a:ext>
                </a:extLst>
              </p:cNvPr>
              <p:cNvSpPr/>
              <p:nvPr/>
            </p:nvSpPr>
            <p:spPr>
              <a:xfrm>
                <a:off x="173907" y="781292"/>
                <a:ext cx="7162801" cy="5509200"/>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〇コンデンサーの直列つなぎ</a:t>
                </a:r>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コンデンサー１の正の極板にＱ</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の電荷が蓄えられているとする。</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コンデンサー１の負の極板には②</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③</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則から</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コンデンサー２の正の極板には④</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コンデンサー２の負の極板には⑤</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が蓄えられている。</a:t>
                </a: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電池の電圧</a:t>
                </a:r>
                <a14:m>
                  <m:oMath xmlns:m="http://schemas.openxmlformats.org/officeDocument/2006/math">
                    <m:r>
                      <a:rPr lang="en-US" altLang="ja-JP" sz="2400" b="1" i="1">
                        <a:solidFill>
                          <a:srgbClr val="FF0000"/>
                        </a:solidFill>
                        <a:latin typeface="Cambria Math" panose="02040503050406030204" pitchFamily="18" charset="0"/>
                      </a:rPr>
                      <m:t>𝑽</m:t>
                    </m:r>
                  </m:oMath>
                </a14:m>
                <a:r>
                  <a:rPr lang="ja-JP" altLang="en-US" sz="2400" dirty="0">
                    <a:latin typeface="HG丸ｺﾞｼｯｸM-PRO" panose="020F0600000000000000" pitchFamily="50" charset="-128"/>
                    <a:ea typeface="HG丸ｺﾞｼｯｸM-PRO" panose="020F0600000000000000" pitchFamily="50" charset="-128"/>
                  </a:rPr>
                  <a:t>は、コンデンサー１の極板間の電位差</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𝑽</m:t>
                        </m:r>
                      </m:e>
                      <m:sub>
                        <m:r>
                          <a:rPr lang="en-US" altLang="ja-JP" sz="2400" b="1" i="1">
                            <a:solidFill>
                              <a:srgbClr val="FF0000"/>
                            </a:solidFill>
                            <a:latin typeface="Cambria Math" panose="02040503050406030204" pitchFamily="18" charset="0"/>
                          </a:rPr>
                          <m:t>𝟏</m:t>
                        </m:r>
                      </m:sub>
                    </m:sSub>
                  </m:oMath>
                </a14:m>
                <a:r>
                  <a:rPr lang="ja-JP" altLang="en-US" sz="2400" dirty="0">
                    <a:latin typeface="HG丸ｺﾞｼｯｸM-PRO" panose="020F0600000000000000" pitchFamily="50" charset="-128"/>
                    <a:ea typeface="HG丸ｺﾞｼｯｸM-PRO" panose="020F0600000000000000" pitchFamily="50" charset="-128"/>
                  </a:rPr>
                  <a:t>とコンデンサー２の極板間の電位差</a:t>
                </a:r>
                <a14:m>
                  <m:oMath xmlns:m="http://schemas.openxmlformats.org/officeDocument/2006/math">
                    <m:sSub>
                      <m:sSubPr>
                        <m:ctrlPr>
                          <a:rPr lang="en-US" altLang="ja-JP" sz="2400" b="1" i="1">
                            <a:solidFill>
                              <a:srgbClr val="FF0000"/>
                            </a:solidFill>
                            <a:latin typeface="Cambria Math" panose="02040503050406030204" pitchFamily="18" charset="0"/>
                          </a:rPr>
                        </m:ctrlPr>
                      </m:sSubPr>
                      <m:e>
                        <m:r>
                          <a:rPr lang="en-US" altLang="ja-JP" sz="2400" b="1" i="1">
                            <a:solidFill>
                              <a:srgbClr val="FF0000"/>
                            </a:solidFill>
                            <a:latin typeface="Cambria Math" panose="02040503050406030204" pitchFamily="18" charset="0"/>
                          </a:rPr>
                          <m:t>𝑽</m:t>
                        </m:r>
                      </m:e>
                      <m:sub>
                        <m:r>
                          <a:rPr lang="en-US" altLang="ja-JP" sz="2400" b="1" i="1">
                            <a:solidFill>
                              <a:srgbClr val="FF0000"/>
                            </a:solidFill>
                            <a:latin typeface="Cambria Math" panose="02040503050406030204" pitchFamily="18" charset="0"/>
                          </a:rPr>
                          <m:t>𝟐</m:t>
                        </m:r>
                      </m:sub>
                    </m:sSub>
                  </m:oMath>
                </a14:m>
                <a:r>
                  <a:rPr lang="ja-JP" altLang="en-US" sz="2400" dirty="0">
                    <a:latin typeface="HG丸ｺﾞｼｯｸM-PRO" panose="020F0600000000000000" pitchFamily="50" charset="-128"/>
                    <a:ea typeface="HG丸ｺﾞｼｯｸM-PRO" panose="020F0600000000000000" pitchFamily="50" charset="-128"/>
                  </a:rPr>
                  <a:t>の和である。　</a:t>
                </a:r>
                <a:r>
                  <a:rPr lang="ja-JP" altLang="en-US" sz="3200" dirty="0">
                    <a:latin typeface="HG丸ｺﾞｼｯｸM-PRO" panose="020F0600000000000000" pitchFamily="50" charset="-128"/>
                    <a:ea typeface="HG丸ｺﾞｼｯｸM-PRO" panose="020F0600000000000000" pitchFamily="50" charset="-128"/>
                  </a:rPr>
                  <a:t>⑥　</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 </a:t>
                </a:r>
                <a14:m>
                  <m:oMath xmlns:m="http://schemas.openxmlformats.org/officeDocument/2006/math">
                    <m:r>
                      <a:rPr lang="en-US" altLang="ja-JP" sz="3200" b="1" i="1">
                        <a:solidFill>
                          <a:srgbClr val="FF0000"/>
                        </a:solidFill>
                        <a:latin typeface="Cambria Math" panose="02040503050406030204" pitchFamily="18" charset="0"/>
                      </a:rPr>
                      <m:t>𝑽</m:t>
                    </m:r>
                    <m:r>
                      <a:rPr lang="en-US" altLang="ja-JP" sz="3200" b="1" i="1">
                        <a:solidFill>
                          <a:srgbClr val="FF0000"/>
                        </a:solidFill>
                        <a:latin typeface="Cambria Math" panose="02040503050406030204" pitchFamily="18" charset="0"/>
                      </a:rPr>
                      <m:t> </m:t>
                    </m:r>
                  </m:oMath>
                </a14:m>
                <a:r>
                  <a:rPr lang="ja-JP" altLang="en-US" sz="32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mc:Choice>
        <mc:Fallback xmlns="">
          <p:sp>
            <p:nvSpPr>
              <p:cNvPr id="20" name="正方形/長方形 19">
                <a:extLst>
                  <a:ext uri="{FF2B5EF4-FFF2-40B4-BE49-F238E27FC236}">
                    <a16:creationId xmlns:a16="http://schemas.microsoft.com/office/drawing/2014/main" id="{EB21A5D4-5F10-45CE-9CB3-7C82D6E75E78}"/>
                  </a:ext>
                </a:extLst>
              </p:cNvPr>
              <p:cNvSpPr>
                <a:spLocks noRot="1" noChangeAspect="1" noMove="1" noResize="1" noEditPoints="1" noAdjustHandles="1" noChangeArrowheads="1" noChangeShapeType="1" noTextEdit="1"/>
              </p:cNvSpPr>
              <p:nvPr/>
            </p:nvSpPr>
            <p:spPr>
              <a:xfrm>
                <a:off x="173907" y="781292"/>
                <a:ext cx="7162801" cy="5509200"/>
              </a:xfrm>
              <a:prstGeom prst="rect">
                <a:avLst/>
              </a:prstGeom>
              <a:blipFill>
                <a:blip r:embed="rId3"/>
                <a:stretch>
                  <a:fillRect l="-1787" t="-1106" r="-1702" b="-2323"/>
                </a:stretch>
              </a:blipFill>
            </p:spPr>
            <p:txBody>
              <a:bodyPr/>
              <a:lstStyle/>
              <a:p>
                <a:r>
                  <a:rPr lang="ja-JP" altLang="en-US">
                    <a:noFill/>
                  </a:rPr>
                  <a:t> </a:t>
                </a:r>
              </a:p>
            </p:txBody>
          </p:sp>
        </mc:Fallback>
      </mc:AlternateContent>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８</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コンデンサーの直列つなぎと並列つなぎ</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a:xfrm>
            <a:off x="4125554" y="6317772"/>
            <a:ext cx="4114800" cy="365125"/>
          </a:xfrm>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9</a:t>
            </a:fld>
            <a:endParaRPr kumimoji="1" lang="ja-JP" altLang="en-US"/>
          </a:p>
        </p:txBody>
      </p:sp>
      <p:graphicFrame>
        <p:nvGraphicFramePr>
          <p:cNvPr id="6" name="オブジェクト 5">
            <a:extLst>
              <a:ext uri="{FF2B5EF4-FFF2-40B4-BE49-F238E27FC236}">
                <a16:creationId xmlns:a16="http://schemas.microsoft.com/office/drawing/2014/main" id="{85149719-DAB3-4287-8DEA-AB490EE12071}"/>
              </a:ext>
            </a:extLst>
          </p:cNvPr>
          <p:cNvGraphicFramePr>
            <a:graphicFrameLocks noChangeAspect="1"/>
          </p:cNvGraphicFramePr>
          <p:nvPr>
            <p:extLst>
              <p:ext uri="{D42A27DB-BD31-4B8C-83A1-F6EECF244321}">
                <p14:modId xmlns:p14="http://schemas.microsoft.com/office/powerpoint/2010/main" val="1333988778"/>
              </p:ext>
            </p:extLst>
          </p:nvPr>
        </p:nvGraphicFramePr>
        <p:xfrm>
          <a:off x="8162323" y="2306076"/>
          <a:ext cx="3133725" cy="3209925"/>
        </p:xfrm>
        <a:graphic>
          <a:graphicData uri="http://schemas.openxmlformats.org/presentationml/2006/ole">
            <mc:AlternateContent xmlns:mc="http://schemas.openxmlformats.org/markup-compatibility/2006">
              <mc:Choice xmlns:v="urn:schemas-microsoft-com:vml" Requires="v">
                <p:oleObj spid="_x0000_s35862" name="Drawing" r:id="rId4" imgW="981720" imgH="1004760" progId="Canvas.Drawing.X">
                  <p:embed/>
                </p:oleObj>
              </mc:Choice>
              <mc:Fallback>
                <p:oleObj name="Drawing" r:id="rId4" imgW="981720" imgH="1004760" progId="Canvas.Drawing.X">
                  <p:embed/>
                  <p:pic>
                    <p:nvPicPr>
                      <p:cNvPr id="3" name="オブジェクト 2">
                        <a:extLst>
                          <a:ext uri="{FF2B5EF4-FFF2-40B4-BE49-F238E27FC236}">
                            <a16:creationId xmlns:a16="http://schemas.microsoft.com/office/drawing/2014/main" id="{B957B840-A2CC-42E8-8B3A-40E5F98605BF}"/>
                          </a:ext>
                        </a:extLst>
                      </p:cNvPr>
                      <p:cNvPicPr/>
                      <p:nvPr/>
                    </p:nvPicPr>
                    <p:blipFill>
                      <a:blip r:embed="rId5"/>
                      <a:stretch>
                        <a:fillRect/>
                      </a:stretch>
                    </p:blipFill>
                    <p:spPr>
                      <a:xfrm>
                        <a:off x="8162323" y="2306076"/>
                        <a:ext cx="3133725" cy="3209925"/>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1AA74271-7398-40EA-A2AB-AEF6A1A1DF06}"/>
              </a:ext>
            </a:extLst>
          </p:cNvPr>
          <p:cNvSpPr/>
          <p:nvPr/>
        </p:nvSpPr>
        <p:spPr>
          <a:xfrm>
            <a:off x="8631996" y="1572119"/>
            <a:ext cx="1210588" cy="707886"/>
          </a:xfrm>
          <a:prstGeom prst="rect">
            <a:avLst/>
          </a:prstGeom>
          <a:solidFill>
            <a:schemeClr val="bg1"/>
          </a:solidFill>
        </p:spPr>
        <p:txBody>
          <a:bodyPr wrap="none">
            <a:spAutoFit/>
          </a:bodyPr>
          <a:lstStyle/>
          <a:p>
            <a:r>
              <a:rPr lang="ja-JP" altLang="en-US" sz="4000" b="1" dirty="0">
                <a:solidFill>
                  <a:srgbClr val="FF0000"/>
                </a:solidFill>
                <a:latin typeface="HG丸ｺﾞｼｯｸM-PRO" panose="020F0600000000000000" pitchFamily="50" charset="-128"/>
                <a:ea typeface="HG丸ｺﾞｼｯｸM-PRO" panose="020F0600000000000000" pitchFamily="50" charset="-128"/>
              </a:rPr>
              <a:t>－Ｑ</a:t>
            </a:r>
          </a:p>
        </p:txBody>
      </p:sp>
      <p:sp>
        <p:nvSpPr>
          <p:cNvPr id="8" name="正方形/長方形 7">
            <a:extLst>
              <a:ext uri="{FF2B5EF4-FFF2-40B4-BE49-F238E27FC236}">
                <a16:creationId xmlns:a16="http://schemas.microsoft.com/office/drawing/2014/main" id="{F2FB154C-2E98-4000-9476-78DFA5128EBA}"/>
              </a:ext>
            </a:extLst>
          </p:cNvPr>
          <p:cNvSpPr/>
          <p:nvPr/>
        </p:nvSpPr>
        <p:spPr>
          <a:xfrm>
            <a:off x="10410389" y="1540343"/>
            <a:ext cx="1210588" cy="707886"/>
          </a:xfrm>
          <a:prstGeom prst="rect">
            <a:avLst/>
          </a:prstGeom>
          <a:noFill/>
        </p:spPr>
        <p:txBody>
          <a:bodyPr wrap="none">
            <a:spAutoFit/>
          </a:bodyPr>
          <a:lstStyle/>
          <a:p>
            <a:r>
              <a:rPr lang="ja-JP" altLang="en-US" sz="4000" b="1" dirty="0">
                <a:solidFill>
                  <a:srgbClr val="0070C0"/>
                </a:solidFill>
                <a:latin typeface="HG丸ｺﾞｼｯｸM-PRO" panose="020F0600000000000000" pitchFamily="50" charset="-128"/>
                <a:ea typeface="HG丸ｺﾞｼｯｸM-PRO" panose="020F0600000000000000" pitchFamily="50" charset="-128"/>
              </a:rPr>
              <a:t>－Ｑ</a:t>
            </a:r>
          </a:p>
        </p:txBody>
      </p:sp>
      <p:sp>
        <p:nvSpPr>
          <p:cNvPr id="9" name="正方形/長方形 8">
            <a:extLst>
              <a:ext uri="{FF2B5EF4-FFF2-40B4-BE49-F238E27FC236}">
                <a16:creationId xmlns:a16="http://schemas.microsoft.com/office/drawing/2014/main" id="{DD3D7E35-A5DF-4EEF-AC65-C0BDF0D3132F}"/>
              </a:ext>
            </a:extLst>
          </p:cNvPr>
          <p:cNvSpPr/>
          <p:nvPr/>
        </p:nvSpPr>
        <p:spPr>
          <a:xfrm>
            <a:off x="9883776" y="1553599"/>
            <a:ext cx="697627" cy="707886"/>
          </a:xfrm>
          <a:prstGeom prst="rect">
            <a:avLst/>
          </a:prstGeom>
          <a:solidFill>
            <a:schemeClr val="bg1"/>
          </a:solidFill>
        </p:spPr>
        <p:txBody>
          <a:bodyPr wrap="none">
            <a:spAutoFit/>
          </a:bodyPr>
          <a:lstStyle/>
          <a:p>
            <a:r>
              <a:rPr lang="ja-JP" altLang="en-US" sz="4000" b="1" dirty="0">
                <a:solidFill>
                  <a:srgbClr val="0070C0"/>
                </a:solidFill>
                <a:latin typeface="HG丸ｺﾞｼｯｸM-PRO" panose="020F0600000000000000" pitchFamily="50" charset="-128"/>
                <a:ea typeface="HG丸ｺﾞｼｯｸM-PRO" panose="020F0600000000000000" pitchFamily="50" charset="-128"/>
              </a:rPr>
              <a:t>Ｑ</a:t>
            </a:r>
          </a:p>
        </p:txBody>
      </p:sp>
      <p:sp>
        <p:nvSpPr>
          <p:cNvPr id="10" name="正方形/長方形 9">
            <a:extLst>
              <a:ext uri="{FF2B5EF4-FFF2-40B4-BE49-F238E27FC236}">
                <a16:creationId xmlns:a16="http://schemas.microsoft.com/office/drawing/2014/main" id="{62EB51EC-6357-4782-99F5-D7C8631D1C65}"/>
              </a:ext>
            </a:extLst>
          </p:cNvPr>
          <p:cNvSpPr/>
          <p:nvPr/>
        </p:nvSpPr>
        <p:spPr>
          <a:xfrm>
            <a:off x="8111296" y="1572119"/>
            <a:ext cx="697627" cy="707886"/>
          </a:xfrm>
          <a:prstGeom prst="rect">
            <a:avLst/>
          </a:prstGeom>
          <a:solidFill>
            <a:schemeClr val="bg1"/>
          </a:solidFill>
        </p:spPr>
        <p:txBody>
          <a:bodyPr wrap="none">
            <a:spAutoFit/>
          </a:bodyPr>
          <a:lstStyle/>
          <a:p>
            <a:r>
              <a:rPr lang="ja-JP" altLang="en-US" sz="4000" b="1" dirty="0">
                <a:solidFill>
                  <a:srgbClr val="FF0000"/>
                </a:solidFill>
                <a:latin typeface="HG丸ｺﾞｼｯｸM-PRO" panose="020F0600000000000000" pitchFamily="50" charset="-128"/>
                <a:ea typeface="HG丸ｺﾞｼｯｸM-PRO" panose="020F0600000000000000" pitchFamily="50" charset="-128"/>
              </a:rPr>
              <a:t>Ｑ</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619B751F-34CA-4296-81EE-64B221A5CBA0}"/>
                  </a:ext>
                </a:extLst>
              </p:cNvPr>
              <p:cNvSpPr/>
              <p:nvPr/>
            </p:nvSpPr>
            <p:spPr>
              <a:xfrm>
                <a:off x="9493770" y="5516001"/>
                <a:ext cx="691215" cy="70788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1" i="1">
                          <a:solidFill>
                            <a:srgbClr val="FF0000"/>
                          </a:solidFill>
                          <a:latin typeface="Cambria Math" panose="02040503050406030204" pitchFamily="18" charset="0"/>
                        </a:rPr>
                        <m:t>𝑽</m:t>
                      </m:r>
                    </m:oMath>
                  </m:oMathPara>
                </a14:m>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619B751F-34CA-4296-81EE-64B221A5CBA0}"/>
                  </a:ext>
                </a:extLst>
              </p:cNvPr>
              <p:cNvSpPr>
                <a:spLocks noRot="1" noChangeAspect="1" noMove="1" noResize="1" noEditPoints="1" noAdjustHandles="1" noChangeArrowheads="1" noChangeShapeType="1" noTextEdit="1"/>
              </p:cNvSpPr>
              <p:nvPr/>
            </p:nvSpPr>
            <p:spPr>
              <a:xfrm>
                <a:off x="9493770" y="5516001"/>
                <a:ext cx="691215"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BAF8E827-4AFA-434A-A9E9-C0F2E3187C18}"/>
                  </a:ext>
                </a:extLst>
              </p:cNvPr>
              <p:cNvSpPr/>
              <p:nvPr/>
            </p:nvSpPr>
            <p:spPr>
              <a:xfrm>
                <a:off x="8630298" y="3849711"/>
                <a:ext cx="100957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solidFill>
                                <a:srgbClr val="FF0000"/>
                              </a:solidFill>
                              <a:latin typeface="Cambria Math" panose="02040503050406030204" pitchFamily="18" charset="0"/>
                            </a:rPr>
                          </m:ctrlPr>
                        </m:sSubPr>
                        <m:e>
                          <m:r>
                            <a:rPr lang="en-US" altLang="ja-JP" sz="4400" b="1" i="1">
                              <a:solidFill>
                                <a:srgbClr val="FF0000"/>
                              </a:solidFill>
                              <a:latin typeface="Cambria Math" panose="02040503050406030204" pitchFamily="18" charset="0"/>
                            </a:rPr>
                            <m:t>𝑽</m:t>
                          </m:r>
                        </m:e>
                        <m:sub>
                          <m:r>
                            <a:rPr lang="en-US" altLang="ja-JP" sz="4400" b="1" i="1">
                              <a:solidFill>
                                <a:srgbClr val="FF0000"/>
                              </a:solidFill>
                              <a:latin typeface="Cambria Math" panose="02040503050406030204" pitchFamily="18" charset="0"/>
                            </a:rPr>
                            <m:t>𝟏</m:t>
                          </m:r>
                        </m:sub>
                      </m:sSub>
                    </m:oMath>
                  </m:oMathPara>
                </a14:m>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BAF8E827-4AFA-434A-A9E9-C0F2E3187C18}"/>
                  </a:ext>
                </a:extLst>
              </p:cNvPr>
              <p:cNvSpPr>
                <a:spLocks noRot="1" noChangeAspect="1" noMove="1" noResize="1" noEditPoints="1" noAdjustHandles="1" noChangeArrowheads="1" noChangeShapeType="1" noTextEdit="1"/>
              </p:cNvSpPr>
              <p:nvPr/>
            </p:nvSpPr>
            <p:spPr>
              <a:xfrm>
                <a:off x="8630298" y="3849711"/>
                <a:ext cx="1009571" cy="76944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49C20753-9137-4155-996E-0FAAD03E13CB}"/>
                  </a:ext>
                </a:extLst>
              </p:cNvPr>
              <p:cNvSpPr/>
              <p:nvPr/>
            </p:nvSpPr>
            <p:spPr>
              <a:xfrm>
                <a:off x="10313967" y="3923222"/>
                <a:ext cx="93371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solidFill>
                                <a:srgbClr val="FF0000"/>
                              </a:solidFill>
                              <a:latin typeface="Cambria Math" panose="02040503050406030204" pitchFamily="18" charset="0"/>
                            </a:rPr>
                          </m:ctrlPr>
                        </m:sSubPr>
                        <m:e>
                          <m:r>
                            <a:rPr lang="en-US" altLang="ja-JP" sz="4000" b="1" i="1">
                              <a:solidFill>
                                <a:srgbClr val="FF0000"/>
                              </a:solidFill>
                              <a:latin typeface="Cambria Math" panose="02040503050406030204" pitchFamily="18" charset="0"/>
                            </a:rPr>
                            <m:t>𝑽</m:t>
                          </m:r>
                        </m:e>
                        <m:sub>
                          <m:r>
                            <a:rPr lang="en-US" altLang="ja-JP" sz="4000" b="1" i="1">
                              <a:solidFill>
                                <a:srgbClr val="FF0000"/>
                              </a:solidFill>
                              <a:latin typeface="Cambria Math" panose="02040503050406030204" pitchFamily="18" charset="0"/>
                            </a:rPr>
                            <m:t>𝟐</m:t>
                          </m:r>
                        </m:sub>
                      </m:sSub>
                    </m:oMath>
                  </m:oMathPara>
                </a14:m>
                <a:endParaRPr lang="ja-JP" altLang="en-US" sz="4000" dirty="0">
                  <a:latin typeface="HG丸ｺﾞｼｯｸM-PRO" panose="020F0600000000000000" pitchFamily="50" charset="-128"/>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49C20753-9137-4155-996E-0FAAD03E13CB}"/>
                  </a:ext>
                </a:extLst>
              </p:cNvPr>
              <p:cNvSpPr>
                <a:spLocks noRot="1" noChangeAspect="1" noMove="1" noResize="1" noEditPoints="1" noAdjustHandles="1" noChangeArrowheads="1" noChangeShapeType="1" noTextEdit="1"/>
              </p:cNvSpPr>
              <p:nvPr/>
            </p:nvSpPr>
            <p:spPr>
              <a:xfrm>
                <a:off x="10313967" y="3923222"/>
                <a:ext cx="933717" cy="707886"/>
              </a:xfrm>
              <a:prstGeom prst="rect">
                <a:avLst/>
              </a:prstGeom>
              <a:blipFill>
                <a:blip r:embed="rId8"/>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37A67134-6B6D-4846-9F9C-0FB954A5914D}"/>
              </a:ext>
            </a:extLst>
          </p:cNvPr>
          <p:cNvSpPr/>
          <p:nvPr/>
        </p:nvSpPr>
        <p:spPr>
          <a:xfrm>
            <a:off x="8142186" y="1228858"/>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コンデンサー１</a:t>
            </a:r>
          </a:p>
        </p:txBody>
      </p:sp>
      <p:sp>
        <p:nvSpPr>
          <p:cNvPr id="15" name="正方形/長方形 14">
            <a:extLst>
              <a:ext uri="{FF2B5EF4-FFF2-40B4-BE49-F238E27FC236}">
                <a16:creationId xmlns:a16="http://schemas.microsoft.com/office/drawing/2014/main" id="{2D5EF5EB-0E2B-4DF3-B90C-B9028DEB41C7}"/>
              </a:ext>
            </a:extLst>
          </p:cNvPr>
          <p:cNvSpPr/>
          <p:nvPr/>
        </p:nvSpPr>
        <p:spPr>
          <a:xfrm>
            <a:off x="10059886" y="1228858"/>
            <a:ext cx="1800493" cy="369332"/>
          </a:xfrm>
          <a:prstGeom prst="rect">
            <a:avLst/>
          </a:prstGeom>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コンデンサー２</a:t>
            </a:r>
          </a:p>
        </p:txBody>
      </p:sp>
      <p:sp>
        <p:nvSpPr>
          <p:cNvPr id="16" name="正方形/長方形 15">
            <a:extLst>
              <a:ext uri="{FF2B5EF4-FFF2-40B4-BE49-F238E27FC236}">
                <a16:creationId xmlns:a16="http://schemas.microsoft.com/office/drawing/2014/main" id="{804F0181-F6E9-4A08-B3E3-D54D69E05018}"/>
              </a:ext>
            </a:extLst>
          </p:cNvPr>
          <p:cNvSpPr/>
          <p:nvPr/>
        </p:nvSpPr>
        <p:spPr>
          <a:xfrm>
            <a:off x="783979" y="2941021"/>
            <a:ext cx="2031325" cy="646331"/>
          </a:xfrm>
          <a:prstGeom prst="rect">
            <a:avLst/>
          </a:prstGeom>
        </p:spPr>
        <p:txBody>
          <a:bodyPr wrap="none">
            <a:spAutoFit/>
          </a:bodyPr>
          <a:lstStyle/>
          <a:p>
            <a:r>
              <a:rPr lang="ja-JP" altLang="en-US" sz="3600" b="1" dirty="0">
                <a:solidFill>
                  <a:srgbClr val="FF0000"/>
                </a:solidFill>
                <a:latin typeface="HG丸ｺﾞｼｯｸM-PRO" panose="020F0600000000000000" pitchFamily="50" charset="-128"/>
                <a:ea typeface="HG丸ｺﾞｼｯｸM-PRO" panose="020F0600000000000000" pitchFamily="50" charset="-128"/>
              </a:rPr>
              <a:t>電荷保存</a:t>
            </a:r>
          </a:p>
        </p:txBody>
      </p:sp>
      <p:sp>
        <p:nvSpPr>
          <p:cNvPr id="17" name="正方形/長方形 16">
            <a:extLst>
              <a:ext uri="{FF2B5EF4-FFF2-40B4-BE49-F238E27FC236}">
                <a16:creationId xmlns:a16="http://schemas.microsoft.com/office/drawing/2014/main" id="{3367A45B-5C8D-40A5-96CB-04086A728579}"/>
              </a:ext>
            </a:extLst>
          </p:cNvPr>
          <p:cNvSpPr/>
          <p:nvPr/>
        </p:nvSpPr>
        <p:spPr>
          <a:xfrm>
            <a:off x="5064892" y="2417801"/>
            <a:ext cx="906017"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－Ｑ</a:t>
            </a:r>
          </a:p>
        </p:txBody>
      </p:sp>
      <p:sp>
        <p:nvSpPr>
          <p:cNvPr id="18" name="正方形/長方形 17">
            <a:extLst>
              <a:ext uri="{FF2B5EF4-FFF2-40B4-BE49-F238E27FC236}">
                <a16:creationId xmlns:a16="http://schemas.microsoft.com/office/drawing/2014/main" id="{65BF9203-AE48-40BF-95DF-DEB5C79C1780}"/>
              </a:ext>
            </a:extLst>
          </p:cNvPr>
          <p:cNvSpPr/>
          <p:nvPr/>
        </p:nvSpPr>
        <p:spPr>
          <a:xfrm>
            <a:off x="5147285" y="3352294"/>
            <a:ext cx="545342" cy="523220"/>
          </a:xfrm>
          <a:prstGeom prst="rect">
            <a:avLst/>
          </a:prstGeom>
        </p:spPr>
        <p:txBody>
          <a:bodyPr wrap="none">
            <a:spAutoFit/>
          </a:bodyPr>
          <a:lstStyle/>
          <a:p>
            <a:r>
              <a:rPr lang="ja-JP" altLang="en-US" sz="2800" b="1" dirty="0">
                <a:solidFill>
                  <a:srgbClr val="0070C0"/>
                </a:solidFill>
                <a:latin typeface="HG丸ｺﾞｼｯｸM-PRO" panose="020F0600000000000000" pitchFamily="50" charset="-128"/>
                <a:ea typeface="HG丸ｺﾞｼｯｸM-PRO" panose="020F0600000000000000" pitchFamily="50" charset="-128"/>
              </a:rPr>
              <a:t>Ｑ</a:t>
            </a:r>
          </a:p>
        </p:txBody>
      </p:sp>
      <p:sp>
        <p:nvSpPr>
          <p:cNvPr id="19" name="正方形/長方形 18">
            <a:extLst>
              <a:ext uri="{FF2B5EF4-FFF2-40B4-BE49-F238E27FC236}">
                <a16:creationId xmlns:a16="http://schemas.microsoft.com/office/drawing/2014/main" id="{8567A699-A03A-48D7-9D49-7F28ADCF737A}"/>
              </a:ext>
            </a:extLst>
          </p:cNvPr>
          <p:cNvSpPr/>
          <p:nvPr/>
        </p:nvSpPr>
        <p:spPr>
          <a:xfrm>
            <a:off x="4966947" y="3810980"/>
            <a:ext cx="906017" cy="523220"/>
          </a:xfrm>
          <a:prstGeom prst="rect">
            <a:avLst/>
          </a:prstGeom>
        </p:spPr>
        <p:txBody>
          <a:bodyPr wrap="none">
            <a:spAutoFit/>
          </a:bodyPr>
          <a:lstStyle/>
          <a:p>
            <a:r>
              <a:rPr lang="ja-JP" altLang="en-US" sz="2800" b="1" dirty="0">
                <a:solidFill>
                  <a:srgbClr val="0070C0"/>
                </a:solidFill>
                <a:latin typeface="HG丸ｺﾞｼｯｸM-PRO" panose="020F0600000000000000" pitchFamily="50" charset="-128"/>
                <a:ea typeface="HG丸ｺﾞｼｯｸM-PRO" panose="020F0600000000000000" pitchFamily="50" charset="-128"/>
              </a:rPr>
              <a:t>－Ｑ</a:t>
            </a:r>
          </a:p>
        </p:txBody>
      </p: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BB153A42-4A4B-4446-93DD-357576A89D23}"/>
                  </a:ext>
                </a:extLst>
              </p:cNvPr>
              <p:cNvSpPr/>
              <p:nvPr/>
            </p:nvSpPr>
            <p:spPr>
              <a:xfrm>
                <a:off x="2887890" y="5673584"/>
                <a:ext cx="173483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𝑽</m:t>
                          </m:r>
                        </m:e>
                        <m:sub>
                          <m:r>
                            <a:rPr lang="en-US" altLang="ja-JP" sz="3200" b="1" i="1">
                              <a:solidFill>
                                <a:srgbClr val="FF0000"/>
                              </a:solidFill>
                              <a:latin typeface="Cambria Math" panose="02040503050406030204" pitchFamily="18" charset="0"/>
                            </a:rPr>
                            <m:t>𝟏</m:t>
                          </m:r>
                        </m:sub>
                      </m:sSub>
                      <m:r>
                        <a:rPr lang="en-US" altLang="ja-JP" sz="3200" b="1" i="1" smtClean="0">
                          <a:solidFill>
                            <a:srgbClr val="FF0000"/>
                          </a:solidFill>
                          <a:latin typeface="Cambria Math" panose="02040503050406030204" pitchFamily="18" charset="0"/>
                        </a:rPr>
                        <m:t>+</m:t>
                      </m:r>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𝑽</m:t>
                          </m:r>
                        </m:e>
                        <m:sub>
                          <m:r>
                            <a:rPr lang="en-US" altLang="ja-JP" sz="3200" b="1" i="1" smtClean="0">
                              <a:solidFill>
                                <a:srgbClr val="FF0000"/>
                              </a:solidFill>
                              <a:latin typeface="Cambria Math" panose="02040503050406030204" pitchFamily="18" charset="0"/>
                            </a:rPr>
                            <m:t>𝟐</m:t>
                          </m:r>
                        </m:sub>
                      </m:sSub>
                    </m:oMath>
                  </m:oMathPara>
                </a14:m>
                <a:endParaRPr lang="ja-JP" altLang="en-US" sz="3200" dirty="0">
                  <a:latin typeface="HG丸ｺﾞｼｯｸM-PRO" panose="020F0600000000000000" pitchFamily="50" charset="-128"/>
                  <a:ea typeface="HG丸ｺﾞｼｯｸM-PRO" panose="020F0600000000000000" pitchFamily="50" charset="-128"/>
                </a:endParaRPr>
              </a:p>
            </p:txBody>
          </p:sp>
        </mc:Choice>
        <mc:Fallback xmlns="">
          <p:sp>
            <p:nvSpPr>
              <p:cNvPr id="22" name="正方形/長方形 21">
                <a:extLst>
                  <a:ext uri="{FF2B5EF4-FFF2-40B4-BE49-F238E27FC236}">
                    <a16:creationId xmlns:a16="http://schemas.microsoft.com/office/drawing/2014/main" id="{BB153A42-4A4B-4446-93DD-357576A89D23}"/>
                  </a:ext>
                </a:extLst>
              </p:cNvPr>
              <p:cNvSpPr>
                <a:spLocks noRot="1" noChangeAspect="1" noMove="1" noResize="1" noEditPoints="1" noAdjustHandles="1" noChangeArrowheads="1" noChangeShapeType="1" noTextEdit="1"/>
              </p:cNvSpPr>
              <p:nvPr/>
            </p:nvSpPr>
            <p:spPr>
              <a:xfrm>
                <a:off x="2887890" y="5673584"/>
                <a:ext cx="1734834" cy="584775"/>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880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7" grpId="0"/>
      <p:bldP spid="18" grpId="0"/>
      <p:bldP spid="19" grpId="0"/>
      <p:bldP spid="2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22549</TotalTime>
  <Words>4250</Words>
  <Application>Microsoft Office PowerPoint</Application>
  <PresentationFormat>ワイド画面</PresentationFormat>
  <Paragraphs>905</Paragraphs>
  <Slides>46</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3" baseType="lpstr">
      <vt:lpstr>HG丸ｺﾞｼｯｸM-PRO</vt:lpstr>
      <vt:lpstr>游ゴシック</vt:lpstr>
      <vt:lpstr>Arial</vt:lpstr>
      <vt:lpstr>Calibri</vt:lpstr>
      <vt:lpstr>Cambria Math</vt:lpstr>
      <vt:lpstr>Office テーマ</vt:lpstr>
      <vt:lpstr>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shusatotoinchuto@gmail.com</dc:creator>
  <cp:lastModifiedBy>衆 佐藤</cp:lastModifiedBy>
  <cp:revision>707</cp:revision>
  <cp:lastPrinted>2019-02-22T00:06:41Z</cp:lastPrinted>
  <dcterms:created xsi:type="dcterms:W3CDTF">2016-05-24T10:07:18Z</dcterms:created>
  <dcterms:modified xsi:type="dcterms:W3CDTF">2020-05-08T04:11:23Z</dcterms:modified>
</cp:coreProperties>
</file>