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09" r:id="rId2"/>
    <p:sldId id="257" r:id="rId3"/>
    <p:sldId id="810" r:id="rId4"/>
    <p:sldId id="811" r:id="rId5"/>
    <p:sldId id="812" r:id="rId6"/>
    <p:sldId id="813" r:id="rId7"/>
    <p:sldId id="814" r:id="rId8"/>
    <p:sldId id="815" r:id="rId9"/>
    <p:sldId id="816" r:id="rId10"/>
    <p:sldId id="817" r:id="rId11"/>
    <p:sldId id="818" r:id="rId12"/>
    <p:sldId id="819" r:id="rId13"/>
    <p:sldId id="820" r:id="rId14"/>
    <p:sldId id="821" r:id="rId15"/>
    <p:sldId id="822" r:id="rId16"/>
    <p:sldId id="823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 snapToGrid="0">
      <p:cViewPr>
        <p:scale>
          <a:sx n="100" d="100"/>
          <a:sy n="100" d="100"/>
        </p:scale>
        <p:origin x="496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E659E1-D1C5-441C-95CE-9760220BE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33EE43-FE9A-43D8-BED9-EB556C237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9BA262-285A-4F53-B24A-EB8DAD01A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F6C28E-CD8C-48DB-804F-94C395504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49D9EF-53A1-4A7D-8CFC-D75A944F2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87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77AC9-426D-4165-AD27-3F0BC93A1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EA7EED-35F5-4527-A196-D516EB371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DCED7D-3E42-42B7-988C-A3EDFE667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1FE165-2118-4D6B-A0B8-14F320007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E5FF61-5009-417C-9BC4-9DDD90F6D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0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119BEB8-4D8E-4462-AC64-3602DAB8D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0A1233-6DC7-4930-AF98-E61895F42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BAC5D5-133B-48C9-956C-F6B66BBC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D8A384-FEBE-4236-955A-FAE9A774B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38F464-B5C8-494D-9214-CD5FF946C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911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9984AF-0968-44FC-B4CF-47A8C378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79-48BA-4BD1-8423-D29BB38E3537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36BCBD-33C1-4A68-8153-BD7A72C6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B4145A-F002-494A-82D5-22D5CA3A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176231A-5CF9-46F8-BE9A-984F78F5BFB6}"/>
              </a:ext>
            </a:extLst>
          </p:cNvPr>
          <p:cNvCxnSpPr>
            <a:cxnSpLocks/>
          </p:cNvCxnSpPr>
          <p:nvPr userDrawn="1"/>
        </p:nvCxnSpPr>
        <p:spPr>
          <a:xfrm>
            <a:off x="40638" y="668352"/>
            <a:ext cx="121107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23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ECA28F-7F01-4BD0-B091-3601B1C6B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C9DB3F-1259-49BD-A758-CCD733787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C4B58F-07E8-41F1-B259-6986E031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03D17E-9CBF-4312-BC75-0C0653B3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1334EB-0715-477F-B297-D10B838DD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33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3E6CE7-085A-4250-9A8C-3E6B70CA4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9A0A00-0B41-4E0A-9B12-8BB710B80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996BB8-6E4B-4D6C-92F9-8E9349D9B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641EE2-24CA-4FFA-9DAA-19B16BEF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73A17A-64D2-4131-BD59-5C0B7581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832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0F242B-C423-409A-8D3D-A240F5DA6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2CFD4B-CED0-49AE-8464-67C93F6EF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DBAFBF-BB89-40AF-9FFB-AE2507928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14CAEE-4ECE-4B2D-A2C3-4E2178B40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C78FE1-A44D-4C2E-84B8-1E8869C9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93D957-E71D-4AA9-8AD8-D1F839D20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86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19C417-F418-419F-AADC-265D7816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3DCD91-B3E3-493A-A9DE-0DD940006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2CB2F9-BD38-46E9-A07E-3DB841DED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4828202-394D-4809-9E66-64917F3AB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8E37ABB-7A82-407E-A026-CE4E4A0CD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03C974-7FFC-45F8-97E0-130B1167D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F60B07-8451-498D-8163-B6692824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05D196-D59F-45FD-B3F8-197763CD0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41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5756D6-0AB6-4292-BE3C-2EA09184A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0C15B0-D988-4D4F-84F7-AD5F08ED4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D24382-CC87-4C56-97F1-4D83F6B02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FE51E7-4E9E-4C11-9ADA-4BA90F5CD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99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8C006B-F1A8-4DB2-87FA-E17D56CF1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6BB8F40-F13C-4AD6-A40E-D7E0947E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3B6D72-F3ED-4D42-A81F-10B78DD88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60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726E7-87C8-4627-83C2-021A15AC4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9F1BAF-3FBE-4823-A782-B3785EB2F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01E58A-EBD6-45D8-AA3A-3F98321FB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561E8F-8784-4B57-8496-0C6839BC9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F3BB2F-9F17-4737-B8C6-04211AB6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DAF11F-8661-47A2-9E43-693F8D2CB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57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56264A-6B9F-44E2-B79B-DD775E7A1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AE288B8-8BC0-4B94-975B-D6084BC993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E6CDE9C-F4D2-45F3-8ECB-311DBF161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924B1F-3BC3-47EF-862B-D681BB489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3261E7-C45A-4321-9239-D4A4FC308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AA46DF-6FAA-42CE-AD0C-B333011E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4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A81DD9-4613-4E4D-989A-CCE53147A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8E5047-B3E6-4DFA-89E5-B68DA3521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7B0A23-B0F8-4C1D-ADFA-562A929D9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4B2E6-AC2A-4734-9D8E-EF0C011F6259}" type="datetimeFigureOut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D03789-7886-40D9-B51B-0817726AA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715253-540C-4DE9-97EE-BA9A67A32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01450-4892-4E11-BBEF-ED4F53E9E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52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125.png"/><Relationship Id="rId7" Type="http://schemas.openxmlformats.org/officeDocument/2006/relationships/image" Target="../media/image129.png"/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8.png"/><Relationship Id="rId5" Type="http://schemas.openxmlformats.org/officeDocument/2006/relationships/image" Target="../media/image127.png"/><Relationship Id="rId4" Type="http://schemas.openxmlformats.org/officeDocument/2006/relationships/image" Target="../media/image126.png"/><Relationship Id="rId9" Type="http://schemas.openxmlformats.org/officeDocument/2006/relationships/image" Target="../media/image1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43.png"/><Relationship Id="rId3" Type="http://schemas.openxmlformats.org/officeDocument/2006/relationships/image" Target="../media/image133.png"/><Relationship Id="rId7" Type="http://schemas.openxmlformats.org/officeDocument/2006/relationships/image" Target="../media/image137.png"/><Relationship Id="rId12" Type="http://schemas.openxmlformats.org/officeDocument/2006/relationships/image" Target="../media/image142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6.png"/><Relationship Id="rId11" Type="http://schemas.openxmlformats.org/officeDocument/2006/relationships/image" Target="../media/image141.png"/><Relationship Id="rId5" Type="http://schemas.openxmlformats.org/officeDocument/2006/relationships/image" Target="../media/image135.png"/><Relationship Id="rId10" Type="http://schemas.openxmlformats.org/officeDocument/2006/relationships/image" Target="../media/image140.png"/><Relationship Id="rId4" Type="http://schemas.openxmlformats.org/officeDocument/2006/relationships/image" Target="../media/image134.png"/><Relationship Id="rId9" Type="http://schemas.openxmlformats.org/officeDocument/2006/relationships/image" Target="../media/image139.png"/><Relationship Id="rId14" Type="http://schemas.openxmlformats.org/officeDocument/2006/relationships/image" Target="../media/image14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56.png"/><Relationship Id="rId18" Type="http://schemas.openxmlformats.org/officeDocument/2006/relationships/image" Target="../media/image161.png"/><Relationship Id="rId3" Type="http://schemas.openxmlformats.org/officeDocument/2006/relationships/image" Target="../media/image146.png"/><Relationship Id="rId7" Type="http://schemas.openxmlformats.org/officeDocument/2006/relationships/image" Target="../media/image150.png"/><Relationship Id="rId12" Type="http://schemas.openxmlformats.org/officeDocument/2006/relationships/image" Target="../media/image155.png"/><Relationship Id="rId17" Type="http://schemas.openxmlformats.org/officeDocument/2006/relationships/image" Target="../media/image160.png"/><Relationship Id="rId2" Type="http://schemas.openxmlformats.org/officeDocument/2006/relationships/image" Target="../media/image145.png"/><Relationship Id="rId16" Type="http://schemas.openxmlformats.org/officeDocument/2006/relationships/image" Target="../media/image15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9.png"/><Relationship Id="rId11" Type="http://schemas.openxmlformats.org/officeDocument/2006/relationships/image" Target="../media/image154.png"/><Relationship Id="rId5" Type="http://schemas.openxmlformats.org/officeDocument/2006/relationships/image" Target="../media/image148.png"/><Relationship Id="rId15" Type="http://schemas.openxmlformats.org/officeDocument/2006/relationships/image" Target="../media/image158.png"/><Relationship Id="rId10" Type="http://schemas.openxmlformats.org/officeDocument/2006/relationships/image" Target="../media/image153.png"/><Relationship Id="rId19" Type="http://schemas.openxmlformats.org/officeDocument/2006/relationships/image" Target="../media/image162.png"/><Relationship Id="rId4" Type="http://schemas.openxmlformats.org/officeDocument/2006/relationships/image" Target="../media/image147.png"/><Relationship Id="rId9" Type="http://schemas.openxmlformats.org/officeDocument/2006/relationships/image" Target="../media/image152.png"/><Relationship Id="rId14" Type="http://schemas.openxmlformats.org/officeDocument/2006/relationships/image" Target="../media/image15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png"/><Relationship Id="rId13" Type="http://schemas.openxmlformats.org/officeDocument/2006/relationships/image" Target="../media/image174.png"/><Relationship Id="rId3" Type="http://schemas.openxmlformats.org/officeDocument/2006/relationships/image" Target="../media/image164.png"/><Relationship Id="rId7" Type="http://schemas.openxmlformats.org/officeDocument/2006/relationships/image" Target="../media/image168.png"/><Relationship Id="rId12" Type="http://schemas.openxmlformats.org/officeDocument/2006/relationships/image" Target="../media/image173.png"/><Relationship Id="rId2" Type="http://schemas.openxmlformats.org/officeDocument/2006/relationships/image" Target="../media/image16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7.png"/><Relationship Id="rId11" Type="http://schemas.openxmlformats.org/officeDocument/2006/relationships/image" Target="../media/image172.png"/><Relationship Id="rId5" Type="http://schemas.openxmlformats.org/officeDocument/2006/relationships/image" Target="../media/image166.png"/><Relationship Id="rId10" Type="http://schemas.openxmlformats.org/officeDocument/2006/relationships/image" Target="../media/image171.png"/><Relationship Id="rId4" Type="http://schemas.openxmlformats.org/officeDocument/2006/relationships/image" Target="../media/image165.png"/><Relationship Id="rId9" Type="http://schemas.openxmlformats.org/officeDocument/2006/relationships/image" Target="../media/image17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png"/><Relationship Id="rId13" Type="http://schemas.openxmlformats.org/officeDocument/2006/relationships/image" Target="../media/image186.png"/><Relationship Id="rId3" Type="http://schemas.openxmlformats.org/officeDocument/2006/relationships/image" Target="../media/image176.png"/><Relationship Id="rId7" Type="http://schemas.openxmlformats.org/officeDocument/2006/relationships/image" Target="../media/image180.png"/><Relationship Id="rId12" Type="http://schemas.openxmlformats.org/officeDocument/2006/relationships/image" Target="../media/image185.png"/><Relationship Id="rId2" Type="http://schemas.openxmlformats.org/officeDocument/2006/relationships/image" Target="../media/image175.png"/><Relationship Id="rId16" Type="http://schemas.openxmlformats.org/officeDocument/2006/relationships/image" Target="../media/image18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9.png"/><Relationship Id="rId11" Type="http://schemas.openxmlformats.org/officeDocument/2006/relationships/image" Target="../media/image184.png"/><Relationship Id="rId5" Type="http://schemas.openxmlformats.org/officeDocument/2006/relationships/image" Target="../media/image178.png"/><Relationship Id="rId15" Type="http://schemas.openxmlformats.org/officeDocument/2006/relationships/image" Target="../media/image188.png"/><Relationship Id="rId10" Type="http://schemas.openxmlformats.org/officeDocument/2006/relationships/image" Target="../media/image183.png"/><Relationship Id="rId4" Type="http://schemas.openxmlformats.org/officeDocument/2006/relationships/image" Target="../media/image177.png"/><Relationship Id="rId9" Type="http://schemas.openxmlformats.org/officeDocument/2006/relationships/image" Target="../media/image182.png"/><Relationship Id="rId14" Type="http://schemas.openxmlformats.org/officeDocument/2006/relationships/image" Target="../media/image18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6.png"/><Relationship Id="rId13" Type="http://schemas.openxmlformats.org/officeDocument/2006/relationships/image" Target="../media/image201.png"/><Relationship Id="rId3" Type="http://schemas.openxmlformats.org/officeDocument/2006/relationships/image" Target="../media/image191.png"/><Relationship Id="rId7" Type="http://schemas.openxmlformats.org/officeDocument/2006/relationships/image" Target="../media/image195.png"/><Relationship Id="rId12" Type="http://schemas.openxmlformats.org/officeDocument/2006/relationships/image" Target="../media/image200.png"/><Relationship Id="rId17" Type="http://schemas.openxmlformats.org/officeDocument/2006/relationships/image" Target="../media/image205.png"/><Relationship Id="rId2" Type="http://schemas.openxmlformats.org/officeDocument/2006/relationships/image" Target="../media/image190.png"/><Relationship Id="rId16" Type="http://schemas.openxmlformats.org/officeDocument/2006/relationships/image" Target="../media/image20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4.png"/><Relationship Id="rId11" Type="http://schemas.openxmlformats.org/officeDocument/2006/relationships/image" Target="../media/image199.png"/><Relationship Id="rId5" Type="http://schemas.openxmlformats.org/officeDocument/2006/relationships/image" Target="../media/image193.png"/><Relationship Id="rId15" Type="http://schemas.openxmlformats.org/officeDocument/2006/relationships/image" Target="../media/image203.png"/><Relationship Id="rId10" Type="http://schemas.openxmlformats.org/officeDocument/2006/relationships/image" Target="../media/image198.png"/><Relationship Id="rId4" Type="http://schemas.openxmlformats.org/officeDocument/2006/relationships/image" Target="../media/image192.png"/><Relationship Id="rId9" Type="http://schemas.openxmlformats.org/officeDocument/2006/relationships/image" Target="../media/image197.png"/><Relationship Id="rId14" Type="http://schemas.openxmlformats.org/officeDocument/2006/relationships/image" Target="../media/image20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6.png"/><Relationship Id="rId13" Type="http://schemas.openxmlformats.org/officeDocument/2006/relationships/image" Target="../media/image206.png"/><Relationship Id="rId3" Type="http://schemas.openxmlformats.org/officeDocument/2006/relationships/image" Target="../media/image191.png"/><Relationship Id="rId7" Type="http://schemas.openxmlformats.org/officeDocument/2006/relationships/image" Target="../media/image195.png"/><Relationship Id="rId12" Type="http://schemas.openxmlformats.org/officeDocument/2006/relationships/image" Target="../media/image20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4.png"/><Relationship Id="rId11" Type="http://schemas.openxmlformats.org/officeDocument/2006/relationships/image" Target="../media/image199.png"/><Relationship Id="rId5" Type="http://schemas.openxmlformats.org/officeDocument/2006/relationships/image" Target="../media/image193.png"/><Relationship Id="rId10" Type="http://schemas.openxmlformats.org/officeDocument/2006/relationships/image" Target="../media/image198.png"/><Relationship Id="rId4" Type="http://schemas.openxmlformats.org/officeDocument/2006/relationships/image" Target="../media/image192.png"/><Relationship Id="rId9" Type="http://schemas.openxmlformats.org/officeDocument/2006/relationships/image" Target="../media/image197.png"/><Relationship Id="rId14" Type="http://schemas.openxmlformats.org/officeDocument/2006/relationships/image" Target="../media/image207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8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7.png"/><Relationship Id="rId18" Type="http://schemas.openxmlformats.org/officeDocument/2006/relationships/image" Target="../media/image23.png"/><Relationship Id="rId3" Type="http://schemas.openxmlformats.org/officeDocument/2006/relationships/image" Target="../media/image25.png"/><Relationship Id="rId21" Type="http://schemas.openxmlformats.org/officeDocument/2006/relationships/image" Target="../media/image39.png"/><Relationship Id="rId7" Type="http://schemas.openxmlformats.org/officeDocument/2006/relationships/image" Target="../media/image36.png"/><Relationship Id="rId12" Type="http://schemas.openxmlformats.org/officeDocument/2006/relationships/image" Target="../media/image19.png"/><Relationship Id="rId17" Type="http://schemas.openxmlformats.org/officeDocument/2006/relationships/image" Target="../media/image37.png"/><Relationship Id="rId25" Type="http://schemas.openxmlformats.org/officeDocument/2006/relationships/image" Target="../media/image43.png"/><Relationship Id="rId2" Type="http://schemas.openxmlformats.org/officeDocument/2006/relationships/image" Target="../media/image34.png"/><Relationship Id="rId16" Type="http://schemas.openxmlformats.org/officeDocument/2006/relationships/image" Target="../media/image20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11" Type="http://schemas.openxmlformats.org/officeDocument/2006/relationships/image" Target="../media/image21.png"/><Relationship Id="rId24" Type="http://schemas.openxmlformats.org/officeDocument/2006/relationships/image" Target="../media/image42.png"/><Relationship Id="rId5" Type="http://schemas.openxmlformats.org/officeDocument/2006/relationships/image" Target="../media/image35.png"/><Relationship Id="rId15" Type="http://schemas.openxmlformats.org/officeDocument/2006/relationships/image" Target="../media/image17.png"/><Relationship Id="rId23" Type="http://schemas.openxmlformats.org/officeDocument/2006/relationships/image" Target="../media/image41.png"/><Relationship Id="rId10" Type="http://schemas.openxmlformats.org/officeDocument/2006/relationships/image" Target="../media/image32.png"/><Relationship Id="rId19" Type="http://schemas.openxmlformats.org/officeDocument/2006/relationships/image" Target="../media/image24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15.png"/><Relationship Id="rId22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18" Type="http://schemas.openxmlformats.org/officeDocument/2006/relationships/image" Target="../media/image69.png"/><Relationship Id="rId3" Type="http://schemas.openxmlformats.org/officeDocument/2006/relationships/image" Target="../media/image54.png"/><Relationship Id="rId21" Type="http://schemas.openxmlformats.org/officeDocument/2006/relationships/image" Target="../media/image72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17" Type="http://schemas.openxmlformats.org/officeDocument/2006/relationships/image" Target="../media/image68.png"/><Relationship Id="rId2" Type="http://schemas.openxmlformats.org/officeDocument/2006/relationships/image" Target="../media/image53.png"/><Relationship Id="rId16" Type="http://schemas.openxmlformats.org/officeDocument/2006/relationships/image" Target="../media/image67.png"/><Relationship Id="rId20" Type="http://schemas.openxmlformats.org/officeDocument/2006/relationships/image" Target="../media/image7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5" Type="http://schemas.openxmlformats.org/officeDocument/2006/relationships/image" Target="../media/image66.png"/><Relationship Id="rId23" Type="http://schemas.openxmlformats.org/officeDocument/2006/relationships/image" Target="../media/image74.png"/><Relationship Id="rId10" Type="http://schemas.openxmlformats.org/officeDocument/2006/relationships/image" Target="../media/image61.png"/><Relationship Id="rId19" Type="http://schemas.openxmlformats.org/officeDocument/2006/relationships/image" Target="../media/image70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Relationship Id="rId22" Type="http://schemas.openxmlformats.org/officeDocument/2006/relationships/image" Target="../media/image7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18" Type="http://schemas.openxmlformats.org/officeDocument/2006/relationships/image" Target="../media/image91.png"/><Relationship Id="rId3" Type="http://schemas.openxmlformats.org/officeDocument/2006/relationships/image" Target="../media/image76.png"/><Relationship Id="rId21" Type="http://schemas.openxmlformats.org/officeDocument/2006/relationships/image" Target="../media/image94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image" Target="../media/image75.png"/><Relationship Id="rId16" Type="http://schemas.openxmlformats.org/officeDocument/2006/relationships/image" Target="../media/image89.png"/><Relationship Id="rId20" Type="http://schemas.openxmlformats.org/officeDocument/2006/relationships/image" Target="../media/image9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23" Type="http://schemas.openxmlformats.org/officeDocument/2006/relationships/image" Target="../media/image96.png"/><Relationship Id="rId10" Type="http://schemas.openxmlformats.org/officeDocument/2006/relationships/image" Target="../media/image83.png"/><Relationship Id="rId19" Type="http://schemas.openxmlformats.org/officeDocument/2006/relationships/image" Target="../media/image92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Relationship Id="rId22" Type="http://schemas.openxmlformats.org/officeDocument/2006/relationships/image" Target="../media/image9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3" Type="http://schemas.openxmlformats.org/officeDocument/2006/relationships/image" Target="../media/image98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4" Type="http://schemas.openxmlformats.org/officeDocument/2006/relationships/image" Target="../media/image99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3" Type="http://schemas.openxmlformats.org/officeDocument/2006/relationships/image" Target="../media/image112.png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5" Type="http://schemas.openxmlformats.org/officeDocument/2006/relationships/image" Target="../media/image114.png"/><Relationship Id="rId10" Type="http://schemas.openxmlformats.org/officeDocument/2006/relationships/image" Target="../media/image119.png"/><Relationship Id="rId4" Type="http://schemas.openxmlformats.org/officeDocument/2006/relationships/image" Target="../media/image113.png"/><Relationship Id="rId9" Type="http://schemas.openxmlformats.org/officeDocument/2006/relationships/image" Target="../media/image118.png"/><Relationship Id="rId14" Type="http://schemas.openxmlformats.org/officeDocument/2006/relationships/image" Target="../media/image1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7B632E68-31B9-44DB-918B-20085BDEB274}"/>
              </a:ext>
            </a:extLst>
          </p:cNvPr>
          <p:cNvSpPr txBox="1">
            <a:spLocks/>
          </p:cNvSpPr>
          <p:nvPr/>
        </p:nvSpPr>
        <p:spPr>
          <a:xfrm>
            <a:off x="932137" y="2503735"/>
            <a:ext cx="10480277" cy="288796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コンデンサーの充電における過渡状態を理解し、コンデンサーを含む直流回路において、流れる電流や蓄えられる電気量を求めることができる。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E0649BC-03AD-4667-95E2-13149A052831}"/>
              </a:ext>
            </a:extLst>
          </p:cNvPr>
          <p:cNvSpPr txBox="1"/>
          <p:nvPr/>
        </p:nvSpPr>
        <p:spPr>
          <a:xfrm>
            <a:off x="279402" y="1164466"/>
            <a:ext cx="4894872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本時の目標・学ぶこと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7FC51772-BEC9-426A-B0AE-8D577CF3B71B}"/>
              </a:ext>
            </a:extLst>
          </p:cNvPr>
          <p:cNvSpPr/>
          <p:nvPr/>
        </p:nvSpPr>
        <p:spPr>
          <a:xfrm>
            <a:off x="545726" y="2201264"/>
            <a:ext cx="11100548" cy="3111016"/>
          </a:xfrm>
          <a:prstGeom prst="roundRect">
            <a:avLst>
              <a:gd name="adj" fmla="val 41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/>
              <a:t>§</a:t>
            </a:r>
            <a:r>
              <a:rPr lang="ja-JP" altLang="en-US" sz="3600" dirty="0"/>
              <a:t>８</a:t>
            </a:r>
            <a:r>
              <a:rPr lang="en-US" altLang="ja-JP" sz="3600" dirty="0"/>
              <a:t>. </a:t>
            </a:r>
            <a:r>
              <a:rPr lang="ja-JP" altLang="en-US" sz="3600" dirty="0"/>
              <a:t>　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763156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10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/>
              <p:nvPr/>
            </p:nvSpPr>
            <p:spPr>
              <a:xfrm>
                <a:off x="403455" y="1031006"/>
                <a:ext cx="7386776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問２　右図のような回路を作った。はじめ、コンデンサーには電荷は蓄えられていなかった。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（１）スイッチ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ja-JP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を開いたまま、スイッチ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を閉じる。閉じた直後に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に流れる電流を求めなさい。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（２）（１）の後、十分に長い時間が経過した後に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を開く。開いた瞬間に抵抗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に流れる電流の大きさと向きを答えなさい。向きは、左・右で答えること。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（３） （２）の後、時間が十分に経過すると、再び始めの状態に戻った。さらに、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を閉じて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を閉じる。閉じた直後に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に流れる電流を求めなさい。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（４）（３）の後、時間が十分に経過したときのコンデンサーの極板間の電位差を求めなさい。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（５）（４）において、コンデンサーの電気容量を</a:t>
                </a:r>
                <a:r>
                  <a:rPr lang="en-US" altLang="ja-JP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0.5[</a:t>
                </a:r>
                <a:r>
                  <a:rPr lang="en-US" altLang="ja-JP" dirty="0" err="1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μF</a:t>
                </a:r>
                <a:r>
                  <a:rPr lang="en-US" altLang="ja-JP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]</a:t>
                </a:r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として、コンデンサーに蓄えられている電気量を求めなさい。</a:t>
                </a:r>
              </a:p>
            </p:txBody>
          </p:sp>
        </mc:Choice>
        <mc:Fallback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55" y="1031006"/>
                <a:ext cx="7386776" cy="3970318"/>
              </a:xfrm>
              <a:prstGeom prst="rect">
                <a:avLst/>
              </a:prstGeom>
              <a:blipFill>
                <a:blip r:embed="rId2"/>
                <a:stretch>
                  <a:fillRect l="-660" t="-768" r="-660" b="-15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/>
              <p:nvPr/>
            </p:nvSpPr>
            <p:spPr>
              <a:xfrm flipH="1">
                <a:off x="8893104" y="3109259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𝟖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893104" y="3109259"/>
                <a:ext cx="10336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/>
              <p:nvPr/>
            </p:nvSpPr>
            <p:spPr>
              <a:xfrm flipH="1">
                <a:off x="10237020" y="3115384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237020" y="3115384"/>
                <a:ext cx="103367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/>
              <p:nvPr/>
            </p:nvSpPr>
            <p:spPr>
              <a:xfrm flipH="1">
                <a:off x="10261709" y="1738362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261709" y="1738362"/>
                <a:ext cx="103367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/>
              <p:nvPr/>
            </p:nvSpPr>
            <p:spPr>
              <a:xfrm flipH="1">
                <a:off x="9313889" y="4584771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313889" y="4584771"/>
                <a:ext cx="139148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928ED1D-5FBE-448B-A755-77909A756B08}"/>
              </a:ext>
            </a:extLst>
          </p:cNvPr>
          <p:cNvCxnSpPr>
            <a:cxnSpLocks/>
          </p:cNvCxnSpPr>
          <p:nvPr/>
        </p:nvCxnSpPr>
        <p:spPr>
          <a:xfrm>
            <a:off x="8622436" y="4236165"/>
            <a:ext cx="4180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D37AC2D-763B-4F8F-95AB-1B4333C3D174}"/>
              </a:ext>
            </a:extLst>
          </p:cNvPr>
          <p:cNvCxnSpPr>
            <a:cxnSpLocks/>
          </p:cNvCxnSpPr>
          <p:nvPr/>
        </p:nvCxnSpPr>
        <p:spPr>
          <a:xfrm>
            <a:off x="9953651" y="3840384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8156F77-830B-41D7-8ACA-2057850FE7A4}"/>
              </a:ext>
            </a:extLst>
          </p:cNvPr>
          <p:cNvCxnSpPr>
            <a:cxnSpLocks/>
          </p:cNvCxnSpPr>
          <p:nvPr/>
        </p:nvCxnSpPr>
        <p:spPr>
          <a:xfrm>
            <a:off x="10163492" y="4006858"/>
            <a:ext cx="0" cy="4601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91EEDA70-5E9D-4806-BEA1-CDA46F03CDE3}"/>
              </a:ext>
            </a:extLst>
          </p:cNvPr>
          <p:cNvCxnSpPr>
            <a:cxnSpLocks/>
          </p:cNvCxnSpPr>
          <p:nvPr/>
        </p:nvCxnSpPr>
        <p:spPr>
          <a:xfrm rot="16200000">
            <a:off x="10825046" y="3574610"/>
            <a:ext cx="0" cy="13231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D97F1368-C57E-47E7-9418-EDDB13A9AB43}"/>
              </a:ext>
            </a:extLst>
          </p:cNvPr>
          <p:cNvCxnSpPr>
            <a:cxnSpLocks/>
          </p:cNvCxnSpPr>
          <p:nvPr/>
        </p:nvCxnSpPr>
        <p:spPr>
          <a:xfrm flipV="1">
            <a:off x="8629062" y="1546148"/>
            <a:ext cx="0" cy="26900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48C81D0-7F98-45C3-9CBA-90FB582634CE}"/>
              </a:ext>
            </a:extLst>
          </p:cNvPr>
          <p:cNvCxnSpPr>
            <a:cxnSpLocks/>
          </p:cNvCxnSpPr>
          <p:nvPr/>
        </p:nvCxnSpPr>
        <p:spPr>
          <a:xfrm rot="16200000">
            <a:off x="10054519" y="1454206"/>
            <a:ext cx="0" cy="2864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177E698-010F-4EE7-ACA9-9C8C9BF0A0D3}"/>
              </a:ext>
            </a:extLst>
          </p:cNvPr>
          <p:cNvSpPr/>
          <p:nvPr/>
        </p:nvSpPr>
        <p:spPr>
          <a:xfrm>
            <a:off x="8949268" y="2713603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2D6F139-7304-46CF-8EB0-48733B68B077}"/>
              </a:ext>
            </a:extLst>
          </p:cNvPr>
          <p:cNvSpPr/>
          <p:nvPr/>
        </p:nvSpPr>
        <p:spPr>
          <a:xfrm>
            <a:off x="10337801" y="2713603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6F7B3868-1790-4259-8166-25071E0B7FB5}"/>
              </a:ext>
            </a:extLst>
          </p:cNvPr>
          <p:cNvCxnSpPr>
            <a:cxnSpLocks/>
          </p:cNvCxnSpPr>
          <p:nvPr/>
        </p:nvCxnSpPr>
        <p:spPr>
          <a:xfrm rot="16200000">
            <a:off x="10121229" y="2890424"/>
            <a:ext cx="2730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13CF8989-FA42-4218-BCB8-90E94AEBB098}"/>
              </a:ext>
            </a:extLst>
          </p:cNvPr>
          <p:cNvCxnSpPr>
            <a:cxnSpLocks/>
          </p:cNvCxnSpPr>
          <p:nvPr/>
        </p:nvCxnSpPr>
        <p:spPr>
          <a:xfrm rot="16200000">
            <a:off x="10536925" y="571536"/>
            <a:ext cx="0" cy="1938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C1248332-C99B-4ABD-A58F-71690E0DBD98}"/>
              </a:ext>
            </a:extLst>
          </p:cNvPr>
          <p:cNvSpPr/>
          <p:nvPr/>
        </p:nvSpPr>
        <p:spPr>
          <a:xfrm>
            <a:off x="10329333" y="1368006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5236F207-CBF4-47B8-B794-2B2105DF56EC}"/>
              </a:ext>
            </a:extLst>
          </p:cNvPr>
          <p:cNvCxnSpPr>
            <a:cxnSpLocks/>
          </p:cNvCxnSpPr>
          <p:nvPr/>
        </p:nvCxnSpPr>
        <p:spPr>
          <a:xfrm rot="16200000">
            <a:off x="8967716" y="1183575"/>
            <a:ext cx="0" cy="7142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E4CB573-CEF3-447A-B00C-3C4AEF8A47D5}"/>
              </a:ext>
            </a:extLst>
          </p:cNvPr>
          <p:cNvCxnSpPr>
            <a:cxnSpLocks/>
          </p:cNvCxnSpPr>
          <p:nvPr/>
        </p:nvCxnSpPr>
        <p:spPr>
          <a:xfrm>
            <a:off x="9324832" y="1144120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47C08F1D-478B-4AAE-BD20-9C33594E99DB}"/>
              </a:ext>
            </a:extLst>
          </p:cNvPr>
          <p:cNvCxnSpPr>
            <a:cxnSpLocks/>
          </p:cNvCxnSpPr>
          <p:nvPr/>
        </p:nvCxnSpPr>
        <p:spPr>
          <a:xfrm>
            <a:off x="9567771" y="1144120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99E1E6F4-F705-4A46-BD71-50ABC325E2CC}"/>
              </a:ext>
            </a:extLst>
          </p:cNvPr>
          <p:cNvCxnSpPr>
            <a:cxnSpLocks/>
          </p:cNvCxnSpPr>
          <p:nvPr/>
        </p:nvCxnSpPr>
        <p:spPr>
          <a:xfrm flipH="1" flipV="1">
            <a:off x="9098971" y="4020072"/>
            <a:ext cx="466589" cy="2160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0F6F2F65-5727-4DBB-A382-2427BC422D32}"/>
              </a:ext>
            </a:extLst>
          </p:cNvPr>
          <p:cNvCxnSpPr>
            <a:cxnSpLocks/>
          </p:cNvCxnSpPr>
          <p:nvPr/>
        </p:nvCxnSpPr>
        <p:spPr>
          <a:xfrm rot="16200000">
            <a:off x="9823399" y="2667796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F793E654-4826-47BD-B002-A73616CAD394}"/>
              </a:ext>
            </a:extLst>
          </p:cNvPr>
          <p:cNvCxnSpPr>
            <a:cxnSpLocks/>
          </p:cNvCxnSpPr>
          <p:nvPr/>
        </p:nvCxnSpPr>
        <p:spPr>
          <a:xfrm rot="16200000" flipV="1">
            <a:off x="9725509" y="2135878"/>
            <a:ext cx="402915" cy="2358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099F4AB1-AAD5-45D3-BF13-6CFCF21129F1}"/>
              </a:ext>
            </a:extLst>
          </p:cNvPr>
          <p:cNvCxnSpPr>
            <a:cxnSpLocks/>
          </p:cNvCxnSpPr>
          <p:nvPr/>
        </p:nvCxnSpPr>
        <p:spPr>
          <a:xfrm rot="16200000">
            <a:off x="9823399" y="1746527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/>
              <p:nvPr/>
            </p:nvSpPr>
            <p:spPr>
              <a:xfrm>
                <a:off x="9130560" y="3671465"/>
                <a:ext cx="492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0560" y="3671465"/>
                <a:ext cx="49237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/>
              <p:nvPr/>
            </p:nvSpPr>
            <p:spPr>
              <a:xfrm>
                <a:off x="9977941" y="2028366"/>
                <a:ext cx="492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7941" y="2028366"/>
                <a:ext cx="49237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/>
              <p:nvPr/>
            </p:nvSpPr>
            <p:spPr>
              <a:xfrm>
                <a:off x="9111871" y="2682060"/>
                <a:ext cx="52123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1871" y="2682060"/>
                <a:ext cx="52123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246474-07DE-4261-BB7D-6BDDA5CE3A58}"/>
              </a:ext>
            </a:extLst>
          </p:cNvPr>
          <p:cNvCxnSpPr>
            <a:cxnSpLocks/>
          </p:cNvCxnSpPr>
          <p:nvPr/>
        </p:nvCxnSpPr>
        <p:spPr>
          <a:xfrm>
            <a:off x="9551354" y="4236198"/>
            <a:ext cx="4022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640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11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/>
              <p:nvPr/>
            </p:nvSpPr>
            <p:spPr>
              <a:xfrm>
                <a:off x="403454" y="1031006"/>
                <a:ext cx="1150067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問２　右図のような回路を作った。はじめ、コンデンサーには電荷は蓄えられていなかった。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（１）スイッチ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ja-JP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を開いたまま、スイッチ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を閉じる。閉じた直後に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に流れる電流を求めなさい。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54" y="1031006"/>
                <a:ext cx="11500677" cy="646331"/>
              </a:xfrm>
              <a:prstGeom prst="rect">
                <a:avLst/>
              </a:prstGeom>
              <a:blipFill>
                <a:blip r:embed="rId2"/>
                <a:stretch>
                  <a:fillRect l="-424" t="-4717" b="-1226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/>
              <p:nvPr/>
            </p:nvSpPr>
            <p:spPr>
              <a:xfrm flipH="1">
                <a:off x="1814971" y="4210599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𝟖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814971" y="4210599"/>
                <a:ext cx="10336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/>
              <p:nvPr/>
            </p:nvSpPr>
            <p:spPr>
              <a:xfrm flipH="1">
                <a:off x="3158887" y="4216724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158887" y="4216724"/>
                <a:ext cx="103367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/>
              <p:nvPr/>
            </p:nvSpPr>
            <p:spPr>
              <a:xfrm flipH="1">
                <a:off x="3183576" y="2839702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183576" y="2839702"/>
                <a:ext cx="103367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/>
              <p:nvPr/>
            </p:nvSpPr>
            <p:spPr>
              <a:xfrm flipH="1">
                <a:off x="2235756" y="5686111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235756" y="5686111"/>
                <a:ext cx="139148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928ED1D-5FBE-448B-A755-77909A756B08}"/>
              </a:ext>
            </a:extLst>
          </p:cNvPr>
          <p:cNvCxnSpPr>
            <a:cxnSpLocks/>
          </p:cNvCxnSpPr>
          <p:nvPr/>
        </p:nvCxnSpPr>
        <p:spPr>
          <a:xfrm>
            <a:off x="1544303" y="5337505"/>
            <a:ext cx="4180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D37AC2D-763B-4F8F-95AB-1B4333C3D174}"/>
              </a:ext>
            </a:extLst>
          </p:cNvPr>
          <p:cNvCxnSpPr>
            <a:cxnSpLocks/>
          </p:cNvCxnSpPr>
          <p:nvPr/>
        </p:nvCxnSpPr>
        <p:spPr>
          <a:xfrm>
            <a:off x="2875518" y="4941724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8156F77-830B-41D7-8ACA-2057850FE7A4}"/>
              </a:ext>
            </a:extLst>
          </p:cNvPr>
          <p:cNvCxnSpPr>
            <a:cxnSpLocks/>
          </p:cNvCxnSpPr>
          <p:nvPr/>
        </p:nvCxnSpPr>
        <p:spPr>
          <a:xfrm>
            <a:off x="3085359" y="5108198"/>
            <a:ext cx="0" cy="4601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91EEDA70-5E9D-4806-BEA1-CDA46F03CDE3}"/>
              </a:ext>
            </a:extLst>
          </p:cNvPr>
          <p:cNvCxnSpPr>
            <a:cxnSpLocks/>
          </p:cNvCxnSpPr>
          <p:nvPr/>
        </p:nvCxnSpPr>
        <p:spPr>
          <a:xfrm rot="16200000">
            <a:off x="3746913" y="4675950"/>
            <a:ext cx="0" cy="13231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D97F1368-C57E-47E7-9418-EDDB13A9AB43}"/>
              </a:ext>
            </a:extLst>
          </p:cNvPr>
          <p:cNvCxnSpPr>
            <a:cxnSpLocks/>
          </p:cNvCxnSpPr>
          <p:nvPr/>
        </p:nvCxnSpPr>
        <p:spPr>
          <a:xfrm flipV="1">
            <a:off x="1550929" y="2647488"/>
            <a:ext cx="0" cy="26900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48C81D0-7F98-45C3-9CBA-90FB582634CE}"/>
              </a:ext>
            </a:extLst>
          </p:cNvPr>
          <p:cNvCxnSpPr>
            <a:cxnSpLocks/>
          </p:cNvCxnSpPr>
          <p:nvPr/>
        </p:nvCxnSpPr>
        <p:spPr>
          <a:xfrm rot="16200000">
            <a:off x="2976386" y="2555546"/>
            <a:ext cx="0" cy="2864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177E698-010F-4EE7-ACA9-9C8C9BF0A0D3}"/>
              </a:ext>
            </a:extLst>
          </p:cNvPr>
          <p:cNvSpPr/>
          <p:nvPr/>
        </p:nvSpPr>
        <p:spPr>
          <a:xfrm>
            <a:off x="1871135" y="3814943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2D6F139-7304-46CF-8EB0-48733B68B077}"/>
              </a:ext>
            </a:extLst>
          </p:cNvPr>
          <p:cNvSpPr/>
          <p:nvPr/>
        </p:nvSpPr>
        <p:spPr>
          <a:xfrm>
            <a:off x="3259668" y="3814943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6F7B3868-1790-4259-8166-25071E0B7FB5}"/>
              </a:ext>
            </a:extLst>
          </p:cNvPr>
          <p:cNvCxnSpPr>
            <a:cxnSpLocks/>
          </p:cNvCxnSpPr>
          <p:nvPr/>
        </p:nvCxnSpPr>
        <p:spPr>
          <a:xfrm rot="16200000">
            <a:off x="3043096" y="3991764"/>
            <a:ext cx="2730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13CF8989-FA42-4218-BCB8-90E94AEBB098}"/>
              </a:ext>
            </a:extLst>
          </p:cNvPr>
          <p:cNvCxnSpPr>
            <a:cxnSpLocks/>
          </p:cNvCxnSpPr>
          <p:nvPr/>
        </p:nvCxnSpPr>
        <p:spPr>
          <a:xfrm rot="16200000">
            <a:off x="3458792" y="1672876"/>
            <a:ext cx="0" cy="1938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C1248332-C99B-4ABD-A58F-71690E0DBD98}"/>
              </a:ext>
            </a:extLst>
          </p:cNvPr>
          <p:cNvSpPr/>
          <p:nvPr/>
        </p:nvSpPr>
        <p:spPr>
          <a:xfrm>
            <a:off x="3251200" y="2469346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5236F207-CBF4-47B8-B794-2B2105DF56EC}"/>
              </a:ext>
            </a:extLst>
          </p:cNvPr>
          <p:cNvCxnSpPr>
            <a:cxnSpLocks/>
          </p:cNvCxnSpPr>
          <p:nvPr/>
        </p:nvCxnSpPr>
        <p:spPr>
          <a:xfrm rot="16200000">
            <a:off x="1889583" y="2284915"/>
            <a:ext cx="0" cy="7142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E4CB573-CEF3-447A-B00C-3C4AEF8A47D5}"/>
              </a:ext>
            </a:extLst>
          </p:cNvPr>
          <p:cNvCxnSpPr>
            <a:cxnSpLocks/>
          </p:cNvCxnSpPr>
          <p:nvPr/>
        </p:nvCxnSpPr>
        <p:spPr>
          <a:xfrm>
            <a:off x="2246699" y="2245460"/>
            <a:ext cx="0" cy="793141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47C08F1D-478B-4AAE-BD20-9C33594E99DB}"/>
              </a:ext>
            </a:extLst>
          </p:cNvPr>
          <p:cNvCxnSpPr>
            <a:cxnSpLocks/>
          </p:cNvCxnSpPr>
          <p:nvPr/>
        </p:nvCxnSpPr>
        <p:spPr>
          <a:xfrm>
            <a:off x="2489638" y="2245460"/>
            <a:ext cx="0" cy="793141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0F6F2F65-5727-4DBB-A382-2427BC422D32}"/>
              </a:ext>
            </a:extLst>
          </p:cNvPr>
          <p:cNvCxnSpPr>
            <a:cxnSpLocks/>
          </p:cNvCxnSpPr>
          <p:nvPr/>
        </p:nvCxnSpPr>
        <p:spPr>
          <a:xfrm rot="16200000">
            <a:off x="2745266" y="3769136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F793E654-4826-47BD-B002-A73616CAD394}"/>
              </a:ext>
            </a:extLst>
          </p:cNvPr>
          <p:cNvCxnSpPr>
            <a:cxnSpLocks/>
          </p:cNvCxnSpPr>
          <p:nvPr/>
        </p:nvCxnSpPr>
        <p:spPr>
          <a:xfrm rot="16200000" flipV="1">
            <a:off x="2647376" y="3237218"/>
            <a:ext cx="402915" cy="2358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099F4AB1-AAD5-45D3-BF13-6CFCF21129F1}"/>
              </a:ext>
            </a:extLst>
          </p:cNvPr>
          <p:cNvCxnSpPr>
            <a:cxnSpLocks/>
          </p:cNvCxnSpPr>
          <p:nvPr/>
        </p:nvCxnSpPr>
        <p:spPr>
          <a:xfrm rot="16200000">
            <a:off x="2745266" y="2847867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/>
              <p:nvPr/>
            </p:nvSpPr>
            <p:spPr>
              <a:xfrm>
                <a:off x="2028997" y="4978569"/>
                <a:ext cx="492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8997" y="4978569"/>
                <a:ext cx="49237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/>
              <p:nvPr/>
            </p:nvSpPr>
            <p:spPr>
              <a:xfrm>
                <a:off x="2899808" y="3129706"/>
                <a:ext cx="492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808" y="3129706"/>
                <a:ext cx="49237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/>
              <p:nvPr/>
            </p:nvSpPr>
            <p:spPr>
              <a:xfrm>
                <a:off x="2033738" y="3783400"/>
                <a:ext cx="52123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738" y="3783400"/>
                <a:ext cx="52123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246474-07DE-4261-BB7D-6BDDA5CE3A58}"/>
              </a:ext>
            </a:extLst>
          </p:cNvPr>
          <p:cNvCxnSpPr>
            <a:cxnSpLocks/>
          </p:cNvCxnSpPr>
          <p:nvPr/>
        </p:nvCxnSpPr>
        <p:spPr>
          <a:xfrm>
            <a:off x="1814971" y="5337538"/>
            <a:ext cx="10605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FE8F0B58-0C13-4FEC-915C-97CB1EA7BE49}"/>
              </a:ext>
            </a:extLst>
          </p:cNvPr>
          <p:cNvCxnSpPr>
            <a:cxnSpLocks/>
          </p:cNvCxnSpPr>
          <p:nvPr/>
        </p:nvCxnSpPr>
        <p:spPr>
          <a:xfrm flipH="1">
            <a:off x="2235756" y="2651548"/>
            <a:ext cx="253881" cy="0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A28E903D-8AA1-4A62-84E9-46F989A1E763}"/>
                  </a:ext>
                </a:extLst>
              </p:cNvPr>
              <p:cNvSpPr/>
              <p:nvPr/>
            </p:nvSpPr>
            <p:spPr>
              <a:xfrm flipH="1">
                <a:off x="1690665" y="3322258"/>
                <a:ext cx="5983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𝐀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A28E903D-8AA1-4A62-84E9-46F989A1E7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690665" y="3322258"/>
                <a:ext cx="598379" cy="400110"/>
              </a:xfrm>
              <a:prstGeom prst="rect">
                <a:avLst/>
              </a:prstGeom>
              <a:blipFill>
                <a:blip r:embed="rId10"/>
                <a:stretch>
                  <a:fillRect r="-21429"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2CE230E-EB4D-4D03-86B5-19BB269C7CE6}"/>
              </a:ext>
            </a:extLst>
          </p:cNvPr>
          <p:cNvSpPr/>
          <p:nvPr/>
        </p:nvSpPr>
        <p:spPr>
          <a:xfrm flipH="1">
            <a:off x="1574001" y="3528822"/>
            <a:ext cx="717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endParaRPr lang="ja-JP" altLang="en-US" sz="48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AFCCF7B8-6515-4359-9AE9-33528C127684}"/>
                  </a:ext>
                </a:extLst>
              </p:cNvPr>
              <p:cNvSpPr/>
              <p:nvPr/>
            </p:nvSpPr>
            <p:spPr>
              <a:xfrm>
                <a:off x="2038340" y="1811557"/>
                <a:ext cx="7296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𝟎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AFCCF7B8-6515-4359-9AE9-33528C1276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340" y="1811557"/>
                <a:ext cx="729687" cy="369332"/>
              </a:xfrm>
              <a:prstGeom prst="rect">
                <a:avLst/>
              </a:prstGeom>
              <a:blipFill>
                <a:blip r:embed="rId1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0B41C8E5-41FD-4C35-8754-479AC9730411}"/>
              </a:ext>
            </a:extLst>
          </p:cNvPr>
          <p:cNvGrpSpPr/>
          <p:nvPr/>
        </p:nvGrpSpPr>
        <p:grpSpPr>
          <a:xfrm>
            <a:off x="1139514" y="2964821"/>
            <a:ext cx="416435" cy="620261"/>
            <a:chOff x="10096159" y="1086589"/>
            <a:chExt cx="416435" cy="77849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正方形/長方形 49">
                  <a:extLst>
                    <a:ext uri="{FF2B5EF4-FFF2-40B4-BE49-F238E27FC236}">
                      <a16:creationId xmlns:a16="http://schemas.microsoft.com/office/drawing/2014/main" id="{24AD1F50-8D93-45A4-ACCB-5F6778720A5C}"/>
                    </a:ext>
                  </a:extLst>
                </p:cNvPr>
                <p:cNvSpPr/>
                <p:nvPr/>
              </p:nvSpPr>
              <p:spPr>
                <a:xfrm flipH="1">
                  <a:off x="10096159" y="1086589"/>
                  <a:ext cx="250225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50" name="正方形/長方形 49">
                  <a:extLst>
                    <a:ext uri="{FF2B5EF4-FFF2-40B4-BE49-F238E27FC236}">
                      <a16:creationId xmlns:a16="http://schemas.microsoft.com/office/drawing/2014/main" id="{24AD1F50-8D93-45A4-ACCB-5F6778720A5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096159" y="1086589"/>
                  <a:ext cx="250225" cy="707886"/>
                </a:xfrm>
                <a:prstGeom prst="rect">
                  <a:avLst/>
                </a:prstGeom>
                <a:blipFill>
                  <a:blip r:embed="rId12"/>
                  <a:stretch>
                    <a:fillRect r="-1951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745C69D8-1FC8-4123-AA36-D7B7EB5F2DDE}"/>
                </a:ext>
              </a:extLst>
            </p:cNvPr>
            <p:cNvCxnSpPr>
              <a:cxnSpLocks/>
            </p:cNvCxnSpPr>
            <p:nvPr/>
          </p:nvCxnSpPr>
          <p:spPr>
            <a:xfrm>
              <a:off x="10512594" y="1131973"/>
              <a:ext cx="0" cy="733115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96646610-90DA-46DF-86D2-810D36EAB839}"/>
                  </a:ext>
                </a:extLst>
              </p:cNvPr>
              <p:cNvSpPr/>
              <p:nvPr/>
            </p:nvSpPr>
            <p:spPr>
              <a:xfrm flipH="1">
                <a:off x="5385423" y="3481775"/>
                <a:ext cx="566706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𝑰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→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𝑰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𝟔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𝑨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en-US" altLang="ja-JP" sz="4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96646610-90DA-46DF-86D2-810D36EAB8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385423" y="3481775"/>
                <a:ext cx="5667063" cy="76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0E4201A7-A939-45B0-98E9-72DBE90A0E64}"/>
              </a:ext>
            </a:extLst>
          </p:cNvPr>
          <p:cNvGrpSpPr/>
          <p:nvPr/>
        </p:nvGrpSpPr>
        <p:grpSpPr>
          <a:xfrm>
            <a:off x="1139514" y="4384237"/>
            <a:ext cx="416435" cy="620261"/>
            <a:chOff x="10096159" y="1086589"/>
            <a:chExt cx="416435" cy="77849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B8B346C4-C1BB-4C09-93E9-2FD021CF8EAD}"/>
                    </a:ext>
                  </a:extLst>
                </p:cNvPr>
                <p:cNvSpPr/>
                <p:nvPr/>
              </p:nvSpPr>
              <p:spPr>
                <a:xfrm flipH="1">
                  <a:off x="10096159" y="1086589"/>
                  <a:ext cx="250225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B8B346C4-C1BB-4C09-93E9-2FD021CF8EA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096159" y="1086589"/>
                  <a:ext cx="250225" cy="707886"/>
                </a:xfrm>
                <a:prstGeom prst="rect">
                  <a:avLst/>
                </a:prstGeom>
                <a:blipFill>
                  <a:blip r:embed="rId14"/>
                  <a:stretch>
                    <a:fillRect r="-1951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13F4C44F-05F7-4EBE-98A6-576927579C9F}"/>
                </a:ext>
              </a:extLst>
            </p:cNvPr>
            <p:cNvCxnSpPr>
              <a:cxnSpLocks/>
            </p:cNvCxnSpPr>
            <p:nvPr/>
          </p:nvCxnSpPr>
          <p:spPr>
            <a:xfrm>
              <a:off x="10512594" y="1131973"/>
              <a:ext cx="0" cy="733115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2438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12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/>
              <p:nvPr/>
            </p:nvSpPr>
            <p:spPr>
              <a:xfrm>
                <a:off x="378054" y="829127"/>
                <a:ext cx="11602277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問２　右図のような回路を作った。はじめ、コンデンサーには電荷は蓄えられていなかった。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（２）（１）のあと十分に長い時間が経過した後に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を開く。開いた瞬間に抵抗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に流れる電流の大きさと向きを答えなさい。向きは、左・右で答えること。</a:t>
                </a:r>
              </a:p>
            </p:txBody>
          </p:sp>
        </mc:Choice>
        <mc:Fallback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54" y="829127"/>
                <a:ext cx="11602277" cy="923330"/>
              </a:xfrm>
              <a:prstGeom prst="rect">
                <a:avLst/>
              </a:prstGeom>
              <a:blipFill>
                <a:blip r:embed="rId2"/>
                <a:stretch>
                  <a:fillRect l="-420" t="-3311" b="-99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/>
              <p:nvPr/>
            </p:nvSpPr>
            <p:spPr>
              <a:xfrm flipH="1">
                <a:off x="4440267" y="4370417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𝟖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440267" y="4370417"/>
                <a:ext cx="10336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/>
              <p:nvPr/>
            </p:nvSpPr>
            <p:spPr>
              <a:xfrm flipH="1">
                <a:off x="5784183" y="4376542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84183" y="4376542"/>
                <a:ext cx="103367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/>
              <p:nvPr/>
            </p:nvSpPr>
            <p:spPr>
              <a:xfrm flipH="1">
                <a:off x="5808872" y="2999520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808872" y="2999520"/>
                <a:ext cx="103367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/>
              <p:nvPr/>
            </p:nvSpPr>
            <p:spPr>
              <a:xfrm flipH="1">
                <a:off x="4861052" y="5845929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861052" y="5845929"/>
                <a:ext cx="139148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928ED1D-5FBE-448B-A755-77909A756B08}"/>
              </a:ext>
            </a:extLst>
          </p:cNvPr>
          <p:cNvCxnSpPr>
            <a:cxnSpLocks/>
          </p:cNvCxnSpPr>
          <p:nvPr/>
        </p:nvCxnSpPr>
        <p:spPr>
          <a:xfrm>
            <a:off x="4169599" y="5497323"/>
            <a:ext cx="4180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D37AC2D-763B-4F8F-95AB-1B4333C3D174}"/>
              </a:ext>
            </a:extLst>
          </p:cNvPr>
          <p:cNvCxnSpPr>
            <a:cxnSpLocks/>
          </p:cNvCxnSpPr>
          <p:nvPr/>
        </p:nvCxnSpPr>
        <p:spPr>
          <a:xfrm>
            <a:off x="5500814" y="5101542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8156F77-830B-41D7-8ACA-2057850FE7A4}"/>
              </a:ext>
            </a:extLst>
          </p:cNvPr>
          <p:cNvCxnSpPr>
            <a:cxnSpLocks/>
          </p:cNvCxnSpPr>
          <p:nvPr/>
        </p:nvCxnSpPr>
        <p:spPr>
          <a:xfrm>
            <a:off x="5710655" y="5268016"/>
            <a:ext cx="0" cy="4601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91EEDA70-5E9D-4806-BEA1-CDA46F03CDE3}"/>
              </a:ext>
            </a:extLst>
          </p:cNvPr>
          <p:cNvCxnSpPr>
            <a:cxnSpLocks/>
          </p:cNvCxnSpPr>
          <p:nvPr/>
        </p:nvCxnSpPr>
        <p:spPr>
          <a:xfrm rot="16200000">
            <a:off x="6372209" y="4835768"/>
            <a:ext cx="0" cy="13231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D97F1368-C57E-47E7-9418-EDDB13A9AB43}"/>
              </a:ext>
            </a:extLst>
          </p:cNvPr>
          <p:cNvCxnSpPr>
            <a:cxnSpLocks/>
          </p:cNvCxnSpPr>
          <p:nvPr/>
        </p:nvCxnSpPr>
        <p:spPr>
          <a:xfrm flipV="1">
            <a:off x="4176225" y="2807306"/>
            <a:ext cx="0" cy="26900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48C81D0-7F98-45C3-9CBA-90FB582634CE}"/>
              </a:ext>
            </a:extLst>
          </p:cNvPr>
          <p:cNvCxnSpPr>
            <a:cxnSpLocks/>
          </p:cNvCxnSpPr>
          <p:nvPr/>
        </p:nvCxnSpPr>
        <p:spPr>
          <a:xfrm rot="16200000">
            <a:off x="5601682" y="2715364"/>
            <a:ext cx="0" cy="2864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177E698-010F-4EE7-ACA9-9C8C9BF0A0D3}"/>
              </a:ext>
            </a:extLst>
          </p:cNvPr>
          <p:cNvSpPr/>
          <p:nvPr/>
        </p:nvSpPr>
        <p:spPr>
          <a:xfrm>
            <a:off x="4496431" y="3974761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2D6F139-7304-46CF-8EB0-48733B68B077}"/>
              </a:ext>
            </a:extLst>
          </p:cNvPr>
          <p:cNvSpPr/>
          <p:nvPr/>
        </p:nvSpPr>
        <p:spPr>
          <a:xfrm>
            <a:off x="5884964" y="3974761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6F7B3868-1790-4259-8166-25071E0B7FB5}"/>
              </a:ext>
            </a:extLst>
          </p:cNvPr>
          <p:cNvCxnSpPr>
            <a:cxnSpLocks/>
          </p:cNvCxnSpPr>
          <p:nvPr/>
        </p:nvCxnSpPr>
        <p:spPr>
          <a:xfrm rot="16200000">
            <a:off x="5668392" y="4151582"/>
            <a:ext cx="2730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13CF8989-FA42-4218-BCB8-90E94AEBB098}"/>
              </a:ext>
            </a:extLst>
          </p:cNvPr>
          <p:cNvCxnSpPr>
            <a:cxnSpLocks/>
          </p:cNvCxnSpPr>
          <p:nvPr/>
        </p:nvCxnSpPr>
        <p:spPr>
          <a:xfrm rot="16200000">
            <a:off x="6084088" y="1832694"/>
            <a:ext cx="0" cy="1938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C1248332-C99B-4ABD-A58F-71690E0DBD98}"/>
              </a:ext>
            </a:extLst>
          </p:cNvPr>
          <p:cNvSpPr/>
          <p:nvPr/>
        </p:nvSpPr>
        <p:spPr>
          <a:xfrm>
            <a:off x="5876496" y="2629164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5236F207-CBF4-47B8-B794-2B2105DF56EC}"/>
              </a:ext>
            </a:extLst>
          </p:cNvPr>
          <p:cNvCxnSpPr>
            <a:cxnSpLocks/>
          </p:cNvCxnSpPr>
          <p:nvPr/>
        </p:nvCxnSpPr>
        <p:spPr>
          <a:xfrm rot="16200000">
            <a:off x="4514879" y="2444733"/>
            <a:ext cx="0" cy="7142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E4CB573-CEF3-447A-B00C-3C4AEF8A47D5}"/>
              </a:ext>
            </a:extLst>
          </p:cNvPr>
          <p:cNvCxnSpPr>
            <a:cxnSpLocks/>
          </p:cNvCxnSpPr>
          <p:nvPr/>
        </p:nvCxnSpPr>
        <p:spPr>
          <a:xfrm>
            <a:off x="4871995" y="2405278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47C08F1D-478B-4AAE-BD20-9C33594E99DB}"/>
              </a:ext>
            </a:extLst>
          </p:cNvPr>
          <p:cNvCxnSpPr>
            <a:cxnSpLocks/>
          </p:cNvCxnSpPr>
          <p:nvPr/>
        </p:nvCxnSpPr>
        <p:spPr>
          <a:xfrm>
            <a:off x="5114934" y="2405278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0F6F2F65-5727-4DBB-A382-2427BC422D32}"/>
              </a:ext>
            </a:extLst>
          </p:cNvPr>
          <p:cNvCxnSpPr>
            <a:cxnSpLocks/>
          </p:cNvCxnSpPr>
          <p:nvPr/>
        </p:nvCxnSpPr>
        <p:spPr>
          <a:xfrm rot="16200000">
            <a:off x="5370562" y="3928954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F793E654-4826-47BD-B002-A73616CAD394}"/>
              </a:ext>
            </a:extLst>
          </p:cNvPr>
          <p:cNvCxnSpPr>
            <a:cxnSpLocks/>
          </p:cNvCxnSpPr>
          <p:nvPr/>
        </p:nvCxnSpPr>
        <p:spPr>
          <a:xfrm rot="16200000" flipV="1">
            <a:off x="5272672" y="3397036"/>
            <a:ext cx="402915" cy="2358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099F4AB1-AAD5-45D3-BF13-6CFCF21129F1}"/>
              </a:ext>
            </a:extLst>
          </p:cNvPr>
          <p:cNvCxnSpPr>
            <a:cxnSpLocks/>
          </p:cNvCxnSpPr>
          <p:nvPr/>
        </p:nvCxnSpPr>
        <p:spPr>
          <a:xfrm rot="16200000">
            <a:off x="5370562" y="3007685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/>
              <p:nvPr/>
            </p:nvSpPr>
            <p:spPr>
              <a:xfrm>
                <a:off x="4677723" y="4932623"/>
                <a:ext cx="492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723" y="4932623"/>
                <a:ext cx="49237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/>
              <p:nvPr/>
            </p:nvSpPr>
            <p:spPr>
              <a:xfrm>
                <a:off x="5525104" y="3289524"/>
                <a:ext cx="492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104" y="3289524"/>
                <a:ext cx="49237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/>
              <p:nvPr/>
            </p:nvSpPr>
            <p:spPr>
              <a:xfrm>
                <a:off x="4659034" y="3632105"/>
                <a:ext cx="52123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34" y="3632105"/>
                <a:ext cx="52123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246474-07DE-4261-BB7D-6BDDA5CE3A58}"/>
              </a:ext>
            </a:extLst>
          </p:cNvPr>
          <p:cNvCxnSpPr>
            <a:cxnSpLocks/>
          </p:cNvCxnSpPr>
          <p:nvPr/>
        </p:nvCxnSpPr>
        <p:spPr>
          <a:xfrm>
            <a:off x="4587641" y="5497356"/>
            <a:ext cx="91317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7F292DD4-C525-4CEE-A4BB-03B659842ADA}"/>
              </a:ext>
            </a:extLst>
          </p:cNvPr>
          <p:cNvCxnSpPr/>
          <p:nvPr/>
        </p:nvCxnSpPr>
        <p:spPr>
          <a:xfrm>
            <a:off x="4423637" y="2329078"/>
            <a:ext cx="11684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00664C14-CA67-4680-B62D-25611D1B4713}"/>
                  </a:ext>
                </a:extLst>
              </p:cNvPr>
              <p:cNvSpPr/>
              <p:nvPr/>
            </p:nvSpPr>
            <p:spPr>
              <a:xfrm flipH="1">
                <a:off x="4312097" y="1788785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00664C14-CA67-4680-B62D-25611D1B47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312097" y="1788785"/>
                <a:ext cx="139148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225FE61-708E-41E5-813E-D697F897E012}"/>
              </a:ext>
            </a:extLst>
          </p:cNvPr>
          <p:cNvSpPr/>
          <p:nvPr/>
        </p:nvSpPr>
        <p:spPr>
          <a:xfrm>
            <a:off x="4448796" y="240524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　　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1D08E31-09A9-44D1-9E48-7820C41CBC27}"/>
              </a:ext>
            </a:extLst>
          </p:cNvPr>
          <p:cNvSpPr/>
          <p:nvPr/>
        </p:nvSpPr>
        <p:spPr>
          <a:xfrm>
            <a:off x="4448796" y="283619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　　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80E857C-0112-4DB9-BA38-CCA6306E9FA6}"/>
              </a:ext>
            </a:extLst>
          </p:cNvPr>
          <p:cNvSpPr/>
          <p:nvPr/>
        </p:nvSpPr>
        <p:spPr>
          <a:xfrm>
            <a:off x="364776" y="2213498"/>
            <a:ext cx="26333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十分に時間が経過すると、コンデンサーの充電は完了する。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そのとき、電流が流れていないので、コンデンサーの極板間の電位差は２４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[V]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である。</a:t>
            </a:r>
            <a:endParaRPr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510A3A1-998A-46CC-A7DA-FF7E93EB5B7C}"/>
              </a:ext>
            </a:extLst>
          </p:cNvPr>
          <p:cNvSpPr/>
          <p:nvPr/>
        </p:nvSpPr>
        <p:spPr>
          <a:xfrm>
            <a:off x="3217602" y="2141590"/>
            <a:ext cx="102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２４</a:t>
            </a:r>
            <a:r>
              <a:rPr lang="en-US" altLang="ja-JP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[V]</a:t>
            </a:r>
            <a:endParaRPr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DDAF8DD-3535-4C36-865F-ABD84701FD80}"/>
              </a:ext>
            </a:extLst>
          </p:cNvPr>
          <p:cNvSpPr/>
          <p:nvPr/>
        </p:nvSpPr>
        <p:spPr>
          <a:xfrm>
            <a:off x="5653979" y="2138082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[V]</a:t>
            </a:r>
            <a:endParaRPr lang="ja-JP" altLang="en-US" b="1" dirty="0">
              <a:solidFill>
                <a:srgbClr val="00B050"/>
              </a:solidFill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AAE98E08-12DE-45AA-BE1D-AA9C5C17EDE2}"/>
              </a:ext>
            </a:extLst>
          </p:cNvPr>
          <p:cNvCxnSpPr>
            <a:cxnSpLocks/>
          </p:cNvCxnSpPr>
          <p:nvPr/>
        </p:nvCxnSpPr>
        <p:spPr>
          <a:xfrm>
            <a:off x="4022618" y="2516379"/>
            <a:ext cx="153607" cy="27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0D39D05E-E7BA-43DE-A050-B337763555D9}"/>
              </a:ext>
            </a:extLst>
          </p:cNvPr>
          <p:cNvCxnSpPr>
            <a:cxnSpLocks/>
          </p:cNvCxnSpPr>
          <p:nvPr/>
        </p:nvCxnSpPr>
        <p:spPr>
          <a:xfrm flipH="1">
            <a:off x="5575384" y="2453276"/>
            <a:ext cx="166241" cy="340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5E5F6F5-4D2F-4CAE-BB0A-A47A0E2F4482}"/>
              </a:ext>
            </a:extLst>
          </p:cNvPr>
          <p:cNvSpPr/>
          <p:nvPr/>
        </p:nvSpPr>
        <p:spPr>
          <a:xfrm>
            <a:off x="6762879" y="2110975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[V]</a:t>
            </a:r>
            <a:endParaRPr lang="ja-JP" altLang="en-US" b="1" dirty="0">
              <a:solidFill>
                <a:srgbClr val="00B050"/>
              </a:solidFill>
            </a:endParaRP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575335C7-8CE0-4CAC-9C77-948005417664}"/>
              </a:ext>
            </a:extLst>
          </p:cNvPr>
          <p:cNvCxnSpPr>
            <a:cxnSpLocks/>
          </p:cNvCxnSpPr>
          <p:nvPr/>
        </p:nvCxnSpPr>
        <p:spPr>
          <a:xfrm flipH="1">
            <a:off x="7044714" y="2475383"/>
            <a:ext cx="38793" cy="291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0FFD2CB-F74A-499A-90BB-030443D19CA6}"/>
              </a:ext>
            </a:extLst>
          </p:cNvPr>
          <p:cNvSpPr/>
          <p:nvPr/>
        </p:nvSpPr>
        <p:spPr>
          <a:xfrm>
            <a:off x="5779555" y="4823481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[V]</a:t>
            </a:r>
            <a:endParaRPr lang="ja-JP" altLang="en-US" b="1" dirty="0">
              <a:solidFill>
                <a:srgbClr val="00B050"/>
              </a:solidFill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2658E0EF-027E-411C-8D32-7F2BA80C9D00}"/>
              </a:ext>
            </a:extLst>
          </p:cNvPr>
          <p:cNvCxnSpPr>
            <a:cxnSpLocks/>
          </p:cNvCxnSpPr>
          <p:nvPr/>
        </p:nvCxnSpPr>
        <p:spPr>
          <a:xfrm flipH="1">
            <a:off x="5732864" y="5192813"/>
            <a:ext cx="283408" cy="2862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94610CC-A6B0-4570-9CC2-1A80F92C636D}"/>
              </a:ext>
            </a:extLst>
          </p:cNvPr>
          <p:cNvGrpSpPr/>
          <p:nvPr/>
        </p:nvGrpSpPr>
        <p:grpSpPr>
          <a:xfrm>
            <a:off x="7841726" y="1752457"/>
            <a:ext cx="4342290" cy="4580364"/>
            <a:chOff x="7841726" y="1752457"/>
            <a:chExt cx="4342290" cy="458036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3383A43A-A7B5-46F6-A9BC-CC39296725BE}"/>
                    </a:ext>
                  </a:extLst>
                </p:cNvPr>
                <p:cNvSpPr/>
                <p:nvPr/>
              </p:nvSpPr>
              <p:spPr>
                <a:xfrm flipH="1">
                  <a:off x="9064391" y="4334089"/>
                  <a:ext cx="103367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𝟖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ja-JP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dPr>
                          <m:e>
                            <m:r>
                              <a:rPr lang="en-US" altLang="ja-JP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𝛀</m:t>
                            </m:r>
                          </m:e>
                        </m:d>
                      </m:oMath>
                    </m:oMathPara>
                  </a14:m>
                  <a:endParaRPr lang="en-US" altLang="ja-JP" sz="2400" b="1" i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3383A43A-A7B5-46F6-A9BC-CC39296725B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9064391" y="4334089"/>
                  <a:ext cx="1033672" cy="46166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正方形/長方形 57">
                  <a:extLst>
                    <a:ext uri="{FF2B5EF4-FFF2-40B4-BE49-F238E27FC236}">
                      <a16:creationId xmlns:a16="http://schemas.microsoft.com/office/drawing/2014/main" id="{D3D77164-9699-4D15-A7EB-5B2439CA8F40}"/>
                    </a:ext>
                  </a:extLst>
                </p:cNvPr>
                <p:cNvSpPr/>
                <p:nvPr/>
              </p:nvSpPr>
              <p:spPr>
                <a:xfrm flipH="1">
                  <a:off x="10408307" y="4340214"/>
                  <a:ext cx="103367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ja-JP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dPr>
                          <m:e>
                            <m:r>
                              <a:rPr lang="en-US" altLang="ja-JP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𝛀</m:t>
                            </m:r>
                          </m:e>
                        </m:d>
                      </m:oMath>
                    </m:oMathPara>
                  </a14:m>
                  <a:endParaRPr lang="en-US" altLang="ja-JP" sz="2400" b="1" i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58" name="正方形/長方形 57">
                  <a:extLst>
                    <a:ext uri="{FF2B5EF4-FFF2-40B4-BE49-F238E27FC236}">
                      <a16:creationId xmlns:a16="http://schemas.microsoft.com/office/drawing/2014/main" id="{D3D77164-9699-4D15-A7EB-5B2439CA8F4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408307" y="4340214"/>
                  <a:ext cx="1033672" cy="46166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正方形/長方形 61">
                  <a:extLst>
                    <a:ext uri="{FF2B5EF4-FFF2-40B4-BE49-F238E27FC236}">
                      <a16:creationId xmlns:a16="http://schemas.microsoft.com/office/drawing/2014/main" id="{83FD8A70-BF78-4692-BF5B-49A728B4342E}"/>
                    </a:ext>
                  </a:extLst>
                </p:cNvPr>
                <p:cNvSpPr/>
                <p:nvPr/>
              </p:nvSpPr>
              <p:spPr>
                <a:xfrm flipH="1">
                  <a:off x="10432996" y="2963192"/>
                  <a:ext cx="103367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ja-JP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dPr>
                          <m:e>
                            <m:r>
                              <a:rPr lang="en-US" altLang="ja-JP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𝛀</m:t>
                            </m:r>
                          </m:e>
                        </m:d>
                      </m:oMath>
                    </m:oMathPara>
                  </a14:m>
                  <a:endParaRPr lang="en-US" altLang="ja-JP" sz="2400" b="1" i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62" name="正方形/長方形 61">
                  <a:extLst>
                    <a:ext uri="{FF2B5EF4-FFF2-40B4-BE49-F238E27FC236}">
                      <a16:creationId xmlns:a16="http://schemas.microsoft.com/office/drawing/2014/main" id="{83FD8A70-BF78-4692-BF5B-49A728B4342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432996" y="2963192"/>
                  <a:ext cx="1033672" cy="461665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正方形/長方形 62">
                  <a:extLst>
                    <a:ext uri="{FF2B5EF4-FFF2-40B4-BE49-F238E27FC236}">
                      <a16:creationId xmlns:a16="http://schemas.microsoft.com/office/drawing/2014/main" id="{D7DFA797-0B27-489B-9F7B-3AE9C90CDDCA}"/>
                    </a:ext>
                  </a:extLst>
                </p:cNvPr>
                <p:cNvSpPr/>
                <p:nvPr/>
              </p:nvSpPr>
              <p:spPr>
                <a:xfrm flipH="1">
                  <a:off x="9485176" y="5809601"/>
                  <a:ext cx="1391480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ja-JP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dPr>
                          <m:e>
                            <m:r>
                              <a:rPr lang="en-US" altLang="ja-JP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𝑽</m:t>
                            </m:r>
                          </m:e>
                        </m:d>
                      </m:oMath>
                    </m:oMathPara>
                  </a14:m>
                  <a:endParaRPr lang="en-US" altLang="ja-JP" sz="2800" b="1" i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63" name="正方形/長方形 62">
                  <a:extLst>
                    <a:ext uri="{FF2B5EF4-FFF2-40B4-BE49-F238E27FC236}">
                      <a16:creationId xmlns:a16="http://schemas.microsoft.com/office/drawing/2014/main" id="{D7DFA797-0B27-489B-9F7B-3AE9C90CDDC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9485176" y="5809601"/>
                  <a:ext cx="1391480" cy="523220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909E9D95-82DF-415E-AF03-8D75152768BE}"/>
                </a:ext>
              </a:extLst>
            </p:cNvPr>
            <p:cNvCxnSpPr>
              <a:cxnSpLocks/>
            </p:cNvCxnSpPr>
            <p:nvPr/>
          </p:nvCxnSpPr>
          <p:spPr>
            <a:xfrm>
              <a:off x="8793723" y="5460995"/>
              <a:ext cx="41804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4082C179-EA48-4024-8B3F-8DF550C8E16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4938" y="5065214"/>
              <a:ext cx="0" cy="7931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481C0DB4-C4B1-449C-B6E0-29DBFE73BA2C}"/>
                </a:ext>
              </a:extLst>
            </p:cNvPr>
            <p:cNvCxnSpPr>
              <a:cxnSpLocks/>
            </p:cNvCxnSpPr>
            <p:nvPr/>
          </p:nvCxnSpPr>
          <p:spPr>
            <a:xfrm>
              <a:off x="10334779" y="5231688"/>
              <a:ext cx="0" cy="46019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74FB2B1D-4865-4250-A55D-41747C9294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996333" y="4799440"/>
              <a:ext cx="0" cy="13231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BD6AD556-1919-42BC-A9C7-E0B9841F37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0349" y="2770978"/>
              <a:ext cx="0" cy="26900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1E095E06-78FA-4130-85E4-9A5AF3382C3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225806" y="2679036"/>
              <a:ext cx="0" cy="28641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B1BD736E-9705-4B23-8914-C962D7D6B0CE}"/>
                </a:ext>
              </a:extLst>
            </p:cNvPr>
            <p:cNvSpPr/>
            <p:nvPr/>
          </p:nvSpPr>
          <p:spPr>
            <a:xfrm>
              <a:off x="9120555" y="3938433"/>
              <a:ext cx="810134" cy="34537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FD0A4D50-F925-4869-A941-0D75C91E8CEE}"/>
                </a:ext>
              </a:extLst>
            </p:cNvPr>
            <p:cNvSpPr/>
            <p:nvPr/>
          </p:nvSpPr>
          <p:spPr>
            <a:xfrm>
              <a:off x="10509088" y="3938433"/>
              <a:ext cx="810134" cy="34537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6CE2B2AB-FB2A-49F1-9875-AB14010D793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292516" y="4115254"/>
              <a:ext cx="273074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FAD88DF8-46EA-456C-B727-C0957AC802C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708212" y="1796366"/>
              <a:ext cx="0" cy="19383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7C4A8BB9-D01B-4525-B0B7-A576389E523F}"/>
                </a:ext>
              </a:extLst>
            </p:cNvPr>
            <p:cNvSpPr/>
            <p:nvPr/>
          </p:nvSpPr>
          <p:spPr>
            <a:xfrm>
              <a:off x="10500620" y="2592836"/>
              <a:ext cx="810134" cy="34537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B6BBF82D-644E-4BD2-8D0E-E14B8221A88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139003" y="2408405"/>
              <a:ext cx="0" cy="7142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3A1D15F4-F893-4CAD-ACE7-5E2E4675FE16}"/>
                </a:ext>
              </a:extLst>
            </p:cNvPr>
            <p:cNvCxnSpPr>
              <a:cxnSpLocks/>
            </p:cNvCxnSpPr>
            <p:nvPr/>
          </p:nvCxnSpPr>
          <p:spPr>
            <a:xfrm>
              <a:off x="9496119" y="2368950"/>
              <a:ext cx="0" cy="7931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18FC84A1-CEAE-4F83-9654-5C9B547ED71C}"/>
                </a:ext>
              </a:extLst>
            </p:cNvPr>
            <p:cNvCxnSpPr>
              <a:cxnSpLocks/>
            </p:cNvCxnSpPr>
            <p:nvPr/>
          </p:nvCxnSpPr>
          <p:spPr>
            <a:xfrm>
              <a:off x="9739058" y="2368950"/>
              <a:ext cx="0" cy="7931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439F8EF4-C3F6-4962-A851-B4B7935568C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0258" y="5244902"/>
              <a:ext cx="466589" cy="2160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D3D842D6-4098-4EE9-BBDD-F33ACA12284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994686" y="3892626"/>
              <a:ext cx="4429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3D8D3412-1ECC-40F4-B527-B3BB38388D47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896796" y="3360708"/>
              <a:ext cx="402915" cy="2358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931E57E6-CCDA-47B4-B72D-C943CAC9462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994686" y="2971357"/>
              <a:ext cx="4429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5" name="正方形/長方形 94">
                  <a:extLst>
                    <a:ext uri="{FF2B5EF4-FFF2-40B4-BE49-F238E27FC236}">
                      <a16:creationId xmlns:a16="http://schemas.microsoft.com/office/drawing/2014/main" id="{191272ED-3969-4FCD-B969-E98C58EBB69E}"/>
                    </a:ext>
                  </a:extLst>
                </p:cNvPr>
                <p:cNvSpPr/>
                <p:nvPr/>
              </p:nvSpPr>
              <p:spPr>
                <a:xfrm>
                  <a:off x="9301847" y="4896295"/>
                  <a:ext cx="49237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sSubPr>
                          <m:e>
                            <m:r>
                              <a:rPr lang="en-US" altLang="ja-JP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𝑺</m:t>
                            </m:r>
                          </m:e>
                          <m:sub>
                            <m:r>
                              <a:rPr lang="en-US" altLang="ja-JP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>
            <p:sp>
              <p:nvSpPr>
                <p:cNvPr id="95" name="正方形/長方形 94">
                  <a:extLst>
                    <a:ext uri="{FF2B5EF4-FFF2-40B4-BE49-F238E27FC236}">
                      <a16:creationId xmlns:a16="http://schemas.microsoft.com/office/drawing/2014/main" id="{191272ED-3969-4FCD-B969-E98C58EBB69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01847" y="4896295"/>
                  <a:ext cx="492378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6" name="正方形/長方形 95">
                  <a:extLst>
                    <a:ext uri="{FF2B5EF4-FFF2-40B4-BE49-F238E27FC236}">
                      <a16:creationId xmlns:a16="http://schemas.microsoft.com/office/drawing/2014/main" id="{4B86D01B-CCDD-48AA-8349-64BFDFB64B3D}"/>
                    </a:ext>
                  </a:extLst>
                </p:cNvPr>
                <p:cNvSpPr/>
                <p:nvPr/>
              </p:nvSpPr>
              <p:spPr>
                <a:xfrm>
                  <a:off x="10149228" y="3253196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sSubPr>
                          <m:e>
                            <m:r>
                              <a:rPr lang="en-US" altLang="ja-JP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𝑺</m:t>
                            </m:r>
                          </m:e>
                          <m:sub>
                            <m:r>
                              <a:rPr lang="en-US" altLang="ja-JP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>
            <p:sp>
              <p:nvSpPr>
                <p:cNvPr id="96" name="正方形/長方形 95">
                  <a:extLst>
                    <a:ext uri="{FF2B5EF4-FFF2-40B4-BE49-F238E27FC236}">
                      <a16:creationId xmlns:a16="http://schemas.microsoft.com/office/drawing/2014/main" id="{4B86D01B-CCDD-48AA-8349-64BFDFB64B3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9228" y="3253196"/>
                  <a:ext cx="492379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7" name="正方形/長方形 96">
                  <a:extLst>
                    <a:ext uri="{FF2B5EF4-FFF2-40B4-BE49-F238E27FC236}">
                      <a16:creationId xmlns:a16="http://schemas.microsoft.com/office/drawing/2014/main" id="{930F4835-4D7D-4DCB-A4DD-444A29689899}"/>
                    </a:ext>
                  </a:extLst>
                </p:cNvPr>
                <p:cNvSpPr/>
                <p:nvPr/>
              </p:nvSpPr>
              <p:spPr>
                <a:xfrm>
                  <a:off x="9283158" y="3595777"/>
                  <a:ext cx="521233" cy="369332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sSubPr>
                          <m:e>
                            <m:r>
                              <a:rPr lang="en-US" altLang="ja-JP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ja-JP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>
            <p:sp>
              <p:nvSpPr>
                <p:cNvPr id="97" name="正方形/長方形 96">
                  <a:extLst>
                    <a:ext uri="{FF2B5EF4-FFF2-40B4-BE49-F238E27FC236}">
                      <a16:creationId xmlns:a16="http://schemas.microsoft.com/office/drawing/2014/main" id="{930F4835-4D7D-4DCB-A4DD-444A2968989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3158" y="3595777"/>
                  <a:ext cx="521233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416B3693-5249-4424-B02C-26CDEBA0A9F7}"/>
                </a:ext>
              </a:extLst>
            </p:cNvPr>
            <p:cNvCxnSpPr>
              <a:cxnSpLocks/>
            </p:cNvCxnSpPr>
            <p:nvPr/>
          </p:nvCxnSpPr>
          <p:spPr>
            <a:xfrm>
              <a:off x="9722641" y="5461028"/>
              <a:ext cx="4022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矢印コネクタ 98">
              <a:extLst>
                <a:ext uri="{FF2B5EF4-FFF2-40B4-BE49-F238E27FC236}">
                  <a16:creationId xmlns:a16="http://schemas.microsoft.com/office/drawing/2014/main" id="{27D69C47-83C6-4921-B709-34BFFC19ADAE}"/>
                </a:ext>
              </a:extLst>
            </p:cNvPr>
            <p:cNvCxnSpPr/>
            <p:nvPr/>
          </p:nvCxnSpPr>
          <p:spPr>
            <a:xfrm>
              <a:off x="9047761" y="2292750"/>
              <a:ext cx="11684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0" name="正方形/長方形 99">
                  <a:extLst>
                    <a:ext uri="{FF2B5EF4-FFF2-40B4-BE49-F238E27FC236}">
                      <a16:creationId xmlns:a16="http://schemas.microsoft.com/office/drawing/2014/main" id="{133397E7-B8D3-492B-9259-98E8D98FCCDD}"/>
                    </a:ext>
                  </a:extLst>
                </p:cNvPr>
                <p:cNvSpPr/>
                <p:nvPr/>
              </p:nvSpPr>
              <p:spPr>
                <a:xfrm flipH="1">
                  <a:off x="8936221" y="1752457"/>
                  <a:ext cx="1391480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ja-JP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dPr>
                          <m:e>
                            <m:r>
                              <a:rPr lang="en-US" altLang="ja-JP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𝑽</m:t>
                            </m:r>
                          </m:e>
                        </m:d>
                      </m:oMath>
                    </m:oMathPara>
                  </a14:m>
                  <a:endParaRPr lang="en-US" altLang="ja-JP" sz="2800" b="1" i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100" name="正方形/長方形 99">
                  <a:extLst>
                    <a:ext uri="{FF2B5EF4-FFF2-40B4-BE49-F238E27FC236}">
                      <a16:creationId xmlns:a16="http://schemas.microsoft.com/office/drawing/2014/main" id="{133397E7-B8D3-492B-9259-98E8D98FCCD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8936221" y="1752457"/>
                  <a:ext cx="1391480" cy="523220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935CCE36-7225-4E4A-8FFE-C8F570C35244}"/>
                </a:ext>
              </a:extLst>
            </p:cNvPr>
            <p:cNvSpPr/>
            <p:nvPr/>
          </p:nvSpPr>
          <p:spPr>
            <a:xfrm>
              <a:off x="9072920" y="2368916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＋　　－</a:t>
              </a:r>
              <a:endParaRPr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07AB0DE7-81F7-4C41-B406-FA2BD469C7CD}"/>
                </a:ext>
              </a:extLst>
            </p:cNvPr>
            <p:cNvSpPr/>
            <p:nvPr/>
          </p:nvSpPr>
          <p:spPr>
            <a:xfrm>
              <a:off x="9072920" y="2799863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＋　　－</a:t>
              </a:r>
              <a:endParaRPr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7A4A9F4C-1711-4AAA-AD83-BE840E72138A}"/>
                </a:ext>
              </a:extLst>
            </p:cNvPr>
            <p:cNvSpPr/>
            <p:nvPr/>
          </p:nvSpPr>
          <p:spPr>
            <a:xfrm>
              <a:off x="7841726" y="2105262"/>
              <a:ext cx="10278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b="1" dirty="0">
                  <a:solidFill>
                    <a:srgbClr val="00B05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２４</a:t>
              </a:r>
              <a:r>
                <a:rPr lang="en-US" altLang="ja-JP" b="1" dirty="0">
                  <a:solidFill>
                    <a:srgbClr val="00B05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[V]</a:t>
              </a:r>
              <a:endParaRPr lang="ja-JP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70109970-FBF9-4416-8B4D-558DF759D15C}"/>
                </a:ext>
              </a:extLst>
            </p:cNvPr>
            <p:cNvSpPr/>
            <p:nvPr/>
          </p:nvSpPr>
          <p:spPr>
            <a:xfrm>
              <a:off x="10278103" y="2101754"/>
              <a:ext cx="7970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b="1" dirty="0">
                  <a:solidFill>
                    <a:srgbClr val="00B05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０</a:t>
              </a:r>
              <a:r>
                <a:rPr lang="en-US" altLang="ja-JP" b="1" dirty="0">
                  <a:solidFill>
                    <a:srgbClr val="00B05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[V]</a:t>
              </a:r>
              <a:endParaRPr lang="ja-JP" altLang="en-US" b="1" dirty="0">
                <a:solidFill>
                  <a:srgbClr val="00B050"/>
                </a:solidFill>
              </a:endParaRPr>
            </a:p>
          </p:txBody>
        </p:sp>
        <p:cxnSp>
          <p:nvCxnSpPr>
            <p:cNvPr id="106" name="直線矢印コネクタ 105">
              <a:extLst>
                <a:ext uri="{FF2B5EF4-FFF2-40B4-BE49-F238E27FC236}">
                  <a16:creationId xmlns:a16="http://schemas.microsoft.com/office/drawing/2014/main" id="{40DF815E-F625-4E08-A763-464CC123FC2F}"/>
                </a:ext>
              </a:extLst>
            </p:cNvPr>
            <p:cNvCxnSpPr>
              <a:cxnSpLocks/>
            </p:cNvCxnSpPr>
            <p:nvPr/>
          </p:nvCxnSpPr>
          <p:spPr>
            <a:xfrm>
              <a:off x="8646742" y="2480051"/>
              <a:ext cx="153607" cy="2755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矢印コネクタ 106">
              <a:extLst>
                <a:ext uri="{FF2B5EF4-FFF2-40B4-BE49-F238E27FC236}">
                  <a16:creationId xmlns:a16="http://schemas.microsoft.com/office/drawing/2014/main" id="{225DC1C8-D49A-4DFC-BED2-AE31D56214A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99508" y="2416948"/>
              <a:ext cx="166241" cy="34038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B48DCA79-58BA-43FB-8C51-60565D0E3D5F}"/>
                </a:ext>
              </a:extLst>
            </p:cNvPr>
            <p:cNvSpPr/>
            <p:nvPr/>
          </p:nvSpPr>
          <p:spPr>
            <a:xfrm>
              <a:off x="11387003" y="2074647"/>
              <a:ext cx="7970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b="1" dirty="0">
                  <a:solidFill>
                    <a:srgbClr val="00B05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０</a:t>
              </a:r>
              <a:r>
                <a:rPr lang="en-US" altLang="ja-JP" b="1" dirty="0">
                  <a:solidFill>
                    <a:srgbClr val="00B05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[V]</a:t>
              </a:r>
              <a:endParaRPr lang="ja-JP" altLang="en-US" b="1" dirty="0">
                <a:solidFill>
                  <a:srgbClr val="00B050"/>
                </a:solidFill>
              </a:endParaRPr>
            </a:p>
          </p:txBody>
        </p:sp>
        <p:cxnSp>
          <p:nvCxnSpPr>
            <p:cNvPr id="109" name="直線矢印コネクタ 108">
              <a:extLst>
                <a:ext uri="{FF2B5EF4-FFF2-40B4-BE49-F238E27FC236}">
                  <a16:creationId xmlns:a16="http://schemas.microsoft.com/office/drawing/2014/main" id="{A7A097B9-16F0-4682-A138-CE9A403901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68838" y="2439055"/>
              <a:ext cx="38793" cy="2911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69C7095B-EFDF-4A4C-B3DF-ECE5FB5EBCE3}"/>
              </a:ext>
            </a:extLst>
          </p:cNvPr>
          <p:cNvSpPr/>
          <p:nvPr/>
        </p:nvSpPr>
        <p:spPr>
          <a:xfrm>
            <a:off x="3210119" y="4843716"/>
            <a:ext cx="102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２４</a:t>
            </a:r>
            <a:r>
              <a:rPr lang="en-US" altLang="ja-JP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[V]</a:t>
            </a:r>
            <a:endParaRPr lang="ja-JP" altLang="en-US" b="1" dirty="0">
              <a:solidFill>
                <a:srgbClr val="00B050"/>
              </a:solidFill>
            </a:endParaRPr>
          </a:p>
        </p:txBody>
      </p:sp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id="{7A968D9F-1A72-40A4-9A40-7D24D390EDB6}"/>
              </a:ext>
            </a:extLst>
          </p:cNvPr>
          <p:cNvCxnSpPr>
            <a:cxnSpLocks/>
          </p:cNvCxnSpPr>
          <p:nvPr/>
        </p:nvCxnSpPr>
        <p:spPr>
          <a:xfrm>
            <a:off x="4015135" y="5218505"/>
            <a:ext cx="153607" cy="27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矢印: 右 20">
            <a:extLst>
              <a:ext uri="{FF2B5EF4-FFF2-40B4-BE49-F238E27FC236}">
                <a16:creationId xmlns:a16="http://schemas.microsoft.com/office/drawing/2014/main" id="{C5B5D261-CB91-4FB5-87F2-95F552A8EFE5}"/>
              </a:ext>
            </a:extLst>
          </p:cNvPr>
          <p:cNvSpPr/>
          <p:nvPr/>
        </p:nvSpPr>
        <p:spPr>
          <a:xfrm>
            <a:off x="7580040" y="3779520"/>
            <a:ext cx="750029" cy="6761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F4C0EFB6-A341-46BF-A12D-37E1A51E8FCF}"/>
                  </a:ext>
                </a:extLst>
              </p:cNvPr>
              <p:cNvSpPr/>
              <p:nvPr/>
            </p:nvSpPr>
            <p:spPr>
              <a:xfrm>
                <a:off x="7405809" y="4513674"/>
                <a:ext cx="11191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を開く</a:t>
                </a:r>
                <a:endParaRPr lang="ja-JP" altLang="en-US" dirty="0"/>
              </a:p>
            </p:txBody>
          </p:sp>
        </mc:Choice>
        <mc:Fallback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F4C0EFB6-A341-46BF-A12D-37E1A51E8F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809" y="4513674"/>
                <a:ext cx="1119153" cy="369332"/>
              </a:xfrm>
              <a:prstGeom prst="rect">
                <a:avLst/>
              </a:prstGeom>
              <a:blipFill>
                <a:blip r:embed="rId19"/>
                <a:stretch>
                  <a:fillRect t="-14754" r="-4372" b="-180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554FAF86-B68E-4073-8A60-418EDDD663B4}"/>
              </a:ext>
            </a:extLst>
          </p:cNvPr>
          <p:cNvSpPr/>
          <p:nvPr/>
        </p:nvSpPr>
        <p:spPr>
          <a:xfrm>
            <a:off x="2931530" y="4353381"/>
            <a:ext cx="1114408" cy="369332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緑は電位</a:t>
            </a:r>
            <a:endParaRPr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103" name="フリーフォーム: 図形 102">
            <a:extLst>
              <a:ext uri="{FF2B5EF4-FFF2-40B4-BE49-F238E27FC236}">
                <a16:creationId xmlns:a16="http://schemas.microsoft.com/office/drawing/2014/main" id="{366AEE7A-D3D9-4230-A2A0-BDFC6472DD89}"/>
              </a:ext>
            </a:extLst>
          </p:cNvPr>
          <p:cNvSpPr/>
          <p:nvPr/>
        </p:nvSpPr>
        <p:spPr>
          <a:xfrm>
            <a:off x="8792731" y="2715644"/>
            <a:ext cx="2890184" cy="1385195"/>
          </a:xfrm>
          <a:custGeom>
            <a:avLst/>
            <a:gdLst>
              <a:gd name="connsiteX0" fmla="*/ 628556 w 3393692"/>
              <a:gd name="connsiteY0" fmla="*/ 147728 h 1641096"/>
              <a:gd name="connsiteX1" fmla="*/ 222156 w 3393692"/>
              <a:gd name="connsiteY1" fmla="*/ 122328 h 1641096"/>
              <a:gd name="connsiteX2" fmla="*/ 230622 w 3393692"/>
              <a:gd name="connsiteY2" fmla="*/ 1476995 h 1641096"/>
              <a:gd name="connsiteX3" fmla="*/ 3092356 w 3393692"/>
              <a:gd name="connsiteY3" fmla="*/ 1468528 h 1641096"/>
              <a:gd name="connsiteX4" fmla="*/ 3092356 w 3393692"/>
              <a:gd name="connsiteY4" fmla="*/ 130795 h 1641096"/>
              <a:gd name="connsiteX5" fmla="*/ 1178889 w 3393692"/>
              <a:gd name="connsiteY5" fmla="*/ 130795 h 1641096"/>
              <a:gd name="connsiteX0" fmla="*/ 614364 w 3379500"/>
              <a:gd name="connsiteY0" fmla="*/ 145657 h 1639025"/>
              <a:gd name="connsiteX1" fmla="*/ 207964 w 3379500"/>
              <a:gd name="connsiteY1" fmla="*/ 120257 h 1639025"/>
              <a:gd name="connsiteX2" fmla="*/ 216430 w 3379500"/>
              <a:gd name="connsiteY2" fmla="*/ 1474924 h 1639025"/>
              <a:gd name="connsiteX3" fmla="*/ 3078164 w 3379500"/>
              <a:gd name="connsiteY3" fmla="*/ 1466457 h 1639025"/>
              <a:gd name="connsiteX4" fmla="*/ 3078164 w 3379500"/>
              <a:gd name="connsiteY4" fmla="*/ 128724 h 1639025"/>
              <a:gd name="connsiteX5" fmla="*/ 1164697 w 3379500"/>
              <a:gd name="connsiteY5" fmla="*/ 128724 h 1639025"/>
              <a:gd name="connsiteX0" fmla="*/ 408667 w 3173803"/>
              <a:gd name="connsiteY0" fmla="*/ 145657 h 1580024"/>
              <a:gd name="connsiteX1" fmla="*/ 2267 w 3173803"/>
              <a:gd name="connsiteY1" fmla="*/ 120257 h 1580024"/>
              <a:gd name="connsiteX2" fmla="*/ 10733 w 3173803"/>
              <a:gd name="connsiteY2" fmla="*/ 1474924 h 1580024"/>
              <a:gd name="connsiteX3" fmla="*/ 2872467 w 3173803"/>
              <a:gd name="connsiteY3" fmla="*/ 1466457 h 1580024"/>
              <a:gd name="connsiteX4" fmla="*/ 2872467 w 3173803"/>
              <a:gd name="connsiteY4" fmla="*/ 128724 h 1580024"/>
              <a:gd name="connsiteX5" fmla="*/ 959000 w 3173803"/>
              <a:gd name="connsiteY5" fmla="*/ 128724 h 1580024"/>
              <a:gd name="connsiteX0" fmla="*/ 408667 w 3020688"/>
              <a:gd name="connsiteY0" fmla="*/ 145657 h 1503138"/>
              <a:gd name="connsiteX1" fmla="*/ 2267 w 3020688"/>
              <a:gd name="connsiteY1" fmla="*/ 120257 h 1503138"/>
              <a:gd name="connsiteX2" fmla="*/ 10733 w 3020688"/>
              <a:gd name="connsiteY2" fmla="*/ 1474924 h 1503138"/>
              <a:gd name="connsiteX3" fmla="*/ 2872467 w 3020688"/>
              <a:gd name="connsiteY3" fmla="*/ 1466457 h 1503138"/>
              <a:gd name="connsiteX4" fmla="*/ 2872467 w 3020688"/>
              <a:gd name="connsiteY4" fmla="*/ 128724 h 1503138"/>
              <a:gd name="connsiteX5" fmla="*/ 959000 w 3020688"/>
              <a:gd name="connsiteY5" fmla="*/ 128724 h 1503138"/>
              <a:gd name="connsiteX0" fmla="*/ 408667 w 3020688"/>
              <a:gd name="connsiteY0" fmla="*/ 104286 h 1461767"/>
              <a:gd name="connsiteX1" fmla="*/ 2267 w 3020688"/>
              <a:gd name="connsiteY1" fmla="*/ 78886 h 1461767"/>
              <a:gd name="connsiteX2" fmla="*/ 10733 w 3020688"/>
              <a:gd name="connsiteY2" fmla="*/ 1433553 h 1461767"/>
              <a:gd name="connsiteX3" fmla="*/ 2872467 w 3020688"/>
              <a:gd name="connsiteY3" fmla="*/ 1425086 h 1461767"/>
              <a:gd name="connsiteX4" fmla="*/ 2872467 w 3020688"/>
              <a:gd name="connsiteY4" fmla="*/ 87353 h 1461767"/>
              <a:gd name="connsiteX5" fmla="*/ 959000 w 3020688"/>
              <a:gd name="connsiteY5" fmla="*/ 87353 h 1461767"/>
              <a:gd name="connsiteX0" fmla="*/ 408667 w 2905055"/>
              <a:gd name="connsiteY0" fmla="*/ 104286 h 1461767"/>
              <a:gd name="connsiteX1" fmla="*/ 2267 w 2905055"/>
              <a:gd name="connsiteY1" fmla="*/ 78886 h 1461767"/>
              <a:gd name="connsiteX2" fmla="*/ 10733 w 2905055"/>
              <a:gd name="connsiteY2" fmla="*/ 1433553 h 1461767"/>
              <a:gd name="connsiteX3" fmla="*/ 2872467 w 2905055"/>
              <a:gd name="connsiteY3" fmla="*/ 1425086 h 1461767"/>
              <a:gd name="connsiteX4" fmla="*/ 2872467 w 2905055"/>
              <a:gd name="connsiteY4" fmla="*/ 87353 h 1461767"/>
              <a:gd name="connsiteX5" fmla="*/ 959000 w 2905055"/>
              <a:gd name="connsiteY5" fmla="*/ 87353 h 1461767"/>
              <a:gd name="connsiteX0" fmla="*/ 408667 w 2905055"/>
              <a:gd name="connsiteY0" fmla="*/ 75679 h 1433160"/>
              <a:gd name="connsiteX1" fmla="*/ 2267 w 2905055"/>
              <a:gd name="connsiteY1" fmla="*/ 50279 h 1433160"/>
              <a:gd name="connsiteX2" fmla="*/ 10733 w 2905055"/>
              <a:gd name="connsiteY2" fmla="*/ 1404946 h 1433160"/>
              <a:gd name="connsiteX3" fmla="*/ 2872467 w 2905055"/>
              <a:gd name="connsiteY3" fmla="*/ 1396479 h 1433160"/>
              <a:gd name="connsiteX4" fmla="*/ 2872467 w 2905055"/>
              <a:gd name="connsiteY4" fmla="*/ 58746 h 1433160"/>
              <a:gd name="connsiteX5" fmla="*/ 959000 w 2905055"/>
              <a:gd name="connsiteY5" fmla="*/ 58746 h 1433160"/>
              <a:gd name="connsiteX0" fmla="*/ 408667 w 2905055"/>
              <a:gd name="connsiteY0" fmla="*/ 62725 h 1420206"/>
              <a:gd name="connsiteX1" fmla="*/ 2267 w 2905055"/>
              <a:gd name="connsiteY1" fmla="*/ 37325 h 1420206"/>
              <a:gd name="connsiteX2" fmla="*/ 10733 w 2905055"/>
              <a:gd name="connsiteY2" fmla="*/ 1391992 h 1420206"/>
              <a:gd name="connsiteX3" fmla="*/ 2872467 w 2905055"/>
              <a:gd name="connsiteY3" fmla="*/ 1383525 h 1420206"/>
              <a:gd name="connsiteX4" fmla="*/ 2872467 w 2905055"/>
              <a:gd name="connsiteY4" fmla="*/ 45792 h 1420206"/>
              <a:gd name="connsiteX5" fmla="*/ 959000 w 2905055"/>
              <a:gd name="connsiteY5" fmla="*/ 45792 h 1420206"/>
              <a:gd name="connsiteX0" fmla="*/ 408667 w 2905055"/>
              <a:gd name="connsiteY0" fmla="*/ 62725 h 1420206"/>
              <a:gd name="connsiteX1" fmla="*/ 2267 w 2905055"/>
              <a:gd name="connsiteY1" fmla="*/ 37325 h 1420206"/>
              <a:gd name="connsiteX2" fmla="*/ 10733 w 2905055"/>
              <a:gd name="connsiteY2" fmla="*/ 1391992 h 1420206"/>
              <a:gd name="connsiteX3" fmla="*/ 2872467 w 2905055"/>
              <a:gd name="connsiteY3" fmla="*/ 1383525 h 1420206"/>
              <a:gd name="connsiteX4" fmla="*/ 2872467 w 2905055"/>
              <a:gd name="connsiteY4" fmla="*/ 45792 h 1420206"/>
              <a:gd name="connsiteX5" fmla="*/ 959000 w 2905055"/>
              <a:gd name="connsiteY5" fmla="*/ 45792 h 1420206"/>
              <a:gd name="connsiteX0" fmla="*/ 702927 w 2949548"/>
              <a:gd name="connsiteY0" fmla="*/ 145314 h 1507028"/>
              <a:gd name="connsiteX1" fmla="*/ 46760 w 2949548"/>
              <a:gd name="connsiteY1" fmla="*/ 124147 h 1507028"/>
              <a:gd name="connsiteX2" fmla="*/ 55226 w 2949548"/>
              <a:gd name="connsiteY2" fmla="*/ 1478814 h 1507028"/>
              <a:gd name="connsiteX3" fmla="*/ 2916960 w 2949548"/>
              <a:gd name="connsiteY3" fmla="*/ 1470347 h 1507028"/>
              <a:gd name="connsiteX4" fmla="*/ 2916960 w 2949548"/>
              <a:gd name="connsiteY4" fmla="*/ 132614 h 1507028"/>
              <a:gd name="connsiteX5" fmla="*/ 1003493 w 2949548"/>
              <a:gd name="connsiteY5" fmla="*/ 132614 h 1507028"/>
              <a:gd name="connsiteX0" fmla="*/ 702927 w 2949548"/>
              <a:gd name="connsiteY0" fmla="*/ 119333 h 1481047"/>
              <a:gd name="connsiteX1" fmla="*/ 46760 w 2949548"/>
              <a:gd name="connsiteY1" fmla="*/ 98166 h 1481047"/>
              <a:gd name="connsiteX2" fmla="*/ 55226 w 2949548"/>
              <a:gd name="connsiteY2" fmla="*/ 1452833 h 1481047"/>
              <a:gd name="connsiteX3" fmla="*/ 2916960 w 2949548"/>
              <a:gd name="connsiteY3" fmla="*/ 1444366 h 1481047"/>
              <a:gd name="connsiteX4" fmla="*/ 2916960 w 2949548"/>
              <a:gd name="connsiteY4" fmla="*/ 106633 h 1481047"/>
              <a:gd name="connsiteX5" fmla="*/ 1003493 w 2949548"/>
              <a:gd name="connsiteY5" fmla="*/ 106633 h 1481047"/>
              <a:gd name="connsiteX0" fmla="*/ 664672 w 2911293"/>
              <a:gd name="connsiteY0" fmla="*/ 31431 h 1393145"/>
              <a:gd name="connsiteX1" fmla="*/ 8505 w 2911293"/>
              <a:gd name="connsiteY1" fmla="*/ 10264 h 1393145"/>
              <a:gd name="connsiteX2" fmla="*/ 16971 w 2911293"/>
              <a:gd name="connsiteY2" fmla="*/ 1364931 h 1393145"/>
              <a:gd name="connsiteX3" fmla="*/ 2878705 w 2911293"/>
              <a:gd name="connsiteY3" fmla="*/ 1356464 h 1393145"/>
              <a:gd name="connsiteX4" fmla="*/ 2878705 w 2911293"/>
              <a:gd name="connsiteY4" fmla="*/ 18731 h 1393145"/>
              <a:gd name="connsiteX5" fmla="*/ 965238 w 2911293"/>
              <a:gd name="connsiteY5" fmla="*/ 18731 h 1393145"/>
              <a:gd name="connsiteX0" fmla="*/ 863979 w 3110600"/>
              <a:gd name="connsiteY0" fmla="*/ 31431 h 1469312"/>
              <a:gd name="connsiteX1" fmla="*/ 217972 w 3110600"/>
              <a:gd name="connsiteY1" fmla="*/ 35664 h 1469312"/>
              <a:gd name="connsiteX2" fmla="*/ 216278 w 3110600"/>
              <a:gd name="connsiteY2" fmla="*/ 1364931 h 1469312"/>
              <a:gd name="connsiteX3" fmla="*/ 3078012 w 3110600"/>
              <a:gd name="connsiteY3" fmla="*/ 1356464 h 1469312"/>
              <a:gd name="connsiteX4" fmla="*/ 3078012 w 3110600"/>
              <a:gd name="connsiteY4" fmla="*/ 18731 h 1469312"/>
              <a:gd name="connsiteX5" fmla="*/ 1164545 w 3110600"/>
              <a:gd name="connsiteY5" fmla="*/ 18731 h 1469312"/>
              <a:gd name="connsiteX0" fmla="*/ 662257 w 2908878"/>
              <a:gd name="connsiteY0" fmla="*/ 31431 h 1385195"/>
              <a:gd name="connsiteX1" fmla="*/ 16250 w 2908878"/>
              <a:gd name="connsiteY1" fmla="*/ 35664 h 1385195"/>
              <a:gd name="connsiteX2" fmla="*/ 14556 w 2908878"/>
              <a:gd name="connsiteY2" fmla="*/ 1364931 h 1385195"/>
              <a:gd name="connsiteX3" fmla="*/ 2876290 w 2908878"/>
              <a:gd name="connsiteY3" fmla="*/ 1356464 h 1385195"/>
              <a:gd name="connsiteX4" fmla="*/ 2876290 w 2908878"/>
              <a:gd name="connsiteY4" fmla="*/ 18731 h 1385195"/>
              <a:gd name="connsiteX5" fmla="*/ 962823 w 2908878"/>
              <a:gd name="connsiteY5" fmla="*/ 18731 h 1385195"/>
              <a:gd name="connsiteX0" fmla="*/ 662257 w 2890184"/>
              <a:gd name="connsiteY0" fmla="*/ 31431 h 1385195"/>
              <a:gd name="connsiteX1" fmla="*/ 16250 w 2890184"/>
              <a:gd name="connsiteY1" fmla="*/ 35664 h 1385195"/>
              <a:gd name="connsiteX2" fmla="*/ 14556 w 2890184"/>
              <a:gd name="connsiteY2" fmla="*/ 1364931 h 1385195"/>
              <a:gd name="connsiteX3" fmla="*/ 2876290 w 2890184"/>
              <a:gd name="connsiteY3" fmla="*/ 1356464 h 1385195"/>
              <a:gd name="connsiteX4" fmla="*/ 2876290 w 2890184"/>
              <a:gd name="connsiteY4" fmla="*/ 18731 h 1385195"/>
              <a:gd name="connsiteX5" fmla="*/ 962823 w 2890184"/>
              <a:gd name="connsiteY5" fmla="*/ 18731 h 1385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0184" h="1385195">
                <a:moveTo>
                  <a:pt x="662257" y="31431"/>
                </a:moveTo>
                <a:cubicBezTo>
                  <a:pt x="301718" y="9559"/>
                  <a:pt x="37840" y="21694"/>
                  <a:pt x="16250" y="35664"/>
                </a:cubicBezTo>
                <a:cubicBezTo>
                  <a:pt x="-5340" y="49634"/>
                  <a:pt x="-4917" y="1337838"/>
                  <a:pt x="14556" y="1364931"/>
                </a:cubicBezTo>
                <a:cubicBezTo>
                  <a:pt x="34029" y="1392024"/>
                  <a:pt x="2848067" y="1394564"/>
                  <a:pt x="2876290" y="1356464"/>
                </a:cubicBezTo>
                <a:cubicBezTo>
                  <a:pt x="2904513" y="1318364"/>
                  <a:pt x="2881934" y="55420"/>
                  <a:pt x="2876290" y="18731"/>
                </a:cubicBezTo>
                <a:cubicBezTo>
                  <a:pt x="2811379" y="-17958"/>
                  <a:pt x="1878635" y="8853"/>
                  <a:pt x="962823" y="18731"/>
                </a:cubicBezTo>
              </a:path>
            </a:pathLst>
          </a:custGeom>
          <a:noFill/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1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2" grpId="0"/>
      <p:bldP spid="12" grpId="0"/>
      <p:bldP spid="48" grpId="0"/>
      <p:bldP spid="50" grpId="0"/>
      <p:bldP spid="54" grpId="0"/>
      <p:bldP spid="112" grpId="0"/>
      <p:bldP spid="21" grpId="0" animBg="1"/>
      <p:bldP spid="22" grpId="0"/>
      <p:bldP spid="114" grpId="0" animBg="1"/>
      <p:bldP spid="1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13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/>
              <p:nvPr/>
            </p:nvSpPr>
            <p:spPr>
              <a:xfrm>
                <a:off x="378054" y="829127"/>
                <a:ext cx="11602277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問２　右図のような回路を作った。はじめ、コンデンサーには電荷は蓄えられていなかった。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（２）（１）の後、十分に長い時間が経過した後に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を開く。開いた瞬間に抵抗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に流れる電流の大きさと向きを答えなさい。向きは、左・右で答えること。</a:t>
                </a:r>
              </a:p>
            </p:txBody>
          </p:sp>
        </mc:Choice>
        <mc:Fallback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54" y="829127"/>
                <a:ext cx="11602277" cy="923330"/>
              </a:xfrm>
              <a:prstGeom prst="rect">
                <a:avLst/>
              </a:prstGeom>
              <a:blipFill>
                <a:blip r:embed="rId2"/>
                <a:stretch>
                  <a:fillRect l="-420" t="-3311" b="-99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3383A43A-A7B5-46F6-A9BC-CC39296725BE}"/>
                  </a:ext>
                </a:extLst>
              </p:cNvPr>
              <p:cNvSpPr/>
              <p:nvPr/>
            </p:nvSpPr>
            <p:spPr>
              <a:xfrm flipH="1">
                <a:off x="2121724" y="4334089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𝟖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3383A43A-A7B5-46F6-A9BC-CC39296725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121724" y="4334089"/>
                <a:ext cx="10336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D3D77164-9699-4D15-A7EB-5B2439CA8F40}"/>
                  </a:ext>
                </a:extLst>
              </p:cNvPr>
              <p:cNvSpPr/>
              <p:nvPr/>
            </p:nvSpPr>
            <p:spPr>
              <a:xfrm flipH="1">
                <a:off x="3465640" y="4340214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D3D77164-9699-4D15-A7EB-5B2439CA8F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465640" y="4340214"/>
                <a:ext cx="103367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83FD8A70-BF78-4692-BF5B-49A728B4342E}"/>
                  </a:ext>
                </a:extLst>
              </p:cNvPr>
              <p:cNvSpPr/>
              <p:nvPr/>
            </p:nvSpPr>
            <p:spPr>
              <a:xfrm flipH="1">
                <a:off x="3490329" y="2963192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83FD8A70-BF78-4692-BF5B-49A728B434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490329" y="2963192"/>
                <a:ext cx="103367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D7DFA797-0B27-489B-9F7B-3AE9C90CDDCA}"/>
                  </a:ext>
                </a:extLst>
              </p:cNvPr>
              <p:cNvSpPr/>
              <p:nvPr/>
            </p:nvSpPr>
            <p:spPr>
              <a:xfrm flipH="1">
                <a:off x="2542509" y="5809601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D7DFA797-0B27-489B-9F7B-3AE9C90CDD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542509" y="5809601"/>
                <a:ext cx="139148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909E9D95-82DF-415E-AF03-8D75152768BE}"/>
              </a:ext>
            </a:extLst>
          </p:cNvPr>
          <p:cNvCxnSpPr>
            <a:cxnSpLocks/>
          </p:cNvCxnSpPr>
          <p:nvPr/>
        </p:nvCxnSpPr>
        <p:spPr>
          <a:xfrm>
            <a:off x="1851056" y="5460995"/>
            <a:ext cx="4180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4082C179-EA48-4024-8B3F-8DF550C8E16C}"/>
              </a:ext>
            </a:extLst>
          </p:cNvPr>
          <p:cNvCxnSpPr>
            <a:cxnSpLocks/>
          </p:cNvCxnSpPr>
          <p:nvPr/>
        </p:nvCxnSpPr>
        <p:spPr>
          <a:xfrm>
            <a:off x="3182271" y="5065214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481C0DB4-C4B1-449C-B6E0-29DBFE73BA2C}"/>
              </a:ext>
            </a:extLst>
          </p:cNvPr>
          <p:cNvCxnSpPr>
            <a:cxnSpLocks/>
          </p:cNvCxnSpPr>
          <p:nvPr/>
        </p:nvCxnSpPr>
        <p:spPr>
          <a:xfrm>
            <a:off x="3392112" y="5231688"/>
            <a:ext cx="0" cy="4601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74FB2B1D-4865-4250-A55D-41747C929433}"/>
              </a:ext>
            </a:extLst>
          </p:cNvPr>
          <p:cNvCxnSpPr>
            <a:cxnSpLocks/>
          </p:cNvCxnSpPr>
          <p:nvPr/>
        </p:nvCxnSpPr>
        <p:spPr>
          <a:xfrm rot="16200000">
            <a:off x="4053666" y="4799440"/>
            <a:ext cx="0" cy="13231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D6AD556-1919-42BC-A9C7-E0B9841F371B}"/>
              </a:ext>
            </a:extLst>
          </p:cNvPr>
          <p:cNvCxnSpPr>
            <a:cxnSpLocks/>
          </p:cNvCxnSpPr>
          <p:nvPr/>
        </p:nvCxnSpPr>
        <p:spPr>
          <a:xfrm flipV="1">
            <a:off x="1857682" y="2770978"/>
            <a:ext cx="0" cy="26900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1E095E06-78FA-4130-85E4-9A5AF3382C30}"/>
              </a:ext>
            </a:extLst>
          </p:cNvPr>
          <p:cNvCxnSpPr>
            <a:cxnSpLocks/>
          </p:cNvCxnSpPr>
          <p:nvPr/>
        </p:nvCxnSpPr>
        <p:spPr>
          <a:xfrm rot="16200000">
            <a:off x="3283139" y="2679036"/>
            <a:ext cx="0" cy="2864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B1BD736E-9705-4B23-8914-C962D7D6B0CE}"/>
              </a:ext>
            </a:extLst>
          </p:cNvPr>
          <p:cNvSpPr/>
          <p:nvPr/>
        </p:nvSpPr>
        <p:spPr>
          <a:xfrm>
            <a:off x="2177888" y="3938433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FD0A4D50-F925-4869-A941-0D75C91E8CEE}"/>
              </a:ext>
            </a:extLst>
          </p:cNvPr>
          <p:cNvSpPr/>
          <p:nvPr/>
        </p:nvSpPr>
        <p:spPr>
          <a:xfrm>
            <a:off x="3566421" y="3938433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6CE2B2AB-FB2A-49F1-9875-AB14010D7931}"/>
              </a:ext>
            </a:extLst>
          </p:cNvPr>
          <p:cNvCxnSpPr>
            <a:cxnSpLocks/>
          </p:cNvCxnSpPr>
          <p:nvPr/>
        </p:nvCxnSpPr>
        <p:spPr>
          <a:xfrm rot="16200000">
            <a:off x="3349849" y="4115254"/>
            <a:ext cx="2730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FAD88DF8-46EA-456C-B727-C0957AC802CD}"/>
              </a:ext>
            </a:extLst>
          </p:cNvPr>
          <p:cNvCxnSpPr>
            <a:cxnSpLocks/>
          </p:cNvCxnSpPr>
          <p:nvPr/>
        </p:nvCxnSpPr>
        <p:spPr>
          <a:xfrm rot="16200000">
            <a:off x="3765545" y="1796366"/>
            <a:ext cx="0" cy="1938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7C4A8BB9-D01B-4525-B0B7-A576389E523F}"/>
              </a:ext>
            </a:extLst>
          </p:cNvPr>
          <p:cNvSpPr/>
          <p:nvPr/>
        </p:nvSpPr>
        <p:spPr>
          <a:xfrm>
            <a:off x="3557953" y="2592836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B6BBF82D-644E-4BD2-8D0E-E14B8221A88B}"/>
              </a:ext>
            </a:extLst>
          </p:cNvPr>
          <p:cNvCxnSpPr>
            <a:cxnSpLocks/>
          </p:cNvCxnSpPr>
          <p:nvPr/>
        </p:nvCxnSpPr>
        <p:spPr>
          <a:xfrm rot="16200000">
            <a:off x="2196336" y="2408405"/>
            <a:ext cx="0" cy="7142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3A1D15F4-F893-4CAD-ACE7-5E2E4675FE16}"/>
              </a:ext>
            </a:extLst>
          </p:cNvPr>
          <p:cNvCxnSpPr>
            <a:cxnSpLocks/>
          </p:cNvCxnSpPr>
          <p:nvPr/>
        </p:nvCxnSpPr>
        <p:spPr>
          <a:xfrm>
            <a:off x="2553452" y="2368950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18FC84A1-CEAE-4F83-9654-5C9B547ED71C}"/>
              </a:ext>
            </a:extLst>
          </p:cNvPr>
          <p:cNvCxnSpPr>
            <a:cxnSpLocks/>
          </p:cNvCxnSpPr>
          <p:nvPr/>
        </p:nvCxnSpPr>
        <p:spPr>
          <a:xfrm>
            <a:off x="2796391" y="2368950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439F8EF4-C3F6-4962-A851-B4B7935568CC}"/>
              </a:ext>
            </a:extLst>
          </p:cNvPr>
          <p:cNvCxnSpPr>
            <a:cxnSpLocks/>
          </p:cNvCxnSpPr>
          <p:nvPr/>
        </p:nvCxnSpPr>
        <p:spPr>
          <a:xfrm flipH="1" flipV="1">
            <a:off x="2327591" y="5244902"/>
            <a:ext cx="466589" cy="2160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D3D842D6-4098-4EE9-BBDD-F33ACA122846}"/>
              </a:ext>
            </a:extLst>
          </p:cNvPr>
          <p:cNvCxnSpPr>
            <a:cxnSpLocks/>
          </p:cNvCxnSpPr>
          <p:nvPr/>
        </p:nvCxnSpPr>
        <p:spPr>
          <a:xfrm rot="16200000">
            <a:off x="3052019" y="3892626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3D8D3412-1ECC-40F4-B527-B3BB38388D47}"/>
              </a:ext>
            </a:extLst>
          </p:cNvPr>
          <p:cNvCxnSpPr>
            <a:cxnSpLocks/>
          </p:cNvCxnSpPr>
          <p:nvPr/>
        </p:nvCxnSpPr>
        <p:spPr>
          <a:xfrm rot="16200000" flipV="1">
            <a:off x="2954129" y="3360708"/>
            <a:ext cx="402915" cy="2358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931E57E6-CCDA-47B4-B72D-C943CAC94629}"/>
              </a:ext>
            </a:extLst>
          </p:cNvPr>
          <p:cNvCxnSpPr>
            <a:cxnSpLocks/>
          </p:cNvCxnSpPr>
          <p:nvPr/>
        </p:nvCxnSpPr>
        <p:spPr>
          <a:xfrm rot="16200000">
            <a:off x="3052019" y="2971357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正方形/長方形 94">
                <a:extLst>
                  <a:ext uri="{FF2B5EF4-FFF2-40B4-BE49-F238E27FC236}">
                    <a16:creationId xmlns:a16="http://schemas.microsoft.com/office/drawing/2014/main" id="{191272ED-3969-4FCD-B969-E98C58EBB69E}"/>
                  </a:ext>
                </a:extLst>
              </p:cNvPr>
              <p:cNvSpPr/>
              <p:nvPr/>
            </p:nvSpPr>
            <p:spPr>
              <a:xfrm>
                <a:off x="2359180" y="4896295"/>
                <a:ext cx="492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95" name="正方形/長方形 94">
                <a:extLst>
                  <a:ext uri="{FF2B5EF4-FFF2-40B4-BE49-F238E27FC236}">
                    <a16:creationId xmlns:a16="http://schemas.microsoft.com/office/drawing/2014/main" id="{191272ED-3969-4FCD-B969-E98C58EBB6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180" y="4896295"/>
                <a:ext cx="49237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6" name="正方形/長方形 95">
                <a:extLst>
                  <a:ext uri="{FF2B5EF4-FFF2-40B4-BE49-F238E27FC236}">
                    <a16:creationId xmlns:a16="http://schemas.microsoft.com/office/drawing/2014/main" id="{4B86D01B-CCDD-48AA-8349-64BFDFB64B3D}"/>
                  </a:ext>
                </a:extLst>
              </p:cNvPr>
              <p:cNvSpPr/>
              <p:nvPr/>
            </p:nvSpPr>
            <p:spPr>
              <a:xfrm>
                <a:off x="3206561" y="3253196"/>
                <a:ext cx="492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96" name="正方形/長方形 95">
                <a:extLst>
                  <a:ext uri="{FF2B5EF4-FFF2-40B4-BE49-F238E27FC236}">
                    <a16:creationId xmlns:a16="http://schemas.microsoft.com/office/drawing/2014/main" id="{4B86D01B-CCDD-48AA-8349-64BFDFB64B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561" y="3253196"/>
                <a:ext cx="49237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7" name="正方形/長方形 96">
                <a:extLst>
                  <a:ext uri="{FF2B5EF4-FFF2-40B4-BE49-F238E27FC236}">
                    <a16:creationId xmlns:a16="http://schemas.microsoft.com/office/drawing/2014/main" id="{930F4835-4D7D-4DCB-A4DD-444A29689899}"/>
                  </a:ext>
                </a:extLst>
              </p:cNvPr>
              <p:cNvSpPr/>
              <p:nvPr/>
            </p:nvSpPr>
            <p:spPr>
              <a:xfrm>
                <a:off x="2340491" y="3595777"/>
                <a:ext cx="52123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97" name="正方形/長方形 96">
                <a:extLst>
                  <a:ext uri="{FF2B5EF4-FFF2-40B4-BE49-F238E27FC236}">
                    <a16:creationId xmlns:a16="http://schemas.microsoft.com/office/drawing/2014/main" id="{930F4835-4D7D-4DCB-A4DD-444A296898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491" y="3595777"/>
                <a:ext cx="52123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416B3693-5249-4424-B02C-26CDEBA0A9F7}"/>
              </a:ext>
            </a:extLst>
          </p:cNvPr>
          <p:cNvCxnSpPr>
            <a:cxnSpLocks/>
          </p:cNvCxnSpPr>
          <p:nvPr/>
        </p:nvCxnSpPr>
        <p:spPr>
          <a:xfrm>
            <a:off x="2779974" y="5461028"/>
            <a:ext cx="4022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>
            <a:extLst>
              <a:ext uri="{FF2B5EF4-FFF2-40B4-BE49-F238E27FC236}">
                <a16:creationId xmlns:a16="http://schemas.microsoft.com/office/drawing/2014/main" id="{27D69C47-83C6-4921-B709-34BFFC19ADAE}"/>
              </a:ext>
            </a:extLst>
          </p:cNvPr>
          <p:cNvCxnSpPr/>
          <p:nvPr/>
        </p:nvCxnSpPr>
        <p:spPr>
          <a:xfrm>
            <a:off x="2105094" y="2292750"/>
            <a:ext cx="11684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正方形/長方形 99">
                <a:extLst>
                  <a:ext uri="{FF2B5EF4-FFF2-40B4-BE49-F238E27FC236}">
                    <a16:creationId xmlns:a16="http://schemas.microsoft.com/office/drawing/2014/main" id="{133397E7-B8D3-492B-9259-98E8D98FCCDD}"/>
                  </a:ext>
                </a:extLst>
              </p:cNvPr>
              <p:cNvSpPr/>
              <p:nvPr/>
            </p:nvSpPr>
            <p:spPr>
              <a:xfrm flipH="1">
                <a:off x="1993554" y="1752457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00" name="正方形/長方形 99">
                <a:extLst>
                  <a:ext uri="{FF2B5EF4-FFF2-40B4-BE49-F238E27FC236}">
                    <a16:creationId xmlns:a16="http://schemas.microsoft.com/office/drawing/2014/main" id="{133397E7-B8D3-492B-9259-98E8D98FCC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993554" y="1752457"/>
                <a:ext cx="139148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935CCE36-7225-4E4A-8FFE-C8F570C35244}"/>
              </a:ext>
            </a:extLst>
          </p:cNvPr>
          <p:cNvSpPr/>
          <p:nvPr/>
        </p:nvSpPr>
        <p:spPr>
          <a:xfrm>
            <a:off x="2130253" y="236891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　　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07AB0DE7-81F7-4C41-B406-FA2BD469C7CD}"/>
              </a:ext>
            </a:extLst>
          </p:cNvPr>
          <p:cNvSpPr/>
          <p:nvPr/>
        </p:nvSpPr>
        <p:spPr>
          <a:xfrm>
            <a:off x="2130253" y="279986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　　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03" name="フリーフォーム: 図形 102">
            <a:extLst>
              <a:ext uri="{FF2B5EF4-FFF2-40B4-BE49-F238E27FC236}">
                <a16:creationId xmlns:a16="http://schemas.microsoft.com/office/drawing/2014/main" id="{366AEE7A-D3D9-4230-A2A0-BDFC6472DD89}"/>
              </a:ext>
            </a:extLst>
          </p:cNvPr>
          <p:cNvSpPr/>
          <p:nvPr/>
        </p:nvSpPr>
        <p:spPr>
          <a:xfrm>
            <a:off x="1850064" y="2747409"/>
            <a:ext cx="2890184" cy="1385195"/>
          </a:xfrm>
          <a:custGeom>
            <a:avLst/>
            <a:gdLst>
              <a:gd name="connsiteX0" fmla="*/ 628556 w 3393692"/>
              <a:gd name="connsiteY0" fmla="*/ 147728 h 1641096"/>
              <a:gd name="connsiteX1" fmla="*/ 222156 w 3393692"/>
              <a:gd name="connsiteY1" fmla="*/ 122328 h 1641096"/>
              <a:gd name="connsiteX2" fmla="*/ 230622 w 3393692"/>
              <a:gd name="connsiteY2" fmla="*/ 1476995 h 1641096"/>
              <a:gd name="connsiteX3" fmla="*/ 3092356 w 3393692"/>
              <a:gd name="connsiteY3" fmla="*/ 1468528 h 1641096"/>
              <a:gd name="connsiteX4" fmla="*/ 3092356 w 3393692"/>
              <a:gd name="connsiteY4" fmla="*/ 130795 h 1641096"/>
              <a:gd name="connsiteX5" fmla="*/ 1178889 w 3393692"/>
              <a:gd name="connsiteY5" fmla="*/ 130795 h 1641096"/>
              <a:gd name="connsiteX0" fmla="*/ 614364 w 3379500"/>
              <a:gd name="connsiteY0" fmla="*/ 145657 h 1639025"/>
              <a:gd name="connsiteX1" fmla="*/ 207964 w 3379500"/>
              <a:gd name="connsiteY1" fmla="*/ 120257 h 1639025"/>
              <a:gd name="connsiteX2" fmla="*/ 216430 w 3379500"/>
              <a:gd name="connsiteY2" fmla="*/ 1474924 h 1639025"/>
              <a:gd name="connsiteX3" fmla="*/ 3078164 w 3379500"/>
              <a:gd name="connsiteY3" fmla="*/ 1466457 h 1639025"/>
              <a:gd name="connsiteX4" fmla="*/ 3078164 w 3379500"/>
              <a:gd name="connsiteY4" fmla="*/ 128724 h 1639025"/>
              <a:gd name="connsiteX5" fmla="*/ 1164697 w 3379500"/>
              <a:gd name="connsiteY5" fmla="*/ 128724 h 1639025"/>
              <a:gd name="connsiteX0" fmla="*/ 408667 w 3173803"/>
              <a:gd name="connsiteY0" fmla="*/ 145657 h 1580024"/>
              <a:gd name="connsiteX1" fmla="*/ 2267 w 3173803"/>
              <a:gd name="connsiteY1" fmla="*/ 120257 h 1580024"/>
              <a:gd name="connsiteX2" fmla="*/ 10733 w 3173803"/>
              <a:gd name="connsiteY2" fmla="*/ 1474924 h 1580024"/>
              <a:gd name="connsiteX3" fmla="*/ 2872467 w 3173803"/>
              <a:gd name="connsiteY3" fmla="*/ 1466457 h 1580024"/>
              <a:gd name="connsiteX4" fmla="*/ 2872467 w 3173803"/>
              <a:gd name="connsiteY4" fmla="*/ 128724 h 1580024"/>
              <a:gd name="connsiteX5" fmla="*/ 959000 w 3173803"/>
              <a:gd name="connsiteY5" fmla="*/ 128724 h 1580024"/>
              <a:gd name="connsiteX0" fmla="*/ 408667 w 3020688"/>
              <a:gd name="connsiteY0" fmla="*/ 145657 h 1503138"/>
              <a:gd name="connsiteX1" fmla="*/ 2267 w 3020688"/>
              <a:gd name="connsiteY1" fmla="*/ 120257 h 1503138"/>
              <a:gd name="connsiteX2" fmla="*/ 10733 w 3020688"/>
              <a:gd name="connsiteY2" fmla="*/ 1474924 h 1503138"/>
              <a:gd name="connsiteX3" fmla="*/ 2872467 w 3020688"/>
              <a:gd name="connsiteY3" fmla="*/ 1466457 h 1503138"/>
              <a:gd name="connsiteX4" fmla="*/ 2872467 w 3020688"/>
              <a:gd name="connsiteY4" fmla="*/ 128724 h 1503138"/>
              <a:gd name="connsiteX5" fmla="*/ 959000 w 3020688"/>
              <a:gd name="connsiteY5" fmla="*/ 128724 h 1503138"/>
              <a:gd name="connsiteX0" fmla="*/ 408667 w 3020688"/>
              <a:gd name="connsiteY0" fmla="*/ 104286 h 1461767"/>
              <a:gd name="connsiteX1" fmla="*/ 2267 w 3020688"/>
              <a:gd name="connsiteY1" fmla="*/ 78886 h 1461767"/>
              <a:gd name="connsiteX2" fmla="*/ 10733 w 3020688"/>
              <a:gd name="connsiteY2" fmla="*/ 1433553 h 1461767"/>
              <a:gd name="connsiteX3" fmla="*/ 2872467 w 3020688"/>
              <a:gd name="connsiteY3" fmla="*/ 1425086 h 1461767"/>
              <a:gd name="connsiteX4" fmla="*/ 2872467 w 3020688"/>
              <a:gd name="connsiteY4" fmla="*/ 87353 h 1461767"/>
              <a:gd name="connsiteX5" fmla="*/ 959000 w 3020688"/>
              <a:gd name="connsiteY5" fmla="*/ 87353 h 1461767"/>
              <a:gd name="connsiteX0" fmla="*/ 408667 w 2905055"/>
              <a:gd name="connsiteY0" fmla="*/ 104286 h 1461767"/>
              <a:gd name="connsiteX1" fmla="*/ 2267 w 2905055"/>
              <a:gd name="connsiteY1" fmla="*/ 78886 h 1461767"/>
              <a:gd name="connsiteX2" fmla="*/ 10733 w 2905055"/>
              <a:gd name="connsiteY2" fmla="*/ 1433553 h 1461767"/>
              <a:gd name="connsiteX3" fmla="*/ 2872467 w 2905055"/>
              <a:gd name="connsiteY3" fmla="*/ 1425086 h 1461767"/>
              <a:gd name="connsiteX4" fmla="*/ 2872467 w 2905055"/>
              <a:gd name="connsiteY4" fmla="*/ 87353 h 1461767"/>
              <a:gd name="connsiteX5" fmla="*/ 959000 w 2905055"/>
              <a:gd name="connsiteY5" fmla="*/ 87353 h 1461767"/>
              <a:gd name="connsiteX0" fmla="*/ 408667 w 2905055"/>
              <a:gd name="connsiteY0" fmla="*/ 75679 h 1433160"/>
              <a:gd name="connsiteX1" fmla="*/ 2267 w 2905055"/>
              <a:gd name="connsiteY1" fmla="*/ 50279 h 1433160"/>
              <a:gd name="connsiteX2" fmla="*/ 10733 w 2905055"/>
              <a:gd name="connsiteY2" fmla="*/ 1404946 h 1433160"/>
              <a:gd name="connsiteX3" fmla="*/ 2872467 w 2905055"/>
              <a:gd name="connsiteY3" fmla="*/ 1396479 h 1433160"/>
              <a:gd name="connsiteX4" fmla="*/ 2872467 w 2905055"/>
              <a:gd name="connsiteY4" fmla="*/ 58746 h 1433160"/>
              <a:gd name="connsiteX5" fmla="*/ 959000 w 2905055"/>
              <a:gd name="connsiteY5" fmla="*/ 58746 h 1433160"/>
              <a:gd name="connsiteX0" fmla="*/ 408667 w 2905055"/>
              <a:gd name="connsiteY0" fmla="*/ 62725 h 1420206"/>
              <a:gd name="connsiteX1" fmla="*/ 2267 w 2905055"/>
              <a:gd name="connsiteY1" fmla="*/ 37325 h 1420206"/>
              <a:gd name="connsiteX2" fmla="*/ 10733 w 2905055"/>
              <a:gd name="connsiteY2" fmla="*/ 1391992 h 1420206"/>
              <a:gd name="connsiteX3" fmla="*/ 2872467 w 2905055"/>
              <a:gd name="connsiteY3" fmla="*/ 1383525 h 1420206"/>
              <a:gd name="connsiteX4" fmla="*/ 2872467 w 2905055"/>
              <a:gd name="connsiteY4" fmla="*/ 45792 h 1420206"/>
              <a:gd name="connsiteX5" fmla="*/ 959000 w 2905055"/>
              <a:gd name="connsiteY5" fmla="*/ 45792 h 1420206"/>
              <a:gd name="connsiteX0" fmla="*/ 408667 w 2905055"/>
              <a:gd name="connsiteY0" fmla="*/ 62725 h 1420206"/>
              <a:gd name="connsiteX1" fmla="*/ 2267 w 2905055"/>
              <a:gd name="connsiteY1" fmla="*/ 37325 h 1420206"/>
              <a:gd name="connsiteX2" fmla="*/ 10733 w 2905055"/>
              <a:gd name="connsiteY2" fmla="*/ 1391992 h 1420206"/>
              <a:gd name="connsiteX3" fmla="*/ 2872467 w 2905055"/>
              <a:gd name="connsiteY3" fmla="*/ 1383525 h 1420206"/>
              <a:gd name="connsiteX4" fmla="*/ 2872467 w 2905055"/>
              <a:gd name="connsiteY4" fmla="*/ 45792 h 1420206"/>
              <a:gd name="connsiteX5" fmla="*/ 959000 w 2905055"/>
              <a:gd name="connsiteY5" fmla="*/ 45792 h 1420206"/>
              <a:gd name="connsiteX0" fmla="*/ 702927 w 2949548"/>
              <a:gd name="connsiteY0" fmla="*/ 145314 h 1507028"/>
              <a:gd name="connsiteX1" fmla="*/ 46760 w 2949548"/>
              <a:gd name="connsiteY1" fmla="*/ 124147 h 1507028"/>
              <a:gd name="connsiteX2" fmla="*/ 55226 w 2949548"/>
              <a:gd name="connsiteY2" fmla="*/ 1478814 h 1507028"/>
              <a:gd name="connsiteX3" fmla="*/ 2916960 w 2949548"/>
              <a:gd name="connsiteY3" fmla="*/ 1470347 h 1507028"/>
              <a:gd name="connsiteX4" fmla="*/ 2916960 w 2949548"/>
              <a:gd name="connsiteY4" fmla="*/ 132614 h 1507028"/>
              <a:gd name="connsiteX5" fmla="*/ 1003493 w 2949548"/>
              <a:gd name="connsiteY5" fmla="*/ 132614 h 1507028"/>
              <a:gd name="connsiteX0" fmla="*/ 702927 w 2949548"/>
              <a:gd name="connsiteY0" fmla="*/ 119333 h 1481047"/>
              <a:gd name="connsiteX1" fmla="*/ 46760 w 2949548"/>
              <a:gd name="connsiteY1" fmla="*/ 98166 h 1481047"/>
              <a:gd name="connsiteX2" fmla="*/ 55226 w 2949548"/>
              <a:gd name="connsiteY2" fmla="*/ 1452833 h 1481047"/>
              <a:gd name="connsiteX3" fmla="*/ 2916960 w 2949548"/>
              <a:gd name="connsiteY3" fmla="*/ 1444366 h 1481047"/>
              <a:gd name="connsiteX4" fmla="*/ 2916960 w 2949548"/>
              <a:gd name="connsiteY4" fmla="*/ 106633 h 1481047"/>
              <a:gd name="connsiteX5" fmla="*/ 1003493 w 2949548"/>
              <a:gd name="connsiteY5" fmla="*/ 106633 h 1481047"/>
              <a:gd name="connsiteX0" fmla="*/ 664672 w 2911293"/>
              <a:gd name="connsiteY0" fmla="*/ 31431 h 1393145"/>
              <a:gd name="connsiteX1" fmla="*/ 8505 w 2911293"/>
              <a:gd name="connsiteY1" fmla="*/ 10264 h 1393145"/>
              <a:gd name="connsiteX2" fmla="*/ 16971 w 2911293"/>
              <a:gd name="connsiteY2" fmla="*/ 1364931 h 1393145"/>
              <a:gd name="connsiteX3" fmla="*/ 2878705 w 2911293"/>
              <a:gd name="connsiteY3" fmla="*/ 1356464 h 1393145"/>
              <a:gd name="connsiteX4" fmla="*/ 2878705 w 2911293"/>
              <a:gd name="connsiteY4" fmla="*/ 18731 h 1393145"/>
              <a:gd name="connsiteX5" fmla="*/ 965238 w 2911293"/>
              <a:gd name="connsiteY5" fmla="*/ 18731 h 1393145"/>
              <a:gd name="connsiteX0" fmla="*/ 863979 w 3110600"/>
              <a:gd name="connsiteY0" fmla="*/ 31431 h 1469312"/>
              <a:gd name="connsiteX1" fmla="*/ 217972 w 3110600"/>
              <a:gd name="connsiteY1" fmla="*/ 35664 h 1469312"/>
              <a:gd name="connsiteX2" fmla="*/ 216278 w 3110600"/>
              <a:gd name="connsiteY2" fmla="*/ 1364931 h 1469312"/>
              <a:gd name="connsiteX3" fmla="*/ 3078012 w 3110600"/>
              <a:gd name="connsiteY3" fmla="*/ 1356464 h 1469312"/>
              <a:gd name="connsiteX4" fmla="*/ 3078012 w 3110600"/>
              <a:gd name="connsiteY4" fmla="*/ 18731 h 1469312"/>
              <a:gd name="connsiteX5" fmla="*/ 1164545 w 3110600"/>
              <a:gd name="connsiteY5" fmla="*/ 18731 h 1469312"/>
              <a:gd name="connsiteX0" fmla="*/ 662257 w 2908878"/>
              <a:gd name="connsiteY0" fmla="*/ 31431 h 1385195"/>
              <a:gd name="connsiteX1" fmla="*/ 16250 w 2908878"/>
              <a:gd name="connsiteY1" fmla="*/ 35664 h 1385195"/>
              <a:gd name="connsiteX2" fmla="*/ 14556 w 2908878"/>
              <a:gd name="connsiteY2" fmla="*/ 1364931 h 1385195"/>
              <a:gd name="connsiteX3" fmla="*/ 2876290 w 2908878"/>
              <a:gd name="connsiteY3" fmla="*/ 1356464 h 1385195"/>
              <a:gd name="connsiteX4" fmla="*/ 2876290 w 2908878"/>
              <a:gd name="connsiteY4" fmla="*/ 18731 h 1385195"/>
              <a:gd name="connsiteX5" fmla="*/ 962823 w 2908878"/>
              <a:gd name="connsiteY5" fmla="*/ 18731 h 1385195"/>
              <a:gd name="connsiteX0" fmla="*/ 662257 w 2890184"/>
              <a:gd name="connsiteY0" fmla="*/ 31431 h 1385195"/>
              <a:gd name="connsiteX1" fmla="*/ 16250 w 2890184"/>
              <a:gd name="connsiteY1" fmla="*/ 35664 h 1385195"/>
              <a:gd name="connsiteX2" fmla="*/ 14556 w 2890184"/>
              <a:gd name="connsiteY2" fmla="*/ 1364931 h 1385195"/>
              <a:gd name="connsiteX3" fmla="*/ 2876290 w 2890184"/>
              <a:gd name="connsiteY3" fmla="*/ 1356464 h 1385195"/>
              <a:gd name="connsiteX4" fmla="*/ 2876290 w 2890184"/>
              <a:gd name="connsiteY4" fmla="*/ 18731 h 1385195"/>
              <a:gd name="connsiteX5" fmla="*/ 962823 w 2890184"/>
              <a:gd name="connsiteY5" fmla="*/ 18731 h 1385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0184" h="1385195">
                <a:moveTo>
                  <a:pt x="662257" y="31431"/>
                </a:moveTo>
                <a:cubicBezTo>
                  <a:pt x="301718" y="9559"/>
                  <a:pt x="37840" y="21694"/>
                  <a:pt x="16250" y="35664"/>
                </a:cubicBezTo>
                <a:cubicBezTo>
                  <a:pt x="-5340" y="49634"/>
                  <a:pt x="-4917" y="1337838"/>
                  <a:pt x="14556" y="1364931"/>
                </a:cubicBezTo>
                <a:cubicBezTo>
                  <a:pt x="34029" y="1392024"/>
                  <a:pt x="2848067" y="1394564"/>
                  <a:pt x="2876290" y="1356464"/>
                </a:cubicBezTo>
                <a:cubicBezTo>
                  <a:pt x="2904513" y="1318364"/>
                  <a:pt x="2881934" y="55420"/>
                  <a:pt x="2876290" y="18731"/>
                </a:cubicBezTo>
                <a:cubicBezTo>
                  <a:pt x="2811379" y="-17958"/>
                  <a:pt x="1878635" y="8853"/>
                  <a:pt x="962823" y="18731"/>
                </a:cubicBezTo>
              </a:path>
            </a:pathLst>
          </a:custGeom>
          <a:noFill/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7A4A9F4C-1711-4AAA-AD83-BE840E72138A}"/>
              </a:ext>
            </a:extLst>
          </p:cNvPr>
          <p:cNvSpPr/>
          <p:nvPr/>
        </p:nvSpPr>
        <p:spPr>
          <a:xfrm>
            <a:off x="899059" y="2105262"/>
            <a:ext cx="102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２４</a:t>
            </a:r>
            <a:r>
              <a:rPr lang="en-US" altLang="ja-JP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[V]</a:t>
            </a:r>
            <a:endParaRPr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70109970-FBF9-4416-8B4D-558DF759D15C}"/>
              </a:ext>
            </a:extLst>
          </p:cNvPr>
          <p:cNvSpPr/>
          <p:nvPr/>
        </p:nvSpPr>
        <p:spPr>
          <a:xfrm>
            <a:off x="3335436" y="2101754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[V]</a:t>
            </a:r>
            <a:endParaRPr lang="ja-JP" altLang="en-US" b="1" dirty="0">
              <a:solidFill>
                <a:srgbClr val="00B050"/>
              </a:solidFill>
            </a:endParaRPr>
          </a:p>
        </p:txBody>
      </p:sp>
      <p:cxnSp>
        <p:nvCxnSpPr>
          <p:cNvPr id="106" name="直線矢印コネクタ 105">
            <a:extLst>
              <a:ext uri="{FF2B5EF4-FFF2-40B4-BE49-F238E27FC236}">
                <a16:creationId xmlns:a16="http://schemas.microsoft.com/office/drawing/2014/main" id="{40DF815E-F625-4E08-A763-464CC123FC2F}"/>
              </a:ext>
            </a:extLst>
          </p:cNvPr>
          <p:cNvCxnSpPr>
            <a:cxnSpLocks/>
          </p:cNvCxnSpPr>
          <p:nvPr/>
        </p:nvCxnSpPr>
        <p:spPr>
          <a:xfrm>
            <a:off x="1704075" y="2480051"/>
            <a:ext cx="153607" cy="27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225DC1C8-D49A-4DFC-BED2-AE31D56214AC}"/>
              </a:ext>
            </a:extLst>
          </p:cNvPr>
          <p:cNvCxnSpPr>
            <a:cxnSpLocks/>
          </p:cNvCxnSpPr>
          <p:nvPr/>
        </p:nvCxnSpPr>
        <p:spPr>
          <a:xfrm flipH="1">
            <a:off x="3256841" y="2416948"/>
            <a:ext cx="166241" cy="340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B48DCA79-58BA-43FB-8C51-60565D0E3D5F}"/>
              </a:ext>
            </a:extLst>
          </p:cNvPr>
          <p:cNvSpPr/>
          <p:nvPr/>
        </p:nvSpPr>
        <p:spPr>
          <a:xfrm>
            <a:off x="4444336" y="2074647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[V]</a:t>
            </a:r>
            <a:endParaRPr lang="ja-JP" altLang="en-US" b="1" dirty="0">
              <a:solidFill>
                <a:srgbClr val="00B050"/>
              </a:solidFill>
            </a:endParaRPr>
          </a:p>
        </p:txBody>
      </p: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A7A097B9-16F0-4682-A138-CE9A40390111}"/>
              </a:ext>
            </a:extLst>
          </p:cNvPr>
          <p:cNvCxnSpPr>
            <a:cxnSpLocks/>
          </p:cNvCxnSpPr>
          <p:nvPr/>
        </p:nvCxnSpPr>
        <p:spPr>
          <a:xfrm flipH="1">
            <a:off x="4726171" y="2439055"/>
            <a:ext cx="38793" cy="291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矢印: 右 20">
            <a:extLst>
              <a:ext uri="{FF2B5EF4-FFF2-40B4-BE49-F238E27FC236}">
                <a16:creationId xmlns:a16="http://schemas.microsoft.com/office/drawing/2014/main" id="{C5B5D261-CB91-4FB5-87F2-95F552A8EFE5}"/>
              </a:ext>
            </a:extLst>
          </p:cNvPr>
          <p:cNvSpPr/>
          <p:nvPr/>
        </p:nvSpPr>
        <p:spPr>
          <a:xfrm>
            <a:off x="637373" y="3779520"/>
            <a:ext cx="750029" cy="6761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F4C0EFB6-A341-46BF-A12D-37E1A51E8FCF}"/>
                  </a:ext>
                </a:extLst>
              </p:cNvPr>
              <p:cNvSpPr/>
              <p:nvPr/>
            </p:nvSpPr>
            <p:spPr>
              <a:xfrm>
                <a:off x="463142" y="4513674"/>
                <a:ext cx="11191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を開く</a:t>
                </a:r>
                <a:endParaRPr lang="ja-JP" altLang="en-US" dirty="0"/>
              </a:p>
            </p:txBody>
          </p:sp>
        </mc:Choice>
        <mc:Fallback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F4C0EFB6-A341-46BF-A12D-37E1A51E8F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42" y="4513674"/>
                <a:ext cx="1119153" cy="369332"/>
              </a:xfrm>
              <a:prstGeom prst="rect">
                <a:avLst/>
              </a:prstGeom>
              <a:blipFill>
                <a:blip r:embed="rId11"/>
                <a:stretch>
                  <a:fillRect t="-14754" r="-3804" b="-180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10375228-BCF7-4F8F-834B-65F2138CDC31}"/>
              </a:ext>
            </a:extLst>
          </p:cNvPr>
          <p:cNvSpPr/>
          <p:nvPr/>
        </p:nvSpPr>
        <p:spPr>
          <a:xfrm>
            <a:off x="5901036" y="1899865"/>
            <a:ext cx="58537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開いた瞬間、コンデンサーに蓄えられていた電荷は、図の矢印の向きに流れだす。</a:t>
            </a:r>
            <a:endParaRPr lang="ja-JP" altLang="en-US" sz="2400" dirty="0"/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AA93C13E-8ECB-45AE-880C-88D64A9CDF8A}"/>
              </a:ext>
            </a:extLst>
          </p:cNvPr>
          <p:cNvSpPr/>
          <p:nvPr/>
        </p:nvSpPr>
        <p:spPr>
          <a:xfrm>
            <a:off x="5965726" y="2863958"/>
            <a:ext cx="58537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この瞬間だけ、コンデンサーを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24[V]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の電源と考えることができる。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よって、オームの法則より、</a:t>
            </a:r>
            <a:endParaRPr lang="ja-JP" altLang="en-US" sz="2400" dirty="0"/>
          </a:p>
        </p:txBody>
      </p: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60A5AB1A-ACBD-4358-9B7A-8EC5F6B86316}"/>
              </a:ext>
            </a:extLst>
          </p:cNvPr>
          <p:cNvGrpSpPr/>
          <p:nvPr/>
        </p:nvGrpSpPr>
        <p:grpSpPr>
          <a:xfrm>
            <a:off x="1199097" y="3062718"/>
            <a:ext cx="508998" cy="707886"/>
            <a:chOff x="10003596" y="1645000"/>
            <a:chExt cx="508998" cy="88847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6" name="正方形/長方形 115">
                  <a:extLst>
                    <a:ext uri="{FF2B5EF4-FFF2-40B4-BE49-F238E27FC236}">
                      <a16:creationId xmlns:a16="http://schemas.microsoft.com/office/drawing/2014/main" id="{5662CB95-AB93-4C1E-9F96-EF3F9A2BD06C}"/>
                    </a:ext>
                  </a:extLst>
                </p:cNvPr>
                <p:cNvSpPr/>
                <p:nvPr/>
              </p:nvSpPr>
              <p:spPr>
                <a:xfrm flipH="1">
                  <a:off x="10003596" y="1645000"/>
                  <a:ext cx="250225" cy="88847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′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116" name="正方形/長方形 115">
                  <a:extLst>
                    <a:ext uri="{FF2B5EF4-FFF2-40B4-BE49-F238E27FC236}">
                      <a16:creationId xmlns:a16="http://schemas.microsoft.com/office/drawing/2014/main" id="{5662CB95-AB93-4C1E-9F96-EF3F9A2BD06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003596" y="1645000"/>
                  <a:ext cx="250225" cy="888478"/>
                </a:xfrm>
                <a:prstGeom prst="rect">
                  <a:avLst/>
                </a:prstGeom>
                <a:blipFill>
                  <a:blip r:embed="rId12"/>
                  <a:stretch>
                    <a:fillRect r="-6829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4E630BD6-98A2-41E4-A710-D8E2DFB108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601457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ED9371A2-C908-4D00-8A01-7DB864ECE851}"/>
                  </a:ext>
                </a:extLst>
              </p:cNvPr>
              <p:cNvSpPr/>
              <p:nvPr/>
            </p:nvSpPr>
            <p:spPr>
              <a:xfrm>
                <a:off x="6087131" y="4310231"/>
                <a:ext cx="3847400" cy="15099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d>
                        <m:d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𝟖</m:t>
                          </m:r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𝟒</m:t>
                          </m:r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𝟒</m:t>
                          </m:r>
                        </m:e>
                      </m:d>
                      <m:sSup>
                        <m:sSup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altLang="ja-JP" sz="32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ＭＳ 明朝" panose="02020609040205080304" pitchFamily="17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→</m:t>
                      </m:r>
                      <m:sSup>
                        <m:sSup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fPr>
                        <m:num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𝟐𝟒</m:t>
                          </m:r>
                        </m:num>
                        <m:den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𝟏𝟔</m:t>
                          </m:r>
                        </m:den>
                      </m:f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𝟓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𝑨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en-US" altLang="ja-JP" sz="32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ED9371A2-C908-4D00-8A01-7DB864ECE8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131" y="4310231"/>
                <a:ext cx="3847400" cy="15099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6A2E423-EA78-4A35-995D-C42FA2650E4F}"/>
              </a:ext>
            </a:extLst>
          </p:cNvPr>
          <p:cNvSpPr/>
          <p:nvPr/>
        </p:nvSpPr>
        <p:spPr>
          <a:xfrm>
            <a:off x="10273984" y="5080961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右向き</a:t>
            </a:r>
            <a:endParaRPr lang="ja-JP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25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8" grpId="0" build="p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14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/>
              <p:nvPr/>
            </p:nvSpPr>
            <p:spPr>
              <a:xfrm>
                <a:off x="403454" y="837760"/>
                <a:ext cx="11559945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問２　右図のような回路を作った。はじめ、コンデンサーには電荷は蓄えられていなかった。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（３） （２）の後、時間が十分に経過すると、再び始めの状態に戻った。さらに、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を閉じて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を閉じる。閉じた直後に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𝑺</m:t>
                        </m:r>
                      </m:e>
                      <m:sub>
                        <m:r>
                          <a:rPr lang="en-US" altLang="ja-JP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に流れる電流を求めなさい。</a:t>
                </a:r>
              </a:p>
            </p:txBody>
          </p:sp>
        </mc:Choice>
        <mc:Fallback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0938CBD-5FF5-4983-8BA9-5797CE6360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54" y="837760"/>
                <a:ext cx="11559945" cy="923330"/>
              </a:xfrm>
              <a:prstGeom prst="rect">
                <a:avLst/>
              </a:prstGeom>
              <a:blipFill>
                <a:blip r:embed="rId2"/>
                <a:stretch>
                  <a:fillRect l="-422" t="-3289" b="-78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/>
              <p:nvPr/>
            </p:nvSpPr>
            <p:spPr>
              <a:xfrm flipH="1">
                <a:off x="1636324" y="4248311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𝟖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636324" y="4248311"/>
                <a:ext cx="10336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/>
              <p:nvPr/>
            </p:nvSpPr>
            <p:spPr>
              <a:xfrm flipH="1">
                <a:off x="2980240" y="4254436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80240" y="4254436"/>
                <a:ext cx="103367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/>
              <p:nvPr/>
            </p:nvSpPr>
            <p:spPr>
              <a:xfrm flipH="1">
                <a:off x="3004929" y="2877414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04929" y="2877414"/>
                <a:ext cx="103367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/>
              <p:nvPr/>
            </p:nvSpPr>
            <p:spPr>
              <a:xfrm flipH="1">
                <a:off x="2057109" y="5723823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057109" y="5723823"/>
                <a:ext cx="139148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928ED1D-5FBE-448B-A755-77909A756B08}"/>
              </a:ext>
            </a:extLst>
          </p:cNvPr>
          <p:cNvCxnSpPr>
            <a:cxnSpLocks/>
          </p:cNvCxnSpPr>
          <p:nvPr/>
        </p:nvCxnSpPr>
        <p:spPr>
          <a:xfrm>
            <a:off x="1365656" y="5375217"/>
            <a:ext cx="4180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D37AC2D-763B-4F8F-95AB-1B4333C3D174}"/>
              </a:ext>
            </a:extLst>
          </p:cNvPr>
          <p:cNvCxnSpPr>
            <a:cxnSpLocks/>
          </p:cNvCxnSpPr>
          <p:nvPr/>
        </p:nvCxnSpPr>
        <p:spPr>
          <a:xfrm>
            <a:off x="2696871" y="4979436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8156F77-830B-41D7-8ACA-2057850FE7A4}"/>
              </a:ext>
            </a:extLst>
          </p:cNvPr>
          <p:cNvCxnSpPr>
            <a:cxnSpLocks/>
          </p:cNvCxnSpPr>
          <p:nvPr/>
        </p:nvCxnSpPr>
        <p:spPr>
          <a:xfrm>
            <a:off x="2906712" y="5145910"/>
            <a:ext cx="0" cy="4601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91EEDA70-5E9D-4806-BEA1-CDA46F03CDE3}"/>
              </a:ext>
            </a:extLst>
          </p:cNvPr>
          <p:cNvCxnSpPr>
            <a:cxnSpLocks/>
          </p:cNvCxnSpPr>
          <p:nvPr/>
        </p:nvCxnSpPr>
        <p:spPr>
          <a:xfrm rot="16200000">
            <a:off x="3568266" y="4713662"/>
            <a:ext cx="0" cy="13231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D97F1368-C57E-47E7-9418-EDDB13A9AB43}"/>
              </a:ext>
            </a:extLst>
          </p:cNvPr>
          <p:cNvCxnSpPr>
            <a:cxnSpLocks/>
          </p:cNvCxnSpPr>
          <p:nvPr/>
        </p:nvCxnSpPr>
        <p:spPr>
          <a:xfrm flipV="1">
            <a:off x="1372282" y="2685200"/>
            <a:ext cx="0" cy="26900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48C81D0-7F98-45C3-9CBA-90FB582634CE}"/>
              </a:ext>
            </a:extLst>
          </p:cNvPr>
          <p:cNvCxnSpPr>
            <a:cxnSpLocks/>
          </p:cNvCxnSpPr>
          <p:nvPr/>
        </p:nvCxnSpPr>
        <p:spPr>
          <a:xfrm rot="16200000">
            <a:off x="2797739" y="2593258"/>
            <a:ext cx="0" cy="2864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177E698-010F-4EE7-ACA9-9C8C9BF0A0D3}"/>
              </a:ext>
            </a:extLst>
          </p:cNvPr>
          <p:cNvSpPr/>
          <p:nvPr/>
        </p:nvSpPr>
        <p:spPr>
          <a:xfrm>
            <a:off x="1692488" y="3852655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2D6F139-7304-46CF-8EB0-48733B68B077}"/>
              </a:ext>
            </a:extLst>
          </p:cNvPr>
          <p:cNvSpPr/>
          <p:nvPr/>
        </p:nvSpPr>
        <p:spPr>
          <a:xfrm>
            <a:off x="3081021" y="3852655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6F7B3868-1790-4259-8166-25071E0B7FB5}"/>
              </a:ext>
            </a:extLst>
          </p:cNvPr>
          <p:cNvCxnSpPr>
            <a:cxnSpLocks/>
          </p:cNvCxnSpPr>
          <p:nvPr/>
        </p:nvCxnSpPr>
        <p:spPr>
          <a:xfrm rot="16200000">
            <a:off x="2864449" y="4029476"/>
            <a:ext cx="2730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13CF8989-FA42-4218-BCB8-90E94AEBB098}"/>
              </a:ext>
            </a:extLst>
          </p:cNvPr>
          <p:cNvCxnSpPr>
            <a:cxnSpLocks/>
          </p:cNvCxnSpPr>
          <p:nvPr/>
        </p:nvCxnSpPr>
        <p:spPr>
          <a:xfrm rot="16200000">
            <a:off x="3280145" y="1710588"/>
            <a:ext cx="0" cy="1938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C1248332-C99B-4ABD-A58F-71690E0DBD98}"/>
              </a:ext>
            </a:extLst>
          </p:cNvPr>
          <p:cNvSpPr/>
          <p:nvPr/>
        </p:nvSpPr>
        <p:spPr>
          <a:xfrm>
            <a:off x="3072553" y="2507058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5236F207-CBF4-47B8-B794-2B2105DF56EC}"/>
              </a:ext>
            </a:extLst>
          </p:cNvPr>
          <p:cNvCxnSpPr>
            <a:cxnSpLocks/>
          </p:cNvCxnSpPr>
          <p:nvPr/>
        </p:nvCxnSpPr>
        <p:spPr>
          <a:xfrm rot="16200000">
            <a:off x="1710936" y="2322627"/>
            <a:ext cx="0" cy="7142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0F6F2F65-5727-4DBB-A382-2427BC422D32}"/>
              </a:ext>
            </a:extLst>
          </p:cNvPr>
          <p:cNvCxnSpPr>
            <a:cxnSpLocks/>
          </p:cNvCxnSpPr>
          <p:nvPr/>
        </p:nvCxnSpPr>
        <p:spPr>
          <a:xfrm flipV="1">
            <a:off x="2788095" y="2877414"/>
            <a:ext cx="0" cy="115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099F4AB1-AAD5-45D3-BF13-6CFCF21129F1}"/>
              </a:ext>
            </a:extLst>
          </p:cNvPr>
          <p:cNvCxnSpPr>
            <a:cxnSpLocks/>
          </p:cNvCxnSpPr>
          <p:nvPr/>
        </p:nvCxnSpPr>
        <p:spPr>
          <a:xfrm rot="16200000">
            <a:off x="2566619" y="2885579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/>
              <p:nvPr/>
            </p:nvSpPr>
            <p:spPr>
              <a:xfrm>
                <a:off x="1873780" y="5007257"/>
                <a:ext cx="492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780" y="5007257"/>
                <a:ext cx="49237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/>
              <p:nvPr/>
            </p:nvSpPr>
            <p:spPr>
              <a:xfrm>
                <a:off x="2797739" y="3184004"/>
                <a:ext cx="492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739" y="3184004"/>
                <a:ext cx="49237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/>
              <p:nvPr/>
            </p:nvSpPr>
            <p:spPr>
              <a:xfrm>
                <a:off x="1855091" y="3821112"/>
                <a:ext cx="52123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091" y="3821112"/>
                <a:ext cx="52123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246474-07DE-4261-BB7D-6BDDA5CE3A58}"/>
              </a:ext>
            </a:extLst>
          </p:cNvPr>
          <p:cNvCxnSpPr>
            <a:cxnSpLocks/>
          </p:cNvCxnSpPr>
          <p:nvPr/>
        </p:nvCxnSpPr>
        <p:spPr>
          <a:xfrm>
            <a:off x="1692488" y="5375250"/>
            <a:ext cx="10043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EA8485C1-35A7-40F4-9BF5-F1D0F0D20F61}"/>
              </a:ext>
            </a:extLst>
          </p:cNvPr>
          <p:cNvCxnSpPr>
            <a:cxnSpLocks/>
          </p:cNvCxnSpPr>
          <p:nvPr/>
        </p:nvCxnSpPr>
        <p:spPr>
          <a:xfrm>
            <a:off x="2078995" y="2266073"/>
            <a:ext cx="0" cy="793141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B86AA708-D744-47A1-9D6A-83AE9F5B2CEC}"/>
              </a:ext>
            </a:extLst>
          </p:cNvPr>
          <p:cNvCxnSpPr>
            <a:cxnSpLocks/>
          </p:cNvCxnSpPr>
          <p:nvPr/>
        </p:nvCxnSpPr>
        <p:spPr>
          <a:xfrm>
            <a:off x="2321934" y="2266073"/>
            <a:ext cx="0" cy="793141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1B87368-EB5A-45DB-931E-A691F610531D}"/>
              </a:ext>
            </a:extLst>
          </p:cNvPr>
          <p:cNvCxnSpPr>
            <a:cxnSpLocks/>
          </p:cNvCxnSpPr>
          <p:nvPr/>
        </p:nvCxnSpPr>
        <p:spPr>
          <a:xfrm flipH="1">
            <a:off x="2068052" y="2672161"/>
            <a:ext cx="253881" cy="0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61DBEF32-09C6-495E-809A-ADF852AD10B8}"/>
                  </a:ext>
                </a:extLst>
              </p:cNvPr>
              <p:cNvSpPr/>
              <p:nvPr/>
            </p:nvSpPr>
            <p:spPr>
              <a:xfrm flipH="1">
                <a:off x="1444712" y="3363690"/>
                <a:ext cx="5983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𝐀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61DBEF32-09C6-495E-809A-ADF852AD10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444712" y="3363690"/>
                <a:ext cx="598379" cy="400110"/>
              </a:xfrm>
              <a:prstGeom prst="rect">
                <a:avLst/>
              </a:prstGeom>
              <a:blipFill>
                <a:blip r:embed="rId10"/>
                <a:stretch>
                  <a:fillRect r="-21429" b="-18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DBACE98-F280-4A36-980A-5E38ECFA9FFA}"/>
              </a:ext>
            </a:extLst>
          </p:cNvPr>
          <p:cNvSpPr/>
          <p:nvPr/>
        </p:nvSpPr>
        <p:spPr>
          <a:xfrm flipH="1">
            <a:off x="1328048" y="3570254"/>
            <a:ext cx="717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endParaRPr lang="ja-JP" altLang="en-US" sz="48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A6401E55-3E89-4765-865E-AAF84B59F874}"/>
                  </a:ext>
                </a:extLst>
              </p:cNvPr>
              <p:cNvSpPr/>
              <p:nvPr/>
            </p:nvSpPr>
            <p:spPr>
              <a:xfrm>
                <a:off x="1870636" y="1832170"/>
                <a:ext cx="7296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𝟎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A6401E55-3E89-4765-865E-AAF84B59F8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636" y="1832170"/>
                <a:ext cx="729687" cy="369332"/>
              </a:xfrm>
              <a:prstGeom prst="rect">
                <a:avLst/>
              </a:prstGeom>
              <a:blipFill>
                <a:blip r:embed="rId11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AE02951-41A7-4407-B524-8525362F2558}"/>
                  </a:ext>
                </a:extLst>
              </p:cNvPr>
              <p:cNvSpPr/>
              <p:nvPr/>
            </p:nvSpPr>
            <p:spPr>
              <a:xfrm flipH="1">
                <a:off x="583044" y="2918912"/>
                <a:ext cx="25022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𝑰</m:t>
                      </m:r>
                      <m:r>
                        <a:rPr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′′</m:t>
                      </m:r>
                    </m:oMath>
                  </m:oMathPara>
                </a14:m>
                <a:endParaRPr lang="ja-JP" altLang="en-US" sz="40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AE02951-41A7-4407-B524-8525362F25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83044" y="2918912"/>
                <a:ext cx="250225" cy="707886"/>
              </a:xfrm>
              <a:prstGeom prst="rect">
                <a:avLst/>
              </a:prstGeom>
              <a:blipFill>
                <a:blip r:embed="rId12"/>
                <a:stretch>
                  <a:fillRect r="-1195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5181A084-64DE-4499-85ED-2129FB35C316}"/>
              </a:ext>
            </a:extLst>
          </p:cNvPr>
          <p:cNvCxnSpPr>
            <a:cxnSpLocks/>
          </p:cNvCxnSpPr>
          <p:nvPr/>
        </p:nvCxnSpPr>
        <p:spPr>
          <a:xfrm>
            <a:off x="1362637" y="2955071"/>
            <a:ext cx="0" cy="584102"/>
          </a:xfrm>
          <a:prstGeom prst="line">
            <a:avLst/>
          </a:prstGeom>
          <a:ln w="571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7E5A4499-9597-4A53-B8EB-247B17F814E3}"/>
              </a:ext>
            </a:extLst>
          </p:cNvPr>
          <p:cNvCxnSpPr>
            <a:cxnSpLocks/>
          </p:cNvCxnSpPr>
          <p:nvPr/>
        </p:nvCxnSpPr>
        <p:spPr>
          <a:xfrm flipH="1">
            <a:off x="3004929" y="2679742"/>
            <a:ext cx="468349" cy="0"/>
          </a:xfrm>
          <a:prstGeom prst="line">
            <a:avLst/>
          </a:prstGeom>
          <a:ln w="571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5BDC7A8E-7567-4760-8E0A-0995BF548842}"/>
              </a:ext>
            </a:extLst>
          </p:cNvPr>
          <p:cNvCxnSpPr>
            <a:cxnSpLocks/>
          </p:cNvCxnSpPr>
          <p:nvPr/>
        </p:nvCxnSpPr>
        <p:spPr>
          <a:xfrm flipV="1">
            <a:off x="2763712" y="2848715"/>
            <a:ext cx="0" cy="516679"/>
          </a:xfrm>
          <a:prstGeom prst="line">
            <a:avLst/>
          </a:prstGeom>
          <a:ln w="571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E17CA40C-C0D2-4A9E-B9B2-8664B0DDD676}"/>
                  </a:ext>
                </a:extLst>
              </p:cNvPr>
              <p:cNvSpPr/>
              <p:nvPr/>
            </p:nvSpPr>
            <p:spPr>
              <a:xfrm>
                <a:off x="5657053" y="1924502"/>
                <a:ext cx="585373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（３）では、２つの</a:t>
                </a:r>
                <a14:m>
                  <m:oMath xmlns:m="http://schemas.openxmlformats.org/officeDocument/2006/math">
                    <m:r>
                      <a:rPr lang="en-US" altLang="ja-JP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𝟒</m:t>
                    </m:r>
                    <m:d>
                      <m:dPr>
                        <m:begChr m:val="["/>
                        <m:endChr m:val="]"/>
                        <m:ctrlP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dPr>
                      <m:e>
                        <m: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𝛀</m:t>
                        </m:r>
                      </m:e>
                    </m:d>
                  </m:oMath>
                </a14:m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の抵抗の並列つなぎになっている。</a:t>
                </a:r>
                <a:endParaRPr lang="ja-JP" altLang="en-US" sz="2400" dirty="0"/>
              </a:p>
            </p:txBody>
          </p:sp>
        </mc:Choice>
        <mc:Fallback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E17CA40C-C0D2-4A9E-B9B2-8664B0DDD6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053" y="1924502"/>
                <a:ext cx="5853737" cy="830997"/>
              </a:xfrm>
              <a:prstGeom prst="rect">
                <a:avLst/>
              </a:prstGeom>
              <a:blipFill>
                <a:blip r:embed="rId13"/>
                <a:stretch>
                  <a:fillRect l="-1667" t="-8088" b="-125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EE7ED817-5D7E-47A0-83FD-37FC6CB9FF65}"/>
                  </a:ext>
                </a:extLst>
              </p:cNvPr>
              <p:cNvSpPr/>
              <p:nvPr/>
            </p:nvSpPr>
            <p:spPr>
              <a:xfrm>
                <a:off x="5671547" y="2848715"/>
                <a:ext cx="41030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２つの</a:t>
                </a:r>
                <a14:m>
                  <m:oMath xmlns:m="http://schemas.openxmlformats.org/officeDocument/2006/math">
                    <m:r>
                      <a:rPr lang="en-US" altLang="ja-JP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𝟒</m:t>
                    </m:r>
                    <m:d>
                      <m:dPr>
                        <m:begChr m:val="["/>
                        <m:endChr m:val="]"/>
                        <m:ctrlP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dPr>
                      <m:e>
                        <m: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𝛀</m:t>
                        </m:r>
                      </m:e>
                    </m:d>
                  </m:oMath>
                </a14:m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の合成抵抗</a:t>
                </a:r>
                <a14:m>
                  <m:oMath xmlns:m="http://schemas.openxmlformats.org/officeDocument/2006/math">
                    <m:r>
                      <a:rPr lang="en-US" altLang="ja-JP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は、</a:t>
                </a:r>
                <a:endParaRPr lang="ja-JP" altLang="en-US" sz="2400" dirty="0"/>
              </a:p>
            </p:txBody>
          </p:sp>
        </mc:Choice>
        <mc:Fallback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EE7ED817-5D7E-47A0-83FD-37FC6CB9FF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547" y="2848715"/>
                <a:ext cx="4103046" cy="461665"/>
              </a:xfrm>
              <a:prstGeom prst="rect">
                <a:avLst/>
              </a:prstGeom>
              <a:blipFill>
                <a:blip r:embed="rId14"/>
                <a:stretch>
                  <a:fillRect l="-2229" t="-17105" r="-1486" b="-223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38AFE90E-1D0F-4D60-931B-968FC173506D}"/>
                  </a:ext>
                </a:extLst>
              </p:cNvPr>
              <p:cNvSpPr/>
              <p:nvPr/>
            </p:nvSpPr>
            <p:spPr>
              <a:xfrm>
                <a:off x="5957020" y="3316432"/>
                <a:ext cx="5856027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ja-JP" sz="3200" b="1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38AFE90E-1D0F-4D60-931B-968FC17350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020" y="3316432"/>
                <a:ext cx="5856027" cy="101431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69071DBF-82B5-4A1E-9F47-3B60717A43F3}"/>
              </a:ext>
            </a:extLst>
          </p:cNvPr>
          <p:cNvSpPr/>
          <p:nvPr/>
        </p:nvSpPr>
        <p:spPr>
          <a:xfrm>
            <a:off x="6700420" y="4525310"/>
            <a:ext cx="5262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同じ大きさの並列つなぎの合成抵抗は２分の１</a:t>
            </a: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BB4E148-D6B0-420B-925A-CB2E831E3EC0}"/>
              </a:ext>
            </a:extLst>
          </p:cNvPr>
          <p:cNvSpPr/>
          <p:nvPr/>
        </p:nvSpPr>
        <p:spPr>
          <a:xfrm>
            <a:off x="5849456" y="5005884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よって、オームの法則より、</a:t>
            </a:r>
            <a:endParaRPr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01E45C94-7F25-4CC1-9F89-A408785CA5FE}"/>
                  </a:ext>
                </a:extLst>
              </p:cNvPr>
              <p:cNvSpPr/>
              <p:nvPr/>
            </p:nvSpPr>
            <p:spPr>
              <a:xfrm>
                <a:off x="6414089" y="5536412"/>
                <a:ext cx="465864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</m:t>
                      </m:r>
                      <m:sSup>
                        <m:sSup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′→</m:t>
                      </m:r>
                      <m:sSup>
                        <m:sSup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′=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𝟏𝟐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 [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𝑨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en-US" altLang="ja-JP" sz="32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01E45C94-7F25-4CC1-9F89-A408785CA5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089" y="5536412"/>
                <a:ext cx="4658648" cy="58477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602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6" grpId="0"/>
      <p:bldP spid="11" grpId="0"/>
      <p:bldP spid="12" grpId="0"/>
      <p:bldP spid="58" grpId="0"/>
      <p:bldP spid="13" grpId="0"/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0938CBD-5FF5-4983-8BA9-5797CE636067}"/>
              </a:ext>
            </a:extLst>
          </p:cNvPr>
          <p:cNvSpPr/>
          <p:nvPr/>
        </p:nvSpPr>
        <p:spPr>
          <a:xfrm>
            <a:off x="403454" y="843386"/>
            <a:ext cx="11576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問２　（４）（３）の後、時間が十分に経過したときのコンデンサーの極板間の電位差を求めなさい。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/>
              <p:nvPr/>
            </p:nvSpPr>
            <p:spPr>
              <a:xfrm flipH="1">
                <a:off x="9274103" y="4370417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𝟖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274103" y="4370417"/>
                <a:ext cx="1033672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/>
              <p:nvPr/>
            </p:nvSpPr>
            <p:spPr>
              <a:xfrm flipH="1">
                <a:off x="10618019" y="4376542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618019" y="4376542"/>
                <a:ext cx="10336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/>
              <p:nvPr/>
            </p:nvSpPr>
            <p:spPr>
              <a:xfrm flipH="1">
                <a:off x="10642708" y="2999520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642708" y="2999520"/>
                <a:ext cx="103367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/>
              <p:nvPr/>
            </p:nvSpPr>
            <p:spPr>
              <a:xfrm flipH="1">
                <a:off x="9694888" y="5845929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694888" y="5845929"/>
                <a:ext cx="139148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928ED1D-5FBE-448B-A755-77909A756B08}"/>
              </a:ext>
            </a:extLst>
          </p:cNvPr>
          <p:cNvCxnSpPr>
            <a:cxnSpLocks/>
          </p:cNvCxnSpPr>
          <p:nvPr/>
        </p:nvCxnSpPr>
        <p:spPr>
          <a:xfrm>
            <a:off x="9003435" y="5497323"/>
            <a:ext cx="4180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D37AC2D-763B-4F8F-95AB-1B4333C3D174}"/>
              </a:ext>
            </a:extLst>
          </p:cNvPr>
          <p:cNvCxnSpPr>
            <a:cxnSpLocks/>
          </p:cNvCxnSpPr>
          <p:nvPr/>
        </p:nvCxnSpPr>
        <p:spPr>
          <a:xfrm>
            <a:off x="10334650" y="5101542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8156F77-830B-41D7-8ACA-2057850FE7A4}"/>
              </a:ext>
            </a:extLst>
          </p:cNvPr>
          <p:cNvCxnSpPr>
            <a:cxnSpLocks/>
          </p:cNvCxnSpPr>
          <p:nvPr/>
        </p:nvCxnSpPr>
        <p:spPr>
          <a:xfrm>
            <a:off x="10544491" y="5268016"/>
            <a:ext cx="0" cy="4601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91EEDA70-5E9D-4806-BEA1-CDA46F03CDE3}"/>
              </a:ext>
            </a:extLst>
          </p:cNvPr>
          <p:cNvCxnSpPr>
            <a:cxnSpLocks/>
          </p:cNvCxnSpPr>
          <p:nvPr/>
        </p:nvCxnSpPr>
        <p:spPr>
          <a:xfrm rot="16200000">
            <a:off x="11206045" y="4835768"/>
            <a:ext cx="0" cy="13231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D97F1368-C57E-47E7-9418-EDDB13A9AB43}"/>
              </a:ext>
            </a:extLst>
          </p:cNvPr>
          <p:cNvCxnSpPr>
            <a:cxnSpLocks/>
          </p:cNvCxnSpPr>
          <p:nvPr/>
        </p:nvCxnSpPr>
        <p:spPr>
          <a:xfrm flipV="1">
            <a:off x="9010061" y="2807306"/>
            <a:ext cx="0" cy="26900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48C81D0-7F98-45C3-9CBA-90FB582634CE}"/>
              </a:ext>
            </a:extLst>
          </p:cNvPr>
          <p:cNvCxnSpPr>
            <a:cxnSpLocks/>
          </p:cNvCxnSpPr>
          <p:nvPr/>
        </p:nvCxnSpPr>
        <p:spPr>
          <a:xfrm rot="16200000">
            <a:off x="10435518" y="2715364"/>
            <a:ext cx="0" cy="2864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177E698-010F-4EE7-ACA9-9C8C9BF0A0D3}"/>
              </a:ext>
            </a:extLst>
          </p:cNvPr>
          <p:cNvSpPr/>
          <p:nvPr/>
        </p:nvSpPr>
        <p:spPr>
          <a:xfrm>
            <a:off x="9330267" y="3974761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2D6F139-7304-46CF-8EB0-48733B68B077}"/>
              </a:ext>
            </a:extLst>
          </p:cNvPr>
          <p:cNvSpPr/>
          <p:nvPr/>
        </p:nvSpPr>
        <p:spPr>
          <a:xfrm>
            <a:off x="10718800" y="3974761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6F7B3868-1790-4259-8166-25071E0B7FB5}"/>
              </a:ext>
            </a:extLst>
          </p:cNvPr>
          <p:cNvCxnSpPr>
            <a:cxnSpLocks/>
          </p:cNvCxnSpPr>
          <p:nvPr/>
        </p:nvCxnSpPr>
        <p:spPr>
          <a:xfrm rot="16200000">
            <a:off x="10502228" y="4151582"/>
            <a:ext cx="2730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13CF8989-FA42-4218-BCB8-90E94AEBB098}"/>
              </a:ext>
            </a:extLst>
          </p:cNvPr>
          <p:cNvCxnSpPr>
            <a:cxnSpLocks/>
          </p:cNvCxnSpPr>
          <p:nvPr/>
        </p:nvCxnSpPr>
        <p:spPr>
          <a:xfrm rot="16200000">
            <a:off x="10917924" y="1832694"/>
            <a:ext cx="0" cy="1938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C1248332-C99B-4ABD-A58F-71690E0DBD98}"/>
              </a:ext>
            </a:extLst>
          </p:cNvPr>
          <p:cNvSpPr/>
          <p:nvPr/>
        </p:nvSpPr>
        <p:spPr>
          <a:xfrm>
            <a:off x="10710332" y="2629164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5236F207-CBF4-47B8-B794-2B2105DF56EC}"/>
              </a:ext>
            </a:extLst>
          </p:cNvPr>
          <p:cNvCxnSpPr>
            <a:cxnSpLocks/>
          </p:cNvCxnSpPr>
          <p:nvPr/>
        </p:nvCxnSpPr>
        <p:spPr>
          <a:xfrm rot="16200000">
            <a:off x="9348715" y="2444733"/>
            <a:ext cx="0" cy="7142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E4CB573-CEF3-447A-B00C-3C4AEF8A47D5}"/>
              </a:ext>
            </a:extLst>
          </p:cNvPr>
          <p:cNvCxnSpPr>
            <a:cxnSpLocks/>
          </p:cNvCxnSpPr>
          <p:nvPr/>
        </p:nvCxnSpPr>
        <p:spPr>
          <a:xfrm>
            <a:off x="9705831" y="2405278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47C08F1D-478B-4AAE-BD20-9C33594E99DB}"/>
              </a:ext>
            </a:extLst>
          </p:cNvPr>
          <p:cNvCxnSpPr>
            <a:cxnSpLocks/>
          </p:cNvCxnSpPr>
          <p:nvPr/>
        </p:nvCxnSpPr>
        <p:spPr>
          <a:xfrm>
            <a:off x="9948770" y="2405278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0F6F2F65-5727-4DBB-A382-2427BC422D32}"/>
              </a:ext>
            </a:extLst>
          </p:cNvPr>
          <p:cNvCxnSpPr>
            <a:cxnSpLocks/>
          </p:cNvCxnSpPr>
          <p:nvPr/>
        </p:nvCxnSpPr>
        <p:spPr>
          <a:xfrm flipV="1">
            <a:off x="10425874" y="3198419"/>
            <a:ext cx="0" cy="9520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099F4AB1-AAD5-45D3-BF13-6CFCF21129F1}"/>
              </a:ext>
            </a:extLst>
          </p:cNvPr>
          <p:cNvCxnSpPr>
            <a:cxnSpLocks/>
          </p:cNvCxnSpPr>
          <p:nvPr/>
        </p:nvCxnSpPr>
        <p:spPr>
          <a:xfrm rot="16200000">
            <a:off x="10204398" y="3007685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/>
              <p:nvPr/>
            </p:nvSpPr>
            <p:spPr>
              <a:xfrm>
                <a:off x="9511559" y="5116129"/>
                <a:ext cx="492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1559" y="5116129"/>
                <a:ext cx="49237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/>
              <p:nvPr/>
            </p:nvSpPr>
            <p:spPr>
              <a:xfrm>
                <a:off x="10358940" y="3289524"/>
                <a:ext cx="492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8940" y="3289524"/>
                <a:ext cx="49237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/>
              <p:nvPr/>
            </p:nvSpPr>
            <p:spPr>
              <a:xfrm>
                <a:off x="9492870" y="3943218"/>
                <a:ext cx="52123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870" y="3943218"/>
                <a:ext cx="52123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246474-07DE-4261-BB7D-6BDDA5CE3A58}"/>
              </a:ext>
            </a:extLst>
          </p:cNvPr>
          <p:cNvCxnSpPr>
            <a:cxnSpLocks/>
          </p:cNvCxnSpPr>
          <p:nvPr/>
        </p:nvCxnSpPr>
        <p:spPr>
          <a:xfrm>
            <a:off x="9330267" y="5497356"/>
            <a:ext cx="10043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FEA563EF-058D-4FE9-8CF6-BB64E6635750}"/>
              </a:ext>
            </a:extLst>
          </p:cNvPr>
          <p:cNvCxnSpPr>
            <a:cxnSpLocks/>
          </p:cNvCxnSpPr>
          <p:nvPr/>
        </p:nvCxnSpPr>
        <p:spPr>
          <a:xfrm flipH="1">
            <a:off x="10484625" y="2801848"/>
            <a:ext cx="468349" cy="0"/>
          </a:xfrm>
          <a:prstGeom prst="line">
            <a:avLst/>
          </a:prstGeom>
          <a:ln w="571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FFB582F3-C2BE-4661-B4D5-6E98DD8B5913}"/>
              </a:ext>
            </a:extLst>
          </p:cNvPr>
          <p:cNvCxnSpPr>
            <a:cxnSpLocks/>
          </p:cNvCxnSpPr>
          <p:nvPr/>
        </p:nvCxnSpPr>
        <p:spPr>
          <a:xfrm flipH="1">
            <a:off x="10476158" y="4147446"/>
            <a:ext cx="468349" cy="0"/>
          </a:xfrm>
          <a:prstGeom prst="line">
            <a:avLst/>
          </a:prstGeom>
          <a:ln w="571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36BC877-83EF-45D1-9C3A-B76F6E48F6EF}"/>
              </a:ext>
            </a:extLst>
          </p:cNvPr>
          <p:cNvCxnSpPr>
            <a:cxnSpLocks/>
          </p:cNvCxnSpPr>
          <p:nvPr/>
        </p:nvCxnSpPr>
        <p:spPr>
          <a:xfrm flipH="1">
            <a:off x="9043210" y="4147446"/>
            <a:ext cx="468349" cy="0"/>
          </a:xfrm>
          <a:prstGeom prst="line">
            <a:avLst/>
          </a:prstGeom>
          <a:ln w="571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6FB3F27-79F7-4FBF-97F0-0F22E1C77222}"/>
                  </a:ext>
                </a:extLst>
              </p:cNvPr>
              <p:cNvSpPr/>
              <p:nvPr/>
            </p:nvSpPr>
            <p:spPr>
              <a:xfrm flipH="1">
                <a:off x="8082603" y="2563839"/>
                <a:ext cx="5983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𝐀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6FB3F27-79F7-4FBF-97F0-0F22E1C772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082603" y="2563839"/>
                <a:ext cx="598379" cy="400110"/>
              </a:xfrm>
              <a:prstGeom prst="rect">
                <a:avLst/>
              </a:prstGeom>
              <a:blipFill>
                <a:blip r:embed="rId9"/>
                <a:stretch>
                  <a:fillRect r="-21429" b="-18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0EF64F9E-5B59-488C-AFEC-C9753DB328E8}"/>
              </a:ext>
            </a:extLst>
          </p:cNvPr>
          <p:cNvSpPr/>
          <p:nvPr/>
        </p:nvSpPr>
        <p:spPr>
          <a:xfrm flipH="1">
            <a:off x="8625969" y="2362354"/>
            <a:ext cx="717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endParaRPr lang="ja-JP" altLang="en-US" sz="48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919DEC5-EC26-4312-AB43-8DD9CBEFC0E9}"/>
              </a:ext>
            </a:extLst>
          </p:cNvPr>
          <p:cNvCxnSpPr/>
          <p:nvPr/>
        </p:nvCxnSpPr>
        <p:spPr>
          <a:xfrm>
            <a:off x="9125446" y="2141489"/>
            <a:ext cx="1168400" cy="0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053A7F1-B2C2-4197-BF55-96E4788FB1ED}"/>
                  </a:ext>
                </a:extLst>
              </p:cNvPr>
              <p:cNvSpPr/>
              <p:nvPr/>
            </p:nvSpPr>
            <p:spPr>
              <a:xfrm flipH="1">
                <a:off x="9013906" y="1601196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0070C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053A7F1-B2C2-4197-BF55-96E4788FB1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013906" y="1601196"/>
                <a:ext cx="139148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786F4954-A61C-480A-89A9-EFDADAC60A8C}"/>
              </a:ext>
            </a:extLst>
          </p:cNvPr>
          <p:cNvSpPr/>
          <p:nvPr/>
        </p:nvSpPr>
        <p:spPr>
          <a:xfrm>
            <a:off x="9269425" y="23945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　　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F3C2FF07-ABDA-44AD-9B80-24E7F1B0C830}"/>
              </a:ext>
            </a:extLst>
          </p:cNvPr>
          <p:cNvSpPr/>
          <p:nvPr/>
        </p:nvSpPr>
        <p:spPr>
          <a:xfrm>
            <a:off x="9269425" y="282550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　　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1B56811B-ABDE-4CC3-987D-DA2A2F65166B}"/>
              </a:ext>
            </a:extLst>
          </p:cNvPr>
          <p:cNvCxnSpPr/>
          <p:nvPr/>
        </p:nvCxnSpPr>
        <p:spPr>
          <a:xfrm>
            <a:off x="9125446" y="3799775"/>
            <a:ext cx="1168400" cy="0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F346F1DF-165B-4D86-9453-D52462E092EF}"/>
                  </a:ext>
                </a:extLst>
              </p:cNvPr>
              <p:cNvSpPr/>
              <p:nvPr/>
            </p:nvSpPr>
            <p:spPr>
              <a:xfrm flipH="1">
                <a:off x="9013906" y="3259482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0070C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F346F1DF-165B-4D86-9453-D52462E092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013906" y="3259482"/>
                <a:ext cx="139148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AC95DEA5-950B-48B1-B1CB-83B186F91C06}"/>
                  </a:ext>
                </a:extLst>
              </p:cNvPr>
              <p:cNvSpPr/>
              <p:nvPr/>
            </p:nvSpPr>
            <p:spPr>
              <a:xfrm flipH="1">
                <a:off x="8633817" y="3783074"/>
                <a:ext cx="25022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𝒊</m:t>
                      </m:r>
                    </m:oMath>
                  </m:oMathPara>
                </a14:m>
                <a:endParaRPr lang="ja-JP" altLang="en-US" sz="40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AC95DEA5-950B-48B1-B1CB-83B186F91C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633817" y="3783074"/>
                <a:ext cx="250225" cy="707886"/>
              </a:xfrm>
              <a:prstGeom prst="rect">
                <a:avLst/>
              </a:prstGeom>
              <a:blipFill>
                <a:blip r:embed="rId12"/>
                <a:stretch>
                  <a:fillRect r="-73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F08DBF38-72C1-4213-8525-2D68F4AAB442}"/>
                  </a:ext>
                </a:extLst>
              </p:cNvPr>
              <p:cNvSpPr/>
              <p:nvPr/>
            </p:nvSpPr>
            <p:spPr>
              <a:xfrm>
                <a:off x="480645" y="1288162"/>
                <a:ext cx="7577832" cy="1990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（３）の後、十分に時間が経過するとき、コンデンサーには電流が流れないが、３つの抵抗には、電流が流れている。</a:t>
                </a:r>
                <a:endParaRPr lang="en-US" altLang="ja-JP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その時、並列になっている抵抗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とコンデンサーの電圧は等しい。これを</a:t>
                </a:r>
                <a14:m>
                  <m:oMath xmlns:m="http://schemas.openxmlformats.org/officeDocument/2006/math">
                    <m:r>
                      <a:rPr lang="en-US" altLang="ja-JP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𝑽</m:t>
                    </m:r>
                  </m:oMath>
                </a14:m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とする。</a:t>
                </a:r>
                <a:endParaRPr lang="ja-JP" altLang="en-US" sz="2400" dirty="0"/>
              </a:p>
            </p:txBody>
          </p:sp>
        </mc:Choice>
        <mc:Fallback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F08DBF38-72C1-4213-8525-2D68F4AAB4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45" y="1288162"/>
                <a:ext cx="7577832" cy="1990610"/>
              </a:xfrm>
              <a:prstGeom prst="rect">
                <a:avLst/>
              </a:prstGeom>
              <a:blipFill>
                <a:blip r:embed="rId13"/>
                <a:stretch>
                  <a:fillRect l="-1287" t="-2446" r="-885" b="-18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7A22C13-D985-4E79-9119-6D74BA6DCD84}"/>
                  </a:ext>
                </a:extLst>
              </p:cNvPr>
              <p:cNvSpPr/>
              <p:nvPr/>
            </p:nvSpPr>
            <p:spPr>
              <a:xfrm>
                <a:off x="547845" y="3321037"/>
                <a:ext cx="757783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抵抗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</a:t>
                </a:r>
                <a14:m>
                  <m:oMath xmlns:m="http://schemas.openxmlformats.org/officeDocument/2006/math">
                    <m:r>
                      <a:rPr lang="en-US" altLang="ja-JP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𝒊</m:t>
                    </m:r>
                  </m:oMath>
                </a14:m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は、オームの法則より、</a:t>
                </a:r>
                <a:endParaRPr lang="ja-JP" altLang="en-US" sz="2400" dirty="0"/>
              </a:p>
            </p:txBody>
          </p:sp>
        </mc:Choice>
        <mc:Fallback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7A22C13-D985-4E79-9119-6D74BA6DCD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845" y="3321037"/>
                <a:ext cx="7577832" cy="461665"/>
              </a:xfrm>
              <a:prstGeom prst="rect">
                <a:avLst/>
              </a:prstGeom>
              <a:blipFill>
                <a:blip r:embed="rId14"/>
                <a:stretch>
                  <a:fillRect l="-1287" t="-17105" b="-223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4C9CE834-CE7C-49B7-AA72-9EB6D3BD492F}"/>
                  </a:ext>
                </a:extLst>
              </p:cNvPr>
              <p:cNvSpPr/>
              <p:nvPr/>
            </p:nvSpPr>
            <p:spPr>
              <a:xfrm>
                <a:off x="956613" y="3855057"/>
                <a:ext cx="537140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d>
                        <m:d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𝟖</m:t>
                          </m:r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e>
                      </m:d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𝒊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→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𝒊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 [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𝑨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en-US" altLang="ja-JP" sz="32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4C9CE834-CE7C-49B7-AA72-9EB6D3BD49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613" y="3855057"/>
                <a:ext cx="5371407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8A26FCD4-2E4A-470A-B8CA-93B757E7E501}"/>
              </a:ext>
            </a:extLst>
          </p:cNvPr>
          <p:cNvSpPr/>
          <p:nvPr/>
        </p:nvSpPr>
        <p:spPr>
          <a:xfrm>
            <a:off x="547845" y="4662433"/>
            <a:ext cx="7577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よって、</a:t>
            </a:r>
            <a:endParaRPr lang="ja-JP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8B7DF74C-FBB4-46B9-9806-451FF758EF39}"/>
                  </a:ext>
                </a:extLst>
              </p:cNvPr>
              <p:cNvSpPr/>
              <p:nvPr/>
            </p:nvSpPr>
            <p:spPr>
              <a:xfrm>
                <a:off x="1921646" y="4600877"/>
                <a:ext cx="548714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𝟖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𝒊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𝟖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𝟏𝟗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 [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en-US" altLang="ja-JP" sz="32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8B7DF74C-FBB4-46B9-9806-451FF758EF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646" y="4600877"/>
                <a:ext cx="5487143" cy="58477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正方形/長方形 70">
                <a:extLst>
                  <a:ext uri="{FF2B5EF4-FFF2-40B4-BE49-F238E27FC236}">
                    <a16:creationId xmlns:a16="http://schemas.microsoft.com/office/drawing/2014/main" id="{43E02D7F-B6B2-4365-BF76-8275DAFC8D64}"/>
                  </a:ext>
                </a:extLst>
              </p:cNvPr>
              <p:cNvSpPr/>
              <p:nvPr/>
            </p:nvSpPr>
            <p:spPr>
              <a:xfrm>
                <a:off x="977149" y="5355009"/>
                <a:ext cx="7232276" cy="844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000" dirty="0">
                    <a:solidFill>
                      <a:srgbClr val="0070C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または、直列つなぎの場合、電圧の比は抵抗の比だから、</a:t>
                </a:r>
                <a:endParaRPr lang="en-US" altLang="ja-JP" sz="2000" dirty="0">
                  <a:solidFill>
                    <a:srgbClr val="0070C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2000" b="1" dirty="0">
                    <a:solidFill>
                      <a:srgbClr val="0070C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𝑽</m:t>
                    </m:r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</m:t>
                    </m:r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𝟐𝟒</m:t>
                    </m:r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ja-JP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altLang="ja-JP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  <m:r>
                          <a:rPr lang="en-US" altLang="ja-JP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</m:t>
                    </m:r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𝟏𝟗</m:t>
                    </m:r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.</m:t>
                    </m:r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𝟐</m:t>
                    </m:r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[</m:t>
                    </m:r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𝑽</m:t>
                    </m:r>
                    <m:r>
                      <a:rPr lang="en-US" altLang="ja-JP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endParaRPr lang="en-US" altLang="ja-JP" sz="2000" b="1" i="1" dirty="0">
                  <a:solidFill>
                    <a:srgbClr val="0070C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71" name="正方形/長方形 70">
                <a:extLst>
                  <a:ext uri="{FF2B5EF4-FFF2-40B4-BE49-F238E27FC236}">
                    <a16:creationId xmlns:a16="http://schemas.microsoft.com/office/drawing/2014/main" id="{43E02D7F-B6B2-4365-BF76-8275DAFC8D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149" y="5355009"/>
                <a:ext cx="7232276" cy="844783"/>
              </a:xfrm>
              <a:prstGeom prst="rect">
                <a:avLst/>
              </a:prstGeom>
              <a:blipFill>
                <a:blip r:embed="rId17"/>
                <a:stretch>
                  <a:fillRect l="-842" t="-35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125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8" grpId="0"/>
      <p:bldP spid="50" grpId="0"/>
      <p:bldP spid="56" grpId="0"/>
      <p:bldP spid="58" grpId="0"/>
      <p:bldP spid="62" grpId="0"/>
      <p:bldP spid="63" grpId="0"/>
      <p:bldP spid="68" grpId="0"/>
      <p:bldP spid="69" grpId="0"/>
      <p:bldP spid="70" grpId="0"/>
      <p:bldP spid="7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0938CBD-5FF5-4983-8BA9-5797CE636067}"/>
              </a:ext>
            </a:extLst>
          </p:cNvPr>
          <p:cNvSpPr/>
          <p:nvPr/>
        </p:nvSpPr>
        <p:spPr>
          <a:xfrm>
            <a:off x="403454" y="843386"/>
            <a:ext cx="115768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問２　（５）（４）において、コンデンサーの電気容量を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0.5[</a:t>
            </a:r>
            <a:r>
              <a:rPr lang="en-US" altLang="ja-JP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μF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として、コンデンサーに蓄えられている電気量を求めなさい。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/>
              <p:nvPr/>
            </p:nvSpPr>
            <p:spPr>
              <a:xfrm flipH="1">
                <a:off x="9274103" y="4370417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𝟖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417F6E11-A3AE-4E24-815F-7DEA7C4941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274103" y="4370417"/>
                <a:ext cx="1033672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/>
              <p:nvPr/>
            </p:nvSpPr>
            <p:spPr>
              <a:xfrm flipH="1">
                <a:off x="10618019" y="4376542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2C9BA03-DB59-4389-94E8-0CDE26E5F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618019" y="4376542"/>
                <a:ext cx="10336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/>
              <p:nvPr/>
            </p:nvSpPr>
            <p:spPr>
              <a:xfrm flipH="1">
                <a:off x="10642708" y="2999520"/>
                <a:ext cx="10336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6E656AEA-DF0A-49B7-B12D-3C18D3179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642708" y="2999520"/>
                <a:ext cx="103367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/>
              <p:nvPr/>
            </p:nvSpPr>
            <p:spPr>
              <a:xfrm flipH="1">
                <a:off x="9694888" y="5845929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2B46CF4F-C040-408F-9CFB-D178DC3051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694888" y="5845929"/>
                <a:ext cx="139148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928ED1D-5FBE-448B-A755-77909A756B08}"/>
              </a:ext>
            </a:extLst>
          </p:cNvPr>
          <p:cNvCxnSpPr>
            <a:cxnSpLocks/>
          </p:cNvCxnSpPr>
          <p:nvPr/>
        </p:nvCxnSpPr>
        <p:spPr>
          <a:xfrm>
            <a:off x="9003435" y="5497323"/>
            <a:ext cx="4180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D37AC2D-763B-4F8F-95AB-1B4333C3D174}"/>
              </a:ext>
            </a:extLst>
          </p:cNvPr>
          <p:cNvCxnSpPr>
            <a:cxnSpLocks/>
          </p:cNvCxnSpPr>
          <p:nvPr/>
        </p:nvCxnSpPr>
        <p:spPr>
          <a:xfrm>
            <a:off x="10334650" y="5101542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8156F77-830B-41D7-8ACA-2057850FE7A4}"/>
              </a:ext>
            </a:extLst>
          </p:cNvPr>
          <p:cNvCxnSpPr>
            <a:cxnSpLocks/>
          </p:cNvCxnSpPr>
          <p:nvPr/>
        </p:nvCxnSpPr>
        <p:spPr>
          <a:xfrm>
            <a:off x="10544491" y="5268016"/>
            <a:ext cx="0" cy="4601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91EEDA70-5E9D-4806-BEA1-CDA46F03CDE3}"/>
              </a:ext>
            </a:extLst>
          </p:cNvPr>
          <p:cNvCxnSpPr>
            <a:cxnSpLocks/>
          </p:cNvCxnSpPr>
          <p:nvPr/>
        </p:nvCxnSpPr>
        <p:spPr>
          <a:xfrm rot="16200000">
            <a:off x="11206045" y="4835768"/>
            <a:ext cx="0" cy="13231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D97F1368-C57E-47E7-9418-EDDB13A9AB43}"/>
              </a:ext>
            </a:extLst>
          </p:cNvPr>
          <p:cNvCxnSpPr>
            <a:cxnSpLocks/>
          </p:cNvCxnSpPr>
          <p:nvPr/>
        </p:nvCxnSpPr>
        <p:spPr>
          <a:xfrm flipV="1">
            <a:off x="9010061" y="2807306"/>
            <a:ext cx="0" cy="26900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48C81D0-7F98-45C3-9CBA-90FB582634CE}"/>
              </a:ext>
            </a:extLst>
          </p:cNvPr>
          <p:cNvCxnSpPr>
            <a:cxnSpLocks/>
          </p:cNvCxnSpPr>
          <p:nvPr/>
        </p:nvCxnSpPr>
        <p:spPr>
          <a:xfrm rot="16200000">
            <a:off x="10435518" y="2715364"/>
            <a:ext cx="0" cy="2864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177E698-010F-4EE7-ACA9-9C8C9BF0A0D3}"/>
              </a:ext>
            </a:extLst>
          </p:cNvPr>
          <p:cNvSpPr/>
          <p:nvPr/>
        </p:nvSpPr>
        <p:spPr>
          <a:xfrm>
            <a:off x="9330267" y="3974761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2D6F139-7304-46CF-8EB0-48733B68B077}"/>
              </a:ext>
            </a:extLst>
          </p:cNvPr>
          <p:cNvSpPr/>
          <p:nvPr/>
        </p:nvSpPr>
        <p:spPr>
          <a:xfrm>
            <a:off x="10718800" y="3974761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6F7B3868-1790-4259-8166-25071E0B7FB5}"/>
              </a:ext>
            </a:extLst>
          </p:cNvPr>
          <p:cNvCxnSpPr>
            <a:cxnSpLocks/>
          </p:cNvCxnSpPr>
          <p:nvPr/>
        </p:nvCxnSpPr>
        <p:spPr>
          <a:xfrm rot="16200000">
            <a:off x="10502228" y="4151582"/>
            <a:ext cx="27307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13CF8989-FA42-4218-BCB8-90E94AEBB098}"/>
              </a:ext>
            </a:extLst>
          </p:cNvPr>
          <p:cNvCxnSpPr>
            <a:cxnSpLocks/>
          </p:cNvCxnSpPr>
          <p:nvPr/>
        </p:nvCxnSpPr>
        <p:spPr>
          <a:xfrm rot="16200000">
            <a:off x="10917924" y="1832694"/>
            <a:ext cx="0" cy="1938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C1248332-C99B-4ABD-A58F-71690E0DBD98}"/>
              </a:ext>
            </a:extLst>
          </p:cNvPr>
          <p:cNvSpPr/>
          <p:nvPr/>
        </p:nvSpPr>
        <p:spPr>
          <a:xfrm>
            <a:off x="10710332" y="2629164"/>
            <a:ext cx="810134" cy="3453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5236F207-CBF4-47B8-B794-2B2105DF56EC}"/>
              </a:ext>
            </a:extLst>
          </p:cNvPr>
          <p:cNvCxnSpPr>
            <a:cxnSpLocks/>
          </p:cNvCxnSpPr>
          <p:nvPr/>
        </p:nvCxnSpPr>
        <p:spPr>
          <a:xfrm rot="16200000">
            <a:off x="9348715" y="2444733"/>
            <a:ext cx="0" cy="7142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E4CB573-CEF3-447A-B00C-3C4AEF8A47D5}"/>
              </a:ext>
            </a:extLst>
          </p:cNvPr>
          <p:cNvCxnSpPr>
            <a:cxnSpLocks/>
          </p:cNvCxnSpPr>
          <p:nvPr/>
        </p:nvCxnSpPr>
        <p:spPr>
          <a:xfrm>
            <a:off x="9705831" y="2405278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47C08F1D-478B-4AAE-BD20-9C33594E99DB}"/>
              </a:ext>
            </a:extLst>
          </p:cNvPr>
          <p:cNvCxnSpPr>
            <a:cxnSpLocks/>
          </p:cNvCxnSpPr>
          <p:nvPr/>
        </p:nvCxnSpPr>
        <p:spPr>
          <a:xfrm>
            <a:off x="9948770" y="2405278"/>
            <a:ext cx="0" cy="793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0F6F2F65-5727-4DBB-A382-2427BC422D32}"/>
              </a:ext>
            </a:extLst>
          </p:cNvPr>
          <p:cNvCxnSpPr>
            <a:cxnSpLocks/>
          </p:cNvCxnSpPr>
          <p:nvPr/>
        </p:nvCxnSpPr>
        <p:spPr>
          <a:xfrm flipV="1">
            <a:off x="10425874" y="3198419"/>
            <a:ext cx="0" cy="9520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099F4AB1-AAD5-45D3-BF13-6CFCF21129F1}"/>
              </a:ext>
            </a:extLst>
          </p:cNvPr>
          <p:cNvCxnSpPr>
            <a:cxnSpLocks/>
          </p:cNvCxnSpPr>
          <p:nvPr/>
        </p:nvCxnSpPr>
        <p:spPr>
          <a:xfrm rot="16200000">
            <a:off x="10204398" y="3007685"/>
            <a:ext cx="4429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/>
              <p:nvPr/>
            </p:nvSpPr>
            <p:spPr>
              <a:xfrm>
                <a:off x="9511559" y="5116129"/>
                <a:ext cx="492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B4059854-5578-4547-8801-444E12719F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1559" y="5116129"/>
                <a:ext cx="49237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/>
              <p:nvPr/>
            </p:nvSpPr>
            <p:spPr>
              <a:xfrm>
                <a:off x="10358940" y="3289524"/>
                <a:ext cx="4923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𝑺</m:t>
                          </m:r>
                        </m:e>
                        <m:sub>
                          <m:r>
                            <a:rPr lang="en-US" altLang="ja-JP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9C12817C-61C1-49F6-84B9-FC03FA9FF7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8940" y="3289524"/>
                <a:ext cx="49237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/>
              <p:nvPr/>
            </p:nvSpPr>
            <p:spPr>
              <a:xfrm>
                <a:off x="9492870" y="3943218"/>
                <a:ext cx="52123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D0AF1ED1-F025-4D92-892B-F0CE7DD866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870" y="3943218"/>
                <a:ext cx="52123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3246474-07DE-4261-BB7D-6BDDA5CE3A58}"/>
              </a:ext>
            </a:extLst>
          </p:cNvPr>
          <p:cNvCxnSpPr>
            <a:cxnSpLocks/>
          </p:cNvCxnSpPr>
          <p:nvPr/>
        </p:nvCxnSpPr>
        <p:spPr>
          <a:xfrm>
            <a:off x="9330267" y="5497356"/>
            <a:ext cx="10043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FEA563EF-058D-4FE9-8CF6-BB64E6635750}"/>
              </a:ext>
            </a:extLst>
          </p:cNvPr>
          <p:cNvCxnSpPr>
            <a:cxnSpLocks/>
          </p:cNvCxnSpPr>
          <p:nvPr/>
        </p:nvCxnSpPr>
        <p:spPr>
          <a:xfrm flipH="1">
            <a:off x="10484625" y="2801848"/>
            <a:ext cx="468349" cy="0"/>
          </a:xfrm>
          <a:prstGeom prst="line">
            <a:avLst/>
          </a:prstGeom>
          <a:ln w="571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FFB582F3-C2BE-4661-B4D5-6E98DD8B5913}"/>
              </a:ext>
            </a:extLst>
          </p:cNvPr>
          <p:cNvCxnSpPr>
            <a:cxnSpLocks/>
          </p:cNvCxnSpPr>
          <p:nvPr/>
        </p:nvCxnSpPr>
        <p:spPr>
          <a:xfrm flipH="1">
            <a:off x="10476158" y="4147446"/>
            <a:ext cx="468349" cy="0"/>
          </a:xfrm>
          <a:prstGeom prst="line">
            <a:avLst/>
          </a:prstGeom>
          <a:ln w="571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36BC877-83EF-45D1-9C3A-B76F6E48F6EF}"/>
              </a:ext>
            </a:extLst>
          </p:cNvPr>
          <p:cNvCxnSpPr>
            <a:cxnSpLocks/>
          </p:cNvCxnSpPr>
          <p:nvPr/>
        </p:nvCxnSpPr>
        <p:spPr>
          <a:xfrm flipH="1">
            <a:off x="9043210" y="4147446"/>
            <a:ext cx="468349" cy="0"/>
          </a:xfrm>
          <a:prstGeom prst="line">
            <a:avLst/>
          </a:prstGeom>
          <a:ln w="5715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6FB3F27-79F7-4FBF-97F0-0F22E1C77222}"/>
                  </a:ext>
                </a:extLst>
              </p:cNvPr>
              <p:cNvSpPr/>
              <p:nvPr/>
            </p:nvSpPr>
            <p:spPr>
              <a:xfrm flipH="1">
                <a:off x="8082603" y="2563839"/>
                <a:ext cx="5983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𝐀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6FB3F27-79F7-4FBF-97F0-0F22E1C772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082603" y="2563839"/>
                <a:ext cx="598379" cy="400110"/>
              </a:xfrm>
              <a:prstGeom prst="rect">
                <a:avLst/>
              </a:prstGeom>
              <a:blipFill>
                <a:blip r:embed="rId9"/>
                <a:stretch>
                  <a:fillRect r="-21429" b="-18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0EF64F9E-5B59-488C-AFEC-C9753DB328E8}"/>
              </a:ext>
            </a:extLst>
          </p:cNvPr>
          <p:cNvSpPr/>
          <p:nvPr/>
        </p:nvSpPr>
        <p:spPr>
          <a:xfrm flipH="1">
            <a:off x="8625969" y="2362354"/>
            <a:ext cx="717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endParaRPr lang="ja-JP" altLang="en-US" sz="48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919DEC5-EC26-4312-AB43-8DD9CBEFC0E9}"/>
              </a:ext>
            </a:extLst>
          </p:cNvPr>
          <p:cNvCxnSpPr/>
          <p:nvPr/>
        </p:nvCxnSpPr>
        <p:spPr>
          <a:xfrm>
            <a:off x="9125446" y="2141489"/>
            <a:ext cx="1168400" cy="0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053A7F1-B2C2-4197-BF55-96E4788FB1ED}"/>
                  </a:ext>
                </a:extLst>
              </p:cNvPr>
              <p:cNvSpPr/>
              <p:nvPr/>
            </p:nvSpPr>
            <p:spPr>
              <a:xfrm flipH="1">
                <a:off x="9013906" y="1601196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0070C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053A7F1-B2C2-4197-BF55-96E4788FB1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013906" y="1601196"/>
                <a:ext cx="139148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786F4954-A61C-480A-89A9-EFDADAC60A8C}"/>
              </a:ext>
            </a:extLst>
          </p:cNvPr>
          <p:cNvSpPr/>
          <p:nvPr/>
        </p:nvSpPr>
        <p:spPr>
          <a:xfrm>
            <a:off x="9269425" y="23945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　　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F3C2FF07-ABDA-44AD-9B80-24E7F1B0C830}"/>
              </a:ext>
            </a:extLst>
          </p:cNvPr>
          <p:cNvSpPr/>
          <p:nvPr/>
        </p:nvSpPr>
        <p:spPr>
          <a:xfrm>
            <a:off x="9269425" y="282550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　　－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1B56811B-ABDE-4CC3-987D-DA2A2F65166B}"/>
              </a:ext>
            </a:extLst>
          </p:cNvPr>
          <p:cNvCxnSpPr/>
          <p:nvPr/>
        </p:nvCxnSpPr>
        <p:spPr>
          <a:xfrm>
            <a:off x="9125446" y="3799775"/>
            <a:ext cx="1168400" cy="0"/>
          </a:xfrm>
          <a:prstGeom prst="straightConnector1">
            <a:avLst/>
          </a:prstGeom>
          <a:ln w="5715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F346F1DF-165B-4D86-9453-D52462E092EF}"/>
                  </a:ext>
                </a:extLst>
              </p:cNvPr>
              <p:cNvSpPr/>
              <p:nvPr/>
            </p:nvSpPr>
            <p:spPr>
              <a:xfrm flipH="1">
                <a:off x="9013906" y="3259482"/>
                <a:ext cx="13914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0070C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F346F1DF-165B-4D86-9453-D52462E092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013906" y="3259482"/>
                <a:ext cx="139148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AC95DEA5-950B-48B1-B1CB-83B186F91C06}"/>
                  </a:ext>
                </a:extLst>
              </p:cNvPr>
              <p:cNvSpPr/>
              <p:nvPr/>
            </p:nvSpPr>
            <p:spPr>
              <a:xfrm flipH="1">
                <a:off x="8633817" y="3783074"/>
                <a:ext cx="25022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𝒊</m:t>
                      </m:r>
                    </m:oMath>
                  </m:oMathPara>
                </a14:m>
                <a:endParaRPr lang="ja-JP" altLang="en-US" sz="40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AC95DEA5-950B-48B1-B1CB-83B186F91C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633817" y="3783074"/>
                <a:ext cx="250225" cy="707886"/>
              </a:xfrm>
              <a:prstGeom prst="rect">
                <a:avLst/>
              </a:prstGeom>
              <a:blipFill>
                <a:blip r:embed="rId12"/>
                <a:stretch>
                  <a:fillRect r="-73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正方形/長方形 68">
                <a:extLst>
                  <a:ext uri="{FF2B5EF4-FFF2-40B4-BE49-F238E27FC236}">
                    <a16:creationId xmlns:a16="http://schemas.microsoft.com/office/drawing/2014/main" id="{53FA88F5-55FC-4B36-A1EC-9F8EF785F71E}"/>
                  </a:ext>
                </a:extLst>
              </p:cNvPr>
              <p:cNvSpPr/>
              <p:nvPr/>
            </p:nvSpPr>
            <p:spPr>
              <a:xfrm>
                <a:off x="1178032" y="1776018"/>
                <a:ext cx="265636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r>
                        <a:rPr lang="en-US" altLang="ja-JP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𝟏𝟗</m:t>
                      </m:r>
                      <m:r>
                        <a:rPr lang="en-US" altLang="ja-JP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</m:t>
                      </m:r>
                      <m:r>
                        <a:rPr lang="en-US" altLang="ja-JP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 [</m:t>
                      </m:r>
                      <m:r>
                        <a:rPr lang="en-US" altLang="ja-JP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r>
                        <a:rPr lang="en-US" altLang="ja-JP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en-US" altLang="ja-JP" sz="3200" b="1" i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69" name="正方形/長方形 68">
                <a:extLst>
                  <a:ext uri="{FF2B5EF4-FFF2-40B4-BE49-F238E27FC236}">
                    <a16:creationId xmlns:a16="http://schemas.microsoft.com/office/drawing/2014/main" id="{53FA88F5-55FC-4B36-A1EC-9F8EF785F7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032" y="1776018"/>
                <a:ext cx="2656368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4E73F09C-8A5D-47DC-854D-D7BC5797F0E0}"/>
                  </a:ext>
                </a:extLst>
              </p:cNvPr>
              <p:cNvSpPr/>
              <p:nvPr/>
            </p:nvSpPr>
            <p:spPr>
              <a:xfrm>
                <a:off x="1209842" y="2629164"/>
                <a:ext cx="5145832" cy="15808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𝑸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𝑪𝑽</m:t>
                      </m:r>
                    </m:oMath>
                  </m:oMathPara>
                </a14:m>
                <a:endParaRPr lang="en-US" altLang="ja-JP" sz="32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ＭＳ 明朝" panose="02020609040205080304" pitchFamily="17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→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𝑸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𝟓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𝟏𝟗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</m:t>
                      </m:r>
                      <m:r>
                        <a:rPr lang="en-US" altLang="ja-JP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sSup>
                        <m:sSup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n-US" altLang="ja-JP" sz="32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𝟗</m:t>
                      </m:r>
                      <m:r>
                        <a:rPr lang="en-US" altLang="ja-JP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𝟔</m:t>
                      </m:r>
                      <m:r>
                        <a:rPr lang="en-US" altLang="ja-JP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ja-JP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sSup>
                        <m:sSupPr>
                          <m:ctrlP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ja-JP" sz="32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4E73F09C-8A5D-47DC-854D-D7BC5797F0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842" y="2629164"/>
                <a:ext cx="5145832" cy="158081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200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746B8169-E8F2-452C-9D83-9AD7FE50ACAE}"/>
                  </a:ext>
                </a:extLst>
              </p:cNvPr>
              <p:cNvSpPr/>
              <p:nvPr/>
            </p:nvSpPr>
            <p:spPr>
              <a:xfrm>
                <a:off x="8368963" y="1207918"/>
                <a:ext cx="7321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746B8169-E8F2-452C-9D83-9AD7FE50AC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8963" y="1207918"/>
                <a:ext cx="732123" cy="369332"/>
              </a:xfrm>
              <a:prstGeom prst="rect">
                <a:avLst/>
              </a:prstGeom>
              <a:blipFill>
                <a:blip r:embed="rId2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3E0E9FA8-38C8-4CA9-8286-D1548CE2707D}"/>
                  </a:ext>
                </a:extLst>
              </p:cNvPr>
              <p:cNvSpPr/>
              <p:nvPr/>
            </p:nvSpPr>
            <p:spPr>
              <a:xfrm>
                <a:off x="11554670" y="2782234"/>
                <a:ext cx="6310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ja-JP" altLang="en-US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3E0E9FA8-38C8-4CA9-8286-D1548CE270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4670" y="2782234"/>
                <a:ext cx="631070" cy="369332"/>
              </a:xfrm>
              <a:prstGeom prst="rect">
                <a:avLst/>
              </a:prstGeom>
              <a:blipFill>
                <a:blip r:embed="rId3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377DA8CD-4D66-42F2-BEE0-98285A6B5BA0}"/>
                  </a:ext>
                </a:extLst>
              </p:cNvPr>
              <p:cNvSpPr/>
              <p:nvPr/>
            </p:nvSpPr>
            <p:spPr>
              <a:xfrm>
                <a:off x="8702742" y="2866683"/>
                <a:ext cx="4122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377DA8CD-4D66-42F2-BEE0-98285A6B5B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2742" y="2866683"/>
                <a:ext cx="412292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58F4A9F-0C99-4C79-8C8A-EA8AC6A33B6C}"/>
              </a:ext>
            </a:extLst>
          </p:cNvPr>
          <p:cNvCxnSpPr>
            <a:cxnSpLocks/>
          </p:cNvCxnSpPr>
          <p:nvPr/>
        </p:nvCxnSpPr>
        <p:spPr>
          <a:xfrm flipV="1">
            <a:off x="9017693" y="1530912"/>
            <a:ext cx="0" cy="1469490"/>
          </a:xfrm>
          <a:prstGeom prst="line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25F4681-7061-465D-9B51-77CED50B58B7}"/>
              </a:ext>
            </a:extLst>
          </p:cNvPr>
          <p:cNvCxnSpPr>
            <a:cxnSpLocks/>
          </p:cNvCxnSpPr>
          <p:nvPr/>
        </p:nvCxnSpPr>
        <p:spPr>
          <a:xfrm flipV="1">
            <a:off x="9412663" y="1681775"/>
            <a:ext cx="0" cy="1318626"/>
          </a:xfrm>
          <a:prstGeom prst="line">
            <a:avLst/>
          </a:prstGeom>
          <a:ln w="63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F379848-D41C-4368-AA22-8878DEF971B6}"/>
              </a:ext>
            </a:extLst>
          </p:cNvPr>
          <p:cNvCxnSpPr>
            <a:cxnSpLocks/>
          </p:cNvCxnSpPr>
          <p:nvPr/>
        </p:nvCxnSpPr>
        <p:spPr>
          <a:xfrm flipV="1">
            <a:off x="10202603" y="1681775"/>
            <a:ext cx="0" cy="1687512"/>
          </a:xfrm>
          <a:prstGeom prst="line">
            <a:avLst/>
          </a:prstGeom>
          <a:ln w="63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F60D29D-2EE8-4BC3-8FEA-69F5377405DA}"/>
              </a:ext>
            </a:extLst>
          </p:cNvPr>
          <p:cNvCxnSpPr>
            <a:cxnSpLocks/>
          </p:cNvCxnSpPr>
          <p:nvPr/>
        </p:nvCxnSpPr>
        <p:spPr>
          <a:xfrm flipV="1">
            <a:off x="10992543" y="1681775"/>
            <a:ext cx="0" cy="1318626"/>
          </a:xfrm>
          <a:prstGeom prst="line">
            <a:avLst/>
          </a:prstGeom>
          <a:ln w="63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A504DF7B-F363-4D2A-A382-160E1404F66E}"/>
              </a:ext>
            </a:extLst>
          </p:cNvPr>
          <p:cNvCxnSpPr>
            <a:cxnSpLocks/>
          </p:cNvCxnSpPr>
          <p:nvPr/>
        </p:nvCxnSpPr>
        <p:spPr>
          <a:xfrm rot="5400000" flipV="1">
            <a:off x="10157518" y="636992"/>
            <a:ext cx="0" cy="2308487"/>
          </a:xfrm>
          <a:prstGeom prst="line">
            <a:avLst/>
          </a:prstGeom>
          <a:ln w="63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44394E3-3E0F-454D-8C83-2988A5699B5C}"/>
              </a:ext>
            </a:extLst>
          </p:cNvPr>
          <p:cNvCxnSpPr>
            <a:cxnSpLocks/>
          </p:cNvCxnSpPr>
          <p:nvPr/>
        </p:nvCxnSpPr>
        <p:spPr>
          <a:xfrm>
            <a:off x="9003275" y="2988273"/>
            <a:ext cx="2650023" cy="0"/>
          </a:xfrm>
          <a:prstGeom prst="line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DB9299D3-21CE-4087-8B39-A5107C0F1509}"/>
              </a:ext>
            </a:extLst>
          </p:cNvPr>
          <p:cNvSpPr/>
          <p:nvPr/>
        </p:nvSpPr>
        <p:spPr>
          <a:xfrm>
            <a:off x="9404366" y="1779108"/>
            <a:ext cx="2135462" cy="1187792"/>
          </a:xfrm>
          <a:custGeom>
            <a:avLst/>
            <a:gdLst>
              <a:gd name="connsiteX0" fmla="*/ 0 w 2082800"/>
              <a:gd name="connsiteY0" fmla="*/ 1339850 h 1339850"/>
              <a:gd name="connsiteX1" fmla="*/ 400050 w 2082800"/>
              <a:gd name="connsiteY1" fmla="*/ 495300 h 1339850"/>
              <a:gd name="connsiteX2" fmla="*/ 2082800 w 2082800"/>
              <a:gd name="connsiteY2" fmla="*/ 0 h 1339850"/>
              <a:gd name="connsiteX0" fmla="*/ 0 w 2082800"/>
              <a:gd name="connsiteY0" fmla="*/ 1339850 h 1339850"/>
              <a:gd name="connsiteX1" fmla="*/ 400050 w 2082800"/>
              <a:gd name="connsiteY1" fmla="*/ 495300 h 1339850"/>
              <a:gd name="connsiteX2" fmla="*/ 2082800 w 2082800"/>
              <a:gd name="connsiteY2" fmla="*/ 0 h 1339850"/>
              <a:gd name="connsiteX0" fmla="*/ 0 w 2135462"/>
              <a:gd name="connsiteY0" fmla="*/ 1148510 h 1148510"/>
              <a:gd name="connsiteX1" fmla="*/ 400050 w 2135462"/>
              <a:gd name="connsiteY1" fmla="*/ 303960 h 1148510"/>
              <a:gd name="connsiteX2" fmla="*/ 2135462 w 2135462"/>
              <a:gd name="connsiteY2" fmla="*/ 0 h 1148510"/>
              <a:gd name="connsiteX0" fmla="*/ 0 w 2135462"/>
              <a:gd name="connsiteY0" fmla="*/ 1148510 h 1148510"/>
              <a:gd name="connsiteX1" fmla="*/ 400050 w 2135462"/>
              <a:gd name="connsiteY1" fmla="*/ 303960 h 1148510"/>
              <a:gd name="connsiteX2" fmla="*/ 2135462 w 2135462"/>
              <a:gd name="connsiteY2" fmla="*/ 0 h 1148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462" h="1148510">
                <a:moveTo>
                  <a:pt x="0" y="1148510"/>
                </a:moveTo>
                <a:cubicBezTo>
                  <a:pt x="26458" y="837889"/>
                  <a:pt x="52917" y="527268"/>
                  <a:pt x="400050" y="303960"/>
                </a:cubicBezTo>
                <a:cubicBezTo>
                  <a:pt x="747183" y="80652"/>
                  <a:pt x="1089445" y="11624"/>
                  <a:pt x="2135462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07107F78-880C-48D7-9F3B-C08134274549}"/>
                  </a:ext>
                </a:extLst>
              </p:cNvPr>
              <p:cNvSpPr/>
              <p:nvPr/>
            </p:nvSpPr>
            <p:spPr>
              <a:xfrm>
                <a:off x="8399263" y="3939583"/>
                <a:ext cx="665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07107F78-880C-48D7-9F3B-C081342745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9263" y="3939583"/>
                <a:ext cx="665503" cy="369332"/>
              </a:xfrm>
              <a:prstGeom prst="rect">
                <a:avLst/>
              </a:prstGeom>
              <a:blipFill>
                <a:blip r:embed="rId5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3E04E5B-E6C2-4A2E-8684-513C66125562}"/>
                  </a:ext>
                </a:extLst>
              </p:cNvPr>
              <p:cNvSpPr/>
              <p:nvPr/>
            </p:nvSpPr>
            <p:spPr>
              <a:xfrm>
                <a:off x="8773294" y="5492524"/>
                <a:ext cx="3898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3E04E5B-E6C2-4A2E-8684-513C661255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294" y="5492524"/>
                <a:ext cx="38985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5E3FF65-ACC3-4F6A-AC49-26BC999B4495}"/>
              </a:ext>
            </a:extLst>
          </p:cNvPr>
          <p:cNvCxnSpPr>
            <a:cxnSpLocks/>
          </p:cNvCxnSpPr>
          <p:nvPr/>
        </p:nvCxnSpPr>
        <p:spPr>
          <a:xfrm flipV="1">
            <a:off x="9054717" y="4159347"/>
            <a:ext cx="0" cy="1482745"/>
          </a:xfrm>
          <a:prstGeom prst="line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54DBD742-AE3F-4CE4-A79A-4EC9D43E51E5}"/>
              </a:ext>
            </a:extLst>
          </p:cNvPr>
          <p:cNvGrpSpPr/>
          <p:nvPr/>
        </p:nvGrpSpPr>
        <p:grpSpPr>
          <a:xfrm>
            <a:off x="9449687" y="3939583"/>
            <a:ext cx="1579880" cy="1702509"/>
            <a:chOff x="3838509" y="2788428"/>
            <a:chExt cx="1579880" cy="3285601"/>
          </a:xfrm>
        </p:grpSpPr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09EFE393-C81A-4B9B-909D-E086DB4C74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38509" y="3765540"/>
              <a:ext cx="0" cy="2308487"/>
            </a:xfrm>
            <a:prstGeom prst="line">
              <a:avLst/>
            </a:prstGeom>
            <a:ln w="63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FABE5C68-E26D-4700-9094-042E4D09B4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28449" y="2788428"/>
              <a:ext cx="0" cy="3285601"/>
            </a:xfrm>
            <a:prstGeom prst="line">
              <a:avLst/>
            </a:prstGeom>
            <a:ln w="63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A5FDB17-D13E-4937-8567-9ADCCD01A3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8389" y="3765540"/>
              <a:ext cx="0" cy="2308487"/>
            </a:xfrm>
            <a:prstGeom prst="line">
              <a:avLst/>
            </a:prstGeom>
            <a:ln w="63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0EBB329-CD44-4958-B0C4-05A2E28B7DD9}"/>
              </a:ext>
            </a:extLst>
          </p:cNvPr>
          <p:cNvCxnSpPr>
            <a:cxnSpLocks/>
          </p:cNvCxnSpPr>
          <p:nvPr/>
        </p:nvCxnSpPr>
        <p:spPr>
          <a:xfrm rot="5400000" flipV="1">
            <a:off x="10194543" y="3512916"/>
            <a:ext cx="0" cy="2308487"/>
          </a:xfrm>
          <a:prstGeom prst="line">
            <a:avLst/>
          </a:prstGeom>
          <a:ln w="63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3C8087FC-9774-457B-86CB-29EABA9888D5}"/>
              </a:ext>
            </a:extLst>
          </p:cNvPr>
          <p:cNvCxnSpPr>
            <a:cxnSpLocks/>
          </p:cNvCxnSpPr>
          <p:nvPr/>
        </p:nvCxnSpPr>
        <p:spPr>
          <a:xfrm>
            <a:off x="9040299" y="5629963"/>
            <a:ext cx="2666881" cy="0"/>
          </a:xfrm>
          <a:prstGeom prst="line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フリーフォーム: 図形 61">
            <a:extLst>
              <a:ext uri="{FF2B5EF4-FFF2-40B4-BE49-F238E27FC236}">
                <a16:creationId xmlns:a16="http://schemas.microsoft.com/office/drawing/2014/main" id="{0C505F00-1FDE-4661-BC62-372AB9199F3A}"/>
              </a:ext>
            </a:extLst>
          </p:cNvPr>
          <p:cNvSpPr/>
          <p:nvPr/>
        </p:nvSpPr>
        <p:spPr>
          <a:xfrm flipV="1">
            <a:off x="9457061" y="4655032"/>
            <a:ext cx="2135462" cy="959772"/>
          </a:xfrm>
          <a:custGeom>
            <a:avLst/>
            <a:gdLst>
              <a:gd name="connsiteX0" fmla="*/ 0 w 2082800"/>
              <a:gd name="connsiteY0" fmla="*/ 1339850 h 1339850"/>
              <a:gd name="connsiteX1" fmla="*/ 400050 w 2082800"/>
              <a:gd name="connsiteY1" fmla="*/ 495300 h 1339850"/>
              <a:gd name="connsiteX2" fmla="*/ 2082800 w 2082800"/>
              <a:gd name="connsiteY2" fmla="*/ 0 h 1339850"/>
              <a:gd name="connsiteX0" fmla="*/ 0 w 2082800"/>
              <a:gd name="connsiteY0" fmla="*/ 1339850 h 1339850"/>
              <a:gd name="connsiteX1" fmla="*/ 400050 w 2082800"/>
              <a:gd name="connsiteY1" fmla="*/ 495300 h 1339850"/>
              <a:gd name="connsiteX2" fmla="*/ 2082800 w 2082800"/>
              <a:gd name="connsiteY2" fmla="*/ 0 h 1339850"/>
              <a:gd name="connsiteX0" fmla="*/ 0 w 2135462"/>
              <a:gd name="connsiteY0" fmla="*/ 1148510 h 1148510"/>
              <a:gd name="connsiteX1" fmla="*/ 400050 w 2135462"/>
              <a:gd name="connsiteY1" fmla="*/ 303960 h 1148510"/>
              <a:gd name="connsiteX2" fmla="*/ 2135462 w 2135462"/>
              <a:gd name="connsiteY2" fmla="*/ 0 h 1148510"/>
              <a:gd name="connsiteX0" fmla="*/ 0 w 2135462"/>
              <a:gd name="connsiteY0" fmla="*/ 1148510 h 1148510"/>
              <a:gd name="connsiteX1" fmla="*/ 400050 w 2135462"/>
              <a:gd name="connsiteY1" fmla="*/ 303960 h 1148510"/>
              <a:gd name="connsiteX2" fmla="*/ 2135462 w 2135462"/>
              <a:gd name="connsiteY2" fmla="*/ 0 h 1148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462" h="1148510">
                <a:moveTo>
                  <a:pt x="0" y="1148510"/>
                </a:moveTo>
                <a:cubicBezTo>
                  <a:pt x="26458" y="837889"/>
                  <a:pt x="52917" y="527268"/>
                  <a:pt x="400050" y="303960"/>
                </a:cubicBezTo>
                <a:cubicBezTo>
                  <a:pt x="747183" y="80652"/>
                  <a:pt x="1089445" y="11624"/>
                  <a:pt x="2135462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9EAEAD9B-F103-4238-BCFD-B23780F184C5}"/>
                  </a:ext>
                </a:extLst>
              </p:cNvPr>
              <p:cNvSpPr/>
              <p:nvPr/>
            </p:nvSpPr>
            <p:spPr>
              <a:xfrm>
                <a:off x="11617403" y="5407857"/>
                <a:ext cx="6310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ja-JP" altLang="en-US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9EAEAD9B-F103-4238-BCFD-B23780F184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7403" y="5407857"/>
                <a:ext cx="631070" cy="369332"/>
              </a:xfrm>
              <a:prstGeom prst="rect">
                <a:avLst/>
              </a:prstGeom>
              <a:blipFill>
                <a:blip r:embed="rId7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A5B49926-1B3D-4A29-82A1-8B03AB10EC1F}"/>
              </a:ext>
            </a:extLst>
          </p:cNvPr>
          <p:cNvSpPr/>
          <p:nvPr/>
        </p:nvSpPr>
        <p:spPr>
          <a:xfrm>
            <a:off x="9318227" y="2991698"/>
            <a:ext cx="2776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スイッチを入れた瞬間</a:t>
            </a:r>
            <a:endParaRPr lang="ja-JP" altLang="en-US" sz="900" dirty="0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E6943F6E-1190-40E1-B0F0-D97EA44E9B4D}"/>
              </a:ext>
            </a:extLst>
          </p:cNvPr>
          <p:cNvSpPr/>
          <p:nvPr/>
        </p:nvSpPr>
        <p:spPr>
          <a:xfrm>
            <a:off x="10859995" y="2984849"/>
            <a:ext cx="2776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十分時間が経ったあと</a:t>
            </a:r>
            <a:endParaRPr lang="ja-JP" altLang="en-US" sz="900" dirty="0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B175DB48-FC12-4F78-8241-53EF6C8AAD61}"/>
              </a:ext>
            </a:extLst>
          </p:cNvPr>
          <p:cNvSpPr/>
          <p:nvPr/>
        </p:nvSpPr>
        <p:spPr>
          <a:xfrm>
            <a:off x="10089111" y="3466620"/>
            <a:ext cx="277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途中</a:t>
            </a:r>
            <a:endParaRPr lang="ja-JP" altLang="en-US" sz="9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889A1B7F-BCE4-4A51-9F62-7DA1369AC497}"/>
                  </a:ext>
                </a:extLst>
              </p:cNvPr>
              <p:cNvSpPr/>
              <p:nvPr/>
            </p:nvSpPr>
            <p:spPr>
              <a:xfrm>
                <a:off x="8196389" y="4324074"/>
                <a:ext cx="899862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889A1B7F-BCE4-4A51-9F62-7DA1369AC4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6389" y="4324074"/>
                <a:ext cx="899862" cy="6090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B717CC0D-D9C4-47B4-867D-3AAD25F7B8DC}"/>
              </a:ext>
            </a:extLst>
          </p:cNvPr>
          <p:cNvCxnSpPr>
            <a:stCxn id="62" idx="0"/>
          </p:cNvCxnSpPr>
          <p:nvPr/>
        </p:nvCxnSpPr>
        <p:spPr>
          <a:xfrm>
            <a:off x="9457061" y="4655032"/>
            <a:ext cx="0" cy="9870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52A178D-7F4F-45EF-984C-6CBB88B5AE40}"/>
              </a:ext>
            </a:extLst>
          </p:cNvPr>
          <p:cNvCxnSpPr>
            <a:cxnSpLocks/>
          </p:cNvCxnSpPr>
          <p:nvPr/>
        </p:nvCxnSpPr>
        <p:spPr>
          <a:xfrm flipH="1">
            <a:off x="9094641" y="5628447"/>
            <a:ext cx="3550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716EAC15-A79D-4E44-BA43-7AAB9640B61A}"/>
              </a:ext>
            </a:extLst>
          </p:cNvPr>
          <p:cNvCxnSpPr>
            <a:cxnSpLocks/>
          </p:cNvCxnSpPr>
          <p:nvPr/>
        </p:nvCxnSpPr>
        <p:spPr>
          <a:xfrm flipH="1">
            <a:off x="9040299" y="2973967"/>
            <a:ext cx="3550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正方形/長方形 82">
                <a:extLst>
                  <a:ext uri="{FF2B5EF4-FFF2-40B4-BE49-F238E27FC236}">
                    <a16:creationId xmlns:a16="http://schemas.microsoft.com/office/drawing/2014/main" id="{B9ABAA28-6B2F-4FED-B358-ADB98DB35EAB}"/>
                  </a:ext>
                </a:extLst>
              </p:cNvPr>
              <p:cNvSpPr/>
              <p:nvPr/>
            </p:nvSpPr>
            <p:spPr>
              <a:xfrm>
                <a:off x="8886731" y="1008821"/>
                <a:ext cx="3077281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コンデンサーに蓄えられる電気量</a:t>
                </a:r>
                <a14:m>
                  <m:oMath xmlns:m="http://schemas.openxmlformats.org/officeDocument/2006/math">
                    <m:r>
                      <a:rPr lang="en-US" altLang="ja-JP" sz="1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𝑸</m:t>
                    </m:r>
                  </m:oMath>
                </a14:m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83" name="正方形/長方形 82">
                <a:extLst>
                  <a:ext uri="{FF2B5EF4-FFF2-40B4-BE49-F238E27FC236}">
                    <a16:creationId xmlns:a16="http://schemas.microsoft.com/office/drawing/2014/main" id="{B9ABAA28-6B2F-4FED-B358-ADB98DB35E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6731" y="1008821"/>
                <a:ext cx="3077281" cy="307777"/>
              </a:xfrm>
              <a:prstGeom prst="rect">
                <a:avLst/>
              </a:prstGeom>
              <a:blipFill>
                <a:blip r:embed="rId9"/>
                <a:stretch>
                  <a:fillRect l="-594" t="-3922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42ACE6F4-C3C8-4CBB-9E73-FD5BB9AAF45A}"/>
                  </a:ext>
                </a:extLst>
              </p:cNvPr>
              <p:cNvSpPr/>
              <p:nvPr/>
            </p:nvSpPr>
            <p:spPr>
              <a:xfrm>
                <a:off x="8121016" y="1635141"/>
                <a:ext cx="10034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𝐶𝑉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42ACE6F4-C3C8-4CBB-9E73-FD5BB9AAF4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1016" y="1635141"/>
                <a:ext cx="1003416" cy="369332"/>
              </a:xfrm>
              <a:prstGeom prst="rect">
                <a:avLst/>
              </a:prstGeom>
              <a:blipFill>
                <a:blip r:embed="rId10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28D8E702-24E0-49DB-AA12-6F5F10406290}"/>
                  </a:ext>
                </a:extLst>
              </p:cNvPr>
              <p:cNvSpPr/>
              <p:nvPr/>
            </p:nvSpPr>
            <p:spPr>
              <a:xfrm>
                <a:off x="9318227" y="5707967"/>
                <a:ext cx="2482105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コンデンサーに流れる電流</a:t>
                </a:r>
                <a14:m>
                  <m:oMath xmlns:m="http://schemas.openxmlformats.org/officeDocument/2006/math">
                    <m:r>
                      <a:rPr lang="en-US" altLang="ja-JP" sz="1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𝑰</m:t>
                    </m:r>
                  </m:oMath>
                </a14:m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28D8E702-24E0-49DB-AA12-6F5F104062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227" y="5707967"/>
                <a:ext cx="2482105" cy="307777"/>
              </a:xfrm>
              <a:prstGeom prst="rect">
                <a:avLst/>
              </a:prstGeom>
              <a:blipFill>
                <a:blip r:embed="rId11"/>
                <a:stretch>
                  <a:fillRect l="-737" t="-3922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正方形/長方形 105">
                <a:extLst>
                  <a:ext uri="{FF2B5EF4-FFF2-40B4-BE49-F238E27FC236}">
                    <a16:creationId xmlns:a16="http://schemas.microsoft.com/office/drawing/2014/main" id="{133D2A85-08A2-4266-887F-5699CDBDEDC8}"/>
                  </a:ext>
                </a:extLst>
              </p:cNvPr>
              <p:cNvSpPr/>
              <p:nvPr/>
            </p:nvSpPr>
            <p:spPr>
              <a:xfrm flipH="1">
                <a:off x="2388614" y="1732794"/>
                <a:ext cx="54136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𝑪</m:t>
                      </m:r>
                    </m:oMath>
                  </m:oMathPara>
                </a14:m>
                <a:endParaRPr lang="en-US" altLang="ja-JP" sz="20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106" name="正方形/長方形 105">
                <a:extLst>
                  <a:ext uri="{FF2B5EF4-FFF2-40B4-BE49-F238E27FC236}">
                    <a16:creationId xmlns:a16="http://schemas.microsoft.com/office/drawing/2014/main" id="{133D2A85-08A2-4266-887F-5699CDBDED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388614" y="1732794"/>
                <a:ext cx="541363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正方形/長方形 106">
                <a:extLst>
                  <a:ext uri="{FF2B5EF4-FFF2-40B4-BE49-F238E27FC236}">
                    <a16:creationId xmlns:a16="http://schemas.microsoft.com/office/drawing/2014/main" id="{D51C9731-3761-488B-BDF5-C5C440AED8C8}"/>
                  </a:ext>
                </a:extLst>
              </p:cNvPr>
              <p:cNvSpPr/>
              <p:nvPr/>
            </p:nvSpPr>
            <p:spPr>
              <a:xfrm flipH="1">
                <a:off x="1112373" y="2093048"/>
                <a:ext cx="5983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𝑹</m:t>
                      </m:r>
                    </m:oMath>
                  </m:oMathPara>
                </a14:m>
                <a:endParaRPr lang="ja-JP" altLang="en-US" sz="20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07" name="正方形/長方形 106">
                <a:extLst>
                  <a:ext uri="{FF2B5EF4-FFF2-40B4-BE49-F238E27FC236}">
                    <a16:creationId xmlns:a16="http://schemas.microsoft.com/office/drawing/2014/main" id="{D51C9731-3761-488B-BDF5-C5C440AED8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112373" y="2093048"/>
                <a:ext cx="598379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7EB159A7-D21D-4F5B-8F4B-72569A926001}"/>
              </a:ext>
            </a:extLst>
          </p:cNvPr>
          <p:cNvGrpSpPr/>
          <p:nvPr/>
        </p:nvGrpSpPr>
        <p:grpSpPr>
          <a:xfrm>
            <a:off x="565595" y="1550520"/>
            <a:ext cx="2745352" cy="1947063"/>
            <a:chOff x="1204282" y="1657181"/>
            <a:chExt cx="2745352" cy="1947063"/>
          </a:xfrm>
        </p:grpSpPr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524094AF-5095-4663-AAD4-4CF6767F6272}"/>
                </a:ext>
              </a:extLst>
            </p:cNvPr>
            <p:cNvCxnSpPr>
              <a:cxnSpLocks/>
            </p:cNvCxnSpPr>
            <p:nvPr/>
          </p:nvCxnSpPr>
          <p:spPr>
            <a:xfrm>
              <a:off x="1204282" y="2050739"/>
              <a:ext cx="196713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DB953365-E673-46DF-A96D-9E615D5D1F7E}"/>
                </a:ext>
              </a:extLst>
            </p:cNvPr>
            <p:cNvCxnSpPr>
              <a:cxnSpLocks/>
            </p:cNvCxnSpPr>
            <p:nvPr/>
          </p:nvCxnSpPr>
          <p:spPr>
            <a:xfrm>
              <a:off x="3390043" y="2055214"/>
              <a:ext cx="5595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6A30CBEF-9749-4C90-9572-E23DD48C9D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4282" y="3320879"/>
              <a:ext cx="125262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A25AD996-31EB-4243-895E-5FAA1FFC385A}"/>
                </a:ext>
              </a:extLst>
            </p:cNvPr>
            <p:cNvSpPr/>
            <p:nvPr/>
          </p:nvSpPr>
          <p:spPr>
            <a:xfrm rot="10800000">
              <a:off x="1705758" y="1895218"/>
              <a:ext cx="713004" cy="31104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FE403209-A63F-420A-A202-5AA18B546A18}"/>
                </a:ext>
              </a:extLst>
            </p:cNvPr>
            <p:cNvCxnSpPr>
              <a:cxnSpLocks/>
            </p:cNvCxnSpPr>
            <p:nvPr/>
          </p:nvCxnSpPr>
          <p:spPr>
            <a:xfrm>
              <a:off x="2456902" y="3037507"/>
              <a:ext cx="0" cy="5667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DF005124-B9F7-414B-9003-9C499063F507}"/>
                </a:ext>
              </a:extLst>
            </p:cNvPr>
            <p:cNvCxnSpPr>
              <a:cxnSpLocks/>
            </p:cNvCxnSpPr>
            <p:nvPr/>
          </p:nvCxnSpPr>
          <p:spPr>
            <a:xfrm>
              <a:off x="2654189" y="3170966"/>
              <a:ext cx="0" cy="3288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97E1826D-42F9-4D94-A8F5-B2B0DA21EE47}"/>
                </a:ext>
              </a:extLst>
            </p:cNvPr>
            <p:cNvCxnSpPr>
              <a:cxnSpLocks/>
            </p:cNvCxnSpPr>
            <p:nvPr/>
          </p:nvCxnSpPr>
          <p:spPr>
            <a:xfrm>
              <a:off x="2677198" y="3309580"/>
              <a:ext cx="127243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5" name="グループ化 124">
              <a:extLst>
                <a:ext uri="{FF2B5EF4-FFF2-40B4-BE49-F238E27FC236}">
                  <a16:creationId xmlns:a16="http://schemas.microsoft.com/office/drawing/2014/main" id="{47A02E78-F88A-449A-94A2-F87809F4BB5A}"/>
                </a:ext>
              </a:extLst>
            </p:cNvPr>
            <p:cNvGrpSpPr/>
            <p:nvPr/>
          </p:nvGrpSpPr>
          <p:grpSpPr>
            <a:xfrm>
              <a:off x="1214277" y="2031590"/>
              <a:ext cx="2719416" cy="1289286"/>
              <a:chOff x="1214277" y="2031590"/>
              <a:chExt cx="2719416" cy="1941228"/>
            </a:xfrm>
          </p:grpSpPr>
          <p:cxnSp>
            <p:nvCxnSpPr>
              <p:cNvPr id="87" name="直線コネクタ 86">
                <a:extLst>
                  <a:ext uri="{FF2B5EF4-FFF2-40B4-BE49-F238E27FC236}">
                    <a16:creationId xmlns:a16="http://schemas.microsoft.com/office/drawing/2014/main" id="{D8C0C44B-320E-47EB-8262-5351F9D36E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14277" y="2031590"/>
                <a:ext cx="0" cy="193376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>
                <a:extLst>
                  <a:ext uri="{FF2B5EF4-FFF2-40B4-BE49-F238E27FC236}">
                    <a16:creationId xmlns:a16="http://schemas.microsoft.com/office/drawing/2014/main" id="{8A523176-4D5B-4266-89F3-559A5005E08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33693" y="2050740"/>
                <a:ext cx="0" cy="192207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859F7AB4-8A76-4672-8F96-048D02C75CF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016399" y="2050739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5242ADF0-187C-4324-BD7E-DF90C443E79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777860" y="2050739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7" name="正方形/長方形 146">
                <a:extLst>
                  <a:ext uri="{FF2B5EF4-FFF2-40B4-BE49-F238E27FC236}">
                    <a16:creationId xmlns:a16="http://schemas.microsoft.com/office/drawing/2014/main" id="{A673FCCF-B801-4A86-A626-68A2F723DE3A}"/>
                  </a:ext>
                </a:extLst>
              </p:cNvPr>
              <p:cNvSpPr/>
              <p:nvPr/>
            </p:nvSpPr>
            <p:spPr>
              <a:xfrm flipH="1">
                <a:off x="1780075" y="3486292"/>
                <a:ext cx="34032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</m:oMath>
                  </m:oMathPara>
                </a14:m>
                <a:endParaRPr lang="ja-JP" altLang="en-US" sz="20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47" name="正方形/長方形 146">
                <a:extLst>
                  <a:ext uri="{FF2B5EF4-FFF2-40B4-BE49-F238E27FC236}">
                    <a16:creationId xmlns:a16="http://schemas.microsoft.com/office/drawing/2014/main" id="{A673FCCF-B801-4A86-A626-68A2F723DE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780075" y="3486292"/>
                <a:ext cx="340324" cy="400110"/>
              </a:xfrm>
              <a:prstGeom prst="rect">
                <a:avLst/>
              </a:prstGeom>
              <a:blipFill>
                <a:blip r:embed="rId14"/>
                <a:stretch>
                  <a:fillRect r="-17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7" name="グループ化 236">
            <a:extLst>
              <a:ext uri="{FF2B5EF4-FFF2-40B4-BE49-F238E27FC236}">
                <a16:creationId xmlns:a16="http://schemas.microsoft.com/office/drawing/2014/main" id="{97FB00B7-5763-4F06-9B23-13FB654AD598}"/>
              </a:ext>
            </a:extLst>
          </p:cNvPr>
          <p:cNvGrpSpPr/>
          <p:nvPr/>
        </p:nvGrpSpPr>
        <p:grpSpPr>
          <a:xfrm>
            <a:off x="5366757" y="4466210"/>
            <a:ext cx="2336901" cy="1938455"/>
            <a:chOff x="4631730" y="3798813"/>
            <a:chExt cx="2745352" cy="227726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8" name="正方形/長方形 187">
                  <a:extLst>
                    <a:ext uri="{FF2B5EF4-FFF2-40B4-BE49-F238E27FC236}">
                      <a16:creationId xmlns:a16="http://schemas.microsoft.com/office/drawing/2014/main" id="{7A998BFE-4B69-4B34-A5EB-5194CDE8BB02}"/>
                    </a:ext>
                  </a:extLst>
                </p:cNvPr>
                <p:cNvSpPr/>
                <p:nvPr/>
              </p:nvSpPr>
              <p:spPr>
                <a:xfrm flipH="1">
                  <a:off x="5846210" y="5213451"/>
                  <a:ext cx="340324" cy="36157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𝑽</m:t>
                        </m:r>
                      </m:oMath>
                    </m:oMathPara>
                  </a14:m>
                  <a:endParaRPr lang="ja-JP" altLang="en-US" sz="14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188" name="正方形/長方形 187">
                  <a:extLst>
                    <a:ext uri="{FF2B5EF4-FFF2-40B4-BE49-F238E27FC236}">
                      <a16:creationId xmlns:a16="http://schemas.microsoft.com/office/drawing/2014/main" id="{7A998BFE-4B69-4B34-A5EB-5194CDE8BB0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846210" y="5213451"/>
                  <a:ext cx="340324" cy="361571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35" name="グループ化 234">
              <a:extLst>
                <a:ext uri="{FF2B5EF4-FFF2-40B4-BE49-F238E27FC236}">
                  <a16:creationId xmlns:a16="http://schemas.microsoft.com/office/drawing/2014/main" id="{E9FF30C2-DF06-459C-A4EA-9CDACC47B461}"/>
                </a:ext>
              </a:extLst>
            </p:cNvPr>
            <p:cNvGrpSpPr/>
            <p:nvPr/>
          </p:nvGrpSpPr>
          <p:grpSpPr>
            <a:xfrm>
              <a:off x="4631730" y="3798813"/>
              <a:ext cx="2745352" cy="2277266"/>
              <a:chOff x="4631730" y="3798813"/>
              <a:chExt cx="2745352" cy="2277266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1" name="正方形/長方形 170">
                    <a:extLst>
                      <a:ext uri="{FF2B5EF4-FFF2-40B4-BE49-F238E27FC236}">
                        <a16:creationId xmlns:a16="http://schemas.microsoft.com/office/drawing/2014/main" id="{45FE980D-5646-4511-BFBA-BF7D99A2C77A}"/>
                      </a:ext>
                    </a:extLst>
                  </p:cNvPr>
                  <p:cNvSpPr/>
                  <p:nvPr/>
                </p:nvSpPr>
                <p:spPr>
                  <a:xfrm flipH="1">
                    <a:off x="5209533" y="4018563"/>
                    <a:ext cx="541364" cy="36157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[</m:t>
                          </m:r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𝑨</m:t>
                          </m:r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]</m:t>
                          </m:r>
                        </m:oMath>
                      </m:oMathPara>
                    </a14:m>
                    <a:endParaRPr lang="en-US" altLang="ja-JP" sz="1400" b="1" i="1" dirty="0">
                      <a:solidFill>
                        <a:srgbClr val="FF0000"/>
                      </a:solidFill>
                      <a:latin typeface="HG丸ｺﾞｼｯｸM-PRO" panose="020F0600000000000000" pitchFamily="50" charset="-128"/>
                      <a:ea typeface="ＭＳ 明朝" panose="02020609040205080304" pitchFamily="17" charset="-128"/>
                    </a:endParaRPr>
                  </a:p>
                </p:txBody>
              </p:sp>
            </mc:Choice>
            <mc:Fallback>
              <p:sp>
                <p:nvSpPr>
                  <p:cNvPr id="171" name="正方形/長方形 170">
                    <a:extLst>
                      <a:ext uri="{FF2B5EF4-FFF2-40B4-BE49-F238E27FC236}">
                        <a16:creationId xmlns:a16="http://schemas.microsoft.com/office/drawing/2014/main" id="{45FE980D-5646-4511-BFBA-BF7D99A2C77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209533" y="4018563"/>
                    <a:ext cx="541364" cy="36157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r="-13158" b="-11765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2" name="正方形/長方形 171">
                    <a:extLst>
                      <a:ext uri="{FF2B5EF4-FFF2-40B4-BE49-F238E27FC236}">
                        <a16:creationId xmlns:a16="http://schemas.microsoft.com/office/drawing/2014/main" id="{46719759-38CA-40BE-98B3-3ECA8EBD5EE2}"/>
                      </a:ext>
                    </a:extLst>
                  </p:cNvPr>
                  <p:cNvSpPr/>
                  <p:nvPr/>
                </p:nvSpPr>
                <p:spPr>
                  <a:xfrm flipH="1">
                    <a:off x="5178508" y="4671544"/>
                    <a:ext cx="598379" cy="36157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oMath>
                      </m:oMathPara>
                    </a14:m>
                    <a:endParaRPr lang="ja-JP" altLang="en-US" sz="140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72" name="正方形/長方形 171">
                    <a:extLst>
                      <a:ext uri="{FF2B5EF4-FFF2-40B4-BE49-F238E27FC236}">
                        <a16:creationId xmlns:a16="http://schemas.microsoft.com/office/drawing/2014/main" id="{46719759-38CA-40BE-98B3-3ECA8EBD5EE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178508" y="4671544"/>
                    <a:ext cx="598379" cy="361572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73" name="グループ化 172">
                <a:extLst>
                  <a:ext uri="{FF2B5EF4-FFF2-40B4-BE49-F238E27FC236}">
                    <a16:creationId xmlns:a16="http://schemas.microsoft.com/office/drawing/2014/main" id="{9A20B215-1FF3-4909-9110-F1718E9E96FF}"/>
                  </a:ext>
                </a:extLst>
              </p:cNvPr>
              <p:cNvGrpSpPr/>
              <p:nvPr/>
            </p:nvGrpSpPr>
            <p:grpSpPr>
              <a:xfrm>
                <a:off x="4631730" y="4129016"/>
                <a:ext cx="2745352" cy="1947063"/>
                <a:chOff x="1204282" y="1657181"/>
                <a:chExt cx="2745352" cy="1947063"/>
              </a:xfrm>
            </p:grpSpPr>
            <p:cxnSp>
              <p:nvCxnSpPr>
                <p:cNvPr id="174" name="直線コネクタ 173">
                  <a:extLst>
                    <a:ext uri="{FF2B5EF4-FFF2-40B4-BE49-F238E27FC236}">
                      <a16:creationId xmlns:a16="http://schemas.microsoft.com/office/drawing/2014/main" id="{28CF0F9B-1D0A-4F83-B618-597179B64A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04282" y="2050739"/>
                  <a:ext cx="196713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線コネクタ 174">
                  <a:extLst>
                    <a:ext uri="{FF2B5EF4-FFF2-40B4-BE49-F238E27FC236}">
                      <a16:creationId xmlns:a16="http://schemas.microsoft.com/office/drawing/2014/main" id="{32483E1B-E64A-4E87-9D23-B351537740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90043" y="2055214"/>
                  <a:ext cx="559591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線コネクタ 175">
                  <a:extLst>
                    <a:ext uri="{FF2B5EF4-FFF2-40B4-BE49-F238E27FC236}">
                      <a16:creationId xmlns:a16="http://schemas.microsoft.com/office/drawing/2014/main" id="{592C1192-CD78-4344-B4A6-E16C39EA81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204282" y="3320879"/>
                  <a:ext cx="125262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7" name="正方形/長方形 176">
                  <a:extLst>
                    <a:ext uri="{FF2B5EF4-FFF2-40B4-BE49-F238E27FC236}">
                      <a16:creationId xmlns:a16="http://schemas.microsoft.com/office/drawing/2014/main" id="{4CA13174-3629-4D42-97C5-7F874669EB9A}"/>
                    </a:ext>
                  </a:extLst>
                </p:cNvPr>
                <p:cNvSpPr/>
                <p:nvPr/>
              </p:nvSpPr>
              <p:spPr>
                <a:xfrm rot="10800000">
                  <a:off x="1705758" y="1895218"/>
                  <a:ext cx="713004" cy="31104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cxnSp>
              <p:nvCxnSpPr>
                <p:cNvPr id="178" name="直線コネクタ 177">
                  <a:extLst>
                    <a:ext uri="{FF2B5EF4-FFF2-40B4-BE49-F238E27FC236}">
                      <a16:creationId xmlns:a16="http://schemas.microsoft.com/office/drawing/2014/main" id="{169A548C-857C-4A38-99DE-D5A68BBF76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56902" y="3037507"/>
                  <a:ext cx="0" cy="56673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直線コネクタ 178">
                  <a:extLst>
                    <a:ext uri="{FF2B5EF4-FFF2-40B4-BE49-F238E27FC236}">
                      <a16:creationId xmlns:a16="http://schemas.microsoft.com/office/drawing/2014/main" id="{53C4C15D-6762-48B2-AF0A-A2D6D994C0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54189" y="3170966"/>
                  <a:ext cx="0" cy="3288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直線コネクタ 179">
                  <a:extLst>
                    <a:ext uri="{FF2B5EF4-FFF2-40B4-BE49-F238E27FC236}">
                      <a16:creationId xmlns:a16="http://schemas.microsoft.com/office/drawing/2014/main" id="{7B77E4D7-AEF3-4148-8CAE-0D73E6E4C6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77198" y="3309580"/>
                  <a:ext cx="127243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1" name="グループ化 180">
                  <a:extLst>
                    <a:ext uri="{FF2B5EF4-FFF2-40B4-BE49-F238E27FC236}">
                      <a16:creationId xmlns:a16="http://schemas.microsoft.com/office/drawing/2014/main" id="{471C4FF1-EF9B-4618-9AD9-CE7ACFE134FA}"/>
                    </a:ext>
                  </a:extLst>
                </p:cNvPr>
                <p:cNvGrpSpPr/>
                <p:nvPr/>
              </p:nvGrpSpPr>
              <p:grpSpPr>
                <a:xfrm>
                  <a:off x="1214277" y="2031590"/>
                  <a:ext cx="2719416" cy="1289286"/>
                  <a:chOff x="1214277" y="2031590"/>
                  <a:chExt cx="2719416" cy="1941228"/>
                </a:xfrm>
              </p:grpSpPr>
              <p:cxnSp>
                <p:nvCxnSpPr>
                  <p:cNvPr id="184" name="直線コネクタ 183">
                    <a:extLst>
                      <a:ext uri="{FF2B5EF4-FFF2-40B4-BE49-F238E27FC236}">
                        <a16:creationId xmlns:a16="http://schemas.microsoft.com/office/drawing/2014/main" id="{394A1A0D-5F1B-46D5-B2A8-157919608CB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14277" y="2031590"/>
                    <a:ext cx="0" cy="193376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直線コネクタ 184">
                    <a:extLst>
                      <a:ext uri="{FF2B5EF4-FFF2-40B4-BE49-F238E27FC236}">
                        <a16:creationId xmlns:a16="http://schemas.microsoft.com/office/drawing/2014/main" id="{1EB613CB-55E1-4271-93B2-12CEA0E867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933693" y="2050740"/>
                    <a:ext cx="0" cy="192207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2" name="直線コネクタ 181">
                  <a:extLst>
                    <a:ext uri="{FF2B5EF4-FFF2-40B4-BE49-F238E27FC236}">
                      <a16:creationId xmlns:a16="http://schemas.microsoft.com/office/drawing/2014/main" id="{E9109724-ADC8-4FE8-9A49-9BDFAA4274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016399" y="2050739"/>
                  <a:ext cx="78711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直線コネクタ 182">
                  <a:extLst>
                    <a:ext uri="{FF2B5EF4-FFF2-40B4-BE49-F238E27FC236}">
                      <a16:creationId xmlns:a16="http://schemas.microsoft.com/office/drawing/2014/main" id="{D8865F9D-9816-4D79-9FA6-7465DA3812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777860" y="2050739"/>
                  <a:ext cx="78711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6" name="正方形/長方形 185">
                    <a:extLst>
                      <a:ext uri="{FF2B5EF4-FFF2-40B4-BE49-F238E27FC236}">
                        <a16:creationId xmlns:a16="http://schemas.microsoft.com/office/drawing/2014/main" id="{C3AD2C8C-C700-4420-BEB2-1B61E1401B68}"/>
                      </a:ext>
                    </a:extLst>
                  </p:cNvPr>
                  <p:cNvSpPr/>
                  <p:nvPr/>
                </p:nvSpPr>
                <p:spPr>
                  <a:xfrm flipH="1">
                    <a:off x="6357604" y="4038070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86" name="正方形/長方形 185">
                    <a:extLst>
                      <a:ext uri="{FF2B5EF4-FFF2-40B4-BE49-F238E27FC236}">
                        <a16:creationId xmlns:a16="http://schemas.microsoft.com/office/drawing/2014/main" id="{C3AD2C8C-C700-4420-BEB2-1B61E1401B6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7604" y="4038070"/>
                    <a:ext cx="216654" cy="253100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r="-967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9" name="正方形/長方形 188">
                    <a:extLst>
                      <a:ext uri="{FF2B5EF4-FFF2-40B4-BE49-F238E27FC236}">
                        <a16:creationId xmlns:a16="http://schemas.microsoft.com/office/drawing/2014/main" id="{20A8619B-ABE9-4B29-8F67-379C4F18CEB1}"/>
                      </a:ext>
                    </a:extLst>
                  </p:cNvPr>
                  <p:cNvSpPr/>
                  <p:nvPr/>
                </p:nvSpPr>
                <p:spPr>
                  <a:xfrm flipH="1">
                    <a:off x="6357604" y="4150304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89" name="正方形/長方形 188">
                    <a:extLst>
                      <a:ext uri="{FF2B5EF4-FFF2-40B4-BE49-F238E27FC236}">
                        <a16:creationId xmlns:a16="http://schemas.microsoft.com/office/drawing/2014/main" id="{20A8619B-ABE9-4B29-8F67-379C4F18CEB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7604" y="4150304"/>
                    <a:ext cx="216654" cy="253100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r="-967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0" name="正方形/長方形 189">
                    <a:extLst>
                      <a:ext uri="{FF2B5EF4-FFF2-40B4-BE49-F238E27FC236}">
                        <a16:creationId xmlns:a16="http://schemas.microsoft.com/office/drawing/2014/main" id="{41E8A841-3A6C-4448-AA53-EB8E60F3C400}"/>
                      </a:ext>
                    </a:extLst>
                  </p:cNvPr>
                  <p:cNvSpPr/>
                  <p:nvPr/>
                </p:nvSpPr>
                <p:spPr>
                  <a:xfrm flipH="1">
                    <a:off x="6357604" y="4260498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0" name="正方形/長方形 189">
                    <a:extLst>
                      <a:ext uri="{FF2B5EF4-FFF2-40B4-BE49-F238E27FC236}">
                        <a16:creationId xmlns:a16="http://schemas.microsoft.com/office/drawing/2014/main" id="{41E8A841-3A6C-4448-AA53-EB8E60F3C40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7604" y="4260498"/>
                    <a:ext cx="216654" cy="253100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r="-967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1" name="正方形/長方形 190">
                    <a:extLst>
                      <a:ext uri="{FF2B5EF4-FFF2-40B4-BE49-F238E27FC236}">
                        <a16:creationId xmlns:a16="http://schemas.microsoft.com/office/drawing/2014/main" id="{E9D9C6B9-B92C-4BEA-8B58-F99779317D79}"/>
                      </a:ext>
                    </a:extLst>
                  </p:cNvPr>
                  <p:cNvSpPr/>
                  <p:nvPr/>
                </p:nvSpPr>
                <p:spPr>
                  <a:xfrm flipH="1">
                    <a:off x="6359669" y="4474561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1" name="正方形/長方形 190">
                    <a:extLst>
                      <a:ext uri="{FF2B5EF4-FFF2-40B4-BE49-F238E27FC236}">
                        <a16:creationId xmlns:a16="http://schemas.microsoft.com/office/drawing/2014/main" id="{E9D9C6B9-B92C-4BEA-8B58-F99779317D7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9669" y="4474561"/>
                    <a:ext cx="216654" cy="253100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2" name="正方形/長方形 191">
                    <a:extLst>
                      <a:ext uri="{FF2B5EF4-FFF2-40B4-BE49-F238E27FC236}">
                        <a16:creationId xmlns:a16="http://schemas.microsoft.com/office/drawing/2014/main" id="{6C1EE06B-7FCB-4BF4-8E43-EE80E7A66432}"/>
                      </a:ext>
                    </a:extLst>
                  </p:cNvPr>
                  <p:cNvSpPr/>
                  <p:nvPr/>
                </p:nvSpPr>
                <p:spPr>
                  <a:xfrm flipH="1">
                    <a:off x="6359669" y="4586795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2" name="正方形/長方形 191">
                    <a:extLst>
                      <a:ext uri="{FF2B5EF4-FFF2-40B4-BE49-F238E27FC236}">
                        <a16:creationId xmlns:a16="http://schemas.microsoft.com/office/drawing/2014/main" id="{6C1EE06B-7FCB-4BF4-8E43-EE80E7A6643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9669" y="4586795"/>
                    <a:ext cx="216654" cy="253100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3" name="正方形/長方形 192">
                    <a:extLst>
                      <a:ext uri="{FF2B5EF4-FFF2-40B4-BE49-F238E27FC236}">
                        <a16:creationId xmlns:a16="http://schemas.microsoft.com/office/drawing/2014/main" id="{D8FDFA34-B7F9-4790-93B7-EA57CCA1AC7D}"/>
                      </a:ext>
                    </a:extLst>
                  </p:cNvPr>
                  <p:cNvSpPr/>
                  <p:nvPr/>
                </p:nvSpPr>
                <p:spPr>
                  <a:xfrm flipH="1">
                    <a:off x="6359669" y="4696991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3" name="正方形/長方形 192">
                    <a:extLst>
                      <a:ext uri="{FF2B5EF4-FFF2-40B4-BE49-F238E27FC236}">
                        <a16:creationId xmlns:a16="http://schemas.microsoft.com/office/drawing/2014/main" id="{D8FDFA34-B7F9-4790-93B7-EA57CCA1AC7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9669" y="4696991"/>
                    <a:ext cx="216654" cy="253100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4" name="正方形/長方形 193">
                    <a:extLst>
                      <a:ext uri="{FF2B5EF4-FFF2-40B4-BE49-F238E27FC236}">
                        <a16:creationId xmlns:a16="http://schemas.microsoft.com/office/drawing/2014/main" id="{2BA665FE-C944-4543-AC94-C7FC5DD2376C}"/>
                      </a:ext>
                    </a:extLst>
                  </p:cNvPr>
                  <p:cNvSpPr/>
                  <p:nvPr/>
                </p:nvSpPr>
                <p:spPr>
                  <a:xfrm flipH="1">
                    <a:off x="6806641" y="4032808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4" name="正方形/長方形 193">
                    <a:extLst>
                      <a:ext uri="{FF2B5EF4-FFF2-40B4-BE49-F238E27FC236}">
                        <a16:creationId xmlns:a16="http://schemas.microsoft.com/office/drawing/2014/main" id="{2BA665FE-C944-4543-AC94-C7FC5DD2376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6641" y="4032808"/>
                    <a:ext cx="216654" cy="253100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5" name="正方形/長方形 194">
                    <a:extLst>
                      <a:ext uri="{FF2B5EF4-FFF2-40B4-BE49-F238E27FC236}">
                        <a16:creationId xmlns:a16="http://schemas.microsoft.com/office/drawing/2014/main" id="{B650FB0F-9646-411E-AF49-2DB406A13222}"/>
                      </a:ext>
                    </a:extLst>
                  </p:cNvPr>
                  <p:cNvSpPr/>
                  <p:nvPr/>
                </p:nvSpPr>
                <p:spPr>
                  <a:xfrm flipH="1">
                    <a:off x="6806641" y="4145042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HG丸ｺﾞｼｯｸM-PRO" panose="020F0600000000000000" pitchFamily="50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solidFill>
                        <a:srgbClr val="FF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5" name="正方形/長方形 194">
                    <a:extLst>
                      <a:ext uri="{FF2B5EF4-FFF2-40B4-BE49-F238E27FC236}">
                        <a16:creationId xmlns:a16="http://schemas.microsoft.com/office/drawing/2014/main" id="{B650FB0F-9646-411E-AF49-2DB406A1322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6641" y="4145042"/>
                    <a:ext cx="216654" cy="253100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6" name="正方形/長方形 195">
                    <a:extLst>
                      <a:ext uri="{FF2B5EF4-FFF2-40B4-BE49-F238E27FC236}">
                        <a16:creationId xmlns:a16="http://schemas.microsoft.com/office/drawing/2014/main" id="{A8685589-F89F-43B2-B543-DF8E532DEE91}"/>
                      </a:ext>
                    </a:extLst>
                  </p:cNvPr>
                  <p:cNvSpPr/>
                  <p:nvPr/>
                </p:nvSpPr>
                <p:spPr>
                  <a:xfrm flipH="1">
                    <a:off x="6806641" y="4255238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6" name="正方形/長方形 195">
                    <a:extLst>
                      <a:ext uri="{FF2B5EF4-FFF2-40B4-BE49-F238E27FC236}">
                        <a16:creationId xmlns:a16="http://schemas.microsoft.com/office/drawing/2014/main" id="{A8685589-F89F-43B2-B543-DF8E532DEE9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6641" y="4255238"/>
                    <a:ext cx="216654" cy="253100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7" name="正方形/長方形 196">
                    <a:extLst>
                      <a:ext uri="{FF2B5EF4-FFF2-40B4-BE49-F238E27FC236}">
                        <a16:creationId xmlns:a16="http://schemas.microsoft.com/office/drawing/2014/main" id="{9C72AB1D-9A87-43D1-94C4-118258C2604F}"/>
                      </a:ext>
                    </a:extLst>
                  </p:cNvPr>
                  <p:cNvSpPr/>
                  <p:nvPr/>
                </p:nvSpPr>
                <p:spPr>
                  <a:xfrm flipH="1">
                    <a:off x="6808705" y="4469299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7" name="正方形/長方形 196">
                    <a:extLst>
                      <a:ext uri="{FF2B5EF4-FFF2-40B4-BE49-F238E27FC236}">
                        <a16:creationId xmlns:a16="http://schemas.microsoft.com/office/drawing/2014/main" id="{9C72AB1D-9A87-43D1-94C4-118258C2604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8705" y="4469299"/>
                    <a:ext cx="216654" cy="253100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8" name="正方形/長方形 197">
                    <a:extLst>
                      <a:ext uri="{FF2B5EF4-FFF2-40B4-BE49-F238E27FC236}">
                        <a16:creationId xmlns:a16="http://schemas.microsoft.com/office/drawing/2014/main" id="{B76528F3-C8FC-4B03-962D-84749F993AF2}"/>
                      </a:ext>
                    </a:extLst>
                  </p:cNvPr>
                  <p:cNvSpPr/>
                  <p:nvPr/>
                </p:nvSpPr>
                <p:spPr>
                  <a:xfrm flipH="1">
                    <a:off x="6808705" y="4581534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8" name="正方形/長方形 197">
                    <a:extLst>
                      <a:ext uri="{FF2B5EF4-FFF2-40B4-BE49-F238E27FC236}">
                        <a16:creationId xmlns:a16="http://schemas.microsoft.com/office/drawing/2014/main" id="{B76528F3-C8FC-4B03-962D-84749F993AF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8705" y="4581534"/>
                    <a:ext cx="216654" cy="253100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9" name="正方形/長方形 198">
                    <a:extLst>
                      <a:ext uri="{FF2B5EF4-FFF2-40B4-BE49-F238E27FC236}">
                        <a16:creationId xmlns:a16="http://schemas.microsoft.com/office/drawing/2014/main" id="{BA9F8543-478B-498F-9A49-BABE18099B74}"/>
                      </a:ext>
                    </a:extLst>
                  </p:cNvPr>
                  <p:cNvSpPr/>
                  <p:nvPr/>
                </p:nvSpPr>
                <p:spPr>
                  <a:xfrm flipH="1">
                    <a:off x="6808705" y="4691729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9" name="正方形/長方形 198">
                    <a:extLst>
                      <a:ext uri="{FF2B5EF4-FFF2-40B4-BE49-F238E27FC236}">
                        <a16:creationId xmlns:a16="http://schemas.microsoft.com/office/drawing/2014/main" id="{BA9F8543-478B-498F-9A49-BABE18099B74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8705" y="4691729"/>
                    <a:ext cx="216654" cy="253100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30" name="正方形/長方形 229">
                    <a:extLst>
                      <a:ext uri="{FF2B5EF4-FFF2-40B4-BE49-F238E27FC236}">
                        <a16:creationId xmlns:a16="http://schemas.microsoft.com/office/drawing/2014/main" id="{942D522E-E4B2-4305-AE42-98E90D826997}"/>
                      </a:ext>
                    </a:extLst>
                  </p:cNvPr>
                  <p:cNvSpPr/>
                  <p:nvPr/>
                </p:nvSpPr>
                <p:spPr>
                  <a:xfrm flipH="1">
                    <a:off x="6128558" y="3798813"/>
                    <a:ext cx="598379" cy="30733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05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𝑸</m:t>
                          </m:r>
                        </m:oMath>
                      </m:oMathPara>
                    </a14:m>
                    <a:endParaRPr lang="ja-JP" altLang="en-US" sz="105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30" name="正方形/長方形 229">
                    <a:extLst>
                      <a:ext uri="{FF2B5EF4-FFF2-40B4-BE49-F238E27FC236}">
                        <a16:creationId xmlns:a16="http://schemas.microsoft.com/office/drawing/2014/main" id="{942D522E-E4B2-4305-AE42-98E90D82699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128558" y="3798813"/>
                    <a:ext cx="598379" cy="307335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31" name="正方形/長方形 230">
                    <a:extLst>
                      <a:ext uri="{FF2B5EF4-FFF2-40B4-BE49-F238E27FC236}">
                        <a16:creationId xmlns:a16="http://schemas.microsoft.com/office/drawing/2014/main" id="{B3C27CB8-8450-4D27-864F-47518B40DB97}"/>
                      </a:ext>
                    </a:extLst>
                  </p:cNvPr>
                  <p:cNvSpPr/>
                  <p:nvPr/>
                </p:nvSpPr>
                <p:spPr>
                  <a:xfrm flipH="1">
                    <a:off x="6598830" y="3804439"/>
                    <a:ext cx="598379" cy="30733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05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  <m:r>
                            <a:rPr lang="en-US" altLang="ja-JP" sz="105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𝑸</m:t>
                          </m:r>
                        </m:oMath>
                      </m:oMathPara>
                    </a14:m>
                    <a:endParaRPr lang="ja-JP" altLang="en-US" sz="105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31" name="正方形/長方形 230">
                    <a:extLst>
                      <a:ext uri="{FF2B5EF4-FFF2-40B4-BE49-F238E27FC236}">
                        <a16:creationId xmlns:a16="http://schemas.microsoft.com/office/drawing/2014/main" id="{B3C27CB8-8450-4D27-864F-47518B40DB9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598830" y="3804439"/>
                    <a:ext cx="598379" cy="307335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 b="-2326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39" name="正方形/長方形 238">
                <a:extLst>
                  <a:ext uri="{FF2B5EF4-FFF2-40B4-BE49-F238E27FC236}">
                    <a16:creationId xmlns:a16="http://schemas.microsoft.com/office/drawing/2014/main" id="{45B4A6E2-BEB9-4CDD-91E9-639D8C3594EC}"/>
                  </a:ext>
                </a:extLst>
              </p:cNvPr>
              <p:cNvSpPr/>
              <p:nvPr/>
            </p:nvSpPr>
            <p:spPr>
              <a:xfrm flipH="1">
                <a:off x="5901409" y="2630576"/>
                <a:ext cx="46082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b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altLang="ja-JP" sz="1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239" name="正方形/長方形 238">
                <a:extLst>
                  <a:ext uri="{FF2B5EF4-FFF2-40B4-BE49-F238E27FC236}">
                    <a16:creationId xmlns:a16="http://schemas.microsoft.com/office/drawing/2014/main" id="{45B4A6E2-BEB9-4CDD-91E9-639D8C3594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901409" y="2630576"/>
                <a:ext cx="460820" cy="30777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5" name="グループ化 254">
            <a:extLst>
              <a:ext uri="{FF2B5EF4-FFF2-40B4-BE49-F238E27FC236}">
                <a16:creationId xmlns:a16="http://schemas.microsoft.com/office/drawing/2014/main" id="{C0E54850-F60D-42A9-88D9-BBDA553250D6}"/>
              </a:ext>
            </a:extLst>
          </p:cNvPr>
          <p:cNvGrpSpPr/>
          <p:nvPr/>
        </p:nvGrpSpPr>
        <p:grpSpPr>
          <a:xfrm>
            <a:off x="3760266" y="619902"/>
            <a:ext cx="4340720" cy="1901752"/>
            <a:chOff x="3760266" y="619902"/>
            <a:chExt cx="4340720" cy="1901752"/>
          </a:xfrm>
        </p:grpSpPr>
        <p:grpSp>
          <p:nvGrpSpPr>
            <p:cNvPr id="233" name="グループ化 232">
              <a:extLst>
                <a:ext uri="{FF2B5EF4-FFF2-40B4-BE49-F238E27FC236}">
                  <a16:creationId xmlns:a16="http://schemas.microsoft.com/office/drawing/2014/main" id="{E5AC84E3-EECB-4457-A1F5-EF12A18F6863}"/>
                </a:ext>
              </a:extLst>
            </p:cNvPr>
            <p:cNvGrpSpPr/>
            <p:nvPr/>
          </p:nvGrpSpPr>
          <p:grpSpPr>
            <a:xfrm>
              <a:off x="5344329" y="619902"/>
              <a:ext cx="2336901" cy="1901752"/>
              <a:chOff x="4602328" y="1194852"/>
              <a:chExt cx="2745352" cy="2234148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50" name="正方形/長方形 149">
                    <a:extLst>
                      <a:ext uri="{FF2B5EF4-FFF2-40B4-BE49-F238E27FC236}">
                        <a16:creationId xmlns:a16="http://schemas.microsoft.com/office/drawing/2014/main" id="{94961FCA-8486-4238-904C-BE2059FE1908}"/>
                      </a:ext>
                    </a:extLst>
                  </p:cNvPr>
                  <p:cNvSpPr/>
                  <p:nvPr/>
                </p:nvSpPr>
                <p:spPr>
                  <a:xfrm flipH="1">
                    <a:off x="5149106" y="2024466"/>
                    <a:ext cx="598379" cy="36157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oMath>
                      </m:oMathPara>
                    </a14:m>
                    <a:endParaRPr lang="ja-JP" altLang="en-US" sz="140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50" name="正方形/長方形 149">
                    <a:extLst>
                      <a:ext uri="{FF2B5EF4-FFF2-40B4-BE49-F238E27FC236}">
                        <a16:creationId xmlns:a16="http://schemas.microsoft.com/office/drawing/2014/main" id="{94961FCA-8486-4238-904C-BE2059FE190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149106" y="2024466"/>
                    <a:ext cx="598379" cy="361571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32BAFAC1-7426-4A26-A08D-2C28DCCC42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02328" y="1875495"/>
                <a:ext cx="196713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>
                <a:extLst>
                  <a:ext uri="{FF2B5EF4-FFF2-40B4-BE49-F238E27FC236}">
                    <a16:creationId xmlns:a16="http://schemas.microsoft.com/office/drawing/2014/main" id="{C8823D36-C87F-43B9-AB68-A000F63691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88089" y="1879970"/>
                <a:ext cx="55959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B5DD00BB-7A98-445C-BF9E-12E2CE72064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02328" y="3145635"/>
                <a:ext cx="125262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正方形/長方形 154">
                <a:extLst>
                  <a:ext uri="{FF2B5EF4-FFF2-40B4-BE49-F238E27FC236}">
                    <a16:creationId xmlns:a16="http://schemas.microsoft.com/office/drawing/2014/main" id="{DA40F345-8A60-4512-A648-125E42F0A056}"/>
                  </a:ext>
                </a:extLst>
              </p:cNvPr>
              <p:cNvSpPr/>
              <p:nvPr/>
            </p:nvSpPr>
            <p:spPr>
              <a:xfrm rot="10800000">
                <a:off x="5103804" y="1719974"/>
                <a:ext cx="713004" cy="311042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cxnSp>
            <p:nvCxnSpPr>
              <p:cNvPr id="156" name="直線コネクタ 155">
                <a:extLst>
                  <a:ext uri="{FF2B5EF4-FFF2-40B4-BE49-F238E27FC236}">
                    <a16:creationId xmlns:a16="http://schemas.microsoft.com/office/drawing/2014/main" id="{6CA63425-C672-4A4C-9F36-FF69556AC7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4948" y="2862263"/>
                <a:ext cx="0" cy="56673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直線コネクタ 156">
                <a:extLst>
                  <a:ext uri="{FF2B5EF4-FFF2-40B4-BE49-F238E27FC236}">
                    <a16:creationId xmlns:a16="http://schemas.microsoft.com/office/drawing/2014/main" id="{81358B91-7B55-4ADD-8D7B-C07E1DE220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52235" y="2995722"/>
                <a:ext cx="0" cy="3288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>
                <a:extLst>
                  <a:ext uri="{FF2B5EF4-FFF2-40B4-BE49-F238E27FC236}">
                    <a16:creationId xmlns:a16="http://schemas.microsoft.com/office/drawing/2014/main" id="{0F10711A-4E78-4B2D-BDEC-ACB6966B2C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244" y="3134336"/>
                <a:ext cx="127243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9" name="グループ化 158">
                <a:extLst>
                  <a:ext uri="{FF2B5EF4-FFF2-40B4-BE49-F238E27FC236}">
                    <a16:creationId xmlns:a16="http://schemas.microsoft.com/office/drawing/2014/main" id="{EE52622A-EED5-48EA-BF27-59267FBC3667}"/>
                  </a:ext>
                </a:extLst>
              </p:cNvPr>
              <p:cNvGrpSpPr/>
              <p:nvPr/>
            </p:nvGrpSpPr>
            <p:grpSpPr>
              <a:xfrm>
                <a:off x="4612323" y="1856346"/>
                <a:ext cx="2719416" cy="1289286"/>
                <a:chOff x="1214277" y="2031590"/>
                <a:chExt cx="2719416" cy="1941228"/>
              </a:xfrm>
            </p:grpSpPr>
            <p:cxnSp>
              <p:nvCxnSpPr>
                <p:cNvPr id="162" name="直線コネクタ 161">
                  <a:extLst>
                    <a:ext uri="{FF2B5EF4-FFF2-40B4-BE49-F238E27FC236}">
                      <a16:creationId xmlns:a16="http://schemas.microsoft.com/office/drawing/2014/main" id="{F03C49C3-DD50-4138-8380-F49DEC8E6D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14277" y="2031590"/>
                  <a:ext cx="0" cy="193376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直線コネクタ 162">
                  <a:extLst>
                    <a:ext uri="{FF2B5EF4-FFF2-40B4-BE49-F238E27FC236}">
                      <a16:creationId xmlns:a16="http://schemas.microsoft.com/office/drawing/2014/main" id="{8C8AA24A-C9F5-4A65-A644-A8A21308E9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933693" y="2050740"/>
                  <a:ext cx="0" cy="192207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0" name="直線コネクタ 159">
                <a:extLst>
                  <a:ext uri="{FF2B5EF4-FFF2-40B4-BE49-F238E27FC236}">
                    <a16:creationId xmlns:a16="http://schemas.microsoft.com/office/drawing/2014/main" id="{069EB3AA-9558-49A2-A712-B908246DB84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414445" y="1875495"/>
                <a:ext cx="787116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線コネクタ 160">
                <a:extLst>
                  <a:ext uri="{FF2B5EF4-FFF2-40B4-BE49-F238E27FC236}">
                    <a16:creationId xmlns:a16="http://schemas.microsoft.com/office/drawing/2014/main" id="{25EC26D7-6631-4FDE-81F6-46D68D0A1A6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175906" y="1875495"/>
                <a:ext cx="787116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64" name="正方形/長方形 163">
                    <a:extLst>
                      <a:ext uri="{FF2B5EF4-FFF2-40B4-BE49-F238E27FC236}">
                        <a16:creationId xmlns:a16="http://schemas.microsoft.com/office/drawing/2014/main" id="{93A21274-F157-4033-9881-A867647225E0}"/>
                      </a:ext>
                    </a:extLst>
                  </p:cNvPr>
                  <p:cNvSpPr/>
                  <p:nvPr/>
                </p:nvSpPr>
                <p:spPr>
                  <a:xfrm flipH="1">
                    <a:off x="6323408" y="1196725"/>
                    <a:ext cx="359840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[</m:t>
                          </m:r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𝐂</m:t>
                          </m:r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]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64" name="正方形/長方形 163">
                    <a:extLst>
                      <a:ext uri="{FF2B5EF4-FFF2-40B4-BE49-F238E27FC236}">
                        <a16:creationId xmlns:a16="http://schemas.microsoft.com/office/drawing/2014/main" id="{93A21274-F157-4033-9881-A867647225E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23408" y="1196725"/>
                    <a:ext cx="359840" cy="253100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 r="-12000" b="-285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65" name="正方形/長方形 164">
                    <a:extLst>
                      <a:ext uri="{FF2B5EF4-FFF2-40B4-BE49-F238E27FC236}">
                        <a16:creationId xmlns:a16="http://schemas.microsoft.com/office/drawing/2014/main" id="{236D4928-5CEF-4A79-A5C9-F59FB1E49C7C}"/>
                      </a:ext>
                    </a:extLst>
                  </p:cNvPr>
                  <p:cNvSpPr/>
                  <p:nvPr/>
                </p:nvSpPr>
                <p:spPr>
                  <a:xfrm flipH="1">
                    <a:off x="6683248" y="1194852"/>
                    <a:ext cx="372527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[</m:t>
                          </m:r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𝐂</m:t>
                          </m:r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]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65" name="正方形/長方形 164">
                    <a:extLst>
                      <a:ext uri="{FF2B5EF4-FFF2-40B4-BE49-F238E27FC236}">
                        <a16:creationId xmlns:a16="http://schemas.microsoft.com/office/drawing/2014/main" id="{236D4928-5CEF-4A79-A5C9-F59FB1E49C7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683248" y="1194852"/>
                    <a:ext cx="372527" cy="253100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 r="-7692" b="-2857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66" name="正方形/長方形 165">
                    <a:extLst>
                      <a:ext uri="{FF2B5EF4-FFF2-40B4-BE49-F238E27FC236}">
                        <a16:creationId xmlns:a16="http://schemas.microsoft.com/office/drawing/2014/main" id="{939F93F2-486F-47AE-9D4F-0A333A6CB5FD}"/>
                      </a:ext>
                    </a:extLst>
                  </p:cNvPr>
                  <p:cNvSpPr/>
                  <p:nvPr/>
                </p:nvSpPr>
                <p:spPr>
                  <a:xfrm flipH="1">
                    <a:off x="5816808" y="2589913"/>
                    <a:ext cx="340324" cy="36157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oMath>
                      </m:oMathPara>
                    </a14:m>
                    <a:endParaRPr lang="ja-JP" altLang="en-US" sz="140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66" name="正方形/長方形 165">
                    <a:extLst>
                      <a:ext uri="{FF2B5EF4-FFF2-40B4-BE49-F238E27FC236}">
                        <a16:creationId xmlns:a16="http://schemas.microsoft.com/office/drawing/2014/main" id="{939F93F2-486F-47AE-9D4F-0A333A6CB5F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816808" y="2589913"/>
                    <a:ext cx="340324" cy="361571"/>
                  </a:xfrm>
                  <a:prstGeom prst="rect">
                    <a:avLst/>
                  </a:prstGeom>
                  <a:blipFill>
                    <a:blip r:embed="rId2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67" name="直線コネクタ 166">
                <a:extLst>
                  <a:ext uri="{FF2B5EF4-FFF2-40B4-BE49-F238E27FC236}">
                    <a16:creationId xmlns:a16="http://schemas.microsoft.com/office/drawing/2014/main" id="{C6E8B54E-3161-4A30-9A4D-94C7E9FC8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9464" y="1875495"/>
                <a:ext cx="21862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9" name="コンテンツ プレースホルダー 2">
                <a:extLst>
                  <a:ext uri="{FF2B5EF4-FFF2-40B4-BE49-F238E27FC236}">
                    <a16:creationId xmlns:a16="http://schemas.microsoft.com/office/drawing/2014/main" id="{D39B0FD8-2A1D-4599-A68F-6DDBDCB07B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70758" y="2289208"/>
                <a:ext cx="926452" cy="3950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9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ただの導線抵抗０</a:t>
                </a:r>
                <a:endParaRPr lang="en-US" altLang="ja-JP" sz="9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cxnSp>
          <p:nvCxnSpPr>
            <p:cNvPr id="240" name="直線コネクタ 239">
              <a:extLst>
                <a:ext uri="{FF2B5EF4-FFF2-40B4-BE49-F238E27FC236}">
                  <a16:creationId xmlns:a16="http://schemas.microsoft.com/office/drawing/2014/main" id="{73DD321F-7D08-4ED9-B19D-FCE66FCF6E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25499" y="1199440"/>
              <a:ext cx="998898" cy="0"/>
            </a:xfrm>
            <a:prstGeom prst="line">
              <a:avLst/>
            </a:prstGeom>
            <a:ln w="762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1" name="正方形/長方形 240">
                  <a:extLst>
                    <a:ext uri="{FF2B5EF4-FFF2-40B4-BE49-F238E27FC236}">
                      <a16:creationId xmlns:a16="http://schemas.microsoft.com/office/drawing/2014/main" id="{C670D982-F6EE-4074-A715-DDE4B12C7796}"/>
                    </a:ext>
                  </a:extLst>
                </p:cNvPr>
                <p:cNvSpPr/>
                <p:nvPr/>
              </p:nvSpPr>
              <p:spPr>
                <a:xfrm flipH="1">
                  <a:off x="5871860" y="764541"/>
                  <a:ext cx="460820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𝑰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n-US" altLang="ja-JP" sz="1400" b="1" i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>
            <p:sp>
              <p:nvSpPr>
                <p:cNvPr id="241" name="正方形/長方形 240">
                  <a:extLst>
                    <a:ext uri="{FF2B5EF4-FFF2-40B4-BE49-F238E27FC236}">
                      <a16:creationId xmlns:a16="http://schemas.microsoft.com/office/drawing/2014/main" id="{C670D982-F6EE-4074-A715-DDE4B12C779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871860" y="764541"/>
                  <a:ext cx="460820" cy="307777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4" name="直線コネクタ 243">
              <a:extLst>
                <a:ext uri="{FF2B5EF4-FFF2-40B4-BE49-F238E27FC236}">
                  <a16:creationId xmlns:a16="http://schemas.microsoft.com/office/drawing/2014/main" id="{8354A3F2-66F1-44C8-B7F6-1CC1D9D3D9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20363" y="1212579"/>
              <a:ext cx="998898" cy="0"/>
            </a:xfrm>
            <a:prstGeom prst="line">
              <a:avLst/>
            </a:prstGeom>
            <a:ln w="762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線コネクタ 245">
              <a:extLst>
                <a:ext uri="{FF2B5EF4-FFF2-40B4-BE49-F238E27FC236}">
                  <a16:creationId xmlns:a16="http://schemas.microsoft.com/office/drawing/2014/main" id="{D6545E5B-2689-4A74-B504-78E9E7B27717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7181781" y="1753425"/>
              <a:ext cx="998898" cy="0"/>
            </a:xfrm>
            <a:prstGeom prst="line">
              <a:avLst/>
            </a:prstGeom>
            <a:ln w="762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7" name="正方形/長方形 246">
                  <a:extLst>
                    <a:ext uri="{FF2B5EF4-FFF2-40B4-BE49-F238E27FC236}">
                      <a16:creationId xmlns:a16="http://schemas.microsoft.com/office/drawing/2014/main" id="{CAB76C36-67FF-47BB-BBE0-172361F39A93}"/>
                    </a:ext>
                  </a:extLst>
                </p:cNvPr>
                <p:cNvSpPr/>
                <p:nvPr/>
              </p:nvSpPr>
              <p:spPr>
                <a:xfrm flipH="1">
                  <a:off x="7640166" y="1530065"/>
                  <a:ext cx="460820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𝑰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n-US" altLang="ja-JP" sz="1400" b="1" i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>
            <p:sp>
              <p:nvSpPr>
                <p:cNvPr id="247" name="正方形/長方形 246">
                  <a:extLst>
                    <a:ext uri="{FF2B5EF4-FFF2-40B4-BE49-F238E27FC236}">
                      <a16:creationId xmlns:a16="http://schemas.microsoft.com/office/drawing/2014/main" id="{CAB76C36-67FF-47BB-BBE0-172361F39A9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7640166" y="1530065"/>
                  <a:ext cx="460820" cy="307777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0" name="正方形/長方形 249">
              <a:extLst>
                <a:ext uri="{FF2B5EF4-FFF2-40B4-BE49-F238E27FC236}">
                  <a16:creationId xmlns:a16="http://schemas.microsoft.com/office/drawing/2014/main" id="{E90177FF-3682-468E-837D-F60D3A6C72A7}"/>
                </a:ext>
              </a:extLst>
            </p:cNvPr>
            <p:cNvSpPr/>
            <p:nvPr/>
          </p:nvSpPr>
          <p:spPr>
            <a:xfrm>
              <a:off x="3760266" y="1424048"/>
              <a:ext cx="158648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スイッチを入れた瞬間</a:t>
              </a:r>
              <a:endParaRPr lang="ja-JP" altLang="en-US" sz="2000" dirty="0"/>
            </a:p>
          </p:txBody>
        </p:sp>
      </p:grp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CE04DF7-8AA9-4009-BD1E-0B6A55025891}"/>
              </a:ext>
            </a:extLst>
          </p:cNvPr>
          <p:cNvSpPr/>
          <p:nvPr/>
        </p:nvSpPr>
        <p:spPr>
          <a:xfrm>
            <a:off x="3798624" y="5288148"/>
            <a:ext cx="18102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十分時間が経ったあと</a:t>
            </a:r>
            <a:endParaRPr lang="ja-JP" altLang="en-US" sz="2000" dirty="0"/>
          </a:p>
        </p:txBody>
      </p:sp>
      <p:grpSp>
        <p:nvGrpSpPr>
          <p:cNvPr id="256" name="グループ化 255">
            <a:extLst>
              <a:ext uri="{FF2B5EF4-FFF2-40B4-BE49-F238E27FC236}">
                <a16:creationId xmlns:a16="http://schemas.microsoft.com/office/drawing/2014/main" id="{0E330A56-5505-4600-A376-9D85F19D9031}"/>
              </a:ext>
            </a:extLst>
          </p:cNvPr>
          <p:cNvGrpSpPr/>
          <p:nvPr/>
        </p:nvGrpSpPr>
        <p:grpSpPr>
          <a:xfrm>
            <a:off x="4183037" y="2681226"/>
            <a:ext cx="3937979" cy="1739275"/>
            <a:chOff x="4183037" y="2681226"/>
            <a:chExt cx="3937979" cy="1739275"/>
          </a:xfrm>
        </p:grpSpPr>
        <p:grpSp>
          <p:nvGrpSpPr>
            <p:cNvPr id="234" name="グループ化 233">
              <a:extLst>
                <a:ext uri="{FF2B5EF4-FFF2-40B4-BE49-F238E27FC236}">
                  <a16:creationId xmlns:a16="http://schemas.microsoft.com/office/drawing/2014/main" id="{EA484ACC-4996-4519-AA62-9991965B47E1}"/>
                </a:ext>
              </a:extLst>
            </p:cNvPr>
            <p:cNvGrpSpPr/>
            <p:nvPr/>
          </p:nvGrpSpPr>
          <p:grpSpPr>
            <a:xfrm>
              <a:off x="5357898" y="2681226"/>
              <a:ext cx="2336901" cy="1739275"/>
              <a:chOff x="3732741" y="1951241"/>
              <a:chExt cx="2745352" cy="204327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02" name="正方形/長方形 201">
                    <a:extLst>
                      <a:ext uri="{FF2B5EF4-FFF2-40B4-BE49-F238E27FC236}">
                        <a16:creationId xmlns:a16="http://schemas.microsoft.com/office/drawing/2014/main" id="{1D6D3B87-644A-4CDE-8353-32147E7D8157}"/>
                      </a:ext>
                    </a:extLst>
                  </p:cNvPr>
                  <p:cNvSpPr/>
                  <p:nvPr/>
                </p:nvSpPr>
                <p:spPr>
                  <a:xfrm flipH="1">
                    <a:off x="4279519" y="2589979"/>
                    <a:ext cx="598379" cy="36157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oMath>
                      </m:oMathPara>
                    </a14:m>
                    <a:endParaRPr lang="ja-JP" altLang="en-US" sz="140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02" name="正方形/長方形 201">
                    <a:extLst>
                      <a:ext uri="{FF2B5EF4-FFF2-40B4-BE49-F238E27FC236}">
                        <a16:creationId xmlns:a16="http://schemas.microsoft.com/office/drawing/2014/main" id="{1D6D3B87-644A-4CDE-8353-32147E7D815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4279519" y="2589979"/>
                    <a:ext cx="598379" cy="361571"/>
                  </a:xfrm>
                  <a:prstGeom prst="rect">
                    <a:avLst/>
                  </a:prstGeom>
                  <a:blipFill>
                    <a:blip r:embed="rId3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03" name="グループ化 202">
                <a:extLst>
                  <a:ext uri="{FF2B5EF4-FFF2-40B4-BE49-F238E27FC236}">
                    <a16:creationId xmlns:a16="http://schemas.microsoft.com/office/drawing/2014/main" id="{0AF475AF-C838-42C3-80CE-C22DD6020593}"/>
                  </a:ext>
                </a:extLst>
              </p:cNvPr>
              <p:cNvGrpSpPr/>
              <p:nvPr/>
            </p:nvGrpSpPr>
            <p:grpSpPr>
              <a:xfrm>
                <a:off x="3732741" y="2047450"/>
                <a:ext cx="2745352" cy="1947063"/>
                <a:chOff x="1204282" y="1657181"/>
                <a:chExt cx="2745352" cy="1947063"/>
              </a:xfrm>
            </p:grpSpPr>
            <p:cxnSp>
              <p:nvCxnSpPr>
                <p:cNvPr id="204" name="直線コネクタ 203">
                  <a:extLst>
                    <a:ext uri="{FF2B5EF4-FFF2-40B4-BE49-F238E27FC236}">
                      <a16:creationId xmlns:a16="http://schemas.microsoft.com/office/drawing/2014/main" id="{EF872475-77A3-458D-A83D-29D5F6856A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04282" y="2050739"/>
                  <a:ext cx="196713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直線コネクタ 204">
                  <a:extLst>
                    <a:ext uri="{FF2B5EF4-FFF2-40B4-BE49-F238E27FC236}">
                      <a16:creationId xmlns:a16="http://schemas.microsoft.com/office/drawing/2014/main" id="{5191D319-EF0E-4E54-BAB6-F9C69D5926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90043" y="2055214"/>
                  <a:ext cx="559591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直線コネクタ 205">
                  <a:extLst>
                    <a:ext uri="{FF2B5EF4-FFF2-40B4-BE49-F238E27FC236}">
                      <a16:creationId xmlns:a16="http://schemas.microsoft.com/office/drawing/2014/main" id="{5D58CE18-75D8-4DDA-B7BC-DEAF2281CE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204282" y="3320879"/>
                  <a:ext cx="125262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7" name="正方形/長方形 206">
                  <a:extLst>
                    <a:ext uri="{FF2B5EF4-FFF2-40B4-BE49-F238E27FC236}">
                      <a16:creationId xmlns:a16="http://schemas.microsoft.com/office/drawing/2014/main" id="{2CCF7E58-410A-4939-85DF-A57FB651034E}"/>
                    </a:ext>
                  </a:extLst>
                </p:cNvPr>
                <p:cNvSpPr/>
                <p:nvPr/>
              </p:nvSpPr>
              <p:spPr>
                <a:xfrm rot="10800000">
                  <a:off x="1705758" y="1895218"/>
                  <a:ext cx="713004" cy="31104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cxnSp>
              <p:nvCxnSpPr>
                <p:cNvPr id="208" name="直線コネクタ 207">
                  <a:extLst>
                    <a:ext uri="{FF2B5EF4-FFF2-40B4-BE49-F238E27FC236}">
                      <a16:creationId xmlns:a16="http://schemas.microsoft.com/office/drawing/2014/main" id="{0004E678-860D-44D3-9CC6-78A552B6BF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56902" y="3037507"/>
                  <a:ext cx="0" cy="56673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直線コネクタ 208">
                  <a:extLst>
                    <a:ext uri="{FF2B5EF4-FFF2-40B4-BE49-F238E27FC236}">
                      <a16:creationId xmlns:a16="http://schemas.microsoft.com/office/drawing/2014/main" id="{C1461969-78AA-4AED-BE8F-A3527FA2F1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54189" y="3170966"/>
                  <a:ext cx="0" cy="3288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直線コネクタ 209">
                  <a:extLst>
                    <a:ext uri="{FF2B5EF4-FFF2-40B4-BE49-F238E27FC236}">
                      <a16:creationId xmlns:a16="http://schemas.microsoft.com/office/drawing/2014/main" id="{A15D34D0-CC2E-4A01-B8E7-2B534C1573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77198" y="3309580"/>
                  <a:ext cx="127243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11" name="グループ化 210">
                  <a:extLst>
                    <a:ext uri="{FF2B5EF4-FFF2-40B4-BE49-F238E27FC236}">
                      <a16:creationId xmlns:a16="http://schemas.microsoft.com/office/drawing/2014/main" id="{8901BEBE-F6AA-43E7-A0A3-174F4163E44F}"/>
                    </a:ext>
                  </a:extLst>
                </p:cNvPr>
                <p:cNvGrpSpPr/>
                <p:nvPr/>
              </p:nvGrpSpPr>
              <p:grpSpPr>
                <a:xfrm>
                  <a:off x="1214277" y="2031590"/>
                  <a:ext cx="2719416" cy="1289286"/>
                  <a:chOff x="1214277" y="2031590"/>
                  <a:chExt cx="2719416" cy="1941228"/>
                </a:xfrm>
              </p:grpSpPr>
              <p:cxnSp>
                <p:nvCxnSpPr>
                  <p:cNvPr id="214" name="直線コネクタ 213">
                    <a:extLst>
                      <a:ext uri="{FF2B5EF4-FFF2-40B4-BE49-F238E27FC236}">
                        <a16:creationId xmlns:a16="http://schemas.microsoft.com/office/drawing/2014/main" id="{61DFC981-0E1E-4CEF-A7C6-38A45D021A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14277" y="2031590"/>
                    <a:ext cx="0" cy="193376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直線コネクタ 214">
                    <a:extLst>
                      <a:ext uri="{FF2B5EF4-FFF2-40B4-BE49-F238E27FC236}">
                        <a16:creationId xmlns:a16="http://schemas.microsoft.com/office/drawing/2014/main" id="{43B6472A-461F-47B2-B457-C0CF29DA8D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933693" y="2050740"/>
                    <a:ext cx="0" cy="192207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2" name="直線コネクタ 211">
                  <a:extLst>
                    <a:ext uri="{FF2B5EF4-FFF2-40B4-BE49-F238E27FC236}">
                      <a16:creationId xmlns:a16="http://schemas.microsoft.com/office/drawing/2014/main" id="{F1ECFB41-C6E9-4976-A0EA-F2219E1FFB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016399" y="2050739"/>
                  <a:ext cx="78711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直線コネクタ 212">
                  <a:extLst>
                    <a:ext uri="{FF2B5EF4-FFF2-40B4-BE49-F238E27FC236}">
                      <a16:creationId xmlns:a16="http://schemas.microsoft.com/office/drawing/2014/main" id="{4ABBCB61-D520-42F0-8053-29B9D8B197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777860" y="2050739"/>
                  <a:ext cx="78711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16" name="正方形/長方形 215">
                    <a:extLst>
                      <a:ext uri="{FF2B5EF4-FFF2-40B4-BE49-F238E27FC236}">
                        <a16:creationId xmlns:a16="http://schemas.microsoft.com/office/drawing/2014/main" id="{11917D31-671F-457A-B28B-F814008B88EC}"/>
                      </a:ext>
                    </a:extLst>
                  </p:cNvPr>
                  <p:cNvSpPr/>
                  <p:nvPr/>
                </p:nvSpPr>
                <p:spPr>
                  <a:xfrm flipH="1">
                    <a:off x="5458615" y="1956503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16" name="正方形/長方形 215">
                    <a:extLst>
                      <a:ext uri="{FF2B5EF4-FFF2-40B4-BE49-F238E27FC236}">
                        <a16:creationId xmlns:a16="http://schemas.microsoft.com/office/drawing/2014/main" id="{11917D31-671F-457A-B28B-F814008B88E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458615" y="1956503"/>
                    <a:ext cx="216654" cy="253100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17" name="正方形/長方形 216">
                    <a:extLst>
                      <a:ext uri="{FF2B5EF4-FFF2-40B4-BE49-F238E27FC236}">
                        <a16:creationId xmlns:a16="http://schemas.microsoft.com/office/drawing/2014/main" id="{74D6DAD4-1C29-4326-8E90-A174DE0FE6E8}"/>
                      </a:ext>
                    </a:extLst>
                  </p:cNvPr>
                  <p:cNvSpPr/>
                  <p:nvPr/>
                </p:nvSpPr>
                <p:spPr>
                  <a:xfrm flipH="1">
                    <a:off x="4947221" y="3145320"/>
                    <a:ext cx="340324" cy="36157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oMath>
                      </m:oMathPara>
                    </a14:m>
                    <a:endParaRPr lang="ja-JP" altLang="en-US" sz="140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17" name="正方形/長方形 216">
                    <a:extLst>
                      <a:ext uri="{FF2B5EF4-FFF2-40B4-BE49-F238E27FC236}">
                        <a16:creationId xmlns:a16="http://schemas.microsoft.com/office/drawing/2014/main" id="{74D6DAD4-1C29-4326-8E90-A174DE0FE6E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4947221" y="3145320"/>
                    <a:ext cx="340324" cy="361571"/>
                  </a:xfrm>
                  <a:prstGeom prst="rect">
                    <a:avLst/>
                  </a:prstGeom>
                  <a:blipFill>
                    <a:blip r:embed="rId3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18" name="正方形/長方形 217">
                    <a:extLst>
                      <a:ext uri="{FF2B5EF4-FFF2-40B4-BE49-F238E27FC236}">
                        <a16:creationId xmlns:a16="http://schemas.microsoft.com/office/drawing/2014/main" id="{E9BEC70A-27A3-4AC9-9FBB-B468096DE58D}"/>
                      </a:ext>
                    </a:extLst>
                  </p:cNvPr>
                  <p:cNvSpPr/>
                  <p:nvPr/>
                </p:nvSpPr>
                <p:spPr>
                  <a:xfrm flipH="1">
                    <a:off x="5458615" y="2068738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18" name="正方形/長方形 217">
                    <a:extLst>
                      <a:ext uri="{FF2B5EF4-FFF2-40B4-BE49-F238E27FC236}">
                        <a16:creationId xmlns:a16="http://schemas.microsoft.com/office/drawing/2014/main" id="{E9BEC70A-27A3-4AC9-9FBB-B468096DE58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458615" y="2068738"/>
                    <a:ext cx="216654" cy="253100"/>
                  </a:xfrm>
                  <a:prstGeom prst="rect">
                    <a:avLst/>
                  </a:prstGeom>
                  <a:blipFill>
                    <a:blip r:embed="rId33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19" name="正方形/長方形 218">
                    <a:extLst>
                      <a:ext uri="{FF2B5EF4-FFF2-40B4-BE49-F238E27FC236}">
                        <a16:creationId xmlns:a16="http://schemas.microsoft.com/office/drawing/2014/main" id="{C2E07D3A-45B1-4DAB-9F0C-B1443767F8C7}"/>
                      </a:ext>
                    </a:extLst>
                  </p:cNvPr>
                  <p:cNvSpPr/>
                  <p:nvPr/>
                </p:nvSpPr>
                <p:spPr>
                  <a:xfrm flipH="1">
                    <a:off x="5458615" y="2178933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19" name="正方形/長方形 218">
                    <a:extLst>
                      <a:ext uri="{FF2B5EF4-FFF2-40B4-BE49-F238E27FC236}">
                        <a16:creationId xmlns:a16="http://schemas.microsoft.com/office/drawing/2014/main" id="{C2E07D3A-45B1-4DAB-9F0C-B1443767F8C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458615" y="2178933"/>
                    <a:ext cx="216654" cy="253100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0" name="正方形/長方形 219">
                    <a:extLst>
                      <a:ext uri="{FF2B5EF4-FFF2-40B4-BE49-F238E27FC236}">
                        <a16:creationId xmlns:a16="http://schemas.microsoft.com/office/drawing/2014/main" id="{82643574-D504-4525-B9EC-CADFADEB6A1F}"/>
                      </a:ext>
                    </a:extLst>
                  </p:cNvPr>
                  <p:cNvSpPr/>
                  <p:nvPr/>
                </p:nvSpPr>
                <p:spPr>
                  <a:xfrm flipH="1">
                    <a:off x="5460680" y="2392996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20" name="正方形/長方形 219">
                    <a:extLst>
                      <a:ext uri="{FF2B5EF4-FFF2-40B4-BE49-F238E27FC236}">
                        <a16:creationId xmlns:a16="http://schemas.microsoft.com/office/drawing/2014/main" id="{82643574-D504-4525-B9EC-CADFADEB6A1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460680" y="2392996"/>
                    <a:ext cx="216654" cy="253100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1" name="正方形/長方形 220">
                    <a:extLst>
                      <a:ext uri="{FF2B5EF4-FFF2-40B4-BE49-F238E27FC236}">
                        <a16:creationId xmlns:a16="http://schemas.microsoft.com/office/drawing/2014/main" id="{6520685D-598D-4303-BEA7-E55EBF7105DB}"/>
                      </a:ext>
                    </a:extLst>
                  </p:cNvPr>
                  <p:cNvSpPr/>
                  <p:nvPr/>
                </p:nvSpPr>
                <p:spPr>
                  <a:xfrm flipH="1">
                    <a:off x="5460680" y="2505230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21" name="正方形/長方形 220">
                    <a:extLst>
                      <a:ext uri="{FF2B5EF4-FFF2-40B4-BE49-F238E27FC236}">
                        <a16:creationId xmlns:a16="http://schemas.microsoft.com/office/drawing/2014/main" id="{6520685D-598D-4303-BEA7-E55EBF7105D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460680" y="2505230"/>
                    <a:ext cx="216654" cy="253100"/>
                  </a:xfrm>
                  <a:prstGeom prst="rect">
                    <a:avLst/>
                  </a:prstGeom>
                  <a:blipFill>
                    <a:blip r:embed="rId33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3" name="正方形/長方形 222">
                    <a:extLst>
                      <a:ext uri="{FF2B5EF4-FFF2-40B4-BE49-F238E27FC236}">
                        <a16:creationId xmlns:a16="http://schemas.microsoft.com/office/drawing/2014/main" id="{F10D5E71-E3F6-425E-903C-1FF914418EC2}"/>
                      </a:ext>
                    </a:extLst>
                  </p:cNvPr>
                  <p:cNvSpPr/>
                  <p:nvPr/>
                </p:nvSpPr>
                <p:spPr>
                  <a:xfrm flipH="1">
                    <a:off x="5907652" y="1951241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23" name="正方形/長方形 222">
                    <a:extLst>
                      <a:ext uri="{FF2B5EF4-FFF2-40B4-BE49-F238E27FC236}">
                        <a16:creationId xmlns:a16="http://schemas.microsoft.com/office/drawing/2014/main" id="{F10D5E71-E3F6-425E-903C-1FF914418EC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907652" y="1951241"/>
                    <a:ext cx="216654" cy="253100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4" name="正方形/長方形 223">
                    <a:extLst>
                      <a:ext uri="{FF2B5EF4-FFF2-40B4-BE49-F238E27FC236}">
                        <a16:creationId xmlns:a16="http://schemas.microsoft.com/office/drawing/2014/main" id="{6AB407B5-6390-4FB0-BC16-8859253584D1}"/>
                      </a:ext>
                    </a:extLst>
                  </p:cNvPr>
                  <p:cNvSpPr/>
                  <p:nvPr/>
                </p:nvSpPr>
                <p:spPr>
                  <a:xfrm flipH="1">
                    <a:off x="5907652" y="2063476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HG丸ｺﾞｼｯｸM-PRO" panose="020F0600000000000000" pitchFamily="50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solidFill>
                        <a:srgbClr val="FF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24" name="正方形/長方形 223">
                    <a:extLst>
                      <a:ext uri="{FF2B5EF4-FFF2-40B4-BE49-F238E27FC236}">
                        <a16:creationId xmlns:a16="http://schemas.microsoft.com/office/drawing/2014/main" id="{6AB407B5-6390-4FB0-BC16-8859253584D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907652" y="2063476"/>
                    <a:ext cx="216654" cy="253100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5" name="正方形/長方形 224">
                    <a:extLst>
                      <a:ext uri="{FF2B5EF4-FFF2-40B4-BE49-F238E27FC236}">
                        <a16:creationId xmlns:a16="http://schemas.microsoft.com/office/drawing/2014/main" id="{CCD65D16-5C73-4786-B4D7-8953E95FD176}"/>
                      </a:ext>
                    </a:extLst>
                  </p:cNvPr>
                  <p:cNvSpPr/>
                  <p:nvPr/>
                </p:nvSpPr>
                <p:spPr>
                  <a:xfrm flipH="1">
                    <a:off x="5907652" y="2173671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25" name="正方形/長方形 224">
                    <a:extLst>
                      <a:ext uri="{FF2B5EF4-FFF2-40B4-BE49-F238E27FC236}">
                        <a16:creationId xmlns:a16="http://schemas.microsoft.com/office/drawing/2014/main" id="{CCD65D16-5C73-4786-B4D7-8953E95FD176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907652" y="2173671"/>
                    <a:ext cx="216654" cy="253100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6" name="正方形/長方形 225">
                    <a:extLst>
                      <a:ext uri="{FF2B5EF4-FFF2-40B4-BE49-F238E27FC236}">
                        <a16:creationId xmlns:a16="http://schemas.microsoft.com/office/drawing/2014/main" id="{2FD099A2-00C0-486E-BB43-D6686DAE3CA3}"/>
                      </a:ext>
                    </a:extLst>
                  </p:cNvPr>
                  <p:cNvSpPr/>
                  <p:nvPr/>
                </p:nvSpPr>
                <p:spPr>
                  <a:xfrm flipH="1">
                    <a:off x="5909716" y="2387733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26" name="正方形/長方形 225">
                    <a:extLst>
                      <a:ext uri="{FF2B5EF4-FFF2-40B4-BE49-F238E27FC236}">
                        <a16:creationId xmlns:a16="http://schemas.microsoft.com/office/drawing/2014/main" id="{2FD099A2-00C0-486E-BB43-D6686DAE3CA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909716" y="2387733"/>
                    <a:ext cx="216654" cy="253100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7" name="正方形/長方形 226">
                    <a:extLst>
                      <a:ext uri="{FF2B5EF4-FFF2-40B4-BE49-F238E27FC236}">
                        <a16:creationId xmlns:a16="http://schemas.microsoft.com/office/drawing/2014/main" id="{0D2099F5-1F2B-4C4A-AF45-9D98AD543784}"/>
                      </a:ext>
                    </a:extLst>
                  </p:cNvPr>
                  <p:cNvSpPr/>
                  <p:nvPr/>
                </p:nvSpPr>
                <p:spPr>
                  <a:xfrm flipH="1">
                    <a:off x="5909716" y="2499968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27" name="正方形/長方形 226">
                    <a:extLst>
                      <a:ext uri="{FF2B5EF4-FFF2-40B4-BE49-F238E27FC236}">
                        <a16:creationId xmlns:a16="http://schemas.microsoft.com/office/drawing/2014/main" id="{0D2099F5-1F2B-4C4A-AF45-9D98AD543784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909716" y="2499968"/>
                    <a:ext cx="216654" cy="253100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38" name="直線コネクタ 237">
              <a:extLst>
                <a:ext uri="{FF2B5EF4-FFF2-40B4-BE49-F238E27FC236}">
                  <a16:creationId xmlns:a16="http://schemas.microsoft.com/office/drawing/2014/main" id="{AB64F9F9-CE0A-4836-8B57-14FCD230ED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79660" y="3105856"/>
              <a:ext cx="300505" cy="0"/>
            </a:xfrm>
            <a:prstGeom prst="line">
              <a:avLst/>
            </a:prstGeom>
            <a:ln w="762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F8C8D516-0F03-4EFE-B09D-EAD8817271D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7522052" y="3659889"/>
              <a:ext cx="300505" cy="0"/>
            </a:xfrm>
            <a:prstGeom prst="line">
              <a:avLst/>
            </a:prstGeom>
            <a:ln w="762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9" name="正方形/長方形 248">
                  <a:extLst>
                    <a:ext uri="{FF2B5EF4-FFF2-40B4-BE49-F238E27FC236}">
                      <a16:creationId xmlns:a16="http://schemas.microsoft.com/office/drawing/2014/main" id="{DB498499-289F-4324-B450-EDB469DAB9CF}"/>
                    </a:ext>
                  </a:extLst>
                </p:cNvPr>
                <p:cNvSpPr/>
                <p:nvPr/>
              </p:nvSpPr>
              <p:spPr>
                <a:xfrm flipH="1">
                  <a:off x="7660196" y="3455426"/>
                  <a:ext cx="460820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𝑰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altLang="ja-JP" sz="1400" b="1" i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ＭＳ 明朝" panose="02020609040205080304" pitchFamily="17" charset="-128"/>
                  </a:endParaRPr>
                </a:p>
              </p:txBody>
            </p:sp>
          </mc:Choice>
          <mc:Fallback>
            <p:sp>
              <p:nvSpPr>
                <p:cNvPr id="249" name="正方形/長方形 248">
                  <a:extLst>
                    <a:ext uri="{FF2B5EF4-FFF2-40B4-BE49-F238E27FC236}">
                      <a16:creationId xmlns:a16="http://schemas.microsoft.com/office/drawing/2014/main" id="{DB498499-289F-4324-B450-EDB469DAB9C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7660196" y="3455426"/>
                  <a:ext cx="460820" cy="307777"/>
                </a:xfrm>
                <a:prstGeom prst="rect">
                  <a:avLst/>
                </a:prstGeom>
                <a:blipFill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2" name="正方形/長方形 251">
              <a:extLst>
                <a:ext uri="{FF2B5EF4-FFF2-40B4-BE49-F238E27FC236}">
                  <a16:creationId xmlns:a16="http://schemas.microsoft.com/office/drawing/2014/main" id="{4872301F-C159-42AE-A675-385E076833AC}"/>
                </a:ext>
              </a:extLst>
            </p:cNvPr>
            <p:cNvSpPr/>
            <p:nvPr/>
          </p:nvSpPr>
          <p:spPr>
            <a:xfrm>
              <a:off x="4183037" y="3366245"/>
              <a:ext cx="797517" cy="4145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途中</a:t>
              </a:r>
              <a:endParaRPr lang="ja-JP" altLang="en-US" sz="2000" dirty="0"/>
            </a:p>
          </p:txBody>
        </p:sp>
      </p:grpSp>
      <p:sp>
        <p:nvSpPr>
          <p:cNvPr id="253" name="正方形/長方形 252">
            <a:extLst>
              <a:ext uri="{FF2B5EF4-FFF2-40B4-BE49-F238E27FC236}">
                <a16:creationId xmlns:a16="http://schemas.microsoft.com/office/drawing/2014/main" id="{F472E412-0B58-40CD-9B4F-20FBA47B5826}"/>
              </a:ext>
            </a:extLst>
          </p:cNvPr>
          <p:cNvSpPr/>
          <p:nvPr/>
        </p:nvSpPr>
        <p:spPr>
          <a:xfrm>
            <a:off x="257024" y="909313"/>
            <a:ext cx="35333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〇コンデンサーの過渡状態</a:t>
            </a:r>
            <a:endParaRPr lang="ja-JP" altLang="en-US" sz="2000" dirty="0"/>
          </a:p>
        </p:txBody>
      </p:sp>
      <p:sp>
        <p:nvSpPr>
          <p:cNvPr id="254" name="正方形/長方形 253">
            <a:extLst>
              <a:ext uri="{FF2B5EF4-FFF2-40B4-BE49-F238E27FC236}">
                <a16:creationId xmlns:a16="http://schemas.microsoft.com/office/drawing/2014/main" id="{AE12B13D-46A4-492B-8915-5344F389E979}"/>
              </a:ext>
            </a:extLst>
          </p:cNvPr>
          <p:cNvSpPr/>
          <p:nvPr/>
        </p:nvSpPr>
        <p:spPr>
          <a:xfrm>
            <a:off x="481245" y="4206929"/>
            <a:ext cx="31506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上図の回路中のコンデンサーにどのように充電されるか、その時間変化を調べる。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0558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2" grpId="0" animBg="1"/>
      <p:bldP spid="33" grpId="0"/>
      <p:bldP spid="35" grpId="0"/>
      <p:bldP spid="62" grpId="0" animBg="1"/>
      <p:bldP spid="68" grpId="0"/>
      <p:bldP spid="71" grpId="0"/>
      <p:bldP spid="72" grpId="0"/>
      <p:bldP spid="73" grpId="0"/>
      <p:bldP spid="76" grpId="0"/>
      <p:bldP spid="83" grpId="0"/>
      <p:bldP spid="84" grpId="0"/>
      <p:bldP spid="85" grpId="0"/>
      <p:bldP spid="106" grpId="0"/>
      <p:bldP spid="107" grpId="0"/>
      <p:bldP spid="147" grpId="0"/>
      <p:bldP spid="2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889A1B7F-BCE4-4A51-9F62-7DA1369AC497}"/>
                  </a:ext>
                </a:extLst>
              </p:cNvPr>
              <p:cNvSpPr/>
              <p:nvPr/>
            </p:nvSpPr>
            <p:spPr>
              <a:xfrm>
                <a:off x="5524262" y="1228998"/>
                <a:ext cx="3676584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en-US" altLang="ja-JP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altLang="ja-JP" sz="2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889A1B7F-BCE4-4A51-9F62-7DA1369AC4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262" y="1228998"/>
                <a:ext cx="3676584" cy="9017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3" name="グループ化 232">
            <a:extLst>
              <a:ext uri="{FF2B5EF4-FFF2-40B4-BE49-F238E27FC236}">
                <a16:creationId xmlns:a16="http://schemas.microsoft.com/office/drawing/2014/main" id="{E5AC84E3-EECB-4457-A1F5-EF12A18F6863}"/>
              </a:ext>
            </a:extLst>
          </p:cNvPr>
          <p:cNvGrpSpPr/>
          <p:nvPr/>
        </p:nvGrpSpPr>
        <p:grpSpPr>
          <a:xfrm>
            <a:off x="2201079" y="619902"/>
            <a:ext cx="2336901" cy="1901752"/>
            <a:chOff x="4602328" y="1194852"/>
            <a:chExt cx="2745352" cy="223414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0" name="正方形/長方形 149">
                  <a:extLst>
                    <a:ext uri="{FF2B5EF4-FFF2-40B4-BE49-F238E27FC236}">
                      <a16:creationId xmlns:a16="http://schemas.microsoft.com/office/drawing/2014/main" id="{94961FCA-8486-4238-904C-BE2059FE1908}"/>
                    </a:ext>
                  </a:extLst>
                </p:cNvPr>
                <p:cNvSpPr/>
                <p:nvPr/>
              </p:nvSpPr>
              <p:spPr>
                <a:xfrm flipH="1">
                  <a:off x="5149106" y="2024466"/>
                  <a:ext cx="598379" cy="36157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oMath>
                    </m:oMathPara>
                  </a14:m>
                  <a:endParaRPr lang="ja-JP" altLang="en-US" sz="14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150" name="正方形/長方形 149">
                  <a:extLst>
                    <a:ext uri="{FF2B5EF4-FFF2-40B4-BE49-F238E27FC236}">
                      <a16:creationId xmlns:a16="http://schemas.microsoft.com/office/drawing/2014/main" id="{94961FCA-8486-4238-904C-BE2059FE190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149106" y="2024466"/>
                  <a:ext cx="598379" cy="36157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32BAFAC1-7426-4A26-A08D-2C28DCCC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602328" y="1875495"/>
              <a:ext cx="196713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C8823D36-C87F-43B9-AB68-A000F6369196}"/>
                </a:ext>
              </a:extLst>
            </p:cNvPr>
            <p:cNvCxnSpPr>
              <a:cxnSpLocks/>
            </p:cNvCxnSpPr>
            <p:nvPr/>
          </p:nvCxnSpPr>
          <p:spPr>
            <a:xfrm>
              <a:off x="6788089" y="1879970"/>
              <a:ext cx="5595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B5DD00BB-7A98-445C-BF9E-12E2CE7206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02328" y="3145635"/>
              <a:ext cx="125262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正方形/長方形 154">
              <a:extLst>
                <a:ext uri="{FF2B5EF4-FFF2-40B4-BE49-F238E27FC236}">
                  <a16:creationId xmlns:a16="http://schemas.microsoft.com/office/drawing/2014/main" id="{DA40F345-8A60-4512-A648-125E42F0A056}"/>
                </a:ext>
              </a:extLst>
            </p:cNvPr>
            <p:cNvSpPr/>
            <p:nvPr/>
          </p:nvSpPr>
          <p:spPr>
            <a:xfrm rot="10800000">
              <a:off x="5103804" y="1719974"/>
              <a:ext cx="713004" cy="31104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6CA63425-C672-4A4C-9F36-FF69556AC72E}"/>
                </a:ext>
              </a:extLst>
            </p:cNvPr>
            <p:cNvCxnSpPr>
              <a:cxnSpLocks/>
            </p:cNvCxnSpPr>
            <p:nvPr/>
          </p:nvCxnSpPr>
          <p:spPr>
            <a:xfrm>
              <a:off x="5854948" y="2862263"/>
              <a:ext cx="0" cy="5667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81358B91-7B55-4ADD-8D7B-C07E1DE220B8}"/>
                </a:ext>
              </a:extLst>
            </p:cNvPr>
            <p:cNvCxnSpPr>
              <a:cxnSpLocks/>
            </p:cNvCxnSpPr>
            <p:nvPr/>
          </p:nvCxnSpPr>
          <p:spPr>
            <a:xfrm>
              <a:off x="6052235" y="2995722"/>
              <a:ext cx="0" cy="3288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0F10711A-4E78-4B2D-BDEC-ACB6966B2C46}"/>
                </a:ext>
              </a:extLst>
            </p:cNvPr>
            <p:cNvCxnSpPr>
              <a:cxnSpLocks/>
            </p:cNvCxnSpPr>
            <p:nvPr/>
          </p:nvCxnSpPr>
          <p:spPr>
            <a:xfrm>
              <a:off x="6075244" y="3134336"/>
              <a:ext cx="127243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9" name="グループ化 158">
              <a:extLst>
                <a:ext uri="{FF2B5EF4-FFF2-40B4-BE49-F238E27FC236}">
                  <a16:creationId xmlns:a16="http://schemas.microsoft.com/office/drawing/2014/main" id="{EE52622A-EED5-48EA-BF27-59267FBC3667}"/>
                </a:ext>
              </a:extLst>
            </p:cNvPr>
            <p:cNvGrpSpPr/>
            <p:nvPr/>
          </p:nvGrpSpPr>
          <p:grpSpPr>
            <a:xfrm>
              <a:off x="4612323" y="1856346"/>
              <a:ext cx="2719416" cy="1289286"/>
              <a:chOff x="1214277" y="2031590"/>
              <a:chExt cx="2719416" cy="1941228"/>
            </a:xfrm>
          </p:grpSpPr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F03C49C3-DD50-4138-8380-F49DEC8E6D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14277" y="2031590"/>
                <a:ext cx="0" cy="193376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>
                <a:extLst>
                  <a:ext uri="{FF2B5EF4-FFF2-40B4-BE49-F238E27FC236}">
                    <a16:creationId xmlns:a16="http://schemas.microsoft.com/office/drawing/2014/main" id="{8C8AA24A-C9F5-4A65-A644-A8A21308E9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33693" y="2050740"/>
                <a:ext cx="0" cy="192207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069EB3AA-9558-49A2-A712-B908246DB84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414445" y="1875495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25EC26D7-6631-4FDE-81F6-46D68D0A1A6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75906" y="1875495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4" name="正方形/長方形 163">
                  <a:extLst>
                    <a:ext uri="{FF2B5EF4-FFF2-40B4-BE49-F238E27FC236}">
                      <a16:creationId xmlns:a16="http://schemas.microsoft.com/office/drawing/2014/main" id="{93A21274-F157-4033-9881-A867647225E0}"/>
                    </a:ext>
                  </a:extLst>
                </p:cNvPr>
                <p:cNvSpPr/>
                <p:nvPr/>
              </p:nvSpPr>
              <p:spPr>
                <a:xfrm flipH="1">
                  <a:off x="6323408" y="1196725"/>
                  <a:ext cx="359840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𝟎</m:t>
                        </m:r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[</m:t>
                        </m:r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𝐂</m:t>
                        </m:r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]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164" name="正方形/長方形 163">
                  <a:extLst>
                    <a:ext uri="{FF2B5EF4-FFF2-40B4-BE49-F238E27FC236}">
                      <a16:creationId xmlns:a16="http://schemas.microsoft.com/office/drawing/2014/main" id="{93A21274-F157-4033-9881-A867647225E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6323408" y="1196725"/>
                  <a:ext cx="359840" cy="253100"/>
                </a:xfrm>
                <a:prstGeom prst="rect">
                  <a:avLst/>
                </a:prstGeom>
                <a:blipFill>
                  <a:blip r:embed="rId4"/>
                  <a:stretch>
                    <a:fillRect r="-9804" b="-285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5" name="正方形/長方形 164">
                  <a:extLst>
                    <a:ext uri="{FF2B5EF4-FFF2-40B4-BE49-F238E27FC236}">
                      <a16:creationId xmlns:a16="http://schemas.microsoft.com/office/drawing/2014/main" id="{236D4928-5CEF-4A79-A5C9-F59FB1E49C7C}"/>
                    </a:ext>
                  </a:extLst>
                </p:cNvPr>
                <p:cNvSpPr/>
                <p:nvPr/>
              </p:nvSpPr>
              <p:spPr>
                <a:xfrm flipH="1">
                  <a:off x="6683248" y="1194852"/>
                  <a:ext cx="372527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𝟎</m:t>
                        </m:r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[</m:t>
                        </m:r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𝐂</m:t>
                        </m:r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]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165" name="正方形/長方形 164">
                  <a:extLst>
                    <a:ext uri="{FF2B5EF4-FFF2-40B4-BE49-F238E27FC236}">
                      <a16:creationId xmlns:a16="http://schemas.microsoft.com/office/drawing/2014/main" id="{236D4928-5CEF-4A79-A5C9-F59FB1E49C7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6683248" y="1194852"/>
                  <a:ext cx="372527" cy="253100"/>
                </a:xfrm>
                <a:prstGeom prst="rect">
                  <a:avLst/>
                </a:prstGeom>
                <a:blipFill>
                  <a:blip r:embed="rId5"/>
                  <a:stretch>
                    <a:fillRect r="-5769" b="-285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6" name="正方形/長方形 165">
                  <a:extLst>
                    <a:ext uri="{FF2B5EF4-FFF2-40B4-BE49-F238E27FC236}">
                      <a16:creationId xmlns:a16="http://schemas.microsoft.com/office/drawing/2014/main" id="{939F93F2-486F-47AE-9D4F-0A333A6CB5FD}"/>
                    </a:ext>
                  </a:extLst>
                </p:cNvPr>
                <p:cNvSpPr/>
                <p:nvPr/>
              </p:nvSpPr>
              <p:spPr>
                <a:xfrm flipH="1">
                  <a:off x="5816808" y="2589913"/>
                  <a:ext cx="340324" cy="36157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𝑽</m:t>
                        </m:r>
                      </m:oMath>
                    </m:oMathPara>
                  </a14:m>
                  <a:endParaRPr lang="ja-JP" altLang="en-US" sz="14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166" name="正方形/長方形 165">
                  <a:extLst>
                    <a:ext uri="{FF2B5EF4-FFF2-40B4-BE49-F238E27FC236}">
                      <a16:creationId xmlns:a16="http://schemas.microsoft.com/office/drawing/2014/main" id="{939F93F2-486F-47AE-9D4F-0A333A6CB5F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816808" y="2589913"/>
                  <a:ext cx="340324" cy="36157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C6E8B54E-3161-4A30-9A4D-94C7E9FC8B9F}"/>
                </a:ext>
              </a:extLst>
            </p:cNvPr>
            <p:cNvCxnSpPr>
              <a:cxnSpLocks/>
            </p:cNvCxnSpPr>
            <p:nvPr/>
          </p:nvCxnSpPr>
          <p:spPr>
            <a:xfrm>
              <a:off x="6569464" y="1875495"/>
              <a:ext cx="21862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コンテンツ プレースホルダー 2">
              <a:extLst>
                <a:ext uri="{FF2B5EF4-FFF2-40B4-BE49-F238E27FC236}">
                  <a16:creationId xmlns:a16="http://schemas.microsoft.com/office/drawing/2014/main" id="{D39B0FD8-2A1D-4599-A68F-6DDBDCB07B7D}"/>
                </a:ext>
              </a:extLst>
            </p:cNvPr>
            <p:cNvSpPr txBox="1">
              <a:spLocks/>
            </p:cNvSpPr>
            <p:nvPr/>
          </p:nvSpPr>
          <p:spPr>
            <a:xfrm>
              <a:off x="6270758" y="2289208"/>
              <a:ext cx="926452" cy="39508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9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ただの導線抵抗０</a:t>
              </a:r>
              <a:endParaRPr lang="en-US" altLang="ja-JP" sz="9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34" name="グループ化 233">
            <a:extLst>
              <a:ext uri="{FF2B5EF4-FFF2-40B4-BE49-F238E27FC236}">
                <a16:creationId xmlns:a16="http://schemas.microsoft.com/office/drawing/2014/main" id="{EA484ACC-4996-4519-AA62-9991965B47E1}"/>
              </a:ext>
            </a:extLst>
          </p:cNvPr>
          <p:cNvGrpSpPr/>
          <p:nvPr/>
        </p:nvGrpSpPr>
        <p:grpSpPr>
          <a:xfrm>
            <a:off x="2214648" y="2681226"/>
            <a:ext cx="2336901" cy="1739275"/>
            <a:chOff x="3732741" y="1951241"/>
            <a:chExt cx="2745352" cy="204327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2" name="正方形/長方形 201">
                  <a:extLst>
                    <a:ext uri="{FF2B5EF4-FFF2-40B4-BE49-F238E27FC236}">
                      <a16:creationId xmlns:a16="http://schemas.microsoft.com/office/drawing/2014/main" id="{1D6D3B87-644A-4CDE-8353-32147E7D8157}"/>
                    </a:ext>
                  </a:extLst>
                </p:cNvPr>
                <p:cNvSpPr/>
                <p:nvPr/>
              </p:nvSpPr>
              <p:spPr>
                <a:xfrm flipH="1">
                  <a:off x="4279519" y="2589979"/>
                  <a:ext cx="598379" cy="36157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oMath>
                    </m:oMathPara>
                  </a14:m>
                  <a:endParaRPr lang="ja-JP" altLang="en-US" sz="14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02" name="正方形/長方形 201">
                  <a:extLst>
                    <a:ext uri="{FF2B5EF4-FFF2-40B4-BE49-F238E27FC236}">
                      <a16:creationId xmlns:a16="http://schemas.microsoft.com/office/drawing/2014/main" id="{1D6D3B87-644A-4CDE-8353-32147E7D815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4279519" y="2589979"/>
                  <a:ext cx="598379" cy="36157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3" name="グループ化 202">
              <a:extLst>
                <a:ext uri="{FF2B5EF4-FFF2-40B4-BE49-F238E27FC236}">
                  <a16:creationId xmlns:a16="http://schemas.microsoft.com/office/drawing/2014/main" id="{0AF475AF-C838-42C3-80CE-C22DD6020593}"/>
                </a:ext>
              </a:extLst>
            </p:cNvPr>
            <p:cNvGrpSpPr/>
            <p:nvPr/>
          </p:nvGrpSpPr>
          <p:grpSpPr>
            <a:xfrm>
              <a:off x="3732741" y="2047450"/>
              <a:ext cx="2745352" cy="1947063"/>
              <a:chOff x="1204282" y="1657181"/>
              <a:chExt cx="2745352" cy="1947063"/>
            </a:xfrm>
          </p:grpSpPr>
          <p:cxnSp>
            <p:nvCxnSpPr>
              <p:cNvPr id="204" name="直線コネクタ 203">
                <a:extLst>
                  <a:ext uri="{FF2B5EF4-FFF2-40B4-BE49-F238E27FC236}">
                    <a16:creationId xmlns:a16="http://schemas.microsoft.com/office/drawing/2014/main" id="{EF872475-77A3-458D-A83D-29D5F6856A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04282" y="2050739"/>
                <a:ext cx="196713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コネクタ 204">
                <a:extLst>
                  <a:ext uri="{FF2B5EF4-FFF2-40B4-BE49-F238E27FC236}">
                    <a16:creationId xmlns:a16="http://schemas.microsoft.com/office/drawing/2014/main" id="{5191D319-EF0E-4E54-BAB6-F9C69D5926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90043" y="2055214"/>
                <a:ext cx="55959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コネクタ 205">
                <a:extLst>
                  <a:ext uri="{FF2B5EF4-FFF2-40B4-BE49-F238E27FC236}">
                    <a16:creationId xmlns:a16="http://schemas.microsoft.com/office/drawing/2014/main" id="{5D58CE18-75D8-4DDA-B7BC-DEAF2281CE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04282" y="3320879"/>
                <a:ext cx="125262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7" name="正方形/長方形 206">
                <a:extLst>
                  <a:ext uri="{FF2B5EF4-FFF2-40B4-BE49-F238E27FC236}">
                    <a16:creationId xmlns:a16="http://schemas.microsoft.com/office/drawing/2014/main" id="{2CCF7E58-410A-4939-85DF-A57FB651034E}"/>
                  </a:ext>
                </a:extLst>
              </p:cNvPr>
              <p:cNvSpPr/>
              <p:nvPr/>
            </p:nvSpPr>
            <p:spPr>
              <a:xfrm rot="10800000">
                <a:off x="1705758" y="1895218"/>
                <a:ext cx="713004" cy="311042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cxnSp>
            <p:nvCxnSpPr>
              <p:cNvPr id="208" name="直線コネクタ 207">
                <a:extLst>
                  <a:ext uri="{FF2B5EF4-FFF2-40B4-BE49-F238E27FC236}">
                    <a16:creationId xmlns:a16="http://schemas.microsoft.com/office/drawing/2014/main" id="{0004E678-860D-44D3-9CC6-78A552B6BF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56902" y="3037507"/>
                <a:ext cx="0" cy="56673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コネクタ 208">
                <a:extLst>
                  <a:ext uri="{FF2B5EF4-FFF2-40B4-BE49-F238E27FC236}">
                    <a16:creationId xmlns:a16="http://schemas.microsoft.com/office/drawing/2014/main" id="{C1461969-78AA-4AED-BE8F-A3527FA2F1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54189" y="3170966"/>
                <a:ext cx="0" cy="3288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直線コネクタ 209">
                <a:extLst>
                  <a:ext uri="{FF2B5EF4-FFF2-40B4-BE49-F238E27FC236}">
                    <a16:creationId xmlns:a16="http://schemas.microsoft.com/office/drawing/2014/main" id="{A15D34D0-CC2E-4A01-B8E7-2B534C1573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77198" y="3309580"/>
                <a:ext cx="127243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1" name="グループ化 210">
                <a:extLst>
                  <a:ext uri="{FF2B5EF4-FFF2-40B4-BE49-F238E27FC236}">
                    <a16:creationId xmlns:a16="http://schemas.microsoft.com/office/drawing/2014/main" id="{8901BEBE-F6AA-43E7-A0A3-174F4163E44F}"/>
                  </a:ext>
                </a:extLst>
              </p:cNvPr>
              <p:cNvGrpSpPr/>
              <p:nvPr/>
            </p:nvGrpSpPr>
            <p:grpSpPr>
              <a:xfrm>
                <a:off x="1214277" y="2031590"/>
                <a:ext cx="2719416" cy="1289286"/>
                <a:chOff x="1214277" y="2031590"/>
                <a:chExt cx="2719416" cy="1941228"/>
              </a:xfrm>
            </p:grpSpPr>
            <p:cxnSp>
              <p:nvCxnSpPr>
                <p:cNvPr id="214" name="直線コネクタ 213">
                  <a:extLst>
                    <a:ext uri="{FF2B5EF4-FFF2-40B4-BE49-F238E27FC236}">
                      <a16:creationId xmlns:a16="http://schemas.microsoft.com/office/drawing/2014/main" id="{61DFC981-0E1E-4CEF-A7C6-38A45D021A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14277" y="2031590"/>
                  <a:ext cx="0" cy="193376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直線コネクタ 214">
                  <a:extLst>
                    <a:ext uri="{FF2B5EF4-FFF2-40B4-BE49-F238E27FC236}">
                      <a16:creationId xmlns:a16="http://schemas.microsoft.com/office/drawing/2014/main" id="{43B6472A-461F-47B2-B457-C0CF29DA8D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933693" y="2050740"/>
                  <a:ext cx="0" cy="192207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2" name="直線コネクタ 211">
                <a:extLst>
                  <a:ext uri="{FF2B5EF4-FFF2-40B4-BE49-F238E27FC236}">
                    <a16:creationId xmlns:a16="http://schemas.microsoft.com/office/drawing/2014/main" id="{F1ECFB41-C6E9-4976-A0EA-F2219E1FFB8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016399" y="2050739"/>
                <a:ext cx="78711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線コネクタ 212">
                <a:extLst>
                  <a:ext uri="{FF2B5EF4-FFF2-40B4-BE49-F238E27FC236}">
                    <a16:creationId xmlns:a16="http://schemas.microsoft.com/office/drawing/2014/main" id="{4ABBCB61-D520-42F0-8053-29B9D8B1978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777860" y="2050739"/>
                <a:ext cx="78711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6" name="正方形/長方形 215">
                  <a:extLst>
                    <a:ext uri="{FF2B5EF4-FFF2-40B4-BE49-F238E27FC236}">
                      <a16:creationId xmlns:a16="http://schemas.microsoft.com/office/drawing/2014/main" id="{11917D31-671F-457A-B28B-F814008B88EC}"/>
                    </a:ext>
                  </a:extLst>
                </p:cNvPr>
                <p:cNvSpPr/>
                <p:nvPr/>
              </p:nvSpPr>
              <p:spPr>
                <a:xfrm flipH="1">
                  <a:off x="5458615" y="1956503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16" name="正方形/長方形 215">
                  <a:extLst>
                    <a:ext uri="{FF2B5EF4-FFF2-40B4-BE49-F238E27FC236}">
                      <a16:creationId xmlns:a16="http://schemas.microsoft.com/office/drawing/2014/main" id="{11917D31-671F-457A-B28B-F814008B88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458615" y="1956503"/>
                  <a:ext cx="216654" cy="253100"/>
                </a:xfrm>
                <a:prstGeom prst="rect">
                  <a:avLst/>
                </a:prstGeom>
                <a:blipFill>
                  <a:blip r:embed="rId8"/>
                  <a:stretch>
                    <a:fillRect r="-967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7" name="正方形/長方形 216">
                  <a:extLst>
                    <a:ext uri="{FF2B5EF4-FFF2-40B4-BE49-F238E27FC236}">
                      <a16:creationId xmlns:a16="http://schemas.microsoft.com/office/drawing/2014/main" id="{74D6DAD4-1C29-4326-8E90-A174DE0FE6E8}"/>
                    </a:ext>
                  </a:extLst>
                </p:cNvPr>
                <p:cNvSpPr/>
                <p:nvPr/>
              </p:nvSpPr>
              <p:spPr>
                <a:xfrm flipH="1">
                  <a:off x="4947221" y="3145320"/>
                  <a:ext cx="340324" cy="36157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𝑽</m:t>
                        </m:r>
                      </m:oMath>
                    </m:oMathPara>
                  </a14:m>
                  <a:endParaRPr lang="ja-JP" altLang="en-US" sz="14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17" name="正方形/長方形 216">
                  <a:extLst>
                    <a:ext uri="{FF2B5EF4-FFF2-40B4-BE49-F238E27FC236}">
                      <a16:creationId xmlns:a16="http://schemas.microsoft.com/office/drawing/2014/main" id="{74D6DAD4-1C29-4326-8E90-A174DE0FE6E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4947221" y="3145320"/>
                  <a:ext cx="340324" cy="36157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8" name="正方形/長方形 217">
                  <a:extLst>
                    <a:ext uri="{FF2B5EF4-FFF2-40B4-BE49-F238E27FC236}">
                      <a16:creationId xmlns:a16="http://schemas.microsoft.com/office/drawing/2014/main" id="{E9BEC70A-27A3-4AC9-9FBB-B468096DE58D}"/>
                    </a:ext>
                  </a:extLst>
                </p:cNvPr>
                <p:cNvSpPr/>
                <p:nvPr/>
              </p:nvSpPr>
              <p:spPr>
                <a:xfrm flipH="1">
                  <a:off x="5458615" y="2068738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18" name="正方形/長方形 217">
                  <a:extLst>
                    <a:ext uri="{FF2B5EF4-FFF2-40B4-BE49-F238E27FC236}">
                      <a16:creationId xmlns:a16="http://schemas.microsoft.com/office/drawing/2014/main" id="{E9BEC70A-27A3-4AC9-9FBB-B468096DE58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458615" y="2068738"/>
                  <a:ext cx="216654" cy="253100"/>
                </a:xfrm>
                <a:prstGeom prst="rect">
                  <a:avLst/>
                </a:prstGeom>
                <a:blipFill>
                  <a:blip r:embed="rId10"/>
                  <a:stretch>
                    <a:fillRect r="-967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9" name="正方形/長方形 218">
                  <a:extLst>
                    <a:ext uri="{FF2B5EF4-FFF2-40B4-BE49-F238E27FC236}">
                      <a16:creationId xmlns:a16="http://schemas.microsoft.com/office/drawing/2014/main" id="{C2E07D3A-45B1-4DAB-9F0C-B1443767F8C7}"/>
                    </a:ext>
                  </a:extLst>
                </p:cNvPr>
                <p:cNvSpPr/>
                <p:nvPr/>
              </p:nvSpPr>
              <p:spPr>
                <a:xfrm flipH="1">
                  <a:off x="5458615" y="2178933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19" name="正方形/長方形 218">
                  <a:extLst>
                    <a:ext uri="{FF2B5EF4-FFF2-40B4-BE49-F238E27FC236}">
                      <a16:creationId xmlns:a16="http://schemas.microsoft.com/office/drawing/2014/main" id="{C2E07D3A-45B1-4DAB-9F0C-B1443767F8C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458615" y="2178933"/>
                  <a:ext cx="216654" cy="253100"/>
                </a:xfrm>
                <a:prstGeom prst="rect">
                  <a:avLst/>
                </a:prstGeom>
                <a:blipFill>
                  <a:blip r:embed="rId8"/>
                  <a:stretch>
                    <a:fillRect r="-967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0" name="正方形/長方形 219">
                  <a:extLst>
                    <a:ext uri="{FF2B5EF4-FFF2-40B4-BE49-F238E27FC236}">
                      <a16:creationId xmlns:a16="http://schemas.microsoft.com/office/drawing/2014/main" id="{82643574-D504-4525-B9EC-CADFADEB6A1F}"/>
                    </a:ext>
                  </a:extLst>
                </p:cNvPr>
                <p:cNvSpPr/>
                <p:nvPr/>
              </p:nvSpPr>
              <p:spPr>
                <a:xfrm flipH="1">
                  <a:off x="5460680" y="2392996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20" name="正方形/長方形 219">
                  <a:extLst>
                    <a:ext uri="{FF2B5EF4-FFF2-40B4-BE49-F238E27FC236}">
                      <a16:creationId xmlns:a16="http://schemas.microsoft.com/office/drawing/2014/main" id="{82643574-D504-4525-B9EC-CADFADEB6A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460680" y="2392996"/>
                  <a:ext cx="216654" cy="253100"/>
                </a:xfrm>
                <a:prstGeom prst="rect">
                  <a:avLst/>
                </a:prstGeom>
                <a:blipFill>
                  <a:blip r:embed="rId8"/>
                  <a:stretch>
                    <a:fillRect r="-1333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1" name="正方形/長方形 220">
                  <a:extLst>
                    <a:ext uri="{FF2B5EF4-FFF2-40B4-BE49-F238E27FC236}">
                      <a16:creationId xmlns:a16="http://schemas.microsoft.com/office/drawing/2014/main" id="{6520685D-598D-4303-BEA7-E55EBF7105DB}"/>
                    </a:ext>
                  </a:extLst>
                </p:cNvPr>
                <p:cNvSpPr/>
                <p:nvPr/>
              </p:nvSpPr>
              <p:spPr>
                <a:xfrm flipH="1">
                  <a:off x="5460680" y="2505230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21" name="正方形/長方形 220">
                  <a:extLst>
                    <a:ext uri="{FF2B5EF4-FFF2-40B4-BE49-F238E27FC236}">
                      <a16:creationId xmlns:a16="http://schemas.microsoft.com/office/drawing/2014/main" id="{6520685D-598D-4303-BEA7-E55EBF7105D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460680" y="2505230"/>
                  <a:ext cx="216654" cy="253100"/>
                </a:xfrm>
                <a:prstGeom prst="rect">
                  <a:avLst/>
                </a:prstGeom>
                <a:blipFill>
                  <a:blip r:embed="rId10"/>
                  <a:stretch>
                    <a:fillRect r="-1333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3" name="正方形/長方形 222">
                  <a:extLst>
                    <a:ext uri="{FF2B5EF4-FFF2-40B4-BE49-F238E27FC236}">
                      <a16:creationId xmlns:a16="http://schemas.microsoft.com/office/drawing/2014/main" id="{F10D5E71-E3F6-425E-903C-1FF914418EC2}"/>
                    </a:ext>
                  </a:extLst>
                </p:cNvPr>
                <p:cNvSpPr/>
                <p:nvPr/>
              </p:nvSpPr>
              <p:spPr>
                <a:xfrm flipH="1">
                  <a:off x="5907652" y="1951241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23" name="正方形/長方形 222">
                  <a:extLst>
                    <a:ext uri="{FF2B5EF4-FFF2-40B4-BE49-F238E27FC236}">
                      <a16:creationId xmlns:a16="http://schemas.microsoft.com/office/drawing/2014/main" id="{F10D5E71-E3F6-425E-903C-1FF914418EC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907652" y="1951241"/>
                  <a:ext cx="216654" cy="253100"/>
                </a:xfrm>
                <a:prstGeom prst="rect">
                  <a:avLst/>
                </a:prstGeom>
                <a:blipFill>
                  <a:blip r:embed="rId11"/>
                  <a:stretch>
                    <a:fillRect r="-333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4" name="正方形/長方形 223">
                  <a:extLst>
                    <a:ext uri="{FF2B5EF4-FFF2-40B4-BE49-F238E27FC236}">
                      <a16:creationId xmlns:a16="http://schemas.microsoft.com/office/drawing/2014/main" id="{6AB407B5-6390-4FB0-BC16-8859253584D1}"/>
                    </a:ext>
                  </a:extLst>
                </p:cNvPr>
                <p:cNvSpPr/>
                <p:nvPr/>
              </p:nvSpPr>
              <p:spPr>
                <a:xfrm flipH="1">
                  <a:off x="5907652" y="2063476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HG丸ｺﾞｼｯｸM-PRO" panose="020F0600000000000000" pitchFamily="50" charset="-128"/>
                          </a:rPr>
                          <m:t>−</m:t>
                        </m:r>
                      </m:oMath>
                    </m:oMathPara>
                  </a14:m>
                  <a:endParaRPr lang="ja-JP" altLang="en-US" sz="800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24" name="正方形/長方形 223">
                  <a:extLst>
                    <a:ext uri="{FF2B5EF4-FFF2-40B4-BE49-F238E27FC236}">
                      <a16:creationId xmlns:a16="http://schemas.microsoft.com/office/drawing/2014/main" id="{6AB407B5-6390-4FB0-BC16-8859253584D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907652" y="2063476"/>
                  <a:ext cx="216654" cy="253100"/>
                </a:xfrm>
                <a:prstGeom prst="rect">
                  <a:avLst/>
                </a:prstGeom>
                <a:blipFill>
                  <a:blip r:embed="rId11"/>
                  <a:stretch>
                    <a:fillRect r="-333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5" name="正方形/長方形 224">
                  <a:extLst>
                    <a:ext uri="{FF2B5EF4-FFF2-40B4-BE49-F238E27FC236}">
                      <a16:creationId xmlns:a16="http://schemas.microsoft.com/office/drawing/2014/main" id="{CCD65D16-5C73-4786-B4D7-8953E95FD176}"/>
                    </a:ext>
                  </a:extLst>
                </p:cNvPr>
                <p:cNvSpPr/>
                <p:nvPr/>
              </p:nvSpPr>
              <p:spPr>
                <a:xfrm flipH="1">
                  <a:off x="5907652" y="2173671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25" name="正方形/長方形 224">
                  <a:extLst>
                    <a:ext uri="{FF2B5EF4-FFF2-40B4-BE49-F238E27FC236}">
                      <a16:creationId xmlns:a16="http://schemas.microsoft.com/office/drawing/2014/main" id="{CCD65D16-5C73-4786-B4D7-8953E95FD17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907652" y="2173671"/>
                  <a:ext cx="216654" cy="253100"/>
                </a:xfrm>
                <a:prstGeom prst="rect">
                  <a:avLst/>
                </a:prstGeom>
                <a:blipFill>
                  <a:blip r:embed="rId11"/>
                  <a:stretch>
                    <a:fillRect r="-333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6" name="正方形/長方形 225">
                  <a:extLst>
                    <a:ext uri="{FF2B5EF4-FFF2-40B4-BE49-F238E27FC236}">
                      <a16:creationId xmlns:a16="http://schemas.microsoft.com/office/drawing/2014/main" id="{2FD099A2-00C0-486E-BB43-D6686DAE3CA3}"/>
                    </a:ext>
                  </a:extLst>
                </p:cNvPr>
                <p:cNvSpPr/>
                <p:nvPr/>
              </p:nvSpPr>
              <p:spPr>
                <a:xfrm flipH="1">
                  <a:off x="5909716" y="2387733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26" name="正方形/長方形 225">
                  <a:extLst>
                    <a:ext uri="{FF2B5EF4-FFF2-40B4-BE49-F238E27FC236}">
                      <a16:creationId xmlns:a16="http://schemas.microsoft.com/office/drawing/2014/main" id="{2FD099A2-00C0-486E-BB43-D6686DAE3CA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909716" y="2387733"/>
                  <a:ext cx="216654" cy="25310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7" name="正方形/長方形 226">
                  <a:extLst>
                    <a:ext uri="{FF2B5EF4-FFF2-40B4-BE49-F238E27FC236}">
                      <a16:creationId xmlns:a16="http://schemas.microsoft.com/office/drawing/2014/main" id="{0D2099F5-1F2B-4C4A-AF45-9D98AD543784}"/>
                    </a:ext>
                  </a:extLst>
                </p:cNvPr>
                <p:cNvSpPr/>
                <p:nvPr/>
              </p:nvSpPr>
              <p:spPr>
                <a:xfrm flipH="1">
                  <a:off x="5909716" y="2499968"/>
                  <a:ext cx="216654" cy="25310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8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</m:oMath>
                    </m:oMathPara>
                  </a14:m>
                  <a:endParaRPr lang="ja-JP" altLang="en-US" sz="8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227" name="正方形/長方形 226">
                  <a:extLst>
                    <a:ext uri="{FF2B5EF4-FFF2-40B4-BE49-F238E27FC236}">
                      <a16:creationId xmlns:a16="http://schemas.microsoft.com/office/drawing/2014/main" id="{0D2099F5-1F2B-4C4A-AF45-9D98AD54378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909716" y="2499968"/>
                  <a:ext cx="216654" cy="25310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7" name="グループ化 236">
            <a:extLst>
              <a:ext uri="{FF2B5EF4-FFF2-40B4-BE49-F238E27FC236}">
                <a16:creationId xmlns:a16="http://schemas.microsoft.com/office/drawing/2014/main" id="{97FB00B7-5763-4F06-9B23-13FB654AD598}"/>
              </a:ext>
            </a:extLst>
          </p:cNvPr>
          <p:cNvGrpSpPr/>
          <p:nvPr/>
        </p:nvGrpSpPr>
        <p:grpSpPr>
          <a:xfrm>
            <a:off x="2223507" y="4466210"/>
            <a:ext cx="2336901" cy="1938455"/>
            <a:chOff x="4631730" y="3798813"/>
            <a:chExt cx="2745352" cy="227726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8" name="正方形/長方形 187">
                  <a:extLst>
                    <a:ext uri="{FF2B5EF4-FFF2-40B4-BE49-F238E27FC236}">
                      <a16:creationId xmlns:a16="http://schemas.microsoft.com/office/drawing/2014/main" id="{7A998BFE-4B69-4B34-A5EB-5194CDE8BB02}"/>
                    </a:ext>
                  </a:extLst>
                </p:cNvPr>
                <p:cNvSpPr/>
                <p:nvPr/>
              </p:nvSpPr>
              <p:spPr>
                <a:xfrm flipH="1">
                  <a:off x="5846210" y="5213451"/>
                  <a:ext cx="340324" cy="36157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𝑽</m:t>
                        </m:r>
                      </m:oMath>
                    </m:oMathPara>
                  </a14:m>
                  <a:endParaRPr lang="ja-JP" altLang="en-US" sz="14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188" name="正方形/長方形 187">
                  <a:extLst>
                    <a:ext uri="{FF2B5EF4-FFF2-40B4-BE49-F238E27FC236}">
                      <a16:creationId xmlns:a16="http://schemas.microsoft.com/office/drawing/2014/main" id="{7A998BFE-4B69-4B34-A5EB-5194CDE8BB0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846210" y="5213451"/>
                  <a:ext cx="340324" cy="36157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35" name="グループ化 234">
              <a:extLst>
                <a:ext uri="{FF2B5EF4-FFF2-40B4-BE49-F238E27FC236}">
                  <a16:creationId xmlns:a16="http://schemas.microsoft.com/office/drawing/2014/main" id="{E9FF30C2-DF06-459C-A4EA-9CDACC47B461}"/>
                </a:ext>
              </a:extLst>
            </p:cNvPr>
            <p:cNvGrpSpPr/>
            <p:nvPr/>
          </p:nvGrpSpPr>
          <p:grpSpPr>
            <a:xfrm>
              <a:off x="4631730" y="3798813"/>
              <a:ext cx="2745352" cy="2277266"/>
              <a:chOff x="4631730" y="3798813"/>
              <a:chExt cx="2745352" cy="2277266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1" name="正方形/長方形 170">
                    <a:extLst>
                      <a:ext uri="{FF2B5EF4-FFF2-40B4-BE49-F238E27FC236}">
                        <a16:creationId xmlns:a16="http://schemas.microsoft.com/office/drawing/2014/main" id="{45FE980D-5646-4511-BFBA-BF7D99A2C77A}"/>
                      </a:ext>
                    </a:extLst>
                  </p:cNvPr>
                  <p:cNvSpPr/>
                  <p:nvPr/>
                </p:nvSpPr>
                <p:spPr>
                  <a:xfrm flipH="1">
                    <a:off x="5209533" y="4018563"/>
                    <a:ext cx="541364" cy="36157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[</m:t>
                          </m:r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𝑨</m:t>
                          </m:r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]</m:t>
                          </m:r>
                        </m:oMath>
                      </m:oMathPara>
                    </a14:m>
                    <a:endParaRPr lang="en-US" altLang="ja-JP" sz="1400" b="1" i="1" dirty="0">
                      <a:solidFill>
                        <a:srgbClr val="FF0000"/>
                      </a:solidFill>
                      <a:latin typeface="HG丸ｺﾞｼｯｸM-PRO" panose="020F0600000000000000" pitchFamily="50" charset="-128"/>
                      <a:ea typeface="ＭＳ 明朝" panose="02020609040205080304" pitchFamily="17" charset="-128"/>
                    </a:endParaRPr>
                  </a:p>
                </p:txBody>
              </p:sp>
            </mc:Choice>
            <mc:Fallback>
              <p:sp>
                <p:nvSpPr>
                  <p:cNvPr id="171" name="正方形/長方形 170">
                    <a:extLst>
                      <a:ext uri="{FF2B5EF4-FFF2-40B4-BE49-F238E27FC236}">
                        <a16:creationId xmlns:a16="http://schemas.microsoft.com/office/drawing/2014/main" id="{45FE980D-5646-4511-BFBA-BF7D99A2C77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209533" y="4018563"/>
                    <a:ext cx="541364" cy="36157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r="-13158" b="-11765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2" name="正方形/長方形 171">
                    <a:extLst>
                      <a:ext uri="{FF2B5EF4-FFF2-40B4-BE49-F238E27FC236}">
                        <a16:creationId xmlns:a16="http://schemas.microsoft.com/office/drawing/2014/main" id="{46719759-38CA-40BE-98B3-3ECA8EBD5EE2}"/>
                      </a:ext>
                    </a:extLst>
                  </p:cNvPr>
                  <p:cNvSpPr/>
                  <p:nvPr/>
                </p:nvSpPr>
                <p:spPr>
                  <a:xfrm flipH="1">
                    <a:off x="5178508" y="4671544"/>
                    <a:ext cx="598379" cy="36157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oMath>
                      </m:oMathPara>
                    </a14:m>
                    <a:endParaRPr lang="ja-JP" altLang="en-US" sz="140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72" name="正方形/長方形 171">
                    <a:extLst>
                      <a:ext uri="{FF2B5EF4-FFF2-40B4-BE49-F238E27FC236}">
                        <a16:creationId xmlns:a16="http://schemas.microsoft.com/office/drawing/2014/main" id="{46719759-38CA-40BE-98B3-3ECA8EBD5EE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178508" y="4671544"/>
                    <a:ext cx="598379" cy="36157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73" name="グループ化 172">
                <a:extLst>
                  <a:ext uri="{FF2B5EF4-FFF2-40B4-BE49-F238E27FC236}">
                    <a16:creationId xmlns:a16="http://schemas.microsoft.com/office/drawing/2014/main" id="{9A20B215-1FF3-4909-9110-F1718E9E96FF}"/>
                  </a:ext>
                </a:extLst>
              </p:cNvPr>
              <p:cNvGrpSpPr/>
              <p:nvPr/>
            </p:nvGrpSpPr>
            <p:grpSpPr>
              <a:xfrm>
                <a:off x="4631730" y="4129016"/>
                <a:ext cx="2745352" cy="1947063"/>
                <a:chOff x="1204282" y="1657181"/>
                <a:chExt cx="2745352" cy="1947063"/>
              </a:xfrm>
            </p:grpSpPr>
            <p:cxnSp>
              <p:nvCxnSpPr>
                <p:cNvPr id="174" name="直線コネクタ 173">
                  <a:extLst>
                    <a:ext uri="{FF2B5EF4-FFF2-40B4-BE49-F238E27FC236}">
                      <a16:creationId xmlns:a16="http://schemas.microsoft.com/office/drawing/2014/main" id="{28CF0F9B-1D0A-4F83-B618-597179B64A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04282" y="2050739"/>
                  <a:ext cx="196713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線コネクタ 174">
                  <a:extLst>
                    <a:ext uri="{FF2B5EF4-FFF2-40B4-BE49-F238E27FC236}">
                      <a16:creationId xmlns:a16="http://schemas.microsoft.com/office/drawing/2014/main" id="{32483E1B-E64A-4E87-9D23-B351537740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90043" y="2055214"/>
                  <a:ext cx="559591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線コネクタ 175">
                  <a:extLst>
                    <a:ext uri="{FF2B5EF4-FFF2-40B4-BE49-F238E27FC236}">
                      <a16:creationId xmlns:a16="http://schemas.microsoft.com/office/drawing/2014/main" id="{592C1192-CD78-4344-B4A6-E16C39EA81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204282" y="3320879"/>
                  <a:ext cx="125262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7" name="正方形/長方形 176">
                  <a:extLst>
                    <a:ext uri="{FF2B5EF4-FFF2-40B4-BE49-F238E27FC236}">
                      <a16:creationId xmlns:a16="http://schemas.microsoft.com/office/drawing/2014/main" id="{4CA13174-3629-4D42-97C5-7F874669EB9A}"/>
                    </a:ext>
                  </a:extLst>
                </p:cNvPr>
                <p:cNvSpPr/>
                <p:nvPr/>
              </p:nvSpPr>
              <p:spPr>
                <a:xfrm rot="10800000">
                  <a:off x="1705758" y="1895218"/>
                  <a:ext cx="713004" cy="31104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05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cxnSp>
              <p:nvCxnSpPr>
                <p:cNvPr id="178" name="直線コネクタ 177">
                  <a:extLst>
                    <a:ext uri="{FF2B5EF4-FFF2-40B4-BE49-F238E27FC236}">
                      <a16:creationId xmlns:a16="http://schemas.microsoft.com/office/drawing/2014/main" id="{169A548C-857C-4A38-99DE-D5A68BBF76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56902" y="3037507"/>
                  <a:ext cx="0" cy="56673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直線コネクタ 178">
                  <a:extLst>
                    <a:ext uri="{FF2B5EF4-FFF2-40B4-BE49-F238E27FC236}">
                      <a16:creationId xmlns:a16="http://schemas.microsoft.com/office/drawing/2014/main" id="{53C4C15D-6762-48B2-AF0A-A2D6D994C0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54189" y="3170966"/>
                  <a:ext cx="0" cy="3288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直線コネクタ 179">
                  <a:extLst>
                    <a:ext uri="{FF2B5EF4-FFF2-40B4-BE49-F238E27FC236}">
                      <a16:creationId xmlns:a16="http://schemas.microsoft.com/office/drawing/2014/main" id="{7B77E4D7-AEF3-4148-8CAE-0D73E6E4C6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77198" y="3309580"/>
                  <a:ext cx="127243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1" name="グループ化 180">
                  <a:extLst>
                    <a:ext uri="{FF2B5EF4-FFF2-40B4-BE49-F238E27FC236}">
                      <a16:creationId xmlns:a16="http://schemas.microsoft.com/office/drawing/2014/main" id="{471C4FF1-EF9B-4618-9AD9-CE7ACFE134FA}"/>
                    </a:ext>
                  </a:extLst>
                </p:cNvPr>
                <p:cNvGrpSpPr/>
                <p:nvPr/>
              </p:nvGrpSpPr>
              <p:grpSpPr>
                <a:xfrm>
                  <a:off x="1214277" y="2031590"/>
                  <a:ext cx="2719416" cy="1289286"/>
                  <a:chOff x="1214277" y="2031590"/>
                  <a:chExt cx="2719416" cy="1941228"/>
                </a:xfrm>
              </p:grpSpPr>
              <p:cxnSp>
                <p:nvCxnSpPr>
                  <p:cNvPr id="184" name="直線コネクタ 183">
                    <a:extLst>
                      <a:ext uri="{FF2B5EF4-FFF2-40B4-BE49-F238E27FC236}">
                        <a16:creationId xmlns:a16="http://schemas.microsoft.com/office/drawing/2014/main" id="{394A1A0D-5F1B-46D5-B2A8-157919608CB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14277" y="2031590"/>
                    <a:ext cx="0" cy="193376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直線コネクタ 184">
                    <a:extLst>
                      <a:ext uri="{FF2B5EF4-FFF2-40B4-BE49-F238E27FC236}">
                        <a16:creationId xmlns:a16="http://schemas.microsoft.com/office/drawing/2014/main" id="{1EB613CB-55E1-4271-93B2-12CEA0E867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933693" y="2050740"/>
                    <a:ext cx="0" cy="192207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2" name="直線コネクタ 181">
                  <a:extLst>
                    <a:ext uri="{FF2B5EF4-FFF2-40B4-BE49-F238E27FC236}">
                      <a16:creationId xmlns:a16="http://schemas.microsoft.com/office/drawing/2014/main" id="{E9109724-ADC8-4FE8-9A49-9BDFAA4274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016399" y="2050739"/>
                  <a:ext cx="78711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直線コネクタ 182">
                  <a:extLst>
                    <a:ext uri="{FF2B5EF4-FFF2-40B4-BE49-F238E27FC236}">
                      <a16:creationId xmlns:a16="http://schemas.microsoft.com/office/drawing/2014/main" id="{D8865F9D-9816-4D79-9FA6-7465DA3812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777860" y="2050739"/>
                  <a:ext cx="78711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6" name="正方形/長方形 185">
                    <a:extLst>
                      <a:ext uri="{FF2B5EF4-FFF2-40B4-BE49-F238E27FC236}">
                        <a16:creationId xmlns:a16="http://schemas.microsoft.com/office/drawing/2014/main" id="{C3AD2C8C-C700-4420-BEB2-1B61E1401B68}"/>
                      </a:ext>
                    </a:extLst>
                  </p:cNvPr>
                  <p:cNvSpPr/>
                  <p:nvPr/>
                </p:nvSpPr>
                <p:spPr>
                  <a:xfrm flipH="1">
                    <a:off x="6357604" y="4038070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86" name="正方形/長方形 185">
                    <a:extLst>
                      <a:ext uri="{FF2B5EF4-FFF2-40B4-BE49-F238E27FC236}">
                        <a16:creationId xmlns:a16="http://schemas.microsoft.com/office/drawing/2014/main" id="{C3AD2C8C-C700-4420-BEB2-1B61E1401B6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7604" y="4038070"/>
                    <a:ext cx="216654" cy="253100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9" name="正方形/長方形 188">
                    <a:extLst>
                      <a:ext uri="{FF2B5EF4-FFF2-40B4-BE49-F238E27FC236}">
                        <a16:creationId xmlns:a16="http://schemas.microsoft.com/office/drawing/2014/main" id="{20A8619B-ABE9-4B29-8F67-379C4F18CEB1}"/>
                      </a:ext>
                    </a:extLst>
                  </p:cNvPr>
                  <p:cNvSpPr/>
                  <p:nvPr/>
                </p:nvSpPr>
                <p:spPr>
                  <a:xfrm flipH="1">
                    <a:off x="6357604" y="4150304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89" name="正方形/長方形 188">
                    <a:extLst>
                      <a:ext uri="{FF2B5EF4-FFF2-40B4-BE49-F238E27FC236}">
                        <a16:creationId xmlns:a16="http://schemas.microsoft.com/office/drawing/2014/main" id="{20A8619B-ABE9-4B29-8F67-379C4F18CEB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7604" y="4150304"/>
                    <a:ext cx="216654" cy="25310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0" name="正方形/長方形 189">
                    <a:extLst>
                      <a:ext uri="{FF2B5EF4-FFF2-40B4-BE49-F238E27FC236}">
                        <a16:creationId xmlns:a16="http://schemas.microsoft.com/office/drawing/2014/main" id="{41E8A841-3A6C-4448-AA53-EB8E60F3C400}"/>
                      </a:ext>
                    </a:extLst>
                  </p:cNvPr>
                  <p:cNvSpPr/>
                  <p:nvPr/>
                </p:nvSpPr>
                <p:spPr>
                  <a:xfrm flipH="1">
                    <a:off x="6357604" y="4260498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0" name="正方形/長方形 189">
                    <a:extLst>
                      <a:ext uri="{FF2B5EF4-FFF2-40B4-BE49-F238E27FC236}">
                        <a16:creationId xmlns:a16="http://schemas.microsoft.com/office/drawing/2014/main" id="{41E8A841-3A6C-4448-AA53-EB8E60F3C40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7604" y="4260498"/>
                    <a:ext cx="216654" cy="253100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1" name="正方形/長方形 190">
                    <a:extLst>
                      <a:ext uri="{FF2B5EF4-FFF2-40B4-BE49-F238E27FC236}">
                        <a16:creationId xmlns:a16="http://schemas.microsoft.com/office/drawing/2014/main" id="{E9D9C6B9-B92C-4BEA-8B58-F99779317D79}"/>
                      </a:ext>
                    </a:extLst>
                  </p:cNvPr>
                  <p:cNvSpPr/>
                  <p:nvPr/>
                </p:nvSpPr>
                <p:spPr>
                  <a:xfrm flipH="1">
                    <a:off x="6359669" y="4474561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1" name="正方形/長方形 190">
                    <a:extLst>
                      <a:ext uri="{FF2B5EF4-FFF2-40B4-BE49-F238E27FC236}">
                        <a16:creationId xmlns:a16="http://schemas.microsoft.com/office/drawing/2014/main" id="{E9D9C6B9-B92C-4BEA-8B58-F99779317D7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9669" y="4474561"/>
                    <a:ext cx="216654" cy="253100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2" name="正方形/長方形 191">
                    <a:extLst>
                      <a:ext uri="{FF2B5EF4-FFF2-40B4-BE49-F238E27FC236}">
                        <a16:creationId xmlns:a16="http://schemas.microsoft.com/office/drawing/2014/main" id="{6C1EE06B-7FCB-4BF4-8E43-EE80E7A66432}"/>
                      </a:ext>
                    </a:extLst>
                  </p:cNvPr>
                  <p:cNvSpPr/>
                  <p:nvPr/>
                </p:nvSpPr>
                <p:spPr>
                  <a:xfrm flipH="1">
                    <a:off x="6359669" y="4586795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2" name="正方形/長方形 191">
                    <a:extLst>
                      <a:ext uri="{FF2B5EF4-FFF2-40B4-BE49-F238E27FC236}">
                        <a16:creationId xmlns:a16="http://schemas.microsoft.com/office/drawing/2014/main" id="{6C1EE06B-7FCB-4BF4-8E43-EE80E7A6643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9669" y="4586795"/>
                    <a:ext cx="216654" cy="25310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3" name="正方形/長方形 192">
                    <a:extLst>
                      <a:ext uri="{FF2B5EF4-FFF2-40B4-BE49-F238E27FC236}">
                        <a16:creationId xmlns:a16="http://schemas.microsoft.com/office/drawing/2014/main" id="{D8FDFA34-B7F9-4790-93B7-EA57CCA1AC7D}"/>
                      </a:ext>
                    </a:extLst>
                  </p:cNvPr>
                  <p:cNvSpPr/>
                  <p:nvPr/>
                </p:nvSpPr>
                <p:spPr>
                  <a:xfrm flipH="1">
                    <a:off x="6359669" y="4696991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3" name="正方形/長方形 192">
                    <a:extLst>
                      <a:ext uri="{FF2B5EF4-FFF2-40B4-BE49-F238E27FC236}">
                        <a16:creationId xmlns:a16="http://schemas.microsoft.com/office/drawing/2014/main" id="{D8FDFA34-B7F9-4790-93B7-EA57CCA1AC7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359669" y="4696991"/>
                    <a:ext cx="216654" cy="253100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r="-1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4" name="正方形/長方形 193">
                    <a:extLst>
                      <a:ext uri="{FF2B5EF4-FFF2-40B4-BE49-F238E27FC236}">
                        <a16:creationId xmlns:a16="http://schemas.microsoft.com/office/drawing/2014/main" id="{2BA665FE-C944-4543-AC94-C7FC5DD2376C}"/>
                      </a:ext>
                    </a:extLst>
                  </p:cNvPr>
                  <p:cNvSpPr/>
                  <p:nvPr/>
                </p:nvSpPr>
                <p:spPr>
                  <a:xfrm flipH="1">
                    <a:off x="6806641" y="4032808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4" name="正方形/長方形 193">
                    <a:extLst>
                      <a:ext uri="{FF2B5EF4-FFF2-40B4-BE49-F238E27FC236}">
                        <a16:creationId xmlns:a16="http://schemas.microsoft.com/office/drawing/2014/main" id="{2BA665FE-C944-4543-AC94-C7FC5DD2376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6641" y="4032808"/>
                    <a:ext cx="216654" cy="25310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5" name="正方形/長方形 194">
                    <a:extLst>
                      <a:ext uri="{FF2B5EF4-FFF2-40B4-BE49-F238E27FC236}">
                        <a16:creationId xmlns:a16="http://schemas.microsoft.com/office/drawing/2014/main" id="{B650FB0F-9646-411E-AF49-2DB406A13222}"/>
                      </a:ext>
                    </a:extLst>
                  </p:cNvPr>
                  <p:cNvSpPr/>
                  <p:nvPr/>
                </p:nvSpPr>
                <p:spPr>
                  <a:xfrm flipH="1">
                    <a:off x="6806641" y="4145042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HG丸ｺﾞｼｯｸM-PRO" panose="020F0600000000000000" pitchFamily="50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solidFill>
                        <a:srgbClr val="FF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5" name="正方形/長方形 194">
                    <a:extLst>
                      <a:ext uri="{FF2B5EF4-FFF2-40B4-BE49-F238E27FC236}">
                        <a16:creationId xmlns:a16="http://schemas.microsoft.com/office/drawing/2014/main" id="{B650FB0F-9646-411E-AF49-2DB406A1322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6641" y="4145042"/>
                    <a:ext cx="216654" cy="253100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6" name="正方形/長方形 195">
                    <a:extLst>
                      <a:ext uri="{FF2B5EF4-FFF2-40B4-BE49-F238E27FC236}">
                        <a16:creationId xmlns:a16="http://schemas.microsoft.com/office/drawing/2014/main" id="{A8685589-F89F-43B2-B543-DF8E532DEE91}"/>
                      </a:ext>
                    </a:extLst>
                  </p:cNvPr>
                  <p:cNvSpPr/>
                  <p:nvPr/>
                </p:nvSpPr>
                <p:spPr>
                  <a:xfrm flipH="1">
                    <a:off x="6806641" y="4255238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6" name="正方形/長方形 195">
                    <a:extLst>
                      <a:ext uri="{FF2B5EF4-FFF2-40B4-BE49-F238E27FC236}">
                        <a16:creationId xmlns:a16="http://schemas.microsoft.com/office/drawing/2014/main" id="{A8685589-F89F-43B2-B543-DF8E532DEE9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6641" y="4255238"/>
                    <a:ext cx="216654" cy="25310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7" name="正方形/長方形 196">
                    <a:extLst>
                      <a:ext uri="{FF2B5EF4-FFF2-40B4-BE49-F238E27FC236}">
                        <a16:creationId xmlns:a16="http://schemas.microsoft.com/office/drawing/2014/main" id="{9C72AB1D-9A87-43D1-94C4-118258C2604F}"/>
                      </a:ext>
                    </a:extLst>
                  </p:cNvPr>
                  <p:cNvSpPr/>
                  <p:nvPr/>
                </p:nvSpPr>
                <p:spPr>
                  <a:xfrm flipH="1">
                    <a:off x="6808705" y="4469299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7" name="正方形/長方形 196">
                    <a:extLst>
                      <a:ext uri="{FF2B5EF4-FFF2-40B4-BE49-F238E27FC236}">
                        <a16:creationId xmlns:a16="http://schemas.microsoft.com/office/drawing/2014/main" id="{9C72AB1D-9A87-43D1-94C4-118258C2604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8705" y="4469299"/>
                    <a:ext cx="216654" cy="25310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8" name="正方形/長方形 197">
                    <a:extLst>
                      <a:ext uri="{FF2B5EF4-FFF2-40B4-BE49-F238E27FC236}">
                        <a16:creationId xmlns:a16="http://schemas.microsoft.com/office/drawing/2014/main" id="{B76528F3-C8FC-4B03-962D-84749F993AF2}"/>
                      </a:ext>
                    </a:extLst>
                  </p:cNvPr>
                  <p:cNvSpPr/>
                  <p:nvPr/>
                </p:nvSpPr>
                <p:spPr>
                  <a:xfrm flipH="1">
                    <a:off x="6808705" y="4581534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8" name="正方形/長方形 197">
                    <a:extLst>
                      <a:ext uri="{FF2B5EF4-FFF2-40B4-BE49-F238E27FC236}">
                        <a16:creationId xmlns:a16="http://schemas.microsoft.com/office/drawing/2014/main" id="{B76528F3-C8FC-4B03-962D-84749F993AF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8705" y="4581534"/>
                    <a:ext cx="216654" cy="25310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9" name="正方形/長方形 198">
                    <a:extLst>
                      <a:ext uri="{FF2B5EF4-FFF2-40B4-BE49-F238E27FC236}">
                        <a16:creationId xmlns:a16="http://schemas.microsoft.com/office/drawing/2014/main" id="{BA9F8543-478B-498F-9A49-BABE18099B74}"/>
                      </a:ext>
                    </a:extLst>
                  </p:cNvPr>
                  <p:cNvSpPr/>
                  <p:nvPr/>
                </p:nvSpPr>
                <p:spPr>
                  <a:xfrm flipH="1">
                    <a:off x="6808705" y="4691729"/>
                    <a:ext cx="216654" cy="25310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</m:oMath>
                      </m:oMathPara>
                    </a14:m>
                    <a:endParaRPr lang="ja-JP" altLang="en-US" sz="800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99" name="正方形/長方形 198">
                    <a:extLst>
                      <a:ext uri="{FF2B5EF4-FFF2-40B4-BE49-F238E27FC236}">
                        <a16:creationId xmlns:a16="http://schemas.microsoft.com/office/drawing/2014/main" id="{BA9F8543-478B-498F-9A49-BABE18099B74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808705" y="4691729"/>
                    <a:ext cx="216654" cy="25310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r="-3333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30" name="正方形/長方形 229">
                    <a:extLst>
                      <a:ext uri="{FF2B5EF4-FFF2-40B4-BE49-F238E27FC236}">
                        <a16:creationId xmlns:a16="http://schemas.microsoft.com/office/drawing/2014/main" id="{942D522E-E4B2-4305-AE42-98E90D826997}"/>
                      </a:ext>
                    </a:extLst>
                  </p:cNvPr>
                  <p:cNvSpPr/>
                  <p:nvPr/>
                </p:nvSpPr>
                <p:spPr>
                  <a:xfrm flipH="1">
                    <a:off x="6128558" y="3798813"/>
                    <a:ext cx="598379" cy="30733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05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𝑸</m:t>
                          </m:r>
                        </m:oMath>
                      </m:oMathPara>
                    </a14:m>
                    <a:endParaRPr lang="ja-JP" altLang="en-US" sz="105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30" name="正方形/長方形 229">
                    <a:extLst>
                      <a:ext uri="{FF2B5EF4-FFF2-40B4-BE49-F238E27FC236}">
                        <a16:creationId xmlns:a16="http://schemas.microsoft.com/office/drawing/2014/main" id="{942D522E-E4B2-4305-AE42-98E90D82699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128558" y="3798813"/>
                    <a:ext cx="598379" cy="307335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31" name="正方形/長方形 230">
                    <a:extLst>
                      <a:ext uri="{FF2B5EF4-FFF2-40B4-BE49-F238E27FC236}">
                        <a16:creationId xmlns:a16="http://schemas.microsoft.com/office/drawing/2014/main" id="{B3C27CB8-8450-4D27-864F-47518B40DB97}"/>
                      </a:ext>
                    </a:extLst>
                  </p:cNvPr>
                  <p:cNvSpPr/>
                  <p:nvPr/>
                </p:nvSpPr>
                <p:spPr>
                  <a:xfrm flipH="1">
                    <a:off x="6598830" y="3804439"/>
                    <a:ext cx="598379" cy="30733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105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  <m:r>
                            <a:rPr lang="en-US" altLang="ja-JP" sz="105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𝑸</m:t>
                          </m:r>
                        </m:oMath>
                      </m:oMathPara>
                    </a14:m>
                    <a:endParaRPr lang="ja-JP" altLang="en-US" sz="105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231" name="正方形/長方形 230">
                    <a:extLst>
                      <a:ext uri="{FF2B5EF4-FFF2-40B4-BE49-F238E27FC236}">
                        <a16:creationId xmlns:a16="http://schemas.microsoft.com/office/drawing/2014/main" id="{B3C27CB8-8450-4D27-864F-47518B40DB9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6598830" y="3804439"/>
                    <a:ext cx="598379" cy="307335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b="-2326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238" name="直線コネクタ 237">
            <a:extLst>
              <a:ext uri="{FF2B5EF4-FFF2-40B4-BE49-F238E27FC236}">
                <a16:creationId xmlns:a16="http://schemas.microsoft.com/office/drawing/2014/main" id="{AB64F9F9-CE0A-4836-8B57-14FCD230ED6D}"/>
              </a:ext>
            </a:extLst>
          </p:cNvPr>
          <p:cNvCxnSpPr>
            <a:cxnSpLocks/>
          </p:cNvCxnSpPr>
          <p:nvPr/>
        </p:nvCxnSpPr>
        <p:spPr>
          <a:xfrm flipH="1">
            <a:off x="2836410" y="3105856"/>
            <a:ext cx="300505" cy="0"/>
          </a:xfrm>
          <a:prstGeom prst="line">
            <a:avLst/>
          </a:prstGeom>
          <a:ln w="762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9" name="正方形/長方形 238">
                <a:extLst>
                  <a:ext uri="{FF2B5EF4-FFF2-40B4-BE49-F238E27FC236}">
                    <a16:creationId xmlns:a16="http://schemas.microsoft.com/office/drawing/2014/main" id="{45B4A6E2-BEB9-4CDD-91E9-639D8C3594EC}"/>
                  </a:ext>
                </a:extLst>
              </p:cNvPr>
              <p:cNvSpPr/>
              <p:nvPr/>
            </p:nvSpPr>
            <p:spPr>
              <a:xfrm flipH="1">
                <a:off x="2758159" y="2630576"/>
                <a:ext cx="46082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b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altLang="ja-JP" sz="1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239" name="正方形/長方形 238">
                <a:extLst>
                  <a:ext uri="{FF2B5EF4-FFF2-40B4-BE49-F238E27FC236}">
                    <a16:creationId xmlns:a16="http://schemas.microsoft.com/office/drawing/2014/main" id="{45B4A6E2-BEB9-4CDD-91E9-639D8C3594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58159" y="2630576"/>
                <a:ext cx="460820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0" name="直線コネクタ 239">
            <a:extLst>
              <a:ext uri="{FF2B5EF4-FFF2-40B4-BE49-F238E27FC236}">
                <a16:creationId xmlns:a16="http://schemas.microsoft.com/office/drawing/2014/main" id="{73DD321F-7D08-4ED9-B19D-FCE66FCF6E96}"/>
              </a:ext>
            </a:extLst>
          </p:cNvPr>
          <p:cNvCxnSpPr>
            <a:cxnSpLocks/>
          </p:cNvCxnSpPr>
          <p:nvPr/>
        </p:nvCxnSpPr>
        <p:spPr>
          <a:xfrm flipH="1">
            <a:off x="2582249" y="1199440"/>
            <a:ext cx="998898" cy="0"/>
          </a:xfrm>
          <a:prstGeom prst="line">
            <a:avLst/>
          </a:prstGeom>
          <a:ln w="762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1" name="正方形/長方形 240">
                <a:extLst>
                  <a:ext uri="{FF2B5EF4-FFF2-40B4-BE49-F238E27FC236}">
                    <a16:creationId xmlns:a16="http://schemas.microsoft.com/office/drawing/2014/main" id="{C670D982-F6EE-4074-A715-DDE4B12C7796}"/>
                  </a:ext>
                </a:extLst>
              </p:cNvPr>
              <p:cNvSpPr/>
              <p:nvPr/>
            </p:nvSpPr>
            <p:spPr>
              <a:xfrm flipH="1">
                <a:off x="2728610" y="764541"/>
                <a:ext cx="46082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b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altLang="ja-JP" sz="1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241" name="正方形/長方形 240">
                <a:extLst>
                  <a:ext uri="{FF2B5EF4-FFF2-40B4-BE49-F238E27FC236}">
                    <a16:creationId xmlns:a16="http://schemas.microsoft.com/office/drawing/2014/main" id="{C670D982-F6EE-4074-A715-DDE4B12C77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28610" y="764541"/>
                <a:ext cx="46082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4" name="直線コネクタ 243">
            <a:extLst>
              <a:ext uri="{FF2B5EF4-FFF2-40B4-BE49-F238E27FC236}">
                <a16:creationId xmlns:a16="http://schemas.microsoft.com/office/drawing/2014/main" id="{8354A3F2-66F1-44C8-B7F6-1CC1D9D3D9C2}"/>
              </a:ext>
            </a:extLst>
          </p:cNvPr>
          <p:cNvCxnSpPr>
            <a:cxnSpLocks/>
          </p:cNvCxnSpPr>
          <p:nvPr/>
        </p:nvCxnSpPr>
        <p:spPr>
          <a:xfrm flipH="1">
            <a:off x="2577113" y="1212579"/>
            <a:ext cx="998898" cy="0"/>
          </a:xfrm>
          <a:prstGeom prst="line">
            <a:avLst/>
          </a:prstGeom>
          <a:ln w="762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コネクタ 245">
            <a:extLst>
              <a:ext uri="{FF2B5EF4-FFF2-40B4-BE49-F238E27FC236}">
                <a16:creationId xmlns:a16="http://schemas.microsoft.com/office/drawing/2014/main" id="{D6545E5B-2689-4A74-B504-78E9E7B27717}"/>
              </a:ext>
            </a:extLst>
          </p:cNvPr>
          <p:cNvCxnSpPr>
            <a:cxnSpLocks/>
          </p:cNvCxnSpPr>
          <p:nvPr/>
        </p:nvCxnSpPr>
        <p:spPr>
          <a:xfrm rot="5400000" flipH="1">
            <a:off x="4038531" y="1753425"/>
            <a:ext cx="998898" cy="0"/>
          </a:xfrm>
          <a:prstGeom prst="line">
            <a:avLst/>
          </a:prstGeom>
          <a:ln w="762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7" name="正方形/長方形 246">
                <a:extLst>
                  <a:ext uri="{FF2B5EF4-FFF2-40B4-BE49-F238E27FC236}">
                    <a16:creationId xmlns:a16="http://schemas.microsoft.com/office/drawing/2014/main" id="{CAB76C36-67FF-47BB-BBE0-172361F39A93}"/>
                  </a:ext>
                </a:extLst>
              </p:cNvPr>
              <p:cNvSpPr/>
              <p:nvPr/>
            </p:nvSpPr>
            <p:spPr>
              <a:xfrm flipH="1">
                <a:off x="4496916" y="1530065"/>
                <a:ext cx="46082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b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altLang="ja-JP" sz="1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247" name="正方形/長方形 246">
                <a:extLst>
                  <a:ext uri="{FF2B5EF4-FFF2-40B4-BE49-F238E27FC236}">
                    <a16:creationId xmlns:a16="http://schemas.microsoft.com/office/drawing/2014/main" id="{CAB76C36-67FF-47BB-BBE0-172361F39A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496916" y="1530065"/>
                <a:ext cx="460820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8" name="直線コネクタ 247">
            <a:extLst>
              <a:ext uri="{FF2B5EF4-FFF2-40B4-BE49-F238E27FC236}">
                <a16:creationId xmlns:a16="http://schemas.microsoft.com/office/drawing/2014/main" id="{F8C8D516-0F03-4EFE-B09D-EAD8817271DD}"/>
              </a:ext>
            </a:extLst>
          </p:cNvPr>
          <p:cNvCxnSpPr>
            <a:cxnSpLocks/>
          </p:cNvCxnSpPr>
          <p:nvPr/>
        </p:nvCxnSpPr>
        <p:spPr>
          <a:xfrm rot="5400000" flipH="1">
            <a:off x="4378802" y="3659889"/>
            <a:ext cx="300505" cy="0"/>
          </a:xfrm>
          <a:prstGeom prst="line">
            <a:avLst/>
          </a:prstGeom>
          <a:ln w="762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9" name="正方形/長方形 248">
                <a:extLst>
                  <a:ext uri="{FF2B5EF4-FFF2-40B4-BE49-F238E27FC236}">
                    <a16:creationId xmlns:a16="http://schemas.microsoft.com/office/drawing/2014/main" id="{DB498499-289F-4324-B450-EDB469DAB9CF}"/>
                  </a:ext>
                </a:extLst>
              </p:cNvPr>
              <p:cNvSpPr/>
              <p:nvPr/>
            </p:nvSpPr>
            <p:spPr>
              <a:xfrm flipH="1">
                <a:off x="4516946" y="3455426"/>
                <a:ext cx="46082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b>
                          <m:r>
                            <a:rPr lang="en-US" altLang="ja-JP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altLang="ja-JP" sz="14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249" name="正方形/長方形 248">
                <a:extLst>
                  <a:ext uri="{FF2B5EF4-FFF2-40B4-BE49-F238E27FC236}">
                    <a16:creationId xmlns:a16="http://schemas.microsoft.com/office/drawing/2014/main" id="{DB498499-289F-4324-B450-EDB469DAB9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516946" y="3455426"/>
                <a:ext cx="460820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0" name="正方形/長方形 249">
            <a:extLst>
              <a:ext uri="{FF2B5EF4-FFF2-40B4-BE49-F238E27FC236}">
                <a16:creationId xmlns:a16="http://schemas.microsoft.com/office/drawing/2014/main" id="{E90177FF-3682-468E-837D-F60D3A6C72A7}"/>
              </a:ext>
            </a:extLst>
          </p:cNvPr>
          <p:cNvSpPr/>
          <p:nvPr/>
        </p:nvSpPr>
        <p:spPr>
          <a:xfrm>
            <a:off x="617016" y="1424048"/>
            <a:ext cx="15864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スイッチを入れた瞬間</a:t>
            </a:r>
            <a:endParaRPr lang="ja-JP" altLang="en-US" sz="2000" dirty="0"/>
          </a:p>
        </p:txBody>
      </p: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CE04DF7-8AA9-4009-BD1E-0B6A55025891}"/>
              </a:ext>
            </a:extLst>
          </p:cNvPr>
          <p:cNvSpPr/>
          <p:nvPr/>
        </p:nvSpPr>
        <p:spPr>
          <a:xfrm>
            <a:off x="655374" y="5288148"/>
            <a:ext cx="18102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十分時間が経ったあと</a:t>
            </a:r>
            <a:endParaRPr lang="ja-JP" altLang="en-US" sz="2000" dirty="0"/>
          </a:p>
        </p:txBody>
      </p:sp>
      <p:sp>
        <p:nvSpPr>
          <p:cNvPr id="252" name="正方形/長方形 251">
            <a:extLst>
              <a:ext uri="{FF2B5EF4-FFF2-40B4-BE49-F238E27FC236}">
                <a16:creationId xmlns:a16="http://schemas.microsoft.com/office/drawing/2014/main" id="{4872301F-C159-42AE-A675-385E076833AC}"/>
              </a:ext>
            </a:extLst>
          </p:cNvPr>
          <p:cNvSpPr/>
          <p:nvPr/>
        </p:nvSpPr>
        <p:spPr>
          <a:xfrm>
            <a:off x="1039787" y="3366245"/>
            <a:ext cx="797517" cy="414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途中</a:t>
            </a:r>
            <a:endParaRPr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4" name="正方形/長方形 143">
                <a:extLst>
                  <a:ext uri="{FF2B5EF4-FFF2-40B4-BE49-F238E27FC236}">
                    <a16:creationId xmlns:a16="http://schemas.microsoft.com/office/drawing/2014/main" id="{9F7AE898-4099-407B-ADCB-E60A057771D1}"/>
                  </a:ext>
                </a:extLst>
              </p:cNvPr>
              <p:cNvSpPr/>
              <p:nvPr/>
            </p:nvSpPr>
            <p:spPr>
              <a:xfrm>
                <a:off x="5551399" y="3185079"/>
                <a:ext cx="233698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en-US" altLang="ja-JP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ja-JP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n-US" altLang="ja-JP" sz="2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44" name="正方形/長方形 143">
                <a:extLst>
                  <a:ext uri="{FF2B5EF4-FFF2-40B4-BE49-F238E27FC236}">
                    <a16:creationId xmlns:a16="http://schemas.microsoft.com/office/drawing/2014/main" id="{9F7AE898-4099-407B-ADCB-E60A05777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399" y="3185079"/>
                <a:ext cx="2336986" cy="90178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5" name="正方形/長方形 144">
                <a:extLst>
                  <a:ext uri="{FF2B5EF4-FFF2-40B4-BE49-F238E27FC236}">
                    <a16:creationId xmlns:a16="http://schemas.microsoft.com/office/drawing/2014/main" id="{63AA5D85-59DE-4073-B818-8C23C8E61F92}"/>
                  </a:ext>
                </a:extLst>
              </p:cNvPr>
              <p:cNvSpPr/>
              <p:nvPr/>
            </p:nvSpPr>
            <p:spPr>
              <a:xfrm>
                <a:off x="5568293" y="5015429"/>
                <a:ext cx="421205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×0+</m:t>
                      </m:r>
                      <m:f>
                        <m:fPr>
                          <m:ctrlP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altLang="ja-JP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𝐶𝑉</m:t>
                      </m:r>
                    </m:oMath>
                  </m:oMathPara>
                </a14:m>
                <a:endParaRPr lang="en-US" altLang="ja-JP" sz="2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45" name="正方形/長方形 144">
                <a:extLst>
                  <a:ext uri="{FF2B5EF4-FFF2-40B4-BE49-F238E27FC236}">
                    <a16:creationId xmlns:a16="http://schemas.microsoft.com/office/drawing/2014/main" id="{63AA5D85-59DE-4073-B818-8C23C8E61F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293" y="5015429"/>
                <a:ext cx="4212050" cy="90178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8117D7E2-32A9-49D4-9D60-CD6106F6CB14}"/>
              </a:ext>
            </a:extLst>
          </p:cNvPr>
          <p:cNvSpPr/>
          <p:nvPr/>
        </p:nvSpPr>
        <p:spPr>
          <a:xfrm>
            <a:off x="8140323" y="3305946"/>
            <a:ext cx="37833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途中の電流や電気量を求めることはほとんどない。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（範囲外）</a:t>
            </a:r>
            <a:endParaRPr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46FF68C1-89C4-4CFE-9DEE-DAF2C440F394}"/>
                  </a:ext>
                </a:extLst>
              </p:cNvPr>
              <p:cNvSpPr/>
              <p:nvPr/>
            </p:nvSpPr>
            <p:spPr>
              <a:xfrm>
                <a:off x="3318664" y="2651746"/>
                <a:ext cx="5005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46FF68C1-89C4-4CFE-9DEE-DAF2C440F3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664" y="2651746"/>
                <a:ext cx="500585" cy="369332"/>
              </a:xfrm>
              <a:prstGeom prst="rect">
                <a:avLst/>
              </a:prstGeom>
              <a:blipFill>
                <a:blip r:embed="rId2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8" name="正方形/長方形 147">
                <a:extLst>
                  <a:ext uri="{FF2B5EF4-FFF2-40B4-BE49-F238E27FC236}">
                    <a16:creationId xmlns:a16="http://schemas.microsoft.com/office/drawing/2014/main" id="{7C2A6506-5806-4361-AF62-E52ADEC7FEE1}"/>
                  </a:ext>
                </a:extLst>
              </p:cNvPr>
              <p:cNvSpPr/>
              <p:nvPr/>
            </p:nvSpPr>
            <p:spPr>
              <a:xfrm>
                <a:off x="4187555" y="2635121"/>
                <a:ext cx="6737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148" name="正方形/長方形 147">
                <a:extLst>
                  <a:ext uri="{FF2B5EF4-FFF2-40B4-BE49-F238E27FC236}">
                    <a16:creationId xmlns:a16="http://schemas.microsoft.com/office/drawing/2014/main" id="{7C2A6506-5806-4361-AF62-E52ADEC7FE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555" y="2635121"/>
                <a:ext cx="673711" cy="369332"/>
              </a:xfrm>
              <a:prstGeom prst="rect">
                <a:avLst/>
              </a:prstGeom>
              <a:blipFill>
                <a:blip r:embed="rId25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326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144" grpId="0"/>
      <p:bldP spid="145" grpId="0"/>
      <p:bldP spid="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99" name="コンテンツ プレースホルダー 2">
            <a:extLst>
              <a:ext uri="{FF2B5EF4-FFF2-40B4-BE49-F238E27FC236}">
                <a16:creationId xmlns:a16="http://schemas.microsoft.com/office/drawing/2014/main" id="{73D9A64C-1C7B-4E38-B4EA-97EDF37737B8}"/>
              </a:ext>
            </a:extLst>
          </p:cNvPr>
          <p:cNvSpPr txBox="1">
            <a:spLocks/>
          </p:cNvSpPr>
          <p:nvPr/>
        </p:nvSpPr>
        <p:spPr>
          <a:xfrm>
            <a:off x="427383" y="990601"/>
            <a:ext cx="10896601" cy="751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直流回路におけるコンデンサーの性質</a:t>
            </a:r>
          </a:p>
        </p:txBody>
      </p:sp>
      <p:sp>
        <p:nvSpPr>
          <p:cNvPr id="100" name="コンテンツ プレースホルダー 2">
            <a:extLst>
              <a:ext uri="{FF2B5EF4-FFF2-40B4-BE49-F238E27FC236}">
                <a16:creationId xmlns:a16="http://schemas.microsoft.com/office/drawing/2014/main" id="{3615229D-ADC6-4385-BF61-85EC9C7F5328}"/>
              </a:ext>
            </a:extLst>
          </p:cNvPr>
          <p:cNvSpPr txBox="1">
            <a:spLocks/>
          </p:cNvSpPr>
          <p:nvPr/>
        </p:nvSpPr>
        <p:spPr>
          <a:xfrm>
            <a:off x="838200" y="2020957"/>
            <a:ext cx="7199244" cy="751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①スイッチを入れた瞬間</a:t>
            </a:r>
          </a:p>
        </p:txBody>
      </p:sp>
      <p:sp>
        <p:nvSpPr>
          <p:cNvPr id="101" name="コンテンツ プレースホルダー 2">
            <a:extLst>
              <a:ext uri="{FF2B5EF4-FFF2-40B4-BE49-F238E27FC236}">
                <a16:creationId xmlns:a16="http://schemas.microsoft.com/office/drawing/2014/main" id="{F6D77D5F-FA96-4790-9BDD-02E9C05086CE}"/>
              </a:ext>
            </a:extLst>
          </p:cNvPr>
          <p:cNvSpPr txBox="1">
            <a:spLocks/>
          </p:cNvSpPr>
          <p:nvPr/>
        </p:nvSpPr>
        <p:spPr>
          <a:xfrm>
            <a:off x="1447800" y="2647258"/>
            <a:ext cx="9876184" cy="751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コンデンサーは、抵抗なしの導線。</a:t>
            </a:r>
          </a:p>
        </p:txBody>
      </p:sp>
      <p:sp>
        <p:nvSpPr>
          <p:cNvPr id="102" name="コンテンツ プレースホルダー 2">
            <a:extLst>
              <a:ext uri="{FF2B5EF4-FFF2-40B4-BE49-F238E27FC236}">
                <a16:creationId xmlns:a16="http://schemas.microsoft.com/office/drawing/2014/main" id="{C04CC81C-AFA3-4FAB-9F50-119DFBDE823B}"/>
              </a:ext>
            </a:extLst>
          </p:cNvPr>
          <p:cNvSpPr txBox="1">
            <a:spLocks/>
          </p:cNvSpPr>
          <p:nvPr/>
        </p:nvSpPr>
        <p:spPr>
          <a:xfrm>
            <a:off x="838200" y="3654149"/>
            <a:ext cx="11453192" cy="1494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②十分時間が過ぎた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コンデンサーの充電が完了した</a:t>
            </a:r>
          </a:p>
        </p:txBody>
      </p:sp>
      <p:sp>
        <p:nvSpPr>
          <p:cNvPr id="103" name="コンテンツ プレースホルダー 2">
            <a:extLst>
              <a:ext uri="{FF2B5EF4-FFF2-40B4-BE49-F238E27FC236}">
                <a16:creationId xmlns:a16="http://schemas.microsoft.com/office/drawing/2014/main" id="{6B76FE95-7BEE-4408-AF1C-6C91A7F0B4D5}"/>
              </a:ext>
            </a:extLst>
          </p:cNvPr>
          <p:cNvSpPr txBox="1">
            <a:spLocks/>
          </p:cNvSpPr>
          <p:nvPr/>
        </p:nvSpPr>
        <p:spPr>
          <a:xfrm>
            <a:off x="1477616" y="4808949"/>
            <a:ext cx="9876184" cy="751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コンデンサーは、抵抗∞の抵抗。</a:t>
            </a:r>
          </a:p>
        </p:txBody>
      </p:sp>
      <p:sp>
        <p:nvSpPr>
          <p:cNvPr id="104" name="コンテンツ プレースホルダー 2">
            <a:extLst>
              <a:ext uri="{FF2B5EF4-FFF2-40B4-BE49-F238E27FC236}">
                <a16:creationId xmlns:a16="http://schemas.microsoft.com/office/drawing/2014/main" id="{3520BCCD-21E1-44CF-8280-F2F08AA181AE}"/>
              </a:ext>
            </a:extLst>
          </p:cNvPr>
          <p:cNvSpPr txBox="1">
            <a:spLocks/>
          </p:cNvSpPr>
          <p:nvPr/>
        </p:nvSpPr>
        <p:spPr>
          <a:xfrm>
            <a:off x="1477616" y="5491436"/>
            <a:ext cx="9876184" cy="751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コンデンサーを含む経路には電流が流れない。</a:t>
            </a:r>
          </a:p>
        </p:txBody>
      </p:sp>
    </p:spTree>
    <p:extLst>
      <p:ext uri="{BB962C8B-B14F-4D97-AF65-F5344CB8AC3E}">
        <p14:creationId xmlns:p14="http://schemas.microsoft.com/office/powerpoint/2010/main" val="285927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3" grpId="0"/>
      <p:bldP spid="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5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24EFD1D9-27D4-4644-AC67-F400B25BFA70}"/>
                  </a:ext>
                </a:extLst>
              </p:cNvPr>
              <p:cNvSpPr/>
              <p:nvPr/>
            </p:nvSpPr>
            <p:spPr>
              <a:xfrm>
                <a:off x="303749" y="933454"/>
                <a:ext cx="1138025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問１　図のような回路を作った。はじめ、コンデンサーには電荷は蓄えられていなかった。</a:t>
                </a: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（１）スイッチを閉じた瞬間に、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に流れる電流を求めなさい。</a:t>
                </a: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（２）スイッチを閉じて十分に時間が経ったあと、、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に流れる電流を求めなさい。</a:t>
                </a: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（３）（２）において、コンデンサーに蓄えられている電気量を求めなさい。</a:t>
                </a:r>
              </a:p>
            </p:txBody>
          </p:sp>
        </mc:Choice>
        <mc:Fallback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24EFD1D9-27D4-4644-AC67-F400B25BFA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49" y="933454"/>
                <a:ext cx="11380251" cy="1200329"/>
              </a:xfrm>
              <a:prstGeom prst="rect">
                <a:avLst/>
              </a:prstGeom>
              <a:blipFill>
                <a:blip r:embed="rId2"/>
                <a:stretch>
                  <a:fillRect l="-482" t="-2538" b="-71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6E0BDA5-3265-4E96-A5F1-8B492A3380D9}"/>
                  </a:ext>
                </a:extLst>
              </p:cNvPr>
              <p:cNvSpPr/>
              <p:nvPr/>
            </p:nvSpPr>
            <p:spPr>
              <a:xfrm flipH="1">
                <a:off x="3782408" y="3410072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6E0BDA5-3265-4E96-A5F1-8B492A3380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782408" y="3410072"/>
                <a:ext cx="59837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7382E909-203D-4CED-A087-98CB787938BD}"/>
                  </a:ext>
                </a:extLst>
              </p:cNvPr>
              <p:cNvSpPr/>
              <p:nvPr/>
            </p:nvSpPr>
            <p:spPr>
              <a:xfrm flipH="1">
                <a:off x="5938100" y="3383364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7382E909-203D-4CED-A087-98CB787938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938100" y="3383364"/>
                <a:ext cx="59837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F67B8E0-E9E8-4DB7-810B-F761BB896960}"/>
                  </a:ext>
                </a:extLst>
              </p:cNvPr>
              <p:cNvSpPr/>
              <p:nvPr/>
            </p:nvSpPr>
            <p:spPr>
              <a:xfrm flipH="1">
                <a:off x="5685602" y="4921383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F67B8E0-E9E8-4DB7-810B-F761BB8969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685602" y="4921383"/>
                <a:ext cx="59837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D7240214-E3CB-4F71-B8CD-F1172C58B0D0}"/>
              </a:ext>
            </a:extLst>
          </p:cNvPr>
          <p:cNvCxnSpPr>
            <a:cxnSpLocks/>
          </p:cNvCxnSpPr>
          <p:nvPr/>
        </p:nvCxnSpPr>
        <p:spPr>
          <a:xfrm>
            <a:off x="4523940" y="2787446"/>
            <a:ext cx="25996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3FF5A7A-DDE7-4603-80B6-C84CB5F39ED0}"/>
              </a:ext>
            </a:extLst>
          </p:cNvPr>
          <p:cNvCxnSpPr>
            <a:cxnSpLocks/>
          </p:cNvCxnSpPr>
          <p:nvPr/>
        </p:nvCxnSpPr>
        <p:spPr>
          <a:xfrm>
            <a:off x="4523940" y="2768601"/>
            <a:ext cx="0" cy="19454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79F6EC5-35B6-4AF7-9870-6993D87E4DF4}"/>
              </a:ext>
            </a:extLst>
          </p:cNvPr>
          <p:cNvCxnSpPr>
            <a:cxnSpLocks/>
          </p:cNvCxnSpPr>
          <p:nvPr/>
        </p:nvCxnSpPr>
        <p:spPr>
          <a:xfrm>
            <a:off x="7123617" y="2771536"/>
            <a:ext cx="0" cy="506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53456FD-F42A-424E-8A58-A8D210F3792B}"/>
              </a:ext>
            </a:extLst>
          </p:cNvPr>
          <p:cNvCxnSpPr>
            <a:cxnSpLocks/>
          </p:cNvCxnSpPr>
          <p:nvPr/>
        </p:nvCxnSpPr>
        <p:spPr>
          <a:xfrm flipH="1">
            <a:off x="4531713" y="4694655"/>
            <a:ext cx="553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CAA72A8-B1A5-4C42-95A1-9CEE4B80E6C6}"/>
              </a:ext>
            </a:extLst>
          </p:cNvPr>
          <p:cNvSpPr/>
          <p:nvPr/>
        </p:nvSpPr>
        <p:spPr>
          <a:xfrm rot="5400000">
            <a:off x="4170744" y="3584805"/>
            <a:ext cx="713004" cy="3110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335EA00-BD56-4147-9811-C6C204F2B283}"/>
              </a:ext>
            </a:extLst>
          </p:cNvPr>
          <p:cNvCxnSpPr>
            <a:cxnSpLocks/>
          </p:cNvCxnSpPr>
          <p:nvPr/>
        </p:nvCxnSpPr>
        <p:spPr>
          <a:xfrm>
            <a:off x="5925618" y="4411287"/>
            <a:ext cx="0" cy="5667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392E1C8-4F22-49EF-8831-39F61FD68497}"/>
              </a:ext>
            </a:extLst>
          </p:cNvPr>
          <p:cNvCxnSpPr>
            <a:cxnSpLocks/>
          </p:cNvCxnSpPr>
          <p:nvPr/>
        </p:nvCxnSpPr>
        <p:spPr>
          <a:xfrm>
            <a:off x="6122905" y="4530240"/>
            <a:ext cx="0" cy="3288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AF153FEA-36B1-4FD8-B962-D66FB0B3A69B}"/>
              </a:ext>
            </a:extLst>
          </p:cNvPr>
          <p:cNvCxnSpPr>
            <a:cxnSpLocks/>
          </p:cNvCxnSpPr>
          <p:nvPr/>
        </p:nvCxnSpPr>
        <p:spPr>
          <a:xfrm>
            <a:off x="6122905" y="4694655"/>
            <a:ext cx="9589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0111299-F255-4856-ACE6-98596BD34FCE}"/>
              </a:ext>
            </a:extLst>
          </p:cNvPr>
          <p:cNvCxnSpPr>
            <a:cxnSpLocks/>
          </p:cNvCxnSpPr>
          <p:nvPr/>
        </p:nvCxnSpPr>
        <p:spPr>
          <a:xfrm flipV="1">
            <a:off x="7063751" y="4339744"/>
            <a:ext cx="0" cy="3549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32746FD9-BDBB-4B63-8DB6-912E9E848CF8}"/>
              </a:ext>
            </a:extLst>
          </p:cNvPr>
          <p:cNvCxnSpPr>
            <a:cxnSpLocks/>
          </p:cNvCxnSpPr>
          <p:nvPr/>
        </p:nvCxnSpPr>
        <p:spPr>
          <a:xfrm>
            <a:off x="6732127" y="3273985"/>
            <a:ext cx="0" cy="10834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36C6A6E-0363-4EAD-B843-7DB2AB8A0174}"/>
              </a:ext>
            </a:extLst>
          </p:cNvPr>
          <p:cNvCxnSpPr>
            <a:cxnSpLocks/>
          </p:cNvCxnSpPr>
          <p:nvPr/>
        </p:nvCxnSpPr>
        <p:spPr>
          <a:xfrm>
            <a:off x="7398836" y="3273985"/>
            <a:ext cx="0" cy="401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F352058-8C02-482D-9D58-D45CAA0D5F45}"/>
              </a:ext>
            </a:extLst>
          </p:cNvPr>
          <p:cNvCxnSpPr>
            <a:cxnSpLocks/>
          </p:cNvCxnSpPr>
          <p:nvPr/>
        </p:nvCxnSpPr>
        <p:spPr>
          <a:xfrm>
            <a:off x="6714294" y="3291393"/>
            <a:ext cx="7022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20B71E6-21A5-4C34-A68A-27BBBEBC6C27}"/>
              </a:ext>
            </a:extLst>
          </p:cNvPr>
          <p:cNvSpPr/>
          <p:nvPr/>
        </p:nvSpPr>
        <p:spPr>
          <a:xfrm rot="5400000">
            <a:off x="6434898" y="3688802"/>
            <a:ext cx="581715" cy="25376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E8FD0B1F-2ADF-4AFF-9B26-A54A0A0F9144}"/>
              </a:ext>
            </a:extLst>
          </p:cNvPr>
          <p:cNvCxnSpPr>
            <a:cxnSpLocks/>
          </p:cNvCxnSpPr>
          <p:nvPr/>
        </p:nvCxnSpPr>
        <p:spPr>
          <a:xfrm flipV="1">
            <a:off x="7392846" y="3924478"/>
            <a:ext cx="0" cy="4268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E95515F-6EFD-45A9-A832-D87AA37A1498}"/>
              </a:ext>
            </a:extLst>
          </p:cNvPr>
          <p:cNvCxnSpPr>
            <a:cxnSpLocks/>
          </p:cNvCxnSpPr>
          <p:nvPr/>
        </p:nvCxnSpPr>
        <p:spPr>
          <a:xfrm flipH="1">
            <a:off x="6726938" y="4339745"/>
            <a:ext cx="6848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DA18E201-E9A9-49D0-A292-9790406F36C2}"/>
              </a:ext>
            </a:extLst>
          </p:cNvPr>
          <p:cNvGrpSpPr/>
          <p:nvPr/>
        </p:nvGrpSpPr>
        <p:grpSpPr>
          <a:xfrm>
            <a:off x="7121498" y="3688608"/>
            <a:ext cx="566672" cy="238539"/>
            <a:chOff x="5124515" y="2876379"/>
            <a:chExt cx="787116" cy="238539"/>
          </a:xfrm>
        </p:grpSpPr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73C9B856-0BB0-4700-ACB6-A3C19DAA656D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2876379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20CD0F7-4A84-4F10-AA08-E10445FB5860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3114918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06791593-C5C4-4251-B461-B68344B04F83}"/>
                  </a:ext>
                </a:extLst>
              </p:cNvPr>
              <p:cNvSpPr/>
              <p:nvPr/>
            </p:nvSpPr>
            <p:spPr>
              <a:xfrm flipH="1">
                <a:off x="7664195" y="3452520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𝑪</m:t>
                      </m:r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06791593-C5C4-4251-B461-B68344B04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664195" y="3452520"/>
                <a:ext cx="59837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29793505-4661-4524-AC47-63845F6B0B66}"/>
              </a:ext>
            </a:extLst>
          </p:cNvPr>
          <p:cNvCxnSpPr>
            <a:cxnSpLocks/>
          </p:cNvCxnSpPr>
          <p:nvPr/>
        </p:nvCxnSpPr>
        <p:spPr>
          <a:xfrm flipH="1">
            <a:off x="5384638" y="4694655"/>
            <a:ext cx="553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3A0FF273-F9DD-4FB3-B096-34BEFC5A2A98}"/>
              </a:ext>
            </a:extLst>
          </p:cNvPr>
          <p:cNvCxnSpPr>
            <a:cxnSpLocks/>
          </p:cNvCxnSpPr>
          <p:nvPr/>
        </p:nvCxnSpPr>
        <p:spPr>
          <a:xfrm flipH="1" flipV="1">
            <a:off x="5091974" y="4530240"/>
            <a:ext cx="304465" cy="1641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00D69589-E2F8-44F2-8E08-4E0CD79A4BF6}"/>
                  </a:ext>
                </a:extLst>
              </p:cNvPr>
              <p:cNvSpPr/>
              <p:nvPr/>
            </p:nvSpPr>
            <p:spPr>
              <a:xfrm>
                <a:off x="3642892" y="3963153"/>
                <a:ext cx="8675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𝟐𝟎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00D69589-E2F8-44F2-8E08-4E0CD79A4B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892" y="3963153"/>
                <a:ext cx="867545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30BC2B19-DF4C-4D5F-936E-DF8B552A93D2}"/>
                  </a:ext>
                </a:extLst>
              </p:cNvPr>
              <p:cNvSpPr/>
              <p:nvPr/>
            </p:nvSpPr>
            <p:spPr>
              <a:xfrm>
                <a:off x="5947522" y="3930304"/>
                <a:ext cx="7296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𝟓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30BC2B19-DF4C-4D5F-936E-DF8B552A93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7522" y="3930304"/>
                <a:ext cx="729687" cy="369332"/>
              </a:xfrm>
              <a:prstGeom prst="rect">
                <a:avLst/>
              </a:prstGeom>
              <a:blipFill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D98A69C9-F5D3-457A-BD3A-4572443D1943}"/>
                  </a:ext>
                </a:extLst>
              </p:cNvPr>
              <p:cNvSpPr/>
              <p:nvPr/>
            </p:nvSpPr>
            <p:spPr>
              <a:xfrm>
                <a:off x="7573333" y="3901157"/>
                <a:ext cx="9813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𝟏𝟎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ja-JP" alt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𝝁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𝑭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D98A69C9-F5D3-457A-BD3A-4572443D19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3333" y="3901157"/>
                <a:ext cx="981359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6F7E762F-3E01-434D-9704-2A6CA9266FB2}"/>
                  </a:ext>
                </a:extLst>
              </p:cNvPr>
              <p:cNvSpPr/>
              <p:nvPr/>
            </p:nvSpPr>
            <p:spPr>
              <a:xfrm>
                <a:off x="5600257" y="5333999"/>
                <a:ext cx="8367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𝟏𝟎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6F7E762F-3E01-434D-9704-2A6CA9266F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257" y="5333999"/>
                <a:ext cx="83676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582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4EFD1D9-27D4-4644-AC67-F400B25BFA70}"/>
              </a:ext>
            </a:extLst>
          </p:cNvPr>
          <p:cNvSpPr/>
          <p:nvPr/>
        </p:nvSpPr>
        <p:spPr>
          <a:xfrm>
            <a:off x="303749" y="933454"/>
            <a:ext cx="113802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問１　図のような回路を作った。はじめ、コンデンサーには電荷は蓄えられていなかった。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6E0BDA5-3265-4E96-A5F1-8B492A3380D9}"/>
                  </a:ext>
                </a:extLst>
              </p:cNvPr>
              <p:cNvSpPr/>
              <p:nvPr/>
            </p:nvSpPr>
            <p:spPr>
              <a:xfrm flipH="1">
                <a:off x="868755" y="3534866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6E0BDA5-3265-4E96-A5F1-8B492A3380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68755" y="3534866"/>
                <a:ext cx="598379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7382E909-203D-4CED-A087-98CB787938BD}"/>
                  </a:ext>
                </a:extLst>
              </p:cNvPr>
              <p:cNvSpPr/>
              <p:nvPr/>
            </p:nvSpPr>
            <p:spPr>
              <a:xfrm flipH="1">
                <a:off x="3024447" y="3508158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7382E909-203D-4CED-A087-98CB787938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24447" y="3508158"/>
                <a:ext cx="59837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F67B8E0-E9E8-4DB7-810B-F761BB896960}"/>
                  </a:ext>
                </a:extLst>
              </p:cNvPr>
              <p:cNvSpPr/>
              <p:nvPr/>
            </p:nvSpPr>
            <p:spPr>
              <a:xfrm flipH="1">
                <a:off x="2771949" y="5046177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F67B8E0-E9E8-4DB7-810B-F761BB8969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771949" y="5046177"/>
                <a:ext cx="59837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D7240214-E3CB-4F71-B8CD-F1172C58B0D0}"/>
              </a:ext>
            </a:extLst>
          </p:cNvPr>
          <p:cNvCxnSpPr>
            <a:cxnSpLocks/>
          </p:cNvCxnSpPr>
          <p:nvPr/>
        </p:nvCxnSpPr>
        <p:spPr>
          <a:xfrm>
            <a:off x="1610287" y="2912240"/>
            <a:ext cx="25996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3FF5A7A-DDE7-4603-80B6-C84CB5F39ED0}"/>
              </a:ext>
            </a:extLst>
          </p:cNvPr>
          <p:cNvCxnSpPr>
            <a:cxnSpLocks/>
          </p:cNvCxnSpPr>
          <p:nvPr/>
        </p:nvCxnSpPr>
        <p:spPr>
          <a:xfrm>
            <a:off x="1610287" y="2892965"/>
            <a:ext cx="0" cy="19474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79F6EC5-35B6-4AF7-9870-6993D87E4DF4}"/>
              </a:ext>
            </a:extLst>
          </p:cNvPr>
          <p:cNvCxnSpPr>
            <a:cxnSpLocks/>
          </p:cNvCxnSpPr>
          <p:nvPr/>
        </p:nvCxnSpPr>
        <p:spPr>
          <a:xfrm>
            <a:off x="4209964" y="2896330"/>
            <a:ext cx="0" cy="506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CAA72A8-B1A5-4C42-95A1-9CEE4B80E6C6}"/>
              </a:ext>
            </a:extLst>
          </p:cNvPr>
          <p:cNvSpPr/>
          <p:nvPr/>
        </p:nvSpPr>
        <p:spPr>
          <a:xfrm rot="5400000">
            <a:off x="1257091" y="3709599"/>
            <a:ext cx="713004" cy="3110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335EA00-BD56-4147-9811-C6C204F2B283}"/>
              </a:ext>
            </a:extLst>
          </p:cNvPr>
          <p:cNvCxnSpPr>
            <a:cxnSpLocks/>
          </p:cNvCxnSpPr>
          <p:nvPr/>
        </p:nvCxnSpPr>
        <p:spPr>
          <a:xfrm>
            <a:off x="3011965" y="4536081"/>
            <a:ext cx="0" cy="5667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392E1C8-4F22-49EF-8831-39F61FD68497}"/>
              </a:ext>
            </a:extLst>
          </p:cNvPr>
          <p:cNvCxnSpPr>
            <a:cxnSpLocks/>
          </p:cNvCxnSpPr>
          <p:nvPr/>
        </p:nvCxnSpPr>
        <p:spPr>
          <a:xfrm>
            <a:off x="3209252" y="4655034"/>
            <a:ext cx="0" cy="3288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AF153FEA-36B1-4FD8-B962-D66FB0B3A69B}"/>
              </a:ext>
            </a:extLst>
          </p:cNvPr>
          <p:cNvCxnSpPr>
            <a:cxnSpLocks/>
          </p:cNvCxnSpPr>
          <p:nvPr/>
        </p:nvCxnSpPr>
        <p:spPr>
          <a:xfrm>
            <a:off x="3209252" y="4819449"/>
            <a:ext cx="9589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0111299-F255-4856-ACE6-98596BD34FCE}"/>
              </a:ext>
            </a:extLst>
          </p:cNvPr>
          <p:cNvCxnSpPr>
            <a:cxnSpLocks/>
          </p:cNvCxnSpPr>
          <p:nvPr/>
        </p:nvCxnSpPr>
        <p:spPr>
          <a:xfrm flipV="1">
            <a:off x="4150098" y="4464538"/>
            <a:ext cx="0" cy="3549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32746FD9-BDBB-4B63-8DB6-912E9E848CF8}"/>
              </a:ext>
            </a:extLst>
          </p:cNvPr>
          <p:cNvCxnSpPr>
            <a:cxnSpLocks/>
          </p:cNvCxnSpPr>
          <p:nvPr/>
        </p:nvCxnSpPr>
        <p:spPr>
          <a:xfrm>
            <a:off x="3818474" y="3398779"/>
            <a:ext cx="0" cy="10834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36C6A6E-0363-4EAD-B843-7DB2AB8A0174}"/>
              </a:ext>
            </a:extLst>
          </p:cNvPr>
          <p:cNvCxnSpPr>
            <a:cxnSpLocks/>
          </p:cNvCxnSpPr>
          <p:nvPr/>
        </p:nvCxnSpPr>
        <p:spPr>
          <a:xfrm>
            <a:off x="4485183" y="3398779"/>
            <a:ext cx="0" cy="401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F352058-8C02-482D-9D58-D45CAA0D5F45}"/>
              </a:ext>
            </a:extLst>
          </p:cNvPr>
          <p:cNvCxnSpPr>
            <a:cxnSpLocks/>
          </p:cNvCxnSpPr>
          <p:nvPr/>
        </p:nvCxnSpPr>
        <p:spPr>
          <a:xfrm>
            <a:off x="3800641" y="3416187"/>
            <a:ext cx="7022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20B71E6-21A5-4C34-A68A-27BBBEBC6C27}"/>
              </a:ext>
            </a:extLst>
          </p:cNvPr>
          <p:cNvSpPr/>
          <p:nvPr/>
        </p:nvSpPr>
        <p:spPr>
          <a:xfrm rot="5400000">
            <a:off x="3521245" y="3813596"/>
            <a:ext cx="581715" cy="25376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E8FD0B1F-2ADF-4AFF-9B26-A54A0A0F9144}"/>
              </a:ext>
            </a:extLst>
          </p:cNvPr>
          <p:cNvCxnSpPr>
            <a:cxnSpLocks/>
          </p:cNvCxnSpPr>
          <p:nvPr/>
        </p:nvCxnSpPr>
        <p:spPr>
          <a:xfrm flipV="1">
            <a:off x="4487133" y="4049272"/>
            <a:ext cx="0" cy="4268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E95515F-6EFD-45A9-A832-D87AA37A1498}"/>
              </a:ext>
            </a:extLst>
          </p:cNvPr>
          <p:cNvCxnSpPr>
            <a:cxnSpLocks/>
          </p:cNvCxnSpPr>
          <p:nvPr/>
        </p:nvCxnSpPr>
        <p:spPr>
          <a:xfrm flipH="1">
            <a:off x="3813285" y="4464539"/>
            <a:ext cx="6895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DA18E201-E9A9-49D0-A292-9790406F36C2}"/>
              </a:ext>
            </a:extLst>
          </p:cNvPr>
          <p:cNvGrpSpPr/>
          <p:nvPr/>
        </p:nvGrpSpPr>
        <p:grpSpPr>
          <a:xfrm>
            <a:off x="4207845" y="3813402"/>
            <a:ext cx="566672" cy="238539"/>
            <a:chOff x="5124515" y="2876379"/>
            <a:chExt cx="787116" cy="238539"/>
          </a:xfrm>
        </p:grpSpPr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73C9B856-0BB0-4700-ACB6-A3C19DAA656D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2876379"/>
              <a:ext cx="78711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20CD0F7-4A84-4F10-AA08-E10445FB5860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3114918"/>
              <a:ext cx="78711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06791593-C5C4-4251-B461-B68344B04F83}"/>
                  </a:ext>
                </a:extLst>
              </p:cNvPr>
              <p:cNvSpPr/>
              <p:nvPr/>
            </p:nvSpPr>
            <p:spPr>
              <a:xfrm flipH="1">
                <a:off x="4685069" y="3529007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𝑪</m:t>
                      </m:r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06791593-C5C4-4251-B461-B68344B04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685069" y="3529007"/>
                <a:ext cx="59837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29793505-4661-4524-AC47-63845F6B0B66}"/>
              </a:ext>
            </a:extLst>
          </p:cNvPr>
          <p:cNvCxnSpPr>
            <a:cxnSpLocks/>
          </p:cNvCxnSpPr>
          <p:nvPr/>
        </p:nvCxnSpPr>
        <p:spPr>
          <a:xfrm flipH="1">
            <a:off x="1610287" y="4819449"/>
            <a:ext cx="141416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00D69589-E2F8-44F2-8E08-4E0CD79A4BF6}"/>
                  </a:ext>
                </a:extLst>
              </p:cNvPr>
              <p:cNvSpPr/>
              <p:nvPr/>
            </p:nvSpPr>
            <p:spPr>
              <a:xfrm>
                <a:off x="729239" y="4087947"/>
                <a:ext cx="8675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𝟐𝟎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00D69589-E2F8-44F2-8E08-4E0CD79A4B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39" y="4087947"/>
                <a:ext cx="867545" cy="369332"/>
              </a:xfrm>
              <a:prstGeom prst="rect">
                <a:avLst/>
              </a:prstGeom>
              <a:blipFill>
                <a:blip r:embed="rId6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30BC2B19-DF4C-4D5F-936E-DF8B552A93D2}"/>
                  </a:ext>
                </a:extLst>
              </p:cNvPr>
              <p:cNvSpPr/>
              <p:nvPr/>
            </p:nvSpPr>
            <p:spPr>
              <a:xfrm>
                <a:off x="3033869" y="4055098"/>
                <a:ext cx="7296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𝟓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30BC2B19-DF4C-4D5F-936E-DF8B552A93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869" y="4055098"/>
                <a:ext cx="729687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6F7E762F-3E01-434D-9704-2A6CA9266FB2}"/>
                  </a:ext>
                </a:extLst>
              </p:cNvPr>
              <p:cNvSpPr/>
              <p:nvPr/>
            </p:nvSpPr>
            <p:spPr>
              <a:xfrm>
                <a:off x="3179302" y="5181636"/>
                <a:ext cx="8367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𝟏𝟎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6F7E762F-3E01-434D-9704-2A6CA9266F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302" y="5181636"/>
                <a:ext cx="83676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56EF763-5FC7-4186-BD4D-9C122938F9DB}"/>
              </a:ext>
            </a:extLst>
          </p:cNvPr>
          <p:cNvSpPr/>
          <p:nvPr/>
        </p:nvSpPr>
        <p:spPr>
          <a:xfrm>
            <a:off x="1546122" y="1585564"/>
            <a:ext cx="2784577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スイッチを閉じた瞬間</a:t>
            </a:r>
            <a:endParaRPr lang="ja-JP" altLang="en-US" sz="2000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69D3AF9-06E6-4353-B8B1-D40D6FF242A7}"/>
              </a:ext>
            </a:extLst>
          </p:cNvPr>
          <p:cNvSpPr/>
          <p:nvPr/>
        </p:nvSpPr>
        <p:spPr>
          <a:xfrm>
            <a:off x="7406152" y="1628074"/>
            <a:ext cx="2784577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十分時間が経ったあと</a:t>
            </a:r>
            <a:endParaRPr lang="ja-JP" altLang="en-US" sz="2000" dirty="0"/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F32029DD-22A9-45B5-86F0-EE54EFF09CF4}"/>
              </a:ext>
            </a:extLst>
          </p:cNvPr>
          <p:cNvCxnSpPr>
            <a:cxnSpLocks/>
          </p:cNvCxnSpPr>
          <p:nvPr/>
        </p:nvCxnSpPr>
        <p:spPr>
          <a:xfrm flipV="1">
            <a:off x="4486566" y="3782437"/>
            <a:ext cx="0" cy="2910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31411C73-8A31-4250-B7D9-7253EAB343F1}"/>
                  </a:ext>
                </a:extLst>
              </p:cNvPr>
              <p:cNvSpPr/>
              <p:nvPr/>
            </p:nvSpPr>
            <p:spPr>
              <a:xfrm flipH="1">
                <a:off x="3091996" y="3173512"/>
                <a:ext cx="5983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𝐀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31411C73-8A31-4250-B7D9-7253EAB343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91996" y="3173512"/>
                <a:ext cx="598379" cy="400110"/>
              </a:xfrm>
              <a:prstGeom prst="rect">
                <a:avLst/>
              </a:prstGeom>
              <a:blipFill>
                <a:blip r:embed="rId9"/>
                <a:stretch>
                  <a:fillRect r="-21429" b="-18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C85D464F-F1C1-49D2-9DF9-CAE44459D521}"/>
              </a:ext>
            </a:extLst>
          </p:cNvPr>
          <p:cNvSpPr/>
          <p:nvPr/>
        </p:nvSpPr>
        <p:spPr>
          <a:xfrm flipH="1">
            <a:off x="3462782" y="2931217"/>
            <a:ext cx="717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endParaRPr lang="ja-JP" altLang="en-US" sz="48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0696D6F-8A5E-4106-B91B-06FEA079C670}"/>
                  </a:ext>
                </a:extLst>
              </p:cNvPr>
              <p:cNvSpPr/>
              <p:nvPr/>
            </p:nvSpPr>
            <p:spPr>
              <a:xfrm>
                <a:off x="4713488" y="3960081"/>
                <a:ext cx="7296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𝟎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0696D6F-8A5E-4106-B91B-06FEA079C6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488" y="3960081"/>
                <a:ext cx="729687" cy="369332"/>
              </a:xfrm>
              <a:prstGeom prst="rect">
                <a:avLst/>
              </a:prstGeom>
              <a:blipFill>
                <a:blip r:embed="rId10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AF86FD5A-322F-4FA3-B47F-BEDC867D5437}"/>
              </a:ext>
            </a:extLst>
          </p:cNvPr>
          <p:cNvGrpSpPr/>
          <p:nvPr/>
        </p:nvGrpSpPr>
        <p:grpSpPr>
          <a:xfrm>
            <a:off x="4473484" y="3152044"/>
            <a:ext cx="250225" cy="584775"/>
            <a:chOff x="10500948" y="1560518"/>
            <a:chExt cx="250225" cy="73396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正方形/長方形 51">
                  <a:extLst>
                    <a:ext uri="{FF2B5EF4-FFF2-40B4-BE49-F238E27FC236}">
                      <a16:creationId xmlns:a16="http://schemas.microsoft.com/office/drawing/2014/main" id="{ACD2EDE5-9DC5-42C5-81F3-736DF6D62448}"/>
                    </a:ext>
                  </a:extLst>
                </p:cNvPr>
                <p:cNvSpPr/>
                <p:nvPr/>
              </p:nvSpPr>
              <p:spPr>
                <a:xfrm flipH="1">
                  <a:off x="10500948" y="1560518"/>
                  <a:ext cx="250225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52" name="正方形/長方形 51">
                  <a:extLst>
                    <a:ext uri="{FF2B5EF4-FFF2-40B4-BE49-F238E27FC236}">
                      <a16:creationId xmlns:a16="http://schemas.microsoft.com/office/drawing/2014/main" id="{ACD2EDE5-9DC5-42C5-81F3-736DF6D6244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500948" y="1560518"/>
                  <a:ext cx="250225" cy="707886"/>
                </a:xfrm>
                <a:prstGeom prst="rect">
                  <a:avLst/>
                </a:prstGeom>
                <a:blipFill>
                  <a:blip r:embed="rId11"/>
                  <a:stretch>
                    <a:fillRect r="-1951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D41A2B35-C75C-441A-AAC1-D5B0FB64AD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42939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90B5CBBB-5F75-4467-A3FF-15F8CFEC2547}"/>
              </a:ext>
            </a:extLst>
          </p:cNvPr>
          <p:cNvGrpSpPr/>
          <p:nvPr/>
        </p:nvGrpSpPr>
        <p:grpSpPr>
          <a:xfrm>
            <a:off x="4198320" y="2650603"/>
            <a:ext cx="250225" cy="584775"/>
            <a:chOff x="10500948" y="1560518"/>
            <a:chExt cx="250225" cy="73396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正方形/長方形 54">
                  <a:extLst>
                    <a:ext uri="{FF2B5EF4-FFF2-40B4-BE49-F238E27FC236}">
                      <a16:creationId xmlns:a16="http://schemas.microsoft.com/office/drawing/2014/main" id="{640E932A-77E2-4F2E-8367-97096B9A9BBC}"/>
                    </a:ext>
                  </a:extLst>
                </p:cNvPr>
                <p:cNvSpPr/>
                <p:nvPr/>
              </p:nvSpPr>
              <p:spPr>
                <a:xfrm flipH="1">
                  <a:off x="10500948" y="1560518"/>
                  <a:ext cx="250225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55" name="正方形/長方形 54">
                  <a:extLst>
                    <a:ext uri="{FF2B5EF4-FFF2-40B4-BE49-F238E27FC236}">
                      <a16:creationId xmlns:a16="http://schemas.microsoft.com/office/drawing/2014/main" id="{640E932A-77E2-4F2E-8367-97096B9A9BB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500948" y="1560518"/>
                  <a:ext cx="250225" cy="707886"/>
                </a:xfrm>
                <a:prstGeom prst="rect">
                  <a:avLst/>
                </a:prstGeom>
                <a:blipFill>
                  <a:blip r:embed="rId12"/>
                  <a:stretch>
                    <a:fillRect r="-1951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4986B268-609B-491B-980B-ED2DA19105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42939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正方形/長方形 56">
                <a:extLst>
                  <a:ext uri="{FF2B5EF4-FFF2-40B4-BE49-F238E27FC236}">
                    <a16:creationId xmlns:a16="http://schemas.microsoft.com/office/drawing/2014/main" id="{241E2254-E553-4250-9570-53FBED03554A}"/>
                  </a:ext>
                </a:extLst>
              </p:cNvPr>
              <p:cNvSpPr/>
              <p:nvPr/>
            </p:nvSpPr>
            <p:spPr>
              <a:xfrm flipH="1">
                <a:off x="6757071" y="3520133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7" name="正方形/長方形 56">
                <a:extLst>
                  <a:ext uri="{FF2B5EF4-FFF2-40B4-BE49-F238E27FC236}">
                    <a16:creationId xmlns:a16="http://schemas.microsoft.com/office/drawing/2014/main" id="{241E2254-E553-4250-9570-53FBED0355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757071" y="3520133"/>
                <a:ext cx="598379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6CE19D0A-ADBD-4A03-A35A-6B49016044B5}"/>
                  </a:ext>
                </a:extLst>
              </p:cNvPr>
              <p:cNvSpPr/>
              <p:nvPr/>
            </p:nvSpPr>
            <p:spPr>
              <a:xfrm flipH="1">
                <a:off x="8690324" y="3461252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6CE19D0A-ADBD-4A03-A35A-6B49016044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690324" y="3461252"/>
                <a:ext cx="598379" cy="58477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正方形/長方形 58">
                <a:extLst>
                  <a:ext uri="{FF2B5EF4-FFF2-40B4-BE49-F238E27FC236}">
                    <a16:creationId xmlns:a16="http://schemas.microsoft.com/office/drawing/2014/main" id="{CF35599A-8B37-40B6-BA68-82FF64168762}"/>
                  </a:ext>
                </a:extLst>
              </p:cNvPr>
              <p:cNvSpPr/>
              <p:nvPr/>
            </p:nvSpPr>
            <p:spPr>
              <a:xfrm flipH="1">
                <a:off x="8660265" y="5031444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9" name="正方形/長方形 58">
                <a:extLst>
                  <a:ext uri="{FF2B5EF4-FFF2-40B4-BE49-F238E27FC236}">
                    <a16:creationId xmlns:a16="http://schemas.microsoft.com/office/drawing/2014/main" id="{CF35599A-8B37-40B6-BA68-82FF641687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660265" y="5031444"/>
                <a:ext cx="598379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0BF3C6B2-80FB-4AC4-A262-048ED433699E}"/>
              </a:ext>
            </a:extLst>
          </p:cNvPr>
          <p:cNvCxnSpPr>
            <a:cxnSpLocks/>
          </p:cNvCxnSpPr>
          <p:nvPr/>
        </p:nvCxnSpPr>
        <p:spPr>
          <a:xfrm>
            <a:off x="7498603" y="2897507"/>
            <a:ext cx="25996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DCE7901-213E-49AB-BDD6-EFEE66266ADD}"/>
              </a:ext>
            </a:extLst>
          </p:cNvPr>
          <p:cNvCxnSpPr>
            <a:cxnSpLocks/>
          </p:cNvCxnSpPr>
          <p:nvPr/>
        </p:nvCxnSpPr>
        <p:spPr>
          <a:xfrm>
            <a:off x="7498603" y="2878662"/>
            <a:ext cx="0" cy="19454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79D6585D-F811-45DE-A693-61A8E30EF783}"/>
              </a:ext>
            </a:extLst>
          </p:cNvPr>
          <p:cNvCxnSpPr>
            <a:cxnSpLocks/>
          </p:cNvCxnSpPr>
          <p:nvPr/>
        </p:nvCxnSpPr>
        <p:spPr>
          <a:xfrm>
            <a:off x="10098280" y="2881597"/>
            <a:ext cx="0" cy="506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7C23799-9380-4D09-8F64-D2C1C7AFFAD0}"/>
              </a:ext>
            </a:extLst>
          </p:cNvPr>
          <p:cNvSpPr/>
          <p:nvPr/>
        </p:nvSpPr>
        <p:spPr>
          <a:xfrm rot="5400000">
            <a:off x="7145407" y="3694866"/>
            <a:ext cx="713004" cy="3110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B1F5027-25AF-4DD1-BD2B-29987948E899}"/>
              </a:ext>
            </a:extLst>
          </p:cNvPr>
          <p:cNvCxnSpPr>
            <a:cxnSpLocks/>
          </p:cNvCxnSpPr>
          <p:nvPr/>
        </p:nvCxnSpPr>
        <p:spPr>
          <a:xfrm>
            <a:off x="8900281" y="4521348"/>
            <a:ext cx="0" cy="5667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D4A6A28A-83DD-4160-BEE4-F12C35C81C48}"/>
              </a:ext>
            </a:extLst>
          </p:cNvPr>
          <p:cNvCxnSpPr>
            <a:cxnSpLocks/>
          </p:cNvCxnSpPr>
          <p:nvPr/>
        </p:nvCxnSpPr>
        <p:spPr>
          <a:xfrm>
            <a:off x="9097568" y="4640301"/>
            <a:ext cx="0" cy="3288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F674827A-4F19-4659-9735-9E18B882AFFC}"/>
              </a:ext>
            </a:extLst>
          </p:cNvPr>
          <p:cNvCxnSpPr>
            <a:cxnSpLocks/>
          </p:cNvCxnSpPr>
          <p:nvPr/>
        </p:nvCxnSpPr>
        <p:spPr>
          <a:xfrm>
            <a:off x="9097568" y="4804716"/>
            <a:ext cx="9589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AA494484-AE27-4DB8-A963-40B5AFBD141B}"/>
              </a:ext>
            </a:extLst>
          </p:cNvPr>
          <p:cNvCxnSpPr>
            <a:cxnSpLocks/>
          </p:cNvCxnSpPr>
          <p:nvPr/>
        </p:nvCxnSpPr>
        <p:spPr>
          <a:xfrm flipV="1">
            <a:off x="10038414" y="4449805"/>
            <a:ext cx="0" cy="3549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523E103E-8A80-4459-BC4A-31C1E30D38C9}"/>
              </a:ext>
            </a:extLst>
          </p:cNvPr>
          <p:cNvCxnSpPr>
            <a:cxnSpLocks/>
          </p:cNvCxnSpPr>
          <p:nvPr/>
        </p:nvCxnSpPr>
        <p:spPr>
          <a:xfrm>
            <a:off x="9706790" y="3384046"/>
            <a:ext cx="0" cy="10834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2F0C6B4D-638B-4328-A6DA-B2A74F82CE89}"/>
              </a:ext>
            </a:extLst>
          </p:cNvPr>
          <p:cNvCxnSpPr>
            <a:cxnSpLocks/>
          </p:cNvCxnSpPr>
          <p:nvPr/>
        </p:nvCxnSpPr>
        <p:spPr>
          <a:xfrm>
            <a:off x="10373499" y="3384046"/>
            <a:ext cx="0" cy="401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C81BBEDA-FC10-4D2A-8CE9-9457A9E1C443}"/>
              </a:ext>
            </a:extLst>
          </p:cNvPr>
          <p:cNvCxnSpPr>
            <a:cxnSpLocks/>
          </p:cNvCxnSpPr>
          <p:nvPr/>
        </p:nvCxnSpPr>
        <p:spPr>
          <a:xfrm>
            <a:off x="9688957" y="3401454"/>
            <a:ext cx="7022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E7C480C-EEF9-45B4-8BDE-2282F776F358}"/>
              </a:ext>
            </a:extLst>
          </p:cNvPr>
          <p:cNvSpPr/>
          <p:nvPr/>
        </p:nvSpPr>
        <p:spPr>
          <a:xfrm rot="5400000">
            <a:off x="9409561" y="3798863"/>
            <a:ext cx="581715" cy="25376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B50A0DA0-A5C7-4A62-B247-4C48F2A3C5BC}"/>
              </a:ext>
            </a:extLst>
          </p:cNvPr>
          <p:cNvCxnSpPr>
            <a:cxnSpLocks/>
          </p:cNvCxnSpPr>
          <p:nvPr/>
        </p:nvCxnSpPr>
        <p:spPr>
          <a:xfrm flipV="1">
            <a:off x="10367509" y="4034539"/>
            <a:ext cx="0" cy="4268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24D2DD0E-3B3E-418D-A84E-CA676288E3B1}"/>
              </a:ext>
            </a:extLst>
          </p:cNvPr>
          <p:cNvCxnSpPr>
            <a:cxnSpLocks/>
          </p:cNvCxnSpPr>
          <p:nvPr/>
        </p:nvCxnSpPr>
        <p:spPr>
          <a:xfrm flipH="1">
            <a:off x="9701601" y="4449806"/>
            <a:ext cx="6848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04CEE500-8F56-4F7E-831D-71C5EBB64BA7}"/>
              </a:ext>
            </a:extLst>
          </p:cNvPr>
          <p:cNvGrpSpPr/>
          <p:nvPr/>
        </p:nvGrpSpPr>
        <p:grpSpPr>
          <a:xfrm>
            <a:off x="10096161" y="3798669"/>
            <a:ext cx="566672" cy="238539"/>
            <a:chOff x="5124515" y="2876379"/>
            <a:chExt cx="787116" cy="238539"/>
          </a:xfrm>
        </p:grpSpPr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3DC6C967-B175-4C4B-A531-A1481427C57E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2876379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1A910DF1-6232-4226-B30A-AC5E43E9AABA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3114918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4566F401-DE9D-43B9-B3B9-86DD0AC1EA41}"/>
                  </a:ext>
                </a:extLst>
              </p:cNvPr>
              <p:cNvSpPr/>
              <p:nvPr/>
            </p:nvSpPr>
            <p:spPr>
              <a:xfrm flipH="1">
                <a:off x="10607384" y="3871533"/>
                <a:ext cx="44651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−</m:t>
                      </m:r>
                      <m:r>
                        <a:rPr lang="en-US" altLang="ja-JP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𝑸</m:t>
                      </m:r>
                    </m:oMath>
                  </m:oMathPara>
                </a14:m>
                <a:endParaRPr lang="ja-JP" altLang="en-US" sz="16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4566F401-DE9D-43B9-B3B9-86DD0AC1EA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607384" y="3871533"/>
                <a:ext cx="446513" cy="338554"/>
              </a:xfrm>
              <a:prstGeom prst="rect">
                <a:avLst/>
              </a:prstGeom>
              <a:blipFill>
                <a:blip r:embed="rId16"/>
                <a:stretch>
                  <a:fillRect r="-8219" b="-89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149641B2-1425-42C1-AB6A-AA99454A24B4}"/>
              </a:ext>
            </a:extLst>
          </p:cNvPr>
          <p:cNvCxnSpPr>
            <a:cxnSpLocks/>
          </p:cNvCxnSpPr>
          <p:nvPr/>
        </p:nvCxnSpPr>
        <p:spPr>
          <a:xfrm flipH="1">
            <a:off x="7498603" y="4804716"/>
            <a:ext cx="14141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C469EFEE-49D7-42B2-BFC3-0E0B604A3D28}"/>
                  </a:ext>
                </a:extLst>
              </p:cNvPr>
              <p:cNvSpPr/>
              <p:nvPr/>
            </p:nvSpPr>
            <p:spPr>
              <a:xfrm>
                <a:off x="6617555" y="4073214"/>
                <a:ext cx="8675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𝟐𝟎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C469EFEE-49D7-42B2-BFC3-0E0B604A3D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555" y="4073214"/>
                <a:ext cx="867545" cy="369332"/>
              </a:xfrm>
              <a:prstGeom prst="rect">
                <a:avLst/>
              </a:prstGeom>
              <a:blipFill>
                <a:blip r:embed="rId1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5A73B915-FBDF-491D-A5A0-1FD5F06119EC}"/>
                  </a:ext>
                </a:extLst>
              </p:cNvPr>
              <p:cNvSpPr/>
              <p:nvPr/>
            </p:nvSpPr>
            <p:spPr>
              <a:xfrm>
                <a:off x="8699746" y="4008192"/>
                <a:ext cx="7296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𝟓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5A73B915-FBDF-491D-A5A0-1FD5F06119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9746" y="4008192"/>
                <a:ext cx="729687" cy="369332"/>
              </a:xfrm>
              <a:prstGeom prst="rect">
                <a:avLst/>
              </a:prstGeom>
              <a:blipFill>
                <a:blip r:embed="rId1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EA46C2B1-23F8-44F8-AD6A-62AE63FA4881}"/>
                  </a:ext>
                </a:extLst>
              </p:cNvPr>
              <p:cNvSpPr/>
              <p:nvPr/>
            </p:nvSpPr>
            <p:spPr>
              <a:xfrm>
                <a:off x="9097568" y="5160239"/>
                <a:ext cx="8367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𝟏𝟎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EA46C2B1-23F8-44F8-AD6A-62AE63FA48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7568" y="5160239"/>
                <a:ext cx="836768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4F464035-295F-4D4A-9974-48F9EEB297BF}"/>
                  </a:ext>
                </a:extLst>
              </p:cNvPr>
              <p:cNvSpPr/>
              <p:nvPr/>
            </p:nvSpPr>
            <p:spPr>
              <a:xfrm flipH="1">
                <a:off x="10607384" y="3186822"/>
                <a:ext cx="5983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𝐀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4F464035-295F-4D4A-9974-48F9EEB297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607384" y="3186822"/>
                <a:ext cx="598379" cy="400110"/>
              </a:xfrm>
              <a:prstGeom prst="rect">
                <a:avLst/>
              </a:prstGeom>
              <a:blipFill>
                <a:blip r:embed="rId20"/>
                <a:stretch>
                  <a:fillRect r="-21429" b="-18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274A9A10-B44E-472A-8146-670EBAE64D41}"/>
              </a:ext>
            </a:extLst>
          </p:cNvPr>
          <p:cNvSpPr/>
          <p:nvPr/>
        </p:nvSpPr>
        <p:spPr>
          <a:xfrm flipH="1">
            <a:off x="10097714" y="2944527"/>
            <a:ext cx="717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endParaRPr lang="ja-JP" altLang="en-US" sz="48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2D384F94-4C17-44B3-99E6-DD516562E664}"/>
              </a:ext>
            </a:extLst>
          </p:cNvPr>
          <p:cNvGrpSpPr/>
          <p:nvPr/>
        </p:nvGrpSpPr>
        <p:grpSpPr>
          <a:xfrm>
            <a:off x="9638594" y="2751050"/>
            <a:ext cx="458837" cy="707886"/>
            <a:chOff x="10053757" y="1560518"/>
            <a:chExt cx="458837" cy="88847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正方形/長方形 88">
                  <a:extLst>
                    <a:ext uri="{FF2B5EF4-FFF2-40B4-BE49-F238E27FC236}">
                      <a16:creationId xmlns:a16="http://schemas.microsoft.com/office/drawing/2014/main" id="{FB0B90FE-6143-4D45-98E0-12EC2B057D36}"/>
                    </a:ext>
                  </a:extLst>
                </p:cNvPr>
                <p:cNvSpPr/>
                <p:nvPr/>
              </p:nvSpPr>
              <p:spPr>
                <a:xfrm flipH="1">
                  <a:off x="10053757" y="1560518"/>
                  <a:ext cx="250225" cy="88847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′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89" name="正方形/長方形 88">
                  <a:extLst>
                    <a:ext uri="{FF2B5EF4-FFF2-40B4-BE49-F238E27FC236}">
                      <a16:creationId xmlns:a16="http://schemas.microsoft.com/office/drawing/2014/main" id="{FB0B90FE-6143-4D45-98E0-12EC2B057D3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053757" y="1560518"/>
                  <a:ext cx="250225" cy="888478"/>
                </a:xfrm>
                <a:prstGeom prst="rect">
                  <a:avLst/>
                </a:prstGeom>
                <a:blipFill>
                  <a:blip r:embed="rId21"/>
                  <a:stretch>
                    <a:fillRect r="-6829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2EF69814-F7C0-4583-8FCE-86440F907C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42939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4A43FBAE-088E-4F6A-A6EE-29432F845526}"/>
              </a:ext>
            </a:extLst>
          </p:cNvPr>
          <p:cNvGrpSpPr/>
          <p:nvPr/>
        </p:nvGrpSpPr>
        <p:grpSpPr>
          <a:xfrm>
            <a:off x="9257056" y="3517590"/>
            <a:ext cx="458837" cy="707886"/>
            <a:chOff x="10053757" y="1560518"/>
            <a:chExt cx="458837" cy="88847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" name="正方形/長方形 91">
                  <a:extLst>
                    <a:ext uri="{FF2B5EF4-FFF2-40B4-BE49-F238E27FC236}">
                      <a16:creationId xmlns:a16="http://schemas.microsoft.com/office/drawing/2014/main" id="{6F49F177-308F-46EC-946D-22D74D9E5AB1}"/>
                    </a:ext>
                  </a:extLst>
                </p:cNvPr>
                <p:cNvSpPr/>
                <p:nvPr/>
              </p:nvSpPr>
              <p:spPr>
                <a:xfrm flipH="1">
                  <a:off x="10053757" y="1560518"/>
                  <a:ext cx="250225" cy="88847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′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92" name="正方形/長方形 91">
                  <a:extLst>
                    <a:ext uri="{FF2B5EF4-FFF2-40B4-BE49-F238E27FC236}">
                      <a16:creationId xmlns:a16="http://schemas.microsoft.com/office/drawing/2014/main" id="{6F49F177-308F-46EC-946D-22D74D9E5AB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053757" y="1560518"/>
                  <a:ext cx="250225" cy="888478"/>
                </a:xfrm>
                <a:prstGeom prst="rect">
                  <a:avLst/>
                </a:prstGeom>
                <a:blipFill>
                  <a:blip r:embed="rId22"/>
                  <a:stretch>
                    <a:fillRect r="-6829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CADB91BB-0503-4E08-94A0-62D553F5AE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42939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正方形/長方形 93">
                <a:extLst>
                  <a:ext uri="{FF2B5EF4-FFF2-40B4-BE49-F238E27FC236}">
                    <a16:creationId xmlns:a16="http://schemas.microsoft.com/office/drawing/2014/main" id="{B46AD2A1-D4C3-4F4B-ABBB-BA313CD2CF0F}"/>
                  </a:ext>
                </a:extLst>
              </p:cNvPr>
              <p:cNvSpPr/>
              <p:nvPr/>
            </p:nvSpPr>
            <p:spPr>
              <a:xfrm flipH="1">
                <a:off x="10638861" y="3587193"/>
                <a:ext cx="29283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𝑸</m:t>
                      </m:r>
                    </m:oMath>
                  </m:oMathPara>
                </a14:m>
                <a:endParaRPr lang="ja-JP" altLang="en-US" sz="16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94" name="正方形/長方形 93">
                <a:extLst>
                  <a:ext uri="{FF2B5EF4-FFF2-40B4-BE49-F238E27FC236}">
                    <a16:creationId xmlns:a16="http://schemas.microsoft.com/office/drawing/2014/main" id="{B46AD2A1-D4C3-4F4B-ABBB-BA313CD2CF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638861" y="3587193"/>
                <a:ext cx="292830" cy="338554"/>
              </a:xfrm>
              <a:prstGeom prst="rect">
                <a:avLst/>
              </a:prstGeom>
              <a:blipFill>
                <a:blip r:embed="rId23"/>
                <a:stretch>
                  <a:fillRect r="-12500" b="-89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6DEA30E0-E88A-47D3-8CCC-761835B0E266}"/>
              </a:ext>
            </a:extLst>
          </p:cNvPr>
          <p:cNvSpPr/>
          <p:nvPr/>
        </p:nvSpPr>
        <p:spPr>
          <a:xfrm>
            <a:off x="1819219" y="2168965"/>
            <a:ext cx="3143931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＝コンデンサーの充電０</a:t>
            </a:r>
            <a:endParaRPr lang="ja-JP" altLang="en-US" sz="2000" dirty="0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4BA9152-0861-4762-8ABA-031789086312}"/>
              </a:ext>
            </a:extLst>
          </p:cNvPr>
          <p:cNvSpPr/>
          <p:nvPr/>
        </p:nvSpPr>
        <p:spPr>
          <a:xfrm>
            <a:off x="7641345" y="2143535"/>
            <a:ext cx="356441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＝コンデンサーの充電完了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2847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8" grpId="0"/>
      <p:bldP spid="49" grpId="0"/>
      <p:bldP spid="86" grpId="0"/>
      <p:bldP spid="87" grpId="0"/>
      <p:bldP spid="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7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24EFD1D9-27D4-4644-AC67-F400B25BFA70}"/>
                  </a:ext>
                </a:extLst>
              </p:cNvPr>
              <p:cNvSpPr/>
              <p:nvPr/>
            </p:nvSpPr>
            <p:spPr>
              <a:xfrm>
                <a:off x="303749" y="933454"/>
                <a:ext cx="1138025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問１　図のような回路を作った。はじめ、コンデンサーには電荷は蓄えられていなかった。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（１）スイッチを閉じた瞬間に、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に流れる電流を求めなさい。</a:t>
                </a:r>
              </a:p>
            </p:txBody>
          </p:sp>
        </mc:Choice>
        <mc:Fallback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24EFD1D9-27D4-4644-AC67-F400B25BFA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49" y="933454"/>
                <a:ext cx="11380251" cy="646331"/>
              </a:xfrm>
              <a:prstGeom prst="rect">
                <a:avLst/>
              </a:prstGeom>
              <a:blipFill>
                <a:blip r:embed="rId2"/>
                <a:stretch>
                  <a:fillRect l="-482" t="-4717" b="-103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6E0BDA5-3265-4E96-A5F1-8B492A3380D9}"/>
                  </a:ext>
                </a:extLst>
              </p:cNvPr>
              <p:cNvSpPr/>
              <p:nvPr/>
            </p:nvSpPr>
            <p:spPr>
              <a:xfrm flipH="1">
                <a:off x="360755" y="3951875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6E0BDA5-3265-4E96-A5F1-8B492A3380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60755" y="3951875"/>
                <a:ext cx="59837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7382E909-203D-4CED-A087-98CB787938BD}"/>
                  </a:ext>
                </a:extLst>
              </p:cNvPr>
              <p:cNvSpPr/>
              <p:nvPr/>
            </p:nvSpPr>
            <p:spPr>
              <a:xfrm flipH="1">
                <a:off x="2516447" y="3925167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7382E909-203D-4CED-A087-98CB787938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516447" y="3925167"/>
                <a:ext cx="59837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F67B8E0-E9E8-4DB7-810B-F761BB896960}"/>
                  </a:ext>
                </a:extLst>
              </p:cNvPr>
              <p:cNvSpPr/>
              <p:nvPr/>
            </p:nvSpPr>
            <p:spPr>
              <a:xfrm flipH="1">
                <a:off x="2263949" y="5463186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F67B8E0-E9E8-4DB7-810B-F761BB8969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263949" y="5463186"/>
                <a:ext cx="59837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D7240214-E3CB-4F71-B8CD-F1172C58B0D0}"/>
              </a:ext>
            </a:extLst>
          </p:cNvPr>
          <p:cNvCxnSpPr>
            <a:cxnSpLocks/>
          </p:cNvCxnSpPr>
          <p:nvPr/>
        </p:nvCxnSpPr>
        <p:spPr>
          <a:xfrm>
            <a:off x="1102287" y="3329249"/>
            <a:ext cx="25996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3FF5A7A-DDE7-4603-80B6-C84CB5F39ED0}"/>
              </a:ext>
            </a:extLst>
          </p:cNvPr>
          <p:cNvCxnSpPr>
            <a:cxnSpLocks/>
          </p:cNvCxnSpPr>
          <p:nvPr/>
        </p:nvCxnSpPr>
        <p:spPr>
          <a:xfrm>
            <a:off x="1102287" y="3309974"/>
            <a:ext cx="0" cy="19474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79F6EC5-35B6-4AF7-9870-6993D87E4DF4}"/>
              </a:ext>
            </a:extLst>
          </p:cNvPr>
          <p:cNvCxnSpPr>
            <a:cxnSpLocks/>
          </p:cNvCxnSpPr>
          <p:nvPr/>
        </p:nvCxnSpPr>
        <p:spPr>
          <a:xfrm>
            <a:off x="3701964" y="3313339"/>
            <a:ext cx="0" cy="506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CAA72A8-B1A5-4C42-95A1-9CEE4B80E6C6}"/>
              </a:ext>
            </a:extLst>
          </p:cNvPr>
          <p:cNvSpPr/>
          <p:nvPr/>
        </p:nvSpPr>
        <p:spPr>
          <a:xfrm rot="5400000">
            <a:off x="749091" y="4126608"/>
            <a:ext cx="713004" cy="3110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335EA00-BD56-4147-9811-C6C204F2B283}"/>
              </a:ext>
            </a:extLst>
          </p:cNvPr>
          <p:cNvCxnSpPr>
            <a:cxnSpLocks/>
          </p:cNvCxnSpPr>
          <p:nvPr/>
        </p:nvCxnSpPr>
        <p:spPr>
          <a:xfrm>
            <a:off x="2503965" y="4953090"/>
            <a:ext cx="0" cy="5667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392E1C8-4F22-49EF-8831-39F61FD68497}"/>
              </a:ext>
            </a:extLst>
          </p:cNvPr>
          <p:cNvCxnSpPr>
            <a:cxnSpLocks/>
          </p:cNvCxnSpPr>
          <p:nvPr/>
        </p:nvCxnSpPr>
        <p:spPr>
          <a:xfrm>
            <a:off x="2701252" y="5072043"/>
            <a:ext cx="0" cy="3288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AF153FEA-36B1-4FD8-B962-D66FB0B3A69B}"/>
              </a:ext>
            </a:extLst>
          </p:cNvPr>
          <p:cNvCxnSpPr>
            <a:cxnSpLocks/>
          </p:cNvCxnSpPr>
          <p:nvPr/>
        </p:nvCxnSpPr>
        <p:spPr>
          <a:xfrm>
            <a:off x="2701252" y="5236458"/>
            <a:ext cx="9589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0111299-F255-4856-ACE6-98596BD34FCE}"/>
              </a:ext>
            </a:extLst>
          </p:cNvPr>
          <p:cNvCxnSpPr>
            <a:cxnSpLocks/>
          </p:cNvCxnSpPr>
          <p:nvPr/>
        </p:nvCxnSpPr>
        <p:spPr>
          <a:xfrm flipV="1">
            <a:off x="3642098" y="4881547"/>
            <a:ext cx="0" cy="3549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32746FD9-BDBB-4B63-8DB6-912E9E848CF8}"/>
              </a:ext>
            </a:extLst>
          </p:cNvPr>
          <p:cNvCxnSpPr>
            <a:cxnSpLocks/>
          </p:cNvCxnSpPr>
          <p:nvPr/>
        </p:nvCxnSpPr>
        <p:spPr>
          <a:xfrm>
            <a:off x="3310474" y="3815788"/>
            <a:ext cx="0" cy="10834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36C6A6E-0363-4EAD-B843-7DB2AB8A0174}"/>
              </a:ext>
            </a:extLst>
          </p:cNvPr>
          <p:cNvCxnSpPr>
            <a:cxnSpLocks/>
          </p:cNvCxnSpPr>
          <p:nvPr/>
        </p:nvCxnSpPr>
        <p:spPr>
          <a:xfrm>
            <a:off x="3977183" y="3815788"/>
            <a:ext cx="0" cy="401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F352058-8C02-482D-9D58-D45CAA0D5F45}"/>
              </a:ext>
            </a:extLst>
          </p:cNvPr>
          <p:cNvCxnSpPr>
            <a:cxnSpLocks/>
          </p:cNvCxnSpPr>
          <p:nvPr/>
        </p:nvCxnSpPr>
        <p:spPr>
          <a:xfrm>
            <a:off x="3292641" y="3833196"/>
            <a:ext cx="7022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20B71E6-21A5-4C34-A68A-27BBBEBC6C27}"/>
              </a:ext>
            </a:extLst>
          </p:cNvPr>
          <p:cNvSpPr/>
          <p:nvPr/>
        </p:nvSpPr>
        <p:spPr>
          <a:xfrm rot="5400000">
            <a:off x="3013245" y="4230605"/>
            <a:ext cx="581715" cy="25376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E8FD0B1F-2ADF-4AFF-9B26-A54A0A0F9144}"/>
              </a:ext>
            </a:extLst>
          </p:cNvPr>
          <p:cNvCxnSpPr>
            <a:cxnSpLocks/>
          </p:cNvCxnSpPr>
          <p:nvPr/>
        </p:nvCxnSpPr>
        <p:spPr>
          <a:xfrm flipV="1">
            <a:off x="3979133" y="4466281"/>
            <a:ext cx="0" cy="4268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E95515F-6EFD-45A9-A832-D87AA37A1498}"/>
              </a:ext>
            </a:extLst>
          </p:cNvPr>
          <p:cNvCxnSpPr>
            <a:cxnSpLocks/>
          </p:cNvCxnSpPr>
          <p:nvPr/>
        </p:nvCxnSpPr>
        <p:spPr>
          <a:xfrm flipH="1">
            <a:off x="3305285" y="4881548"/>
            <a:ext cx="6895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DA18E201-E9A9-49D0-A292-9790406F36C2}"/>
              </a:ext>
            </a:extLst>
          </p:cNvPr>
          <p:cNvGrpSpPr/>
          <p:nvPr/>
        </p:nvGrpSpPr>
        <p:grpSpPr>
          <a:xfrm>
            <a:off x="3699845" y="4230411"/>
            <a:ext cx="566672" cy="238539"/>
            <a:chOff x="5124515" y="2876379"/>
            <a:chExt cx="787116" cy="238539"/>
          </a:xfrm>
        </p:grpSpPr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73C9B856-0BB0-4700-ACB6-A3C19DAA656D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2876379"/>
              <a:ext cx="78711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20CD0F7-4A84-4F10-AA08-E10445FB5860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3114918"/>
              <a:ext cx="78711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06791593-C5C4-4251-B461-B68344B04F83}"/>
                  </a:ext>
                </a:extLst>
              </p:cNvPr>
              <p:cNvSpPr/>
              <p:nvPr/>
            </p:nvSpPr>
            <p:spPr>
              <a:xfrm flipH="1">
                <a:off x="4177069" y="3946016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𝑪</m:t>
                      </m:r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06791593-C5C4-4251-B461-B68344B04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177069" y="3946016"/>
                <a:ext cx="59837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29793505-4661-4524-AC47-63845F6B0B66}"/>
              </a:ext>
            </a:extLst>
          </p:cNvPr>
          <p:cNvCxnSpPr>
            <a:cxnSpLocks/>
          </p:cNvCxnSpPr>
          <p:nvPr/>
        </p:nvCxnSpPr>
        <p:spPr>
          <a:xfrm flipH="1">
            <a:off x="1102287" y="5236458"/>
            <a:ext cx="141416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00D69589-E2F8-44F2-8E08-4E0CD79A4BF6}"/>
                  </a:ext>
                </a:extLst>
              </p:cNvPr>
              <p:cNvSpPr/>
              <p:nvPr/>
            </p:nvSpPr>
            <p:spPr>
              <a:xfrm>
                <a:off x="221239" y="4504956"/>
                <a:ext cx="8675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𝟐𝟎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00D69589-E2F8-44F2-8E08-4E0CD79A4B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39" y="4504956"/>
                <a:ext cx="867545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30BC2B19-DF4C-4D5F-936E-DF8B552A93D2}"/>
                  </a:ext>
                </a:extLst>
              </p:cNvPr>
              <p:cNvSpPr/>
              <p:nvPr/>
            </p:nvSpPr>
            <p:spPr>
              <a:xfrm>
                <a:off x="2525869" y="4472107"/>
                <a:ext cx="7296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𝟓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30BC2B19-DF4C-4D5F-936E-DF8B552A93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869" y="4472107"/>
                <a:ext cx="729687" cy="369332"/>
              </a:xfrm>
              <a:prstGeom prst="rect">
                <a:avLst/>
              </a:prstGeom>
              <a:blipFill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6F7E762F-3E01-434D-9704-2A6CA9266FB2}"/>
                  </a:ext>
                </a:extLst>
              </p:cNvPr>
              <p:cNvSpPr/>
              <p:nvPr/>
            </p:nvSpPr>
            <p:spPr>
              <a:xfrm>
                <a:off x="2671302" y="5598645"/>
                <a:ext cx="8367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𝟏𝟎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6F7E762F-3E01-434D-9704-2A6CA9266F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302" y="5598645"/>
                <a:ext cx="83676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56EF763-5FC7-4186-BD4D-9C122938F9DB}"/>
              </a:ext>
            </a:extLst>
          </p:cNvPr>
          <p:cNvSpPr/>
          <p:nvPr/>
        </p:nvSpPr>
        <p:spPr>
          <a:xfrm>
            <a:off x="1038122" y="2002573"/>
            <a:ext cx="2784577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スイッチを閉じた瞬間</a:t>
            </a:r>
            <a:endParaRPr lang="ja-JP" altLang="en-US" sz="2000" dirty="0"/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F32029DD-22A9-45B5-86F0-EE54EFF09CF4}"/>
              </a:ext>
            </a:extLst>
          </p:cNvPr>
          <p:cNvCxnSpPr>
            <a:cxnSpLocks/>
          </p:cNvCxnSpPr>
          <p:nvPr/>
        </p:nvCxnSpPr>
        <p:spPr>
          <a:xfrm flipV="1">
            <a:off x="3978566" y="4199446"/>
            <a:ext cx="0" cy="2910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31411C73-8A31-4250-B7D9-7253EAB343F1}"/>
                  </a:ext>
                </a:extLst>
              </p:cNvPr>
              <p:cNvSpPr/>
              <p:nvPr/>
            </p:nvSpPr>
            <p:spPr>
              <a:xfrm flipH="1">
                <a:off x="2583996" y="3590521"/>
                <a:ext cx="5983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𝐀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31411C73-8A31-4250-B7D9-7253EAB343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583996" y="3590521"/>
                <a:ext cx="598379" cy="400110"/>
              </a:xfrm>
              <a:prstGeom prst="rect">
                <a:avLst/>
              </a:prstGeom>
              <a:blipFill>
                <a:blip r:embed="rId10"/>
                <a:stretch>
                  <a:fillRect r="-21429"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C85D464F-F1C1-49D2-9DF9-CAE44459D521}"/>
              </a:ext>
            </a:extLst>
          </p:cNvPr>
          <p:cNvSpPr/>
          <p:nvPr/>
        </p:nvSpPr>
        <p:spPr>
          <a:xfrm flipH="1">
            <a:off x="2954782" y="3348226"/>
            <a:ext cx="717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endParaRPr lang="ja-JP" altLang="en-US" sz="48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0696D6F-8A5E-4106-B91B-06FEA079C670}"/>
                  </a:ext>
                </a:extLst>
              </p:cNvPr>
              <p:cNvSpPr/>
              <p:nvPr/>
            </p:nvSpPr>
            <p:spPr>
              <a:xfrm>
                <a:off x="4205488" y="4377090"/>
                <a:ext cx="7296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𝟎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70696D6F-8A5E-4106-B91B-06FEA079C6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488" y="4377090"/>
                <a:ext cx="729687" cy="369332"/>
              </a:xfrm>
              <a:prstGeom prst="rect">
                <a:avLst/>
              </a:prstGeom>
              <a:blipFill>
                <a:blip r:embed="rId1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AF86FD5A-322F-4FA3-B47F-BEDC867D5437}"/>
              </a:ext>
            </a:extLst>
          </p:cNvPr>
          <p:cNvGrpSpPr/>
          <p:nvPr/>
        </p:nvGrpSpPr>
        <p:grpSpPr>
          <a:xfrm>
            <a:off x="3965484" y="3569053"/>
            <a:ext cx="250225" cy="584775"/>
            <a:chOff x="10500948" y="1560518"/>
            <a:chExt cx="250225" cy="73396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正方形/長方形 51">
                  <a:extLst>
                    <a:ext uri="{FF2B5EF4-FFF2-40B4-BE49-F238E27FC236}">
                      <a16:creationId xmlns:a16="http://schemas.microsoft.com/office/drawing/2014/main" id="{ACD2EDE5-9DC5-42C5-81F3-736DF6D62448}"/>
                    </a:ext>
                  </a:extLst>
                </p:cNvPr>
                <p:cNvSpPr/>
                <p:nvPr/>
              </p:nvSpPr>
              <p:spPr>
                <a:xfrm flipH="1">
                  <a:off x="10500948" y="1560518"/>
                  <a:ext cx="250225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52" name="正方形/長方形 51">
                  <a:extLst>
                    <a:ext uri="{FF2B5EF4-FFF2-40B4-BE49-F238E27FC236}">
                      <a16:creationId xmlns:a16="http://schemas.microsoft.com/office/drawing/2014/main" id="{ACD2EDE5-9DC5-42C5-81F3-736DF6D6244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500948" y="1560518"/>
                  <a:ext cx="250225" cy="707886"/>
                </a:xfrm>
                <a:prstGeom prst="rect">
                  <a:avLst/>
                </a:prstGeom>
                <a:blipFill>
                  <a:blip r:embed="rId12"/>
                  <a:stretch>
                    <a:fillRect r="-1951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D41A2B35-C75C-441A-AAC1-D5B0FB64AD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42939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90B5CBBB-5F75-4467-A3FF-15F8CFEC2547}"/>
              </a:ext>
            </a:extLst>
          </p:cNvPr>
          <p:cNvGrpSpPr/>
          <p:nvPr/>
        </p:nvGrpSpPr>
        <p:grpSpPr>
          <a:xfrm>
            <a:off x="3690320" y="3067612"/>
            <a:ext cx="250225" cy="584775"/>
            <a:chOff x="10500948" y="1560518"/>
            <a:chExt cx="250225" cy="73396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正方形/長方形 54">
                  <a:extLst>
                    <a:ext uri="{FF2B5EF4-FFF2-40B4-BE49-F238E27FC236}">
                      <a16:creationId xmlns:a16="http://schemas.microsoft.com/office/drawing/2014/main" id="{640E932A-77E2-4F2E-8367-97096B9A9BBC}"/>
                    </a:ext>
                  </a:extLst>
                </p:cNvPr>
                <p:cNvSpPr/>
                <p:nvPr/>
              </p:nvSpPr>
              <p:spPr>
                <a:xfrm flipH="1">
                  <a:off x="10500948" y="1560518"/>
                  <a:ext cx="250225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55" name="正方形/長方形 54">
                  <a:extLst>
                    <a:ext uri="{FF2B5EF4-FFF2-40B4-BE49-F238E27FC236}">
                      <a16:creationId xmlns:a16="http://schemas.microsoft.com/office/drawing/2014/main" id="{640E932A-77E2-4F2E-8367-97096B9A9BB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500948" y="1560518"/>
                  <a:ext cx="250225" cy="707886"/>
                </a:xfrm>
                <a:prstGeom prst="rect">
                  <a:avLst/>
                </a:prstGeom>
                <a:blipFill>
                  <a:blip r:embed="rId13"/>
                  <a:stretch>
                    <a:fillRect r="-2195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4986B268-609B-491B-980B-ED2DA19105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42939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6DEA30E0-E88A-47D3-8CCC-761835B0E266}"/>
              </a:ext>
            </a:extLst>
          </p:cNvPr>
          <p:cNvSpPr/>
          <p:nvPr/>
        </p:nvSpPr>
        <p:spPr>
          <a:xfrm>
            <a:off x="1311219" y="2585974"/>
            <a:ext cx="3143931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＝コンデンサーの充電０</a:t>
            </a:r>
            <a:endParaRPr lang="ja-JP" altLang="en-US" sz="2000" dirty="0"/>
          </a:p>
        </p:txBody>
      </p:sp>
      <p:grpSp>
        <p:nvGrpSpPr>
          <p:cNvPr id="166" name="グループ化 165">
            <a:extLst>
              <a:ext uri="{FF2B5EF4-FFF2-40B4-BE49-F238E27FC236}">
                <a16:creationId xmlns:a16="http://schemas.microsoft.com/office/drawing/2014/main" id="{837D5039-C60D-4134-BB8A-70C25441DCC4}"/>
              </a:ext>
            </a:extLst>
          </p:cNvPr>
          <p:cNvGrpSpPr/>
          <p:nvPr/>
        </p:nvGrpSpPr>
        <p:grpSpPr>
          <a:xfrm>
            <a:off x="5577978" y="3007320"/>
            <a:ext cx="3582956" cy="2980349"/>
            <a:chOff x="5577978" y="3007320"/>
            <a:chExt cx="3582956" cy="298034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" name="正方形/長方形 79">
                  <a:extLst>
                    <a:ext uri="{FF2B5EF4-FFF2-40B4-BE49-F238E27FC236}">
                      <a16:creationId xmlns:a16="http://schemas.microsoft.com/office/drawing/2014/main" id="{5210107C-2941-4FE0-AF74-B4B39E87CBA5}"/>
                    </a:ext>
                  </a:extLst>
                </p:cNvPr>
                <p:cNvSpPr/>
                <p:nvPr/>
              </p:nvSpPr>
              <p:spPr>
                <a:xfrm flipH="1">
                  <a:off x="5717494" y="3891583"/>
                  <a:ext cx="598379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sSubPr>
                          <m:e>
                            <m:r>
                              <a:rPr lang="en-US" altLang="ja-JP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ja-JP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ja-JP" altLang="en-US" sz="32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80" name="正方形/長方形 79">
                  <a:extLst>
                    <a:ext uri="{FF2B5EF4-FFF2-40B4-BE49-F238E27FC236}">
                      <a16:creationId xmlns:a16="http://schemas.microsoft.com/office/drawing/2014/main" id="{5210107C-2941-4FE0-AF74-B4B39E87CBA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5717494" y="3891583"/>
                  <a:ext cx="598379" cy="584775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5" name="正方形/長方形 84">
                  <a:extLst>
                    <a:ext uri="{FF2B5EF4-FFF2-40B4-BE49-F238E27FC236}">
                      <a16:creationId xmlns:a16="http://schemas.microsoft.com/office/drawing/2014/main" id="{7E34DBFD-9A57-4180-8C9C-531BEF81EA65}"/>
                    </a:ext>
                  </a:extLst>
                </p:cNvPr>
                <p:cNvSpPr/>
                <p:nvPr/>
              </p:nvSpPr>
              <p:spPr>
                <a:xfrm flipH="1">
                  <a:off x="7014171" y="5402894"/>
                  <a:ext cx="598379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𝑽</m:t>
                        </m:r>
                      </m:oMath>
                    </m:oMathPara>
                  </a14:m>
                  <a:endParaRPr lang="ja-JP" altLang="en-US" sz="32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85" name="正方形/長方形 84">
                  <a:extLst>
                    <a:ext uri="{FF2B5EF4-FFF2-40B4-BE49-F238E27FC236}">
                      <a16:creationId xmlns:a16="http://schemas.microsoft.com/office/drawing/2014/main" id="{7E34DBFD-9A57-4180-8C9C-531BEF81EA6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7014171" y="5402894"/>
                  <a:ext cx="598379" cy="584775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EC8B6B3A-69A5-4C90-882D-CC6EFE305A94}"/>
                </a:ext>
              </a:extLst>
            </p:cNvPr>
            <p:cNvCxnSpPr>
              <a:cxnSpLocks/>
            </p:cNvCxnSpPr>
            <p:nvPr/>
          </p:nvCxnSpPr>
          <p:spPr>
            <a:xfrm>
              <a:off x="6459026" y="3268957"/>
              <a:ext cx="139316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2A5705CB-DCE2-4CA3-A5D2-28B4BE17D227}"/>
                </a:ext>
              </a:extLst>
            </p:cNvPr>
            <p:cNvCxnSpPr>
              <a:cxnSpLocks/>
            </p:cNvCxnSpPr>
            <p:nvPr/>
          </p:nvCxnSpPr>
          <p:spPr>
            <a:xfrm>
              <a:off x="6459026" y="3249682"/>
              <a:ext cx="0" cy="19477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7A0F50A3-9DB8-48DB-BE71-742153A7270A}"/>
                </a:ext>
              </a:extLst>
            </p:cNvPr>
            <p:cNvCxnSpPr>
              <a:cxnSpLocks/>
            </p:cNvCxnSpPr>
            <p:nvPr/>
          </p:nvCxnSpPr>
          <p:spPr>
            <a:xfrm>
              <a:off x="7865512" y="3253047"/>
              <a:ext cx="0" cy="5063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DEDEF783-75FC-40DD-B09D-D48188D7AD62}"/>
                </a:ext>
              </a:extLst>
            </p:cNvPr>
            <p:cNvSpPr/>
            <p:nvPr/>
          </p:nvSpPr>
          <p:spPr>
            <a:xfrm rot="5400000">
              <a:off x="6105830" y="4066316"/>
              <a:ext cx="713004" cy="31104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7A7EE7E-3308-4AF0-8F80-50FC4819B741}"/>
                </a:ext>
              </a:extLst>
            </p:cNvPr>
            <p:cNvCxnSpPr>
              <a:cxnSpLocks/>
            </p:cNvCxnSpPr>
            <p:nvPr/>
          </p:nvCxnSpPr>
          <p:spPr>
            <a:xfrm>
              <a:off x="7254187" y="4892798"/>
              <a:ext cx="0" cy="5667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F3499B6F-5EDA-42D8-822D-602127B2183D}"/>
                </a:ext>
              </a:extLst>
            </p:cNvPr>
            <p:cNvCxnSpPr>
              <a:cxnSpLocks/>
            </p:cNvCxnSpPr>
            <p:nvPr/>
          </p:nvCxnSpPr>
          <p:spPr>
            <a:xfrm>
              <a:off x="7451474" y="5011751"/>
              <a:ext cx="0" cy="3288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8E44ACE0-26AF-49B5-9406-56BE36DD06B7}"/>
                </a:ext>
              </a:extLst>
            </p:cNvPr>
            <p:cNvCxnSpPr>
              <a:cxnSpLocks/>
            </p:cNvCxnSpPr>
            <p:nvPr/>
          </p:nvCxnSpPr>
          <p:spPr>
            <a:xfrm>
              <a:off x="7467349" y="5176166"/>
              <a:ext cx="4119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03381F93-FD08-494B-9E81-0EAF38A587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63393" y="4809759"/>
              <a:ext cx="0" cy="3549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10E7386D-25B1-4CDF-958D-8FDFC21BD911}"/>
                </a:ext>
              </a:extLst>
            </p:cNvPr>
            <p:cNvCxnSpPr>
              <a:cxnSpLocks/>
            </p:cNvCxnSpPr>
            <p:nvPr/>
          </p:nvCxnSpPr>
          <p:spPr>
            <a:xfrm>
              <a:off x="8140731" y="3755496"/>
              <a:ext cx="0" cy="4012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38108504-C6B4-4564-BEE2-749E2A908D17}"/>
                </a:ext>
              </a:extLst>
            </p:cNvPr>
            <p:cNvCxnSpPr>
              <a:cxnSpLocks/>
            </p:cNvCxnSpPr>
            <p:nvPr/>
          </p:nvCxnSpPr>
          <p:spPr>
            <a:xfrm>
              <a:off x="7853868" y="3772904"/>
              <a:ext cx="30455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F502AED2-6124-480D-B716-BFF146BB68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42681" y="4405989"/>
              <a:ext cx="0" cy="4268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32616563-A4BA-4604-B1AF-8566C15BDD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63393" y="4821256"/>
              <a:ext cx="2950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1A0FD4F7-23F1-48C2-9A72-5ED5F5EE09FE}"/>
                </a:ext>
              </a:extLst>
            </p:cNvPr>
            <p:cNvGrpSpPr/>
            <p:nvPr/>
          </p:nvGrpSpPr>
          <p:grpSpPr>
            <a:xfrm>
              <a:off x="7863393" y="4170119"/>
              <a:ext cx="566672" cy="238539"/>
              <a:chOff x="5124515" y="2876379"/>
              <a:chExt cx="787116" cy="238539"/>
            </a:xfrm>
          </p:grpSpPr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A612A495-F487-4FFB-A1DC-92D5E97AD5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4515" y="2876379"/>
                <a:ext cx="78711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>
                <a:extLst>
                  <a:ext uri="{FF2B5EF4-FFF2-40B4-BE49-F238E27FC236}">
                    <a16:creationId xmlns:a16="http://schemas.microsoft.com/office/drawing/2014/main" id="{17E16ED9-076B-4DDE-B19F-AEBCF414D4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4515" y="3114918"/>
                <a:ext cx="78711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4" name="正方形/長方形 113">
                  <a:extLst>
                    <a:ext uri="{FF2B5EF4-FFF2-40B4-BE49-F238E27FC236}">
                      <a16:creationId xmlns:a16="http://schemas.microsoft.com/office/drawing/2014/main" id="{8D342458-AEA9-4436-9D3D-81D331FA4546}"/>
                    </a:ext>
                  </a:extLst>
                </p:cNvPr>
                <p:cNvSpPr/>
                <p:nvPr/>
              </p:nvSpPr>
              <p:spPr>
                <a:xfrm flipH="1">
                  <a:off x="8340617" y="3885724"/>
                  <a:ext cx="598379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𝑪</m:t>
                        </m:r>
                      </m:oMath>
                    </m:oMathPara>
                  </a14:m>
                  <a:endParaRPr lang="ja-JP" altLang="en-US" sz="32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114" name="正方形/長方形 113">
                  <a:extLst>
                    <a:ext uri="{FF2B5EF4-FFF2-40B4-BE49-F238E27FC236}">
                      <a16:creationId xmlns:a16="http://schemas.microsoft.com/office/drawing/2014/main" id="{8D342458-AEA9-4436-9D3D-81D331FA454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8340617" y="3885724"/>
                  <a:ext cx="598379" cy="584775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BA27621B-61B8-414C-92C2-55BC2AAB94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45523" y="5178669"/>
              <a:ext cx="82115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6" name="正方形/長方形 115">
                  <a:extLst>
                    <a:ext uri="{FF2B5EF4-FFF2-40B4-BE49-F238E27FC236}">
                      <a16:creationId xmlns:a16="http://schemas.microsoft.com/office/drawing/2014/main" id="{FC8BE260-F220-4DE0-8AC0-05441968C9AC}"/>
                    </a:ext>
                  </a:extLst>
                </p:cNvPr>
                <p:cNvSpPr/>
                <p:nvPr/>
              </p:nvSpPr>
              <p:spPr>
                <a:xfrm>
                  <a:off x="5577978" y="4444664"/>
                  <a:ext cx="86754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𝟐𝟎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ja-JP" alt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𝛀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a14:m>
                  <a:r>
                    <a:rPr lang="ja-JP" altLang="en-US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 </a:t>
                  </a:r>
                  <a:endParaRPr lang="ja-JP" altLang="en-US" dirty="0"/>
                </a:p>
              </p:txBody>
            </p:sp>
          </mc:Choice>
          <mc:Fallback>
            <p:sp>
              <p:nvSpPr>
                <p:cNvPr id="116" name="正方形/長方形 115">
                  <a:extLst>
                    <a:ext uri="{FF2B5EF4-FFF2-40B4-BE49-F238E27FC236}">
                      <a16:creationId xmlns:a16="http://schemas.microsoft.com/office/drawing/2014/main" id="{FC8BE260-F220-4DE0-8AC0-05441968C9A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77978" y="4444664"/>
                  <a:ext cx="867545" cy="369332"/>
                </a:xfrm>
                <a:prstGeom prst="rect">
                  <a:avLst/>
                </a:prstGeom>
                <a:blipFill>
                  <a:blip r:embed="rId17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8" name="正方形/長方形 117">
                  <a:extLst>
                    <a:ext uri="{FF2B5EF4-FFF2-40B4-BE49-F238E27FC236}">
                      <a16:creationId xmlns:a16="http://schemas.microsoft.com/office/drawing/2014/main" id="{4D8139B5-4A67-4A43-BDF8-979BB6DF2936}"/>
                    </a:ext>
                  </a:extLst>
                </p:cNvPr>
                <p:cNvSpPr/>
                <p:nvPr/>
              </p:nvSpPr>
              <p:spPr>
                <a:xfrm>
                  <a:off x="7421524" y="5538353"/>
                  <a:ext cx="83676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𝟏𝟎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ja-JP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dPr>
                          <m:e>
                            <m:r>
                              <a:rPr lang="en-US" altLang="ja-JP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𝑽</m:t>
                            </m:r>
                          </m:e>
                        </m:d>
                      </m:oMath>
                    </m:oMathPara>
                  </a14:m>
                  <a:endParaRPr lang="ja-JP" altLang="en-US" dirty="0"/>
                </a:p>
              </p:txBody>
            </p:sp>
          </mc:Choice>
          <mc:Fallback>
            <p:sp>
              <p:nvSpPr>
                <p:cNvPr id="118" name="正方形/長方形 117">
                  <a:extLst>
                    <a:ext uri="{FF2B5EF4-FFF2-40B4-BE49-F238E27FC236}">
                      <a16:creationId xmlns:a16="http://schemas.microsoft.com/office/drawing/2014/main" id="{4D8139B5-4A67-4A43-BDF8-979BB6DF293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21524" y="5538353"/>
                  <a:ext cx="836768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12FEEE61-0876-408D-AEAA-4E9217B347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42114" y="4139154"/>
              <a:ext cx="0" cy="2910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2" name="正方形/長方形 121">
                  <a:extLst>
                    <a:ext uri="{FF2B5EF4-FFF2-40B4-BE49-F238E27FC236}">
                      <a16:creationId xmlns:a16="http://schemas.microsoft.com/office/drawing/2014/main" id="{918A776C-FB19-428E-856C-A91B5A1E46F1}"/>
                    </a:ext>
                  </a:extLst>
                </p:cNvPr>
                <p:cNvSpPr/>
                <p:nvPr/>
              </p:nvSpPr>
              <p:spPr>
                <a:xfrm>
                  <a:off x="8431247" y="4291692"/>
                  <a:ext cx="72968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ja-JP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ja-JP" alt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𝛀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a14:m>
                  <a:r>
                    <a:rPr lang="ja-JP" altLang="en-US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 </a:t>
                  </a:r>
                  <a:endParaRPr lang="ja-JP" altLang="en-US" dirty="0"/>
                </a:p>
              </p:txBody>
            </p:sp>
          </mc:Choice>
          <mc:Fallback>
            <p:sp>
              <p:nvSpPr>
                <p:cNvPr id="122" name="正方形/長方形 121">
                  <a:extLst>
                    <a:ext uri="{FF2B5EF4-FFF2-40B4-BE49-F238E27FC236}">
                      <a16:creationId xmlns:a16="http://schemas.microsoft.com/office/drawing/2014/main" id="{918A776C-FB19-428E-856C-A91B5A1E46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1247" y="4291692"/>
                  <a:ext cx="729687" cy="369332"/>
                </a:xfrm>
                <a:prstGeom prst="rect">
                  <a:avLst/>
                </a:prstGeom>
                <a:blipFill>
                  <a:blip r:embed="rId19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487FBF70-418B-4EEA-966F-E495F887016B}"/>
                </a:ext>
              </a:extLst>
            </p:cNvPr>
            <p:cNvGrpSpPr/>
            <p:nvPr/>
          </p:nvGrpSpPr>
          <p:grpSpPr>
            <a:xfrm>
              <a:off x="8129032" y="3508761"/>
              <a:ext cx="250225" cy="584775"/>
              <a:chOff x="10500948" y="1560518"/>
              <a:chExt cx="250225" cy="73396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24" name="正方形/長方形 123">
                    <a:extLst>
                      <a:ext uri="{FF2B5EF4-FFF2-40B4-BE49-F238E27FC236}">
                        <a16:creationId xmlns:a16="http://schemas.microsoft.com/office/drawing/2014/main" id="{D14E5465-3FF0-4B12-BBEA-A1D16F93DA30}"/>
                      </a:ext>
                    </a:extLst>
                  </p:cNvPr>
                  <p:cNvSpPr/>
                  <p:nvPr/>
                </p:nvSpPr>
                <p:spPr>
                  <a:xfrm flipH="1">
                    <a:off x="10500948" y="1560518"/>
                    <a:ext cx="250225" cy="707886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oMath>
                      </m:oMathPara>
                    </a14:m>
                    <a:endParaRPr lang="ja-JP" altLang="en-US" sz="400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24" name="正方形/長方形 123">
                    <a:extLst>
                      <a:ext uri="{FF2B5EF4-FFF2-40B4-BE49-F238E27FC236}">
                        <a16:creationId xmlns:a16="http://schemas.microsoft.com/office/drawing/2014/main" id="{D14E5465-3FF0-4B12-BBEA-A1D16F93DA3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10500948" y="1560518"/>
                    <a:ext cx="250225" cy="707886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r="-19512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25" name="直線コネクタ 124">
                <a:extLst>
                  <a:ext uri="{FF2B5EF4-FFF2-40B4-BE49-F238E27FC236}">
                    <a16:creationId xmlns:a16="http://schemas.microsoft.com/office/drawing/2014/main" id="{A589CC82-0517-4BD1-9370-B4E20667DE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12594" y="1865088"/>
                <a:ext cx="0" cy="42939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グループ化 125">
              <a:extLst>
                <a:ext uri="{FF2B5EF4-FFF2-40B4-BE49-F238E27FC236}">
                  <a16:creationId xmlns:a16="http://schemas.microsoft.com/office/drawing/2014/main" id="{AB6E542A-7A69-4373-9E54-580B34A9E884}"/>
                </a:ext>
              </a:extLst>
            </p:cNvPr>
            <p:cNvGrpSpPr/>
            <p:nvPr/>
          </p:nvGrpSpPr>
          <p:grpSpPr>
            <a:xfrm>
              <a:off x="7853868" y="3007320"/>
              <a:ext cx="250225" cy="584775"/>
              <a:chOff x="10500948" y="1560518"/>
              <a:chExt cx="250225" cy="73396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27" name="正方形/長方形 126">
                    <a:extLst>
                      <a:ext uri="{FF2B5EF4-FFF2-40B4-BE49-F238E27FC236}">
                        <a16:creationId xmlns:a16="http://schemas.microsoft.com/office/drawing/2014/main" id="{2FF596E5-28DD-45B9-B51A-037845972AA5}"/>
                      </a:ext>
                    </a:extLst>
                  </p:cNvPr>
                  <p:cNvSpPr/>
                  <p:nvPr/>
                </p:nvSpPr>
                <p:spPr>
                  <a:xfrm flipH="1">
                    <a:off x="10500948" y="1560518"/>
                    <a:ext cx="250225" cy="707886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oMath>
                      </m:oMathPara>
                    </a14:m>
                    <a:endParaRPr lang="ja-JP" altLang="en-US" sz="4000" i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mc:Choice>
            <mc:Fallback>
              <p:sp>
                <p:nvSpPr>
                  <p:cNvPr id="127" name="正方形/長方形 126">
                    <a:extLst>
                      <a:ext uri="{FF2B5EF4-FFF2-40B4-BE49-F238E27FC236}">
                        <a16:creationId xmlns:a16="http://schemas.microsoft.com/office/drawing/2014/main" id="{2FF596E5-28DD-45B9-B51A-037845972AA5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10500948" y="1560518"/>
                    <a:ext cx="250225" cy="707886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r="-21951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28" name="直線コネクタ 127">
                <a:extLst>
                  <a:ext uri="{FF2B5EF4-FFF2-40B4-BE49-F238E27FC236}">
                    <a16:creationId xmlns:a16="http://schemas.microsoft.com/office/drawing/2014/main" id="{81A2A694-FC9D-46AF-8DC3-DE15CEE309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512594" y="1865088"/>
                <a:ext cx="0" cy="42939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" name="矢印: 右 7">
            <a:extLst>
              <a:ext uri="{FF2B5EF4-FFF2-40B4-BE49-F238E27FC236}">
                <a16:creationId xmlns:a16="http://schemas.microsoft.com/office/drawing/2014/main" id="{87B9C26E-A97A-4BB4-8F58-8E795D992D53}"/>
              </a:ext>
            </a:extLst>
          </p:cNvPr>
          <p:cNvSpPr/>
          <p:nvPr/>
        </p:nvSpPr>
        <p:spPr>
          <a:xfrm>
            <a:off x="4927825" y="3958515"/>
            <a:ext cx="544721" cy="6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8" name="正方形/長方形 157">
                <a:extLst>
                  <a:ext uri="{FF2B5EF4-FFF2-40B4-BE49-F238E27FC236}">
                    <a16:creationId xmlns:a16="http://schemas.microsoft.com/office/drawing/2014/main" id="{F58C6685-45AF-4C67-BB18-F4018E144D19}"/>
                  </a:ext>
                </a:extLst>
              </p:cNvPr>
              <p:cNvSpPr/>
              <p:nvPr/>
            </p:nvSpPr>
            <p:spPr>
              <a:xfrm flipH="1">
                <a:off x="5118100" y="1635704"/>
                <a:ext cx="5459900" cy="1009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sSub>
                        <m:sSub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𝑰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→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𝑰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fPr>
                        <m:num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ＭＳ 明朝" panose="02020609040205080304" pitchFamily="17" charset="-128"/>
                                </a:rPr>
                              </m:ctrlPr>
                            </m:sSubPr>
                            <m:e>
                              <m: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ＭＳ 明朝" panose="02020609040205080304" pitchFamily="17" charset="-128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ＭＳ 明朝" panose="02020609040205080304" pitchFamily="17" charset="-128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fPr>
                        <m:num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𝟏𝟎</m:t>
                          </m:r>
                        </m:num>
                        <m:den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</m:den>
                      </m:f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𝟓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𝑨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58" name="正方形/長方形 157">
                <a:extLst>
                  <a:ext uri="{FF2B5EF4-FFF2-40B4-BE49-F238E27FC236}">
                    <a16:creationId xmlns:a16="http://schemas.microsoft.com/office/drawing/2014/main" id="{F58C6685-45AF-4C67-BB18-F4018E144D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118100" y="1635704"/>
                <a:ext cx="5459900" cy="100944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正方形/長方形 158">
                <a:extLst>
                  <a:ext uri="{FF2B5EF4-FFF2-40B4-BE49-F238E27FC236}">
                    <a16:creationId xmlns:a16="http://schemas.microsoft.com/office/drawing/2014/main" id="{03C0D943-55A2-4774-8AFB-7F5A70B9C38E}"/>
                  </a:ext>
                </a:extLst>
              </p:cNvPr>
              <p:cNvSpPr/>
              <p:nvPr/>
            </p:nvSpPr>
            <p:spPr>
              <a:xfrm flipH="1">
                <a:off x="9615354" y="4551125"/>
                <a:ext cx="238905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: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𝟓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altLang="ja-JP" sz="36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ＭＳ 明朝" panose="02020609040205080304" pitchFamily="17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  <m:r>
                        <a:rPr lang="en-US" altLang="ja-JP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: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  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  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altLang="ja-JP" sz="36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159" name="正方形/長方形 158">
                <a:extLst>
                  <a:ext uri="{FF2B5EF4-FFF2-40B4-BE49-F238E27FC236}">
                    <a16:creationId xmlns:a16="http://schemas.microsoft.com/office/drawing/2014/main" id="{03C0D943-55A2-4774-8AFB-7F5A70B9C3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615354" y="4551125"/>
                <a:ext cx="2389055" cy="120032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34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/>
      <p:bldP spid="1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8</a:t>
            </a:fld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24EFD1D9-27D4-4644-AC67-F400B25BFA70}"/>
                  </a:ext>
                </a:extLst>
              </p:cNvPr>
              <p:cNvSpPr/>
              <p:nvPr/>
            </p:nvSpPr>
            <p:spPr>
              <a:xfrm>
                <a:off x="303749" y="933454"/>
                <a:ext cx="1138025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問１　図のような回路を作った。はじめ、コンデンサーには電荷は蓄えられていなかった。</a:t>
                </a:r>
                <a:endParaRPr lang="en-US" altLang="ja-JP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（２）スイッチを閉じて十分に時間が経ったあと、、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b>
                    </m:sSub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、</a:t>
                </a:r>
                <a:r>
                  <a:rPr lang="en-US" altLang="ja-JP" b="1" dirty="0">
                    <a:solidFill>
                      <a:srgbClr val="FF0000"/>
                    </a:solidFill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に流れる電流を求めなさい。</a:t>
                </a:r>
              </a:p>
            </p:txBody>
          </p:sp>
        </mc:Choice>
        <mc:Fallback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24EFD1D9-27D4-4644-AC67-F400B25BFA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49" y="933454"/>
                <a:ext cx="11380251" cy="646331"/>
              </a:xfrm>
              <a:prstGeom prst="rect">
                <a:avLst/>
              </a:prstGeom>
              <a:blipFill>
                <a:blip r:embed="rId2"/>
                <a:stretch>
                  <a:fillRect l="-482" t="-4717" b="-103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69D3AF9-06E6-4353-B8B1-D40D6FF242A7}"/>
              </a:ext>
            </a:extLst>
          </p:cNvPr>
          <p:cNvSpPr/>
          <p:nvPr/>
        </p:nvSpPr>
        <p:spPr>
          <a:xfrm>
            <a:off x="1092346" y="2093741"/>
            <a:ext cx="2784577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十分時間が経ったあと</a:t>
            </a:r>
            <a:endParaRPr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正方形/長方形 56">
                <a:extLst>
                  <a:ext uri="{FF2B5EF4-FFF2-40B4-BE49-F238E27FC236}">
                    <a16:creationId xmlns:a16="http://schemas.microsoft.com/office/drawing/2014/main" id="{241E2254-E553-4250-9570-53FBED03554A}"/>
                  </a:ext>
                </a:extLst>
              </p:cNvPr>
              <p:cNvSpPr/>
              <p:nvPr/>
            </p:nvSpPr>
            <p:spPr>
              <a:xfrm flipH="1">
                <a:off x="443265" y="3985800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7" name="正方形/長方形 56">
                <a:extLst>
                  <a:ext uri="{FF2B5EF4-FFF2-40B4-BE49-F238E27FC236}">
                    <a16:creationId xmlns:a16="http://schemas.microsoft.com/office/drawing/2014/main" id="{241E2254-E553-4250-9570-53FBED0355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43265" y="3985800"/>
                <a:ext cx="59837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6CE19D0A-ADBD-4A03-A35A-6B49016044B5}"/>
                  </a:ext>
                </a:extLst>
              </p:cNvPr>
              <p:cNvSpPr/>
              <p:nvPr/>
            </p:nvSpPr>
            <p:spPr>
              <a:xfrm flipH="1">
                <a:off x="2376518" y="3926919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6CE19D0A-ADBD-4A03-A35A-6B49016044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376518" y="3926919"/>
                <a:ext cx="59837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正方形/長方形 58">
                <a:extLst>
                  <a:ext uri="{FF2B5EF4-FFF2-40B4-BE49-F238E27FC236}">
                    <a16:creationId xmlns:a16="http://schemas.microsoft.com/office/drawing/2014/main" id="{CF35599A-8B37-40B6-BA68-82FF64168762}"/>
                  </a:ext>
                </a:extLst>
              </p:cNvPr>
              <p:cNvSpPr/>
              <p:nvPr/>
            </p:nvSpPr>
            <p:spPr>
              <a:xfrm flipH="1">
                <a:off x="2346459" y="5497111"/>
                <a:ext cx="59837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</m:oMath>
                  </m:oMathPara>
                </a14:m>
                <a:endParaRPr lang="ja-JP" altLang="en-US" sz="32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9" name="正方形/長方形 58">
                <a:extLst>
                  <a:ext uri="{FF2B5EF4-FFF2-40B4-BE49-F238E27FC236}">
                    <a16:creationId xmlns:a16="http://schemas.microsoft.com/office/drawing/2014/main" id="{CF35599A-8B37-40B6-BA68-82FF641687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346459" y="5497111"/>
                <a:ext cx="59837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0BF3C6B2-80FB-4AC4-A262-048ED433699E}"/>
              </a:ext>
            </a:extLst>
          </p:cNvPr>
          <p:cNvCxnSpPr>
            <a:cxnSpLocks/>
          </p:cNvCxnSpPr>
          <p:nvPr/>
        </p:nvCxnSpPr>
        <p:spPr>
          <a:xfrm>
            <a:off x="1184797" y="3363174"/>
            <a:ext cx="25996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3DCE7901-213E-49AB-BDD6-EFEE66266ADD}"/>
              </a:ext>
            </a:extLst>
          </p:cNvPr>
          <p:cNvCxnSpPr>
            <a:cxnSpLocks/>
          </p:cNvCxnSpPr>
          <p:nvPr/>
        </p:nvCxnSpPr>
        <p:spPr>
          <a:xfrm>
            <a:off x="1184797" y="3344329"/>
            <a:ext cx="0" cy="19454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79D6585D-F811-45DE-A693-61A8E30EF783}"/>
              </a:ext>
            </a:extLst>
          </p:cNvPr>
          <p:cNvCxnSpPr>
            <a:cxnSpLocks/>
          </p:cNvCxnSpPr>
          <p:nvPr/>
        </p:nvCxnSpPr>
        <p:spPr>
          <a:xfrm>
            <a:off x="3784474" y="3347264"/>
            <a:ext cx="0" cy="506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7C23799-9380-4D09-8F64-D2C1C7AFFAD0}"/>
              </a:ext>
            </a:extLst>
          </p:cNvPr>
          <p:cNvSpPr/>
          <p:nvPr/>
        </p:nvSpPr>
        <p:spPr>
          <a:xfrm rot="5400000">
            <a:off x="831601" y="4160533"/>
            <a:ext cx="713004" cy="3110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B1F5027-25AF-4DD1-BD2B-29987948E899}"/>
              </a:ext>
            </a:extLst>
          </p:cNvPr>
          <p:cNvCxnSpPr>
            <a:cxnSpLocks/>
          </p:cNvCxnSpPr>
          <p:nvPr/>
        </p:nvCxnSpPr>
        <p:spPr>
          <a:xfrm>
            <a:off x="2586475" y="4987015"/>
            <a:ext cx="0" cy="5667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D4A6A28A-83DD-4160-BEE4-F12C35C81C48}"/>
              </a:ext>
            </a:extLst>
          </p:cNvPr>
          <p:cNvCxnSpPr>
            <a:cxnSpLocks/>
          </p:cNvCxnSpPr>
          <p:nvPr/>
        </p:nvCxnSpPr>
        <p:spPr>
          <a:xfrm>
            <a:off x="2783762" y="5105968"/>
            <a:ext cx="0" cy="3288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F674827A-4F19-4659-9735-9E18B882AFFC}"/>
              </a:ext>
            </a:extLst>
          </p:cNvPr>
          <p:cNvCxnSpPr>
            <a:cxnSpLocks/>
          </p:cNvCxnSpPr>
          <p:nvPr/>
        </p:nvCxnSpPr>
        <p:spPr>
          <a:xfrm>
            <a:off x="2783762" y="5270383"/>
            <a:ext cx="95893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AA494484-AE27-4DB8-A963-40B5AFBD141B}"/>
              </a:ext>
            </a:extLst>
          </p:cNvPr>
          <p:cNvCxnSpPr>
            <a:cxnSpLocks/>
          </p:cNvCxnSpPr>
          <p:nvPr/>
        </p:nvCxnSpPr>
        <p:spPr>
          <a:xfrm flipV="1">
            <a:off x="3724608" y="4915472"/>
            <a:ext cx="0" cy="3549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523E103E-8A80-4459-BC4A-31C1E30D38C9}"/>
              </a:ext>
            </a:extLst>
          </p:cNvPr>
          <p:cNvCxnSpPr>
            <a:cxnSpLocks/>
          </p:cNvCxnSpPr>
          <p:nvPr/>
        </p:nvCxnSpPr>
        <p:spPr>
          <a:xfrm>
            <a:off x="3392984" y="3849713"/>
            <a:ext cx="0" cy="10834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2F0C6B4D-638B-4328-A6DA-B2A74F82CE89}"/>
              </a:ext>
            </a:extLst>
          </p:cNvPr>
          <p:cNvCxnSpPr>
            <a:cxnSpLocks/>
          </p:cNvCxnSpPr>
          <p:nvPr/>
        </p:nvCxnSpPr>
        <p:spPr>
          <a:xfrm>
            <a:off x="4059693" y="3849713"/>
            <a:ext cx="0" cy="401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C81BBEDA-FC10-4D2A-8CE9-9457A9E1C443}"/>
              </a:ext>
            </a:extLst>
          </p:cNvPr>
          <p:cNvCxnSpPr>
            <a:cxnSpLocks/>
          </p:cNvCxnSpPr>
          <p:nvPr/>
        </p:nvCxnSpPr>
        <p:spPr>
          <a:xfrm>
            <a:off x="3375151" y="3867121"/>
            <a:ext cx="7022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E7C480C-EEF9-45B4-8BDE-2282F776F358}"/>
              </a:ext>
            </a:extLst>
          </p:cNvPr>
          <p:cNvSpPr/>
          <p:nvPr/>
        </p:nvSpPr>
        <p:spPr>
          <a:xfrm rot="5400000">
            <a:off x="3095755" y="4264530"/>
            <a:ext cx="581715" cy="25376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B50A0DA0-A5C7-4A62-B247-4C48F2A3C5BC}"/>
              </a:ext>
            </a:extLst>
          </p:cNvPr>
          <p:cNvCxnSpPr>
            <a:cxnSpLocks/>
          </p:cNvCxnSpPr>
          <p:nvPr/>
        </p:nvCxnSpPr>
        <p:spPr>
          <a:xfrm flipV="1">
            <a:off x="4053703" y="4500206"/>
            <a:ext cx="0" cy="4268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24D2DD0E-3B3E-418D-A84E-CA676288E3B1}"/>
              </a:ext>
            </a:extLst>
          </p:cNvPr>
          <p:cNvCxnSpPr>
            <a:cxnSpLocks/>
          </p:cNvCxnSpPr>
          <p:nvPr/>
        </p:nvCxnSpPr>
        <p:spPr>
          <a:xfrm flipH="1">
            <a:off x="3387795" y="4915473"/>
            <a:ext cx="6848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04CEE500-8F56-4F7E-831D-71C5EBB64BA7}"/>
              </a:ext>
            </a:extLst>
          </p:cNvPr>
          <p:cNvGrpSpPr/>
          <p:nvPr/>
        </p:nvGrpSpPr>
        <p:grpSpPr>
          <a:xfrm>
            <a:off x="3782355" y="4264336"/>
            <a:ext cx="566672" cy="238539"/>
            <a:chOff x="5124515" y="2876379"/>
            <a:chExt cx="787116" cy="238539"/>
          </a:xfrm>
        </p:grpSpPr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3DC6C967-B175-4C4B-A531-A1481427C57E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2876379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1A910DF1-6232-4226-B30A-AC5E43E9AABA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3114918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4566F401-DE9D-43B9-B3B9-86DD0AC1EA41}"/>
                  </a:ext>
                </a:extLst>
              </p:cNvPr>
              <p:cNvSpPr/>
              <p:nvPr/>
            </p:nvSpPr>
            <p:spPr>
              <a:xfrm flipH="1">
                <a:off x="4293578" y="4337200"/>
                <a:ext cx="44651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−</m:t>
                      </m:r>
                      <m:r>
                        <a:rPr lang="en-US" altLang="ja-JP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𝑸</m:t>
                      </m:r>
                    </m:oMath>
                  </m:oMathPara>
                </a14:m>
                <a:endParaRPr lang="ja-JP" altLang="en-US" sz="16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4566F401-DE9D-43B9-B3B9-86DD0AC1EA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93578" y="4337200"/>
                <a:ext cx="446513" cy="338554"/>
              </a:xfrm>
              <a:prstGeom prst="rect">
                <a:avLst/>
              </a:prstGeom>
              <a:blipFill>
                <a:blip r:embed="rId6"/>
                <a:stretch>
                  <a:fillRect r="-6757" b="-89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149641B2-1425-42C1-AB6A-AA99454A24B4}"/>
              </a:ext>
            </a:extLst>
          </p:cNvPr>
          <p:cNvCxnSpPr>
            <a:cxnSpLocks/>
          </p:cNvCxnSpPr>
          <p:nvPr/>
        </p:nvCxnSpPr>
        <p:spPr>
          <a:xfrm flipH="1">
            <a:off x="1184797" y="5270383"/>
            <a:ext cx="14141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C469EFEE-49D7-42B2-BFC3-0E0B604A3D28}"/>
                  </a:ext>
                </a:extLst>
              </p:cNvPr>
              <p:cNvSpPr/>
              <p:nvPr/>
            </p:nvSpPr>
            <p:spPr>
              <a:xfrm>
                <a:off x="303749" y="4538881"/>
                <a:ext cx="8675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𝟐𝟎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C469EFEE-49D7-42B2-BFC3-0E0B604A3D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49" y="4538881"/>
                <a:ext cx="867545" cy="369332"/>
              </a:xfrm>
              <a:prstGeom prst="rect">
                <a:avLst/>
              </a:prstGeom>
              <a:blipFill>
                <a:blip r:embed="rId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5A73B915-FBDF-491D-A5A0-1FD5F06119EC}"/>
                  </a:ext>
                </a:extLst>
              </p:cNvPr>
              <p:cNvSpPr/>
              <p:nvPr/>
            </p:nvSpPr>
            <p:spPr>
              <a:xfrm>
                <a:off x="2385940" y="4473859"/>
                <a:ext cx="7296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𝟓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dirty="0"/>
              </a:p>
            </p:txBody>
          </p:sp>
        </mc:Choice>
        <mc:Fallback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5A73B915-FBDF-491D-A5A0-1FD5F06119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940" y="4473859"/>
                <a:ext cx="729687" cy="369332"/>
              </a:xfrm>
              <a:prstGeom prst="rect">
                <a:avLst/>
              </a:prstGeom>
              <a:blipFill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EA46C2B1-23F8-44F8-AD6A-62AE63FA4881}"/>
                  </a:ext>
                </a:extLst>
              </p:cNvPr>
              <p:cNvSpPr/>
              <p:nvPr/>
            </p:nvSpPr>
            <p:spPr>
              <a:xfrm>
                <a:off x="2783762" y="5625906"/>
                <a:ext cx="8367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𝟏𝟎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</m:d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EA46C2B1-23F8-44F8-AD6A-62AE63FA48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762" y="5625906"/>
                <a:ext cx="83676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4F464035-295F-4D4A-9974-48F9EEB297BF}"/>
                  </a:ext>
                </a:extLst>
              </p:cNvPr>
              <p:cNvSpPr/>
              <p:nvPr/>
            </p:nvSpPr>
            <p:spPr>
              <a:xfrm flipH="1">
                <a:off x="4293578" y="3652489"/>
                <a:ext cx="5983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𝐀</m:t>
                      </m:r>
                      <m:r>
                        <a:rPr lang="en-US" altLang="ja-JP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4F464035-295F-4D4A-9974-48F9EEB297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93578" y="3652489"/>
                <a:ext cx="598379" cy="400110"/>
              </a:xfrm>
              <a:prstGeom prst="rect">
                <a:avLst/>
              </a:prstGeom>
              <a:blipFill>
                <a:blip r:embed="rId10"/>
                <a:stretch>
                  <a:fillRect r="-21429" b="-181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274A9A10-B44E-472A-8146-670EBAE64D41}"/>
              </a:ext>
            </a:extLst>
          </p:cNvPr>
          <p:cNvSpPr/>
          <p:nvPr/>
        </p:nvSpPr>
        <p:spPr>
          <a:xfrm flipH="1">
            <a:off x="3783908" y="3410194"/>
            <a:ext cx="717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endParaRPr lang="ja-JP" altLang="en-US" sz="48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2D384F94-4C17-44B3-99E6-DD516562E664}"/>
              </a:ext>
            </a:extLst>
          </p:cNvPr>
          <p:cNvGrpSpPr/>
          <p:nvPr/>
        </p:nvGrpSpPr>
        <p:grpSpPr>
          <a:xfrm>
            <a:off x="3324788" y="3216717"/>
            <a:ext cx="458837" cy="707886"/>
            <a:chOff x="10053757" y="1560518"/>
            <a:chExt cx="458837" cy="88847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正方形/長方形 88">
                  <a:extLst>
                    <a:ext uri="{FF2B5EF4-FFF2-40B4-BE49-F238E27FC236}">
                      <a16:creationId xmlns:a16="http://schemas.microsoft.com/office/drawing/2014/main" id="{FB0B90FE-6143-4D45-98E0-12EC2B057D36}"/>
                    </a:ext>
                  </a:extLst>
                </p:cNvPr>
                <p:cNvSpPr/>
                <p:nvPr/>
              </p:nvSpPr>
              <p:spPr>
                <a:xfrm flipH="1">
                  <a:off x="10053757" y="1560518"/>
                  <a:ext cx="250225" cy="88847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′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89" name="正方形/長方形 88">
                  <a:extLst>
                    <a:ext uri="{FF2B5EF4-FFF2-40B4-BE49-F238E27FC236}">
                      <a16:creationId xmlns:a16="http://schemas.microsoft.com/office/drawing/2014/main" id="{FB0B90FE-6143-4D45-98E0-12EC2B057D3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053757" y="1560518"/>
                  <a:ext cx="250225" cy="888478"/>
                </a:xfrm>
                <a:prstGeom prst="rect">
                  <a:avLst/>
                </a:prstGeom>
                <a:blipFill>
                  <a:blip r:embed="rId11"/>
                  <a:stretch>
                    <a:fillRect r="-6829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2EF69814-F7C0-4583-8FCE-86440F907C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42939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4A43FBAE-088E-4F6A-A6EE-29432F845526}"/>
              </a:ext>
            </a:extLst>
          </p:cNvPr>
          <p:cNvGrpSpPr/>
          <p:nvPr/>
        </p:nvGrpSpPr>
        <p:grpSpPr>
          <a:xfrm>
            <a:off x="2943250" y="3983257"/>
            <a:ext cx="458837" cy="707886"/>
            <a:chOff x="10053757" y="1560518"/>
            <a:chExt cx="458837" cy="88847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" name="正方形/長方形 91">
                  <a:extLst>
                    <a:ext uri="{FF2B5EF4-FFF2-40B4-BE49-F238E27FC236}">
                      <a16:creationId xmlns:a16="http://schemas.microsoft.com/office/drawing/2014/main" id="{6F49F177-308F-46EC-946D-22D74D9E5AB1}"/>
                    </a:ext>
                  </a:extLst>
                </p:cNvPr>
                <p:cNvSpPr/>
                <p:nvPr/>
              </p:nvSpPr>
              <p:spPr>
                <a:xfrm flipH="1">
                  <a:off x="10053757" y="1560518"/>
                  <a:ext cx="250225" cy="88847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  <m:r>
                          <a:rPr lang="en-US" altLang="ja-JP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′</m:t>
                        </m:r>
                      </m:oMath>
                    </m:oMathPara>
                  </a14:m>
                  <a:endParaRPr lang="ja-JP" altLang="en-US" sz="4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92" name="正方形/長方形 91">
                  <a:extLst>
                    <a:ext uri="{FF2B5EF4-FFF2-40B4-BE49-F238E27FC236}">
                      <a16:creationId xmlns:a16="http://schemas.microsoft.com/office/drawing/2014/main" id="{6F49F177-308F-46EC-946D-22D74D9E5AB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053757" y="1560518"/>
                  <a:ext cx="250225" cy="888478"/>
                </a:xfrm>
                <a:prstGeom prst="rect">
                  <a:avLst/>
                </a:prstGeom>
                <a:blipFill>
                  <a:blip r:embed="rId12"/>
                  <a:stretch>
                    <a:fillRect r="-6829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CADB91BB-0503-4E08-94A0-62D553F5AE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42939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正方形/長方形 93">
                <a:extLst>
                  <a:ext uri="{FF2B5EF4-FFF2-40B4-BE49-F238E27FC236}">
                    <a16:creationId xmlns:a16="http://schemas.microsoft.com/office/drawing/2014/main" id="{B46AD2A1-D4C3-4F4B-ABBB-BA313CD2CF0F}"/>
                  </a:ext>
                </a:extLst>
              </p:cNvPr>
              <p:cNvSpPr/>
              <p:nvPr/>
            </p:nvSpPr>
            <p:spPr>
              <a:xfrm flipH="1">
                <a:off x="4325055" y="4052860"/>
                <a:ext cx="29283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𝑸</m:t>
                      </m:r>
                    </m:oMath>
                  </m:oMathPara>
                </a14:m>
                <a:endParaRPr lang="ja-JP" altLang="en-US" sz="16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94" name="正方形/長方形 93">
                <a:extLst>
                  <a:ext uri="{FF2B5EF4-FFF2-40B4-BE49-F238E27FC236}">
                    <a16:creationId xmlns:a16="http://schemas.microsoft.com/office/drawing/2014/main" id="{B46AD2A1-D4C3-4F4B-ABBB-BA313CD2CF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325055" y="4052860"/>
                <a:ext cx="292830" cy="338554"/>
              </a:xfrm>
              <a:prstGeom prst="rect">
                <a:avLst/>
              </a:prstGeom>
              <a:blipFill>
                <a:blip r:embed="rId13"/>
                <a:stretch>
                  <a:fillRect r="-10204" b="-109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4BA9152-0861-4762-8ABA-031789086312}"/>
              </a:ext>
            </a:extLst>
          </p:cNvPr>
          <p:cNvSpPr/>
          <p:nvPr/>
        </p:nvSpPr>
        <p:spPr>
          <a:xfrm>
            <a:off x="1327539" y="2609202"/>
            <a:ext cx="356441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＝コンデンサーの充電完了</a:t>
            </a:r>
            <a:endParaRPr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3D643F49-9957-4272-A6B1-DCCFD35C917D}"/>
                  </a:ext>
                </a:extLst>
              </p:cNvPr>
              <p:cNvSpPr/>
              <p:nvPr/>
            </p:nvSpPr>
            <p:spPr>
              <a:xfrm flipH="1">
                <a:off x="5380380" y="1892522"/>
                <a:ext cx="6303620" cy="1834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sSub>
                        <m:sSub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HG丸ｺﾞｼｯｸM-PRO" panose="020F0600000000000000" pitchFamily="50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→</m:t>
                      </m:r>
                      <m:r>
                        <a:rPr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r>
                        <a:rPr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=(</m:t>
                      </m:r>
                      <m:sSub>
                        <m:sSubPr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  <m:r>
                        <a:rPr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)</m:t>
                      </m:r>
                      <m:sSup>
                        <m:sSupPr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ＭＳ 明朝" panose="02020609040205080304" pitchFamily="17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→</m:t>
                      </m:r>
                      <m:sSup>
                        <m:sSup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fPr>
                        <m:num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ＭＳ 明朝" panose="02020609040205080304" pitchFamily="17" charset="-128"/>
                                </a:rPr>
                              </m:ctrlPr>
                            </m:sSubPr>
                            <m:e>
                              <m: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ＭＳ 明朝" panose="02020609040205080304" pitchFamily="17" charset="-128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ＭＳ 明朝" panose="02020609040205080304" pitchFamily="17" charset="-128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ja-JP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ＭＳ 明朝" panose="02020609040205080304" pitchFamily="17" charset="-128"/>
                                </a:rPr>
                              </m:ctrlPr>
                            </m:sSubPr>
                            <m:e>
                              <m:r>
                                <a:rPr lang="en-US" altLang="ja-JP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ＭＳ 明朝" panose="02020609040205080304" pitchFamily="17" charset="-128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ＭＳ 明朝" panose="02020609040205080304" pitchFamily="17" charset="-128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f>
                        <m:fPr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fPr>
                        <m:num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</m:num>
                        <m:den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𝟐𝟎</m:t>
                          </m:r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+</m:t>
                          </m:r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𝟓</m:t>
                          </m:r>
                        </m:den>
                      </m:f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𝑨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3D643F49-9957-4272-A6B1-DCCFD35C9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380380" y="1892522"/>
                <a:ext cx="6303620" cy="183402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75A251F5-A340-45A3-971E-92B77567BE5A}"/>
                  </a:ext>
                </a:extLst>
              </p:cNvPr>
              <p:cNvSpPr/>
              <p:nvPr/>
            </p:nvSpPr>
            <p:spPr>
              <a:xfrm flipH="1">
                <a:off x="9032830" y="4386850"/>
                <a:ext cx="238905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𝟏</m:t>
                          </m:r>
                        </m:sub>
                      </m:sSub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: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altLang="ja-JP" sz="36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ＭＳ 明朝" panose="02020609040205080304" pitchFamily="17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  <m:r>
                        <a:rPr lang="en-US" altLang="ja-JP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: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dPr>
                        <m:e>
                          <m: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altLang="ja-JP" sz="36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75A251F5-A340-45A3-971E-92B77567BE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032830" y="4386850"/>
                <a:ext cx="2389055" cy="12003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64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build="p"/>
      <p:bldP spid="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コンデンサーを含む回路 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4EFD1D9-27D4-4644-AC67-F400B25BFA70}"/>
              </a:ext>
            </a:extLst>
          </p:cNvPr>
          <p:cNvSpPr/>
          <p:nvPr/>
        </p:nvSpPr>
        <p:spPr>
          <a:xfrm>
            <a:off x="303749" y="933454"/>
            <a:ext cx="113802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問１　図のような回路を作った。はじめ、コンデンサーには電荷は蓄えられていなかった。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（３）（２）において、コンデンサーに蓄えられている電気量を求めなさい。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69D3AF9-06E6-4353-B8B1-D40D6FF242A7}"/>
              </a:ext>
            </a:extLst>
          </p:cNvPr>
          <p:cNvSpPr/>
          <p:nvPr/>
        </p:nvSpPr>
        <p:spPr>
          <a:xfrm>
            <a:off x="581940" y="1958923"/>
            <a:ext cx="2784577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十分時間が経ったあと</a:t>
            </a:r>
            <a:endParaRPr lang="ja-JP" altLang="en-US" sz="2000" dirty="0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4BA9152-0861-4762-8ABA-031789086312}"/>
              </a:ext>
            </a:extLst>
          </p:cNvPr>
          <p:cNvSpPr/>
          <p:nvPr/>
        </p:nvSpPr>
        <p:spPr>
          <a:xfrm>
            <a:off x="817133" y="2474384"/>
            <a:ext cx="356441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＝コンデンサーの充電完了</a:t>
            </a:r>
            <a:endParaRPr lang="ja-JP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3D643F49-9957-4272-A6B1-DCCFD35C917D}"/>
                  </a:ext>
                </a:extLst>
              </p:cNvPr>
              <p:cNvSpPr/>
              <p:nvPr/>
            </p:nvSpPr>
            <p:spPr>
              <a:xfrm flipH="1">
                <a:off x="5363581" y="1697313"/>
                <a:ext cx="218881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𝟎</m:t>
                      </m:r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.</m:t>
                      </m:r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𝟒</m:t>
                      </m:r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𝑨</m:t>
                      </m:r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en-US" altLang="ja-JP" sz="2800" b="1" i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3D643F49-9957-4272-A6B1-DCCFD35C9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363581" y="1697313"/>
                <a:ext cx="218881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6CE19D0A-ADBD-4A03-A35A-6B49016044B5}"/>
                  </a:ext>
                </a:extLst>
              </p:cNvPr>
              <p:cNvSpPr/>
              <p:nvPr/>
            </p:nvSpPr>
            <p:spPr>
              <a:xfrm flipH="1">
                <a:off x="226468" y="3836533"/>
                <a:ext cx="78377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4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4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4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ja-JP" altLang="en-US" sz="48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6CE19D0A-ADBD-4A03-A35A-6B49016044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26468" y="3836533"/>
                <a:ext cx="78377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79D6585D-F811-45DE-A693-61A8E30EF783}"/>
              </a:ext>
            </a:extLst>
          </p:cNvPr>
          <p:cNvCxnSpPr>
            <a:cxnSpLocks/>
          </p:cNvCxnSpPr>
          <p:nvPr/>
        </p:nvCxnSpPr>
        <p:spPr>
          <a:xfrm>
            <a:off x="3481110" y="3178011"/>
            <a:ext cx="0" cy="556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AA494484-AE27-4DB8-A963-40B5AFBD141B}"/>
              </a:ext>
            </a:extLst>
          </p:cNvPr>
          <p:cNvCxnSpPr>
            <a:cxnSpLocks/>
          </p:cNvCxnSpPr>
          <p:nvPr/>
        </p:nvCxnSpPr>
        <p:spPr>
          <a:xfrm flipV="1">
            <a:off x="3502339" y="5125029"/>
            <a:ext cx="0" cy="4648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523E103E-8A80-4459-BC4A-31C1E30D38C9}"/>
              </a:ext>
            </a:extLst>
          </p:cNvPr>
          <p:cNvCxnSpPr>
            <a:cxnSpLocks/>
          </p:cNvCxnSpPr>
          <p:nvPr/>
        </p:nvCxnSpPr>
        <p:spPr>
          <a:xfrm>
            <a:off x="3046741" y="3729071"/>
            <a:ext cx="0" cy="1419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2F0C6B4D-638B-4328-A6DA-B2A74F82CE89}"/>
              </a:ext>
            </a:extLst>
          </p:cNvPr>
          <p:cNvCxnSpPr>
            <a:cxnSpLocks/>
          </p:cNvCxnSpPr>
          <p:nvPr/>
        </p:nvCxnSpPr>
        <p:spPr>
          <a:xfrm>
            <a:off x="3920012" y="3729071"/>
            <a:ext cx="0" cy="5255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C81BBEDA-FC10-4D2A-8CE9-9457A9E1C443}"/>
              </a:ext>
            </a:extLst>
          </p:cNvPr>
          <p:cNvCxnSpPr>
            <a:cxnSpLocks/>
          </p:cNvCxnSpPr>
          <p:nvPr/>
        </p:nvCxnSpPr>
        <p:spPr>
          <a:xfrm>
            <a:off x="3023383" y="3751872"/>
            <a:ext cx="9198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E7C480C-EEF9-45B4-8BDE-2282F776F358}"/>
              </a:ext>
            </a:extLst>
          </p:cNvPr>
          <p:cNvSpPr/>
          <p:nvPr/>
        </p:nvSpPr>
        <p:spPr>
          <a:xfrm rot="5400000">
            <a:off x="2657423" y="4272408"/>
            <a:ext cx="761944" cy="33239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B50A0DA0-A5C7-4A62-B247-4C48F2A3C5BC}"/>
              </a:ext>
            </a:extLst>
          </p:cNvPr>
          <p:cNvCxnSpPr>
            <a:cxnSpLocks/>
          </p:cNvCxnSpPr>
          <p:nvPr/>
        </p:nvCxnSpPr>
        <p:spPr>
          <a:xfrm flipV="1">
            <a:off x="3912166" y="4581102"/>
            <a:ext cx="0" cy="5591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24D2DD0E-3B3E-418D-A84E-CA676288E3B1}"/>
              </a:ext>
            </a:extLst>
          </p:cNvPr>
          <p:cNvCxnSpPr>
            <a:cxnSpLocks/>
          </p:cNvCxnSpPr>
          <p:nvPr/>
        </p:nvCxnSpPr>
        <p:spPr>
          <a:xfrm flipH="1">
            <a:off x="3039944" y="5125029"/>
            <a:ext cx="8970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04CEE500-8F56-4F7E-831D-71C5EBB64BA7}"/>
              </a:ext>
            </a:extLst>
          </p:cNvPr>
          <p:cNvGrpSpPr/>
          <p:nvPr/>
        </p:nvGrpSpPr>
        <p:grpSpPr>
          <a:xfrm>
            <a:off x="3556748" y="4272154"/>
            <a:ext cx="742241" cy="312444"/>
            <a:chOff x="5124515" y="2876379"/>
            <a:chExt cx="787116" cy="238539"/>
          </a:xfrm>
        </p:grpSpPr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3DC6C967-B175-4C4B-A531-A1481427C57E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2876379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1A910DF1-6232-4226-B30A-AC5E43E9AABA}"/>
                </a:ext>
              </a:extLst>
            </p:cNvPr>
            <p:cNvCxnSpPr>
              <a:cxnSpLocks/>
            </p:cNvCxnSpPr>
            <p:nvPr/>
          </p:nvCxnSpPr>
          <p:spPr>
            <a:xfrm>
              <a:off x="5124515" y="3114918"/>
              <a:ext cx="7871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4566F401-DE9D-43B9-B3B9-86DD0AC1EA41}"/>
                  </a:ext>
                </a:extLst>
              </p:cNvPr>
              <p:cNvSpPr/>
              <p:nvPr/>
            </p:nvSpPr>
            <p:spPr>
              <a:xfrm flipH="1">
                <a:off x="4226360" y="4367593"/>
                <a:ext cx="58485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−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𝑸</m:t>
                      </m:r>
                    </m:oMath>
                  </m:oMathPara>
                </a14:m>
                <a:endParaRPr lang="ja-JP" altLang="en-US" sz="28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4566F401-DE9D-43B9-B3B9-86DD0AC1EA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26360" y="4367593"/>
                <a:ext cx="584853" cy="523220"/>
              </a:xfrm>
              <a:prstGeom prst="rect">
                <a:avLst/>
              </a:prstGeom>
              <a:blipFill>
                <a:blip r:embed="rId4"/>
                <a:stretch>
                  <a:fillRect r="-10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5A73B915-FBDF-491D-A5A0-1FD5F06119EC}"/>
                  </a:ext>
                </a:extLst>
              </p:cNvPr>
              <p:cNvSpPr/>
              <p:nvPr/>
            </p:nvSpPr>
            <p:spPr>
              <a:xfrm>
                <a:off x="145830" y="4569159"/>
                <a:ext cx="115608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𝟓</m:t>
                    </m:r>
                    <m:r>
                      <a:rPr lang="en-US" altLang="ja-JP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[</m:t>
                    </m:r>
                    <m:r>
                      <a:rPr lang="ja-JP" alt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𝛀</m:t>
                    </m:r>
                    <m:r>
                      <a:rPr lang="en-US" altLang="ja-JP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]</m:t>
                    </m:r>
                  </m:oMath>
                </a14:m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ja-JP" altLang="en-US" sz="3200" dirty="0"/>
              </a:p>
            </p:txBody>
          </p:sp>
        </mc:Choice>
        <mc:Fallback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5A73B915-FBDF-491D-A5A0-1FD5F06119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30" y="4569159"/>
                <a:ext cx="115608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4A43FBAE-088E-4F6A-A6EE-29432F845526}"/>
              </a:ext>
            </a:extLst>
          </p:cNvPr>
          <p:cNvGrpSpPr/>
          <p:nvPr/>
        </p:nvGrpSpPr>
        <p:grpSpPr>
          <a:xfrm>
            <a:off x="2111135" y="3903989"/>
            <a:ext cx="600996" cy="1015662"/>
            <a:chOff x="10053757" y="1560518"/>
            <a:chExt cx="458837" cy="97324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" name="正方形/長方形 91">
                  <a:extLst>
                    <a:ext uri="{FF2B5EF4-FFF2-40B4-BE49-F238E27FC236}">
                      <a16:creationId xmlns:a16="http://schemas.microsoft.com/office/drawing/2014/main" id="{6F49F177-308F-46EC-946D-22D74D9E5AB1}"/>
                    </a:ext>
                  </a:extLst>
                </p:cNvPr>
                <p:cNvSpPr/>
                <p:nvPr/>
              </p:nvSpPr>
              <p:spPr>
                <a:xfrm flipH="1">
                  <a:off x="10053757" y="1560518"/>
                  <a:ext cx="250225" cy="97324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6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𝑰</m:t>
                        </m:r>
                        <m:r>
                          <a:rPr lang="en-US" altLang="ja-JP" sz="6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′</m:t>
                        </m:r>
                      </m:oMath>
                    </m:oMathPara>
                  </a14:m>
                  <a:endParaRPr lang="ja-JP" altLang="en-US" sz="6000" i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mc:Choice>
          <mc:Fallback>
            <p:sp>
              <p:nvSpPr>
                <p:cNvPr id="92" name="正方形/長方形 91">
                  <a:extLst>
                    <a:ext uri="{FF2B5EF4-FFF2-40B4-BE49-F238E27FC236}">
                      <a16:creationId xmlns:a16="http://schemas.microsoft.com/office/drawing/2014/main" id="{6F49F177-308F-46EC-946D-22D74D9E5AB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10053757" y="1560518"/>
                  <a:ext cx="250225" cy="973240"/>
                </a:xfrm>
                <a:prstGeom prst="rect">
                  <a:avLst/>
                </a:prstGeom>
                <a:blipFill>
                  <a:blip r:embed="rId6"/>
                  <a:stretch>
                    <a:fillRect r="-77778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CADB91BB-0503-4E08-94A0-62D553F5AE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12594" y="1865088"/>
              <a:ext cx="0" cy="42939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正方形/長方形 93">
                <a:extLst>
                  <a:ext uri="{FF2B5EF4-FFF2-40B4-BE49-F238E27FC236}">
                    <a16:creationId xmlns:a16="http://schemas.microsoft.com/office/drawing/2014/main" id="{B46AD2A1-D4C3-4F4B-ABBB-BA313CD2CF0F}"/>
                  </a:ext>
                </a:extLst>
              </p:cNvPr>
              <p:cNvSpPr/>
              <p:nvPr/>
            </p:nvSpPr>
            <p:spPr>
              <a:xfrm flipH="1">
                <a:off x="4267590" y="3995158"/>
                <a:ext cx="38355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𝑸</m:t>
                      </m:r>
                    </m:oMath>
                  </m:oMathPara>
                </a14:m>
                <a:endParaRPr lang="ja-JP" altLang="en-US" sz="28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94" name="正方形/長方形 93">
                <a:extLst>
                  <a:ext uri="{FF2B5EF4-FFF2-40B4-BE49-F238E27FC236}">
                    <a16:creationId xmlns:a16="http://schemas.microsoft.com/office/drawing/2014/main" id="{B46AD2A1-D4C3-4F4B-ABBB-BA313CD2CF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67590" y="3995158"/>
                <a:ext cx="38355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1F137C08-F7C5-49A5-9103-8F213DE04397}"/>
              </a:ext>
            </a:extLst>
          </p:cNvPr>
          <p:cNvCxnSpPr/>
          <p:nvPr/>
        </p:nvCxnSpPr>
        <p:spPr>
          <a:xfrm>
            <a:off x="4954681" y="3751872"/>
            <a:ext cx="0" cy="1373157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AB767DE-7F24-4ECC-8B5F-82323F223EC0}"/>
              </a:ext>
            </a:extLst>
          </p:cNvPr>
          <p:cNvCxnSpPr/>
          <p:nvPr/>
        </p:nvCxnSpPr>
        <p:spPr>
          <a:xfrm>
            <a:off x="2004783" y="3751872"/>
            <a:ext cx="0" cy="1373157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DA4A835B-E6F8-43E0-B76A-1A9C0BA9413F}"/>
                  </a:ext>
                </a:extLst>
              </p:cNvPr>
              <p:cNvSpPr/>
              <p:nvPr/>
            </p:nvSpPr>
            <p:spPr>
              <a:xfrm flipH="1">
                <a:off x="1260033" y="3969454"/>
                <a:ext cx="32775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r>
                        <a:rPr lang="en-US" altLang="ja-JP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′</m:t>
                      </m:r>
                    </m:oMath>
                  </m:oMathPara>
                </a14:m>
                <a:endParaRPr lang="ja-JP" altLang="en-US" sz="48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DA4A835B-E6F8-43E0-B76A-1A9C0BA941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260033" y="3969454"/>
                <a:ext cx="327751" cy="830997"/>
              </a:xfrm>
              <a:prstGeom prst="rect">
                <a:avLst/>
              </a:prstGeom>
              <a:blipFill>
                <a:blip r:embed="rId8"/>
                <a:stretch>
                  <a:fillRect r="-9056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F39C8488-004C-4945-836E-322709760EDE}"/>
                  </a:ext>
                </a:extLst>
              </p:cNvPr>
              <p:cNvSpPr/>
              <p:nvPr/>
            </p:nvSpPr>
            <p:spPr>
              <a:xfrm flipH="1">
                <a:off x="5035830" y="3969454"/>
                <a:ext cx="32775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𝑽</m:t>
                      </m:r>
                      <m:r>
                        <a:rPr lang="en-US" altLang="ja-JP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′</m:t>
                      </m:r>
                    </m:oMath>
                  </m:oMathPara>
                </a14:m>
                <a:endParaRPr lang="ja-JP" altLang="en-US" sz="48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F39C8488-004C-4945-836E-322709760E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035830" y="3969454"/>
                <a:ext cx="327751" cy="830997"/>
              </a:xfrm>
              <a:prstGeom prst="rect">
                <a:avLst/>
              </a:prstGeom>
              <a:blipFill>
                <a:blip r:embed="rId9"/>
                <a:stretch>
                  <a:fillRect r="-888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正方形/長方形 51">
                <a:extLst>
                  <a:ext uri="{FF2B5EF4-FFF2-40B4-BE49-F238E27FC236}">
                    <a16:creationId xmlns:a16="http://schemas.microsoft.com/office/drawing/2014/main" id="{6FB42465-5B63-4A0B-A0C7-C6AA1A9BA3FC}"/>
                  </a:ext>
                </a:extLst>
              </p:cNvPr>
              <p:cNvSpPr/>
              <p:nvPr/>
            </p:nvSpPr>
            <p:spPr>
              <a:xfrm>
                <a:off x="5363581" y="2371973"/>
                <a:ext cx="6665656" cy="830997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回路の並列部分は電圧は等しい。</a:t>
                </a:r>
                <a:endParaRPr lang="en-US" altLang="ja-JP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コンデンサーにかかる電圧＝抵抗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bPr>
                      <m:e>
                        <m: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𝑹</m:t>
                        </m:r>
                      </m:e>
                      <m:sub>
                        <m:r>
                          <a:rPr lang="en-US" altLang="ja-JP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の電圧降下</a:t>
                </a:r>
                <a:endParaRPr lang="en-US" altLang="ja-JP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2" name="正方形/長方形 51">
                <a:extLst>
                  <a:ext uri="{FF2B5EF4-FFF2-40B4-BE49-F238E27FC236}">
                    <a16:creationId xmlns:a16="http://schemas.microsoft.com/office/drawing/2014/main" id="{6FB42465-5B63-4A0B-A0C7-C6AA1A9BA3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81" y="2371973"/>
                <a:ext cx="6665656" cy="830997"/>
              </a:xfrm>
              <a:prstGeom prst="rect">
                <a:avLst/>
              </a:prstGeom>
              <a:blipFill>
                <a:blip r:embed="rId10"/>
                <a:stretch>
                  <a:fillRect l="-1464" t="-5882" r="-1006" b="-1397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AF1DD081-72B0-430D-A48E-E5CB5B8BDEB0}"/>
                  </a:ext>
                </a:extLst>
              </p:cNvPr>
              <p:cNvSpPr/>
              <p:nvPr/>
            </p:nvSpPr>
            <p:spPr>
              <a:xfrm>
                <a:off x="6623000" y="3407100"/>
                <a:ext cx="52663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  <m:sup>
                          <m:r>
                            <a:rPr lang="en-US" altLang="ja-JP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𝑹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𝑰</m:t>
                          </m:r>
                        </m:e>
                        <m:sup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𝟓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ja-JP" sz="3200" b="1" i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ＭＳ 明朝" panose="02020609040205080304" pitchFamily="17" charset="-128"/>
                </a:endParaRPr>
              </a:p>
            </p:txBody>
          </p:sp>
        </mc:Choice>
        <mc:Fallback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AF1DD081-72B0-430D-A48E-E5CB5B8BDE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000" y="3407100"/>
                <a:ext cx="5266313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9E95A0A-C6D2-46FE-B8E7-D970EA4A56CB}"/>
              </a:ext>
            </a:extLst>
          </p:cNvPr>
          <p:cNvSpPr/>
          <p:nvPr/>
        </p:nvSpPr>
        <p:spPr>
          <a:xfrm>
            <a:off x="6147041" y="4154375"/>
            <a:ext cx="6665656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よって、コンデンサーの電気量は、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86929D25-B449-4FF9-96AE-BC5017255A27}"/>
                  </a:ext>
                </a:extLst>
              </p:cNvPr>
              <p:cNvSpPr/>
              <p:nvPr/>
            </p:nvSpPr>
            <p:spPr>
              <a:xfrm flipH="1">
                <a:off x="6324138" y="4743863"/>
                <a:ext cx="4886193" cy="963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𝑸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𝑪</m:t>
                      </m:r>
                      <m:sSup>
                        <m:sSup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𝑽</m:t>
                          </m:r>
                        </m:e>
                        <m:sup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′</m:t>
                          </m:r>
                        </m:sup>
                      </m:sSup>
                      <m:r>
                        <a:rPr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a:rPr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𝟏𝟎</m:t>
                      </m:r>
                      <m:r>
                        <m:rPr>
                          <m:nor/>
                        </m:rPr>
                        <a:rPr lang="en-US" altLang="ja-JP" sz="2800" b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</m:t>
                      </m:r>
                      <m:sSup>
                        <m:sSupPr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</m:e>
                        <m:sup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𝟔</m:t>
                          </m:r>
                        </m:sup>
                      </m:sSup>
                      <m:r>
                        <m:rPr>
                          <m:nor/>
                        </m:rPr>
                        <a:rPr lang="en-US" altLang="ja-JP" sz="2800" b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US" altLang="ja-JP" sz="2800" b="1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</m:t>
                      </m:r>
                      <m:r>
                        <m:rPr>
                          <m:nor/>
                        </m:rPr>
                        <a:rPr lang="en-US" altLang="ja-JP" sz="2800" b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altLang="ja-JP" sz="28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endParaRPr lang="ja-JP" altLang="en-US" sz="28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86929D25-B449-4FF9-96AE-BC5017255A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324138" y="4743863"/>
                <a:ext cx="4886193" cy="9638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E02FF0CD-5E20-4FC7-9DD9-B5F03F534179}"/>
                  </a:ext>
                </a:extLst>
              </p:cNvPr>
              <p:cNvSpPr/>
              <p:nvPr/>
            </p:nvSpPr>
            <p:spPr>
              <a:xfrm>
                <a:off x="3416343" y="4249529"/>
                <a:ext cx="9813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𝟏𝟎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ja-JP" alt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𝝁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𝑭</m:t>
                      </m:r>
                      <m:r>
                        <a:rPr lang="en-US" altLang="ja-JP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E02FF0CD-5E20-4FC7-9DD9-B5F03F5341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343" y="4249529"/>
                <a:ext cx="981359" cy="369332"/>
              </a:xfrm>
              <a:prstGeom prst="rect">
                <a:avLst/>
              </a:prstGeom>
              <a:blipFill>
                <a:blip r:embed="rId1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C6AC85D3-D83D-4428-8A62-1E51086F3F59}"/>
                  </a:ext>
                </a:extLst>
              </p:cNvPr>
              <p:cNvSpPr/>
              <p:nvPr/>
            </p:nvSpPr>
            <p:spPr>
              <a:xfrm flipH="1">
                <a:off x="8093187" y="5357099"/>
                <a:ext cx="3117143" cy="722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ja-JP" sz="4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4</m:t>
                      </m:r>
                      <m:r>
                        <m:rPr>
                          <m:nor/>
                        </m:rPr>
                        <a:rPr lang="en-US" altLang="ja-JP" sz="4000" b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ja-JP" sz="4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𝟏</m:t>
                      </m:r>
                      <m:sSup>
                        <m:sSupPr>
                          <m:ctrlPr>
                            <a:rPr lang="en-US" altLang="ja-JP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</m:ctrlPr>
                        </m:sSupPr>
                        <m:e>
                          <m:r>
                            <a:rPr lang="en-US" altLang="ja-JP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𝟎</m:t>
                          </m:r>
                        </m:e>
                        <m:sup>
                          <m:r>
                            <a:rPr lang="en-US" altLang="ja-JP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−</m:t>
                          </m:r>
                          <m:r>
                            <a:rPr lang="en-US" altLang="ja-JP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明朝" panose="02020609040205080304" pitchFamily="17" charset="-128"/>
                            </a:rPr>
                            <m:t>𝟔</m:t>
                          </m:r>
                        </m:sup>
                      </m:sSup>
                      <m:r>
                        <a:rPr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[</m:t>
                      </m:r>
                      <m:r>
                        <a:rPr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𝑪</m:t>
                      </m:r>
                      <m:r>
                        <a:rPr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明朝" panose="02020609040205080304" pitchFamily="17" charset="-128"/>
                        </a:rPr>
                        <m:t>]</m:t>
                      </m:r>
                    </m:oMath>
                  </m:oMathPara>
                </a14:m>
                <a:endParaRPr lang="ja-JP" altLang="en-US" sz="4000" i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C6AC85D3-D83D-4428-8A62-1E51086F3F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093187" y="5357099"/>
                <a:ext cx="3117143" cy="72257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78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2" grpId="0"/>
      <p:bldP spid="10" grpId="0"/>
      <p:bldP spid="54" grpId="0"/>
      <p:bldP spid="55" grpId="0"/>
      <p:bldP spid="6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2110</Words>
  <Application>Microsoft Office PowerPoint</Application>
  <PresentationFormat>ワイド画面</PresentationFormat>
  <Paragraphs>433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HG丸ｺﾞｼｯｸM-PRO</vt:lpstr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衆 佐藤</dc:creator>
  <cp:lastModifiedBy>衆 佐藤</cp:lastModifiedBy>
  <cp:revision>25</cp:revision>
  <dcterms:created xsi:type="dcterms:W3CDTF">2020-05-15T21:03:24Z</dcterms:created>
  <dcterms:modified xsi:type="dcterms:W3CDTF">2020-05-16T02:07:43Z</dcterms:modified>
</cp:coreProperties>
</file>