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36" r:id="rId3"/>
    <p:sldId id="837" r:id="rId4"/>
    <p:sldId id="838" r:id="rId5"/>
    <p:sldId id="851" r:id="rId6"/>
    <p:sldId id="852" r:id="rId7"/>
    <p:sldId id="854" r:id="rId8"/>
    <p:sldId id="839" r:id="rId9"/>
    <p:sldId id="853" r:id="rId10"/>
    <p:sldId id="840" r:id="rId11"/>
    <p:sldId id="842" r:id="rId12"/>
    <p:sldId id="843" r:id="rId13"/>
    <p:sldId id="855" r:id="rId14"/>
    <p:sldId id="844" r:id="rId15"/>
    <p:sldId id="872" r:id="rId16"/>
    <p:sldId id="856" r:id="rId17"/>
    <p:sldId id="857" r:id="rId18"/>
    <p:sldId id="858" r:id="rId19"/>
    <p:sldId id="861" r:id="rId20"/>
    <p:sldId id="860" r:id="rId21"/>
    <p:sldId id="863" r:id="rId22"/>
    <p:sldId id="864" r:id="rId23"/>
    <p:sldId id="865" r:id="rId24"/>
    <p:sldId id="866" r:id="rId25"/>
    <p:sldId id="867" r:id="rId26"/>
    <p:sldId id="868" r:id="rId27"/>
    <p:sldId id="869" r:id="rId28"/>
    <p:sldId id="871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2ED3B-2C75-43DF-A493-5FB33F939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D23BED-A4B5-47CC-AD61-FD0AD4155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BCBAF1-EC80-4B27-80EC-26A02A67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52D289-8FC4-414D-8744-A7A3B966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70D35-07C4-460C-921C-D403D1EE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2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89882-EDCE-4034-9F02-4C9863B9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3712DE-6A46-47C6-AE0C-97F2149A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0E5C7A-6FA5-4DA5-BC64-543EE0F4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1F50E2-CCCB-43CD-A126-8EC79528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CDC74A-21B9-4899-8F81-136FE202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5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134FC2-8D51-4206-8DE4-C4437398B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3CC212-6001-41DE-B9AC-558BD56B0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EC69D-C11F-4FD0-B1CC-357155DB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3A08-56DD-4B0F-9E64-5523E2DC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CEE754-288F-4170-85CE-328878DF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4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3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CEEB5-B646-4C37-8C80-785824F2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AF4913-DDE2-4C60-B2AE-FD79661C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6E10D7-C226-4ACB-9541-7E0B0620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18069-0D11-4CEF-B2CE-41890331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FC6291-8BFE-474A-9E1F-31737F1F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24ECB-CB79-4772-BF74-606E65A8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A41D4F-E0B7-47B1-B2EE-2D39AE9E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378497-8415-4176-803B-F1D3374F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A04C3-CF95-4721-A1E1-6371DEDE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7D13B2-F1D3-40DD-A8C0-0C231A87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6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21E24-A3FE-4FFE-AE0F-2D733E04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1EDE7-FEA5-4390-97B0-2F3BA364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232982-EE05-41BE-B080-066BE3551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C90723-4DCE-4A3D-99AA-781361CC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E3AEAD-CD81-4005-8C0C-00CCCE65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918362-64C2-438C-A7D6-B98E2D0B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9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D7ED7-1ACC-4E0E-AA89-709A5C08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4279C0-7CEE-42C8-8ADF-A1F18D5B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7D5FC1-B6DF-46C6-B0C8-6C48B8E15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879CD3-1BCE-47F8-AD50-731FDD1AD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79073A-35EA-4FC2-BAAA-FEAA7D24A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E75125-14D2-484D-8A55-34BE81F9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EAA9B6-7958-4E07-B273-1EFAEA52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AB2E5A-555C-4708-B6B8-DBB13F37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1245A-419B-4B6A-A4C3-981A9BA6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817088-BDE2-4751-B6D3-365B7F08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CF9347-AD66-427D-AD7F-7ED483FF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945BC6-5D53-4B7A-8457-81AA74AE9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9CECDB-B327-4C6E-A6C2-FD6555A4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71FA94-6B6D-4996-8B03-92877E2B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87FEA5-69B5-41D5-9FA2-5DBD3143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01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E8752-ADCF-43DE-8B7F-3F8416FC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6DC85-4A3E-4325-A440-1F83679C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A932E0-E765-478C-96B5-B0C4377F1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52FD77-9640-45ED-8305-651B987F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CFFB5E-C061-4213-A284-140D5499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66D458-A1E7-4C22-9029-C62BCBDB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75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6A1A3-A898-4816-A20A-51F22239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ACF1A0-57F5-4D4B-A1D8-4AE305091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780BBD-1D1D-43F7-AE55-58A96F4A9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C803FC-6325-4570-8510-892C8444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FEA1-A033-4124-9DD1-E9A70AEE10B1}" type="datetimeFigureOut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719B8E-AC5A-4991-B067-22604B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71C7FA-BD3E-4FC2-8DF6-14B2303E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56C0-9C17-4ED6-8230-B39C90A014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F02DF7A-4F97-4F11-BD7B-373F2C41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3EE6EA-5CBF-4183-8F8E-AA780D05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DE1624-3B80-4BE4-A967-22CAE2A7C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A98FFEA1-A033-4124-9DD1-E9A70AEE10B1}" type="datetimeFigureOut">
              <a:rPr lang="ja-JP" altLang="en-US" smtClean="0"/>
              <a:pPr/>
              <a:t>2020/5/15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3120D0-5384-45A1-9576-CEA4B7169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177227-C292-40ED-A0D7-1C0042786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DA7F56C0-9C17-4ED6-8230-B39C90A014B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2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12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5.e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437562"/>
            <a:ext cx="10480277" cy="23991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電流の基本的な性質と法則を理解し、オームの法則を電気伝導モデルから説明することができる。また、回路に流れる電流や電圧を求めることができる。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１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76315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84BEF3A-191D-4F10-9160-AA1342F0CE1D}"/>
                  </a:ext>
                </a:extLst>
              </p:cNvPr>
              <p:cNvSpPr/>
              <p:nvPr/>
            </p:nvSpPr>
            <p:spPr>
              <a:xfrm>
                <a:off x="313266" y="872933"/>
                <a:ext cx="1161965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練習　ある金属線（断面積</a:t>
                </a:r>
                <a:r>
                  <a:rPr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3200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長さ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）の両端に</a:t>
                </a:r>
                <a:r>
                  <a:rPr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の電圧をかけたところ、</a:t>
                </a:r>
                <a:r>
                  <a:rPr lang="en-US" altLang="ja-JP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の電流が流れた。</a:t>
                </a:r>
                <a:endParaRPr lang="en-US" altLang="ja-JP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（１）この金属線の抵抗を求めなさい。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84BEF3A-191D-4F10-9160-AA1342F0C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6" y="872933"/>
                <a:ext cx="11619654" cy="1569660"/>
              </a:xfrm>
              <a:prstGeom prst="rect">
                <a:avLst/>
              </a:prstGeom>
              <a:blipFill>
                <a:blip r:embed="rId2"/>
                <a:stretch>
                  <a:fillRect l="-1311" t="-6202" r="-157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F77319E-3D0A-4711-B009-9C4A2699C82E}"/>
                  </a:ext>
                </a:extLst>
              </p:cNvPr>
              <p:cNvSpPr/>
              <p:nvPr/>
            </p:nvSpPr>
            <p:spPr>
              <a:xfrm>
                <a:off x="2242820" y="2634357"/>
                <a:ext cx="14723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𝟓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F77319E-3D0A-4711-B009-9C4A2699C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20" y="2634357"/>
                <a:ext cx="147235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F5B629F-6630-49CF-9695-21B3BFE8068C}"/>
                  </a:ext>
                </a:extLst>
              </p:cNvPr>
              <p:cNvSpPr/>
              <p:nvPr/>
            </p:nvSpPr>
            <p:spPr>
              <a:xfrm>
                <a:off x="3426842" y="2552695"/>
                <a:ext cx="129909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𝟒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F5B629F-6630-49CF-9695-21B3BFE80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42" y="2552695"/>
                <a:ext cx="129909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C5F9B4B-E62A-46EF-A1C8-F178BA8AD02E}"/>
                  </a:ext>
                </a:extLst>
              </p:cNvPr>
              <p:cNvSpPr/>
              <p:nvPr/>
            </p:nvSpPr>
            <p:spPr>
              <a:xfrm>
                <a:off x="4585301" y="2552694"/>
                <a:ext cx="40694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→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𝟐𝟓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ja-JP" alt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𝛀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C5F9B4B-E62A-46EF-A1C8-F178BA8AD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01" y="2552694"/>
                <a:ext cx="406944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A864F2A-ADBB-4724-972A-0F5E1A02C679}"/>
                  </a:ext>
                </a:extLst>
              </p:cNvPr>
              <p:cNvSpPr/>
              <p:nvPr/>
            </p:nvSpPr>
            <p:spPr>
              <a:xfrm>
                <a:off x="2355578" y="4170975"/>
                <a:ext cx="2942399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𝑳</m:t>
                          </m:r>
                        </m:num>
                        <m:den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𝑺</m:t>
                          </m:r>
                        </m:den>
                      </m:f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𝝆</m:t>
                      </m:r>
                      <m:r>
                        <m:rPr>
                          <m:nor/>
                        </m:rPr>
                        <a:rPr lang="ja-JP" altLang="en-US" sz="32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m:t>より</m:t>
                      </m:r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A864F2A-ADBB-4724-972A-0F5E1A02C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578" y="4170975"/>
                <a:ext cx="2942399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F491C35-D085-4D9C-9C2D-50235A16293D}"/>
                  </a:ext>
                </a:extLst>
              </p:cNvPr>
              <p:cNvSpPr/>
              <p:nvPr/>
            </p:nvSpPr>
            <p:spPr>
              <a:xfrm>
                <a:off x="5469656" y="4343571"/>
                <a:ext cx="230111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𝟐𝟓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F491C35-D085-4D9C-9C2D-50235A162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56" y="4343571"/>
                <a:ext cx="230111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F8124A-1984-4BB1-956C-23F7C4993AC9}"/>
                  </a:ext>
                </a:extLst>
              </p:cNvPr>
              <p:cNvSpPr/>
              <p:nvPr/>
            </p:nvSpPr>
            <p:spPr>
              <a:xfrm>
                <a:off x="7449032" y="3991035"/>
                <a:ext cx="3298074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ja-JP" alt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𝝆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45F8124A-1984-4BB1-956C-23F7C4993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32" y="3991035"/>
                <a:ext cx="3298074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C0B01D5-EC8E-4D8D-8C08-B982E4CB8B0D}"/>
                  </a:ext>
                </a:extLst>
              </p:cNvPr>
              <p:cNvSpPr/>
              <p:nvPr/>
            </p:nvSpPr>
            <p:spPr>
              <a:xfrm>
                <a:off x="5783484" y="5380464"/>
                <a:ext cx="64618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→</m:t>
                      </m:r>
                      <m:r>
                        <a:rPr lang="ja-JP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𝝆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𝟓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ja-JP" alt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𝛀</m:t>
                      </m:r>
                      <m:r>
                        <a:rPr lang="ja-JP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∙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C0B01D5-EC8E-4D8D-8C08-B982E4CB8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84" y="5380464"/>
                <a:ext cx="646185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E25383D-F7F5-42B7-9D98-BB72702E9156}"/>
              </a:ext>
            </a:extLst>
          </p:cNvPr>
          <p:cNvSpPr/>
          <p:nvPr/>
        </p:nvSpPr>
        <p:spPr>
          <a:xfrm>
            <a:off x="313266" y="3581297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（２）この金属の抵抗率を求めなさい。</a:t>
            </a:r>
          </a:p>
        </p:txBody>
      </p:sp>
    </p:spTree>
    <p:extLst>
      <p:ext uri="{BB962C8B-B14F-4D97-AF65-F5344CB8AC3E}">
        <p14:creationId xmlns:p14="http://schemas.microsoft.com/office/powerpoint/2010/main" val="35757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26DF74B2-D913-418F-9666-EA710EAEAC79}"/>
              </a:ext>
            </a:extLst>
          </p:cNvPr>
          <p:cNvSpPr/>
          <p:nvPr/>
        </p:nvSpPr>
        <p:spPr>
          <a:xfrm>
            <a:off x="9913484" y="3355546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8C48B7B-6C87-4CA2-9F90-E67F9A192497}"/>
              </a:ext>
            </a:extLst>
          </p:cNvPr>
          <p:cNvCxnSpPr/>
          <p:nvPr/>
        </p:nvCxnSpPr>
        <p:spPr>
          <a:xfrm>
            <a:off x="10060392" y="3425588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658F103-9DC6-4E29-8EA5-5FE102CCCD6A}"/>
              </a:ext>
            </a:extLst>
          </p:cNvPr>
          <p:cNvCxnSpPr>
            <a:cxnSpLocks/>
          </p:cNvCxnSpPr>
          <p:nvPr/>
        </p:nvCxnSpPr>
        <p:spPr>
          <a:xfrm>
            <a:off x="8587815" y="2578339"/>
            <a:ext cx="282469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5C402E0-8131-4C3B-A689-0FBBCC955563}"/>
              </a:ext>
            </a:extLst>
          </p:cNvPr>
          <p:cNvSpPr/>
          <p:nvPr/>
        </p:nvSpPr>
        <p:spPr>
          <a:xfrm>
            <a:off x="9720190" y="34759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5D29B-AC47-4ADA-9A5B-03FD2EC25695}"/>
                  </a:ext>
                </a:extLst>
              </p:cNvPr>
              <p:cNvSpPr/>
              <p:nvPr/>
            </p:nvSpPr>
            <p:spPr>
              <a:xfrm>
                <a:off x="10426099" y="3368478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595D29B-AC47-4ADA-9A5B-03FD2EC25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099" y="3368478"/>
                <a:ext cx="4700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9B1D615-D629-4DC5-9708-6C549C89E8A8}"/>
              </a:ext>
            </a:extLst>
          </p:cNvPr>
          <p:cNvGrpSpPr/>
          <p:nvPr/>
        </p:nvGrpSpPr>
        <p:grpSpPr>
          <a:xfrm>
            <a:off x="8375919" y="2694787"/>
            <a:ext cx="3248484" cy="1829439"/>
            <a:chOff x="6741847" y="1353976"/>
            <a:chExt cx="3248484" cy="1272201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EB117E2-C122-4457-869A-33155DEF29DB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36CAB7C-AD5B-4EAF-983E-0A2630901074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77EBD692-632B-4040-ABB8-C05F8B8A9D2E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8F441C88-3328-40B2-A8B6-0EB505610FEF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40D9869-225D-416C-9712-D6EA284B2D6D}"/>
              </a:ext>
            </a:extLst>
          </p:cNvPr>
          <p:cNvGrpSpPr/>
          <p:nvPr/>
        </p:nvGrpSpPr>
        <p:grpSpPr>
          <a:xfrm>
            <a:off x="8208270" y="3645161"/>
            <a:ext cx="3495099" cy="1869498"/>
            <a:chOff x="7580038" y="2549935"/>
            <a:chExt cx="3495099" cy="1869498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BEA5F5C-04C1-4F22-BC8E-183C10014CD3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783818C-6A72-4E55-BB49-20761801486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1090A17-6C9A-438A-ADA4-9DADED6B1147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2BCBEF7-A350-4627-8B20-6C8E29D0BF2C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923FBB5-EBF4-4A9C-BF8F-0E56A643F383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5EF4ABC-F605-425F-B499-B90C38A31736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5CBBBF6-79A6-47F8-950A-374A458DB0E7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85CF9D1-1579-4051-9623-CA69337AA4D1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9121E8CC-91F0-4B37-B16C-03968C64C23E}"/>
                  </a:ext>
                </a:extLst>
              </p:cNvPr>
              <p:cNvSpPr/>
              <p:nvPr/>
            </p:nvSpPr>
            <p:spPr>
              <a:xfrm>
                <a:off x="7489630" y="2870367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9121E8CC-91F0-4B37-B16C-03968C64C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30" y="2870367"/>
                <a:ext cx="1003480" cy="369332"/>
              </a:xfrm>
              <a:prstGeom prst="rect">
                <a:avLst/>
              </a:prstGeom>
              <a:blipFill>
                <a:blip r:embed="rId3"/>
                <a:stretch>
                  <a:fillRect l="-5488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D14C7F9-716D-4A10-A262-C3BF814CBBE5}"/>
              </a:ext>
            </a:extLst>
          </p:cNvPr>
          <p:cNvCxnSpPr>
            <a:cxnSpLocks/>
          </p:cNvCxnSpPr>
          <p:nvPr/>
        </p:nvCxnSpPr>
        <p:spPr>
          <a:xfrm flipH="1">
            <a:off x="9332589" y="3441950"/>
            <a:ext cx="53297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15F37D48-CF37-466A-A793-846E22A20F5E}"/>
              </a:ext>
            </a:extLst>
          </p:cNvPr>
          <p:cNvCxnSpPr/>
          <p:nvPr/>
        </p:nvCxnSpPr>
        <p:spPr>
          <a:xfrm>
            <a:off x="9668387" y="3119099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2116AA8-E468-421D-B550-C30E93415722}"/>
                  </a:ext>
                </a:extLst>
              </p:cNvPr>
              <p:cNvSpPr/>
              <p:nvPr/>
            </p:nvSpPr>
            <p:spPr>
              <a:xfrm>
                <a:off x="9694643" y="2686896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2116AA8-E468-421D-B550-C30E9341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43" y="2686896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20463C9-1BE5-40BD-80CA-EAA78C486775}"/>
              </a:ext>
            </a:extLst>
          </p:cNvPr>
          <p:cNvSpPr/>
          <p:nvPr/>
        </p:nvSpPr>
        <p:spPr>
          <a:xfrm>
            <a:off x="10261239" y="3710990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A244553E-56EB-42A3-A6CE-94C6BC2D4482}"/>
                  </a:ext>
                </a:extLst>
              </p:cNvPr>
              <p:cNvSpPr/>
              <p:nvPr/>
            </p:nvSpPr>
            <p:spPr>
              <a:xfrm>
                <a:off x="9266658" y="2133376"/>
                <a:ext cx="1467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導体の長さ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A244553E-56EB-42A3-A6CE-94C6BC2D4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658" y="2133376"/>
                <a:ext cx="1467005" cy="369332"/>
              </a:xfrm>
              <a:prstGeom prst="rect">
                <a:avLst/>
              </a:prstGeom>
              <a:blipFill>
                <a:blip r:embed="rId5"/>
                <a:stretch>
                  <a:fillRect l="-3320" t="-16393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矢印: 左 48">
            <a:extLst>
              <a:ext uri="{FF2B5EF4-FFF2-40B4-BE49-F238E27FC236}">
                <a16:creationId xmlns:a16="http://schemas.microsoft.com/office/drawing/2014/main" id="{28C875FB-6B60-4237-8DF7-CCDD602D38D7}"/>
              </a:ext>
            </a:extLst>
          </p:cNvPr>
          <p:cNvSpPr/>
          <p:nvPr/>
        </p:nvSpPr>
        <p:spPr>
          <a:xfrm>
            <a:off x="9633801" y="4051137"/>
            <a:ext cx="712978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61DB3A2F-E10A-42BE-BB09-2708390FEDC6}"/>
                  </a:ext>
                </a:extLst>
              </p:cNvPr>
              <p:cNvSpPr/>
              <p:nvPr/>
            </p:nvSpPr>
            <p:spPr>
              <a:xfrm>
                <a:off x="9058760" y="4589858"/>
                <a:ext cx="1953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一様電界・電場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61DB3A2F-E10A-42BE-BB09-2708390FE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760" y="4589858"/>
                <a:ext cx="1953805" cy="369332"/>
              </a:xfrm>
              <a:prstGeom prst="rect">
                <a:avLst/>
              </a:prstGeom>
              <a:blipFill>
                <a:blip r:embed="rId6"/>
                <a:stretch>
                  <a:fillRect l="-2492" t="-16393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5A13EA1-D315-46F4-AA22-F7B04B83B285}"/>
                  </a:ext>
                </a:extLst>
              </p:cNvPr>
              <p:cNvSpPr/>
              <p:nvPr/>
            </p:nvSpPr>
            <p:spPr>
              <a:xfrm>
                <a:off x="9369595" y="5581503"/>
                <a:ext cx="1259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55A13EA1-D315-46F4-AA22-F7B04B83B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595" y="5581503"/>
                <a:ext cx="1259576" cy="369332"/>
              </a:xfrm>
              <a:prstGeom prst="rect">
                <a:avLst/>
              </a:prstGeom>
              <a:blipFill>
                <a:blip r:embed="rId7"/>
                <a:stretch>
                  <a:fillRect l="-3865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20DAF2A-074B-4AFA-9AC2-73CC1FC808E1}"/>
              </a:ext>
            </a:extLst>
          </p:cNvPr>
          <p:cNvSpPr/>
          <p:nvPr/>
        </p:nvSpPr>
        <p:spPr>
          <a:xfrm>
            <a:off x="8943298" y="3543385"/>
            <a:ext cx="872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BB045FE6-35BF-4F8C-82E4-4DBD07C412CD}"/>
                  </a:ext>
                </a:extLst>
              </p:cNvPr>
              <p:cNvSpPr/>
              <p:nvPr/>
            </p:nvSpPr>
            <p:spPr>
              <a:xfrm>
                <a:off x="778265" y="1567868"/>
                <a:ext cx="61579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導体中に出来る一様電界・電場Ｅは、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𝑬𝒅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より、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 である。</a:t>
                </a:r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BB045FE6-35BF-4F8C-82E4-4DBD07C41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5" y="1567868"/>
                <a:ext cx="6157951" cy="1815882"/>
              </a:xfrm>
              <a:prstGeom prst="rect">
                <a:avLst/>
              </a:prstGeom>
              <a:blipFill>
                <a:blip r:embed="rId8"/>
                <a:stretch>
                  <a:fillRect l="-2079" t="-3356" r="-3168" b="-6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FE9A8AE-A7C4-463B-9DC7-8827214F38E2}"/>
                  </a:ext>
                </a:extLst>
              </p:cNvPr>
              <p:cNvSpPr txBox="1"/>
              <p:nvPr/>
            </p:nvSpPr>
            <p:spPr>
              <a:xfrm>
                <a:off x="1930761" y="2827060"/>
                <a:ext cx="6395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𝑬𝑳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8FE9A8AE-A7C4-463B-9DC7-8827214F3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61" y="2827060"/>
                <a:ext cx="63959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37ED7DB4-E4CC-43A7-89A0-7581342A079D}"/>
                  </a:ext>
                </a:extLst>
              </p:cNvPr>
              <p:cNvSpPr/>
              <p:nvPr/>
            </p:nvSpPr>
            <p:spPr>
              <a:xfrm>
                <a:off x="792694" y="3718780"/>
                <a:ext cx="6758533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電界・電場の強さ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は、単位電荷が受ける力であるから、この導体内の電子が受ける力の大きさ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  <a:endParaRPr lang="en-US" altLang="ja-JP" sz="28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endParaRPr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37ED7DB4-E4CC-43A7-89A0-7581342A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94" y="3718780"/>
                <a:ext cx="6758533" cy="2185214"/>
              </a:xfrm>
              <a:prstGeom prst="rect">
                <a:avLst/>
              </a:prstGeom>
              <a:blipFill>
                <a:blip r:embed="rId10"/>
                <a:stretch>
                  <a:fillRect l="-1803" t="-3343" r="-1894" b="-3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03B0A892-B84C-4F15-A457-A0DF7AB259D6}"/>
                  </a:ext>
                </a:extLst>
              </p:cNvPr>
              <p:cNvSpPr txBox="1"/>
              <p:nvPr/>
            </p:nvSpPr>
            <p:spPr>
              <a:xfrm>
                <a:off x="2241686" y="5235433"/>
                <a:ext cx="7117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𝒆𝑬</m:t>
                      </m:r>
                    </m:oMath>
                  </m:oMathPara>
                </a14:m>
                <a:endParaRPr kumimoji="1"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03B0A892-B84C-4F15-A457-A0DF7AB2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86" y="5235433"/>
                <a:ext cx="711733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07496D90-94F7-45F3-863C-211550F54CE4}"/>
                  </a:ext>
                </a:extLst>
              </p:cNvPr>
              <p:cNvSpPr/>
              <p:nvPr/>
            </p:nvSpPr>
            <p:spPr>
              <a:xfrm>
                <a:off x="2884280" y="4942235"/>
                <a:ext cx="1364476" cy="11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07496D90-94F7-45F3-863C-211550F54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280" y="4942235"/>
                <a:ext cx="1364476" cy="1125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91B6C81-ECD7-4D56-9ECD-CA0B56F0AABB}"/>
              </a:ext>
            </a:extLst>
          </p:cNvPr>
          <p:cNvSpPr/>
          <p:nvPr/>
        </p:nvSpPr>
        <p:spPr>
          <a:xfrm>
            <a:off x="386160" y="789879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◎電気伝導のモデルによるオームの法則の説明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6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/>
      <p:bldP spid="49" grpId="0" animBg="1"/>
      <p:bldP spid="50" grpId="0"/>
      <p:bldP spid="53" grpId="0"/>
      <p:bldP spid="56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585B053-8080-4DF8-B854-0C0EA2897163}"/>
                  </a:ext>
                </a:extLst>
              </p:cNvPr>
              <p:cNvSpPr/>
              <p:nvPr/>
            </p:nvSpPr>
            <p:spPr>
              <a:xfrm>
                <a:off x="539760" y="956704"/>
                <a:ext cx="11004550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等速運動をしていると仮定すると、電子がうける抵抗力は、この力とつりあい、さらにこの抵抗力が速さ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に比例しているとすると、比例定数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を用いて、</a:t>
                </a:r>
              </a:p>
              <a:p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④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𝒌𝒗</m:t>
                    </m:r>
                  </m:oMath>
                </a14:m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B585B053-8080-4DF8-B854-0C0EA2897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0" y="956704"/>
                <a:ext cx="11004550" cy="2369880"/>
              </a:xfrm>
              <a:prstGeom prst="rect">
                <a:avLst/>
              </a:prstGeom>
              <a:blipFill>
                <a:blip r:embed="rId2"/>
                <a:stretch>
                  <a:fillRect l="-1163" t="-2828" b="-79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63FCBE-82CF-41C6-A4F3-84DC411774CE}"/>
              </a:ext>
            </a:extLst>
          </p:cNvPr>
          <p:cNvSpPr/>
          <p:nvPr/>
        </p:nvSpPr>
        <p:spPr>
          <a:xfrm>
            <a:off x="929576" y="3647929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（抵抗力＝電界・電場から受ける力）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E493EBA-814D-4FE7-9A8A-E063BDD82211}"/>
                  </a:ext>
                </a:extLst>
              </p:cNvPr>
              <p:cNvSpPr/>
              <p:nvPr/>
            </p:nvSpPr>
            <p:spPr>
              <a:xfrm>
                <a:off x="201806" y="4495284"/>
                <a:ext cx="20730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⇒⑤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E493EBA-814D-4FE7-9A8A-E063BDD82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06" y="4495284"/>
                <a:ext cx="2073003" cy="584775"/>
              </a:xfrm>
              <a:prstGeom prst="rect">
                <a:avLst/>
              </a:prstGeom>
              <a:blipFill>
                <a:blip r:embed="rId3"/>
                <a:stretch>
                  <a:fillRect t="-16667" r="-7059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BBFC8C-576C-45BF-93E1-BCE618BB07DC}"/>
                  </a:ext>
                </a:extLst>
              </p:cNvPr>
              <p:cNvSpPr txBox="1"/>
              <p:nvPr/>
            </p:nvSpPr>
            <p:spPr>
              <a:xfrm>
                <a:off x="2565416" y="2305723"/>
                <a:ext cx="864019" cy="1263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BBFC8C-576C-45BF-93E1-BCE618BB0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16" y="2305723"/>
                <a:ext cx="864019" cy="1263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DF48AF3-57D5-4412-A533-0A7CBB744288}"/>
                  </a:ext>
                </a:extLst>
              </p:cNvPr>
              <p:cNvSpPr txBox="1"/>
              <p:nvPr/>
            </p:nvSpPr>
            <p:spPr>
              <a:xfrm>
                <a:off x="2425942" y="4065206"/>
                <a:ext cx="864019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kumimoji="1"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𝒌𝑳</m:t>
                          </m:r>
                        </m:den>
                      </m:f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DF48AF3-57D5-4412-A533-0A7CBB744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42" y="4065206"/>
                <a:ext cx="864019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楕円 10">
            <a:extLst>
              <a:ext uri="{FF2B5EF4-FFF2-40B4-BE49-F238E27FC236}">
                <a16:creationId xmlns:a16="http://schemas.microsoft.com/office/drawing/2014/main" id="{03FCF821-82DA-49F3-8894-A0D0E5EE26A5}"/>
              </a:ext>
            </a:extLst>
          </p:cNvPr>
          <p:cNvSpPr/>
          <p:nvPr/>
        </p:nvSpPr>
        <p:spPr>
          <a:xfrm>
            <a:off x="9842364" y="3355546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3F32F92-5BE3-4FBC-A94C-C8E93A821A0A}"/>
              </a:ext>
            </a:extLst>
          </p:cNvPr>
          <p:cNvCxnSpPr/>
          <p:nvPr/>
        </p:nvCxnSpPr>
        <p:spPr>
          <a:xfrm>
            <a:off x="9989272" y="3425588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3E26A88-A6DB-4304-87A6-E9DD6067B2AE}"/>
              </a:ext>
            </a:extLst>
          </p:cNvPr>
          <p:cNvCxnSpPr>
            <a:cxnSpLocks/>
          </p:cNvCxnSpPr>
          <p:nvPr/>
        </p:nvCxnSpPr>
        <p:spPr>
          <a:xfrm>
            <a:off x="8516695" y="2578339"/>
            <a:ext cx="282469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C099B2-EB0F-4BA6-9E6A-84445B25CD59}"/>
              </a:ext>
            </a:extLst>
          </p:cNvPr>
          <p:cNvSpPr/>
          <p:nvPr/>
        </p:nvSpPr>
        <p:spPr>
          <a:xfrm>
            <a:off x="9649070" y="34759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0AD7DA3-8A8D-4A03-8A85-6506035F145E}"/>
                  </a:ext>
                </a:extLst>
              </p:cNvPr>
              <p:cNvSpPr/>
              <p:nvPr/>
            </p:nvSpPr>
            <p:spPr>
              <a:xfrm>
                <a:off x="10354979" y="3368478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0AD7DA3-8A8D-4A03-8A85-6506035F1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979" y="3368478"/>
                <a:ext cx="47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A228BEB-8478-4362-9DA0-408CA3AED8C5}"/>
              </a:ext>
            </a:extLst>
          </p:cNvPr>
          <p:cNvGrpSpPr/>
          <p:nvPr/>
        </p:nvGrpSpPr>
        <p:grpSpPr>
          <a:xfrm>
            <a:off x="8304799" y="2694787"/>
            <a:ext cx="3248484" cy="1829439"/>
            <a:chOff x="6741847" y="1353976"/>
            <a:chExt cx="3248484" cy="1272201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6E8E7E6D-984E-484F-A4E1-8648F94BD911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1EB5EB1-A927-4A7F-B3A7-13D9ABECEC9D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345C0F82-3E8F-4A76-94FD-A2EC7E59F72D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AD1CD7D-D90A-4D01-931B-F76E6854BA90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C26E699-CA9D-4630-B30D-A6C1BD930BB4}"/>
              </a:ext>
            </a:extLst>
          </p:cNvPr>
          <p:cNvGrpSpPr/>
          <p:nvPr/>
        </p:nvGrpSpPr>
        <p:grpSpPr>
          <a:xfrm>
            <a:off x="8137150" y="3645161"/>
            <a:ext cx="3495099" cy="1869498"/>
            <a:chOff x="7580038" y="2549935"/>
            <a:chExt cx="3495099" cy="1869498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321C24F-8858-46BA-9322-A6926697F333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36FDA64-FB89-4587-824A-287161EE4D4E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EFF267B-632C-4D6C-9647-B0C792E0D3B2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5668A22-7133-421C-90F8-C77330BC4667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8B56A17-9B86-4154-8B84-F08E51D53BF0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FD1FB3AE-C139-47C0-82BE-743A99BD163A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819D860-7820-4E44-B3AC-6C70F35BCEB9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BF831E6-A518-4D60-B80E-6FC5D838DDAA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61E8418-5B2D-4D5F-9DD0-0405E8F0A2CE}"/>
                  </a:ext>
                </a:extLst>
              </p:cNvPr>
              <p:cNvSpPr/>
              <p:nvPr/>
            </p:nvSpPr>
            <p:spPr>
              <a:xfrm>
                <a:off x="7418510" y="2870367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61E8418-5B2D-4D5F-9DD0-0405E8F0A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510" y="2870367"/>
                <a:ext cx="1003480" cy="369332"/>
              </a:xfrm>
              <a:prstGeom prst="rect">
                <a:avLst/>
              </a:prstGeom>
              <a:blipFill>
                <a:blip r:embed="rId7"/>
                <a:stretch>
                  <a:fillRect l="-5455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C7A8D5E-D366-40B0-A9D5-914387891773}"/>
              </a:ext>
            </a:extLst>
          </p:cNvPr>
          <p:cNvCxnSpPr>
            <a:cxnSpLocks/>
          </p:cNvCxnSpPr>
          <p:nvPr/>
        </p:nvCxnSpPr>
        <p:spPr>
          <a:xfrm flipH="1">
            <a:off x="9261469" y="3441950"/>
            <a:ext cx="53297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6E4A9CC-5346-4F42-91BA-C2388E896F0B}"/>
              </a:ext>
            </a:extLst>
          </p:cNvPr>
          <p:cNvCxnSpPr/>
          <p:nvPr/>
        </p:nvCxnSpPr>
        <p:spPr>
          <a:xfrm>
            <a:off x="9597267" y="3119099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8C1D0EF-C118-406B-B677-64D178C2A348}"/>
                  </a:ext>
                </a:extLst>
              </p:cNvPr>
              <p:cNvSpPr/>
              <p:nvPr/>
            </p:nvSpPr>
            <p:spPr>
              <a:xfrm>
                <a:off x="9623523" y="2686896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8C1D0EF-C118-406B-B677-64D178C2A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523" y="2686896"/>
                <a:ext cx="45717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523032C-62B3-4CEF-822C-B8CD5D876715}"/>
              </a:ext>
            </a:extLst>
          </p:cNvPr>
          <p:cNvSpPr/>
          <p:nvPr/>
        </p:nvSpPr>
        <p:spPr>
          <a:xfrm>
            <a:off x="10190119" y="3710990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C1CFC1F-DBDD-4B29-9827-7C0F649743AE}"/>
                  </a:ext>
                </a:extLst>
              </p:cNvPr>
              <p:cNvSpPr/>
              <p:nvPr/>
            </p:nvSpPr>
            <p:spPr>
              <a:xfrm>
                <a:off x="9195538" y="2133376"/>
                <a:ext cx="1467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導体の長さ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C1CFC1F-DBDD-4B29-9827-7C0F6497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38" y="2133376"/>
                <a:ext cx="1467005" cy="369332"/>
              </a:xfrm>
              <a:prstGeom prst="rect">
                <a:avLst/>
              </a:prstGeom>
              <a:blipFill>
                <a:blip r:embed="rId9"/>
                <a:stretch>
                  <a:fillRect l="-3320" t="-16393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矢印: 左 35">
            <a:extLst>
              <a:ext uri="{FF2B5EF4-FFF2-40B4-BE49-F238E27FC236}">
                <a16:creationId xmlns:a16="http://schemas.microsoft.com/office/drawing/2014/main" id="{39EC0A47-8D49-43D8-A238-39297EBD17A8}"/>
              </a:ext>
            </a:extLst>
          </p:cNvPr>
          <p:cNvSpPr/>
          <p:nvPr/>
        </p:nvSpPr>
        <p:spPr>
          <a:xfrm>
            <a:off x="9562681" y="4051137"/>
            <a:ext cx="712978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0D62DEBA-A7D4-4404-8A96-69CE1D347E2E}"/>
                  </a:ext>
                </a:extLst>
              </p:cNvPr>
              <p:cNvSpPr/>
              <p:nvPr/>
            </p:nvSpPr>
            <p:spPr>
              <a:xfrm>
                <a:off x="8987640" y="4589858"/>
                <a:ext cx="1953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一様電界・電場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0D62DEBA-A7D4-4404-8A96-69CE1D347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640" y="4589858"/>
                <a:ext cx="1953805" cy="369332"/>
              </a:xfrm>
              <a:prstGeom prst="rect">
                <a:avLst/>
              </a:prstGeom>
              <a:blipFill>
                <a:blip r:embed="rId10"/>
                <a:stretch>
                  <a:fillRect l="-2492" t="-16393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8092393-A1EA-4722-B665-EA6009FD91F5}"/>
                  </a:ext>
                </a:extLst>
              </p:cNvPr>
              <p:cNvSpPr/>
              <p:nvPr/>
            </p:nvSpPr>
            <p:spPr>
              <a:xfrm>
                <a:off x="9298475" y="5581503"/>
                <a:ext cx="1259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8092393-A1EA-4722-B665-EA6009FD9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75" y="5581503"/>
                <a:ext cx="1259576" cy="369332"/>
              </a:xfrm>
              <a:prstGeom prst="rect">
                <a:avLst/>
              </a:prstGeom>
              <a:blipFill>
                <a:blip r:embed="rId11"/>
                <a:stretch>
                  <a:fillRect l="-3865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F61EF97-9A88-4667-90D4-07259FD059F6}"/>
                  </a:ext>
                </a:extLst>
              </p:cNvPr>
              <p:cNvSpPr/>
              <p:nvPr/>
            </p:nvSpPr>
            <p:spPr>
              <a:xfrm>
                <a:off x="8960973" y="3433114"/>
                <a:ext cx="644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𝒌𝒗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F61EF97-9A88-4667-90D4-07259FD05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73" y="3433114"/>
                <a:ext cx="64472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D4BDA27-6560-49F1-AEBA-BCC888F0C916}"/>
              </a:ext>
            </a:extLst>
          </p:cNvPr>
          <p:cNvSpPr/>
          <p:nvPr/>
        </p:nvSpPr>
        <p:spPr>
          <a:xfrm>
            <a:off x="8883415" y="3806308"/>
            <a:ext cx="6208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抵抗力</a:t>
            </a:r>
          </a:p>
        </p:txBody>
      </p:sp>
    </p:spTree>
    <p:extLst>
      <p:ext uri="{BB962C8B-B14F-4D97-AF65-F5344CB8AC3E}">
        <p14:creationId xmlns:p14="http://schemas.microsoft.com/office/powerpoint/2010/main" val="29226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9CAA06F-FD16-4055-9E23-FE22161F5116}"/>
                  </a:ext>
                </a:extLst>
              </p:cNvPr>
              <p:cNvSpPr/>
              <p:nvPr/>
            </p:nvSpPr>
            <p:spPr>
              <a:xfrm>
                <a:off x="596993" y="2034215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⑥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に変形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⑦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9CAA06F-FD16-4055-9E23-FE22161F5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93" y="2034215"/>
                <a:ext cx="6096000" cy="2246769"/>
              </a:xfrm>
              <a:prstGeom prst="rect">
                <a:avLst/>
              </a:prstGeom>
              <a:blipFill>
                <a:blip r:embed="rId2"/>
                <a:stretch>
                  <a:fillRect l="-2100" t="-4348" b="-5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D59189-1A48-4115-9B19-3FC04D521E49}"/>
                  </a:ext>
                </a:extLst>
              </p:cNvPr>
              <p:cNvSpPr txBox="1"/>
              <p:nvPr/>
            </p:nvSpPr>
            <p:spPr>
              <a:xfrm>
                <a:off x="1735187" y="1731925"/>
                <a:ext cx="3212803" cy="10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𝒆𝒏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f>
                        <m:f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𝒌𝑳</m:t>
                          </m:r>
                        </m:den>
                      </m:f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𝒏𝑺</m:t>
                          </m:r>
                        </m:num>
                        <m:den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𝒌𝑳</m:t>
                          </m:r>
                        </m:den>
                      </m:f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D59189-1A48-4115-9B19-3FC04D521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87" y="1731925"/>
                <a:ext cx="3212803" cy="10007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93DCF3B-5C17-4D40-9444-BFBFC48586A7}"/>
                  </a:ext>
                </a:extLst>
              </p:cNvPr>
              <p:cNvSpPr txBox="1"/>
              <p:nvPr/>
            </p:nvSpPr>
            <p:spPr>
              <a:xfrm>
                <a:off x="1735187" y="3503485"/>
                <a:ext cx="1306960" cy="935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𝒌𝑳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𝒏𝑺</m:t>
                          </m:r>
                        </m:den>
                      </m:f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93DCF3B-5C17-4D40-9444-BFBFC4858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87" y="3503485"/>
                <a:ext cx="1306960" cy="935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D1FF0D9-5F3B-48B4-A6C9-F6CDD922EB0A}"/>
                  </a:ext>
                </a:extLst>
              </p:cNvPr>
              <p:cNvSpPr/>
              <p:nvPr/>
            </p:nvSpPr>
            <p:spPr>
              <a:xfrm>
                <a:off x="436602" y="1019294"/>
                <a:ext cx="6528078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電流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𝒆𝒏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𝑺𝒗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に⑤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m:rPr>
                        <m:nor/>
                      </m:rPr>
                      <a:rPr lang="en-US" altLang="ja-JP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𝒆𝑽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den>
                    </m:f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を代入して、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AD1FF0D9-5F3B-48B4-A6C9-F6CDD922E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2" y="1019294"/>
                <a:ext cx="6528078" cy="712631"/>
              </a:xfrm>
              <a:prstGeom prst="rect">
                <a:avLst/>
              </a:prstGeom>
              <a:blipFill>
                <a:blip r:embed="rId5"/>
                <a:stretch>
                  <a:fillRect l="-1961" b="-59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EE3D6FE-0E2F-49CF-8007-C0BE89F35DCD}"/>
                  </a:ext>
                </a:extLst>
              </p:cNvPr>
              <p:cNvSpPr/>
              <p:nvPr/>
            </p:nvSpPr>
            <p:spPr>
              <a:xfrm>
                <a:off x="1588765" y="5209706"/>
                <a:ext cx="1242070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𝒌𝑳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𝒏𝑺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EEE3D6FE-0E2F-49CF-8007-C0BE89F35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765" y="5209706"/>
                <a:ext cx="1242070" cy="1027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FDC7CA1-E954-44E2-B994-A1D6D64574A8}"/>
                  </a:ext>
                </a:extLst>
              </p:cNvPr>
              <p:cNvSpPr/>
              <p:nvPr/>
            </p:nvSpPr>
            <p:spPr>
              <a:xfrm>
                <a:off x="546381" y="4755242"/>
                <a:ext cx="8216900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オームの法則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𝑹𝑰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との比較により抵抗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  <a:p>
                <a:endPara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⑧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FDC7CA1-E954-44E2-B994-A1D6D6457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81" y="4755242"/>
                <a:ext cx="8216900" cy="1261884"/>
              </a:xfrm>
              <a:prstGeom prst="rect">
                <a:avLst/>
              </a:prstGeom>
              <a:blipFill>
                <a:blip r:embed="rId7"/>
                <a:stretch>
                  <a:fillRect l="-1558" t="-5314" b="-115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A729243-3521-4C81-AFD3-9939F9ED8CE0}"/>
              </a:ext>
            </a:extLst>
          </p:cNvPr>
          <p:cNvSpPr/>
          <p:nvPr/>
        </p:nvSpPr>
        <p:spPr>
          <a:xfrm>
            <a:off x="7563984" y="4438869"/>
            <a:ext cx="416552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・電気伝導のモデルを用いて、オームの法則を導くことができた。</a:t>
            </a:r>
            <a:endParaRPr lang="en-US" altLang="ja-JP" sz="20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・抵抗値は、長くなると、補足なると大きくなることを説明できた。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FDC6169-AB91-425F-A1FF-D29614A9B213}"/>
              </a:ext>
            </a:extLst>
          </p:cNvPr>
          <p:cNvSpPr/>
          <p:nvPr/>
        </p:nvSpPr>
        <p:spPr>
          <a:xfrm>
            <a:off x="9697410" y="2106994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7F2EA002-24E5-42BC-AB15-E56DCBD904E3}"/>
              </a:ext>
            </a:extLst>
          </p:cNvPr>
          <p:cNvCxnSpPr/>
          <p:nvPr/>
        </p:nvCxnSpPr>
        <p:spPr>
          <a:xfrm>
            <a:off x="9844318" y="2177036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5F0DAB60-503C-4DE5-9F2F-037EA34004D0}"/>
              </a:ext>
            </a:extLst>
          </p:cNvPr>
          <p:cNvCxnSpPr>
            <a:cxnSpLocks/>
          </p:cNvCxnSpPr>
          <p:nvPr/>
        </p:nvCxnSpPr>
        <p:spPr>
          <a:xfrm>
            <a:off x="8371741" y="1329787"/>
            <a:ext cx="282469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A8F1083-A8FC-40A8-9EB7-0C32A4DE5673}"/>
              </a:ext>
            </a:extLst>
          </p:cNvPr>
          <p:cNvSpPr/>
          <p:nvPr/>
        </p:nvSpPr>
        <p:spPr>
          <a:xfrm>
            <a:off x="9504116" y="22274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EB19C9EF-0638-405C-8331-ACE03A140517}"/>
                  </a:ext>
                </a:extLst>
              </p:cNvPr>
              <p:cNvSpPr/>
              <p:nvPr/>
            </p:nvSpPr>
            <p:spPr>
              <a:xfrm>
                <a:off x="10210025" y="2119926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EB19C9EF-0638-405C-8331-ACE03A140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025" y="2119926"/>
                <a:ext cx="470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4F0DBAF-C668-4110-B2A1-7A09D911CC80}"/>
              </a:ext>
            </a:extLst>
          </p:cNvPr>
          <p:cNvGrpSpPr/>
          <p:nvPr/>
        </p:nvGrpSpPr>
        <p:grpSpPr>
          <a:xfrm>
            <a:off x="8159845" y="1446235"/>
            <a:ext cx="3248484" cy="1829439"/>
            <a:chOff x="6741847" y="1353976"/>
            <a:chExt cx="3248484" cy="1272201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FFB962F-56DC-4712-A332-8D9695F02992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8423562-EA2A-42F6-B653-B9EB9AA43FF6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6E8B360F-C90D-4A43-B0EE-F64ACACECA5C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531341D-ADE9-4138-BC48-5A878A409B43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8D7C9A-B9AA-4001-B3D5-B1B0B9F957B0}"/>
              </a:ext>
            </a:extLst>
          </p:cNvPr>
          <p:cNvGrpSpPr/>
          <p:nvPr/>
        </p:nvGrpSpPr>
        <p:grpSpPr>
          <a:xfrm>
            <a:off x="7992196" y="2396609"/>
            <a:ext cx="3495099" cy="1869498"/>
            <a:chOff x="7580038" y="2549935"/>
            <a:chExt cx="3495099" cy="1869498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2D01CA1E-5D5B-414D-8527-0C21A18BAE1F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85250F88-5D59-4EB3-9FE6-72AFF622053F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E137ADCE-D5A9-43B1-B2BB-19DD2FA32D6F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4AEFD2-6E42-4D7F-954C-3CD15DAEBF03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F3E9ECD-9B75-4EB7-A05C-A0328A2B4A87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C824F2A-F0F6-4878-AC9F-45CB34048574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2D62880-25F8-4832-939C-C2C104CEFD97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D658249-6B69-457F-B98D-9996C23A7E89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A248A53E-CF76-4B9D-9662-4FE81D796855}"/>
                  </a:ext>
                </a:extLst>
              </p:cNvPr>
              <p:cNvSpPr/>
              <p:nvPr/>
            </p:nvSpPr>
            <p:spPr>
              <a:xfrm>
                <a:off x="7273556" y="1621815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A248A53E-CF76-4B9D-9662-4FE81D796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556" y="1621815"/>
                <a:ext cx="1003480" cy="369332"/>
              </a:xfrm>
              <a:prstGeom prst="rect">
                <a:avLst/>
              </a:prstGeom>
              <a:blipFill>
                <a:blip r:embed="rId9"/>
                <a:stretch>
                  <a:fillRect l="-4848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E27BA9A-C07E-445B-9EDA-82A46451BE9D}"/>
              </a:ext>
            </a:extLst>
          </p:cNvPr>
          <p:cNvCxnSpPr>
            <a:cxnSpLocks/>
          </p:cNvCxnSpPr>
          <p:nvPr/>
        </p:nvCxnSpPr>
        <p:spPr>
          <a:xfrm flipH="1">
            <a:off x="9116515" y="2193398"/>
            <a:ext cx="53297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90610E0-222C-4801-991C-4AA2C1771B1E}"/>
              </a:ext>
            </a:extLst>
          </p:cNvPr>
          <p:cNvCxnSpPr/>
          <p:nvPr/>
        </p:nvCxnSpPr>
        <p:spPr>
          <a:xfrm>
            <a:off x="9452313" y="1870547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5108F6E-EF1F-4FEE-BC93-D19E548B9B90}"/>
                  </a:ext>
                </a:extLst>
              </p:cNvPr>
              <p:cNvSpPr/>
              <p:nvPr/>
            </p:nvSpPr>
            <p:spPr>
              <a:xfrm>
                <a:off x="9478569" y="1438344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75108F6E-EF1F-4FEE-BC93-D19E548B9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69" y="1438344"/>
                <a:ext cx="45717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BF6157A-4304-4100-AB88-C5D09CCD943E}"/>
              </a:ext>
            </a:extLst>
          </p:cNvPr>
          <p:cNvSpPr/>
          <p:nvPr/>
        </p:nvSpPr>
        <p:spPr>
          <a:xfrm>
            <a:off x="10045165" y="2462438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A6E2D33-8DB3-4465-B3E6-0302449D69AA}"/>
                  </a:ext>
                </a:extLst>
              </p:cNvPr>
              <p:cNvSpPr/>
              <p:nvPr/>
            </p:nvSpPr>
            <p:spPr>
              <a:xfrm>
                <a:off x="9050584" y="884824"/>
                <a:ext cx="1467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導体の長さ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A6E2D33-8DB3-4465-B3E6-0302449D6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584" y="884824"/>
                <a:ext cx="1467005" cy="369332"/>
              </a:xfrm>
              <a:prstGeom prst="rect">
                <a:avLst/>
              </a:prstGeom>
              <a:blipFill>
                <a:blip r:embed="rId11"/>
                <a:stretch>
                  <a:fillRect l="-3750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矢印: 左 41">
            <a:extLst>
              <a:ext uri="{FF2B5EF4-FFF2-40B4-BE49-F238E27FC236}">
                <a16:creationId xmlns:a16="http://schemas.microsoft.com/office/drawing/2014/main" id="{0DB40843-71FD-4C77-9223-9A1DF5EFD125}"/>
              </a:ext>
            </a:extLst>
          </p:cNvPr>
          <p:cNvSpPr/>
          <p:nvPr/>
        </p:nvSpPr>
        <p:spPr>
          <a:xfrm>
            <a:off x="9417727" y="2802585"/>
            <a:ext cx="712978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5E186EE-B18F-4ACD-AEA4-9A98262FFA46}"/>
                  </a:ext>
                </a:extLst>
              </p:cNvPr>
              <p:cNvSpPr/>
              <p:nvPr/>
            </p:nvSpPr>
            <p:spPr>
              <a:xfrm>
                <a:off x="8842686" y="3341306"/>
                <a:ext cx="1953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一様電界・電場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5E186EE-B18F-4ACD-AEA4-9A98262FF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686" y="3341306"/>
                <a:ext cx="1953805" cy="369332"/>
              </a:xfrm>
              <a:prstGeom prst="rect">
                <a:avLst/>
              </a:prstGeom>
              <a:blipFill>
                <a:blip r:embed="rId12"/>
                <a:stretch>
                  <a:fillRect l="-2813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4275CAE-C659-420B-A0BE-C7541A29DCB9}"/>
                  </a:ext>
                </a:extLst>
              </p:cNvPr>
              <p:cNvSpPr/>
              <p:nvPr/>
            </p:nvSpPr>
            <p:spPr>
              <a:xfrm>
                <a:off x="8816019" y="2184562"/>
                <a:ext cx="644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𝒌𝒗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4275CAE-C659-420B-A0BE-C7541A29D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019" y="2184562"/>
                <a:ext cx="64472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3441859-1E6E-425A-AFB8-64C844AC9C70}"/>
              </a:ext>
            </a:extLst>
          </p:cNvPr>
          <p:cNvSpPr/>
          <p:nvPr/>
        </p:nvSpPr>
        <p:spPr>
          <a:xfrm>
            <a:off x="8738461" y="2557756"/>
            <a:ext cx="6208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抵抗力</a:t>
            </a:r>
          </a:p>
        </p:txBody>
      </p:sp>
    </p:spTree>
    <p:extLst>
      <p:ext uri="{BB962C8B-B14F-4D97-AF65-F5344CB8AC3E}">
        <p14:creationId xmlns:p14="http://schemas.microsoft.com/office/powerpoint/2010/main" val="358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EB6670D-AE03-43D1-A5CB-4F04D6B072B5}"/>
                  </a:ext>
                </a:extLst>
              </p:cNvPr>
              <p:cNvSpPr/>
              <p:nvPr/>
            </p:nvSpPr>
            <p:spPr>
              <a:xfrm>
                <a:off x="1704982" y="4721944"/>
                <a:ext cx="1009635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8EB6670D-AE03-43D1-A5CB-4F04D6B07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82" y="4721944"/>
                <a:ext cx="1009635" cy="1027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3EF4CB2-CB5C-4218-8CE8-144F936FCD66}"/>
                  </a:ext>
                </a:extLst>
              </p:cNvPr>
              <p:cNvSpPr/>
              <p:nvPr/>
            </p:nvSpPr>
            <p:spPr>
              <a:xfrm>
                <a:off x="533400" y="3561138"/>
                <a:ext cx="6096000" cy="20052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また、抵抗率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ρ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𝑹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𝑳</m:t>
                        </m:r>
                      </m:num>
                      <m:den>
                        <m:r>
                          <a:rPr lang="en-US" altLang="ja-JP" sz="2800" b="1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𝑺</m:t>
                        </m:r>
                      </m:den>
                    </m:f>
                    <m:r>
                      <a:rPr lang="ja-JP" altLang="en-US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𝝆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との比較により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⑨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ρ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3EF4CB2-CB5C-4218-8CE8-144F936FC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561138"/>
                <a:ext cx="6096000" cy="2005293"/>
              </a:xfrm>
              <a:prstGeom prst="rect">
                <a:avLst/>
              </a:prstGeom>
              <a:blipFill>
                <a:blip r:embed="rId3"/>
                <a:stretch>
                  <a:fillRect l="-2100" b="-7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E478900-716C-47B6-A225-6EE11482D278}"/>
                  </a:ext>
                </a:extLst>
              </p:cNvPr>
              <p:cNvSpPr/>
              <p:nvPr/>
            </p:nvSpPr>
            <p:spPr>
              <a:xfrm>
                <a:off x="612233" y="854239"/>
                <a:ext cx="6096000" cy="7211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⑦</a:t>
                </a:r>
                <a:r>
                  <a:rPr lang="en-US" altLang="ja-JP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𝒏𝑺</m:t>
                        </m:r>
                      </m:den>
                    </m:f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altLang="ja-JP" sz="28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E478900-716C-47B6-A225-6EE11482D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33" y="854239"/>
                <a:ext cx="6096000" cy="721159"/>
              </a:xfrm>
              <a:prstGeom prst="rect">
                <a:avLst/>
              </a:prstGeom>
              <a:blipFill>
                <a:blip r:embed="rId4"/>
                <a:stretch>
                  <a:fillRect l="-2000" b="-59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05E2B5F-B3A8-465C-B313-FB3537BEF0BF}"/>
                  </a:ext>
                </a:extLst>
              </p:cNvPr>
              <p:cNvSpPr/>
              <p:nvPr/>
            </p:nvSpPr>
            <p:spPr>
              <a:xfrm>
                <a:off x="612233" y="1736320"/>
                <a:ext cx="8216900" cy="14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オームの法則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𝑹𝑰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との比較により抵抗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  <a:p>
                <a:endParaRPr lang="en-US" altLang="ja-JP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⑧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𝒌𝑳</m:t>
                        </m:r>
                      </m:num>
                      <m:den>
                        <m:sSup>
                          <m:sSup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𝒏𝑺</m:t>
                        </m:r>
                      </m:den>
                    </m:f>
                  </m:oMath>
                </a14:m>
                <a:endParaRPr lang="ja-JP" altLang="en-US" sz="2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05E2B5F-B3A8-465C-B313-FB3537BEF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33" y="1736320"/>
                <a:ext cx="8216900" cy="1486369"/>
              </a:xfrm>
              <a:prstGeom prst="rect">
                <a:avLst/>
              </a:prstGeom>
              <a:blipFill>
                <a:blip r:embed="rId5"/>
                <a:stretch>
                  <a:fillRect l="-1484" t="-4508" b="-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楕円 15">
            <a:extLst>
              <a:ext uri="{FF2B5EF4-FFF2-40B4-BE49-F238E27FC236}">
                <a16:creationId xmlns:a16="http://schemas.microsoft.com/office/drawing/2014/main" id="{D78847AE-1D3A-442D-B7A6-59BCB01D209D}"/>
              </a:ext>
            </a:extLst>
          </p:cNvPr>
          <p:cNvSpPr/>
          <p:nvPr/>
        </p:nvSpPr>
        <p:spPr>
          <a:xfrm>
            <a:off x="9608684" y="2797568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9E47CA4-E423-4062-AE67-E3C4BEFB7A08}"/>
              </a:ext>
            </a:extLst>
          </p:cNvPr>
          <p:cNvCxnSpPr/>
          <p:nvPr/>
        </p:nvCxnSpPr>
        <p:spPr>
          <a:xfrm>
            <a:off x="9755592" y="2867610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498761-B7A5-4CC6-8C20-73F7ACB7972E}"/>
              </a:ext>
            </a:extLst>
          </p:cNvPr>
          <p:cNvCxnSpPr>
            <a:cxnSpLocks/>
          </p:cNvCxnSpPr>
          <p:nvPr/>
        </p:nvCxnSpPr>
        <p:spPr>
          <a:xfrm>
            <a:off x="8283015" y="2020361"/>
            <a:ext cx="282469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EC9FF54-DD2E-4A6E-B7A8-FE265C624227}"/>
              </a:ext>
            </a:extLst>
          </p:cNvPr>
          <p:cNvSpPr/>
          <p:nvPr/>
        </p:nvSpPr>
        <p:spPr>
          <a:xfrm>
            <a:off x="9415390" y="29179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D08CD15-0477-4604-A211-D672F4EF38EE}"/>
                  </a:ext>
                </a:extLst>
              </p:cNvPr>
              <p:cNvSpPr/>
              <p:nvPr/>
            </p:nvSpPr>
            <p:spPr>
              <a:xfrm>
                <a:off x="10121299" y="2810500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FD08CD15-0477-4604-A211-D672F4EF3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299" y="2810500"/>
                <a:ext cx="470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DA9B627-D7BE-43E0-969E-DE2A966E58D3}"/>
              </a:ext>
            </a:extLst>
          </p:cNvPr>
          <p:cNvGrpSpPr/>
          <p:nvPr/>
        </p:nvGrpSpPr>
        <p:grpSpPr>
          <a:xfrm>
            <a:off x="8071119" y="2136809"/>
            <a:ext cx="3248484" cy="1829439"/>
            <a:chOff x="6741847" y="1353976"/>
            <a:chExt cx="3248484" cy="1272201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7AD1923-AF22-4CD5-8523-DE1EE8411365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97CE08D-875B-4B47-82B5-31CFA4274407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0C882E05-7D1D-41D8-93D5-F2FD6AD68022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F988E3C7-E7D5-4C21-9DC9-626F0862020C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42F8032-A708-4545-81BB-C270425F982C}"/>
              </a:ext>
            </a:extLst>
          </p:cNvPr>
          <p:cNvGrpSpPr/>
          <p:nvPr/>
        </p:nvGrpSpPr>
        <p:grpSpPr>
          <a:xfrm>
            <a:off x="7903470" y="3087183"/>
            <a:ext cx="3495099" cy="1869498"/>
            <a:chOff x="7580038" y="2549935"/>
            <a:chExt cx="3495099" cy="1869498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699EEA2-450B-460A-BD5C-7696DA4770C7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86014F9-8608-4E56-9A4A-39822527D0E6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3F29B31-DFEA-43B0-A9EA-BA9A597E4EAF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A1E7926-81ED-47E9-8AD9-B262F1807E18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F64ACF10-6F2D-4DB0-9878-C0791C09EF2F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46B2537A-7D53-45B1-8E0D-B9AA99760E77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9463C086-89EA-4D16-BF56-3991C804ADF0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55AD53AB-DA5D-40ED-948C-CEA9C44F3A54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E970D35-10E3-4255-8779-4F3557648721}"/>
                  </a:ext>
                </a:extLst>
              </p:cNvPr>
              <p:cNvSpPr/>
              <p:nvPr/>
            </p:nvSpPr>
            <p:spPr>
              <a:xfrm>
                <a:off x="7184830" y="2312389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E970D35-10E3-4255-8779-4F3557648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30" y="2312389"/>
                <a:ext cx="1003480" cy="369332"/>
              </a:xfrm>
              <a:prstGeom prst="rect">
                <a:avLst/>
              </a:prstGeom>
              <a:blipFill>
                <a:blip r:embed="rId7"/>
                <a:stretch>
                  <a:fillRect l="-5488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6F134E84-094E-4A65-8CC5-7A3C57FEC767}"/>
              </a:ext>
            </a:extLst>
          </p:cNvPr>
          <p:cNvCxnSpPr>
            <a:cxnSpLocks/>
          </p:cNvCxnSpPr>
          <p:nvPr/>
        </p:nvCxnSpPr>
        <p:spPr>
          <a:xfrm flipH="1">
            <a:off x="9027789" y="2883972"/>
            <a:ext cx="53297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6EB0105E-9A9D-4C59-B64F-B6CB5467EE57}"/>
              </a:ext>
            </a:extLst>
          </p:cNvPr>
          <p:cNvCxnSpPr/>
          <p:nvPr/>
        </p:nvCxnSpPr>
        <p:spPr>
          <a:xfrm>
            <a:off x="9363587" y="2561121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3058766-C0C5-4927-A84D-00A8BA58206E}"/>
                  </a:ext>
                </a:extLst>
              </p:cNvPr>
              <p:cNvSpPr/>
              <p:nvPr/>
            </p:nvSpPr>
            <p:spPr>
              <a:xfrm>
                <a:off x="9389843" y="2128918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3058766-C0C5-4927-A84D-00A8BA582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843" y="2128918"/>
                <a:ext cx="45717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AACB845-38D9-4CAA-9594-3B683D29815F}"/>
              </a:ext>
            </a:extLst>
          </p:cNvPr>
          <p:cNvSpPr/>
          <p:nvPr/>
        </p:nvSpPr>
        <p:spPr>
          <a:xfrm>
            <a:off x="9956439" y="3153012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F4C52D5-30DE-4A13-8E14-12E24C6E6A5B}"/>
                  </a:ext>
                </a:extLst>
              </p:cNvPr>
              <p:cNvSpPr/>
              <p:nvPr/>
            </p:nvSpPr>
            <p:spPr>
              <a:xfrm>
                <a:off x="8961858" y="1575398"/>
                <a:ext cx="1467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導体の長さ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3F4C52D5-30DE-4A13-8E14-12E24C6E6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858" y="1575398"/>
                <a:ext cx="1467005" cy="369332"/>
              </a:xfrm>
              <a:prstGeom prst="rect">
                <a:avLst/>
              </a:prstGeom>
              <a:blipFill>
                <a:blip r:embed="rId9"/>
                <a:stretch>
                  <a:fillRect l="-3320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矢印: 左 40">
            <a:extLst>
              <a:ext uri="{FF2B5EF4-FFF2-40B4-BE49-F238E27FC236}">
                <a16:creationId xmlns:a16="http://schemas.microsoft.com/office/drawing/2014/main" id="{DAC09C8B-2EFC-46DA-B995-3A82ED83269F}"/>
              </a:ext>
            </a:extLst>
          </p:cNvPr>
          <p:cNvSpPr/>
          <p:nvPr/>
        </p:nvSpPr>
        <p:spPr>
          <a:xfrm>
            <a:off x="9329001" y="3493159"/>
            <a:ext cx="712978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76A53A3-32F5-42A7-8C1C-6B9398536D92}"/>
                  </a:ext>
                </a:extLst>
              </p:cNvPr>
              <p:cNvSpPr/>
              <p:nvPr/>
            </p:nvSpPr>
            <p:spPr>
              <a:xfrm>
                <a:off x="8753960" y="4031880"/>
                <a:ext cx="1953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一様電界・電場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76A53A3-32F5-42A7-8C1C-6B9398536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60" y="4031880"/>
                <a:ext cx="1953805" cy="369332"/>
              </a:xfrm>
              <a:prstGeom prst="rect">
                <a:avLst/>
              </a:prstGeom>
              <a:blipFill>
                <a:blip r:embed="rId10"/>
                <a:stretch>
                  <a:fillRect l="-2492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87CC6619-656A-4404-BDBC-53A4361EC214}"/>
                  </a:ext>
                </a:extLst>
              </p:cNvPr>
              <p:cNvSpPr/>
              <p:nvPr/>
            </p:nvSpPr>
            <p:spPr>
              <a:xfrm>
                <a:off x="9064795" y="5023525"/>
                <a:ext cx="1259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87CC6619-656A-4404-BDBC-53A4361EC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795" y="5023525"/>
                <a:ext cx="1259576" cy="369332"/>
              </a:xfrm>
              <a:prstGeom prst="rect">
                <a:avLst/>
              </a:prstGeom>
              <a:blipFill>
                <a:blip r:embed="rId11"/>
                <a:stretch>
                  <a:fillRect l="-3865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875E0857-03A4-474F-86A6-8220F81C2B11}"/>
                  </a:ext>
                </a:extLst>
              </p:cNvPr>
              <p:cNvSpPr/>
              <p:nvPr/>
            </p:nvSpPr>
            <p:spPr>
              <a:xfrm>
                <a:off x="8727293" y="2875136"/>
                <a:ext cx="644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𝒌𝒗</m:t>
                      </m:r>
                    </m:oMath>
                  </m:oMathPara>
                </a14:m>
                <a:endParaRPr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875E0857-03A4-474F-86A6-8220F81C2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293" y="2875136"/>
                <a:ext cx="64472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A1A5696-D306-4325-B670-1D26844BBC09}"/>
              </a:ext>
            </a:extLst>
          </p:cNvPr>
          <p:cNvSpPr/>
          <p:nvPr/>
        </p:nvSpPr>
        <p:spPr>
          <a:xfrm>
            <a:off x="8649735" y="3248330"/>
            <a:ext cx="6208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抵抗力</a:t>
            </a:r>
          </a:p>
        </p:txBody>
      </p:sp>
    </p:spTree>
    <p:extLst>
      <p:ext uri="{BB962C8B-B14F-4D97-AF65-F5344CB8AC3E}">
        <p14:creationId xmlns:p14="http://schemas.microsoft.com/office/powerpoint/2010/main" val="5795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503735"/>
            <a:ext cx="10480277" cy="28879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電力と電力量、ジュール熱の基本的な性質と法則を理解し、電力と電力量を電気伝導モデルから説明することができる。また、回路に流れる電力や電力量を求めることができる。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２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1695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F9318C-D33F-4937-9168-5CC050652D3A}"/>
              </a:ext>
            </a:extLst>
          </p:cNvPr>
          <p:cNvSpPr/>
          <p:nvPr/>
        </p:nvSpPr>
        <p:spPr>
          <a:xfrm>
            <a:off x="467360" y="977089"/>
            <a:ext cx="1145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電力・・・抵抗や電熱線などで１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[s]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間に消費される電気的なエネルギーを電力（消費電力）という。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F6A157-8A5E-4C73-8314-F828A45D85E4}"/>
                  </a:ext>
                </a:extLst>
              </p:cNvPr>
              <p:cNvSpPr txBox="1"/>
              <p:nvPr/>
            </p:nvSpPr>
            <p:spPr>
              <a:xfrm>
                <a:off x="3461519" y="2035031"/>
                <a:ext cx="5770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F6A157-8A5E-4C73-8314-F828A45D8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19" y="2035031"/>
                <a:ext cx="57708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B7E5024-3B75-45AA-96F1-059433390454}"/>
                  </a:ext>
                </a:extLst>
              </p:cNvPr>
              <p:cNvSpPr txBox="1"/>
              <p:nvPr/>
            </p:nvSpPr>
            <p:spPr>
              <a:xfrm>
                <a:off x="6136128" y="1998687"/>
                <a:ext cx="74379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B7E5024-3B75-45AA-96F1-059433390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128" y="1998687"/>
                <a:ext cx="743793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ED424B-4CA6-42C6-91CC-D48A74FC9B13}"/>
              </a:ext>
            </a:extLst>
          </p:cNvPr>
          <p:cNvSpPr txBox="1"/>
          <p:nvPr/>
        </p:nvSpPr>
        <p:spPr>
          <a:xfrm>
            <a:off x="7149227" y="2102152"/>
            <a:ext cx="10820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ワット</a:t>
            </a:r>
            <a:endParaRPr kumimoji="1"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AF2B0F-24B2-42E2-A741-B3815B344119}"/>
              </a:ext>
            </a:extLst>
          </p:cNvPr>
          <p:cNvSpPr/>
          <p:nvPr/>
        </p:nvSpPr>
        <p:spPr>
          <a:xfrm>
            <a:off x="1592579" y="3270554"/>
            <a:ext cx="9253219" cy="207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9490A4-0062-4F75-A424-7CC1134C6A22}"/>
                  </a:ext>
                </a:extLst>
              </p:cNvPr>
              <p:cNvSpPr txBox="1"/>
              <p:nvPr/>
            </p:nvSpPr>
            <p:spPr>
              <a:xfrm>
                <a:off x="2160936" y="3244425"/>
                <a:ext cx="5768944" cy="2123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ja-JP" sz="1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3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</m:t>
                      </m:r>
                    </m:oMath>
                  </m:oMathPara>
                </a14:m>
                <a:endParaRPr kumimoji="1" lang="en-US" altLang="ja-JP" sz="13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9490A4-0062-4F75-A424-7CC1134C6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36" y="3244425"/>
                <a:ext cx="5768944" cy="2123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6EBC587-BBFB-4432-A324-FD927438C081}"/>
              </a:ext>
            </a:extLst>
          </p:cNvPr>
          <p:cNvSpPr/>
          <p:nvPr/>
        </p:nvSpPr>
        <p:spPr>
          <a:xfrm>
            <a:off x="884273" y="2111975"/>
            <a:ext cx="10840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電力の記号①　　　　　単位②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D39061-D088-4F3B-9981-8EB85CA6CDAE}"/>
                  </a:ext>
                </a:extLst>
              </p:cNvPr>
              <p:cNvSpPr txBox="1"/>
              <p:nvPr/>
            </p:nvSpPr>
            <p:spPr>
              <a:xfrm>
                <a:off x="8042971" y="4472372"/>
                <a:ext cx="254882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抵抗にかかる電圧</a:t>
                </a:r>
                <a:endParaRPr lang="en-US" altLang="ja-JP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抵抗に流れる電流</a:t>
                </a:r>
                <a:endParaRPr lang="en-US" altLang="ja-JP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en-US" altLang="ja-JP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ただし、直流</a:t>
                </a:r>
                <a:endParaRPr kumimoji="1" lang="en-US" altLang="ja-JP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D39061-D088-4F3B-9981-8EB85CA6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971" y="4472372"/>
                <a:ext cx="2548827" cy="738664"/>
              </a:xfrm>
              <a:prstGeom prst="rect">
                <a:avLst/>
              </a:prstGeom>
              <a:blipFill>
                <a:blip r:embed="rId5"/>
                <a:stretch>
                  <a:fillRect l="-2632" t="-9917" b="-157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4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084BB2-B548-47B2-9FA2-C4E7A8A6CA05}"/>
              </a:ext>
            </a:extLst>
          </p:cNvPr>
          <p:cNvSpPr/>
          <p:nvPr/>
        </p:nvSpPr>
        <p:spPr>
          <a:xfrm>
            <a:off x="1163402" y="2907593"/>
            <a:ext cx="112197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時間の単位を秒ではなく、時間をもとにして考えるときには、</a:t>
            </a:r>
          </a:p>
          <a:p>
            <a:endParaRPr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単位⑤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を用いる。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F56C35E-F43A-4B09-B48A-C3550A97C011}"/>
              </a:ext>
            </a:extLst>
          </p:cNvPr>
          <p:cNvSpPr/>
          <p:nvPr/>
        </p:nvSpPr>
        <p:spPr>
          <a:xfrm>
            <a:off x="558801" y="967185"/>
            <a:ext cx="11743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電力量・・・ある時間の間にどれぐらいの電気的なエネルギーを消費したかを、電力量という。（消費電力量ともいう。）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8F1173-AB2B-45D0-B287-CCDDBE281378}"/>
              </a:ext>
            </a:extLst>
          </p:cNvPr>
          <p:cNvSpPr txBox="1"/>
          <p:nvPr/>
        </p:nvSpPr>
        <p:spPr>
          <a:xfrm>
            <a:off x="7083103" y="1843068"/>
            <a:ext cx="61875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</a:t>
            </a:r>
            <a:endParaRPr kumimoji="1" lang="en-US" altLang="ja-JP" sz="4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5FD5DB-F0D9-4215-997C-5C727552D2C6}"/>
              </a:ext>
            </a:extLst>
          </p:cNvPr>
          <p:cNvSpPr txBox="1"/>
          <p:nvPr/>
        </p:nvSpPr>
        <p:spPr>
          <a:xfrm>
            <a:off x="8266377" y="2198927"/>
            <a:ext cx="92974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ジュール</a:t>
            </a:r>
            <a:endParaRPr kumimoji="1"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A3925C-69A3-4FF7-AD2C-9BF2EC5DB7A9}"/>
                  </a:ext>
                </a:extLst>
              </p:cNvPr>
              <p:cNvSpPr txBox="1"/>
              <p:nvPr/>
            </p:nvSpPr>
            <p:spPr>
              <a:xfrm>
                <a:off x="2485141" y="3121223"/>
                <a:ext cx="10018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𝑾𝒉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5A3925C-69A3-4FF7-AD2C-9BF2EC5D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141" y="3121223"/>
                <a:ext cx="100187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95B7525-A3E3-44A5-A493-4BB0E8EEAEA7}"/>
              </a:ext>
            </a:extLst>
          </p:cNvPr>
          <p:cNvSpPr/>
          <p:nvPr/>
        </p:nvSpPr>
        <p:spPr>
          <a:xfrm>
            <a:off x="3656609" y="33648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ワット時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96003B-CF68-466E-9779-83292B3CB160}"/>
              </a:ext>
            </a:extLst>
          </p:cNvPr>
          <p:cNvSpPr txBox="1"/>
          <p:nvPr/>
        </p:nvSpPr>
        <p:spPr>
          <a:xfrm>
            <a:off x="3405258" y="4244608"/>
            <a:ext cx="230832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ジュール熱</a:t>
            </a:r>
            <a:endParaRPr kumimoji="1"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94541D5-A513-41F2-915B-A831957F8F08}"/>
              </a:ext>
            </a:extLst>
          </p:cNvPr>
          <p:cNvSpPr/>
          <p:nvPr/>
        </p:nvSpPr>
        <p:spPr>
          <a:xfrm>
            <a:off x="3107266" y="5031547"/>
            <a:ext cx="6671733" cy="957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955579-68CB-4CA2-B829-516CD5701A0E}"/>
                  </a:ext>
                </a:extLst>
              </p:cNvPr>
              <p:cNvSpPr txBox="1"/>
              <p:nvPr/>
            </p:nvSpPr>
            <p:spPr>
              <a:xfrm>
                <a:off x="3709489" y="5026401"/>
                <a:ext cx="531671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𝑷𝒕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𝑽𝑰𝒕</m:t>
                      </m:r>
                    </m:oMath>
                  </m:oMathPara>
                </a14:m>
                <a:endParaRPr kumimoji="1" lang="en-US" altLang="ja-JP" sz="6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955579-68CB-4CA2-B829-516CD5701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89" y="5026401"/>
                <a:ext cx="531671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A65527-9D5C-4143-8320-387DBCDB4E0C}"/>
              </a:ext>
            </a:extLst>
          </p:cNvPr>
          <p:cNvSpPr/>
          <p:nvPr/>
        </p:nvSpPr>
        <p:spPr>
          <a:xfrm>
            <a:off x="921366" y="1979006"/>
            <a:ext cx="821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電力量の記号③　　　　　単位④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C50AD12-0440-49F6-A0C4-E5B52EEED461}"/>
                  </a:ext>
                </a:extLst>
              </p:cNvPr>
              <p:cNvSpPr txBox="1"/>
              <p:nvPr/>
            </p:nvSpPr>
            <p:spPr>
              <a:xfrm>
                <a:off x="4258056" y="1904624"/>
                <a:ext cx="60272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C50AD12-0440-49F6-A0C4-E5B52EEED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56" y="1904624"/>
                <a:ext cx="60272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DF93BFE-CB9F-44B0-9973-192FAFF03698}"/>
              </a:ext>
            </a:extLst>
          </p:cNvPr>
          <p:cNvSpPr/>
          <p:nvPr/>
        </p:nvSpPr>
        <p:spPr>
          <a:xfrm>
            <a:off x="661488" y="3861167"/>
            <a:ext cx="11219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消費したエネルギーが熱に変換されるとき、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この熱を⑥（　　　　　　　　　）という。</a:t>
            </a:r>
          </a:p>
        </p:txBody>
      </p:sp>
    </p:spTree>
    <p:extLst>
      <p:ext uri="{BB962C8B-B14F-4D97-AF65-F5344CB8AC3E}">
        <p14:creationId xmlns:p14="http://schemas.microsoft.com/office/powerpoint/2010/main" val="25549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96003B-CF68-466E-9779-83292B3CB160}"/>
              </a:ext>
            </a:extLst>
          </p:cNvPr>
          <p:cNvSpPr txBox="1"/>
          <p:nvPr/>
        </p:nvSpPr>
        <p:spPr>
          <a:xfrm>
            <a:off x="1395453" y="1062496"/>
            <a:ext cx="38039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電力量</a:t>
            </a: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ジュール熱</a:t>
            </a:r>
            <a:endParaRPr kumimoji="1"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94541D5-A513-41F2-915B-A831957F8F08}"/>
              </a:ext>
            </a:extLst>
          </p:cNvPr>
          <p:cNvSpPr/>
          <p:nvPr/>
        </p:nvSpPr>
        <p:spPr>
          <a:xfrm>
            <a:off x="1395452" y="1700692"/>
            <a:ext cx="9890855" cy="2009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955579-68CB-4CA2-B829-516CD5701A0E}"/>
                  </a:ext>
                </a:extLst>
              </p:cNvPr>
              <p:cNvSpPr txBox="1"/>
              <p:nvPr/>
            </p:nvSpPr>
            <p:spPr>
              <a:xfrm>
                <a:off x="2068794" y="2168248"/>
                <a:ext cx="531671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𝑷𝒕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𝑽𝑰𝒕</m:t>
                      </m:r>
                    </m:oMath>
                  </m:oMathPara>
                </a14:m>
                <a:endParaRPr kumimoji="1" lang="en-US" altLang="ja-JP" sz="6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955579-68CB-4CA2-B829-516CD5701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794" y="2168248"/>
                <a:ext cx="5316712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E880944-7092-496D-A30B-D0A7FAD433E3}"/>
                  </a:ext>
                </a:extLst>
              </p:cNvPr>
              <p:cNvSpPr txBox="1"/>
              <p:nvPr/>
            </p:nvSpPr>
            <p:spPr>
              <a:xfrm>
                <a:off x="8555035" y="2340513"/>
                <a:ext cx="2548827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抵抗の電力</a:t>
                </a:r>
              </a:p>
              <a:p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抵抗に電流が流れた時間</a:t>
                </a:r>
                <a:endParaRPr kumimoji="1" lang="en-US" altLang="ja-JP" sz="1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抵抗にかかる電圧</a:t>
                </a:r>
                <a:endParaRPr lang="en-US" altLang="ja-JP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抵抗に流れる電流</a:t>
                </a:r>
                <a:endParaRPr lang="en-US" altLang="ja-JP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en-US" altLang="ja-JP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1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ただし、直流</a:t>
                </a:r>
                <a:endParaRPr kumimoji="1" lang="en-US" altLang="ja-JP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E880944-7092-496D-A30B-D0A7FAD43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035" y="2340513"/>
                <a:ext cx="2548827" cy="1231106"/>
              </a:xfrm>
              <a:prstGeom prst="rect">
                <a:avLst/>
              </a:prstGeom>
              <a:blipFill>
                <a:blip r:embed="rId3"/>
                <a:stretch>
                  <a:fillRect l="-2632" t="-5941" b="-8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4F7A8D6-768A-4DAF-8299-81439B246110}"/>
              </a:ext>
            </a:extLst>
          </p:cNvPr>
          <p:cNvSpPr/>
          <p:nvPr/>
        </p:nvSpPr>
        <p:spPr>
          <a:xfrm>
            <a:off x="1535755" y="3897552"/>
            <a:ext cx="9703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（ジュールの法則・・抵抗で発するジュール熱は、抵抗に流れる電流の２乗と電気抵抗の積に比例する。）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C15FC09-E31A-40D8-A4AA-1820CD09A514}"/>
                  </a:ext>
                </a:extLst>
              </p:cNvPr>
              <p:cNvSpPr txBox="1"/>
              <p:nvPr/>
            </p:nvSpPr>
            <p:spPr>
              <a:xfrm>
                <a:off x="2190297" y="4748562"/>
                <a:ext cx="527503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𝑷𝒕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𝑽𝑰𝒕</m:t>
                      </m:r>
                    </m:oMath>
                  </m:oMathPara>
                </a14:m>
                <a:endParaRPr kumimoji="1" lang="en-US" altLang="ja-JP" sz="6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C15FC09-E31A-40D8-A4AA-1820CD09A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297" y="4748562"/>
                <a:ext cx="5275034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6349303-24C6-4AE4-9917-D8B49FDC565B}"/>
                  </a:ext>
                </a:extLst>
              </p:cNvPr>
              <p:cNvSpPr txBox="1"/>
              <p:nvPr/>
            </p:nvSpPr>
            <p:spPr>
              <a:xfrm>
                <a:off x="7592800" y="4728549"/>
                <a:ext cx="2868734" cy="10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p>
                        <m:sSupPr>
                          <m:ctrlPr>
                            <a:rPr kumimoji="1" lang="en-US" altLang="ja-JP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kumimoji="1" lang="en-US" altLang="ja-JP" sz="6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en-US" altLang="ja-JP" sz="6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6349303-24C6-4AE4-9917-D8B49FDC5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00" y="4728549"/>
                <a:ext cx="2868734" cy="1038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92FE5F5-4DAD-46FF-8613-D9181399EA60}"/>
                  </a:ext>
                </a:extLst>
              </p:cNvPr>
              <p:cNvSpPr/>
              <p:nvPr/>
            </p:nvSpPr>
            <p:spPr>
              <a:xfrm>
                <a:off x="7438270" y="4469110"/>
                <a:ext cx="1588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𝑹𝑰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を代入</a:t>
                </a: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B92FE5F5-4DAD-46FF-8613-D9181399E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270" y="4469110"/>
                <a:ext cx="1588897" cy="369332"/>
              </a:xfrm>
              <a:prstGeom prst="rect">
                <a:avLst/>
              </a:prstGeom>
              <a:blipFill>
                <a:blip r:embed="rId6"/>
                <a:stretch>
                  <a:fillRect t="-11475" r="-306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7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5A95A0-8B71-47C4-8D9D-232DE81E2D03}"/>
              </a:ext>
            </a:extLst>
          </p:cNvPr>
          <p:cNvSpPr/>
          <p:nvPr/>
        </p:nvSpPr>
        <p:spPr>
          <a:xfrm>
            <a:off x="360475" y="78987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◎電力量とジュール熱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4DB4203-8E0F-4FBB-917D-95AA62B42A36}"/>
                  </a:ext>
                </a:extLst>
              </p:cNvPr>
              <p:cNvSpPr/>
              <p:nvPr/>
            </p:nvSpPr>
            <p:spPr>
              <a:xfrm>
                <a:off x="616413" y="1561663"/>
                <a:ext cx="11457053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一定の電流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Ａ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[s]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間流れると、電気量①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が移動することになる。</a:t>
                </a: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電圧を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とすると、電圧は、電位差、すなわち単位電気量あたりの電気力による位置エネルギーの差であるから、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[s]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間に荷電粒子が抵抗を通った際に失うエネルギー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ja-JP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これは電力量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に他ならない）は、</a:t>
                </a: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</a:t>
                </a:r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　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これを単位時間あたりにすると、電力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となるから、</a:t>
                </a:r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     </a:t>
                </a:r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4DB4203-8E0F-4FBB-917D-95AA62B42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13" y="1561663"/>
                <a:ext cx="11457053" cy="4708981"/>
              </a:xfrm>
              <a:prstGeom prst="rect">
                <a:avLst/>
              </a:prstGeom>
              <a:blipFill>
                <a:blip r:embed="rId2"/>
                <a:stretch>
                  <a:fillRect l="-1064" t="-1552" r="-638" b="-21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9AA2C0D-7757-43CE-A889-6C5F65B9716A}"/>
                  </a:ext>
                </a:extLst>
              </p:cNvPr>
              <p:cNvSpPr txBox="1"/>
              <p:nvPr/>
            </p:nvSpPr>
            <p:spPr>
              <a:xfrm>
                <a:off x="8931737" y="1457033"/>
                <a:ext cx="73257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</m:oMath>
                  </m:oMathPara>
                </a14:m>
                <a:endParaRPr kumimoji="1" lang="en-US" altLang="ja-JP" sz="4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9AA2C0D-7757-43CE-A889-6C5F65B9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737" y="1457033"/>
                <a:ext cx="732572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7F1F7B7-0581-43FF-9913-68BC80FEBD2C}"/>
                  </a:ext>
                </a:extLst>
              </p:cNvPr>
              <p:cNvSpPr txBox="1"/>
              <p:nvPr/>
            </p:nvSpPr>
            <p:spPr>
              <a:xfrm>
                <a:off x="2837421" y="4061899"/>
                <a:ext cx="369979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𝑸𝑽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𝑽𝑰𝒕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7F1F7B7-0581-43FF-9913-68BC80FE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21" y="4061899"/>
                <a:ext cx="3699794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A3F18-5525-44F7-A166-645692347CCD}"/>
                  </a:ext>
                </a:extLst>
              </p:cNvPr>
              <p:cNvSpPr txBox="1"/>
              <p:nvPr/>
            </p:nvSpPr>
            <p:spPr>
              <a:xfrm>
                <a:off x="2867629" y="5488346"/>
                <a:ext cx="79989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A3F18-5525-44F7-A166-645692347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629" y="5488346"/>
                <a:ext cx="79989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6C90E8-FEC1-48F8-B161-ABE6B0DBC77D}"/>
              </a:ext>
            </a:extLst>
          </p:cNvPr>
          <p:cNvSpPr/>
          <p:nvPr/>
        </p:nvSpPr>
        <p:spPr>
          <a:xfrm>
            <a:off x="325582" y="2015787"/>
            <a:ext cx="965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電流の担い手・キャリア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BF8F723-3A0B-48BB-A920-47F5F656FD65}"/>
              </a:ext>
            </a:extLst>
          </p:cNvPr>
          <p:cNvSpPr/>
          <p:nvPr/>
        </p:nvSpPr>
        <p:spPr>
          <a:xfrm>
            <a:off x="1061450" y="2724793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正孔・電子・イオン・クーパー対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3472CC2-5247-4D17-9D12-BFA788C6928E}"/>
              </a:ext>
            </a:extLst>
          </p:cNvPr>
          <p:cNvSpPr/>
          <p:nvPr/>
        </p:nvSpPr>
        <p:spPr>
          <a:xfrm>
            <a:off x="325582" y="3611178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〇電流の向き・・正の電荷が移動する向き</a:t>
            </a:r>
            <a:endParaRPr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751A54-5488-4F26-8A0D-640763AD3EA9}"/>
              </a:ext>
            </a:extLst>
          </p:cNvPr>
          <p:cNvSpPr/>
          <p:nvPr/>
        </p:nvSpPr>
        <p:spPr>
          <a:xfrm>
            <a:off x="325582" y="467757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〇電流の強さ</a:t>
            </a:r>
            <a:endParaRPr lang="ja-JP" altLang="en-US" sz="28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799EDF0-7441-4FAC-A8F7-32DC6EACF34F}"/>
              </a:ext>
            </a:extLst>
          </p:cNvPr>
          <p:cNvSpPr/>
          <p:nvPr/>
        </p:nvSpPr>
        <p:spPr>
          <a:xfrm>
            <a:off x="936060" y="5353885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ある断面を単位時間に通過する電気量の大きさ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7D7B66D-F0FB-49A1-8EA6-16CD64E76834}"/>
              </a:ext>
            </a:extLst>
          </p:cNvPr>
          <p:cNvCxnSpPr/>
          <p:nvPr/>
        </p:nvCxnSpPr>
        <p:spPr>
          <a:xfrm>
            <a:off x="7510457" y="1799320"/>
            <a:ext cx="4355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64A8AA6-1D43-4FEB-9684-B53BA2D8D8B6}"/>
              </a:ext>
            </a:extLst>
          </p:cNvPr>
          <p:cNvCxnSpPr/>
          <p:nvPr/>
        </p:nvCxnSpPr>
        <p:spPr>
          <a:xfrm>
            <a:off x="7510457" y="3067087"/>
            <a:ext cx="4355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71975429-3080-48B9-9A0F-066157CC0E2A}"/>
              </a:ext>
            </a:extLst>
          </p:cNvPr>
          <p:cNvSpPr/>
          <p:nvPr/>
        </p:nvSpPr>
        <p:spPr>
          <a:xfrm>
            <a:off x="9589628" y="1799320"/>
            <a:ext cx="653143" cy="1230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355D2EF-437E-4A5B-BFB8-6D8A85AE2DB2}"/>
              </a:ext>
            </a:extLst>
          </p:cNvPr>
          <p:cNvSpPr/>
          <p:nvPr/>
        </p:nvSpPr>
        <p:spPr>
          <a:xfrm>
            <a:off x="8091301" y="2225755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8957B0BB-6AFE-4404-8725-ABDC503E0B41}"/>
              </a:ext>
            </a:extLst>
          </p:cNvPr>
          <p:cNvSpPr/>
          <p:nvPr/>
        </p:nvSpPr>
        <p:spPr>
          <a:xfrm>
            <a:off x="9215695" y="2028070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72EADCE-0B8E-4D7E-8D26-59C70331DDB4}"/>
              </a:ext>
            </a:extLst>
          </p:cNvPr>
          <p:cNvSpPr/>
          <p:nvPr/>
        </p:nvSpPr>
        <p:spPr>
          <a:xfrm>
            <a:off x="8727797" y="2594028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E05F994-68EF-498F-996A-D3C443BF3B6D}"/>
              </a:ext>
            </a:extLst>
          </p:cNvPr>
          <p:cNvSpPr/>
          <p:nvPr/>
        </p:nvSpPr>
        <p:spPr>
          <a:xfrm>
            <a:off x="9842745" y="2418358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753D8F2-14B6-4F6A-A4A6-4C38F7EC71F9}"/>
              </a:ext>
            </a:extLst>
          </p:cNvPr>
          <p:cNvSpPr/>
          <p:nvPr/>
        </p:nvSpPr>
        <p:spPr>
          <a:xfrm>
            <a:off x="10647870" y="2691430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F83DAEE-4395-473C-8C2F-48127EC2982F}"/>
              </a:ext>
            </a:extLst>
          </p:cNvPr>
          <p:cNvSpPr/>
          <p:nvPr/>
        </p:nvSpPr>
        <p:spPr>
          <a:xfrm>
            <a:off x="10957694" y="1963004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C873924-CFAB-4A19-931A-AA415B49D3D7}"/>
              </a:ext>
            </a:extLst>
          </p:cNvPr>
          <p:cNvCxnSpPr/>
          <p:nvPr/>
        </p:nvCxnSpPr>
        <p:spPr>
          <a:xfrm>
            <a:off x="8238209" y="2299209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64171C4-0A6F-495D-AA1A-230FE28D1E24}"/>
              </a:ext>
            </a:extLst>
          </p:cNvPr>
          <p:cNvCxnSpPr/>
          <p:nvPr/>
        </p:nvCxnSpPr>
        <p:spPr>
          <a:xfrm>
            <a:off x="8874705" y="2691430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D0D0CFB-D5E0-42E0-8A6F-FEE02758803C}"/>
              </a:ext>
            </a:extLst>
          </p:cNvPr>
          <p:cNvCxnSpPr/>
          <p:nvPr/>
        </p:nvCxnSpPr>
        <p:spPr>
          <a:xfrm>
            <a:off x="9362603" y="2109912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D6D48B9-4340-49B0-AC77-266C3CD7BA05}"/>
              </a:ext>
            </a:extLst>
          </p:cNvPr>
          <p:cNvCxnSpPr/>
          <p:nvPr/>
        </p:nvCxnSpPr>
        <p:spPr>
          <a:xfrm>
            <a:off x="9989653" y="2488400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EF5AD50-D8B6-4408-9718-E626BD6B9256}"/>
              </a:ext>
            </a:extLst>
          </p:cNvPr>
          <p:cNvCxnSpPr/>
          <p:nvPr/>
        </p:nvCxnSpPr>
        <p:spPr>
          <a:xfrm>
            <a:off x="11104602" y="2025488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50EDE89-4FA5-4114-9CB0-DD98BAC2A4D9}"/>
              </a:ext>
            </a:extLst>
          </p:cNvPr>
          <p:cNvCxnSpPr/>
          <p:nvPr/>
        </p:nvCxnSpPr>
        <p:spPr>
          <a:xfrm>
            <a:off x="10808176" y="2740936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17710D0-54D9-4BD2-9648-4DCD17A3A1C8}"/>
              </a:ext>
            </a:extLst>
          </p:cNvPr>
          <p:cNvCxnSpPr/>
          <p:nvPr/>
        </p:nvCxnSpPr>
        <p:spPr>
          <a:xfrm>
            <a:off x="8874705" y="1613426"/>
            <a:ext cx="185169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535EAB5-5B26-4E66-842C-1A643621E2D8}"/>
              </a:ext>
            </a:extLst>
          </p:cNvPr>
          <p:cNvSpPr/>
          <p:nvPr/>
        </p:nvSpPr>
        <p:spPr>
          <a:xfrm>
            <a:off x="9285541" y="980895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単位時間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１秒間</a:t>
            </a:r>
            <a:endParaRPr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0BFDE42-8FBB-4730-A656-6BC87D4B75A7}"/>
              </a:ext>
            </a:extLst>
          </p:cNvPr>
          <p:cNvSpPr/>
          <p:nvPr/>
        </p:nvSpPr>
        <p:spPr>
          <a:xfrm>
            <a:off x="9398251" y="306708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6EBC777-0683-48C7-AFE1-B7E1EF49E254}"/>
              </a:ext>
            </a:extLst>
          </p:cNvPr>
          <p:cNvSpPr/>
          <p:nvPr/>
        </p:nvSpPr>
        <p:spPr>
          <a:xfrm>
            <a:off x="7619410" y="24147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荷電粒子</a:t>
            </a:r>
            <a:endParaRPr lang="ja-JP" altLang="en-US" dirty="0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FA16ABFA-26DB-4BBE-A4E2-275698C9B634}"/>
              </a:ext>
            </a:extLst>
          </p:cNvPr>
          <p:cNvSpPr/>
          <p:nvPr/>
        </p:nvSpPr>
        <p:spPr>
          <a:xfrm>
            <a:off x="8546195" y="3757945"/>
            <a:ext cx="514277" cy="514277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66E091D-ACB0-45FB-BABC-F56FE6990356}"/>
              </a:ext>
            </a:extLst>
          </p:cNvPr>
          <p:cNvSpPr/>
          <p:nvPr/>
        </p:nvSpPr>
        <p:spPr>
          <a:xfrm>
            <a:off x="8203323" y="34131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正（＋）</a:t>
            </a:r>
            <a:endParaRPr lang="ja-JP" altLang="en-US" dirty="0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E3ED2165-F2E0-459C-B42E-04160B138C58}"/>
              </a:ext>
            </a:extLst>
          </p:cNvPr>
          <p:cNvSpPr/>
          <p:nvPr/>
        </p:nvSpPr>
        <p:spPr>
          <a:xfrm>
            <a:off x="9174083" y="4352192"/>
            <a:ext cx="1736480" cy="530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D96853D3-49EF-4184-826C-D1FFA7E9E5C6}"/>
              </a:ext>
            </a:extLst>
          </p:cNvPr>
          <p:cNvSpPr/>
          <p:nvPr/>
        </p:nvSpPr>
        <p:spPr>
          <a:xfrm>
            <a:off x="11104602" y="4988518"/>
            <a:ext cx="514277" cy="51427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596D7BF-2D63-4508-83F6-5D1867EAA23E}"/>
              </a:ext>
            </a:extLst>
          </p:cNvPr>
          <p:cNvSpPr/>
          <p:nvPr/>
        </p:nvSpPr>
        <p:spPr>
          <a:xfrm>
            <a:off x="10840790" y="45859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負（－）</a:t>
            </a:r>
            <a:endParaRPr lang="ja-JP" altLang="en-US" dirty="0"/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3C355F2D-0697-4C5C-8939-8018ACB58145}"/>
              </a:ext>
            </a:extLst>
          </p:cNvPr>
          <p:cNvSpPr/>
          <p:nvPr/>
        </p:nvSpPr>
        <p:spPr>
          <a:xfrm>
            <a:off x="9315943" y="3788359"/>
            <a:ext cx="1332513" cy="40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E655EA9-48D5-44FD-8DF6-86EFA4780631}"/>
              </a:ext>
            </a:extLst>
          </p:cNvPr>
          <p:cNvSpPr/>
          <p:nvPr/>
        </p:nvSpPr>
        <p:spPr>
          <a:xfrm rot="10800000">
            <a:off x="9315943" y="5014293"/>
            <a:ext cx="1332513" cy="40681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FA95ADD-54CC-48C1-8499-FF0DBBD87C67}"/>
              </a:ext>
            </a:extLst>
          </p:cNvPr>
          <p:cNvSpPr/>
          <p:nvPr/>
        </p:nvSpPr>
        <p:spPr>
          <a:xfrm>
            <a:off x="9316233" y="4154682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電流の向き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CD96AEF-B00A-464F-AE18-8DBA947DE1B7}"/>
              </a:ext>
            </a:extLst>
          </p:cNvPr>
          <p:cNvSpPr/>
          <p:nvPr/>
        </p:nvSpPr>
        <p:spPr>
          <a:xfrm>
            <a:off x="1609462" y="5877105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単位断面ではないことに注意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AD0B27C-16E2-494F-A029-3FD932AC711A}"/>
              </a:ext>
            </a:extLst>
          </p:cNvPr>
          <p:cNvSpPr/>
          <p:nvPr/>
        </p:nvSpPr>
        <p:spPr>
          <a:xfrm>
            <a:off x="325582" y="1116237"/>
            <a:ext cx="5460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 </a:t>
            </a:r>
            <a:r>
              <a:rPr lang="ja-JP" altLang="en-US" sz="2800" dirty="0"/>
              <a:t>記号 𝐼　単位</a:t>
            </a:r>
            <a:r>
              <a:rPr lang="en-US" altLang="ja-JP" sz="2800" dirty="0"/>
              <a:t>[</a:t>
            </a:r>
            <a:r>
              <a:rPr lang="ja-JP" altLang="en-US" sz="2800" dirty="0"/>
              <a:t>𝐴</a:t>
            </a:r>
            <a:r>
              <a:rPr lang="en-US" altLang="ja-JP" sz="2800" dirty="0"/>
              <a:t>] </a:t>
            </a:r>
            <a:r>
              <a:rPr lang="ja-JP" altLang="en-US" sz="2800" dirty="0"/>
              <a:t>アンペア</a:t>
            </a:r>
          </a:p>
        </p:txBody>
      </p:sp>
    </p:spTree>
    <p:extLst>
      <p:ext uri="{BB962C8B-B14F-4D97-AF65-F5344CB8AC3E}">
        <p14:creationId xmlns:p14="http://schemas.microsoft.com/office/powerpoint/2010/main" val="414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37" grpId="0" animBg="1"/>
      <p:bldP spid="38" grpId="0"/>
      <p:bldP spid="39" grpId="0" animBg="1"/>
      <p:bldP spid="40" grpId="0" animBg="1"/>
      <p:bldP spid="41" grpId="0"/>
      <p:bldP spid="36" grpId="0" animBg="1"/>
      <p:bldP spid="42" grpId="0" animBg="1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復習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73B93D-57D7-4048-8D2C-9AA36917BDE4}"/>
              </a:ext>
            </a:extLst>
          </p:cNvPr>
          <p:cNvSpPr/>
          <p:nvPr/>
        </p:nvSpPr>
        <p:spPr>
          <a:xfrm>
            <a:off x="1368399" y="1344559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○力学の復習　仕事Ｗ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490EC71-89DD-4A74-872C-07FFE5F4AADA}"/>
              </a:ext>
            </a:extLst>
          </p:cNvPr>
          <p:cNvSpPr/>
          <p:nvPr/>
        </p:nvSpPr>
        <p:spPr>
          <a:xfrm>
            <a:off x="1524428" y="2799617"/>
            <a:ext cx="6045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①仕事</a:t>
            </a:r>
            <a:r>
              <a:rPr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＝力</a:t>
            </a:r>
            <a:r>
              <a:rPr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F×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距離</a:t>
            </a:r>
            <a:r>
              <a:rPr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endParaRPr lang="ja-JP" altLang="en-US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CA7BEB-C180-44D6-8464-620B43EC4DA4}"/>
              </a:ext>
            </a:extLst>
          </p:cNvPr>
          <p:cNvSpPr/>
          <p:nvPr/>
        </p:nvSpPr>
        <p:spPr>
          <a:xfrm>
            <a:off x="1589742" y="4280074"/>
            <a:ext cx="9628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②仕事はエネルギーの変化と等しい。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6D98ECB-AAF1-4D14-96E3-0EF236B15167}"/>
              </a:ext>
            </a:extLst>
          </p:cNvPr>
          <p:cNvSpPr/>
          <p:nvPr/>
        </p:nvSpPr>
        <p:spPr>
          <a:xfrm>
            <a:off x="2063702" y="3950264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外力のする</a:t>
            </a: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35E732-F57C-4AD8-B119-FD7695B4F672}"/>
              </a:ext>
            </a:extLst>
          </p:cNvPr>
          <p:cNvSpPr/>
          <p:nvPr/>
        </p:nvSpPr>
        <p:spPr>
          <a:xfrm>
            <a:off x="2063702" y="2504077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力が一定、力と移動方向が同じ場合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6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B4B5E-2492-4F25-998B-8C73CE03CDAC}"/>
                  </a:ext>
                </a:extLst>
              </p:cNvPr>
              <p:cNvSpPr/>
              <p:nvPr/>
            </p:nvSpPr>
            <p:spPr>
              <a:xfrm>
                <a:off x="462806" y="4649148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導体内の電子の総数は、④　　　　だから、全電子が電界・電場からされる仕事は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  <a:p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⑤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B4B5E-2492-4F25-998B-8C73CE03C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6" y="4649148"/>
                <a:ext cx="6096000" cy="1200329"/>
              </a:xfrm>
              <a:prstGeom prst="rect">
                <a:avLst/>
              </a:prstGeom>
              <a:blipFill>
                <a:blip r:embed="rId2"/>
                <a:stretch>
                  <a:fillRect l="-900" t="-3046" b="-50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63F268C-77E0-45C6-B0B8-6DEBACA20D2D}"/>
                  </a:ext>
                </a:extLst>
              </p:cNvPr>
              <p:cNvSpPr/>
              <p:nvPr/>
            </p:nvSpPr>
            <p:spPr>
              <a:xfrm>
                <a:off x="516628" y="1679235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電子１個が受ける力の大きさは、</a:t>
                </a:r>
              </a:p>
              <a:p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①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63F268C-77E0-45C6-B0B8-6DEBACA20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8" y="1679235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900" t="-3289" b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1A69B0-21BE-4F97-BCD3-F4A022118ED5}"/>
                  </a:ext>
                </a:extLst>
              </p:cNvPr>
              <p:cNvSpPr/>
              <p:nvPr/>
            </p:nvSpPr>
            <p:spPr>
              <a:xfrm>
                <a:off x="485927" y="2996821"/>
                <a:ext cx="697649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秒間で、電子は距離②　　　移動するので、電子１個がされる仕事は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  <a:p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③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81A69B0-21BE-4F97-BCD3-F4A022118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7" y="2996821"/>
                <a:ext cx="6976495" cy="1200329"/>
              </a:xfrm>
              <a:prstGeom prst="rect">
                <a:avLst/>
              </a:prstGeom>
              <a:blipFill>
                <a:blip r:embed="rId4"/>
                <a:stretch>
                  <a:fillRect l="-787" t="-4061" r="-87" b="-50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7F5496-17FB-4039-9061-51158A72252A}"/>
              </a:ext>
            </a:extLst>
          </p:cNvPr>
          <p:cNvSpPr/>
          <p:nvPr/>
        </p:nvSpPr>
        <p:spPr>
          <a:xfrm>
            <a:off x="431801" y="856357"/>
            <a:ext cx="843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◎電気伝導モデルによる電力と電力量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ジュール熱の説明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10A1A0C-EE12-4FC9-B624-6420F94E5652}"/>
                  </a:ext>
                </a:extLst>
              </p:cNvPr>
              <p:cNvSpPr txBox="1"/>
              <p:nvPr/>
            </p:nvSpPr>
            <p:spPr>
              <a:xfrm>
                <a:off x="1659987" y="2207741"/>
                <a:ext cx="474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𝒆𝑬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10A1A0C-EE12-4FC9-B624-6420F94E5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987" y="2207741"/>
                <a:ext cx="474489" cy="369332"/>
              </a:xfrm>
              <a:prstGeom prst="rect">
                <a:avLst/>
              </a:prstGeom>
              <a:blipFill>
                <a:blip r:embed="rId5"/>
                <a:stretch>
                  <a:fillRect l="-10256" r="-11538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71C8BA-6843-4AAB-BC8D-1772F73CF2B6}"/>
                  </a:ext>
                </a:extLst>
              </p:cNvPr>
              <p:cNvSpPr txBox="1"/>
              <p:nvPr/>
            </p:nvSpPr>
            <p:spPr>
              <a:xfrm>
                <a:off x="2194054" y="2028195"/>
                <a:ext cx="787588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71C8BA-6843-4AAB-BC8D-1772F73CF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54" y="2028195"/>
                <a:ext cx="787588" cy="689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FB8606A-E879-4B11-A311-383B36209001}"/>
                  </a:ext>
                </a:extLst>
              </p:cNvPr>
              <p:cNvSpPr txBox="1"/>
              <p:nvPr/>
            </p:nvSpPr>
            <p:spPr>
              <a:xfrm>
                <a:off x="3092423" y="2967093"/>
                <a:ext cx="418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FB8606A-E879-4B11-A311-383B36209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23" y="2967093"/>
                <a:ext cx="418383" cy="369332"/>
              </a:xfrm>
              <a:prstGeom prst="rect">
                <a:avLst/>
              </a:prstGeom>
              <a:blipFill>
                <a:blip r:embed="rId7"/>
                <a:stretch>
                  <a:fillRect l="-10145" r="-1159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178FEFF-E571-4972-8C83-20713E8B54FF}"/>
                  </a:ext>
                </a:extLst>
              </p:cNvPr>
              <p:cNvSpPr txBox="1"/>
              <p:nvPr/>
            </p:nvSpPr>
            <p:spPr>
              <a:xfrm>
                <a:off x="1736630" y="3798819"/>
                <a:ext cx="9302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𝑭𝒗𝒕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178FEFF-E571-4972-8C83-20713E8B5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630" y="3798819"/>
                <a:ext cx="930255" cy="369332"/>
              </a:xfrm>
              <a:prstGeom prst="rect">
                <a:avLst/>
              </a:prstGeom>
              <a:blipFill>
                <a:blip r:embed="rId8"/>
                <a:stretch>
                  <a:fillRect l="-5921" r="-1316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C58B992-C7B7-47DB-8FB5-F6D914574AA7}"/>
                  </a:ext>
                </a:extLst>
              </p:cNvPr>
              <p:cNvSpPr txBox="1"/>
              <p:nvPr/>
            </p:nvSpPr>
            <p:spPr>
              <a:xfrm>
                <a:off x="2817050" y="3603215"/>
                <a:ext cx="838371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𝒆𝑽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C58B992-C7B7-47DB-8FB5-F6D91457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050" y="3603215"/>
                <a:ext cx="838371" cy="689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EA525D7-FC18-4856-A781-011E31AD6DC3}"/>
                  </a:ext>
                </a:extLst>
              </p:cNvPr>
              <p:cNvSpPr txBox="1"/>
              <p:nvPr/>
            </p:nvSpPr>
            <p:spPr>
              <a:xfrm>
                <a:off x="3386178" y="4637464"/>
                <a:ext cx="652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𝒏𝑳𝑺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EA525D7-FC18-4856-A781-011E31AD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78" y="4637464"/>
                <a:ext cx="652422" cy="369332"/>
              </a:xfrm>
              <a:prstGeom prst="rect">
                <a:avLst/>
              </a:prstGeom>
              <a:blipFill>
                <a:blip r:embed="rId10"/>
                <a:stretch>
                  <a:fillRect l="-7407" r="-648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70C4478-A647-4B16-85C8-63DA01A5D8A3}"/>
                  </a:ext>
                </a:extLst>
              </p:cNvPr>
              <p:cNvSpPr txBox="1"/>
              <p:nvPr/>
            </p:nvSpPr>
            <p:spPr>
              <a:xfrm>
                <a:off x="1746209" y="5294385"/>
                <a:ext cx="838371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70C4478-A647-4B16-85C8-63DA01A5D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209" y="5294385"/>
                <a:ext cx="838371" cy="6890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74D99E-D322-464E-B8F3-C557C8B9F5AE}"/>
                  </a:ext>
                </a:extLst>
              </p:cNvPr>
              <p:cNvSpPr txBox="1"/>
              <p:nvPr/>
            </p:nvSpPr>
            <p:spPr>
              <a:xfrm>
                <a:off x="2671895" y="5482300"/>
                <a:ext cx="9404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kumimoji="1"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74D99E-D322-464E-B8F3-C557C8B9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895" y="5482300"/>
                <a:ext cx="940450" cy="369332"/>
              </a:xfrm>
              <a:prstGeom prst="rect">
                <a:avLst/>
              </a:prstGeom>
              <a:blipFill>
                <a:blip r:embed="rId12"/>
                <a:stretch>
                  <a:fillRect l="-3226" r="-4516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12B065E-B08A-4C55-97B9-B43D113F41E3}"/>
                  </a:ext>
                </a:extLst>
              </p:cNvPr>
              <p:cNvSpPr txBox="1"/>
              <p:nvPr/>
            </p:nvSpPr>
            <p:spPr>
              <a:xfrm>
                <a:off x="3712389" y="5474896"/>
                <a:ext cx="21881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𝒏𝑺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12B065E-B08A-4C55-97B9-B43D113F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89" y="5474896"/>
                <a:ext cx="2188163" cy="369332"/>
              </a:xfrm>
              <a:prstGeom prst="rect">
                <a:avLst/>
              </a:prstGeom>
              <a:blipFill>
                <a:blip r:embed="rId13"/>
                <a:stretch>
                  <a:fillRect l="-279" r="-1671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A6DBA7-9B6F-4E80-9898-F1282D4CFC48}"/>
                  </a:ext>
                </a:extLst>
              </p:cNvPr>
              <p:cNvSpPr txBox="1"/>
              <p:nvPr/>
            </p:nvSpPr>
            <p:spPr>
              <a:xfrm>
                <a:off x="5978898" y="5454236"/>
                <a:ext cx="8837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A6DBA7-9B6F-4E80-9898-F1282D4C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898" y="5454236"/>
                <a:ext cx="883767" cy="369332"/>
              </a:xfrm>
              <a:prstGeom prst="rect">
                <a:avLst/>
              </a:prstGeom>
              <a:blipFill>
                <a:blip r:embed="rId14"/>
                <a:stretch>
                  <a:fillRect l="-1379" r="-4828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76BEC2D-4A82-4A8F-92D6-0BA15FC47718}"/>
                  </a:ext>
                </a:extLst>
              </p:cNvPr>
              <p:cNvSpPr txBox="1"/>
              <p:nvPr/>
            </p:nvSpPr>
            <p:spPr>
              <a:xfrm>
                <a:off x="6993683" y="5441441"/>
                <a:ext cx="760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𝑷𝒕</m:t>
                      </m:r>
                    </m:oMath>
                  </m:oMathPara>
                </a14:m>
                <a:endParaRPr kumimoji="1" lang="en-US" altLang="ja-JP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76BEC2D-4A82-4A8F-92D6-0BA15FC47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683" y="5441441"/>
                <a:ext cx="760336" cy="369332"/>
              </a:xfrm>
              <a:prstGeom prst="rect">
                <a:avLst/>
              </a:prstGeom>
              <a:blipFill>
                <a:blip r:embed="rId15"/>
                <a:stretch>
                  <a:fillRect l="-1600" r="-6400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楕円 27">
            <a:extLst>
              <a:ext uri="{FF2B5EF4-FFF2-40B4-BE49-F238E27FC236}">
                <a16:creationId xmlns:a16="http://schemas.microsoft.com/office/drawing/2014/main" id="{C768CF51-FA19-4F4D-B5AB-19B8CA7647AD}"/>
              </a:ext>
            </a:extLst>
          </p:cNvPr>
          <p:cNvSpPr/>
          <p:nvPr/>
        </p:nvSpPr>
        <p:spPr>
          <a:xfrm>
            <a:off x="9893626" y="2627449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B27C55-8F59-4ECA-ADCF-3C21E14FA1F4}"/>
              </a:ext>
            </a:extLst>
          </p:cNvPr>
          <p:cNvCxnSpPr/>
          <p:nvPr/>
        </p:nvCxnSpPr>
        <p:spPr>
          <a:xfrm>
            <a:off x="10050237" y="2701332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9BBAD2E-3A71-423B-A77B-E5C30AA0BDE9}"/>
              </a:ext>
            </a:extLst>
          </p:cNvPr>
          <p:cNvCxnSpPr>
            <a:cxnSpLocks/>
          </p:cNvCxnSpPr>
          <p:nvPr/>
        </p:nvCxnSpPr>
        <p:spPr>
          <a:xfrm>
            <a:off x="8725523" y="1348212"/>
            <a:ext cx="282469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E78480-5D36-45EE-84FF-EEE1BB9C8C89}"/>
              </a:ext>
            </a:extLst>
          </p:cNvPr>
          <p:cNvSpPr/>
          <p:nvPr/>
        </p:nvSpPr>
        <p:spPr>
          <a:xfrm>
            <a:off x="9700332" y="27478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5CEF7EA-BF91-4D2B-A7CB-3A9AD5067CA8}"/>
                  </a:ext>
                </a:extLst>
              </p:cNvPr>
              <p:cNvSpPr/>
              <p:nvPr/>
            </p:nvSpPr>
            <p:spPr>
              <a:xfrm>
                <a:off x="10406241" y="2640381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5CEF7EA-BF91-4D2B-A7CB-3A9AD5067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241" y="2640381"/>
                <a:ext cx="47000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7767287-DF61-4499-A4B3-B21C80372040}"/>
              </a:ext>
            </a:extLst>
          </p:cNvPr>
          <p:cNvGrpSpPr/>
          <p:nvPr/>
        </p:nvGrpSpPr>
        <p:grpSpPr>
          <a:xfrm>
            <a:off x="8513627" y="1753967"/>
            <a:ext cx="3248484" cy="1829439"/>
            <a:chOff x="6741847" y="1353976"/>
            <a:chExt cx="3248484" cy="1272201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BA61A64C-8DE7-4B73-9316-4B89BE89F0B7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A64F284-4F78-4A85-96F1-4C8E25F693CF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BDDB5A9D-D047-41C1-9304-087A61A5B915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10AE5B5F-75E7-4715-BFCF-491553C3C7D8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64A14B0-DF8C-43D0-9994-55FB624CC51A}"/>
              </a:ext>
            </a:extLst>
          </p:cNvPr>
          <p:cNvGrpSpPr/>
          <p:nvPr/>
        </p:nvGrpSpPr>
        <p:grpSpPr>
          <a:xfrm>
            <a:off x="8345978" y="2704341"/>
            <a:ext cx="3495099" cy="1869498"/>
            <a:chOff x="7580038" y="2549935"/>
            <a:chExt cx="3495099" cy="1869498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54F5E89-DCF8-45B9-86B0-DB21647C3A9D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E72B0140-BB6C-4329-A959-9BF4E0D69D0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F76724C-EDBC-43C7-9B6F-C541BFF52B6D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EC6FC9FC-AAF9-4C65-84DE-974E5382D9D0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009B21B-62F4-4996-A3ED-F70456CDC0A2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E63078DB-7044-4BBB-B69B-6723F0F61F51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69A2953-4276-4328-9370-AAFD226E1D62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B14D9B8-5AAB-440B-93AF-3BC1CFABB94D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E99E3F7-6E2B-4CC7-B365-3EB9A6F970A0}"/>
                  </a:ext>
                </a:extLst>
              </p:cNvPr>
              <p:cNvSpPr/>
              <p:nvPr/>
            </p:nvSpPr>
            <p:spPr>
              <a:xfrm>
                <a:off x="7627338" y="1929547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E99E3F7-6E2B-4CC7-B365-3EB9A6F97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38" y="1929547"/>
                <a:ext cx="1003480" cy="369332"/>
              </a:xfrm>
              <a:prstGeom prst="rect">
                <a:avLst/>
              </a:prstGeom>
              <a:blipFill>
                <a:blip r:embed="rId17"/>
                <a:stretch>
                  <a:fillRect l="-4848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D26FAC3-C007-47E1-B898-041CCD0C5945}"/>
              </a:ext>
            </a:extLst>
          </p:cNvPr>
          <p:cNvSpPr/>
          <p:nvPr/>
        </p:nvSpPr>
        <p:spPr>
          <a:xfrm>
            <a:off x="10241381" y="2982893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DE9A32E5-F0A5-4607-A308-FDA09916CBC0}"/>
                  </a:ext>
                </a:extLst>
              </p:cNvPr>
              <p:cNvSpPr/>
              <p:nvPr/>
            </p:nvSpPr>
            <p:spPr>
              <a:xfrm>
                <a:off x="9404366" y="903249"/>
                <a:ext cx="1467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導体の長さ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DE9A32E5-F0A5-4607-A308-FDA09916C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366" y="903249"/>
                <a:ext cx="1467005" cy="369332"/>
              </a:xfrm>
              <a:prstGeom prst="rect">
                <a:avLst/>
              </a:prstGeom>
              <a:blipFill>
                <a:blip r:embed="rId18"/>
                <a:stretch>
                  <a:fillRect l="-3750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矢印: 左 52">
            <a:extLst>
              <a:ext uri="{FF2B5EF4-FFF2-40B4-BE49-F238E27FC236}">
                <a16:creationId xmlns:a16="http://schemas.microsoft.com/office/drawing/2014/main" id="{DBB0100E-8A3A-4EB2-A29D-7E21DDAB73CB}"/>
              </a:ext>
            </a:extLst>
          </p:cNvPr>
          <p:cNvSpPr/>
          <p:nvPr/>
        </p:nvSpPr>
        <p:spPr>
          <a:xfrm>
            <a:off x="9076606" y="3202531"/>
            <a:ext cx="712978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1FF6B98-4B40-4056-8744-2BC43ECEEDD3}"/>
                  </a:ext>
                </a:extLst>
              </p:cNvPr>
              <p:cNvSpPr/>
              <p:nvPr/>
            </p:nvSpPr>
            <p:spPr>
              <a:xfrm>
                <a:off x="8501565" y="3741252"/>
                <a:ext cx="1953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一様電界・電場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1FF6B98-4B40-4056-8744-2BC43ECEE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65" y="3741252"/>
                <a:ext cx="1953805" cy="369332"/>
              </a:xfrm>
              <a:prstGeom prst="rect">
                <a:avLst/>
              </a:prstGeom>
              <a:blipFill>
                <a:blip r:embed="rId19"/>
                <a:stretch>
                  <a:fillRect l="-2813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511C4393-0C3A-4D37-BE06-40C8746118CA}"/>
                  </a:ext>
                </a:extLst>
              </p:cNvPr>
              <p:cNvSpPr/>
              <p:nvPr/>
            </p:nvSpPr>
            <p:spPr>
              <a:xfrm>
                <a:off x="9507303" y="4640683"/>
                <a:ext cx="1259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511C4393-0C3A-4D37-BE06-40C874611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303" y="4640683"/>
                <a:ext cx="1259576" cy="369332"/>
              </a:xfrm>
              <a:prstGeom prst="rect">
                <a:avLst/>
              </a:prstGeom>
              <a:blipFill>
                <a:blip r:embed="rId20"/>
                <a:stretch>
                  <a:fillRect l="-4369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5A8103C-0797-4378-A55E-73886D147CBF}"/>
              </a:ext>
            </a:extLst>
          </p:cNvPr>
          <p:cNvCxnSpPr>
            <a:cxnSpLocks/>
          </p:cNvCxnSpPr>
          <p:nvPr/>
        </p:nvCxnSpPr>
        <p:spPr>
          <a:xfrm>
            <a:off x="9950473" y="2184826"/>
            <a:ext cx="97490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B8567BA-F5A4-4D3A-813F-C243667C003D}"/>
                  </a:ext>
                </a:extLst>
              </p:cNvPr>
              <p:cNvSpPr/>
              <p:nvPr/>
            </p:nvSpPr>
            <p:spPr>
              <a:xfrm>
                <a:off x="10235204" y="1937343"/>
                <a:ext cx="48442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𝒗𝒕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B8567BA-F5A4-4D3A-813F-C243667C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04" y="1937343"/>
                <a:ext cx="48442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7C7E804-3E35-4819-8071-6CB91C86FA21}"/>
              </a:ext>
            </a:extLst>
          </p:cNvPr>
          <p:cNvCxnSpPr/>
          <p:nvPr/>
        </p:nvCxnSpPr>
        <p:spPr>
          <a:xfrm>
            <a:off x="9701520" y="2529163"/>
            <a:ext cx="5928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30646DB6-A2B4-4EB9-96F9-8854F8407F77}"/>
                  </a:ext>
                </a:extLst>
              </p:cNvPr>
              <p:cNvSpPr/>
              <p:nvPr/>
            </p:nvSpPr>
            <p:spPr>
              <a:xfrm>
                <a:off x="9727412" y="2154195"/>
                <a:ext cx="4320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30646DB6-A2B4-4EB9-96F9-8854F8407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12" y="2154195"/>
                <a:ext cx="43205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3A3A8135-C1B4-4AA0-9B57-0BF0BA8FCC18}"/>
              </a:ext>
            </a:extLst>
          </p:cNvPr>
          <p:cNvGrpSpPr/>
          <p:nvPr/>
        </p:nvGrpSpPr>
        <p:grpSpPr>
          <a:xfrm>
            <a:off x="8379987" y="5046279"/>
            <a:ext cx="3455067" cy="1172767"/>
            <a:chOff x="6430532" y="4089340"/>
            <a:chExt cx="4917749" cy="1669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41084628-63E7-4E8E-9948-4AA3110C6365}"/>
                    </a:ext>
                  </a:extLst>
                </p:cNvPr>
                <p:cNvSpPr/>
                <p:nvPr/>
              </p:nvSpPr>
              <p:spPr>
                <a:xfrm>
                  <a:off x="9114115" y="4321665"/>
                  <a:ext cx="1937556" cy="3942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単位体積中に</a:t>
                  </a:r>
                  <a14:m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個</a:t>
                  </a:r>
                </a:p>
              </p:txBody>
            </p:sp>
          </mc:Choice>
          <mc:Fallback xmlns=""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41084628-63E7-4E8E-9948-4AA3110C6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4115" y="4321665"/>
                  <a:ext cx="1937556" cy="394265"/>
                </a:xfrm>
                <a:prstGeom prst="rect">
                  <a:avLst/>
                </a:prstGeom>
                <a:blipFill>
                  <a:blip r:embed="rId23"/>
                  <a:stretch>
                    <a:fillRect l="-448" t="-2222" b="-1777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863CEE74-3F3F-4DCE-AB74-AA181613C367}"/>
                </a:ext>
              </a:extLst>
            </p:cNvPr>
            <p:cNvGrpSpPr/>
            <p:nvPr/>
          </p:nvGrpSpPr>
          <p:grpSpPr>
            <a:xfrm>
              <a:off x="6430532" y="4089340"/>
              <a:ext cx="2335726" cy="1669251"/>
              <a:chOff x="6430532" y="4089340"/>
              <a:chExt cx="2335726" cy="1669251"/>
            </a:xfrm>
          </p:grpSpPr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3EB71BF3-45C8-463D-BB1C-C6A30095E158}"/>
                  </a:ext>
                </a:extLst>
              </p:cNvPr>
              <p:cNvGrpSpPr/>
              <p:nvPr/>
            </p:nvGrpSpPr>
            <p:grpSpPr>
              <a:xfrm>
                <a:off x="6947220" y="4517374"/>
                <a:ext cx="1819038" cy="1241217"/>
                <a:chOff x="3242586" y="4168702"/>
                <a:chExt cx="1819038" cy="1241217"/>
              </a:xfrm>
            </p:grpSpPr>
            <p:cxnSp>
              <p:nvCxnSpPr>
                <p:cNvPr id="64" name="直線コネクタ 63">
                  <a:extLst>
                    <a:ext uri="{FF2B5EF4-FFF2-40B4-BE49-F238E27FC236}">
                      <a16:creationId xmlns:a16="http://schemas.microsoft.com/office/drawing/2014/main" id="{8D246E22-541E-41B0-886E-E71A79C35F4E}"/>
                    </a:ext>
                  </a:extLst>
                </p:cNvPr>
                <p:cNvCxnSpPr/>
                <p:nvPr/>
              </p:nvCxnSpPr>
              <p:spPr>
                <a:xfrm>
                  <a:off x="3596632" y="5403973"/>
                  <a:ext cx="11492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楕円 64">
                  <a:extLst>
                    <a:ext uri="{FF2B5EF4-FFF2-40B4-BE49-F238E27FC236}">
                      <a16:creationId xmlns:a16="http://schemas.microsoft.com/office/drawing/2014/main" id="{67B1FAA4-C1D7-46F1-9E49-CBF5B6786F59}"/>
                    </a:ext>
                  </a:extLst>
                </p:cNvPr>
                <p:cNvSpPr/>
                <p:nvPr/>
              </p:nvSpPr>
              <p:spPr>
                <a:xfrm>
                  <a:off x="3242586" y="4168702"/>
                  <a:ext cx="653143" cy="1241217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  <p:cxnSp>
              <p:nvCxnSpPr>
                <p:cNvPr id="66" name="直線コネクタ 65">
                  <a:extLst>
                    <a:ext uri="{FF2B5EF4-FFF2-40B4-BE49-F238E27FC236}">
                      <a16:creationId xmlns:a16="http://schemas.microsoft.com/office/drawing/2014/main" id="{E82F39BC-2A36-4ADE-B857-D80BAAFBEB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96632" y="4173054"/>
                  <a:ext cx="1148522" cy="143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楕円 66">
                  <a:extLst>
                    <a:ext uri="{FF2B5EF4-FFF2-40B4-BE49-F238E27FC236}">
                      <a16:creationId xmlns:a16="http://schemas.microsoft.com/office/drawing/2014/main" id="{D1B4D25B-FD15-4CD9-861E-8003089710D9}"/>
                    </a:ext>
                  </a:extLst>
                </p:cNvPr>
                <p:cNvSpPr/>
                <p:nvPr/>
              </p:nvSpPr>
              <p:spPr>
                <a:xfrm>
                  <a:off x="4408481" y="4168702"/>
                  <a:ext cx="653143" cy="124121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2D050">
                        <a:tint val="66000"/>
                        <a:satMod val="160000"/>
                      </a:srgbClr>
                    </a:gs>
                    <a:gs pos="50000">
                      <a:srgbClr val="92D050">
                        <a:tint val="44500"/>
                        <a:satMod val="160000"/>
                      </a:srgbClr>
                    </a:gs>
                    <a:gs pos="100000">
                      <a:srgbClr val="92D05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  <p:sp>
              <p:nvSpPr>
                <p:cNvPr id="68" name="楕円 67">
                  <a:extLst>
                    <a:ext uri="{FF2B5EF4-FFF2-40B4-BE49-F238E27FC236}">
                      <a16:creationId xmlns:a16="http://schemas.microsoft.com/office/drawing/2014/main" id="{57498D53-240D-4FF4-9CD0-1347D0CDF049}"/>
                    </a:ext>
                  </a:extLst>
                </p:cNvPr>
                <p:cNvSpPr/>
                <p:nvPr/>
              </p:nvSpPr>
              <p:spPr>
                <a:xfrm>
                  <a:off x="4004904" y="4365304"/>
                  <a:ext cx="146908" cy="1469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  <p:sp>
              <p:nvSpPr>
                <p:cNvPr id="69" name="楕円 68">
                  <a:extLst>
                    <a:ext uri="{FF2B5EF4-FFF2-40B4-BE49-F238E27FC236}">
                      <a16:creationId xmlns:a16="http://schemas.microsoft.com/office/drawing/2014/main" id="{4A3C82DA-1BF0-412F-9A4F-B869C68A96A1}"/>
                    </a:ext>
                  </a:extLst>
                </p:cNvPr>
                <p:cNvSpPr/>
                <p:nvPr/>
              </p:nvSpPr>
              <p:spPr>
                <a:xfrm>
                  <a:off x="3517006" y="4931262"/>
                  <a:ext cx="146908" cy="1469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  <p:sp>
              <p:nvSpPr>
                <p:cNvPr id="70" name="楕円 69">
                  <a:extLst>
                    <a:ext uri="{FF2B5EF4-FFF2-40B4-BE49-F238E27FC236}">
                      <a16:creationId xmlns:a16="http://schemas.microsoft.com/office/drawing/2014/main" id="{3C0CAC7D-645C-4E5C-BB93-48AF959667C7}"/>
                    </a:ext>
                  </a:extLst>
                </p:cNvPr>
                <p:cNvSpPr/>
                <p:nvPr/>
              </p:nvSpPr>
              <p:spPr>
                <a:xfrm>
                  <a:off x="4205187" y="5094164"/>
                  <a:ext cx="146908" cy="14690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tint val="66000"/>
                        <a:satMod val="160000"/>
                      </a:srgbClr>
                    </a:gs>
                    <a:gs pos="50000">
                      <a:srgbClr val="FFC000">
                        <a:tint val="44500"/>
                        <a:satMod val="160000"/>
                      </a:srgbClr>
                    </a:gs>
                    <a:gs pos="100000">
                      <a:srgbClr val="FFC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</p:grp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72C6609E-B434-4C05-AE0B-2AD540FC0E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0765" y="4389039"/>
                <a:ext cx="1253925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8F870943-92C3-4443-BC53-AC03DA0D367A}"/>
                      </a:ext>
                    </a:extLst>
                  </p:cNvPr>
                  <p:cNvSpPr/>
                  <p:nvPr/>
                </p:nvSpPr>
                <p:spPr>
                  <a:xfrm>
                    <a:off x="7663645" y="4089340"/>
                    <a:ext cx="459063" cy="3942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62" name="正方形/長方形 61">
                    <a:extLst>
                      <a:ext uri="{FF2B5EF4-FFF2-40B4-BE49-F238E27FC236}">
                        <a16:creationId xmlns:a16="http://schemas.microsoft.com/office/drawing/2014/main" id="{8F870943-92C3-4443-BC53-AC03DA0D36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3645" y="4089340"/>
                    <a:ext cx="459063" cy="3942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正方形/長方形 62">
                    <a:extLst>
                      <a:ext uri="{FF2B5EF4-FFF2-40B4-BE49-F238E27FC236}">
                        <a16:creationId xmlns:a16="http://schemas.microsoft.com/office/drawing/2014/main" id="{92EEB31C-EB87-4A18-858D-2D5903B9BE24}"/>
                      </a:ext>
                    </a:extLst>
                  </p:cNvPr>
                  <p:cNvSpPr/>
                  <p:nvPr/>
                </p:nvSpPr>
                <p:spPr>
                  <a:xfrm>
                    <a:off x="6430532" y="4785004"/>
                    <a:ext cx="1040604" cy="3942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断面積</a:t>
                    </a:r>
                    <a14:m>
                      <m:oMath xmlns:m="http://schemas.openxmlformats.org/officeDocument/2006/math">
                        <m:r>
                          <a:rPr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a14:m>
                    <a:endParaRPr lang="ja-JP" altLang="en-US" sz="1200" i="1" dirty="0"/>
                  </a:p>
                </p:txBody>
              </p:sp>
            </mc:Choice>
            <mc:Fallback xmlns="">
              <p:sp>
                <p:nvSpPr>
                  <p:cNvPr id="63" name="正方形/長方形 62">
                    <a:extLst>
                      <a:ext uri="{FF2B5EF4-FFF2-40B4-BE49-F238E27FC236}">
                        <a16:creationId xmlns:a16="http://schemas.microsoft.com/office/drawing/2014/main" id="{92EEB31C-EB87-4A18-858D-2D5903B9BE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0532" y="4785004"/>
                    <a:ext cx="1040604" cy="3942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33" t="-4444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DE33397B-A496-4638-A181-60B72E4C49A0}"/>
                    </a:ext>
                  </a:extLst>
                </p:cNvPr>
                <p:cNvSpPr/>
                <p:nvPr/>
              </p:nvSpPr>
              <p:spPr>
                <a:xfrm>
                  <a:off x="9114115" y="5060330"/>
                  <a:ext cx="2234166" cy="65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導体中の電荷の数は</a:t>
                  </a:r>
                  <a:endParaRPr lang="en-US" altLang="ja-JP" sz="1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  <a:p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合計で</a:t>
                  </a:r>
                  <a14:m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ja-JP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個</a:t>
                  </a:r>
                </a:p>
              </p:txBody>
            </p:sp>
          </mc:Choice>
          <mc:Fallback xmlns=""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DE33397B-A496-4638-A181-60B72E4C49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4115" y="5060330"/>
                  <a:ext cx="2234166" cy="657108"/>
                </a:xfrm>
                <a:prstGeom prst="rect">
                  <a:avLst/>
                </a:prstGeom>
                <a:blipFill>
                  <a:blip r:embed="rId26"/>
                  <a:stretch>
                    <a:fillRect l="-389" b="-1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434DE4C4-0091-49B0-8CD2-70B4412E3FD8}"/>
                    </a:ext>
                  </a:extLst>
                </p:cNvPr>
                <p:cNvSpPr/>
                <p:nvPr/>
              </p:nvSpPr>
              <p:spPr>
                <a:xfrm>
                  <a:off x="9102892" y="4690996"/>
                  <a:ext cx="1859159" cy="3942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2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導体の体積</a:t>
                  </a:r>
                  <a14:m>
                    <m:oMath xmlns:m="http://schemas.openxmlformats.org/officeDocument/2006/math">
                      <m:r>
                        <a:rPr lang="en-US" altLang="ja-JP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ja-JP" altLang="en-US" sz="1200" dirty="0"/>
                </a:p>
              </p:txBody>
            </p:sp>
          </mc:Choice>
          <mc:Fallback xmlns="">
            <p:sp>
              <p:nvSpPr>
                <p:cNvPr id="72" name="正方形/長方形 71">
                  <a:extLst>
                    <a:ext uri="{FF2B5EF4-FFF2-40B4-BE49-F238E27FC236}">
                      <a16:creationId xmlns:a16="http://schemas.microsoft.com/office/drawing/2014/main" id="{434DE4C4-0091-49B0-8CD2-70B4412E3F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2892" y="4690996"/>
                  <a:ext cx="1859159" cy="394265"/>
                </a:xfrm>
                <a:prstGeom prst="rect">
                  <a:avLst/>
                </a:prstGeom>
                <a:blipFill>
                  <a:blip r:embed="rId27"/>
                  <a:stretch>
                    <a:fillRect l="-467" t="-2174" b="-130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81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B4B5E-2492-4F25-998B-8C73CE03CDAC}"/>
                  </a:ext>
                </a:extLst>
              </p:cNvPr>
              <p:cNvSpPr/>
              <p:nvPr/>
            </p:nvSpPr>
            <p:spPr>
              <a:xfrm>
                <a:off x="533400" y="1631739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全電子がされる仕事は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  <a:p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⑤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9AB4B5E-2492-4F25-998B-8C73CE03C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31739"/>
                <a:ext cx="6096000" cy="1200329"/>
              </a:xfrm>
              <a:prstGeom prst="rect">
                <a:avLst/>
              </a:prstGeom>
              <a:blipFill>
                <a:blip r:embed="rId2"/>
                <a:stretch>
                  <a:fillRect l="-1600" t="-5584" b="-8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7F5496-17FB-4039-9061-51158A72252A}"/>
              </a:ext>
            </a:extLst>
          </p:cNvPr>
          <p:cNvSpPr/>
          <p:nvPr/>
        </p:nvSpPr>
        <p:spPr>
          <a:xfrm>
            <a:off x="431801" y="856357"/>
            <a:ext cx="843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◎電気伝導モデルによる電力と電力量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ジュール熱の説明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70C4478-A647-4B16-85C8-63DA01A5D8A3}"/>
                  </a:ext>
                </a:extLst>
              </p:cNvPr>
              <p:cNvSpPr txBox="1"/>
              <p:nvPr/>
            </p:nvSpPr>
            <p:spPr>
              <a:xfrm>
                <a:off x="2080119" y="2069196"/>
                <a:ext cx="1116781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kumimoji="1"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70C4478-A647-4B16-85C8-63DA01A5D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19" y="2069196"/>
                <a:ext cx="1116781" cy="918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74D99E-D322-464E-B8F3-C557C8B9F5AE}"/>
                  </a:ext>
                </a:extLst>
              </p:cNvPr>
              <p:cNvSpPr txBox="1"/>
              <p:nvPr/>
            </p:nvSpPr>
            <p:spPr>
              <a:xfrm>
                <a:off x="3182345" y="2292059"/>
                <a:ext cx="12533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kumimoji="1"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874D99E-D322-464E-B8F3-C557C8B9F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45" y="2292059"/>
                <a:ext cx="12533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12B065E-B08A-4C55-97B9-B43D113F41E3}"/>
                  </a:ext>
                </a:extLst>
              </p:cNvPr>
              <p:cNvSpPr txBox="1"/>
              <p:nvPr/>
            </p:nvSpPr>
            <p:spPr>
              <a:xfrm>
                <a:off x="4372180" y="2284655"/>
                <a:ext cx="29184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𝒏𝑺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12B065E-B08A-4C55-97B9-B43D113F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80" y="2284655"/>
                <a:ext cx="291849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A6DBA7-9B6F-4E80-9898-F1282D4CFC48}"/>
                  </a:ext>
                </a:extLst>
              </p:cNvPr>
              <p:cNvSpPr txBox="1"/>
              <p:nvPr/>
            </p:nvSpPr>
            <p:spPr>
              <a:xfrm>
                <a:off x="7269939" y="2263995"/>
                <a:ext cx="11751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𝑰𝒕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A6DBA7-9B6F-4E80-9898-F1282D4C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939" y="2263995"/>
                <a:ext cx="117519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76BEC2D-4A82-4A8F-92D6-0BA15FC47718}"/>
                  </a:ext>
                </a:extLst>
              </p:cNvPr>
              <p:cNvSpPr txBox="1"/>
              <p:nvPr/>
            </p:nvSpPr>
            <p:spPr>
              <a:xfrm>
                <a:off x="8385186" y="2251200"/>
                <a:ext cx="10116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𝑷𝒕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76BEC2D-4A82-4A8F-92D6-0BA15FC47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186" y="2251200"/>
                <a:ext cx="10116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楕円 27">
            <a:extLst>
              <a:ext uri="{FF2B5EF4-FFF2-40B4-BE49-F238E27FC236}">
                <a16:creationId xmlns:a16="http://schemas.microsoft.com/office/drawing/2014/main" id="{C768CF51-FA19-4F4D-B5AB-19B8CA7647AD}"/>
              </a:ext>
            </a:extLst>
          </p:cNvPr>
          <p:cNvSpPr/>
          <p:nvPr/>
        </p:nvSpPr>
        <p:spPr>
          <a:xfrm>
            <a:off x="5018539" y="4359229"/>
            <a:ext cx="146908" cy="1469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B27C55-8F59-4ECA-ADCF-3C21E14FA1F4}"/>
              </a:ext>
            </a:extLst>
          </p:cNvPr>
          <p:cNvCxnSpPr/>
          <p:nvPr/>
        </p:nvCxnSpPr>
        <p:spPr>
          <a:xfrm>
            <a:off x="5175150" y="4433112"/>
            <a:ext cx="5928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E78480-5D36-45EE-84FF-EEE1BB9C8C89}"/>
              </a:ext>
            </a:extLst>
          </p:cNvPr>
          <p:cNvSpPr/>
          <p:nvPr/>
        </p:nvSpPr>
        <p:spPr>
          <a:xfrm>
            <a:off x="4825245" y="44796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5CEF7EA-BF91-4D2B-A7CB-3A9AD5067CA8}"/>
                  </a:ext>
                </a:extLst>
              </p:cNvPr>
              <p:cNvSpPr/>
              <p:nvPr/>
            </p:nvSpPr>
            <p:spPr>
              <a:xfrm>
                <a:off x="5531154" y="4372161"/>
                <a:ext cx="47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5CEF7EA-BF91-4D2B-A7CB-3A9AD5067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154" y="4372161"/>
                <a:ext cx="470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7767287-DF61-4499-A4B3-B21C80372040}"/>
              </a:ext>
            </a:extLst>
          </p:cNvPr>
          <p:cNvGrpSpPr/>
          <p:nvPr/>
        </p:nvGrpSpPr>
        <p:grpSpPr>
          <a:xfrm>
            <a:off x="3638540" y="3485747"/>
            <a:ext cx="3248484" cy="1829439"/>
            <a:chOff x="6741847" y="1353976"/>
            <a:chExt cx="3248484" cy="1272201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BA61A64C-8DE7-4B73-9316-4B89BE89F0B7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V="1">
              <a:off x="6953743" y="1353976"/>
              <a:ext cx="2824692" cy="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A64F284-4F78-4A85-96F1-4C8E25F693CF}"/>
                </a:ext>
              </a:extLst>
            </p:cNvPr>
            <p:cNvCxnSpPr/>
            <p:nvPr/>
          </p:nvCxnSpPr>
          <p:spPr>
            <a:xfrm>
              <a:off x="6953743" y="2623221"/>
              <a:ext cx="2826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BDDB5A9D-D047-41C1-9304-087A61A5B915}"/>
                </a:ext>
              </a:extLst>
            </p:cNvPr>
            <p:cNvSpPr/>
            <p:nvPr/>
          </p:nvSpPr>
          <p:spPr>
            <a:xfrm>
              <a:off x="6741847" y="1355453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10AE5B5F-75E7-4715-BFCF-491553C3C7D8}"/>
                </a:ext>
              </a:extLst>
            </p:cNvPr>
            <p:cNvSpPr/>
            <p:nvPr/>
          </p:nvSpPr>
          <p:spPr>
            <a:xfrm>
              <a:off x="9566539" y="1353976"/>
              <a:ext cx="423792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64A14B0-DF8C-43D0-9994-55FB624CC51A}"/>
              </a:ext>
            </a:extLst>
          </p:cNvPr>
          <p:cNvGrpSpPr/>
          <p:nvPr/>
        </p:nvGrpSpPr>
        <p:grpSpPr>
          <a:xfrm>
            <a:off x="3470891" y="4436121"/>
            <a:ext cx="3495099" cy="1869498"/>
            <a:chOff x="7580038" y="2549935"/>
            <a:chExt cx="3495099" cy="1869498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54F5E89-DCF8-45B9-86B0-DB21647C3A9D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2549935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E72B0140-BB6C-4329-A959-9BF4E0D69D09}"/>
                </a:ext>
              </a:extLst>
            </p:cNvPr>
            <p:cNvCxnSpPr>
              <a:cxnSpLocks/>
            </p:cNvCxnSpPr>
            <p:nvPr/>
          </p:nvCxnSpPr>
          <p:spPr>
            <a:xfrm>
              <a:off x="10784275" y="2582437"/>
              <a:ext cx="284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F76724C-EDBC-43C7-9B6F-C541BFF52B6D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49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EC6FC9FC-AAF9-4C65-84DE-974E5382D9D0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114" y="2562824"/>
              <a:ext cx="0" cy="16051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009B21B-62F4-4996-A3ED-F70456CDC0A2}"/>
                </a:ext>
              </a:extLst>
            </p:cNvPr>
            <p:cNvCxnSpPr>
              <a:cxnSpLocks/>
            </p:cNvCxnSpPr>
            <p:nvPr/>
          </p:nvCxnSpPr>
          <p:spPr>
            <a:xfrm>
              <a:off x="7580038" y="4152743"/>
              <a:ext cx="16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E63078DB-7044-4BBB-B69B-6723F0F61F51}"/>
                </a:ext>
              </a:extLst>
            </p:cNvPr>
            <p:cNvCxnSpPr>
              <a:cxnSpLocks/>
            </p:cNvCxnSpPr>
            <p:nvPr/>
          </p:nvCxnSpPr>
          <p:spPr>
            <a:xfrm>
              <a:off x="9419730" y="4150838"/>
              <a:ext cx="165540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C69A2953-4276-4328-9370-AAFD226E1D62}"/>
                </a:ext>
              </a:extLst>
            </p:cNvPr>
            <p:cNvCxnSpPr>
              <a:cxnSpLocks/>
            </p:cNvCxnSpPr>
            <p:nvPr/>
          </p:nvCxnSpPr>
          <p:spPr>
            <a:xfrm>
              <a:off x="9407431" y="3903976"/>
              <a:ext cx="0" cy="5154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B14D9B8-5AAB-440B-93AF-3BC1CFABB94D}"/>
                </a:ext>
              </a:extLst>
            </p:cNvPr>
            <p:cNvCxnSpPr>
              <a:cxnSpLocks/>
            </p:cNvCxnSpPr>
            <p:nvPr/>
          </p:nvCxnSpPr>
          <p:spPr>
            <a:xfrm>
              <a:off x="9263059" y="4007620"/>
              <a:ext cx="0" cy="3172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D26FAC3-C007-47E1-B898-041CCD0C5945}"/>
              </a:ext>
            </a:extLst>
          </p:cNvPr>
          <p:cNvSpPr/>
          <p:nvPr/>
        </p:nvSpPr>
        <p:spPr>
          <a:xfrm>
            <a:off x="5366294" y="4714673"/>
            <a:ext cx="10723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電界・電場から受ける力</a:t>
            </a:r>
          </a:p>
        </p:txBody>
      </p:sp>
      <p:sp>
        <p:nvSpPr>
          <p:cNvPr id="53" name="矢印: 左 52">
            <a:extLst>
              <a:ext uri="{FF2B5EF4-FFF2-40B4-BE49-F238E27FC236}">
                <a16:creationId xmlns:a16="http://schemas.microsoft.com/office/drawing/2014/main" id="{DBB0100E-8A3A-4EB2-A29D-7E21DDAB73CB}"/>
              </a:ext>
            </a:extLst>
          </p:cNvPr>
          <p:cNvSpPr/>
          <p:nvPr/>
        </p:nvSpPr>
        <p:spPr>
          <a:xfrm rot="10800000">
            <a:off x="3883819" y="3661327"/>
            <a:ext cx="2757926" cy="5755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1FF6B98-4B40-4056-8744-2BC43ECEEDD3}"/>
                  </a:ext>
                </a:extLst>
              </p:cNvPr>
              <p:cNvSpPr/>
              <p:nvPr/>
            </p:nvSpPr>
            <p:spPr>
              <a:xfrm>
                <a:off x="7872476" y="4985980"/>
                <a:ext cx="402906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・全電子が一様電界・電場によってされた仕事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は電力量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,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ジュール熱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であることがわかる。</a:t>
                </a:r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1FF6B98-4B40-4056-8744-2BC43ECEE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76" y="4985980"/>
                <a:ext cx="4029068" cy="1015663"/>
              </a:xfrm>
              <a:prstGeom prst="rect">
                <a:avLst/>
              </a:prstGeom>
              <a:blipFill>
                <a:blip r:embed="rId9"/>
                <a:stretch>
                  <a:fillRect l="-1513" t="-3593" r="-1210" b="-8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0F164479-0DF3-48C0-9E05-3A100AB27A54}"/>
              </a:ext>
            </a:extLst>
          </p:cNvPr>
          <p:cNvSpPr/>
          <p:nvPr/>
        </p:nvSpPr>
        <p:spPr>
          <a:xfrm>
            <a:off x="8544498" y="197429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endParaRPr lang="ja-JP" altLang="en-US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F9BDD6B-C34F-42EC-A738-CC11258065B2}"/>
                  </a:ext>
                </a:extLst>
              </p:cNvPr>
              <p:cNvSpPr txBox="1"/>
              <p:nvPr/>
            </p:nvSpPr>
            <p:spPr>
              <a:xfrm>
                <a:off x="9437308" y="2244233"/>
                <a:ext cx="8594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F9BDD6B-C34F-42EC-A738-CC1125806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308" y="2244233"/>
                <a:ext cx="85940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E3E9934-ACA8-4FAC-950C-6D5A65DB29A1}"/>
              </a:ext>
            </a:extLst>
          </p:cNvPr>
          <p:cNvSpPr/>
          <p:nvPr/>
        </p:nvSpPr>
        <p:spPr>
          <a:xfrm>
            <a:off x="9795970" y="197429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電力量</a:t>
            </a:r>
            <a:endParaRPr lang="ja-JP" altLang="en-US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0E80204-F77E-4024-81F3-1BF02948D00A}"/>
                  </a:ext>
                </a:extLst>
              </p:cNvPr>
              <p:cNvSpPr/>
              <p:nvPr/>
            </p:nvSpPr>
            <p:spPr>
              <a:xfrm>
                <a:off x="3051782" y="3310047"/>
                <a:ext cx="51042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全電子が一様電界・電場によってされた仕事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ja-JP" dirty="0">
                  <a:solidFill>
                    <a:srgbClr val="FF0000"/>
                  </a:solidFill>
                  <a:latin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0E80204-F77E-4024-81F3-1BF02948D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782" y="3310047"/>
                <a:ext cx="5104218" cy="369332"/>
              </a:xfrm>
              <a:prstGeom prst="rect">
                <a:avLst/>
              </a:prstGeom>
              <a:blipFill>
                <a:blip r:embed="rId11"/>
                <a:stretch>
                  <a:fillRect l="-1075" t="-1311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53" grpId="0" animBg="1"/>
      <p:bldP spid="54" grpId="0"/>
      <p:bldP spid="75" grpId="0"/>
      <p:bldP spid="77" grpId="0"/>
      <p:bldP spid="78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D6CE411F-AEC7-4F27-B11B-F1EFB61CB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74"/>
          <a:stretch/>
        </p:blipFill>
        <p:spPr>
          <a:xfrm>
            <a:off x="651952" y="1614073"/>
            <a:ext cx="3291041" cy="3629853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7D37163-B8EB-4BBF-8245-E55A4BF75E26}"/>
              </a:ext>
            </a:extLst>
          </p:cNvPr>
          <p:cNvSpPr/>
          <p:nvPr/>
        </p:nvSpPr>
        <p:spPr>
          <a:xfrm>
            <a:off x="259992" y="856586"/>
            <a:ext cx="11624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問（１）抵抗の電力を求めなさい。さらに、回路に２００秒電流を流した場合の電力量を求めなさい。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3F00B30-0996-488B-8827-2DBA4DD60E92}"/>
                  </a:ext>
                </a:extLst>
              </p:cNvPr>
              <p:cNvSpPr txBox="1"/>
              <p:nvPr/>
            </p:nvSpPr>
            <p:spPr>
              <a:xfrm>
                <a:off x="4917752" y="1919290"/>
                <a:ext cx="2481257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3F00B30-0996-488B-8827-2DBA4DD6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52" y="1919290"/>
                <a:ext cx="2481257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786AF46-2356-4594-BA5F-64B580D658B9}"/>
                  </a:ext>
                </a:extLst>
              </p:cNvPr>
              <p:cNvSpPr txBox="1"/>
              <p:nvPr/>
            </p:nvSpPr>
            <p:spPr>
              <a:xfrm>
                <a:off x="4934684" y="4623235"/>
                <a:ext cx="3585918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𝟑𝟔𝟎𝟎𝟎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786AF46-2356-4594-BA5F-64B580D65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684" y="4623235"/>
                <a:ext cx="3585918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5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D64930-8709-415D-87F1-DADD3F33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3" r="41545"/>
          <a:stretch/>
        </p:blipFill>
        <p:spPr>
          <a:xfrm>
            <a:off x="594080" y="1647989"/>
            <a:ext cx="3231440" cy="362985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0099A7-5746-4D30-B602-B6BF5F63127C}"/>
              </a:ext>
            </a:extLst>
          </p:cNvPr>
          <p:cNvSpPr/>
          <p:nvPr/>
        </p:nvSpPr>
        <p:spPr>
          <a:xfrm>
            <a:off x="283633" y="816992"/>
            <a:ext cx="11624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問（２）抵抗の電力を求めなさい。さらに、回路に２００秒電流を流した場合の電力量を求めなさい。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B52E61-82C6-4E6C-901A-499F5EFBE847}"/>
                  </a:ext>
                </a:extLst>
              </p:cNvPr>
              <p:cNvSpPr txBox="1"/>
              <p:nvPr/>
            </p:nvSpPr>
            <p:spPr>
              <a:xfrm>
                <a:off x="4602048" y="1996586"/>
                <a:ext cx="2341090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𝑽𝑰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B52E61-82C6-4E6C-901A-499F5EFBE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48" y="1996586"/>
                <a:ext cx="2341090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0317E5-0448-415A-9E6E-1AD94F109CF1}"/>
                  </a:ext>
                </a:extLst>
              </p:cNvPr>
              <p:cNvSpPr txBox="1"/>
              <p:nvPr/>
            </p:nvSpPr>
            <p:spPr>
              <a:xfrm>
                <a:off x="4610514" y="4244061"/>
                <a:ext cx="29735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kumimoji="1"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60317E5-0448-415A-9E6E-1AD94F10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14" y="4244061"/>
                <a:ext cx="2973571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２．電力と電力量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E0099A7-5746-4D30-B602-B6BF5F63127C}"/>
              </a:ext>
            </a:extLst>
          </p:cNvPr>
          <p:cNvSpPr/>
          <p:nvPr/>
        </p:nvSpPr>
        <p:spPr>
          <a:xfrm>
            <a:off x="283633" y="816992"/>
            <a:ext cx="11624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問（３）各抵抗と回路全体の電力を求めなさい。さらに回路に、２００秒電流を流した場合の各抵抗と回路全体の電力量を求めなさい。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EC04DA-55A8-4939-A249-95833AD4A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87"/>
          <a:stretch/>
        </p:blipFill>
        <p:spPr>
          <a:xfrm>
            <a:off x="283633" y="1885307"/>
            <a:ext cx="3980281" cy="326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73592CB-6490-4979-A45A-D2864EB13828}"/>
                  </a:ext>
                </a:extLst>
              </p:cNvPr>
              <p:cNvSpPr txBox="1"/>
              <p:nvPr/>
            </p:nvSpPr>
            <p:spPr>
              <a:xfrm>
                <a:off x="4704904" y="2109566"/>
                <a:ext cx="2465931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73592CB-6490-4979-A45A-D2864EB1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04" y="2109566"/>
                <a:ext cx="2465931" cy="98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DF2F19C-AFBE-41E9-89D3-88C084C039B6}"/>
                  </a:ext>
                </a:extLst>
              </p:cNvPr>
              <p:cNvSpPr txBox="1"/>
              <p:nvPr/>
            </p:nvSpPr>
            <p:spPr>
              <a:xfrm>
                <a:off x="4755704" y="3606929"/>
                <a:ext cx="2465931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DF2F19C-AFBE-41E9-89D3-88C084C03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04" y="3606929"/>
                <a:ext cx="2465931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9410C33-E616-4318-8AF7-113F09591600}"/>
                  </a:ext>
                </a:extLst>
              </p:cNvPr>
              <p:cNvSpPr txBox="1"/>
              <p:nvPr/>
            </p:nvSpPr>
            <p:spPr>
              <a:xfrm>
                <a:off x="8289514" y="2004491"/>
                <a:ext cx="297568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9410C33-E616-4318-8AF7-113F0959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514" y="2004491"/>
                <a:ext cx="2975686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27782B-3103-45E0-87A6-8B3A71B82D4E}"/>
                  </a:ext>
                </a:extLst>
              </p:cNvPr>
              <p:cNvSpPr txBox="1"/>
              <p:nvPr/>
            </p:nvSpPr>
            <p:spPr>
              <a:xfrm>
                <a:off x="8336036" y="3631438"/>
                <a:ext cx="2975686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427782B-3103-45E0-87A6-8B3A71B8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36" y="3631438"/>
                <a:ext cx="2975686" cy="984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015E123-BD64-4425-9DBC-3FB6A50C27D1}"/>
              </a:ext>
            </a:extLst>
          </p:cNvPr>
          <p:cNvSpPr/>
          <p:nvPr/>
        </p:nvSpPr>
        <p:spPr>
          <a:xfrm>
            <a:off x="4328008" y="1778288"/>
            <a:ext cx="8771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抵抗１</a:t>
            </a:r>
            <a:endParaRPr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2D5D77B-764E-4F82-94DB-04868A44774A}"/>
              </a:ext>
            </a:extLst>
          </p:cNvPr>
          <p:cNvSpPr/>
          <p:nvPr/>
        </p:nvSpPr>
        <p:spPr>
          <a:xfrm>
            <a:off x="4328008" y="3193988"/>
            <a:ext cx="8771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抵抗２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03C6C9E-E286-47C2-889D-48194987D69A}"/>
                  </a:ext>
                </a:extLst>
              </p:cNvPr>
              <p:cNvSpPr txBox="1"/>
              <p:nvPr/>
            </p:nvSpPr>
            <p:spPr>
              <a:xfrm>
                <a:off x="5117770" y="5082232"/>
                <a:ext cx="50381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𝑨𝒍𝒍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03C6C9E-E286-47C2-889D-48194987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70" y="5082232"/>
                <a:ext cx="5038110" cy="492443"/>
              </a:xfrm>
              <a:prstGeom prst="rect">
                <a:avLst/>
              </a:prstGeom>
              <a:blipFill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EA5DACF-B572-4AF0-83FA-42ECB95548CA}"/>
                  </a:ext>
                </a:extLst>
              </p:cNvPr>
              <p:cNvSpPr txBox="1"/>
              <p:nvPr/>
            </p:nvSpPr>
            <p:spPr>
              <a:xfrm>
                <a:off x="5117770" y="5655625"/>
                <a:ext cx="46885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𝑨𝒍𝒍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EA5DACF-B572-4AF0-83FA-42ECB9554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70" y="5655625"/>
                <a:ext cx="468859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71ED50E-C47A-4AD4-9936-052273C43C80}"/>
              </a:ext>
            </a:extLst>
          </p:cNvPr>
          <p:cNvSpPr/>
          <p:nvPr/>
        </p:nvSpPr>
        <p:spPr>
          <a:xfrm>
            <a:off x="4328008" y="5004157"/>
            <a:ext cx="6463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3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３．抵抗の温度変化（非オーム抵抗）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576AD3A-58F6-47A5-B501-562E9EB2338A}"/>
                  </a:ext>
                </a:extLst>
              </p:cNvPr>
              <p:cNvSpPr/>
              <p:nvPr/>
            </p:nvSpPr>
            <p:spPr>
              <a:xfrm>
                <a:off x="368300" y="1006860"/>
                <a:ext cx="109855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実際の抵抗は、温度によってその抵抗値を変化させる。物質によって、大きくなることもあれば小さくなることもある。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純粋な金属の場合、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は、温度上昇とともにほぼ直線的に比例し、０℃の抵抗率を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℃での抵抗率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　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                     </a:t>
                </a:r>
                <a:r>
                  <a:rPr lang="el-GR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576AD3A-58F6-47A5-B501-562E9EB23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006860"/>
                <a:ext cx="10985500" cy="2554545"/>
              </a:xfrm>
              <a:prstGeom prst="rect">
                <a:avLst/>
              </a:prstGeom>
              <a:blipFill>
                <a:blip r:embed="rId2"/>
                <a:stretch>
                  <a:fillRect l="-555" t="-1193" r="-4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98C04E5-0D5F-4FE9-952E-E1597876E497}"/>
                  </a:ext>
                </a:extLst>
              </p:cNvPr>
              <p:cNvSpPr/>
              <p:nvPr/>
            </p:nvSpPr>
            <p:spPr>
              <a:xfrm>
                <a:off x="2036049" y="2853519"/>
                <a:ext cx="36488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ja-JP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altLang="ja-JP" sz="4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ja-JP" sz="4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98C04E5-0D5F-4FE9-952E-E1597876E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49" y="2853519"/>
                <a:ext cx="36488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70039B5-85B6-4916-A0E8-8113C8C8B2CE}"/>
                  </a:ext>
                </a:extLst>
              </p:cNvPr>
              <p:cNvSpPr/>
              <p:nvPr/>
            </p:nvSpPr>
            <p:spPr>
              <a:xfrm>
                <a:off x="6002580" y="2962565"/>
                <a:ext cx="24510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: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抵抗率の温度係数</a:t>
                </a: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B70039B5-85B6-4916-A0E8-8113C8C8B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80" y="2962565"/>
                <a:ext cx="2451056" cy="400110"/>
              </a:xfrm>
              <a:prstGeom prst="rect">
                <a:avLst/>
              </a:prstGeom>
              <a:blipFill>
                <a:blip r:embed="rId4"/>
                <a:stretch>
                  <a:fillRect t="-12121" r="-2239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94DA977-B499-4024-959D-F3938E1CA380}"/>
                  </a:ext>
                </a:extLst>
              </p:cNvPr>
              <p:cNvSpPr/>
              <p:nvPr/>
            </p:nvSpPr>
            <p:spPr>
              <a:xfrm>
                <a:off x="6062512" y="3387514"/>
                <a:ext cx="36342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: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セルシウス温度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1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単位に注意</a:t>
                </a:r>
                <a:endParaRPr lang="ja-JP" altLang="en-US" sz="2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94DA977-B499-4024-959D-F3938E1CA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12" y="3387514"/>
                <a:ext cx="3634200" cy="400110"/>
              </a:xfrm>
              <a:prstGeom prst="rect">
                <a:avLst/>
              </a:prstGeom>
              <a:blipFill>
                <a:blip r:embed="rId5"/>
                <a:stretch>
                  <a:fillRect t="-1230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>
            <a:extLst>
              <a:ext uri="{FF2B5EF4-FFF2-40B4-BE49-F238E27FC236}">
                <a16:creationId xmlns:a16="http://schemas.microsoft.com/office/drawing/2014/main" id="{940A19EA-BBBD-4644-9976-423C7BFE57F3}"/>
              </a:ext>
            </a:extLst>
          </p:cNvPr>
          <p:cNvSpPr/>
          <p:nvPr/>
        </p:nvSpPr>
        <p:spPr>
          <a:xfrm>
            <a:off x="5135140" y="4454653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CECF680-39E3-4816-AB56-7BA8066B9AF7}"/>
              </a:ext>
            </a:extLst>
          </p:cNvPr>
          <p:cNvSpPr/>
          <p:nvPr/>
        </p:nvSpPr>
        <p:spPr>
          <a:xfrm>
            <a:off x="4283085" y="5424471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6D2A6E5-E0AE-41D5-88AD-798A3E1B8DFD}"/>
              </a:ext>
            </a:extLst>
          </p:cNvPr>
          <p:cNvSpPr/>
          <p:nvPr/>
        </p:nvSpPr>
        <p:spPr>
          <a:xfrm>
            <a:off x="3486449" y="4523925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AB6AD3D-CD43-418E-B106-7B35964E7EB8}"/>
              </a:ext>
            </a:extLst>
          </p:cNvPr>
          <p:cNvSpPr/>
          <p:nvPr/>
        </p:nvSpPr>
        <p:spPr>
          <a:xfrm>
            <a:off x="3153940" y="5161234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07437D76-EAB2-4136-B8AC-0E81609E68D6}"/>
              </a:ext>
            </a:extLst>
          </p:cNvPr>
          <p:cNvSpPr/>
          <p:nvPr/>
        </p:nvSpPr>
        <p:spPr>
          <a:xfrm>
            <a:off x="2170268" y="5576870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8902C64-66B3-4B06-884A-3DA1157F0DE1}"/>
              </a:ext>
            </a:extLst>
          </p:cNvPr>
          <p:cNvSpPr/>
          <p:nvPr/>
        </p:nvSpPr>
        <p:spPr>
          <a:xfrm>
            <a:off x="1943102" y="4399234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AC5C85A-F119-4A76-8DC8-4698B95D7E58}"/>
              </a:ext>
            </a:extLst>
          </p:cNvPr>
          <p:cNvSpPr/>
          <p:nvPr/>
        </p:nvSpPr>
        <p:spPr>
          <a:xfrm>
            <a:off x="1120786" y="5194716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1359533-96EA-4AB4-8ABB-51A150C8B943}"/>
              </a:ext>
            </a:extLst>
          </p:cNvPr>
          <p:cNvCxnSpPr/>
          <p:nvPr/>
        </p:nvCxnSpPr>
        <p:spPr>
          <a:xfrm>
            <a:off x="2137064" y="5161234"/>
            <a:ext cx="858981" cy="11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A6029AF-BF15-4A80-BD6D-B1F765AAB115}"/>
              </a:ext>
            </a:extLst>
          </p:cNvPr>
          <p:cNvCxnSpPr>
            <a:cxnSpLocks/>
          </p:cNvCxnSpPr>
          <p:nvPr/>
        </p:nvCxnSpPr>
        <p:spPr>
          <a:xfrm flipH="1" flipV="1">
            <a:off x="2598245" y="4865670"/>
            <a:ext cx="474001" cy="413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11F6E8C-3297-452A-A9D4-66C80B349424}"/>
              </a:ext>
            </a:extLst>
          </p:cNvPr>
          <p:cNvCxnSpPr>
            <a:cxnSpLocks/>
          </p:cNvCxnSpPr>
          <p:nvPr/>
        </p:nvCxnSpPr>
        <p:spPr>
          <a:xfrm flipV="1">
            <a:off x="2637978" y="4782861"/>
            <a:ext cx="720435" cy="83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F27ED31-0EE9-4196-B32B-3F9422DE4EF2}"/>
              </a:ext>
            </a:extLst>
          </p:cNvPr>
          <p:cNvCxnSpPr>
            <a:cxnSpLocks/>
          </p:cNvCxnSpPr>
          <p:nvPr/>
        </p:nvCxnSpPr>
        <p:spPr>
          <a:xfrm flipH="1" flipV="1">
            <a:off x="3027816" y="4400188"/>
            <a:ext cx="325583" cy="394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E79EF7C-06E3-4357-90E6-C73DBEB4A62D}"/>
              </a:ext>
            </a:extLst>
          </p:cNvPr>
          <p:cNvCxnSpPr>
            <a:cxnSpLocks/>
          </p:cNvCxnSpPr>
          <p:nvPr/>
        </p:nvCxnSpPr>
        <p:spPr>
          <a:xfrm flipV="1">
            <a:off x="3104974" y="4244206"/>
            <a:ext cx="1988125" cy="145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C5E124E-F79E-44B1-A850-DB50D4A412CF}"/>
              </a:ext>
            </a:extLst>
          </p:cNvPr>
          <p:cNvCxnSpPr/>
          <p:nvPr/>
        </p:nvCxnSpPr>
        <p:spPr>
          <a:xfrm>
            <a:off x="685800" y="4027470"/>
            <a:ext cx="541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B1F6921-989D-41FC-BC3B-9211B546BC49}"/>
              </a:ext>
            </a:extLst>
          </p:cNvPr>
          <p:cNvCxnSpPr/>
          <p:nvPr/>
        </p:nvCxnSpPr>
        <p:spPr>
          <a:xfrm>
            <a:off x="660400" y="6199170"/>
            <a:ext cx="541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FA9B9345-9F48-4FBF-9792-B22EE3A6F71F}"/>
              </a:ext>
            </a:extLst>
          </p:cNvPr>
          <p:cNvSpPr/>
          <p:nvPr/>
        </p:nvSpPr>
        <p:spPr>
          <a:xfrm>
            <a:off x="1825734" y="4969936"/>
            <a:ext cx="303886" cy="303886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3226CFD-B328-465D-9C4E-70435921B497}"/>
              </a:ext>
            </a:extLst>
          </p:cNvPr>
          <p:cNvCxnSpPr>
            <a:cxnSpLocks/>
          </p:cNvCxnSpPr>
          <p:nvPr/>
        </p:nvCxnSpPr>
        <p:spPr>
          <a:xfrm flipV="1">
            <a:off x="8146532" y="3974968"/>
            <a:ext cx="0" cy="2308487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E903E22-A97D-4007-B642-8548CB2EF944}"/>
              </a:ext>
            </a:extLst>
          </p:cNvPr>
          <p:cNvCxnSpPr>
            <a:cxnSpLocks/>
          </p:cNvCxnSpPr>
          <p:nvPr/>
        </p:nvCxnSpPr>
        <p:spPr>
          <a:xfrm>
            <a:off x="8129684" y="6260969"/>
            <a:ext cx="2525843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542A380E-6073-4D43-B956-F38EBBF0DAC6}"/>
                  </a:ext>
                </a:extLst>
              </p:cNvPr>
              <p:cNvSpPr/>
              <p:nvPr/>
            </p:nvSpPr>
            <p:spPr>
              <a:xfrm>
                <a:off x="7199437" y="3738917"/>
                <a:ext cx="907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n-US" altLang="ja-JP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l-GR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ja-JP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542A380E-6073-4D43-B956-F38EBBF0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437" y="3738917"/>
                <a:ext cx="907556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0F85DE21-B625-41CE-8B58-F9CDF446A039}"/>
                  </a:ext>
                </a:extLst>
              </p:cNvPr>
              <p:cNvSpPr/>
              <p:nvPr/>
            </p:nvSpPr>
            <p:spPr>
              <a:xfrm>
                <a:off x="10609891" y="5999817"/>
                <a:ext cx="7273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[℃]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0F85DE21-B625-41CE-8B58-F9CDF446A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891" y="5999817"/>
                <a:ext cx="727314" cy="369332"/>
              </a:xfrm>
              <a:prstGeom prst="rect">
                <a:avLst/>
              </a:prstGeom>
              <a:blipFill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77A9CC6-7170-4F03-81D8-CEC7C235FA70}"/>
                  </a:ext>
                </a:extLst>
              </p:cNvPr>
              <p:cNvSpPr/>
              <p:nvPr/>
            </p:nvSpPr>
            <p:spPr>
              <a:xfrm>
                <a:off x="7489858" y="5830213"/>
                <a:ext cx="548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77A9CC6-7170-4F03-81D8-CEC7C235F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58" y="5830213"/>
                <a:ext cx="54854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09C1E8C-6623-400A-84A5-155CD5BD8CEF}"/>
              </a:ext>
            </a:extLst>
          </p:cNvPr>
          <p:cNvCxnSpPr>
            <a:cxnSpLocks/>
          </p:cNvCxnSpPr>
          <p:nvPr/>
        </p:nvCxnSpPr>
        <p:spPr>
          <a:xfrm flipH="1">
            <a:off x="8153400" y="5075496"/>
            <a:ext cx="231119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3F65A0A-2616-4741-B87F-88938874F85A}"/>
              </a:ext>
            </a:extLst>
          </p:cNvPr>
          <p:cNvCxnSpPr>
            <a:cxnSpLocks/>
          </p:cNvCxnSpPr>
          <p:nvPr/>
        </p:nvCxnSpPr>
        <p:spPr>
          <a:xfrm flipH="1">
            <a:off x="8153400" y="4443390"/>
            <a:ext cx="2271216" cy="623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822CF81-5285-4C0A-80A2-9432F6BC66E9}"/>
                  </a:ext>
                </a:extLst>
              </p:cNvPr>
              <p:cNvSpPr/>
              <p:nvPr/>
            </p:nvSpPr>
            <p:spPr>
              <a:xfrm>
                <a:off x="7698318" y="4804253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822CF81-5285-4C0A-80A2-9432F6BC6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18" y="4804253"/>
                <a:ext cx="45717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3A7DEF3-87BD-411C-B86F-14219D8F87A7}"/>
                  </a:ext>
                </a:extLst>
              </p:cNvPr>
              <p:cNvSpPr/>
              <p:nvPr/>
            </p:nvSpPr>
            <p:spPr>
              <a:xfrm>
                <a:off x="9971892" y="3874063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傾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き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43A7DEF3-87BD-411C-B86F-14219D8F8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892" y="3874063"/>
                <a:ext cx="791179" cy="369332"/>
              </a:xfrm>
              <a:prstGeom prst="rect">
                <a:avLst/>
              </a:prstGeom>
              <a:blipFill>
                <a:blip r:embed="rId10"/>
                <a:stretch>
                  <a:fillRect l="-6923" t="-13333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C152937-E527-4A5F-8250-399FE95A9D10}"/>
              </a:ext>
            </a:extLst>
          </p:cNvPr>
          <p:cNvSpPr/>
          <p:nvPr/>
        </p:nvSpPr>
        <p:spPr>
          <a:xfrm>
            <a:off x="10432374" y="488119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オーム抵抗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51F5E3B-F76C-4B4E-A679-3046EADA1A69}"/>
              </a:ext>
            </a:extLst>
          </p:cNvPr>
          <p:cNvSpPr/>
          <p:nvPr/>
        </p:nvSpPr>
        <p:spPr>
          <a:xfrm>
            <a:off x="10411182" y="420058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非オーム抵抗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2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23 C 0.00364 -0.01157 0.00625 -0.01527 0.0095 -0.02662 C 0.00781 -0.00578 0.00703 0.00787 0.00586 0.02987 L -0.01511 -0.02083 L 0.01667 0.01343 L -0.00391 -0.02199 L -0.01992 0.02037 C -0.01849 0.02084 -0.01589 0.03172 -0.01432 0.03264 C -0.01289 0.03334 -0.00951 0.01806 -0.00951 0.01829 L 0.00091 0.0125 L -0.00612 0.04144 L -0.02175 0.00093 L -0.01654 0.00371 L 0.01979 -0.01273 L 0.00065 -0.00023 Z " pathEditMode="relative" rAng="0" ptsTypes="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7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41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３．抵抗の温度変化（非オーム抵抗）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576AD3A-58F6-47A5-B501-562E9EB2338A}"/>
                  </a:ext>
                </a:extLst>
              </p:cNvPr>
              <p:cNvSpPr/>
              <p:nvPr/>
            </p:nvSpPr>
            <p:spPr>
              <a:xfrm>
                <a:off x="368300" y="1006860"/>
                <a:ext cx="109855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０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での抵抗率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.6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[Ω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・ｍ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の金属が、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500[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℃</a:t>
                </a:r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になったときの、抵抗率を求めなさい。ただし、抵抗率の温度係数を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.4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[1/K]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  <a:endParaRPr lang="en-US" altLang="ja-JP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                         </a:t>
                </a:r>
                <a:r>
                  <a:rPr lang="el-GR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B576AD3A-58F6-47A5-B501-562E9EB23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006860"/>
                <a:ext cx="10985500" cy="1015663"/>
              </a:xfrm>
              <a:prstGeom prst="rect">
                <a:avLst/>
              </a:prstGeom>
              <a:blipFill>
                <a:blip r:embed="rId2"/>
                <a:stretch>
                  <a:fillRect l="-555" t="-41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96F83094-5F9A-4B18-A6E3-31E3BDCF84DF}"/>
                  </a:ext>
                </a:extLst>
              </p:cNvPr>
              <p:cNvSpPr/>
              <p:nvPr/>
            </p:nvSpPr>
            <p:spPr>
              <a:xfrm>
                <a:off x="1400271" y="2022523"/>
                <a:ext cx="40751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ja-JP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altLang="ja-JP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ja-JP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3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より</a:t>
                </a: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96F83094-5F9A-4B18-A6E3-31E3BDCF8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71" y="2022523"/>
                <a:ext cx="4075155" cy="646331"/>
              </a:xfrm>
              <a:prstGeom prst="rect">
                <a:avLst/>
              </a:prstGeom>
              <a:blipFill>
                <a:blip r:embed="rId3"/>
                <a:stretch>
                  <a:fillRect t="-17925" r="-3593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C612D33E-A687-4869-A10B-0E980D427376}"/>
                  </a:ext>
                </a:extLst>
              </p:cNvPr>
              <p:cNvSpPr/>
              <p:nvPr/>
            </p:nvSpPr>
            <p:spPr>
              <a:xfrm>
                <a:off x="1261035" y="3016635"/>
                <a:ext cx="842878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ja-JP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ρ</m:t>
                      </m:r>
                      <m:r>
                        <a:rPr lang="en-US" altLang="ja-JP" sz="3600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6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×(1+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4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C612D33E-A687-4869-A10B-0E980D427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5" y="3016635"/>
                <a:ext cx="842878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E8F75B9-EDB5-41A0-B501-A67E48BBA69E}"/>
                  </a:ext>
                </a:extLst>
              </p:cNvPr>
              <p:cNvSpPr/>
              <p:nvPr/>
            </p:nvSpPr>
            <p:spPr>
              <a:xfrm>
                <a:off x="1644428" y="3893149"/>
                <a:ext cx="63898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6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×(1+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4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E8F75B9-EDB5-41A0-B501-A67E48BBA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28" y="3893149"/>
                <a:ext cx="63898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F36A2144-A4F0-45C2-A696-A93A15B98482}"/>
                  </a:ext>
                </a:extLst>
              </p:cNvPr>
              <p:cNvSpPr/>
              <p:nvPr/>
            </p:nvSpPr>
            <p:spPr>
              <a:xfrm>
                <a:off x="1644428" y="4887261"/>
                <a:ext cx="89031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.6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1.22=1.952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altLang="ja-JP" sz="36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l-GR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F36A2144-A4F0-45C2-A696-A93A15B98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28" y="4887261"/>
                <a:ext cx="890314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３．抵抗の温度変化（非オーム抵抗）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2E814C7-0507-42D5-88A5-3FEB9E99D7B9}"/>
                  </a:ext>
                </a:extLst>
              </p:cNvPr>
              <p:cNvSpPr/>
              <p:nvPr/>
            </p:nvSpPr>
            <p:spPr>
              <a:xfrm>
                <a:off x="413412" y="902140"/>
                <a:ext cx="707599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問２　グラフは非直線抵抗である抵抗２の電圧－電流特性である。</a:t>
                </a:r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この抵抗２を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l-GR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の抵抗１と直列につなぎ</a:t>
                </a:r>
                <a14:m>
                  <m:oMath xmlns:m="http://schemas.openxmlformats.org/officeDocument/2006/math">
                    <m:r>
                      <a:rPr lang="en-US" altLang="ja-JP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の電源を接続した。このとき、回路に流れる電流を求めたい。</a:t>
                </a:r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（１）抵抗２にかかる電圧を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、回路に流れる電流を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とするとき、電源電圧と各抵抗にかかる電圧の和が等しいことを用いて、</a:t>
                </a:r>
                <a:r>
                  <a:rPr lang="en-US" altLang="ja-JP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で表しなさい。</a:t>
                </a:r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2E814C7-0507-42D5-88A5-3FEB9E99D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12" y="902140"/>
                <a:ext cx="7075994" cy="1754326"/>
              </a:xfrm>
              <a:prstGeom prst="rect">
                <a:avLst/>
              </a:prstGeom>
              <a:blipFill>
                <a:blip r:embed="rId2"/>
                <a:stretch>
                  <a:fillRect l="-775" t="-2083" r="-3876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E733312-4DA4-40F5-89E6-D160E706C9A1}"/>
                  </a:ext>
                </a:extLst>
              </p:cNvPr>
              <p:cNvSpPr/>
              <p:nvPr/>
            </p:nvSpPr>
            <p:spPr>
              <a:xfrm>
                <a:off x="1495068" y="4948059"/>
                <a:ext cx="22684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ja-JP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とき</m:t>
                      </m:r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E733312-4DA4-40F5-89E6-D160E706C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68" y="4948059"/>
                <a:ext cx="2268442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6562F79-CA87-4575-A9A7-C1B9FFBAFBA4}"/>
                  </a:ext>
                </a:extLst>
              </p:cNvPr>
              <p:cNvSpPr/>
              <p:nvPr/>
            </p:nvSpPr>
            <p:spPr>
              <a:xfrm>
                <a:off x="4035585" y="4948059"/>
                <a:ext cx="24111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ja-JP" alt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の</m:t>
                      </m:r>
                      <m:r>
                        <a:rPr lang="ja-JP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とき</m:t>
                      </m:r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ja-JP" altLang="en-US" sz="2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6562F79-CA87-4575-A9A7-C1B9FFBAF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585" y="4948059"/>
                <a:ext cx="2411109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0C37B60-3216-40C3-84FB-02B9D279623D}"/>
                  </a:ext>
                </a:extLst>
              </p:cNvPr>
              <p:cNvSpPr/>
              <p:nvPr/>
            </p:nvSpPr>
            <p:spPr>
              <a:xfrm>
                <a:off x="3742198" y="5581196"/>
                <a:ext cx="36763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b="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グラフ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より</m:t>
                    </m:r>
                    <m:r>
                      <a:rPr lang="en-US" altLang="ja-JP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ja-JP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=4[</m:t>
                    </m:r>
                    <m:r>
                      <m:rPr>
                        <m:sty m:val="p"/>
                      </m:rPr>
                      <a:rPr lang="en-US" altLang="ja-JP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ja-JP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ja-JP" altLang="en-US" sz="32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0C37B60-3216-40C3-84FB-02B9D2796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98" y="5581196"/>
                <a:ext cx="3676391" cy="584775"/>
              </a:xfrm>
              <a:prstGeom prst="rect">
                <a:avLst/>
              </a:prstGeom>
              <a:blipFill>
                <a:blip r:embed="rId5"/>
                <a:stretch>
                  <a:fillRect l="-4312" t="-16842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C82DDF2-4261-424C-B5B1-0FB86A4D240A}"/>
              </a:ext>
            </a:extLst>
          </p:cNvPr>
          <p:cNvGrpSpPr/>
          <p:nvPr/>
        </p:nvGrpSpPr>
        <p:grpSpPr>
          <a:xfrm>
            <a:off x="8383674" y="4701879"/>
            <a:ext cx="3008680" cy="1173387"/>
            <a:chOff x="7565305" y="4931000"/>
            <a:chExt cx="4152600" cy="1237438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A1B2F76-D70D-4110-A32D-195DF1D898E6}"/>
                </a:ext>
              </a:extLst>
            </p:cNvPr>
            <p:cNvCxnSpPr>
              <a:cxnSpLocks/>
            </p:cNvCxnSpPr>
            <p:nvPr/>
          </p:nvCxnSpPr>
          <p:spPr>
            <a:xfrm>
              <a:off x="7574704" y="4946120"/>
              <a:ext cx="4136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0E0F6B3D-A3B8-4FC8-92A2-B126FBC4EDE8}"/>
                </a:ext>
              </a:extLst>
            </p:cNvPr>
            <p:cNvCxnSpPr>
              <a:cxnSpLocks/>
            </p:cNvCxnSpPr>
            <p:nvPr/>
          </p:nvCxnSpPr>
          <p:spPr>
            <a:xfrm>
              <a:off x="7574704" y="4931000"/>
              <a:ext cx="0" cy="1237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8429F9E-E4BF-461C-8559-121398BBD5FD}"/>
                </a:ext>
              </a:extLst>
            </p:cNvPr>
            <p:cNvCxnSpPr>
              <a:cxnSpLocks/>
            </p:cNvCxnSpPr>
            <p:nvPr/>
          </p:nvCxnSpPr>
          <p:spPr>
            <a:xfrm>
              <a:off x="11710749" y="4931000"/>
              <a:ext cx="0" cy="1237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B98B30E-B8E7-4F2C-8849-965F481E5983}"/>
                </a:ext>
              </a:extLst>
            </p:cNvPr>
            <p:cNvCxnSpPr>
              <a:cxnSpLocks/>
            </p:cNvCxnSpPr>
            <p:nvPr/>
          </p:nvCxnSpPr>
          <p:spPr>
            <a:xfrm>
              <a:off x="7565305" y="6156690"/>
              <a:ext cx="19930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93283E8-26AB-43C5-BE83-29983DB15B79}"/>
                </a:ext>
              </a:extLst>
            </p:cNvPr>
            <p:cNvCxnSpPr>
              <a:cxnSpLocks/>
            </p:cNvCxnSpPr>
            <p:nvPr/>
          </p:nvCxnSpPr>
          <p:spPr>
            <a:xfrm>
              <a:off x="9751081" y="6155222"/>
              <a:ext cx="19668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7C13605-35BE-49B0-B85F-49CDAC0BF6C3}"/>
              </a:ext>
            </a:extLst>
          </p:cNvPr>
          <p:cNvCxnSpPr>
            <a:cxnSpLocks/>
          </p:cNvCxnSpPr>
          <p:nvPr/>
        </p:nvCxnSpPr>
        <p:spPr>
          <a:xfrm>
            <a:off x="9827733" y="5682275"/>
            <a:ext cx="0" cy="3768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A1A9842-EFFC-4965-B664-90528838E82C}"/>
              </a:ext>
            </a:extLst>
          </p:cNvPr>
          <p:cNvCxnSpPr>
            <a:cxnSpLocks/>
          </p:cNvCxnSpPr>
          <p:nvPr/>
        </p:nvCxnSpPr>
        <p:spPr>
          <a:xfrm>
            <a:off x="9962704" y="5758041"/>
            <a:ext cx="0" cy="231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7E94A0-4FAC-4367-8A1C-5FC26E4160E2}"/>
              </a:ext>
            </a:extLst>
          </p:cNvPr>
          <p:cNvSpPr/>
          <p:nvPr/>
        </p:nvSpPr>
        <p:spPr>
          <a:xfrm>
            <a:off x="9028826" y="4563727"/>
            <a:ext cx="636633" cy="304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E5F93F-2048-48AB-B8C7-03D5FA3DD597}"/>
              </a:ext>
            </a:extLst>
          </p:cNvPr>
          <p:cNvSpPr/>
          <p:nvPr/>
        </p:nvSpPr>
        <p:spPr>
          <a:xfrm>
            <a:off x="10303800" y="4563727"/>
            <a:ext cx="636633" cy="304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AEF85F6-A2AB-4821-A462-5267975112FD}"/>
                  </a:ext>
                </a:extLst>
              </p:cNvPr>
              <p:cNvSpPr/>
              <p:nvPr/>
            </p:nvSpPr>
            <p:spPr>
              <a:xfrm>
                <a:off x="9351255" y="6120286"/>
                <a:ext cx="11401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600" dirty="0"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AEF85F6-A2AB-4821-A462-526797511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255" y="6120286"/>
                <a:ext cx="1140184" cy="338554"/>
              </a:xfrm>
              <a:prstGeom prst="rect">
                <a:avLst/>
              </a:prstGeom>
              <a:blipFill>
                <a:blip r:embed="rId6"/>
                <a:stretch>
                  <a:fillRect l="-3209" t="-7143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17C9F1-6489-48B0-8C34-16389FF63ACA}"/>
              </a:ext>
            </a:extLst>
          </p:cNvPr>
          <p:cNvSpPr/>
          <p:nvPr/>
        </p:nvSpPr>
        <p:spPr>
          <a:xfrm>
            <a:off x="9022354" y="455729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抵抗１</a:t>
            </a:r>
            <a:endParaRPr lang="ja-JP" altLang="en-US" sz="14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9974296-51C3-41E6-9F87-641664E5FE6C}"/>
              </a:ext>
            </a:extLst>
          </p:cNvPr>
          <p:cNvSpPr/>
          <p:nvPr/>
        </p:nvSpPr>
        <p:spPr>
          <a:xfrm>
            <a:off x="10274388" y="4567661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抵抗２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46153B7-2417-40A0-96FD-4D6E84F32A2F}"/>
                  </a:ext>
                </a:extLst>
              </p:cNvPr>
              <p:cNvSpPr/>
              <p:nvPr/>
            </p:nvSpPr>
            <p:spPr>
              <a:xfrm>
                <a:off x="8999130" y="4885885"/>
                <a:ext cx="6960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altLang="ja-JP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altLang="ja-JP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46153B7-2417-40A0-96FD-4D6E84F32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130" y="4885885"/>
                <a:ext cx="696024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D1EBFCD-1E80-47C4-BDD2-D13DA53A94DA}"/>
                  </a:ext>
                </a:extLst>
              </p:cNvPr>
              <p:cNvSpPr/>
              <p:nvPr/>
            </p:nvSpPr>
            <p:spPr>
              <a:xfrm>
                <a:off x="9486724" y="5333638"/>
                <a:ext cx="818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altLang="ja-JP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D1EBFCD-1E80-47C4-BDD2-D13DA53A9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724" y="5333638"/>
                <a:ext cx="818750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EAE26C7-BBAE-4C4D-B815-30CD7899166B}"/>
                  </a:ext>
                </a:extLst>
              </p:cNvPr>
              <p:cNvSpPr/>
              <p:nvPr/>
            </p:nvSpPr>
            <p:spPr>
              <a:xfrm>
                <a:off x="10365916" y="3674392"/>
                <a:ext cx="6226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EAE26C7-BBAE-4C4D-B815-30CD78991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916" y="3674392"/>
                <a:ext cx="62267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061770E-2FA1-4601-9147-50273DA4DB50}"/>
              </a:ext>
            </a:extLst>
          </p:cNvPr>
          <p:cNvCxnSpPr>
            <a:cxnSpLocks/>
          </p:cNvCxnSpPr>
          <p:nvPr/>
        </p:nvCxnSpPr>
        <p:spPr>
          <a:xfrm flipH="1">
            <a:off x="10229099" y="4372589"/>
            <a:ext cx="829733" cy="0"/>
          </a:xfrm>
          <a:prstGeom prst="line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B01362F-FEFF-4F27-82A4-6A8E0E9E781D}"/>
                  </a:ext>
                </a:extLst>
              </p:cNvPr>
              <p:cNvSpPr/>
              <p:nvPr/>
            </p:nvSpPr>
            <p:spPr>
              <a:xfrm>
                <a:off x="7699149" y="4952279"/>
                <a:ext cx="5279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9B01362F-FEFF-4F27-82A4-6A8E0E9E7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49" y="4952279"/>
                <a:ext cx="52796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6E21008-C8FF-4CBF-9A91-40CA2A4ABBBF}"/>
              </a:ext>
            </a:extLst>
          </p:cNvPr>
          <p:cNvCxnSpPr>
            <a:cxnSpLocks/>
          </p:cNvCxnSpPr>
          <p:nvPr/>
        </p:nvCxnSpPr>
        <p:spPr>
          <a:xfrm>
            <a:off x="8400546" y="4980588"/>
            <a:ext cx="0" cy="524933"/>
          </a:xfrm>
          <a:prstGeom prst="line">
            <a:avLst/>
          </a:prstGeom>
          <a:ln w="762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97233BA-B79D-4B34-A5F8-8036006C7167}"/>
                  </a:ext>
                </a:extLst>
              </p:cNvPr>
              <p:cNvSpPr/>
              <p:nvPr/>
            </p:nvSpPr>
            <p:spPr>
              <a:xfrm>
                <a:off x="1355737" y="2722659"/>
                <a:ext cx="292317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altLang="ja-JP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ja-JP" sz="32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=10−2</m:t>
                      </m:r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ja-JP" altLang="en-US" sz="32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497233BA-B79D-4B34-A5F8-8036006C7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37" y="2722659"/>
                <a:ext cx="2923173" cy="10772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04291F0-CBAB-41B5-9E26-861A2E279900}"/>
                  </a:ext>
                </a:extLst>
              </p:cNvPr>
              <p:cNvSpPr/>
              <p:nvPr/>
            </p:nvSpPr>
            <p:spPr>
              <a:xfrm>
                <a:off x="9007467" y="3775681"/>
                <a:ext cx="633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04291F0-CBAB-41B5-9E26-861A2E279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67" y="3775681"/>
                <a:ext cx="6337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F3A5E9C-4651-4906-BD88-C47A49464CC6}"/>
              </a:ext>
            </a:extLst>
          </p:cNvPr>
          <p:cNvCxnSpPr>
            <a:cxnSpLocks/>
          </p:cNvCxnSpPr>
          <p:nvPr/>
        </p:nvCxnSpPr>
        <p:spPr>
          <a:xfrm flipH="1">
            <a:off x="8727287" y="4352427"/>
            <a:ext cx="1194060" cy="0"/>
          </a:xfrm>
          <a:prstGeom prst="line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0CDD0AF4-C6C2-47E2-B473-685FF0BF1046}"/>
                  </a:ext>
                </a:extLst>
              </p:cNvPr>
              <p:cNvSpPr/>
              <p:nvPr/>
            </p:nvSpPr>
            <p:spPr>
              <a:xfrm>
                <a:off x="410581" y="4135341"/>
                <a:ext cx="71251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（２）（１）で求めた式をグラフで表し、描き入れたグラフと、抵抗２の電圧－電流特性曲線の交点から、電流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を求めなさい。</a:t>
                </a:r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0CDD0AF4-C6C2-47E2-B473-685FF0BF1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1" y="4135341"/>
                <a:ext cx="7125198" cy="646331"/>
              </a:xfrm>
              <a:prstGeom prst="rect">
                <a:avLst/>
              </a:prstGeom>
              <a:blipFill>
                <a:blip r:embed="rId13"/>
                <a:stretch>
                  <a:fillRect l="-684" t="-4717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2FA2D7FB-9A16-4D4E-82F6-06809D137B4E}"/>
                  </a:ext>
                </a:extLst>
              </p:cNvPr>
              <p:cNvSpPr/>
              <p:nvPr/>
            </p:nvSpPr>
            <p:spPr>
              <a:xfrm>
                <a:off x="7241005" y="661446"/>
                <a:ext cx="1104700" cy="61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2FA2D7FB-9A16-4D4E-82F6-06809D137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05" y="661446"/>
                <a:ext cx="1104700" cy="6163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4C7F2A49-0EB7-40D2-A1CD-5CB94CE038C5}"/>
                  </a:ext>
                </a:extLst>
              </p:cNvPr>
              <p:cNvSpPr/>
              <p:nvPr/>
            </p:nvSpPr>
            <p:spPr>
              <a:xfrm>
                <a:off x="11188236" y="3224914"/>
                <a:ext cx="968067" cy="493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4C7F2A49-0EB7-40D2-A1CD-5CB94CE03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236" y="3224914"/>
                <a:ext cx="968067" cy="4931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094B385-4565-4BD0-9DBE-8083459289A3}"/>
                  </a:ext>
                </a:extLst>
              </p:cNvPr>
              <p:cNvSpPr/>
              <p:nvPr/>
            </p:nvSpPr>
            <p:spPr>
              <a:xfrm>
                <a:off x="7938758" y="3132482"/>
                <a:ext cx="550466" cy="534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C094B385-4565-4BD0-9DBE-808345928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758" y="3132482"/>
                <a:ext cx="550466" cy="5342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8E69C1B-4B88-42CA-99A0-C7368EBC81E5}"/>
              </a:ext>
            </a:extLst>
          </p:cNvPr>
          <p:cNvGrpSpPr/>
          <p:nvPr/>
        </p:nvGrpSpPr>
        <p:grpSpPr>
          <a:xfrm>
            <a:off x="8345705" y="1127024"/>
            <a:ext cx="2636694" cy="2141740"/>
            <a:chOff x="8281345" y="523962"/>
            <a:chExt cx="1974850" cy="2308487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CDE76FE-5688-4B11-B09D-E171F5F07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1345" y="523962"/>
              <a:ext cx="0" cy="2308487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C0DBA297-604A-44EE-8DCE-56E91CB3C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830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4D8418E-69B0-41D1-83D1-025E4DB44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6315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78E06B11-3761-4280-B22D-8D1FBBA03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3800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2516B3E4-FF52-4827-B56B-C666B697E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1285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341A17-7014-456B-A6DF-8896BB1F9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6255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8E945B8-B077-427D-B048-6FCCE7CAA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1225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25ED710-C97D-4A6F-BFD2-185C8A194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6195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7F9C2AC-DFB8-4394-804A-7B6367FAE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68770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34D18C95-DC64-4C11-949A-13A0DA443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3740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143C7653-BE0B-4A7D-A7AE-2AE5983875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710" y="523962"/>
              <a:ext cx="0" cy="2308487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3F22EE0-3D3B-4E9C-ADF8-0782D1622CE2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-150378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500C22C-D896-4312-AACC-76A8EFB22D14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113291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4B8CB58A-0736-4540-81C8-D6B82DC73432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640630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318A121-5F13-469B-ABE2-9283B57DBA27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1167969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7FC51C1-C64E-4665-B911-925F2AFEDB2B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8" y="1711499"/>
            <a:ext cx="0" cy="3082145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EA5396EB-E3AB-4ED6-99DC-BB3EC1671D09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376960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DD38B862-EC54-4DE0-97D9-5CBBF2ED64BD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904299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72525B4-9522-4391-9C55-276091599224}"/>
              </a:ext>
            </a:extLst>
          </p:cNvPr>
          <p:cNvCxnSpPr>
            <a:cxnSpLocks/>
          </p:cNvCxnSpPr>
          <p:nvPr/>
        </p:nvCxnSpPr>
        <p:spPr>
          <a:xfrm rot="5400000" flipV="1">
            <a:off x="9867527" y="1431638"/>
            <a:ext cx="0" cy="3082145"/>
          </a:xfrm>
          <a:prstGeom prst="line">
            <a:avLst/>
          </a:prstGeom>
          <a:ln w="63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338DB2D3-6D4F-4984-AF0D-EAC402F299FE}"/>
              </a:ext>
            </a:extLst>
          </p:cNvPr>
          <p:cNvCxnSpPr>
            <a:cxnSpLocks/>
          </p:cNvCxnSpPr>
          <p:nvPr/>
        </p:nvCxnSpPr>
        <p:spPr>
          <a:xfrm>
            <a:off x="8364958" y="1918032"/>
            <a:ext cx="2617441" cy="13068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E07A352F-485D-49E4-9854-6245CA522371}"/>
              </a:ext>
            </a:extLst>
          </p:cNvPr>
          <p:cNvSpPr/>
          <p:nvPr/>
        </p:nvSpPr>
        <p:spPr>
          <a:xfrm>
            <a:off x="8352758" y="1533026"/>
            <a:ext cx="2780822" cy="1737282"/>
          </a:xfrm>
          <a:custGeom>
            <a:avLst/>
            <a:gdLst>
              <a:gd name="connsiteX0" fmla="*/ 0 w 2082800"/>
              <a:gd name="connsiteY0" fmla="*/ 1339850 h 1339850"/>
              <a:gd name="connsiteX1" fmla="*/ 400050 w 2082800"/>
              <a:gd name="connsiteY1" fmla="*/ 495300 h 1339850"/>
              <a:gd name="connsiteX2" fmla="*/ 2082800 w 2082800"/>
              <a:gd name="connsiteY2" fmla="*/ 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2800" h="1339850">
                <a:moveTo>
                  <a:pt x="0" y="1339850"/>
                </a:moveTo>
                <a:cubicBezTo>
                  <a:pt x="26458" y="1029229"/>
                  <a:pt x="52917" y="718608"/>
                  <a:pt x="400050" y="495300"/>
                </a:cubicBezTo>
                <a:cubicBezTo>
                  <a:pt x="747183" y="271992"/>
                  <a:pt x="1414991" y="135996"/>
                  <a:pt x="2082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2BD7A9F1-D400-44FF-BB68-9537BCB5650F}"/>
                  </a:ext>
                </a:extLst>
              </p:cNvPr>
              <p:cNvSpPr/>
              <p:nvPr/>
            </p:nvSpPr>
            <p:spPr>
              <a:xfrm>
                <a:off x="7949099" y="2467999"/>
                <a:ext cx="458436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2BD7A9F1-D400-44FF-BB68-9537BCB5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099" y="2467999"/>
                <a:ext cx="458436" cy="4109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BFF8B055-B198-4748-A93D-BCB687E1D6C5}"/>
                  </a:ext>
                </a:extLst>
              </p:cNvPr>
              <p:cNvSpPr/>
              <p:nvPr/>
            </p:nvSpPr>
            <p:spPr>
              <a:xfrm>
                <a:off x="7949049" y="1970326"/>
                <a:ext cx="458436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BFF8B055-B198-4748-A93D-BCB687E1D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049" y="1970326"/>
                <a:ext cx="458436" cy="4109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436ABC01-EE8A-4414-B879-E3142FDE7501}"/>
                  </a:ext>
                </a:extLst>
              </p:cNvPr>
              <p:cNvSpPr/>
              <p:nvPr/>
            </p:nvSpPr>
            <p:spPr>
              <a:xfrm>
                <a:off x="7951645" y="1448900"/>
                <a:ext cx="458438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436ABC01-EE8A-4414-B879-E3142FDE7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645" y="1448900"/>
                <a:ext cx="458438" cy="4109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BAAE2888-8E07-46D0-B13A-FADEF675FA9F}"/>
                  </a:ext>
                </a:extLst>
              </p:cNvPr>
              <p:cNvSpPr/>
              <p:nvPr/>
            </p:nvSpPr>
            <p:spPr>
              <a:xfrm>
                <a:off x="8635706" y="3191237"/>
                <a:ext cx="458436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BAAE2888-8E07-46D0-B13A-FADEF675F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706" y="3191237"/>
                <a:ext cx="458436" cy="4109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1FB094E-A52F-4D86-90B3-3B7E85D2CB76}"/>
                  </a:ext>
                </a:extLst>
              </p:cNvPr>
              <p:cNvSpPr/>
              <p:nvPr/>
            </p:nvSpPr>
            <p:spPr>
              <a:xfrm>
                <a:off x="9172571" y="3191237"/>
                <a:ext cx="458436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1FB094E-A52F-4D86-90B3-3B7E85D2C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571" y="3191237"/>
                <a:ext cx="458436" cy="4109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8465F78E-9F93-4C2C-87E8-71638E1355D1}"/>
                  </a:ext>
                </a:extLst>
              </p:cNvPr>
              <p:cNvSpPr/>
              <p:nvPr/>
            </p:nvSpPr>
            <p:spPr>
              <a:xfrm>
                <a:off x="9706134" y="3191237"/>
                <a:ext cx="458438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8465F78E-9F93-4C2C-87E8-71638E135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34" y="3191237"/>
                <a:ext cx="458438" cy="41092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C814D2CA-0E9E-4C98-9CAF-54876706FB4F}"/>
                  </a:ext>
                </a:extLst>
              </p:cNvPr>
              <p:cNvSpPr/>
              <p:nvPr/>
            </p:nvSpPr>
            <p:spPr>
              <a:xfrm>
                <a:off x="10231238" y="3191237"/>
                <a:ext cx="458438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C814D2CA-0E9E-4C98-9CAF-54876706F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238" y="3191237"/>
                <a:ext cx="458438" cy="41092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0DE2F6E0-A862-4077-9315-96D7BDDEDC46}"/>
                  </a:ext>
                </a:extLst>
              </p:cNvPr>
              <p:cNvSpPr/>
              <p:nvPr/>
            </p:nvSpPr>
            <p:spPr>
              <a:xfrm>
                <a:off x="10728716" y="3191237"/>
                <a:ext cx="591130" cy="410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altLang="ja-JP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0DE2F6E0-A862-4077-9315-96D7BDDEDC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716" y="3191237"/>
                <a:ext cx="591130" cy="4109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0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38" grpId="0" build="p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D7308D7-267E-4F2B-97DA-4E8BD9FA92ED}"/>
                  </a:ext>
                </a:extLst>
              </p:cNvPr>
              <p:cNvSpPr/>
              <p:nvPr/>
            </p:nvSpPr>
            <p:spPr>
              <a:xfrm>
                <a:off x="805045" y="2744742"/>
                <a:ext cx="64090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𝒕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s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間に、電気量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𝑸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𝑪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の荷電粒子がある断面を通過したとき、その断面を流れる電流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𝑰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D7308D7-267E-4F2B-97DA-4E8BD9FA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45" y="2744742"/>
                <a:ext cx="6409043" cy="830997"/>
              </a:xfrm>
              <a:prstGeom prst="rect">
                <a:avLst/>
              </a:prstGeom>
              <a:blipFill>
                <a:blip r:embed="rId2"/>
                <a:stretch>
                  <a:fillRect l="-1427" t="-8029" r="-1522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6A5228A-D1CF-44AE-9272-2214313AC4CF}"/>
                  </a:ext>
                </a:extLst>
              </p:cNvPr>
              <p:cNvSpPr/>
              <p:nvPr/>
            </p:nvSpPr>
            <p:spPr>
              <a:xfrm>
                <a:off x="3052009" y="5421349"/>
                <a:ext cx="10587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𝑸</m:t>
                      </m:r>
                      <m:r>
                        <a:rPr lang="en-US" altLang="ja-JP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𝑰𝒕</m:t>
                      </m:r>
                    </m:oMath>
                  </m:oMathPara>
                </a14:m>
                <a:endParaRPr lang="ja-JP" altLang="en-US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6A5228A-D1CF-44AE-9272-2214313AC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009" y="5421349"/>
                <a:ext cx="1058781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74DEFA9-43A1-4791-9011-C1709C1BE861}"/>
              </a:ext>
            </a:extLst>
          </p:cNvPr>
          <p:cNvSpPr/>
          <p:nvPr/>
        </p:nvSpPr>
        <p:spPr>
          <a:xfrm>
            <a:off x="678406" y="2540203"/>
            <a:ext cx="10967006" cy="34473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BF00FF6-B8D2-4C94-A4F3-900B46E3836A}"/>
                  </a:ext>
                </a:extLst>
              </p:cNvPr>
              <p:cNvSpPr/>
              <p:nvPr/>
            </p:nvSpPr>
            <p:spPr>
              <a:xfrm>
                <a:off x="2030825" y="3879553"/>
                <a:ext cx="1205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𝑰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BF00FF6-B8D2-4C94-A4F3-900B46E38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825" y="3879553"/>
                <a:ext cx="120587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8D7D809-C196-4417-8BAF-605F3D4C4915}"/>
                  </a:ext>
                </a:extLst>
              </p:cNvPr>
              <p:cNvSpPr/>
              <p:nvPr/>
            </p:nvSpPr>
            <p:spPr>
              <a:xfrm>
                <a:off x="3094617" y="3636152"/>
                <a:ext cx="689270" cy="113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</m:t>
                          </m:r>
                        </m:num>
                        <m:den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8D7D809-C196-4417-8BAF-605F3D4C4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617" y="3636152"/>
                <a:ext cx="689270" cy="1133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C7FDCC7-E81E-4D62-B708-9F57389229FA}"/>
                  </a:ext>
                </a:extLst>
              </p:cNvPr>
              <p:cNvSpPr/>
              <p:nvPr/>
            </p:nvSpPr>
            <p:spPr>
              <a:xfrm>
                <a:off x="4451341" y="4287890"/>
                <a:ext cx="1314268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ja-JP" sz="2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𝑰</m:t>
                    </m:r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f>
                      <m:f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a:rPr lang="el-GR" altLang="ja-JP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𝚫</m:t>
                        </m:r>
                        <m:r>
                          <a:rPr lang="en-US" altLang="ja-JP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𝐐</m:t>
                        </m:r>
                      </m:num>
                      <m:den>
                        <m:r>
                          <a:rPr lang="el-GR" altLang="ja-JP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𝚫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𝒕</m:t>
                        </m:r>
                      </m:den>
                    </m:f>
                  </m:oMath>
                </a14:m>
                <a:endParaRPr lang="en-US" altLang="ja-JP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C7FDCC7-E81E-4D62-B708-9F5738922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41" y="4287890"/>
                <a:ext cx="1314268" cy="536942"/>
              </a:xfrm>
              <a:prstGeom prst="rect">
                <a:avLst/>
              </a:prstGeom>
              <a:blipFill>
                <a:blip r:embed="rId6"/>
                <a:stretch>
                  <a:fillRect l="-4630" b="-3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262B3C2-B5D6-4C2F-B62D-3433B2CBD7E2}"/>
              </a:ext>
            </a:extLst>
          </p:cNvPr>
          <p:cNvGrpSpPr/>
          <p:nvPr/>
        </p:nvGrpSpPr>
        <p:grpSpPr>
          <a:xfrm>
            <a:off x="6903842" y="3335157"/>
            <a:ext cx="4355961" cy="2455524"/>
            <a:chOff x="7505032" y="2312808"/>
            <a:chExt cx="4355961" cy="2455524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5F014B5-7945-453B-BC16-D5D2CB323F3D}"/>
                </a:ext>
              </a:extLst>
            </p:cNvPr>
            <p:cNvCxnSpPr/>
            <p:nvPr/>
          </p:nvCxnSpPr>
          <p:spPr>
            <a:xfrm>
              <a:off x="7505032" y="3131233"/>
              <a:ext cx="43559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FD7127-087E-4CC4-9B0C-D4358E2BF9AD}"/>
                </a:ext>
              </a:extLst>
            </p:cNvPr>
            <p:cNvCxnSpPr/>
            <p:nvPr/>
          </p:nvCxnSpPr>
          <p:spPr>
            <a:xfrm>
              <a:off x="7505032" y="4399000"/>
              <a:ext cx="43559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18D6618-0159-4E4E-87FE-90B2BF4DF630}"/>
                </a:ext>
              </a:extLst>
            </p:cNvPr>
            <p:cNvSpPr/>
            <p:nvPr/>
          </p:nvSpPr>
          <p:spPr>
            <a:xfrm>
              <a:off x="9584203" y="3131233"/>
              <a:ext cx="653143" cy="12309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892E8221-0032-4D6C-8629-A9B230B2AFC6}"/>
                </a:ext>
              </a:extLst>
            </p:cNvPr>
            <p:cNvSpPr/>
            <p:nvPr/>
          </p:nvSpPr>
          <p:spPr>
            <a:xfrm>
              <a:off x="8085876" y="3557668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C44BEE94-5214-4EAE-BA0C-9F2779B44289}"/>
                </a:ext>
              </a:extLst>
            </p:cNvPr>
            <p:cNvSpPr/>
            <p:nvPr/>
          </p:nvSpPr>
          <p:spPr>
            <a:xfrm>
              <a:off x="9210270" y="3359983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4227BA4E-2A23-4C1F-AA39-D8BD8F25AC0A}"/>
                </a:ext>
              </a:extLst>
            </p:cNvPr>
            <p:cNvSpPr/>
            <p:nvPr/>
          </p:nvSpPr>
          <p:spPr>
            <a:xfrm>
              <a:off x="8722372" y="3925941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859BC8E3-2A43-4918-8087-28B671678225}"/>
                </a:ext>
              </a:extLst>
            </p:cNvPr>
            <p:cNvSpPr/>
            <p:nvPr/>
          </p:nvSpPr>
          <p:spPr>
            <a:xfrm>
              <a:off x="9837320" y="3750271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352EC40-DC57-488F-AF3C-C7D8CE8EB4F2}"/>
                </a:ext>
              </a:extLst>
            </p:cNvPr>
            <p:cNvSpPr/>
            <p:nvPr/>
          </p:nvSpPr>
          <p:spPr>
            <a:xfrm>
              <a:off x="10642445" y="4023343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BBB83005-B81B-415C-BE21-E8A24E10D672}"/>
                </a:ext>
              </a:extLst>
            </p:cNvPr>
            <p:cNvSpPr/>
            <p:nvPr/>
          </p:nvSpPr>
          <p:spPr>
            <a:xfrm>
              <a:off x="10952269" y="3294917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5ECCCBA-AE1F-4191-9AFA-36C9B8D0A4EE}"/>
                </a:ext>
              </a:extLst>
            </p:cNvPr>
            <p:cNvCxnSpPr/>
            <p:nvPr/>
          </p:nvCxnSpPr>
          <p:spPr>
            <a:xfrm>
              <a:off x="8197898" y="3631122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22D3F33F-95BE-4E2D-8693-EE1457CC8436}"/>
                </a:ext>
              </a:extLst>
            </p:cNvPr>
            <p:cNvCxnSpPr/>
            <p:nvPr/>
          </p:nvCxnSpPr>
          <p:spPr>
            <a:xfrm>
              <a:off x="8869280" y="4023343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3C7C2DB6-71C4-47EC-A085-C31CF4188F91}"/>
                </a:ext>
              </a:extLst>
            </p:cNvPr>
            <p:cNvCxnSpPr/>
            <p:nvPr/>
          </p:nvCxnSpPr>
          <p:spPr>
            <a:xfrm>
              <a:off x="9357178" y="3441825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AF8CFF2D-7CEB-4F73-8B66-A92C88851570}"/>
                </a:ext>
              </a:extLst>
            </p:cNvPr>
            <p:cNvCxnSpPr/>
            <p:nvPr/>
          </p:nvCxnSpPr>
          <p:spPr>
            <a:xfrm>
              <a:off x="9984228" y="3820313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0A855F8-88B7-4313-820C-790548670368}"/>
                </a:ext>
              </a:extLst>
            </p:cNvPr>
            <p:cNvCxnSpPr/>
            <p:nvPr/>
          </p:nvCxnSpPr>
          <p:spPr>
            <a:xfrm>
              <a:off x="11099177" y="3357401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4B9C612C-A8B7-4DDD-91E8-76900CDF5FBA}"/>
                </a:ext>
              </a:extLst>
            </p:cNvPr>
            <p:cNvCxnSpPr/>
            <p:nvPr/>
          </p:nvCxnSpPr>
          <p:spPr>
            <a:xfrm>
              <a:off x="10802751" y="4072849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47933FBF-49DE-4E97-96D0-ED43650BF376}"/>
                </a:ext>
              </a:extLst>
            </p:cNvPr>
            <p:cNvCxnSpPr/>
            <p:nvPr/>
          </p:nvCxnSpPr>
          <p:spPr>
            <a:xfrm>
              <a:off x="8869280" y="2945339"/>
              <a:ext cx="1851695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839BE17-D48F-4299-9F8E-B8C35D2E33A5}"/>
                </a:ext>
              </a:extLst>
            </p:cNvPr>
            <p:cNvSpPr/>
            <p:nvPr/>
          </p:nvSpPr>
          <p:spPr>
            <a:xfrm>
              <a:off x="9280116" y="2312808"/>
              <a:ext cx="1114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単位時間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１秒間</a:t>
              </a:r>
              <a:endParaRPr lang="ja-JP" altLang="en-US" dirty="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344F801F-3864-4283-9FB8-65F2E98767A9}"/>
                </a:ext>
              </a:extLst>
            </p:cNvPr>
            <p:cNvSpPr/>
            <p:nvPr/>
          </p:nvSpPr>
          <p:spPr>
            <a:xfrm>
              <a:off x="9392826" y="4399000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ある断面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623E226-AAFA-41AD-834E-12140F0087EA}"/>
                </a:ext>
              </a:extLst>
            </p:cNvPr>
            <p:cNvSpPr/>
            <p:nvPr/>
          </p:nvSpPr>
          <p:spPr>
            <a:xfrm>
              <a:off x="7613985" y="374669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荷電粒子</a:t>
              </a:r>
              <a:endParaRPr lang="ja-JP" altLang="en-US" dirty="0"/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F3BBDB3-8968-40F4-B909-C1D583E5F3A1}"/>
              </a:ext>
            </a:extLst>
          </p:cNvPr>
          <p:cNvSpPr/>
          <p:nvPr/>
        </p:nvSpPr>
        <p:spPr>
          <a:xfrm>
            <a:off x="214242" y="835307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〇電流の強さ</a:t>
            </a:r>
            <a:endParaRPr lang="ja-JP" altLang="en-US" sz="28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DCCEDC1-2D80-48AA-B2CB-E195BAC75F31}"/>
              </a:ext>
            </a:extLst>
          </p:cNvPr>
          <p:cNvSpPr/>
          <p:nvPr/>
        </p:nvSpPr>
        <p:spPr>
          <a:xfrm>
            <a:off x="2889150" y="813039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ある断面を単位時間に通過する電気量の大きさ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133DCF7-219F-4B76-9D06-05423B3542B1}"/>
              </a:ext>
            </a:extLst>
          </p:cNvPr>
          <p:cNvSpPr/>
          <p:nvPr/>
        </p:nvSpPr>
        <p:spPr>
          <a:xfrm>
            <a:off x="890986" y="1593993"/>
            <a:ext cx="1031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例）２秒間に、電気量１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の荷電粒子がこの断面を通過すると、電流は、　　　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1482666-C331-4005-9B9C-33EA96B604AC}"/>
              </a:ext>
            </a:extLst>
          </p:cNvPr>
          <p:cNvSpPr/>
          <p:nvPr/>
        </p:nvSpPr>
        <p:spPr>
          <a:xfrm>
            <a:off x="9612364" y="1624772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0.5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E66431F-6487-46DB-8608-E6765D5B390B}"/>
                  </a:ext>
                </a:extLst>
              </p:cNvPr>
              <p:cNvSpPr/>
              <p:nvPr/>
            </p:nvSpPr>
            <p:spPr>
              <a:xfrm>
                <a:off x="2153785" y="5083308"/>
                <a:ext cx="274626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電流</a:t>
                </a:r>
                <a14:m>
                  <m:oMath xmlns:m="http://schemas.openxmlformats.org/officeDocument/2006/math">
                    <m:r>
                      <a:rPr lang="en-US" altLang="ja-JP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𝑰</m:t>
                    </m:r>
                  </m:oMath>
                </a14:m>
                <a:r>
                  <a:rPr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が一定の場合、通過した電気量</a:t>
                </a:r>
                <a14:m>
                  <m:oMath xmlns:m="http://schemas.openxmlformats.org/officeDocument/2006/math">
                    <m:r>
                      <a:rPr lang="en-US" altLang="ja-JP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𝑸</m:t>
                    </m:r>
                  </m:oMath>
                </a14:m>
                <a:r>
                  <a:rPr lang="ja-JP" altLang="en-US" sz="11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  <a:endParaRPr lang="ja-JP" altLang="en-US" sz="1100" dirty="0"/>
              </a:p>
            </p:txBody>
          </p:sp>
        </mc:Choice>
        <mc:Fallback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E66431F-6487-46DB-8608-E6765D5B39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785" y="5083308"/>
                <a:ext cx="2746265" cy="261610"/>
              </a:xfrm>
              <a:prstGeom prst="rect">
                <a:avLst/>
              </a:prstGeom>
              <a:blipFill>
                <a:blip r:embed="rId7"/>
                <a:stretch>
                  <a:fillRect t="-4651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  <p:bldP spid="1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307DF8-5082-400B-ABF4-2034E6BA7877}"/>
              </a:ext>
            </a:extLst>
          </p:cNvPr>
          <p:cNvSpPr/>
          <p:nvPr/>
        </p:nvSpPr>
        <p:spPr>
          <a:xfrm>
            <a:off x="257083" y="81388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◎電気伝導のモデル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B60BD3-2821-48D1-97EE-D50588F183D3}"/>
                  </a:ext>
                </a:extLst>
              </p:cNvPr>
              <p:cNvSpPr/>
              <p:nvPr/>
            </p:nvSpPr>
            <p:spPr>
              <a:xfrm>
                <a:off x="293677" y="1534088"/>
                <a:ext cx="570934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この導体（断面積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）の単位体積中に含まれる電子の数を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秒間に、断面を通過する総電気量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は、電子の電気量を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、電子の平均の速さ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として、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8FB60BD3-2821-48D1-97EE-D50588F18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7" y="1534088"/>
                <a:ext cx="5709340" cy="1323439"/>
              </a:xfrm>
              <a:prstGeom prst="rect">
                <a:avLst/>
              </a:prstGeom>
              <a:blipFill>
                <a:blip r:embed="rId2"/>
                <a:stretch>
                  <a:fillRect l="-1067" t="-3687" r="-1174" b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0A5370A-C156-4087-A7D3-149A923B45D0}"/>
                  </a:ext>
                </a:extLst>
              </p:cNvPr>
              <p:cNvSpPr txBox="1"/>
              <p:nvPr/>
            </p:nvSpPr>
            <p:spPr>
              <a:xfrm>
                <a:off x="1895612" y="3071406"/>
                <a:ext cx="283487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𝒏𝒗𝒕𝑺</m:t>
                      </m:r>
                    </m:oMath>
                  </m:oMathPara>
                </a14:m>
                <a:endParaRPr kumimoji="1"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0A5370A-C156-4087-A7D3-149A923B4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12" y="3071406"/>
                <a:ext cx="283487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BC2F025-2F94-4EDA-A8C5-084A49EF5646}"/>
                  </a:ext>
                </a:extLst>
              </p:cNvPr>
              <p:cNvSpPr/>
              <p:nvPr/>
            </p:nvSpPr>
            <p:spPr>
              <a:xfrm>
                <a:off x="587619" y="500490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</a:t>
                </a:r>
                <a:r>
                  <a:rPr lang="en-US" altLang="ja-JP" sz="3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BC2F025-2F94-4EDA-A8C5-084A49EF5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19" y="5004905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l="-3000" t="-19811" b="-292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493B78-4173-4122-880B-80B2C2D4848D}"/>
                  </a:ext>
                </a:extLst>
              </p:cNvPr>
              <p:cNvSpPr txBox="1"/>
              <p:nvPr/>
            </p:nvSpPr>
            <p:spPr>
              <a:xfrm>
                <a:off x="2158956" y="4754918"/>
                <a:ext cx="3130665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𝒏𝒗𝒕𝑺</m:t>
                          </m:r>
                        </m:num>
                        <m:den>
                          <m:r>
                            <a:rPr kumimoji="1"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kumimoji="1"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𝒆𝒏𝑺𝒗</m:t>
                      </m:r>
                    </m:oMath>
                  </m:oMathPara>
                </a14:m>
                <a:endParaRPr kumimoji="1"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4493B78-4173-4122-880B-80B2C2D48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56" y="4754918"/>
                <a:ext cx="3130665" cy="1040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25B5BD2-BAE1-497A-BAB2-15B4A201B8A5}"/>
              </a:ext>
            </a:extLst>
          </p:cNvPr>
          <p:cNvCxnSpPr>
            <a:cxnSpLocks/>
            <a:endCxn id="28" idx="0"/>
          </p:cNvCxnSpPr>
          <p:nvPr/>
        </p:nvCxnSpPr>
        <p:spPr>
          <a:xfrm flipV="1">
            <a:off x="7159148" y="1353976"/>
            <a:ext cx="4353376" cy="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38BED17-85ED-4E03-9D87-FE5F21778C4B}"/>
              </a:ext>
            </a:extLst>
          </p:cNvPr>
          <p:cNvCxnSpPr/>
          <p:nvPr/>
        </p:nvCxnSpPr>
        <p:spPr>
          <a:xfrm>
            <a:off x="7159148" y="2623221"/>
            <a:ext cx="4355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7F0E32B4-12C6-4AA4-A866-EA7CB2B32DBB}"/>
              </a:ext>
            </a:extLst>
          </p:cNvPr>
          <p:cNvSpPr/>
          <p:nvPr/>
        </p:nvSpPr>
        <p:spPr>
          <a:xfrm>
            <a:off x="9238319" y="1355454"/>
            <a:ext cx="653143" cy="123091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A02C951-DF85-40DD-953C-3B570199D85D}"/>
              </a:ext>
            </a:extLst>
          </p:cNvPr>
          <p:cNvSpPr/>
          <p:nvPr/>
        </p:nvSpPr>
        <p:spPr>
          <a:xfrm>
            <a:off x="9046942" y="262322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95D65C5-A6F0-41E6-93C5-F0115EE7B15E}"/>
              </a:ext>
            </a:extLst>
          </p:cNvPr>
          <p:cNvSpPr/>
          <p:nvPr/>
        </p:nvSpPr>
        <p:spPr>
          <a:xfrm>
            <a:off x="6840407" y="1355453"/>
            <a:ext cx="653143" cy="1270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3BDFB025-E95B-4149-AE7D-7FC16BFB9E66}"/>
              </a:ext>
            </a:extLst>
          </p:cNvPr>
          <p:cNvSpPr/>
          <p:nvPr/>
        </p:nvSpPr>
        <p:spPr>
          <a:xfrm>
            <a:off x="11185952" y="1353976"/>
            <a:ext cx="653143" cy="12707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60ABFCD-8C0C-4822-AB37-A4AD70198D75}"/>
              </a:ext>
            </a:extLst>
          </p:cNvPr>
          <p:cNvSpPr/>
          <p:nvPr/>
        </p:nvSpPr>
        <p:spPr>
          <a:xfrm>
            <a:off x="8097730" y="1373879"/>
            <a:ext cx="653143" cy="1230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97D17F5-5211-4F75-930B-D641E09225E2}"/>
              </a:ext>
            </a:extLst>
          </p:cNvPr>
          <p:cNvGrpSpPr/>
          <p:nvPr/>
        </p:nvGrpSpPr>
        <p:grpSpPr>
          <a:xfrm>
            <a:off x="7552843" y="1420733"/>
            <a:ext cx="3471857" cy="973739"/>
            <a:chOff x="465914" y="1699220"/>
            <a:chExt cx="3471857" cy="973739"/>
          </a:xfrm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86F285FA-BCC8-4F02-B115-C677B8144E87}"/>
                </a:ext>
              </a:extLst>
            </p:cNvPr>
            <p:cNvSpPr/>
            <p:nvPr/>
          </p:nvSpPr>
          <p:spPr>
            <a:xfrm>
              <a:off x="653063" y="2060376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B4346BF7-A0D1-4230-BE03-79B899C71483}"/>
                </a:ext>
              </a:extLst>
            </p:cNvPr>
            <p:cNvSpPr/>
            <p:nvPr/>
          </p:nvSpPr>
          <p:spPr>
            <a:xfrm>
              <a:off x="1777457" y="1862691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B23CC221-2234-4124-AF6C-4B25315BDAE5}"/>
                </a:ext>
              </a:extLst>
            </p:cNvPr>
            <p:cNvSpPr/>
            <p:nvPr/>
          </p:nvSpPr>
          <p:spPr>
            <a:xfrm>
              <a:off x="1289559" y="2428649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2EA3EDFC-BC0F-457F-8578-6BF8268CA89A}"/>
                </a:ext>
              </a:extLst>
            </p:cNvPr>
            <p:cNvSpPr/>
            <p:nvPr/>
          </p:nvSpPr>
          <p:spPr>
            <a:xfrm>
              <a:off x="2404507" y="2252979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F7458D9-D06F-4FCC-9BE1-776A4E1A0FDE}"/>
                </a:ext>
              </a:extLst>
            </p:cNvPr>
            <p:cNvSpPr/>
            <p:nvPr/>
          </p:nvSpPr>
          <p:spPr>
            <a:xfrm>
              <a:off x="2888187" y="2526051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5F46CB8E-ED6D-467E-8620-37F2A8B1BAB0}"/>
                </a:ext>
              </a:extLst>
            </p:cNvPr>
            <p:cNvSpPr/>
            <p:nvPr/>
          </p:nvSpPr>
          <p:spPr>
            <a:xfrm>
              <a:off x="3198011" y="1797625"/>
              <a:ext cx="146908" cy="14690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D32DD777-78FE-4F33-8CC1-092BB9DF2570}"/>
                </a:ext>
              </a:extLst>
            </p:cNvPr>
            <p:cNvCxnSpPr/>
            <p:nvPr/>
          </p:nvCxnSpPr>
          <p:spPr>
            <a:xfrm>
              <a:off x="765085" y="2133830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DE6F82F3-217B-4A1B-B922-85E5C603B5C1}"/>
                </a:ext>
              </a:extLst>
            </p:cNvPr>
            <p:cNvCxnSpPr/>
            <p:nvPr/>
          </p:nvCxnSpPr>
          <p:spPr>
            <a:xfrm>
              <a:off x="1436467" y="2526051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C2FDC95-416A-4E45-BC47-EB9395BC5B1F}"/>
                </a:ext>
              </a:extLst>
            </p:cNvPr>
            <p:cNvCxnSpPr/>
            <p:nvPr/>
          </p:nvCxnSpPr>
          <p:spPr>
            <a:xfrm>
              <a:off x="1924365" y="1944533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3CEE4D7D-D58A-43C2-AA81-6FFEC8CFC859}"/>
                </a:ext>
              </a:extLst>
            </p:cNvPr>
            <p:cNvCxnSpPr/>
            <p:nvPr/>
          </p:nvCxnSpPr>
          <p:spPr>
            <a:xfrm>
              <a:off x="2551415" y="2323021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A7348044-0E47-4478-8058-0BA9E1FC3556}"/>
                </a:ext>
              </a:extLst>
            </p:cNvPr>
            <p:cNvCxnSpPr/>
            <p:nvPr/>
          </p:nvCxnSpPr>
          <p:spPr>
            <a:xfrm>
              <a:off x="3344919" y="1860109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B503D343-7620-4BC2-9137-98E554A65537}"/>
                </a:ext>
              </a:extLst>
            </p:cNvPr>
            <p:cNvCxnSpPr/>
            <p:nvPr/>
          </p:nvCxnSpPr>
          <p:spPr>
            <a:xfrm>
              <a:off x="3048493" y="2575557"/>
              <a:ext cx="5928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8077F7A-3268-4BA6-8286-478DD080D6B3}"/>
                </a:ext>
              </a:extLst>
            </p:cNvPr>
            <p:cNvSpPr/>
            <p:nvPr/>
          </p:nvSpPr>
          <p:spPr>
            <a:xfrm>
              <a:off x="465914" y="169922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電子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F058F3FB-5BD6-4227-9494-5C8CA6E6E061}"/>
                    </a:ext>
                  </a:extLst>
                </p:cNvPr>
                <p:cNvSpPr/>
                <p:nvPr/>
              </p:nvSpPr>
              <p:spPr>
                <a:xfrm>
                  <a:off x="2874118" y="1876558"/>
                  <a:ext cx="457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F058F3FB-5BD6-4227-9494-5C8CA6E6E0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118" y="1876558"/>
                  <a:ext cx="45717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60ACDDF-583E-477F-9CAA-84F571579920}"/>
              </a:ext>
            </a:extLst>
          </p:cNvPr>
          <p:cNvCxnSpPr>
            <a:cxnSpLocks/>
          </p:cNvCxnSpPr>
          <p:nvPr/>
        </p:nvCxnSpPr>
        <p:spPr>
          <a:xfrm>
            <a:off x="6586390" y="2014589"/>
            <a:ext cx="4389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FB3236-A0BA-41AE-8E68-363BC9DAFB02}"/>
              </a:ext>
            </a:extLst>
          </p:cNvPr>
          <p:cNvCxnSpPr>
            <a:cxnSpLocks/>
          </p:cNvCxnSpPr>
          <p:nvPr/>
        </p:nvCxnSpPr>
        <p:spPr>
          <a:xfrm>
            <a:off x="11512523" y="2014589"/>
            <a:ext cx="4389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4929D65-6613-45CF-A148-37D985F41105}"/>
              </a:ext>
            </a:extLst>
          </p:cNvPr>
          <p:cNvCxnSpPr>
            <a:cxnSpLocks/>
          </p:cNvCxnSpPr>
          <p:nvPr/>
        </p:nvCxnSpPr>
        <p:spPr>
          <a:xfrm>
            <a:off x="6586390" y="1994976"/>
            <a:ext cx="0" cy="1605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0973A8AC-6280-4676-B635-595D73F2D954}"/>
              </a:ext>
            </a:extLst>
          </p:cNvPr>
          <p:cNvCxnSpPr>
            <a:cxnSpLocks/>
          </p:cNvCxnSpPr>
          <p:nvPr/>
        </p:nvCxnSpPr>
        <p:spPr>
          <a:xfrm>
            <a:off x="11951514" y="1994976"/>
            <a:ext cx="0" cy="16051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502A57E-E9A5-4A23-8FF3-FE57AF991B19}"/>
              </a:ext>
            </a:extLst>
          </p:cNvPr>
          <p:cNvCxnSpPr>
            <a:cxnSpLocks/>
          </p:cNvCxnSpPr>
          <p:nvPr/>
        </p:nvCxnSpPr>
        <p:spPr>
          <a:xfrm>
            <a:off x="6574198" y="3584895"/>
            <a:ext cx="258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0075359-CFAD-478D-849B-0E7E98805C9E}"/>
              </a:ext>
            </a:extLst>
          </p:cNvPr>
          <p:cNvCxnSpPr>
            <a:cxnSpLocks/>
          </p:cNvCxnSpPr>
          <p:nvPr/>
        </p:nvCxnSpPr>
        <p:spPr>
          <a:xfrm>
            <a:off x="9409505" y="3582990"/>
            <a:ext cx="25512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5E094CD2-3003-4FD7-BE52-F4484AA0884B}"/>
              </a:ext>
            </a:extLst>
          </p:cNvPr>
          <p:cNvCxnSpPr>
            <a:cxnSpLocks/>
          </p:cNvCxnSpPr>
          <p:nvPr/>
        </p:nvCxnSpPr>
        <p:spPr>
          <a:xfrm>
            <a:off x="9390550" y="3336128"/>
            <a:ext cx="0" cy="515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1ECF35DD-06C8-4DD1-BBED-9470F855F71D}"/>
              </a:ext>
            </a:extLst>
          </p:cNvPr>
          <p:cNvCxnSpPr>
            <a:cxnSpLocks/>
          </p:cNvCxnSpPr>
          <p:nvPr/>
        </p:nvCxnSpPr>
        <p:spPr>
          <a:xfrm>
            <a:off x="9168046" y="3439772"/>
            <a:ext cx="0" cy="3172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5015EDD3-7481-48FE-9CD2-C5508B45D9CD}"/>
                  </a:ext>
                </a:extLst>
              </p:cNvPr>
              <p:cNvSpPr/>
              <p:nvPr/>
            </p:nvSpPr>
            <p:spPr>
              <a:xfrm>
                <a:off x="6320053" y="1623420"/>
                <a:ext cx="1003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i="1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5015EDD3-7481-48FE-9CD2-C5508B4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053" y="1623420"/>
                <a:ext cx="1003480" cy="369332"/>
              </a:xfrm>
              <a:prstGeom prst="rect">
                <a:avLst/>
              </a:prstGeom>
              <a:blipFill>
                <a:blip r:embed="rId7"/>
                <a:stretch>
                  <a:fillRect l="-5488" t="-14754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D1BB0907-978D-46AE-91E0-CD0BC6B9A3D7}"/>
                  </a:ext>
                </a:extLst>
              </p:cNvPr>
              <p:cNvSpPr/>
              <p:nvPr/>
            </p:nvSpPr>
            <p:spPr>
              <a:xfrm>
                <a:off x="9114114" y="4321665"/>
                <a:ext cx="1949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単位体積中に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個</a:t>
                </a:r>
              </a:p>
            </p:txBody>
          </p:sp>
        </mc:Choice>
        <mc:Fallback xmlns=""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D1BB0907-978D-46AE-91E0-CD0BC6B9A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14" y="4321665"/>
                <a:ext cx="1949573" cy="369332"/>
              </a:xfrm>
              <a:prstGeom prst="rect">
                <a:avLst/>
              </a:prstGeom>
              <a:blipFill>
                <a:blip r:embed="rId8"/>
                <a:stretch>
                  <a:fillRect l="-2500" t="-13115" r="-2500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ACE9FB4A-2E89-4FCE-9F75-0720FBD3F1ED}"/>
              </a:ext>
            </a:extLst>
          </p:cNvPr>
          <p:cNvGrpSpPr/>
          <p:nvPr/>
        </p:nvGrpSpPr>
        <p:grpSpPr>
          <a:xfrm>
            <a:off x="6430532" y="4138434"/>
            <a:ext cx="2335726" cy="1620157"/>
            <a:chOff x="6430532" y="4138434"/>
            <a:chExt cx="2335726" cy="1620157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1D83A1D2-66AA-4379-A1E7-B3BB02C4A359}"/>
                </a:ext>
              </a:extLst>
            </p:cNvPr>
            <p:cNvGrpSpPr/>
            <p:nvPr/>
          </p:nvGrpSpPr>
          <p:grpSpPr>
            <a:xfrm>
              <a:off x="6947220" y="4517374"/>
              <a:ext cx="1819038" cy="1241217"/>
              <a:chOff x="3242586" y="4168702"/>
              <a:chExt cx="1819038" cy="1241217"/>
            </a:xfrm>
          </p:grpSpPr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E9FFC7C9-5177-410F-BB87-BA2660E64E40}"/>
                  </a:ext>
                </a:extLst>
              </p:cNvPr>
              <p:cNvCxnSpPr/>
              <p:nvPr/>
            </p:nvCxnSpPr>
            <p:spPr>
              <a:xfrm>
                <a:off x="3596632" y="5403973"/>
                <a:ext cx="11492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19CB7214-9E8C-42E5-B86F-DE304DCF9A3C}"/>
                  </a:ext>
                </a:extLst>
              </p:cNvPr>
              <p:cNvSpPr/>
              <p:nvPr/>
            </p:nvSpPr>
            <p:spPr>
              <a:xfrm>
                <a:off x="3242586" y="4168702"/>
                <a:ext cx="653143" cy="1241217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91BC0EA5-F757-4FCA-B002-E11566BD15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6632" y="4173054"/>
                <a:ext cx="1148522" cy="14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19C2BA84-4C4C-4933-AE7C-F1A30A312A4E}"/>
                  </a:ext>
                </a:extLst>
              </p:cNvPr>
              <p:cNvSpPr/>
              <p:nvPr/>
            </p:nvSpPr>
            <p:spPr>
              <a:xfrm>
                <a:off x="4408481" y="4168702"/>
                <a:ext cx="653143" cy="1241217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F1211D09-5D36-4988-9761-4CFBA5714A6F}"/>
                  </a:ext>
                </a:extLst>
              </p:cNvPr>
              <p:cNvSpPr/>
              <p:nvPr/>
            </p:nvSpPr>
            <p:spPr>
              <a:xfrm>
                <a:off x="4004904" y="4365304"/>
                <a:ext cx="146908" cy="14690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EDB6058E-7928-4F50-873E-D3FE9D421585}"/>
                  </a:ext>
                </a:extLst>
              </p:cNvPr>
              <p:cNvSpPr/>
              <p:nvPr/>
            </p:nvSpPr>
            <p:spPr>
              <a:xfrm>
                <a:off x="3517006" y="4931262"/>
                <a:ext cx="146908" cy="14690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>
                <a:extLst>
                  <a:ext uri="{FF2B5EF4-FFF2-40B4-BE49-F238E27FC236}">
                    <a16:creationId xmlns:a16="http://schemas.microsoft.com/office/drawing/2014/main" id="{8AD1A035-8D45-4E1E-8F70-FBF9D30D8F35}"/>
                  </a:ext>
                </a:extLst>
              </p:cNvPr>
              <p:cNvSpPr/>
              <p:nvPr/>
            </p:nvSpPr>
            <p:spPr>
              <a:xfrm>
                <a:off x="4205187" y="5094164"/>
                <a:ext cx="146908" cy="14690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E16B508-4802-4E5B-9F7D-9CBC57BC2A4E}"/>
                </a:ext>
              </a:extLst>
            </p:cNvPr>
            <p:cNvCxnSpPr>
              <a:cxnSpLocks/>
            </p:cNvCxnSpPr>
            <p:nvPr/>
          </p:nvCxnSpPr>
          <p:spPr>
            <a:xfrm>
              <a:off x="7240765" y="4389039"/>
              <a:ext cx="1253925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09307AFA-92BA-4B6B-8BFA-6FDFCB41BDAC}"/>
                    </a:ext>
                  </a:extLst>
                </p:cNvPr>
                <p:cNvSpPr/>
                <p:nvPr/>
              </p:nvSpPr>
              <p:spPr>
                <a:xfrm>
                  <a:off x="7605749" y="4138434"/>
                  <a:ext cx="49564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𝒗𝒕</m:t>
                        </m:r>
                      </m:oMath>
                    </m:oMathPara>
                  </a14:m>
                  <a:endPara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09307AFA-92BA-4B6B-8BFA-6FDFCB41BD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749" y="4138434"/>
                  <a:ext cx="4956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029B01E4-C42A-4A7E-90B5-9B2E5160AAE1}"/>
                    </a:ext>
                  </a:extLst>
                </p:cNvPr>
                <p:cNvSpPr/>
                <p:nvPr/>
              </p:nvSpPr>
              <p:spPr>
                <a:xfrm>
                  <a:off x="6430532" y="4785004"/>
                  <a:ext cx="10034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断面積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ja-JP" altLang="en-US" i="1" dirty="0"/>
                </a:p>
              </p:txBody>
            </p:sp>
          </mc:Choice>
          <mc:Fallback xmlns=""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029B01E4-C42A-4A7E-90B5-9B2E5160AA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532" y="4785004"/>
                  <a:ext cx="100348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488" t="-16393"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FE7C11BF-64DE-48E5-9854-96CE1F17B2CD}"/>
                  </a:ext>
                </a:extLst>
              </p:cNvPr>
              <p:cNvSpPr/>
              <p:nvPr/>
            </p:nvSpPr>
            <p:spPr>
              <a:xfrm>
                <a:off x="9114114" y="5060329"/>
                <a:ext cx="22621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円筒中の電荷の数は</a:t>
                </a:r>
                <a:endParaRPr lang="en-US" altLang="ja-JP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合計で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𝒗𝒕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個</a:t>
                </a:r>
              </a:p>
            </p:txBody>
          </p:sp>
        </mc:Choice>
        <mc:Fallback xmlns="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FE7C11BF-64DE-48E5-9854-96CE1F17B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14" y="5060329"/>
                <a:ext cx="2262158" cy="646331"/>
              </a:xfrm>
              <a:prstGeom prst="rect">
                <a:avLst/>
              </a:prstGeom>
              <a:blipFill>
                <a:blip r:embed="rId11"/>
                <a:stretch>
                  <a:fillRect l="-2156" t="-4717" r="-2156" b="-122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1B396D07-50EF-4B31-8993-B649E2BDF0AD}"/>
                  </a:ext>
                </a:extLst>
              </p:cNvPr>
              <p:cNvSpPr/>
              <p:nvPr/>
            </p:nvSpPr>
            <p:spPr>
              <a:xfrm>
                <a:off x="9102892" y="4690997"/>
                <a:ext cx="1972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円筒の体積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𝒗𝒕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1B396D07-50EF-4B31-8993-B649E2BD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892" y="4690997"/>
                <a:ext cx="1972015" cy="369332"/>
              </a:xfrm>
              <a:prstGeom prst="rect">
                <a:avLst/>
              </a:prstGeom>
              <a:blipFill>
                <a:blip r:embed="rId12"/>
                <a:stretch>
                  <a:fillRect l="-2469" t="-16667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FB98345E-A644-4D1B-BA4B-91DFB8ED7C52}"/>
                  </a:ext>
                </a:extLst>
              </p:cNvPr>
              <p:cNvSpPr/>
              <p:nvPr/>
            </p:nvSpPr>
            <p:spPr>
              <a:xfrm>
                <a:off x="486409" y="3128143"/>
                <a:ext cx="14453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FB98345E-A644-4D1B-BA4B-91DFB8ED7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09" y="3128143"/>
                <a:ext cx="1445332" cy="646331"/>
              </a:xfrm>
              <a:prstGeom prst="rect">
                <a:avLst/>
              </a:prstGeom>
              <a:blipFill>
                <a:blip r:embed="rId13"/>
                <a:stretch>
                  <a:fillRect l="-13080" t="-16981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442D624A-C1C4-4E45-9FD0-6D3214F06A0E}"/>
                  </a:ext>
                </a:extLst>
              </p:cNvPr>
              <p:cNvSpPr/>
              <p:nvPr/>
            </p:nvSpPr>
            <p:spPr>
              <a:xfrm>
                <a:off x="265051" y="3947371"/>
                <a:ext cx="6096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電流の強さ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は、ある断面を単位時間に通過する電気量の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大きさ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であるから、</a:t>
                </a: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442D624A-C1C4-4E45-9FD0-6D3214F06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51" y="3947371"/>
                <a:ext cx="6096000" cy="707886"/>
              </a:xfrm>
              <a:prstGeom prst="rect">
                <a:avLst/>
              </a:prstGeom>
              <a:blipFill>
                <a:blip r:embed="rId14"/>
                <a:stretch>
                  <a:fillRect l="-1000" t="-6897" r="-110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CFC28E0-8E59-4E54-8B5B-C50CE1BF452E}"/>
              </a:ext>
            </a:extLst>
          </p:cNvPr>
          <p:cNvGrpSpPr/>
          <p:nvPr/>
        </p:nvGrpSpPr>
        <p:grpSpPr>
          <a:xfrm>
            <a:off x="8384419" y="963053"/>
            <a:ext cx="1253925" cy="369332"/>
            <a:chOff x="8384419" y="963053"/>
            <a:chExt cx="1253925" cy="369332"/>
          </a:xfrm>
        </p:grpSpPr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72C02F8E-3386-4B8A-833A-85BF1F9D5773}"/>
                </a:ext>
              </a:extLst>
            </p:cNvPr>
            <p:cNvCxnSpPr>
              <a:cxnSpLocks/>
            </p:cNvCxnSpPr>
            <p:nvPr/>
          </p:nvCxnSpPr>
          <p:spPr>
            <a:xfrm>
              <a:off x="8384419" y="1163092"/>
              <a:ext cx="1253925" cy="0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A4E94FFE-098F-4A73-8FFD-43FF69505B15}"/>
                    </a:ext>
                  </a:extLst>
                </p:cNvPr>
                <p:cNvSpPr/>
                <p:nvPr/>
              </p:nvSpPr>
              <p:spPr>
                <a:xfrm>
                  <a:off x="8750873" y="963053"/>
                  <a:ext cx="49564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𝒗𝒕</m:t>
                        </m:r>
                      </m:oMath>
                    </m:oMathPara>
                  </a14:m>
                  <a:endPara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A4E94FFE-098F-4A73-8FFD-43FF69505B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873" y="963053"/>
                  <a:ext cx="49564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87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9167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7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D7308D7-267E-4F2B-97DA-4E8BD9FA92ED}"/>
                  </a:ext>
                </a:extLst>
              </p:cNvPr>
              <p:cNvSpPr/>
              <p:nvPr/>
            </p:nvSpPr>
            <p:spPr>
              <a:xfrm>
                <a:off x="901988" y="2199852"/>
                <a:ext cx="608383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𝒕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s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間に、電気量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𝒒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𝑪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の荷電粒子がある断面を通過したとき、その断面（断面積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𝑺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sSup>
                      <m:sSup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𝒎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𝟐</m:t>
                        </m:r>
                      </m:sup>
                    </m:sSup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 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）を流れる電流の強さ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𝑰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𝑨</m:t>
                    </m:r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D7308D7-267E-4F2B-97DA-4E8BD9FA9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88" y="2199852"/>
                <a:ext cx="6083834" cy="1200329"/>
              </a:xfrm>
              <a:prstGeom prst="rect">
                <a:avLst/>
              </a:prstGeom>
              <a:blipFill>
                <a:blip r:embed="rId2"/>
                <a:stretch>
                  <a:fillRect l="-1603" t="-5584" r="-1503" b="-9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74DEFA9-43A1-4791-9011-C1709C1BE861}"/>
              </a:ext>
            </a:extLst>
          </p:cNvPr>
          <p:cNvSpPr/>
          <p:nvPr/>
        </p:nvSpPr>
        <p:spPr>
          <a:xfrm>
            <a:off x="678406" y="1788363"/>
            <a:ext cx="10967006" cy="34473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F3BBDB3-8968-40F4-B909-C1D583E5F3A1}"/>
                  </a:ext>
                </a:extLst>
              </p:cNvPr>
              <p:cNvSpPr/>
              <p:nvPr/>
            </p:nvSpPr>
            <p:spPr>
              <a:xfrm>
                <a:off x="559682" y="1126255"/>
                <a:ext cx="51860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〇電気量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𝑪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の荷電粒子の場合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F3BBDB3-8968-40F4-B909-C1D583E5F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2" y="1126255"/>
                <a:ext cx="5186035" cy="523220"/>
              </a:xfrm>
              <a:prstGeom prst="rect">
                <a:avLst/>
              </a:prstGeom>
              <a:blipFill>
                <a:blip r:embed="rId3"/>
                <a:stretch>
                  <a:fillRect l="-2468" t="-18605" r="-940" b="-25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AD24355-AA8D-4724-AB7F-0E9AC4B8828D}"/>
                  </a:ext>
                </a:extLst>
              </p:cNvPr>
              <p:cNvSpPr txBox="1"/>
              <p:nvPr/>
            </p:nvSpPr>
            <p:spPr>
              <a:xfrm>
                <a:off x="2379476" y="3723948"/>
                <a:ext cx="257052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𝒒𝒏𝑺𝒗</m:t>
                      </m:r>
                    </m:oMath>
                  </m:oMathPara>
                </a14:m>
                <a:endParaRPr kumimoji="1"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AD24355-AA8D-4724-AB7F-0E9AC4B88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476" y="3723948"/>
                <a:ext cx="2570521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71D691B-16A6-4F24-B98A-1D68843B4A77}"/>
              </a:ext>
            </a:extLst>
          </p:cNvPr>
          <p:cNvCxnSpPr>
            <a:cxnSpLocks/>
            <a:endCxn id="50" idx="0"/>
          </p:cNvCxnSpPr>
          <p:nvPr/>
        </p:nvCxnSpPr>
        <p:spPr>
          <a:xfrm flipV="1">
            <a:off x="7652146" y="2762505"/>
            <a:ext cx="3356076" cy="1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F6C33F8-7EDA-4AAC-BE19-DB8E0A524760}"/>
              </a:ext>
            </a:extLst>
          </p:cNvPr>
          <p:cNvCxnSpPr/>
          <p:nvPr/>
        </p:nvCxnSpPr>
        <p:spPr>
          <a:xfrm>
            <a:off x="7652146" y="3740983"/>
            <a:ext cx="33580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>
            <a:extLst>
              <a:ext uri="{FF2B5EF4-FFF2-40B4-BE49-F238E27FC236}">
                <a16:creationId xmlns:a16="http://schemas.microsoft.com/office/drawing/2014/main" id="{306B745A-1C98-42A6-AC80-7ED21DD96BF2}"/>
              </a:ext>
            </a:extLst>
          </p:cNvPr>
          <p:cNvSpPr/>
          <p:nvPr/>
        </p:nvSpPr>
        <p:spPr>
          <a:xfrm>
            <a:off x="9103032" y="2763644"/>
            <a:ext cx="503517" cy="948931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6858D5-F2EB-48C8-A70A-04545E67AA3F}"/>
              </a:ext>
            </a:extLst>
          </p:cNvPr>
          <p:cNvSpPr/>
          <p:nvPr/>
        </p:nvSpPr>
        <p:spPr>
          <a:xfrm>
            <a:off x="8935570" y="378828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</a:t>
            </a:r>
            <a:endParaRPr lang="en-US" altLang="ja-JP" sz="1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5563E4DD-4F8C-47CE-BAEA-584FC2E76C9F}"/>
              </a:ext>
            </a:extLst>
          </p:cNvPr>
          <p:cNvSpPr/>
          <p:nvPr/>
        </p:nvSpPr>
        <p:spPr>
          <a:xfrm>
            <a:off x="7406424" y="2763644"/>
            <a:ext cx="503517" cy="9796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6F70439-9628-4D5D-9B44-83706305062F}"/>
              </a:ext>
            </a:extLst>
          </p:cNvPr>
          <p:cNvSpPr/>
          <p:nvPr/>
        </p:nvSpPr>
        <p:spPr>
          <a:xfrm>
            <a:off x="10756462" y="2762505"/>
            <a:ext cx="503517" cy="9796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9042DC73-133D-433B-AB30-D08B3ADC026E}"/>
              </a:ext>
            </a:extLst>
          </p:cNvPr>
          <p:cNvSpPr/>
          <p:nvPr/>
        </p:nvSpPr>
        <p:spPr>
          <a:xfrm>
            <a:off x="10092840" y="2777849"/>
            <a:ext cx="503517" cy="948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2FE3383A-6799-41E6-931E-D0D500E4114C}"/>
              </a:ext>
            </a:extLst>
          </p:cNvPr>
          <p:cNvSpPr/>
          <p:nvPr/>
        </p:nvSpPr>
        <p:spPr>
          <a:xfrm>
            <a:off x="8373998" y="3092389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DF9838CA-03D3-4895-98B6-CAD7A2F7DEF0}"/>
              </a:ext>
            </a:extLst>
          </p:cNvPr>
          <p:cNvSpPr/>
          <p:nvPr/>
        </p:nvSpPr>
        <p:spPr>
          <a:xfrm>
            <a:off x="9240808" y="2939991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C2192633-4F2F-4905-B661-2F2F108700EA}"/>
              </a:ext>
            </a:extLst>
          </p:cNvPr>
          <p:cNvSpPr/>
          <p:nvPr/>
        </p:nvSpPr>
        <p:spPr>
          <a:xfrm>
            <a:off x="8864681" y="3376295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04802CBC-E98B-4E07-9C9C-40161A0A1FC5}"/>
              </a:ext>
            </a:extLst>
          </p:cNvPr>
          <p:cNvSpPr/>
          <p:nvPr/>
        </p:nvSpPr>
        <p:spPr>
          <a:xfrm>
            <a:off x="9724209" y="3240869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487BE32-CAA3-4159-AD3D-A97A7D7512DD}"/>
              </a:ext>
            </a:extLst>
          </p:cNvPr>
          <p:cNvSpPr/>
          <p:nvPr/>
        </p:nvSpPr>
        <p:spPr>
          <a:xfrm>
            <a:off x="10097085" y="3451384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F5F16235-6FEA-4743-9CC9-D048EA76DBAC}"/>
              </a:ext>
            </a:extLst>
          </p:cNvPr>
          <p:cNvSpPr/>
          <p:nvPr/>
        </p:nvSpPr>
        <p:spPr>
          <a:xfrm>
            <a:off x="10335932" y="2889831"/>
            <a:ext cx="113253" cy="113253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E4B38B22-1E4C-4244-8B2C-EF25565469E6}"/>
              </a:ext>
            </a:extLst>
          </p:cNvPr>
          <p:cNvCxnSpPr>
            <a:cxnSpLocks/>
          </p:cNvCxnSpPr>
          <p:nvPr/>
        </p:nvCxnSpPr>
        <p:spPr>
          <a:xfrm flipH="1">
            <a:off x="7890065" y="3149015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E43F7DFB-A148-42FC-956A-78342DBF90F9}"/>
              </a:ext>
            </a:extLst>
          </p:cNvPr>
          <p:cNvCxnSpPr>
            <a:cxnSpLocks/>
          </p:cNvCxnSpPr>
          <p:nvPr/>
        </p:nvCxnSpPr>
        <p:spPr>
          <a:xfrm flipH="1">
            <a:off x="8407642" y="3451384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6600C2DF-BBA7-4C90-9A09-AD481133DB65}"/>
              </a:ext>
            </a:extLst>
          </p:cNvPr>
          <p:cNvCxnSpPr>
            <a:cxnSpLocks/>
          </p:cNvCxnSpPr>
          <p:nvPr/>
        </p:nvCxnSpPr>
        <p:spPr>
          <a:xfrm flipH="1">
            <a:off x="8783769" y="3003084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00EEF0A-6F23-40FA-AB0C-EA29B8FF1139}"/>
              </a:ext>
            </a:extLst>
          </p:cNvPr>
          <p:cNvCxnSpPr>
            <a:cxnSpLocks/>
          </p:cNvCxnSpPr>
          <p:nvPr/>
        </p:nvCxnSpPr>
        <p:spPr>
          <a:xfrm flipH="1">
            <a:off x="9267171" y="3294865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023A40BE-2F48-42A6-A9F7-9E366A5092F6}"/>
              </a:ext>
            </a:extLst>
          </p:cNvPr>
          <p:cNvCxnSpPr>
            <a:cxnSpLocks/>
          </p:cNvCxnSpPr>
          <p:nvPr/>
        </p:nvCxnSpPr>
        <p:spPr>
          <a:xfrm flipH="1">
            <a:off x="9878893" y="2938000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3AEF4D95-31C3-4F5A-8715-BE8AB66DFC42}"/>
              </a:ext>
            </a:extLst>
          </p:cNvPr>
          <p:cNvCxnSpPr>
            <a:cxnSpLocks/>
          </p:cNvCxnSpPr>
          <p:nvPr/>
        </p:nvCxnSpPr>
        <p:spPr>
          <a:xfrm flipH="1">
            <a:off x="9650375" y="3489549"/>
            <a:ext cx="4570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23AAFF7A-1840-4573-AFFB-7B920B32067B}"/>
              </a:ext>
            </a:extLst>
          </p:cNvPr>
          <p:cNvCxnSpPr>
            <a:cxnSpLocks/>
          </p:cNvCxnSpPr>
          <p:nvPr/>
        </p:nvCxnSpPr>
        <p:spPr>
          <a:xfrm>
            <a:off x="9296704" y="2615350"/>
            <a:ext cx="96666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34E3E8AE-D344-4BC3-B293-5FA74FDFD275}"/>
              </a:ext>
            </a:extLst>
          </p:cNvPr>
          <p:cNvSpPr/>
          <p:nvPr/>
        </p:nvSpPr>
        <p:spPr>
          <a:xfrm>
            <a:off x="7779618" y="273594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荷電粒子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722FE9E8-29FA-441E-85A8-71F75776E1E4}"/>
                  </a:ext>
                </a:extLst>
              </p:cNvPr>
              <p:cNvSpPr/>
              <p:nvPr/>
            </p:nvSpPr>
            <p:spPr>
              <a:xfrm>
                <a:off x="8514073" y="2793637"/>
                <a:ext cx="388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722FE9E8-29FA-441E-85A8-71F75776E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073" y="2793637"/>
                <a:ext cx="3882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87CA1459-1D30-4213-8E8C-220935A30451}"/>
              </a:ext>
            </a:extLst>
          </p:cNvPr>
          <p:cNvCxnSpPr>
            <a:cxnSpLocks/>
          </p:cNvCxnSpPr>
          <p:nvPr/>
        </p:nvCxnSpPr>
        <p:spPr>
          <a:xfrm>
            <a:off x="7210599" y="3271780"/>
            <a:ext cx="338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DB99DE2-07A5-4312-AA5D-BC69434207AB}"/>
              </a:ext>
            </a:extLst>
          </p:cNvPr>
          <p:cNvCxnSpPr>
            <a:cxnSpLocks/>
          </p:cNvCxnSpPr>
          <p:nvPr/>
        </p:nvCxnSpPr>
        <p:spPr>
          <a:xfrm>
            <a:off x="11008220" y="3271780"/>
            <a:ext cx="338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34FD8B79-FA5F-4D06-8CBF-41800D97BE67}"/>
              </a:ext>
            </a:extLst>
          </p:cNvPr>
          <p:cNvCxnSpPr>
            <a:cxnSpLocks/>
          </p:cNvCxnSpPr>
          <p:nvPr/>
        </p:nvCxnSpPr>
        <p:spPr>
          <a:xfrm>
            <a:off x="7210599" y="3256660"/>
            <a:ext cx="0" cy="1237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02C3C06-13A5-4AB3-B2F8-F1B6F9F8989F}"/>
              </a:ext>
            </a:extLst>
          </p:cNvPr>
          <p:cNvCxnSpPr>
            <a:cxnSpLocks/>
          </p:cNvCxnSpPr>
          <p:nvPr/>
        </p:nvCxnSpPr>
        <p:spPr>
          <a:xfrm>
            <a:off x="11346644" y="3256660"/>
            <a:ext cx="0" cy="1237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A3339CBC-DBC7-4349-BBA2-9958EA565B3A}"/>
              </a:ext>
            </a:extLst>
          </p:cNvPr>
          <p:cNvCxnSpPr>
            <a:cxnSpLocks/>
          </p:cNvCxnSpPr>
          <p:nvPr/>
        </p:nvCxnSpPr>
        <p:spPr>
          <a:xfrm>
            <a:off x="7201200" y="4482350"/>
            <a:ext cx="19930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B4EA4D8-58CF-461A-8FAC-2FF1C40C0697}"/>
              </a:ext>
            </a:extLst>
          </p:cNvPr>
          <p:cNvCxnSpPr>
            <a:cxnSpLocks/>
          </p:cNvCxnSpPr>
          <p:nvPr/>
        </p:nvCxnSpPr>
        <p:spPr>
          <a:xfrm>
            <a:off x="9386976" y="4480882"/>
            <a:ext cx="19668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C9A9D9A6-3E06-4EB9-8723-3575AFCB1626}"/>
              </a:ext>
            </a:extLst>
          </p:cNvPr>
          <p:cNvCxnSpPr>
            <a:cxnSpLocks/>
          </p:cNvCxnSpPr>
          <p:nvPr/>
        </p:nvCxnSpPr>
        <p:spPr>
          <a:xfrm>
            <a:off x="9372363" y="4290572"/>
            <a:ext cx="0" cy="397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568056B-41E8-4120-BDDE-CD3616FAD11B}"/>
              </a:ext>
            </a:extLst>
          </p:cNvPr>
          <p:cNvCxnSpPr>
            <a:cxnSpLocks/>
          </p:cNvCxnSpPr>
          <p:nvPr/>
        </p:nvCxnSpPr>
        <p:spPr>
          <a:xfrm>
            <a:off x="9200832" y="4370473"/>
            <a:ext cx="0" cy="244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94C10DF0-3DB4-48F9-A17D-B13F6E1BD438}"/>
                  </a:ext>
                </a:extLst>
              </p:cNvPr>
              <p:cNvSpPr/>
              <p:nvPr/>
            </p:nvSpPr>
            <p:spPr>
              <a:xfrm>
                <a:off x="10792533" y="2924470"/>
                <a:ext cx="8213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ja-JP" altLang="en-US" sz="1400" i="1" dirty="0"/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94C10DF0-3DB4-48F9-A17D-B13F6E1BD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533" y="2924470"/>
                <a:ext cx="821379" cy="307777"/>
              </a:xfrm>
              <a:prstGeom prst="rect">
                <a:avLst/>
              </a:prstGeom>
              <a:blipFill>
                <a:blip r:embed="rId6"/>
                <a:stretch>
                  <a:fillRect l="-2222" t="-10000" b="-1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B8ABF0CD-27FA-4DEE-B493-ADCE8B638552}"/>
                  </a:ext>
                </a:extLst>
              </p:cNvPr>
              <p:cNvSpPr/>
              <p:nvPr/>
            </p:nvSpPr>
            <p:spPr>
              <a:xfrm>
                <a:off x="9579209" y="2451028"/>
                <a:ext cx="4267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𝒗𝒕</m:t>
                      </m:r>
                    </m:oMath>
                  </m:oMathPara>
                </a14:m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B8ABF0CD-27FA-4DEE-B493-ADCE8B638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209" y="2451028"/>
                <a:ext cx="42671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8B5C971-BDF3-4A01-AF79-E2670A7EBCF7}"/>
                  </a:ext>
                </a:extLst>
              </p:cNvPr>
              <p:cNvSpPr/>
              <p:nvPr/>
            </p:nvSpPr>
            <p:spPr>
              <a:xfrm>
                <a:off x="2676629" y="4633723"/>
                <a:ext cx="4309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：単位体積中に含まれる荷電粒子の数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8B5C971-BDF3-4A01-AF79-E2670A7EB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629" y="4633723"/>
                <a:ext cx="4309193" cy="369332"/>
              </a:xfrm>
              <a:prstGeom prst="rect">
                <a:avLst/>
              </a:prstGeom>
              <a:blipFill>
                <a:blip r:embed="rId8"/>
                <a:stretch>
                  <a:fillRect t="-14754" r="-707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2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3B2DBF9-7FEF-45DE-B0D1-F2D9963AF83D}"/>
              </a:ext>
            </a:extLst>
          </p:cNvPr>
          <p:cNvSpPr/>
          <p:nvPr/>
        </p:nvSpPr>
        <p:spPr>
          <a:xfrm>
            <a:off x="671484" y="896767"/>
            <a:ext cx="572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〇オームの法則（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1827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FC51AED-F09D-4A47-88A3-C212652AACEE}"/>
              </a:ext>
            </a:extLst>
          </p:cNvPr>
          <p:cNvSpPr/>
          <p:nvPr/>
        </p:nvSpPr>
        <p:spPr>
          <a:xfrm>
            <a:off x="1121294" y="1720261"/>
            <a:ext cx="9949411" cy="18160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514BF4DD-C737-4654-B560-2DEA7CDD249C}"/>
                  </a:ext>
                </a:extLst>
              </p:cNvPr>
              <p:cNvSpPr/>
              <p:nvPr/>
            </p:nvSpPr>
            <p:spPr>
              <a:xfrm>
                <a:off x="1246755" y="1808292"/>
                <a:ext cx="98239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導体を流れる電流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𝑰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は、導体の両端の電位差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𝑽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する。</a:t>
                </a: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514BF4DD-C737-4654-B560-2DEA7CDD2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55" y="1808292"/>
                <a:ext cx="9823950" cy="461665"/>
              </a:xfrm>
              <a:prstGeom prst="rect">
                <a:avLst/>
              </a:prstGeom>
              <a:blipFill>
                <a:blip r:embed="rId2"/>
                <a:stretch>
                  <a:fillRect l="-993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EC2F03-9F10-4F87-829F-55FF6355F7ED}"/>
              </a:ext>
            </a:extLst>
          </p:cNvPr>
          <p:cNvSpPr/>
          <p:nvPr/>
        </p:nvSpPr>
        <p:spPr>
          <a:xfrm>
            <a:off x="8153400" y="1709441"/>
            <a:ext cx="135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4B5D76AE-B375-456F-B6C4-395807BEF6FF}"/>
                  </a:ext>
                </a:extLst>
              </p:cNvPr>
              <p:cNvSpPr/>
              <p:nvPr/>
            </p:nvSpPr>
            <p:spPr>
              <a:xfrm>
                <a:off x="1392228" y="2336979"/>
                <a:ext cx="257001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𝑽</m:t>
                      </m:r>
                      <m:r>
                        <a:rPr lang="en-US" altLang="ja-JP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6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4B5D76AE-B375-456F-B6C4-395807BEF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8" y="2336979"/>
                <a:ext cx="257001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3EFB52F-6AA0-4463-B717-70DCECF1CB37}"/>
                  </a:ext>
                </a:extLst>
              </p:cNvPr>
              <p:cNvSpPr/>
              <p:nvPr/>
            </p:nvSpPr>
            <p:spPr>
              <a:xfrm>
                <a:off x="3435774" y="2357761"/>
                <a:ext cx="128847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𝑹𝑰</m:t>
                      </m:r>
                    </m:oMath>
                  </m:oMathPara>
                </a14:m>
                <a:endParaRPr lang="ja-JP" altLang="en-US" sz="6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3EFB52F-6AA0-4463-B717-70DCECF1C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74" y="2357761"/>
                <a:ext cx="128847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908266E2-CE84-480B-B0CB-C73ABC8A8169}"/>
                  </a:ext>
                </a:extLst>
              </p:cNvPr>
              <p:cNvSpPr/>
              <p:nvPr/>
            </p:nvSpPr>
            <p:spPr>
              <a:xfrm>
                <a:off x="5060604" y="2685045"/>
                <a:ext cx="576348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3600" b="1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𝑹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[</m:t>
                    </m:r>
                    <m:r>
                      <a:rPr lang="ja-JP" altLang="en-US" sz="3600" b="1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𝛀</m:t>
                    </m:r>
                    <m:r>
                      <a:rPr lang="en-US" altLang="ja-JP" sz="3600" b="1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]</m:t>
                    </m:r>
                  </m:oMath>
                </a14:m>
                <a:r>
                  <a:rPr lang="en-US" altLang="ja-JP" sz="3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:</a:t>
                </a:r>
                <a:r>
                  <a:rPr lang="ja-JP" altLang="en-US" sz="3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電流の</a:t>
                </a:r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流れにくさ</a:t>
                </a:r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908266E2-CE84-480B-B0CB-C73ABC8A8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604" y="2685045"/>
                <a:ext cx="5763489" cy="646331"/>
              </a:xfrm>
              <a:prstGeom prst="rect">
                <a:avLst/>
              </a:prstGeom>
              <a:blipFill>
                <a:blip r:embed="rId5"/>
                <a:stretch>
                  <a:fillRect t="-16981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楕円 79">
            <a:extLst>
              <a:ext uri="{FF2B5EF4-FFF2-40B4-BE49-F238E27FC236}">
                <a16:creationId xmlns:a16="http://schemas.microsoft.com/office/drawing/2014/main" id="{32ABAB6B-A3CD-4F24-B4E9-BAB824BA6731}"/>
              </a:ext>
            </a:extLst>
          </p:cNvPr>
          <p:cNvSpPr/>
          <p:nvPr/>
        </p:nvSpPr>
        <p:spPr>
          <a:xfrm>
            <a:off x="6693228" y="4338636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DD7882D9-4B37-4F72-87CE-E29C667F952D}"/>
              </a:ext>
            </a:extLst>
          </p:cNvPr>
          <p:cNvSpPr/>
          <p:nvPr/>
        </p:nvSpPr>
        <p:spPr>
          <a:xfrm>
            <a:off x="5841173" y="5308454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D575FF47-03A6-4748-A88A-F46B2D7C2AB1}"/>
              </a:ext>
            </a:extLst>
          </p:cNvPr>
          <p:cNvSpPr/>
          <p:nvPr/>
        </p:nvSpPr>
        <p:spPr>
          <a:xfrm>
            <a:off x="5044537" y="4407908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CC636265-52FC-4918-884A-8C2A55E5DFEA}"/>
              </a:ext>
            </a:extLst>
          </p:cNvPr>
          <p:cNvSpPr/>
          <p:nvPr/>
        </p:nvSpPr>
        <p:spPr>
          <a:xfrm>
            <a:off x="4712028" y="5045217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5DA34F0C-2B52-4C80-93D8-7E32C30BE702}"/>
              </a:ext>
            </a:extLst>
          </p:cNvPr>
          <p:cNvSpPr/>
          <p:nvPr/>
        </p:nvSpPr>
        <p:spPr>
          <a:xfrm>
            <a:off x="3728356" y="5460853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F1FB02BA-676D-4FC5-A82F-A9678C968B35}"/>
              </a:ext>
            </a:extLst>
          </p:cNvPr>
          <p:cNvSpPr/>
          <p:nvPr/>
        </p:nvSpPr>
        <p:spPr>
          <a:xfrm>
            <a:off x="3527465" y="4283217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FF501050-89B0-43B0-8963-A1C5C2C055E9}"/>
              </a:ext>
            </a:extLst>
          </p:cNvPr>
          <p:cNvSpPr/>
          <p:nvPr/>
        </p:nvSpPr>
        <p:spPr>
          <a:xfrm>
            <a:off x="2945574" y="4837399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D697A92E-1D38-4A0E-9B7D-20DF1796A56F}"/>
              </a:ext>
            </a:extLst>
          </p:cNvPr>
          <p:cNvCxnSpPr/>
          <p:nvPr/>
        </p:nvCxnSpPr>
        <p:spPr>
          <a:xfrm>
            <a:off x="3721427" y="5045217"/>
            <a:ext cx="858981" cy="1108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726D71F9-A5E3-47DD-81F7-AEFAEA08C361}"/>
              </a:ext>
            </a:extLst>
          </p:cNvPr>
          <p:cNvCxnSpPr>
            <a:cxnSpLocks/>
          </p:cNvCxnSpPr>
          <p:nvPr/>
        </p:nvCxnSpPr>
        <p:spPr>
          <a:xfrm flipH="1" flipV="1">
            <a:off x="4310245" y="4809689"/>
            <a:ext cx="346364" cy="353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467DAE82-258B-42A4-9FF4-07C4159A99CB}"/>
              </a:ext>
            </a:extLst>
          </p:cNvPr>
          <p:cNvCxnSpPr>
            <a:cxnSpLocks/>
          </p:cNvCxnSpPr>
          <p:nvPr/>
        </p:nvCxnSpPr>
        <p:spPr>
          <a:xfrm flipV="1">
            <a:off x="4337955" y="4740417"/>
            <a:ext cx="720435" cy="83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37F326C1-DF62-4C46-B785-3309F8487113}"/>
              </a:ext>
            </a:extLst>
          </p:cNvPr>
          <p:cNvCxnSpPr>
            <a:cxnSpLocks/>
          </p:cNvCxnSpPr>
          <p:nvPr/>
        </p:nvCxnSpPr>
        <p:spPr>
          <a:xfrm flipH="1" flipV="1">
            <a:off x="4712027" y="4352489"/>
            <a:ext cx="325583" cy="394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9459FB39-9FEB-41D6-B973-F24020FC22CF}"/>
              </a:ext>
            </a:extLst>
          </p:cNvPr>
          <p:cNvCxnSpPr>
            <a:cxnSpLocks/>
          </p:cNvCxnSpPr>
          <p:nvPr/>
        </p:nvCxnSpPr>
        <p:spPr>
          <a:xfrm flipV="1">
            <a:off x="4705102" y="4207017"/>
            <a:ext cx="1988125" cy="145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8A01F71F-5179-4FED-A065-2CA9497AED8B}"/>
              </a:ext>
            </a:extLst>
          </p:cNvPr>
          <p:cNvCxnSpPr>
            <a:cxnSpLocks/>
          </p:cNvCxnSpPr>
          <p:nvPr/>
        </p:nvCxnSpPr>
        <p:spPr>
          <a:xfrm flipH="1">
            <a:off x="6312227" y="4227800"/>
            <a:ext cx="471057" cy="581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DFF30D22-B101-421A-8C76-981F0B25DFFC}"/>
              </a:ext>
            </a:extLst>
          </p:cNvPr>
          <p:cNvCxnSpPr>
            <a:cxnSpLocks/>
          </p:cNvCxnSpPr>
          <p:nvPr/>
        </p:nvCxnSpPr>
        <p:spPr>
          <a:xfrm>
            <a:off x="6346866" y="4775055"/>
            <a:ext cx="1260761" cy="353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>
            <a:extLst>
              <a:ext uri="{FF2B5EF4-FFF2-40B4-BE49-F238E27FC236}">
                <a16:creationId xmlns:a16="http://schemas.microsoft.com/office/drawing/2014/main" id="{281EB770-5F8F-4F88-B491-37A385FF612D}"/>
              </a:ext>
            </a:extLst>
          </p:cNvPr>
          <p:cNvSpPr/>
          <p:nvPr/>
        </p:nvSpPr>
        <p:spPr>
          <a:xfrm>
            <a:off x="8067170" y="5521509"/>
            <a:ext cx="394854" cy="394854"/>
          </a:xfrm>
          <a:prstGeom prst="ellipse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03C62394-C97C-42F9-B9D5-E364F39835D2}"/>
              </a:ext>
            </a:extLst>
          </p:cNvPr>
          <p:cNvSpPr/>
          <p:nvPr/>
        </p:nvSpPr>
        <p:spPr>
          <a:xfrm>
            <a:off x="8402617" y="5257032"/>
            <a:ext cx="19858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原子核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（イオン芯）</a:t>
            </a:r>
            <a:endParaRPr lang="ja-JP" altLang="en-US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77FB16C-33FD-4130-AFDE-B4E09E580E2D}"/>
              </a:ext>
            </a:extLst>
          </p:cNvPr>
          <p:cNvGrpSpPr/>
          <p:nvPr/>
        </p:nvGrpSpPr>
        <p:grpSpPr>
          <a:xfrm>
            <a:off x="2149994" y="4046355"/>
            <a:ext cx="5775232" cy="1932223"/>
            <a:chOff x="-1494188" y="4134396"/>
            <a:chExt cx="4998688" cy="1272201"/>
          </a:xfrm>
        </p:grpSpPr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80ACF289-B3BD-489F-B782-7FC71CAFA33C}"/>
                </a:ext>
              </a:extLst>
            </p:cNvPr>
            <p:cNvCxnSpPr/>
            <p:nvPr/>
          </p:nvCxnSpPr>
          <p:spPr>
            <a:xfrm>
              <a:off x="-1175447" y="5403641"/>
              <a:ext cx="43559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A6A549D4-B818-4FEE-93CA-F9BD049BEE60}"/>
                </a:ext>
              </a:extLst>
            </p:cNvPr>
            <p:cNvSpPr/>
            <p:nvPr/>
          </p:nvSpPr>
          <p:spPr>
            <a:xfrm>
              <a:off x="-1494188" y="4135873"/>
              <a:ext cx="653143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90F3CE2E-6188-456A-9773-082FFEB3BD66}"/>
                </a:ext>
              </a:extLst>
            </p:cNvPr>
            <p:cNvSpPr/>
            <p:nvPr/>
          </p:nvSpPr>
          <p:spPr>
            <a:xfrm>
              <a:off x="2851357" y="4134396"/>
              <a:ext cx="653143" cy="12707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0F218368-4DF8-45CD-985E-9A778FE84B69}"/>
                </a:ext>
              </a:extLst>
            </p:cNvPr>
            <p:cNvCxnSpPr/>
            <p:nvPr/>
          </p:nvCxnSpPr>
          <p:spPr>
            <a:xfrm>
              <a:off x="-1175447" y="4134396"/>
              <a:ext cx="43559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5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3B2DBF9-7FEF-45DE-B0D1-F2D9963AF83D}"/>
              </a:ext>
            </a:extLst>
          </p:cNvPr>
          <p:cNvSpPr/>
          <p:nvPr/>
        </p:nvSpPr>
        <p:spPr>
          <a:xfrm>
            <a:off x="369454" y="970397"/>
            <a:ext cx="572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〇電圧降下・電位降下</a:t>
            </a: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861CD8F9-3269-419E-9591-E3F8025B71D8}"/>
              </a:ext>
            </a:extLst>
          </p:cNvPr>
          <p:cNvCxnSpPr>
            <a:cxnSpLocks/>
          </p:cNvCxnSpPr>
          <p:nvPr/>
        </p:nvCxnSpPr>
        <p:spPr>
          <a:xfrm>
            <a:off x="9878745" y="1730462"/>
            <a:ext cx="0" cy="75869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A2C36DA-91F5-4CBA-A8CB-BD3E3C57E8E0}"/>
              </a:ext>
            </a:extLst>
          </p:cNvPr>
          <p:cNvCxnSpPr>
            <a:cxnSpLocks/>
          </p:cNvCxnSpPr>
          <p:nvPr/>
        </p:nvCxnSpPr>
        <p:spPr>
          <a:xfrm flipH="1">
            <a:off x="8471419" y="3485102"/>
            <a:ext cx="3144910" cy="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8221A38-4519-4905-8F9B-424B89DF7A46}"/>
              </a:ext>
            </a:extLst>
          </p:cNvPr>
          <p:cNvCxnSpPr/>
          <p:nvPr/>
        </p:nvCxnSpPr>
        <p:spPr>
          <a:xfrm>
            <a:off x="8614266" y="1073081"/>
            <a:ext cx="0" cy="3037778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57CBDD2-2754-44D5-8EF1-85DCBE60DD47}"/>
                  </a:ext>
                </a:extLst>
              </p:cNvPr>
              <p:cNvSpPr/>
              <p:nvPr/>
            </p:nvSpPr>
            <p:spPr>
              <a:xfrm>
                <a:off x="7562286" y="1003156"/>
                <a:ext cx="1047727" cy="43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m:t>電位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57CBDD2-2754-44D5-8EF1-85DCBE60D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86" y="1003156"/>
                <a:ext cx="1047727" cy="437769"/>
              </a:xfrm>
              <a:prstGeom prst="rect">
                <a:avLst/>
              </a:prstGeom>
              <a:blipFill>
                <a:blip r:embed="rId2"/>
                <a:stretch>
                  <a:fillRect l="-2924" b="-19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7AE3185A-D164-448B-BA95-93E8CC5C2AFD}"/>
                  </a:ext>
                </a:extLst>
              </p:cNvPr>
              <p:cNvSpPr/>
              <p:nvPr/>
            </p:nvSpPr>
            <p:spPr>
              <a:xfrm>
                <a:off x="8150231" y="1433420"/>
                <a:ext cx="464035" cy="43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7AE3185A-D164-448B-BA95-93E8CC5C2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231" y="1433420"/>
                <a:ext cx="464035" cy="437769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E016B48-C9F6-4CBD-92B2-5C7B129AA974}"/>
                  </a:ext>
                </a:extLst>
              </p:cNvPr>
              <p:cNvSpPr/>
              <p:nvPr/>
            </p:nvSpPr>
            <p:spPr>
              <a:xfrm>
                <a:off x="8269393" y="3457908"/>
                <a:ext cx="433512" cy="437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E016B48-C9F6-4CBD-92B2-5C7B129AA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393" y="3457908"/>
                <a:ext cx="433512" cy="437769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FF4FCD9-2BC5-4C8D-BD63-63F58C6552DE}"/>
              </a:ext>
            </a:extLst>
          </p:cNvPr>
          <p:cNvCxnSpPr>
            <a:cxnSpLocks/>
          </p:cNvCxnSpPr>
          <p:nvPr/>
        </p:nvCxnSpPr>
        <p:spPr>
          <a:xfrm flipV="1">
            <a:off x="8631285" y="1734065"/>
            <a:ext cx="60833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A033FBB-C7FE-4EB6-A106-0B545EE0F522}"/>
              </a:ext>
            </a:extLst>
          </p:cNvPr>
          <p:cNvCxnSpPr>
            <a:cxnSpLocks/>
          </p:cNvCxnSpPr>
          <p:nvPr/>
        </p:nvCxnSpPr>
        <p:spPr>
          <a:xfrm>
            <a:off x="9226624" y="1734064"/>
            <a:ext cx="25985" cy="270066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573A551-F258-4606-ABEE-D6645D3D0820}"/>
              </a:ext>
            </a:extLst>
          </p:cNvPr>
          <p:cNvCxnSpPr>
            <a:cxnSpLocks/>
          </p:cNvCxnSpPr>
          <p:nvPr/>
        </p:nvCxnSpPr>
        <p:spPr>
          <a:xfrm>
            <a:off x="9239616" y="1732448"/>
            <a:ext cx="638651" cy="8189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2E93471-9F22-46AC-8C2B-6CF77DB425C1}"/>
              </a:ext>
            </a:extLst>
          </p:cNvPr>
          <p:cNvGrpSpPr/>
          <p:nvPr/>
        </p:nvGrpSpPr>
        <p:grpSpPr>
          <a:xfrm>
            <a:off x="8607647" y="4508481"/>
            <a:ext cx="3008680" cy="1173387"/>
            <a:chOff x="7565305" y="4931000"/>
            <a:chExt cx="4152600" cy="1237438"/>
          </a:xfrm>
        </p:grpSpPr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D628FD8A-D43F-4ED6-895F-15B51E75DCE1}"/>
                </a:ext>
              </a:extLst>
            </p:cNvPr>
            <p:cNvCxnSpPr>
              <a:cxnSpLocks/>
            </p:cNvCxnSpPr>
            <p:nvPr/>
          </p:nvCxnSpPr>
          <p:spPr>
            <a:xfrm>
              <a:off x="7574704" y="4946120"/>
              <a:ext cx="4136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ECA5573B-76A8-41BD-84BB-882302371275}"/>
                </a:ext>
              </a:extLst>
            </p:cNvPr>
            <p:cNvCxnSpPr>
              <a:cxnSpLocks/>
            </p:cNvCxnSpPr>
            <p:nvPr/>
          </p:nvCxnSpPr>
          <p:spPr>
            <a:xfrm>
              <a:off x="7574704" y="4931000"/>
              <a:ext cx="0" cy="1237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2772E1C4-D1D1-4C0E-9A82-A35DF8BFB4D2}"/>
                </a:ext>
              </a:extLst>
            </p:cNvPr>
            <p:cNvCxnSpPr>
              <a:cxnSpLocks/>
            </p:cNvCxnSpPr>
            <p:nvPr/>
          </p:nvCxnSpPr>
          <p:spPr>
            <a:xfrm>
              <a:off x="11710749" y="4931000"/>
              <a:ext cx="0" cy="1237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005AA3E6-F3D4-471C-8D02-332BFB206311}"/>
                </a:ext>
              </a:extLst>
            </p:cNvPr>
            <p:cNvCxnSpPr>
              <a:cxnSpLocks/>
            </p:cNvCxnSpPr>
            <p:nvPr/>
          </p:nvCxnSpPr>
          <p:spPr>
            <a:xfrm>
              <a:off x="7565305" y="6156690"/>
              <a:ext cx="19930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1088B655-9DC1-4719-8792-A249EB22F07B}"/>
                </a:ext>
              </a:extLst>
            </p:cNvPr>
            <p:cNvCxnSpPr>
              <a:cxnSpLocks/>
            </p:cNvCxnSpPr>
            <p:nvPr/>
          </p:nvCxnSpPr>
          <p:spPr>
            <a:xfrm>
              <a:off x="9751081" y="6155222"/>
              <a:ext cx="19668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3694A6B5-A3E0-4658-9EC5-66A00F91D888}"/>
              </a:ext>
            </a:extLst>
          </p:cNvPr>
          <p:cNvCxnSpPr>
            <a:cxnSpLocks/>
          </p:cNvCxnSpPr>
          <p:nvPr/>
        </p:nvCxnSpPr>
        <p:spPr>
          <a:xfrm>
            <a:off x="10051706" y="5488877"/>
            <a:ext cx="0" cy="3768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A901273E-B7FF-4202-85E8-4F60689D6D88}"/>
              </a:ext>
            </a:extLst>
          </p:cNvPr>
          <p:cNvCxnSpPr>
            <a:cxnSpLocks/>
          </p:cNvCxnSpPr>
          <p:nvPr/>
        </p:nvCxnSpPr>
        <p:spPr>
          <a:xfrm>
            <a:off x="10186677" y="5564643"/>
            <a:ext cx="0" cy="231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14CD28-2571-42E9-BB29-E0BECA6AE5AE}"/>
              </a:ext>
            </a:extLst>
          </p:cNvPr>
          <p:cNvSpPr/>
          <p:nvPr/>
        </p:nvSpPr>
        <p:spPr>
          <a:xfrm>
            <a:off x="9252799" y="4370329"/>
            <a:ext cx="636633" cy="304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D10C77E-C725-445D-B0D4-F97FE60C6D13}"/>
              </a:ext>
            </a:extLst>
          </p:cNvPr>
          <p:cNvSpPr/>
          <p:nvPr/>
        </p:nvSpPr>
        <p:spPr>
          <a:xfrm>
            <a:off x="10527773" y="4370329"/>
            <a:ext cx="636633" cy="304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74F84F57-B9CA-49D1-BA7A-1899F9C728C9}"/>
              </a:ext>
            </a:extLst>
          </p:cNvPr>
          <p:cNvCxnSpPr>
            <a:cxnSpLocks/>
          </p:cNvCxnSpPr>
          <p:nvPr/>
        </p:nvCxnSpPr>
        <p:spPr>
          <a:xfrm>
            <a:off x="9865585" y="1734064"/>
            <a:ext cx="25365" cy="2636264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22B03356-0CA1-4AF1-862C-2B8048BE5467}"/>
              </a:ext>
            </a:extLst>
          </p:cNvPr>
          <p:cNvCxnSpPr>
            <a:cxnSpLocks/>
          </p:cNvCxnSpPr>
          <p:nvPr/>
        </p:nvCxnSpPr>
        <p:spPr>
          <a:xfrm flipV="1">
            <a:off x="9889432" y="2526949"/>
            <a:ext cx="60833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BD9AB45F-09F2-41DA-879D-EDCFBA37C446}"/>
              </a:ext>
            </a:extLst>
          </p:cNvPr>
          <p:cNvCxnSpPr>
            <a:cxnSpLocks/>
          </p:cNvCxnSpPr>
          <p:nvPr/>
        </p:nvCxnSpPr>
        <p:spPr>
          <a:xfrm>
            <a:off x="10476639" y="1759306"/>
            <a:ext cx="25365" cy="2636264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2DB3560C-1883-44AA-B66F-B52DF174240E}"/>
              </a:ext>
            </a:extLst>
          </p:cNvPr>
          <p:cNvCxnSpPr>
            <a:cxnSpLocks/>
          </p:cNvCxnSpPr>
          <p:nvPr/>
        </p:nvCxnSpPr>
        <p:spPr>
          <a:xfrm>
            <a:off x="11139040" y="1791197"/>
            <a:ext cx="25365" cy="2636264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5B700ABF-6C15-4AAC-86AD-3AA7672920BB}"/>
              </a:ext>
            </a:extLst>
          </p:cNvPr>
          <p:cNvCxnSpPr>
            <a:cxnSpLocks/>
          </p:cNvCxnSpPr>
          <p:nvPr/>
        </p:nvCxnSpPr>
        <p:spPr>
          <a:xfrm>
            <a:off x="10488663" y="2502384"/>
            <a:ext cx="661735" cy="994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1A07ADFB-A1B5-4E4B-8F34-15CAA35F0391}"/>
              </a:ext>
            </a:extLst>
          </p:cNvPr>
          <p:cNvCxnSpPr>
            <a:cxnSpLocks/>
          </p:cNvCxnSpPr>
          <p:nvPr/>
        </p:nvCxnSpPr>
        <p:spPr>
          <a:xfrm flipV="1">
            <a:off x="11152082" y="3473137"/>
            <a:ext cx="22951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2204B657-4A8E-44E1-88C8-C7EAE64C79B4}"/>
                  </a:ext>
                </a:extLst>
              </p:cNvPr>
              <p:cNvSpPr/>
              <p:nvPr/>
            </p:nvSpPr>
            <p:spPr>
              <a:xfrm>
                <a:off x="9575228" y="5926888"/>
                <a:ext cx="11401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600" dirty="0">
                    <a:ea typeface="HG丸ｺﾞｼｯｸM-PRO" panose="020F0600000000000000" pitchFamily="50" charset="-128"/>
                  </a:rPr>
                  <a:t>電源電圧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2204B657-4A8E-44E1-88C8-C7EAE64C79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228" y="5926888"/>
                <a:ext cx="1140184" cy="338554"/>
              </a:xfrm>
              <a:prstGeom prst="rect">
                <a:avLst/>
              </a:prstGeom>
              <a:blipFill>
                <a:blip r:embed="rId5"/>
                <a:stretch>
                  <a:fillRect l="-3209" t="-7143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082B7461-E67C-4967-A728-DBF77E4907DA}"/>
                  </a:ext>
                </a:extLst>
              </p:cNvPr>
              <p:cNvSpPr/>
              <p:nvPr/>
            </p:nvSpPr>
            <p:spPr>
              <a:xfrm>
                <a:off x="9214569" y="5223584"/>
                <a:ext cx="797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電位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082B7461-E67C-4967-A728-DBF77E490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69" y="5223584"/>
                <a:ext cx="797911" cy="369332"/>
              </a:xfrm>
              <a:prstGeom prst="rect">
                <a:avLst/>
              </a:prstGeom>
              <a:blipFill>
                <a:blip r:embed="rId6"/>
                <a:stretch>
                  <a:fillRect l="-6923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66C41F88-B6E4-4B76-90AA-7093AAFD8540}"/>
                  </a:ext>
                </a:extLst>
              </p:cNvPr>
              <p:cNvSpPr/>
              <p:nvPr/>
            </p:nvSpPr>
            <p:spPr>
              <a:xfrm>
                <a:off x="7647221" y="4358937"/>
                <a:ext cx="797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電位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66C41F88-B6E4-4B76-90AA-7093AAFD8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21" y="4358937"/>
                <a:ext cx="797911" cy="369332"/>
              </a:xfrm>
              <a:prstGeom prst="rect">
                <a:avLst/>
              </a:prstGeom>
              <a:blipFill>
                <a:blip r:embed="rId7"/>
                <a:stretch>
                  <a:fillRect l="-6107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1E164AE-732E-4629-84B0-609BE663673E}"/>
              </a:ext>
            </a:extLst>
          </p:cNvPr>
          <p:cNvCxnSpPr>
            <a:cxnSpLocks/>
          </p:cNvCxnSpPr>
          <p:nvPr/>
        </p:nvCxnSpPr>
        <p:spPr>
          <a:xfrm>
            <a:off x="9889432" y="5508018"/>
            <a:ext cx="129348" cy="14506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F4784DCF-004A-4576-A182-114A94EC8D65}"/>
              </a:ext>
            </a:extLst>
          </p:cNvPr>
          <p:cNvCxnSpPr>
            <a:cxnSpLocks/>
          </p:cNvCxnSpPr>
          <p:nvPr/>
        </p:nvCxnSpPr>
        <p:spPr>
          <a:xfrm flipV="1">
            <a:off x="8382248" y="4499993"/>
            <a:ext cx="233249" cy="3093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EE75FFAB-5542-4409-9AF1-1AF9704E7504}"/>
              </a:ext>
            </a:extLst>
          </p:cNvPr>
          <p:cNvCxnSpPr>
            <a:cxnSpLocks/>
          </p:cNvCxnSpPr>
          <p:nvPr/>
        </p:nvCxnSpPr>
        <p:spPr>
          <a:xfrm flipV="1">
            <a:off x="9015506" y="4547225"/>
            <a:ext cx="199063" cy="1280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20BD006C-0A7A-40C9-B5C0-0EDCC5BFF5CA}"/>
                  </a:ext>
                </a:extLst>
              </p:cNvPr>
              <p:cNvSpPr/>
              <p:nvPr/>
            </p:nvSpPr>
            <p:spPr>
              <a:xfrm>
                <a:off x="8559844" y="4668697"/>
                <a:ext cx="797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電位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20BD006C-0A7A-40C9-B5C0-0EDCC5BFF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44" y="4668697"/>
                <a:ext cx="797911" cy="369332"/>
              </a:xfrm>
              <a:prstGeom prst="rect">
                <a:avLst/>
              </a:prstGeom>
              <a:blipFill>
                <a:blip r:embed="rId8"/>
                <a:stretch>
                  <a:fillRect l="-6107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8C175648-AF26-4024-8B63-3B10F0E8786A}"/>
              </a:ext>
            </a:extLst>
          </p:cNvPr>
          <p:cNvCxnSpPr>
            <a:cxnSpLocks/>
          </p:cNvCxnSpPr>
          <p:nvPr/>
        </p:nvCxnSpPr>
        <p:spPr>
          <a:xfrm flipH="1" flipV="1">
            <a:off x="9927662" y="4547226"/>
            <a:ext cx="153375" cy="21429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1D3B6672-EB73-4BB8-AF1D-1C975D33B0DF}"/>
                  </a:ext>
                </a:extLst>
              </p:cNvPr>
              <p:cNvSpPr/>
              <p:nvPr/>
            </p:nvSpPr>
            <p:spPr>
              <a:xfrm>
                <a:off x="9528706" y="4676622"/>
                <a:ext cx="1299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電位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ja-JP" b="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1D3B6672-EB73-4BB8-AF1D-1C975D33B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706" y="4676622"/>
                <a:ext cx="1299202" cy="369332"/>
              </a:xfrm>
              <a:prstGeom prst="rect">
                <a:avLst/>
              </a:prstGeom>
              <a:blipFill>
                <a:blip r:embed="rId9"/>
                <a:stretch>
                  <a:fillRect l="-3756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7C5CC216-BAAA-44D4-BFFC-7229E10D95D2}"/>
              </a:ext>
            </a:extLst>
          </p:cNvPr>
          <p:cNvCxnSpPr>
            <a:cxnSpLocks/>
          </p:cNvCxnSpPr>
          <p:nvPr/>
        </p:nvCxnSpPr>
        <p:spPr>
          <a:xfrm flipV="1">
            <a:off x="10336168" y="4540195"/>
            <a:ext cx="161594" cy="2213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365AEABB-106F-4A61-989C-42EA6C5DE376}"/>
              </a:ext>
            </a:extLst>
          </p:cNvPr>
          <p:cNvSpPr/>
          <p:nvPr/>
        </p:nvSpPr>
        <p:spPr>
          <a:xfrm>
            <a:off x="10879552" y="468527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電位</a:t>
            </a:r>
            <a:r>
              <a:rPr lang="en-US" altLang="ja-JP" dirty="0"/>
              <a:t>0</a:t>
            </a:r>
            <a:endParaRPr lang="en-US" altLang="ja-JP" b="0" dirty="0"/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414DD166-E734-4961-84AA-CDFE4A96D1D6}"/>
              </a:ext>
            </a:extLst>
          </p:cNvPr>
          <p:cNvCxnSpPr>
            <a:cxnSpLocks/>
          </p:cNvCxnSpPr>
          <p:nvPr/>
        </p:nvCxnSpPr>
        <p:spPr>
          <a:xfrm flipH="1" flipV="1">
            <a:off x="11196497" y="4551841"/>
            <a:ext cx="185098" cy="1835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E340D900-8BA4-4B2E-A1ED-17C2858962E7}"/>
              </a:ext>
            </a:extLst>
          </p:cNvPr>
          <p:cNvCxnSpPr>
            <a:cxnSpLocks/>
          </p:cNvCxnSpPr>
          <p:nvPr/>
        </p:nvCxnSpPr>
        <p:spPr>
          <a:xfrm flipH="1">
            <a:off x="11652665" y="4358937"/>
            <a:ext cx="185098" cy="1342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E2E562D7-A996-4637-9AC3-D0D85F08A027}"/>
              </a:ext>
            </a:extLst>
          </p:cNvPr>
          <p:cNvSpPr/>
          <p:nvPr/>
        </p:nvSpPr>
        <p:spPr>
          <a:xfrm>
            <a:off x="11381595" y="407821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電位</a:t>
            </a:r>
            <a:r>
              <a:rPr lang="en-US" altLang="ja-JP" dirty="0"/>
              <a:t>0</a:t>
            </a:r>
            <a:endParaRPr lang="en-US" altLang="ja-JP" b="0" dirty="0"/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D54028B9-6178-42E3-A26E-5B258ABB2C94}"/>
              </a:ext>
            </a:extLst>
          </p:cNvPr>
          <p:cNvCxnSpPr>
            <a:cxnSpLocks/>
          </p:cNvCxnSpPr>
          <p:nvPr/>
        </p:nvCxnSpPr>
        <p:spPr>
          <a:xfrm flipH="1">
            <a:off x="10240569" y="5505396"/>
            <a:ext cx="185098" cy="1342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91DCCFDB-1F15-4A63-A4D2-8A67E067D501}"/>
              </a:ext>
            </a:extLst>
          </p:cNvPr>
          <p:cNvSpPr/>
          <p:nvPr/>
        </p:nvSpPr>
        <p:spPr>
          <a:xfrm>
            <a:off x="10259310" y="522467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電位</a:t>
            </a:r>
            <a:r>
              <a:rPr lang="en-US" altLang="ja-JP" dirty="0"/>
              <a:t>0</a:t>
            </a:r>
            <a:endParaRPr lang="en-US" altLang="ja-JP" b="0" dirty="0"/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459566F6-E01C-4136-B4F4-7B81A85B5BA5}"/>
              </a:ext>
            </a:extLst>
          </p:cNvPr>
          <p:cNvCxnSpPr>
            <a:cxnSpLocks/>
          </p:cNvCxnSpPr>
          <p:nvPr/>
        </p:nvCxnSpPr>
        <p:spPr>
          <a:xfrm flipH="1">
            <a:off x="8597869" y="2551368"/>
            <a:ext cx="128506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AA4F5C80-F68E-4834-8901-55492CC91097}"/>
                  </a:ext>
                </a:extLst>
              </p:cNvPr>
              <p:cNvSpPr/>
              <p:nvPr/>
            </p:nvSpPr>
            <p:spPr>
              <a:xfrm>
                <a:off x="9826996" y="1832555"/>
                <a:ext cx="636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AA4F5C80-F68E-4834-8901-55492CC91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996" y="1832555"/>
                <a:ext cx="6366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A23142EE-CE81-43A3-98E2-E0D30D16A040}"/>
                  </a:ext>
                </a:extLst>
              </p:cNvPr>
              <p:cNvSpPr/>
              <p:nvPr/>
            </p:nvSpPr>
            <p:spPr>
              <a:xfrm>
                <a:off x="7704387" y="2317718"/>
                <a:ext cx="903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A23142EE-CE81-43A3-98E2-E0D30D16A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387" y="2317718"/>
                <a:ext cx="90326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4BBC5D01-796D-4ADF-AC18-873FC0EAB8AC}"/>
              </a:ext>
            </a:extLst>
          </p:cNvPr>
          <p:cNvCxnSpPr>
            <a:cxnSpLocks/>
          </p:cNvCxnSpPr>
          <p:nvPr/>
        </p:nvCxnSpPr>
        <p:spPr>
          <a:xfrm flipH="1">
            <a:off x="11195697" y="2625016"/>
            <a:ext cx="800" cy="82289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77476407-D719-4CC7-BAB7-F40A2D69748E}"/>
                  </a:ext>
                </a:extLst>
              </p:cNvPr>
              <p:cNvSpPr/>
              <p:nvPr/>
            </p:nvSpPr>
            <p:spPr>
              <a:xfrm>
                <a:off x="11143438" y="2877962"/>
                <a:ext cx="903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77476407-D719-4CC7-BAB7-F40A2D697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38" y="2877962"/>
                <a:ext cx="90326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13B0A146-5A7A-4787-B3C1-B8E4AD0BAF44}"/>
              </a:ext>
            </a:extLst>
          </p:cNvPr>
          <p:cNvCxnSpPr>
            <a:cxnSpLocks/>
          </p:cNvCxnSpPr>
          <p:nvPr/>
        </p:nvCxnSpPr>
        <p:spPr>
          <a:xfrm flipH="1">
            <a:off x="9252609" y="1718137"/>
            <a:ext cx="93406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7DE2C1D7-BB4D-4E9C-8921-0C5554A4D613}"/>
              </a:ext>
            </a:extLst>
          </p:cNvPr>
          <p:cNvSpPr/>
          <p:nvPr/>
        </p:nvSpPr>
        <p:spPr>
          <a:xfrm>
            <a:off x="9246327" y="436389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抵抗１</a:t>
            </a:r>
            <a:endParaRPr lang="ja-JP" altLang="en-US" sz="1400" dirty="0"/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1E0A0E6D-2F33-4418-B920-1E46BDE1A369}"/>
              </a:ext>
            </a:extLst>
          </p:cNvPr>
          <p:cNvSpPr/>
          <p:nvPr/>
        </p:nvSpPr>
        <p:spPr>
          <a:xfrm>
            <a:off x="10498361" y="437426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抵抗２</a:t>
            </a:r>
            <a:endParaRPr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5D6C996E-A105-49B7-A8A8-4202CEA39012}"/>
                  </a:ext>
                </a:extLst>
              </p:cNvPr>
              <p:cNvSpPr/>
              <p:nvPr/>
            </p:nvSpPr>
            <p:spPr>
              <a:xfrm>
                <a:off x="755826" y="1626893"/>
                <a:ext cx="682001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右の図のような抵抗２つを直列つなぎした回路において、抵抗１に電圧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がかかっていた時、電圧は電位差であったので、両端の電位差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がであると理解することができる。</a:t>
                </a:r>
                <a:endParaRPr lang="en-US" altLang="ja-JP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抵抗の両端では、電位が下がる。これを電圧降下・電位降下という。</a:t>
                </a:r>
              </a:p>
            </p:txBody>
          </p:sp>
        </mc:Choice>
        <mc:Fallback xmlns=""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5D6C996E-A105-49B7-A8A8-4202CEA39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6" y="1626893"/>
                <a:ext cx="6820018" cy="1631216"/>
              </a:xfrm>
              <a:prstGeom prst="rect">
                <a:avLst/>
              </a:prstGeom>
              <a:blipFill>
                <a:blip r:embed="rId13"/>
                <a:stretch>
                  <a:fillRect l="-983" t="-2247" r="-626" b="-5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07B27DCE-3F2B-48D7-89CD-0B3025DADB5F}"/>
              </a:ext>
            </a:extLst>
          </p:cNvPr>
          <p:cNvSpPr/>
          <p:nvPr/>
        </p:nvSpPr>
        <p:spPr>
          <a:xfrm>
            <a:off x="627567" y="4369260"/>
            <a:ext cx="734047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〇回路における電位の考え方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①アースを電位０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Ｖ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ない場合には、適当な電池の－極を０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Ｖ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にするとよい。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②導線でつながれた部分は、等電位。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内部抵抗の無視できる電流計では電圧降下・電位降下はしない。</a:t>
            </a:r>
            <a:endParaRPr lang="ja-JP" altLang="en-US" dirty="0"/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654B4337-7014-4FDE-8041-66688F655D50}"/>
              </a:ext>
            </a:extLst>
          </p:cNvPr>
          <p:cNvSpPr/>
          <p:nvPr/>
        </p:nvSpPr>
        <p:spPr>
          <a:xfrm>
            <a:off x="1107430" y="3486936"/>
            <a:ext cx="6335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抵抗では、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電流の向きに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電位が下がる。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4FC9F0BC-755B-42A7-8872-FF7AAE646B28}"/>
                  </a:ext>
                </a:extLst>
              </p:cNvPr>
              <p:cNvSpPr/>
              <p:nvPr/>
            </p:nvSpPr>
            <p:spPr>
              <a:xfrm>
                <a:off x="9364194" y="3850514"/>
                <a:ext cx="4441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ja-JP" altLang="en-US" sz="1100" dirty="0"/>
              </a:p>
            </p:txBody>
          </p:sp>
        </mc:Choice>
        <mc:Fallback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4FC9F0BC-755B-42A7-8872-FF7AAE646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194" y="3850514"/>
                <a:ext cx="444160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DA123D0-EF26-45BC-9ACC-74B47E425BC9}"/>
              </a:ext>
            </a:extLst>
          </p:cNvPr>
          <p:cNvCxnSpPr>
            <a:cxnSpLocks/>
          </p:cNvCxnSpPr>
          <p:nvPr/>
        </p:nvCxnSpPr>
        <p:spPr>
          <a:xfrm flipH="1">
            <a:off x="9246327" y="4203654"/>
            <a:ext cx="64310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4" grpId="0"/>
      <p:bldP spid="119" grpId="0"/>
      <p:bldP spid="29" grpId="0"/>
      <p:bldP spid="122" grpId="0"/>
      <p:bldP spid="126" grpId="0"/>
      <p:bldP spid="129" grpId="0"/>
      <p:bldP spid="133" grpId="0"/>
      <p:bldP spid="136" grpId="0"/>
      <p:bldP spid="142" grpId="0"/>
      <p:bldP spid="143" grpId="0" uiExpand="1" build="p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A4A8681-EEAB-4ACC-8702-D08C849A83CA}"/>
                  </a:ext>
                </a:extLst>
              </p:cNvPr>
              <p:cNvSpPr/>
              <p:nvPr/>
            </p:nvSpPr>
            <p:spPr>
              <a:xfrm>
                <a:off x="974258" y="4909063"/>
                <a:ext cx="102695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A4A8681-EEAB-4ACC-8702-D08C849A8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58" y="4909063"/>
                <a:ext cx="102695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5C553BC-6379-4933-954F-93CF306D6F7B}"/>
                  </a:ext>
                </a:extLst>
              </p:cNvPr>
              <p:cNvSpPr/>
              <p:nvPr/>
            </p:nvSpPr>
            <p:spPr>
              <a:xfrm>
                <a:off x="1873893" y="4929845"/>
                <a:ext cx="12884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𝑰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5C553BC-6379-4933-954F-93CF306D6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893" y="4929845"/>
                <a:ext cx="128847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C32CBB5A-2FD4-43F0-804F-92B7E8AF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23" y="2240155"/>
            <a:ext cx="2249377" cy="260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44DE6-AF5B-4A3E-9F5A-BB3BA39E7A68}"/>
                  </a:ext>
                </a:extLst>
              </p:cNvPr>
              <p:cNvSpPr/>
              <p:nvPr/>
            </p:nvSpPr>
            <p:spPr>
              <a:xfrm>
                <a:off x="1831880" y="1319954"/>
                <a:ext cx="12884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𝟒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𝑽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D044DE6-AF5B-4A3E-9F5A-BB3BA39E7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880" y="1319954"/>
                <a:ext cx="12884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946620F-4D27-4470-A740-DBA1E331291A}"/>
                  </a:ext>
                </a:extLst>
              </p:cNvPr>
              <p:cNvSpPr/>
              <p:nvPr/>
            </p:nvSpPr>
            <p:spPr>
              <a:xfrm>
                <a:off x="2001213" y="3453554"/>
                <a:ext cx="1288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𝟓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ja-JP" altLang="en-US" sz="2800" b="1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𝛀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9946620F-4D27-4470-A740-DBA1E3312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13" y="3453554"/>
                <a:ext cx="128847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7010B3F-0DF8-4D81-A7D9-8659D0FE53BC}"/>
              </a:ext>
            </a:extLst>
          </p:cNvPr>
          <p:cNvSpPr/>
          <p:nvPr/>
        </p:nvSpPr>
        <p:spPr>
          <a:xfrm>
            <a:off x="517035" y="93472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練習１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01D487-BA4E-41A1-ABE1-77783962CD1E}"/>
              </a:ext>
            </a:extLst>
          </p:cNvPr>
          <p:cNvSpPr/>
          <p:nvPr/>
        </p:nvSpPr>
        <p:spPr>
          <a:xfrm>
            <a:off x="4928169" y="9431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練習２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9C71D7F-20B4-44A4-92F5-A7626F0D5C8C}"/>
              </a:ext>
            </a:extLst>
          </p:cNvPr>
          <p:cNvSpPr/>
          <p:nvPr/>
        </p:nvSpPr>
        <p:spPr>
          <a:xfrm>
            <a:off x="8399502" y="9431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030FC55-2EA8-4AAC-875D-69A77BC3F35E}"/>
                  </a:ext>
                </a:extLst>
              </p:cNvPr>
              <p:cNvSpPr/>
              <p:nvPr/>
            </p:nvSpPr>
            <p:spPr>
              <a:xfrm>
                <a:off x="480754" y="5592375"/>
                <a:ext cx="31422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𝑰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𝑨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030FC55-2EA8-4AAC-875D-69A77BC3F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4" y="5592375"/>
                <a:ext cx="314228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3D20D07-6D1E-45C6-BEAC-A7DD1C11703F}"/>
                  </a:ext>
                </a:extLst>
              </p:cNvPr>
              <p:cNvSpPr/>
              <p:nvPr/>
            </p:nvSpPr>
            <p:spPr>
              <a:xfrm>
                <a:off x="4472219" y="4922905"/>
                <a:ext cx="119436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𝑽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3D20D07-6D1E-45C6-BEAC-A7DD1C117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219" y="4922905"/>
                <a:ext cx="119436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8EC8E8-BE33-4CE4-B374-E8F91036E023}"/>
                  </a:ext>
                </a:extLst>
              </p:cNvPr>
              <p:cNvSpPr/>
              <p:nvPr/>
            </p:nvSpPr>
            <p:spPr>
              <a:xfrm>
                <a:off x="4928169" y="4950240"/>
                <a:ext cx="314228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58EC8E8-BE33-4CE4-B374-E8F91036E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69" y="4950240"/>
                <a:ext cx="3142287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>
            <a:extLst>
              <a:ext uri="{FF2B5EF4-FFF2-40B4-BE49-F238E27FC236}">
                <a16:creationId xmlns:a16="http://schemas.microsoft.com/office/drawing/2014/main" id="{50D19D33-A66B-43B2-8819-C97E21F5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757" y="2223221"/>
            <a:ext cx="2249377" cy="260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4943279-7F8D-481A-9FC2-6A53B556EE3F}"/>
                  </a:ext>
                </a:extLst>
              </p:cNvPr>
              <p:cNvSpPr/>
              <p:nvPr/>
            </p:nvSpPr>
            <p:spPr>
              <a:xfrm>
                <a:off x="4735947" y="4190154"/>
                <a:ext cx="12884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𝟒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𝑨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B4943279-7F8D-481A-9FC2-6A53B556E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947" y="4190154"/>
                <a:ext cx="12884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4381A7A-3D93-4EEA-9049-D9FF732CBA40}"/>
                  </a:ext>
                </a:extLst>
              </p:cNvPr>
              <p:cNvSpPr/>
              <p:nvPr/>
            </p:nvSpPr>
            <p:spPr>
              <a:xfrm>
                <a:off x="5878947" y="3478954"/>
                <a:ext cx="1288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𝟑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ja-JP" altLang="en-US" sz="2800" b="1" i="1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𝛀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4381A7A-3D93-4EEA-9049-D9FF732CB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47" y="3478954"/>
                <a:ext cx="128847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E68C103-F75D-4AF9-BAD3-6542B3B1E898}"/>
              </a:ext>
            </a:extLst>
          </p:cNvPr>
          <p:cNvCxnSpPr>
            <a:cxnSpLocks/>
          </p:cNvCxnSpPr>
          <p:nvPr/>
        </p:nvCxnSpPr>
        <p:spPr>
          <a:xfrm>
            <a:off x="5342467" y="4063154"/>
            <a:ext cx="6519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EA140D70-D2B7-40B9-AC9C-F018AA64B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57" y="2214754"/>
            <a:ext cx="2249377" cy="260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925CED3-383E-4858-9373-E43F7F5BBAA4}"/>
                  </a:ext>
                </a:extLst>
              </p:cNvPr>
              <p:cNvSpPr/>
              <p:nvPr/>
            </p:nvSpPr>
            <p:spPr>
              <a:xfrm>
                <a:off x="9180947" y="1303021"/>
                <a:ext cx="12884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𝟑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𝑽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A925CED3-383E-4858-9373-E43F7F5B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947" y="1303021"/>
                <a:ext cx="1288472" cy="769441"/>
              </a:xfrm>
              <a:prstGeom prst="rect">
                <a:avLst/>
              </a:prstGeom>
              <a:blipFill>
                <a:blip r:embed="rId12"/>
                <a:stretch>
                  <a:fillRect r="-298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ACF87D2-2F95-41D6-9B42-20D7D937AB07}"/>
                  </a:ext>
                </a:extLst>
              </p:cNvPr>
              <p:cNvSpPr/>
              <p:nvPr/>
            </p:nvSpPr>
            <p:spPr>
              <a:xfrm>
                <a:off x="8224213" y="4266354"/>
                <a:ext cx="12884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𝟔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𝑨</m:t>
                      </m:r>
                      <m:r>
                        <a:rPr lang="en-US" altLang="ja-JP" sz="3200" b="1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32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ACF87D2-2F95-41D6-9B42-20D7D937A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13" y="4266354"/>
                <a:ext cx="128847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A2FFE5D-C915-4C8D-B31F-21679BFF4D03}"/>
              </a:ext>
            </a:extLst>
          </p:cNvPr>
          <p:cNvCxnSpPr>
            <a:cxnSpLocks/>
          </p:cNvCxnSpPr>
          <p:nvPr/>
        </p:nvCxnSpPr>
        <p:spPr>
          <a:xfrm>
            <a:off x="8830733" y="4139354"/>
            <a:ext cx="6519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4FF4A30-A265-4D30-B3DA-ECFB611E0CD0}"/>
                  </a:ext>
                </a:extLst>
              </p:cNvPr>
              <p:cNvSpPr/>
              <p:nvPr/>
            </p:nvSpPr>
            <p:spPr>
              <a:xfrm>
                <a:off x="8331200" y="4838239"/>
                <a:ext cx="25700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4FF4A30-A265-4D30-B3DA-ECFB611E0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0" y="4838239"/>
                <a:ext cx="2570017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5DC003B-0C8D-462C-9D58-98A4165081A4}"/>
                  </a:ext>
                </a:extLst>
              </p:cNvPr>
              <p:cNvSpPr/>
              <p:nvPr/>
            </p:nvSpPr>
            <p:spPr>
              <a:xfrm>
                <a:off x="10374746" y="4859021"/>
                <a:ext cx="12884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5DC003B-0C8D-462C-9D58-98A416508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746" y="4859021"/>
                <a:ext cx="1288472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1AEF68E-A9D2-45E9-AFFB-59EFE2A7541C}"/>
                  </a:ext>
                </a:extLst>
              </p:cNvPr>
              <p:cNvSpPr/>
              <p:nvPr/>
            </p:nvSpPr>
            <p:spPr>
              <a:xfrm>
                <a:off x="8568959" y="5576109"/>
                <a:ext cx="31422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[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𝛀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]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D1AEF68E-A9D2-45E9-AFFB-59EFE2A75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59" y="5576109"/>
                <a:ext cx="3142287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電流の基本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C2F789-443D-4915-84FE-065304A85F8F}"/>
              </a:ext>
            </a:extLst>
          </p:cNvPr>
          <p:cNvSpPr/>
          <p:nvPr/>
        </p:nvSpPr>
        <p:spPr>
          <a:xfrm>
            <a:off x="271540" y="102548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〇抵抗率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90010B-F63B-48D0-992A-18C0A348E291}"/>
              </a:ext>
            </a:extLst>
          </p:cNvPr>
          <p:cNvSpPr/>
          <p:nvPr/>
        </p:nvSpPr>
        <p:spPr>
          <a:xfrm>
            <a:off x="418253" y="2090636"/>
            <a:ext cx="11590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電気抵抗は、導線の面積に（　　　　　）し、長さに（　　　　　）するので、太さ・長さなど大きさによらずに、物質毎の抵抗の大きさを比べる目安として、抵抗率を用いる。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C106A4-8B21-4B1B-8434-D23BC2163B61}"/>
              </a:ext>
            </a:extLst>
          </p:cNvPr>
          <p:cNvSpPr/>
          <p:nvPr/>
        </p:nvSpPr>
        <p:spPr>
          <a:xfrm>
            <a:off x="9709719" y="1975806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比例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4E6FF7-2B14-4D27-ADE9-9568CDB7CC3A}"/>
              </a:ext>
            </a:extLst>
          </p:cNvPr>
          <p:cNvSpPr/>
          <p:nvPr/>
        </p:nvSpPr>
        <p:spPr>
          <a:xfrm>
            <a:off x="5255425" y="1975807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反比例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BCE419D-1E5A-4435-9EB9-6B5842620EFD}"/>
              </a:ext>
            </a:extLst>
          </p:cNvPr>
          <p:cNvSpPr/>
          <p:nvPr/>
        </p:nvSpPr>
        <p:spPr>
          <a:xfrm>
            <a:off x="3046638" y="1087038"/>
            <a:ext cx="4195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記号</a:t>
            </a:r>
            <a:r>
              <a:rPr lang="ja-JP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ＭＳ 明朝" panose="02020609040205080304" pitchFamily="17" charset="-128"/>
              </a:rPr>
              <a:t>𝝆</a:t>
            </a:r>
            <a:r>
              <a:rPr lang="ja-JP" altLang="en-US" sz="3600" b="1" dirty="0">
                <a:latin typeface="Cambria Math" panose="02040503050406030204" pitchFamily="18" charset="0"/>
                <a:ea typeface="ＭＳ 明朝" panose="02020609040205080304" pitchFamily="17" charset="-128"/>
              </a:rPr>
              <a:t>　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[Ω</a:t>
            </a:r>
            <a:r>
              <a:rPr lang="en-US" altLang="ja-JP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6601A71-21A7-4A72-A69A-E57F25DCFCE4}"/>
                  </a:ext>
                </a:extLst>
              </p:cNvPr>
              <p:cNvSpPr/>
              <p:nvPr/>
            </p:nvSpPr>
            <p:spPr>
              <a:xfrm>
                <a:off x="1047215" y="3693173"/>
                <a:ext cx="73260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断面積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𝑺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、長さ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𝑳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、抵抗率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𝝆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の電気抵抗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𝑹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6601A71-21A7-4A72-A69A-E57F25DCF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15" y="3693173"/>
                <a:ext cx="7326044" cy="523220"/>
              </a:xfrm>
              <a:prstGeom prst="rect">
                <a:avLst/>
              </a:prstGeom>
              <a:blipFill>
                <a:blip r:embed="rId2"/>
                <a:stretch>
                  <a:fillRect l="-1747" t="-15116" r="-33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5E81D3-795D-43D9-9A61-7C5A95A7080D}"/>
              </a:ext>
            </a:extLst>
          </p:cNvPr>
          <p:cNvSpPr/>
          <p:nvPr/>
        </p:nvSpPr>
        <p:spPr>
          <a:xfrm>
            <a:off x="583891" y="3625950"/>
            <a:ext cx="11143289" cy="2743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5DF0133-E660-4903-B2C0-1157E9001789}"/>
                  </a:ext>
                </a:extLst>
              </p:cNvPr>
              <p:cNvSpPr/>
              <p:nvPr/>
            </p:nvSpPr>
            <p:spPr>
              <a:xfrm>
                <a:off x="3793914" y="4981836"/>
                <a:ext cx="257001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𝑹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en-US" sz="5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5DF0133-E660-4903-B2C0-1157E900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14" y="4981836"/>
                <a:ext cx="257001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A1D72C8-7203-44DC-8537-CC5A3BBAFA9E}"/>
                  </a:ext>
                </a:extLst>
              </p:cNvPr>
              <p:cNvSpPr/>
              <p:nvPr/>
            </p:nvSpPr>
            <p:spPr>
              <a:xfrm>
                <a:off x="6108393" y="4486151"/>
                <a:ext cx="1288472" cy="164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𝑳</m:t>
                          </m:r>
                        </m:num>
                        <m:den>
                          <m: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𝑺</m:t>
                          </m:r>
                        </m:den>
                      </m:f>
                      <m:r>
                        <a:rPr lang="ja-JP" alt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𝝆</m:t>
                      </m:r>
                    </m:oMath>
                  </m:oMathPara>
                </a14:m>
                <a:endParaRPr lang="ja-JP" altLang="en-US" sz="5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A1D72C8-7203-44DC-8537-CC5A3BBA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393" y="4486151"/>
                <a:ext cx="1288472" cy="1648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6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15275</TotalTime>
  <Words>2870</Words>
  <Application>Microsoft Office PowerPoint</Application>
  <PresentationFormat>ワイド画面</PresentationFormat>
  <Paragraphs>502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HG丸ｺﾞｼｯｸM-PRO</vt:lpstr>
      <vt:lpstr>游ゴシック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衆 佐藤</dc:creator>
  <cp:lastModifiedBy>衆 佐藤</cp:lastModifiedBy>
  <cp:revision>115</cp:revision>
  <dcterms:created xsi:type="dcterms:W3CDTF">2019-04-25T03:50:48Z</dcterms:created>
  <dcterms:modified xsi:type="dcterms:W3CDTF">2020-05-15T07:12:43Z</dcterms:modified>
</cp:coreProperties>
</file>