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1110" r:id="rId3"/>
    <p:sldId id="1111" r:id="rId4"/>
    <p:sldId id="1112" r:id="rId5"/>
    <p:sldId id="1113" r:id="rId6"/>
    <p:sldId id="1114" r:id="rId7"/>
    <p:sldId id="1115" r:id="rId8"/>
    <p:sldId id="1116" r:id="rId9"/>
    <p:sldId id="1117" r:id="rId10"/>
    <p:sldId id="1119" r:id="rId11"/>
    <p:sldId id="1130" r:id="rId12"/>
    <p:sldId id="1131" r:id="rId13"/>
    <p:sldId id="1132" r:id="rId14"/>
    <p:sldId id="1133" r:id="rId15"/>
    <p:sldId id="1134" r:id="rId16"/>
    <p:sldId id="1135" r:id="rId17"/>
    <p:sldId id="1136" r:id="rId18"/>
    <p:sldId id="1137" r:id="rId19"/>
    <p:sldId id="1138" r:id="rId20"/>
    <p:sldId id="1139" r:id="rId21"/>
    <p:sldId id="1140" r:id="rId22"/>
    <p:sldId id="1143" r:id="rId23"/>
    <p:sldId id="1142" r:id="rId24"/>
    <p:sldId id="1144" r:id="rId25"/>
    <p:sldId id="1145" r:id="rId26"/>
    <p:sldId id="1146" r:id="rId27"/>
    <p:sldId id="1147" r:id="rId28"/>
    <p:sldId id="1148" r:id="rId29"/>
    <p:sldId id="1149" r:id="rId30"/>
    <p:sldId id="1150" r:id="rId31"/>
    <p:sldId id="1151" r:id="rId32"/>
    <p:sldId id="1152" r:id="rId33"/>
    <p:sldId id="1153" r:id="rId34"/>
    <p:sldId id="1154" r:id="rId35"/>
    <p:sldId id="1155" r:id="rId36"/>
    <p:sldId id="1156" r:id="rId37"/>
    <p:sldId id="1157" r:id="rId38"/>
    <p:sldId id="1158" r:id="rId39"/>
    <p:sldId id="1159" r:id="rId40"/>
    <p:sldId id="1160" r:id="rId41"/>
    <p:sldId id="1161" r:id="rId42"/>
    <p:sldId id="1162" r:id="rId43"/>
    <p:sldId id="1163" r:id="rId44"/>
    <p:sldId id="1164" r:id="rId45"/>
    <p:sldId id="1165" r:id="rId46"/>
    <p:sldId id="1169" r:id="rId47"/>
    <p:sldId id="1168" r:id="rId48"/>
    <p:sldId id="1166" r:id="rId49"/>
    <p:sldId id="1167" r:id="rId50"/>
    <p:sldId id="1170" r:id="rId51"/>
    <p:sldId id="1171" r:id="rId52"/>
    <p:sldId id="1172" r:id="rId53"/>
    <p:sldId id="1173" r:id="rId54"/>
    <p:sldId id="1174" r:id="rId55"/>
    <p:sldId id="1176" r:id="rId56"/>
    <p:sldId id="1175" r:id="rId57"/>
    <p:sldId id="1177" r:id="rId58"/>
    <p:sldId id="1178" r:id="rId59"/>
    <p:sldId id="1179" r:id="rId60"/>
    <p:sldId id="1180" r:id="rId61"/>
    <p:sldId id="1182" r:id="rId62"/>
    <p:sldId id="1181" r:id="rId63"/>
    <p:sldId id="266" r:id="rId6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42" autoAdjust="0"/>
    <p:restoredTop sz="94660"/>
  </p:normalViewPr>
  <p:slideViewPr>
    <p:cSldViewPr snapToGrid="0">
      <p:cViewPr varScale="1">
        <p:scale>
          <a:sx n="109" d="100"/>
          <a:sy n="109" d="100"/>
        </p:scale>
        <p:origin x="308" y="10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HG丸ｺﾞｼｯｸM-PRO" panose="020F0600000000000000" pitchFamily="50" charset="-128"/>
                <a:ea typeface="HG丸ｺﾞｼｯｸM-PRO" panose="020F0600000000000000" pitchFamily="50" charset="-128"/>
              </a:defRPr>
            </a:lvl1pPr>
          </a:lstStyle>
          <a:p>
            <a:endParaRPr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HG丸ｺﾞｼｯｸM-PRO" panose="020F0600000000000000" pitchFamily="50" charset="-128"/>
                <a:ea typeface="HG丸ｺﾞｼｯｸM-PRO" panose="020F0600000000000000" pitchFamily="50" charset="-128"/>
              </a:defRPr>
            </a:lvl1pPr>
          </a:lstStyle>
          <a:p>
            <a:fld id="{BA4EB446-81AA-4479-BE51-87CD33ED53B3}" type="datetimeFigureOut">
              <a:rPr lang="ja-JP" altLang="en-US" smtClean="0"/>
              <a:pPr/>
              <a:t>2020/5/31</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HG丸ｺﾞｼｯｸM-PRO" panose="020F0600000000000000" pitchFamily="50" charset="-128"/>
                <a:ea typeface="HG丸ｺﾞｼｯｸM-PRO" panose="020F06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HG丸ｺﾞｼｯｸM-PRO" panose="020F0600000000000000" pitchFamily="50" charset="-128"/>
                <a:ea typeface="HG丸ｺﾞｼｯｸM-PRO" panose="020F0600000000000000" pitchFamily="50" charset="-128"/>
              </a:defRPr>
            </a:lvl1pPr>
          </a:lstStyle>
          <a:p>
            <a:fld id="{7AFB72E2-C674-48B9-A1AF-14482E749E7A}" type="slidenum">
              <a:rPr lang="ja-JP" altLang="en-US" smtClean="0"/>
              <a:pPr/>
              <a:t>‹#›</a:t>
            </a:fld>
            <a:endParaRPr lang="ja-JP" altLang="en-US" dirty="0"/>
          </a:p>
        </p:txBody>
      </p:sp>
    </p:spTree>
    <p:extLst>
      <p:ext uri="{BB962C8B-B14F-4D97-AF65-F5344CB8AC3E}">
        <p14:creationId xmlns:p14="http://schemas.microsoft.com/office/powerpoint/2010/main" val="14991306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45720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91440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37160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182880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CC5C2D6-7A00-4129-993D-AF065577C50E}" type="datetimeFigureOut">
              <a:rPr kumimoji="1" lang="ja-JP" altLang="en-US" smtClean="0"/>
              <a:t>2020/5/31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50B732-4809-4051-A32B-B347A1F7289D}" type="slidenum">
              <a:rPr kumimoji="1" lang="ja-JP" altLang="en-US" smtClean="0"/>
              <a:t>‹#›</a:t>
            </a:fld>
            <a:endParaRPr kumimoji="1" lang="ja-JP" altLang="en-US"/>
          </a:p>
        </p:txBody>
      </p:sp>
    </p:spTree>
    <p:extLst>
      <p:ext uri="{BB962C8B-B14F-4D97-AF65-F5344CB8AC3E}">
        <p14:creationId xmlns:p14="http://schemas.microsoft.com/office/powerpoint/2010/main" val="2201922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CC5C2D6-7A00-4129-993D-AF065577C50E}" type="datetimeFigureOut">
              <a:rPr kumimoji="1" lang="ja-JP" altLang="en-US" smtClean="0"/>
              <a:t>2020/5/31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50B732-4809-4051-A32B-B347A1F7289D}" type="slidenum">
              <a:rPr kumimoji="1" lang="ja-JP" altLang="en-US" smtClean="0"/>
              <a:t>‹#›</a:t>
            </a:fld>
            <a:endParaRPr kumimoji="1" lang="ja-JP" altLang="en-US"/>
          </a:p>
        </p:txBody>
      </p:sp>
    </p:spTree>
    <p:extLst>
      <p:ext uri="{BB962C8B-B14F-4D97-AF65-F5344CB8AC3E}">
        <p14:creationId xmlns:p14="http://schemas.microsoft.com/office/powerpoint/2010/main" val="2176021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CC5C2D6-7A00-4129-993D-AF065577C50E}" type="datetimeFigureOut">
              <a:rPr kumimoji="1" lang="ja-JP" altLang="en-US" smtClean="0"/>
              <a:t>2020/5/31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50B732-4809-4051-A32B-B347A1F7289D}" type="slidenum">
              <a:rPr kumimoji="1" lang="ja-JP" altLang="en-US" smtClean="0"/>
              <a:t>‹#›</a:t>
            </a:fld>
            <a:endParaRPr kumimoji="1" lang="ja-JP" altLang="en-US"/>
          </a:p>
        </p:txBody>
      </p:sp>
    </p:spTree>
    <p:extLst>
      <p:ext uri="{BB962C8B-B14F-4D97-AF65-F5344CB8AC3E}">
        <p14:creationId xmlns:p14="http://schemas.microsoft.com/office/powerpoint/2010/main" val="4024956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569984AF-0968-44FC-B4CF-47A8C37888DD}"/>
              </a:ext>
            </a:extLst>
          </p:cNvPr>
          <p:cNvSpPr>
            <a:spLocks noGrp="1"/>
          </p:cNvSpPr>
          <p:nvPr>
            <p:ph type="dt" sz="half" idx="10"/>
          </p:nvPr>
        </p:nvSpPr>
        <p:spPr/>
        <p:txBody>
          <a:bodyPr/>
          <a:lstStyle/>
          <a:p>
            <a:fld id="{FD201479-48BA-4BD1-8423-D29BB38E3537}" type="datetime1">
              <a:rPr kumimoji="1" lang="ja-JP" altLang="en-US" smtClean="0"/>
              <a:t>2020/5/31</a:t>
            </a:fld>
            <a:endParaRPr kumimoji="1" lang="ja-JP" altLang="en-US"/>
          </a:p>
        </p:txBody>
      </p:sp>
      <p:sp>
        <p:nvSpPr>
          <p:cNvPr id="5" name="フッター プレースホルダー 4">
            <a:extLst>
              <a:ext uri="{FF2B5EF4-FFF2-40B4-BE49-F238E27FC236}">
                <a16:creationId xmlns:a16="http://schemas.microsoft.com/office/drawing/2014/main" id="{8436BCBD-33C1-4A68-8153-BD7A72C60532}"/>
              </a:ext>
            </a:extLst>
          </p:cNvPr>
          <p:cNvSpPr>
            <a:spLocks noGrp="1"/>
          </p:cNvSpPr>
          <p:nvPr>
            <p:ph type="ftr" sz="quarter" idx="11"/>
          </p:nvPr>
        </p:nvSpPr>
        <p:spPr/>
        <p:txBody>
          <a:bodyPr/>
          <a:lstStyle/>
          <a:p>
            <a:r>
              <a:rPr lang="en-US" altLang="ja-JP"/>
              <a:t>satoshu.com</a:t>
            </a:r>
            <a:endParaRPr kumimoji="1" lang="ja-JP" altLang="en-US" dirty="0"/>
          </a:p>
        </p:txBody>
      </p:sp>
      <p:sp>
        <p:nvSpPr>
          <p:cNvPr id="6" name="スライド番号プレースホルダー 5">
            <a:extLst>
              <a:ext uri="{FF2B5EF4-FFF2-40B4-BE49-F238E27FC236}">
                <a16:creationId xmlns:a16="http://schemas.microsoft.com/office/drawing/2014/main" id="{9CB4145A-F002-494A-82D5-22D5CA3AA8CC}"/>
              </a:ext>
            </a:extLst>
          </p:cNvPr>
          <p:cNvSpPr>
            <a:spLocks noGrp="1"/>
          </p:cNvSpPr>
          <p:nvPr>
            <p:ph type="sldNum" sz="quarter" idx="12"/>
          </p:nvPr>
        </p:nvSpPr>
        <p:spPr/>
        <p:txBody>
          <a:bodyPr/>
          <a:lstStyle/>
          <a:p>
            <a:fld id="{B89EDA33-2A29-496E-A303-53C487D9B51A}"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4176231A-5CF9-46F8-BE9A-984F78F5BFB6}"/>
              </a:ext>
            </a:extLst>
          </p:cNvPr>
          <p:cNvCxnSpPr>
            <a:cxnSpLocks/>
          </p:cNvCxnSpPr>
          <p:nvPr userDrawn="1"/>
        </p:nvCxnSpPr>
        <p:spPr>
          <a:xfrm>
            <a:off x="40638" y="668352"/>
            <a:ext cx="121107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634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CC5C2D6-7A00-4129-993D-AF065577C50E}" type="datetimeFigureOut">
              <a:rPr kumimoji="1" lang="ja-JP" altLang="en-US" smtClean="0"/>
              <a:t>2020/5/31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50B732-4809-4051-A32B-B347A1F7289D}" type="slidenum">
              <a:rPr kumimoji="1" lang="ja-JP" altLang="en-US" smtClean="0"/>
              <a:t>‹#›</a:t>
            </a:fld>
            <a:endParaRPr kumimoji="1" lang="ja-JP" altLang="en-US"/>
          </a:p>
        </p:txBody>
      </p:sp>
    </p:spTree>
    <p:extLst>
      <p:ext uri="{BB962C8B-B14F-4D97-AF65-F5344CB8AC3E}">
        <p14:creationId xmlns:p14="http://schemas.microsoft.com/office/powerpoint/2010/main" val="571728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CC5C2D6-7A00-4129-993D-AF065577C50E}" type="datetimeFigureOut">
              <a:rPr kumimoji="1" lang="ja-JP" altLang="en-US" smtClean="0"/>
              <a:t>2020/5/31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50B732-4809-4051-A32B-B347A1F7289D}" type="slidenum">
              <a:rPr kumimoji="1" lang="ja-JP" altLang="en-US" smtClean="0"/>
              <a:t>‹#›</a:t>
            </a:fld>
            <a:endParaRPr kumimoji="1" lang="ja-JP" altLang="en-US"/>
          </a:p>
        </p:txBody>
      </p:sp>
    </p:spTree>
    <p:extLst>
      <p:ext uri="{BB962C8B-B14F-4D97-AF65-F5344CB8AC3E}">
        <p14:creationId xmlns:p14="http://schemas.microsoft.com/office/powerpoint/2010/main" val="624004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CC5C2D6-7A00-4129-993D-AF065577C50E}" type="datetimeFigureOut">
              <a:rPr kumimoji="1" lang="ja-JP" altLang="en-US" smtClean="0"/>
              <a:t>2020/5/31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150B732-4809-4051-A32B-B347A1F7289D}" type="slidenum">
              <a:rPr kumimoji="1" lang="ja-JP" altLang="en-US" smtClean="0"/>
              <a:t>‹#›</a:t>
            </a:fld>
            <a:endParaRPr kumimoji="1" lang="ja-JP" altLang="en-US"/>
          </a:p>
        </p:txBody>
      </p:sp>
    </p:spTree>
    <p:extLst>
      <p:ext uri="{BB962C8B-B14F-4D97-AF65-F5344CB8AC3E}">
        <p14:creationId xmlns:p14="http://schemas.microsoft.com/office/powerpoint/2010/main" val="2238321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CC5C2D6-7A00-4129-993D-AF065577C50E}" type="datetimeFigureOut">
              <a:rPr kumimoji="1" lang="ja-JP" altLang="en-US" smtClean="0"/>
              <a:t>2020/5/31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150B732-4809-4051-A32B-B347A1F7289D}" type="slidenum">
              <a:rPr kumimoji="1" lang="ja-JP" altLang="en-US" smtClean="0"/>
              <a:t>‹#›</a:t>
            </a:fld>
            <a:endParaRPr kumimoji="1" lang="ja-JP" altLang="en-US"/>
          </a:p>
        </p:txBody>
      </p:sp>
    </p:spTree>
    <p:extLst>
      <p:ext uri="{BB962C8B-B14F-4D97-AF65-F5344CB8AC3E}">
        <p14:creationId xmlns:p14="http://schemas.microsoft.com/office/powerpoint/2010/main" val="3814735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CC5C2D6-7A00-4129-993D-AF065577C50E}" type="datetimeFigureOut">
              <a:rPr kumimoji="1" lang="ja-JP" altLang="en-US" smtClean="0"/>
              <a:t>2020/5/31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150B732-4809-4051-A32B-B347A1F7289D}" type="slidenum">
              <a:rPr kumimoji="1" lang="ja-JP" altLang="en-US" smtClean="0"/>
              <a:t>‹#›</a:t>
            </a:fld>
            <a:endParaRPr kumimoji="1" lang="ja-JP" altLang="en-US"/>
          </a:p>
        </p:txBody>
      </p:sp>
    </p:spTree>
    <p:extLst>
      <p:ext uri="{BB962C8B-B14F-4D97-AF65-F5344CB8AC3E}">
        <p14:creationId xmlns:p14="http://schemas.microsoft.com/office/powerpoint/2010/main" val="317753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CC5C2D6-7A00-4129-993D-AF065577C50E}" type="datetimeFigureOut">
              <a:rPr kumimoji="1" lang="ja-JP" altLang="en-US" smtClean="0"/>
              <a:t>2020/5/31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150B732-4809-4051-A32B-B347A1F7289D}" type="slidenum">
              <a:rPr kumimoji="1" lang="ja-JP" altLang="en-US" smtClean="0"/>
              <a:t>‹#›</a:t>
            </a:fld>
            <a:endParaRPr kumimoji="1" lang="ja-JP" altLang="en-US"/>
          </a:p>
        </p:txBody>
      </p:sp>
    </p:spTree>
    <p:extLst>
      <p:ext uri="{BB962C8B-B14F-4D97-AF65-F5344CB8AC3E}">
        <p14:creationId xmlns:p14="http://schemas.microsoft.com/office/powerpoint/2010/main" val="654030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CC5C2D6-7A00-4129-993D-AF065577C50E}" type="datetimeFigureOut">
              <a:rPr kumimoji="1" lang="ja-JP" altLang="en-US" smtClean="0"/>
              <a:t>2020/5/31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150B732-4809-4051-A32B-B347A1F7289D}" type="slidenum">
              <a:rPr kumimoji="1" lang="ja-JP" altLang="en-US" smtClean="0"/>
              <a:t>‹#›</a:t>
            </a:fld>
            <a:endParaRPr kumimoji="1" lang="ja-JP" altLang="en-US"/>
          </a:p>
        </p:txBody>
      </p:sp>
    </p:spTree>
    <p:extLst>
      <p:ext uri="{BB962C8B-B14F-4D97-AF65-F5344CB8AC3E}">
        <p14:creationId xmlns:p14="http://schemas.microsoft.com/office/powerpoint/2010/main" val="4100446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CC5C2D6-7A00-4129-993D-AF065577C50E}" type="datetimeFigureOut">
              <a:rPr kumimoji="1" lang="ja-JP" altLang="en-US" smtClean="0"/>
              <a:t>2020/5/31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150B732-4809-4051-A32B-B347A1F7289D}" type="slidenum">
              <a:rPr kumimoji="1" lang="ja-JP" altLang="en-US" smtClean="0"/>
              <a:t>‹#›</a:t>
            </a:fld>
            <a:endParaRPr kumimoji="1" lang="ja-JP" altLang="en-US"/>
          </a:p>
        </p:txBody>
      </p:sp>
    </p:spTree>
    <p:extLst>
      <p:ext uri="{BB962C8B-B14F-4D97-AF65-F5344CB8AC3E}">
        <p14:creationId xmlns:p14="http://schemas.microsoft.com/office/powerpoint/2010/main" val="417750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HG丸ｺﾞｼｯｸM-PRO" panose="020F0600000000000000" pitchFamily="50" charset="-128"/>
              </a:defRPr>
            </a:lvl1pPr>
          </a:lstStyle>
          <a:p>
            <a:fld id="{3CC5C2D6-7A00-4129-993D-AF065577C50E}" type="datetimeFigureOut">
              <a:rPr lang="ja-JP" altLang="en-US" smtClean="0"/>
              <a:pPr/>
              <a:t>2020/5/31</a:t>
            </a:fld>
            <a:endParaRPr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HG丸ｺﾞｼｯｸM-PRO" panose="020F0600000000000000"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HG丸ｺﾞｼｯｸM-PRO" panose="020F0600000000000000" pitchFamily="50" charset="-128"/>
              </a:defRPr>
            </a:lvl1pPr>
          </a:lstStyle>
          <a:p>
            <a:fld id="{E150B732-4809-4051-A32B-B347A1F7289D}" type="slidenum">
              <a:rPr lang="ja-JP" altLang="en-US" smtClean="0"/>
              <a:pPr/>
              <a:t>‹#›</a:t>
            </a:fld>
            <a:endParaRPr lang="ja-JP" altLang="en-US" dirty="0"/>
          </a:p>
        </p:txBody>
      </p:sp>
    </p:spTree>
    <p:extLst>
      <p:ext uri="{BB962C8B-B14F-4D97-AF65-F5344CB8AC3E}">
        <p14:creationId xmlns:p14="http://schemas.microsoft.com/office/powerpoint/2010/main" val="1522329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HG丸ｺﾞｼｯｸM-PRO" panose="020F06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37.png"/><Relationship Id="rId9"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53.png"/><Relationship Id="rId2"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3.emf"/><Relationship Id="rId1" Type="http://schemas.openxmlformats.org/officeDocument/2006/relationships/slideLayout" Target="../slideLayouts/slideLayout12.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2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4.emf"/><Relationship Id="rId1" Type="http://schemas.openxmlformats.org/officeDocument/2006/relationships/slideLayout" Target="../slideLayouts/slideLayout12.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5.emf"/><Relationship Id="rId1" Type="http://schemas.openxmlformats.org/officeDocument/2006/relationships/slideLayout" Target="../slideLayouts/slideLayout12.xml"/><Relationship Id="rId4" Type="http://schemas.openxmlformats.org/officeDocument/2006/relationships/image" Target="../media/image82.png"/></Relationships>
</file>

<file path=ppt/slides/_rels/slide28.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Layout" Target="../slideLayouts/slideLayout1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29.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png"/><Relationship Id="rId1" Type="http://schemas.openxmlformats.org/officeDocument/2006/relationships/slideLayout" Target="../slideLayouts/slideLayout1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5.emf"/><Relationship Id="rId1" Type="http://schemas.openxmlformats.org/officeDocument/2006/relationships/slideLayout" Target="../slideLayouts/slideLayout12.xml"/><Relationship Id="rId5" Type="http://schemas.openxmlformats.org/officeDocument/2006/relationships/image" Target="../media/image98.png"/><Relationship Id="rId4" Type="http://schemas.openxmlformats.org/officeDocument/2006/relationships/image" Target="../media/image97.png"/></Relationships>
</file>

<file path=ppt/slides/_rels/slide31.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image" Target="../media/image5.emf"/><Relationship Id="rId1" Type="http://schemas.openxmlformats.org/officeDocument/2006/relationships/slideLayout" Target="../slideLayouts/slideLayout1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 Id="rId9" Type="http://schemas.openxmlformats.org/officeDocument/2006/relationships/image" Target="../media/image105.png"/></Relationships>
</file>

<file path=ppt/slides/_rels/slide32.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png"/><Relationship Id="rId1" Type="http://schemas.openxmlformats.org/officeDocument/2006/relationships/slideLayout" Target="../slideLayouts/slideLayout12.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3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12.xml"/><Relationship Id="rId4" Type="http://schemas.openxmlformats.org/officeDocument/2006/relationships/image" Target="../media/image115.png"/></Relationships>
</file>

<file path=ppt/slides/_rels/slide34.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26.png"/><Relationship Id="rId3" Type="http://schemas.openxmlformats.org/officeDocument/2006/relationships/image" Target="../media/image116.png"/><Relationship Id="rId7" Type="http://schemas.openxmlformats.org/officeDocument/2006/relationships/image" Target="../media/image120.png"/><Relationship Id="rId12" Type="http://schemas.openxmlformats.org/officeDocument/2006/relationships/image" Target="../media/image125.png"/><Relationship Id="rId2" Type="http://schemas.openxmlformats.org/officeDocument/2006/relationships/image" Target="../media/image5.emf"/><Relationship Id="rId16" Type="http://schemas.openxmlformats.org/officeDocument/2006/relationships/image" Target="../media/image129.png"/><Relationship Id="rId1" Type="http://schemas.openxmlformats.org/officeDocument/2006/relationships/slideLayout" Target="../slideLayouts/slideLayout12.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5" Type="http://schemas.openxmlformats.org/officeDocument/2006/relationships/image" Target="../media/image128.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png"/><Relationship Id="rId14" Type="http://schemas.openxmlformats.org/officeDocument/2006/relationships/image" Target="../media/image127.png"/></Relationships>
</file>

<file path=ppt/slides/_rels/slide35.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5.emf"/><Relationship Id="rId7" Type="http://schemas.openxmlformats.org/officeDocument/2006/relationships/image" Target="../media/image134.png"/><Relationship Id="rId12" Type="http://schemas.openxmlformats.org/officeDocument/2006/relationships/image" Target="../media/image139.png"/><Relationship Id="rId2" Type="http://schemas.openxmlformats.org/officeDocument/2006/relationships/image" Target="../media/image130.png"/><Relationship Id="rId1" Type="http://schemas.openxmlformats.org/officeDocument/2006/relationships/slideLayout" Target="../slideLayouts/slideLayout12.xml"/><Relationship Id="rId6" Type="http://schemas.openxmlformats.org/officeDocument/2006/relationships/image" Target="../media/image133.png"/><Relationship Id="rId11" Type="http://schemas.openxmlformats.org/officeDocument/2006/relationships/image" Target="../media/image138.png"/><Relationship Id="rId5" Type="http://schemas.openxmlformats.org/officeDocument/2006/relationships/image" Target="../media/image132.png"/><Relationship Id="rId10" Type="http://schemas.openxmlformats.org/officeDocument/2006/relationships/image" Target="../media/image137.png"/><Relationship Id="rId4" Type="http://schemas.openxmlformats.org/officeDocument/2006/relationships/image" Target="../media/image131.png"/><Relationship Id="rId9" Type="http://schemas.openxmlformats.org/officeDocument/2006/relationships/image" Target="../media/image136.png"/></Relationships>
</file>

<file path=ppt/slides/_rels/slide36.xml.rels><?xml version="1.0" encoding="UTF-8" standalone="yes"?>
<Relationships xmlns="http://schemas.openxmlformats.org/package/2006/relationships"><Relationship Id="rId8" Type="http://schemas.openxmlformats.org/officeDocument/2006/relationships/image" Target="../media/image145.png"/><Relationship Id="rId13" Type="http://schemas.openxmlformats.org/officeDocument/2006/relationships/image" Target="../media/image150.png"/><Relationship Id="rId3" Type="http://schemas.openxmlformats.org/officeDocument/2006/relationships/image" Target="../media/image141.png"/><Relationship Id="rId7" Type="http://schemas.openxmlformats.org/officeDocument/2006/relationships/image" Target="../media/image144.png"/><Relationship Id="rId12" Type="http://schemas.openxmlformats.org/officeDocument/2006/relationships/image" Target="../media/image149.png"/><Relationship Id="rId2" Type="http://schemas.openxmlformats.org/officeDocument/2006/relationships/image" Target="../media/image140.png"/><Relationship Id="rId16" Type="http://schemas.openxmlformats.org/officeDocument/2006/relationships/image" Target="../media/image153.png"/><Relationship Id="rId1" Type="http://schemas.openxmlformats.org/officeDocument/2006/relationships/slideLayout" Target="../slideLayouts/slideLayout12.xml"/><Relationship Id="rId6" Type="http://schemas.openxmlformats.org/officeDocument/2006/relationships/image" Target="../media/image5.emf"/><Relationship Id="rId11" Type="http://schemas.openxmlformats.org/officeDocument/2006/relationships/image" Target="../media/image148.png"/><Relationship Id="rId5" Type="http://schemas.openxmlformats.org/officeDocument/2006/relationships/image" Target="../media/image143.png"/><Relationship Id="rId15" Type="http://schemas.openxmlformats.org/officeDocument/2006/relationships/image" Target="../media/image152.png"/><Relationship Id="rId10" Type="http://schemas.openxmlformats.org/officeDocument/2006/relationships/image" Target="../media/image147.png"/><Relationship Id="rId4" Type="http://schemas.openxmlformats.org/officeDocument/2006/relationships/image" Target="../media/image142.png"/><Relationship Id="rId9" Type="http://schemas.openxmlformats.org/officeDocument/2006/relationships/image" Target="../media/image146.png"/><Relationship Id="rId14" Type="http://schemas.openxmlformats.org/officeDocument/2006/relationships/image" Target="../media/image151.png"/></Relationships>
</file>

<file path=ppt/slides/_rels/slide37.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55.png"/><Relationship Id="rId7" Type="http://schemas.openxmlformats.org/officeDocument/2006/relationships/image" Target="../media/image159.png"/><Relationship Id="rId2" Type="http://schemas.openxmlformats.org/officeDocument/2006/relationships/image" Target="../media/image154.png"/><Relationship Id="rId1" Type="http://schemas.openxmlformats.org/officeDocument/2006/relationships/slideLayout" Target="../slideLayouts/slideLayout12.xml"/><Relationship Id="rId6" Type="http://schemas.openxmlformats.org/officeDocument/2006/relationships/image" Target="../media/image158.png"/><Relationship Id="rId5" Type="http://schemas.openxmlformats.org/officeDocument/2006/relationships/image" Target="../media/image157.png"/><Relationship Id="rId4" Type="http://schemas.openxmlformats.org/officeDocument/2006/relationships/image" Target="../media/image156.png"/><Relationship Id="rId9" Type="http://schemas.openxmlformats.org/officeDocument/2006/relationships/image" Target="../media/image161.png"/></Relationships>
</file>

<file path=ppt/slides/_rels/slide38.xml.rels><?xml version="1.0" encoding="UTF-8" standalone="yes"?>
<Relationships xmlns="http://schemas.openxmlformats.org/package/2006/relationships"><Relationship Id="rId8" Type="http://schemas.openxmlformats.org/officeDocument/2006/relationships/image" Target="../media/image168.png"/><Relationship Id="rId3" Type="http://schemas.openxmlformats.org/officeDocument/2006/relationships/image" Target="../media/image163.png"/><Relationship Id="rId7" Type="http://schemas.openxmlformats.org/officeDocument/2006/relationships/image" Target="../media/image167.png"/><Relationship Id="rId2" Type="http://schemas.openxmlformats.org/officeDocument/2006/relationships/image" Target="../media/image162.png"/><Relationship Id="rId1" Type="http://schemas.openxmlformats.org/officeDocument/2006/relationships/slideLayout" Target="../slideLayouts/slideLayout12.xml"/><Relationship Id="rId6" Type="http://schemas.openxmlformats.org/officeDocument/2006/relationships/image" Target="../media/image166.png"/><Relationship Id="rId11" Type="http://schemas.openxmlformats.org/officeDocument/2006/relationships/image" Target="../media/image171.png"/><Relationship Id="rId5" Type="http://schemas.openxmlformats.org/officeDocument/2006/relationships/image" Target="../media/image165.png"/><Relationship Id="rId10" Type="http://schemas.openxmlformats.org/officeDocument/2006/relationships/image" Target="../media/image170.png"/><Relationship Id="rId4" Type="http://schemas.openxmlformats.org/officeDocument/2006/relationships/image" Target="../media/image164.png"/><Relationship Id="rId9" Type="http://schemas.openxmlformats.org/officeDocument/2006/relationships/image" Target="../media/image169.png"/></Relationships>
</file>

<file path=ppt/slides/_rels/slide39.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72.png"/><Relationship Id="rId1" Type="http://schemas.openxmlformats.org/officeDocument/2006/relationships/slideLayout" Target="../slideLayouts/slideLayout12.xml"/><Relationship Id="rId5" Type="http://schemas.openxmlformats.org/officeDocument/2006/relationships/image" Target="../media/image175.png"/><Relationship Id="rId4" Type="http://schemas.openxmlformats.org/officeDocument/2006/relationships/image" Target="../media/image17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182.png"/><Relationship Id="rId3" Type="http://schemas.openxmlformats.org/officeDocument/2006/relationships/image" Target="../media/image177.png"/><Relationship Id="rId7" Type="http://schemas.openxmlformats.org/officeDocument/2006/relationships/image" Target="../media/image181.png"/><Relationship Id="rId2" Type="http://schemas.openxmlformats.org/officeDocument/2006/relationships/image" Target="../media/image176.png"/><Relationship Id="rId1" Type="http://schemas.openxmlformats.org/officeDocument/2006/relationships/slideLayout" Target="../slideLayouts/slideLayout12.xml"/><Relationship Id="rId6" Type="http://schemas.openxmlformats.org/officeDocument/2006/relationships/image" Target="../media/image180.png"/><Relationship Id="rId5" Type="http://schemas.openxmlformats.org/officeDocument/2006/relationships/image" Target="../media/image179.png"/><Relationship Id="rId4" Type="http://schemas.openxmlformats.org/officeDocument/2006/relationships/image" Target="../media/image178.png"/><Relationship Id="rId9" Type="http://schemas.openxmlformats.org/officeDocument/2006/relationships/image" Target="../media/image183.png"/></Relationships>
</file>

<file path=ppt/slides/_rels/slide41.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84.png"/><Relationship Id="rId1" Type="http://schemas.openxmlformats.org/officeDocument/2006/relationships/slideLayout" Target="../slideLayouts/slideLayout12.xml"/><Relationship Id="rId6" Type="http://schemas.openxmlformats.org/officeDocument/2006/relationships/image" Target="../media/image188.png"/><Relationship Id="rId5" Type="http://schemas.openxmlformats.org/officeDocument/2006/relationships/image" Target="../media/image187.png"/><Relationship Id="rId4" Type="http://schemas.openxmlformats.org/officeDocument/2006/relationships/image" Target="../media/image186.png"/></Relationships>
</file>

<file path=ppt/slides/_rels/slide42.xml.rels><?xml version="1.0" encoding="UTF-8" standalone="yes"?>
<Relationships xmlns="http://schemas.openxmlformats.org/package/2006/relationships"><Relationship Id="rId3" Type="http://schemas.openxmlformats.org/officeDocument/2006/relationships/image" Target="../media/image190.png"/><Relationship Id="rId7" Type="http://schemas.openxmlformats.org/officeDocument/2006/relationships/image" Target="../media/image194.png"/><Relationship Id="rId2" Type="http://schemas.openxmlformats.org/officeDocument/2006/relationships/image" Target="../media/image189.png"/><Relationship Id="rId1" Type="http://schemas.openxmlformats.org/officeDocument/2006/relationships/slideLayout" Target="../slideLayouts/slideLayout12.xml"/><Relationship Id="rId6" Type="http://schemas.openxmlformats.org/officeDocument/2006/relationships/image" Target="../media/image193.png"/><Relationship Id="rId5" Type="http://schemas.openxmlformats.org/officeDocument/2006/relationships/image" Target="../media/image192.png"/><Relationship Id="rId4" Type="http://schemas.openxmlformats.org/officeDocument/2006/relationships/image" Target="../media/image191.png"/></Relationships>
</file>

<file path=ppt/slides/_rels/slide43.xml.rels><?xml version="1.0" encoding="UTF-8" standalone="yes"?>
<Relationships xmlns="http://schemas.openxmlformats.org/package/2006/relationships"><Relationship Id="rId8" Type="http://schemas.openxmlformats.org/officeDocument/2006/relationships/image" Target="../media/image198.png"/><Relationship Id="rId13" Type="http://schemas.openxmlformats.org/officeDocument/2006/relationships/image" Target="../media/image203.png"/><Relationship Id="rId3" Type="http://schemas.openxmlformats.org/officeDocument/2006/relationships/image" Target="../media/image71.png"/><Relationship Id="rId7" Type="http://schemas.openxmlformats.org/officeDocument/2006/relationships/image" Target="../media/image197.png"/><Relationship Id="rId12" Type="http://schemas.openxmlformats.org/officeDocument/2006/relationships/image" Target="../media/image202.png"/><Relationship Id="rId2" Type="http://schemas.openxmlformats.org/officeDocument/2006/relationships/image" Target="../media/image62.png"/><Relationship Id="rId1" Type="http://schemas.openxmlformats.org/officeDocument/2006/relationships/slideLayout" Target="../slideLayouts/slideLayout12.xml"/><Relationship Id="rId6" Type="http://schemas.openxmlformats.org/officeDocument/2006/relationships/image" Target="../media/image196.png"/><Relationship Id="rId11" Type="http://schemas.openxmlformats.org/officeDocument/2006/relationships/image" Target="../media/image201.png"/><Relationship Id="rId5" Type="http://schemas.openxmlformats.org/officeDocument/2006/relationships/image" Target="../media/image195.png"/><Relationship Id="rId10" Type="http://schemas.openxmlformats.org/officeDocument/2006/relationships/image" Target="../media/image200.png"/><Relationship Id="rId4" Type="http://schemas.openxmlformats.org/officeDocument/2006/relationships/image" Target="../media/image80.png"/><Relationship Id="rId9" Type="http://schemas.openxmlformats.org/officeDocument/2006/relationships/image" Target="../media/image199.png"/><Relationship Id="rId14" Type="http://schemas.openxmlformats.org/officeDocument/2006/relationships/image" Target="../media/image204.png"/></Relationships>
</file>

<file path=ppt/slides/_rels/slide44.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image" Target="../media/image2040.png"/><Relationship Id="rId1" Type="http://schemas.openxmlformats.org/officeDocument/2006/relationships/slideLayout" Target="../slideLayouts/slideLayout12.xml"/><Relationship Id="rId6" Type="http://schemas.openxmlformats.org/officeDocument/2006/relationships/image" Target="../media/image208.png"/><Relationship Id="rId5" Type="http://schemas.openxmlformats.org/officeDocument/2006/relationships/image" Target="../media/image207.png"/><Relationship Id="rId4" Type="http://schemas.openxmlformats.org/officeDocument/2006/relationships/image" Target="../media/image206.png"/></Relationships>
</file>

<file path=ppt/slides/_rels/slide4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9.png"/><Relationship Id="rId1" Type="http://schemas.openxmlformats.org/officeDocument/2006/relationships/slideLayout" Target="../slideLayouts/slideLayout12.xml"/><Relationship Id="rId6" Type="http://schemas.openxmlformats.org/officeDocument/2006/relationships/image" Target="../media/image213.png"/><Relationship Id="rId5" Type="http://schemas.openxmlformats.org/officeDocument/2006/relationships/image" Target="../media/image212.png"/><Relationship Id="rId4" Type="http://schemas.openxmlformats.org/officeDocument/2006/relationships/image" Target="../media/image211.png"/></Relationships>
</file>

<file path=ppt/slides/_rels/slide46.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215.png"/><Relationship Id="rId7" Type="http://schemas.openxmlformats.org/officeDocument/2006/relationships/image" Target="../media/image219.png"/><Relationship Id="rId2" Type="http://schemas.openxmlformats.org/officeDocument/2006/relationships/image" Target="../media/image214.png"/><Relationship Id="rId1" Type="http://schemas.openxmlformats.org/officeDocument/2006/relationships/slideLayout" Target="../slideLayouts/slideLayout12.xml"/><Relationship Id="rId6" Type="http://schemas.openxmlformats.org/officeDocument/2006/relationships/image" Target="../media/image218.png"/><Relationship Id="rId5" Type="http://schemas.openxmlformats.org/officeDocument/2006/relationships/image" Target="../media/image217.png"/><Relationship Id="rId4" Type="http://schemas.openxmlformats.org/officeDocument/2006/relationships/image" Target="../media/image216.png"/></Relationships>
</file>

<file path=ppt/slides/_rels/slide47.xml.rels><?xml version="1.0" encoding="UTF-8" standalone="yes"?>
<Relationships xmlns="http://schemas.openxmlformats.org/package/2006/relationships"><Relationship Id="rId8" Type="http://schemas.openxmlformats.org/officeDocument/2006/relationships/image" Target="../media/image227.png"/><Relationship Id="rId13" Type="http://schemas.openxmlformats.org/officeDocument/2006/relationships/image" Target="../media/image232.png"/><Relationship Id="rId3" Type="http://schemas.openxmlformats.org/officeDocument/2006/relationships/image" Target="../media/image222.png"/><Relationship Id="rId7" Type="http://schemas.openxmlformats.org/officeDocument/2006/relationships/image" Target="../media/image226.png"/><Relationship Id="rId12" Type="http://schemas.openxmlformats.org/officeDocument/2006/relationships/image" Target="../media/image231.png"/><Relationship Id="rId2" Type="http://schemas.openxmlformats.org/officeDocument/2006/relationships/image" Target="../media/image221.png"/><Relationship Id="rId1" Type="http://schemas.openxmlformats.org/officeDocument/2006/relationships/slideLayout" Target="../slideLayouts/slideLayout12.xml"/><Relationship Id="rId6" Type="http://schemas.openxmlformats.org/officeDocument/2006/relationships/image" Target="../media/image225.png"/><Relationship Id="rId11" Type="http://schemas.openxmlformats.org/officeDocument/2006/relationships/image" Target="../media/image230.png"/><Relationship Id="rId5" Type="http://schemas.openxmlformats.org/officeDocument/2006/relationships/image" Target="../media/image224.png"/><Relationship Id="rId15" Type="http://schemas.openxmlformats.org/officeDocument/2006/relationships/image" Target="../media/image234.png"/><Relationship Id="rId10" Type="http://schemas.openxmlformats.org/officeDocument/2006/relationships/image" Target="../media/image229.png"/><Relationship Id="rId4" Type="http://schemas.openxmlformats.org/officeDocument/2006/relationships/image" Target="../media/image223.png"/><Relationship Id="rId9" Type="http://schemas.openxmlformats.org/officeDocument/2006/relationships/image" Target="../media/image228.png"/><Relationship Id="rId14" Type="http://schemas.openxmlformats.org/officeDocument/2006/relationships/image" Target="../media/image233.png"/></Relationships>
</file>

<file path=ppt/slides/_rels/slide48.xml.rels><?xml version="1.0" encoding="UTF-8" standalone="yes"?>
<Relationships xmlns="http://schemas.openxmlformats.org/package/2006/relationships"><Relationship Id="rId8" Type="http://schemas.openxmlformats.org/officeDocument/2006/relationships/image" Target="../media/image241.png"/><Relationship Id="rId13" Type="http://schemas.openxmlformats.org/officeDocument/2006/relationships/image" Target="../media/image246.png"/><Relationship Id="rId3" Type="http://schemas.openxmlformats.org/officeDocument/2006/relationships/image" Target="../media/image236.png"/><Relationship Id="rId7" Type="http://schemas.openxmlformats.org/officeDocument/2006/relationships/image" Target="../media/image240.png"/><Relationship Id="rId12" Type="http://schemas.openxmlformats.org/officeDocument/2006/relationships/image" Target="../media/image245.png"/><Relationship Id="rId2" Type="http://schemas.openxmlformats.org/officeDocument/2006/relationships/image" Target="../media/image235.png"/><Relationship Id="rId1" Type="http://schemas.openxmlformats.org/officeDocument/2006/relationships/slideLayout" Target="../slideLayouts/slideLayout12.xml"/><Relationship Id="rId6" Type="http://schemas.openxmlformats.org/officeDocument/2006/relationships/image" Target="../media/image239.png"/><Relationship Id="rId11" Type="http://schemas.openxmlformats.org/officeDocument/2006/relationships/image" Target="../media/image244.png"/><Relationship Id="rId5" Type="http://schemas.openxmlformats.org/officeDocument/2006/relationships/image" Target="../media/image238.png"/><Relationship Id="rId10" Type="http://schemas.openxmlformats.org/officeDocument/2006/relationships/image" Target="../media/image243.png"/><Relationship Id="rId4" Type="http://schemas.openxmlformats.org/officeDocument/2006/relationships/image" Target="../media/image237.png"/><Relationship Id="rId9" Type="http://schemas.openxmlformats.org/officeDocument/2006/relationships/image" Target="../media/image242.png"/><Relationship Id="rId14" Type="http://schemas.openxmlformats.org/officeDocument/2006/relationships/image" Target="../media/image247.png"/></Relationships>
</file>

<file path=ppt/slides/_rels/slide49.xml.rels><?xml version="1.0" encoding="UTF-8" standalone="yes"?>
<Relationships xmlns="http://schemas.openxmlformats.org/package/2006/relationships"><Relationship Id="rId8" Type="http://schemas.openxmlformats.org/officeDocument/2006/relationships/image" Target="../media/image254.png"/><Relationship Id="rId13" Type="http://schemas.openxmlformats.org/officeDocument/2006/relationships/image" Target="../media/image259.png"/><Relationship Id="rId3" Type="http://schemas.openxmlformats.org/officeDocument/2006/relationships/image" Target="../media/image249.png"/><Relationship Id="rId7" Type="http://schemas.openxmlformats.org/officeDocument/2006/relationships/image" Target="../media/image253.png"/><Relationship Id="rId12" Type="http://schemas.openxmlformats.org/officeDocument/2006/relationships/image" Target="../media/image258.png"/><Relationship Id="rId2" Type="http://schemas.openxmlformats.org/officeDocument/2006/relationships/image" Target="../media/image248.png"/><Relationship Id="rId1" Type="http://schemas.openxmlformats.org/officeDocument/2006/relationships/slideLayout" Target="../slideLayouts/slideLayout12.xml"/><Relationship Id="rId6" Type="http://schemas.openxmlformats.org/officeDocument/2006/relationships/image" Target="../media/image252.png"/><Relationship Id="rId11" Type="http://schemas.openxmlformats.org/officeDocument/2006/relationships/image" Target="../media/image257.png"/><Relationship Id="rId5" Type="http://schemas.openxmlformats.org/officeDocument/2006/relationships/image" Target="../media/image251.png"/><Relationship Id="rId10" Type="http://schemas.openxmlformats.org/officeDocument/2006/relationships/image" Target="../media/image256.png"/><Relationship Id="rId4" Type="http://schemas.openxmlformats.org/officeDocument/2006/relationships/image" Target="../media/image250.png"/><Relationship Id="rId9" Type="http://schemas.openxmlformats.org/officeDocument/2006/relationships/image" Target="../media/image255.png"/><Relationship Id="rId14" Type="http://schemas.openxmlformats.org/officeDocument/2006/relationships/image" Target="../media/image26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8" Type="http://schemas.openxmlformats.org/officeDocument/2006/relationships/image" Target="../media/image267.png"/><Relationship Id="rId13" Type="http://schemas.openxmlformats.org/officeDocument/2006/relationships/image" Target="../media/image272.png"/><Relationship Id="rId3" Type="http://schemas.openxmlformats.org/officeDocument/2006/relationships/image" Target="../media/image262.png"/><Relationship Id="rId7" Type="http://schemas.openxmlformats.org/officeDocument/2006/relationships/image" Target="../media/image266.png"/><Relationship Id="rId12" Type="http://schemas.openxmlformats.org/officeDocument/2006/relationships/image" Target="../media/image271.png"/><Relationship Id="rId2" Type="http://schemas.openxmlformats.org/officeDocument/2006/relationships/image" Target="../media/image261.png"/><Relationship Id="rId1" Type="http://schemas.openxmlformats.org/officeDocument/2006/relationships/slideLayout" Target="../slideLayouts/slideLayout12.xml"/><Relationship Id="rId6" Type="http://schemas.openxmlformats.org/officeDocument/2006/relationships/image" Target="../media/image265.png"/><Relationship Id="rId11" Type="http://schemas.openxmlformats.org/officeDocument/2006/relationships/image" Target="../media/image270.png"/><Relationship Id="rId5" Type="http://schemas.openxmlformats.org/officeDocument/2006/relationships/image" Target="../media/image264.png"/><Relationship Id="rId10" Type="http://schemas.openxmlformats.org/officeDocument/2006/relationships/image" Target="../media/image269.png"/><Relationship Id="rId4" Type="http://schemas.openxmlformats.org/officeDocument/2006/relationships/image" Target="../media/image263.png"/><Relationship Id="rId9" Type="http://schemas.openxmlformats.org/officeDocument/2006/relationships/image" Target="../media/image268.png"/><Relationship Id="rId14" Type="http://schemas.openxmlformats.org/officeDocument/2006/relationships/image" Target="../media/image273.png"/></Relationships>
</file>

<file path=ppt/slides/_rels/slide51.xml.rels><?xml version="1.0" encoding="UTF-8" standalone="yes"?>
<Relationships xmlns="http://schemas.openxmlformats.org/package/2006/relationships"><Relationship Id="rId8" Type="http://schemas.openxmlformats.org/officeDocument/2006/relationships/image" Target="../media/image272.png"/><Relationship Id="rId13" Type="http://schemas.openxmlformats.org/officeDocument/2006/relationships/image" Target="../media/image278.png"/><Relationship Id="rId3" Type="http://schemas.openxmlformats.org/officeDocument/2006/relationships/image" Target="../media/image274.png"/><Relationship Id="rId7" Type="http://schemas.openxmlformats.org/officeDocument/2006/relationships/image" Target="../media/image271.png"/><Relationship Id="rId12" Type="http://schemas.openxmlformats.org/officeDocument/2006/relationships/image" Target="../media/image277.png"/><Relationship Id="rId2" Type="http://schemas.openxmlformats.org/officeDocument/2006/relationships/image" Target="../media/image261.png"/><Relationship Id="rId16" Type="http://schemas.openxmlformats.org/officeDocument/2006/relationships/image" Target="../media/image281.png"/><Relationship Id="rId1" Type="http://schemas.openxmlformats.org/officeDocument/2006/relationships/slideLayout" Target="../slideLayouts/slideLayout12.xml"/><Relationship Id="rId6" Type="http://schemas.openxmlformats.org/officeDocument/2006/relationships/image" Target="../media/image270.png"/><Relationship Id="rId11" Type="http://schemas.openxmlformats.org/officeDocument/2006/relationships/image" Target="../media/image276.png"/><Relationship Id="rId5" Type="http://schemas.openxmlformats.org/officeDocument/2006/relationships/image" Target="../media/image264.png"/><Relationship Id="rId15" Type="http://schemas.openxmlformats.org/officeDocument/2006/relationships/image" Target="../media/image280.png"/><Relationship Id="rId10" Type="http://schemas.openxmlformats.org/officeDocument/2006/relationships/image" Target="../media/image275.png"/><Relationship Id="rId4" Type="http://schemas.openxmlformats.org/officeDocument/2006/relationships/image" Target="../media/image263.png"/><Relationship Id="rId9" Type="http://schemas.openxmlformats.org/officeDocument/2006/relationships/image" Target="../media/image273.png"/><Relationship Id="rId14" Type="http://schemas.openxmlformats.org/officeDocument/2006/relationships/image" Target="../media/image279.png"/></Relationships>
</file>

<file path=ppt/slides/_rels/slide52.xml.rels><?xml version="1.0" encoding="UTF-8" standalone="yes"?>
<Relationships xmlns="http://schemas.openxmlformats.org/package/2006/relationships"><Relationship Id="rId8" Type="http://schemas.openxmlformats.org/officeDocument/2006/relationships/image" Target="../media/image283.png"/><Relationship Id="rId13" Type="http://schemas.openxmlformats.org/officeDocument/2006/relationships/image" Target="../media/image288.png"/><Relationship Id="rId3" Type="http://schemas.openxmlformats.org/officeDocument/2006/relationships/image" Target="../media/image274.png"/><Relationship Id="rId7" Type="http://schemas.openxmlformats.org/officeDocument/2006/relationships/image" Target="../media/image279.png"/><Relationship Id="rId12" Type="http://schemas.openxmlformats.org/officeDocument/2006/relationships/image" Target="../media/image287.png"/><Relationship Id="rId2" Type="http://schemas.openxmlformats.org/officeDocument/2006/relationships/image" Target="../media/image261.png"/><Relationship Id="rId16" Type="http://schemas.openxmlformats.org/officeDocument/2006/relationships/image" Target="../media/image291.png"/><Relationship Id="rId1" Type="http://schemas.openxmlformats.org/officeDocument/2006/relationships/slideLayout" Target="../slideLayouts/slideLayout12.xml"/><Relationship Id="rId6" Type="http://schemas.openxmlformats.org/officeDocument/2006/relationships/image" Target="../media/image282.png"/><Relationship Id="rId11" Type="http://schemas.openxmlformats.org/officeDocument/2006/relationships/image" Target="../media/image286.png"/><Relationship Id="rId5" Type="http://schemas.openxmlformats.org/officeDocument/2006/relationships/image" Target="../media/image264.png"/><Relationship Id="rId15" Type="http://schemas.openxmlformats.org/officeDocument/2006/relationships/image" Target="../media/image290.png"/><Relationship Id="rId10" Type="http://schemas.openxmlformats.org/officeDocument/2006/relationships/image" Target="../media/image285.png"/><Relationship Id="rId4" Type="http://schemas.openxmlformats.org/officeDocument/2006/relationships/image" Target="../media/image263.png"/><Relationship Id="rId9" Type="http://schemas.openxmlformats.org/officeDocument/2006/relationships/image" Target="../media/image284.png"/><Relationship Id="rId14" Type="http://schemas.openxmlformats.org/officeDocument/2006/relationships/image" Target="../media/image289.png"/></Relationships>
</file>

<file path=ppt/slides/_rels/slide53.xml.rels><?xml version="1.0" encoding="UTF-8" standalone="yes"?>
<Relationships xmlns="http://schemas.openxmlformats.org/package/2006/relationships"><Relationship Id="rId8" Type="http://schemas.openxmlformats.org/officeDocument/2006/relationships/image" Target="../media/image297.png"/><Relationship Id="rId3" Type="http://schemas.openxmlformats.org/officeDocument/2006/relationships/image" Target="../media/image293.png"/><Relationship Id="rId7" Type="http://schemas.openxmlformats.org/officeDocument/2006/relationships/image" Target="../media/image296.png"/><Relationship Id="rId12" Type="http://schemas.openxmlformats.org/officeDocument/2006/relationships/image" Target="../media/image301.png"/><Relationship Id="rId2" Type="http://schemas.openxmlformats.org/officeDocument/2006/relationships/image" Target="../media/image292.png"/><Relationship Id="rId1" Type="http://schemas.openxmlformats.org/officeDocument/2006/relationships/slideLayout" Target="../slideLayouts/slideLayout12.xml"/><Relationship Id="rId6" Type="http://schemas.openxmlformats.org/officeDocument/2006/relationships/image" Target="../media/image282.png"/><Relationship Id="rId11" Type="http://schemas.openxmlformats.org/officeDocument/2006/relationships/image" Target="../media/image300.png"/><Relationship Id="rId5" Type="http://schemas.openxmlformats.org/officeDocument/2006/relationships/image" Target="../media/image295.png"/><Relationship Id="rId10" Type="http://schemas.openxmlformats.org/officeDocument/2006/relationships/image" Target="../media/image299.png"/><Relationship Id="rId4" Type="http://schemas.openxmlformats.org/officeDocument/2006/relationships/image" Target="../media/image294.png"/><Relationship Id="rId9" Type="http://schemas.openxmlformats.org/officeDocument/2006/relationships/image" Target="../media/image298.png"/></Relationships>
</file>

<file path=ppt/slides/_rels/slide54.xml.rels><?xml version="1.0" encoding="UTF-8" standalone="yes"?>
<Relationships xmlns="http://schemas.openxmlformats.org/package/2006/relationships"><Relationship Id="rId8" Type="http://schemas.openxmlformats.org/officeDocument/2006/relationships/image" Target="../media/image308.png"/><Relationship Id="rId13" Type="http://schemas.openxmlformats.org/officeDocument/2006/relationships/image" Target="../media/image313.png"/><Relationship Id="rId3" Type="http://schemas.openxmlformats.org/officeDocument/2006/relationships/image" Target="../media/image303.png"/><Relationship Id="rId7" Type="http://schemas.openxmlformats.org/officeDocument/2006/relationships/image" Target="../media/image307.png"/><Relationship Id="rId12" Type="http://schemas.openxmlformats.org/officeDocument/2006/relationships/image" Target="../media/image312.png"/><Relationship Id="rId2" Type="http://schemas.openxmlformats.org/officeDocument/2006/relationships/image" Target="../media/image302.png"/><Relationship Id="rId1" Type="http://schemas.openxmlformats.org/officeDocument/2006/relationships/slideLayout" Target="../slideLayouts/slideLayout12.xml"/><Relationship Id="rId6" Type="http://schemas.openxmlformats.org/officeDocument/2006/relationships/image" Target="../media/image306.png"/><Relationship Id="rId11" Type="http://schemas.openxmlformats.org/officeDocument/2006/relationships/image" Target="../media/image311.png"/><Relationship Id="rId5" Type="http://schemas.openxmlformats.org/officeDocument/2006/relationships/image" Target="../media/image305.png"/><Relationship Id="rId10" Type="http://schemas.openxmlformats.org/officeDocument/2006/relationships/image" Target="../media/image310.png"/><Relationship Id="rId4" Type="http://schemas.openxmlformats.org/officeDocument/2006/relationships/image" Target="../media/image304.png"/><Relationship Id="rId9" Type="http://schemas.openxmlformats.org/officeDocument/2006/relationships/image" Target="../media/image309.png"/></Relationships>
</file>

<file path=ppt/slides/_rels/slide55.xml.rels><?xml version="1.0" encoding="UTF-8" standalone="yes"?>
<Relationships xmlns="http://schemas.openxmlformats.org/package/2006/relationships"><Relationship Id="rId8" Type="http://schemas.openxmlformats.org/officeDocument/2006/relationships/image" Target="../media/image317.png"/><Relationship Id="rId3" Type="http://schemas.openxmlformats.org/officeDocument/2006/relationships/image" Target="../media/image303.png"/><Relationship Id="rId7" Type="http://schemas.openxmlformats.org/officeDocument/2006/relationships/image" Target="../media/image316.png"/><Relationship Id="rId2" Type="http://schemas.openxmlformats.org/officeDocument/2006/relationships/image" Target="../media/image302.png"/><Relationship Id="rId1" Type="http://schemas.openxmlformats.org/officeDocument/2006/relationships/slideLayout" Target="../slideLayouts/slideLayout12.xml"/><Relationship Id="rId6" Type="http://schemas.openxmlformats.org/officeDocument/2006/relationships/image" Target="../media/image315.png"/><Relationship Id="rId11" Type="http://schemas.openxmlformats.org/officeDocument/2006/relationships/image" Target="../media/image320.png"/><Relationship Id="rId5" Type="http://schemas.openxmlformats.org/officeDocument/2006/relationships/image" Target="../media/image306.png"/><Relationship Id="rId10" Type="http://schemas.openxmlformats.org/officeDocument/2006/relationships/image" Target="../media/image319.png"/><Relationship Id="rId4" Type="http://schemas.openxmlformats.org/officeDocument/2006/relationships/image" Target="../media/image314.png"/><Relationship Id="rId9" Type="http://schemas.openxmlformats.org/officeDocument/2006/relationships/image" Target="../media/image318.png"/></Relationships>
</file>

<file path=ppt/slides/_rels/slide56.xml.rels><?xml version="1.0" encoding="UTF-8" standalone="yes"?>
<Relationships xmlns="http://schemas.openxmlformats.org/package/2006/relationships"><Relationship Id="rId8" Type="http://schemas.openxmlformats.org/officeDocument/2006/relationships/image" Target="../media/image322.png"/><Relationship Id="rId13" Type="http://schemas.openxmlformats.org/officeDocument/2006/relationships/image" Target="../media/image327.png"/><Relationship Id="rId18" Type="http://schemas.openxmlformats.org/officeDocument/2006/relationships/image" Target="../media/image332.png"/><Relationship Id="rId3" Type="http://schemas.openxmlformats.org/officeDocument/2006/relationships/image" Target="../media/image303.png"/><Relationship Id="rId7" Type="http://schemas.openxmlformats.org/officeDocument/2006/relationships/image" Target="../media/image307.png"/><Relationship Id="rId12" Type="http://schemas.openxmlformats.org/officeDocument/2006/relationships/image" Target="../media/image326.png"/><Relationship Id="rId17" Type="http://schemas.openxmlformats.org/officeDocument/2006/relationships/image" Target="../media/image331.png"/><Relationship Id="rId2" Type="http://schemas.openxmlformats.org/officeDocument/2006/relationships/image" Target="../media/image302.png"/><Relationship Id="rId16" Type="http://schemas.openxmlformats.org/officeDocument/2006/relationships/image" Target="../media/image330.png"/><Relationship Id="rId20" Type="http://schemas.openxmlformats.org/officeDocument/2006/relationships/image" Target="../media/image334.png"/><Relationship Id="rId1" Type="http://schemas.openxmlformats.org/officeDocument/2006/relationships/slideLayout" Target="../slideLayouts/slideLayout12.xml"/><Relationship Id="rId6" Type="http://schemas.openxmlformats.org/officeDocument/2006/relationships/image" Target="../media/image321.png"/><Relationship Id="rId11" Type="http://schemas.openxmlformats.org/officeDocument/2006/relationships/image" Target="../media/image325.png"/><Relationship Id="rId5" Type="http://schemas.openxmlformats.org/officeDocument/2006/relationships/image" Target="../media/image305.png"/><Relationship Id="rId15" Type="http://schemas.openxmlformats.org/officeDocument/2006/relationships/image" Target="../media/image329.png"/><Relationship Id="rId10" Type="http://schemas.openxmlformats.org/officeDocument/2006/relationships/image" Target="../media/image324.png"/><Relationship Id="rId19" Type="http://schemas.openxmlformats.org/officeDocument/2006/relationships/image" Target="../media/image333.png"/><Relationship Id="rId4" Type="http://schemas.openxmlformats.org/officeDocument/2006/relationships/image" Target="../media/image304.png"/><Relationship Id="rId9" Type="http://schemas.openxmlformats.org/officeDocument/2006/relationships/image" Target="../media/image323.png"/><Relationship Id="rId14" Type="http://schemas.openxmlformats.org/officeDocument/2006/relationships/image" Target="../media/image328.png"/></Relationships>
</file>

<file path=ppt/slides/_rels/slide57.xml.rels><?xml version="1.0" encoding="UTF-8" standalone="yes"?>
<Relationships xmlns="http://schemas.openxmlformats.org/package/2006/relationships"><Relationship Id="rId8" Type="http://schemas.openxmlformats.org/officeDocument/2006/relationships/image" Target="../media/image337.png"/><Relationship Id="rId13" Type="http://schemas.openxmlformats.org/officeDocument/2006/relationships/image" Target="../media/image342.png"/><Relationship Id="rId3" Type="http://schemas.openxmlformats.org/officeDocument/2006/relationships/image" Target="../media/image303.png"/><Relationship Id="rId7" Type="http://schemas.openxmlformats.org/officeDocument/2006/relationships/image" Target="../media/image336.png"/><Relationship Id="rId12" Type="http://schemas.openxmlformats.org/officeDocument/2006/relationships/image" Target="../media/image341.png"/><Relationship Id="rId2" Type="http://schemas.openxmlformats.org/officeDocument/2006/relationships/image" Target="../media/image302.png"/><Relationship Id="rId1" Type="http://schemas.openxmlformats.org/officeDocument/2006/relationships/slideLayout" Target="../slideLayouts/slideLayout12.xml"/><Relationship Id="rId6" Type="http://schemas.openxmlformats.org/officeDocument/2006/relationships/image" Target="../media/image335.png"/><Relationship Id="rId11" Type="http://schemas.openxmlformats.org/officeDocument/2006/relationships/image" Target="../media/image340.png"/><Relationship Id="rId5" Type="http://schemas.openxmlformats.org/officeDocument/2006/relationships/image" Target="../media/image306.png"/><Relationship Id="rId10" Type="http://schemas.openxmlformats.org/officeDocument/2006/relationships/image" Target="../media/image339.png"/><Relationship Id="rId4" Type="http://schemas.openxmlformats.org/officeDocument/2006/relationships/image" Target="../media/image314.png"/><Relationship Id="rId9" Type="http://schemas.openxmlformats.org/officeDocument/2006/relationships/image" Target="../media/image338.png"/></Relationships>
</file>

<file path=ppt/slides/_rels/slide58.xml.rels><?xml version="1.0" encoding="UTF-8" standalone="yes"?>
<Relationships xmlns="http://schemas.openxmlformats.org/package/2006/relationships"><Relationship Id="rId8" Type="http://schemas.openxmlformats.org/officeDocument/2006/relationships/image" Target="../media/image349.png"/><Relationship Id="rId3" Type="http://schemas.openxmlformats.org/officeDocument/2006/relationships/image" Target="../media/image344.png"/><Relationship Id="rId7" Type="http://schemas.openxmlformats.org/officeDocument/2006/relationships/image" Target="../media/image348.png"/><Relationship Id="rId12" Type="http://schemas.openxmlformats.org/officeDocument/2006/relationships/image" Target="../media/image353.png"/><Relationship Id="rId2" Type="http://schemas.openxmlformats.org/officeDocument/2006/relationships/image" Target="../media/image343.png"/><Relationship Id="rId1" Type="http://schemas.openxmlformats.org/officeDocument/2006/relationships/slideLayout" Target="../slideLayouts/slideLayout12.xml"/><Relationship Id="rId6" Type="http://schemas.openxmlformats.org/officeDocument/2006/relationships/image" Target="../media/image347.png"/><Relationship Id="rId11" Type="http://schemas.openxmlformats.org/officeDocument/2006/relationships/image" Target="../media/image352.png"/><Relationship Id="rId5" Type="http://schemas.openxmlformats.org/officeDocument/2006/relationships/image" Target="../media/image346.png"/><Relationship Id="rId10" Type="http://schemas.openxmlformats.org/officeDocument/2006/relationships/image" Target="../media/image351.png"/><Relationship Id="rId4" Type="http://schemas.openxmlformats.org/officeDocument/2006/relationships/image" Target="../media/image345.png"/><Relationship Id="rId9" Type="http://schemas.openxmlformats.org/officeDocument/2006/relationships/image" Target="../media/image350.png"/></Relationships>
</file>

<file path=ppt/slides/_rels/slide59.xml.rels><?xml version="1.0" encoding="UTF-8" standalone="yes"?>
<Relationships xmlns="http://schemas.openxmlformats.org/package/2006/relationships"><Relationship Id="rId8" Type="http://schemas.openxmlformats.org/officeDocument/2006/relationships/image" Target="../media/image360.png"/><Relationship Id="rId13" Type="http://schemas.openxmlformats.org/officeDocument/2006/relationships/image" Target="../media/image365.png"/><Relationship Id="rId3" Type="http://schemas.openxmlformats.org/officeDocument/2006/relationships/image" Target="../media/image355.png"/><Relationship Id="rId7" Type="http://schemas.openxmlformats.org/officeDocument/2006/relationships/image" Target="../media/image359.png"/><Relationship Id="rId12" Type="http://schemas.openxmlformats.org/officeDocument/2006/relationships/image" Target="../media/image364.png"/><Relationship Id="rId17" Type="http://schemas.openxmlformats.org/officeDocument/2006/relationships/image" Target="../media/image369.png"/><Relationship Id="rId2" Type="http://schemas.openxmlformats.org/officeDocument/2006/relationships/image" Target="../media/image354.png"/><Relationship Id="rId16" Type="http://schemas.openxmlformats.org/officeDocument/2006/relationships/image" Target="../media/image368.png"/><Relationship Id="rId1" Type="http://schemas.openxmlformats.org/officeDocument/2006/relationships/slideLayout" Target="../slideLayouts/slideLayout12.xml"/><Relationship Id="rId6" Type="http://schemas.openxmlformats.org/officeDocument/2006/relationships/image" Target="../media/image358.png"/><Relationship Id="rId11" Type="http://schemas.openxmlformats.org/officeDocument/2006/relationships/image" Target="../media/image363.png"/><Relationship Id="rId5" Type="http://schemas.openxmlformats.org/officeDocument/2006/relationships/image" Target="../media/image357.png"/><Relationship Id="rId15" Type="http://schemas.openxmlformats.org/officeDocument/2006/relationships/image" Target="../media/image367.png"/><Relationship Id="rId10" Type="http://schemas.openxmlformats.org/officeDocument/2006/relationships/image" Target="../media/image362.png"/><Relationship Id="rId4" Type="http://schemas.openxmlformats.org/officeDocument/2006/relationships/image" Target="../media/image356.png"/><Relationship Id="rId9" Type="http://schemas.openxmlformats.org/officeDocument/2006/relationships/image" Target="../media/image361.png"/><Relationship Id="rId14" Type="http://schemas.openxmlformats.org/officeDocument/2006/relationships/image" Target="../media/image36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8" Type="http://schemas.openxmlformats.org/officeDocument/2006/relationships/image" Target="../media/image376.png"/><Relationship Id="rId13" Type="http://schemas.openxmlformats.org/officeDocument/2006/relationships/image" Target="../media/image381.png"/><Relationship Id="rId3" Type="http://schemas.openxmlformats.org/officeDocument/2006/relationships/image" Target="../media/image371.png"/><Relationship Id="rId7" Type="http://schemas.openxmlformats.org/officeDocument/2006/relationships/image" Target="../media/image375.png"/><Relationship Id="rId12" Type="http://schemas.openxmlformats.org/officeDocument/2006/relationships/image" Target="../media/image380.png"/><Relationship Id="rId17" Type="http://schemas.openxmlformats.org/officeDocument/2006/relationships/image" Target="../media/image385.png"/><Relationship Id="rId2" Type="http://schemas.openxmlformats.org/officeDocument/2006/relationships/image" Target="../media/image370.png"/><Relationship Id="rId16" Type="http://schemas.openxmlformats.org/officeDocument/2006/relationships/image" Target="../media/image384.png"/><Relationship Id="rId1" Type="http://schemas.openxmlformats.org/officeDocument/2006/relationships/slideLayout" Target="../slideLayouts/slideLayout12.xml"/><Relationship Id="rId6" Type="http://schemas.openxmlformats.org/officeDocument/2006/relationships/image" Target="../media/image374.png"/><Relationship Id="rId11" Type="http://schemas.openxmlformats.org/officeDocument/2006/relationships/image" Target="../media/image379.png"/><Relationship Id="rId5" Type="http://schemas.openxmlformats.org/officeDocument/2006/relationships/image" Target="../media/image373.png"/><Relationship Id="rId15" Type="http://schemas.openxmlformats.org/officeDocument/2006/relationships/image" Target="../media/image383.png"/><Relationship Id="rId10" Type="http://schemas.openxmlformats.org/officeDocument/2006/relationships/image" Target="../media/image378.png"/><Relationship Id="rId4" Type="http://schemas.openxmlformats.org/officeDocument/2006/relationships/image" Target="../media/image372.png"/><Relationship Id="rId9" Type="http://schemas.openxmlformats.org/officeDocument/2006/relationships/image" Target="../media/image377.png"/><Relationship Id="rId14" Type="http://schemas.openxmlformats.org/officeDocument/2006/relationships/image" Target="../media/image382.png"/></Relationships>
</file>

<file path=ppt/slides/_rels/slide61.xml.rels><?xml version="1.0" encoding="UTF-8" standalone="yes"?>
<Relationships xmlns="http://schemas.openxmlformats.org/package/2006/relationships"><Relationship Id="rId3" Type="http://schemas.openxmlformats.org/officeDocument/2006/relationships/image" Target="../media/image387.png"/><Relationship Id="rId7" Type="http://schemas.openxmlformats.org/officeDocument/2006/relationships/image" Target="../media/image391.png"/><Relationship Id="rId2" Type="http://schemas.openxmlformats.org/officeDocument/2006/relationships/image" Target="../media/image386.png"/><Relationship Id="rId1" Type="http://schemas.openxmlformats.org/officeDocument/2006/relationships/slideLayout" Target="../slideLayouts/slideLayout12.xml"/><Relationship Id="rId6" Type="http://schemas.openxmlformats.org/officeDocument/2006/relationships/image" Target="../media/image390.png"/><Relationship Id="rId5" Type="http://schemas.openxmlformats.org/officeDocument/2006/relationships/image" Target="../media/image389.png"/><Relationship Id="rId4" Type="http://schemas.openxmlformats.org/officeDocument/2006/relationships/image" Target="../media/image388.png"/></Relationships>
</file>

<file path=ppt/slides/_rels/slide62.xml.rels><?xml version="1.0" encoding="UTF-8" standalone="yes"?>
<Relationships xmlns="http://schemas.openxmlformats.org/package/2006/relationships"><Relationship Id="rId8" Type="http://schemas.openxmlformats.org/officeDocument/2006/relationships/image" Target="../media/image398.png"/><Relationship Id="rId13" Type="http://schemas.openxmlformats.org/officeDocument/2006/relationships/image" Target="../media/image403.png"/><Relationship Id="rId3" Type="http://schemas.openxmlformats.org/officeDocument/2006/relationships/image" Target="../media/image393.png"/><Relationship Id="rId7" Type="http://schemas.openxmlformats.org/officeDocument/2006/relationships/image" Target="../media/image397.png"/><Relationship Id="rId12" Type="http://schemas.openxmlformats.org/officeDocument/2006/relationships/image" Target="../media/image402.png"/><Relationship Id="rId2" Type="http://schemas.openxmlformats.org/officeDocument/2006/relationships/image" Target="../media/image392.png"/><Relationship Id="rId1" Type="http://schemas.openxmlformats.org/officeDocument/2006/relationships/slideLayout" Target="../slideLayouts/slideLayout12.xml"/><Relationship Id="rId6" Type="http://schemas.openxmlformats.org/officeDocument/2006/relationships/image" Target="../media/image396.png"/><Relationship Id="rId11" Type="http://schemas.openxmlformats.org/officeDocument/2006/relationships/image" Target="../media/image401.png"/><Relationship Id="rId5" Type="http://schemas.openxmlformats.org/officeDocument/2006/relationships/image" Target="../media/image395.png"/><Relationship Id="rId10" Type="http://schemas.openxmlformats.org/officeDocument/2006/relationships/image" Target="../media/image400.png"/><Relationship Id="rId4" Type="http://schemas.openxmlformats.org/officeDocument/2006/relationships/image" Target="../media/image394.png"/><Relationship Id="rId9" Type="http://schemas.openxmlformats.org/officeDocument/2006/relationships/image" Target="../media/image39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３． </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1</a:t>
            </a:fld>
            <a:endParaRPr kumimoji="1" lang="ja-JP" altLang="en-US"/>
          </a:p>
        </p:txBody>
      </p:sp>
      <p:sp>
        <p:nvSpPr>
          <p:cNvPr id="10" name="コンテンツ プレースホルダー 2">
            <a:extLst>
              <a:ext uri="{FF2B5EF4-FFF2-40B4-BE49-F238E27FC236}">
                <a16:creationId xmlns:a16="http://schemas.microsoft.com/office/drawing/2014/main" id="{7B632E68-31B9-44DB-918B-20085BDEB274}"/>
              </a:ext>
            </a:extLst>
          </p:cNvPr>
          <p:cNvSpPr txBox="1">
            <a:spLocks/>
          </p:cNvSpPr>
          <p:nvPr/>
        </p:nvSpPr>
        <p:spPr>
          <a:xfrm>
            <a:off x="932137" y="2713673"/>
            <a:ext cx="10480277" cy="225487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4800" b="1" dirty="0">
                <a:solidFill>
                  <a:srgbClr val="FF0000"/>
                </a:solidFill>
                <a:latin typeface="HG丸ｺﾞｼｯｸM-PRO" panose="020F0600000000000000" pitchFamily="50" charset="-128"/>
                <a:ea typeface="HG丸ｺﾞｼｯｸM-PRO" panose="020F0600000000000000" pitchFamily="50" charset="-128"/>
              </a:rPr>
              <a:t>水平投射の特徴を理解し、水平方向と鉛直方向に分けて運動を表現することができる。</a:t>
            </a:r>
          </a:p>
        </p:txBody>
      </p:sp>
      <p:sp>
        <p:nvSpPr>
          <p:cNvPr id="13" name="テキスト ボックス 12">
            <a:extLst>
              <a:ext uri="{FF2B5EF4-FFF2-40B4-BE49-F238E27FC236}">
                <a16:creationId xmlns:a16="http://schemas.microsoft.com/office/drawing/2014/main" id="{1E0649BC-03AD-4667-95E2-13149A052831}"/>
              </a:ext>
            </a:extLst>
          </p:cNvPr>
          <p:cNvSpPr txBox="1"/>
          <p:nvPr/>
        </p:nvSpPr>
        <p:spPr>
          <a:xfrm>
            <a:off x="279402" y="1164466"/>
            <a:ext cx="4894872" cy="646331"/>
          </a:xfrm>
          <a:prstGeom prst="rect">
            <a:avLst/>
          </a:prstGeom>
          <a:solidFill>
            <a:srgbClr val="00B0F0"/>
          </a:solidFill>
        </p:spPr>
        <p:txBody>
          <a:bodyPr wrap="square" rtlCol="0">
            <a:spAutoFit/>
          </a:bodyPr>
          <a:lstStyle/>
          <a:p>
            <a:pPr algn="ctr"/>
            <a:r>
              <a:rPr lang="ja-JP" altLang="en-US" sz="3600" dirty="0">
                <a:latin typeface="HG丸ｺﾞｼｯｸM-PRO" panose="020F0600000000000000" pitchFamily="50" charset="-128"/>
                <a:ea typeface="HG丸ｺﾞｼｯｸM-PRO" panose="020F0600000000000000" pitchFamily="50" charset="-128"/>
              </a:rPr>
              <a:t>本時の目標・学ぶこと</a:t>
            </a:r>
          </a:p>
        </p:txBody>
      </p:sp>
      <p:sp>
        <p:nvSpPr>
          <p:cNvPr id="14" name="四角形: 角を丸くする 13">
            <a:extLst>
              <a:ext uri="{FF2B5EF4-FFF2-40B4-BE49-F238E27FC236}">
                <a16:creationId xmlns:a16="http://schemas.microsoft.com/office/drawing/2014/main" id="{7FC51772-BEC9-426A-B0AE-8D577CF3B71B}"/>
              </a:ext>
            </a:extLst>
          </p:cNvPr>
          <p:cNvSpPr/>
          <p:nvPr/>
        </p:nvSpPr>
        <p:spPr>
          <a:xfrm>
            <a:off x="545726" y="2201264"/>
            <a:ext cx="11100548" cy="3111016"/>
          </a:xfrm>
          <a:prstGeom prst="roundRect">
            <a:avLst>
              <a:gd name="adj" fmla="val 41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ea typeface="HG丸ｺﾞｼｯｸM-PRO" panose="020F0600000000000000" pitchFamily="50" charset="-128"/>
            </a:endParaRPr>
          </a:p>
        </p:txBody>
      </p:sp>
    </p:spTree>
    <p:extLst>
      <p:ext uri="{BB962C8B-B14F-4D97-AF65-F5344CB8AC3E}">
        <p14:creationId xmlns:p14="http://schemas.microsoft.com/office/powerpoint/2010/main" val="3763156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３．水平投射～ガリレオの思考実験</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10</a:t>
            </a:fld>
            <a:endParaRPr kumimoji="1" lang="ja-JP" altLang="en-US"/>
          </a:p>
        </p:txBody>
      </p:sp>
      <p:sp>
        <p:nvSpPr>
          <p:cNvPr id="8" name="円弧 7">
            <a:extLst>
              <a:ext uri="{FF2B5EF4-FFF2-40B4-BE49-F238E27FC236}">
                <a16:creationId xmlns:a16="http://schemas.microsoft.com/office/drawing/2014/main" id="{C9EB05EB-B7CE-4A47-82A1-B52AA93E60FD}"/>
              </a:ext>
            </a:extLst>
          </p:cNvPr>
          <p:cNvSpPr/>
          <p:nvPr/>
        </p:nvSpPr>
        <p:spPr>
          <a:xfrm rot="10800000">
            <a:off x="1914213" y="-580518"/>
            <a:ext cx="4007990" cy="4487236"/>
          </a:xfrm>
          <a:prstGeom prst="arc">
            <a:avLst>
              <a:gd name="adj1" fmla="val 16149714"/>
              <a:gd name="adj2" fmla="val 0"/>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ea typeface="HG丸ｺﾞｼｯｸM-PRO" panose="020F0600000000000000" pitchFamily="50" charset="-128"/>
            </a:endParaRPr>
          </a:p>
        </p:txBody>
      </p:sp>
      <p:cxnSp>
        <p:nvCxnSpPr>
          <p:cNvPr id="9" name="直線コネクタ 8">
            <a:extLst>
              <a:ext uri="{FF2B5EF4-FFF2-40B4-BE49-F238E27FC236}">
                <a16:creationId xmlns:a16="http://schemas.microsoft.com/office/drawing/2014/main" id="{17C12300-C23F-4458-8BC7-FB3898C84738}"/>
              </a:ext>
            </a:extLst>
          </p:cNvPr>
          <p:cNvCxnSpPr/>
          <p:nvPr/>
        </p:nvCxnSpPr>
        <p:spPr>
          <a:xfrm>
            <a:off x="-404812" y="3901193"/>
            <a:ext cx="1219199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円/楕円 15">
            <a:extLst>
              <a:ext uri="{FF2B5EF4-FFF2-40B4-BE49-F238E27FC236}">
                <a16:creationId xmlns:a16="http://schemas.microsoft.com/office/drawing/2014/main" id="{D7ABE090-5168-48DF-B084-81C7185565F0}"/>
              </a:ext>
            </a:extLst>
          </p:cNvPr>
          <p:cNvSpPr/>
          <p:nvPr/>
        </p:nvSpPr>
        <p:spPr>
          <a:xfrm>
            <a:off x="1981202" y="1507525"/>
            <a:ext cx="648072" cy="648072"/>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11" name="テキスト ボックス 10">
            <a:extLst>
              <a:ext uri="{FF2B5EF4-FFF2-40B4-BE49-F238E27FC236}">
                <a16:creationId xmlns:a16="http://schemas.microsoft.com/office/drawing/2014/main" id="{AE4FD962-1912-4A92-98EB-73BAFA389803}"/>
              </a:ext>
            </a:extLst>
          </p:cNvPr>
          <p:cNvSpPr txBox="1"/>
          <p:nvPr/>
        </p:nvSpPr>
        <p:spPr>
          <a:xfrm>
            <a:off x="216985" y="898484"/>
            <a:ext cx="6003193" cy="584775"/>
          </a:xfrm>
          <a:prstGeom prst="rect">
            <a:avLst/>
          </a:prstGeom>
          <a:noFill/>
        </p:spPr>
        <p:txBody>
          <a:bodyPr wrap="square" rtlCol="0">
            <a:spAutoFit/>
          </a:bodyPr>
          <a:lstStyle/>
          <a:p>
            <a:r>
              <a:rPr lang="ja-JP" altLang="en-US" sz="3200" dirty="0">
                <a:ea typeface="HG丸ｺﾞｼｯｸM-PRO" panose="020F0600000000000000" pitchFamily="50" charset="-128"/>
              </a:rPr>
              <a:t>さらにそのあとに</a:t>
            </a:r>
            <a:r>
              <a:rPr lang="ja-JP" altLang="en-US" sz="3200" dirty="0" err="1">
                <a:ea typeface="HG丸ｺﾞｼｯｸM-PRO" panose="020F0600000000000000" pitchFamily="50" charset="-128"/>
              </a:rPr>
              <a:t>、、、、、</a:t>
            </a:r>
            <a:endParaRPr lang="en-US" altLang="ja-JP" sz="3200" dirty="0">
              <a:ea typeface="HG丸ｺﾞｼｯｸM-PRO" panose="020F0600000000000000" pitchFamily="50" charset="-128"/>
            </a:endParaRPr>
          </a:p>
        </p:txBody>
      </p:sp>
      <p:cxnSp>
        <p:nvCxnSpPr>
          <p:cNvPr id="12" name="直線コネクタ 11">
            <a:extLst>
              <a:ext uri="{FF2B5EF4-FFF2-40B4-BE49-F238E27FC236}">
                <a16:creationId xmlns:a16="http://schemas.microsoft.com/office/drawing/2014/main" id="{7B4CCA2E-C0DB-4B12-AED2-2930A42D0778}"/>
              </a:ext>
            </a:extLst>
          </p:cNvPr>
          <p:cNvCxnSpPr/>
          <p:nvPr/>
        </p:nvCxnSpPr>
        <p:spPr>
          <a:xfrm flipV="1">
            <a:off x="1345567" y="3906193"/>
            <a:ext cx="7939721" cy="10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円/楕円 15">
            <a:extLst>
              <a:ext uri="{FF2B5EF4-FFF2-40B4-BE49-F238E27FC236}">
                <a16:creationId xmlns:a16="http://schemas.microsoft.com/office/drawing/2014/main" id="{BFCC00CE-79CC-4167-8898-693DEA499A98}"/>
              </a:ext>
            </a:extLst>
          </p:cNvPr>
          <p:cNvSpPr/>
          <p:nvPr/>
        </p:nvSpPr>
        <p:spPr>
          <a:xfrm>
            <a:off x="-1236292" y="3179929"/>
            <a:ext cx="648072" cy="648072"/>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14" name="円/楕円 15">
            <a:extLst>
              <a:ext uri="{FF2B5EF4-FFF2-40B4-BE49-F238E27FC236}">
                <a16:creationId xmlns:a16="http://schemas.microsoft.com/office/drawing/2014/main" id="{AD7E82E7-6592-4DD8-A715-5834AF76FB91}"/>
              </a:ext>
            </a:extLst>
          </p:cNvPr>
          <p:cNvSpPr/>
          <p:nvPr/>
        </p:nvSpPr>
        <p:spPr>
          <a:xfrm>
            <a:off x="-1236292" y="3179929"/>
            <a:ext cx="648072" cy="648072"/>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15" name="円/楕円 15">
            <a:extLst>
              <a:ext uri="{FF2B5EF4-FFF2-40B4-BE49-F238E27FC236}">
                <a16:creationId xmlns:a16="http://schemas.microsoft.com/office/drawing/2014/main" id="{E624D4DE-C9AC-4A51-BD66-D860FB3BD69C}"/>
              </a:ext>
            </a:extLst>
          </p:cNvPr>
          <p:cNvSpPr/>
          <p:nvPr/>
        </p:nvSpPr>
        <p:spPr>
          <a:xfrm>
            <a:off x="-1236292" y="3179941"/>
            <a:ext cx="648072" cy="648072"/>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cxnSp>
        <p:nvCxnSpPr>
          <p:cNvPr id="16" name="直線コネクタ 15">
            <a:extLst>
              <a:ext uri="{FF2B5EF4-FFF2-40B4-BE49-F238E27FC236}">
                <a16:creationId xmlns:a16="http://schemas.microsoft.com/office/drawing/2014/main" id="{2D80BF6B-8BAA-4DD5-B87E-663D07E58EB3}"/>
              </a:ext>
            </a:extLst>
          </p:cNvPr>
          <p:cNvCxnSpPr>
            <a:cxnSpLocks/>
          </p:cNvCxnSpPr>
          <p:nvPr/>
        </p:nvCxnSpPr>
        <p:spPr>
          <a:xfrm>
            <a:off x="3735518" y="3906193"/>
            <a:ext cx="869907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3C3B54AA-7DFA-4194-BA6C-3D91F550B2D3}"/>
              </a:ext>
            </a:extLst>
          </p:cNvPr>
          <p:cNvGrpSpPr/>
          <p:nvPr/>
        </p:nvGrpSpPr>
        <p:grpSpPr>
          <a:xfrm>
            <a:off x="-552667" y="3949403"/>
            <a:ext cx="2642846" cy="2961333"/>
            <a:chOff x="-613197" y="3872392"/>
            <a:chExt cx="3162300" cy="2961333"/>
          </a:xfrm>
          <a:solidFill>
            <a:srgbClr val="FF0000"/>
          </a:solidFill>
        </p:grpSpPr>
        <p:sp>
          <p:nvSpPr>
            <p:cNvPr id="18" name="正方形/長方形 17">
              <a:extLst>
                <a:ext uri="{FF2B5EF4-FFF2-40B4-BE49-F238E27FC236}">
                  <a16:creationId xmlns:a16="http://schemas.microsoft.com/office/drawing/2014/main" id="{5EA68B26-2DF4-4460-B300-D1D9F5413287}"/>
                </a:ext>
              </a:extLst>
            </p:cNvPr>
            <p:cNvSpPr/>
            <p:nvPr/>
          </p:nvSpPr>
          <p:spPr>
            <a:xfrm>
              <a:off x="-613197" y="3872392"/>
              <a:ext cx="3162300" cy="2961333"/>
            </a:xfrm>
            <a:prstGeom prst="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19" name="テキスト ボックス 18">
              <a:extLst>
                <a:ext uri="{FF2B5EF4-FFF2-40B4-BE49-F238E27FC236}">
                  <a16:creationId xmlns:a16="http://schemas.microsoft.com/office/drawing/2014/main" id="{322FD60F-B7C2-4F5A-96C7-D9B0E87AA904}"/>
                </a:ext>
              </a:extLst>
            </p:cNvPr>
            <p:cNvSpPr txBox="1"/>
            <p:nvPr/>
          </p:nvSpPr>
          <p:spPr>
            <a:xfrm>
              <a:off x="171686" y="4184327"/>
              <a:ext cx="2289561" cy="1938992"/>
            </a:xfrm>
            <a:prstGeom prst="rect">
              <a:avLst/>
            </a:prstGeom>
            <a:grpFill/>
          </p:spPr>
          <p:txBody>
            <a:bodyPr wrap="square" rtlCol="0">
              <a:spAutoFit/>
            </a:bodyPr>
            <a:lstStyle/>
            <a:p>
              <a:r>
                <a:rPr lang="ja-JP" altLang="en-US" sz="6000" b="1"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断崖</a:t>
              </a:r>
              <a:endParaRPr lang="en-US" altLang="ja-JP" sz="6000" b="1"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a:r>
                <a:rPr lang="ja-JP" altLang="en-US" sz="6000" b="1"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絶壁</a:t>
              </a:r>
              <a:endParaRPr lang="en-US" altLang="ja-JP" sz="6000" b="1"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p:txBody>
        </p:sp>
      </p:grpSp>
      <p:sp>
        <p:nvSpPr>
          <p:cNvPr id="20" name="フリーフォーム 71">
            <a:extLst>
              <a:ext uri="{FF2B5EF4-FFF2-40B4-BE49-F238E27FC236}">
                <a16:creationId xmlns:a16="http://schemas.microsoft.com/office/drawing/2014/main" id="{30435ACA-44E8-4349-9E20-7265D49402A9}"/>
              </a:ext>
            </a:extLst>
          </p:cNvPr>
          <p:cNvSpPr/>
          <p:nvPr/>
        </p:nvSpPr>
        <p:spPr>
          <a:xfrm>
            <a:off x="12192000" y="1113396"/>
            <a:ext cx="4666568" cy="1614385"/>
          </a:xfrm>
          <a:custGeom>
            <a:avLst/>
            <a:gdLst>
              <a:gd name="connsiteX0" fmla="*/ 1121 w 2401421"/>
              <a:gd name="connsiteY0" fmla="*/ 791210 h 821886"/>
              <a:gd name="connsiteX1" fmla="*/ 229721 w 2401421"/>
              <a:gd name="connsiteY1" fmla="*/ 727710 h 821886"/>
              <a:gd name="connsiteX2" fmla="*/ 1423521 w 2401421"/>
              <a:gd name="connsiteY2" fmla="*/ 3810 h 821886"/>
              <a:gd name="connsiteX3" fmla="*/ 2122021 w 2401421"/>
              <a:gd name="connsiteY3" fmla="*/ 448310 h 821886"/>
              <a:gd name="connsiteX4" fmla="*/ 2401421 w 2401421"/>
              <a:gd name="connsiteY4" fmla="*/ 588010 h 821886"/>
              <a:gd name="connsiteX0" fmla="*/ 0 w 2400300"/>
              <a:gd name="connsiteY0" fmla="*/ 791210 h 800049"/>
              <a:gd name="connsiteX1" fmla="*/ 228600 w 2400300"/>
              <a:gd name="connsiteY1" fmla="*/ 727710 h 800049"/>
              <a:gd name="connsiteX2" fmla="*/ 1422400 w 2400300"/>
              <a:gd name="connsiteY2" fmla="*/ 3810 h 800049"/>
              <a:gd name="connsiteX3" fmla="*/ 2120900 w 2400300"/>
              <a:gd name="connsiteY3" fmla="*/ 448310 h 800049"/>
              <a:gd name="connsiteX4" fmla="*/ 2400300 w 2400300"/>
              <a:gd name="connsiteY4" fmla="*/ 588010 h 800049"/>
              <a:gd name="connsiteX0" fmla="*/ 0 w 2392973"/>
              <a:gd name="connsiteY0" fmla="*/ 827843 h 827843"/>
              <a:gd name="connsiteX1" fmla="*/ 221273 w 2392973"/>
              <a:gd name="connsiteY1" fmla="*/ 727710 h 827843"/>
              <a:gd name="connsiteX2" fmla="*/ 1415073 w 2392973"/>
              <a:gd name="connsiteY2" fmla="*/ 3810 h 827843"/>
              <a:gd name="connsiteX3" fmla="*/ 2113573 w 2392973"/>
              <a:gd name="connsiteY3" fmla="*/ 448310 h 827843"/>
              <a:gd name="connsiteX4" fmla="*/ 2392973 w 2392973"/>
              <a:gd name="connsiteY4" fmla="*/ 588010 h 827843"/>
              <a:gd name="connsiteX0" fmla="*/ 0 w 2392973"/>
              <a:gd name="connsiteY0" fmla="*/ 827843 h 827843"/>
              <a:gd name="connsiteX1" fmla="*/ 221273 w 2392973"/>
              <a:gd name="connsiteY1" fmla="*/ 727710 h 827843"/>
              <a:gd name="connsiteX2" fmla="*/ 1415073 w 2392973"/>
              <a:gd name="connsiteY2" fmla="*/ 3810 h 827843"/>
              <a:gd name="connsiteX3" fmla="*/ 2113573 w 2392973"/>
              <a:gd name="connsiteY3" fmla="*/ 448310 h 827843"/>
              <a:gd name="connsiteX4" fmla="*/ 2392973 w 2392973"/>
              <a:gd name="connsiteY4" fmla="*/ 588010 h 827843"/>
              <a:gd name="connsiteX0" fmla="*/ 0 w 2392973"/>
              <a:gd name="connsiteY0" fmla="*/ 827843 h 827843"/>
              <a:gd name="connsiteX1" fmla="*/ 221273 w 2392973"/>
              <a:gd name="connsiteY1" fmla="*/ 727710 h 827843"/>
              <a:gd name="connsiteX2" fmla="*/ 1415073 w 2392973"/>
              <a:gd name="connsiteY2" fmla="*/ 3810 h 827843"/>
              <a:gd name="connsiteX3" fmla="*/ 2113573 w 2392973"/>
              <a:gd name="connsiteY3" fmla="*/ 448310 h 827843"/>
              <a:gd name="connsiteX4" fmla="*/ 2392973 w 2392973"/>
              <a:gd name="connsiteY4" fmla="*/ 588010 h 827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973" h="827843">
                <a:moveTo>
                  <a:pt x="0" y="827843"/>
                </a:moveTo>
                <a:cubicBezTo>
                  <a:pt x="102001" y="792108"/>
                  <a:pt x="-14572" y="865049"/>
                  <a:pt x="221273" y="727710"/>
                </a:cubicBezTo>
                <a:cubicBezTo>
                  <a:pt x="457118" y="590371"/>
                  <a:pt x="1099690" y="50377"/>
                  <a:pt x="1415073" y="3810"/>
                </a:cubicBezTo>
                <a:cubicBezTo>
                  <a:pt x="1730456" y="-42757"/>
                  <a:pt x="1950590" y="350943"/>
                  <a:pt x="2113573" y="448310"/>
                </a:cubicBezTo>
                <a:cubicBezTo>
                  <a:pt x="2276556" y="545677"/>
                  <a:pt x="2334764" y="566843"/>
                  <a:pt x="2392973" y="588010"/>
                </a:cubicBezTo>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21" name="フリーフォーム 72">
            <a:extLst>
              <a:ext uri="{FF2B5EF4-FFF2-40B4-BE49-F238E27FC236}">
                <a16:creationId xmlns:a16="http://schemas.microsoft.com/office/drawing/2014/main" id="{3E307854-AA18-400C-BFB8-8D9D63EC33A6}"/>
              </a:ext>
            </a:extLst>
          </p:cNvPr>
          <p:cNvSpPr/>
          <p:nvPr/>
        </p:nvSpPr>
        <p:spPr>
          <a:xfrm>
            <a:off x="12336209" y="928160"/>
            <a:ext cx="556866" cy="370473"/>
          </a:xfrm>
          <a:custGeom>
            <a:avLst/>
            <a:gdLst>
              <a:gd name="connsiteX0" fmla="*/ 384249 w 1591609"/>
              <a:gd name="connsiteY0" fmla="*/ 459373 h 1058869"/>
              <a:gd name="connsiteX1" fmla="*/ 3249 w 1591609"/>
              <a:gd name="connsiteY1" fmla="*/ 802273 h 1058869"/>
              <a:gd name="connsiteX2" fmla="*/ 574749 w 1591609"/>
              <a:gd name="connsiteY2" fmla="*/ 700673 h 1058869"/>
              <a:gd name="connsiteX3" fmla="*/ 1590749 w 1591609"/>
              <a:gd name="connsiteY3" fmla="*/ 1056273 h 1058869"/>
              <a:gd name="connsiteX4" fmla="*/ 752549 w 1591609"/>
              <a:gd name="connsiteY4" fmla="*/ 484773 h 1058869"/>
              <a:gd name="connsiteX5" fmla="*/ 854149 w 1591609"/>
              <a:gd name="connsiteY5" fmla="*/ 446673 h 1058869"/>
              <a:gd name="connsiteX6" fmla="*/ 854149 w 1591609"/>
              <a:gd name="connsiteY6" fmla="*/ 218073 h 1058869"/>
              <a:gd name="connsiteX7" fmla="*/ 663649 w 1591609"/>
              <a:gd name="connsiteY7" fmla="*/ 332373 h 1058869"/>
              <a:gd name="connsiteX8" fmla="*/ 168349 w 1591609"/>
              <a:gd name="connsiteY8" fmla="*/ 2173 h 1058869"/>
              <a:gd name="connsiteX9" fmla="*/ 308049 w 1591609"/>
              <a:gd name="connsiteY9" fmla="*/ 522873 h 105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1609" h="1058869">
                <a:moveTo>
                  <a:pt x="384249" y="459373"/>
                </a:moveTo>
                <a:cubicBezTo>
                  <a:pt x="177874" y="610714"/>
                  <a:pt x="-28501" y="762056"/>
                  <a:pt x="3249" y="802273"/>
                </a:cubicBezTo>
                <a:cubicBezTo>
                  <a:pt x="34999" y="842490"/>
                  <a:pt x="310166" y="658340"/>
                  <a:pt x="574749" y="700673"/>
                </a:cubicBezTo>
                <a:cubicBezTo>
                  <a:pt x="839332" y="743006"/>
                  <a:pt x="1561116" y="1092256"/>
                  <a:pt x="1590749" y="1056273"/>
                </a:cubicBezTo>
                <a:cubicBezTo>
                  <a:pt x="1620382" y="1020290"/>
                  <a:pt x="875316" y="586373"/>
                  <a:pt x="752549" y="484773"/>
                </a:cubicBezTo>
                <a:cubicBezTo>
                  <a:pt x="629782" y="383173"/>
                  <a:pt x="837216" y="491123"/>
                  <a:pt x="854149" y="446673"/>
                </a:cubicBezTo>
                <a:cubicBezTo>
                  <a:pt x="871082" y="402223"/>
                  <a:pt x="885899" y="237123"/>
                  <a:pt x="854149" y="218073"/>
                </a:cubicBezTo>
                <a:cubicBezTo>
                  <a:pt x="822399" y="199023"/>
                  <a:pt x="777949" y="368356"/>
                  <a:pt x="663649" y="332373"/>
                </a:cubicBezTo>
                <a:cubicBezTo>
                  <a:pt x="549349" y="296390"/>
                  <a:pt x="227616" y="-29577"/>
                  <a:pt x="168349" y="2173"/>
                </a:cubicBezTo>
                <a:cubicBezTo>
                  <a:pt x="109082" y="33923"/>
                  <a:pt x="208565" y="278398"/>
                  <a:pt x="308049" y="522873"/>
                </a:cubicBezTo>
              </a:path>
            </a:pathLst>
          </a:cu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22" name="テキスト ボックス 21">
            <a:extLst>
              <a:ext uri="{FF2B5EF4-FFF2-40B4-BE49-F238E27FC236}">
                <a16:creationId xmlns:a16="http://schemas.microsoft.com/office/drawing/2014/main" id="{FC008589-5141-4F2F-9119-3E914E6D6738}"/>
              </a:ext>
            </a:extLst>
          </p:cNvPr>
          <p:cNvSpPr txBox="1"/>
          <p:nvPr/>
        </p:nvSpPr>
        <p:spPr>
          <a:xfrm>
            <a:off x="3002963" y="2426902"/>
            <a:ext cx="9078685" cy="3785652"/>
          </a:xfrm>
          <a:prstGeom prst="rect">
            <a:avLst/>
          </a:prstGeom>
          <a:solidFill>
            <a:schemeClr val="bg1"/>
          </a:solidFill>
        </p:spPr>
        <p:txBody>
          <a:bodyPr wrap="square" rtlCol="0">
            <a:spAutoFit/>
          </a:bodyPr>
          <a:lstStyle/>
          <a:p>
            <a:r>
              <a:rPr lang="ja-JP" altLang="en-US" sz="4800" dirty="0">
                <a:solidFill>
                  <a:srgbClr val="FF0000"/>
                </a:solidFill>
                <a:ea typeface="HG丸ｺﾞｼｯｸM-PRO" panose="020F0600000000000000" pitchFamily="50" charset="-128"/>
              </a:rPr>
              <a:t>ガリレオは、</a:t>
            </a:r>
            <a:endParaRPr lang="en-US" altLang="ja-JP" sz="4800" dirty="0">
              <a:solidFill>
                <a:srgbClr val="FF0000"/>
              </a:solidFill>
              <a:ea typeface="HG丸ｺﾞｼｯｸM-PRO" panose="020F0600000000000000" pitchFamily="50" charset="-128"/>
            </a:endParaRPr>
          </a:p>
          <a:p>
            <a:r>
              <a:rPr lang="en-US" altLang="ja-JP" sz="4800" dirty="0">
                <a:solidFill>
                  <a:srgbClr val="FF0000"/>
                </a:solidFill>
                <a:ea typeface="HG丸ｺﾞｼｯｸM-PRO" panose="020F0600000000000000" pitchFamily="50" charset="-128"/>
              </a:rPr>
              <a:t>『</a:t>
            </a:r>
            <a:r>
              <a:rPr lang="ja-JP" altLang="en-US" sz="4800" dirty="0">
                <a:solidFill>
                  <a:srgbClr val="FF0000"/>
                </a:solidFill>
                <a:ea typeface="HG丸ｺﾞｼｯｸM-PRO" panose="020F0600000000000000" pitchFamily="50" charset="-128"/>
              </a:rPr>
              <a:t>断崖絶壁から物体が飛び出したら、その後どのように運動するのだろうか？</a:t>
            </a:r>
            <a:r>
              <a:rPr lang="en-US" altLang="ja-JP" sz="4800" dirty="0">
                <a:solidFill>
                  <a:srgbClr val="FF0000"/>
                </a:solidFill>
                <a:ea typeface="HG丸ｺﾞｼｯｸM-PRO" panose="020F0600000000000000" pitchFamily="50" charset="-128"/>
              </a:rPr>
              <a:t>』</a:t>
            </a:r>
          </a:p>
          <a:p>
            <a:r>
              <a:rPr lang="ja-JP" altLang="en-US" sz="4800" dirty="0">
                <a:solidFill>
                  <a:srgbClr val="FF0000"/>
                </a:solidFill>
                <a:ea typeface="HG丸ｺﾞｼｯｸM-PRO" panose="020F0600000000000000" pitchFamily="50" charset="-128"/>
              </a:rPr>
              <a:t>と考えた。</a:t>
            </a:r>
            <a:endParaRPr lang="en-US" altLang="ja-JP" sz="4800" dirty="0">
              <a:solidFill>
                <a:srgbClr val="FF0000"/>
              </a:solidFill>
              <a:ea typeface="HG丸ｺﾞｼｯｸM-PRO" panose="020F0600000000000000" pitchFamily="50" charset="-128"/>
            </a:endParaRPr>
          </a:p>
        </p:txBody>
      </p:sp>
    </p:spTree>
    <p:extLst>
      <p:ext uri="{BB962C8B-B14F-4D97-AF65-F5344CB8AC3E}">
        <p14:creationId xmlns:p14="http://schemas.microsoft.com/office/powerpoint/2010/main" val="295232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fill="hold" grpId="0" nodeType="clickEffect">
                                  <p:stCondLst>
                                    <p:cond delay="0"/>
                                  </p:stCondLst>
                                  <p:childTnLst>
                                    <p:animMotion origin="layout" path="M -2.5E-6 3.7037E-7 C 0.00808 0.07523 0.03581 0.16759 0.08151 0.22384 C 0.12643 0.25625 0.17188 0.24352 0.23828 0.24676 C 0.30456 0.25 0.39922 0.24468 0.47943 0.24375 C 0.56172 0.24329 0.74766 0.24074 0.84141 0.24375 " pathEditMode="relative" rAng="0" ptsTypes="AAAAA">
                                      <p:cBhvr>
                                        <p:cTn id="6" dur="2000" fill="hold"/>
                                        <p:tgtEl>
                                          <p:spTgt spid="10"/>
                                        </p:tgtEl>
                                        <p:attrNameLst>
                                          <p:attrName>ppt_x</p:attrName>
                                          <p:attrName>ppt_y</p:attrName>
                                        </p:attrNameLst>
                                      </p:cBhvr>
                                      <p:rCtr x="42070" y="12384"/>
                                    </p:animMotion>
                                  </p:childTnLst>
                                </p:cTn>
                              </p:par>
                            </p:childTnLst>
                          </p:cTn>
                        </p:par>
                        <p:par>
                          <p:cTn id="7" fill="hold">
                            <p:stCondLst>
                              <p:cond delay="2000"/>
                            </p:stCondLst>
                            <p:childTnLst>
                              <p:par>
                                <p:cTn id="8" presetID="22" presetClass="entr" presetSubtype="4"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100"/>
                                        <p:tgtEl>
                                          <p:spTgt spid="9"/>
                                        </p:tgtEl>
                                      </p:cBhvr>
                                    </p:animEffect>
                                  </p:childTnLst>
                                </p:cTn>
                              </p:par>
                              <p:par>
                                <p:cTn id="11" presetID="1" presetClass="exit"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42" presetClass="path" presetSubtype="0" fill="hold" grpId="0" nodeType="withEffect">
                                  <p:stCondLst>
                                    <p:cond delay="0"/>
                                  </p:stCondLst>
                                  <p:childTnLst>
                                    <p:animMotion origin="layout" path="M -2.08333E-7 3.7037E-7 L 1.10352 0.00509 " pathEditMode="relative" rAng="0" ptsTypes="AA">
                                      <p:cBhvr>
                                        <p:cTn id="14" dur="2000" fill="hold"/>
                                        <p:tgtEl>
                                          <p:spTgt spid="13"/>
                                        </p:tgtEl>
                                        <p:attrNameLst>
                                          <p:attrName>ppt_x</p:attrName>
                                          <p:attrName>ppt_y</p:attrName>
                                        </p:attrNameLst>
                                      </p:cBhvr>
                                      <p:rCtr x="55169" y="255"/>
                                    </p:animMotion>
                                  </p:childTnLst>
                                </p:cTn>
                              </p:par>
                              <p:par>
                                <p:cTn id="15" presetID="42" presetClass="path" presetSubtype="0" accel="200" decel="63276" fill="hold" grpId="0" nodeType="withEffect">
                                  <p:stCondLst>
                                    <p:cond delay="1700"/>
                                  </p:stCondLst>
                                  <p:childTnLst>
                                    <p:animMotion origin="layout" path="M 0.74961 0.00833 L -0.58021 0.00486 " pathEditMode="relative" rAng="0" ptsTypes="AA">
                                      <p:cBhvr>
                                        <p:cTn id="16" dur="3700" fill="hold"/>
                                        <p:tgtEl>
                                          <p:spTgt spid="20"/>
                                        </p:tgtEl>
                                        <p:attrNameLst>
                                          <p:attrName>ppt_x</p:attrName>
                                          <p:attrName>ppt_y</p:attrName>
                                        </p:attrNameLst>
                                      </p:cBhvr>
                                      <p:rCtr x="-66497" y="-185"/>
                                    </p:animMotion>
                                  </p:childTnLst>
                                </p:cTn>
                              </p:par>
                              <p:par>
                                <p:cTn id="17" presetID="42" presetClass="path" presetSubtype="0" fill="hold" grpId="0" nodeType="withEffect">
                                  <p:stCondLst>
                                    <p:cond delay="2000"/>
                                  </p:stCondLst>
                                  <p:childTnLst>
                                    <p:animMotion origin="layout" path="M -2.08333E-7 3.7037E-7 L 1.10404 0.00509 " pathEditMode="relative" rAng="0" ptsTypes="AA">
                                      <p:cBhvr>
                                        <p:cTn id="18" dur="2000" fill="hold"/>
                                        <p:tgtEl>
                                          <p:spTgt spid="14"/>
                                        </p:tgtEl>
                                        <p:attrNameLst>
                                          <p:attrName>ppt_x</p:attrName>
                                          <p:attrName>ppt_y</p:attrName>
                                        </p:attrNameLst>
                                      </p:cBhvr>
                                      <p:rCtr x="55195" y="255"/>
                                    </p:animMotion>
                                  </p:childTnLst>
                                </p:cTn>
                              </p:par>
                              <p:par>
                                <p:cTn id="19" presetID="22" presetClass="entr" presetSubtype="4" fill="hold" nodeType="withEffect">
                                  <p:stCondLst>
                                    <p:cond delay="200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100"/>
                                        <p:tgtEl>
                                          <p:spTgt spid="12"/>
                                        </p:tgtEl>
                                      </p:cBhvr>
                                    </p:animEffect>
                                  </p:childTnLst>
                                </p:cTn>
                              </p:par>
                              <p:par>
                                <p:cTn id="22" presetID="42" presetClass="path" presetSubtype="0" accel="50000" decel="50000" fill="hold" nodeType="withEffect">
                                  <p:stCondLst>
                                    <p:cond delay="4000"/>
                                  </p:stCondLst>
                                  <p:childTnLst>
                                    <p:animMotion origin="layout" path="M -0.19896 4.07407E-6 L -0.58972 4.07407E-6 " pathEditMode="relative" rAng="0" ptsTypes="AA">
                                      <p:cBhvr>
                                        <p:cTn id="23" dur="1100" fill="hold"/>
                                        <p:tgtEl>
                                          <p:spTgt spid="12"/>
                                        </p:tgtEl>
                                        <p:attrNameLst>
                                          <p:attrName>ppt_x</p:attrName>
                                          <p:attrName>ppt_y</p:attrName>
                                        </p:attrNameLst>
                                      </p:cBhvr>
                                      <p:rCtr x="-19544" y="0"/>
                                    </p:animMotion>
                                  </p:childTnLst>
                                </p:cTn>
                              </p:par>
                              <p:par>
                                <p:cTn id="24" presetID="42" presetClass="path" presetSubtype="0" fill="hold" grpId="0" nodeType="withEffect">
                                  <p:stCondLst>
                                    <p:cond delay="2000"/>
                                  </p:stCondLst>
                                  <p:childTnLst>
                                    <p:animMotion origin="layout" path="M 4.58333E-6 1.48148E-6 L -1.12709 -0.00093 " pathEditMode="relative" rAng="0" ptsTypes="AA">
                                      <p:cBhvr>
                                        <p:cTn id="25" dur="2000" fill="hold"/>
                                        <p:tgtEl>
                                          <p:spTgt spid="21"/>
                                        </p:tgtEl>
                                        <p:attrNameLst>
                                          <p:attrName>ppt_x</p:attrName>
                                          <p:attrName>ppt_y</p:attrName>
                                        </p:attrNameLst>
                                      </p:cBhvr>
                                      <p:rCtr x="-56354" y="-46"/>
                                    </p:animMotion>
                                  </p:childTnLst>
                                </p:cTn>
                              </p:par>
                              <p:par>
                                <p:cTn id="26" presetID="1" presetClass="exit" presetSubtype="0" fill="hold" nodeType="withEffect">
                                  <p:stCondLst>
                                    <p:cond delay="4000"/>
                                  </p:stCondLst>
                                  <p:childTnLst>
                                    <p:set>
                                      <p:cBhvr>
                                        <p:cTn id="27" dur="1" fill="hold">
                                          <p:stCondLst>
                                            <p:cond delay="0"/>
                                          </p:stCondLst>
                                        </p:cTn>
                                        <p:tgtEl>
                                          <p:spTgt spid="9"/>
                                        </p:tgtEl>
                                        <p:attrNameLst>
                                          <p:attrName>style.visibility</p:attrName>
                                        </p:attrNameLst>
                                      </p:cBhvr>
                                      <p:to>
                                        <p:strVal val="hidden"/>
                                      </p:to>
                                    </p:set>
                                  </p:childTnLst>
                                </p:cTn>
                              </p:par>
                              <p:par>
                                <p:cTn id="28" presetID="1" presetClass="exit" presetSubtype="0" fill="hold" nodeType="withEffect">
                                  <p:stCondLst>
                                    <p:cond delay="4000"/>
                                  </p:stCondLst>
                                  <p:childTnLst>
                                    <p:set>
                                      <p:cBhvr>
                                        <p:cTn id="29" dur="1" fill="hold">
                                          <p:stCondLst>
                                            <p:cond delay="0"/>
                                          </p:stCondLst>
                                        </p:cTn>
                                        <p:tgtEl>
                                          <p:spTgt spid="16"/>
                                        </p:tgtEl>
                                        <p:attrNameLst>
                                          <p:attrName>style.visibility</p:attrName>
                                        </p:attrNameLst>
                                      </p:cBhvr>
                                      <p:to>
                                        <p:strVal val="hidden"/>
                                      </p:to>
                                    </p:set>
                                  </p:childTnLst>
                                </p:cTn>
                              </p:par>
                              <p:par>
                                <p:cTn id="30" presetID="42" presetClass="path" presetSubtype="0" decel="50000" fill="hold" grpId="0" nodeType="withEffect">
                                  <p:stCondLst>
                                    <p:cond delay="4100"/>
                                  </p:stCondLst>
                                  <p:childTnLst>
                                    <p:animMotion origin="layout" path="M -2.08333E-7 3.7037E-7 L 0.24518 0.00162 " pathEditMode="relative" rAng="0" ptsTypes="AA">
                                      <p:cBhvr>
                                        <p:cTn id="31" dur="1100" fill="hold"/>
                                        <p:tgtEl>
                                          <p:spTgt spid="15"/>
                                        </p:tgtEl>
                                        <p:attrNameLst>
                                          <p:attrName>ppt_x</p:attrName>
                                          <p:attrName>ppt_y</p:attrName>
                                        </p:attrNameLst>
                                      </p:cBhvr>
                                      <p:rCtr x="12253" y="69"/>
                                    </p:animMotion>
                                  </p:childTnLst>
                                </p:cTn>
                              </p:par>
                              <p:par>
                                <p:cTn id="32" presetID="22" presetClass="entr" presetSubtype="2" fill="hold" nodeType="withEffect">
                                  <p:stCondLst>
                                    <p:cond delay="4900"/>
                                  </p:stCondLst>
                                  <p:childTnLst>
                                    <p:set>
                                      <p:cBhvr>
                                        <p:cTn id="33" dur="1" fill="hold">
                                          <p:stCondLst>
                                            <p:cond delay="0"/>
                                          </p:stCondLst>
                                        </p:cTn>
                                        <p:tgtEl>
                                          <p:spTgt spid="17"/>
                                        </p:tgtEl>
                                        <p:attrNameLst>
                                          <p:attrName>style.visibility</p:attrName>
                                        </p:attrNameLst>
                                      </p:cBhvr>
                                      <p:to>
                                        <p:strVal val="visible"/>
                                      </p:to>
                                    </p:set>
                                    <p:animEffect transition="in" filter="wipe(right)">
                                      <p:cBhvr>
                                        <p:cTn id="34" dur="1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4" grpId="0" animBg="1"/>
      <p:bldP spid="15" grpId="0" animBg="1"/>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３．水平投射～ガリレオの思考実験</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11</a:t>
            </a:fld>
            <a:endParaRPr kumimoji="1" lang="ja-JP" altLang="en-US"/>
          </a:p>
        </p:txBody>
      </p:sp>
      <p:sp>
        <p:nvSpPr>
          <p:cNvPr id="9" name="テキスト ボックス 8">
            <a:extLst>
              <a:ext uri="{FF2B5EF4-FFF2-40B4-BE49-F238E27FC236}">
                <a16:creationId xmlns:a16="http://schemas.microsoft.com/office/drawing/2014/main" id="{646AAEBC-5957-4C1B-85F7-B581409A1DDB}"/>
              </a:ext>
            </a:extLst>
          </p:cNvPr>
          <p:cNvSpPr txBox="1"/>
          <p:nvPr/>
        </p:nvSpPr>
        <p:spPr>
          <a:xfrm>
            <a:off x="450797" y="4818523"/>
            <a:ext cx="7255196" cy="461665"/>
          </a:xfrm>
          <a:prstGeom prst="rect">
            <a:avLst/>
          </a:prstGeom>
          <a:solidFill>
            <a:schemeClr val="bg1"/>
          </a:solidFill>
        </p:spPr>
        <p:txBody>
          <a:bodyPr wrap="square" rtlCol="0">
            <a:spAutoFit/>
          </a:bodyPr>
          <a:lstStyle/>
          <a:p>
            <a:r>
              <a:rPr lang="ja-JP" altLang="en-US" sz="2400" dirty="0">
                <a:ea typeface="HG丸ｺﾞｼｯｸM-PRO" panose="020F0600000000000000" pitchFamily="50" charset="-128"/>
              </a:rPr>
              <a:t>運動の第一法則　慣性の法則</a:t>
            </a:r>
            <a:endParaRPr lang="en-US" altLang="ja-JP" sz="2400" dirty="0">
              <a:ea typeface="HG丸ｺﾞｼｯｸM-PRO" panose="020F0600000000000000" pitchFamily="50" charset="-128"/>
            </a:endParaRPr>
          </a:p>
        </p:txBody>
      </p:sp>
      <p:sp>
        <p:nvSpPr>
          <p:cNvPr id="10" name="正方形/長方形 9">
            <a:extLst>
              <a:ext uri="{FF2B5EF4-FFF2-40B4-BE49-F238E27FC236}">
                <a16:creationId xmlns:a16="http://schemas.microsoft.com/office/drawing/2014/main" id="{012201A6-5281-409C-AF4C-175A164886AA}"/>
              </a:ext>
            </a:extLst>
          </p:cNvPr>
          <p:cNvSpPr/>
          <p:nvPr/>
        </p:nvSpPr>
        <p:spPr>
          <a:xfrm>
            <a:off x="605105" y="5328839"/>
            <a:ext cx="11201074" cy="954107"/>
          </a:xfrm>
          <a:prstGeom prst="rect">
            <a:avLst/>
          </a:prstGeom>
        </p:spPr>
        <p:txBody>
          <a:bodyPr wrap="square">
            <a:spAutoFit/>
          </a:bodyPr>
          <a:lstStyle/>
          <a:p>
            <a:r>
              <a:rPr lang="ja-JP" altLang="en-US" sz="2800" dirty="0">
                <a:ea typeface="HG丸ｺﾞｼｯｸM-PRO" panose="020F0600000000000000" pitchFamily="50" charset="-128"/>
              </a:rPr>
              <a:t>静止している物体が静止しつづけ、</a:t>
            </a:r>
            <a:endParaRPr lang="en-US" altLang="ja-JP" sz="2800" dirty="0">
              <a:ea typeface="HG丸ｺﾞｼｯｸM-PRO" panose="020F0600000000000000" pitchFamily="50" charset="-128"/>
            </a:endParaRPr>
          </a:p>
          <a:p>
            <a:r>
              <a:rPr lang="ja-JP" altLang="en-US" sz="2800" dirty="0">
                <a:ea typeface="HG丸ｺﾞｼｯｸM-PRO" panose="020F0600000000000000" pitchFamily="50" charset="-128"/>
              </a:rPr>
              <a:t>等速直線運動している物体は、等速直線運動を続ける。</a:t>
            </a:r>
            <a:endParaRPr lang="en-US" altLang="ja-JP" sz="2800" dirty="0">
              <a:ea typeface="HG丸ｺﾞｼｯｸM-PRO" panose="020F0600000000000000" pitchFamily="50" charset="-128"/>
            </a:endParaRPr>
          </a:p>
        </p:txBody>
      </p:sp>
      <p:sp>
        <p:nvSpPr>
          <p:cNvPr id="11" name="テキスト ボックス 10">
            <a:extLst>
              <a:ext uri="{FF2B5EF4-FFF2-40B4-BE49-F238E27FC236}">
                <a16:creationId xmlns:a16="http://schemas.microsoft.com/office/drawing/2014/main" id="{7C2EA8CA-0E76-4890-8133-430867A0D781}"/>
              </a:ext>
            </a:extLst>
          </p:cNvPr>
          <p:cNvSpPr txBox="1"/>
          <p:nvPr/>
        </p:nvSpPr>
        <p:spPr>
          <a:xfrm>
            <a:off x="0" y="929202"/>
            <a:ext cx="12192000" cy="923330"/>
          </a:xfrm>
          <a:prstGeom prst="rect">
            <a:avLst/>
          </a:prstGeom>
          <a:solidFill>
            <a:schemeClr val="bg1"/>
          </a:solidFill>
        </p:spPr>
        <p:txBody>
          <a:bodyPr wrap="square" rtlCol="0">
            <a:spAutoFit/>
          </a:bodyPr>
          <a:lstStyle/>
          <a:p>
            <a:pPr algn="ctr"/>
            <a:r>
              <a:rPr lang="ja-JP" altLang="en-US" sz="5400" dirty="0">
                <a:solidFill>
                  <a:srgbClr val="FF0000"/>
                </a:solidFill>
                <a:ea typeface="HG丸ｺﾞｼｯｸM-PRO" panose="020F0600000000000000" pitchFamily="50" charset="-128"/>
              </a:rPr>
              <a:t>ガリレオの思考実験</a:t>
            </a:r>
            <a:endParaRPr lang="en-US" altLang="ja-JP" sz="5400" dirty="0">
              <a:solidFill>
                <a:srgbClr val="FF0000"/>
              </a:solidFill>
              <a:ea typeface="HG丸ｺﾞｼｯｸM-PRO" panose="020F0600000000000000" pitchFamily="50" charset="-128"/>
            </a:endParaRPr>
          </a:p>
        </p:txBody>
      </p:sp>
      <p:sp>
        <p:nvSpPr>
          <p:cNvPr id="12" name="正方形/長方形 11">
            <a:extLst>
              <a:ext uri="{FF2B5EF4-FFF2-40B4-BE49-F238E27FC236}">
                <a16:creationId xmlns:a16="http://schemas.microsoft.com/office/drawing/2014/main" id="{A3640BAE-106B-4AC4-B92B-A8FF8FD8106D}"/>
              </a:ext>
            </a:extLst>
          </p:cNvPr>
          <p:cNvSpPr/>
          <p:nvPr/>
        </p:nvSpPr>
        <p:spPr>
          <a:xfrm>
            <a:off x="486675" y="2111734"/>
            <a:ext cx="11786978" cy="2554545"/>
          </a:xfrm>
          <a:prstGeom prst="rect">
            <a:avLst/>
          </a:prstGeom>
        </p:spPr>
        <p:txBody>
          <a:bodyPr wrap="square">
            <a:spAutoFit/>
          </a:bodyPr>
          <a:lstStyle/>
          <a:p>
            <a:r>
              <a:rPr lang="ja-JP" altLang="en-US" sz="3200" dirty="0">
                <a:ea typeface="HG丸ｺﾞｼｯｸM-PRO" panose="020F0600000000000000" pitchFamily="50" charset="-128"/>
              </a:rPr>
              <a:t>ガリレオは、</a:t>
            </a:r>
            <a:endParaRPr lang="en-US" altLang="ja-JP" sz="3200" dirty="0">
              <a:ea typeface="HG丸ｺﾞｼｯｸM-PRO" panose="020F0600000000000000" pitchFamily="50" charset="-128"/>
            </a:endParaRPr>
          </a:p>
          <a:p>
            <a:r>
              <a:rPr lang="en-US" altLang="ja-JP" sz="3200" dirty="0">
                <a:ea typeface="HG丸ｺﾞｼｯｸM-PRO" panose="020F0600000000000000" pitchFamily="50" charset="-128"/>
              </a:rPr>
              <a:t>『</a:t>
            </a:r>
            <a:r>
              <a:rPr lang="ja-JP" altLang="en-US" sz="3200" dirty="0">
                <a:ea typeface="HG丸ｺﾞｼｯｸM-PRO" panose="020F0600000000000000" pitchFamily="50" charset="-128"/>
              </a:rPr>
              <a:t>水平に投射された物体も、</a:t>
            </a:r>
            <a:endParaRPr lang="en-US" altLang="ja-JP" sz="3200" dirty="0">
              <a:ea typeface="HG丸ｺﾞｼｯｸM-PRO" panose="020F0600000000000000" pitchFamily="50" charset="-128"/>
            </a:endParaRPr>
          </a:p>
          <a:p>
            <a:r>
              <a:rPr lang="ja-JP" altLang="en-US" sz="3200" dirty="0">
                <a:ea typeface="HG丸ｺﾞｼｯｸM-PRO" panose="020F0600000000000000" pitchFamily="50" charset="-128"/>
              </a:rPr>
              <a:t>水平方向に動き続けようとする性質はなくならないだろう</a:t>
            </a:r>
            <a:r>
              <a:rPr lang="en-US" altLang="ja-JP" sz="3200" dirty="0">
                <a:ea typeface="HG丸ｺﾞｼｯｸM-PRO" panose="020F0600000000000000" pitchFamily="50" charset="-128"/>
              </a:rPr>
              <a:t>』</a:t>
            </a:r>
          </a:p>
          <a:p>
            <a:r>
              <a:rPr lang="ja-JP" altLang="en-US" sz="3200" dirty="0">
                <a:ea typeface="HG丸ｺﾞｼｯｸM-PRO" panose="020F0600000000000000" pitchFamily="50" charset="-128"/>
              </a:rPr>
              <a:t>と</a:t>
            </a:r>
            <a:r>
              <a:rPr lang="ja-JP" altLang="en-US" sz="3200" dirty="0">
                <a:solidFill>
                  <a:srgbClr val="FF0000"/>
                </a:solidFill>
                <a:ea typeface="HG丸ｺﾞｼｯｸM-PRO" panose="020F0600000000000000" pitchFamily="50" charset="-128"/>
              </a:rPr>
              <a:t>慣性の法則を水平投射の水平方向の運動にも適用できる</a:t>
            </a:r>
            <a:r>
              <a:rPr lang="ja-JP" altLang="en-US" sz="3200" dirty="0">
                <a:ea typeface="HG丸ｺﾞｼｯｸM-PRO" panose="020F0600000000000000" pitchFamily="50" charset="-128"/>
              </a:rPr>
              <a:t>と考えた。</a:t>
            </a:r>
          </a:p>
        </p:txBody>
      </p:sp>
    </p:spTree>
    <p:extLst>
      <p:ext uri="{BB962C8B-B14F-4D97-AF65-F5344CB8AC3E}">
        <p14:creationId xmlns:p14="http://schemas.microsoft.com/office/powerpoint/2010/main" val="243895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up)">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up)">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up)">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up)">
                                      <p:cBhvr>
                                        <p:cTn id="2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３．水平投射～ガリレオの思考実験</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12</a:t>
            </a:fld>
            <a:endParaRPr kumimoji="1" lang="ja-JP" altLang="en-US"/>
          </a:p>
        </p:txBody>
      </p:sp>
      <p:sp>
        <p:nvSpPr>
          <p:cNvPr id="13" name="円/楕円 15">
            <a:extLst>
              <a:ext uri="{FF2B5EF4-FFF2-40B4-BE49-F238E27FC236}">
                <a16:creationId xmlns:a16="http://schemas.microsoft.com/office/drawing/2014/main" id="{3C93569E-D834-4283-9ECC-0497EE6EA6DF}"/>
              </a:ext>
            </a:extLst>
          </p:cNvPr>
          <p:cNvSpPr/>
          <p:nvPr/>
        </p:nvSpPr>
        <p:spPr>
          <a:xfrm>
            <a:off x="423906" y="780883"/>
            <a:ext cx="648072" cy="648072"/>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grpSp>
        <p:nvGrpSpPr>
          <p:cNvPr id="14" name="グループ化 13">
            <a:extLst>
              <a:ext uri="{FF2B5EF4-FFF2-40B4-BE49-F238E27FC236}">
                <a16:creationId xmlns:a16="http://schemas.microsoft.com/office/drawing/2014/main" id="{C13C191E-B004-4515-98AD-E1BC8B5F4021}"/>
              </a:ext>
            </a:extLst>
          </p:cNvPr>
          <p:cNvGrpSpPr/>
          <p:nvPr/>
        </p:nvGrpSpPr>
        <p:grpSpPr>
          <a:xfrm>
            <a:off x="-455482" y="1449682"/>
            <a:ext cx="1303507" cy="4289844"/>
            <a:chOff x="2063619" y="3897607"/>
            <a:chExt cx="3162300" cy="1620934"/>
          </a:xfrm>
          <a:solidFill>
            <a:srgbClr val="FF0000"/>
          </a:solidFill>
        </p:grpSpPr>
        <p:sp>
          <p:nvSpPr>
            <p:cNvPr id="15" name="正方形/長方形 14">
              <a:extLst>
                <a:ext uri="{FF2B5EF4-FFF2-40B4-BE49-F238E27FC236}">
                  <a16:creationId xmlns:a16="http://schemas.microsoft.com/office/drawing/2014/main" id="{D42AFA8E-0292-4EE0-B01D-84E8620C720F}"/>
                </a:ext>
              </a:extLst>
            </p:cNvPr>
            <p:cNvSpPr/>
            <p:nvPr/>
          </p:nvSpPr>
          <p:spPr>
            <a:xfrm>
              <a:off x="2063619" y="3897607"/>
              <a:ext cx="3162300" cy="1620934"/>
            </a:xfrm>
            <a:prstGeom prst="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16" name="テキスト ボックス 15">
              <a:extLst>
                <a:ext uri="{FF2B5EF4-FFF2-40B4-BE49-F238E27FC236}">
                  <a16:creationId xmlns:a16="http://schemas.microsoft.com/office/drawing/2014/main" id="{A2398D71-66F1-42AE-A3AC-E2078E464D1A}"/>
                </a:ext>
              </a:extLst>
            </p:cNvPr>
            <p:cNvSpPr txBox="1"/>
            <p:nvPr/>
          </p:nvSpPr>
          <p:spPr>
            <a:xfrm>
              <a:off x="2955795" y="4253186"/>
              <a:ext cx="1602638" cy="738842"/>
            </a:xfrm>
            <a:prstGeom prst="rect">
              <a:avLst/>
            </a:prstGeom>
            <a:grpFill/>
          </p:spPr>
          <p:txBody>
            <a:bodyPr wrap="square" rtlCol="0">
              <a:spAutoFit/>
            </a:bodyPr>
            <a:lstStyle/>
            <a:p>
              <a:r>
                <a:rPr lang="ja-JP" altLang="en-US" sz="4000" b="1"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断崖絶壁</a:t>
              </a:r>
              <a:endParaRPr lang="en-US" altLang="ja-JP" sz="4000" b="1"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p:txBody>
        </p:sp>
      </p:grpSp>
      <p:cxnSp>
        <p:nvCxnSpPr>
          <p:cNvPr id="17" name="直線コネクタ 16">
            <a:extLst>
              <a:ext uri="{FF2B5EF4-FFF2-40B4-BE49-F238E27FC236}">
                <a16:creationId xmlns:a16="http://schemas.microsoft.com/office/drawing/2014/main" id="{A0E43546-6D46-433C-9C17-6C8E8614CC35}"/>
              </a:ext>
            </a:extLst>
          </p:cNvPr>
          <p:cNvCxnSpPr/>
          <p:nvPr/>
        </p:nvCxnSpPr>
        <p:spPr>
          <a:xfrm>
            <a:off x="-455481" y="1435864"/>
            <a:ext cx="1303506" cy="1381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FC50A2DF-8F2D-4E16-B674-F8324666EA0F}"/>
              </a:ext>
            </a:extLst>
          </p:cNvPr>
          <p:cNvCxnSpPr/>
          <p:nvPr/>
        </p:nvCxnSpPr>
        <p:spPr>
          <a:xfrm>
            <a:off x="729078" y="1104919"/>
            <a:ext cx="878857" cy="0"/>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円/楕円 15">
            <a:extLst>
              <a:ext uri="{FF2B5EF4-FFF2-40B4-BE49-F238E27FC236}">
                <a16:creationId xmlns:a16="http://schemas.microsoft.com/office/drawing/2014/main" id="{1024CB87-3EB9-478B-9FF6-1410E0EC1EC1}"/>
              </a:ext>
            </a:extLst>
          </p:cNvPr>
          <p:cNvSpPr/>
          <p:nvPr/>
        </p:nvSpPr>
        <p:spPr>
          <a:xfrm>
            <a:off x="2716715" y="1442156"/>
            <a:ext cx="648072" cy="648072"/>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cxnSp>
        <p:nvCxnSpPr>
          <p:cNvPr id="20" name="直線矢印コネクタ 19">
            <a:extLst>
              <a:ext uri="{FF2B5EF4-FFF2-40B4-BE49-F238E27FC236}">
                <a16:creationId xmlns:a16="http://schemas.microsoft.com/office/drawing/2014/main" id="{C73C20A7-B168-410A-B6EC-BA77919937D8}"/>
              </a:ext>
            </a:extLst>
          </p:cNvPr>
          <p:cNvCxnSpPr/>
          <p:nvPr/>
        </p:nvCxnSpPr>
        <p:spPr>
          <a:xfrm>
            <a:off x="3099714" y="1766192"/>
            <a:ext cx="878857" cy="0"/>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円/楕円 15">
            <a:extLst>
              <a:ext uri="{FF2B5EF4-FFF2-40B4-BE49-F238E27FC236}">
                <a16:creationId xmlns:a16="http://schemas.microsoft.com/office/drawing/2014/main" id="{8682E1CF-7F1A-4754-BE0D-0A3043D666CC}"/>
              </a:ext>
            </a:extLst>
          </p:cNvPr>
          <p:cNvSpPr/>
          <p:nvPr/>
        </p:nvSpPr>
        <p:spPr>
          <a:xfrm>
            <a:off x="4670262" y="2957587"/>
            <a:ext cx="648072" cy="648072"/>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cxnSp>
        <p:nvCxnSpPr>
          <p:cNvPr id="22" name="直線矢印コネクタ 21">
            <a:extLst>
              <a:ext uri="{FF2B5EF4-FFF2-40B4-BE49-F238E27FC236}">
                <a16:creationId xmlns:a16="http://schemas.microsoft.com/office/drawing/2014/main" id="{FDAC3BDB-6535-4A8E-A54A-8E8E610E6C69}"/>
              </a:ext>
            </a:extLst>
          </p:cNvPr>
          <p:cNvCxnSpPr/>
          <p:nvPr/>
        </p:nvCxnSpPr>
        <p:spPr>
          <a:xfrm>
            <a:off x="5008488" y="3237005"/>
            <a:ext cx="980941" cy="12868"/>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円/楕円 15">
            <a:extLst>
              <a:ext uri="{FF2B5EF4-FFF2-40B4-BE49-F238E27FC236}">
                <a16:creationId xmlns:a16="http://schemas.microsoft.com/office/drawing/2014/main" id="{9E8091BA-DDB1-41AF-B1EF-8AD8AC729E6D}"/>
              </a:ext>
            </a:extLst>
          </p:cNvPr>
          <p:cNvSpPr/>
          <p:nvPr/>
        </p:nvSpPr>
        <p:spPr>
          <a:xfrm>
            <a:off x="6512432" y="5209240"/>
            <a:ext cx="648072" cy="648072"/>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cxnSp>
        <p:nvCxnSpPr>
          <p:cNvPr id="24" name="直線矢印コネクタ 23">
            <a:extLst>
              <a:ext uri="{FF2B5EF4-FFF2-40B4-BE49-F238E27FC236}">
                <a16:creationId xmlns:a16="http://schemas.microsoft.com/office/drawing/2014/main" id="{3A1AC817-9C26-4F2A-BF21-C12F8530B25B}"/>
              </a:ext>
            </a:extLst>
          </p:cNvPr>
          <p:cNvCxnSpPr/>
          <p:nvPr/>
        </p:nvCxnSpPr>
        <p:spPr>
          <a:xfrm>
            <a:off x="6817604" y="5533276"/>
            <a:ext cx="878857" cy="0"/>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D7F8E163-8ACD-41F1-AFC4-6F6BB2E7B4CA}"/>
              </a:ext>
            </a:extLst>
          </p:cNvPr>
          <p:cNvCxnSpPr/>
          <p:nvPr/>
        </p:nvCxnSpPr>
        <p:spPr>
          <a:xfrm>
            <a:off x="3075718" y="1728466"/>
            <a:ext cx="2040" cy="521662"/>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B398CBE6-4C00-447E-AD4B-B55B9EA8CBE1}"/>
              </a:ext>
            </a:extLst>
          </p:cNvPr>
          <p:cNvCxnSpPr/>
          <p:nvPr/>
        </p:nvCxnSpPr>
        <p:spPr>
          <a:xfrm flipH="1">
            <a:off x="5047014" y="3272565"/>
            <a:ext cx="1" cy="748257"/>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D6ECB783-456B-4671-85C1-1C24278042D9}"/>
              </a:ext>
            </a:extLst>
          </p:cNvPr>
          <p:cNvCxnSpPr/>
          <p:nvPr/>
        </p:nvCxnSpPr>
        <p:spPr>
          <a:xfrm flipH="1">
            <a:off x="6817604" y="5533276"/>
            <a:ext cx="18864" cy="1300647"/>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フリーフォーム 25">
            <a:extLst>
              <a:ext uri="{FF2B5EF4-FFF2-40B4-BE49-F238E27FC236}">
                <a16:creationId xmlns:a16="http://schemas.microsoft.com/office/drawing/2014/main" id="{F569EF55-E254-4BD4-BAE2-DE79B56DDBC1}"/>
              </a:ext>
            </a:extLst>
          </p:cNvPr>
          <p:cNvSpPr/>
          <p:nvPr/>
        </p:nvSpPr>
        <p:spPr>
          <a:xfrm>
            <a:off x="789120" y="1104919"/>
            <a:ext cx="6967493" cy="6533339"/>
          </a:xfrm>
          <a:custGeom>
            <a:avLst/>
            <a:gdLst>
              <a:gd name="connsiteX0" fmla="*/ 129657 w 12397857"/>
              <a:gd name="connsiteY0" fmla="*/ 72215 h 7095315"/>
              <a:gd name="connsiteX1" fmla="*/ 370957 w 12397857"/>
              <a:gd name="connsiteY1" fmla="*/ 84915 h 7095315"/>
              <a:gd name="connsiteX2" fmla="*/ 3266557 w 12397857"/>
              <a:gd name="connsiteY2" fmla="*/ 923115 h 7095315"/>
              <a:gd name="connsiteX3" fmla="*/ 9565757 w 12397857"/>
              <a:gd name="connsiteY3" fmla="*/ 3907615 h 7095315"/>
              <a:gd name="connsiteX4" fmla="*/ 12397857 w 12397857"/>
              <a:gd name="connsiteY4" fmla="*/ 7095315 h 7095315"/>
              <a:gd name="connsiteX0" fmla="*/ 129657 w 12397857"/>
              <a:gd name="connsiteY0" fmla="*/ 72215 h 7095315"/>
              <a:gd name="connsiteX1" fmla="*/ 370957 w 12397857"/>
              <a:gd name="connsiteY1" fmla="*/ 84915 h 7095315"/>
              <a:gd name="connsiteX2" fmla="*/ 3266557 w 12397857"/>
              <a:gd name="connsiteY2" fmla="*/ 923115 h 7095315"/>
              <a:gd name="connsiteX3" fmla="*/ 9387957 w 12397857"/>
              <a:gd name="connsiteY3" fmla="*/ 3907615 h 7095315"/>
              <a:gd name="connsiteX4" fmla="*/ 12397857 w 12397857"/>
              <a:gd name="connsiteY4" fmla="*/ 7095315 h 7095315"/>
              <a:gd name="connsiteX0" fmla="*/ 122484 w 12390684"/>
              <a:gd name="connsiteY0" fmla="*/ 73091 h 7096191"/>
              <a:gd name="connsiteX1" fmla="*/ 363784 w 12390684"/>
              <a:gd name="connsiteY1" fmla="*/ 85791 h 7096191"/>
              <a:gd name="connsiteX2" fmla="*/ 3132384 w 12390684"/>
              <a:gd name="connsiteY2" fmla="*/ 936691 h 7096191"/>
              <a:gd name="connsiteX3" fmla="*/ 9380784 w 12390684"/>
              <a:gd name="connsiteY3" fmla="*/ 3908491 h 7096191"/>
              <a:gd name="connsiteX4" fmla="*/ 12390684 w 12390684"/>
              <a:gd name="connsiteY4" fmla="*/ 7096191 h 7096191"/>
              <a:gd name="connsiteX0" fmla="*/ 0 w 12268200"/>
              <a:gd name="connsiteY0" fmla="*/ 0 h 7023100"/>
              <a:gd name="connsiteX1" fmla="*/ 3009900 w 12268200"/>
              <a:gd name="connsiteY1" fmla="*/ 863600 h 7023100"/>
              <a:gd name="connsiteX2" fmla="*/ 9258300 w 12268200"/>
              <a:gd name="connsiteY2" fmla="*/ 3835400 h 7023100"/>
              <a:gd name="connsiteX3" fmla="*/ 12268200 w 12268200"/>
              <a:gd name="connsiteY3" fmla="*/ 7023100 h 7023100"/>
              <a:gd name="connsiteX0" fmla="*/ 0 w 12268200"/>
              <a:gd name="connsiteY0" fmla="*/ 0 h 7023100"/>
              <a:gd name="connsiteX1" fmla="*/ 3009900 w 12268200"/>
              <a:gd name="connsiteY1" fmla="*/ 863600 h 7023100"/>
              <a:gd name="connsiteX2" fmla="*/ 9258300 w 12268200"/>
              <a:gd name="connsiteY2" fmla="*/ 3835400 h 7023100"/>
              <a:gd name="connsiteX3" fmla="*/ 12268200 w 12268200"/>
              <a:gd name="connsiteY3" fmla="*/ 7023100 h 7023100"/>
              <a:gd name="connsiteX0" fmla="*/ 0 w 12268200"/>
              <a:gd name="connsiteY0" fmla="*/ 0 h 7023100"/>
              <a:gd name="connsiteX1" fmla="*/ 3009900 w 12268200"/>
              <a:gd name="connsiteY1" fmla="*/ 863600 h 7023100"/>
              <a:gd name="connsiteX2" fmla="*/ 9258300 w 12268200"/>
              <a:gd name="connsiteY2" fmla="*/ 3835400 h 7023100"/>
              <a:gd name="connsiteX3" fmla="*/ 12268200 w 12268200"/>
              <a:gd name="connsiteY3" fmla="*/ 7023100 h 7023100"/>
              <a:gd name="connsiteX0" fmla="*/ 0 w 12268200"/>
              <a:gd name="connsiteY0" fmla="*/ 0 h 7023100"/>
              <a:gd name="connsiteX1" fmla="*/ 3009900 w 12268200"/>
              <a:gd name="connsiteY1" fmla="*/ 863600 h 7023100"/>
              <a:gd name="connsiteX2" fmla="*/ 12268200 w 12268200"/>
              <a:gd name="connsiteY2" fmla="*/ 7023100 h 7023100"/>
              <a:gd name="connsiteX0" fmla="*/ 0 w 12268200"/>
              <a:gd name="connsiteY0" fmla="*/ 0 h 7023100"/>
              <a:gd name="connsiteX1" fmla="*/ 3009900 w 12268200"/>
              <a:gd name="connsiteY1" fmla="*/ 863600 h 7023100"/>
              <a:gd name="connsiteX2" fmla="*/ 12268200 w 12268200"/>
              <a:gd name="connsiteY2" fmla="*/ 7023100 h 7023100"/>
              <a:gd name="connsiteX0" fmla="*/ 0 w 12268200"/>
              <a:gd name="connsiteY0" fmla="*/ 0 h 7023100"/>
              <a:gd name="connsiteX1" fmla="*/ 3009900 w 12268200"/>
              <a:gd name="connsiteY1" fmla="*/ 863600 h 7023100"/>
              <a:gd name="connsiteX2" fmla="*/ 12268200 w 12268200"/>
              <a:gd name="connsiteY2" fmla="*/ 7023100 h 7023100"/>
              <a:gd name="connsiteX0" fmla="*/ 0 w 12268200"/>
              <a:gd name="connsiteY0" fmla="*/ 129 h 7023229"/>
              <a:gd name="connsiteX1" fmla="*/ 3009900 w 12268200"/>
              <a:gd name="connsiteY1" fmla="*/ 863729 h 7023229"/>
              <a:gd name="connsiteX2" fmla="*/ 12268200 w 12268200"/>
              <a:gd name="connsiteY2" fmla="*/ 7023229 h 7023229"/>
              <a:gd name="connsiteX0" fmla="*/ 0 w 12268200"/>
              <a:gd name="connsiteY0" fmla="*/ 0 h 7023100"/>
              <a:gd name="connsiteX1" fmla="*/ 12268200 w 12268200"/>
              <a:gd name="connsiteY1" fmla="*/ 7023100 h 7023100"/>
              <a:gd name="connsiteX0" fmla="*/ 0 w 12268200"/>
              <a:gd name="connsiteY0" fmla="*/ 550 h 7023650"/>
              <a:gd name="connsiteX1" fmla="*/ 12268200 w 12268200"/>
              <a:gd name="connsiteY1" fmla="*/ 7023650 h 7023650"/>
              <a:gd name="connsiteX0" fmla="*/ 0 w 12268200"/>
              <a:gd name="connsiteY0" fmla="*/ 509 h 7023609"/>
              <a:gd name="connsiteX1" fmla="*/ 12268200 w 12268200"/>
              <a:gd name="connsiteY1" fmla="*/ 7023609 h 7023609"/>
              <a:gd name="connsiteX0" fmla="*/ 0 w 12268200"/>
              <a:gd name="connsiteY0" fmla="*/ 0 h 7023100"/>
              <a:gd name="connsiteX1" fmla="*/ 12268200 w 12268200"/>
              <a:gd name="connsiteY1" fmla="*/ 7023100 h 7023100"/>
              <a:gd name="connsiteX0" fmla="*/ 0 w 12268200"/>
              <a:gd name="connsiteY0" fmla="*/ 0 h 7023100"/>
              <a:gd name="connsiteX1" fmla="*/ 12268200 w 12268200"/>
              <a:gd name="connsiteY1" fmla="*/ 7023100 h 7023100"/>
              <a:gd name="connsiteX0" fmla="*/ 0 w 12255500"/>
              <a:gd name="connsiteY0" fmla="*/ 0 h 6502400"/>
              <a:gd name="connsiteX1" fmla="*/ 12255500 w 12255500"/>
              <a:gd name="connsiteY1" fmla="*/ 6502400 h 6502400"/>
              <a:gd name="connsiteX0" fmla="*/ 0 w 12255500"/>
              <a:gd name="connsiteY0" fmla="*/ 0 h 6502400"/>
              <a:gd name="connsiteX1" fmla="*/ 12255500 w 12255500"/>
              <a:gd name="connsiteY1" fmla="*/ 6502400 h 6502400"/>
              <a:gd name="connsiteX0" fmla="*/ 0 w 12255500"/>
              <a:gd name="connsiteY0" fmla="*/ 0 h 6502400"/>
              <a:gd name="connsiteX1" fmla="*/ 12255500 w 12255500"/>
              <a:gd name="connsiteY1" fmla="*/ 6502400 h 6502400"/>
              <a:gd name="connsiteX0" fmla="*/ 0 w 12255500"/>
              <a:gd name="connsiteY0" fmla="*/ 0 h 6502400"/>
              <a:gd name="connsiteX1" fmla="*/ 12255500 w 12255500"/>
              <a:gd name="connsiteY1" fmla="*/ 6502400 h 6502400"/>
            </a:gdLst>
            <a:ahLst/>
            <a:cxnLst>
              <a:cxn ang="0">
                <a:pos x="connsiteX0" y="connsiteY0"/>
              </a:cxn>
              <a:cxn ang="0">
                <a:pos x="connsiteX1" y="connsiteY1"/>
              </a:cxn>
            </a:cxnLst>
            <a:rect l="l" t="t" r="r" b="b"/>
            <a:pathLst>
              <a:path w="12255500" h="6502400">
                <a:moveTo>
                  <a:pt x="0" y="0"/>
                </a:moveTo>
                <a:cubicBezTo>
                  <a:pt x="6663479" y="223685"/>
                  <a:pt x="11557000" y="4631267"/>
                  <a:pt x="12255500" y="6502400"/>
                </a:cubicBezTo>
              </a:path>
            </a:pathLst>
          </a:cu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cxnSp>
        <p:nvCxnSpPr>
          <p:cNvPr id="29" name="直線矢印コネクタ 28">
            <a:extLst>
              <a:ext uri="{FF2B5EF4-FFF2-40B4-BE49-F238E27FC236}">
                <a16:creationId xmlns:a16="http://schemas.microsoft.com/office/drawing/2014/main" id="{FF9E52D7-AAC2-4660-B78A-536A415B9564}"/>
              </a:ext>
            </a:extLst>
          </p:cNvPr>
          <p:cNvCxnSpPr/>
          <p:nvPr/>
        </p:nvCxnSpPr>
        <p:spPr>
          <a:xfrm>
            <a:off x="3077758" y="1747329"/>
            <a:ext cx="922771" cy="502799"/>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472F9BD9-60B5-4E7A-88EC-50249F18D94F}"/>
              </a:ext>
            </a:extLst>
          </p:cNvPr>
          <p:cNvCxnSpPr/>
          <p:nvPr/>
        </p:nvCxnSpPr>
        <p:spPr>
          <a:xfrm>
            <a:off x="5015546" y="3217227"/>
            <a:ext cx="954923" cy="803595"/>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5325276E-40DD-4E15-B02E-925507C84652}"/>
              </a:ext>
            </a:extLst>
          </p:cNvPr>
          <p:cNvCxnSpPr/>
          <p:nvPr/>
        </p:nvCxnSpPr>
        <p:spPr>
          <a:xfrm>
            <a:off x="6842095" y="5549510"/>
            <a:ext cx="846302" cy="1222079"/>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88E0BD00-72A0-4E42-B8BE-550FA0B7F2EB}"/>
              </a:ext>
            </a:extLst>
          </p:cNvPr>
          <p:cNvCxnSpPr/>
          <p:nvPr/>
        </p:nvCxnSpPr>
        <p:spPr>
          <a:xfrm>
            <a:off x="3061630" y="2250128"/>
            <a:ext cx="878857" cy="0"/>
          </a:xfrm>
          <a:prstGeom prst="straightConnector1">
            <a:avLst/>
          </a:prstGeom>
          <a:ln w="1905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5736AB3B-B344-41E5-B66F-AA538F602BF3}"/>
              </a:ext>
            </a:extLst>
          </p:cNvPr>
          <p:cNvCxnSpPr/>
          <p:nvPr/>
        </p:nvCxnSpPr>
        <p:spPr>
          <a:xfrm>
            <a:off x="3958415" y="1747328"/>
            <a:ext cx="1801" cy="502800"/>
          </a:xfrm>
          <a:prstGeom prst="straightConnector1">
            <a:avLst/>
          </a:prstGeom>
          <a:ln w="1905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47847C9F-6331-429C-8D52-4BB7EF3ECBC4}"/>
              </a:ext>
            </a:extLst>
          </p:cNvPr>
          <p:cNvCxnSpPr/>
          <p:nvPr/>
        </p:nvCxnSpPr>
        <p:spPr>
          <a:xfrm>
            <a:off x="5083570" y="4020822"/>
            <a:ext cx="878857" cy="0"/>
          </a:xfrm>
          <a:prstGeom prst="straightConnector1">
            <a:avLst/>
          </a:prstGeom>
          <a:ln w="1905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8C422F2D-DF71-4F63-94C9-53F81ECC0B0A}"/>
              </a:ext>
            </a:extLst>
          </p:cNvPr>
          <p:cNvCxnSpPr/>
          <p:nvPr/>
        </p:nvCxnSpPr>
        <p:spPr>
          <a:xfrm>
            <a:off x="5970469" y="3267567"/>
            <a:ext cx="0" cy="775302"/>
          </a:xfrm>
          <a:prstGeom prst="straightConnector1">
            <a:avLst/>
          </a:prstGeom>
          <a:ln w="1905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97BB2318-143C-47E5-A423-1D8BC61FF0B9}"/>
              </a:ext>
            </a:extLst>
          </p:cNvPr>
          <p:cNvCxnSpPr/>
          <p:nvPr/>
        </p:nvCxnSpPr>
        <p:spPr>
          <a:xfrm>
            <a:off x="6836468" y="6771589"/>
            <a:ext cx="878857" cy="0"/>
          </a:xfrm>
          <a:prstGeom prst="straightConnector1">
            <a:avLst/>
          </a:prstGeom>
          <a:ln w="1905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6BB2C478-F146-4ACE-9A9A-41B9CB9D1F3F}"/>
              </a:ext>
            </a:extLst>
          </p:cNvPr>
          <p:cNvCxnSpPr/>
          <p:nvPr/>
        </p:nvCxnSpPr>
        <p:spPr>
          <a:xfrm>
            <a:off x="7688397" y="5533276"/>
            <a:ext cx="0" cy="1165180"/>
          </a:xfrm>
          <a:prstGeom prst="straightConnector1">
            <a:avLst/>
          </a:prstGeom>
          <a:ln w="1905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38" name="楕円 37">
            <a:extLst>
              <a:ext uri="{FF2B5EF4-FFF2-40B4-BE49-F238E27FC236}">
                <a16:creationId xmlns:a16="http://schemas.microsoft.com/office/drawing/2014/main" id="{F0E73675-9D1F-4855-B82E-034502D5165D}"/>
              </a:ext>
            </a:extLst>
          </p:cNvPr>
          <p:cNvSpPr/>
          <p:nvPr/>
        </p:nvSpPr>
        <p:spPr>
          <a:xfrm>
            <a:off x="903257" y="936198"/>
            <a:ext cx="337442" cy="337442"/>
          </a:xfrm>
          <a:prstGeom prst="ellipse">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39" name="楕円 38">
            <a:extLst>
              <a:ext uri="{FF2B5EF4-FFF2-40B4-BE49-F238E27FC236}">
                <a16:creationId xmlns:a16="http://schemas.microsoft.com/office/drawing/2014/main" id="{1F71A32A-F2D7-422D-B59B-BCD9233BDB57}"/>
              </a:ext>
            </a:extLst>
          </p:cNvPr>
          <p:cNvSpPr/>
          <p:nvPr/>
        </p:nvSpPr>
        <p:spPr>
          <a:xfrm>
            <a:off x="3392598" y="1619071"/>
            <a:ext cx="297090" cy="297090"/>
          </a:xfrm>
          <a:prstGeom prst="ellipse">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40" name="楕円 39">
            <a:extLst>
              <a:ext uri="{FF2B5EF4-FFF2-40B4-BE49-F238E27FC236}">
                <a16:creationId xmlns:a16="http://schemas.microsoft.com/office/drawing/2014/main" id="{202DA7C2-DF07-4B26-81C3-E8DCBCD0972F}"/>
              </a:ext>
            </a:extLst>
          </p:cNvPr>
          <p:cNvSpPr/>
          <p:nvPr/>
        </p:nvSpPr>
        <p:spPr>
          <a:xfrm>
            <a:off x="5385240" y="3121852"/>
            <a:ext cx="260907" cy="260907"/>
          </a:xfrm>
          <a:prstGeom prst="ellipse">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41" name="楕円 40">
            <a:extLst>
              <a:ext uri="{FF2B5EF4-FFF2-40B4-BE49-F238E27FC236}">
                <a16:creationId xmlns:a16="http://schemas.microsoft.com/office/drawing/2014/main" id="{C22E3E59-E27A-4359-94DB-BDB8AEA150FF}"/>
              </a:ext>
            </a:extLst>
          </p:cNvPr>
          <p:cNvSpPr/>
          <p:nvPr/>
        </p:nvSpPr>
        <p:spPr>
          <a:xfrm>
            <a:off x="7029648" y="5364555"/>
            <a:ext cx="337442" cy="337442"/>
          </a:xfrm>
          <a:prstGeom prst="ellipse">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42" name="正方形/長方形 41">
            <a:extLst>
              <a:ext uri="{FF2B5EF4-FFF2-40B4-BE49-F238E27FC236}">
                <a16:creationId xmlns:a16="http://schemas.microsoft.com/office/drawing/2014/main" id="{9F885FDF-16EB-405A-97B1-907A4DE8A9D4}"/>
              </a:ext>
            </a:extLst>
          </p:cNvPr>
          <p:cNvSpPr/>
          <p:nvPr/>
        </p:nvSpPr>
        <p:spPr>
          <a:xfrm>
            <a:off x="5565544" y="837137"/>
            <a:ext cx="6427535" cy="954107"/>
          </a:xfrm>
          <a:prstGeom prst="rect">
            <a:avLst/>
          </a:prstGeom>
        </p:spPr>
        <p:txBody>
          <a:bodyPr wrap="square">
            <a:spAutoFit/>
          </a:bodyPr>
          <a:lstStyle/>
          <a:p>
            <a:r>
              <a:rPr lang="ja-JP" altLang="en-US" sz="2800" dirty="0">
                <a:solidFill>
                  <a:srgbClr val="FF0000"/>
                </a:solidFill>
                <a:ea typeface="HG丸ｺﾞｼｯｸM-PRO" panose="020F0600000000000000" pitchFamily="50" charset="-128"/>
              </a:rPr>
              <a:t>ガリレオ</a:t>
            </a:r>
            <a:r>
              <a:rPr lang="en-US" altLang="ja-JP" sz="2800" dirty="0">
                <a:solidFill>
                  <a:srgbClr val="FF0000"/>
                </a:solidFill>
                <a:ea typeface="HG丸ｺﾞｼｯｸM-PRO" panose="020F0600000000000000" pitchFamily="50" charset="-128"/>
              </a:rPr>
              <a:t>『</a:t>
            </a:r>
            <a:r>
              <a:rPr lang="ja-JP" altLang="en-US" sz="2800" dirty="0">
                <a:solidFill>
                  <a:srgbClr val="FF0000"/>
                </a:solidFill>
                <a:ea typeface="HG丸ｺﾞｼｯｸM-PRO" panose="020F0600000000000000" pitchFamily="50" charset="-128"/>
              </a:rPr>
              <a:t>水平方向に動き続けようとする性質は保たれ続けるだろう</a:t>
            </a:r>
            <a:r>
              <a:rPr lang="en-US" altLang="ja-JP" sz="2800" dirty="0">
                <a:solidFill>
                  <a:srgbClr val="FF0000"/>
                </a:solidFill>
                <a:ea typeface="HG丸ｺﾞｼｯｸM-PRO" panose="020F0600000000000000" pitchFamily="50" charset="-128"/>
              </a:rPr>
              <a:t>』</a:t>
            </a:r>
            <a:r>
              <a:rPr lang="ja-JP" altLang="en-US" sz="2800" dirty="0">
                <a:solidFill>
                  <a:srgbClr val="FF0000"/>
                </a:solidFill>
                <a:ea typeface="HG丸ｺﾞｼｯｸM-PRO" panose="020F0600000000000000" pitchFamily="50" charset="-128"/>
              </a:rPr>
              <a:t>　</a:t>
            </a:r>
            <a:endParaRPr lang="ja-JP" altLang="en-US" sz="2800" dirty="0">
              <a:ea typeface="HG丸ｺﾞｼｯｸM-PRO" panose="020F0600000000000000" pitchFamily="50" charset="-128"/>
            </a:endParaRPr>
          </a:p>
        </p:txBody>
      </p:sp>
      <p:sp>
        <p:nvSpPr>
          <p:cNvPr id="43" name="正方形/長方形 42">
            <a:extLst>
              <a:ext uri="{FF2B5EF4-FFF2-40B4-BE49-F238E27FC236}">
                <a16:creationId xmlns:a16="http://schemas.microsoft.com/office/drawing/2014/main" id="{63718D7B-7406-4211-AC42-41A48B077F97}"/>
              </a:ext>
            </a:extLst>
          </p:cNvPr>
          <p:cNvSpPr/>
          <p:nvPr/>
        </p:nvSpPr>
        <p:spPr>
          <a:xfrm>
            <a:off x="1470220" y="4048422"/>
            <a:ext cx="3005951" cy="769441"/>
          </a:xfrm>
          <a:prstGeom prst="rect">
            <a:avLst/>
          </a:prstGeom>
          <a:ln>
            <a:solidFill>
              <a:schemeClr val="tx1"/>
            </a:solidFill>
          </a:ln>
        </p:spPr>
        <p:txBody>
          <a:bodyPr wrap="none">
            <a:spAutoFit/>
          </a:bodyPr>
          <a:lstStyle/>
          <a:p>
            <a:r>
              <a:rPr lang="ja-JP" altLang="en-US" sz="4400" dirty="0">
                <a:solidFill>
                  <a:srgbClr val="FF0000"/>
                </a:solidFill>
                <a:ea typeface="HG丸ｺﾞｼｯｸM-PRO" panose="020F0600000000000000" pitchFamily="50" charset="-128"/>
              </a:rPr>
              <a:t>速度の分解</a:t>
            </a:r>
            <a:endParaRPr lang="ja-JP" altLang="en-US" sz="4400" dirty="0">
              <a:ea typeface="HG丸ｺﾞｼｯｸM-PRO" panose="020F0600000000000000" pitchFamily="50" charset="-128"/>
            </a:endParaRPr>
          </a:p>
        </p:txBody>
      </p:sp>
      <p:sp>
        <p:nvSpPr>
          <p:cNvPr id="44" name="正方形/長方形 43">
            <a:extLst>
              <a:ext uri="{FF2B5EF4-FFF2-40B4-BE49-F238E27FC236}">
                <a16:creationId xmlns:a16="http://schemas.microsoft.com/office/drawing/2014/main" id="{B072636C-57F0-4D3D-BD24-A4EB5969FA1A}"/>
              </a:ext>
            </a:extLst>
          </p:cNvPr>
          <p:cNvSpPr/>
          <p:nvPr/>
        </p:nvSpPr>
        <p:spPr>
          <a:xfrm>
            <a:off x="7056475" y="1861937"/>
            <a:ext cx="4716356" cy="584775"/>
          </a:xfrm>
          <a:prstGeom prst="rect">
            <a:avLst/>
          </a:prstGeom>
          <a:solidFill>
            <a:schemeClr val="bg1"/>
          </a:solidFill>
        </p:spPr>
        <p:txBody>
          <a:bodyPr wrap="none">
            <a:spAutoFit/>
          </a:bodyPr>
          <a:lstStyle/>
          <a:p>
            <a:r>
              <a:rPr lang="ja-JP" altLang="en-US" sz="3200" b="1" dirty="0">
                <a:ea typeface="HG丸ｺﾞｼｯｸM-PRO" panose="020F0600000000000000" pitchFamily="50" charset="-128"/>
              </a:rPr>
              <a:t>⇒速度の水平成分が一定</a:t>
            </a:r>
            <a:endParaRPr lang="en-US" altLang="ja-JP" sz="3200" b="1" dirty="0">
              <a:ea typeface="HG丸ｺﾞｼｯｸM-PRO" panose="020F0600000000000000" pitchFamily="50" charset="-128"/>
            </a:endParaRPr>
          </a:p>
        </p:txBody>
      </p:sp>
      <p:sp>
        <p:nvSpPr>
          <p:cNvPr id="45" name="正方形/長方形 44">
            <a:extLst>
              <a:ext uri="{FF2B5EF4-FFF2-40B4-BE49-F238E27FC236}">
                <a16:creationId xmlns:a16="http://schemas.microsoft.com/office/drawing/2014/main" id="{50EAE442-E629-48F8-9030-E93CEECD5C35}"/>
              </a:ext>
            </a:extLst>
          </p:cNvPr>
          <p:cNvSpPr/>
          <p:nvPr/>
        </p:nvSpPr>
        <p:spPr>
          <a:xfrm>
            <a:off x="4018457" y="1617280"/>
            <a:ext cx="1107996" cy="369332"/>
          </a:xfrm>
          <a:prstGeom prst="rect">
            <a:avLst/>
          </a:prstGeom>
          <a:noFill/>
        </p:spPr>
        <p:txBody>
          <a:bodyPr wrap="none">
            <a:spAutoFit/>
          </a:bodyPr>
          <a:lstStyle/>
          <a:p>
            <a:r>
              <a:rPr lang="ja-JP" altLang="en-US" b="1" dirty="0">
                <a:solidFill>
                  <a:srgbClr val="FF0000"/>
                </a:solidFill>
                <a:ea typeface="HG丸ｺﾞｼｯｸM-PRO" panose="020F0600000000000000" pitchFamily="50" charset="-128"/>
              </a:rPr>
              <a:t>水平成分</a:t>
            </a:r>
          </a:p>
        </p:txBody>
      </p:sp>
      <p:sp>
        <p:nvSpPr>
          <p:cNvPr id="46" name="正方形/長方形 45">
            <a:extLst>
              <a:ext uri="{FF2B5EF4-FFF2-40B4-BE49-F238E27FC236}">
                <a16:creationId xmlns:a16="http://schemas.microsoft.com/office/drawing/2014/main" id="{609ED52A-2A27-4890-B682-F0DE777F21B8}"/>
              </a:ext>
            </a:extLst>
          </p:cNvPr>
          <p:cNvSpPr/>
          <p:nvPr/>
        </p:nvSpPr>
        <p:spPr>
          <a:xfrm>
            <a:off x="2194620" y="2489267"/>
            <a:ext cx="1107996" cy="369332"/>
          </a:xfrm>
          <a:prstGeom prst="rect">
            <a:avLst/>
          </a:prstGeom>
          <a:noFill/>
        </p:spPr>
        <p:txBody>
          <a:bodyPr wrap="none">
            <a:spAutoFit/>
          </a:bodyPr>
          <a:lstStyle/>
          <a:p>
            <a:r>
              <a:rPr lang="ja-JP" altLang="en-US" b="1" dirty="0">
                <a:solidFill>
                  <a:srgbClr val="FF0000"/>
                </a:solidFill>
                <a:ea typeface="HG丸ｺﾞｼｯｸM-PRO" panose="020F0600000000000000" pitchFamily="50" charset="-128"/>
              </a:rPr>
              <a:t>鉛直成分</a:t>
            </a:r>
          </a:p>
        </p:txBody>
      </p:sp>
    </p:spTree>
    <p:extLst>
      <p:ext uri="{BB962C8B-B14F-4D97-AF65-F5344CB8AC3E}">
        <p14:creationId xmlns:p14="http://schemas.microsoft.com/office/powerpoint/2010/main" val="110204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2"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2"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right)">
                                      <p:cBhvr>
                                        <p:cTn id="13" dur="500"/>
                                        <p:tgtEl>
                                          <p:spTgt spid="17"/>
                                        </p:tgtEl>
                                      </p:cBhvr>
                                    </p:animEffect>
                                  </p:childTnLst>
                                </p:cTn>
                              </p:par>
                              <p:par>
                                <p:cTn id="14" presetID="22" presetClass="entr" presetSubtype="4"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righ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righ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righ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down)">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down)">
                                      <p:cBhvr>
                                        <p:cTn id="56" dur="500"/>
                                        <p:tgtEl>
                                          <p:spTgt spid="33"/>
                                        </p:tgtEl>
                                      </p:cBhvr>
                                    </p:animEffect>
                                  </p:childTnLst>
                                </p:cTn>
                              </p:par>
                              <p:par>
                                <p:cTn id="57" presetID="22" presetClass="entr" presetSubtype="4"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down)">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par>
                                <p:cTn id="65" presetID="22" presetClass="entr" presetSubtype="1"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wipe(down)">
                                      <p:cBhvr>
                                        <p:cTn id="72" dur="5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wipe(down)">
                                      <p:cBhvr>
                                        <p:cTn id="77" dur="500"/>
                                        <p:tgtEl>
                                          <p:spTgt spid="45"/>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00"/>
                                        <p:tgtEl>
                                          <p:spTgt spid="4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par>
                                <p:cTn id="86" presetID="22" presetClass="entr" presetSubtype="4" fill="hold"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down)">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wipe(up)">
                                      <p:cBhvr>
                                        <p:cTn id="93" dur="500"/>
                                        <p:tgtEl>
                                          <p:spTgt spid="26"/>
                                        </p:tgtEl>
                                      </p:cBhvr>
                                    </p:animEffect>
                                  </p:childTnLst>
                                </p:cTn>
                              </p:par>
                              <p:par>
                                <p:cTn id="94" presetID="22" presetClass="entr" presetSubtype="8" fill="hold" nodeType="with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wipe(left)">
                                      <p:cBhvr>
                                        <p:cTn id="96" dur="500"/>
                                        <p:tgtEl>
                                          <p:spTgt spid="22"/>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wipe(down)">
                                      <p:cBhvr>
                                        <p:cTn id="101" dur="500"/>
                                        <p:tgtEl>
                                          <p:spTgt spid="36"/>
                                        </p:tgtEl>
                                      </p:cBhvr>
                                    </p:animEffect>
                                  </p:childTnLst>
                                </p:cTn>
                              </p:par>
                              <p:par>
                                <p:cTn id="102" presetID="22" presetClass="entr" presetSubtype="4" fill="hold" nodeType="with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down)">
                                      <p:cBhvr>
                                        <p:cTn id="104" dur="500"/>
                                        <p:tgtEl>
                                          <p:spTgt spid="37"/>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1" fill="hold" nodeType="click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wipe(up)">
                                      <p:cBhvr>
                                        <p:cTn id="109" dur="500"/>
                                        <p:tgtEl>
                                          <p:spTgt spid="27"/>
                                        </p:tgtEl>
                                      </p:cBhvr>
                                    </p:animEffect>
                                  </p:childTnLst>
                                </p:cTn>
                              </p:par>
                              <p:par>
                                <p:cTn id="110" presetID="22" presetClass="entr" presetSubtype="8" fill="hold" nodeType="with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wipe(left)">
                                      <p:cBhvr>
                                        <p:cTn id="112" dur="500"/>
                                        <p:tgtEl>
                                          <p:spTgt spid="24"/>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wipe(down)">
                                      <p:cBhvr>
                                        <p:cTn id="117" dur="500"/>
                                        <p:tgtEl>
                                          <p:spTgt spid="38"/>
                                        </p:tgtEl>
                                      </p:cBhvr>
                                    </p:animEffect>
                                  </p:childTnLst>
                                </p:cTn>
                              </p:par>
                              <p:par>
                                <p:cTn id="118" presetID="22" presetClass="entr" presetSubtype="4" fill="hold" grpId="0" nodeType="withEffect">
                                  <p:stCondLst>
                                    <p:cond delay="0"/>
                                  </p:stCondLst>
                                  <p:childTnLst>
                                    <p:set>
                                      <p:cBhvr>
                                        <p:cTn id="119" dur="1" fill="hold">
                                          <p:stCondLst>
                                            <p:cond delay="0"/>
                                          </p:stCondLst>
                                        </p:cTn>
                                        <p:tgtEl>
                                          <p:spTgt spid="39"/>
                                        </p:tgtEl>
                                        <p:attrNameLst>
                                          <p:attrName>style.visibility</p:attrName>
                                        </p:attrNameLst>
                                      </p:cBhvr>
                                      <p:to>
                                        <p:strVal val="visible"/>
                                      </p:to>
                                    </p:set>
                                    <p:animEffect transition="in" filter="wipe(down)">
                                      <p:cBhvr>
                                        <p:cTn id="120" dur="500"/>
                                        <p:tgtEl>
                                          <p:spTgt spid="39"/>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down)">
                                      <p:cBhvr>
                                        <p:cTn id="123" dur="500"/>
                                        <p:tgtEl>
                                          <p:spTgt spid="40"/>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41"/>
                                        </p:tgtEl>
                                        <p:attrNameLst>
                                          <p:attrName>style.visibility</p:attrName>
                                        </p:attrNameLst>
                                      </p:cBhvr>
                                      <p:to>
                                        <p:strVal val="visible"/>
                                      </p:to>
                                    </p:set>
                                    <p:animEffect transition="in" filter="wipe(down)">
                                      <p:cBhvr>
                                        <p:cTn id="126" dur="500"/>
                                        <p:tgtEl>
                                          <p:spTgt spid="41"/>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grpId="0" nodeType="clickEffect">
                                  <p:stCondLst>
                                    <p:cond delay="0"/>
                                  </p:stCondLst>
                                  <p:childTnLst>
                                    <p:set>
                                      <p:cBhvr>
                                        <p:cTn id="130" dur="1" fill="hold">
                                          <p:stCondLst>
                                            <p:cond delay="0"/>
                                          </p:stCondLst>
                                        </p:cTn>
                                        <p:tgtEl>
                                          <p:spTgt spid="44"/>
                                        </p:tgtEl>
                                        <p:attrNameLst>
                                          <p:attrName>style.visibility</p:attrName>
                                        </p:attrNameLst>
                                      </p:cBhvr>
                                      <p:to>
                                        <p:strVal val="visible"/>
                                      </p:to>
                                    </p:set>
                                    <p:animEffect transition="in" filter="wipe(down)">
                                      <p:cBhvr>
                                        <p:cTn id="13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1" grpId="0" animBg="1"/>
      <p:bldP spid="23" grpId="0" animBg="1"/>
      <p:bldP spid="28" grpId="0" animBg="1"/>
      <p:bldP spid="38" grpId="0" animBg="1"/>
      <p:bldP spid="39" grpId="0" animBg="1"/>
      <p:bldP spid="40" grpId="0" animBg="1"/>
      <p:bldP spid="41" grpId="0" animBg="1"/>
      <p:bldP spid="43" grpId="0" animBg="1"/>
      <p:bldP spid="44" grpId="0" animBg="1"/>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３．水平投射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13</a:t>
            </a:fld>
            <a:endParaRPr kumimoji="1" lang="ja-JP" altLang="en-US"/>
          </a:p>
        </p:txBody>
      </p:sp>
      <p:sp>
        <p:nvSpPr>
          <p:cNvPr id="8" name="正方形/長方形 7">
            <a:extLst>
              <a:ext uri="{FF2B5EF4-FFF2-40B4-BE49-F238E27FC236}">
                <a16:creationId xmlns:a16="http://schemas.microsoft.com/office/drawing/2014/main" id="{03B1E6C4-75DF-476C-8FE9-239E1788E160}"/>
              </a:ext>
            </a:extLst>
          </p:cNvPr>
          <p:cNvSpPr/>
          <p:nvPr/>
        </p:nvSpPr>
        <p:spPr>
          <a:xfrm>
            <a:off x="393562" y="914777"/>
            <a:ext cx="11840879" cy="646331"/>
          </a:xfrm>
          <a:prstGeom prst="rect">
            <a:avLst/>
          </a:prstGeom>
        </p:spPr>
        <p:txBody>
          <a:bodyPr wrap="square">
            <a:spAutoFit/>
          </a:bodyPr>
          <a:lstStyle/>
          <a:p>
            <a:r>
              <a:rPr lang="ja-JP" altLang="en-US" sz="3600" b="1" dirty="0">
                <a:solidFill>
                  <a:srgbClr val="FF0000"/>
                </a:solidFill>
                <a:ea typeface="HG丸ｺﾞｼｯｸM-PRO" panose="020F0600000000000000" pitchFamily="50" charset="-128"/>
              </a:rPr>
              <a:t>真横・水平方向にある初速度で投げる運動を</a:t>
            </a:r>
            <a:endParaRPr lang="en-US" altLang="ja-JP" sz="3600" b="1" dirty="0">
              <a:solidFill>
                <a:srgbClr val="FF0000"/>
              </a:solidFill>
              <a:ea typeface="HG丸ｺﾞｼｯｸM-PRO" panose="020F0600000000000000" pitchFamily="50" charset="-128"/>
            </a:endParaRPr>
          </a:p>
        </p:txBody>
      </p:sp>
      <p:sp>
        <p:nvSpPr>
          <p:cNvPr id="9" name="正方形/長方形 8">
            <a:extLst>
              <a:ext uri="{FF2B5EF4-FFF2-40B4-BE49-F238E27FC236}">
                <a16:creationId xmlns:a16="http://schemas.microsoft.com/office/drawing/2014/main" id="{26070026-14DF-4618-B8F3-80CE784DB623}"/>
              </a:ext>
            </a:extLst>
          </p:cNvPr>
          <p:cNvSpPr/>
          <p:nvPr/>
        </p:nvSpPr>
        <p:spPr>
          <a:xfrm>
            <a:off x="3562405" y="1925961"/>
            <a:ext cx="4741760" cy="1107996"/>
          </a:xfrm>
          <a:prstGeom prst="rect">
            <a:avLst/>
          </a:prstGeom>
        </p:spPr>
        <p:txBody>
          <a:bodyPr wrap="square">
            <a:spAutoFit/>
          </a:bodyPr>
          <a:lstStyle/>
          <a:p>
            <a:r>
              <a:rPr lang="ja-JP" altLang="en-US" sz="6600" b="1" dirty="0">
                <a:solidFill>
                  <a:srgbClr val="FF0000"/>
                </a:solidFill>
                <a:ea typeface="HG丸ｺﾞｼｯｸM-PRO" panose="020F0600000000000000" pitchFamily="50" charset="-128"/>
              </a:rPr>
              <a:t>水平投射</a:t>
            </a:r>
            <a:endParaRPr lang="en-US" altLang="ja-JP" sz="6600" b="1" dirty="0">
              <a:solidFill>
                <a:srgbClr val="FF0000"/>
              </a:solidFill>
              <a:ea typeface="HG丸ｺﾞｼｯｸM-PRO" panose="020F0600000000000000" pitchFamily="50" charset="-128"/>
            </a:endParaRPr>
          </a:p>
        </p:txBody>
      </p:sp>
      <p:sp>
        <p:nvSpPr>
          <p:cNvPr id="10" name="正方形/長方形 9">
            <a:extLst>
              <a:ext uri="{FF2B5EF4-FFF2-40B4-BE49-F238E27FC236}">
                <a16:creationId xmlns:a16="http://schemas.microsoft.com/office/drawing/2014/main" id="{7187F6B7-3722-4A1C-AD09-CDC7E9705C1C}"/>
              </a:ext>
            </a:extLst>
          </p:cNvPr>
          <p:cNvSpPr/>
          <p:nvPr/>
        </p:nvSpPr>
        <p:spPr>
          <a:xfrm>
            <a:off x="8059701" y="2458906"/>
            <a:ext cx="1832553" cy="584775"/>
          </a:xfrm>
          <a:prstGeom prst="rect">
            <a:avLst/>
          </a:prstGeom>
        </p:spPr>
        <p:txBody>
          <a:bodyPr wrap="none">
            <a:spAutoFit/>
          </a:bodyPr>
          <a:lstStyle/>
          <a:p>
            <a:r>
              <a:rPr lang="ja-JP" altLang="en-US" sz="3200" b="1" dirty="0">
                <a:solidFill>
                  <a:srgbClr val="FF0000"/>
                </a:solidFill>
                <a:ea typeface="HG丸ｺﾞｼｯｸM-PRO" panose="020F0600000000000000" pitchFamily="50" charset="-128"/>
              </a:rPr>
              <a:t>という。</a:t>
            </a:r>
            <a:endParaRPr lang="en-US" altLang="ja-JP" sz="3200" b="1" dirty="0">
              <a:solidFill>
                <a:srgbClr val="FF0000"/>
              </a:solidFill>
              <a:ea typeface="HG丸ｺﾞｼｯｸM-PRO" panose="020F0600000000000000" pitchFamily="50" charset="-128"/>
            </a:endParaRPr>
          </a:p>
        </p:txBody>
      </p:sp>
      <p:sp>
        <p:nvSpPr>
          <p:cNvPr id="11" name="正方形/長方形 10">
            <a:extLst>
              <a:ext uri="{FF2B5EF4-FFF2-40B4-BE49-F238E27FC236}">
                <a16:creationId xmlns:a16="http://schemas.microsoft.com/office/drawing/2014/main" id="{2F8440D5-8233-4948-A5C4-3A4F717859C6}"/>
              </a:ext>
            </a:extLst>
          </p:cNvPr>
          <p:cNvSpPr/>
          <p:nvPr/>
        </p:nvSpPr>
        <p:spPr>
          <a:xfrm>
            <a:off x="150265" y="4259748"/>
            <a:ext cx="11933437" cy="523220"/>
          </a:xfrm>
          <a:prstGeom prst="rect">
            <a:avLst/>
          </a:prstGeom>
        </p:spPr>
        <p:txBody>
          <a:bodyPr wrap="square">
            <a:spAutoFit/>
          </a:bodyPr>
          <a:lstStyle/>
          <a:p>
            <a:r>
              <a:rPr lang="ja-JP" altLang="en-US" sz="2800" b="1" dirty="0">
                <a:ea typeface="HG丸ｺﾞｼｯｸM-PRO" panose="020F0600000000000000" pitchFamily="50" charset="-128"/>
              </a:rPr>
              <a:t>水平投射の</a:t>
            </a:r>
            <a:r>
              <a:rPr lang="ja-JP" altLang="en-US" sz="2800" b="1" dirty="0">
                <a:solidFill>
                  <a:srgbClr val="FF0000"/>
                </a:solidFill>
                <a:ea typeface="HG丸ｺﾞｼｯｸM-PRO" panose="020F0600000000000000" pitchFamily="50" charset="-128"/>
              </a:rPr>
              <a:t>鉛直方向</a:t>
            </a:r>
            <a:r>
              <a:rPr lang="ja-JP" altLang="en-US" sz="2800" b="1" dirty="0">
                <a:ea typeface="HG丸ｺﾞｼｯｸM-PRO" panose="020F0600000000000000" pitchFamily="50" charset="-128"/>
              </a:rPr>
              <a:t>の運動は、</a:t>
            </a:r>
            <a:endParaRPr lang="en-US" altLang="ja-JP" sz="2800" b="1" dirty="0">
              <a:ea typeface="HG丸ｺﾞｼｯｸM-PRO" panose="020F0600000000000000" pitchFamily="50" charset="-128"/>
            </a:endParaRPr>
          </a:p>
        </p:txBody>
      </p:sp>
      <p:sp>
        <p:nvSpPr>
          <p:cNvPr id="12" name="正方形/長方形 11">
            <a:extLst>
              <a:ext uri="{FF2B5EF4-FFF2-40B4-BE49-F238E27FC236}">
                <a16:creationId xmlns:a16="http://schemas.microsoft.com/office/drawing/2014/main" id="{C49A0712-D442-4F21-ABD6-8B1237DD1231}"/>
              </a:ext>
            </a:extLst>
          </p:cNvPr>
          <p:cNvSpPr/>
          <p:nvPr/>
        </p:nvSpPr>
        <p:spPr>
          <a:xfrm>
            <a:off x="5550722" y="4259747"/>
            <a:ext cx="2136249" cy="523220"/>
          </a:xfrm>
          <a:prstGeom prst="rect">
            <a:avLst/>
          </a:prstGeom>
        </p:spPr>
        <p:txBody>
          <a:bodyPr wrap="square">
            <a:spAutoFit/>
          </a:bodyPr>
          <a:lstStyle/>
          <a:p>
            <a:r>
              <a:rPr lang="ja-JP" altLang="en-US" sz="2800" b="1" dirty="0">
                <a:solidFill>
                  <a:srgbClr val="FF0000"/>
                </a:solidFill>
                <a:ea typeface="HG丸ｺﾞｼｯｸM-PRO" panose="020F0600000000000000" pitchFamily="50" charset="-128"/>
              </a:rPr>
              <a:t>自由落下</a:t>
            </a:r>
            <a:endParaRPr lang="en-US" altLang="ja-JP" sz="2800" b="1" dirty="0">
              <a:solidFill>
                <a:srgbClr val="FF0000"/>
              </a:solidFill>
              <a:ea typeface="HG丸ｺﾞｼｯｸM-PRO" panose="020F0600000000000000" pitchFamily="50" charset="-128"/>
            </a:endParaRPr>
          </a:p>
        </p:txBody>
      </p:sp>
      <p:sp>
        <p:nvSpPr>
          <p:cNvPr id="13" name="正方形/長方形 12">
            <a:extLst>
              <a:ext uri="{FF2B5EF4-FFF2-40B4-BE49-F238E27FC236}">
                <a16:creationId xmlns:a16="http://schemas.microsoft.com/office/drawing/2014/main" id="{F8600F03-8262-4F70-A125-B47CA5F3BA65}"/>
              </a:ext>
            </a:extLst>
          </p:cNvPr>
          <p:cNvSpPr/>
          <p:nvPr/>
        </p:nvSpPr>
        <p:spPr>
          <a:xfrm>
            <a:off x="7725994" y="3340686"/>
            <a:ext cx="3150926" cy="523220"/>
          </a:xfrm>
          <a:prstGeom prst="rect">
            <a:avLst/>
          </a:prstGeom>
        </p:spPr>
        <p:txBody>
          <a:bodyPr wrap="square">
            <a:spAutoFit/>
          </a:bodyPr>
          <a:lstStyle/>
          <a:p>
            <a:r>
              <a:rPr lang="ja-JP" altLang="en-US" sz="2800" b="1" dirty="0">
                <a:ea typeface="HG丸ｺﾞｼｯｸM-PRO" panose="020F0600000000000000" pitchFamily="50" charset="-128"/>
              </a:rPr>
              <a:t>と考えられる。</a:t>
            </a:r>
            <a:endParaRPr lang="en-US" altLang="ja-JP" sz="2800" b="1" dirty="0">
              <a:ea typeface="HG丸ｺﾞｼｯｸM-PRO" panose="020F0600000000000000" pitchFamily="50" charset="-128"/>
            </a:endParaRPr>
          </a:p>
        </p:txBody>
      </p:sp>
      <p:sp>
        <p:nvSpPr>
          <p:cNvPr id="14" name="正方形/長方形 13">
            <a:extLst>
              <a:ext uri="{FF2B5EF4-FFF2-40B4-BE49-F238E27FC236}">
                <a16:creationId xmlns:a16="http://schemas.microsoft.com/office/drawing/2014/main" id="{82774C00-D1BB-45F2-AAF4-5CB616972075}"/>
              </a:ext>
            </a:extLst>
          </p:cNvPr>
          <p:cNvSpPr/>
          <p:nvPr/>
        </p:nvSpPr>
        <p:spPr>
          <a:xfrm>
            <a:off x="150265" y="3297727"/>
            <a:ext cx="11933437" cy="523220"/>
          </a:xfrm>
          <a:prstGeom prst="rect">
            <a:avLst/>
          </a:prstGeom>
        </p:spPr>
        <p:txBody>
          <a:bodyPr wrap="square">
            <a:spAutoFit/>
          </a:bodyPr>
          <a:lstStyle/>
          <a:p>
            <a:r>
              <a:rPr lang="ja-JP" altLang="en-US" sz="2800" b="1" dirty="0">
                <a:ea typeface="HG丸ｺﾞｼｯｸM-PRO" panose="020F0600000000000000" pitchFamily="50" charset="-128"/>
              </a:rPr>
              <a:t>水平投射の</a:t>
            </a:r>
            <a:r>
              <a:rPr lang="ja-JP" altLang="en-US" sz="2800" b="1" dirty="0">
                <a:solidFill>
                  <a:srgbClr val="FF0000"/>
                </a:solidFill>
                <a:ea typeface="HG丸ｺﾞｼｯｸM-PRO" panose="020F0600000000000000" pitchFamily="50" charset="-128"/>
              </a:rPr>
              <a:t>水平方向</a:t>
            </a:r>
            <a:r>
              <a:rPr lang="ja-JP" altLang="en-US" sz="2800" b="1" dirty="0">
                <a:ea typeface="HG丸ｺﾞｼｯｸM-PRO" panose="020F0600000000000000" pitchFamily="50" charset="-128"/>
              </a:rPr>
              <a:t>の運動は、</a:t>
            </a:r>
            <a:endParaRPr lang="en-US" altLang="ja-JP" sz="2800" b="1" dirty="0">
              <a:ea typeface="HG丸ｺﾞｼｯｸM-PRO" panose="020F0600000000000000" pitchFamily="50" charset="-128"/>
            </a:endParaRPr>
          </a:p>
        </p:txBody>
      </p:sp>
      <p:sp>
        <p:nvSpPr>
          <p:cNvPr id="15" name="正方形/長方形 14">
            <a:extLst>
              <a:ext uri="{FF2B5EF4-FFF2-40B4-BE49-F238E27FC236}">
                <a16:creationId xmlns:a16="http://schemas.microsoft.com/office/drawing/2014/main" id="{F1BF884A-3306-4224-8C8D-17D1925E510A}"/>
              </a:ext>
            </a:extLst>
          </p:cNvPr>
          <p:cNvSpPr/>
          <p:nvPr/>
        </p:nvSpPr>
        <p:spPr>
          <a:xfrm>
            <a:off x="7371660" y="4272162"/>
            <a:ext cx="3150926" cy="523220"/>
          </a:xfrm>
          <a:prstGeom prst="rect">
            <a:avLst/>
          </a:prstGeom>
        </p:spPr>
        <p:txBody>
          <a:bodyPr wrap="square">
            <a:spAutoFit/>
          </a:bodyPr>
          <a:lstStyle/>
          <a:p>
            <a:r>
              <a:rPr lang="ja-JP" altLang="en-US" sz="2800" b="1" dirty="0">
                <a:ea typeface="HG丸ｺﾞｼｯｸM-PRO" panose="020F0600000000000000" pitchFamily="50" charset="-128"/>
              </a:rPr>
              <a:t>と考えられる。</a:t>
            </a:r>
            <a:endParaRPr lang="en-US" altLang="ja-JP" sz="2800" b="1" dirty="0">
              <a:ea typeface="HG丸ｺﾞｼｯｸM-PRO" panose="020F0600000000000000" pitchFamily="50" charset="-128"/>
            </a:endParaRPr>
          </a:p>
        </p:txBody>
      </p:sp>
      <p:cxnSp>
        <p:nvCxnSpPr>
          <p:cNvPr id="16" name="直線コネクタ 15">
            <a:extLst>
              <a:ext uri="{FF2B5EF4-FFF2-40B4-BE49-F238E27FC236}">
                <a16:creationId xmlns:a16="http://schemas.microsoft.com/office/drawing/2014/main" id="{5C1D3C90-B86E-48D0-8497-C23F4D327DFF}"/>
              </a:ext>
            </a:extLst>
          </p:cNvPr>
          <p:cNvCxnSpPr>
            <a:cxnSpLocks/>
          </p:cNvCxnSpPr>
          <p:nvPr/>
        </p:nvCxnSpPr>
        <p:spPr>
          <a:xfrm>
            <a:off x="838200" y="5805530"/>
            <a:ext cx="351398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円/楕円 15">
            <a:extLst>
              <a:ext uri="{FF2B5EF4-FFF2-40B4-BE49-F238E27FC236}">
                <a16:creationId xmlns:a16="http://schemas.microsoft.com/office/drawing/2014/main" id="{CEC1ABCB-18C3-4356-95CC-1D53811DCCE4}"/>
              </a:ext>
            </a:extLst>
          </p:cNvPr>
          <p:cNvSpPr/>
          <p:nvPr/>
        </p:nvSpPr>
        <p:spPr>
          <a:xfrm>
            <a:off x="3948337" y="5108833"/>
            <a:ext cx="648072" cy="648072"/>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ea typeface="HG丸ｺﾞｼｯｸM-PRO" panose="020F0600000000000000" pitchFamily="50" charset="-128"/>
            </a:endParaRPr>
          </a:p>
        </p:txBody>
      </p:sp>
      <p:sp>
        <p:nvSpPr>
          <p:cNvPr id="21" name="正方形/長方形 20">
            <a:extLst>
              <a:ext uri="{FF2B5EF4-FFF2-40B4-BE49-F238E27FC236}">
                <a16:creationId xmlns:a16="http://schemas.microsoft.com/office/drawing/2014/main" id="{A0C6EAC9-ABBB-4E79-820E-74615E0EA8C7}"/>
              </a:ext>
            </a:extLst>
          </p:cNvPr>
          <p:cNvSpPr/>
          <p:nvPr/>
        </p:nvSpPr>
        <p:spPr>
          <a:xfrm>
            <a:off x="5222833" y="3290250"/>
            <a:ext cx="3724290" cy="523220"/>
          </a:xfrm>
          <a:prstGeom prst="rect">
            <a:avLst/>
          </a:prstGeom>
        </p:spPr>
        <p:txBody>
          <a:bodyPr wrap="square">
            <a:spAutoFit/>
          </a:bodyPr>
          <a:lstStyle/>
          <a:p>
            <a:r>
              <a:rPr lang="ja-JP" altLang="en-US" sz="2800" b="1" dirty="0">
                <a:solidFill>
                  <a:srgbClr val="FF0000"/>
                </a:solidFill>
                <a:ea typeface="HG丸ｺﾞｼｯｸM-PRO" panose="020F0600000000000000" pitchFamily="50" charset="-128"/>
              </a:rPr>
              <a:t>等速直線運動</a:t>
            </a:r>
            <a:endParaRPr lang="en-US" altLang="ja-JP" sz="2800" b="1" dirty="0">
              <a:solidFill>
                <a:srgbClr val="FF0000"/>
              </a:solidFill>
              <a:ea typeface="HG丸ｺﾞｼｯｸM-PRO" panose="020F0600000000000000" pitchFamily="50" charset="-128"/>
            </a:endParaRPr>
          </a:p>
        </p:txBody>
      </p:sp>
      <p:cxnSp>
        <p:nvCxnSpPr>
          <p:cNvPr id="22" name="直線コネクタ 21">
            <a:extLst>
              <a:ext uri="{FF2B5EF4-FFF2-40B4-BE49-F238E27FC236}">
                <a16:creationId xmlns:a16="http://schemas.microsoft.com/office/drawing/2014/main" id="{42FEF22A-F4F5-47D8-B975-2988A64ED687}"/>
              </a:ext>
            </a:extLst>
          </p:cNvPr>
          <p:cNvCxnSpPr>
            <a:cxnSpLocks/>
          </p:cNvCxnSpPr>
          <p:nvPr/>
        </p:nvCxnSpPr>
        <p:spPr>
          <a:xfrm flipV="1">
            <a:off x="4341579" y="5782382"/>
            <a:ext cx="0" cy="84909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1D83B53E-FD32-4F05-A465-14C79315DD12}"/>
              </a:ext>
            </a:extLst>
          </p:cNvPr>
          <p:cNvCxnSpPr/>
          <p:nvPr/>
        </p:nvCxnSpPr>
        <p:spPr>
          <a:xfrm>
            <a:off x="4596409" y="5445425"/>
            <a:ext cx="878857" cy="0"/>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9BD4DA0D-BED1-4883-97F4-5705623870F7}"/>
              </a:ext>
            </a:extLst>
          </p:cNvPr>
          <p:cNvSpPr/>
          <p:nvPr/>
        </p:nvSpPr>
        <p:spPr>
          <a:xfrm>
            <a:off x="6430686" y="5078926"/>
            <a:ext cx="5396232" cy="707886"/>
          </a:xfrm>
          <a:prstGeom prst="rect">
            <a:avLst/>
          </a:prstGeom>
        </p:spPr>
        <p:txBody>
          <a:bodyPr wrap="square">
            <a:spAutoFit/>
          </a:bodyPr>
          <a:lstStyle/>
          <a:p>
            <a:r>
              <a:rPr lang="en-US" altLang="ja-JP" sz="2000" b="1" dirty="0">
                <a:solidFill>
                  <a:srgbClr val="FF0000"/>
                </a:solidFill>
                <a:ea typeface="HG丸ｺﾞｼｯｸM-PRO" panose="020F0600000000000000" pitchFamily="50" charset="-128"/>
              </a:rPr>
              <a:t>※</a:t>
            </a:r>
            <a:r>
              <a:rPr lang="ja-JP" altLang="en-US" sz="2000" b="1" dirty="0">
                <a:solidFill>
                  <a:srgbClr val="FF0000"/>
                </a:solidFill>
                <a:ea typeface="HG丸ｺﾞｼｯｸM-PRO" panose="020F0600000000000000" pitchFamily="50" charset="-128"/>
              </a:rPr>
              <a:t>平面上の運動は、水平と鉛直の２つの方向で別々に考える。</a:t>
            </a:r>
            <a:endParaRPr lang="en-US" altLang="ja-JP" sz="2000" b="1" dirty="0">
              <a:solidFill>
                <a:srgbClr val="FF0000"/>
              </a:solidFill>
              <a:ea typeface="HG丸ｺﾞｼｯｸM-PRO" panose="020F0600000000000000" pitchFamily="50" charset="-128"/>
            </a:endParaRPr>
          </a:p>
        </p:txBody>
      </p:sp>
    </p:spTree>
    <p:extLst>
      <p:ext uri="{BB962C8B-B14F-4D97-AF65-F5344CB8AC3E}">
        <p14:creationId xmlns:p14="http://schemas.microsoft.com/office/powerpoint/2010/main" val="379238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1"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３．水平投射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14</a:t>
            </a:fld>
            <a:endParaRPr kumimoji="1" lang="ja-JP" altLang="en-US"/>
          </a:p>
        </p:txBody>
      </p:sp>
      <p:pic>
        <p:nvPicPr>
          <p:cNvPr id="8" name="図 7">
            <a:extLst>
              <a:ext uri="{FF2B5EF4-FFF2-40B4-BE49-F238E27FC236}">
                <a16:creationId xmlns:a16="http://schemas.microsoft.com/office/drawing/2014/main" id="{3D05AEFC-3E2A-40A2-8113-15369CC8D6D1}"/>
              </a:ext>
            </a:extLst>
          </p:cNvPr>
          <p:cNvPicPr>
            <a:picLocks noChangeAspect="1"/>
          </p:cNvPicPr>
          <p:nvPr/>
        </p:nvPicPr>
        <p:blipFill>
          <a:blip r:embed="rId2"/>
          <a:stretch>
            <a:fillRect/>
          </a:stretch>
        </p:blipFill>
        <p:spPr>
          <a:xfrm>
            <a:off x="3191381" y="1628433"/>
            <a:ext cx="4715258" cy="4075868"/>
          </a:xfrm>
          <a:prstGeom prst="rect">
            <a:avLst/>
          </a:prstGeom>
        </p:spPr>
      </p:pic>
      <p:sp>
        <p:nvSpPr>
          <p:cNvPr id="10" name="正方形/長方形 9">
            <a:extLst>
              <a:ext uri="{FF2B5EF4-FFF2-40B4-BE49-F238E27FC236}">
                <a16:creationId xmlns:a16="http://schemas.microsoft.com/office/drawing/2014/main" id="{550C51CF-EA61-4983-9049-08D9CF6D9569}"/>
              </a:ext>
            </a:extLst>
          </p:cNvPr>
          <p:cNvSpPr/>
          <p:nvPr/>
        </p:nvSpPr>
        <p:spPr>
          <a:xfrm>
            <a:off x="2564092" y="613779"/>
            <a:ext cx="3251695" cy="830997"/>
          </a:xfrm>
          <a:prstGeom prst="rect">
            <a:avLst/>
          </a:prstGeom>
        </p:spPr>
        <p:txBody>
          <a:bodyPr wrap="square">
            <a:spAutoFit/>
          </a:bodyPr>
          <a:lstStyle/>
          <a:p>
            <a:r>
              <a:rPr lang="ja-JP" altLang="en-US" sz="2400" b="1" dirty="0">
                <a:solidFill>
                  <a:srgbClr val="FF0000"/>
                </a:solidFill>
                <a:ea typeface="HG丸ｺﾞｼｯｸM-PRO" panose="020F0600000000000000" pitchFamily="50" charset="-128"/>
              </a:rPr>
              <a:t>水平方向の初速度</a:t>
            </a:r>
            <a:endParaRPr lang="en-US" altLang="ja-JP" sz="2400" b="1" dirty="0">
              <a:solidFill>
                <a:srgbClr val="FF0000"/>
              </a:solidFill>
              <a:ea typeface="HG丸ｺﾞｼｯｸM-PRO" panose="020F0600000000000000" pitchFamily="50" charset="-128"/>
            </a:endParaRPr>
          </a:p>
          <a:p>
            <a:r>
              <a:rPr lang="ja-JP" altLang="en-US" sz="2400" b="1" dirty="0">
                <a:solidFill>
                  <a:srgbClr val="FF0000"/>
                </a:solidFill>
                <a:ea typeface="HG丸ｺﾞｼｯｸM-PRO" panose="020F0600000000000000" pitchFamily="50" charset="-128"/>
              </a:rPr>
              <a:t>初速度の水平成分</a:t>
            </a:r>
            <a:endParaRPr lang="en-US" altLang="ja-JP" sz="2400" b="1" dirty="0">
              <a:solidFill>
                <a:srgbClr val="FF0000"/>
              </a:solidFill>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41DAC94E-05FB-47D9-9434-12A833E3D4C9}"/>
                  </a:ext>
                </a:extLst>
              </p:cNvPr>
              <p:cNvSpPr/>
              <p:nvPr/>
            </p:nvSpPr>
            <p:spPr>
              <a:xfrm>
                <a:off x="3516224" y="1242428"/>
                <a:ext cx="1109988"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4000" b="1" i="1">
                              <a:solidFill>
                                <a:srgbClr val="FF0000"/>
                              </a:solidFill>
                              <a:latin typeface="Cambria Math" panose="02040503050406030204" pitchFamily="18" charset="0"/>
                            </a:rPr>
                          </m:ctrlPr>
                        </m:sSubPr>
                        <m:e>
                          <m:r>
                            <a:rPr lang="en-US" altLang="ja-JP" sz="4000" b="1" i="1">
                              <a:solidFill>
                                <a:srgbClr val="FF0000"/>
                              </a:solidFill>
                              <a:latin typeface="Cambria Math" panose="02040503050406030204" pitchFamily="18" charset="0"/>
                            </a:rPr>
                            <m:t>𝒗</m:t>
                          </m:r>
                        </m:e>
                        <m:sub>
                          <m:r>
                            <a:rPr lang="en-US" altLang="ja-JP" sz="4000" b="1" i="1">
                              <a:solidFill>
                                <a:srgbClr val="FF0000"/>
                              </a:solidFill>
                              <a:latin typeface="Cambria Math" panose="02040503050406030204" pitchFamily="18" charset="0"/>
                            </a:rPr>
                            <m:t>𝟎</m:t>
                          </m:r>
                          <m:r>
                            <a:rPr lang="en-US" altLang="ja-JP" sz="4000" b="1" i="1">
                              <a:solidFill>
                                <a:srgbClr val="FF0000"/>
                              </a:solidFill>
                              <a:latin typeface="Cambria Math" panose="02040503050406030204" pitchFamily="18" charset="0"/>
                            </a:rPr>
                            <m:t>𝒙</m:t>
                          </m:r>
                        </m:sub>
                      </m:sSub>
                    </m:oMath>
                  </m:oMathPara>
                </a14:m>
                <a:endParaRPr lang="ja-JP" altLang="en-US" sz="4000" dirty="0">
                  <a:ea typeface="HG丸ｺﾞｼｯｸM-PRO" panose="020F0600000000000000" pitchFamily="50" charset="-128"/>
                </a:endParaRPr>
              </a:p>
            </p:txBody>
          </p:sp>
        </mc:Choice>
        <mc:Fallback xmlns="">
          <p:sp>
            <p:nvSpPr>
              <p:cNvPr id="11" name="正方形/長方形 10">
                <a:extLst>
                  <a:ext uri="{FF2B5EF4-FFF2-40B4-BE49-F238E27FC236}">
                    <a16:creationId xmlns:a16="http://schemas.microsoft.com/office/drawing/2014/main" id="{41DAC94E-05FB-47D9-9434-12A833E3D4C9}"/>
                  </a:ext>
                </a:extLst>
              </p:cNvPr>
              <p:cNvSpPr>
                <a:spLocks noRot="1" noChangeAspect="1" noMove="1" noResize="1" noEditPoints="1" noAdjustHandles="1" noChangeArrowheads="1" noChangeShapeType="1" noTextEdit="1"/>
              </p:cNvSpPr>
              <p:nvPr/>
            </p:nvSpPr>
            <p:spPr>
              <a:xfrm>
                <a:off x="3516224" y="1242428"/>
                <a:ext cx="1109988" cy="707886"/>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1223F6AA-804F-4073-BAFB-33E1D5F516A7}"/>
                  </a:ext>
                </a:extLst>
              </p:cNvPr>
              <p:cNvSpPr/>
              <p:nvPr/>
            </p:nvSpPr>
            <p:spPr>
              <a:xfrm>
                <a:off x="6368870" y="2454696"/>
                <a:ext cx="866366"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4000" b="1" i="1">
                              <a:solidFill>
                                <a:srgbClr val="FF0000"/>
                              </a:solidFill>
                              <a:latin typeface="Cambria Math" panose="02040503050406030204" pitchFamily="18" charset="0"/>
                            </a:rPr>
                          </m:ctrlPr>
                        </m:sSubPr>
                        <m:e>
                          <m:r>
                            <a:rPr lang="en-US" altLang="ja-JP" sz="4000" b="1" i="1">
                              <a:solidFill>
                                <a:srgbClr val="FF0000"/>
                              </a:solidFill>
                              <a:latin typeface="Cambria Math" panose="02040503050406030204" pitchFamily="18" charset="0"/>
                            </a:rPr>
                            <m:t>𝒗</m:t>
                          </m:r>
                        </m:e>
                        <m:sub>
                          <m:r>
                            <a:rPr lang="en-US" altLang="ja-JP" sz="4000" b="1" i="1">
                              <a:solidFill>
                                <a:srgbClr val="FF0000"/>
                              </a:solidFill>
                              <a:latin typeface="Cambria Math" panose="02040503050406030204" pitchFamily="18" charset="0"/>
                            </a:rPr>
                            <m:t>𝒙</m:t>
                          </m:r>
                        </m:sub>
                      </m:sSub>
                    </m:oMath>
                  </m:oMathPara>
                </a14:m>
                <a:endParaRPr lang="ja-JP" altLang="en-US" sz="4000" dirty="0">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1223F6AA-804F-4073-BAFB-33E1D5F516A7}"/>
                  </a:ext>
                </a:extLst>
              </p:cNvPr>
              <p:cNvSpPr>
                <a:spLocks noRot="1" noChangeAspect="1" noMove="1" noResize="1" noEditPoints="1" noAdjustHandles="1" noChangeArrowheads="1" noChangeShapeType="1" noTextEdit="1"/>
              </p:cNvSpPr>
              <p:nvPr/>
            </p:nvSpPr>
            <p:spPr>
              <a:xfrm>
                <a:off x="6368870" y="2454696"/>
                <a:ext cx="866366" cy="707886"/>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a:extLst>
                  <a:ext uri="{FF2B5EF4-FFF2-40B4-BE49-F238E27FC236}">
                    <a16:creationId xmlns:a16="http://schemas.microsoft.com/office/drawing/2014/main" id="{FEBFE70E-0D29-4737-A4AE-3CE7A2A932C5}"/>
                  </a:ext>
                </a:extLst>
              </p:cNvPr>
              <p:cNvSpPr/>
              <p:nvPr/>
            </p:nvSpPr>
            <p:spPr>
              <a:xfrm>
                <a:off x="5550745" y="3632445"/>
                <a:ext cx="874100" cy="76444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4000" b="1" i="1" smtClean="0">
                              <a:solidFill>
                                <a:srgbClr val="FF0000"/>
                              </a:solidFill>
                              <a:latin typeface="Cambria Math" panose="02040503050406030204" pitchFamily="18" charset="0"/>
                            </a:rPr>
                          </m:ctrlPr>
                        </m:sSubPr>
                        <m:e>
                          <m:r>
                            <a:rPr lang="en-US" altLang="ja-JP" sz="4000" b="1" i="1">
                              <a:solidFill>
                                <a:srgbClr val="FF0000"/>
                              </a:solidFill>
                              <a:latin typeface="Cambria Math" panose="02040503050406030204" pitchFamily="18" charset="0"/>
                            </a:rPr>
                            <m:t>𝒗</m:t>
                          </m:r>
                        </m:e>
                        <m:sub>
                          <m:r>
                            <a:rPr lang="en-US" altLang="ja-JP" sz="4000" b="1" i="1" smtClean="0">
                              <a:solidFill>
                                <a:srgbClr val="FF0000"/>
                              </a:solidFill>
                              <a:latin typeface="Cambria Math" panose="02040503050406030204" pitchFamily="18" charset="0"/>
                            </a:rPr>
                            <m:t>𝒚</m:t>
                          </m:r>
                        </m:sub>
                      </m:sSub>
                    </m:oMath>
                  </m:oMathPara>
                </a14:m>
                <a:endParaRPr lang="ja-JP" altLang="en-US" sz="4000" dirty="0">
                  <a:ea typeface="HG丸ｺﾞｼｯｸM-PRO" panose="020F0600000000000000" pitchFamily="50" charset="-128"/>
                </a:endParaRPr>
              </a:p>
            </p:txBody>
          </p:sp>
        </mc:Choice>
        <mc:Fallback xmlns="">
          <p:sp>
            <p:nvSpPr>
              <p:cNvPr id="13" name="正方形/長方形 12">
                <a:extLst>
                  <a:ext uri="{FF2B5EF4-FFF2-40B4-BE49-F238E27FC236}">
                    <a16:creationId xmlns:a16="http://schemas.microsoft.com/office/drawing/2014/main" id="{FEBFE70E-0D29-4737-A4AE-3CE7A2A932C5}"/>
                  </a:ext>
                </a:extLst>
              </p:cNvPr>
              <p:cNvSpPr>
                <a:spLocks noRot="1" noChangeAspect="1" noMove="1" noResize="1" noEditPoints="1" noAdjustHandles="1" noChangeArrowheads="1" noChangeShapeType="1" noTextEdit="1"/>
              </p:cNvSpPr>
              <p:nvPr/>
            </p:nvSpPr>
            <p:spPr>
              <a:xfrm>
                <a:off x="5550745" y="3632445"/>
                <a:ext cx="874100" cy="764440"/>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a:extLst>
                  <a:ext uri="{FF2B5EF4-FFF2-40B4-BE49-F238E27FC236}">
                    <a16:creationId xmlns:a16="http://schemas.microsoft.com/office/drawing/2014/main" id="{AB16CB70-24A5-4249-9F6A-D0D5B264AA79}"/>
                  </a:ext>
                </a:extLst>
              </p:cNvPr>
              <p:cNvSpPr/>
              <p:nvPr/>
            </p:nvSpPr>
            <p:spPr>
              <a:xfrm>
                <a:off x="6565629" y="3470016"/>
                <a:ext cx="710500"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4800" b="1" i="1" smtClean="0">
                          <a:solidFill>
                            <a:srgbClr val="FF0000"/>
                          </a:solidFill>
                          <a:latin typeface="Cambria Math" panose="02040503050406030204" pitchFamily="18" charset="0"/>
                        </a:rPr>
                        <m:t>𝒗</m:t>
                      </m:r>
                    </m:oMath>
                  </m:oMathPara>
                </a14:m>
                <a:endParaRPr lang="ja-JP" altLang="en-US" sz="4800" dirty="0">
                  <a:ea typeface="HG丸ｺﾞｼｯｸM-PRO" panose="020F0600000000000000" pitchFamily="50" charset="-128"/>
                </a:endParaRPr>
              </a:p>
            </p:txBody>
          </p:sp>
        </mc:Choice>
        <mc:Fallback xmlns="">
          <p:sp>
            <p:nvSpPr>
              <p:cNvPr id="14" name="正方形/長方形 13">
                <a:extLst>
                  <a:ext uri="{FF2B5EF4-FFF2-40B4-BE49-F238E27FC236}">
                    <a16:creationId xmlns:a16="http://schemas.microsoft.com/office/drawing/2014/main" id="{AB16CB70-24A5-4249-9F6A-D0D5B264AA79}"/>
                  </a:ext>
                </a:extLst>
              </p:cNvPr>
              <p:cNvSpPr>
                <a:spLocks noRot="1" noChangeAspect="1" noMove="1" noResize="1" noEditPoints="1" noAdjustHandles="1" noChangeArrowheads="1" noChangeShapeType="1" noTextEdit="1"/>
              </p:cNvSpPr>
              <p:nvPr/>
            </p:nvSpPr>
            <p:spPr>
              <a:xfrm>
                <a:off x="6565629" y="3470016"/>
                <a:ext cx="710500" cy="830997"/>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3CC91C28-C6E1-40A4-9198-773C1BBF3E96}"/>
                  </a:ext>
                </a:extLst>
              </p:cNvPr>
              <p:cNvSpPr/>
              <p:nvPr/>
            </p:nvSpPr>
            <p:spPr>
              <a:xfrm>
                <a:off x="6979274" y="2700240"/>
                <a:ext cx="3251695" cy="830997"/>
              </a:xfrm>
              <a:prstGeom prst="rect">
                <a:avLst/>
              </a:prstGeom>
            </p:spPr>
            <p:txBody>
              <a:bodyPr wrap="square">
                <a:spAutoFit/>
              </a:bodyPr>
              <a:lstStyle/>
              <a:p>
                <a:pPr algn="ctr"/>
                <a:r>
                  <a:rPr lang="ja-JP" altLang="en-US" sz="2400" b="1" dirty="0">
                    <a:solidFill>
                      <a:srgbClr val="FF0000"/>
                    </a:solidFill>
                    <a:ea typeface="HG丸ｺﾞｼｯｸM-PRO" panose="020F0600000000000000" pitchFamily="50" charset="-128"/>
                  </a:rPr>
                  <a:t>速度の水平成分</a:t>
                </a:r>
                <a:endParaRPr lang="en-US" altLang="ja-JP" sz="2400" b="1" dirty="0">
                  <a:solidFill>
                    <a:srgbClr val="FF0000"/>
                  </a:solidFill>
                  <a:ea typeface="HG丸ｺﾞｼｯｸM-PRO" panose="020F0600000000000000" pitchFamily="50" charset="-128"/>
                </a:endParaRPr>
              </a:p>
              <a:p>
                <a:pPr algn="ctr"/>
                <a14:m>
                  <m:oMath xmlns:m="http://schemas.openxmlformats.org/officeDocument/2006/math">
                    <m:r>
                      <a:rPr lang="en-US" altLang="ja-JP" sz="2400" b="1" i="1" smtClean="0">
                        <a:solidFill>
                          <a:srgbClr val="FF0000"/>
                        </a:solidFill>
                        <a:latin typeface="Cambria Math" panose="02040503050406030204" pitchFamily="18" charset="0"/>
                      </a:rPr>
                      <m:t>𝒙</m:t>
                    </m:r>
                  </m:oMath>
                </a14:m>
                <a:r>
                  <a:rPr lang="ja-JP" altLang="en-US" sz="2400" b="1" dirty="0">
                    <a:solidFill>
                      <a:srgbClr val="FF0000"/>
                    </a:solidFill>
                    <a:ea typeface="HG丸ｺﾞｼｯｸM-PRO" panose="020F0600000000000000" pitchFamily="50" charset="-128"/>
                  </a:rPr>
                  <a:t>成分 </a:t>
                </a:r>
                <a14:m>
                  <m:oMath xmlns:m="http://schemas.openxmlformats.org/officeDocument/2006/math">
                    <m:r>
                      <a:rPr lang="en-US" altLang="ja-JP" sz="2400" b="1" i="1">
                        <a:solidFill>
                          <a:srgbClr val="FF0000"/>
                        </a:solidFill>
                        <a:latin typeface="Cambria Math" panose="02040503050406030204" pitchFamily="18" charset="0"/>
                      </a:rPr>
                      <m:t>𝒙</m:t>
                    </m:r>
                  </m:oMath>
                </a14:m>
                <a:r>
                  <a:rPr lang="ja-JP" altLang="en-US" sz="2400" b="1" dirty="0">
                    <a:solidFill>
                      <a:srgbClr val="FF0000"/>
                    </a:solidFill>
                    <a:ea typeface="HG丸ｺﾞｼｯｸM-PRO" panose="020F0600000000000000" pitchFamily="50" charset="-128"/>
                  </a:rPr>
                  <a:t>方向の速さ</a:t>
                </a:r>
                <a:endParaRPr lang="en-US" altLang="ja-JP" sz="2400" b="1" dirty="0">
                  <a:solidFill>
                    <a:srgbClr val="FF0000"/>
                  </a:solidFill>
                  <a:ea typeface="HG丸ｺﾞｼｯｸM-PRO" panose="020F0600000000000000" pitchFamily="50" charset="-128"/>
                </a:endParaRPr>
              </a:p>
            </p:txBody>
          </p:sp>
        </mc:Choice>
        <mc:Fallback xmlns="">
          <p:sp>
            <p:nvSpPr>
              <p:cNvPr id="15" name="正方形/長方形 14">
                <a:extLst>
                  <a:ext uri="{FF2B5EF4-FFF2-40B4-BE49-F238E27FC236}">
                    <a16:creationId xmlns:a16="http://schemas.microsoft.com/office/drawing/2014/main" id="{3CC91C28-C6E1-40A4-9198-773C1BBF3E96}"/>
                  </a:ext>
                </a:extLst>
              </p:cNvPr>
              <p:cNvSpPr>
                <a:spLocks noRot="1" noChangeAspect="1" noMove="1" noResize="1" noEditPoints="1" noAdjustHandles="1" noChangeArrowheads="1" noChangeShapeType="1" noTextEdit="1"/>
              </p:cNvSpPr>
              <p:nvPr/>
            </p:nvSpPr>
            <p:spPr>
              <a:xfrm>
                <a:off x="6979274" y="2700240"/>
                <a:ext cx="3251695" cy="830997"/>
              </a:xfrm>
              <a:prstGeom prst="rect">
                <a:avLst/>
              </a:prstGeom>
              <a:blipFill>
                <a:blip r:embed="rId7"/>
                <a:stretch>
                  <a:fillRect t="-8824" b="-1323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A3ECB3D3-FDB5-4FAC-9124-068780A792EC}"/>
                  </a:ext>
                </a:extLst>
              </p:cNvPr>
              <p:cNvSpPr/>
              <p:nvPr/>
            </p:nvSpPr>
            <p:spPr>
              <a:xfrm>
                <a:off x="3708722" y="4393813"/>
                <a:ext cx="3464525" cy="892488"/>
              </a:xfrm>
              <a:prstGeom prst="rect">
                <a:avLst/>
              </a:prstGeom>
            </p:spPr>
            <p:txBody>
              <a:bodyPr wrap="square">
                <a:spAutoFit/>
              </a:bodyPr>
              <a:lstStyle/>
              <a:p>
                <a:pPr algn="ctr"/>
                <a:r>
                  <a:rPr lang="ja-JP" altLang="en-US" sz="2400" b="1" dirty="0">
                    <a:solidFill>
                      <a:srgbClr val="FF0000"/>
                    </a:solidFill>
                    <a:ea typeface="HG丸ｺﾞｼｯｸM-PRO" panose="020F0600000000000000" pitchFamily="50" charset="-128"/>
                  </a:rPr>
                  <a:t>速度の鉛直成分</a:t>
                </a:r>
                <a:endParaRPr lang="en-US" altLang="ja-JP" sz="2400" b="1" dirty="0">
                  <a:solidFill>
                    <a:srgbClr val="FF0000"/>
                  </a:solidFill>
                  <a:ea typeface="HG丸ｺﾞｼｯｸM-PRO" panose="020F0600000000000000" pitchFamily="50" charset="-128"/>
                </a:endParaRPr>
              </a:p>
              <a:p>
                <a:pPr algn="ctr"/>
                <a14:m>
                  <m:oMath xmlns:m="http://schemas.openxmlformats.org/officeDocument/2006/math">
                    <m:r>
                      <a:rPr lang="en-US" altLang="ja-JP" sz="2400" b="1" i="1" smtClean="0">
                        <a:solidFill>
                          <a:srgbClr val="FF0000"/>
                        </a:solidFill>
                        <a:latin typeface="Cambria Math" panose="02040503050406030204" pitchFamily="18" charset="0"/>
                      </a:rPr>
                      <m:t>𝒚</m:t>
                    </m:r>
                  </m:oMath>
                </a14:m>
                <a:r>
                  <a:rPr lang="ja-JP" altLang="en-US" sz="2400" b="1" dirty="0">
                    <a:solidFill>
                      <a:srgbClr val="FF0000"/>
                    </a:solidFill>
                    <a:ea typeface="HG丸ｺﾞｼｯｸM-PRO" panose="020F0600000000000000" pitchFamily="50" charset="-128"/>
                  </a:rPr>
                  <a:t>成分</a:t>
                </a:r>
                <a14:m>
                  <m:oMath xmlns:m="http://schemas.openxmlformats.org/officeDocument/2006/math">
                    <m:r>
                      <a:rPr lang="ja-JP" altLang="en-US" sz="2400" b="1" i="1" dirty="0">
                        <a:solidFill>
                          <a:srgbClr val="FF0000"/>
                        </a:solidFill>
                        <a:latin typeface="Cambria Math" panose="02040503050406030204" pitchFamily="18" charset="0"/>
                      </a:rPr>
                      <m:t>　</m:t>
                    </m:r>
                    <m:r>
                      <a:rPr lang="en-US" altLang="ja-JP" sz="2400" b="1" i="1" dirty="0" smtClean="0">
                        <a:solidFill>
                          <a:srgbClr val="FF0000"/>
                        </a:solidFill>
                        <a:latin typeface="Cambria Math" panose="02040503050406030204" pitchFamily="18" charset="0"/>
                      </a:rPr>
                      <m:t>𝒚</m:t>
                    </m:r>
                  </m:oMath>
                </a14:m>
                <a:r>
                  <a:rPr lang="ja-JP" altLang="en-US" sz="2400" b="1" dirty="0">
                    <a:solidFill>
                      <a:srgbClr val="FF0000"/>
                    </a:solidFill>
                    <a:ea typeface="HG丸ｺﾞｼｯｸM-PRO" panose="020F0600000000000000" pitchFamily="50" charset="-128"/>
                  </a:rPr>
                  <a:t>方向の速さ</a:t>
                </a:r>
                <a:endParaRPr lang="en-US" altLang="ja-JP" sz="2400" b="1" dirty="0">
                  <a:solidFill>
                    <a:srgbClr val="FF0000"/>
                  </a:solidFill>
                  <a:ea typeface="HG丸ｺﾞｼｯｸM-PRO" panose="020F0600000000000000" pitchFamily="50" charset="-128"/>
                </a:endParaRPr>
              </a:p>
            </p:txBody>
          </p:sp>
        </mc:Choice>
        <mc:Fallback xmlns="">
          <p:sp>
            <p:nvSpPr>
              <p:cNvPr id="16" name="正方形/長方形 15">
                <a:extLst>
                  <a:ext uri="{FF2B5EF4-FFF2-40B4-BE49-F238E27FC236}">
                    <a16:creationId xmlns:a16="http://schemas.microsoft.com/office/drawing/2014/main" id="{A3ECB3D3-FDB5-4FAC-9124-068780A792EC}"/>
                  </a:ext>
                </a:extLst>
              </p:cNvPr>
              <p:cNvSpPr>
                <a:spLocks noRot="1" noChangeAspect="1" noMove="1" noResize="1" noEditPoints="1" noAdjustHandles="1" noChangeArrowheads="1" noChangeShapeType="1" noTextEdit="1"/>
              </p:cNvSpPr>
              <p:nvPr/>
            </p:nvSpPr>
            <p:spPr>
              <a:xfrm>
                <a:off x="3708722" y="4393813"/>
                <a:ext cx="3464525" cy="892488"/>
              </a:xfrm>
              <a:prstGeom prst="rect">
                <a:avLst/>
              </a:prstGeom>
              <a:blipFill>
                <a:blip r:embed="rId8"/>
                <a:stretch>
                  <a:fillRect t="-8219" b="-1164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5DF11536-1628-4DCF-8065-041006900A4E}"/>
                  </a:ext>
                </a:extLst>
              </p:cNvPr>
              <p:cNvSpPr/>
              <p:nvPr/>
            </p:nvSpPr>
            <p:spPr>
              <a:xfrm>
                <a:off x="5665328" y="1340053"/>
                <a:ext cx="595778"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4000" b="1" i="1" smtClean="0">
                          <a:solidFill>
                            <a:srgbClr val="FF0000"/>
                          </a:solidFill>
                          <a:latin typeface="Cambria Math" panose="02040503050406030204" pitchFamily="18" charset="0"/>
                        </a:rPr>
                        <m:t>𝒙</m:t>
                      </m:r>
                    </m:oMath>
                  </m:oMathPara>
                </a14:m>
                <a:endParaRPr lang="ja-JP" altLang="en-US" sz="4000" dirty="0">
                  <a:ea typeface="HG丸ｺﾞｼｯｸM-PRO" panose="020F0600000000000000" pitchFamily="50" charset="-128"/>
                </a:endParaRPr>
              </a:p>
            </p:txBody>
          </p:sp>
        </mc:Choice>
        <mc:Fallback xmlns="">
          <p:sp>
            <p:nvSpPr>
              <p:cNvPr id="17" name="正方形/長方形 16">
                <a:extLst>
                  <a:ext uri="{FF2B5EF4-FFF2-40B4-BE49-F238E27FC236}">
                    <a16:creationId xmlns:a16="http://schemas.microsoft.com/office/drawing/2014/main" id="{5DF11536-1628-4DCF-8065-041006900A4E}"/>
                  </a:ext>
                </a:extLst>
              </p:cNvPr>
              <p:cNvSpPr>
                <a:spLocks noRot="1" noChangeAspect="1" noMove="1" noResize="1" noEditPoints="1" noAdjustHandles="1" noChangeArrowheads="1" noChangeShapeType="1" noTextEdit="1"/>
              </p:cNvSpPr>
              <p:nvPr/>
            </p:nvSpPr>
            <p:spPr>
              <a:xfrm>
                <a:off x="5665328" y="1340053"/>
                <a:ext cx="595778" cy="707886"/>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id="{BDD5A830-F0C9-4DAC-9606-E198658391BC}"/>
                  </a:ext>
                </a:extLst>
              </p:cNvPr>
              <p:cNvSpPr/>
              <p:nvPr/>
            </p:nvSpPr>
            <p:spPr>
              <a:xfrm>
                <a:off x="2850450" y="2762621"/>
                <a:ext cx="607379"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4000" b="1" i="1" smtClean="0">
                          <a:solidFill>
                            <a:srgbClr val="FF0000"/>
                          </a:solidFill>
                          <a:latin typeface="Cambria Math" panose="02040503050406030204" pitchFamily="18" charset="0"/>
                        </a:rPr>
                        <m:t>𝒚</m:t>
                      </m:r>
                    </m:oMath>
                  </m:oMathPara>
                </a14:m>
                <a:endParaRPr lang="ja-JP" altLang="en-US" sz="4000" dirty="0">
                  <a:ea typeface="HG丸ｺﾞｼｯｸM-PRO" panose="020F0600000000000000" pitchFamily="50" charset="-128"/>
                </a:endParaRPr>
              </a:p>
            </p:txBody>
          </p:sp>
        </mc:Choice>
        <mc:Fallback xmlns="">
          <p:sp>
            <p:nvSpPr>
              <p:cNvPr id="18" name="正方形/長方形 17">
                <a:extLst>
                  <a:ext uri="{FF2B5EF4-FFF2-40B4-BE49-F238E27FC236}">
                    <a16:creationId xmlns:a16="http://schemas.microsoft.com/office/drawing/2014/main" id="{BDD5A830-F0C9-4DAC-9606-E198658391BC}"/>
                  </a:ext>
                </a:extLst>
              </p:cNvPr>
              <p:cNvSpPr>
                <a:spLocks noRot="1" noChangeAspect="1" noMove="1" noResize="1" noEditPoints="1" noAdjustHandles="1" noChangeArrowheads="1" noChangeShapeType="1" noTextEdit="1"/>
              </p:cNvSpPr>
              <p:nvPr/>
            </p:nvSpPr>
            <p:spPr>
              <a:xfrm>
                <a:off x="2850450" y="2762621"/>
                <a:ext cx="607379" cy="707886"/>
              </a:xfrm>
              <a:prstGeom prst="rect">
                <a:avLst/>
              </a:prstGeom>
              <a:blipFill>
                <a:blip r:embed="rId10"/>
                <a:stretch>
                  <a:fillRect/>
                </a:stretch>
              </a:blipFill>
            </p:spPr>
            <p:txBody>
              <a:bodyPr/>
              <a:lstStyle/>
              <a:p>
                <a:r>
                  <a:rPr lang="ja-JP" altLang="en-US">
                    <a:noFill/>
                  </a:rPr>
                  <a:t> </a:t>
                </a:r>
              </a:p>
            </p:txBody>
          </p:sp>
        </mc:Fallback>
      </mc:AlternateContent>
      <p:cxnSp>
        <p:nvCxnSpPr>
          <p:cNvPr id="19" name="直線矢印コネクタ 18">
            <a:extLst>
              <a:ext uri="{FF2B5EF4-FFF2-40B4-BE49-F238E27FC236}">
                <a16:creationId xmlns:a16="http://schemas.microsoft.com/office/drawing/2014/main" id="{5F09D29F-B63D-4B53-B99A-969B51011CA5}"/>
              </a:ext>
            </a:extLst>
          </p:cNvPr>
          <p:cNvCxnSpPr>
            <a:cxnSpLocks/>
          </p:cNvCxnSpPr>
          <p:nvPr/>
        </p:nvCxnSpPr>
        <p:spPr>
          <a:xfrm>
            <a:off x="4130897" y="1982688"/>
            <a:ext cx="3561628" cy="1"/>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4063FEC6-4DC9-4CE6-A393-32AFF6B6C06E}"/>
              </a:ext>
            </a:extLst>
          </p:cNvPr>
          <p:cNvCxnSpPr>
            <a:cxnSpLocks/>
          </p:cNvCxnSpPr>
          <p:nvPr/>
        </p:nvCxnSpPr>
        <p:spPr>
          <a:xfrm>
            <a:off x="3501452" y="2096391"/>
            <a:ext cx="14772" cy="370071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AEEA9FA3-D737-4D7D-A478-D0B6AE572EF4}"/>
                  </a:ext>
                </a:extLst>
              </p:cNvPr>
              <p:cNvSpPr/>
              <p:nvPr/>
            </p:nvSpPr>
            <p:spPr>
              <a:xfrm>
                <a:off x="7641679" y="1608431"/>
                <a:ext cx="892249"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chemeClr val="tx1"/>
                          </a:solidFill>
                          <a:latin typeface="Cambria Math" panose="02040503050406030204" pitchFamily="18" charset="0"/>
                        </a:rPr>
                        <m:t>𝒙</m:t>
                      </m:r>
                      <m:r>
                        <a:rPr lang="ja-JP" altLang="en-US" sz="2800" b="1" i="1">
                          <a:solidFill>
                            <a:schemeClr val="tx1"/>
                          </a:solidFill>
                          <a:latin typeface="Cambria Math" panose="02040503050406030204" pitchFamily="18" charset="0"/>
                        </a:rPr>
                        <m:t>軸</m:t>
                      </m:r>
                    </m:oMath>
                  </m:oMathPara>
                </a14:m>
                <a:endParaRPr lang="ja-JP" altLang="en-US" sz="2800" dirty="0">
                  <a:solidFill>
                    <a:schemeClr val="tx1"/>
                  </a:solidFill>
                  <a:ea typeface="HG丸ｺﾞｼｯｸM-PRO" panose="020F0600000000000000" pitchFamily="50" charset="-128"/>
                </a:endParaRPr>
              </a:p>
            </p:txBody>
          </p:sp>
        </mc:Choice>
        <mc:Fallback xmlns="">
          <p:sp>
            <p:nvSpPr>
              <p:cNvPr id="21" name="正方形/長方形 20">
                <a:extLst>
                  <a:ext uri="{FF2B5EF4-FFF2-40B4-BE49-F238E27FC236}">
                    <a16:creationId xmlns:a16="http://schemas.microsoft.com/office/drawing/2014/main" id="{AEEA9FA3-D737-4D7D-A478-D0B6AE572EF4}"/>
                  </a:ext>
                </a:extLst>
              </p:cNvPr>
              <p:cNvSpPr>
                <a:spLocks noRot="1" noChangeAspect="1" noMove="1" noResize="1" noEditPoints="1" noAdjustHandles="1" noChangeArrowheads="1" noChangeShapeType="1" noTextEdit="1"/>
              </p:cNvSpPr>
              <p:nvPr/>
            </p:nvSpPr>
            <p:spPr>
              <a:xfrm>
                <a:off x="7641679" y="1608431"/>
                <a:ext cx="892249" cy="523220"/>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正方形/長方形 21">
                <a:extLst>
                  <a:ext uri="{FF2B5EF4-FFF2-40B4-BE49-F238E27FC236}">
                    <a16:creationId xmlns:a16="http://schemas.microsoft.com/office/drawing/2014/main" id="{25B6FE39-1321-4F79-AF5E-C70B761B4F49}"/>
                  </a:ext>
                </a:extLst>
              </p:cNvPr>
              <p:cNvSpPr/>
              <p:nvPr/>
            </p:nvSpPr>
            <p:spPr>
              <a:xfrm>
                <a:off x="2564092" y="5691233"/>
                <a:ext cx="899984"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chemeClr val="tx1"/>
                          </a:solidFill>
                          <a:latin typeface="Cambria Math" panose="02040503050406030204" pitchFamily="18" charset="0"/>
                        </a:rPr>
                        <m:t>𝒚</m:t>
                      </m:r>
                      <m:r>
                        <a:rPr lang="ja-JP" altLang="en-US" sz="2800" b="1" i="1">
                          <a:solidFill>
                            <a:schemeClr val="tx1"/>
                          </a:solidFill>
                          <a:latin typeface="Cambria Math" panose="02040503050406030204" pitchFamily="18" charset="0"/>
                        </a:rPr>
                        <m:t>軸</m:t>
                      </m:r>
                    </m:oMath>
                  </m:oMathPara>
                </a14:m>
                <a:endParaRPr lang="ja-JP" altLang="en-US" sz="2800" dirty="0">
                  <a:solidFill>
                    <a:schemeClr val="tx1"/>
                  </a:solidFill>
                  <a:ea typeface="HG丸ｺﾞｼｯｸM-PRO" panose="020F0600000000000000" pitchFamily="50" charset="-128"/>
                </a:endParaRPr>
              </a:p>
            </p:txBody>
          </p:sp>
        </mc:Choice>
        <mc:Fallback xmlns="">
          <p:sp>
            <p:nvSpPr>
              <p:cNvPr id="22" name="正方形/長方形 21">
                <a:extLst>
                  <a:ext uri="{FF2B5EF4-FFF2-40B4-BE49-F238E27FC236}">
                    <a16:creationId xmlns:a16="http://schemas.microsoft.com/office/drawing/2014/main" id="{25B6FE39-1321-4F79-AF5E-C70B761B4F49}"/>
                  </a:ext>
                </a:extLst>
              </p:cNvPr>
              <p:cNvSpPr>
                <a:spLocks noRot="1" noChangeAspect="1" noMove="1" noResize="1" noEditPoints="1" noAdjustHandles="1" noChangeArrowheads="1" noChangeShapeType="1" noTextEdit="1"/>
              </p:cNvSpPr>
              <p:nvPr/>
            </p:nvSpPr>
            <p:spPr>
              <a:xfrm>
                <a:off x="2564092" y="5691233"/>
                <a:ext cx="899984" cy="523220"/>
              </a:xfrm>
              <a:prstGeom prst="rect">
                <a:avLst/>
              </a:prstGeom>
              <a:blipFill>
                <a:blip r:embed="rId12"/>
                <a:stretch>
                  <a:fillRect/>
                </a:stretch>
              </a:blipFill>
            </p:spPr>
            <p:txBody>
              <a:bodyPr/>
              <a:lstStyle/>
              <a:p>
                <a:r>
                  <a:rPr lang="ja-JP" altLang="en-US">
                    <a:noFill/>
                  </a:rPr>
                  <a:t> </a:t>
                </a:r>
              </a:p>
            </p:txBody>
          </p:sp>
        </mc:Fallback>
      </mc:AlternateContent>
      <p:sp>
        <p:nvSpPr>
          <p:cNvPr id="25" name="フリーフォーム: 図形 24">
            <a:extLst>
              <a:ext uri="{FF2B5EF4-FFF2-40B4-BE49-F238E27FC236}">
                <a16:creationId xmlns:a16="http://schemas.microsoft.com/office/drawing/2014/main" id="{35F8DACE-23CB-4FF4-A298-514662A63A4F}"/>
              </a:ext>
            </a:extLst>
          </p:cNvPr>
          <p:cNvSpPr/>
          <p:nvPr/>
        </p:nvSpPr>
        <p:spPr>
          <a:xfrm>
            <a:off x="3516224" y="2032441"/>
            <a:ext cx="4433104" cy="3455043"/>
          </a:xfrm>
          <a:custGeom>
            <a:avLst/>
            <a:gdLst>
              <a:gd name="connsiteX0" fmla="*/ 0 w 4433104"/>
              <a:gd name="connsiteY0" fmla="*/ 0 h 3455043"/>
              <a:gd name="connsiteX1" fmla="*/ 1215342 w 4433104"/>
              <a:gd name="connsiteY1" fmla="*/ 370390 h 3455043"/>
              <a:gd name="connsiteX2" fmla="*/ 2442258 w 4433104"/>
              <a:gd name="connsiteY2" fmla="*/ 1122745 h 3455043"/>
              <a:gd name="connsiteX3" fmla="*/ 3669175 w 4433104"/>
              <a:gd name="connsiteY3" fmla="*/ 2257064 h 3455043"/>
              <a:gd name="connsiteX4" fmla="*/ 4433104 w 4433104"/>
              <a:gd name="connsiteY4" fmla="*/ 3455043 h 3455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3104" h="3455043">
                <a:moveTo>
                  <a:pt x="0" y="0"/>
                </a:moveTo>
                <a:cubicBezTo>
                  <a:pt x="404149" y="91633"/>
                  <a:pt x="808299" y="183266"/>
                  <a:pt x="1215342" y="370390"/>
                </a:cubicBezTo>
                <a:cubicBezTo>
                  <a:pt x="1622385" y="557514"/>
                  <a:pt x="2033286" y="808299"/>
                  <a:pt x="2442258" y="1122745"/>
                </a:cubicBezTo>
                <a:cubicBezTo>
                  <a:pt x="2851230" y="1437191"/>
                  <a:pt x="3337367" y="1868348"/>
                  <a:pt x="3669175" y="2257064"/>
                </a:cubicBezTo>
                <a:cubicBezTo>
                  <a:pt x="4000983" y="2645780"/>
                  <a:pt x="4217043" y="3050411"/>
                  <a:pt x="4433104" y="345504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3CDB6C23-C3FA-4935-AA94-289795F6E1AB}"/>
              </a:ext>
            </a:extLst>
          </p:cNvPr>
          <p:cNvSpPr/>
          <p:nvPr/>
        </p:nvSpPr>
        <p:spPr>
          <a:xfrm>
            <a:off x="7921411" y="4764895"/>
            <a:ext cx="3806332" cy="954107"/>
          </a:xfrm>
          <a:prstGeom prst="rect">
            <a:avLst/>
          </a:prstGeom>
        </p:spPr>
        <p:txBody>
          <a:bodyPr wrap="square">
            <a:spAutoFit/>
          </a:bodyPr>
          <a:lstStyle/>
          <a:p>
            <a:pPr algn="ctr"/>
            <a:r>
              <a:rPr lang="ja-JP" altLang="en-US" sz="2800" b="1" dirty="0">
                <a:ea typeface="HG丸ｺﾞｼｯｸM-PRO" panose="020F0600000000000000" pitchFamily="50" charset="-128"/>
              </a:rPr>
              <a:t>物体が落下する軌跡を</a:t>
            </a:r>
            <a:endParaRPr lang="en-US" altLang="ja-JP" sz="2800" b="1" dirty="0">
              <a:ea typeface="HG丸ｺﾞｼｯｸM-PRO" panose="020F0600000000000000" pitchFamily="50" charset="-128"/>
            </a:endParaRPr>
          </a:p>
          <a:p>
            <a:pPr algn="ctr"/>
            <a:r>
              <a:rPr lang="ja-JP" altLang="en-US" sz="2800" b="1" dirty="0">
                <a:solidFill>
                  <a:srgbClr val="FF0000"/>
                </a:solidFill>
                <a:ea typeface="HG丸ｺﾞｼｯｸM-PRO" panose="020F0600000000000000" pitchFamily="50" charset="-128"/>
              </a:rPr>
              <a:t>放物線</a:t>
            </a:r>
            <a:r>
              <a:rPr lang="ja-JP" altLang="en-US" sz="2800" b="1" dirty="0">
                <a:ea typeface="HG丸ｺﾞｼｯｸM-PRO" panose="020F0600000000000000" pitchFamily="50" charset="-128"/>
              </a:rPr>
              <a:t>という。</a:t>
            </a:r>
            <a:endParaRPr lang="en-US" altLang="ja-JP" sz="2800" b="1" dirty="0">
              <a:ea typeface="HG丸ｺﾞｼｯｸM-PRO" panose="020F0600000000000000" pitchFamily="50" charset="-128"/>
            </a:endParaRPr>
          </a:p>
        </p:txBody>
      </p:sp>
      <p:sp>
        <p:nvSpPr>
          <p:cNvPr id="27" name="正方形/長方形 26">
            <a:extLst>
              <a:ext uri="{FF2B5EF4-FFF2-40B4-BE49-F238E27FC236}">
                <a16:creationId xmlns:a16="http://schemas.microsoft.com/office/drawing/2014/main" id="{223A3A77-36D9-4AF7-BBE0-E10DE5AD72A5}"/>
              </a:ext>
            </a:extLst>
          </p:cNvPr>
          <p:cNvSpPr/>
          <p:nvPr/>
        </p:nvSpPr>
        <p:spPr>
          <a:xfrm>
            <a:off x="8246800" y="5972373"/>
            <a:ext cx="3671198" cy="369332"/>
          </a:xfrm>
          <a:prstGeom prst="rect">
            <a:avLst/>
          </a:prstGeom>
        </p:spPr>
        <p:txBody>
          <a:bodyPr wrap="none">
            <a:spAutoFit/>
          </a:bodyPr>
          <a:lstStyle/>
          <a:p>
            <a:r>
              <a:rPr lang="ja-JP" altLang="en-US" b="1" dirty="0">
                <a:ea typeface="HG丸ｺﾞｼｯｸM-PRO" panose="020F0600000000000000" pitchFamily="50" charset="-128"/>
              </a:rPr>
              <a:t>軌跡：物体が通った道・通った跡</a:t>
            </a:r>
            <a:endParaRPr lang="en-US" altLang="ja-JP" b="1" dirty="0">
              <a:ea typeface="HG丸ｺﾞｼｯｸM-PRO" panose="020F0600000000000000" pitchFamily="50" charset="-128"/>
            </a:endParaRPr>
          </a:p>
        </p:txBody>
      </p:sp>
      <p:sp>
        <p:nvSpPr>
          <p:cNvPr id="28" name="楕円 27">
            <a:extLst>
              <a:ext uri="{FF2B5EF4-FFF2-40B4-BE49-F238E27FC236}">
                <a16:creationId xmlns:a16="http://schemas.microsoft.com/office/drawing/2014/main" id="{7F8CF474-202F-4CC2-AC18-55A1A7D022D0}"/>
              </a:ext>
            </a:extLst>
          </p:cNvPr>
          <p:cNvSpPr/>
          <p:nvPr/>
        </p:nvSpPr>
        <p:spPr>
          <a:xfrm>
            <a:off x="3415566" y="1900595"/>
            <a:ext cx="186544" cy="18654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Tree>
    <p:extLst>
      <p:ext uri="{BB962C8B-B14F-4D97-AF65-F5344CB8AC3E}">
        <p14:creationId xmlns:p14="http://schemas.microsoft.com/office/powerpoint/2010/main" val="242105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fill="hold" grpId="0" nodeType="clickEffect">
                                  <p:stCondLst>
                                    <p:cond delay="0"/>
                                  </p:stCondLst>
                                  <p:childTnLst>
                                    <p:animMotion origin="layout" path="M 0.00052 0.00023 L 0.10091 0.05741 L 0.20039 0.16829 " pathEditMode="relative" ptsTypes="AAA">
                                      <p:cBhvr>
                                        <p:cTn id="16" dur="2000" fill="hold"/>
                                        <p:tgtEl>
                                          <p:spTgt spid="28"/>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25" grpId="0" animBg="1"/>
      <p:bldP spid="26" grpId="0"/>
      <p:bldP spid="27" grpId="0"/>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1" name="直線矢印コネクタ 140">
            <a:extLst>
              <a:ext uri="{FF2B5EF4-FFF2-40B4-BE49-F238E27FC236}">
                <a16:creationId xmlns:a16="http://schemas.microsoft.com/office/drawing/2014/main" id="{434EBE9C-C360-4462-BFDA-665C51FF2295}"/>
              </a:ext>
            </a:extLst>
          </p:cNvPr>
          <p:cNvCxnSpPr>
            <a:cxnSpLocks/>
            <a:stCxn id="112" idx="0"/>
          </p:cNvCxnSpPr>
          <p:nvPr/>
        </p:nvCxnSpPr>
        <p:spPr>
          <a:xfrm>
            <a:off x="3537343" y="930076"/>
            <a:ext cx="4044" cy="5525886"/>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7547"/>
            <a:ext cx="12213980" cy="613428"/>
          </a:xfrm>
          <a:prstGeom prst="rect">
            <a:avLst/>
          </a:prstGeom>
        </p:spPr>
        <p:txBody>
          <a:bodyPr vert="horz" lIns="68580" tIns="34290" rIns="68580" bIns="3429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３．水平投射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a:xfrm>
            <a:off x="4012841" y="6356860"/>
            <a:ext cx="4114800" cy="365125"/>
          </a:xfrm>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15</a:t>
            </a:fld>
            <a:endParaRPr kumimoji="1" lang="ja-JP" altLang="en-US"/>
          </a:p>
        </p:txBody>
      </p:sp>
      <p:sp>
        <p:nvSpPr>
          <p:cNvPr id="39" name="フリーフォーム 25">
            <a:extLst>
              <a:ext uri="{FF2B5EF4-FFF2-40B4-BE49-F238E27FC236}">
                <a16:creationId xmlns:a16="http://schemas.microsoft.com/office/drawing/2014/main" id="{5A869890-0C46-440A-B0EE-FEF5B0541EC6}"/>
              </a:ext>
            </a:extLst>
          </p:cNvPr>
          <p:cNvSpPr/>
          <p:nvPr/>
        </p:nvSpPr>
        <p:spPr>
          <a:xfrm>
            <a:off x="3606887" y="1034805"/>
            <a:ext cx="2732936" cy="5224803"/>
          </a:xfrm>
          <a:custGeom>
            <a:avLst/>
            <a:gdLst>
              <a:gd name="connsiteX0" fmla="*/ 129657 w 12397857"/>
              <a:gd name="connsiteY0" fmla="*/ 72215 h 7095315"/>
              <a:gd name="connsiteX1" fmla="*/ 370957 w 12397857"/>
              <a:gd name="connsiteY1" fmla="*/ 84915 h 7095315"/>
              <a:gd name="connsiteX2" fmla="*/ 3266557 w 12397857"/>
              <a:gd name="connsiteY2" fmla="*/ 923115 h 7095315"/>
              <a:gd name="connsiteX3" fmla="*/ 9565757 w 12397857"/>
              <a:gd name="connsiteY3" fmla="*/ 3907615 h 7095315"/>
              <a:gd name="connsiteX4" fmla="*/ 12397857 w 12397857"/>
              <a:gd name="connsiteY4" fmla="*/ 7095315 h 7095315"/>
              <a:gd name="connsiteX0" fmla="*/ 129657 w 12397857"/>
              <a:gd name="connsiteY0" fmla="*/ 72215 h 7095315"/>
              <a:gd name="connsiteX1" fmla="*/ 370957 w 12397857"/>
              <a:gd name="connsiteY1" fmla="*/ 84915 h 7095315"/>
              <a:gd name="connsiteX2" fmla="*/ 3266557 w 12397857"/>
              <a:gd name="connsiteY2" fmla="*/ 923115 h 7095315"/>
              <a:gd name="connsiteX3" fmla="*/ 9387957 w 12397857"/>
              <a:gd name="connsiteY3" fmla="*/ 3907615 h 7095315"/>
              <a:gd name="connsiteX4" fmla="*/ 12397857 w 12397857"/>
              <a:gd name="connsiteY4" fmla="*/ 7095315 h 7095315"/>
              <a:gd name="connsiteX0" fmla="*/ 122484 w 12390684"/>
              <a:gd name="connsiteY0" fmla="*/ 73091 h 7096191"/>
              <a:gd name="connsiteX1" fmla="*/ 363784 w 12390684"/>
              <a:gd name="connsiteY1" fmla="*/ 85791 h 7096191"/>
              <a:gd name="connsiteX2" fmla="*/ 3132384 w 12390684"/>
              <a:gd name="connsiteY2" fmla="*/ 936691 h 7096191"/>
              <a:gd name="connsiteX3" fmla="*/ 9380784 w 12390684"/>
              <a:gd name="connsiteY3" fmla="*/ 3908491 h 7096191"/>
              <a:gd name="connsiteX4" fmla="*/ 12390684 w 12390684"/>
              <a:gd name="connsiteY4" fmla="*/ 7096191 h 7096191"/>
              <a:gd name="connsiteX0" fmla="*/ 0 w 12268200"/>
              <a:gd name="connsiteY0" fmla="*/ 0 h 7023100"/>
              <a:gd name="connsiteX1" fmla="*/ 3009900 w 12268200"/>
              <a:gd name="connsiteY1" fmla="*/ 863600 h 7023100"/>
              <a:gd name="connsiteX2" fmla="*/ 9258300 w 12268200"/>
              <a:gd name="connsiteY2" fmla="*/ 3835400 h 7023100"/>
              <a:gd name="connsiteX3" fmla="*/ 12268200 w 12268200"/>
              <a:gd name="connsiteY3" fmla="*/ 7023100 h 7023100"/>
              <a:gd name="connsiteX0" fmla="*/ 0 w 12268200"/>
              <a:gd name="connsiteY0" fmla="*/ 0 h 7023100"/>
              <a:gd name="connsiteX1" fmla="*/ 3009900 w 12268200"/>
              <a:gd name="connsiteY1" fmla="*/ 863600 h 7023100"/>
              <a:gd name="connsiteX2" fmla="*/ 9258300 w 12268200"/>
              <a:gd name="connsiteY2" fmla="*/ 3835400 h 7023100"/>
              <a:gd name="connsiteX3" fmla="*/ 12268200 w 12268200"/>
              <a:gd name="connsiteY3" fmla="*/ 7023100 h 7023100"/>
              <a:gd name="connsiteX0" fmla="*/ 0 w 12268200"/>
              <a:gd name="connsiteY0" fmla="*/ 0 h 7023100"/>
              <a:gd name="connsiteX1" fmla="*/ 3009900 w 12268200"/>
              <a:gd name="connsiteY1" fmla="*/ 863600 h 7023100"/>
              <a:gd name="connsiteX2" fmla="*/ 9258300 w 12268200"/>
              <a:gd name="connsiteY2" fmla="*/ 3835400 h 7023100"/>
              <a:gd name="connsiteX3" fmla="*/ 12268200 w 12268200"/>
              <a:gd name="connsiteY3" fmla="*/ 7023100 h 7023100"/>
              <a:gd name="connsiteX0" fmla="*/ 0 w 12268200"/>
              <a:gd name="connsiteY0" fmla="*/ 0 h 7023100"/>
              <a:gd name="connsiteX1" fmla="*/ 3009900 w 12268200"/>
              <a:gd name="connsiteY1" fmla="*/ 863600 h 7023100"/>
              <a:gd name="connsiteX2" fmla="*/ 12268200 w 12268200"/>
              <a:gd name="connsiteY2" fmla="*/ 7023100 h 7023100"/>
              <a:gd name="connsiteX0" fmla="*/ 0 w 12268200"/>
              <a:gd name="connsiteY0" fmla="*/ 0 h 7023100"/>
              <a:gd name="connsiteX1" fmla="*/ 3009900 w 12268200"/>
              <a:gd name="connsiteY1" fmla="*/ 863600 h 7023100"/>
              <a:gd name="connsiteX2" fmla="*/ 12268200 w 12268200"/>
              <a:gd name="connsiteY2" fmla="*/ 7023100 h 7023100"/>
              <a:gd name="connsiteX0" fmla="*/ 0 w 12268200"/>
              <a:gd name="connsiteY0" fmla="*/ 0 h 7023100"/>
              <a:gd name="connsiteX1" fmla="*/ 3009900 w 12268200"/>
              <a:gd name="connsiteY1" fmla="*/ 863600 h 7023100"/>
              <a:gd name="connsiteX2" fmla="*/ 12268200 w 12268200"/>
              <a:gd name="connsiteY2" fmla="*/ 7023100 h 7023100"/>
              <a:gd name="connsiteX0" fmla="*/ 0 w 12268200"/>
              <a:gd name="connsiteY0" fmla="*/ 129 h 7023229"/>
              <a:gd name="connsiteX1" fmla="*/ 3009900 w 12268200"/>
              <a:gd name="connsiteY1" fmla="*/ 863729 h 7023229"/>
              <a:gd name="connsiteX2" fmla="*/ 12268200 w 12268200"/>
              <a:gd name="connsiteY2" fmla="*/ 7023229 h 7023229"/>
              <a:gd name="connsiteX0" fmla="*/ 0 w 12268200"/>
              <a:gd name="connsiteY0" fmla="*/ 0 h 7023100"/>
              <a:gd name="connsiteX1" fmla="*/ 12268200 w 12268200"/>
              <a:gd name="connsiteY1" fmla="*/ 7023100 h 7023100"/>
              <a:gd name="connsiteX0" fmla="*/ 0 w 12268200"/>
              <a:gd name="connsiteY0" fmla="*/ 550 h 7023650"/>
              <a:gd name="connsiteX1" fmla="*/ 12268200 w 12268200"/>
              <a:gd name="connsiteY1" fmla="*/ 7023650 h 7023650"/>
              <a:gd name="connsiteX0" fmla="*/ 0 w 12268200"/>
              <a:gd name="connsiteY0" fmla="*/ 509 h 7023609"/>
              <a:gd name="connsiteX1" fmla="*/ 12268200 w 12268200"/>
              <a:gd name="connsiteY1" fmla="*/ 7023609 h 7023609"/>
              <a:gd name="connsiteX0" fmla="*/ 0 w 12268200"/>
              <a:gd name="connsiteY0" fmla="*/ 0 h 7023100"/>
              <a:gd name="connsiteX1" fmla="*/ 12268200 w 12268200"/>
              <a:gd name="connsiteY1" fmla="*/ 7023100 h 7023100"/>
              <a:gd name="connsiteX0" fmla="*/ 0 w 12268200"/>
              <a:gd name="connsiteY0" fmla="*/ 0 h 7023100"/>
              <a:gd name="connsiteX1" fmla="*/ 12268200 w 12268200"/>
              <a:gd name="connsiteY1" fmla="*/ 7023100 h 7023100"/>
              <a:gd name="connsiteX0" fmla="*/ 0 w 12255500"/>
              <a:gd name="connsiteY0" fmla="*/ 0 h 6502400"/>
              <a:gd name="connsiteX1" fmla="*/ 12255500 w 12255500"/>
              <a:gd name="connsiteY1" fmla="*/ 6502400 h 6502400"/>
              <a:gd name="connsiteX0" fmla="*/ 0 w 12255500"/>
              <a:gd name="connsiteY0" fmla="*/ 0 h 6502400"/>
              <a:gd name="connsiteX1" fmla="*/ 12255500 w 12255500"/>
              <a:gd name="connsiteY1" fmla="*/ 6502400 h 6502400"/>
              <a:gd name="connsiteX0" fmla="*/ 0 w 12255500"/>
              <a:gd name="connsiteY0" fmla="*/ 0 h 6502400"/>
              <a:gd name="connsiteX1" fmla="*/ 12255500 w 12255500"/>
              <a:gd name="connsiteY1" fmla="*/ 6502400 h 6502400"/>
              <a:gd name="connsiteX0" fmla="*/ 0 w 12255500"/>
              <a:gd name="connsiteY0" fmla="*/ 0 h 6502400"/>
              <a:gd name="connsiteX1" fmla="*/ 12255500 w 12255500"/>
              <a:gd name="connsiteY1" fmla="*/ 6502400 h 6502400"/>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Lst>
            <a:ahLst/>
            <a:cxnLst>
              <a:cxn ang="0">
                <a:pos x="connsiteX0" y="connsiteY0"/>
              </a:cxn>
              <a:cxn ang="0">
                <a:pos x="connsiteX1" y="connsiteY1"/>
              </a:cxn>
            </a:cxnLst>
            <a:rect l="l" t="t" r="r" b="b"/>
            <a:pathLst>
              <a:path w="10832865" h="6431165">
                <a:moveTo>
                  <a:pt x="0" y="0"/>
                </a:moveTo>
                <a:cubicBezTo>
                  <a:pt x="5039409" y="66965"/>
                  <a:pt x="9378983" y="4488796"/>
                  <a:pt x="10832865" y="6431165"/>
                </a:cubicBezTo>
              </a:path>
            </a:pathLst>
          </a:cu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59" name="正方形/長方形 58">
                <a:extLst>
                  <a:ext uri="{FF2B5EF4-FFF2-40B4-BE49-F238E27FC236}">
                    <a16:creationId xmlns:a16="http://schemas.microsoft.com/office/drawing/2014/main" id="{F0A81B95-75AE-4A14-9DF6-5E167C91201A}"/>
                  </a:ext>
                </a:extLst>
              </p:cNvPr>
              <p:cNvSpPr/>
              <p:nvPr/>
            </p:nvSpPr>
            <p:spPr>
              <a:xfrm>
                <a:off x="6757505" y="866465"/>
                <a:ext cx="892249"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rPr>
                        <m:t>𝒙</m:t>
                      </m:r>
                      <m:r>
                        <a:rPr lang="ja-JP" altLang="en-US" b="1" i="1">
                          <a:solidFill>
                            <a:schemeClr val="tx1"/>
                          </a:solidFill>
                          <a:latin typeface="Cambria Math" panose="02040503050406030204" pitchFamily="18" charset="0"/>
                        </a:rPr>
                        <m:t>軸</m:t>
                      </m:r>
                    </m:oMath>
                  </m:oMathPara>
                </a14:m>
                <a:endParaRPr lang="ja-JP" altLang="en-US" dirty="0">
                  <a:solidFill>
                    <a:schemeClr val="tx1"/>
                  </a:solidFill>
                  <a:ea typeface="HG丸ｺﾞｼｯｸM-PRO" panose="020F0600000000000000" pitchFamily="50" charset="-128"/>
                </a:endParaRPr>
              </a:p>
            </p:txBody>
          </p:sp>
        </mc:Choice>
        <mc:Fallback xmlns="">
          <p:sp>
            <p:nvSpPr>
              <p:cNvPr id="59" name="正方形/長方形 58">
                <a:extLst>
                  <a:ext uri="{FF2B5EF4-FFF2-40B4-BE49-F238E27FC236}">
                    <a16:creationId xmlns:a16="http://schemas.microsoft.com/office/drawing/2014/main" id="{F0A81B95-75AE-4A14-9DF6-5E167C91201A}"/>
                  </a:ext>
                </a:extLst>
              </p:cNvPr>
              <p:cNvSpPr>
                <a:spLocks noRot="1" noChangeAspect="1" noMove="1" noResize="1" noEditPoints="1" noAdjustHandles="1" noChangeArrowheads="1" noChangeShapeType="1" noTextEdit="1"/>
              </p:cNvSpPr>
              <p:nvPr/>
            </p:nvSpPr>
            <p:spPr>
              <a:xfrm>
                <a:off x="6757505" y="866465"/>
                <a:ext cx="892249" cy="369332"/>
              </a:xfrm>
              <a:prstGeom prst="rect">
                <a:avLst/>
              </a:prstGeom>
              <a:blipFill>
                <a:blip r:embed="rId2"/>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0" name="正方形/長方形 59">
                <a:extLst>
                  <a:ext uri="{FF2B5EF4-FFF2-40B4-BE49-F238E27FC236}">
                    <a16:creationId xmlns:a16="http://schemas.microsoft.com/office/drawing/2014/main" id="{868419ED-DAD0-4A63-842C-832B0DD230BF}"/>
                  </a:ext>
                </a:extLst>
              </p:cNvPr>
              <p:cNvSpPr/>
              <p:nvPr/>
            </p:nvSpPr>
            <p:spPr>
              <a:xfrm>
                <a:off x="3457516" y="6171376"/>
                <a:ext cx="89998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rPr>
                        <m:t>𝒚</m:t>
                      </m:r>
                      <m:r>
                        <a:rPr lang="ja-JP" altLang="en-US" b="1" i="1">
                          <a:solidFill>
                            <a:schemeClr val="tx1"/>
                          </a:solidFill>
                          <a:latin typeface="Cambria Math" panose="02040503050406030204" pitchFamily="18" charset="0"/>
                        </a:rPr>
                        <m:t>軸</m:t>
                      </m:r>
                    </m:oMath>
                  </m:oMathPara>
                </a14:m>
                <a:endParaRPr lang="ja-JP" altLang="en-US" dirty="0">
                  <a:solidFill>
                    <a:schemeClr val="tx1"/>
                  </a:solidFill>
                  <a:ea typeface="HG丸ｺﾞｼｯｸM-PRO" panose="020F0600000000000000" pitchFamily="50" charset="-128"/>
                </a:endParaRPr>
              </a:p>
            </p:txBody>
          </p:sp>
        </mc:Choice>
        <mc:Fallback xmlns="">
          <p:sp>
            <p:nvSpPr>
              <p:cNvPr id="60" name="正方形/長方形 59">
                <a:extLst>
                  <a:ext uri="{FF2B5EF4-FFF2-40B4-BE49-F238E27FC236}">
                    <a16:creationId xmlns:a16="http://schemas.microsoft.com/office/drawing/2014/main" id="{868419ED-DAD0-4A63-842C-832B0DD230BF}"/>
                  </a:ext>
                </a:extLst>
              </p:cNvPr>
              <p:cNvSpPr>
                <a:spLocks noRot="1" noChangeAspect="1" noMove="1" noResize="1" noEditPoints="1" noAdjustHandles="1" noChangeArrowheads="1" noChangeShapeType="1" noTextEdit="1"/>
              </p:cNvSpPr>
              <p:nvPr/>
            </p:nvSpPr>
            <p:spPr>
              <a:xfrm>
                <a:off x="3457516" y="6171376"/>
                <a:ext cx="899984" cy="369332"/>
              </a:xfrm>
              <a:prstGeom prst="rect">
                <a:avLst/>
              </a:prstGeom>
              <a:blipFill>
                <a:blip r:embed="rId3"/>
                <a:stretch>
                  <a:fillRect b="-6557"/>
                </a:stretch>
              </a:blipFill>
            </p:spPr>
            <p:txBody>
              <a:bodyPr/>
              <a:lstStyle/>
              <a:p>
                <a:r>
                  <a:rPr lang="ja-JP" altLang="en-US">
                    <a:noFill/>
                  </a:rPr>
                  <a:t> </a:t>
                </a:r>
              </a:p>
            </p:txBody>
          </p:sp>
        </mc:Fallback>
      </mc:AlternateContent>
      <p:cxnSp>
        <p:nvCxnSpPr>
          <p:cNvPr id="61" name="直線矢印コネクタ 60">
            <a:extLst>
              <a:ext uri="{FF2B5EF4-FFF2-40B4-BE49-F238E27FC236}">
                <a16:creationId xmlns:a16="http://schemas.microsoft.com/office/drawing/2014/main" id="{4678DD3F-92FC-445A-A760-561D1652A4B1}"/>
              </a:ext>
            </a:extLst>
          </p:cNvPr>
          <p:cNvCxnSpPr>
            <a:cxnSpLocks/>
          </p:cNvCxnSpPr>
          <p:nvPr/>
        </p:nvCxnSpPr>
        <p:spPr>
          <a:xfrm>
            <a:off x="3546770" y="1031202"/>
            <a:ext cx="0" cy="5299683"/>
          </a:xfrm>
          <a:prstGeom prst="straightConnector1">
            <a:avLst/>
          </a:prstGeom>
          <a:ln w="190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63" name="直線矢印コネクタ 62">
            <a:extLst>
              <a:ext uri="{FF2B5EF4-FFF2-40B4-BE49-F238E27FC236}">
                <a16:creationId xmlns:a16="http://schemas.microsoft.com/office/drawing/2014/main" id="{972D4E3B-E33F-473E-8AFE-642113CCC7A9}"/>
              </a:ext>
            </a:extLst>
          </p:cNvPr>
          <p:cNvCxnSpPr>
            <a:cxnSpLocks/>
          </p:cNvCxnSpPr>
          <p:nvPr/>
        </p:nvCxnSpPr>
        <p:spPr>
          <a:xfrm>
            <a:off x="4216630" y="1031202"/>
            <a:ext cx="0" cy="2906316"/>
          </a:xfrm>
          <a:prstGeom prst="straightConnector1">
            <a:avLst/>
          </a:prstGeom>
          <a:ln w="190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D6C3B9E0-EA36-4AEC-A690-972A3DEA6250}"/>
              </a:ext>
            </a:extLst>
          </p:cNvPr>
          <p:cNvCxnSpPr>
            <a:cxnSpLocks/>
          </p:cNvCxnSpPr>
          <p:nvPr/>
        </p:nvCxnSpPr>
        <p:spPr>
          <a:xfrm>
            <a:off x="4927584" y="1031202"/>
            <a:ext cx="0" cy="2906316"/>
          </a:xfrm>
          <a:prstGeom prst="straightConnector1">
            <a:avLst/>
          </a:prstGeom>
          <a:ln w="190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60746B1D-993C-49EE-904E-3FE8AE374F7B}"/>
              </a:ext>
            </a:extLst>
          </p:cNvPr>
          <p:cNvCxnSpPr>
            <a:cxnSpLocks/>
          </p:cNvCxnSpPr>
          <p:nvPr/>
        </p:nvCxnSpPr>
        <p:spPr>
          <a:xfrm>
            <a:off x="6276262" y="4624875"/>
            <a:ext cx="0" cy="1706010"/>
          </a:xfrm>
          <a:prstGeom prst="straightConnector1">
            <a:avLst/>
          </a:prstGeom>
          <a:ln w="190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C13CC029-C9D6-4661-A22D-AD02200C9374}"/>
              </a:ext>
            </a:extLst>
          </p:cNvPr>
          <p:cNvCxnSpPr>
            <a:cxnSpLocks/>
          </p:cNvCxnSpPr>
          <p:nvPr/>
        </p:nvCxnSpPr>
        <p:spPr>
          <a:xfrm>
            <a:off x="2894792" y="1050790"/>
            <a:ext cx="4070511" cy="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4A210344-DCF3-4CB0-B894-E394A0AEF687}"/>
              </a:ext>
            </a:extLst>
          </p:cNvPr>
          <p:cNvCxnSpPr>
            <a:cxnSpLocks/>
          </p:cNvCxnSpPr>
          <p:nvPr/>
        </p:nvCxnSpPr>
        <p:spPr>
          <a:xfrm flipH="1" flipV="1">
            <a:off x="1921005" y="1353475"/>
            <a:ext cx="4856159" cy="3782"/>
          </a:xfrm>
          <a:prstGeom prst="straightConnector1">
            <a:avLst/>
          </a:prstGeom>
          <a:ln w="190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0691DE0D-8A15-4077-B6BA-779D778F31D7}"/>
              </a:ext>
            </a:extLst>
          </p:cNvPr>
          <p:cNvCxnSpPr>
            <a:cxnSpLocks/>
          </p:cNvCxnSpPr>
          <p:nvPr/>
        </p:nvCxnSpPr>
        <p:spPr>
          <a:xfrm flipH="1" flipV="1">
            <a:off x="1921005" y="2276654"/>
            <a:ext cx="4856159" cy="1"/>
          </a:xfrm>
          <a:prstGeom prst="straightConnector1">
            <a:avLst/>
          </a:prstGeom>
          <a:ln w="190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96" name="直線矢印コネクタ 95">
            <a:extLst>
              <a:ext uri="{FF2B5EF4-FFF2-40B4-BE49-F238E27FC236}">
                <a16:creationId xmlns:a16="http://schemas.microsoft.com/office/drawing/2014/main" id="{E9829B30-09B6-4511-8AF1-0C70E69BA3FA}"/>
              </a:ext>
            </a:extLst>
          </p:cNvPr>
          <p:cNvCxnSpPr>
            <a:cxnSpLocks/>
          </p:cNvCxnSpPr>
          <p:nvPr/>
        </p:nvCxnSpPr>
        <p:spPr>
          <a:xfrm flipH="1" flipV="1">
            <a:off x="2883237" y="4724619"/>
            <a:ext cx="3893926" cy="3763"/>
          </a:xfrm>
          <a:prstGeom prst="straightConnector1">
            <a:avLst/>
          </a:prstGeom>
          <a:ln w="190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00" name="直線矢印コネクタ 99">
            <a:extLst>
              <a:ext uri="{FF2B5EF4-FFF2-40B4-BE49-F238E27FC236}">
                <a16:creationId xmlns:a16="http://schemas.microsoft.com/office/drawing/2014/main" id="{45480A31-11AB-4145-81AF-AD57F3D0EDDD}"/>
              </a:ext>
            </a:extLst>
          </p:cNvPr>
          <p:cNvCxnSpPr>
            <a:cxnSpLocks/>
          </p:cNvCxnSpPr>
          <p:nvPr/>
        </p:nvCxnSpPr>
        <p:spPr>
          <a:xfrm flipH="1" flipV="1">
            <a:off x="2097808" y="5939434"/>
            <a:ext cx="4679356" cy="14805"/>
          </a:xfrm>
          <a:prstGeom prst="straightConnector1">
            <a:avLst/>
          </a:prstGeom>
          <a:ln w="190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04" name="円/楕円 15">
            <a:extLst>
              <a:ext uri="{FF2B5EF4-FFF2-40B4-BE49-F238E27FC236}">
                <a16:creationId xmlns:a16="http://schemas.microsoft.com/office/drawing/2014/main" id="{34E3115E-DE2F-4579-8D77-CA5A1D14871E}"/>
              </a:ext>
            </a:extLst>
          </p:cNvPr>
          <p:cNvSpPr/>
          <p:nvPr/>
        </p:nvSpPr>
        <p:spPr>
          <a:xfrm>
            <a:off x="4145519" y="1245377"/>
            <a:ext cx="202238" cy="202238"/>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ea typeface="HG丸ｺﾞｼｯｸM-PRO" panose="020F0600000000000000" pitchFamily="50" charset="-128"/>
            </a:endParaRPr>
          </a:p>
        </p:txBody>
      </p:sp>
      <p:sp>
        <p:nvSpPr>
          <p:cNvPr id="107" name="円/楕円 15">
            <a:extLst>
              <a:ext uri="{FF2B5EF4-FFF2-40B4-BE49-F238E27FC236}">
                <a16:creationId xmlns:a16="http://schemas.microsoft.com/office/drawing/2014/main" id="{1B6CA115-4B36-4FDE-804B-72B2DBB039C8}"/>
              </a:ext>
            </a:extLst>
          </p:cNvPr>
          <p:cNvSpPr/>
          <p:nvPr/>
        </p:nvSpPr>
        <p:spPr>
          <a:xfrm>
            <a:off x="4839765" y="2182615"/>
            <a:ext cx="202238" cy="202238"/>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ea typeface="HG丸ｺﾞｼｯｸM-PRO" panose="020F0600000000000000" pitchFamily="50" charset="-128"/>
            </a:endParaRPr>
          </a:p>
        </p:txBody>
      </p:sp>
      <p:sp>
        <p:nvSpPr>
          <p:cNvPr id="108" name="円/楕円 15">
            <a:extLst>
              <a:ext uri="{FF2B5EF4-FFF2-40B4-BE49-F238E27FC236}">
                <a16:creationId xmlns:a16="http://schemas.microsoft.com/office/drawing/2014/main" id="{EC3B696A-3713-4D97-9C9F-5426C7E22167}"/>
              </a:ext>
            </a:extLst>
          </p:cNvPr>
          <p:cNvSpPr/>
          <p:nvPr/>
        </p:nvSpPr>
        <p:spPr>
          <a:xfrm>
            <a:off x="6192520" y="5864641"/>
            <a:ext cx="202238" cy="202238"/>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ea typeface="HG丸ｺﾞｼｯｸM-PRO" panose="020F0600000000000000" pitchFamily="50" charset="-128"/>
            </a:endParaRPr>
          </a:p>
        </p:txBody>
      </p:sp>
      <p:cxnSp>
        <p:nvCxnSpPr>
          <p:cNvPr id="111" name="直線矢印コネクタ 110">
            <a:extLst>
              <a:ext uri="{FF2B5EF4-FFF2-40B4-BE49-F238E27FC236}">
                <a16:creationId xmlns:a16="http://schemas.microsoft.com/office/drawing/2014/main" id="{A2F7CC6D-0BD1-4B4F-8D33-1E6BC63F97A0}"/>
              </a:ext>
            </a:extLst>
          </p:cNvPr>
          <p:cNvCxnSpPr/>
          <p:nvPr/>
        </p:nvCxnSpPr>
        <p:spPr>
          <a:xfrm>
            <a:off x="3546770" y="1043086"/>
            <a:ext cx="710619" cy="0"/>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2" name="円/楕円 15">
            <a:extLst>
              <a:ext uri="{FF2B5EF4-FFF2-40B4-BE49-F238E27FC236}">
                <a16:creationId xmlns:a16="http://schemas.microsoft.com/office/drawing/2014/main" id="{CB056803-DE38-48FE-9A60-4C4394682A8B}"/>
              </a:ext>
            </a:extLst>
          </p:cNvPr>
          <p:cNvSpPr/>
          <p:nvPr/>
        </p:nvSpPr>
        <p:spPr>
          <a:xfrm>
            <a:off x="3436224" y="930076"/>
            <a:ext cx="202238" cy="202238"/>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ea typeface="HG丸ｺﾞｼｯｸM-PRO" panose="020F0600000000000000" pitchFamily="50" charset="-128"/>
            </a:endParaRPr>
          </a:p>
        </p:txBody>
      </p:sp>
      <p:cxnSp>
        <p:nvCxnSpPr>
          <p:cNvPr id="115" name="直線矢印コネクタ 114">
            <a:extLst>
              <a:ext uri="{FF2B5EF4-FFF2-40B4-BE49-F238E27FC236}">
                <a16:creationId xmlns:a16="http://schemas.microsoft.com/office/drawing/2014/main" id="{F5004E02-AADD-47FB-B86A-776405F0E00E}"/>
              </a:ext>
            </a:extLst>
          </p:cNvPr>
          <p:cNvCxnSpPr>
            <a:cxnSpLocks/>
          </p:cNvCxnSpPr>
          <p:nvPr/>
        </p:nvCxnSpPr>
        <p:spPr>
          <a:xfrm>
            <a:off x="4225446" y="1356052"/>
            <a:ext cx="710686" cy="605763"/>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直線矢印コネクタ 115">
            <a:extLst>
              <a:ext uri="{FF2B5EF4-FFF2-40B4-BE49-F238E27FC236}">
                <a16:creationId xmlns:a16="http://schemas.microsoft.com/office/drawing/2014/main" id="{AD45A794-D561-46FA-95A2-A930D44AA9ED}"/>
              </a:ext>
            </a:extLst>
          </p:cNvPr>
          <p:cNvCxnSpPr>
            <a:cxnSpLocks/>
          </p:cNvCxnSpPr>
          <p:nvPr/>
        </p:nvCxnSpPr>
        <p:spPr>
          <a:xfrm>
            <a:off x="4230520" y="1966425"/>
            <a:ext cx="710619" cy="0"/>
          </a:xfrm>
          <a:prstGeom prst="straightConnector1">
            <a:avLst/>
          </a:prstGeom>
          <a:ln w="1905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17" name="直線矢印コネクタ 116">
            <a:extLst>
              <a:ext uri="{FF2B5EF4-FFF2-40B4-BE49-F238E27FC236}">
                <a16:creationId xmlns:a16="http://schemas.microsoft.com/office/drawing/2014/main" id="{7EA2F64D-02B1-4747-AC8A-5B7CB1CFE1E6}"/>
              </a:ext>
            </a:extLst>
          </p:cNvPr>
          <p:cNvCxnSpPr>
            <a:cxnSpLocks/>
          </p:cNvCxnSpPr>
          <p:nvPr/>
        </p:nvCxnSpPr>
        <p:spPr>
          <a:xfrm>
            <a:off x="4927584" y="1351201"/>
            <a:ext cx="0" cy="617105"/>
          </a:xfrm>
          <a:prstGeom prst="straightConnector1">
            <a:avLst/>
          </a:prstGeom>
          <a:ln w="1905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20" name="直線矢印コネクタ 119">
            <a:extLst>
              <a:ext uri="{FF2B5EF4-FFF2-40B4-BE49-F238E27FC236}">
                <a16:creationId xmlns:a16="http://schemas.microsoft.com/office/drawing/2014/main" id="{3EEF9E3E-4A51-49B2-9281-4F362EDDD985}"/>
              </a:ext>
            </a:extLst>
          </p:cNvPr>
          <p:cNvCxnSpPr>
            <a:cxnSpLocks/>
          </p:cNvCxnSpPr>
          <p:nvPr/>
        </p:nvCxnSpPr>
        <p:spPr>
          <a:xfrm>
            <a:off x="4257389" y="1353475"/>
            <a:ext cx="67019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直線矢印コネクタ 120">
            <a:extLst>
              <a:ext uri="{FF2B5EF4-FFF2-40B4-BE49-F238E27FC236}">
                <a16:creationId xmlns:a16="http://schemas.microsoft.com/office/drawing/2014/main" id="{A8E44775-6501-41B3-8EE8-857D3CA94797}"/>
              </a:ext>
            </a:extLst>
          </p:cNvPr>
          <p:cNvCxnSpPr>
            <a:cxnSpLocks/>
          </p:cNvCxnSpPr>
          <p:nvPr/>
        </p:nvCxnSpPr>
        <p:spPr>
          <a:xfrm>
            <a:off x="4243132" y="1344043"/>
            <a:ext cx="0" cy="6409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矢印コネクタ 125">
            <a:extLst>
              <a:ext uri="{FF2B5EF4-FFF2-40B4-BE49-F238E27FC236}">
                <a16:creationId xmlns:a16="http://schemas.microsoft.com/office/drawing/2014/main" id="{88A25916-A86E-4D48-BB58-E5D17E852752}"/>
              </a:ext>
            </a:extLst>
          </p:cNvPr>
          <p:cNvCxnSpPr>
            <a:cxnSpLocks/>
          </p:cNvCxnSpPr>
          <p:nvPr/>
        </p:nvCxnSpPr>
        <p:spPr>
          <a:xfrm>
            <a:off x="4949959" y="2301445"/>
            <a:ext cx="0" cy="11973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矢印コネクタ 128">
            <a:extLst>
              <a:ext uri="{FF2B5EF4-FFF2-40B4-BE49-F238E27FC236}">
                <a16:creationId xmlns:a16="http://schemas.microsoft.com/office/drawing/2014/main" id="{A6A3752C-3C7E-442A-950D-DF50A19DD92D}"/>
              </a:ext>
            </a:extLst>
          </p:cNvPr>
          <p:cNvCxnSpPr>
            <a:cxnSpLocks/>
          </p:cNvCxnSpPr>
          <p:nvPr/>
        </p:nvCxnSpPr>
        <p:spPr>
          <a:xfrm>
            <a:off x="4967854" y="2307644"/>
            <a:ext cx="597925" cy="1194083"/>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直線矢印コネクタ 130">
            <a:extLst>
              <a:ext uri="{FF2B5EF4-FFF2-40B4-BE49-F238E27FC236}">
                <a16:creationId xmlns:a16="http://schemas.microsoft.com/office/drawing/2014/main" id="{2F2D851B-87C5-4A93-B21D-D14AEE3CFDC8}"/>
              </a:ext>
            </a:extLst>
          </p:cNvPr>
          <p:cNvCxnSpPr>
            <a:cxnSpLocks/>
          </p:cNvCxnSpPr>
          <p:nvPr/>
        </p:nvCxnSpPr>
        <p:spPr>
          <a:xfrm>
            <a:off x="4949959" y="3498755"/>
            <a:ext cx="615820" cy="0"/>
          </a:xfrm>
          <a:prstGeom prst="straightConnector1">
            <a:avLst/>
          </a:prstGeom>
          <a:ln w="1905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32" name="直線矢印コネクタ 131">
            <a:extLst>
              <a:ext uri="{FF2B5EF4-FFF2-40B4-BE49-F238E27FC236}">
                <a16:creationId xmlns:a16="http://schemas.microsoft.com/office/drawing/2014/main" id="{8B100A49-9DBA-444C-8BBB-533D1A6EFC07}"/>
              </a:ext>
            </a:extLst>
          </p:cNvPr>
          <p:cNvCxnSpPr>
            <a:cxnSpLocks/>
          </p:cNvCxnSpPr>
          <p:nvPr/>
        </p:nvCxnSpPr>
        <p:spPr>
          <a:xfrm>
            <a:off x="5565779" y="2307945"/>
            <a:ext cx="0" cy="1223692"/>
          </a:xfrm>
          <a:prstGeom prst="straightConnector1">
            <a:avLst/>
          </a:prstGeom>
          <a:ln w="1905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40" name="直線矢印コネクタ 139">
            <a:extLst>
              <a:ext uri="{FF2B5EF4-FFF2-40B4-BE49-F238E27FC236}">
                <a16:creationId xmlns:a16="http://schemas.microsoft.com/office/drawing/2014/main" id="{4C819A41-4B1F-4836-87E0-D7461181631F}"/>
              </a:ext>
            </a:extLst>
          </p:cNvPr>
          <p:cNvCxnSpPr>
            <a:cxnSpLocks/>
          </p:cNvCxnSpPr>
          <p:nvPr/>
        </p:nvCxnSpPr>
        <p:spPr>
          <a:xfrm>
            <a:off x="5019903" y="2301445"/>
            <a:ext cx="54587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3" name="円/楕円 15">
            <a:extLst>
              <a:ext uri="{FF2B5EF4-FFF2-40B4-BE49-F238E27FC236}">
                <a16:creationId xmlns:a16="http://schemas.microsoft.com/office/drawing/2014/main" id="{CD03E007-EB0E-4989-AABB-F0FF09B4055B}"/>
              </a:ext>
            </a:extLst>
          </p:cNvPr>
          <p:cNvSpPr/>
          <p:nvPr/>
        </p:nvSpPr>
        <p:spPr>
          <a:xfrm>
            <a:off x="3438246" y="1229689"/>
            <a:ext cx="202238" cy="202238"/>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ea typeface="HG丸ｺﾞｼｯｸM-PRO" panose="020F0600000000000000" pitchFamily="50" charset="-128"/>
            </a:endParaRPr>
          </a:p>
        </p:txBody>
      </p:sp>
      <p:sp>
        <p:nvSpPr>
          <p:cNvPr id="144" name="円/楕円 15">
            <a:extLst>
              <a:ext uri="{FF2B5EF4-FFF2-40B4-BE49-F238E27FC236}">
                <a16:creationId xmlns:a16="http://schemas.microsoft.com/office/drawing/2014/main" id="{5D9811B8-6F00-4387-837D-4C592DC35A70}"/>
              </a:ext>
            </a:extLst>
          </p:cNvPr>
          <p:cNvSpPr/>
          <p:nvPr/>
        </p:nvSpPr>
        <p:spPr>
          <a:xfrm>
            <a:off x="3448917" y="2159566"/>
            <a:ext cx="202238" cy="202238"/>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ea typeface="HG丸ｺﾞｼｯｸM-PRO" panose="020F0600000000000000" pitchFamily="50" charset="-128"/>
            </a:endParaRPr>
          </a:p>
        </p:txBody>
      </p:sp>
      <p:sp>
        <p:nvSpPr>
          <p:cNvPr id="145" name="円/楕円 15">
            <a:extLst>
              <a:ext uri="{FF2B5EF4-FFF2-40B4-BE49-F238E27FC236}">
                <a16:creationId xmlns:a16="http://schemas.microsoft.com/office/drawing/2014/main" id="{DA46F1B2-BA25-4F48-A750-0A1BEDD111C7}"/>
              </a:ext>
            </a:extLst>
          </p:cNvPr>
          <p:cNvSpPr/>
          <p:nvPr/>
        </p:nvSpPr>
        <p:spPr>
          <a:xfrm>
            <a:off x="3431424" y="5849356"/>
            <a:ext cx="202238" cy="202238"/>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ea typeface="HG丸ｺﾞｼｯｸM-PRO" panose="020F0600000000000000" pitchFamily="50" charset="-128"/>
            </a:endParaRPr>
          </a:p>
        </p:txBody>
      </p:sp>
      <p:cxnSp>
        <p:nvCxnSpPr>
          <p:cNvPr id="147" name="直線矢印コネクタ 146">
            <a:extLst>
              <a:ext uri="{FF2B5EF4-FFF2-40B4-BE49-F238E27FC236}">
                <a16:creationId xmlns:a16="http://schemas.microsoft.com/office/drawing/2014/main" id="{E7F9DB9D-1A29-4C02-B882-94340CB09674}"/>
              </a:ext>
            </a:extLst>
          </p:cNvPr>
          <p:cNvCxnSpPr>
            <a:cxnSpLocks/>
          </p:cNvCxnSpPr>
          <p:nvPr/>
        </p:nvCxnSpPr>
        <p:spPr>
          <a:xfrm>
            <a:off x="3546770" y="1344097"/>
            <a:ext cx="0" cy="6223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直線矢印コネクタ 147">
            <a:extLst>
              <a:ext uri="{FF2B5EF4-FFF2-40B4-BE49-F238E27FC236}">
                <a16:creationId xmlns:a16="http://schemas.microsoft.com/office/drawing/2014/main" id="{DF705EB2-F02E-4B55-9D7C-ACD8CF0965EB}"/>
              </a:ext>
            </a:extLst>
          </p:cNvPr>
          <p:cNvCxnSpPr>
            <a:cxnSpLocks/>
          </p:cNvCxnSpPr>
          <p:nvPr/>
        </p:nvCxnSpPr>
        <p:spPr>
          <a:xfrm>
            <a:off x="3546770" y="2272891"/>
            <a:ext cx="0" cy="12587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直線矢印コネクタ 148">
            <a:extLst>
              <a:ext uri="{FF2B5EF4-FFF2-40B4-BE49-F238E27FC236}">
                <a16:creationId xmlns:a16="http://schemas.microsoft.com/office/drawing/2014/main" id="{F7212866-707B-4DAD-A83C-6C65919FFE7A}"/>
              </a:ext>
            </a:extLst>
          </p:cNvPr>
          <p:cNvCxnSpPr>
            <a:cxnSpLocks/>
          </p:cNvCxnSpPr>
          <p:nvPr/>
        </p:nvCxnSpPr>
        <p:spPr>
          <a:xfrm>
            <a:off x="3537540" y="5950475"/>
            <a:ext cx="0" cy="11208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4" name="正方形/長方形 153">
            <a:extLst>
              <a:ext uri="{FF2B5EF4-FFF2-40B4-BE49-F238E27FC236}">
                <a16:creationId xmlns:a16="http://schemas.microsoft.com/office/drawing/2014/main" id="{8E4F78C9-6C52-40E0-A2F6-E4DDCA6AAFEC}"/>
              </a:ext>
            </a:extLst>
          </p:cNvPr>
          <p:cNvSpPr/>
          <p:nvPr/>
        </p:nvSpPr>
        <p:spPr>
          <a:xfrm>
            <a:off x="731809" y="1290548"/>
            <a:ext cx="1260281" cy="400110"/>
          </a:xfrm>
          <a:prstGeom prst="rect">
            <a:avLst/>
          </a:prstGeom>
        </p:spPr>
        <p:txBody>
          <a:bodyPr wrap="none">
            <a:spAutoFit/>
          </a:bodyPr>
          <a:lstStyle/>
          <a:p>
            <a:r>
              <a:rPr lang="en-US" altLang="ja-JP" sz="2000" b="1" dirty="0">
                <a:solidFill>
                  <a:srgbClr val="FF0000"/>
                </a:solidFill>
                <a:latin typeface="HG丸ｺﾞｼｯｸM-PRO" panose="020F0600000000000000" pitchFamily="50" charset="-128"/>
                <a:ea typeface="HG丸ｺﾞｼｯｸM-PRO" panose="020F0600000000000000" pitchFamily="50" charset="-128"/>
              </a:rPr>
              <a:t>1.225</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ｍ</a:t>
            </a:r>
          </a:p>
        </p:txBody>
      </p:sp>
      <p:sp>
        <p:nvSpPr>
          <p:cNvPr id="155" name="正方形/長方形 154">
            <a:extLst>
              <a:ext uri="{FF2B5EF4-FFF2-40B4-BE49-F238E27FC236}">
                <a16:creationId xmlns:a16="http://schemas.microsoft.com/office/drawing/2014/main" id="{A8862E94-FA54-4F42-A96C-2442B97C4C53}"/>
              </a:ext>
            </a:extLst>
          </p:cNvPr>
          <p:cNvSpPr/>
          <p:nvPr/>
        </p:nvSpPr>
        <p:spPr>
          <a:xfrm>
            <a:off x="1042237" y="2395453"/>
            <a:ext cx="878767" cy="400110"/>
          </a:xfrm>
          <a:prstGeom prst="rect">
            <a:avLst/>
          </a:prstGeom>
        </p:spPr>
        <p:txBody>
          <a:bodyPr wrap="none">
            <a:spAutoFit/>
          </a:bodyPr>
          <a:lstStyle/>
          <a:p>
            <a:r>
              <a:rPr lang="en-US" altLang="ja-JP" sz="2000" b="1" dirty="0">
                <a:solidFill>
                  <a:srgbClr val="FF0000"/>
                </a:solidFill>
                <a:latin typeface="HG丸ｺﾞｼｯｸM-PRO" panose="020F0600000000000000" pitchFamily="50" charset="-128"/>
                <a:ea typeface="HG丸ｺﾞｼｯｸM-PRO" panose="020F0600000000000000" pitchFamily="50" charset="-128"/>
              </a:rPr>
              <a:t>4.9</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ｍ</a:t>
            </a:r>
          </a:p>
        </p:txBody>
      </p:sp>
      <p:sp>
        <p:nvSpPr>
          <p:cNvPr id="156" name="正方形/長方形 155">
            <a:extLst>
              <a:ext uri="{FF2B5EF4-FFF2-40B4-BE49-F238E27FC236}">
                <a16:creationId xmlns:a16="http://schemas.microsoft.com/office/drawing/2014/main" id="{F4D8AD1A-9A7B-4072-904A-B0681E2C3C8F}"/>
              </a:ext>
            </a:extLst>
          </p:cNvPr>
          <p:cNvSpPr/>
          <p:nvPr/>
        </p:nvSpPr>
        <p:spPr>
          <a:xfrm>
            <a:off x="1000158" y="5664586"/>
            <a:ext cx="1069524" cy="400110"/>
          </a:xfrm>
          <a:prstGeom prst="rect">
            <a:avLst/>
          </a:prstGeom>
        </p:spPr>
        <p:txBody>
          <a:bodyPr wrap="none">
            <a:spAutoFit/>
          </a:bodyPr>
          <a:lstStyle/>
          <a:p>
            <a:r>
              <a:rPr lang="en-US" altLang="ja-JP" sz="2000" b="1" dirty="0">
                <a:solidFill>
                  <a:srgbClr val="FF0000"/>
                </a:solidFill>
                <a:latin typeface="HG丸ｺﾞｼｯｸM-PRO" panose="020F0600000000000000" pitchFamily="50" charset="-128"/>
                <a:ea typeface="HG丸ｺﾞｼｯｸM-PRO" panose="020F0600000000000000" pitchFamily="50" charset="-128"/>
              </a:rPr>
              <a:t>19.6</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ｍ</a:t>
            </a:r>
          </a:p>
        </p:txBody>
      </p:sp>
      <mc:AlternateContent xmlns:mc="http://schemas.openxmlformats.org/markup-compatibility/2006" xmlns:a14="http://schemas.microsoft.com/office/drawing/2010/main">
        <mc:Choice Requires="a14">
          <p:sp>
            <p:nvSpPr>
              <p:cNvPr id="157" name="正方形/長方形 156">
                <a:extLst>
                  <a:ext uri="{FF2B5EF4-FFF2-40B4-BE49-F238E27FC236}">
                    <a16:creationId xmlns:a16="http://schemas.microsoft.com/office/drawing/2014/main" id="{C2284AF3-303A-4FD6-8EAC-153295F8D450}"/>
                  </a:ext>
                </a:extLst>
              </p:cNvPr>
              <p:cNvSpPr/>
              <p:nvPr/>
            </p:nvSpPr>
            <p:spPr>
              <a:xfrm>
                <a:off x="480880" y="960818"/>
                <a:ext cx="1072536" cy="369332"/>
              </a:xfrm>
              <a:prstGeom prst="rect">
                <a:avLst/>
              </a:prstGeom>
            </p:spPr>
            <p:txBody>
              <a:bodyPr wrap="square">
                <a:spAutoFit/>
              </a:bodyPr>
              <a:lstStyle/>
              <a:p>
                <a14:m>
                  <m:oMath xmlns:m="http://schemas.openxmlformats.org/officeDocument/2006/math">
                    <m:r>
                      <a:rPr lang="en-US" altLang="ja-JP" b="1" i="1" smtClean="0">
                        <a:solidFill>
                          <a:srgbClr val="FF0000"/>
                        </a:solidFill>
                        <a:latin typeface="Cambria Math" panose="02040503050406030204" pitchFamily="18" charset="0"/>
                      </a:rPr>
                      <m:t>𝒚</m:t>
                    </m:r>
                  </m:oMath>
                </a14:m>
                <a:r>
                  <a:rPr lang="ja-JP" altLang="en-US" dirty="0">
                    <a:ea typeface="HG丸ｺﾞｼｯｸM-PRO" panose="020F0600000000000000" pitchFamily="50" charset="-128"/>
                  </a:rPr>
                  <a:t>座標①</a:t>
                </a:r>
              </a:p>
            </p:txBody>
          </p:sp>
        </mc:Choice>
        <mc:Fallback xmlns="">
          <p:sp>
            <p:nvSpPr>
              <p:cNvPr id="157" name="正方形/長方形 156">
                <a:extLst>
                  <a:ext uri="{FF2B5EF4-FFF2-40B4-BE49-F238E27FC236}">
                    <a16:creationId xmlns:a16="http://schemas.microsoft.com/office/drawing/2014/main" id="{C2284AF3-303A-4FD6-8EAC-153295F8D450}"/>
                  </a:ext>
                </a:extLst>
              </p:cNvPr>
              <p:cNvSpPr>
                <a:spLocks noRot="1" noChangeAspect="1" noMove="1" noResize="1" noEditPoints="1" noAdjustHandles="1" noChangeArrowheads="1" noChangeShapeType="1" noTextEdit="1"/>
              </p:cNvSpPr>
              <p:nvPr/>
            </p:nvSpPr>
            <p:spPr>
              <a:xfrm>
                <a:off x="480880" y="960818"/>
                <a:ext cx="1072536" cy="369332"/>
              </a:xfrm>
              <a:prstGeom prst="rect">
                <a:avLst/>
              </a:prstGeom>
              <a:blipFill>
                <a:blip r:embed="rId4"/>
                <a:stretch>
                  <a:fillRect t="-15000" b="-2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8" name="正方形/長方形 157">
                <a:extLst>
                  <a:ext uri="{FF2B5EF4-FFF2-40B4-BE49-F238E27FC236}">
                    <a16:creationId xmlns:a16="http://schemas.microsoft.com/office/drawing/2014/main" id="{00FE84A2-30C0-47DF-8800-626AAEB6A6FA}"/>
                  </a:ext>
                </a:extLst>
              </p:cNvPr>
              <p:cNvSpPr/>
              <p:nvPr/>
            </p:nvSpPr>
            <p:spPr>
              <a:xfrm>
                <a:off x="514204" y="2047062"/>
                <a:ext cx="1072536" cy="369332"/>
              </a:xfrm>
              <a:prstGeom prst="rect">
                <a:avLst/>
              </a:prstGeom>
            </p:spPr>
            <p:txBody>
              <a:bodyPr wrap="square">
                <a:spAutoFit/>
              </a:bodyPr>
              <a:lstStyle/>
              <a:p>
                <a14:m>
                  <m:oMath xmlns:m="http://schemas.openxmlformats.org/officeDocument/2006/math">
                    <m:r>
                      <a:rPr lang="en-US" altLang="ja-JP" b="1" i="1" smtClean="0">
                        <a:solidFill>
                          <a:srgbClr val="FF0000"/>
                        </a:solidFill>
                        <a:latin typeface="Cambria Math" panose="02040503050406030204" pitchFamily="18" charset="0"/>
                      </a:rPr>
                      <m:t>𝒚</m:t>
                    </m:r>
                  </m:oMath>
                </a14:m>
                <a:r>
                  <a:rPr lang="ja-JP" altLang="en-US" dirty="0">
                    <a:ea typeface="HG丸ｺﾞｼｯｸM-PRO" panose="020F0600000000000000" pitchFamily="50" charset="-128"/>
                  </a:rPr>
                  <a:t>座標②</a:t>
                </a:r>
              </a:p>
            </p:txBody>
          </p:sp>
        </mc:Choice>
        <mc:Fallback xmlns="">
          <p:sp>
            <p:nvSpPr>
              <p:cNvPr id="158" name="正方形/長方形 157">
                <a:extLst>
                  <a:ext uri="{FF2B5EF4-FFF2-40B4-BE49-F238E27FC236}">
                    <a16:creationId xmlns:a16="http://schemas.microsoft.com/office/drawing/2014/main" id="{00FE84A2-30C0-47DF-8800-626AAEB6A6FA}"/>
                  </a:ext>
                </a:extLst>
              </p:cNvPr>
              <p:cNvSpPr>
                <a:spLocks noRot="1" noChangeAspect="1" noMove="1" noResize="1" noEditPoints="1" noAdjustHandles="1" noChangeArrowheads="1" noChangeShapeType="1" noTextEdit="1"/>
              </p:cNvSpPr>
              <p:nvPr/>
            </p:nvSpPr>
            <p:spPr>
              <a:xfrm>
                <a:off x="514204" y="2047062"/>
                <a:ext cx="1072536" cy="369332"/>
              </a:xfrm>
              <a:prstGeom prst="rect">
                <a:avLst/>
              </a:prstGeom>
              <a:blipFill>
                <a:blip r:embed="rId5"/>
                <a:stretch>
                  <a:fillRect t="-15000" b="-2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9" name="正方形/長方形 158">
                <a:extLst>
                  <a:ext uri="{FF2B5EF4-FFF2-40B4-BE49-F238E27FC236}">
                    <a16:creationId xmlns:a16="http://schemas.microsoft.com/office/drawing/2014/main" id="{2163866F-D7E1-4B39-816E-A7B1B28E1B9B}"/>
                  </a:ext>
                </a:extLst>
              </p:cNvPr>
              <p:cNvSpPr/>
              <p:nvPr/>
            </p:nvSpPr>
            <p:spPr>
              <a:xfrm>
                <a:off x="546737" y="5388153"/>
                <a:ext cx="1072536" cy="369332"/>
              </a:xfrm>
              <a:prstGeom prst="rect">
                <a:avLst/>
              </a:prstGeom>
            </p:spPr>
            <p:txBody>
              <a:bodyPr wrap="square">
                <a:spAutoFit/>
              </a:bodyPr>
              <a:lstStyle/>
              <a:p>
                <a14:m>
                  <m:oMath xmlns:m="http://schemas.openxmlformats.org/officeDocument/2006/math">
                    <m:r>
                      <a:rPr lang="en-US" altLang="ja-JP" b="1" i="1" smtClean="0">
                        <a:solidFill>
                          <a:srgbClr val="FF0000"/>
                        </a:solidFill>
                        <a:latin typeface="Cambria Math" panose="02040503050406030204" pitchFamily="18" charset="0"/>
                      </a:rPr>
                      <m:t>𝒚</m:t>
                    </m:r>
                  </m:oMath>
                </a14:m>
                <a:r>
                  <a:rPr lang="ja-JP" altLang="en-US" dirty="0">
                    <a:ea typeface="HG丸ｺﾞｼｯｸM-PRO" panose="020F0600000000000000" pitchFamily="50" charset="-128"/>
                  </a:rPr>
                  <a:t>座標③</a:t>
                </a:r>
              </a:p>
            </p:txBody>
          </p:sp>
        </mc:Choice>
        <mc:Fallback xmlns="">
          <p:sp>
            <p:nvSpPr>
              <p:cNvPr id="159" name="正方形/長方形 158">
                <a:extLst>
                  <a:ext uri="{FF2B5EF4-FFF2-40B4-BE49-F238E27FC236}">
                    <a16:creationId xmlns:a16="http://schemas.microsoft.com/office/drawing/2014/main" id="{2163866F-D7E1-4B39-816E-A7B1B28E1B9B}"/>
                  </a:ext>
                </a:extLst>
              </p:cNvPr>
              <p:cNvSpPr>
                <a:spLocks noRot="1" noChangeAspect="1" noMove="1" noResize="1" noEditPoints="1" noAdjustHandles="1" noChangeArrowheads="1" noChangeShapeType="1" noTextEdit="1"/>
              </p:cNvSpPr>
              <p:nvPr/>
            </p:nvSpPr>
            <p:spPr>
              <a:xfrm>
                <a:off x="546737" y="5388153"/>
                <a:ext cx="1072536" cy="369332"/>
              </a:xfrm>
              <a:prstGeom prst="rect">
                <a:avLst/>
              </a:prstGeom>
              <a:blipFill>
                <a:blip r:embed="rId6"/>
                <a:stretch>
                  <a:fillRect t="-15000" b="-21667"/>
                </a:stretch>
              </a:blipFill>
            </p:spPr>
            <p:txBody>
              <a:bodyPr/>
              <a:lstStyle/>
              <a:p>
                <a:r>
                  <a:rPr lang="ja-JP" altLang="en-US">
                    <a:noFill/>
                  </a:rPr>
                  <a:t> </a:t>
                </a:r>
              </a:p>
            </p:txBody>
          </p:sp>
        </mc:Fallback>
      </mc:AlternateContent>
      <p:sp>
        <p:nvSpPr>
          <p:cNvPr id="164" name="正方形/長方形 163">
            <a:extLst>
              <a:ext uri="{FF2B5EF4-FFF2-40B4-BE49-F238E27FC236}">
                <a16:creationId xmlns:a16="http://schemas.microsoft.com/office/drawing/2014/main" id="{C6DBCD90-4E2B-486C-A205-B5E4372445E4}"/>
              </a:ext>
            </a:extLst>
          </p:cNvPr>
          <p:cNvSpPr/>
          <p:nvPr/>
        </p:nvSpPr>
        <p:spPr>
          <a:xfrm>
            <a:off x="2369586" y="996298"/>
            <a:ext cx="938077" cy="369332"/>
          </a:xfrm>
          <a:prstGeom prst="rect">
            <a:avLst/>
          </a:prstGeom>
        </p:spPr>
        <p:txBody>
          <a:bodyPr wrap="none">
            <a:spAutoFit/>
          </a:bodyPr>
          <a:lstStyle/>
          <a:p>
            <a:r>
              <a:rPr lang="en-US" altLang="ja-JP" dirty="0">
                <a:ea typeface="HG丸ｺﾞｼｯｸM-PRO" panose="020F0600000000000000" pitchFamily="50" charset="-128"/>
              </a:rPr>
              <a:t>0.5</a:t>
            </a:r>
            <a:r>
              <a:rPr lang="ja-JP" altLang="en-US" dirty="0">
                <a:ea typeface="HG丸ｺﾞｼｯｸM-PRO" panose="020F0600000000000000" pitchFamily="50" charset="-128"/>
              </a:rPr>
              <a:t>秒後</a:t>
            </a:r>
          </a:p>
        </p:txBody>
      </p:sp>
      <p:sp>
        <p:nvSpPr>
          <p:cNvPr id="165" name="正方形/長方形 164">
            <a:extLst>
              <a:ext uri="{FF2B5EF4-FFF2-40B4-BE49-F238E27FC236}">
                <a16:creationId xmlns:a16="http://schemas.microsoft.com/office/drawing/2014/main" id="{0F5F0446-FB9C-4248-98A8-0D2722FFCD6C}"/>
              </a:ext>
            </a:extLst>
          </p:cNvPr>
          <p:cNvSpPr/>
          <p:nvPr/>
        </p:nvSpPr>
        <p:spPr>
          <a:xfrm>
            <a:off x="2378051" y="1938613"/>
            <a:ext cx="877163" cy="369332"/>
          </a:xfrm>
          <a:prstGeom prst="rect">
            <a:avLst/>
          </a:prstGeom>
        </p:spPr>
        <p:txBody>
          <a:bodyPr wrap="none">
            <a:spAutoFit/>
          </a:bodyPr>
          <a:lstStyle/>
          <a:p>
            <a:r>
              <a:rPr lang="ja-JP" altLang="en-US" dirty="0">
                <a:ea typeface="HG丸ｺﾞｼｯｸM-PRO" panose="020F0600000000000000" pitchFamily="50" charset="-128"/>
              </a:rPr>
              <a:t>１秒後</a:t>
            </a:r>
          </a:p>
        </p:txBody>
      </p:sp>
      <p:sp>
        <p:nvSpPr>
          <p:cNvPr id="166" name="正方形/長方形 165">
            <a:extLst>
              <a:ext uri="{FF2B5EF4-FFF2-40B4-BE49-F238E27FC236}">
                <a16:creationId xmlns:a16="http://schemas.microsoft.com/office/drawing/2014/main" id="{D8D86CE9-4AC8-41EF-9C4C-76A05949AA0A}"/>
              </a:ext>
            </a:extLst>
          </p:cNvPr>
          <p:cNvSpPr/>
          <p:nvPr/>
        </p:nvSpPr>
        <p:spPr>
          <a:xfrm>
            <a:off x="2408228" y="5565775"/>
            <a:ext cx="877163" cy="369332"/>
          </a:xfrm>
          <a:prstGeom prst="rect">
            <a:avLst/>
          </a:prstGeom>
        </p:spPr>
        <p:txBody>
          <a:bodyPr wrap="none">
            <a:spAutoFit/>
          </a:bodyPr>
          <a:lstStyle/>
          <a:p>
            <a:r>
              <a:rPr lang="ja-JP" altLang="en-US" dirty="0">
                <a:ea typeface="HG丸ｺﾞｼｯｸM-PRO" panose="020F0600000000000000" pitchFamily="50" charset="-128"/>
              </a:rPr>
              <a:t>２秒後</a:t>
            </a:r>
          </a:p>
        </p:txBody>
      </p:sp>
      <p:sp>
        <p:nvSpPr>
          <p:cNvPr id="167" name="正方形/長方形 166">
            <a:extLst>
              <a:ext uri="{FF2B5EF4-FFF2-40B4-BE49-F238E27FC236}">
                <a16:creationId xmlns:a16="http://schemas.microsoft.com/office/drawing/2014/main" id="{D097C716-2173-4E0E-BD8C-6473D76DCBB3}"/>
              </a:ext>
            </a:extLst>
          </p:cNvPr>
          <p:cNvSpPr/>
          <p:nvPr/>
        </p:nvSpPr>
        <p:spPr>
          <a:xfrm>
            <a:off x="2669835" y="1471070"/>
            <a:ext cx="835870" cy="369332"/>
          </a:xfrm>
          <a:prstGeom prst="rect">
            <a:avLst/>
          </a:prstGeom>
        </p:spPr>
        <p:txBody>
          <a:bodyPr wrap="none">
            <a:spAutoFit/>
          </a:bodyPr>
          <a:lstStyle/>
          <a:p>
            <a:r>
              <a:rPr lang="en-US" altLang="ja-JP" dirty="0">
                <a:ea typeface="HG丸ｺﾞｼｯｸM-PRO" panose="020F0600000000000000" pitchFamily="50" charset="-128"/>
              </a:rPr>
              <a:t>4.9m/s</a:t>
            </a:r>
            <a:endParaRPr lang="ja-JP" altLang="en-US" dirty="0">
              <a:ea typeface="HG丸ｺﾞｼｯｸM-PRO" panose="020F0600000000000000" pitchFamily="50" charset="-128"/>
            </a:endParaRPr>
          </a:p>
        </p:txBody>
      </p:sp>
      <p:sp>
        <p:nvSpPr>
          <p:cNvPr id="168" name="正方形/長方形 167">
            <a:extLst>
              <a:ext uri="{FF2B5EF4-FFF2-40B4-BE49-F238E27FC236}">
                <a16:creationId xmlns:a16="http://schemas.microsoft.com/office/drawing/2014/main" id="{DFFBCE4F-B191-4B2A-9FED-103EAFF0C6C2}"/>
              </a:ext>
            </a:extLst>
          </p:cNvPr>
          <p:cNvSpPr/>
          <p:nvPr/>
        </p:nvSpPr>
        <p:spPr>
          <a:xfrm>
            <a:off x="2730259" y="2416014"/>
            <a:ext cx="835870" cy="369332"/>
          </a:xfrm>
          <a:prstGeom prst="rect">
            <a:avLst/>
          </a:prstGeom>
        </p:spPr>
        <p:txBody>
          <a:bodyPr wrap="none">
            <a:spAutoFit/>
          </a:bodyPr>
          <a:lstStyle/>
          <a:p>
            <a:r>
              <a:rPr lang="en-US" altLang="ja-JP" dirty="0">
                <a:ea typeface="HG丸ｺﾞｼｯｸM-PRO" panose="020F0600000000000000" pitchFamily="50" charset="-128"/>
              </a:rPr>
              <a:t>9.8m/s</a:t>
            </a:r>
            <a:endParaRPr lang="ja-JP" altLang="en-US" dirty="0">
              <a:ea typeface="HG丸ｺﾞｼｯｸM-PRO" panose="020F0600000000000000" pitchFamily="50" charset="-128"/>
            </a:endParaRPr>
          </a:p>
        </p:txBody>
      </p:sp>
      <p:sp>
        <p:nvSpPr>
          <p:cNvPr id="169" name="正方形/長方形 168">
            <a:extLst>
              <a:ext uri="{FF2B5EF4-FFF2-40B4-BE49-F238E27FC236}">
                <a16:creationId xmlns:a16="http://schemas.microsoft.com/office/drawing/2014/main" id="{A36D10C8-DE91-4BF0-BBA9-D74ABBAFE30C}"/>
              </a:ext>
            </a:extLst>
          </p:cNvPr>
          <p:cNvSpPr/>
          <p:nvPr/>
        </p:nvSpPr>
        <p:spPr>
          <a:xfrm>
            <a:off x="2533894" y="6299247"/>
            <a:ext cx="952890" cy="369332"/>
          </a:xfrm>
          <a:prstGeom prst="rect">
            <a:avLst/>
          </a:prstGeom>
        </p:spPr>
        <p:txBody>
          <a:bodyPr wrap="none">
            <a:spAutoFit/>
          </a:bodyPr>
          <a:lstStyle/>
          <a:p>
            <a:r>
              <a:rPr lang="en-US" altLang="ja-JP" dirty="0">
                <a:ea typeface="HG丸ｺﾞｼｯｸM-PRO" panose="020F0600000000000000" pitchFamily="50" charset="-128"/>
              </a:rPr>
              <a:t>19.6m/s</a:t>
            </a:r>
            <a:endParaRPr lang="ja-JP" altLang="en-US" dirty="0">
              <a:ea typeface="HG丸ｺﾞｼｯｸM-PRO" panose="020F0600000000000000" pitchFamily="50" charset="-128"/>
            </a:endParaRPr>
          </a:p>
        </p:txBody>
      </p:sp>
      <p:cxnSp>
        <p:nvCxnSpPr>
          <p:cNvPr id="170" name="直線矢印コネクタ 169">
            <a:extLst>
              <a:ext uri="{FF2B5EF4-FFF2-40B4-BE49-F238E27FC236}">
                <a16:creationId xmlns:a16="http://schemas.microsoft.com/office/drawing/2014/main" id="{68360A7F-6AC1-4E48-B01C-F786C3097A32}"/>
              </a:ext>
            </a:extLst>
          </p:cNvPr>
          <p:cNvCxnSpPr>
            <a:cxnSpLocks/>
          </p:cNvCxnSpPr>
          <p:nvPr/>
        </p:nvCxnSpPr>
        <p:spPr>
          <a:xfrm>
            <a:off x="6903967" y="6001019"/>
            <a:ext cx="0" cy="1070341"/>
          </a:xfrm>
          <a:prstGeom prst="straightConnector1">
            <a:avLst/>
          </a:prstGeom>
          <a:ln w="1905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71" name="直線矢印コネクタ 170">
            <a:extLst>
              <a:ext uri="{FF2B5EF4-FFF2-40B4-BE49-F238E27FC236}">
                <a16:creationId xmlns:a16="http://schemas.microsoft.com/office/drawing/2014/main" id="{8B83DD88-BE93-41D9-9115-C7820C12F09B}"/>
              </a:ext>
            </a:extLst>
          </p:cNvPr>
          <p:cNvCxnSpPr>
            <a:cxnSpLocks/>
          </p:cNvCxnSpPr>
          <p:nvPr/>
        </p:nvCxnSpPr>
        <p:spPr>
          <a:xfrm>
            <a:off x="6274802" y="5954239"/>
            <a:ext cx="65050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直線矢印コネクタ 171">
            <a:extLst>
              <a:ext uri="{FF2B5EF4-FFF2-40B4-BE49-F238E27FC236}">
                <a16:creationId xmlns:a16="http://schemas.microsoft.com/office/drawing/2014/main" id="{712EA04E-F9C3-4F5D-8A85-B70853EC3B5B}"/>
              </a:ext>
            </a:extLst>
          </p:cNvPr>
          <p:cNvCxnSpPr>
            <a:cxnSpLocks/>
          </p:cNvCxnSpPr>
          <p:nvPr/>
        </p:nvCxnSpPr>
        <p:spPr>
          <a:xfrm>
            <a:off x="6293475" y="5950112"/>
            <a:ext cx="493837" cy="1312758"/>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5" name="楕円 174">
            <a:extLst>
              <a:ext uri="{FF2B5EF4-FFF2-40B4-BE49-F238E27FC236}">
                <a16:creationId xmlns:a16="http://schemas.microsoft.com/office/drawing/2014/main" id="{52CBCB49-AA08-4088-9219-A5F373F18A03}"/>
              </a:ext>
            </a:extLst>
          </p:cNvPr>
          <p:cNvSpPr/>
          <p:nvPr/>
        </p:nvSpPr>
        <p:spPr>
          <a:xfrm>
            <a:off x="3685159" y="931254"/>
            <a:ext cx="240219" cy="240219"/>
          </a:xfrm>
          <a:prstGeom prst="ellipse">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ea typeface="HG丸ｺﾞｼｯｸM-PRO" panose="020F0600000000000000" pitchFamily="50" charset="-128"/>
            </a:endParaRPr>
          </a:p>
        </p:txBody>
      </p:sp>
      <p:sp>
        <p:nvSpPr>
          <p:cNvPr id="176" name="楕円 175">
            <a:extLst>
              <a:ext uri="{FF2B5EF4-FFF2-40B4-BE49-F238E27FC236}">
                <a16:creationId xmlns:a16="http://schemas.microsoft.com/office/drawing/2014/main" id="{2334177B-69CB-4267-8780-DB3B09A3D3C8}"/>
              </a:ext>
            </a:extLst>
          </p:cNvPr>
          <p:cNvSpPr/>
          <p:nvPr/>
        </p:nvSpPr>
        <p:spPr>
          <a:xfrm>
            <a:off x="4432811" y="1229689"/>
            <a:ext cx="240219" cy="240219"/>
          </a:xfrm>
          <a:prstGeom prst="ellipse">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ea typeface="HG丸ｺﾞｼｯｸM-PRO" panose="020F0600000000000000" pitchFamily="50" charset="-128"/>
            </a:endParaRPr>
          </a:p>
        </p:txBody>
      </p:sp>
      <p:sp>
        <p:nvSpPr>
          <p:cNvPr id="177" name="楕円 176">
            <a:extLst>
              <a:ext uri="{FF2B5EF4-FFF2-40B4-BE49-F238E27FC236}">
                <a16:creationId xmlns:a16="http://schemas.microsoft.com/office/drawing/2014/main" id="{9489A15C-E1EF-4273-B70B-7355671EEE8B}"/>
              </a:ext>
            </a:extLst>
          </p:cNvPr>
          <p:cNvSpPr/>
          <p:nvPr/>
        </p:nvSpPr>
        <p:spPr>
          <a:xfrm>
            <a:off x="5211912" y="2185641"/>
            <a:ext cx="240219" cy="240219"/>
          </a:xfrm>
          <a:prstGeom prst="ellipse">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ea typeface="HG丸ｺﾞｼｯｸM-PRO" panose="020F0600000000000000" pitchFamily="50" charset="-128"/>
            </a:endParaRPr>
          </a:p>
        </p:txBody>
      </p:sp>
      <p:sp>
        <p:nvSpPr>
          <p:cNvPr id="178" name="楕円 177">
            <a:extLst>
              <a:ext uri="{FF2B5EF4-FFF2-40B4-BE49-F238E27FC236}">
                <a16:creationId xmlns:a16="http://schemas.microsoft.com/office/drawing/2014/main" id="{B8B32241-F0B6-4F1A-9AF7-17A72DDB51B4}"/>
              </a:ext>
            </a:extLst>
          </p:cNvPr>
          <p:cNvSpPr/>
          <p:nvPr/>
        </p:nvSpPr>
        <p:spPr>
          <a:xfrm>
            <a:off x="6522163" y="5849356"/>
            <a:ext cx="240219" cy="240219"/>
          </a:xfrm>
          <a:prstGeom prst="ellipse">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179" name="正方形/長方形 178">
                <a:extLst>
                  <a:ext uri="{FF2B5EF4-FFF2-40B4-BE49-F238E27FC236}">
                    <a16:creationId xmlns:a16="http://schemas.microsoft.com/office/drawing/2014/main" id="{13C21F1F-0068-4E18-B539-5D1B07843A04}"/>
                  </a:ext>
                </a:extLst>
              </p:cNvPr>
              <p:cNvSpPr/>
              <p:nvPr/>
            </p:nvSpPr>
            <p:spPr>
              <a:xfrm>
                <a:off x="3754536" y="4010119"/>
                <a:ext cx="1072536" cy="307777"/>
              </a:xfrm>
              <a:prstGeom prst="rect">
                <a:avLst/>
              </a:prstGeom>
            </p:spPr>
            <p:txBody>
              <a:bodyPr wrap="square">
                <a:spAutoFit/>
              </a:bodyPr>
              <a:lstStyle/>
              <a:p>
                <a14:m>
                  <m:oMath xmlns:m="http://schemas.openxmlformats.org/officeDocument/2006/math">
                    <m:r>
                      <a:rPr lang="en-US" altLang="ja-JP" sz="1400" b="0" i="1" smtClean="0">
                        <a:solidFill>
                          <a:srgbClr val="FF0000"/>
                        </a:solidFill>
                        <a:latin typeface="Cambria Math" panose="02040503050406030204" pitchFamily="18" charset="0"/>
                        <a:ea typeface="HG丸ｺﾞｼｯｸM-PRO" panose="020F0600000000000000" pitchFamily="50" charset="-128"/>
                      </a:rPr>
                      <m:t>𝑥</m:t>
                    </m:r>
                  </m:oMath>
                </a14:m>
                <a:r>
                  <a:rPr lang="ja-JP" altLang="en-US" sz="1400" dirty="0">
                    <a:ea typeface="HG丸ｺﾞｼｯｸM-PRO" panose="020F0600000000000000" pitchFamily="50" charset="-128"/>
                  </a:rPr>
                  <a:t>座標①</a:t>
                </a:r>
              </a:p>
            </p:txBody>
          </p:sp>
        </mc:Choice>
        <mc:Fallback xmlns="">
          <p:sp>
            <p:nvSpPr>
              <p:cNvPr id="179" name="正方形/長方形 178">
                <a:extLst>
                  <a:ext uri="{FF2B5EF4-FFF2-40B4-BE49-F238E27FC236}">
                    <a16:creationId xmlns:a16="http://schemas.microsoft.com/office/drawing/2014/main" id="{13C21F1F-0068-4E18-B539-5D1B07843A04}"/>
                  </a:ext>
                </a:extLst>
              </p:cNvPr>
              <p:cNvSpPr>
                <a:spLocks noRot="1" noChangeAspect="1" noMove="1" noResize="1" noEditPoints="1" noAdjustHandles="1" noChangeArrowheads="1" noChangeShapeType="1" noTextEdit="1"/>
              </p:cNvSpPr>
              <p:nvPr/>
            </p:nvSpPr>
            <p:spPr>
              <a:xfrm>
                <a:off x="3754536" y="4010119"/>
                <a:ext cx="1072536" cy="307777"/>
              </a:xfrm>
              <a:prstGeom prst="rect">
                <a:avLst/>
              </a:prstGeom>
              <a:blipFill>
                <a:blip r:embed="rId7"/>
                <a:stretch>
                  <a:fillRect t="-8000" b="-16000"/>
                </a:stretch>
              </a:blipFill>
            </p:spPr>
            <p:txBody>
              <a:bodyPr/>
              <a:lstStyle/>
              <a:p>
                <a:r>
                  <a:rPr lang="ja-JP" altLang="en-US">
                    <a:noFill/>
                  </a:rPr>
                  <a:t> </a:t>
                </a:r>
              </a:p>
            </p:txBody>
          </p:sp>
        </mc:Fallback>
      </mc:AlternateContent>
      <p:sp>
        <p:nvSpPr>
          <p:cNvPr id="180" name="正方形/長方形 179">
            <a:extLst>
              <a:ext uri="{FF2B5EF4-FFF2-40B4-BE49-F238E27FC236}">
                <a16:creationId xmlns:a16="http://schemas.microsoft.com/office/drawing/2014/main" id="{E93D5E96-3D68-459B-B770-390F4B1B1324}"/>
              </a:ext>
            </a:extLst>
          </p:cNvPr>
          <p:cNvSpPr/>
          <p:nvPr/>
        </p:nvSpPr>
        <p:spPr>
          <a:xfrm>
            <a:off x="3724660" y="4259097"/>
            <a:ext cx="962123" cy="369332"/>
          </a:xfrm>
          <a:prstGeom prst="rect">
            <a:avLst/>
          </a:prstGeom>
        </p:spPr>
        <p:txBody>
          <a:bodyPr wrap="none">
            <a:spAutoFit/>
          </a:bodyPr>
          <a:lstStyle/>
          <a:p>
            <a:r>
              <a:rPr lang="en-US" altLang="ja-JP" b="1" dirty="0">
                <a:solidFill>
                  <a:srgbClr val="FF0000"/>
                </a:solidFill>
                <a:latin typeface="HG丸ｺﾞｼｯｸM-PRO" panose="020F0600000000000000" pitchFamily="50" charset="-128"/>
                <a:ea typeface="HG丸ｺﾞｼｯｸM-PRO" panose="020F0600000000000000" pitchFamily="50" charset="-128"/>
              </a:rPr>
              <a:t>2.45m</a:t>
            </a:r>
            <a:endParaRPr lang="ja-JP" altLang="en-US"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83" name="正方形/長方形 182">
            <a:extLst>
              <a:ext uri="{FF2B5EF4-FFF2-40B4-BE49-F238E27FC236}">
                <a16:creationId xmlns:a16="http://schemas.microsoft.com/office/drawing/2014/main" id="{141E44FE-D14B-4B21-B908-21DC826D23E7}"/>
              </a:ext>
            </a:extLst>
          </p:cNvPr>
          <p:cNvSpPr/>
          <p:nvPr/>
        </p:nvSpPr>
        <p:spPr>
          <a:xfrm>
            <a:off x="3620665" y="608369"/>
            <a:ext cx="835870" cy="369332"/>
          </a:xfrm>
          <a:prstGeom prst="rect">
            <a:avLst/>
          </a:prstGeom>
        </p:spPr>
        <p:txBody>
          <a:bodyPr wrap="none">
            <a:spAutoFit/>
          </a:bodyPr>
          <a:lstStyle/>
          <a:p>
            <a:r>
              <a:rPr lang="en-US" altLang="ja-JP" dirty="0">
                <a:ea typeface="HG丸ｺﾞｼｯｸM-PRO" panose="020F0600000000000000" pitchFamily="50" charset="-128"/>
              </a:rPr>
              <a:t>4.9m/s</a:t>
            </a:r>
            <a:endParaRPr lang="ja-JP" altLang="en-US"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184" name="正方形/長方形 183">
                <a:extLst>
                  <a:ext uri="{FF2B5EF4-FFF2-40B4-BE49-F238E27FC236}">
                    <a16:creationId xmlns:a16="http://schemas.microsoft.com/office/drawing/2014/main" id="{816D525D-EC90-4A29-8AA9-A74EE75730A9}"/>
                  </a:ext>
                </a:extLst>
              </p:cNvPr>
              <p:cNvSpPr/>
              <p:nvPr/>
            </p:nvSpPr>
            <p:spPr>
              <a:xfrm>
                <a:off x="4609936" y="4006565"/>
                <a:ext cx="1072536" cy="307777"/>
              </a:xfrm>
              <a:prstGeom prst="rect">
                <a:avLst/>
              </a:prstGeom>
            </p:spPr>
            <p:txBody>
              <a:bodyPr wrap="square">
                <a:spAutoFit/>
              </a:bodyPr>
              <a:lstStyle/>
              <a:p>
                <a14:m>
                  <m:oMath xmlns:m="http://schemas.openxmlformats.org/officeDocument/2006/math">
                    <m:r>
                      <a:rPr lang="en-US" altLang="ja-JP" sz="1400" b="0" i="1" smtClean="0">
                        <a:solidFill>
                          <a:srgbClr val="FF0000"/>
                        </a:solidFill>
                        <a:latin typeface="Cambria Math" panose="02040503050406030204" pitchFamily="18" charset="0"/>
                        <a:ea typeface="HG丸ｺﾞｼｯｸM-PRO" panose="020F0600000000000000" pitchFamily="50" charset="-128"/>
                      </a:rPr>
                      <m:t>𝑥</m:t>
                    </m:r>
                  </m:oMath>
                </a14:m>
                <a:r>
                  <a:rPr lang="ja-JP" altLang="en-US" sz="1400" dirty="0">
                    <a:ea typeface="HG丸ｺﾞｼｯｸM-PRO" panose="020F0600000000000000" pitchFamily="50" charset="-128"/>
                  </a:rPr>
                  <a:t>座標②</a:t>
                </a:r>
              </a:p>
            </p:txBody>
          </p:sp>
        </mc:Choice>
        <mc:Fallback xmlns="">
          <p:sp>
            <p:nvSpPr>
              <p:cNvPr id="184" name="正方形/長方形 183">
                <a:extLst>
                  <a:ext uri="{FF2B5EF4-FFF2-40B4-BE49-F238E27FC236}">
                    <a16:creationId xmlns:a16="http://schemas.microsoft.com/office/drawing/2014/main" id="{816D525D-EC90-4A29-8AA9-A74EE75730A9}"/>
                  </a:ext>
                </a:extLst>
              </p:cNvPr>
              <p:cNvSpPr>
                <a:spLocks noRot="1" noChangeAspect="1" noMove="1" noResize="1" noEditPoints="1" noAdjustHandles="1" noChangeArrowheads="1" noChangeShapeType="1" noTextEdit="1"/>
              </p:cNvSpPr>
              <p:nvPr/>
            </p:nvSpPr>
            <p:spPr>
              <a:xfrm>
                <a:off x="4609936" y="4006565"/>
                <a:ext cx="1072536" cy="307777"/>
              </a:xfrm>
              <a:prstGeom prst="rect">
                <a:avLst/>
              </a:prstGeom>
              <a:blipFill>
                <a:blip r:embed="rId8"/>
                <a:stretch>
                  <a:fillRect t="-7843" b="-15686"/>
                </a:stretch>
              </a:blipFill>
            </p:spPr>
            <p:txBody>
              <a:bodyPr/>
              <a:lstStyle/>
              <a:p>
                <a:r>
                  <a:rPr lang="ja-JP" altLang="en-US">
                    <a:noFill/>
                  </a:rPr>
                  <a:t> </a:t>
                </a:r>
              </a:p>
            </p:txBody>
          </p:sp>
        </mc:Fallback>
      </mc:AlternateContent>
      <p:sp>
        <p:nvSpPr>
          <p:cNvPr id="185" name="正方形/長方形 184">
            <a:extLst>
              <a:ext uri="{FF2B5EF4-FFF2-40B4-BE49-F238E27FC236}">
                <a16:creationId xmlns:a16="http://schemas.microsoft.com/office/drawing/2014/main" id="{C35EE3EF-F5E9-4F54-9CED-7AB16437A8AA}"/>
              </a:ext>
            </a:extLst>
          </p:cNvPr>
          <p:cNvSpPr/>
          <p:nvPr/>
        </p:nvSpPr>
        <p:spPr>
          <a:xfrm>
            <a:off x="4676939" y="4255543"/>
            <a:ext cx="790601" cy="369332"/>
          </a:xfrm>
          <a:prstGeom prst="rect">
            <a:avLst/>
          </a:prstGeom>
        </p:spPr>
        <p:txBody>
          <a:bodyPr wrap="none">
            <a:spAutoFit/>
          </a:bodyPr>
          <a:lstStyle/>
          <a:p>
            <a:r>
              <a:rPr lang="en-US" altLang="ja-JP" b="1" dirty="0">
                <a:solidFill>
                  <a:srgbClr val="FF0000"/>
                </a:solidFill>
                <a:latin typeface="HG丸ｺﾞｼｯｸM-PRO" panose="020F0600000000000000" pitchFamily="50" charset="-128"/>
                <a:ea typeface="HG丸ｺﾞｼｯｸM-PRO" panose="020F0600000000000000" pitchFamily="50" charset="-128"/>
              </a:rPr>
              <a:t>4.9m</a:t>
            </a:r>
            <a:endParaRPr lang="ja-JP" altLang="en-US" b="1" dirty="0">
              <a:solidFill>
                <a:srgbClr val="FF0000"/>
              </a:solidFill>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186" name="正方形/長方形 185">
                <a:extLst>
                  <a:ext uri="{FF2B5EF4-FFF2-40B4-BE49-F238E27FC236}">
                    <a16:creationId xmlns:a16="http://schemas.microsoft.com/office/drawing/2014/main" id="{C48B3E69-D5AB-4058-B699-0BC0382EDD0B}"/>
                  </a:ext>
                </a:extLst>
              </p:cNvPr>
              <p:cNvSpPr/>
              <p:nvPr/>
            </p:nvSpPr>
            <p:spPr>
              <a:xfrm>
                <a:off x="5798860" y="3987432"/>
                <a:ext cx="1072536" cy="307777"/>
              </a:xfrm>
              <a:prstGeom prst="rect">
                <a:avLst/>
              </a:prstGeom>
            </p:spPr>
            <p:txBody>
              <a:bodyPr wrap="square">
                <a:spAutoFit/>
              </a:bodyPr>
              <a:lstStyle/>
              <a:p>
                <a14:m>
                  <m:oMath xmlns:m="http://schemas.openxmlformats.org/officeDocument/2006/math">
                    <m:r>
                      <a:rPr lang="en-US" altLang="ja-JP" sz="1400" b="0" i="1" smtClean="0">
                        <a:solidFill>
                          <a:srgbClr val="FF0000"/>
                        </a:solidFill>
                        <a:latin typeface="Cambria Math" panose="02040503050406030204" pitchFamily="18" charset="0"/>
                        <a:ea typeface="HG丸ｺﾞｼｯｸM-PRO" panose="020F0600000000000000" pitchFamily="50" charset="-128"/>
                      </a:rPr>
                      <m:t>𝑥</m:t>
                    </m:r>
                  </m:oMath>
                </a14:m>
                <a:r>
                  <a:rPr lang="ja-JP" altLang="en-US" sz="1400" dirty="0">
                    <a:ea typeface="HG丸ｺﾞｼｯｸM-PRO" panose="020F0600000000000000" pitchFamily="50" charset="-128"/>
                  </a:rPr>
                  <a:t>座標③</a:t>
                </a:r>
              </a:p>
            </p:txBody>
          </p:sp>
        </mc:Choice>
        <mc:Fallback xmlns="">
          <p:sp>
            <p:nvSpPr>
              <p:cNvPr id="186" name="正方形/長方形 185">
                <a:extLst>
                  <a:ext uri="{FF2B5EF4-FFF2-40B4-BE49-F238E27FC236}">
                    <a16:creationId xmlns:a16="http://schemas.microsoft.com/office/drawing/2014/main" id="{C48B3E69-D5AB-4058-B699-0BC0382EDD0B}"/>
                  </a:ext>
                </a:extLst>
              </p:cNvPr>
              <p:cNvSpPr>
                <a:spLocks noRot="1" noChangeAspect="1" noMove="1" noResize="1" noEditPoints="1" noAdjustHandles="1" noChangeArrowheads="1" noChangeShapeType="1" noTextEdit="1"/>
              </p:cNvSpPr>
              <p:nvPr/>
            </p:nvSpPr>
            <p:spPr>
              <a:xfrm>
                <a:off x="5798860" y="3987432"/>
                <a:ext cx="1072536" cy="307777"/>
              </a:xfrm>
              <a:prstGeom prst="rect">
                <a:avLst/>
              </a:prstGeom>
              <a:blipFill>
                <a:blip r:embed="rId9"/>
                <a:stretch>
                  <a:fillRect t="-7843" b="-15686"/>
                </a:stretch>
              </a:blipFill>
            </p:spPr>
            <p:txBody>
              <a:bodyPr/>
              <a:lstStyle/>
              <a:p>
                <a:r>
                  <a:rPr lang="ja-JP" altLang="en-US">
                    <a:noFill/>
                  </a:rPr>
                  <a:t> </a:t>
                </a:r>
              </a:p>
            </p:txBody>
          </p:sp>
        </mc:Fallback>
      </mc:AlternateContent>
      <p:sp>
        <p:nvSpPr>
          <p:cNvPr id="187" name="正方形/長方形 186">
            <a:extLst>
              <a:ext uri="{FF2B5EF4-FFF2-40B4-BE49-F238E27FC236}">
                <a16:creationId xmlns:a16="http://schemas.microsoft.com/office/drawing/2014/main" id="{3348D280-E64E-4C9E-A53A-8CCAABE5B5EC}"/>
              </a:ext>
            </a:extLst>
          </p:cNvPr>
          <p:cNvSpPr/>
          <p:nvPr/>
        </p:nvSpPr>
        <p:spPr>
          <a:xfrm>
            <a:off x="5939828" y="4282422"/>
            <a:ext cx="790601" cy="369332"/>
          </a:xfrm>
          <a:prstGeom prst="rect">
            <a:avLst/>
          </a:prstGeom>
        </p:spPr>
        <p:txBody>
          <a:bodyPr wrap="none">
            <a:spAutoFit/>
          </a:bodyPr>
          <a:lstStyle/>
          <a:p>
            <a:r>
              <a:rPr lang="en-US" altLang="ja-JP" b="1" dirty="0">
                <a:solidFill>
                  <a:srgbClr val="FF0000"/>
                </a:solidFill>
                <a:latin typeface="HG丸ｺﾞｼｯｸM-PRO" panose="020F0600000000000000" pitchFamily="50" charset="-128"/>
                <a:ea typeface="HG丸ｺﾞｼｯｸM-PRO" panose="020F0600000000000000" pitchFamily="50" charset="-128"/>
              </a:rPr>
              <a:t>9.8m</a:t>
            </a:r>
            <a:endParaRPr lang="ja-JP" altLang="en-US"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88" name="正方形/長方形 187">
            <a:extLst>
              <a:ext uri="{FF2B5EF4-FFF2-40B4-BE49-F238E27FC236}">
                <a16:creationId xmlns:a16="http://schemas.microsoft.com/office/drawing/2014/main" id="{41E9F1ED-6613-452F-BCEE-EB97D85BDDF8}"/>
              </a:ext>
            </a:extLst>
          </p:cNvPr>
          <p:cNvSpPr/>
          <p:nvPr/>
        </p:nvSpPr>
        <p:spPr>
          <a:xfrm>
            <a:off x="3972702" y="1898949"/>
            <a:ext cx="835870" cy="369332"/>
          </a:xfrm>
          <a:prstGeom prst="rect">
            <a:avLst/>
          </a:prstGeom>
        </p:spPr>
        <p:txBody>
          <a:bodyPr wrap="none">
            <a:spAutoFit/>
          </a:bodyPr>
          <a:lstStyle/>
          <a:p>
            <a:r>
              <a:rPr lang="en-US" altLang="ja-JP" dirty="0">
                <a:solidFill>
                  <a:srgbClr val="FF0000"/>
                </a:solidFill>
                <a:ea typeface="HG丸ｺﾞｼｯｸM-PRO" panose="020F0600000000000000" pitchFamily="50" charset="-128"/>
              </a:rPr>
              <a:t>4.9m/s</a:t>
            </a:r>
            <a:endParaRPr lang="ja-JP" altLang="en-US" dirty="0">
              <a:solidFill>
                <a:srgbClr val="FF0000"/>
              </a:solidFill>
              <a:ea typeface="HG丸ｺﾞｼｯｸM-PRO" panose="020F0600000000000000" pitchFamily="50" charset="-128"/>
            </a:endParaRPr>
          </a:p>
        </p:txBody>
      </p:sp>
      <p:sp>
        <p:nvSpPr>
          <p:cNvPr id="189" name="正方形/長方形 188">
            <a:extLst>
              <a:ext uri="{FF2B5EF4-FFF2-40B4-BE49-F238E27FC236}">
                <a16:creationId xmlns:a16="http://schemas.microsoft.com/office/drawing/2014/main" id="{7C139DBD-7A87-48C1-9693-C8E0407921AF}"/>
              </a:ext>
            </a:extLst>
          </p:cNvPr>
          <p:cNvSpPr/>
          <p:nvPr/>
        </p:nvSpPr>
        <p:spPr>
          <a:xfrm>
            <a:off x="4869510" y="1071386"/>
            <a:ext cx="835870" cy="369332"/>
          </a:xfrm>
          <a:prstGeom prst="rect">
            <a:avLst/>
          </a:prstGeom>
        </p:spPr>
        <p:txBody>
          <a:bodyPr wrap="none">
            <a:spAutoFit/>
          </a:bodyPr>
          <a:lstStyle/>
          <a:p>
            <a:r>
              <a:rPr lang="en-US" altLang="ja-JP" dirty="0">
                <a:solidFill>
                  <a:srgbClr val="FF0000"/>
                </a:solidFill>
                <a:ea typeface="HG丸ｺﾞｼｯｸM-PRO" panose="020F0600000000000000" pitchFamily="50" charset="-128"/>
              </a:rPr>
              <a:t>4.9m/s</a:t>
            </a:r>
            <a:endParaRPr lang="ja-JP" altLang="en-US" dirty="0">
              <a:solidFill>
                <a:srgbClr val="FF0000"/>
              </a:solidFill>
              <a:ea typeface="HG丸ｺﾞｼｯｸM-PRO" panose="020F0600000000000000" pitchFamily="50" charset="-128"/>
            </a:endParaRPr>
          </a:p>
        </p:txBody>
      </p:sp>
      <p:sp>
        <p:nvSpPr>
          <p:cNvPr id="210" name="正方形/長方形 209">
            <a:extLst>
              <a:ext uri="{FF2B5EF4-FFF2-40B4-BE49-F238E27FC236}">
                <a16:creationId xmlns:a16="http://schemas.microsoft.com/office/drawing/2014/main" id="{C107EFD4-BD10-4B0E-8195-4F0315B3FF09}"/>
              </a:ext>
            </a:extLst>
          </p:cNvPr>
          <p:cNvSpPr/>
          <p:nvPr/>
        </p:nvSpPr>
        <p:spPr>
          <a:xfrm>
            <a:off x="4451575" y="3398861"/>
            <a:ext cx="835870" cy="369332"/>
          </a:xfrm>
          <a:prstGeom prst="rect">
            <a:avLst/>
          </a:prstGeom>
        </p:spPr>
        <p:txBody>
          <a:bodyPr wrap="none">
            <a:spAutoFit/>
          </a:bodyPr>
          <a:lstStyle/>
          <a:p>
            <a:r>
              <a:rPr lang="en-US" altLang="ja-JP" dirty="0">
                <a:solidFill>
                  <a:srgbClr val="FF0000"/>
                </a:solidFill>
                <a:ea typeface="HG丸ｺﾞｼｯｸM-PRO" panose="020F0600000000000000" pitchFamily="50" charset="-128"/>
              </a:rPr>
              <a:t>9.8m/s</a:t>
            </a:r>
            <a:endParaRPr lang="ja-JP" altLang="en-US" dirty="0">
              <a:solidFill>
                <a:srgbClr val="FF0000"/>
              </a:solidFill>
              <a:ea typeface="HG丸ｺﾞｼｯｸM-PRO" panose="020F0600000000000000" pitchFamily="50" charset="-128"/>
            </a:endParaRPr>
          </a:p>
        </p:txBody>
      </p:sp>
      <p:sp>
        <p:nvSpPr>
          <p:cNvPr id="211" name="正方形/長方形 210">
            <a:extLst>
              <a:ext uri="{FF2B5EF4-FFF2-40B4-BE49-F238E27FC236}">
                <a16:creationId xmlns:a16="http://schemas.microsoft.com/office/drawing/2014/main" id="{9F5758B0-6DAA-4B86-967B-C7AC6E49BC7C}"/>
              </a:ext>
            </a:extLst>
          </p:cNvPr>
          <p:cNvSpPr/>
          <p:nvPr/>
        </p:nvSpPr>
        <p:spPr>
          <a:xfrm>
            <a:off x="5553200" y="1993512"/>
            <a:ext cx="835870" cy="369332"/>
          </a:xfrm>
          <a:prstGeom prst="rect">
            <a:avLst/>
          </a:prstGeom>
        </p:spPr>
        <p:txBody>
          <a:bodyPr wrap="none">
            <a:spAutoFit/>
          </a:bodyPr>
          <a:lstStyle/>
          <a:p>
            <a:r>
              <a:rPr lang="en-US" altLang="ja-JP" dirty="0">
                <a:solidFill>
                  <a:srgbClr val="FF0000"/>
                </a:solidFill>
                <a:ea typeface="HG丸ｺﾞｼｯｸM-PRO" panose="020F0600000000000000" pitchFamily="50" charset="-128"/>
              </a:rPr>
              <a:t>4.9m/s</a:t>
            </a:r>
            <a:endParaRPr lang="ja-JP" altLang="en-US" dirty="0">
              <a:solidFill>
                <a:srgbClr val="FF0000"/>
              </a:solidFill>
              <a:ea typeface="HG丸ｺﾞｼｯｸM-PRO" panose="020F0600000000000000" pitchFamily="50" charset="-128"/>
            </a:endParaRPr>
          </a:p>
        </p:txBody>
      </p:sp>
      <p:sp>
        <p:nvSpPr>
          <p:cNvPr id="212" name="正方形/長方形 211">
            <a:extLst>
              <a:ext uri="{FF2B5EF4-FFF2-40B4-BE49-F238E27FC236}">
                <a16:creationId xmlns:a16="http://schemas.microsoft.com/office/drawing/2014/main" id="{EBE28A83-576E-45A4-8EBC-C5F046829242}"/>
              </a:ext>
            </a:extLst>
          </p:cNvPr>
          <p:cNvSpPr/>
          <p:nvPr/>
        </p:nvSpPr>
        <p:spPr>
          <a:xfrm>
            <a:off x="5314779" y="6058805"/>
            <a:ext cx="952890" cy="369332"/>
          </a:xfrm>
          <a:prstGeom prst="rect">
            <a:avLst/>
          </a:prstGeom>
        </p:spPr>
        <p:txBody>
          <a:bodyPr wrap="none">
            <a:spAutoFit/>
          </a:bodyPr>
          <a:lstStyle/>
          <a:p>
            <a:r>
              <a:rPr lang="en-US" altLang="ja-JP" dirty="0">
                <a:solidFill>
                  <a:srgbClr val="FF0000"/>
                </a:solidFill>
                <a:ea typeface="HG丸ｺﾞｼｯｸM-PRO" panose="020F0600000000000000" pitchFamily="50" charset="-128"/>
              </a:rPr>
              <a:t>19.6m/s</a:t>
            </a:r>
            <a:endParaRPr lang="ja-JP" altLang="en-US" dirty="0">
              <a:solidFill>
                <a:srgbClr val="FF0000"/>
              </a:solidFill>
              <a:ea typeface="HG丸ｺﾞｼｯｸM-PRO" panose="020F0600000000000000" pitchFamily="50" charset="-128"/>
            </a:endParaRPr>
          </a:p>
        </p:txBody>
      </p:sp>
      <p:sp>
        <p:nvSpPr>
          <p:cNvPr id="213" name="正方形/長方形 212">
            <a:extLst>
              <a:ext uri="{FF2B5EF4-FFF2-40B4-BE49-F238E27FC236}">
                <a16:creationId xmlns:a16="http://schemas.microsoft.com/office/drawing/2014/main" id="{2667AB1D-700C-4F7F-AB8B-DD4429691593}"/>
              </a:ext>
            </a:extLst>
          </p:cNvPr>
          <p:cNvSpPr/>
          <p:nvPr/>
        </p:nvSpPr>
        <p:spPr>
          <a:xfrm>
            <a:off x="6677650" y="5437878"/>
            <a:ext cx="835870" cy="369332"/>
          </a:xfrm>
          <a:prstGeom prst="rect">
            <a:avLst/>
          </a:prstGeom>
        </p:spPr>
        <p:txBody>
          <a:bodyPr wrap="none">
            <a:spAutoFit/>
          </a:bodyPr>
          <a:lstStyle/>
          <a:p>
            <a:r>
              <a:rPr lang="en-US" altLang="ja-JP" dirty="0">
                <a:solidFill>
                  <a:srgbClr val="FF0000"/>
                </a:solidFill>
                <a:ea typeface="HG丸ｺﾞｼｯｸM-PRO" panose="020F0600000000000000" pitchFamily="50" charset="-128"/>
              </a:rPr>
              <a:t>4.9m/s</a:t>
            </a:r>
            <a:endParaRPr lang="ja-JP" altLang="en-US" dirty="0">
              <a:solidFill>
                <a:srgbClr val="FF0000"/>
              </a:solidFill>
              <a:ea typeface="HG丸ｺﾞｼｯｸM-PRO" panose="020F0600000000000000" pitchFamily="50" charset="-128"/>
            </a:endParaRPr>
          </a:p>
        </p:txBody>
      </p:sp>
      <p:cxnSp>
        <p:nvCxnSpPr>
          <p:cNvPr id="214" name="直線矢印コネクタ 213">
            <a:extLst>
              <a:ext uri="{FF2B5EF4-FFF2-40B4-BE49-F238E27FC236}">
                <a16:creationId xmlns:a16="http://schemas.microsoft.com/office/drawing/2014/main" id="{AC288B7C-1DEB-4C6F-98F5-7E443F056DBD}"/>
              </a:ext>
            </a:extLst>
          </p:cNvPr>
          <p:cNvCxnSpPr>
            <a:cxnSpLocks/>
          </p:cNvCxnSpPr>
          <p:nvPr/>
        </p:nvCxnSpPr>
        <p:spPr>
          <a:xfrm>
            <a:off x="6274802" y="5975746"/>
            <a:ext cx="0" cy="12871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6" name="正方形/長方形 215">
                <a:extLst>
                  <a:ext uri="{FF2B5EF4-FFF2-40B4-BE49-F238E27FC236}">
                    <a16:creationId xmlns:a16="http://schemas.microsoft.com/office/drawing/2014/main" id="{169FE962-749B-4781-BFF9-12638269A081}"/>
                  </a:ext>
                </a:extLst>
              </p:cNvPr>
              <p:cNvSpPr/>
              <p:nvPr/>
            </p:nvSpPr>
            <p:spPr>
              <a:xfrm>
                <a:off x="7532268" y="1283187"/>
                <a:ext cx="2670796" cy="437749"/>
              </a:xfrm>
              <a:prstGeom prst="rect">
                <a:avLst/>
              </a:prstGeom>
            </p:spPr>
            <p:txBody>
              <a:bodyPr wrap="none">
                <a:spAutoFit/>
              </a:bodyPr>
              <a:lstStyle/>
              <a:p>
                <a:r>
                  <a:rPr lang="ja-JP" altLang="en-US" sz="2000" b="1" dirty="0">
                    <a:solidFill>
                      <a:srgbClr val="FF0000"/>
                    </a:solidFill>
                    <a:latin typeface="HG丸ｺﾞｼｯｸM-PRO" panose="020F0600000000000000" pitchFamily="50" charset="-128"/>
                    <a:ea typeface="HG丸ｺﾞｼｯｸM-PRO" panose="020F0600000000000000" pitchFamily="50" charset="-128"/>
                  </a:rPr>
                  <a:t>速さ①</a:t>
                </a:r>
                <a:r>
                  <a:rPr lang="en-US" altLang="ja-JP" sz="2000" dirty="0">
                    <a:solidFill>
                      <a:srgbClr val="FF0000"/>
                    </a:solidFill>
                    <a:ea typeface="HG丸ｺﾞｼｯｸM-PRO" panose="020F0600000000000000" pitchFamily="50" charset="-128"/>
                  </a:rPr>
                  <a:t> </a:t>
                </a:r>
                <a14:m>
                  <m:oMath xmlns:m="http://schemas.openxmlformats.org/officeDocument/2006/math">
                    <m:r>
                      <a:rPr lang="en-US" altLang="ja-JP" sz="2000" i="1">
                        <a:solidFill>
                          <a:srgbClr val="FF0000"/>
                        </a:solidFill>
                        <a:latin typeface="Cambria Math" panose="02040503050406030204" pitchFamily="18" charset="0"/>
                      </a:rPr>
                      <m:t>=</m:t>
                    </m:r>
                    <m:rad>
                      <m:radPr>
                        <m:degHide m:val="on"/>
                        <m:ctrlPr>
                          <a:rPr lang="ja-JP" altLang="en-US" sz="2000" i="1">
                            <a:solidFill>
                              <a:srgbClr val="FF0000"/>
                            </a:solidFill>
                            <a:latin typeface="Cambria Math" panose="02040503050406030204" pitchFamily="18" charset="0"/>
                          </a:rPr>
                        </m:ctrlPr>
                      </m:radPr>
                      <m:deg/>
                      <m:e>
                        <m:sSup>
                          <m:sSupPr>
                            <m:ctrlPr>
                              <a:rPr lang="en-US" altLang="ja-JP" sz="2000" i="1">
                                <a:solidFill>
                                  <a:srgbClr val="FF0000"/>
                                </a:solidFill>
                                <a:latin typeface="Cambria Math" panose="02040503050406030204" pitchFamily="18" charset="0"/>
                              </a:rPr>
                            </m:ctrlPr>
                          </m:sSupPr>
                          <m:e>
                            <m:r>
                              <a:rPr lang="en-US" altLang="ja-JP" sz="2000" i="1">
                                <a:solidFill>
                                  <a:srgbClr val="FF0000"/>
                                </a:solidFill>
                                <a:latin typeface="Cambria Math" panose="02040503050406030204" pitchFamily="18" charset="0"/>
                              </a:rPr>
                              <m:t>4.9</m:t>
                            </m:r>
                          </m:e>
                          <m:sup>
                            <m:r>
                              <a:rPr lang="en-US" altLang="ja-JP" sz="2000" i="1">
                                <a:solidFill>
                                  <a:srgbClr val="FF0000"/>
                                </a:solidFill>
                                <a:latin typeface="Cambria Math" panose="02040503050406030204" pitchFamily="18" charset="0"/>
                              </a:rPr>
                              <m:t>2</m:t>
                            </m:r>
                          </m:sup>
                        </m:sSup>
                        <m:r>
                          <a:rPr lang="en-US" altLang="ja-JP" sz="2000" i="1">
                            <a:solidFill>
                              <a:srgbClr val="FF0000"/>
                            </a:solidFill>
                            <a:latin typeface="Cambria Math" panose="02040503050406030204" pitchFamily="18" charset="0"/>
                          </a:rPr>
                          <m:t>+</m:t>
                        </m:r>
                        <m:sSup>
                          <m:sSupPr>
                            <m:ctrlPr>
                              <a:rPr lang="en-US" altLang="ja-JP" sz="2000" i="1">
                                <a:solidFill>
                                  <a:srgbClr val="FF0000"/>
                                </a:solidFill>
                                <a:latin typeface="Cambria Math" panose="02040503050406030204" pitchFamily="18" charset="0"/>
                              </a:rPr>
                            </m:ctrlPr>
                          </m:sSupPr>
                          <m:e>
                            <m:r>
                              <a:rPr lang="en-US" altLang="ja-JP" sz="2000" i="1">
                                <a:solidFill>
                                  <a:srgbClr val="FF0000"/>
                                </a:solidFill>
                                <a:latin typeface="Cambria Math" panose="02040503050406030204" pitchFamily="18" charset="0"/>
                              </a:rPr>
                              <m:t>4.9</m:t>
                            </m:r>
                          </m:e>
                          <m:sup>
                            <m:r>
                              <a:rPr lang="en-US" altLang="ja-JP" sz="2000" i="1">
                                <a:solidFill>
                                  <a:srgbClr val="FF0000"/>
                                </a:solidFill>
                                <a:latin typeface="Cambria Math" panose="02040503050406030204" pitchFamily="18" charset="0"/>
                              </a:rPr>
                              <m:t>2</m:t>
                            </m:r>
                          </m:sup>
                        </m:sSup>
                      </m:e>
                    </m:rad>
                  </m:oMath>
                </a14:m>
                <a:endParaRPr lang="ja-JP" altLang="en-US" sz="20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16" name="正方形/長方形 215">
                <a:extLst>
                  <a:ext uri="{FF2B5EF4-FFF2-40B4-BE49-F238E27FC236}">
                    <a16:creationId xmlns:a16="http://schemas.microsoft.com/office/drawing/2014/main" id="{169FE962-749B-4781-BFF9-12638269A081}"/>
                  </a:ext>
                </a:extLst>
              </p:cNvPr>
              <p:cNvSpPr>
                <a:spLocks noRot="1" noChangeAspect="1" noMove="1" noResize="1" noEditPoints="1" noAdjustHandles="1" noChangeArrowheads="1" noChangeShapeType="1" noTextEdit="1"/>
              </p:cNvSpPr>
              <p:nvPr/>
            </p:nvSpPr>
            <p:spPr>
              <a:xfrm>
                <a:off x="7532268" y="1283187"/>
                <a:ext cx="2670796" cy="437749"/>
              </a:xfrm>
              <a:prstGeom prst="rect">
                <a:avLst/>
              </a:prstGeom>
              <a:blipFill>
                <a:blip r:embed="rId10"/>
                <a:stretch>
                  <a:fillRect l="-2511" t="-4167" b="-180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7" name="正方形/長方形 216">
                <a:extLst>
                  <a:ext uri="{FF2B5EF4-FFF2-40B4-BE49-F238E27FC236}">
                    <a16:creationId xmlns:a16="http://schemas.microsoft.com/office/drawing/2014/main" id="{D2D534C5-55FA-4898-B025-C9033496662B}"/>
                  </a:ext>
                </a:extLst>
              </p:cNvPr>
              <p:cNvSpPr/>
              <p:nvPr/>
            </p:nvSpPr>
            <p:spPr>
              <a:xfrm>
                <a:off x="7520316" y="2620892"/>
                <a:ext cx="2670796" cy="437749"/>
              </a:xfrm>
              <a:prstGeom prst="rect">
                <a:avLst/>
              </a:prstGeom>
            </p:spPr>
            <p:txBody>
              <a:bodyPr wrap="none">
                <a:spAutoFit/>
              </a:bodyPr>
              <a:lstStyle/>
              <a:p>
                <a:r>
                  <a:rPr lang="ja-JP" altLang="en-US" sz="2000" b="1" dirty="0">
                    <a:solidFill>
                      <a:srgbClr val="FF0000"/>
                    </a:solidFill>
                    <a:latin typeface="HG丸ｺﾞｼｯｸM-PRO" panose="020F0600000000000000" pitchFamily="50" charset="-128"/>
                    <a:ea typeface="HG丸ｺﾞｼｯｸM-PRO" panose="020F0600000000000000" pitchFamily="50" charset="-128"/>
                  </a:rPr>
                  <a:t>速さ②</a:t>
                </a:r>
                <a:r>
                  <a:rPr lang="en-US" altLang="ja-JP" sz="2000" dirty="0">
                    <a:solidFill>
                      <a:srgbClr val="FF0000"/>
                    </a:solidFill>
                    <a:ea typeface="HG丸ｺﾞｼｯｸM-PRO" panose="020F0600000000000000" pitchFamily="50" charset="-128"/>
                  </a:rPr>
                  <a:t> </a:t>
                </a:r>
                <a14:m>
                  <m:oMath xmlns:m="http://schemas.openxmlformats.org/officeDocument/2006/math">
                    <m:r>
                      <a:rPr lang="en-US" altLang="ja-JP" sz="2000" i="1">
                        <a:solidFill>
                          <a:srgbClr val="FF0000"/>
                        </a:solidFill>
                        <a:latin typeface="Cambria Math" panose="02040503050406030204" pitchFamily="18" charset="0"/>
                      </a:rPr>
                      <m:t>=</m:t>
                    </m:r>
                    <m:rad>
                      <m:radPr>
                        <m:degHide m:val="on"/>
                        <m:ctrlPr>
                          <a:rPr lang="ja-JP" altLang="en-US" sz="2000" i="1">
                            <a:solidFill>
                              <a:srgbClr val="FF0000"/>
                            </a:solidFill>
                            <a:latin typeface="Cambria Math" panose="02040503050406030204" pitchFamily="18" charset="0"/>
                          </a:rPr>
                        </m:ctrlPr>
                      </m:radPr>
                      <m:deg/>
                      <m:e>
                        <m:sSup>
                          <m:sSupPr>
                            <m:ctrlPr>
                              <a:rPr lang="en-US" altLang="ja-JP" sz="2000" i="1">
                                <a:solidFill>
                                  <a:srgbClr val="FF0000"/>
                                </a:solidFill>
                                <a:latin typeface="Cambria Math" panose="02040503050406030204" pitchFamily="18" charset="0"/>
                              </a:rPr>
                            </m:ctrlPr>
                          </m:sSupPr>
                          <m:e>
                            <m:r>
                              <a:rPr lang="en-US" altLang="ja-JP" sz="2000" i="1">
                                <a:solidFill>
                                  <a:srgbClr val="FF0000"/>
                                </a:solidFill>
                                <a:latin typeface="Cambria Math" panose="02040503050406030204" pitchFamily="18" charset="0"/>
                              </a:rPr>
                              <m:t>4.9</m:t>
                            </m:r>
                          </m:e>
                          <m:sup>
                            <m:r>
                              <a:rPr lang="en-US" altLang="ja-JP" sz="2000" i="1">
                                <a:solidFill>
                                  <a:srgbClr val="FF0000"/>
                                </a:solidFill>
                                <a:latin typeface="Cambria Math" panose="02040503050406030204" pitchFamily="18" charset="0"/>
                              </a:rPr>
                              <m:t>2</m:t>
                            </m:r>
                          </m:sup>
                        </m:sSup>
                        <m:r>
                          <a:rPr lang="en-US" altLang="ja-JP" sz="2000" i="1">
                            <a:solidFill>
                              <a:srgbClr val="FF0000"/>
                            </a:solidFill>
                            <a:latin typeface="Cambria Math" panose="02040503050406030204" pitchFamily="18" charset="0"/>
                          </a:rPr>
                          <m:t>+</m:t>
                        </m:r>
                        <m:sSup>
                          <m:sSupPr>
                            <m:ctrlPr>
                              <a:rPr lang="en-US" altLang="ja-JP" sz="2000" i="1">
                                <a:solidFill>
                                  <a:srgbClr val="FF0000"/>
                                </a:solidFill>
                                <a:latin typeface="Cambria Math" panose="02040503050406030204" pitchFamily="18" charset="0"/>
                              </a:rPr>
                            </m:ctrlPr>
                          </m:sSupPr>
                          <m:e>
                            <m:r>
                              <a:rPr lang="en-US" altLang="ja-JP" sz="2000" i="1">
                                <a:solidFill>
                                  <a:srgbClr val="FF0000"/>
                                </a:solidFill>
                                <a:latin typeface="Cambria Math" panose="02040503050406030204" pitchFamily="18" charset="0"/>
                              </a:rPr>
                              <m:t>9.8</m:t>
                            </m:r>
                          </m:e>
                          <m:sup>
                            <m:r>
                              <a:rPr lang="en-US" altLang="ja-JP" sz="2000" i="1">
                                <a:solidFill>
                                  <a:srgbClr val="FF0000"/>
                                </a:solidFill>
                                <a:latin typeface="Cambria Math" panose="02040503050406030204" pitchFamily="18" charset="0"/>
                              </a:rPr>
                              <m:t>2</m:t>
                            </m:r>
                          </m:sup>
                        </m:sSup>
                      </m:e>
                    </m:rad>
                  </m:oMath>
                </a14:m>
                <a:endParaRPr lang="ja-JP" altLang="en-US" sz="20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17" name="正方形/長方形 216">
                <a:extLst>
                  <a:ext uri="{FF2B5EF4-FFF2-40B4-BE49-F238E27FC236}">
                    <a16:creationId xmlns:a16="http://schemas.microsoft.com/office/drawing/2014/main" id="{D2D534C5-55FA-4898-B025-C9033496662B}"/>
                  </a:ext>
                </a:extLst>
              </p:cNvPr>
              <p:cNvSpPr>
                <a:spLocks noRot="1" noChangeAspect="1" noMove="1" noResize="1" noEditPoints="1" noAdjustHandles="1" noChangeArrowheads="1" noChangeShapeType="1" noTextEdit="1"/>
              </p:cNvSpPr>
              <p:nvPr/>
            </p:nvSpPr>
            <p:spPr>
              <a:xfrm>
                <a:off x="7520316" y="2620892"/>
                <a:ext cx="2670796" cy="437749"/>
              </a:xfrm>
              <a:prstGeom prst="rect">
                <a:avLst/>
              </a:prstGeom>
              <a:blipFill>
                <a:blip r:embed="rId11"/>
                <a:stretch>
                  <a:fillRect l="-2511" t="-5556" b="-180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8" name="正方形/長方形 217">
                <a:extLst>
                  <a:ext uri="{FF2B5EF4-FFF2-40B4-BE49-F238E27FC236}">
                    <a16:creationId xmlns:a16="http://schemas.microsoft.com/office/drawing/2014/main" id="{DFAD3F37-C813-4B54-BDDE-51C92B0444F0}"/>
                  </a:ext>
                </a:extLst>
              </p:cNvPr>
              <p:cNvSpPr/>
              <p:nvPr/>
            </p:nvSpPr>
            <p:spPr>
              <a:xfrm>
                <a:off x="7597092" y="4534016"/>
                <a:ext cx="2807948" cy="437749"/>
              </a:xfrm>
              <a:prstGeom prst="rect">
                <a:avLst/>
              </a:prstGeom>
            </p:spPr>
            <p:txBody>
              <a:bodyPr wrap="none">
                <a:spAutoFit/>
              </a:bodyPr>
              <a:lstStyle/>
              <a:p>
                <a:r>
                  <a:rPr lang="ja-JP" altLang="en-US" sz="2000" b="1" dirty="0">
                    <a:solidFill>
                      <a:srgbClr val="FF0000"/>
                    </a:solidFill>
                    <a:latin typeface="HG丸ｺﾞｼｯｸM-PRO" panose="020F0600000000000000" pitchFamily="50" charset="-128"/>
                    <a:ea typeface="HG丸ｺﾞｼｯｸM-PRO" panose="020F0600000000000000" pitchFamily="50" charset="-128"/>
                  </a:rPr>
                  <a:t>速さ③＝</a:t>
                </a:r>
                <a:r>
                  <a:rPr lang="ja-JP" altLang="en-US" sz="2000" dirty="0">
                    <a:solidFill>
                      <a:srgbClr val="FF0000"/>
                    </a:solidFill>
                    <a:ea typeface="HG丸ｺﾞｼｯｸM-PRO" panose="020F0600000000000000" pitchFamily="50" charset="-128"/>
                  </a:rPr>
                  <a:t> </a:t>
                </a:r>
                <a14:m>
                  <m:oMath xmlns:m="http://schemas.openxmlformats.org/officeDocument/2006/math">
                    <m:rad>
                      <m:radPr>
                        <m:degHide m:val="on"/>
                        <m:ctrlPr>
                          <a:rPr lang="ja-JP" altLang="en-US" sz="2000" i="1">
                            <a:solidFill>
                              <a:srgbClr val="FF0000"/>
                            </a:solidFill>
                            <a:latin typeface="Cambria Math" panose="02040503050406030204" pitchFamily="18" charset="0"/>
                          </a:rPr>
                        </m:ctrlPr>
                      </m:radPr>
                      <m:deg/>
                      <m:e>
                        <m:sSup>
                          <m:sSupPr>
                            <m:ctrlPr>
                              <a:rPr lang="en-US" altLang="ja-JP" sz="2000" i="1">
                                <a:solidFill>
                                  <a:srgbClr val="FF0000"/>
                                </a:solidFill>
                                <a:latin typeface="Cambria Math" panose="02040503050406030204" pitchFamily="18" charset="0"/>
                              </a:rPr>
                            </m:ctrlPr>
                          </m:sSupPr>
                          <m:e>
                            <m:r>
                              <a:rPr lang="en-US" altLang="ja-JP" sz="2000" i="1">
                                <a:solidFill>
                                  <a:srgbClr val="FF0000"/>
                                </a:solidFill>
                                <a:latin typeface="Cambria Math" panose="02040503050406030204" pitchFamily="18" charset="0"/>
                              </a:rPr>
                              <m:t>4.9</m:t>
                            </m:r>
                          </m:e>
                          <m:sup>
                            <m:r>
                              <a:rPr lang="en-US" altLang="ja-JP" sz="2000" i="1">
                                <a:solidFill>
                                  <a:srgbClr val="FF0000"/>
                                </a:solidFill>
                                <a:latin typeface="Cambria Math" panose="02040503050406030204" pitchFamily="18" charset="0"/>
                              </a:rPr>
                              <m:t>2</m:t>
                            </m:r>
                          </m:sup>
                        </m:sSup>
                        <m:r>
                          <a:rPr lang="en-US" altLang="ja-JP" sz="2000" i="1">
                            <a:solidFill>
                              <a:srgbClr val="FF0000"/>
                            </a:solidFill>
                            <a:latin typeface="Cambria Math" panose="02040503050406030204" pitchFamily="18" charset="0"/>
                          </a:rPr>
                          <m:t>+</m:t>
                        </m:r>
                        <m:sSup>
                          <m:sSupPr>
                            <m:ctrlPr>
                              <a:rPr lang="en-US" altLang="ja-JP" sz="2000" i="1">
                                <a:solidFill>
                                  <a:srgbClr val="FF0000"/>
                                </a:solidFill>
                                <a:latin typeface="Cambria Math" panose="02040503050406030204" pitchFamily="18" charset="0"/>
                              </a:rPr>
                            </m:ctrlPr>
                          </m:sSupPr>
                          <m:e>
                            <m:r>
                              <a:rPr lang="en-US" altLang="ja-JP" sz="2000" i="1">
                                <a:solidFill>
                                  <a:srgbClr val="FF0000"/>
                                </a:solidFill>
                                <a:latin typeface="Cambria Math" panose="02040503050406030204" pitchFamily="18" charset="0"/>
                              </a:rPr>
                              <m:t>19.6</m:t>
                            </m:r>
                          </m:e>
                          <m:sup>
                            <m:r>
                              <a:rPr lang="en-US" altLang="ja-JP" sz="2000" i="1">
                                <a:solidFill>
                                  <a:srgbClr val="FF0000"/>
                                </a:solidFill>
                                <a:latin typeface="Cambria Math" panose="02040503050406030204" pitchFamily="18" charset="0"/>
                              </a:rPr>
                              <m:t>2</m:t>
                            </m:r>
                          </m:sup>
                        </m:sSup>
                      </m:e>
                    </m:rad>
                  </m:oMath>
                </a14:m>
                <a:endParaRPr lang="ja-JP" altLang="en-US" sz="20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18" name="正方形/長方形 217">
                <a:extLst>
                  <a:ext uri="{FF2B5EF4-FFF2-40B4-BE49-F238E27FC236}">
                    <a16:creationId xmlns:a16="http://schemas.microsoft.com/office/drawing/2014/main" id="{DFAD3F37-C813-4B54-BDDE-51C92B0444F0}"/>
                  </a:ext>
                </a:extLst>
              </p:cNvPr>
              <p:cNvSpPr>
                <a:spLocks noRot="1" noChangeAspect="1" noMove="1" noResize="1" noEditPoints="1" noAdjustHandles="1" noChangeArrowheads="1" noChangeShapeType="1" noTextEdit="1"/>
              </p:cNvSpPr>
              <p:nvPr/>
            </p:nvSpPr>
            <p:spPr>
              <a:xfrm>
                <a:off x="7597092" y="4534016"/>
                <a:ext cx="2807948" cy="437749"/>
              </a:xfrm>
              <a:prstGeom prst="rect">
                <a:avLst/>
              </a:prstGeom>
              <a:blipFill>
                <a:blip r:embed="rId12"/>
                <a:stretch>
                  <a:fillRect l="-2169" t="-5556" b="-180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9" name="テキスト ボックス 218">
                <a:extLst>
                  <a:ext uri="{FF2B5EF4-FFF2-40B4-BE49-F238E27FC236}">
                    <a16:creationId xmlns:a16="http://schemas.microsoft.com/office/drawing/2014/main" id="{6A7292B7-49FA-4F2B-AC8C-6D25310DC2C2}"/>
                  </a:ext>
                </a:extLst>
              </p:cNvPr>
              <p:cNvSpPr txBox="1"/>
              <p:nvPr/>
            </p:nvSpPr>
            <p:spPr>
              <a:xfrm>
                <a:off x="8393409" y="1869960"/>
                <a:ext cx="1355115" cy="4816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solidFill>
                            <a:srgbClr val="FF0000"/>
                          </a:solidFill>
                          <a:latin typeface="Cambria Math" panose="02040503050406030204" pitchFamily="18" charset="0"/>
                        </a:rPr>
                        <m:t>=4.9</m:t>
                      </m:r>
                      <m:rad>
                        <m:radPr>
                          <m:degHide m:val="on"/>
                          <m:ctrlPr>
                            <a:rPr kumimoji="1" lang="en-US" altLang="ja-JP" sz="2800" b="0" i="1" smtClean="0">
                              <a:solidFill>
                                <a:srgbClr val="FF0000"/>
                              </a:solidFill>
                              <a:latin typeface="Cambria Math" panose="02040503050406030204" pitchFamily="18" charset="0"/>
                            </a:rPr>
                          </m:ctrlPr>
                        </m:radPr>
                        <m:deg/>
                        <m:e>
                          <m:r>
                            <a:rPr kumimoji="1" lang="en-US" altLang="ja-JP" sz="2800" b="0" i="1" smtClean="0">
                              <a:solidFill>
                                <a:srgbClr val="FF0000"/>
                              </a:solidFill>
                              <a:latin typeface="Cambria Math" panose="02040503050406030204" pitchFamily="18" charset="0"/>
                            </a:rPr>
                            <m:t>2</m:t>
                          </m:r>
                        </m:e>
                      </m:rad>
                    </m:oMath>
                  </m:oMathPara>
                </a14:m>
                <a:endParaRPr kumimoji="1" lang="ja-JP" altLang="en-US" sz="2800" dirty="0">
                  <a:solidFill>
                    <a:srgbClr val="FF0000"/>
                  </a:solidFill>
                  <a:ea typeface="HG丸ｺﾞｼｯｸM-PRO" panose="020F0600000000000000" pitchFamily="50" charset="-128"/>
                </a:endParaRPr>
              </a:p>
            </p:txBody>
          </p:sp>
        </mc:Choice>
        <mc:Fallback xmlns="">
          <p:sp>
            <p:nvSpPr>
              <p:cNvPr id="219" name="テキスト ボックス 218">
                <a:extLst>
                  <a:ext uri="{FF2B5EF4-FFF2-40B4-BE49-F238E27FC236}">
                    <a16:creationId xmlns:a16="http://schemas.microsoft.com/office/drawing/2014/main" id="{6A7292B7-49FA-4F2B-AC8C-6D25310DC2C2}"/>
                  </a:ext>
                </a:extLst>
              </p:cNvPr>
              <p:cNvSpPr txBox="1">
                <a:spLocks noRot="1" noChangeAspect="1" noMove="1" noResize="1" noEditPoints="1" noAdjustHandles="1" noChangeArrowheads="1" noChangeShapeType="1" noTextEdit="1"/>
              </p:cNvSpPr>
              <p:nvPr/>
            </p:nvSpPr>
            <p:spPr>
              <a:xfrm>
                <a:off x="8393409" y="1869960"/>
                <a:ext cx="1355115" cy="481607"/>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0" name="テキスト ボックス 219">
                <a:extLst>
                  <a:ext uri="{FF2B5EF4-FFF2-40B4-BE49-F238E27FC236}">
                    <a16:creationId xmlns:a16="http://schemas.microsoft.com/office/drawing/2014/main" id="{A067AFF9-0563-4B74-808B-DD9E8055A647}"/>
                  </a:ext>
                </a:extLst>
              </p:cNvPr>
              <p:cNvSpPr txBox="1"/>
              <p:nvPr/>
            </p:nvSpPr>
            <p:spPr>
              <a:xfrm>
                <a:off x="7644104" y="3167284"/>
                <a:ext cx="3911712" cy="457433"/>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kumimoji="1" lang="en-US" altLang="ja-JP" sz="2400" b="0" i="1" smtClean="0">
                          <a:solidFill>
                            <a:srgbClr val="FF0000"/>
                          </a:solidFill>
                          <a:latin typeface="Cambria Math" panose="02040503050406030204" pitchFamily="18" charset="0"/>
                        </a:rPr>
                        <m:t>=</m:t>
                      </m:r>
                      <m:rad>
                        <m:radPr>
                          <m:degHide m:val="on"/>
                          <m:ctrlPr>
                            <a:rPr lang="ja-JP" altLang="en-US" sz="2400" i="1">
                              <a:solidFill>
                                <a:srgbClr val="FF0000"/>
                              </a:solidFill>
                              <a:latin typeface="Cambria Math" panose="02040503050406030204" pitchFamily="18" charset="0"/>
                            </a:rPr>
                          </m:ctrlPr>
                        </m:radPr>
                        <m:deg/>
                        <m:e>
                          <m:sSup>
                            <m:sSupPr>
                              <m:ctrlPr>
                                <a:rPr lang="en-US" altLang="ja-JP" sz="2400" i="1">
                                  <a:solidFill>
                                    <a:srgbClr val="FF0000"/>
                                  </a:solidFill>
                                  <a:latin typeface="Cambria Math" panose="02040503050406030204" pitchFamily="18" charset="0"/>
                                </a:rPr>
                              </m:ctrlPr>
                            </m:sSupPr>
                            <m:e>
                              <m:r>
                                <a:rPr lang="en-US" altLang="ja-JP" sz="2400" i="1">
                                  <a:solidFill>
                                    <a:srgbClr val="FF0000"/>
                                  </a:solidFill>
                                  <a:latin typeface="Cambria Math" panose="02040503050406030204" pitchFamily="18" charset="0"/>
                                </a:rPr>
                                <m:t>4.9</m:t>
                              </m:r>
                            </m:e>
                            <m:sup>
                              <m:r>
                                <a:rPr lang="en-US" altLang="ja-JP" sz="2400" i="1">
                                  <a:solidFill>
                                    <a:srgbClr val="FF0000"/>
                                  </a:solidFill>
                                  <a:latin typeface="Cambria Math" panose="02040503050406030204" pitchFamily="18" charset="0"/>
                                </a:rPr>
                                <m:t>2</m:t>
                              </m:r>
                            </m:sup>
                          </m:sSup>
                          <m:r>
                            <a:rPr lang="en-US" altLang="ja-JP" sz="2400" i="1">
                              <a:solidFill>
                                <a:srgbClr val="FF0000"/>
                              </a:solidFill>
                              <a:latin typeface="Cambria Math" panose="02040503050406030204" pitchFamily="18" charset="0"/>
                            </a:rPr>
                            <m:t>+</m:t>
                          </m:r>
                          <m:sSup>
                            <m:sSupPr>
                              <m:ctrlPr>
                                <a:rPr lang="en-US" altLang="ja-JP" sz="2400" i="1">
                                  <a:solidFill>
                                    <a:srgbClr val="FF0000"/>
                                  </a:solidFill>
                                  <a:latin typeface="Cambria Math" panose="02040503050406030204" pitchFamily="18" charset="0"/>
                                </a:rPr>
                              </m:ctrlPr>
                            </m:sSupPr>
                            <m:e>
                              <m:sSup>
                                <m:sSupPr>
                                  <m:ctrlPr>
                                    <a:rPr lang="en-US" altLang="ja-JP" sz="2400" i="1">
                                      <a:solidFill>
                                        <a:srgbClr val="FF0000"/>
                                      </a:solidFill>
                                      <a:latin typeface="Cambria Math" panose="02040503050406030204" pitchFamily="18" charset="0"/>
                                    </a:rPr>
                                  </m:ctrlPr>
                                </m:sSupPr>
                                <m:e>
                                  <m:r>
                                    <a:rPr lang="en-US" altLang="ja-JP" sz="2400" b="0" i="1" smtClean="0">
                                      <a:solidFill>
                                        <a:srgbClr val="FF0000"/>
                                      </a:solidFill>
                                      <a:latin typeface="Cambria Math" panose="02040503050406030204" pitchFamily="18" charset="0"/>
                                    </a:rPr>
                                    <m:t>2</m:t>
                                  </m:r>
                                </m:e>
                                <m:sup>
                                  <m:r>
                                    <a:rPr lang="en-US" altLang="ja-JP" sz="2400" i="1">
                                      <a:solidFill>
                                        <a:srgbClr val="FF0000"/>
                                      </a:solidFill>
                                      <a:latin typeface="Cambria Math" panose="02040503050406030204" pitchFamily="18" charset="0"/>
                                    </a:rPr>
                                    <m:t>2</m:t>
                                  </m:r>
                                </m:sup>
                              </m:sSup>
                              <m:r>
                                <a:rPr lang="en-US" altLang="ja-JP" sz="2400" i="1" smtClean="0">
                                  <a:solidFill>
                                    <a:srgbClr val="FF0000"/>
                                  </a:solidFill>
                                  <a:latin typeface="Cambria Math" panose="02040503050406030204" pitchFamily="18" charset="0"/>
                                  <a:ea typeface="Cambria Math" panose="02040503050406030204" pitchFamily="18" charset="0"/>
                                </a:rPr>
                                <m:t>×</m:t>
                              </m:r>
                              <m:r>
                                <a:rPr lang="en-US" altLang="ja-JP" sz="2400" b="0" i="1" smtClean="0">
                                  <a:solidFill>
                                    <a:srgbClr val="FF0000"/>
                                  </a:solidFill>
                                  <a:latin typeface="Cambria Math" panose="02040503050406030204" pitchFamily="18" charset="0"/>
                                </a:rPr>
                                <m:t>4.9</m:t>
                              </m:r>
                            </m:e>
                            <m:sup>
                              <m:r>
                                <a:rPr lang="en-US" altLang="ja-JP" sz="2400" i="1">
                                  <a:solidFill>
                                    <a:srgbClr val="FF0000"/>
                                  </a:solidFill>
                                  <a:latin typeface="Cambria Math" panose="02040503050406030204" pitchFamily="18" charset="0"/>
                                </a:rPr>
                                <m:t>2</m:t>
                              </m:r>
                            </m:sup>
                          </m:sSup>
                        </m:e>
                      </m:rad>
                      <m:r>
                        <a:rPr lang="en-US" altLang="ja-JP" sz="2400" b="0" i="1" smtClean="0">
                          <a:solidFill>
                            <a:srgbClr val="FF0000"/>
                          </a:solidFill>
                          <a:latin typeface="Cambria Math" panose="02040503050406030204" pitchFamily="18" charset="0"/>
                        </a:rPr>
                        <m:t>=</m:t>
                      </m:r>
                      <m:r>
                        <a:rPr kumimoji="1" lang="en-US" altLang="ja-JP" sz="2400" b="0" i="1" smtClean="0">
                          <a:solidFill>
                            <a:srgbClr val="FF0000"/>
                          </a:solidFill>
                          <a:latin typeface="Cambria Math" panose="02040503050406030204" pitchFamily="18" charset="0"/>
                        </a:rPr>
                        <m:t>4.9</m:t>
                      </m:r>
                      <m:rad>
                        <m:radPr>
                          <m:degHide m:val="on"/>
                          <m:ctrlPr>
                            <a:rPr kumimoji="1" lang="en-US" altLang="ja-JP" sz="2400" b="0" i="1" smtClean="0">
                              <a:solidFill>
                                <a:srgbClr val="FF0000"/>
                              </a:solidFill>
                              <a:latin typeface="Cambria Math" panose="02040503050406030204" pitchFamily="18" charset="0"/>
                            </a:rPr>
                          </m:ctrlPr>
                        </m:radPr>
                        <m:deg/>
                        <m:e>
                          <m:r>
                            <a:rPr kumimoji="1" lang="en-US" altLang="ja-JP" sz="2400" b="0" i="1" smtClean="0">
                              <a:solidFill>
                                <a:srgbClr val="FF0000"/>
                              </a:solidFill>
                              <a:latin typeface="Cambria Math" panose="02040503050406030204" pitchFamily="18" charset="0"/>
                            </a:rPr>
                            <m:t>5</m:t>
                          </m:r>
                        </m:e>
                      </m:rad>
                    </m:oMath>
                  </m:oMathPara>
                </a14:m>
                <a:endParaRPr kumimoji="1" lang="ja-JP" altLang="en-US" sz="2400" dirty="0">
                  <a:solidFill>
                    <a:srgbClr val="FF0000"/>
                  </a:solidFill>
                  <a:ea typeface="HG丸ｺﾞｼｯｸM-PRO" panose="020F0600000000000000" pitchFamily="50" charset="-128"/>
                </a:endParaRPr>
              </a:p>
            </p:txBody>
          </p:sp>
        </mc:Choice>
        <mc:Fallback xmlns="">
          <p:sp>
            <p:nvSpPr>
              <p:cNvPr id="220" name="テキスト ボックス 219">
                <a:extLst>
                  <a:ext uri="{FF2B5EF4-FFF2-40B4-BE49-F238E27FC236}">
                    <a16:creationId xmlns:a16="http://schemas.microsoft.com/office/drawing/2014/main" id="{A067AFF9-0563-4B74-808B-DD9E8055A647}"/>
                  </a:ext>
                </a:extLst>
              </p:cNvPr>
              <p:cNvSpPr txBox="1">
                <a:spLocks noRot="1" noChangeAspect="1" noMove="1" noResize="1" noEditPoints="1" noAdjustHandles="1" noChangeArrowheads="1" noChangeShapeType="1" noTextEdit="1"/>
              </p:cNvSpPr>
              <p:nvPr/>
            </p:nvSpPr>
            <p:spPr>
              <a:xfrm>
                <a:off x="7644104" y="3167284"/>
                <a:ext cx="3911712" cy="457433"/>
              </a:xfrm>
              <a:prstGeom prst="rect">
                <a:avLst/>
              </a:prstGeom>
              <a:blipFill>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1" name="テキスト ボックス 220">
                <a:extLst>
                  <a:ext uri="{FF2B5EF4-FFF2-40B4-BE49-F238E27FC236}">
                    <a16:creationId xmlns:a16="http://schemas.microsoft.com/office/drawing/2014/main" id="{DBDA5524-389B-46C1-BC17-B38BC7D1DBB1}"/>
                  </a:ext>
                </a:extLst>
              </p:cNvPr>
              <p:cNvSpPr txBox="1"/>
              <p:nvPr/>
            </p:nvSpPr>
            <p:spPr>
              <a:xfrm>
                <a:off x="7644104" y="5209161"/>
                <a:ext cx="4081630" cy="4574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2400" i="1">
                          <a:solidFill>
                            <a:srgbClr val="FF0000"/>
                          </a:solidFill>
                          <a:latin typeface="Cambria Math" panose="02040503050406030204" pitchFamily="18" charset="0"/>
                        </a:rPr>
                        <m:t>=</m:t>
                      </m:r>
                      <m:rad>
                        <m:radPr>
                          <m:degHide m:val="on"/>
                          <m:ctrlPr>
                            <a:rPr lang="ja-JP" altLang="en-US" sz="2400" i="1">
                              <a:solidFill>
                                <a:srgbClr val="FF0000"/>
                              </a:solidFill>
                              <a:latin typeface="Cambria Math" panose="02040503050406030204" pitchFamily="18" charset="0"/>
                            </a:rPr>
                          </m:ctrlPr>
                        </m:radPr>
                        <m:deg/>
                        <m:e>
                          <m:sSup>
                            <m:sSupPr>
                              <m:ctrlPr>
                                <a:rPr lang="en-US" altLang="ja-JP" sz="2400" i="1">
                                  <a:solidFill>
                                    <a:srgbClr val="FF0000"/>
                                  </a:solidFill>
                                  <a:latin typeface="Cambria Math" panose="02040503050406030204" pitchFamily="18" charset="0"/>
                                </a:rPr>
                              </m:ctrlPr>
                            </m:sSupPr>
                            <m:e>
                              <m:r>
                                <a:rPr lang="en-US" altLang="ja-JP" sz="2400" i="1">
                                  <a:solidFill>
                                    <a:srgbClr val="FF0000"/>
                                  </a:solidFill>
                                  <a:latin typeface="Cambria Math" panose="02040503050406030204" pitchFamily="18" charset="0"/>
                                </a:rPr>
                                <m:t>4.9</m:t>
                              </m:r>
                            </m:e>
                            <m:sup>
                              <m:r>
                                <a:rPr lang="en-US" altLang="ja-JP" sz="2400" i="1">
                                  <a:solidFill>
                                    <a:srgbClr val="FF0000"/>
                                  </a:solidFill>
                                  <a:latin typeface="Cambria Math" panose="02040503050406030204" pitchFamily="18" charset="0"/>
                                </a:rPr>
                                <m:t>2</m:t>
                              </m:r>
                            </m:sup>
                          </m:sSup>
                          <m:r>
                            <a:rPr lang="en-US" altLang="ja-JP" sz="2400" i="1">
                              <a:solidFill>
                                <a:srgbClr val="FF0000"/>
                              </a:solidFill>
                              <a:latin typeface="Cambria Math" panose="02040503050406030204" pitchFamily="18" charset="0"/>
                            </a:rPr>
                            <m:t>+</m:t>
                          </m:r>
                          <m:sSup>
                            <m:sSupPr>
                              <m:ctrlPr>
                                <a:rPr lang="en-US" altLang="ja-JP" sz="2400" i="1">
                                  <a:solidFill>
                                    <a:srgbClr val="FF0000"/>
                                  </a:solidFill>
                                  <a:latin typeface="Cambria Math" panose="02040503050406030204" pitchFamily="18" charset="0"/>
                                </a:rPr>
                              </m:ctrlPr>
                            </m:sSupPr>
                            <m:e>
                              <m:sSup>
                                <m:sSupPr>
                                  <m:ctrlPr>
                                    <a:rPr lang="en-US" altLang="ja-JP" sz="2400" i="1">
                                      <a:solidFill>
                                        <a:srgbClr val="FF0000"/>
                                      </a:solidFill>
                                      <a:latin typeface="Cambria Math" panose="02040503050406030204" pitchFamily="18" charset="0"/>
                                    </a:rPr>
                                  </m:ctrlPr>
                                </m:sSupPr>
                                <m:e>
                                  <m:r>
                                    <a:rPr lang="en-US" altLang="ja-JP" sz="2400" b="0" i="1" smtClean="0">
                                      <a:solidFill>
                                        <a:srgbClr val="FF0000"/>
                                      </a:solidFill>
                                      <a:latin typeface="Cambria Math" panose="02040503050406030204" pitchFamily="18" charset="0"/>
                                    </a:rPr>
                                    <m:t>4</m:t>
                                  </m:r>
                                </m:e>
                                <m:sup>
                                  <m:r>
                                    <a:rPr lang="en-US" altLang="ja-JP" sz="2400" i="1">
                                      <a:solidFill>
                                        <a:srgbClr val="FF0000"/>
                                      </a:solidFill>
                                      <a:latin typeface="Cambria Math" panose="02040503050406030204" pitchFamily="18" charset="0"/>
                                    </a:rPr>
                                    <m:t>2</m:t>
                                  </m:r>
                                </m:sup>
                              </m:sSup>
                              <m:r>
                                <a:rPr lang="en-US" altLang="ja-JP" sz="2400" i="1">
                                  <a:solidFill>
                                    <a:srgbClr val="FF0000"/>
                                  </a:solidFill>
                                  <a:latin typeface="Cambria Math" panose="02040503050406030204" pitchFamily="18" charset="0"/>
                                  <a:ea typeface="Cambria Math" panose="02040503050406030204" pitchFamily="18" charset="0"/>
                                </a:rPr>
                                <m:t>×</m:t>
                              </m:r>
                              <m:r>
                                <a:rPr lang="en-US" altLang="ja-JP" sz="2400" i="1">
                                  <a:solidFill>
                                    <a:srgbClr val="FF0000"/>
                                  </a:solidFill>
                                  <a:latin typeface="Cambria Math" panose="02040503050406030204" pitchFamily="18" charset="0"/>
                                </a:rPr>
                                <m:t>4.9</m:t>
                              </m:r>
                            </m:e>
                            <m:sup>
                              <m:r>
                                <a:rPr lang="en-US" altLang="ja-JP" sz="2400" i="1">
                                  <a:solidFill>
                                    <a:srgbClr val="FF0000"/>
                                  </a:solidFill>
                                  <a:latin typeface="Cambria Math" panose="02040503050406030204" pitchFamily="18" charset="0"/>
                                </a:rPr>
                                <m:t>2</m:t>
                              </m:r>
                            </m:sup>
                          </m:sSup>
                        </m:e>
                      </m:rad>
                      <m:r>
                        <a:rPr kumimoji="1" lang="en-US" altLang="ja-JP" sz="2400" b="0" i="1" smtClean="0">
                          <a:solidFill>
                            <a:srgbClr val="FF0000"/>
                          </a:solidFill>
                          <a:latin typeface="Cambria Math" panose="02040503050406030204" pitchFamily="18" charset="0"/>
                        </a:rPr>
                        <m:t>=4.9</m:t>
                      </m:r>
                      <m:rad>
                        <m:radPr>
                          <m:degHide m:val="on"/>
                          <m:ctrlPr>
                            <a:rPr kumimoji="1" lang="en-US" altLang="ja-JP" sz="2400" b="0" i="1" smtClean="0">
                              <a:solidFill>
                                <a:srgbClr val="FF0000"/>
                              </a:solidFill>
                              <a:latin typeface="Cambria Math" panose="02040503050406030204" pitchFamily="18" charset="0"/>
                            </a:rPr>
                          </m:ctrlPr>
                        </m:radPr>
                        <m:deg/>
                        <m:e>
                          <m:r>
                            <a:rPr kumimoji="1" lang="en-US" altLang="ja-JP" sz="2400" b="0" i="1" smtClean="0">
                              <a:solidFill>
                                <a:srgbClr val="FF0000"/>
                              </a:solidFill>
                              <a:latin typeface="Cambria Math" panose="02040503050406030204" pitchFamily="18" charset="0"/>
                            </a:rPr>
                            <m:t>17</m:t>
                          </m:r>
                        </m:e>
                      </m:rad>
                    </m:oMath>
                  </m:oMathPara>
                </a14:m>
                <a:endParaRPr kumimoji="1" lang="ja-JP" altLang="en-US" sz="2400" dirty="0">
                  <a:solidFill>
                    <a:srgbClr val="FF0000"/>
                  </a:solidFill>
                  <a:ea typeface="HG丸ｺﾞｼｯｸM-PRO" panose="020F0600000000000000" pitchFamily="50" charset="-128"/>
                </a:endParaRPr>
              </a:p>
            </p:txBody>
          </p:sp>
        </mc:Choice>
        <mc:Fallback xmlns="">
          <p:sp>
            <p:nvSpPr>
              <p:cNvPr id="221" name="テキスト ボックス 220">
                <a:extLst>
                  <a:ext uri="{FF2B5EF4-FFF2-40B4-BE49-F238E27FC236}">
                    <a16:creationId xmlns:a16="http://schemas.microsoft.com/office/drawing/2014/main" id="{DBDA5524-389B-46C1-BC17-B38BC7D1DBB1}"/>
                  </a:ext>
                </a:extLst>
              </p:cNvPr>
              <p:cNvSpPr txBox="1">
                <a:spLocks noRot="1" noChangeAspect="1" noMove="1" noResize="1" noEditPoints="1" noAdjustHandles="1" noChangeArrowheads="1" noChangeShapeType="1" noTextEdit="1"/>
              </p:cNvSpPr>
              <p:nvPr/>
            </p:nvSpPr>
            <p:spPr>
              <a:xfrm>
                <a:off x="7644104" y="5209161"/>
                <a:ext cx="4081630" cy="457433"/>
              </a:xfrm>
              <a:prstGeom prst="rect">
                <a:avLst/>
              </a:prstGeom>
              <a:blipFill>
                <a:blip r:embed="rId15"/>
                <a:stretch>
                  <a:fillRect/>
                </a:stretch>
              </a:blipFill>
            </p:spPr>
            <p:txBody>
              <a:bodyPr/>
              <a:lstStyle/>
              <a:p>
                <a:r>
                  <a:rPr lang="ja-JP" altLang="en-US">
                    <a:noFill/>
                  </a:rPr>
                  <a:t> </a:t>
                </a:r>
              </a:p>
            </p:txBody>
          </p:sp>
        </mc:Fallback>
      </mc:AlternateContent>
      <p:sp>
        <p:nvSpPr>
          <p:cNvPr id="222" name="正方形/長方形 221">
            <a:extLst>
              <a:ext uri="{FF2B5EF4-FFF2-40B4-BE49-F238E27FC236}">
                <a16:creationId xmlns:a16="http://schemas.microsoft.com/office/drawing/2014/main" id="{7FB56872-D04C-43E0-8728-F988DDF51CDE}"/>
              </a:ext>
            </a:extLst>
          </p:cNvPr>
          <p:cNvSpPr/>
          <p:nvPr/>
        </p:nvSpPr>
        <p:spPr>
          <a:xfrm>
            <a:off x="4917870" y="1692682"/>
            <a:ext cx="881973" cy="369332"/>
          </a:xfrm>
          <a:prstGeom prst="rect">
            <a:avLst/>
          </a:prstGeom>
        </p:spPr>
        <p:txBody>
          <a:bodyPr wrap="none">
            <a:spAutoFit/>
          </a:bodyPr>
          <a:lstStyle/>
          <a:p>
            <a:r>
              <a:rPr lang="ja-JP" altLang="en-US" b="1" dirty="0">
                <a:solidFill>
                  <a:srgbClr val="FF0000"/>
                </a:solidFill>
                <a:latin typeface="HG丸ｺﾞｼｯｸM-PRO" panose="020F0600000000000000" pitchFamily="50" charset="-128"/>
                <a:ea typeface="HG丸ｺﾞｼｯｸM-PRO" panose="020F0600000000000000" pitchFamily="50" charset="-128"/>
              </a:rPr>
              <a:t>速さ①</a:t>
            </a:r>
            <a:endParaRPr lang="ja-JP" altLang="en-US" dirty="0">
              <a:ea typeface="HG丸ｺﾞｼｯｸM-PRO" panose="020F0600000000000000" pitchFamily="50" charset="-128"/>
            </a:endParaRPr>
          </a:p>
        </p:txBody>
      </p:sp>
      <p:sp>
        <p:nvSpPr>
          <p:cNvPr id="223" name="正方形/長方形 222">
            <a:extLst>
              <a:ext uri="{FF2B5EF4-FFF2-40B4-BE49-F238E27FC236}">
                <a16:creationId xmlns:a16="http://schemas.microsoft.com/office/drawing/2014/main" id="{E3CB35B0-E6DE-4654-8D39-4F838C522318}"/>
              </a:ext>
            </a:extLst>
          </p:cNvPr>
          <p:cNvSpPr/>
          <p:nvPr/>
        </p:nvSpPr>
        <p:spPr>
          <a:xfrm>
            <a:off x="5609419" y="3348453"/>
            <a:ext cx="881973" cy="369332"/>
          </a:xfrm>
          <a:prstGeom prst="rect">
            <a:avLst/>
          </a:prstGeom>
        </p:spPr>
        <p:txBody>
          <a:bodyPr wrap="none">
            <a:spAutoFit/>
          </a:bodyPr>
          <a:lstStyle/>
          <a:p>
            <a:r>
              <a:rPr lang="ja-JP" altLang="en-US" b="1" dirty="0">
                <a:solidFill>
                  <a:srgbClr val="FF0000"/>
                </a:solidFill>
                <a:latin typeface="HG丸ｺﾞｼｯｸM-PRO" panose="020F0600000000000000" pitchFamily="50" charset="-128"/>
                <a:ea typeface="HG丸ｺﾞｼｯｸM-PRO" panose="020F0600000000000000" pitchFamily="50" charset="-128"/>
              </a:rPr>
              <a:t>速さ②</a:t>
            </a:r>
            <a:endParaRPr lang="ja-JP" altLang="en-US" dirty="0">
              <a:ea typeface="HG丸ｺﾞｼｯｸM-PRO" panose="020F0600000000000000" pitchFamily="50" charset="-128"/>
            </a:endParaRPr>
          </a:p>
        </p:txBody>
      </p:sp>
      <p:sp>
        <p:nvSpPr>
          <p:cNvPr id="224" name="正方形/長方形 223">
            <a:extLst>
              <a:ext uri="{FF2B5EF4-FFF2-40B4-BE49-F238E27FC236}">
                <a16:creationId xmlns:a16="http://schemas.microsoft.com/office/drawing/2014/main" id="{71E9C22D-339E-4709-B7DD-C2F00B2C2D90}"/>
              </a:ext>
            </a:extLst>
          </p:cNvPr>
          <p:cNvSpPr/>
          <p:nvPr/>
        </p:nvSpPr>
        <p:spPr>
          <a:xfrm>
            <a:off x="6629374" y="6360450"/>
            <a:ext cx="881973" cy="369332"/>
          </a:xfrm>
          <a:prstGeom prst="rect">
            <a:avLst/>
          </a:prstGeom>
        </p:spPr>
        <p:txBody>
          <a:bodyPr wrap="none">
            <a:spAutoFit/>
          </a:bodyPr>
          <a:lstStyle/>
          <a:p>
            <a:r>
              <a:rPr lang="ja-JP" altLang="en-US" b="1" dirty="0">
                <a:solidFill>
                  <a:srgbClr val="FF0000"/>
                </a:solidFill>
                <a:latin typeface="HG丸ｺﾞｼｯｸM-PRO" panose="020F0600000000000000" pitchFamily="50" charset="-128"/>
                <a:ea typeface="HG丸ｺﾞｼｯｸM-PRO" panose="020F0600000000000000" pitchFamily="50" charset="-128"/>
              </a:rPr>
              <a:t>速さ③</a:t>
            </a:r>
            <a:endParaRPr lang="ja-JP" altLang="en-US" dirty="0">
              <a:ea typeface="HG丸ｺﾞｼｯｸM-PRO" panose="020F0600000000000000" pitchFamily="50" charset="-128"/>
            </a:endParaRPr>
          </a:p>
        </p:txBody>
      </p:sp>
    </p:spTree>
    <p:extLst>
      <p:ext uri="{BB962C8B-B14F-4D97-AF65-F5344CB8AC3E}">
        <p14:creationId xmlns:p14="http://schemas.microsoft.com/office/powerpoint/2010/main" val="221192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wipe(down)">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1"/>
                                        </p:tgtEl>
                                        <p:attrNameLst>
                                          <p:attrName>style.visibility</p:attrName>
                                        </p:attrNameLst>
                                      </p:cBhvr>
                                      <p:to>
                                        <p:strVal val="visible"/>
                                      </p:to>
                                    </p:set>
                                    <p:animEffect transition="in" filter="wipe(down)">
                                      <p:cBhvr>
                                        <p:cTn id="12" dur="500"/>
                                        <p:tgtEl>
                                          <p:spTgt spid="2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3"/>
                                        </p:tgtEl>
                                        <p:attrNameLst>
                                          <p:attrName>style.visibility</p:attrName>
                                        </p:attrNameLst>
                                      </p:cBhvr>
                                      <p:to>
                                        <p:strVal val="visible"/>
                                      </p:to>
                                    </p:set>
                                    <p:animEffect transition="in" filter="wipe(down)">
                                      <p:cBhvr>
                                        <p:cTn id="17" dur="500"/>
                                        <p:tgtEl>
                                          <p:spTgt spid="2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8"/>
                                        </p:tgtEl>
                                        <p:attrNameLst>
                                          <p:attrName>style.visibility</p:attrName>
                                        </p:attrNameLst>
                                      </p:cBhvr>
                                      <p:to>
                                        <p:strVal val="visible"/>
                                      </p:to>
                                    </p:set>
                                    <p:animEffect transition="in" filter="wipe(down)">
                                      <p:cBhvr>
                                        <p:cTn id="22" dur="500"/>
                                        <p:tgtEl>
                                          <p:spTgt spid="18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0"/>
                                        </p:tgtEl>
                                        <p:attrNameLst>
                                          <p:attrName>style.visibility</p:attrName>
                                        </p:attrNameLst>
                                      </p:cBhvr>
                                      <p:to>
                                        <p:strVal val="visible"/>
                                      </p:to>
                                    </p:set>
                                    <p:animEffect transition="in" filter="wipe(down)">
                                      <p:cBhvr>
                                        <p:cTn id="27" dur="500"/>
                                        <p:tgtEl>
                                          <p:spTgt spid="2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12">
                                            <p:txEl>
                                              <p:pRg st="0" end="0"/>
                                            </p:txEl>
                                          </p:spTgt>
                                        </p:tgtEl>
                                        <p:attrNameLst>
                                          <p:attrName>style.visibility</p:attrName>
                                        </p:attrNameLst>
                                      </p:cBhvr>
                                      <p:to>
                                        <p:strVal val="visible"/>
                                      </p:to>
                                    </p:set>
                                    <p:animEffect transition="in" filter="wipe(down)">
                                      <p:cBhvr>
                                        <p:cTn id="32" dur="500"/>
                                        <p:tgtEl>
                                          <p:spTgt spid="2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4"/>
                                        </p:tgtEl>
                                        <p:attrNameLst>
                                          <p:attrName>style.visibility</p:attrName>
                                        </p:attrNameLst>
                                      </p:cBhvr>
                                      <p:to>
                                        <p:strVal val="visible"/>
                                      </p:to>
                                    </p:set>
                                    <p:animEffect transition="in" filter="wipe(down)">
                                      <p:cBhvr>
                                        <p:cTn id="37" dur="500"/>
                                        <p:tgtEl>
                                          <p:spTgt spid="15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5">
                                            <p:txEl>
                                              <p:pRg st="0" end="0"/>
                                            </p:txEl>
                                          </p:spTgt>
                                        </p:tgtEl>
                                        <p:attrNameLst>
                                          <p:attrName>style.visibility</p:attrName>
                                        </p:attrNameLst>
                                      </p:cBhvr>
                                      <p:to>
                                        <p:strVal val="visible"/>
                                      </p:to>
                                    </p:set>
                                    <p:animEffect transition="in" filter="wipe(down)">
                                      <p:cBhvr>
                                        <p:cTn id="42" dur="500"/>
                                        <p:tgtEl>
                                          <p:spTgt spid="15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56">
                                            <p:txEl>
                                              <p:pRg st="0" end="0"/>
                                            </p:txEl>
                                          </p:spTgt>
                                        </p:tgtEl>
                                        <p:attrNameLst>
                                          <p:attrName>style.visibility</p:attrName>
                                        </p:attrNameLst>
                                      </p:cBhvr>
                                      <p:to>
                                        <p:strVal val="visible"/>
                                      </p:to>
                                    </p:set>
                                    <p:animEffect transition="in" filter="wipe(down)">
                                      <p:cBhvr>
                                        <p:cTn id="47" dur="500"/>
                                        <p:tgtEl>
                                          <p:spTgt spid="15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80"/>
                                        </p:tgtEl>
                                        <p:attrNameLst>
                                          <p:attrName>style.visibility</p:attrName>
                                        </p:attrNameLst>
                                      </p:cBhvr>
                                      <p:to>
                                        <p:strVal val="visible"/>
                                      </p:to>
                                    </p:set>
                                    <p:animEffect transition="in" filter="wipe(down)">
                                      <p:cBhvr>
                                        <p:cTn id="52" dur="500"/>
                                        <p:tgtEl>
                                          <p:spTgt spid="18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85"/>
                                        </p:tgtEl>
                                        <p:attrNameLst>
                                          <p:attrName>style.visibility</p:attrName>
                                        </p:attrNameLst>
                                      </p:cBhvr>
                                      <p:to>
                                        <p:strVal val="visible"/>
                                      </p:to>
                                    </p:set>
                                    <p:animEffect transition="in" filter="wipe(down)">
                                      <p:cBhvr>
                                        <p:cTn id="57" dur="500"/>
                                        <p:tgtEl>
                                          <p:spTgt spid="18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87"/>
                                        </p:tgtEl>
                                        <p:attrNameLst>
                                          <p:attrName>style.visibility</p:attrName>
                                        </p:attrNameLst>
                                      </p:cBhvr>
                                      <p:to>
                                        <p:strVal val="visible"/>
                                      </p:to>
                                    </p:set>
                                    <p:animEffect transition="in" filter="wipe(down)">
                                      <p:cBhvr>
                                        <p:cTn id="62" dur="500"/>
                                        <p:tgtEl>
                                          <p:spTgt spid="18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16"/>
                                        </p:tgtEl>
                                        <p:attrNameLst>
                                          <p:attrName>style.visibility</p:attrName>
                                        </p:attrNameLst>
                                      </p:cBhvr>
                                      <p:to>
                                        <p:strVal val="visible"/>
                                      </p:to>
                                    </p:set>
                                    <p:animEffect transition="in" filter="wipe(down)">
                                      <p:cBhvr>
                                        <p:cTn id="67" dur="500"/>
                                        <p:tgtEl>
                                          <p:spTgt spid="2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19"/>
                                        </p:tgtEl>
                                        <p:attrNameLst>
                                          <p:attrName>style.visibility</p:attrName>
                                        </p:attrNameLst>
                                      </p:cBhvr>
                                      <p:to>
                                        <p:strVal val="visible"/>
                                      </p:to>
                                    </p:set>
                                    <p:animEffect transition="in" filter="wipe(down)">
                                      <p:cBhvr>
                                        <p:cTn id="72" dur="500"/>
                                        <p:tgtEl>
                                          <p:spTgt spid="21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17"/>
                                        </p:tgtEl>
                                        <p:attrNameLst>
                                          <p:attrName>style.visibility</p:attrName>
                                        </p:attrNameLst>
                                      </p:cBhvr>
                                      <p:to>
                                        <p:strVal val="visible"/>
                                      </p:to>
                                    </p:set>
                                    <p:animEffect transition="in" filter="wipe(down)">
                                      <p:cBhvr>
                                        <p:cTn id="77" dur="500"/>
                                        <p:tgtEl>
                                          <p:spTgt spid="21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220">
                                            <p:txEl>
                                              <p:pRg st="0" end="0"/>
                                            </p:txEl>
                                          </p:spTgt>
                                        </p:tgtEl>
                                        <p:attrNameLst>
                                          <p:attrName>style.visibility</p:attrName>
                                        </p:attrNameLst>
                                      </p:cBhvr>
                                      <p:to>
                                        <p:strVal val="visible"/>
                                      </p:to>
                                    </p:set>
                                    <p:animEffect transition="in" filter="wipe(down)">
                                      <p:cBhvr>
                                        <p:cTn id="82" dur="500"/>
                                        <p:tgtEl>
                                          <p:spTgt spid="220">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218"/>
                                        </p:tgtEl>
                                        <p:attrNameLst>
                                          <p:attrName>style.visibility</p:attrName>
                                        </p:attrNameLst>
                                      </p:cBhvr>
                                      <p:to>
                                        <p:strVal val="visible"/>
                                      </p:to>
                                    </p:set>
                                    <p:animEffect transition="in" filter="wipe(down)">
                                      <p:cBhvr>
                                        <p:cTn id="87" dur="500"/>
                                        <p:tgtEl>
                                          <p:spTgt spid="21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221"/>
                                        </p:tgtEl>
                                        <p:attrNameLst>
                                          <p:attrName>style.visibility</p:attrName>
                                        </p:attrNameLst>
                                      </p:cBhvr>
                                      <p:to>
                                        <p:strVal val="visible"/>
                                      </p:to>
                                    </p:set>
                                    <p:animEffect transition="in" filter="wipe(down)">
                                      <p:cBhvr>
                                        <p:cTn id="92"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P spid="180" grpId="0"/>
      <p:bldP spid="185" grpId="0"/>
      <p:bldP spid="187" grpId="0"/>
      <p:bldP spid="188" grpId="0"/>
      <p:bldP spid="189" grpId="0"/>
      <p:bldP spid="210" grpId="0"/>
      <p:bldP spid="211" grpId="0"/>
      <p:bldP spid="213" grpId="0"/>
      <p:bldP spid="216" grpId="0"/>
      <p:bldP spid="217" grpId="0"/>
      <p:bldP spid="218" grpId="0"/>
      <p:bldP spid="219" grpId="0"/>
      <p:bldP spid="2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直線矢印コネクタ 73">
            <a:extLst>
              <a:ext uri="{FF2B5EF4-FFF2-40B4-BE49-F238E27FC236}">
                <a16:creationId xmlns:a16="http://schemas.microsoft.com/office/drawing/2014/main" id="{49D6662C-C10D-4F99-9B37-09FC8C0D7F5B}"/>
              </a:ext>
            </a:extLst>
          </p:cNvPr>
          <p:cNvCxnSpPr>
            <a:cxnSpLocks/>
          </p:cNvCxnSpPr>
          <p:nvPr/>
        </p:nvCxnSpPr>
        <p:spPr>
          <a:xfrm>
            <a:off x="7505809" y="1419676"/>
            <a:ext cx="3805595" cy="2411"/>
          </a:xfrm>
          <a:prstGeom prst="straightConnector1">
            <a:avLst/>
          </a:prstGeom>
          <a:ln w="190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３．水平投射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16</a:t>
            </a:fld>
            <a:endParaRPr kumimoji="1" lang="ja-JP" altLang="en-US"/>
          </a:p>
        </p:txBody>
      </p:sp>
      <p:sp>
        <p:nvSpPr>
          <p:cNvPr id="23" name="コンテンツ プレースホルダー 2">
            <a:extLst>
              <a:ext uri="{FF2B5EF4-FFF2-40B4-BE49-F238E27FC236}">
                <a16:creationId xmlns:a16="http://schemas.microsoft.com/office/drawing/2014/main" id="{35132D5E-93D2-4E15-95E6-DCD141F5DDAC}"/>
              </a:ext>
            </a:extLst>
          </p:cNvPr>
          <p:cNvSpPr txBox="1">
            <a:spLocks/>
          </p:cNvSpPr>
          <p:nvPr/>
        </p:nvSpPr>
        <p:spPr>
          <a:xfrm>
            <a:off x="248913" y="917552"/>
            <a:ext cx="6310694" cy="22467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問　</a:t>
            </a:r>
            <a:r>
              <a:rPr lang="en-US" altLang="ja-JP" sz="2400" dirty="0"/>
              <a:t>[</a:t>
            </a:r>
            <a:r>
              <a:rPr lang="ja-JP" altLang="en-US" sz="2400" dirty="0"/>
              <a:t>１</a:t>
            </a:r>
            <a:r>
              <a:rPr lang="en-US" altLang="ja-JP" sz="2400" dirty="0"/>
              <a:t>]</a:t>
            </a:r>
            <a:r>
              <a:rPr lang="ja-JP" altLang="en-US" sz="2400" dirty="0"/>
              <a:t>　物体から静かに手を離した時の運動について答えなさい。物体が動き出した地点を原点とする。また鉛直方向下向きを正とする。</a:t>
            </a:r>
          </a:p>
          <a:p>
            <a:pPr marL="0" indent="0">
              <a:buFont typeface="Arial" panose="020B0604020202020204" pitchFamily="34" charset="0"/>
              <a:buNone/>
            </a:pPr>
            <a:r>
              <a:rPr lang="ja-JP" altLang="en-US" sz="2400" dirty="0"/>
              <a:t>（１）物体を高さ</a:t>
            </a:r>
            <a:r>
              <a:rPr lang="en-US" altLang="ja-JP" sz="2400" dirty="0"/>
              <a:t>44.1[m]</a:t>
            </a:r>
            <a:r>
              <a:rPr lang="ja-JP" altLang="en-US" sz="2400" dirty="0"/>
              <a:t>から落下させるとき、着地する時間ｔを求めなさい。</a:t>
            </a:r>
          </a:p>
        </p:txBody>
      </p:sp>
      <p:cxnSp>
        <p:nvCxnSpPr>
          <p:cNvPr id="24" name="直線矢印コネクタ 23">
            <a:extLst>
              <a:ext uri="{FF2B5EF4-FFF2-40B4-BE49-F238E27FC236}">
                <a16:creationId xmlns:a16="http://schemas.microsoft.com/office/drawing/2014/main" id="{6A88F904-78D1-4756-844E-4D602896B58D}"/>
              </a:ext>
            </a:extLst>
          </p:cNvPr>
          <p:cNvCxnSpPr>
            <a:cxnSpLocks/>
          </p:cNvCxnSpPr>
          <p:nvPr/>
        </p:nvCxnSpPr>
        <p:spPr>
          <a:xfrm>
            <a:off x="8697706" y="1443358"/>
            <a:ext cx="0" cy="3128546"/>
          </a:xfrm>
          <a:prstGeom prst="straightConnector1">
            <a:avLst/>
          </a:prstGeom>
          <a:ln w="190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E2F9F894-1D4A-45B3-BD61-460B5BD7231B}"/>
              </a:ext>
            </a:extLst>
          </p:cNvPr>
          <p:cNvCxnSpPr>
            <a:cxnSpLocks/>
          </p:cNvCxnSpPr>
          <p:nvPr/>
        </p:nvCxnSpPr>
        <p:spPr>
          <a:xfrm flipH="1" flipV="1">
            <a:off x="7403618" y="4571904"/>
            <a:ext cx="3832194" cy="1"/>
          </a:xfrm>
          <a:prstGeom prst="straightConnector1">
            <a:avLst/>
          </a:prstGeom>
          <a:ln w="190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4" name="円/楕円 15">
            <a:extLst>
              <a:ext uri="{FF2B5EF4-FFF2-40B4-BE49-F238E27FC236}">
                <a16:creationId xmlns:a16="http://schemas.microsoft.com/office/drawing/2014/main" id="{543FBFF8-547A-491E-A7C7-47578D5CB450}"/>
              </a:ext>
            </a:extLst>
          </p:cNvPr>
          <p:cNvSpPr/>
          <p:nvPr/>
        </p:nvSpPr>
        <p:spPr>
          <a:xfrm>
            <a:off x="10224026" y="4353295"/>
            <a:ext cx="202238" cy="2022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ea typeface="HG丸ｺﾞｼｯｸM-PRO" panose="020F0600000000000000" pitchFamily="50" charset="-128"/>
            </a:endParaRPr>
          </a:p>
        </p:txBody>
      </p:sp>
      <p:sp>
        <p:nvSpPr>
          <p:cNvPr id="36" name="円/楕円 15">
            <a:extLst>
              <a:ext uri="{FF2B5EF4-FFF2-40B4-BE49-F238E27FC236}">
                <a16:creationId xmlns:a16="http://schemas.microsoft.com/office/drawing/2014/main" id="{33F77D58-4FED-45F6-89A5-8E63B70CD72D}"/>
              </a:ext>
            </a:extLst>
          </p:cNvPr>
          <p:cNvSpPr/>
          <p:nvPr/>
        </p:nvSpPr>
        <p:spPr>
          <a:xfrm>
            <a:off x="8596587" y="1325196"/>
            <a:ext cx="202238" cy="202238"/>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ea typeface="HG丸ｺﾞｼｯｸM-PRO" panose="020F0600000000000000" pitchFamily="50" charset="-128"/>
            </a:endParaRPr>
          </a:p>
        </p:txBody>
      </p:sp>
      <p:cxnSp>
        <p:nvCxnSpPr>
          <p:cNvPr id="42" name="直線矢印コネクタ 41">
            <a:extLst>
              <a:ext uri="{FF2B5EF4-FFF2-40B4-BE49-F238E27FC236}">
                <a16:creationId xmlns:a16="http://schemas.microsoft.com/office/drawing/2014/main" id="{D9ECC53B-3EA7-4C52-BED0-5C3FD87EDF3C}"/>
              </a:ext>
            </a:extLst>
          </p:cNvPr>
          <p:cNvCxnSpPr>
            <a:cxnSpLocks/>
          </p:cNvCxnSpPr>
          <p:nvPr/>
        </p:nvCxnSpPr>
        <p:spPr>
          <a:xfrm>
            <a:off x="10309993" y="4488667"/>
            <a:ext cx="0" cy="1721664"/>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08717B9F-03DE-400D-81FD-BAA2A44B6C2A}"/>
              </a:ext>
            </a:extLst>
          </p:cNvPr>
          <p:cNvCxnSpPr>
            <a:cxnSpLocks/>
          </p:cNvCxnSpPr>
          <p:nvPr/>
        </p:nvCxnSpPr>
        <p:spPr>
          <a:xfrm>
            <a:off x="10352115" y="4478324"/>
            <a:ext cx="545876" cy="1732007"/>
          </a:xfrm>
          <a:prstGeom prst="straightConnector1">
            <a:avLst/>
          </a:prstGeom>
          <a:ln w="920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180E14A9-C93D-426F-8097-C004162D18A9}"/>
              </a:ext>
            </a:extLst>
          </p:cNvPr>
          <p:cNvCxnSpPr>
            <a:cxnSpLocks/>
          </p:cNvCxnSpPr>
          <p:nvPr/>
        </p:nvCxnSpPr>
        <p:spPr>
          <a:xfrm>
            <a:off x="10904053" y="4447154"/>
            <a:ext cx="0" cy="1702839"/>
          </a:xfrm>
          <a:prstGeom prst="straightConnector1">
            <a:avLst/>
          </a:prstGeom>
          <a:ln w="19050">
            <a:solidFill>
              <a:schemeClr val="bg1">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E43CF122-DEC8-4FB3-8D71-C8535FC63044}"/>
              </a:ext>
            </a:extLst>
          </p:cNvPr>
          <p:cNvCxnSpPr>
            <a:cxnSpLocks/>
          </p:cNvCxnSpPr>
          <p:nvPr/>
        </p:nvCxnSpPr>
        <p:spPr>
          <a:xfrm>
            <a:off x="10358177" y="4447154"/>
            <a:ext cx="545876"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円/楕円 15">
            <a:extLst>
              <a:ext uri="{FF2B5EF4-FFF2-40B4-BE49-F238E27FC236}">
                <a16:creationId xmlns:a16="http://schemas.microsoft.com/office/drawing/2014/main" id="{FE2D70FE-F3F3-4757-A92B-7641D8834A80}"/>
              </a:ext>
            </a:extLst>
          </p:cNvPr>
          <p:cNvSpPr/>
          <p:nvPr/>
        </p:nvSpPr>
        <p:spPr>
          <a:xfrm>
            <a:off x="8596587" y="4390936"/>
            <a:ext cx="202238" cy="202238"/>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ea typeface="HG丸ｺﾞｼｯｸM-PRO" panose="020F0600000000000000" pitchFamily="50" charset="-128"/>
            </a:endParaRPr>
          </a:p>
        </p:txBody>
      </p:sp>
      <p:cxnSp>
        <p:nvCxnSpPr>
          <p:cNvPr id="49" name="直線矢印コネクタ 48">
            <a:extLst>
              <a:ext uri="{FF2B5EF4-FFF2-40B4-BE49-F238E27FC236}">
                <a16:creationId xmlns:a16="http://schemas.microsoft.com/office/drawing/2014/main" id="{75EE8431-061B-462A-9BAC-59637FFFA5C4}"/>
              </a:ext>
            </a:extLst>
          </p:cNvPr>
          <p:cNvCxnSpPr>
            <a:cxnSpLocks/>
          </p:cNvCxnSpPr>
          <p:nvPr/>
        </p:nvCxnSpPr>
        <p:spPr>
          <a:xfrm>
            <a:off x="8697706" y="4505290"/>
            <a:ext cx="0" cy="17050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F9599423-30A6-42AE-A034-4C91746F4387}"/>
              </a:ext>
            </a:extLst>
          </p:cNvPr>
          <p:cNvCxnSpPr>
            <a:cxnSpLocks/>
          </p:cNvCxnSpPr>
          <p:nvPr/>
        </p:nvCxnSpPr>
        <p:spPr>
          <a:xfrm>
            <a:off x="7752247" y="1422762"/>
            <a:ext cx="0" cy="312774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正方形/長方形 51">
            <a:extLst>
              <a:ext uri="{FF2B5EF4-FFF2-40B4-BE49-F238E27FC236}">
                <a16:creationId xmlns:a16="http://schemas.microsoft.com/office/drawing/2014/main" id="{C7C63EEC-EBE9-40AE-B028-D68EC30E57F8}"/>
              </a:ext>
            </a:extLst>
          </p:cNvPr>
          <p:cNvSpPr/>
          <p:nvPr/>
        </p:nvSpPr>
        <p:spPr>
          <a:xfrm>
            <a:off x="6559607" y="2557613"/>
            <a:ext cx="1069524" cy="400110"/>
          </a:xfrm>
          <a:prstGeom prst="rect">
            <a:avLst/>
          </a:prstGeom>
        </p:spPr>
        <p:txBody>
          <a:bodyPr wrap="none">
            <a:spAutoFit/>
          </a:bodyPr>
          <a:lstStyle/>
          <a:p>
            <a:r>
              <a:rPr lang="en-US" altLang="ja-JP" sz="2000" b="1" dirty="0">
                <a:solidFill>
                  <a:srgbClr val="FF0000"/>
                </a:solidFill>
                <a:latin typeface="HG丸ｺﾞｼｯｸM-PRO" panose="020F0600000000000000" pitchFamily="50" charset="-128"/>
                <a:ea typeface="HG丸ｺﾞｼｯｸM-PRO" panose="020F0600000000000000" pitchFamily="50" charset="-128"/>
              </a:rPr>
              <a:t>44.1</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ｍ</a:t>
            </a:r>
          </a:p>
        </p:txBody>
      </p:sp>
      <p:cxnSp>
        <p:nvCxnSpPr>
          <p:cNvPr id="81" name="直線矢印コネクタ 80">
            <a:extLst>
              <a:ext uri="{FF2B5EF4-FFF2-40B4-BE49-F238E27FC236}">
                <a16:creationId xmlns:a16="http://schemas.microsoft.com/office/drawing/2014/main" id="{E093A5B5-811A-4F9F-B6E7-BB0A444B6133}"/>
              </a:ext>
            </a:extLst>
          </p:cNvPr>
          <p:cNvCxnSpPr>
            <a:cxnSpLocks/>
          </p:cNvCxnSpPr>
          <p:nvPr/>
        </p:nvCxnSpPr>
        <p:spPr>
          <a:xfrm flipH="1">
            <a:off x="8697707" y="6210331"/>
            <a:ext cx="2206346" cy="0"/>
          </a:xfrm>
          <a:prstGeom prst="straightConnector1">
            <a:avLst/>
          </a:prstGeom>
          <a:ln w="190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88" name="フリーフォーム 25">
            <a:extLst>
              <a:ext uri="{FF2B5EF4-FFF2-40B4-BE49-F238E27FC236}">
                <a16:creationId xmlns:a16="http://schemas.microsoft.com/office/drawing/2014/main" id="{0EF1ABF7-AC97-4060-9CD5-03A7DD42CECB}"/>
              </a:ext>
            </a:extLst>
          </p:cNvPr>
          <p:cNvSpPr/>
          <p:nvPr/>
        </p:nvSpPr>
        <p:spPr>
          <a:xfrm>
            <a:off x="8697705" y="1437785"/>
            <a:ext cx="1627439" cy="3004550"/>
          </a:xfrm>
          <a:custGeom>
            <a:avLst/>
            <a:gdLst>
              <a:gd name="connsiteX0" fmla="*/ 129657 w 12397857"/>
              <a:gd name="connsiteY0" fmla="*/ 72215 h 7095315"/>
              <a:gd name="connsiteX1" fmla="*/ 370957 w 12397857"/>
              <a:gd name="connsiteY1" fmla="*/ 84915 h 7095315"/>
              <a:gd name="connsiteX2" fmla="*/ 3266557 w 12397857"/>
              <a:gd name="connsiteY2" fmla="*/ 923115 h 7095315"/>
              <a:gd name="connsiteX3" fmla="*/ 9565757 w 12397857"/>
              <a:gd name="connsiteY3" fmla="*/ 3907615 h 7095315"/>
              <a:gd name="connsiteX4" fmla="*/ 12397857 w 12397857"/>
              <a:gd name="connsiteY4" fmla="*/ 7095315 h 7095315"/>
              <a:gd name="connsiteX0" fmla="*/ 129657 w 12397857"/>
              <a:gd name="connsiteY0" fmla="*/ 72215 h 7095315"/>
              <a:gd name="connsiteX1" fmla="*/ 370957 w 12397857"/>
              <a:gd name="connsiteY1" fmla="*/ 84915 h 7095315"/>
              <a:gd name="connsiteX2" fmla="*/ 3266557 w 12397857"/>
              <a:gd name="connsiteY2" fmla="*/ 923115 h 7095315"/>
              <a:gd name="connsiteX3" fmla="*/ 9387957 w 12397857"/>
              <a:gd name="connsiteY3" fmla="*/ 3907615 h 7095315"/>
              <a:gd name="connsiteX4" fmla="*/ 12397857 w 12397857"/>
              <a:gd name="connsiteY4" fmla="*/ 7095315 h 7095315"/>
              <a:gd name="connsiteX0" fmla="*/ 122484 w 12390684"/>
              <a:gd name="connsiteY0" fmla="*/ 73091 h 7096191"/>
              <a:gd name="connsiteX1" fmla="*/ 363784 w 12390684"/>
              <a:gd name="connsiteY1" fmla="*/ 85791 h 7096191"/>
              <a:gd name="connsiteX2" fmla="*/ 3132384 w 12390684"/>
              <a:gd name="connsiteY2" fmla="*/ 936691 h 7096191"/>
              <a:gd name="connsiteX3" fmla="*/ 9380784 w 12390684"/>
              <a:gd name="connsiteY3" fmla="*/ 3908491 h 7096191"/>
              <a:gd name="connsiteX4" fmla="*/ 12390684 w 12390684"/>
              <a:gd name="connsiteY4" fmla="*/ 7096191 h 7096191"/>
              <a:gd name="connsiteX0" fmla="*/ 0 w 12268200"/>
              <a:gd name="connsiteY0" fmla="*/ 0 h 7023100"/>
              <a:gd name="connsiteX1" fmla="*/ 3009900 w 12268200"/>
              <a:gd name="connsiteY1" fmla="*/ 863600 h 7023100"/>
              <a:gd name="connsiteX2" fmla="*/ 9258300 w 12268200"/>
              <a:gd name="connsiteY2" fmla="*/ 3835400 h 7023100"/>
              <a:gd name="connsiteX3" fmla="*/ 12268200 w 12268200"/>
              <a:gd name="connsiteY3" fmla="*/ 7023100 h 7023100"/>
              <a:gd name="connsiteX0" fmla="*/ 0 w 12268200"/>
              <a:gd name="connsiteY0" fmla="*/ 0 h 7023100"/>
              <a:gd name="connsiteX1" fmla="*/ 3009900 w 12268200"/>
              <a:gd name="connsiteY1" fmla="*/ 863600 h 7023100"/>
              <a:gd name="connsiteX2" fmla="*/ 9258300 w 12268200"/>
              <a:gd name="connsiteY2" fmla="*/ 3835400 h 7023100"/>
              <a:gd name="connsiteX3" fmla="*/ 12268200 w 12268200"/>
              <a:gd name="connsiteY3" fmla="*/ 7023100 h 7023100"/>
              <a:gd name="connsiteX0" fmla="*/ 0 w 12268200"/>
              <a:gd name="connsiteY0" fmla="*/ 0 h 7023100"/>
              <a:gd name="connsiteX1" fmla="*/ 3009900 w 12268200"/>
              <a:gd name="connsiteY1" fmla="*/ 863600 h 7023100"/>
              <a:gd name="connsiteX2" fmla="*/ 9258300 w 12268200"/>
              <a:gd name="connsiteY2" fmla="*/ 3835400 h 7023100"/>
              <a:gd name="connsiteX3" fmla="*/ 12268200 w 12268200"/>
              <a:gd name="connsiteY3" fmla="*/ 7023100 h 7023100"/>
              <a:gd name="connsiteX0" fmla="*/ 0 w 12268200"/>
              <a:gd name="connsiteY0" fmla="*/ 0 h 7023100"/>
              <a:gd name="connsiteX1" fmla="*/ 3009900 w 12268200"/>
              <a:gd name="connsiteY1" fmla="*/ 863600 h 7023100"/>
              <a:gd name="connsiteX2" fmla="*/ 12268200 w 12268200"/>
              <a:gd name="connsiteY2" fmla="*/ 7023100 h 7023100"/>
              <a:gd name="connsiteX0" fmla="*/ 0 w 12268200"/>
              <a:gd name="connsiteY0" fmla="*/ 0 h 7023100"/>
              <a:gd name="connsiteX1" fmla="*/ 3009900 w 12268200"/>
              <a:gd name="connsiteY1" fmla="*/ 863600 h 7023100"/>
              <a:gd name="connsiteX2" fmla="*/ 12268200 w 12268200"/>
              <a:gd name="connsiteY2" fmla="*/ 7023100 h 7023100"/>
              <a:gd name="connsiteX0" fmla="*/ 0 w 12268200"/>
              <a:gd name="connsiteY0" fmla="*/ 0 h 7023100"/>
              <a:gd name="connsiteX1" fmla="*/ 3009900 w 12268200"/>
              <a:gd name="connsiteY1" fmla="*/ 863600 h 7023100"/>
              <a:gd name="connsiteX2" fmla="*/ 12268200 w 12268200"/>
              <a:gd name="connsiteY2" fmla="*/ 7023100 h 7023100"/>
              <a:gd name="connsiteX0" fmla="*/ 0 w 12268200"/>
              <a:gd name="connsiteY0" fmla="*/ 129 h 7023229"/>
              <a:gd name="connsiteX1" fmla="*/ 3009900 w 12268200"/>
              <a:gd name="connsiteY1" fmla="*/ 863729 h 7023229"/>
              <a:gd name="connsiteX2" fmla="*/ 12268200 w 12268200"/>
              <a:gd name="connsiteY2" fmla="*/ 7023229 h 7023229"/>
              <a:gd name="connsiteX0" fmla="*/ 0 w 12268200"/>
              <a:gd name="connsiteY0" fmla="*/ 0 h 7023100"/>
              <a:gd name="connsiteX1" fmla="*/ 12268200 w 12268200"/>
              <a:gd name="connsiteY1" fmla="*/ 7023100 h 7023100"/>
              <a:gd name="connsiteX0" fmla="*/ 0 w 12268200"/>
              <a:gd name="connsiteY0" fmla="*/ 550 h 7023650"/>
              <a:gd name="connsiteX1" fmla="*/ 12268200 w 12268200"/>
              <a:gd name="connsiteY1" fmla="*/ 7023650 h 7023650"/>
              <a:gd name="connsiteX0" fmla="*/ 0 w 12268200"/>
              <a:gd name="connsiteY0" fmla="*/ 509 h 7023609"/>
              <a:gd name="connsiteX1" fmla="*/ 12268200 w 12268200"/>
              <a:gd name="connsiteY1" fmla="*/ 7023609 h 7023609"/>
              <a:gd name="connsiteX0" fmla="*/ 0 w 12268200"/>
              <a:gd name="connsiteY0" fmla="*/ 0 h 7023100"/>
              <a:gd name="connsiteX1" fmla="*/ 12268200 w 12268200"/>
              <a:gd name="connsiteY1" fmla="*/ 7023100 h 7023100"/>
              <a:gd name="connsiteX0" fmla="*/ 0 w 12268200"/>
              <a:gd name="connsiteY0" fmla="*/ 0 h 7023100"/>
              <a:gd name="connsiteX1" fmla="*/ 12268200 w 12268200"/>
              <a:gd name="connsiteY1" fmla="*/ 7023100 h 7023100"/>
              <a:gd name="connsiteX0" fmla="*/ 0 w 12255500"/>
              <a:gd name="connsiteY0" fmla="*/ 0 h 6502400"/>
              <a:gd name="connsiteX1" fmla="*/ 12255500 w 12255500"/>
              <a:gd name="connsiteY1" fmla="*/ 6502400 h 6502400"/>
              <a:gd name="connsiteX0" fmla="*/ 0 w 12255500"/>
              <a:gd name="connsiteY0" fmla="*/ 0 h 6502400"/>
              <a:gd name="connsiteX1" fmla="*/ 12255500 w 12255500"/>
              <a:gd name="connsiteY1" fmla="*/ 6502400 h 6502400"/>
              <a:gd name="connsiteX0" fmla="*/ 0 w 12255500"/>
              <a:gd name="connsiteY0" fmla="*/ 0 h 6502400"/>
              <a:gd name="connsiteX1" fmla="*/ 12255500 w 12255500"/>
              <a:gd name="connsiteY1" fmla="*/ 6502400 h 6502400"/>
              <a:gd name="connsiteX0" fmla="*/ 0 w 12255500"/>
              <a:gd name="connsiteY0" fmla="*/ 0 h 6502400"/>
              <a:gd name="connsiteX1" fmla="*/ 12255500 w 12255500"/>
              <a:gd name="connsiteY1" fmla="*/ 6502400 h 6502400"/>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Lst>
            <a:ahLst/>
            <a:cxnLst>
              <a:cxn ang="0">
                <a:pos x="connsiteX0" y="connsiteY0"/>
              </a:cxn>
              <a:cxn ang="0">
                <a:pos x="connsiteX1" y="connsiteY1"/>
              </a:cxn>
            </a:cxnLst>
            <a:rect l="l" t="t" r="r" b="b"/>
            <a:pathLst>
              <a:path w="10832865" h="6431165">
                <a:moveTo>
                  <a:pt x="0" y="0"/>
                </a:moveTo>
                <a:cubicBezTo>
                  <a:pt x="5039409" y="66965"/>
                  <a:pt x="9378983" y="4488796"/>
                  <a:pt x="10832865" y="6431165"/>
                </a:cubicBezTo>
              </a:path>
            </a:pathLst>
          </a:custGeom>
          <a:noFill/>
          <a:ln w="603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93" name="正方形/長方形 92">
                <a:extLst>
                  <a:ext uri="{FF2B5EF4-FFF2-40B4-BE49-F238E27FC236}">
                    <a16:creationId xmlns:a16="http://schemas.microsoft.com/office/drawing/2014/main" id="{3E8EB6AF-5885-4554-B598-A824318FB2FE}"/>
                  </a:ext>
                </a:extLst>
              </p:cNvPr>
              <p:cNvSpPr/>
              <p:nvPr/>
            </p:nvSpPr>
            <p:spPr>
              <a:xfrm>
                <a:off x="737756" y="4303415"/>
                <a:ext cx="4653870" cy="101431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ja-JP" sz="3200" b="1" i="1" dirty="0" smtClean="0">
                          <a:latin typeface="Cambria Math" panose="02040503050406030204" pitchFamily="18" charset="0"/>
                        </a:rPr>
                        <m:t>𝟒𝟒</m:t>
                      </m:r>
                      <m:r>
                        <a:rPr lang="en-US" altLang="ja-JP" sz="3200" b="1" i="1" dirty="0" smtClean="0">
                          <a:latin typeface="Cambria Math" panose="02040503050406030204" pitchFamily="18" charset="0"/>
                        </a:rPr>
                        <m:t>.</m:t>
                      </m:r>
                      <m:r>
                        <a:rPr lang="en-US" altLang="ja-JP" sz="3200" b="1" i="1" dirty="0" smtClean="0">
                          <a:latin typeface="Cambria Math" panose="02040503050406030204" pitchFamily="18" charset="0"/>
                        </a:rPr>
                        <m:t>𝟏</m:t>
                      </m:r>
                      <m:r>
                        <a:rPr lang="en-US" altLang="ja-JP" sz="3200" b="1" i="1" smtClean="0">
                          <a:latin typeface="Cambria Math" panose="02040503050406030204" pitchFamily="18" charset="0"/>
                        </a:rPr>
                        <m:t>=</m:t>
                      </m:r>
                      <m:r>
                        <a:rPr lang="en-US" altLang="ja-JP" sz="3200" b="1" i="1" smtClean="0">
                          <a:latin typeface="Cambria Math" panose="02040503050406030204" pitchFamily="18" charset="0"/>
                        </a:rPr>
                        <m:t>𝟎</m:t>
                      </m:r>
                      <m:r>
                        <a:rPr lang="en-US" altLang="ja-JP" sz="3200" b="1" i="1" smtClean="0">
                          <a:latin typeface="Cambria Math" panose="02040503050406030204" pitchFamily="18" charset="0"/>
                        </a:rPr>
                        <m:t>+</m:t>
                      </m:r>
                      <m:f>
                        <m:fPr>
                          <m:ctrlPr>
                            <a:rPr lang="en-US" altLang="ja-JP" sz="3200" b="1" i="1">
                              <a:latin typeface="Cambria Math" panose="02040503050406030204" pitchFamily="18" charset="0"/>
                            </a:rPr>
                          </m:ctrlPr>
                        </m:fPr>
                        <m:num>
                          <m:r>
                            <a:rPr lang="en-US" altLang="ja-JP" sz="3200" b="1" i="1">
                              <a:latin typeface="Cambria Math" panose="02040503050406030204" pitchFamily="18" charset="0"/>
                            </a:rPr>
                            <m:t>𝟏</m:t>
                          </m:r>
                        </m:num>
                        <m:den>
                          <m:r>
                            <a:rPr lang="en-US" altLang="ja-JP" sz="3200" b="1" i="1">
                              <a:latin typeface="Cambria Math" panose="02040503050406030204" pitchFamily="18" charset="0"/>
                            </a:rPr>
                            <m:t>𝟐</m:t>
                          </m:r>
                        </m:den>
                      </m:f>
                      <m:r>
                        <a:rPr lang="en-US" altLang="ja-JP" sz="3200" b="1" i="1">
                          <a:latin typeface="Cambria Math" panose="02040503050406030204" pitchFamily="18" charset="0"/>
                          <a:ea typeface="Cambria Math" panose="02040503050406030204" pitchFamily="18" charset="0"/>
                        </a:rPr>
                        <m:t>×</m:t>
                      </m:r>
                      <m:r>
                        <a:rPr lang="en-US" altLang="ja-JP" sz="3200" b="1" i="1" smtClean="0">
                          <a:latin typeface="Cambria Math" panose="02040503050406030204" pitchFamily="18" charset="0"/>
                          <a:ea typeface="Cambria Math" panose="02040503050406030204" pitchFamily="18" charset="0"/>
                        </a:rPr>
                        <m:t>𝟗</m:t>
                      </m:r>
                      <m:r>
                        <a:rPr lang="en-US" altLang="ja-JP" sz="3200" b="1" i="1" smtClean="0">
                          <a:latin typeface="Cambria Math" panose="02040503050406030204" pitchFamily="18" charset="0"/>
                          <a:ea typeface="Cambria Math" panose="02040503050406030204" pitchFamily="18" charset="0"/>
                        </a:rPr>
                        <m:t>.</m:t>
                      </m:r>
                      <m:r>
                        <a:rPr lang="en-US" altLang="ja-JP" sz="3200" b="1" i="1" smtClean="0">
                          <a:latin typeface="Cambria Math" panose="02040503050406030204" pitchFamily="18" charset="0"/>
                          <a:ea typeface="Cambria Math" panose="02040503050406030204" pitchFamily="18" charset="0"/>
                        </a:rPr>
                        <m:t>𝟖</m:t>
                      </m:r>
                      <m:sSup>
                        <m:sSupPr>
                          <m:ctrlPr>
                            <a:rPr lang="en-US" altLang="ja-JP" sz="3200" b="1" i="1">
                              <a:latin typeface="Cambria Math" panose="02040503050406030204" pitchFamily="18" charset="0"/>
                            </a:rPr>
                          </m:ctrlPr>
                        </m:sSupPr>
                        <m:e>
                          <m:r>
                            <a:rPr lang="en-US" altLang="ja-JP" sz="3200" b="1" i="1">
                              <a:latin typeface="Cambria Math" panose="02040503050406030204" pitchFamily="18" charset="0"/>
                              <a:ea typeface="Cambria Math" panose="02040503050406030204" pitchFamily="18" charset="0"/>
                            </a:rPr>
                            <m:t>×</m:t>
                          </m:r>
                          <m:r>
                            <a:rPr lang="en-US" altLang="ja-JP" sz="3200" b="1" i="1" smtClean="0">
                              <a:latin typeface="Cambria Math" panose="02040503050406030204" pitchFamily="18" charset="0"/>
                              <a:ea typeface="Cambria Math" panose="02040503050406030204" pitchFamily="18" charset="0"/>
                            </a:rPr>
                            <m:t>𝒕</m:t>
                          </m:r>
                        </m:e>
                        <m:sup>
                          <m:r>
                            <a:rPr lang="en-US" altLang="ja-JP" sz="3200" b="1" i="1">
                              <a:latin typeface="Cambria Math" panose="02040503050406030204" pitchFamily="18" charset="0"/>
                            </a:rPr>
                            <m:t>𝟐</m:t>
                          </m:r>
                        </m:sup>
                      </m:sSup>
                    </m:oMath>
                  </m:oMathPara>
                </a14:m>
                <a:endParaRPr lang="ja-JP" altLang="en-US" sz="3200" b="1" dirty="0">
                  <a:latin typeface="HG丸ｺﾞｼｯｸM-PRO" panose="020F0600000000000000" pitchFamily="50" charset="-128"/>
                  <a:ea typeface="HG丸ｺﾞｼｯｸM-PRO" panose="020F0600000000000000" pitchFamily="50" charset="-128"/>
                </a:endParaRPr>
              </a:p>
            </p:txBody>
          </p:sp>
        </mc:Choice>
        <mc:Fallback xmlns="">
          <p:sp>
            <p:nvSpPr>
              <p:cNvPr id="93" name="正方形/長方形 92">
                <a:extLst>
                  <a:ext uri="{FF2B5EF4-FFF2-40B4-BE49-F238E27FC236}">
                    <a16:creationId xmlns:a16="http://schemas.microsoft.com/office/drawing/2014/main" id="{3E8EB6AF-5885-4554-B598-A824318FB2FE}"/>
                  </a:ext>
                </a:extLst>
              </p:cNvPr>
              <p:cNvSpPr>
                <a:spLocks noRot="1" noChangeAspect="1" noMove="1" noResize="1" noEditPoints="1" noAdjustHandles="1" noChangeArrowheads="1" noChangeShapeType="1" noTextEdit="1"/>
              </p:cNvSpPr>
              <p:nvPr/>
            </p:nvSpPr>
            <p:spPr>
              <a:xfrm>
                <a:off x="737756" y="4303415"/>
                <a:ext cx="4653870" cy="1014317"/>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4" name="正方形/長方形 93">
                <a:extLst>
                  <a:ext uri="{FF2B5EF4-FFF2-40B4-BE49-F238E27FC236}">
                    <a16:creationId xmlns:a16="http://schemas.microsoft.com/office/drawing/2014/main" id="{6B2DA347-2C52-435D-A6CC-F314A3DDE382}"/>
                  </a:ext>
                </a:extLst>
              </p:cNvPr>
              <p:cNvSpPr/>
              <p:nvPr/>
            </p:nvSpPr>
            <p:spPr>
              <a:xfrm>
                <a:off x="838200" y="3162158"/>
                <a:ext cx="3731823" cy="101431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ja-JP" sz="3200" b="1" i="1" smtClean="0">
                          <a:solidFill>
                            <a:srgbClr val="FF0000"/>
                          </a:solidFill>
                          <a:latin typeface="Cambria Math" panose="02040503050406030204" pitchFamily="18" charset="0"/>
                        </a:rPr>
                        <m:t>𝒚</m:t>
                      </m:r>
                      <m:r>
                        <a:rPr lang="en-US" altLang="ja-JP" sz="3200" b="1" i="1" smtClean="0">
                          <a:solidFill>
                            <a:srgbClr val="FF0000"/>
                          </a:solidFill>
                          <a:latin typeface="Cambria Math" panose="02040503050406030204" pitchFamily="18" charset="0"/>
                        </a:rPr>
                        <m:t>=</m:t>
                      </m:r>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𝒗</m:t>
                          </m:r>
                        </m:e>
                        <m:sub>
                          <m:r>
                            <a:rPr lang="en-US" altLang="ja-JP" sz="3200" b="1" i="1">
                              <a:solidFill>
                                <a:srgbClr val="FF0000"/>
                              </a:solidFill>
                              <a:latin typeface="Cambria Math" panose="02040503050406030204" pitchFamily="18" charset="0"/>
                            </a:rPr>
                            <m:t>𝟎</m:t>
                          </m:r>
                        </m:sub>
                      </m:sSub>
                      <m:r>
                        <a:rPr lang="en-US" altLang="ja-JP" sz="3200" b="1" i="1" smtClean="0">
                          <a:solidFill>
                            <a:srgbClr val="FF0000"/>
                          </a:solidFill>
                          <a:latin typeface="Cambria Math" panose="02040503050406030204" pitchFamily="18" charset="0"/>
                        </a:rPr>
                        <m:t>𝒕</m:t>
                      </m:r>
                      <m:r>
                        <a:rPr lang="en-US" altLang="ja-JP" sz="3200" b="1" i="1" smtClean="0">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𝟏</m:t>
                          </m:r>
                        </m:num>
                        <m:den>
                          <m:r>
                            <a:rPr lang="en-US" altLang="ja-JP" sz="3200" b="1" i="1">
                              <a:solidFill>
                                <a:srgbClr val="FF0000"/>
                              </a:solidFill>
                              <a:latin typeface="Cambria Math" panose="02040503050406030204" pitchFamily="18" charset="0"/>
                            </a:rPr>
                            <m:t>𝟐</m:t>
                          </m:r>
                        </m:den>
                      </m:f>
                      <m:r>
                        <a:rPr lang="en-US" altLang="ja-JP" sz="3200" b="1" i="1">
                          <a:solidFill>
                            <a:srgbClr val="FF0000"/>
                          </a:solidFill>
                          <a:latin typeface="Cambria Math" panose="02040503050406030204" pitchFamily="18" charset="0"/>
                        </a:rPr>
                        <m:t>𝒂</m:t>
                      </m:r>
                      <m:sSup>
                        <m:sSupPr>
                          <m:ctrlPr>
                            <a:rPr lang="en-US" altLang="ja-JP" sz="3200" b="1" i="1" smtClean="0">
                              <a:solidFill>
                                <a:srgbClr val="FF0000"/>
                              </a:solidFill>
                              <a:latin typeface="Cambria Math" panose="02040503050406030204" pitchFamily="18" charset="0"/>
                            </a:rPr>
                          </m:ctrlPr>
                        </m:sSupPr>
                        <m:e>
                          <m:r>
                            <a:rPr lang="en-US" altLang="ja-JP" sz="3200" b="1" i="1" smtClean="0">
                              <a:solidFill>
                                <a:srgbClr val="FF0000"/>
                              </a:solidFill>
                              <a:latin typeface="Cambria Math" panose="02040503050406030204" pitchFamily="18" charset="0"/>
                            </a:rPr>
                            <m:t>𝒕</m:t>
                          </m:r>
                        </m:e>
                        <m:sup>
                          <m:r>
                            <a:rPr lang="en-US" altLang="ja-JP" sz="3200" b="1" i="1" smtClean="0">
                              <a:solidFill>
                                <a:srgbClr val="FF0000"/>
                              </a:solidFill>
                              <a:latin typeface="Cambria Math" panose="02040503050406030204" pitchFamily="18" charset="0"/>
                            </a:rPr>
                            <m:t>𝟐</m:t>
                          </m:r>
                        </m:sup>
                      </m:sSup>
                    </m:oMath>
                  </m:oMathPara>
                </a14:m>
                <a:endParaRPr lang="ja-JP" altLang="en-US" sz="32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94" name="正方形/長方形 93">
                <a:extLst>
                  <a:ext uri="{FF2B5EF4-FFF2-40B4-BE49-F238E27FC236}">
                    <a16:creationId xmlns:a16="http://schemas.microsoft.com/office/drawing/2014/main" id="{6B2DA347-2C52-435D-A6CC-F314A3DDE382}"/>
                  </a:ext>
                </a:extLst>
              </p:cNvPr>
              <p:cNvSpPr>
                <a:spLocks noRot="1" noChangeAspect="1" noMove="1" noResize="1" noEditPoints="1" noAdjustHandles="1" noChangeArrowheads="1" noChangeShapeType="1" noTextEdit="1"/>
              </p:cNvSpPr>
              <p:nvPr/>
            </p:nvSpPr>
            <p:spPr>
              <a:xfrm>
                <a:off x="838200" y="3162158"/>
                <a:ext cx="3731823" cy="1014317"/>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5" name="正方形/長方形 94">
                <a:extLst>
                  <a:ext uri="{FF2B5EF4-FFF2-40B4-BE49-F238E27FC236}">
                    <a16:creationId xmlns:a16="http://schemas.microsoft.com/office/drawing/2014/main" id="{F0751A57-6A3E-4D8B-802B-8477384EF1BA}"/>
                  </a:ext>
                </a:extLst>
              </p:cNvPr>
              <p:cNvSpPr/>
              <p:nvPr/>
            </p:nvSpPr>
            <p:spPr>
              <a:xfrm>
                <a:off x="946663" y="5438324"/>
                <a:ext cx="221887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latin typeface="Cambria Math" panose="02040503050406030204" pitchFamily="18" charset="0"/>
                          <a:ea typeface="Cambria Math" panose="02040503050406030204" pitchFamily="18" charset="0"/>
                        </a:rPr>
                        <m:t>→</m:t>
                      </m:r>
                      <m:r>
                        <a:rPr lang="en-US" altLang="ja-JP" sz="3600" b="1" i="1" smtClean="0">
                          <a:latin typeface="Cambria Math" panose="02040503050406030204" pitchFamily="18" charset="0"/>
                          <a:ea typeface="Cambria Math" panose="02040503050406030204" pitchFamily="18" charset="0"/>
                        </a:rPr>
                        <m:t>𝒕</m:t>
                      </m:r>
                      <m:r>
                        <a:rPr lang="en-US" altLang="ja-JP" sz="3600" b="1" i="1" smtClean="0">
                          <a:latin typeface="Cambria Math" panose="02040503050406030204" pitchFamily="18" charset="0"/>
                          <a:ea typeface="Cambria Math" panose="02040503050406030204" pitchFamily="18" charset="0"/>
                        </a:rPr>
                        <m:t>=±</m:t>
                      </m:r>
                      <m:r>
                        <a:rPr lang="en-US" altLang="ja-JP" sz="3600" b="1" i="1" smtClean="0">
                          <a:latin typeface="Cambria Math" panose="02040503050406030204" pitchFamily="18" charset="0"/>
                          <a:ea typeface="Cambria Math" panose="02040503050406030204" pitchFamily="18" charset="0"/>
                        </a:rPr>
                        <m:t>𝟑</m:t>
                      </m:r>
                    </m:oMath>
                  </m:oMathPara>
                </a14:m>
                <a:endParaRPr lang="ja-JP" altLang="en-US" sz="3600" dirty="0">
                  <a:ea typeface="HG丸ｺﾞｼｯｸM-PRO" panose="020F0600000000000000" pitchFamily="50" charset="-128"/>
                </a:endParaRPr>
              </a:p>
            </p:txBody>
          </p:sp>
        </mc:Choice>
        <mc:Fallback xmlns="">
          <p:sp>
            <p:nvSpPr>
              <p:cNvPr id="95" name="正方形/長方形 94">
                <a:extLst>
                  <a:ext uri="{FF2B5EF4-FFF2-40B4-BE49-F238E27FC236}">
                    <a16:creationId xmlns:a16="http://schemas.microsoft.com/office/drawing/2014/main" id="{F0751A57-6A3E-4D8B-802B-8477384EF1BA}"/>
                  </a:ext>
                </a:extLst>
              </p:cNvPr>
              <p:cNvSpPr>
                <a:spLocks noRot="1" noChangeAspect="1" noMove="1" noResize="1" noEditPoints="1" noAdjustHandles="1" noChangeArrowheads="1" noChangeShapeType="1" noTextEdit="1"/>
              </p:cNvSpPr>
              <p:nvPr/>
            </p:nvSpPr>
            <p:spPr>
              <a:xfrm>
                <a:off x="946663" y="5438324"/>
                <a:ext cx="2218877" cy="646331"/>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6" name="正方形/長方形 95">
                <a:extLst>
                  <a:ext uri="{FF2B5EF4-FFF2-40B4-BE49-F238E27FC236}">
                    <a16:creationId xmlns:a16="http://schemas.microsoft.com/office/drawing/2014/main" id="{44F16108-EB48-4AEB-BC9A-FBD7EF46815F}"/>
                  </a:ext>
                </a:extLst>
              </p:cNvPr>
              <p:cNvSpPr/>
              <p:nvPr/>
            </p:nvSpPr>
            <p:spPr>
              <a:xfrm>
                <a:off x="3064691" y="5412529"/>
                <a:ext cx="4527201"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latin typeface="Cambria Math" panose="02040503050406030204" pitchFamily="18" charset="0"/>
                          <a:ea typeface="Cambria Math" panose="02040503050406030204" pitchFamily="18" charset="0"/>
                        </a:rPr>
                        <m:t>→</m:t>
                      </m:r>
                      <m:r>
                        <a:rPr lang="en-US" altLang="ja-JP" sz="3600" b="1" i="1" smtClean="0">
                          <a:latin typeface="Cambria Math" panose="02040503050406030204" pitchFamily="18" charset="0"/>
                          <a:ea typeface="Cambria Math" panose="02040503050406030204" pitchFamily="18" charset="0"/>
                        </a:rPr>
                        <m:t>𝒕</m:t>
                      </m:r>
                      <m:r>
                        <a:rPr lang="en-US" altLang="ja-JP" sz="3600" b="1" i="1" smtClean="0">
                          <a:latin typeface="Cambria Math" panose="02040503050406030204" pitchFamily="18" charset="0"/>
                          <a:ea typeface="Cambria Math" panose="02040503050406030204" pitchFamily="18" charset="0"/>
                        </a:rPr>
                        <m:t>&gt;</m:t>
                      </m:r>
                      <m:r>
                        <a:rPr lang="en-US" altLang="ja-JP" sz="3600" b="1" i="1" smtClean="0">
                          <a:latin typeface="Cambria Math" panose="02040503050406030204" pitchFamily="18" charset="0"/>
                          <a:ea typeface="Cambria Math" panose="02040503050406030204" pitchFamily="18" charset="0"/>
                        </a:rPr>
                        <m:t>𝟎</m:t>
                      </m:r>
                      <m:r>
                        <a:rPr lang="en-US" altLang="ja-JP" sz="3600" b="1" i="1" smtClean="0">
                          <a:latin typeface="Cambria Math" panose="02040503050406030204" pitchFamily="18" charset="0"/>
                          <a:ea typeface="Cambria Math" panose="02040503050406030204" pitchFamily="18" charset="0"/>
                        </a:rPr>
                        <m:t> より</m:t>
                      </m:r>
                      <m:r>
                        <a:rPr lang="en-US" altLang="ja-JP" sz="3600" b="1" i="1" smtClean="0">
                          <a:latin typeface="Cambria Math" panose="02040503050406030204" pitchFamily="18" charset="0"/>
                          <a:ea typeface="Cambria Math" panose="02040503050406030204" pitchFamily="18" charset="0"/>
                        </a:rPr>
                        <m:t>𝒕</m:t>
                      </m:r>
                      <m:r>
                        <a:rPr lang="en-US" altLang="ja-JP" sz="3600" b="1" i="1" smtClean="0">
                          <a:latin typeface="Cambria Math" panose="02040503050406030204" pitchFamily="18" charset="0"/>
                          <a:ea typeface="Cambria Math" panose="02040503050406030204" pitchFamily="18" charset="0"/>
                        </a:rPr>
                        <m:t>=</m:t>
                      </m:r>
                      <m:r>
                        <a:rPr lang="en-US" altLang="ja-JP" sz="3600" b="1" i="1" smtClean="0">
                          <a:latin typeface="Cambria Math" panose="02040503050406030204" pitchFamily="18" charset="0"/>
                          <a:ea typeface="Cambria Math" panose="02040503050406030204" pitchFamily="18" charset="0"/>
                        </a:rPr>
                        <m:t>𝟑</m:t>
                      </m:r>
                      <m:r>
                        <a:rPr lang="en-US" altLang="ja-JP" sz="3600" b="1" i="1" smtClean="0">
                          <a:latin typeface="Cambria Math" panose="02040503050406030204" pitchFamily="18" charset="0"/>
                          <a:ea typeface="Cambria Math" panose="02040503050406030204" pitchFamily="18" charset="0"/>
                        </a:rPr>
                        <m:t>[</m:t>
                      </m:r>
                      <m:r>
                        <a:rPr lang="en-US" altLang="ja-JP" sz="3600" b="1" i="1" smtClean="0">
                          <a:latin typeface="Cambria Math" panose="02040503050406030204" pitchFamily="18" charset="0"/>
                          <a:ea typeface="Cambria Math" panose="02040503050406030204" pitchFamily="18" charset="0"/>
                        </a:rPr>
                        <m:t>𝒔</m:t>
                      </m:r>
                      <m:r>
                        <a:rPr lang="en-US" altLang="ja-JP" sz="3600" b="1" i="1" smtClean="0">
                          <a:latin typeface="Cambria Math" panose="02040503050406030204" pitchFamily="18" charset="0"/>
                          <a:ea typeface="Cambria Math" panose="02040503050406030204" pitchFamily="18" charset="0"/>
                        </a:rPr>
                        <m:t>]</m:t>
                      </m:r>
                    </m:oMath>
                  </m:oMathPara>
                </a14:m>
                <a:endParaRPr lang="ja-JP" altLang="en-US" sz="3600" dirty="0">
                  <a:ea typeface="HG丸ｺﾞｼｯｸM-PRO" panose="020F0600000000000000" pitchFamily="50" charset="-128"/>
                </a:endParaRPr>
              </a:p>
            </p:txBody>
          </p:sp>
        </mc:Choice>
        <mc:Fallback xmlns="">
          <p:sp>
            <p:nvSpPr>
              <p:cNvPr id="96" name="正方形/長方形 95">
                <a:extLst>
                  <a:ext uri="{FF2B5EF4-FFF2-40B4-BE49-F238E27FC236}">
                    <a16:creationId xmlns:a16="http://schemas.microsoft.com/office/drawing/2014/main" id="{44F16108-EB48-4AEB-BC9A-FBD7EF46815F}"/>
                  </a:ext>
                </a:extLst>
              </p:cNvPr>
              <p:cNvSpPr>
                <a:spLocks noRot="1" noChangeAspect="1" noMove="1" noResize="1" noEditPoints="1" noAdjustHandles="1" noChangeArrowheads="1" noChangeShapeType="1" noTextEdit="1"/>
              </p:cNvSpPr>
              <p:nvPr/>
            </p:nvSpPr>
            <p:spPr>
              <a:xfrm>
                <a:off x="3064691" y="5412529"/>
                <a:ext cx="4527201" cy="646331"/>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8" name="正方形/長方形 97">
                <a:extLst>
                  <a:ext uri="{FF2B5EF4-FFF2-40B4-BE49-F238E27FC236}">
                    <a16:creationId xmlns:a16="http://schemas.microsoft.com/office/drawing/2014/main" id="{0898E4AC-C297-4DE9-8B93-A6EB4D2E6732}"/>
                  </a:ext>
                </a:extLst>
              </p:cNvPr>
              <p:cNvSpPr/>
              <p:nvPr/>
            </p:nvSpPr>
            <p:spPr>
              <a:xfrm>
                <a:off x="7750140" y="4045474"/>
                <a:ext cx="10486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1">
                          <a:latin typeface="Cambria Math" panose="02040503050406030204" pitchFamily="18" charset="0"/>
                          <a:ea typeface="Cambria Math" panose="02040503050406030204" pitchFamily="18" charset="0"/>
                        </a:rPr>
                        <m:t>𝒕</m:t>
                      </m:r>
                      <m:r>
                        <a:rPr lang="en-US" altLang="ja-JP" b="1" i="1">
                          <a:latin typeface="Cambria Math" panose="02040503050406030204" pitchFamily="18" charset="0"/>
                          <a:ea typeface="Cambria Math" panose="02040503050406030204" pitchFamily="18" charset="0"/>
                        </a:rPr>
                        <m:t>=</m:t>
                      </m:r>
                      <m:r>
                        <a:rPr lang="en-US" altLang="ja-JP" b="1" i="1">
                          <a:latin typeface="Cambria Math" panose="02040503050406030204" pitchFamily="18" charset="0"/>
                          <a:ea typeface="Cambria Math" panose="02040503050406030204" pitchFamily="18" charset="0"/>
                        </a:rPr>
                        <m:t>𝟑</m:t>
                      </m:r>
                      <m:r>
                        <a:rPr lang="en-US" altLang="ja-JP" b="1" i="1">
                          <a:latin typeface="Cambria Math" panose="02040503050406030204" pitchFamily="18" charset="0"/>
                          <a:ea typeface="Cambria Math" panose="02040503050406030204" pitchFamily="18" charset="0"/>
                        </a:rPr>
                        <m:t>[</m:t>
                      </m:r>
                      <m:r>
                        <a:rPr lang="en-US" altLang="ja-JP" b="1" i="1">
                          <a:latin typeface="Cambria Math" panose="02040503050406030204" pitchFamily="18" charset="0"/>
                          <a:ea typeface="Cambria Math" panose="02040503050406030204" pitchFamily="18" charset="0"/>
                        </a:rPr>
                        <m:t>𝒔</m:t>
                      </m:r>
                      <m:r>
                        <a:rPr lang="en-US" altLang="ja-JP" b="1" i="1">
                          <a:latin typeface="Cambria Math" panose="02040503050406030204" pitchFamily="18" charset="0"/>
                          <a:ea typeface="Cambria Math" panose="02040503050406030204" pitchFamily="18" charset="0"/>
                        </a:rPr>
                        <m:t>]</m:t>
                      </m:r>
                    </m:oMath>
                  </m:oMathPara>
                </a14:m>
                <a:endParaRPr lang="ja-JP" altLang="en-US" dirty="0">
                  <a:ea typeface="HG丸ｺﾞｼｯｸM-PRO" panose="020F0600000000000000" pitchFamily="50" charset="-128"/>
                </a:endParaRPr>
              </a:p>
            </p:txBody>
          </p:sp>
        </mc:Choice>
        <mc:Fallback xmlns="">
          <p:sp>
            <p:nvSpPr>
              <p:cNvPr id="98" name="正方形/長方形 97">
                <a:extLst>
                  <a:ext uri="{FF2B5EF4-FFF2-40B4-BE49-F238E27FC236}">
                    <a16:creationId xmlns:a16="http://schemas.microsoft.com/office/drawing/2014/main" id="{0898E4AC-C297-4DE9-8B93-A6EB4D2E6732}"/>
                  </a:ext>
                </a:extLst>
              </p:cNvPr>
              <p:cNvSpPr>
                <a:spLocks noRot="1" noChangeAspect="1" noMove="1" noResize="1" noEditPoints="1" noAdjustHandles="1" noChangeArrowheads="1" noChangeShapeType="1" noTextEdit="1"/>
              </p:cNvSpPr>
              <p:nvPr/>
            </p:nvSpPr>
            <p:spPr>
              <a:xfrm>
                <a:off x="7750140" y="4045474"/>
                <a:ext cx="1048685" cy="369332"/>
              </a:xfrm>
              <a:prstGeom prst="rect">
                <a:avLst/>
              </a:prstGeom>
              <a:blipFill>
                <a:blip r:embed="rId6"/>
                <a:stretch>
                  <a:fillRect b="-1666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635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animEffect transition="in" filter="wipe(down)">
                                      <p:cBhvr>
                                        <p:cTn id="7" dur="500"/>
                                        <p:tgtEl>
                                          <p:spTgt spid="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wipe(down)">
                                      <p:cBhvr>
                                        <p:cTn id="12" dur="500"/>
                                        <p:tgtEl>
                                          <p:spTgt spid="9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wipe(down)">
                                      <p:cBhvr>
                                        <p:cTn id="17" dur="500"/>
                                        <p:tgtEl>
                                          <p:spTgt spid="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wipe(down)">
                                      <p:cBhvr>
                                        <p:cTn id="22" dur="500"/>
                                        <p:tgtEl>
                                          <p:spTgt spid="9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down)">
                                      <p:cBhvr>
                                        <p:cTn id="2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P spid="9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直線矢印コネクタ 73">
            <a:extLst>
              <a:ext uri="{FF2B5EF4-FFF2-40B4-BE49-F238E27FC236}">
                <a16:creationId xmlns:a16="http://schemas.microsoft.com/office/drawing/2014/main" id="{49D6662C-C10D-4F99-9B37-09FC8C0D7F5B}"/>
              </a:ext>
            </a:extLst>
          </p:cNvPr>
          <p:cNvCxnSpPr>
            <a:cxnSpLocks/>
          </p:cNvCxnSpPr>
          <p:nvPr/>
        </p:nvCxnSpPr>
        <p:spPr>
          <a:xfrm>
            <a:off x="7505809" y="1419676"/>
            <a:ext cx="3805595" cy="2411"/>
          </a:xfrm>
          <a:prstGeom prst="straightConnector1">
            <a:avLst/>
          </a:prstGeom>
          <a:ln w="190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３．水平投射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17</a:t>
            </a:fld>
            <a:endParaRPr kumimoji="1" lang="ja-JP" altLang="en-US"/>
          </a:p>
        </p:txBody>
      </p:sp>
      <p:sp>
        <p:nvSpPr>
          <p:cNvPr id="23" name="コンテンツ プレースホルダー 2">
            <a:extLst>
              <a:ext uri="{FF2B5EF4-FFF2-40B4-BE49-F238E27FC236}">
                <a16:creationId xmlns:a16="http://schemas.microsoft.com/office/drawing/2014/main" id="{35132D5E-93D2-4E15-95E6-DCD141F5DDAC}"/>
              </a:ext>
            </a:extLst>
          </p:cNvPr>
          <p:cNvSpPr txBox="1">
            <a:spLocks/>
          </p:cNvSpPr>
          <p:nvPr/>
        </p:nvSpPr>
        <p:spPr>
          <a:xfrm>
            <a:off x="248913" y="936065"/>
            <a:ext cx="6310694" cy="1904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問　</a:t>
            </a:r>
            <a:r>
              <a:rPr lang="en-US" altLang="ja-JP" sz="2400" dirty="0"/>
              <a:t>[</a:t>
            </a:r>
            <a:r>
              <a:rPr lang="ja-JP" altLang="en-US" sz="2400" dirty="0"/>
              <a:t>１</a:t>
            </a:r>
            <a:r>
              <a:rPr lang="en-US" altLang="ja-JP" sz="2400" dirty="0"/>
              <a:t>]</a:t>
            </a:r>
            <a:r>
              <a:rPr lang="ja-JP" altLang="en-US" sz="2400" dirty="0"/>
              <a:t>　物体から静かに手を離した時の運動について答えなさい。物体が動き出した地点を原点とする。また鉛直方向下向きを正とする。</a:t>
            </a:r>
          </a:p>
          <a:p>
            <a:pPr marL="0" indent="0">
              <a:buFont typeface="Arial" panose="020B0604020202020204" pitchFamily="34" charset="0"/>
              <a:buNone/>
            </a:pPr>
            <a:r>
              <a:rPr lang="ja-JP" altLang="en-US" sz="2400" dirty="0"/>
              <a:t>（２）着地する瞬間の速度を求めなさい。</a:t>
            </a:r>
          </a:p>
        </p:txBody>
      </p:sp>
      <p:cxnSp>
        <p:nvCxnSpPr>
          <p:cNvPr id="24" name="直線矢印コネクタ 23">
            <a:extLst>
              <a:ext uri="{FF2B5EF4-FFF2-40B4-BE49-F238E27FC236}">
                <a16:creationId xmlns:a16="http://schemas.microsoft.com/office/drawing/2014/main" id="{6A88F904-78D1-4756-844E-4D602896B58D}"/>
              </a:ext>
            </a:extLst>
          </p:cNvPr>
          <p:cNvCxnSpPr>
            <a:cxnSpLocks/>
          </p:cNvCxnSpPr>
          <p:nvPr/>
        </p:nvCxnSpPr>
        <p:spPr>
          <a:xfrm>
            <a:off x="8697706" y="1443358"/>
            <a:ext cx="0" cy="3128546"/>
          </a:xfrm>
          <a:prstGeom prst="straightConnector1">
            <a:avLst/>
          </a:prstGeom>
          <a:ln w="190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E2F9F894-1D4A-45B3-BD61-460B5BD7231B}"/>
              </a:ext>
            </a:extLst>
          </p:cNvPr>
          <p:cNvCxnSpPr>
            <a:cxnSpLocks/>
          </p:cNvCxnSpPr>
          <p:nvPr/>
        </p:nvCxnSpPr>
        <p:spPr>
          <a:xfrm flipH="1" flipV="1">
            <a:off x="7403618" y="4571904"/>
            <a:ext cx="3832194" cy="1"/>
          </a:xfrm>
          <a:prstGeom prst="straightConnector1">
            <a:avLst/>
          </a:prstGeom>
          <a:ln w="190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4" name="円/楕円 15">
            <a:extLst>
              <a:ext uri="{FF2B5EF4-FFF2-40B4-BE49-F238E27FC236}">
                <a16:creationId xmlns:a16="http://schemas.microsoft.com/office/drawing/2014/main" id="{543FBFF8-547A-491E-A7C7-47578D5CB450}"/>
              </a:ext>
            </a:extLst>
          </p:cNvPr>
          <p:cNvSpPr/>
          <p:nvPr/>
        </p:nvSpPr>
        <p:spPr>
          <a:xfrm>
            <a:off x="10224026" y="4353295"/>
            <a:ext cx="202238" cy="2022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ea typeface="HG丸ｺﾞｼｯｸM-PRO" panose="020F0600000000000000" pitchFamily="50" charset="-128"/>
            </a:endParaRPr>
          </a:p>
        </p:txBody>
      </p:sp>
      <p:sp>
        <p:nvSpPr>
          <p:cNvPr id="36" name="円/楕円 15">
            <a:extLst>
              <a:ext uri="{FF2B5EF4-FFF2-40B4-BE49-F238E27FC236}">
                <a16:creationId xmlns:a16="http://schemas.microsoft.com/office/drawing/2014/main" id="{33F77D58-4FED-45F6-89A5-8E63B70CD72D}"/>
              </a:ext>
            </a:extLst>
          </p:cNvPr>
          <p:cNvSpPr/>
          <p:nvPr/>
        </p:nvSpPr>
        <p:spPr>
          <a:xfrm>
            <a:off x="8596587" y="1325196"/>
            <a:ext cx="202238" cy="202238"/>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ea typeface="HG丸ｺﾞｼｯｸM-PRO" panose="020F0600000000000000" pitchFamily="50" charset="-128"/>
            </a:endParaRPr>
          </a:p>
        </p:txBody>
      </p:sp>
      <p:cxnSp>
        <p:nvCxnSpPr>
          <p:cNvPr id="42" name="直線矢印コネクタ 41">
            <a:extLst>
              <a:ext uri="{FF2B5EF4-FFF2-40B4-BE49-F238E27FC236}">
                <a16:creationId xmlns:a16="http://schemas.microsoft.com/office/drawing/2014/main" id="{D9ECC53B-3EA7-4C52-BED0-5C3FD87EDF3C}"/>
              </a:ext>
            </a:extLst>
          </p:cNvPr>
          <p:cNvCxnSpPr>
            <a:cxnSpLocks/>
          </p:cNvCxnSpPr>
          <p:nvPr/>
        </p:nvCxnSpPr>
        <p:spPr>
          <a:xfrm>
            <a:off x="10309993" y="4488667"/>
            <a:ext cx="0" cy="1721664"/>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08717B9F-03DE-400D-81FD-BAA2A44B6C2A}"/>
              </a:ext>
            </a:extLst>
          </p:cNvPr>
          <p:cNvCxnSpPr>
            <a:cxnSpLocks/>
          </p:cNvCxnSpPr>
          <p:nvPr/>
        </p:nvCxnSpPr>
        <p:spPr>
          <a:xfrm>
            <a:off x="10352115" y="4478324"/>
            <a:ext cx="545876" cy="1732007"/>
          </a:xfrm>
          <a:prstGeom prst="straightConnector1">
            <a:avLst/>
          </a:prstGeom>
          <a:ln w="920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180E14A9-C93D-426F-8097-C004162D18A9}"/>
              </a:ext>
            </a:extLst>
          </p:cNvPr>
          <p:cNvCxnSpPr>
            <a:cxnSpLocks/>
          </p:cNvCxnSpPr>
          <p:nvPr/>
        </p:nvCxnSpPr>
        <p:spPr>
          <a:xfrm>
            <a:off x="10904053" y="4447154"/>
            <a:ext cx="0" cy="1702839"/>
          </a:xfrm>
          <a:prstGeom prst="straightConnector1">
            <a:avLst/>
          </a:prstGeom>
          <a:ln w="19050">
            <a:solidFill>
              <a:schemeClr val="bg1">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E43CF122-DEC8-4FB3-8D71-C8535FC63044}"/>
              </a:ext>
            </a:extLst>
          </p:cNvPr>
          <p:cNvCxnSpPr>
            <a:cxnSpLocks/>
          </p:cNvCxnSpPr>
          <p:nvPr/>
        </p:nvCxnSpPr>
        <p:spPr>
          <a:xfrm>
            <a:off x="10358177" y="4447154"/>
            <a:ext cx="545876"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円/楕円 15">
            <a:extLst>
              <a:ext uri="{FF2B5EF4-FFF2-40B4-BE49-F238E27FC236}">
                <a16:creationId xmlns:a16="http://schemas.microsoft.com/office/drawing/2014/main" id="{FE2D70FE-F3F3-4757-A92B-7641D8834A80}"/>
              </a:ext>
            </a:extLst>
          </p:cNvPr>
          <p:cNvSpPr/>
          <p:nvPr/>
        </p:nvSpPr>
        <p:spPr>
          <a:xfrm>
            <a:off x="8596587" y="4390936"/>
            <a:ext cx="202238" cy="202238"/>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ea typeface="HG丸ｺﾞｼｯｸM-PRO" panose="020F0600000000000000" pitchFamily="50" charset="-128"/>
            </a:endParaRPr>
          </a:p>
        </p:txBody>
      </p:sp>
      <p:cxnSp>
        <p:nvCxnSpPr>
          <p:cNvPr id="49" name="直線矢印コネクタ 48">
            <a:extLst>
              <a:ext uri="{FF2B5EF4-FFF2-40B4-BE49-F238E27FC236}">
                <a16:creationId xmlns:a16="http://schemas.microsoft.com/office/drawing/2014/main" id="{75EE8431-061B-462A-9BAC-59637FFFA5C4}"/>
              </a:ext>
            </a:extLst>
          </p:cNvPr>
          <p:cNvCxnSpPr>
            <a:cxnSpLocks/>
          </p:cNvCxnSpPr>
          <p:nvPr/>
        </p:nvCxnSpPr>
        <p:spPr>
          <a:xfrm>
            <a:off x="8697706" y="4505290"/>
            <a:ext cx="0" cy="17050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F9599423-30A6-42AE-A034-4C91746F4387}"/>
              </a:ext>
            </a:extLst>
          </p:cNvPr>
          <p:cNvCxnSpPr>
            <a:cxnSpLocks/>
          </p:cNvCxnSpPr>
          <p:nvPr/>
        </p:nvCxnSpPr>
        <p:spPr>
          <a:xfrm>
            <a:off x="7752247" y="1422762"/>
            <a:ext cx="0" cy="312774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正方形/長方形 51">
            <a:extLst>
              <a:ext uri="{FF2B5EF4-FFF2-40B4-BE49-F238E27FC236}">
                <a16:creationId xmlns:a16="http://schemas.microsoft.com/office/drawing/2014/main" id="{C7C63EEC-EBE9-40AE-B028-D68EC30E57F8}"/>
              </a:ext>
            </a:extLst>
          </p:cNvPr>
          <p:cNvSpPr/>
          <p:nvPr/>
        </p:nvSpPr>
        <p:spPr>
          <a:xfrm>
            <a:off x="6559607" y="2557613"/>
            <a:ext cx="1069524" cy="400110"/>
          </a:xfrm>
          <a:prstGeom prst="rect">
            <a:avLst/>
          </a:prstGeom>
        </p:spPr>
        <p:txBody>
          <a:bodyPr wrap="none">
            <a:spAutoFit/>
          </a:bodyPr>
          <a:lstStyle/>
          <a:p>
            <a:r>
              <a:rPr lang="en-US" altLang="ja-JP" sz="2000" b="1" dirty="0">
                <a:solidFill>
                  <a:srgbClr val="FF0000"/>
                </a:solidFill>
                <a:latin typeface="HG丸ｺﾞｼｯｸM-PRO" panose="020F0600000000000000" pitchFamily="50" charset="-128"/>
                <a:ea typeface="HG丸ｺﾞｼｯｸM-PRO" panose="020F0600000000000000" pitchFamily="50" charset="-128"/>
              </a:rPr>
              <a:t>44.1</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ｍ</a:t>
            </a:r>
          </a:p>
        </p:txBody>
      </p:sp>
      <p:cxnSp>
        <p:nvCxnSpPr>
          <p:cNvPr id="81" name="直線矢印コネクタ 80">
            <a:extLst>
              <a:ext uri="{FF2B5EF4-FFF2-40B4-BE49-F238E27FC236}">
                <a16:creationId xmlns:a16="http://schemas.microsoft.com/office/drawing/2014/main" id="{E093A5B5-811A-4F9F-B6E7-BB0A444B6133}"/>
              </a:ext>
            </a:extLst>
          </p:cNvPr>
          <p:cNvCxnSpPr>
            <a:cxnSpLocks/>
          </p:cNvCxnSpPr>
          <p:nvPr/>
        </p:nvCxnSpPr>
        <p:spPr>
          <a:xfrm flipH="1">
            <a:off x="8697707" y="6210331"/>
            <a:ext cx="2206346" cy="0"/>
          </a:xfrm>
          <a:prstGeom prst="straightConnector1">
            <a:avLst/>
          </a:prstGeom>
          <a:ln w="190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88" name="フリーフォーム 25">
            <a:extLst>
              <a:ext uri="{FF2B5EF4-FFF2-40B4-BE49-F238E27FC236}">
                <a16:creationId xmlns:a16="http://schemas.microsoft.com/office/drawing/2014/main" id="{0EF1ABF7-AC97-4060-9CD5-03A7DD42CECB}"/>
              </a:ext>
            </a:extLst>
          </p:cNvPr>
          <p:cNvSpPr/>
          <p:nvPr/>
        </p:nvSpPr>
        <p:spPr>
          <a:xfrm>
            <a:off x="8697705" y="1437785"/>
            <a:ext cx="1627439" cy="3004550"/>
          </a:xfrm>
          <a:custGeom>
            <a:avLst/>
            <a:gdLst>
              <a:gd name="connsiteX0" fmla="*/ 129657 w 12397857"/>
              <a:gd name="connsiteY0" fmla="*/ 72215 h 7095315"/>
              <a:gd name="connsiteX1" fmla="*/ 370957 w 12397857"/>
              <a:gd name="connsiteY1" fmla="*/ 84915 h 7095315"/>
              <a:gd name="connsiteX2" fmla="*/ 3266557 w 12397857"/>
              <a:gd name="connsiteY2" fmla="*/ 923115 h 7095315"/>
              <a:gd name="connsiteX3" fmla="*/ 9565757 w 12397857"/>
              <a:gd name="connsiteY3" fmla="*/ 3907615 h 7095315"/>
              <a:gd name="connsiteX4" fmla="*/ 12397857 w 12397857"/>
              <a:gd name="connsiteY4" fmla="*/ 7095315 h 7095315"/>
              <a:gd name="connsiteX0" fmla="*/ 129657 w 12397857"/>
              <a:gd name="connsiteY0" fmla="*/ 72215 h 7095315"/>
              <a:gd name="connsiteX1" fmla="*/ 370957 w 12397857"/>
              <a:gd name="connsiteY1" fmla="*/ 84915 h 7095315"/>
              <a:gd name="connsiteX2" fmla="*/ 3266557 w 12397857"/>
              <a:gd name="connsiteY2" fmla="*/ 923115 h 7095315"/>
              <a:gd name="connsiteX3" fmla="*/ 9387957 w 12397857"/>
              <a:gd name="connsiteY3" fmla="*/ 3907615 h 7095315"/>
              <a:gd name="connsiteX4" fmla="*/ 12397857 w 12397857"/>
              <a:gd name="connsiteY4" fmla="*/ 7095315 h 7095315"/>
              <a:gd name="connsiteX0" fmla="*/ 122484 w 12390684"/>
              <a:gd name="connsiteY0" fmla="*/ 73091 h 7096191"/>
              <a:gd name="connsiteX1" fmla="*/ 363784 w 12390684"/>
              <a:gd name="connsiteY1" fmla="*/ 85791 h 7096191"/>
              <a:gd name="connsiteX2" fmla="*/ 3132384 w 12390684"/>
              <a:gd name="connsiteY2" fmla="*/ 936691 h 7096191"/>
              <a:gd name="connsiteX3" fmla="*/ 9380784 w 12390684"/>
              <a:gd name="connsiteY3" fmla="*/ 3908491 h 7096191"/>
              <a:gd name="connsiteX4" fmla="*/ 12390684 w 12390684"/>
              <a:gd name="connsiteY4" fmla="*/ 7096191 h 7096191"/>
              <a:gd name="connsiteX0" fmla="*/ 0 w 12268200"/>
              <a:gd name="connsiteY0" fmla="*/ 0 h 7023100"/>
              <a:gd name="connsiteX1" fmla="*/ 3009900 w 12268200"/>
              <a:gd name="connsiteY1" fmla="*/ 863600 h 7023100"/>
              <a:gd name="connsiteX2" fmla="*/ 9258300 w 12268200"/>
              <a:gd name="connsiteY2" fmla="*/ 3835400 h 7023100"/>
              <a:gd name="connsiteX3" fmla="*/ 12268200 w 12268200"/>
              <a:gd name="connsiteY3" fmla="*/ 7023100 h 7023100"/>
              <a:gd name="connsiteX0" fmla="*/ 0 w 12268200"/>
              <a:gd name="connsiteY0" fmla="*/ 0 h 7023100"/>
              <a:gd name="connsiteX1" fmla="*/ 3009900 w 12268200"/>
              <a:gd name="connsiteY1" fmla="*/ 863600 h 7023100"/>
              <a:gd name="connsiteX2" fmla="*/ 9258300 w 12268200"/>
              <a:gd name="connsiteY2" fmla="*/ 3835400 h 7023100"/>
              <a:gd name="connsiteX3" fmla="*/ 12268200 w 12268200"/>
              <a:gd name="connsiteY3" fmla="*/ 7023100 h 7023100"/>
              <a:gd name="connsiteX0" fmla="*/ 0 w 12268200"/>
              <a:gd name="connsiteY0" fmla="*/ 0 h 7023100"/>
              <a:gd name="connsiteX1" fmla="*/ 3009900 w 12268200"/>
              <a:gd name="connsiteY1" fmla="*/ 863600 h 7023100"/>
              <a:gd name="connsiteX2" fmla="*/ 9258300 w 12268200"/>
              <a:gd name="connsiteY2" fmla="*/ 3835400 h 7023100"/>
              <a:gd name="connsiteX3" fmla="*/ 12268200 w 12268200"/>
              <a:gd name="connsiteY3" fmla="*/ 7023100 h 7023100"/>
              <a:gd name="connsiteX0" fmla="*/ 0 w 12268200"/>
              <a:gd name="connsiteY0" fmla="*/ 0 h 7023100"/>
              <a:gd name="connsiteX1" fmla="*/ 3009900 w 12268200"/>
              <a:gd name="connsiteY1" fmla="*/ 863600 h 7023100"/>
              <a:gd name="connsiteX2" fmla="*/ 12268200 w 12268200"/>
              <a:gd name="connsiteY2" fmla="*/ 7023100 h 7023100"/>
              <a:gd name="connsiteX0" fmla="*/ 0 w 12268200"/>
              <a:gd name="connsiteY0" fmla="*/ 0 h 7023100"/>
              <a:gd name="connsiteX1" fmla="*/ 3009900 w 12268200"/>
              <a:gd name="connsiteY1" fmla="*/ 863600 h 7023100"/>
              <a:gd name="connsiteX2" fmla="*/ 12268200 w 12268200"/>
              <a:gd name="connsiteY2" fmla="*/ 7023100 h 7023100"/>
              <a:gd name="connsiteX0" fmla="*/ 0 w 12268200"/>
              <a:gd name="connsiteY0" fmla="*/ 0 h 7023100"/>
              <a:gd name="connsiteX1" fmla="*/ 3009900 w 12268200"/>
              <a:gd name="connsiteY1" fmla="*/ 863600 h 7023100"/>
              <a:gd name="connsiteX2" fmla="*/ 12268200 w 12268200"/>
              <a:gd name="connsiteY2" fmla="*/ 7023100 h 7023100"/>
              <a:gd name="connsiteX0" fmla="*/ 0 w 12268200"/>
              <a:gd name="connsiteY0" fmla="*/ 129 h 7023229"/>
              <a:gd name="connsiteX1" fmla="*/ 3009900 w 12268200"/>
              <a:gd name="connsiteY1" fmla="*/ 863729 h 7023229"/>
              <a:gd name="connsiteX2" fmla="*/ 12268200 w 12268200"/>
              <a:gd name="connsiteY2" fmla="*/ 7023229 h 7023229"/>
              <a:gd name="connsiteX0" fmla="*/ 0 w 12268200"/>
              <a:gd name="connsiteY0" fmla="*/ 0 h 7023100"/>
              <a:gd name="connsiteX1" fmla="*/ 12268200 w 12268200"/>
              <a:gd name="connsiteY1" fmla="*/ 7023100 h 7023100"/>
              <a:gd name="connsiteX0" fmla="*/ 0 w 12268200"/>
              <a:gd name="connsiteY0" fmla="*/ 550 h 7023650"/>
              <a:gd name="connsiteX1" fmla="*/ 12268200 w 12268200"/>
              <a:gd name="connsiteY1" fmla="*/ 7023650 h 7023650"/>
              <a:gd name="connsiteX0" fmla="*/ 0 w 12268200"/>
              <a:gd name="connsiteY0" fmla="*/ 509 h 7023609"/>
              <a:gd name="connsiteX1" fmla="*/ 12268200 w 12268200"/>
              <a:gd name="connsiteY1" fmla="*/ 7023609 h 7023609"/>
              <a:gd name="connsiteX0" fmla="*/ 0 w 12268200"/>
              <a:gd name="connsiteY0" fmla="*/ 0 h 7023100"/>
              <a:gd name="connsiteX1" fmla="*/ 12268200 w 12268200"/>
              <a:gd name="connsiteY1" fmla="*/ 7023100 h 7023100"/>
              <a:gd name="connsiteX0" fmla="*/ 0 w 12268200"/>
              <a:gd name="connsiteY0" fmla="*/ 0 h 7023100"/>
              <a:gd name="connsiteX1" fmla="*/ 12268200 w 12268200"/>
              <a:gd name="connsiteY1" fmla="*/ 7023100 h 7023100"/>
              <a:gd name="connsiteX0" fmla="*/ 0 w 12255500"/>
              <a:gd name="connsiteY0" fmla="*/ 0 h 6502400"/>
              <a:gd name="connsiteX1" fmla="*/ 12255500 w 12255500"/>
              <a:gd name="connsiteY1" fmla="*/ 6502400 h 6502400"/>
              <a:gd name="connsiteX0" fmla="*/ 0 w 12255500"/>
              <a:gd name="connsiteY0" fmla="*/ 0 h 6502400"/>
              <a:gd name="connsiteX1" fmla="*/ 12255500 w 12255500"/>
              <a:gd name="connsiteY1" fmla="*/ 6502400 h 6502400"/>
              <a:gd name="connsiteX0" fmla="*/ 0 w 12255500"/>
              <a:gd name="connsiteY0" fmla="*/ 0 h 6502400"/>
              <a:gd name="connsiteX1" fmla="*/ 12255500 w 12255500"/>
              <a:gd name="connsiteY1" fmla="*/ 6502400 h 6502400"/>
              <a:gd name="connsiteX0" fmla="*/ 0 w 12255500"/>
              <a:gd name="connsiteY0" fmla="*/ 0 h 6502400"/>
              <a:gd name="connsiteX1" fmla="*/ 12255500 w 12255500"/>
              <a:gd name="connsiteY1" fmla="*/ 6502400 h 6502400"/>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Lst>
            <a:ahLst/>
            <a:cxnLst>
              <a:cxn ang="0">
                <a:pos x="connsiteX0" y="connsiteY0"/>
              </a:cxn>
              <a:cxn ang="0">
                <a:pos x="connsiteX1" y="connsiteY1"/>
              </a:cxn>
            </a:cxnLst>
            <a:rect l="l" t="t" r="r" b="b"/>
            <a:pathLst>
              <a:path w="10832865" h="6431165">
                <a:moveTo>
                  <a:pt x="0" y="0"/>
                </a:moveTo>
                <a:cubicBezTo>
                  <a:pt x="5039409" y="66965"/>
                  <a:pt x="9378983" y="4488796"/>
                  <a:pt x="10832865" y="6431165"/>
                </a:cubicBezTo>
              </a:path>
            </a:pathLst>
          </a:custGeom>
          <a:noFill/>
          <a:ln w="603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33" name="正方形/長方形 32">
                <a:extLst>
                  <a:ext uri="{FF2B5EF4-FFF2-40B4-BE49-F238E27FC236}">
                    <a16:creationId xmlns:a16="http://schemas.microsoft.com/office/drawing/2014/main" id="{1F60C15B-5BAC-4E88-BAD1-9EB9048B3FCE}"/>
                  </a:ext>
                </a:extLst>
              </p:cNvPr>
              <p:cNvSpPr/>
              <p:nvPr/>
            </p:nvSpPr>
            <p:spPr>
              <a:xfrm>
                <a:off x="453716" y="4521412"/>
                <a:ext cx="3620991" cy="750590"/>
              </a:xfrm>
              <a:prstGeom prst="rect">
                <a:avLst/>
              </a:prstGeom>
            </p:spPr>
            <p:txBody>
              <a:bodyPr wrap="none">
                <a:spAutoFit/>
              </a:bodyPr>
              <a:lstStyle/>
              <a:p>
                <a14:m>
                  <m:oMath xmlns:m="http://schemas.openxmlformats.org/officeDocument/2006/math">
                    <m:sSup>
                      <m:sSupPr>
                        <m:ctrlPr>
                          <a:rPr lang="en-US" altLang="ja-JP" sz="4000" b="1" i="1" smtClean="0">
                            <a:solidFill>
                              <a:srgbClr val="FF0000"/>
                            </a:solidFill>
                            <a:latin typeface="Cambria Math" panose="02040503050406030204" pitchFamily="18" charset="0"/>
                          </a:rPr>
                        </m:ctrlPr>
                      </m:sSupPr>
                      <m:e>
                        <m:r>
                          <a:rPr lang="en-US" altLang="ja-JP" sz="4000" b="1" i="1">
                            <a:solidFill>
                              <a:srgbClr val="FF0000"/>
                            </a:solidFill>
                            <a:latin typeface="Cambria Math" panose="02040503050406030204" pitchFamily="18" charset="0"/>
                          </a:rPr>
                          <m:t>𝒗</m:t>
                        </m:r>
                      </m:e>
                      <m:sup>
                        <m:r>
                          <a:rPr lang="en-US" altLang="ja-JP" sz="4000" b="1" i="1">
                            <a:solidFill>
                              <a:srgbClr val="FF0000"/>
                            </a:solidFill>
                            <a:latin typeface="Cambria Math" panose="02040503050406030204" pitchFamily="18" charset="0"/>
                          </a:rPr>
                          <m:t>𝟐</m:t>
                        </m:r>
                      </m:sup>
                    </m:sSup>
                    <m:r>
                      <a:rPr lang="en-US" altLang="ja-JP" sz="4000" b="1" i="1">
                        <a:solidFill>
                          <a:srgbClr val="FF0000"/>
                        </a:solidFill>
                        <a:latin typeface="Cambria Math" panose="02040503050406030204" pitchFamily="18" charset="0"/>
                      </a:rPr>
                      <m:t>−</m:t>
                    </m:r>
                    <m:sSubSup>
                      <m:sSubSupPr>
                        <m:ctrlPr>
                          <a:rPr lang="en-US" altLang="ja-JP" sz="4000" b="1" i="1">
                            <a:solidFill>
                              <a:srgbClr val="FF0000"/>
                            </a:solidFill>
                            <a:latin typeface="Cambria Math" panose="02040503050406030204" pitchFamily="18" charset="0"/>
                          </a:rPr>
                        </m:ctrlPr>
                      </m:sSubSupPr>
                      <m:e>
                        <m:r>
                          <a:rPr lang="en-US" altLang="ja-JP" sz="4000" b="1" i="1">
                            <a:solidFill>
                              <a:srgbClr val="FF0000"/>
                            </a:solidFill>
                            <a:latin typeface="Cambria Math" panose="02040503050406030204" pitchFamily="18" charset="0"/>
                          </a:rPr>
                          <m:t>𝒗</m:t>
                        </m:r>
                      </m:e>
                      <m:sub>
                        <m:r>
                          <a:rPr lang="en-US" altLang="ja-JP" sz="4000" b="1" i="1">
                            <a:solidFill>
                              <a:srgbClr val="FF0000"/>
                            </a:solidFill>
                            <a:latin typeface="Cambria Math" panose="02040503050406030204" pitchFamily="18" charset="0"/>
                          </a:rPr>
                          <m:t>𝟎</m:t>
                        </m:r>
                      </m:sub>
                      <m:sup>
                        <m:r>
                          <a:rPr lang="en-US" altLang="ja-JP" sz="4000" b="1" i="1">
                            <a:solidFill>
                              <a:srgbClr val="FF0000"/>
                            </a:solidFill>
                            <a:latin typeface="Cambria Math" panose="02040503050406030204" pitchFamily="18" charset="0"/>
                          </a:rPr>
                          <m:t>𝟐</m:t>
                        </m:r>
                      </m:sup>
                    </m:sSubSup>
                  </m:oMath>
                </a14:m>
                <a:r>
                  <a:rPr lang="en-US" altLang="ja-JP" sz="4000" b="1" dirty="0">
                    <a:solidFill>
                      <a:srgbClr val="FF0000"/>
                    </a:solidFill>
                    <a:latin typeface="HG丸ｺﾞｼｯｸM-PRO" panose="020F0600000000000000" pitchFamily="50" charset="-128"/>
                    <a:ea typeface="HG丸ｺﾞｼｯｸM-PRO" panose="020F0600000000000000" pitchFamily="50" charset="-128"/>
                  </a:rPr>
                  <a:t> </a:t>
                </a:r>
                <a14:m>
                  <m:oMath xmlns:m="http://schemas.openxmlformats.org/officeDocument/2006/math">
                    <m:r>
                      <a:rPr lang="en-US" altLang="ja-JP" sz="4000" b="1" i="1">
                        <a:solidFill>
                          <a:srgbClr val="FF0000"/>
                        </a:solidFill>
                        <a:latin typeface="Cambria Math" panose="02040503050406030204" pitchFamily="18" charset="0"/>
                      </a:rPr>
                      <m:t>= </m:t>
                    </m:r>
                    <m:r>
                      <a:rPr lang="en-US" altLang="ja-JP" sz="4000" b="1" i="1">
                        <a:solidFill>
                          <a:srgbClr val="FF0000"/>
                        </a:solidFill>
                        <a:latin typeface="Cambria Math" panose="02040503050406030204" pitchFamily="18" charset="0"/>
                      </a:rPr>
                      <m:t>𝟐</m:t>
                    </m:r>
                    <m:r>
                      <a:rPr lang="en-US" altLang="ja-JP" sz="4000" b="1" i="1">
                        <a:solidFill>
                          <a:srgbClr val="FF0000"/>
                        </a:solidFill>
                        <a:latin typeface="Cambria Math" panose="02040503050406030204" pitchFamily="18" charset="0"/>
                      </a:rPr>
                      <m:t>𝒂𝒙</m:t>
                    </m:r>
                  </m:oMath>
                </a14:m>
                <a:endParaRPr lang="ja-JP" altLang="en-US" sz="40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33" name="正方形/長方形 32">
                <a:extLst>
                  <a:ext uri="{FF2B5EF4-FFF2-40B4-BE49-F238E27FC236}">
                    <a16:creationId xmlns:a16="http://schemas.microsoft.com/office/drawing/2014/main" id="{1F60C15B-5BAC-4E88-BAD1-9EB9048B3FCE}"/>
                  </a:ext>
                </a:extLst>
              </p:cNvPr>
              <p:cNvSpPr>
                <a:spLocks noRot="1" noChangeAspect="1" noMove="1" noResize="1" noEditPoints="1" noAdjustHandles="1" noChangeArrowheads="1" noChangeShapeType="1" noTextEdit="1"/>
              </p:cNvSpPr>
              <p:nvPr/>
            </p:nvSpPr>
            <p:spPr>
              <a:xfrm>
                <a:off x="453716" y="4521412"/>
                <a:ext cx="3620991" cy="750590"/>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正方形/長方形 34">
                <a:extLst>
                  <a:ext uri="{FF2B5EF4-FFF2-40B4-BE49-F238E27FC236}">
                    <a16:creationId xmlns:a16="http://schemas.microsoft.com/office/drawing/2014/main" id="{5FC7200A-3742-46AA-92B9-A92095B3A5C9}"/>
                  </a:ext>
                </a:extLst>
              </p:cNvPr>
              <p:cNvSpPr/>
              <p:nvPr/>
            </p:nvSpPr>
            <p:spPr>
              <a:xfrm>
                <a:off x="337848" y="2658136"/>
                <a:ext cx="3584507"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800" b="1" i="1" smtClean="0">
                          <a:solidFill>
                            <a:srgbClr val="FF0000"/>
                          </a:solidFill>
                          <a:latin typeface="Cambria Math" panose="02040503050406030204" pitchFamily="18" charset="0"/>
                        </a:rPr>
                        <m:t>𝒗</m:t>
                      </m:r>
                      <m:r>
                        <a:rPr lang="en-US" altLang="ja-JP" sz="4800" b="1" i="1" smtClean="0">
                          <a:solidFill>
                            <a:srgbClr val="FF0000"/>
                          </a:solidFill>
                          <a:latin typeface="Cambria Math" panose="02040503050406030204" pitchFamily="18" charset="0"/>
                        </a:rPr>
                        <m:t>=</m:t>
                      </m:r>
                      <m:sSub>
                        <m:sSubPr>
                          <m:ctrlPr>
                            <a:rPr lang="en-US" altLang="ja-JP" sz="4800" b="1" i="1">
                              <a:solidFill>
                                <a:srgbClr val="FF0000"/>
                              </a:solidFill>
                              <a:latin typeface="Cambria Math" panose="02040503050406030204" pitchFamily="18" charset="0"/>
                            </a:rPr>
                          </m:ctrlPr>
                        </m:sSubPr>
                        <m:e>
                          <m:r>
                            <a:rPr lang="en-US" altLang="ja-JP" sz="4800" b="1" i="1">
                              <a:solidFill>
                                <a:srgbClr val="FF0000"/>
                              </a:solidFill>
                              <a:latin typeface="Cambria Math" panose="02040503050406030204" pitchFamily="18" charset="0"/>
                            </a:rPr>
                            <m:t>𝒗</m:t>
                          </m:r>
                        </m:e>
                        <m:sub>
                          <m:r>
                            <a:rPr lang="en-US" altLang="ja-JP" sz="4800" b="1" i="1">
                              <a:solidFill>
                                <a:srgbClr val="FF0000"/>
                              </a:solidFill>
                              <a:latin typeface="Cambria Math" panose="02040503050406030204" pitchFamily="18" charset="0"/>
                            </a:rPr>
                            <m:t>𝟎</m:t>
                          </m:r>
                        </m:sub>
                      </m:sSub>
                      <m:r>
                        <a:rPr lang="en-US" altLang="ja-JP" sz="4800" b="1" i="1">
                          <a:solidFill>
                            <a:srgbClr val="FF0000"/>
                          </a:solidFill>
                          <a:latin typeface="Cambria Math" panose="02040503050406030204" pitchFamily="18" charset="0"/>
                        </a:rPr>
                        <m:t>+</m:t>
                      </m:r>
                      <m:r>
                        <a:rPr lang="en-US" altLang="ja-JP" sz="4800" b="1" i="1">
                          <a:solidFill>
                            <a:srgbClr val="FF0000"/>
                          </a:solidFill>
                          <a:latin typeface="Cambria Math" panose="02040503050406030204" pitchFamily="18" charset="0"/>
                        </a:rPr>
                        <m:t>𝒂𝒕</m:t>
                      </m:r>
                    </m:oMath>
                  </m:oMathPara>
                </a14:m>
                <a:endParaRPr lang="ja-JP" altLang="en-US" sz="48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35" name="正方形/長方形 34">
                <a:extLst>
                  <a:ext uri="{FF2B5EF4-FFF2-40B4-BE49-F238E27FC236}">
                    <a16:creationId xmlns:a16="http://schemas.microsoft.com/office/drawing/2014/main" id="{5FC7200A-3742-46AA-92B9-A92095B3A5C9}"/>
                  </a:ext>
                </a:extLst>
              </p:cNvPr>
              <p:cNvSpPr>
                <a:spLocks noRot="1" noChangeAspect="1" noMove="1" noResize="1" noEditPoints="1" noAdjustHandles="1" noChangeArrowheads="1" noChangeShapeType="1" noTextEdit="1"/>
              </p:cNvSpPr>
              <p:nvPr/>
            </p:nvSpPr>
            <p:spPr>
              <a:xfrm>
                <a:off x="337848" y="2658136"/>
                <a:ext cx="3584507" cy="830997"/>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正方形/長方形 36">
                <a:extLst>
                  <a:ext uri="{FF2B5EF4-FFF2-40B4-BE49-F238E27FC236}">
                    <a16:creationId xmlns:a16="http://schemas.microsoft.com/office/drawing/2014/main" id="{6A3A0842-119B-4540-B467-AE13C3B998E7}"/>
                  </a:ext>
                </a:extLst>
              </p:cNvPr>
              <p:cNvSpPr/>
              <p:nvPr/>
            </p:nvSpPr>
            <p:spPr>
              <a:xfrm>
                <a:off x="1399410" y="5338616"/>
                <a:ext cx="6004208" cy="7218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4000" b="1" i="1" smtClean="0">
                              <a:solidFill>
                                <a:schemeClr val="tx1"/>
                              </a:solidFill>
                              <a:latin typeface="Cambria Math" panose="02040503050406030204" pitchFamily="18" charset="0"/>
                            </a:rPr>
                          </m:ctrlPr>
                        </m:sSupPr>
                        <m:e>
                          <m:r>
                            <a:rPr lang="en-US" altLang="ja-JP" sz="4000" b="1" i="1">
                              <a:solidFill>
                                <a:schemeClr val="tx1"/>
                              </a:solidFill>
                              <a:latin typeface="Cambria Math" panose="02040503050406030204" pitchFamily="18" charset="0"/>
                            </a:rPr>
                            <m:t>𝒗</m:t>
                          </m:r>
                        </m:e>
                        <m:sup>
                          <m:r>
                            <a:rPr lang="en-US" altLang="ja-JP" sz="4000" b="1" i="1">
                              <a:solidFill>
                                <a:schemeClr val="tx1"/>
                              </a:solidFill>
                              <a:latin typeface="Cambria Math" panose="02040503050406030204" pitchFamily="18" charset="0"/>
                            </a:rPr>
                            <m:t>𝟐</m:t>
                          </m:r>
                        </m:sup>
                      </m:sSup>
                      <m:r>
                        <a:rPr lang="en-US" altLang="ja-JP" sz="4000" b="1" i="1">
                          <a:solidFill>
                            <a:schemeClr val="tx1"/>
                          </a:solidFill>
                          <a:latin typeface="Cambria Math" panose="02040503050406030204" pitchFamily="18" charset="0"/>
                        </a:rPr>
                        <m:t>−</m:t>
                      </m:r>
                      <m:r>
                        <a:rPr lang="en-US" altLang="ja-JP" sz="4000" b="1" i="1" smtClean="0">
                          <a:solidFill>
                            <a:schemeClr val="tx1"/>
                          </a:solidFill>
                          <a:latin typeface="Cambria Math" panose="02040503050406030204" pitchFamily="18" charset="0"/>
                        </a:rPr>
                        <m:t>𝟎</m:t>
                      </m:r>
                      <m:r>
                        <a:rPr lang="en-US" altLang="ja-JP" sz="4000" b="1" i="1">
                          <a:solidFill>
                            <a:schemeClr val="tx1"/>
                          </a:solidFill>
                          <a:latin typeface="Cambria Math" panose="02040503050406030204" pitchFamily="18" charset="0"/>
                        </a:rPr>
                        <m:t>= </m:t>
                      </m:r>
                      <m:r>
                        <a:rPr lang="en-US" altLang="ja-JP" sz="4000" b="1" i="1">
                          <a:solidFill>
                            <a:schemeClr val="tx1"/>
                          </a:solidFill>
                          <a:latin typeface="Cambria Math" panose="02040503050406030204" pitchFamily="18" charset="0"/>
                        </a:rPr>
                        <m:t>𝟐</m:t>
                      </m:r>
                      <m:r>
                        <a:rPr lang="en-US" altLang="ja-JP" sz="4000" b="1" i="1">
                          <a:solidFill>
                            <a:schemeClr val="tx1"/>
                          </a:solidFill>
                          <a:latin typeface="Cambria Math" panose="02040503050406030204" pitchFamily="18" charset="0"/>
                          <a:ea typeface="Cambria Math" panose="02040503050406030204" pitchFamily="18" charset="0"/>
                        </a:rPr>
                        <m:t>×</m:t>
                      </m:r>
                      <m:r>
                        <a:rPr lang="en-US" altLang="ja-JP" sz="4000" b="1" i="1" smtClean="0">
                          <a:solidFill>
                            <a:schemeClr val="tx1"/>
                          </a:solidFill>
                          <a:latin typeface="Cambria Math" panose="02040503050406030204" pitchFamily="18" charset="0"/>
                          <a:ea typeface="Cambria Math" panose="02040503050406030204" pitchFamily="18" charset="0"/>
                        </a:rPr>
                        <m:t>𝟗</m:t>
                      </m:r>
                      <m:r>
                        <a:rPr lang="en-US" altLang="ja-JP" sz="4000" b="1" i="1" smtClean="0">
                          <a:solidFill>
                            <a:schemeClr val="tx1"/>
                          </a:solidFill>
                          <a:latin typeface="Cambria Math" panose="02040503050406030204" pitchFamily="18" charset="0"/>
                          <a:ea typeface="Cambria Math" panose="02040503050406030204" pitchFamily="18" charset="0"/>
                        </a:rPr>
                        <m:t>.</m:t>
                      </m:r>
                      <m:r>
                        <a:rPr lang="en-US" altLang="ja-JP" sz="4000" b="1" i="1" smtClean="0">
                          <a:solidFill>
                            <a:schemeClr val="tx1"/>
                          </a:solidFill>
                          <a:latin typeface="Cambria Math" panose="02040503050406030204" pitchFamily="18" charset="0"/>
                          <a:ea typeface="Cambria Math" panose="02040503050406030204" pitchFamily="18" charset="0"/>
                        </a:rPr>
                        <m:t>𝟖</m:t>
                      </m:r>
                      <m:r>
                        <a:rPr lang="en-US" altLang="ja-JP" sz="4000" b="1" i="1">
                          <a:solidFill>
                            <a:schemeClr val="tx1"/>
                          </a:solidFill>
                          <a:latin typeface="Cambria Math" panose="02040503050406030204" pitchFamily="18" charset="0"/>
                          <a:ea typeface="Cambria Math" panose="02040503050406030204" pitchFamily="18" charset="0"/>
                        </a:rPr>
                        <m:t>×</m:t>
                      </m:r>
                      <m:r>
                        <a:rPr lang="en-US" altLang="ja-JP" sz="4000" b="1" i="1" smtClean="0">
                          <a:solidFill>
                            <a:schemeClr val="tx1"/>
                          </a:solidFill>
                          <a:latin typeface="Cambria Math" panose="02040503050406030204" pitchFamily="18" charset="0"/>
                          <a:ea typeface="Cambria Math" panose="02040503050406030204" pitchFamily="18" charset="0"/>
                        </a:rPr>
                        <m:t>𝟒𝟒</m:t>
                      </m:r>
                      <m:r>
                        <a:rPr lang="en-US" altLang="ja-JP" sz="4000" b="1" i="1" smtClean="0">
                          <a:solidFill>
                            <a:schemeClr val="tx1"/>
                          </a:solidFill>
                          <a:latin typeface="Cambria Math" panose="02040503050406030204" pitchFamily="18" charset="0"/>
                          <a:ea typeface="Cambria Math" panose="02040503050406030204" pitchFamily="18" charset="0"/>
                        </a:rPr>
                        <m:t>.</m:t>
                      </m:r>
                      <m:r>
                        <a:rPr lang="en-US" altLang="ja-JP" sz="4000" b="1" i="1" smtClean="0">
                          <a:solidFill>
                            <a:schemeClr val="tx1"/>
                          </a:solidFill>
                          <a:latin typeface="Cambria Math" panose="02040503050406030204" pitchFamily="18" charset="0"/>
                          <a:ea typeface="Cambria Math" panose="02040503050406030204" pitchFamily="18" charset="0"/>
                        </a:rPr>
                        <m:t>𝟏</m:t>
                      </m:r>
                    </m:oMath>
                  </m:oMathPara>
                </a14:m>
                <a:endParaRPr lang="ja-JP" altLang="en-US" sz="4000" b="1"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37" name="正方形/長方形 36">
                <a:extLst>
                  <a:ext uri="{FF2B5EF4-FFF2-40B4-BE49-F238E27FC236}">
                    <a16:creationId xmlns:a16="http://schemas.microsoft.com/office/drawing/2014/main" id="{6A3A0842-119B-4540-B467-AE13C3B998E7}"/>
                  </a:ext>
                </a:extLst>
              </p:cNvPr>
              <p:cNvSpPr>
                <a:spLocks noRot="1" noChangeAspect="1" noMove="1" noResize="1" noEditPoints="1" noAdjustHandles="1" noChangeArrowheads="1" noChangeShapeType="1" noTextEdit="1"/>
              </p:cNvSpPr>
              <p:nvPr/>
            </p:nvSpPr>
            <p:spPr>
              <a:xfrm>
                <a:off x="1399410" y="5338616"/>
                <a:ext cx="6004208" cy="721801"/>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正方形/長方形 37">
                <a:extLst>
                  <a:ext uri="{FF2B5EF4-FFF2-40B4-BE49-F238E27FC236}">
                    <a16:creationId xmlns:a16="http://schemas.microsoft.com/office/drawing/2014/main" id="{4AC1B165-3203-4500-A7D7-4F1CA5E4170B}"/>
                  </a:ext>
                </a:extLst>
              </p:cNvPr>
              <p:cNvSpPr/>
              <p:nvPr/>
            </p:nvSpPr>
            <p:spPr>
              <a:xfrm>
                <a:off x="1425226" y="3535799"/>
                <a:ext cx="614687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1" i="1" smtClean="0">
                          <a:solidFill>
                            <a:schemeClr val="tx1"/>
                          </a:solidFill>
                          <a:latin typeface="Cambria Math" panose="02040503050406030204" pitchFamily="18" charset="0"/>
                        </a:rPr>
                        <m:t>𝒗</m:t>
                      </m:r>
                      <m:r>
                        <a:rPr lang="en-US" altLang="ja-JP" sz="4000" b="1" i="1" smtClean="0">
                          <a:solidFill>
                            <a:schemeClr val="tx1"/>
                          </a:solidFill>
                          <a:latin typeface="Cambria Math" panose="02040503050406030204" pitchFamily="18" charset="0"/>
                        </a:rPr>
                        <m:t>=</m:t>
                      </m:r>
                      <m:r>
                        <a:rPr lang="en-US" altLang="ja-JP" sz="4000" b="1" i="1" smtClean="0">
                          <a:solidFill>
                            <a:schemeClr val="tx1"/>
                          </a:solidFill>
                          <a:latin typeface="Cambria Math" panose="02040503050406030204" pitchFamily="18" charset="0"/>
                        </a:rPr>
                        <m:t>𝟗</m:t>
                      </m:r>
                      <m:r>
                        <a:rPr lang="en-US" altLang="ja-JP" sz="4000" b="1" i="1" smtClean="0">
                          <a:solidFill>
                            <a:schemeClr val="tx1"/>
                          </a:solidFill>
                          <a:latin typeface="Cambria Math" panose="02040503050406030204" pitchFamily="18" charset="0"/>
                        </a:rPr>
                        <m:t>.</m:t>
                      </m:r>
                      <m:r>
                        <a:rPr lang="en-US" altLang="ja-JP" sz="4000" b="1" i="1" smtClean="0">
                          <a:solidFill>
                            <a:schemeClr val="tx1"/>
                          </a:solidFill>
                          <a:latin typeface="Cambria Math" panose="02040503050406030204" pitchFamily="18" charset="0"/>
                        </a:rPr>
                        <m:t>𝟖</m:t>
                      </m:r>
                      <m:r>
                        <a:rPr lang="en-US" altLang="ja-JP" sz="4000" b="1" i="1" smtClean="0">
                          <a:solidFill>
                            <a:schemeClr val="tx1"/>
                          </a:solidFill>
                          <a:latin typeface="Cambria Math" panose="02040503050406030204" pitchFamily="18" charset="0"/>
                          <a:ea typeface="Cambria Math" panose="02040503050406030204" pitchFamily="18" charset="0"/>
                        </a:rPr>
                        <m:t>×</m:t>
                      </m:r>
                      <m:r>
                        <a:rPr lang="en-US" altLang="ja-JP" sz="4000" b="1" i="1" smtClean="0">
                          <a:solidFill>
                            <a:schemeClr val="tx1"/>
                          </a:solidFill>
                          <a:latin typeface="Cambria Math" panose="02040503050406030204" pitchFamily="18" charset="0"/>
                          <a:ea typeface="Cambria Math" panose="02040503050406030204" pitchFamily="18" charset="0"/>
                        </a:rPr>
                        <m:t>𝟑</m:t>
                      </m:r>
                      <m:r>
                        <a:rPr lang="en-US" altLang="ja-JP" sz="4000" b="1" i="1" smtClean="0">
                          <a:solidFill>
                            <a:schemeClr val="tx1"/>
                          </a:solidFill>
                          <a:latin typeface="Cambria Math" panose="02040503050406030204" pitchFamily="18" charset="0"/>
                          <a:ea typeface="Cambria Math" panose="02040503050406030204" pitchFamily="18" charset="0"/>
                        </a:rPr>
                        <m:t>=</m:t>
                      </m:r>
                      <m:r>
                        <a:rPr lang="en-US" altLang="ja-JP" sz="4000" b="1" i="1" smtClean="0">
                          <a:solidFill>
                            <a:schemeClr val="tx1"/>
                          </a:solidFill>
                          <a:latin typeface="Cambria Math" panose="02040503050406030204" pitchFamily="18" charset="0"/>
                          <a:ea typeface="Cambria Math" panose="02040503050406030204" pitchFamily="18" charset="0"/>
                        </a:rPr>
                        <m:t>𝟐𝟗</m:t>
                      </m:r>
                      <m:r>
                        <a:rPr lang="en-US" altLang="ja-JP" sz="4000" b="1" i="1" smtClean="0">
                          <a:solidFill>
                            <a:schemeClr val="tx1"/>
                          </a:solidFill>
                          <a:latin typeface="Cambria Math" panose="02040503050406030204" pitchFamily="18" charset="0"/>
                          <a:ea typeface="Cambria Math" panose="02040503050406030204" pitchFamily="18" charset="0"/>
                        </a:rPr>
                        <m:t>.</m:t>
                      </m:r>
                      <m:r>
                        <a:rPr lang="en-US" altLang="ja-JP" sz="4000" b="1" i="1" smtClean="0">
                          <a:solidFill>
                            <a:schemeClr val="tx1"/>
                          </a:solidFill>
                          <a:latin typeface="Cambria Math" panose="02040503050406030204" pitchFamily="18" charset="0"/>
                          <a:ea typeface="Cambria Math" panose="02040503050406030204" pitchFamily="18" charset="0"/>
                        </a:rPr>
                        <m:t>𝟒</m:t>
                      </m:r>
                      <m:r>
                        <a:rPr lang="en-US" altLang="ja-JP" sz="4000" b="1" i="1" smtClean="0">
                          <a:solidFill>
                            <a:schemeClr val="tx1"/>
                          </a:solidFill>
                          <a:latin typeface="Cambria Math" panose="02040503050406030204" pitchFamily="18" charset="0"/>
                          <a:ea typeface="Cambria Math" panose="02040503050406030204" pitchFamily="18" charset="0"/>
                        </a:rPr>
                        <m:t>[</m:t>
                      </m:r>
                      <m:r>
                        <a:rPr lang="en-US" altLang="ja-JP" sz="4000" b="1" i="1" smtClean="0">
                          <a:solidFill>
                            <a:schemeClr val="tx1"/>
                          </a:solidFill>
                          <a:latin typeface="Cambria Math" panose="02040503050406030204" pitchFamily="18" charset="0"/>
                          <a:ea typeface="Cambria Math" panose="02040503050406030204" pitchFamily="18" charset="0"/>
                        </a:rPr>
                        <m:t>𝒎</m:t>
                      </m:r>
                      <m:r>
                        <a:rPr lang="en-US" altLang="ja-JP" sz="4000" b="1" i="1" smtClean="0">
                          <a:solidFill>
                            <a:schemeClr val="tx1"/>
                          </a:solidFill>
                          <a:latin typeface="Cambria Math" panose="02040503050406030204" pitchFamily="18" charset="0"/>
                          <a:ea typeface="Cambria Math" panose="02040503050406030204" pitchFamily="18" charset="0"/>
                        </a:rPr>
                        <m:t>/</m:t>
                      </m:r>
                      <m:r>
                        <a:rPr lang="en-US" altLang="ja-JP" sz="4000" b="1" i="1" smtClean="0">
                          <a:solidFill>
                            <a:schemeClr val="tx1"/>
                          </a:solidFill>
                          <a:latin typeface="Cambria Math" panose="02040503050406030204" pitchFamily="18" charset="0"/>
                          <a:ea typeface="Cambria Math" panose="02040503050406030204" pitchFamily="18" charset="0"/>
                        </a:rPr>
                        <m:t>𝒔</m:t>
                      </m:r>
                      <m:r>
                        <a:rPr lang="en-US" altLang="ja-JP" sz="4000" b="1" i="1" smtClean="0">
                          <a:solidFill>
                            <a:schemeClr val="tx1"/>
                          </a:solidFill>
                          <a:latin typeface="Cambria Math" panose="02040503050406030204" pitchFamily="18" charset="0"/>
                          <a:ea typeface="Cambria Math" panose="02040503050406030204" pitchFamily="18" charset="0"/>
                        </a:rPr>
                        <m:t>]</m:t>
                      </m:r>
                    </m:oMath>
                  </m:oMathPara>
                </a14:m>
                <a:endParaRPr lang="ja-JP" altLang="en-US" sz="4000" b="1"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38" name="正方形/長方形 37">
                <a:extLst>
                  <a:ext uri="{FF2B5EF4-FFF2-40B4-BE49-F238E27FC236}">
                    <a16:creationId xmlns:a16="http://schemas.microsoft.com/office/drawing/2014/main" id="{4AC1B165-3203-4500-A7D7-4F1CA5E4170B}"/>
                  </a:ext>
                </a:extLst>
              </p:cNvPr>
              <p:cNvSpPr>
                <a:spLocks noRot="1" noChangeAspect="1" noMove="1" noResize="1" noEditPoints="1" noAdjustHandles="1" noChangeArrowheads="1" noChangeShapeType="1" noTextEdit="1"/>
              </p:cNvSpPr>
              <p:nvPr/>
            </p:nvSpPr>
            <p:spPr>
              <a:xfrm>
                <a:off x="1425226" y="3535799"/>
                <a:ext cx="6146876" cy="707886"/>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正方形/長方形 1">
                <a:extLst>
                  <a:ext uri="{FF2B5EF4-FFF2-40B4-BE49-F238E27FC236}">
                    <a16:creationId xmlns:a16="http://schemas.microsoft.com/office/drawing/2014/main" id="{6A52CD7C-C538-4008-A81B-6E288417C2EA}"/>
                  </a:ext>
                </a:extLst>
              </p:cNvPr>
              <p:cNvSpPr/>
              <p:nvPr/>
            </p:nvSpPr>
            <p:spPr>
              <a:xfrm>
                <a:off x="7977681" y="5156092"/>
                <a:ext cx="13420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1">
                          <a:latin typeface="Cambria Math" panose="02040503050406030204" pitchFamily="18" charset="0"/>
                          <a:ea typeface="Cambria Math" panose="02040503050406030204" pitchFamily="18" charset="0"/>
                        </a:rPr>
                        <m:t>𝟐𝟗</m:t>
                      </m:r>
                      <m:r>
                        <a:rPr lang="en-US" altLang="ja-JP" b="1" i="1">
                          <a:latin typeface="Cambria Math" panose="02040503050406030204" pitchFamily="18" charset="0"/>
                          <a:ea typeface="Cambria Math" panose="02040503050406030204" pitchFamily="18" charset="0"/>
                        </a:rPr>
                        <m:t>.</m:t>
                      </m:r>
                      <m:r>
                        <a:rPr lang="en-US" altLang="ja-JP" b="1" i="1">
                          <a:latin typeface="Cambria Math" panose="02040503050406030204" pitchFamily="18" charset="0"/>
                          <a:ea typeface="Cambria Math" panose="02040503050406030204" pitchFamily="18" charset="0"/>
                        </a:rPr>
                        <m:t>𝟒</m:t>
                      </m:r>
                      <m:r>
                        <a:rPr lang="en-US" altLang="ja-JP" b="1" i="1">
                          <a:latin typeface="Cambria Math" panose="02040503050406030204" pitchFamily="18" charset="0"/>
                          <a:ea typeface="Cambria Math" panose="02040503050406030204" pitchFamily="18" charset="0"/>
                        </a:rPr>
                        <m:t>[</m:t>
                      </m:r>
                      <m:r>
                        <a:rPr lang="en-US" altLang="ja-JP" b="1" i="1">
                          <a:latin typeface="Cambria Math" panose="02040503050406030204" pitchFamily="18" charset="0"/>
                          <a:ea typeface="Cambria Math" panose="02040503050406030204" pitchFamily="18" charset="0"/>
                        </a:rPr>
                        <m:t>𝒎</m:t>
                      </m:r>
                      <m:r>
                        <a:rPr lang="en-US" altLang="ja-JP" b="1" i="1">
                          <a:latin typeface="Cambria Math" panose="02040503050406030204" pitchFamily="18" charset="0"/>
                          <a:ea typeface="Cambria Math" panose="02040503050406030204" pitchFamily="18" charset="0"/>
                        </a:rPr>
                        <m:t>/</m:t>
                      </m:r>
                      <m:r>
                        <a:rPr lang="en-US" altLang="ja-JP" b="1" i="1">
                          <a:latin typeface="Cambria Math" panose="02040503050406030204" pitchFamily="18" charset="0"/>
                          <a:ea typeface="Cambria Math" panose="02040503050406030204" pitchFamily="18" charset="0"/>
                        </a:rPr>
                        <m:t>𝒔</m:t>
                      </m:r>
                      <m:r>
                        <a:rPr lang="en-US" altLang="ja-JP" b="1" i="1">
                          <a:latin typeface="Cambria Math" panose="02040503050406030204" pitchFamily="18" charset="0"/>
                          <a:ea typeface="Cambria Math" panose="02040503050406030204" pitchFamily="18" charset="0"/>
                        </a:rPr>
                        <m:t>]</m:t>
                      </m:r>
                    </m:oMath>
                  </m:oMathPara>
                </a14:m>
                <a:endParaRPr lang="ja-JP" altLang="en-US" dirty="0">
                  <a:ea typeface="HG丸ｺﾞｼｯｸM-PRO" panose="020F0600000000000000" pitchFamily="50" charset="-128"/>
                </a:endParaRPr>
              </a:p>
            </p:txBody>
          </p:sp>
        </mc:Choice>
        <mc:Fallback xmlns="">
          <p:sp>
            <p:nvSpPr>
              <p:cNvPr id="2" name="正方形/長方形 1">
                <a:extLst>
                  <a:ext uri="{FF2B5EF4-FFF2-40B4-BE49-F238E27FC236}">
                    <a16:creationId xmlns:a16="http://schemas.microsoft.com/office/drawing/2014/main" id="{6A52CD7C-C538-4008-A81B-6E288417C2EA}"/>
                  </a:ext>
                </a:extLst>
              </p:cNvPr>
              <p:cNvSpPr>
                <a:spLocks noRot="1" noChangeAspect="1" noMove="1" noResize="1" noEditPoints="1" noAdjustHandles="1" noChangeArrowheads="1" noChangeShapeType="1" noTextEdit="1"/>
              </p:cNvSpPr>
              <p:nvPr/>
            </p:nvSpPr>
            <p:spPr>
              <a:xfrm>
                <a:off x="7977681" y="5156092"/>
                <a:ext cx="1342034" cy="369332"/>
              </a:xfrm>
              <a:prstGeom prst="rect">
                <a:avLst/>
              </a:prstGeom>
              <a:blipFill>
                <a:blip r:embed="rId6"/>
                <a:stretch>
                  <a:fillRect b="-1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正方形/長方形 38">
                <a:extLst>
                  <a:ext uri="{FF2B5EF4-FFF2-40B4-BE49-F238E27FC236}">
                    <a16:creationId xmlns:a16="http://schemas.microsoft.com/office/drawing/2014/main" id="{F99922A9-D116-43D3-88AD-F39A751F60C7}"/>
                  </a:ext>
                </a:extLst>
              </p:cNvPr>
              <p:cNvSpPr/>
              <p:nvPr/>
            </p:nvSpPr>
            <p:spPr>
              <a:xfrm>
                <a:off x="7701305" y="4071174"/>
                <a:ext cx="10486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1">
                          <a:latin typeface="Cambria Math" panose="02040503050406030204" pitchFamily="18" charset="0"/>
                          <a:ea typeface="Cambria Math" panose="02040503050406030204" pitchFamily="18" charset="0"/>
                        </a:rPr>
                        <m:t>𝒕</m:t>
                      </m:r>
                      <m:r>
                        <a:rPr lang="en-US" altLang="ja-JP" b="1" i="1">
                          <a:latin typeface="Cambria Math" panose="02040503050406030204" pitchFamily="18" charset="0"/>
                          <a:ea typeface="Cambria Math" panose="02040503050406030204" pitchFamily="18" charset="0"/>
                        </a:rPr>
                        <m:t>=</m:t>
                      </m:r>
                      <m:r>
                        <a:rPr lang="en-US" altLang="ja-JP" b="1" i="1">
                          <a:latin typeface="Cambria Math" panose="02040503050406030204" pitchFamily="18" charset="0"/>
                          <a:ea typeface="Cambria Math" panose="02040503050406030204" pitchFamily="18" charset="0"/>
                        </a:rPr>
                        <m:t>𝟑</m:t>
                      </m:r>
                      <m:r>
                        <a:rPr lang="en-US" altLang="ja-JP" b="1" i="1">
                          <a:latin typeface="Cambria Math" panose="02040503050406030204" pitchFamily="18" charset="0"/>
                          <a:ea typeface="Cambria Math" panose="02040503050406030204" pitchFamily="18" charset="0"/>
                        </a:rPr>
                        <m:t>[</m:t>
                      </m:r>
                      <m:r>
                        <a:rPr lang="en-US" altLang="ja-JP" b="1" i="1">
                          <a:latin typeface="Cambria Math" panose="02040503050406030204" pitchFamily="18" charset="0"/>
                          <a:ea typeface="Cambria Math" panose="02040503050406030204" pitchFamily="18" charset="0"/>
                        </a:rPr>
                        <m:t>𝒔</m:t>
                      </m:r>
                      <m:r>
                        <a:rPr lang="en-US" altLang="ja-JP" b="1" i="1">
                          <a:latin typeface="Cambria Math" panose="02040503050406030204" pitchFamily="18" charset="0"/>
                          <a:ea typeface="Cambria Math" panose="02040503050406030204" pitchFamily="18" charset="0"/>
                        </a:rPr>
                        <m:t>]</m:t>
                      </m:r>
                    </m:oMath>
                  </m:oMathPara>
                </a14:m>
                <a:endParaRPr lang="ja-JP" altLang="en-US" dirty="0">
                  <a:ea typeface="HG丸ｺﾞｼｯｸM-PRO" panose="020F0600000000000000" pitchFamily="50" charset="-128"/>
                </a:endParaRPr>
              </a:p>
            </p:txBody>
          </p:sp>
        </mc:Choice>
        <mc:Fallback xmlns="">
          <p:sp>
            <p:nvSpPr>
              <p:cNvPr id="39" name="正方形/長方形 38">
                <a:extLst>
                  <a:ext uri="{FF2B5EF4-FFF2-40B4-BE49-F238E27FC236}">
                    <a16:creationId xmlns:a16="http://schemas.microsoft.com/office/drawing/2014/main" id="{F99922A9-D116-43D3-88AD-F39A751F60C7}"/>
                  </a:ext>
                </a:extLst>
              </p:cNvPr>
              <p:cNvSpPr>
                <a:spLocks noRot="1" noChangeAspect="1" noMove="1" noResize="1" noEditPoints="1" noAdjustHandles="1" noChangeArrowheads="1" noChangeShapeType="1" noTextEdit="1"/>
              </p:cNvSpPr>
              <p:nvPr/>
            </p:nvSpPr>
            <p:spPr>
              <a:xfrm>
                <a:off x="7701305" y="4071174"/>
                <a:ext cx="1048685" cy="369332"/>
              </a:xfrm>
              <a:prstGeom prst="rect">
                <a:avLst/>
              </a:prstGeom>
              <a:blipFill>
                <a:blip r:embed="rId7"/>
                <a:stretch>
                  <a:fillRect b="-1666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6317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animEffect transition="in" filter="wipe(down)">
                                      <p:cBhvr>
                                        <p:cTn id="7" dur="500"/>
                                        <p:tgtEl>
                                          <p:spTgt spid="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down)">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7">
                                            <p:txEl>
                                              <p:pRg st="0" end="0"/>
                                            </p:txEl>
                                          </p:spTgt>
                                        </p:tgtEl>
                                        <p:attrNameLst>
                                          <p:attrName>style.visibility</p:attrName>
                                        </p:attrNameLst>
                                      </p:cBhvr>
                                      <p:to>
                                        <p:strVal val="visible"/>
                                      </p:to>
                                    </p:set>
                                    <p:animEffect transition="in" filter="wipe(down)">
                                      <p:cBhvr>
                                        <p:cTn id="2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直線矢印コネクタ 73">
            <a:extLst>
              <a:ext uri="{FF2B5EF4-FFF2-40B4-BE49-F238E27FC236}">
                <a16:creationId xmlns:a16="http://schemas.microsoft.com/office/drawing/2014/main" id="{49D6662C-C10D-4F99-9B37-09FC8C0D7F5B}"/>
              </a:ext>
            </a:extLst>
          </p:cNvPr>
          <p:cNvCxnSpPr>
            <a:cxnSpLocks/>
          </p:cNvCxnSpPr>
          <p:nvPr/>
        </p:nvCxnSpPr>
        <p:spPr>
          <a:xfrm>
            <a:off x="7505809" y="1419676"/>
            <a:ext cx="3805595" cy="2411"/>
          </a:xfrm>
          <a:prstGeom prst="straightConnector1">
            <a:avLst/>
          </a:prstGeom>
          <a:ln w="190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３．水平投射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18</a:t>
            </a:fld>
            <a:endParaRPr kumimoji="1" lang="ja-JP" altLang="en-US"/>
          </a:p>
        </p:txBody>
      </p:sp>
      <p:cxnSp>
        <p:nvCxnSpPr>
          <p:cNvPr id="24" name="直線矢印コネクタ 23">
            <a:extLst>
              <a:ext uri="{FF2B5EF4-FFF2-40B4-BE49-F238E27FC236}">
                <a16:creationId xmlns:a16="http://schemas.microsoft.com/office/drawing/2014/main" id="{6A88F904-78D1-4756-844E-4D602896B58D}"/>
              </a:ext>
            </a:extLst>
          </p:cNvPr>
          <p:cNvCxnSpPr>
            <a:cxnSpLocks/>
          </p:cNvCxnSpPr>
          <p:nvPr/>
        </p:nvCxnSpPr>
        <p:spPr>
          <a:xfrm>
            <a:off x="8697706" y="1443358"/>
            <a:ext cx="0" cy="3128546"/>
          </a:xfrm>
          <a:prstGeom prst="straightConnector1">
            <a:avLst/>
          </a:prstGeom>
          <a:ln w="190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E2F9F894-1D4A-45B3-BD61-460B5BD7231B}"/>
              </a:ext>
            </a:extLst>
          </p:cNvPr>
          <p:cNvCxnSpPr>
            <a:cxnSpLocks/>
          </p:cNvCxnSpPr>
          <p:nvPr/>
        </p:nvCxnSpPr>
        <p:spPr>
          <a:xfrm flipH="1" flipV="1">
            <a:off x="7403618" y="4571904"/>
            <a:ext cx="3832194" cy="1"/>
          </a:xfrm>
          <a:prstGeom prst="straightConnector1">
            <a:avLst/>
          </a:prstGeom>
          <a:ln w="190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4" name="円/楕円 15">
            <a:extLst>
              <a:ext uri="{FF2B5EF4-FFF2-40B4-BE49-F238E27FC236}">
                <a16:creationId xmlns:a16="http://schemas.microsoft.com/office/drawing/2014/main" id="{543FBFF8-547A-491E-A7C7-47578D5CB450}"/>
              </a:ext>
            </a:extLst>
          </p:cNvPr>
          <p:cNvSpPr/>
          <p:nvPr/>
        </p:nvSpPr>
        <p:spPr>
          <a:xfrm>
            <a:off x="10224026" y="4353295"/>
            <a:ext cx="202238" cy="202238"/>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ea typeface="HG丸ｺﾞｼｯｸM-PRO" panose="020F0600000000000000" pitchFamily="50" charset="-128"/>
            </a:endParaRPr>
          </a:p>
        </p:txBody>
      </p:sp>
      <p:sp>
        <p:nvSpPr>
          <p:cNvPr id="36" name="円/楕円 15">
            <a:extLst>
              <a:ext uri="{FF2B5EF4-FFF2-40B4-BE49-F238E27FC236}">
                <a16:creationId xmlns:a16="http://schemas.microsoft.com/office/drawing/2014/main" id="{33F77D58-4FED-45F6-89A5-8E63B70CD72D}"/>
              </a:ext>
            </a:extLst>
          </p:cNvPr>
          <p:cNvSpPr/>
          <p:nvPr/>
        </p:nvSpPr>
        <p:spPr>
          <a:xfrm>
            <a:off x="8596587" y="1325196"/>
            <a:ext cx="202238" cy="202238"/>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ea typeface="HG丸ｺﾞｼｯｸM-PRO" panose="020F0600000000000000" pitchFamily="50" charset="-128"/>
            </a:endParaRPr>
          </a:p>
        </p:txBody>
      </p:sp>
      <p:cxnSp>
        <p:nvCxnSpPr>
          <p:cNvPr id="42" name="直線矢印コネクタ 41">
            <a:extLst>
              <a:ext uri="{FF2B5EF4-FFF2-40B4-BE49-F238E27FC236}">
                <a16:creationId xmlns:a16="http://schemas.microsoft.com/office/drawing/2014/main" id="{D9ECC53B-3EA7-4C52-BED0-5C3FD87EDF3C}"/>
              </a:ext>
            </a:extLst>
          </p:cNvPr>
          <p:cNvCxnSpPr>
            <a:cxnSpLocks/>
          </p:cNvCxnSpPr>
          <p:nvPr/>
        </p:nvCxnSpPr>
        <p:spPr>
          <a:xfrm>
            <a:off x="10309993" y="4488667"/>
            <a:ext cx="0" cy="17216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08717B9F-03DE-400D-81FD-BAA2A44B6C2A}"/>
              </a:ext>
            </a:extLst>
          </p:cNvPr>
          <p:cNvCxnSpPr>
            <a:cxnSpLocks/>
          </p:cNvCxnSpPr>
          <p:nvPr/>
        </p:nvCxnSpPr>
        <p:spPr>
          <a:xfrm>
            <a:off x="10352115" y="4478324"/>
            <a:ext cx="545876" cy="1732007"/>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180E14A9-C93D-426F-8097-C004162D18A9}"/>
              </a:ext>
            </a:extLst>
          </p:cNvPr>
          <p:cNvCxnSpPr>
            <a:cxnSpLocks/>
          </p:cNvCxnSpPr>
          <p:nvPr/>
        </p:nvCxnSpPr>
        <p:spPr>
          <a:xfrm>
            <a:off x="10904053" y="4447154"/>
            <a:ext cx="0" cy="1702839"/>
          </a:xfrm>
          <a:prstGeom prst="straightConnector1">
            <a:avLst/>
          </a:prstGeom>
          <a:ln w="1905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E43CF122-DEC8-4FB3-8D71-C8535FC63044}"/>
              </a:ext>
            </a:extLst>
          </p:cNvPr>
          <p:cNvCxnSpPr>
            <a:cxnSpLocks/>
          </p:cNvCxnSpPr>
          <p:nvPr/>
        </p:nvCxnSpPr>
        <p:spPr>
          <a:xfrm>
            <a:off x="10358177" y="4447154"/>
            <a:ext cx="54587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円/楕円 15">
            <a:extLst>
              <a:ext uri="{FF2B5EF4-FFF2-40B4-BE49-F238E27FC236}">
                <a16:creationId xmlns:a16="http://schemas.microsoft.com/office/drawing/2014/main" id="{FE2D70FE-F3F3-4757-A92B-7641D8834A80}"/>
              </a:ext>
            </a:extLst>
          </p:cNvPr>
          <p:cNvSpPr/>
          <p:nvPr/>
        </p:nvSpPr>
        <p:spPr>
          <a:xfrm>
            <a:off x="8596587" y="4353672"/>
            <a:ext cx="202238" cy="202238"/>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ea typeface="HG丸ｺﾞｼｯｸM-PRO" panose="020F0600000000000000" pitchFamily="50" charset="-128"/>
            </a:endParaRPr>
          </a:p>
        </p:txBody>
      </p:sp>
      <p:cxnSp>
        <p:nvCxnSpPr>
          <p:cNvPr id="49" name="直線矢印コネクタ 48">
            <a:extLst>
              <a:ext uri="{FF2B5EF4-FFF2-40B4-BE49-F238E27FC236}">
                <a16:creationId xmlns:a16="http://schemas.microsoft.com/office/drawing/2014/main" id="{75EE8431-061B-462A-9BAC-59637FFFA5C4}"/>
              </a:ext>
            </a:extLst>
          </p:cNvPr>
          <p:cNvCxnSpPr>
            <a:cxnSpLocks/>
          </p:cNvCxnSpPr>
          <p:nvPr/>
        </p:nvCxnSpPr>
        <p:spPr>
          <a:xfrm>
            <a:off x="8697706" y="4505290"/>
            <a:ext cx="0" cy="1705041"/>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F9599423-30A6-42AE-A034-4C91746F4387}"/>
              </a:ext>
            </a:extLst>
          </p:cNvPr>
          <p:cNvCxnSpPr>
            <a:cxnSpLocks/>
          </p:cNvCxnSpPr>
          <p:nvPr/>
        </p:nvCxnSpPr>
        <p:spPr>
          <a:xfrm>
            <a:off x="7752247" y="1422762"/>
            <a:ext cx="0" cy="312774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正方形/長方形 51">
            <a:extLst>
              <a:ext uri="{FF2B5EF4-FFF2-40B4-BE49-F238E27FC236}">
                <a16:creationId xmlns:a16="http://schemas.microsoft.com/office/drawing/2014/main" id="{C7C63EEC-EBE9-40AE-B028-D68EC30E57F8}"/>
              </a:ext>
            </a:extLst>
          </p:cNvPr>
          <p:cNvSpPr/>
          <p:nvPr/>
        </p:nvSpPr>
        <p:spPr>
          <a:xfrm>
            <a:off x="6559607" y="2557613"/>
            <a:ext cx="1069524" cy="400110"/>
          </a:xfrm>
          <a:prstGeom prst="rect">
            <a:avLst/>
          </a:prstGeom>
        </p:spPr>
        <p:txBody>
          <a:bodyPr wrap="none">
            <a:spAutoFit/>
          </a:bodyPr>
          <a:lstStyle/>
          <a:p>
            <a:r>
              <a:rPr lang="en-US" altLang="ja-JP" sz="2000" b="1" dirty="0">
                <a:solidFill>
                  <a:srgbClr val="FF0000"/>
                </a:solidFill>
                <a:latin typeface="HG丸ｺﾞｼｯｸM-PRO" panose="020F0600000000000000" pitchFamily="50" charset="-128"/>
                <a:ea typeface="HG丸ｺﾞｼｯｸM-PRO" panose="020F0600000000000000" pitchFamily="50" charset="-128"/>
              </a:rPr>
              <a:t>44.1</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ｍ</a:t>
            </a:r>
          </a:p>
        </p:txBody>
      </p:sp>
      <p:sp>
        <p:nvSpPr>
          <p:cNvPr id="61" name="楕円 60">
            <a:extLst>
              <a:ext uri="{FF2B5EF4-FFF2-40B4-BE49-F238E27FC236}">
                <a16:creationId xmlns:a16="http://schemas.microsoft.com/office/drawing/2014/main" id="{8F8AA13B-C9B3-49FB-8FC0-A8E098B98419}"/>
              </a:ext>
            </a:extLst>
          </p:cNvPr>
          <p:cNvSpPr/>
          <p:nvPr/>
        </p:nvSpPr>
        <p:spPr>
          <a:xfrm>
            <a:off x="10540904" y="4358041"/>
            <a:ext cx="178226" cy="178226"/>
          </a:xfrm>
          <a:prstGeom prst="ellipse">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ea typeface="HG丸ｺﾞｼｯｸM-PRO" panose="020F0600000000000000" pitchFamily="50" charset="-128"/>
            </a:endParaRPr>
          </a:p>
        </p:txBody>
      </p:sp>
      <p:cxnSp>
        <p:nvCxnSpPr>
          <p:cNvPr id="81" name="直線矢印コネクタ 80">
            <a:extLst>
              <a:ext uri="{FF2B5EF4-FFF2-40B4-BE49-F238E27FC236}">
                <a16:creationId xmlns:a16="http://schemas.microsoft.com/office/drawing/2014/main" id="{E093A5B5-811A-4F9F-B6E7-BB0A444B6133}"/>
              </a:ext>
            </a:extLst>
          </p:cNvPr>
          <p:cNvCxnSpPr>
            <a:cxnSpLocks/>
          </p:cNvCxnSpPr>
          <p:nvPr/>
        </p:nvCxnSpPr>
        <p:spPr>
          <a:xfrm flipH="1">
            <a:off x="8697707" y="6210331"/>
            <a:ext cx="2206346" cy="0"/>
          </a:xfrm>
          <a:prstGeom prst="straightConnector1">
            <a:avLst/>
          </a:prstGeom>
          <a:ln w="190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83" name="直線矢印コネクタ 82">
            <a:extLst>
              <a:ext uri="{FF2B5EF4-FFF2-40B4-BE49-F238E27FC236}">
                <a16:creationId xmlns:a16="http://schemas.microsoft.com/office/drawing/2014/main" id="{9E56A79D-D9E7-4318-9902-7BF4703CEAEA}"/>
              </a:ext>
            </a:extLst>
          </p:cNvPr>
          <p:cNvCxnSpPr>
            <a:cxnSpLocks/>
          </p:cNvCxnSpPr>
          <p:nvPr/>
        </p:nvCxnSpPr>
        <p:spPr>
          <a:xfrm>
            <a:off x="8697706" y="1419676"/>
            <a:ext cx="54587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4" name="楕円 83">
            <a:extLst>
              <a:ext uri="{FF2B5EF4-FFF2-40B4-BE49-F238E27FC236}">
                <a16:creationId xmlns:a16="http://schemas.microsoft.com/office/drawing/2014/main" id="{AD158E04-E118-41B9-8543-C818B1FE5B55}"/>
              </a:ext>
            </a:extLst>
          </p:cNvPr>
          <p:cNvSpPr/>
          <p:nvPr/>
        </p:nvSpPr>
        <p:spPr>
          <a:xfrm>
            <a:off x="8881531" y="1343304"/>
            <a:ext cx="178226" cy="178226"/>
          </a:xfrm>
          <a:prstGeom prst="ellipse">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ea typeface="HG丸ｺﾞｼｯｸM-PRO" panose="020F0600000000000000" pitchFamily="50" charset="-128"/>
            </a:endParaRPr>
          </a:p>
        </p:txBody>
      </p:sp>
      <p:sp>
        <p:nvSpPr>
          <p:cNvPr id="88" name="フリーフォーム 25">
            <a:extLst>
              <a:ext uri="{FF2B5EF4-FFF2-40B4-BE49-F238E27FC236}">
                <a16:creationId xmlns:a16="http://schemas.microsoft.com/office/drawing/2014/main" id="{0EF1ABF7-AC97-4060-9CD5-03A7DD42CECB}"/>
              </a:ext>
            </a:extLst>
          </p:cNvPr>
          <p:cNvSpPr/>
          <p:nvPr/>
        </p:nvSpPr>
        <p:spPr>
          <a:xfrm>
            <a:off x="8697705" y="1437785"/>
            <a:ext cx="1627439" cy="3004550"/>
          </a:xfrm>
          <a:custGeom>
            <a:avLst/>
            <a:gdLst>
              <a:gd name="connsiteX0" fmla="*/ 129657 w 12397857"/>
              <a:gd name="connsiteY0" fmla="*/ 72215 h 7095315"/>
              <a:gd name="connsiteX1" fmla="*/ 370957 w 12397857"/>
              <a:gd name="connsiteY1" fmla="*/ 84915 h 7095315"/>
              <a:gd name="connsiteX2" fmla="*/ 3266557 w 12397857"/>
              <a:gd name="connsiteY2" fmla="*/ 923115 h 7095315"/>
              <a:gd name="connsiteX3" fmla="*/ 9565757 w 12397857"/>
              <a:gd name="connsiteY3" fmla="*/ 3907615 h 7095315"/>
              <a:gd name="connsiteX4" fmla="*/ 12397857 w 12397857"/>
              <a:gd name="connsiteY4" fmla="*/ 7095315 h 7095315"/>
              <a:gd name="connsiteX0" fmla="*/ 129657 w 12397857"/>
              <a:gd name="connsiteY0" fmla="*/ 72215 h 7095315"/>
              <a:gd name="connsiteX1" fmla="*/ 370957 w 12397857"/>
              <a:gd name="connsiteY1" fmla="*/ 84915 h 7095315"/>
              <a:gd name="connsiteX2" fmla="*/ 3266557 w 12397857"/>
              <a:gd name="connsiteY2" fmla="*/ 923115 h 7095315"/>
              <a:gd name="connsiteX3" fmla="*/ 9387957 w 12397857"/>
              <a:gd name="connsiteY3" fmla="*/ 3907615 h 7095315"/>
              <a:gd name="connsiteX4" fmla="*/ 12397857 w 12397857"/>
              <a:gd name="connsiteY4" fmla="*/ 7095315 h 7095315"/>
              <a:gd name="connsiteX0" fmla="*/ 122484 w 12390684"/>
              <a:gd name="connsiteY0" fmla="*/ 73091 h 7096191"/>
              <a:gd name="connsiteX1" fmla="*/ 363784 w 12390684"/>
              <a:gd name="connsiteY1" fmla="*/ 85791 h 7096191"/>
              <a:gd name="connsiteX2" fmla="*/ 3132384 w 12390684"/>
              <a:gd name="connsiteY2" fmla="*/ 936691 h 7096191"/>
              <a:gd name="connsiteX3" fmla="*/ 9380784 w 12390684"/>
              <a:gd name="connsiteY3" fmla="*/ 3908491 h 7096191"/>
              <a:gd name="connsiteX4" fmla="*/ 12390684 w 12390684"/>
              <a:gd name="connsiteY4" fmla="*/ 7096191 h 7096191"/>
              <a:gd name="connsiteX0" fmla="*/ 0 w 12268200"/>
              <a:gd name="connsiteY0" fmla="*/ 0 h 7023100"/>
              <a:gd name="connsiteX1" fmla="*/ 3009900 w 12268200"/>
              <a:gd name="connsiteY1" fmla="*/ 863600 h 7023100"/>
              <a:gd name="connsiteX2" fmla="*/ 9258300 w 12268200"/>
              <a:gd name="connsiteY2" fmla="*/ 3835400 h 7023100"/>
              <a:gd name="connsiteX3" fmla="*/ 12268200 w 12268200"/>
              <a:gd name="connsiteY3" fmla="*/ 7023100 h 7023100"/>
              <a:gd name="connsiteX0" fmla="*/ 0 w 12268200"/>
              <a:gd name="connsiteY0" fmla="*/ 0 h 7023100"/>
              <a:gd name="connsiteX1" fmla="*/ 3009900 w 12268200"/>
              <a:gd name="connsiteY1" fmla="*/ 863600 h 7023100"/>
              <a:gd name="connsiteX2" fmla="*/ 9258300 w 12268200"/>
              <a:gd name="connsiteY2" fmla="*/ 3835400 h 7023100"/>
              <a:gd name="connsiteX3" fmla="*/ 12268200 w 12268200"/>
              <a:gd name="connsiteY3" fmla="*/ 7023100 h 7023100"/>
              <a:gd name="connsiteX0" fmla="*/ 0 w 12268200"/>
              <a:gd name="connsiteY0" fmla="*/ 0 h 7023100"/>
              <a:gd name="connsiteX1" fmla="*/ 3009900 w 12268200"/>
              <a:gd name="connsiteY1" fmla="*/ 863600 h 7023100"/>
              <a:gd name="connsiteX2" fmla="*/ 9258300 w 12268200"/>
              <a:gd name="connsiteY2" fmla="*/ 3835400 h 7023100"/>
              <a:gd name="connsiteX3" fmla="*/ 12268200 w 12268200"/>
              <a:gd name="connsiteY3" fmla="*/ 7023100 h 7023100"/>
              <a:gd name="connsiteX0" fmla="*/ 0 w 12268200"/>
              <a:gd name="connsiteY0" fmla="*/ 0 h 7023100"/>
              <a:gd name="connsiteX1" fmla="*/ 3009900 w 12268200"/>
              <a:gd name="connsiteY1" fmla="*/ 863600 h 7023100"/>
              <a:gd name="connsiteX2" fmla="*/ 12268200 w 12268200"/>
              <a:gd name="connsiteY2" fmla="*/ 7023100 h 7023100"/>
              <a:gd name="connsiteX0" fmla="*/ 0 w 12268200"/>
              <a:gd name="connsiteY0" fmla="*/ 0 h 7023100"/>
              <a:gd name="connsiteX1" fmla="*/ 3009900 w 12268200"/>
              <a:gd name="connsiteY1" fmla="*/ 863600 h 7023100"/>
              <a:gd name="connsiteX2" fmla="*/ 12268200 w 12268200"/>
              <a:gd name="connsiteY2" fmla="*/ 7023100 h 7023100"/>
              <a:gd name="connsiteX0" fmla="*/ 0 w 12268200"/>
              <a:gd name="connsiteY0" fmla="*/ 0 h 7023100"/>
              <a:gd name="connsiteX1" fmla="*/ 3009900 w 12268200"/>
              <a:gd name="connsiteY1" fmla="*/ 863600 h 7023100"/>
              <a:gd name="connsiteX2" fmla="*/ 12268200 w 12268200"/>
              <a:gd name="connsiteY2" fmla="*/ 7023100 h 7023100"/>
              <a:gd name="connsiteX0" fmla="*/ 0 w 12268200"/>
              <a:gd name="connsiteY0" fmla="*/ 129 h 7023229"/>
              <a:gd name="connsiteX1" fmla="*/ 3009900 w 12268200"/>
              <a:gd name="connsiteY1" fmla="*/ 863729 h 7023229"/>
              <a:gd name="connsiteX2" fmla="*/ 12268200 w 12268200"/>
              <a:gd name="connsiteY2" fmla="*/ 7023229 h 7023229"/>
              <a:gd name="connsiteX0" fmla="*/ 0 w 12268200"/>
              <a:gd name="connsiteY0" fmla="*/ 0 h 7023100"/>
              <a:gd name="connsiteX1" fmla="*/ 12268200 w 12268200"/>
              <a:gd name="connsiteY1" fmla="*/ 7023100 h 7023100"/>
              <a:gd name="connsiteX0" fmla="*/ 0 w 12268200"/>
              <a:gd name="connsiteY0" fmla="*/ 550 h 7023650"/>
              <a:gd name="connsiteX1" fmla="*/ 12268200 w 12268200"/>
              <a:gd name="connsiteY1" fmla="*/ 7023650 h 7023650"/>
              <a:gd name="connsiteX0" fmla="*/ 0 w 12268200"/>
              <a:gd name="connsiteY0" fmla="*/ 509 h 7023609"/>
              <a:gd name="connsiteX1" fmla="*/ 12268200 w 12268200"/>
              <a:gd name="connsiteY1" fmla="*/ 7023609 h 7023609"/>
              <a:gd name="connsiteX0" fmla="*/ 0 w 12268200"/>
              <a:gd name="connsiteY0" fmla="*/ 0 h 7023100"/>
              <a:gd name="connsiteX1" fmla="*/ 12268200 w 12268200"/>
              <a:gd name="connsiteY1" fmla="*/ 7023100 h 7023100"/>
              <a:gd name="connsiteX0" fmla="*/ 0 w 12268200"/>
              <a:gd name="connsiteY0" fmla="*/ 0 h 7023100"/>
              <a:gd name="connsiteX1" fmla="*/ 12268200 w 12268200"/>
              <a:gd name="connsiteY1" fmla="*/ 7023100 h 7023100"/>
              <a:gd name="connsiteX0" fmla="*/ 0 w 12255500"/>
              <a:gd name="connsiteY0" fmla="*/ 0 h 6502400"/>
              <a:gd name="connsiteX1" fmla="*/ 12255500 w 12255500"/>
              <a:gd name="connsiteY1" fmla="*/ 6502400 h 6502400"/>
              <a:gd name="connsiteX0" fmla="*/ 0 w 12255500"/>
              <a:gd name="connsiteY0" fmla="*/ 0 h 6502400"/>
              <a:gd name="connsiteX1" fmla="*/ 12255500 w 12255500"/>
              <a:gd name="connsiteY1" fmla="*/ 6502400 h 6502400"/>
              <a:gd name="connsiteX0" fmla="*/ 0 w 12255500"/>
              <a:gd name="connsiteY0" fmla="*/ 0 h 6502400"/>
              <a:gd name="connsiteX1" fmla="*/ 12255500 w 12255500"/>
              <a:gd name="connsiteY1" fmla="*/ 6502400 h 6502400"/>
              <a:gd name="connsiteX0" fmla="*/ 0 w 12255500"/>
              <a:gd name="connsiteY0" fmla="*/ 0 h 6502400"/>
              <a:gd name="connsiteX1" fmla="*/ 12255500 w 12255500"/>
              <a:gd name="connsiteY1" fmla="*/ 6502400 h 6502400"/>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Lst>
            <a:ahLst/>
            <a:cxnLst>
              <a:cxn ang="0">
                <a:pos x="connsiteX0" y="connsiteY0"/>
              </a:cxn>
              <a:cxn ang="0">
                <a:pos x="connsiteX1" y="connsiteY1"/>
              </a:cxn>
            </a:cxnLst>
            <a:rect l="l" t="t" r="r" b="b"/>
            <a:pathLst>
              <a:path w="10832865" h="6431165">
                <a:moveTo>
                  <a:pt x="0" y="0"/>
                </a:moveTo>
                <a:cubicBezTo>
                  <a:pt x="5039409" y="66965"/>
                  <a:pt x="9378983" y="4488796"/>
                  <a:pt x="10832865" y="6431165"/>
                </a:cubicBezTo>
              </a:path>
            </a:pathLst>
          </a:cu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2" name="正方形/長方形 1">
                <a:extLst>
                  <a:ext uri="{FF2B5EF4-FFF2-40B4-BE49-F238E27FC236}">
                    <a16:creationId xmlns:a16="http://schemas.microsoft.com/office/drawing/2014/main" id="{6A52CD7C-C538-4008-A81B-6E288417C2EA}"/>
                  </a:ext>
                </a:extLst>
              </p:cNvPr>
              <p:cNvSpPr/>
              <p:nvPr/>
            </p:nvSpPr>
            <p:spPr>
              <a:xfrm>
                <a:off x="7977681" y="5156092"/>
                <a:ext cx="13420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1">
                          <a:latin typeface="Cambria Math" panose="02040503050406030204" pitchFamily="18" charset="0"/>
                          <a:ea typeface="Cambria Math" panose="02040503050406030204" pitchFamily="18" charset="0"/>
                        </a:rPr>
                        <m:t>𝟐𝟗</m:t>
                      </m:r>
                      <m:r>
                        <a:rPr lang="en-US" altLang="ja-JP" b="1" i="1">
                          <a:latin typeface="Cambria Math" panose="02040503050406030204" pitchFamily="18" charset="0"/>
                          <a:ea typeface="Cambria Math" panose="02040503050406030204" pitchFamily="18" charset="0"/>
                        </a:rPr>
                        <m:t>.</m:t>
                      </m:r>
                      <m:r>
                        <a:rPr lang="en-US" altLang="ja-JP" b="1" i="1">
                          <a:latin typeface="Cambria Math" panose="02040503050406030204" pitchFamily="18" charset="0"/>
                          <a:ea typeface="Cambria Math" panose="02040503050406030204" pitchFamily="18" charset="0"/>
                        </a:rPr>
                        <m:t>𝟒</m:t>
                      </m:r>
                      <m:r>
                        <a:rPr lang="en-US" altLang="ja-JP" b="1" i="1">
                          <a:latin typeface="Cambria Math" panose="02040503050406030204" pitchFamily="18" charset="0"/>
                          <a:ea typeface="Cambria Math" panose="02040503050406030204" pitchFamily="18" charset="0"/>
                        </a:rPr>
                        <m:t>[</m:t>
                      </m:r>
                      <m:r>
                        <a:rPr lang="en-US" altLang="ja-JP" b="1" i="1">
                          <a:latin typeface="Cambria Math" panose="02040503050406030204" pitchFamily="18" charset="0"/>
                          <a:ea typeface="Cambria Math" panose="02040503050406030204" pitchFamily="18" charset="0"/>
                        </a:rPr>
                        <m:t>𝒎</m:t>
                      </m:r>
                      <m:r>
                        <a:rPr lang="en-US" altLang="ja-JP" b="1" i="1">
                          <a:latin typeface="Cambria Math" panose="02040503050406030204" pitchFamily="18" charset="0"/>
                          <a:ea typeface="Cambria Math" panose="02040503050406030204" pitchFamily="18" charset="0"/>
                        </a:rPr>
                        <m:t>/</m:t>
                      </m:r>
                      <m:r>
                        <a:rPr lang="en-US" altLang="ja-JP" b="1" i="1">
                          <a:latin typeface="Cambria Math" panose="02040503050406030204" pitchFamily="18" charset="0"/>
                          <a:ea typeface="Cambria Math" panose="02040503050406030204" pitchFamily="18" charset="0"/>
                        </a:rPr>
                        <m:t>𝒔</m:t>
                      </m:r>
                      <m:r>
                        <a:rPr lang="en-US" altLang="ja-JP" b="1" i="1">
                          <a:latin typeface="Cambria Math" panose="02040503050406030204" pitchFamily="18" charset="0"/>
                          <a:ea typeface="Cambria Math" panose="02040503050406030204" pitchFamily="18" charset="0"/>
                        </a:rPr>
                        <m:t>]</m:t>
                      </m:r>
                    </m:oMath>
                  </m:oMathPara>
                </a14:m>
                <a:endParaRPr lang="ja-JP" altLang="en-US" dirty="0">
                  <a:ea typeface="HG丸ｺﾞｼｯｸM-PRO" panose="020F0600000000000000" pitchFamily="50" charset="-128"/>
                </a:endParaRPr>
              </a:p>
            </p:txBody>
          </p:sp>
        </mc:Choice>
        <mc:Fallback xmlns="">
          <p:sp>
            <p:nvSpPr>
              <p:cNvPr id="2" name="正方形/長方形 1">
                <a:extLst>
                  <a:ext uri="{FF2B5EF4-FFF2-40B4-BE49-F238E27FC236}">
                    <a16:creationId xmlns:a16="http://schemas.microsoft.com/office/drawing/2014/main" id="{6A52CD7C-C538-4008-A81B-6E288417C2EA}"/>
                  </a:ext>
                </a:extLst>
              </p:cNvPr>
              <p:cNvSpPr>
                <a:spLocks noRot="1" noChangeAspect="1" noMove="1" noResize="1" noEditPoints="1" noAdjustHandles="1" noChangeArrowheads="1" noChangeShapeType="1" noTextEdit="1"/>
              </p:cNvSpPr>
              <p:nvPr/>
            </p:nvSpPr>
            <p:spPr>
              <a:xfrm>
                <a:off x="7977681" y="5156092"/>
                <a:ext cx="1342034" cy="369332"/>
              </a:xfrm>
              <a:prstGeom prst="rect">
                <a:avLst/>
              </a:prstGeom>
              <a:blipFill>
                <a:blip r:embed="rId2"/>
                <a:stretch>
                  <a:fillRect b="-1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正方形/長方形 38">
                <a:extLst>
                  <a:ext uri="{FF2B5EF4-FFF2-40B4-BE49-F238E27FC236}">
                    <a16:creationId xmlns:a16="http://schemas.microsoft.com/office/drawing/2014/main" id="{F99922A9-D116-43D3-88AD-F39A751F60C7}"/>
                  </a:ext>
                </a:extLst>
              </p:cNvPr>
              <p:cNvSpPr/>
              <p:nvPr/>
            </p:nvSpPr>
            <p:spPr>
              <a:xfrm>
                <a:off x="7701305" y="4071174"/>
                <a:ext cx="10486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1">
                          <a:latin typeface="Cambria Math" panose="02040503050406030204" pitchFamily="18" charset="0"/>
                          <a:ea typeface="Cambria Math" panose="02040503050406030204" pitchFamily="18" charset="0"/>
                        </a:rPr>
                        <m:t>𝒕</m:t>
                      </m:r>
                      <m:r>
                        <a:rPr lang="en-US" altLang="ja-JP" b="1" i="1">
                          <a:latin typeface="Cambria Math" panose="02040503050406030204" pitchFamily="18" charset="0"/>
                          <a:ea typeface="Cambria Math" panose="02040503050406030204" pitchFamily="18" charset="0"/>
                        </a:rPr>
                        <m:t>=</m:t>
                      </m:r>
                      <m:r>
                        <a:rPr lang="en-US" altLang="ja-JP" b="1" i="1">
                          <a:latin typeface="Cambria Math" panose="02040503050406030204" pitchFamily="18" charset="0"/>
                          <a:ea typeface="Cambria Math" panose="02040503050406030204" pitchFamily="18" charset="0"/>
                        </a:rPr>
                        <m:t>𝟑</m:t>
                      </m:r>
                      <m:r>
                        <a:rPr lang="en-US" altLang="ja-JP" b="1" i="1">
                          <a:latin typeface="Cambria Math" panose="02040503050406030204" pitchFamily="18" charset="0"/>
                          <a:ea typeface="Cambria Math" panose="02040503050406030204" pitchFamily="18" charset="0"/>
                        </a:rPr>
                        <m:t>[</m:t>
                      </m:r>
                      <m:r>
                        <a:rPr lang="en-US" altLang="ja-JP" b="1" i="1">
                          <a:latin typeface="Cambria Math" panose="02040503050406030204" pitchFamily="18" charset="0"/>
                          <a:ea typeface="Cambria Math" panose="02040503050406030204" pitchFamily="18" charset="0"/>
                        </a:rPr>
                        <m:t>𝒔</m:t>
                      </m:r>
                      <m:r>
                        <a:rPr lang="en-US" altLang="ja-JP" b="1" i="1">
                          <a:latin typeface="Cambria Math" panose="02040503050406030204" pitchFamily="18" charset="0"/>
                          <a:ea typeface="Cambria Math" panose="02040503050406030204" pitchFamily="18" charset="0"/>
                        </a:rPr>
                        <m:t>]</m:t>
                      </m:r>
                    </m:oMath>
                  </m:oMathPara>
                </a14:m>
                <a:endParaRPr lang="ja-JP" altLang="en-US" dirty="0">
                  <a:ea typeface="HG丸ｺﾞｼｯｸM-PRO" panose="020F0600000000000000" pitchFamily="50" charset="-128"/>
                </a:endParaRPr>
              </a:p>
            </p:txBody>
          </p:sp>
        </mc:Choice>
        <mc:Fallback xmlns="">
          <p:sp>
            <p:nvSpPr>
              <p:cNvPr id="39" name="正方形/長方形 38">
                <a:extLst>
                  <a:ext uri="{FF2B5EF4-FFF2-40B4-BE49-F238E27FC236}">
                    <a16:creationId xmlns:a16="http://schemas.microsoft.com/office/drawing/2014/main" id="{F99922A9-D116-43D3-88AD-F39A751F60C7}"/>
                  </a:ext>
                </a:extLst>
              </p:cNvPr>
              <p:cNvSpPr>
                <a:spLocks noRot="1" noChangeAspect="1" noMove="1" noResize="1" noEditPoints="1" noAdjustHandles="1" noChangeArrowheads="1" noChangeShapeType="1" noTextEdit="1"/>
              </p:cNvSpPr>
              <p:nvPr/>
            </p:nvSpPr>
            <p:spPr>
              <a:xfrm>
                <a:off x="7701305" y="4071174"/>
                <a:ext cx="1048685" cy="369332"/>
              </a:xfrm>
              <a:prstGeom prst="rect">
                <a:avLst/>
              </a:prstGeom>
              <a:blipFill>
                <a:blip r:embed="rId3"/>
                <a:stretch>
                  <a:fillRect b="-16667"/>
                </a:stretch>
              </a:blipFill>
            </p:spPr>
            <p:txBody>
              <a:bodyPr/>
              <a:lstStyle/>
              <a:p>
                <a:r>
                  <a:rPr lang="ja-JP" altLang="en-US">
                    <a:noFill/>
                  </a:rPr>
                  <a:t> </a:t>
                </a:r>
              </a:p>
            </p:txBody>
          </p:sp>
        </mc:Fallback>
      </mc:AlternateContent>
      <p:sp>
        <p:nvSpPr>
          <p:cNvPr id="40" name="正方形/長方形 39">
            <a:extLst>
              <a:ext uri="{FF2B5EF4-FFF2-40B4-BE49-F238E27FC236}">
                <a16:creationId xmlns:a16="http://schemas.microsoft.com/office/drawing/2014/main" id="{EF2D2558-F0DC-4305-82DC-ADC27E238FB3}"/>
              </a:ext>
            </a:extLst>
          </p:cNvPr>
          <p:cNvSpPr/>
          <p:nvPr/>
        </p:nvSpPr>
        <p:spPr>
          <a:xfrm>
            <a:off x="268020" y="828369"/>
            <a:ext cx="5957906" cy="2308324"/>
          </a:xfrm>
          <a:prstGeom prst="rect">
            <a:avLst/>
          </a:prstGeom>
        </p:spPr>
        <p:txBody>
          <a:bodyPr wrap="square">
            <a:spAutoFit/>
          </a:bodyPr>
          <a:lstStyle/>
          <a:p>
            <a:pPr algn="just"/>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２</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　物体を水平方向に初速度</a:t>
            </a:r>
            <a:r>
              <a:rPr lang="en-US" altLang="ja-JP" sz="2400" dirty="0">
                <a:latin typeface="HG丸ｺﾞｼｯｸM-PRO" panose="020F0600000000000000" pitchFamily="50" charset="-128"/>
                <a:ea typeface="HG丸ｺﾞｼｯｸM-PRO" panose="020F0600000000000000" pitchFamily="50" charset="-128"/>
              </a:rPr>
              <a:t>4.9[m/s]</a:t>
            </a:r>
            <a:r>
              <a:rPr lang="ja-JP" altLang="en-US" sz="2400" dirty="0">
                <a:latin typeface="HG丸ｺﾞｼｯｸM-PRO" panose="020F0600000000000000" pitchFamily="50" charset="-128"/>
                <a:ea typeface="HG丸ｺﾞｼｯｸM-PRO" panose="020F0600000000000000" pitchFamily="50" charset="-128"/>
              </a:rPr>
              <a:t>で投げ出す。物体が動き出した地点を原点とする。また鉛直方向下向きを正、水平方向右向きを正とする。</a:t>
            </a:r>
          </a:p>
          <a:p>
            <a:pPr algn="just"/>
            <a:r>
              <a:rPr lang="ja-JP" altLang="en-US" sz="2400" dirty="0">
                <a:latin typeface="HG丸ｺﾞｼｯｸM-PRO" panose="020F0600000000000000" pitchFamily="50" charset="-128"/>
                <a:ea typeface="HG丸ｺﾞｼｯｸM-PRO" panose="020F0600000000000000" pitchFamily="50" charset="-128"/>
              </a:rPr>
              <a:t>（１）物体が着地するのは何秒後か求めなさい。</a:t>
            </a:r>
          </a:p>
        </p:txBody>
      </p:sp>
      <mc:AlternateContent xmlns:mc="http://schemas.openxmlformats.org/markup-compatibility/2006" xmlns:a14="http://schemas.microsoft.com/office/drawing/2010/main">
        <mc:Choice Requires="a14">
          <p:sp>
            <p:nvSpPr>
              <p:cNvPr id="41" name="正方形/長方形 40">
                <a:extLst>
                  <a:ext uri="{FF2B5EF4-FFF2-40B4-BE49-F238E27FC236}">
                    <a16:creationId xmlns:a16="http://schemas.microsoft.com/office/drawing/2014/main" id="{AD4FFBEF-8E3E-49F6-9F46-C1326DC20AAA}"/>
                  </a:ext>
                </a:extLst>
              </p:cNvPr>
              <p:cNvSpPr/>
              <p:nvPr/>
            </p:nvSpPr>
            <p:spPr>
              <a:xfrm>
                <a:off x="651461" y="3128805"/>
                <a:ext cx="5268095" cy="101431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ja-JP" sz="3200" b="1" i="1" dirty="0" smtClean="0">
                          <a:latin typeface="Cambria Math" panose="02040503050406030204" pitchFamily="18" charset="0"/>
                        </a:rPr>
                        <m:t>𝟒𝟒</m:t>
                      </m:r>
                      <m:r>
                        <a:rPr lang="en-US" altLang="ja-JP" sz="3200" b="1" i="1" dirty="0" smtClean="0">
                          <a:latin typeface="Cambria Math" panose="02040503050406030204" pitchFamily="18" charset="0"/>
                        </a:rPr>
                        <m:t>.</m:t>
                      </m:r>
                      <m:r>
                        <a:rPr lang="en-US" altLang="ja-JP" sz="3200" b="1" i="1" dirty="0" smtClean="0">
                          <a:latin typeface="Cambria Math" panose="02040503050406030204" pitchFamily="18" charset="0"/>
                        </a:rPr>
                        <m:t>𝟏</m:t>
                      </m:r>
                      <m:r>
                        <a:rPr lang="en-US" altLang="ja-JP" sz="3200" b="1" i="1" smtClean="0">
                          <a:latin typeface="Cambria Math" panose="02040503050406030204" pitchFamily="18" charset="0"/>
                        </a:rPr>
                        <m:t>=</m:t>
                      </m:r>
                      <m:r>
                        <a:rPr lang="en-US" altLang="ja-JP" sz="3200" b="1" i="1" smtClean="0">
                          <a:latin typeface="Cambria Math" panose="02040503050406030204" pitchFamily="18" charset="0"/>
                        </a:rPr>
                        <m:t>𝟎</m:t>
                      </m:r>
                      <m:r>
                        <a:rPr lang="en-US" altLang="ja-JP" sz="3200" b="1" i="1" smtClean="0">
                          <a:latin typeface="Cambria Math" panose="02040503050406030204" pitchFamily="18" charset="0"/>
                        </a:rPr>
                        <m:t>+</m:t>
                      </m:r>
                      <m:f>
                        <m:fPr>
                          <m:ctrlPr>
                            <a:rPr lang="en-US" altLang="ja-JP" sz="3200" b="1" i="1">
                              <a:latin typeface="Cambria Math" panose="02040503050406030204" pitchFamily="18" charset="0"/>
                            </a:rPr>
                          </m:ctrlPr>
                        </m:fPr>
                        <m:num>
                          <m:r>
                            <a:rPr lang="en-US" altLang="ja-JP" sz="3200" b="1" i="1">
                              <a:latin typeface="Cambria Math" panose="02040503050406030204" pitchFamily="18" charset="0"/>
                            </a:rPr>
                            <m:t>𝟏</m:t>
                          </m:r>
                        </m:num>
                        <m:den>
                          <m:r>
                            <a:rPr lang="en-US" altLang="ja-JP" sz="3200" b="1" i="1">
                              <a:latin typeface="Cambria Math" panose="02040503050406030204" pitchFamily="18" charset="0"/>
                            </a:rPr>
                            <m:t>𝟐</m:t>
                          </m:r>
                        </m:den>
                      </m:f>
                      <m:r>
                        <a:rPr lang="en-US" altLang="ja-JP" sz="3200" b="1" i="1">
                          <a:latin typeface="Cambria Math" panose="02040503050406030204" pitchFamily="18" charset="0"/>
                          <a:ea typeface="Cambria Math" panose="02040503050406030204" pitchFamily="18" charset="0"/>
                        </a:rPr>
                        <m:t>×</m:t>
                      </m:r>
                      <m:r>
                        <a:rPr lang="en-US" altLang="ja-JP" sz="3200" b="1" i="1" smtClean="0">
                          <a:latin typeface="Cambria Math" panose="02040503050406030204" pitchFamily="18" charset="0"/>
                          <a:ea typeface="Cambria Math" panose="02040503050406030204" pitchFamily="18" charset="0"/>
                        </a:rPr>
                        <m:t>𝟗</m:t>
                      </m:r>
                      <m:r>
                        <a:rPr lang="en-US" altLang="ja-JP" sz="3200" b="1" i="1" smtClean="0">
                          <a:latin typeface="Cambria Math" panose="02040503050406030204" pitchFamily="18" charset="0"/>
                          <a:ea typeface="Cambria Math" panose="02040503050406030204" pitchFamily="18" charset="0"/>
                        </a:rPr>
                        <m:t>.</m:t>
                      </m:r>
                      <m:r>
                        <a:rPr lang="en-US" altLang="ja-JP" sz="3200" b="1" i="1" smtClean="0">
                          <a:latin typeface="Cambria Math" panose="02040503050406030204" pitchFamily="18" charset="0"/>
                          <a:ea typeface="Cambria Math" panose="02040503050406030204" pitchFamily="18" charset="0"/>
                        </a:rPr>
                        <m:t>𝟖</m:t>
                      </m:r>
                      <m:sSup>
                        <m:sSupPr>
                          <m:ctrlPr>
                            <a:rPr lang="en-US" altLang="ja-JP" sz="3200" b="1" i="1">
                              <a:latin typeface="Cambria Math" panose="02040503050406030204" pitchFamily="18" charset="0"/>
                            </a:rPr>
                          </m:ctrlPr>
                        </m:sSupPr>
                        <m:e>
                          <m:r>
                            <a:rPr lang="en-US" altLang="ja-JP" sz="3200" b="1" i="1">
                              <a:latin typeface="Cambria Math" panose="02040503050406030204" pitchFamily="18" charset="0"/>
                              <a:ea typeface="Cambria Math" panose="02040503050406030204" pitchFamily="18" charset="0"/>
                            </a:rPr>
                            <m:t>×</m:t>
                          </m:r>
                          <m:r>
                            <a:rPr lang="en-US" altLang="ja-JP" sz="3200" b="1" i="1" smtClean="0">
                              <a:latin typeface="Cambria Math" panose="02040503050406030204" pitchFamily="18" charset="0"/>
                              <a:ea typeface="Cambria Math" panose="02040503050406030204" pitchFamily="18" charset="0"/>
                            </a:rPr>
                            <m:t>𝒕</m:t>
                          </m:r>
                        </m:e>
                        <m:sup>
                          <m:r>
                            <a:rPr lang="en-US" altLang="ja-JP" sz="3200" b="1" i="1">
                              <a:latin typeface="Cambria Math" panose="02040503050406030204" pitchFamily="18" charset="0"/>
                            </a:rPr>
                            <m:t>𝟐</m:t>
                          </m:r>
                        </m:sup>
                      </m:sSup>
                    </m:oMath>
                  </m:oMathPara>
                </a14:m>
                <a:endParaRPr lang="ja-JP" altLang="en-US" sz="3200" b="1" dirty="0">
                  <a:latin typeface="HG丸ｺﾞｼｯｸM-PRO" panose="020F0600000000000000" pitchFamily="50" charset="-128"/>
                  <a:ea typeface="HG丸ｺﾞｼｯｸM-PRO" panose="020F0600000000000000" pitchFamily="50" charset="-128"/>
                </a:endParaRPr>
              </a:p>
            </p:txBody>
          </p:sp>
        </mc:Choice>
        <mc:Fallback xmlns="">
          <p:sp>
            <p:nvSpPr>
              <p:cNvPr id="41" name="正方形/長方形 40">
                <a:extLst>
                  <a:ext uri="{FF2B5EF4-FFF2-40B4-BE49-F238E27FC236}">
                    <a16:creationId xmlns:a16="http://schemas.microsoft.com/office/drawing/2014/main" id="{AD4FFBEF-8E3E-49F6-9F46-C1326DC20AAA}"/>
                  </a:ext>
                </a:extLst>
              </p:cNvPr>
              <p:cNvSpPr>
                <a:spLocks noRot="1" noChangeAspect="1" noMove="1" noResize="1" noEditPoints="1" noAdjustHandles="1" noChangeArrowheads="1" noChangeShapeType="1" noTextEdit="1"/>
              </p:cNvSpPr>
              <p:nvPr/>
            </p:nvSpPr>
            <p:spPr>
              <a:xfrm>
                <a:off x="651461" y="3128805"/>
                <a:ext cx="5268095" cy="1014317"/>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正方形/長方形 43">
                <a:extLst>
                  <a:ext uri="{FF2B5EF4-FFF2-40B4-BE49-F238E27FC236}">
                    <a16:creationId xmlns:a16="http://schemas.microsoft.com/office/drawing/2014/main" id="{22F56AB5-4D1B-4B1A-BAD7-5EE998DE2A0C}"/>
                  </a:ext>
                </a:extLst>
              </p:cNvPr>
              <p:cNvSpPr/>
              <p:nvPr/>
            </p:nvSpPr>
            <p:spPr>
              <a:xfrm>
                <a:off x="1392355" y="4232762"/>
                <a:ext cx="221887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latin typeface="Cambria Math" panose="02040503050406030204" pitchFamily="18" charset="0"/>
                          <a:ea typeface="Cambria Math" panose="02040503050406030204" pitchFamily="18" charset="0"/>
                        </a:rPr>
                        <m:t>→</m:t>
                      </m:r>
                      <m:r>
                        <a:rPr lang="en-US" altLang="ja-JP" sz="3600" b="1" i="1" smtClean="0">
                          <a:latin typeface="Cambria Math" panose="02040503050406030204" pitchFamily="18" charset="0"/>
                          <a:ea typeface="Cambria Math" panose="02040503050406030204" pitchFamily="18" charset="0"/>
                        </a:rPr>
                        <m:t>𝒕</m:t>
                      </m:r>
                      <m:r>
                        <a:rPr lang="en-US" altLang="ja-JP" sz="3600" b="1" i="1" smtClean="0">
                          <a:latin typeface="Cambria Math" panose="02040503050406030204" pitchFamily="18" charset="0"/>
                          <a:ea typeface="Cambria Math" panose="02040503050406030204" pitchFamily="18" charset="0"/>
                        </a:rPr>
                        <m:t>=±</m:t>
                      </m:r>
                      <m:r>
                        <a:rPr lang="en-US" altLang="ja-JP" sz="3600" b="1" i="1" smtClean="0">
                          <a:latin typeface="Cambria Math" panose="02040503050406030204" pitchFamily="18" charset="0"/>
                          <a:ea typeface="Cambria Math" panose="02040503050406030204" pitchFamily="18" charset="0"/>
                        </a:rPr>
                        <m:t>𝟑</m:t>
                      </m:r>
                    </m:oMath>
                  </m:oMathPara>
                </a14:m>
                <a:endParaRPr lang="ja-JP" altLang="en-US" sz="3600" dirty="0">
                  <a:ea typeface="HG丸ｺﾞｼｯｸM-PRO" panose="020F0600000000000000" pitchFamily="50" charset="-128"/>
                </a:endParaRPr>
              </a:p>
            </p:txBody>
          </p:sp>
        </mc:Choice>
        <mc:Fallback xmlns="">
          <p:sp>
            <p:nvSpPr>
              <p:cNvPr id="44" name="正方形/長方形 43">
                <a:extLst>
                  <a:ext uri="{FF2B5EF4-FFF2-40B4-BE49-F238E27FC236}">
                    <a16:creationId xmlns:a16="http://schemas.microsoft.com/office/drawing/2014/main" id="{22F56AB5-4D1B-4B1A-BAD7-5EE998DE2A0C}"/>
                  </a:ext>
                </a:extLst>
              </p:cNvPr>
              <p:cNvSpPr>
                <a:spLocks noRot="1" noChangeAspect="1" noMove="1" noResize="1" noEditPoints="1" noAdjustHandles="1" noChangeArrowheads="1" noChangeShapeType="1" noTextEdit="1"/>
              </p:cNvSpPr>
              <p:nvPr/>
            </p:nvSpPr>
            <p:spPr>
              <a:xfrm>
                <a:off x="1392355" y="4232762"/>
                <a:ext cx="2218877" cy="646331"/>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8" name="正方形/長方形 47">
                <a:extLst>
                  <a:ext uri="{FF2B5EF4-FFF2-40B4-BE49-F238E27FC236}">
                    <a16:creationId xmlns:a16="http://schemas.microsoft.com/office/drawing/2014/main" id="{01141081-D638-4854-A5A7-4DA6FB0DF402}"/>
                  </a:ext>
                </a:extLst>
              </p:cNvPr>
              <p:cNvSpPr/>
              <p:nvPr/>
            </p:nvSpPr>
            <p:spPr>
              <a:xfrm>
                <a:off x="1392355" y="5086533"/>
                <a:ext cx="4527201"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latin typeface="Cambria Math" panose="02040503050406030204" pitchFamily="18" charset="0"/>
                          <a:ea typeface="Cambria Math" panose="02040503050406030204" pitchFamily="18" charset="0"/>
                        </a:rPr>
                        <m:t>→</m:t>
                      </m:r>
                      <m:r>
                        <a:rPr lang="en-US" altLang="ja-JP" sz="3600" b="1" i="1" smtClean="0">
                          <a:latin typeface="Cambria Math" panose="02040503050406030204" pitchFamily="18" charset="0"/>
                          <a:ea typeface="Cambria Math" panose="02040503050406030204" pitchFamily="18" charset="0"/>
                        </a:rPr>
                        <m:t>𝒕</m:t>
                      </m:r>
                      <m:r>
                        <a:rPr lang="en-US" altLang="ja-JP" sz="3600" b="1" i="1" smtClean="0">
                          <a:latin typeface="Cambria Math" panose="02040503050406030204" pitchFamily="18" charset="0"/>
                          <a:ea typeface="Cambria Math" panose="02040503050406030204" pitchFamily="18" charset="0"/>
                        </a:rPr>
                        <m:t>&gt;</m:t>
                      </m:r>
                      <m:r>
                        <a:rPr lang="en-US" altLang="ja-JP" sz="3600" b="1" i="1" smtClean="0">
                          <a:latin typeface="Cambria Math" panose="02040503050406030204" pitchFamily="18" charset="0"/>
                          <a:ea typeface="Cambria Math" panose="02040503050406030204" pitchFamily="18" charset="0"/>
                        </a:rPr>
                        <m:t>𝟎</m:t>
                      </m:r>
                      <m:r>
                        <a:rPr lang="en-US" altLang="ja-JP" sz="3600" b="1" i="1" smtClean="0">
                          <a:latin typeface="Cambria Math" panose="02040503050406030204" pitchFamily="18" charset="0"/>
                          <a:ea typeface="Cambria Math" panose="02040503050406030204" pitchFamily="18" charset="0"/>
                        </a:rPr>
                        <m:t> より</m:t>
                      </m:r>
                      <m:r>
                        <a:rPr lang="en-US" altLang="ja-JP" sz="3600" b="1" i="1" smtClean="0">
                          <a:latin typeface="Cambria Math" panose="02040503050406030204" pitchFamily="18" charset="0"/>
                          <a:ea typeface="Cambria Math" panose="02040503050406030204" pitchFamily="18" charset="0"/>
                        </a:rPr>
                        <m:t>𝒕</m:t>
                      </m:r>
                      <m:r>
                        <a:rPr lang="en-US" altLang="ja-JP" sz="3600" b="1" i="1" smtClean="0">
                          <a:latin typeface="Cambria Math" panose="02040503050406030204" pitchFamily="18" charset="0"/>
                          <a:ea typeface="Cambria Math" panose="02040503050406030204" pitchFamily="18" charset="0"/>
                        </a:rPr>
                        <m:t>=</m:t>
                      </m:r>
                      <m:r>
                        <a:rPr lang="en-US" altLang="ja-JP" sz="3600" b="1" i="1" smtClean="0">
                          <a:latin typeface="Cambria Math" panose="02040503050406030204" pitchFamily="18" charset="0"/>
                          <a:ea typeface="Cambria Math" panose="02040503050406030204" pitchFamily="18" charset="0"/>
                        </a:rPr>
                        <m:t>𝟑</m:t>
                      </m:r>
                      <m:r>
                        <a:rPr lang="en-US" altLang="ja-JP" sz="3600" b="1" i="1" smtClean="0">
                          <a:latin typeface="Cambria Math" panose="02040503050406030204" pitchFamily="18" charset="0"/>
                          <a:ea typeface="Cambria Math" panose="02040503050406030204" pitchFamily="18" charset="0"/>
                        </a:rPr>
                        <m:t>[</m:t>
                      </m:r>
                      <m:r>
                        <a:rPr lang="en-US" altLang="ja-JP" sz="3600" b="1" i="1" smtClean="0">
                          <a:latin typeface="Cambria Math" panose="02040503050406030204" pitchFamily="18" charset="0"/>
                          <a:ea typeface="Cambria Math" panose="02040503050406030204" pitchFamily="18" charset="0"/>
                        </a:rPr>
                        <m:t>𝒔</m:t>
                      </m:r>
                      <m:r>
                        <a:rPr lang="en-US" altLang="ja-JP" sz="3600" b="1" i="1" smtClean="0">
                          <a:latin typeface="Cambria Math" panose="02040503050406030204" pitchFamily="18" charset="0"/>
                          <a:ea typeface="Cambria Math" panose="02040503050406030204" pitchFamily="18" charset="0"/>
                        </a:rPr>
                        <m:t>]</m:t>
                      </m:r>
                    </m:oMath>
                  </m:oMathPara>
                </a14:m>
                <a:endParaRPr lang="ja-JP" altLang="en-US" sz="3600" dirty="0">
                  <a:ea typeface="HG丸ｺﾞｼｯｸM-PRO" panose="020F0600000000000000" pitchFamily="50" charset="-128"/>
                </a:endParaRPr>
              </a:p>
            </p:txBody>
          </p:sp>
        </mc:Choice>
        <mc:Fallback xmlns="">
          <p:sp>
            <p:nvSpPr>
              <p:cNvPr id="48" name="正方形/長方形 47">
                <a:extLst>
                  <a:ext uri="{FF2B5EF4-FFF2-40B4-BE49-F238E27FC236}">
                    <a16:creationId xmlns:a16="http://schemas.microsoft.com/office/drawing/2014/main" id="{01141081-D638-4854-A5A7-4DA6FB0DF402}"/>
                  </a:ext>
                </a:extLst>
              </p:cNvPr>
              <p:cNvSpPr>
                <a:spLocks noRot="1" noChangeAspect="1" noMove="1" noResize="1" noEditPoints="1" noAdjustHandles="1" noChangeArrowheads="1" noChangeShapeType="1" noTextEdit="1"/>
              </p:cNvSpPr>
              <p:nvPr/>
            </p:nvSpPr>
            <p:spPr>
              <a:xfrm>
                <a:off x="1392355" y="5086533"/>
                <a:ext cx="4527201" cy="646331"/>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正方形/長方形 50">
                <a:extLst>
                  <a:ext uri="{FF2B5EF4-FFF2-40B4-BE49-F238E27FC236}">
                    <a16:creationId xmlns:a16="http://schemas.microsoft.com/office/drawing/2014/main" id="{1E31B6B2-B0A6-4F3A-84B3-849BE7FC987B}"/>
                  </a:ext>
                </a:extLst>
              </p:cNvPr>
              <p:cNvSpPr/>
              <p:nvPr/>
            </p:nvSpPr>
            <p:spPr>
              <a:xfrm>
                <a:off x="9235533" y="4089846"/>
                <a:ext cx="10486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rgbClr val="FF0000"/>
                          </a:solidFill>
                          <a:latin typeface="Cambria Math" panose="02040503050406030204" pitchFamily="18" charset="0"/>
                          <a:ea typeface="Cambria Math" panose="02040503050406030204" pitchFamily="18" charset="0"/>
                        </a:rPr>
                        <m:t>𝒕</m:t>
                      </m:r>
                      <m:r>
                        <a:rPr lang="en-US" altLang="ja-JP" b="1" i="1" smtClean="0">
                          <a:solidFill>
                            <a:srgbClr val="FF0000"/>
                          </a:solidFill>
                          <a:latin typeface="Cambria Math" panose="02040503050406030204" pitchFamily="18" charset="0"/>
                          <a:ea typeface="Cambria Math" panose="02040503050406030204" pitchFamily="18" charset="0"/>
                        </a:rPr>
                        <m:t>=</m:t>
                      </m:r>
                      <m:r>
                        <a:rPr lang="en-US" altLang="ja-JP" b="1" i="1" smtClean="0">
                          <a:solidFill>
                            <a:srgbClr val="FF0000"/>
                          </a:solidFill>
                          <a:latin typeface="Cambria Math" panose="02040503050406030204" pitchFamily="18" charset="0"/>
                          <a:ea typeface="Cambria Math" panose="02040503050406030204" pitchFamily="18" charset="0"/>
                        </a:rPr>
                        <m:t>𝟑</m:t>
                      </m:r>
                      <m:r>
                        <a:rPr lang="en-US" altLang="ja-JP" b="1" i="1" smtClean="0">
                          <a:solidFill>
                            <a:srgbClr val="FF0000"/>
                          </a:solidFill>
                          <a:latin typeface="Cambria Math" panose="02040503050406030204" pitchFamily="18" charset="0"/>
                          <a:ea typeface="Cambria Math" panose="02040503050406030204" pitchFamily="18" charset="0"/>
                        </a:rPr>
                        <m:t>[</m:t>
                      </m:r>
                      <m:r>
                        <a:rPr lang="en-US" altLang="ja-JP" b="1" i="1" smtClean="0">
                          <a:solidFill>
                            <a:srgbClr val="FF0000"/>
                          </a:solidFill>
                          <a:latin typeface="Cambria Math" panose="02040503050406030204" pitchFamily="18" charset="0"/>
                          <a:ea typeface="Cambria Math" panose="02040503050406030204" pitchFamily="18" charset="0"/>
                        </a:rPr>
                        <m:t>𝒔</m:t>
                      </m:r>
                      <m:r>
                        <a:rPr lang="en-US" altLang="ja-JP" b="1" i="1" smtClean="0">
                          <a:solidFill>
                            <a:srgbClr val="FF0000"/>
                          </a:solidFill>
                          <a:latin typeface="Cambria Math" panose="02040503050406030204" pitchFamily="18" charset="0"/>
                          <a:ea typeface="Cambria Math" panose="02040503050406030204" pitchFamily="18" charset="0"/>
                        </a:rPr>
                        <m:t>]</m:t>
                      </m:r>
                    </m:oMath>
                  </m:oMathPara>
                </a14:m>
                <a:endParaRPr lang="ja-JP" altLang="en-US" dirty="0">
                  <a:solidFill>
                    <a:srgbClr val="FF0000"/>
                  </a:solidFill>
                  <a:ea typeface="HG丸ｺﾞｼｯｸM-PRO" panose="020F0600000000000000" pitchFamily="50" charset="-128"/>
                </a:endParaRPr>
              </a:p>
            </p:txBody>
          </p:sp>
        </mc:Choice>
        <mc:Fallback xmlns="">
          <p:sp>
            <p:nvSpPr>
              <p:cNvPr id="51" name="正方形/長方形 50">
                <a:extLst>
                  <a:ext uri="{FF2B5EF4-FFF2-40B4-BE49-F238E27FC236}">
                    <a16:creationId xmlns:a16="http://schemas.microsoft.com/office/drawing/2014/main" id="{1E31B6B2-B0A6-4F3A-84B3-849BE7FC987B}"/>
                  </a:ext>
                </a:extLst>
              </p:cNvPr>
              <p:cNvSpPr>
                <a:spLocks noRot="1" noChangeAspect="1" noMove="1" noResize="1" noEditPoints="1" noAdjustHandles="1" noChangeArrowheads="1" noChangeShapeType="1" noTextEdit="1"/>
              </p:cNvSpPr>
              <p:nvPr/>
            </p:nvSpPr>
            <p:spPr>
              <a:xfrm>
                <a:off x="9235533" y="4089846"/>
                <a:ext cx="1048685" cy="369332"/>
              </a:xfrm>
              <a:prstGeom prst="rect">
                <a:avLst/>
              </a:prstGeom>
              <a:blipFill>
                <a:blip r:embed="rId7"/>
                <a:stretch>
                  <a:fillRect b="-1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3" name="正方形/長方形 52">
                <a:extLst>
                  <a:ext uri="{FF2B5EF4-FFF2-40B4-BE49-F238E27FC236}">
                    <a16:creationId xmlns:a16="http://schemas.microsoft.com/office/drawing/2014/main" id="{A2E7060B-5BEC-45EB-98F8-A59725BF5E26}"/>
                  </a:ext>
                </a:extLst>
              </p:cNvPr>
              <p:cNvSpPr/>
              <p:nvPr/>
            </p:nvSpPr>
            <p:spPr>
              <a:xfrm>
                <a:off x="9225229" y="973972"/>
                <a:ext cx="1133644" cy="369332"/>
              </a:xfrm>
              <a:prstGeom prst="rect">
                <a:avLst/>
              </a:prstGeom>
            </p:spPr>
            <p:txBody>
              <a:bodyPr wrap="none">
                <a:spAutoFit/>
              </a:bodyPr>
              <a:lstStyle/>
              <a:p>
                <a:r>
                  <a:rPr lang="en-US" altLang="ja-JP" dirty="0">
                    <a:ea typeface="HG丸ｺﾞｼｯｸM-PRO" panose="020F0600000000000000" pitchFamily="50" charset="-128"/>
                  </a:rPr>
                  <a:t>4.9</a:t>
                </a:r>
                <a:r>
                  <a:rPr lang="en-US" altLang="ja-JP" b="1" dirty="0">
                    <a:ea typeface="Cambria Math" panose="02040503050406030204" pitchFamily="18" charset="0"/>
                  </a:rPr>
                  <a:t> </a:t>
                </a:r>
                <a14:m>
                  <m:oMath xmlns:m="http://schemas.openxmlformats.org/officeDocument/2006/math">
                    <m:r>
                      <a:rPr lang="en-US" altLang="ja-JP" b="1" i="1">
                        <a:latin typeface="Cambria Math" panose="02040503050406030204" pitchFamily="18" charset="0"/>
                        <a:ea typeface="Cambria Math" panose="02040503050406030204" pitchFamily="18" charset="0"/>
                      </a:rPr>
                      <m:t>[</m:t>
                    </m:r>
                    <m:r>
                      <a:rPr lang="en-US" altLang="ja-JP" b="1" i="1">
                        <a:latin typeface="Cambria Math" panose="02040503050406030204" pitchFamily="18" charset="0"/>
                        <a:ea typeface="Cambria Math" panose="02040503050406030204" pitchFamily="18" charset="0"/>
                      </a:rPr>
                      <m:t>𝒎</m:t>
                    </m:r>
                    <m:r>
                      <a:rPr lang="en-US" altLang="ja-JP" b="1" i="1">
                        <a:latin typeface="Cambria Math" panose="02040503050406030204" pitchFamily="18" charset="0"/>
                        <a:ea typeface="Cambria Math" panose="02040503050406030204" pitchFamily="18" charset="0"/>
                      </a:rPr>
                      <m:t>/</m:t>
                    </m:r>
                    <m:r>
                      <a:rPr lang="en-US" altLang="ja-JP" b="1" i="1">
                        <a:latin typeface="Cambria Math" panose="02040503050406030204" pitchFamily="18" charset="0"/>
                        <a:ea typeface="Cambria Math" panose="02040503050406030204" pitchFamily="18" charset="0"/>
                      </a:rPr>
                      <m:t>𝒔</m:t>
                    </m:r>
                    <m:r>
                      <a:rPr lang="en-US" altLang="ja-JP" b="1" i="1">
                        <a:latin typeface="Cambria Math" panose="02040503050406030204" pitchFamily="18" charset="0"/>
                        <a:ea typeface="Cambria Math" panose="02040503050406030204" pitchFamily="18" charset="0"/>
                      </a:rPr>
                      <m:t>]</m:t>
                    </m:r>
                  </m:oMath>
                </a14:m>
                <a:endParaRPr lang="ja-JP" altLang="en-US" dirty="0">
                  <a:ea typeface="HG丸ｺﾞｼｯｸM-PRO" panose="020F0600000000000000" pitchFamily="50" charset="-128"/>
                </a:endParaRPr>
              </a:p>
            </p:txBody>
          </p:sp>
        </mc:Choice>
        <mc:Fallback xmlns="">
          <p:sp>
            <p:nvSpPr>
              <p:cNvPr id="53" name="正方形/長方形 52">
                <a:extLst>
                  <a:ext uri="{FF2B5EF4-FFF2-40B4-BE49-F238E27FC236}">
                    <a16:creationId xmlns:a16="http://schemas.microsoft.com/office/drawing/2014/main" id="{A2E7060B-5BEC-45EB-98F8-A59725BF5E26}"/>
                  </a:ext>
                </a:extLst>
              </p:cNvPr>
              <p:cNvSpPr>
                <a:spLocks noRot="1" noChangeAspect="1" noMove="1" noResize="1" noEditPoints="1" noAdjustHandles="1" noChangeArrowheads="1" noChangeShapeType="1" noTextEdit="1"/>
              </p:cNvSpPr>
              <p:nvPr/>
            </p:nvSpPr>
            <p:spPr>
              <a:xfrm>
                <a:off x="9225229" y="973972"/>
                <a:ext cx="1133644" cy="369332"/>
              </a:xfrm>
              <a:prstGeom prst="rect">
                <a:avLst/>
              </a:prstGeom>
              <a:blipFill>
                <a:blip r:embed="rId8"/>
                <a:stretch>
                  <a:fillRect l="-4301" t="-10000" r="-1613" b="-2666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6112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down)">
                                      <p:cBhvr>
                                        <p:cTn id="10" dur="500"/>
                                        <p:tgtEl>
                                          <p:spTgt spid="4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down)">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down)">
                                      <p:cBhvr>
                                        <p:cTn id="1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P spid="48" grpId="0"/>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直線矢印コネクタ 73">
            <a:extLst>
              <a:ext uri="{FF2B5EF4-FFF2-40B4-BE49-F238E27FC236}">
                <a16:creationId xmlns:a16="http://schemas.microsoft.com/office/drawing/2014/main" id="{49D6662C-C10D-4F99-9B37-09FC8C0D7F5B}"/>
              </a:ext>
            </a:extLst>
          </p:cNvPr>
          <p:cNvCxnSpPr>
            <a:cxnSpLocks/>
          </p:cNvCxnSpPr>
          <p:nvPr/>
        </p:nvCxnSpPr>
        <p:spPr>
          <a:xfrm>
            <a:off x="7505809" y="1419676"/>
            <a:ext cx="3805595" cy="2411"/>
          </a:xfrm>
          <a:prstGeom prst="straightConnector1">
            <a:avLst/>
          </a:prstGeom>
          <a:ln w="190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３．水平投射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19</a:t>
            </a:fld>
            <a:endParaRPr kumimoji="1" lang="ja-JP" altLang="en-US"/>
          </a:p>
        </p:txBody>
      </p:sp>
      <p:cxnSp>
        <p:nvCxnSpPr>
          <p:cNvPr id="24" name="直線矢印コネクタ 23">
            <a:extLst>
              <a:ext uri="{FF2B5EF4-FFF2-40B4-BE49-F238E27FC236}">
                <a16:creationId xmlns:a16="http://schemas.microsoft.com/office/drawing/2014/main" id="{6A88F904-78D1-4756-844E-4D602896B58D}"/>
              </a:ext>
            </a:extLst>
          </p:cNvPr>
          <p:cNvCxnSpPr>
            <a:cxnSpLocks/>
          </p:cNvCxnSpPr>
          <p:nvPr/>
        </p:nvCxnSpPr>
        <p:spPr>
          <a:xfrm>
            <a:off x="8697706" y="1443358"/>
            <a:ext cx="0" cy="3128546"/>
          </a:xfrm>
          <a:prstGeom prst="straightConnector1">
            <a:avLst/>
          </a:prstGeom>
          <a:ln w="190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E2F9F894-1D4A-45B3-BD61-460B5BD7231B}"/>
              </a:ext>
            </a:extLst>
          </p:cNvPr>
          <p:cNvCxnSpPr>
            <a:cxnSpLocks/>
          </p:cNvCxnSpPr>
          <p:nvPr/>
        </p:nvCxnSpPr>
        <p:spPr>
          <a:xfrm flipH="1" flipV="1">
            <a:off x="7403618" y="4571904"/>
            <a:ext cx="3832194" cy="1"/>
          </a:xfrm>
          <a:prstGeom prst="straightConnector1">
            <a:avLst/>
          </a:prstGeom>
          <a:ln w="190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4" name="円/楕円 15">
            <a:extLst>
              <a:ext uri="{FF2B5EF4-FFF2-40B4-BE49-F238E27FC236}">
                <a16:creationId xmlns:a16="http://schemas.microsoft.com/office/drawing/2014/main" id="{543FBFF8-547A-491E-A7C7-47578D5CB450}"/>
              </a:ext>
            </a:extLst>
          </p:cNvPr>
          <p:cNvSpPr/>
          <p:nvPr/>
        </p:nvSpPr>
        <p:spPr>
          <a:xfrm>
            <a:off x="10224026" y="4353295"/>
            <a:ext cx="202238" cy="202238"/>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ea typeface="HG丸ｺﾞｼｯｸM-PRO" panose="020F0600000000000000" pitchFamily="50" charset="-128"/>
            </a:endParaRPr>
          </a:p>
        </p:txBody>
      </p:sp>
      <p:sp>
        <p:nvSpPr>
          <p:cNvPr id="36" name="円/楕円 15">
            <a:extLst>
              <a:ext uri="{FF2B5EF4-FFF2-40B4-BE49-F238E27FC236}">
                <a16:creationId xmlns:a16="http://schemas.microsoft.com/office/drawing/2014/main" id="{33F77D58-4FED-45F6-89A5-8E63B70CD72D}"/>
              </a:ext>
            </a:extLst>
          </p:cNvPr>
          <p:cNvSpPr/>
          <p:nvPr/>
        </p:nvSpPr>
        <p:spPr>
          <a:xfrm>
            <a:off x="8596587" y="1325196"/>
            <a:ext cx="202238" cy="202238"/>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ea typeface="HG丸ｺﾞｼｯｸM-PRO" panose="020F0600000000000000" pitchFamily="50" charset="-128"/>
            </a:endParaRPr>
          </a:p>
        </p:txBody>
      </p:sp>
      <p:cxnSp>
        <p:nvCxnSpPr>
          <p:cNvPr id="42" name="直線矢印コネクタ 41">
            <a:extLst>
              <a:ext uri="{FF2B5EF4-FFF2-40B4-BE49-F238E27FC236}">
                <a16:creationId xmlns:a16="http://schemas.microsoft.com/office/drawing/2014/main" id="{D9ECC53B-3EA7-4C52-BED0-5C3FD87EDF3C}"/>
              </a:ext>
            </a:extLst>
          </p:cNvPr>
          <p:cNvCxnSpPr>
            <a:cxnSpLocks/>
          </p:cNvCxnSpPr>
          <p:nvPr/>
        </p:nvCxnSpPr>
        <p:spPr>
          <a:xfrm>
            <a:off x="10309993" y="4488667"/>
            <a:ext cx="0" cy="17216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08717B9F-03DE-400D-81FD-BAA2A44B6C2A}"/>
              </a:ext>
            </a:extLst>
          </p:cNvPr>
          <p:cNvCxnSpPr>
            <a:cxnSpLocks/>
          </p:cNvCxnSpPr>
          <p:nvPr/>
        </p:nvCxnSpPr>
        <p:spPr>
          <a:xfrm>
            <a:off x="10352115" y="4478324"/>
            <a:ext cx="545876" cy="1732007"/>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180E14A9-C93D-426F-8097-C004162D18A9}"/>
              </a:ext>
            </a:extLst>
          </p:cNvPr>
          <p:cNvCxnSpPr>
            <a:cxnSpLocks/>
          </p:cNvCxnSpPr>
          <p:nvPr/>
        </p:nvCxnSpPr>
        <p:spPr>
          <a:xfrm>
            <a:off x="10904053" y="4447154"/>
            <a:ext cx="0" cy="1702839"/>
          </a:xfrm>
          <a:prstGeom prst="straightConnector1">
            <a:avLst/>
          </a:prstGeom>
          <a:ln w="1905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E43CF122-DEC8-4FB3-8D71-C8535FC63044}"/>
              </a:ext>
            </a:extLst>
          </p:cNvPr>
          <p:cNvCxnSpPr>
            <a:cxnSpLocks/>
          </p:cNvCxnSpPr>
          <p:nvPr/>
        </p:nvCxnSpPr>
        <p:spPr>
          <a:xfrm>
            <a:off x="10358177" y="4447154"/>
            <a:ext cx="54587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円/楕円 15">
            <a:extLst>
              <a:ext uri="{FF2B5EF4-FFF2-40B4-BE49-F238E27FC236}">
                <a16:creationId xmlns:a16="http://schemas.microsoft.com/office/drawing/2014/main" id="{FE2D70FE-F3F3-4757-A92B-7641D8834A80}"/>
              </a:ext>
            </a:extLst>
          </p:cNvPr>
          <p:cNvSpPr/>
          <p:nvPr/>
        </p:nvSpPr>
        <p:spPr>
          <a:xfrm>
            <a:off x="8596587" y="4353672"/>
            <a:ext cx="202238" cy="202238"/>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ea typeface="HG丸ｺﾞｼｯｸM-PRO" panose="020F0600000000000000" pitchFamily="50" charset="-128"/>
            </a:endParaRPr>
          </a:p>
        </p:txBody>
      </p:sp>
      <p:cxnSp>
        <p:nvCxnSpPr>
          <p:cNvPr id="49" name="直線矢印コネクタ 48">
            <a:extLst>
              <a:ext uri="{FF2B5EF4-FFF2-40B4-BE49-F238E27FC236}">
                <a16:creationId xmlns:a16="http://schemas.microsoft.com/office/drawing/2014/main" id="{75EE8431-061B-462A-9BAC-59637FFFA5C4}"/>
              </a:ext>
            </a:extLst>
          </p:cNvPr>
          <p:cNvCxnSpPr>
            <a:cxnSpLocks/>
          </p:cNvCxnSpPr>
          <p:nvPr/>
        </p:nvCxnSpPr>
        <p:spPr>
          <a:xfrm>
            <a:off x="8697706" y="4505290"/>
            <a:ext cx="0" cy="1705041"/>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F9599423-30A6-42AE-A034-4C91746F4387}"/>
              </a:ext>
            </a:extLst>
          </p:cNvPr>
          <p:cNvCxnSpPr>
            <a:cxnSpLocks/>
          </p:cNvCxnSpPr>
          <p:nvPr/>
        </p:nvCxnSpPr>
        <p:spPr>
          <a:xfrm>
            <a:off x="7752247" y="1422762"/>
            <a:ext cx="0" cy="312774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正方形/長方形 51">
            <a:extLst>
              <a:ext uri="{FF2B5EF4-FFF2-40B4-BE49-F238E27FC236}">
                <a16:creationId xmlns:a16="http://schemas.microsoft.com/office/drawing/2014/main" id="{C7C63EEC-EBE9-40AE-B028-D68EC30E57F8}"/>
              </a:ext>
            </a:extLst>
          </p:cNvPr>
          <p:cNvSpPr/>
          <p:nvPr/>
        </p:nvSpPr>
        <p:spPr>
          <a:xfrm>
            <a:off x="6559607" y="2557613"/>
            <a:ext cx="1069524" cy="400110"/>
          </a:xfrm>
          <a:prstGeom prst="rect">
            <a:avLst/>
          </a:prstGeom>
        </p:spPr>
        <p:txBody>
          <a:bodyPr wrap="none">
            <a:spAutoFit/>
          </a:bodyPr>
          <a:lstStyle/>
          <a:p>
            <a:r>
              <a:rPr lang="en-US" altLang="ja-JP" sz="2000" b="1" dirty="0">
                <a:solidFill>
                  <a:srgbClr val="FF0000"/>
                </a:solidFill>
                <a:latin typeface="HG丸ｺﾞｼｯｸM-PRO" panose="020F0600000000000000" pitchFamily="50" charset="-128"/>
                <a:ea typeface="HG丸ｺﾞｼｯｸM-PRO" panose="020F0600000000000000" pitchFamily="50" charset="-128"/>
              </a:rPr>
              <a:t>44.1</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ｍ</a:t>
            </a:r>
          </a:p>
        </p:txBody>
      </p:sp>
      <p:sp>
        <p:nvSpPr>
          <p:cNvPr id="61" name="楕円 60">
            <a:extLst>
              <a:ext uri="{FF2B5EF4-FFF2-40B4-BE49-F238E27FC236}">
                <a16:creationId xmlns:a16="http://schemas.microsoft.com/office/drawing/2014/main" id="{8F8AA13B-C9B3-49FB-8FC0-A8E098B98419}"/>
              </a:ext>
            </a:extLst>
          </p:cNvPr>
          <p:cNvSpPr/>
          <p:nvPr/>
        </p:nvSpPr>
        <p:spPr>
          <a:xfrm>
            <a:off x="10540904" y="4358041"/>
            <a:ext cx="178226" cy="178226"/>
          </a:xfrm>
          <a:prstGeom prst="ellipse">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69" name="正方形/長方形 68">
                <a:extLst>
                  <a:ext uri="{FF2B5EF4-FFF2-40B4-BE49-F238E27FC236}">
                    <a16:creationId xmlns:a16="http://schemas.microsoft.com/office/drawing/2014/main" id="{61232744-6A39-4038-9709-B5569962BEF7}"/>
                  </a:ext>
                </a:extLst>
              </p:cNvPr>
              <p:cNvSpPr/>
              <p:nvPr/>
            </p:nvSpPr>
            <p:spPr>
              <a:xfrm>
                <a:off x="9225229" y="973972"/>
                <a:ext cx="1133644" cy="369332"/>
              </a:xfrm>
              <a:prstGeom prst="rect">
                <a:avLst/>
              </a:prstGeom>
            </p:spPr>
            <p:txBody>
              <a:bodyPr wrap="none">
                <a:spAutoFit/>
              </a:bodyPr>
              <a:lstStyle/>
              <a:p>
                <a:r>
                  <a:rPr lang="en-US" altLang="ja-JP" dirty="0">
                    <a:ea typeface="HG丸ｺﾞｼｯｸM-PRO" panose="020F0600000000000000" pitchFamily="50" charset="-128"/>
                  </a:rPr>
                  <a:t>4.9</a:t>
                </a:r>
                <a:r>
                  <a:rPr lang="en-US" altLang="ja-JP" b="1" dirty="0">
                    <a:ea typeface="Cambria Math" panose="02040503050406030204" pitchFamily="18" charset="0"/>
                  </a:rPr>
                  <a:t> </a:t>
                </a:r>
                <a14:m>
                  <m:oMath xmlns:m="http://schemas.openxmlformats.org/officeDocument/2006/math">
                    <m:r>
                      <a:rPr lang="en-US" altLang="ja-JP" b="1" i="1">
                        <a:latin typeface="Cambria Math" panose="02040503050406030204" pitchFamily="18" charset="0"/>
                        <a:ea typeface="Cambria Math" panose="02040503050406030204" pitchFamily="18" charset="0"/>
                      </a:rPr>
                      <m:t>[</m:t>
                    </m:r>
                    <m:r>
                      <a:rPr lang="en-US" altLang="ja-JP" b="1" i="1">
                        <a:latin typeface="Cambria Math" panose="02040503050406030204" pitchFamily="18" charset="0"/>
                        <a:ea typeface="Cambria Math" panose="02040503050406030204" pitchFamily="18" charset="0"/>
                      </a:rPr>
                      <m:t>𝒎</m:t>
                    </m:r>
                    <m:r>
                      <a:rPr lang="en-US" altLang="ja-JP" b="1" i="1">
                        <a:latin typeface="Cambria Math" panose="02040503050406030204" pitchFamily="18" charset="0"/>
                        <a:ea typeface="Cambria Math" panose="02040503050406030204" pitchFamily="18" charset="0"/>
                      </a:rPr>
                      <m:t>/</m:t>
                    </m:r>
                    <m:r>
                      <a:rPr lang="en-US" altLang="ja-JP" b="1" i="1">
                        <a:latin typeface="Cambria Math" panose="02040503050406030204" pitchFamily="18" charset="0"/>
                        <a:ea typeface="Cambria Math" panose="02040503050406030204" pitchFamily="18" charset="0"/>
                      </a:rPr>
                      <m:t>𝒔</m:t>
                    </m:r>
                    <m:r>
                      <a:rPr lang="en-US" altLang="ja-JP" b="1" i="1">
                        <a:latin typeface="Cambria Math" panose="02040503050406030204" pitchFamily="18" charset="0"/>
                        <a:ea typeface="Cambria Math" panose="02040503050406030204" pitchFamily="18" charset="0"/>
                      </a:rPr>
                      <m:t>]</m:t>
                    </m:r>
                  </m:oMath>
                </a14:m>
                <a:endParaRPr lang="ja-JP" altLang="en-US" dirty="0">
                  <a:ea typeface="HG丸ｺﾞｼｯｸM-PRO" panose="020F0600000000000000" pitchFamily="50" charset="-128"/>
                </a:endParaRPr>
              </a:p>
            </p:txBody>
          </p:sp>
        </mc:Choice>
        <mc:Fallback xmlns="">
          <p:sp>
            <p:nvSpPr>
              <p:cNvPr id="69" name="正方形/長方形 68">
                <a:extLst>
                  <a:ext uri="{FF2B5EF4-FFF2-40B4-BE49-F238E27FC236}">
                    <a16:creationId xmlns:a16="http://schemas.microsoft.com/office/drawing/2014/main" id="{61232744-6A39-4038-9709-B5569962BEF7}"/>
                  </a:ext>
                </a:extLst>
              </p:cNvPr>
              <p:cNvSpPr>
                <a:spLocks noRot="1" noChangeAspect="1" noMove="1" noResize="1" noEditPoints="1" noAdjustHandles="1" noChangeArrowheads="1" noChangeShapeType="1" noTextEdit="1"/>
              </p:cNvSpPr>
              <p:nvPr/>
            </p:nvSpPr>
            <p:spPr>
              <a:xfrm>
                <a:off x="9225229" y="973972"/>
                <a:ext cx="1133644" cy="369332"/>
              </a:xfrm>
              <a:prstGeom prst="rect">
                <a:avLst/>
              </a:prstGeom>
              <a:blipFill>
                <a:blip r:embed="rId2"/>
                <a:stretch>
                  <a:fillRect l="-4301" t="-10000" r="-1613" b="-26667"/>
                </a:stretch>
              </a:blipFill>
            </p:spPr>
            <p:txBody>
              <a:bodyPr/>
              <a:lstStyle/>
              <a:p>
                <a:r>
                  <a:rPr lang="ja-JP" altLang="en-US">
                    <a:noFill/>
                  </a:rPr>
                  <a:t> </a:t>
                </a:r>
              </a:p>
            </p:txBody>
          </p:sp>
        </mc:Fallback>
      </mc:AlternateContent>
      <p:cxnSp>
        <p:nvCxnSpPr>
          <p:cNvPr id="81" name="直線矢印コネクタ 80">
            <a:extLst>
              <a:ext uri="{FF2B5EF4-FFF2-40B4-BE49-F238E27FC236}">
                <a16:creationId xmlns:a16="http://schemas.microsoft.com/office/drawing/2014/main" id="{E093A5B5-811A-4F9F-B6E7-BB0A444B6133}"/>
              </a:ext>
            </a:extLst>
          </p:cNvPr>
          <p:cNvCxnSpPr>
            <a:cxnSpLocks/>
          </p:cNvCxnSpPr>
          <p:nvPr/>
        </p:nvCxnSpPr>
        <p:spPr>
          <a:xfrm flipH="1">
            <a:off x="8697707" y="6210331"/>
            <a:ext cx="2206346" cy="0"/>
          </a:xfrm>
          <a:prstGeom prst="straightConnector1">
            <a:avLst/>
          </a:prstGeom>
          <a:ln w="190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83" name="直線矢印コネクタ 82">
            <a:extLst>
              <a:ext uri="{FF2B5EF4-FFF2-40B4-BE49-F238E27FC236}">
                <a16:creationId xmlns:a16="http://schemas.microsoft.com/office/drawing/2014/main" id="{9E56A79D-D9E7-4318-9902-7BF4703CEAEA}"/>
              </a:ext>
            </a:extLst>
          </p:cNvPr>
          <p:cNvCxnSpPr>
            <a:cxnSpLocks/>
          </p:cNvCxnSpPr>
          <p:nvPr/>
        </p:nvCxnSpPr>
        <p:spPr>
          <a:xfrm>
            <a:off x="8697706" y="1419676"/>
            <a:ext cx="54587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4" name="楕円 83">
            <a:extLst>
              <a:ext uri="{FF2B5EF4-FFF2-40B4-BE49-F238E27FC236}">
                <a16:creationId xmlns:a16="http://schemas.microsoft.com/office/drawing/2014/main" id="{AD158E04-E118-41B9-8543-C818B1FE5B55}"/>
              </a:ext>
            </a:extLst>
          </p:cNvPr>
          <p:cNvSpPr/>
          <p:nvPr/>
        </p:nvSpPr>
        <p:spPr>
          <a:xfrm>
            <a:off x="8881531" y="1343304"/>
            <a:ext cx="178226" cy="178226"/>
          </a:xfrm>
          <a:prstGeom prst="ellipse">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ea typeface="HG丸ｺﾞｼｯｸM-PRO" panose="020F0600000000000000" pitchFamily="50" charset="-128"/>
            </a:endParaRPr>
          </a:p>
        </p:txBody>
      </p:sp>
      <p:sp>
        <p:nvSpPr>
          <p:cNvPr id="88" name="フリーフォーム 25">
            <a:extLst>
              <a:ext uri="{FF2B5EF4-FFF2-40B4-BE49-F238E27FC236}">
                <a16:creationId xmlns:a16="http://schemas.microsoft.com/office/drawing/2014/main" id="{0EF1ABF7-AC97-4060-9CD5-03A7DD42CECB}"/>
              </a:ext>
            </a:extLst>
          </p:cNvPr>
          <p:cNvSpPr/>
          <p:nvPr/>
        </p:nvSpPr>
        <p:spPr>
          <a:xfrm>
            <a:off x="8697705" y="1437785"/>
            <a:ext cx="1627439" cy="3004550"/>
          </a:xfrm>
          <a:custGeom>
            <a:avLst/>
            <a:gdLst>
              <a:gd name="connsiteX0" fmla="*/ 129657 w 12397857"/>
              <a:gd name="connsiteY0" fmla="*/ 72215 h 7095315"/>
              <a:gd name="connsiteX1" fmla="*/ 370957 w 12397857"/>
              <a:gd name="connsiteY1" fmla="*/ 84915 h 7095315"/>
              <a:gd name="connsiteX2" fmla="*/ 3266557 w 12397857"/>
              <a:gd name="connsiteY2" fmla="*/ 923115 h 7095315"/>
              <a:gd name="connsiteX3" fmla="*/ 9565757 w 12397857"/>
              <a:gd name="connsiteY3" fmla="*/ 3907615 h 7095315"/>
              <a:gd name="connsiteX4" fmla="*/ 12397857 w 12397857"/>
              <a:gd name="connsiteY4" fmla="*/ 7095315 h 7095315"/>
              <a:gd name="connsiteX0" fmla="*/ 129657 w 12397857"/>
              <a:gd name="connsiteY0" fmla="*/ 72215 h 7095315"/>
              <a:gd name="connsiteX1" fmla="*/ 370957 w 12397857"/>
              <a:gd name="connsiteY1" fmla="*/ 84915 h 7095315"/>
              <a:gd name="connsiteX2" fmla="*/ 3266557 w 12397857"/>
              <a:gd name="connsiteY2" fmla="*/ 923115 h 7095315"/>
              <a:gd name="connsiteX3" fmla="*/ 9387957 w 12397857"/>
              <a:gd name="connsiteY3" fmla="*/ 3907615 h 7095315"/>
              <a:gd name="connsiteX4" fmla="*/ 12397857 w 12397857"/>
              <a:gd name="connsiteY4" fmla="*/ 7095315 h 7095315"/>
              <a:gd name="connsiteX0" fmla="*/ 122484 w 12390684"/>
              <a:gd name="connsiteY0" fmla="*/ 73091 h 7096191"/>
              <a:gd name="connsiteX1" fmla="*/ 363784 w 12390684"/>
              <a:gd name="connsiteY1" fmla="*/ 85791 h 7096191"/>
              <a:gd name="connsiteX2" fmla="*/ 3132384 w 12390684"/>
              <a:gd name="connsiteY2" fmla="*/ 936691 h 7096191"/>
              <a:gd name="connsiteX3" fmla="*/ 9380784 w 12390684"/>
              <a:gd name="connsiteY3" fmla="*/ 3908491 h 7096191"/>
              <a:gd name="connsiteX4" fmla="*/ 12390684 w 12390684"/>
              <a:gd name="connsiteY4" fmla="*/ 7096191 h 7096191"/>
              <a:gd name="connsiteX0" fmla="*/ 0 w 12268200"/>
              <a:gd name="connsiteY0" fmla="*/ 0 h 7023100"/>
              <a:gd name="connsiteX1" fmla="*/ 3009900 w 12268200"/>
              <a:gd name="connsiteY1" fmla="*/ 863600 h 7023100"/>
              <a:gd name="connsiteX2" fmla="*/ 9258300 w 12268200"/>
              <a:gd name="connsiteY2" fmla="*/ 3835400 h 7023100"/>
              <a:gd name="connsiteX3" fmla="*/ 12268200 w 12268200"/>
              <a:gd name="connsiteY3" fmla="*/ 7023100 h 7023100"/>
              <a:gd name="connsiteX0" fmla="*/ 0 w 12268200"/>
              <a:gd name="connsiteY0" fmla="*/ 0 h 7023100"/>
              <a:gd name="connsiteX1" fmla="*/ 3009900 w 12268200"/>
              <a:gd name="connsiteY1" fmla="*/ 863600 h 7023100"/>
              <a:gd name="connsiteX2" fmla="*/ 9258300 w 12268200"/>
              <a:gd name="connsiteY2" fmla="*/ 3835400 h 7023100"/>
              <a:gd name="connsiteX3" fmla="*/ 12268200 w 12268200"/>
              <a:gd name="connsiteY3" fmla="*/ 7023100 h 7023100"/>
              <a:gd name="connsiteX0" fmla="*/ 0 w 12268200"/>
              <a:gd name="connsiteY0" fmla="*/ 0 h 7023100"/>
              <a:gd name="connsiteX1" fmla="*/ 3009900 w 12268200"/>
              <a:gd name="connsiteY1" fmla="*/ 863600 h 7023100"/>
              <a:gd name="connsiteX2" fmla="*/ 9258300 w 12268200"/>
              <a:gd name="connsiteY2" fmla="*/ 3835400 h 7023100"/>
              <a:gd name="connsiteX3" fmla="*/ 12268200 w 12268200"/>
              <a:gd name="connsiteY3" fmla="*/ 7023100 h 7023100"/>
              <a:gd name="connsiteX0" fmla="*/ 0 w 12268200"/>
              <a:gd name="connsiteY0" fmla="*/ 0 h 7023100"/>
              <a:gd name="connsiteX1" fmla="*/ 3009900 w 12268200"/>
              <a:gd name="connsiteY1" fmla="*/ 863600 h 7023100"/>
              <a:gd name="connsiteX2" fmla="*/ 12268200 w 12268200"/>
              <a:gd name="connsiteY2" fmla="*/ 7023100 h 7023100"/>
              <a:gd name="connsiteX0" fmla="*/ 0 w 12268200"/>
              <a:gd name="connsiteY0" fmla="*/ 0 h 7023100"/>
              <a:gd name="connsiteX1" fmla="*/ 3009900 w 12268200"/>
              <a:gd name="connsiteY1" fmla="*/ 863600 h 7023100"/>
              <a:gd name="connsiteX2" fmla="*/ 12268200 w 12268200"/>
              <a:gd name="connsiteY2" fmla="*/ 7023100 h 7023100"/>
              <a:gd name="connsiteX0" fmla="*/ 0 w 12268200"/>
              <a:gd name="connsiteY0" fmla="*/ 0 h 7023100"/>
              <a:gd name="connsiteX1" fmla="*/ 3009900 w 12268200"/>
              <a:gd name="connsiteY1" fmla="*/ 863600 h 7023100"/>
              <a:gd name="connsiteX2" fmla="*/ 12268200 w 12268200"/>
              <a:gd name="connsiteY2" fmla="*/ 7023100 h 7023100"/>
              <a:gd name="connsiteX0" fmla="*/ 0 w 12268200"/>
              <a:gd name="connsiteY0" fmla="*/ 129 h 7023229"/>
              <a:gd name="connsiteX1" fmla="*/ 3009900 w 12268200"/>
              <a:gd name="connsiteY1" fmla="*/ 863729 h 7023229"/>
              <a:gd name="connsiteX2" fmla="*/ 12268200 w 12268200"/>
              <a:gd name="connsiteY2" fmla="*/ 7023229 h 7023229"/>
              <a:gd name="connsiteX0" fmla="*/ 0 w 12268200"/>
              <a:gd name="connsiteY0" fmla="*/ 0 h 7023100"/>
              <a:gd name="connsiteX1" fmla="*/ 12268200 w 12268200"/>
              <a:gd name="connsiteY1" fmla="*/ 7023100 h 7023100"/>
              <a:gd name="connsiteX0" fmla="*/ 0 w 12268200"/>
              <a:gd name="connsiteY0" fmla="*/ 550 h 7023650"/>
              <a:gd name="connsiteX1" fmla="*/ 12268200 w 12268200"/>
              <a:gd name="connsiteY1" fmla="*/ 7023650 h 7023650"/>
              <a:gd name="connsiteX0" fmla="*/ 0 w 12268200"/>
              <a:gd name="connsiteY0" fmla="*/ 509 h 7023609"/>
              <a:gd name="connsiteX1" fmla="*/ 12268200 w 12268200"/>
              <a:gd name="connsiteY1" fmla="*/ 7023609 h 7023609"/>
              <a:gd name="connsiteX0" fmla="*/ 0 w 12268200"/>
              <a:gd name="connsiteY0" fmla="*/ 0 h 7023100"/>
              <a:gd name="connsiteX1" fmla="*/ 12268200 w 12268200"/>
              <a:gd name="connsiteY1" fmla="*/ 7023100 h 7023100"/>
              <a:gd name="connsiteX0" fmla="*/ 0 w 12268200"/>
              <a:gd name="connsiteY0" fmla="*/ 0 h 7023100"/>
              <a:gd name="connsiteX1" fmla="*/ 12268200 w 12268200"/>
              <a:gd name="connsiteY1" fmla="*/ 7023100 h 7023100"/>
              <a:gd name="connsiteX0" fmla="*/ 0 w 12255500"/>
              <a:gd name="connsiteY0" fmla="*/ 0 h 6502400"/>
              <a:gd name="connsiteX1" fmla="*/ 12255500 w 12255500"/>
              <a:gd name="connsiteY1" fmla="*/ 6502400 h 6502400"/>
              <a:gd name="connsiteX0" fmla="*/ 0 w 12255500"/>
              <a:gd name="connsiteY0" fmla="*/ 0 h 6502400"/>
              <a:gd name="connsiteX1" fmla="*/ 12255500 w 12255500"/>
              <a:gd name="connsiteY1" fmla="*/ 6502400 h 6502400"/>
              <a:gd name="connsiteX0" fmla="*/ 0 w 12255500"/>
              <a:gd name="connsiteY0" fmla="*/ 0 h 6502400"/>
              <a:gd name="connsiteX1" fmla="*/ 12255500 w 12255500"/>
              <a:gd name="connsiteY1" fmla="*/ 6502400 h 6502400"/>
              <a:gd name="connsiteX0" fmla="*/ 0 w 12255500"/>
              <a:gd name="connsiteY0" fmla="*/ 0 h 6502400"/>
              <a:gd name="connsiteX1" fmla="*/ 12255500 w 12255500"/>
              <a:gd name="connsiteY1" fmla="*/ 6502400 h 6502400"/>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Lst>
            <a:ahLst/>
            <a:cxnLst>
              <a:cxn ang="0">
                <a:pos x="connsiteX0" y="connsiteY0"/>
              </a:cxn>
              <a:cxn ang="0">
                <a:pos x="connsiteX1" y="connsiteY1"/>
              </a:cxn>
            </a:cxnLst>
            <a:rect l="l" t="t" r="r" b="b"/>
            <a:pathLst>
              <a:path w="10832865" h="6431165">
                <a:moveTo>
                  <a:pt x="0" y="0"/>
                </a:moveTo>
                <a:cubicBezTo>
                  <a:pt x="5039409" y="66965"/>
                  <a:pt x="9378983" y="4488796"/>
                  <a:pt x="10832865" y="6431165"/>
                </a:cubicBezTo>
              </a:path>
            </a:pathLst>
          </a:cu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2" name="正方形/長方形 1">
                <a:extLst>
                  <a:ext uri="{FF2B5EF4-FFF2-40B4-BE49-F238E27FC236}">
                    <a16:creationId xmlns:a16="http://schemas.microsoft.com/office/drawing/2014/main" id="{6A52CD7C-C538-4008-A81B-6E288417C2EA}"/>
                  </a:ext>
                </a:extLst>
              </p:cNvPr>
              <p:cNvSpPr/>
              <p:nvPr/>
            </p:nvSpPr>
            <p:spPr>
              <a:xfrm>
                <a:off x="7977681" y="5156092"/>
                <a:ext cx="13420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1">
                          <a:latin typeface="Cambria Math" panose="02040503050406030204" pitchFamily="18" charset="0"/>
                          <a:ea typeface="Cambria Math" panose="02040503050406030204" pitchFamily="18" charset="0"/>
                        </a:rPr>
                        <m:t>𝟐𝟗</m:t>
                      </m:r>
                      <m:r>
                        <a:rPr lang="en-US" altLang="ja-JP" b="1" i="1">
                          <a:latin typeface="Cambria Math" panose="02040503050406030204" pitchFamily="18" charset="0"/>
                          <a:ea typeface="Cambria Math" panose="02040503050406030204" pitchFamily="18" charset="0"/>
                        </a:rPr>
                        <m:t>.</m:t>
                      </m:r>
                      <m:r>
                        <a:rPr lang="en-US" altLang="ja-JP" b="1" i="1">
                          <a:latin typeface="Cambria Math" panose="02040503050406030204" pitchFamily="18" charset="0"/>
                          <a:ea typeface="Cambria Math" panose="02040503050406030204" pitchFamily="18" charset="0"/>
                        </a:rPr>
                        <m:t>𝟒</m:t>
                      </m:r>
                      <m:r>
                        <a:rPr lang="en-US" altLang="ja-JP" b="1" i="1">
                          <a:latin typeface="Cambria Math" panose="02040503050406030204" pitchFamily="18" charset="0"/>
                          <a:ea typeface="Cambria Math" panose="02040503050406030204" pitchFamily="18" charset="0"/>
                        </a:rPr>
                        <m:t>[</m:t>
                      </m:r>
                      <m:r>
                        <a:rPr lang="en-US" altLang="ja-JP" b="1" i="1">
                          <a:latin typeface="Cambria Math" panose="02040503050406030204" pitchFamily="18" charset="0"/>
                          <a:ea typeface="Cambria Math" panose="02040503050406030204" pitchFamily="18" charset="0"/>
                        </a:rPr>
                        <m:t>𝒎</m:t>
                      </m:r>
                      <m:r>
                        <a:rPr lang="en-US" altLang="ja-JP" b="1" i="1">
                          <a:latin typeface="Cambria Math" panose="02040503050406030204" pitchFamily="18" charset="0"/>
                          <a:ea typeface="Cambria Math" panose="02040503050406030204" pitchFamily="18" charset="0"/>
                        </a:rPr>
                        <m:t>/</m:t>
                      </m:r>
                      <m:r>
                        <a:rPr lang="en-US" altLang="ja-JP" b="1" i="1">
                          <a:latin typeface="Cambria Math" panose="02040503050406030204" pitchFamily="18" charset="0"/>
                          <a:ea typeface="Cambria Math" panose="02040503050406030204" pitchFamily="18" charset="0"/>
                        </a:rPr>
                        <m:t>𝒔</m:t>
                      </m:r>
                      <m:r>
                        <a:rPr lang="en-US" altLang="ja-JP" b="1" i="1">
                          <a:latin typeface="Cambria Math" panose="02040503050406030204" pitchFamily="18" charset="0"/>
                          <a:ea typeface="Cambria Math" panose="02040503050406030204" pitchFamily="18" charset="0"/>
                        </a:rPr>
                        <m:t>]</m:t>
                      </m:r>
                    </m:oMath>
                  </m:oMathPara>
                </a14:m>
                <a:endParaRPr lang="ja-JP" altLang="en-US" dirty="0">
                  <a:ea typeface="HG丸ｺﾞｼｯｸM-PRO" panose="020F0600000000000000" pitchFamily="50" charset="-128"/>
                </a:endParaRPr>
              </a:p>
            </p:txBody>
          </p:sp>
        </mc:Choice>
        <mc:Fallback xmlns="">
          <p:sp>
            <p:nvSpPr>
              <p:cNvPr id="2" name="正方形/長方形 1">
                <a:extLst>
                  <a:ext uri="{FF2B5EF4-FFF2-40B4-BE49-F238E27FC236}">
                    <a16:creationId xmlns:a16="http://schemas.microsoft.com/office/drawing/2014/main" id="{6A52CD7C-C538-4008-A81B-6E288417C2EA}"/>
                  </a:ext>
                </a:extLst>
              </p:cNvPr>
              <p:cNvSpPr>
                <a:spLocks noRot="1" noChangeAspect="1" noMove="1" noResize="1" noEditPoints="1" noAdjustHandles="1" noChangeArrowheads="1" noChangeShapeType="1" noTextEdit="1"/>
              </p:cNvSpPr>
              <p:nvPr/>
            </p:nvSpPr>
            <p:spPr>
              <a:xfrm>
                <a:off x="7977681" y="5156092"/>
                <a:ext cx="1342034" cy="369332"/>
              </a:xfrm>
              <a:prstGeom prst="rect">
                <a:avLst/>
              </a:prstGeom>
              <a:blipFill>
                <a:blip r:embed="rId3"/>
                <a:stretch>
                  <a:fillRect b="-1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正方形/長方形 38">
                <a:extLst>
                  <a:ext uri="{FF2B5EF4-FFF2-40B4-BE49-F238E27FC236}">
                    <a16:creationId xmlns:a16="http://schemas.microsoft.com/office/drawing/2014/main" id="{F99922A9-D116-43D3-88AD-F39A751F60C7}"/>
                  </a:ext>
                </a:extLst>
              </p:cNvPr>
              <p:cNvSpPr/>
              <p:nvPr/>
            </p:nvSpPr>
            <p:spPr>
              <a:xfrm>
                <a:off x="7701305" y="4071174"/>
                <a:ext cx="10486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1">
                          <a:latin typeface="Cambria Math" panose="02040503050406030204" pitchFamily="18" charset="0"/>
                          <a:ea typeface="Cambria Math" panose="02040503050406030204" pitchFamily="18" charset="0"/>
                        </a:rPr>
                        <m:t>𝒕</m:t>
                      </m:r>
                      <m:r>
                        <a:rPr lang="en-US" altLang="ja-JP" b="1" i="1">
                          <a:latin typeface="Cambria Math" panose="02040503050406030204" pitchFamily="18" charset="0"/>
                          <a:ea typeface="Cambria Math" panose="02040503050406030204" pitchFamily="18" charset="0"/>
                        </a:rPr>
                        <m:t>=</m:t>
                      </m:r>
                      <m:r>
                        <a:rPr lang="en-US" altLang="ja-JP" b="1" i="1">
                          <a:latin typeface="Cambria Math" panose="02040503050406030204" pitchFamily="18" charset="0"/>
                          <a:ea typeface="Cambria Math" panose="02040503050406030204" pitchFamily="18" charset="0"/>
                        </a:rPr>
                        <m:t>𝟑</m:t>
                      </m:r>
                      <m:r>
                        <a:rPr lang="en-US" altLang="ja-JP" b="1" i="1">
                          <a:latin typeface="Cambria Math" panose="02040503050406030204" pitchFamily="18" charset="0"/>
                          <a:ea typeface="Cambria Math" panose="02040503050406030204" pitchFamily="18" charset="0"/>
                        </a:rPr>
                        <m:t>[</m:t>
                      </m:r>
                      <m:r>
                        <a:rPr lang="en-US" altLang="ja-JP" b="1" i="1">
                          <a:latin typeface="Cambria Math" panose="02040503050406030204" pitchFamily="18" charset="0"/>
                          <a:ea typeface="Cambria Math" panose="02040503050406030204" pitchFamily="18" charset="0"/>
                        </a:rPr>
                        <m:t>𝒔</m:t>
                      </m:r>
                      <m:r>
                        <a:rPr lang="en-US" altLang="ja-JP" b="1" i="1">
                          <a:latin typeface="Cambria Math" panose="02040503050406030204" pitchFamily="18" charset="0"/>
                          <a:ea typeface="Cambria Math" panose="02040503050406030204" pitchFamily="18" charset="0"/>
                        </a:rPr>
                        <m:t>]</m:t>
                      </m:r>
                    </m:oMath>
                  </m:oMathPara>
                </a14:m>
                <a:endParaRPr lang="ja-JP" altLang="en-US" dirty="0">
                  <a:ea typeface="HG丸ｺﾞｼｯｸM-PRO" panose="020F0600000000000000" pitchFamily="50" charset="-128"/>
                </a:endParaRPr>
              </a:p>
            </p:txBody>
          </p:sp>
        </mc:Choice>
        <mc:Fallback xmlns="">
          <p:sp>
            <p:nvSpPr>
              <p:cNvPr id="39" name="正方形/長方形 38">
                <a:extLst>
                  <a:ext uri="{FF2B5EF4-FFF2-40B4-BE49-F238E27FC236}">
                    <a16:creationId xmlns:a16="http://schemas.microsoft.com/office/drawing/2014/main" id="{F99922A9-D116-43D3-88AD-F39A751F60C7}"/>
                  </a:ext>
                </a:extLst>
              </p:cNvPr>
              <p:cNvSpPr>
                <a:spLocks noRot="1" noChangeAspect="1" noMove="1" noResize="1" noEditPoints="1" noAdjustHandles="1" noChangeArrowheads="1" noChangeShapeType="1" noTextEdit="1"/>
              </p:cNvSpPr>
              <p:nvPr/>
            </p:nvSpPr>
            <p:spPr>
              <a:xfrm>
                <a:off x="7701305" y="4071174"/>
                <a:ext cx="1048685" cy="369332"/>
              </a:xfrm>
              <a:prstGeom prst="rect">
                <a:avLst/>
              </a:prstGeom>
              <a:blipFill>
                <a:blip r:embed="rId4"/>
                <a:stretch>
                  <a:fillRect b="-1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正方形/長方形 50">
                <a:extLst>
                  <a:ext uri="{FF2B5EF4-FFF2-40B4-BE49-F238E27FC236}">
                    <a16:creationId xmlns:a16="http://schemas.microsoft.com/office/drawing/2014/main" id="{1E31B6B2-B0A6-4F3A-84B3-849BE7FC987B}"/>
                  </a:ext>
                </a:extLst>
              </p:cNvPr>
              <p:cNvSpPr/>
              <p:nvPr/>
            </p:nvSpPr>
            <p:spPr>
              <a:xfrm>
                <a:off x="9235533" y="4089846"/>
                <a:ext cx="10486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1">
                          <a:latin typeface="Cambria Math" panose="02040503050406030204" pitchFamily="18" charset="0"/>
                          <a:ea typeface="Cambria Math" panose="02040503050406030204" pitchFamily="18" charset="0"/>
                        </a:rPr>
                        <m:t>𝒕</m:t>
                      </m:r>
                      <m:r>
                        <a:rPr lang="en-US" altLang="ja-JP" b="1" i="1">
                          <a:latin typeface="Cambria Math" panose="02040503050406030204" pitchFamily="18" charset="0"/>
                          <a:ea typeface="Cambria Math" panose="02040503050406030204" pitchFamily="18" charset="0"/>
                        </a:rPr>
                        <m:t>=</m:t>
                      </m:r>
                      <m:r>
                        <a:rPr lang="en-US" altLang="ja-JP" b="1" i="1">
                          <a:latin typeface="Cambria Math" panose="02040503050406030204" pitchFamily="18" charset="0"/>
                          <a:ea typeface="Cambria Math" panose="02040503050406030204" pitchFamily="18" charset="0"/>
                        </a:rPr>
                        <m:t>𝟑</m:t>
                      </m:r>
                      <m:r>
                        <a:rPr lang="en-US" altLang="ja-JP" b="1" i="1">
                          <a:latin typeface="Cambria Math" panose="02040503050406030204" pitchFamily="18" charset="0"/>
                          <a:ea typeface="Cambria Math" panose="02040503050406030204" pitchFamily="18" charset="0"/>
                        </a:rPr>
                        <m:t>[</m:t>
                      </m:r>
                      <m:r>
                        <a:rPr lang="en-US" altLang="ja-JP" b="1" i="1">
                          <a:latin typeface="Cambria Math" panose="02040503050406030204" pitchFamily="18" charset="0"/>
                          <a:ea typeface="Cambria Math" panose="02040503050406030204" pitchFamily="18" charset="0"/>
                        </a:rPr>
                        <m:t>𝒔</m:t>
                      </m:r>
                      <m:r>
                        <a:rPr lang="en-US" altLang="ja-JP" b="1" i="1">
                          <a:latin typeface="Cambria Math" panose="02040503050406030204" pitchFamily="18" charset="0"/>
                          <a:ea typeface="Cambria Math" panose="02040503050406030204" pitchFamily="18" charset="0"/>
                        </a:rPr>
                        <m:t>]</m:t>
                      </m:r>
                    </m:oMath>
                  </m:oMathPara>
                </a14:m>
                <a:endParaRPr lang="ja-JP" altLang="en-US" dirty="0">
                  <a:ea typeface="HG丸ｺﾞｼｯｸM-PRO" panose="020F0600000000000000" pitchFamily="50" charset="-128"/>
                </a:endParaRPr>
              </a:p>
            </p:txBody>
          </p:sp>
        </mc:Choice>
        <mc:Fallback xmlns="">
          <p:sp>
            <p:nvSpPr>
              <p:cNvPr id="51" name="正方形/長方形 50">
                <a:extLst>
                  <a:ext uri="{FF2B5EF4-FFF2-40B4-BE49-F238E27FC236}">
                    <a16:creationId xmlns:a16="http://schemas.microsoft.com/office/drawing/2014/main" id="{1E31B6B2-B0A6-4F3A-84B3-849BE7FC987B}"/>
                  </a:ext>
                </a:extLst>
              </p:cNvPr>
              <p:cNvSpPr>
                <a:spLocks noRot="1" noChangeAspect="1" noMove="1" noResize="1" noEditPoints="1" noAdjustHandles="1" noChangeArrowheads="1" noChangeShapeType="1" noTextEdit="1"/>
              </p:cNvSpPr>
              <p:nvPr/>
            </p:nvSpPr>
            <p:spPr>
              <a:xfrm>
                <a:off x="9235533" y="4089846"/>
                <a:ext cx="1048685" cy="369332"/>
              </a:xfrm>
              <a:prstGeom prst="rect">
                <a:avLst/>
              </a:prstGeom>
              <a:blipFill>
                <a:blip r:embed="rId5"/>
                <a:stretch>
                  <a:fillRect b="-16667"/>
                </a:stretch>
              </a:blipFill>
            </p:spPr>
            <p:txBody>
              <a:bodyPr/>
              <a:lstStyle/>
              <a:p>
                <a:r>
                  <a:rPr lang="ja-JP" altLang="en-US">
                    <a:noFill/>
                  </a:rPr>
                  <a:t> </a:t>
                </a:r>
              </a:p>
            </p:txBody>
          </p:sp>
        </mc:Fallback>
      </mc:AlternateContent>
      <p:sp>
        <p:nvSpPr>
          <p:cNvPr id="33" name="正方形/長方形 32">
            <a:extLst>
              <a:ext uri="{FF2B5EF4-FFF2-40B4-BE49-F238E27FC236}">
                <a16:creationId xmlns:a16="http://schemas.microsoft.com/office/drawing/2014/main" id="{CD535E1C-A10C-48A4-9A6E-2A8EBFA48CC5}"/>
              </a:ext>
            </a:extLst>
          </p:cNvPr>
          <p:cNvSpPr/>
          <p:nvPr/>
        </p:nvSpPr>
        <p:spPr>
          <a:xfrm>
            <a:off x="162615" y="881564"/>
            <a:ext cx="6366150" cy="954107"/>
          </a:xfrm>
          <a:prstGeom prst="rect">
            <a:avLst/>
          </a:prstGeom>
        </p:spPr>
        <p:txBody>
          <a:bodyPr wrap="square">
            <a:spAutoFit/>
          </a:bodyPr>
          <a:lstStyle/>
          <a:p>
            <a:pPr algn="just"/>
            <a:r>
              <a:rPr lang="ja-JP" altLang="en-US" sz="2800" dirty="0">
                <a:latin typeface="HG丸ｺﾞｼｯｸM-PRO" panose="020F0600000000000000" pitchFamily="50" charset="-128"/>
                <a:ea typeface="HG丸ｺﾞｼｯｸM-PRO" panose="020F0600000000000000" pitchFamily="50" charset="-128"/>
              </a:rPr>
              <a:t>（２）着地する瞬間の速度の水平成分および鉛直成分を求めなさい。</a:t>
            </a:r>
          </a:p>
        </p:txBody>
      </p:sp>
      <mc:AlternateContent xmlns:mc="http://schemas.openxmlformats.org/markup-compatibility/2006" xmlns:a14="http://schemas.microsoft.com/office/drawing/2010/main">
        <mc:Choice Requires="a14">
          <p:sp>
            <p:nvSpPr>
              <p:cNvPr id="35" name="正方形/長方形 34">
                <a:extLst>
                  <a:ext uri="{FF2B5EF4-FFF2-40B4-BE49-F238E27FC236}">
                    <a16:creationId xmlns:a16="http://schemas.microsoft.com/office/drawing/2014/main" id="{FAC4C656-2425-40B8-9429-E28C189E2083}"/>
                  </a:ext>
                </a:extLst>
              </p:cNvPr>
              <p:cNvSpPr/>
              <p:nvPr/>
            </p:nvSpPr>
            <p:spPr>
              <a:xfrm>
                <a:off x="373808" y="2435431"/>
                <a:ext cx="3584507"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800" b="1" i="1" smtClean="0">
                          <a:solidFill>
                            <a:schemeClr val="tx1"/>
                          </a:solidFill>
                          <a:latin typeface="Cambria Math" panose="02040503050406030204" pitchFamily="18" charset="0"/>
                        </a:rPr>
                        <m:t>𝒗</m:t>
                      </m:r>
                      <m:r>
                        <a:rPr lang="en-US" altLang="ja-JP" sz="4800" b="1" i="1" smtClean="0">
                          <a:solidFill>
                            <a:schemeClr val="tx1"/>
                          </a:solidFill>
                          <a:latin typeface="Cambria Math" panose="02040503050406030204" pitchFamily="18" charset="0"/>
                        </a:rPr>
                        <m:t>=</m:t>
                      </m:r>
                      <m:sSub>
                        <m:sSubPr>
                          <m:ctrlPr>
                            <a:rPr lang="en-US" altLang="ja-JP" sz="4800" b="1" i="1">
                              <a:solidFill>
                                <a:schemeClr val="tx1"/>
                              </a:solidFill>
                              <a:latin typeface="Cambria Math" panose="02040503050406030204" pitchFamily="18" charset="0"/>
                            </a:rPr>
                          </m:ctrlPr>
                        </m:sSubPr>
                        <m:e>
                          <m:r>
                            <a:rPr lang="en-US" altLang="ja-JP" sz="4800" b="1" i="1">
                              <a:solidFill>
                                <a:schemeClr val="tx1"/>
                              </a:solidFill>
                              <a:latin typeface="Cambria Math" panose="02040503050406030204" pitchFamily="18" charset="0"/>
                            </a:rPr>
                            <m:t>𝒗</m:t>
                          </m:r>
                        </m:e>
                        <m:sub>
                          <m:r>
                            <a:rPr lang="en-US" altLang="ja-JP" sz="4800" b="1" i="1">
                              <a:solidFill>
                                <a:schemeClr val="tx1"/>
                              </a:solidFill>
                              <a:latin typeface="Cambria Math" panose="02040503050406030204" pitchFamily="18" charset="0"/>
                            </a:rPr>
                            <m:t>𝟎</m:t>
                          </m:r>
                        </m:sub>
                      </m:sSub>
                      <m:r>
                        <a:rPr lang="en-US" altLang="ja-JP" sz="4800" b="1" i="1">
                          <a:solidFill>
                            <a:schemeClr val="tx1"/>
                          </a:solidFill>
                          <a:latin typeface="Cambria Math" panose="02040503050406030204" pitchFamily="18" charset="0"/>
                        </a:rPr>
                        <m:t>+</m:t>
                      </m:r>
                      <m:r>
                        <a:rPr lang="en-US" altLang="ja-JP" sz="4800" b="1" i="1">
                          <a:solidFill>
                            <a:schemeClr val="tx1"/>
                          </a:solidFill>
                          <a:latin typeface="Cambria Math" panose="02040503050406030204" pitchFamily="18" charset="0"/>
                        </a:rPr>
                        <m:t>𝒂𝒕</m:t>
                      </m:r>
                    </m:oMath>
                  </m:oMathPara>
                </a14:m>
                <a:endParaRPr lang="ja-JP" altLang="en-US" sz="4800" b="1"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35" name="正方形/長方形 34">
                <a:extLst>
                  <a:ext uri="{FF2B5EF4-FFF2-40B4-BE49-F238E27FC236}">
                    <a16:creationId xmlns:a16="http://schemas.microsoft.com/office/drawing/2014/main" id="{FAC4C656-2425-40B8-9429-E28C189E2083}"/>
                  </a:ext>
                </a:extLst>
              </p:cNvPr>
              <p:cNvSpPr>
                <a:spLocks noRot="1" noChangeAspect="1" noMove="1" noResize="1" noEditPoints="1" noAdjustHandles="1" noChangeArrowheads="1" noChangeShapeType="1" noTextEdit="1"/>
              </p:cNvSpPr>
              <p:nvPr/>
            </p:nvSpPr>
            <p:spPr>
              <a:xfrm>
                <a:off x="373808" y="2435431"/>
                <a:ext cx="3584507" cy="830997"/>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正方形/長方形 36">
                <a:extLst>
                  <a:ext uri="{FF2B5EF4-FFF2-40B4-BE49-F238E27FC236}">
                    <a16:creationId xmlns:a16="http://schemas.microsoft.com/office/drawing/2014/main" id="{09A3DF69-8334-44FB-8A75-768DD4DFC9CD}"/>
                  </a:ext>
                </a:extLst>
              </p:cNvPr>
              <p:cNvSpPr/>
              <p:nvPr/>
            </p:nvSpPr>
            <p:spPr>
              <a:xfrm>
                <a:off x="162615" y="3219080"/>
                <a:ext cx="7031861" cy="8315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400" b="1" i="1" smtClean="0">
                              <a:solidFill>
                                <a:srgbClr val="FF0000"/>
                              </a:solidFill>
                              <a:latin typeface="Cambria Math" panose="02040503050406030204" pitchFamily="18" charset="0"/>
                            </a:rPr>
                          </m:ctrlPr>
                        </m:sSubPr>
                        <m:e>
                          <m:r>
                            <a:rPr lang="en-US" altLang="ja-JP" sz="4400" b="1" i="1" smtClean="0">
                              <a:solidFill>
                                <a:srgbClr val="FF0000"/>
                              </a:solidFill>
                              <a:latin typeface="Cambria Math" panose="02040503050406030204" pitchFamily="18" charset="0"/>
                            </a:rPr>
                            <m:t>𝒗</m:t>
                          </m:r>
                        </m:e>
                        <m:sub>
                          <m:r>
                            <a:rPr lang="en-US" altLang="ja-JP" sz="4400" b="1" i="1" smtClean="0">
                              <a:solidFill>
                                <a:srgbClr val="FF0000"/>
                              </a:solidFill>
                              <a:latin typeface="Cambria Math" panose="02040503050406030204" pitchFamily="18" charset="0"/>
                            </a:rPr>
                            <m:t>𝒚</m:t>
                          </m:r>
                        </m:sub>
                      </m:sSub>
                      <m:r>
                        <a:rPr lang="en-US" altLang="ja-JP" sz="4400" b="1" i="1" smtClean="0">
                          <a:solidFill>
                            <a:srgbClr val="FF0000"/>
                          </a:solidFill>
                          <a:latin typeface="Cambria Math" panose="02040503050406030204" pitchFamily="18" charset="0"/>
                        </a:rPr>
                        <m:t>=</m:t>
                      </m:r>
                      <m:r>
                        <a:rPr lang="en-US" altLang="ja-JP" sz="4400" b="1" i="1" smtClean="0">
                          <a:solidFill>
                            <a:srgbClr val="FF0000"/>
                          </a:solidFill>
                          <a:latin typeface="Cambria Math" panose="02040503050406030204" pitchFamily="18" charset="0"/>
                        </a:rPr>
                        <m:t>𝟗</m:t>
                      </m:r>
                      <m:r>
                        <a:rPr lang="en-US" altLang="ja-JP" sz="4400" b="1" i="1" smtClean="0">
                          <a:solidFill>
                            <a:srgbClr val="FF0000"/>
                          </a:solidFill>
                          <a:latin typeface="Cambria Math" panose="02040503050406030204" pitchFamily="18" charset="0"/>
                        </a:rPr>
                        <m:t>.</m:t>
                      </m:r>
                      <m:r>
                        <a:rPr lang="en-US" altLang="ja-JP" sz="4400" b="1" i="1" smtClean="0">
                          <a:solidFill>
                            <a:srgbClr val="FF0000"/>
                          </a:solidFill>
                          <a:latin typeface="Cambria Math" panose="02040503050406030204" pitchFamily="18" charset="0"/>
                        </a:rPr>
                        <m:t>𝟖</m:t>
                      </m:r>
                      <m:r>
                        <a:rPr lang="en-US" altLang="ja-JP" sz="4400" b="1" i="1" smtClean="0">
                          <a:solidFill>
                            <a:srgbClr val="FF0000"/>
                          </a:solidFill>
                          <a:latin typeface="Cambria Math" panose="02040503050406030204" pitchFamily="18" charset="0"/>
                          <a:ea typeface="Cambria Math" panose="02040503050406030204" pitchFamily="18" charset="0"/>
                        </a:rPr>
                        <m:t>×</m:t>
                      </m:r>
                      <m:r>
                        <a:rPr lang="en-US" altLang="ja-JP" sz="4400" b="1" i="1" smtClean="0">
                          <a:solidFill>
                            <a:srgbClr val="FF0000"/>
                          </a:solidFill>
                          <a:latin typeface="Cambria Math" panose="02040503050406030204" pitchFamily="18" charset="0"/>
                          <a:ea typeface="Cambria Math" panose="02040503050406030204" pitchFamily="18" charset="0"/>
                        </a:rPr>
                        <m:t>𝟑</m:t>
                      </m:r>
                      <m:r>
                        <a:rPr lang="en-US" altLang="ja-JP" sz="4400" b="1" i="1" smtClean="0">
                          <a:solidFill>
                            <a:srgbClr val="FF0000"/>
                          </a:solidFill>
                          <a:latin typeface="Cambria Math" panose="02040503050406030204" pitchFamily="18" charset="0"/>
                          <a:ea typeface="Cambria Math" panose="02040503050406030204" pitchFamily="18" charset="0"/>
                        </a:rPr>
                        <m:t>=</m:t>
                      </m:r>
                      <m:r>
                        <a:rPr lang="en-US" altLang="ja-JP" sz="4400" b="1" i="1" smtClean="0">
                          <a:solidFill>
                            <a:srgbClr val="FF0000"/>
                          </a:solidFill>
                          <a:latin typeface="Cambria Math" panose="02040503050406030204" pitchFamily="18" charset="0"/>
                          <a:ea typeface="Cambria Math" panose="02040503050406030204" pitchFamily="18" charset="0"/>
                        </a:rPr>
                        <m:t>𝟐𝟗</m:t>
                      </m:r>
                      <m:r>
                        <a:rPr lang="en-US" altLang="ja-JP" sz="4400" b="1" i="1" smtClean="0">
                          <a:solidFill>
                            <a:srgbClr val="FF0000"/>
                          </a:solidFill>
                          <a:latin typeface="Cambria Math" panose="02040503050406030204" pitchFamily="18" charset="0"/>
                          <a:ea typeface="Cambria Math" panose="02040503050406030204" pitchFamily="18" charset="0"/>
                        </a:rPr>
                        <m:t>.</m:t>
                      </m:r>
                      <m:r>
                        <a:rPr lang="en-US" altLang="ja-JP" sz="4400" b="1" i="1" smtClean="0">
                          <a:solidFill>
                            <a:srgbClr val="FF0000"/>
                          </a:solidFill>
                          <a:latin typeface="Cambria Math" panose="02040503050406030204" pitchFamily="18" charset="0"/>
                          <a:ea typeface="Cambria Math" panose="02040503050406030204" pitchFamily="18" charset="0"/>
                        </a:rPr>
                        <m:t>𝟒</m:t>
                      </m:r>
                      <m:r>
                        <a:rPr lang="en-US" altLang="ja-JP" sz="4400" b="1" i="1" smtClean="0">
                          <a:solidFill>
                            <a:srgbClr val="FF0000"/>
                          </a:solidFill>
                          <a:latin typeface="Cambria Math" panose="02040503050406030204" pitchFamily="18" charset="0"/>
                          <a:ea typeface="Cambria Math" panose="02040503050406030204" pitchFamily="18" charset="0"/>
                        </a:rPr>
                        <m:t>[</m:t>
                      </m:r>
                      <m:r>
                        <a:rPr lang="en-US" altLang="ja-JP" sz="4400" b="1" i="1" smtClean="0">
                          <a:solidFill>
                            <a:srgbClr val="FF0000"/>
                          </a:solidFill>
                          <a:latin typeface="Cambria Math" panose="02040503050406030204" pitchFamily="18" charset="0"/>
                          <a:ea typeface="Cambria Math" panose="02040503050406030204" pitchFamily="18" charset="0"/>
                        </a:rPr>
                        <m:t>𝒎</m:t>
                      </m:r>
                      <m:r>
                        <a:rPr lang="en-US" altLang="ja-JP" sz="4400" b="1" i="1" smtClean="0">
                          <a:solidFill>
                            <a:srgbClr val="FF0000"/>
                          </a:solidFill>
                          <a:latin typeface="Cambria Math" panose="02040503050406030204" pitchFamily="18" charset="0"/>
                          <a:ea typeface="Cambria Math" panose="02040503050406030204" pitchFamily="18" charset="0"/>
                        </a:rPr>
                        <m:t>/</m:t>
                      </m:r>
                      <m:r>
                        <a:rPr lang="en-US" altLang="ja-JP" sz="4400" b="1" i="1" smtClean="0">
                          <a:solidFill>
                            <a:srgbClr val="FF0000"/>
                          </a:solidFill>
                          <a:latin typeface="Cambria Math" panose="02040503050406030204" pitchFamily="18" charset="0"/>
                          <a:ea typeface="Cambria Math" panose="02040503050406030204" pitchFamily="18" charset="0"/>
                        </a:rPr>
                        <m:t>𝒔</m:t>
                      </m:r>
                      <m:r>
                        <a:rPr lang="en-US" altLang="ja-JP" sz="4400" b="1" i="1" smtClean="0">
                          <a:solidFill>
                            <a:srgbClr val="FF0000"/>
                          </a:solidFill>
                          <a:latin typeface="Cambria Math" panose="02040503050406030204" pitchFamily="18" charset="0"/>
                          <a:ea typeface="Cambria Math" panose="02040503050406030204" pitchFamily="18" charset="0"/>
                        </a:rPr>
                        <m:t>]</m:t>
                      </m:r>
                    </m:oMath>
                  </m:oMathPara>
                </a14:m>
                <a:endParaRPr lang="ja-JP" altLang="en-US" sz="4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37" name="正方形/長方形 36">
                <a:extLst>
                  <a:ext uri="{FF2B5EF4-FFF2-40B4-BE49-F238E27FC236}">
                    <a16:creationId xmlns:a16="http://schemas.microsoft.com/office/drawing/2014/main" id="{09A3DF69-8334-44FB-8A75-768DD4DFC9CD}"/>
                  </a:ext>
                </a:extLst>
              </p:cNvPr>
              <p:cNvSpPr>
                <a:spLocks noRot="1" noChangeAspect="1" noMove="1" noResize="1" noEditPoints="1" noAdjustHandles="1" noChangeArrowheads="1" noChangeShapeType="1" noTextEdit="1"/>
              </p:cNvSpPr>
              <p:nvPr/>
            </p:nvSpPr>
            <p:spPr>
              <a:xfrm>
                <a:off x="162615" y="3219080"/>
                <a:ext cx="7031861" cy="831574"/>
              </a:xfrm>
              <a:prstGeom prst="rect">
                <a:avLst/>
              </a:prstGeom>
              <a:blipFill>
                <a:blip r:embed="rId7"/>
                <a:stretch>
                  <a:fillRect/>
                </a:stretch>
              </a:blipFill>
            </p:spPr>
            <p:txBody>
              <a:bodyPr/>
              <a:lstStyle/>
              <a:p>
                <a:r>
                  <a:rPr lang="ja-JP" altLang="en-US">
                    <a:noFill/>
                  </a:rPr>
                  <a:t> </a:t>
                </a:r>
              </a:p>
            </p:txBody>
          </p:sp>
        </mc:Fallback>
      </mc:AlternateContent>
      <p:sp>
        <p:nvSpPr>
          <p:cNvPr id="38" name="正方形/長方形 37">
            <a:extLst>
              <a:ext uri="{FF2B5EF4-FFF2-40B4-BE49-F238E27FC236}">
                <a16:creationId xmlns:a16="http://schemas.microsoft.com/office/drawing/2014/main" id="{98FF79E0-8640-44B6-B436-ED1F42A7B3C3}"/>
              </a:ext>
            </a:extLst>
          </p:cNvPr>
          <p:cNvSpPr/>
          <p:nvPr/>
        </p:nvSpPr>
        <p:spPr>
          <a:xfrm>
            <a:off x="335869" y="1943242"/>
            <a:ext cx="2031325" cy="646331"/>
          </a:xfrm>
          <a:prstGeom prst="rect">
            <a:avLst/>
          </a:prstGeom>
        </p:spPr>
        <p:txBody>
          <a:bodyPr wrap="none">
            <a:spAutoFit/>
          </a:bodyPr>
          <a:lstStyle/>
          <a:p>
            <a:r>
              <a:rPr lang="ja-JP" altLang="en-US" sz="3600" dirty="0">
                <a:latin typeface="HG丸ｺﾞｼｯｸM-PRO" panose="020F0600000000000000" pitchFamily="50" charset="-128"/>
                <a:ea typeface="HG丸ｺﾞｼｯｸM-PRO" panose="020F0600000000000000" pitchFamily="50" charset="-128"/>
              </a:rPr>
              <a:t>鉛直成分</a:t>
            </a:r>
            <a:endParaRPr lang="ja-JP" altLang="en-US" sz="36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3" name="正方形/長方形 2">
                <a:extLst>
                  <a:ext uri="{FF2B5EF4-FFF2-40B4-BE49-F238E27FC236}">
                    <a16:creationId xmlns:a16="http://schemas.microsoft.com/office/drawing/2014/main" id="{0D623C0B-F858-4DE0-8508-70A9050B4217}"/>
                  </a:ext>
                </a:extLst>
              </p:cNvPr>
              <p:cNvSpPr/>
              <p:nvPr/>
            </p:nvSpPr>
            <p:spPr>
              <a:xfrm>
                <a:off x="9525482" y="4797233"/>
                <a:ext cx="485966" cy="3947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b="1" i="1" smtClean="0">
                              <a:solidFill>
                                <a:srgbClr val="FF0000"/>
                              </a:solidFill>
                              <a:latin typeface="Cambria Math" panose="02040503050406030204" pitchFamily="18" charset="0"/>
                            </a:rPr>
                          </m:ctrlPr>
                        </m:sSubPr>
                        <m:e>
                          <m:r>
                            <a:rPr lang="en-US" altLang="ja-JP" b="1" i="1">
                              <a:solidFill>
                                <a:srgbClr val="FF0000"/>
                              </a:solidFill>
                              <a:latin typeface="Cambria Math" panose="02040503050406030204" pitchFamily="18" charset="0"/>
                            </a:rPr>
                            <m:t>𝒗</m:t>
                          </m:r>
                        </m:e>
                        <m:sub>
                          <m:r>
                            <a:rPr lang="en-US" altLang="ja-JP" b="1" i="1" smtClean="0">
                              <a:solidFill>
                                <a:srgbClr val="FF0000"/>
                              </a:solidFill>
                              <a:latin typeface="Cambria Math" panose="02040503050406030204" pitchFamily="18" charset="0"/>
                            </a:rPr>
                            <m:t>𝒚</m:t>
                          </m:r>
                        </m:sub>
                      </m:sSub>
                    </m:oMath>
                  </m:oMathPara>
                </a14:m>
                <a:endParaRPr lang="ja-JP" altLang="en-US" dirty="0">
                  <a:solidFill>
                    <a:srgbClr val="FF0000"/>
                  </a:solidFill>
                  <a:ea typeface="HG丸ｺﾞｼｯｸM-PRO" panose="020F0600000000000000" pitchFamily="50" charset="-128"/>
                </a:endParaRPr>
              </a:p>
            </p:txBody>
          </p:sp>
        </mc:Choice>
        <mc:Fallback xmlns="">
          <p:sp>
            <p:nvSpPr>
              <p:cNvPr id="3" name="正方形/長方形 2">
                <a:extLst>
                  <a:ext uri="{FF2B5EF4-FFF2-40B4-BE49-F238E27FC236}">
                    <a16:creationId xmlns:a16="http://schemas.microsoft.com/office/drawing/2014/main" id="{0D623C0B-F858-4DE0-8508-70A9050B4217}"/>
                  </a:ext>
                </a:extLst>
              </p:cNvPr>
              <p:cNvSpPr>
                <a:spLocks noRot="1" noChangeAspect="1" noMove="1" noResize="1" noEditPoints="1" noAdjustHandles="1" noChangeArrowheads="1" noChangeShapeType="1" noTextEdit="1"/>
              </p:cNvSpPr>
              <p:nvPr/>
            </p:nvSpPr>
            <p:spPr>
              <a:xfrm>
                <a:off x="9525482" y="4797233"/>
                <a:ext cx="485966" cy="394788"/>
              </a:xfrm>
              <a:prstGeom prst="rect">
                <a:avLst/>
              </a:prstGeom>
              <a:blipFill>
                <a:blip r:embed="rId8"/>
                <a:stretch>
                  <a:fillRect b="-4615"/>
                </a:stretch>
              </a:blipFill>
            </p:spPr>
            <p:txBody>
              <a:bodyPr/>
              <a:lstStyle/>
              <a:p>
                <a:r>
                  <a:rPr lang="ja-JP" altLang="en-US">
                    <a:noFill/>
                  </a:rPr>
                  <a:t> </a:t>
                </a:r>
              </a:p>
            </p:txBody>
          </p:sp>
        </mc:Fallback>
      </mc:AlternateContent>
      <p:sp>
        <p:nvSpPr>
          <p:cNvPr id="53" name="正方形/長方形 52">
            <a:extLst>
              <a:ext uri="{FF2B5EF4-FFF2-40B4-BE49-F238E27FC236}">
                <a16:creationId xmlns:a16="http://schemas.microsoft.com/office/drawing/2014/main" id="{D6626A1F-FB66-4A87-BDE3-2E6FDB347BB1}"/>
              </a:ext>
            </a:extLst>
          </p:cNvPr>
          <p:cNvSpPr/>
          <p:nvPr/>
        </p:nvSpPr>
        <p:spPr>
          <a:xfrm>
            <a:off x="398886" y="4234005"/>
            <a:ext cx="2031325" cy="646331"/>
          </a:xfrm>
          <a:prstGeom prst="rect">
            <a:avLst/>
          </a:prstGeom>
        </p:spPr>
        <p:txBody>
          <a:bodyPr wrap="none">
            <a:spAutoFit/>
          </a:bodyPr>
          <a:lstStyle/>
          <a:p>
            <a:r>
              <a:rPr lang="ja-JP" altLang="en-US" sz="3600" dirty="0">
                <a:latin typeface="HG丸ｺﾞｼｯｸM-PRO" panose="020F0600000000000000" pitchFamily="50" charset="-128"/>
                <a:ea typeface="HG丸ｺﾞｼｯｸM-PRO" panose="020F0600000000000000" pitchFamily="50" charset="-128"/>
              </a:rPr>
              <a:t>水平成分</a:t>
            </a:r>
            <a:endParaRPr lang="ja-JP" altLang="en-US" sz="36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54" name="正方形/長方形 53">
                <a:extLst>
                  <a:ext uri="{FF2B5EF4-FFF2-40B4-BE49-F238E27FC236}">
                    <a16:creationId xmlns:a16="http://schemas.microsoft.com/office/drawing/2014/main" id="{6F47376A-4625-420F-B179-FD7461E3DAF3}"/>
                  </a:ext>
                </a:extLst>
              </p:cNvPr>
              <p:cNvSpPr/>
              <p:nvPr/>
            </p:nvSpPr>
            <p:spPr>
              <a:xfrm>
                <a:off x="216009" y="5030322"/>
                <a:ext cx="7187609" cy="1077218"/>
              </a:xfrm>
              <a:prstGeom prst="rect">
                <a:avLst/>
              </a:prstGeom>
            </p:spPr>
            <p:txBody>
              <a:bodyPr wrap="none">
                <a:spAutoFit/>
              </a:bodyPr>
              <a:lstStyle/>
              <a:p>
                <a:r>
                  <a:rPr lang="ja-JP" altLang="en-US" sz="3200" dirty="0">
                    <a:solidFill>
                      <a:srgbClr val="FF0000"/>
                    </a:solidFill>
                    <a:ea typeface="HG丸ｺﾞｼｯｸM-PRO" panose="020F0600000000000000" pitchFamily="50" charset="-128"/>
                  </a:rPr>
                  <a:t>水平成分</a:t>
                </a:r>
                <a14:m>
                  <m:oMath xmlns:m="http://schemas.openxmlformats.org/officeDocument/2006/math">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𝒗</m:t>
                        </m:r>
                      </m:e>
                      <m:sub>
                        <m:r>
                          <a:rPr lang="en-US" altLang="ja-JP" sz="3200" b="1" i="1" smtClean="0">
                            <a:solidFill>
                              <a:srgbClr val="FF0000"/>
                            </a:solidFill>
                            <a:latin typeface="Cambria Math" panose="02040503050406030204" pitchFamily="18" charset="0"/>
                          </a:rPr>
                          <m:t>𝒙</m:t>
                        </m:r>
                      </m:sub>
                    </m:sSub>
                  </m:oMath>
                </a14:m>
                <a:r>
                  <a:rPr lang="ja-JP" altLang="en-US" sz="3200" dirty="0">
                    <a:solidFill>
                      <a:srgbClr val="FF0000"/>
                    </a:solidFill>
                    <a:ea typeface="HG丸ｺﾞｼｯｸM-PRO" panose="020F0600000000000000" pitchFamily="50" charset="-128"/>
                  </a:rPr>
                  <a:t>は、等速直線運動だから、</a:t>
                </a:r>
                <a:endParaRPr lang="en-US" altLang="ja-JP" sz="3200" dirty="0">
                  <a:solidFill>
                    <a:srgbClr val="FF0000"/>
                  </a:solidFill>
                  <a:ea typeface="HG丸ｺﾞｼｯｸM-PRO" panose="020F0600000000000000" pitchFamily="50" charset="-128"/>
                </a:endParaRPr>
              </a:p>
              <a:p>
                <a:r>
                  <a:rPr lang="ja-JP" altLang="en-US" sz="3200" dirty="0">
                    <a:solidFill>
                      <a:srgbClr val="FF0000"/>
                    </a:solidFill>
                    <a:ea typeface="HG丸ｺﾞｼｯｸM-PRO" panose="020F0600000000000000" pitchFamily="50" charset="-128"/>
                  </a:rPr>
                  <a:t>初速度</a:t>
                </a:r>
                <a:r>
                  <a:rPr lang="en-US" altLang="ja-JP" sz="3200" dirty="0">
                    <a:solidFill>
                      <a:srgbClr val="FF0000"/>
                    </a:solidFill>
                    <a:ea typeface="HG丸ｺﾞｼｯｸM-PRO" panose="020F0600000000000000" pitchFamily="50" charset="-128"/>
                  </a:rPr>
                  <a:t>4.9</a:t>
                </a:r>
                <a:r>
                  <a:rPr lang="en-US" altLang="ja-JP" sz="3200" b="1" dirty="0">
                    <a:solidFill>
                      <a:srgbClr val="FF0000"/>
                    </a:solidFill>
                    <a:ea typeface="Cambria Math" panose="02040503050406030204" pitchFamily="18" charset="0"/>
                  </a:rPr>
                  <a:t> </a:t>
                </a:r>
                <a14:m>
                  <m:oMath xmlns:m="http://schemas.openxmlformats.org/officeDocument/2006/math">
                    <m:r>
                      <a:rPr lang="en-US" altLang="ja-JP" sz="3200" b="1" i="1">
                        <a:solidFill>
                          <a:srgbClr val="FF0000"/>
                        </a:solidFill>
                        <a:latin typeface="Cambria Math" panose="02040503050406030204" pitchFamily="18" charset="0"/>
                        <a:ea typeface="Cambria Math" panose="02040503050406030204" pitchFamily="18" charset="0"/>
                      </a:rPr>
                      <m:t>[</m:t>
                    </m:r>
                    <m:r>
                      <a:rPr lang="en-US" altLang="ja-JP" sz="3200" b="1" i="1">
                        <a:solidFill>
                          <a:srgbClr val="FF0000"/>
                        </a:solidFill>
                        <a:latin typeface="Cambria Math" panose="02040503050406030204" pitchFamily="18" charset="0"/>
                        <a:ea typeface="Cambria Math" panose="02040503050406030204" pitchFamily="18" charset="0"/>
                      </a:rPr>
                      <m:t>𝒎</m:t>
                    </m:r>
                    <m:r>
                      <a:rPr lang="en-US" altLang="ja-JP" sz="3200" b="1" i="1">
                        <a:solidFill>
                          <a:srgbClr val="FF0000"/>
                        </a:solidFill>
                        <a:latin typeface="Cambria Math" panose="02040503050406030204" pitchFamily="18" charset="0"/>
                        <a:ea typeface="Cambria Math" panose="02040503050406030204" pitchFamily="18" charset="0"/>
                      </a:rPr>
                      <m:t>/</m:t>
                    </m:r>
                    <m:r>
                      <a:rPr lang="en-US" altLang="ja-JP" sz="3200" b="1" i="1">
                        <a:solidFill>
                          <a:srgbClr val="FF0000"/>
                        </a:solidFill>
                        <a:latin typeface="Cambria Math" panose="02040503050406030204" pitchFamily="18" charset="0"/>
                        <a:ea typeface="Cambria Math" panose="02040503050406030204" pitchFamily="18" charset="0"/>
                      </a:rPr>
                      <m:t>𝒔</m:t>
                    </m:r>
                    <m:r>
                      <a:rPr lang="en-US" altLang="ja-JP" sz="3200" b="1" i="1">
                        <a:solidFill>
                          <a:srgbClr val="FF0000"/>
                        </a:solidFill>
                        <a:latin typeface="Cambria Math" panose="02040503050406030204" pitchFamily="18" charset="0"/>
                        <a:ea typeface="Cambria Math" panose="02040503050406030204" pitchFamily="18" charset="0"/>
                      </a:rPr>
                      <m:t>]</m:t>
                    </m:r>
                  </m:oMath>
                </a14:m>
                <a:r>
                  <a:rPr lang="ja-JP" altLang="en-US" sz="3200" dirty="0">
                    <a:solidFill>
                      <a:srgbClr val="FF0000"/>
                    </a:solidFill>
                    <a:ea typeface="HG丸ｺﾞｼｯｸM-PRO" panose="020F0600000000000000" pitchFamily="50" charset="-128"/>
                  </a:rPr>
                  <a:t>から変わらない。</a:t>
                </a:r>
              </a:p>
            </p:txBody>
          </p:sp>
        </mc:Choice>
        <mc:Fallback xmlns="">
          <p:sp>
            <p:nvSpPr>
              <p:cNvPr id="54" name="正方形/長方形 53">
                <a:extLst>
                  <a:ext uri="{FF2B5EF4-FFF2-40B4-BE49-F238E27FC236}">
                    <a16:creationId xmlns:a16="http://schemas.microsoft.com/office/drawing/2014/main" id="{6F47376A-4625-420F-B179-FD7461E3DAF3}"/>
                  </a:ext>
                </a:extLst>
              </p:cNvPr>
              <p:cNvSpPr>
                <a:spLocks noRot="1" noChangeAspect="1" noMove="1" noResize="1" noEditPoints="1" noAdjustHandles="1" noChangeArrowheads="1" noChangeShapeType="1" noTextEdit="1"/>
              </p:cNvSpPr>
              <p:nvPr/>
            </p:nvSpPr>
            <p:spPr>
              <a:xfrm>
                <a:off x="216009" y="5030322"/>
                <a:ext cx="7187609" cy="1077218"/>
              </a:xfrm>
              <a:prstGeom prst="rect">
                <a:avLst/>
              </a:prstGeom>
              <a:blipFill>
                <a:blip r:embed="rId9"/>
                <a:stretch>
                  <a:fillRect l="-2119" t="-10169" r="-1441" b="-1864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5" name="正方形/長方形 54">
                <a:extLst>
                  <a:ext uri="{FF2B5EF4-FFF2-40B4-BE49-F238E27FC236}">
                    <a16:creationId xmlns:a16="http://schemas.microsoft.com/office/drawing/2014/main" id="{BE0C4F9C-32FF-44F0-9F68-E9CCB43C0CCC}"/>
                  </a:ext>
                </a:extLst>
              </p:cNvPr>
              <p:cNvSpPr/>
              <p:nvPr/>
            </p:nvSpPr>
            <p:spPr>
              <a:xfrm>
                <a:off x="9243582" y="5163047"/>
                <a:ext cx="13420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rgbClr val="FF0000"/>
                          </a:solidFill>
                          <a:latin typeface="Cambria Math" panose="02040503050406030204" pitchFamily="18" charset="0"/>
                          <a:ea typeface="Cambria Math" panose="02040503050406030204" pitchFamily="18" charset="0"/>
                        </a:rPr>
                        <m:t>𝟐𝟗</m:t>
                      </m:r>
                      <m:r>
                        <a:rPr lang="en-US" altLang="ja-JP" b="1" i="1" smtClean="0">
                          <a:solidFill>
                            <a:srgbClr val="FF0000"/>
                          </a:solidFill>
                          <a:latin typeface="Cambria Math" panose="02040503050406030204" pitchFamily="18" charset="0"/>
                          <a:ea typeface="Cambria Math" panose="02040503050406030204" pitchFamily="18" charset="0"/>
                        </a:rPr>
                        <m:t>.</m:t>
                      </m:r>
                      <m:r>
                        <a:rPr lang="en-US" altLang="ja-JP" b="1" i="1" smtClean="0">
                          <a:solidFill>
                            <a:srgbClr val="FF0000"/>
                          </a:solidFill>
                          <a:latin typeface="Cambria Math" panose="02040503050406030204" pitchFamily="18" charset="0"/>
                          <a:ea typeface="Cambria Math" panose="02040503050406030204" pitchFamily="18" charset="0"/>
                        </a:rPr>
                        <m:t>𝟒</m:t>
                      </m:r>
                      <m:r>
                        <a:rPr lang="en-US" altLang="ja-JP" b="1" i="1" smtClean="0">
                          <a:solidFill>
                            <a:srgbClr val="FF0000"/>
                          </a:solidFill>
                          <a:latin typeface="Cambria Math" panose="02040503050406030204" pitchFamily="18" charset="0"/>
                          <a:ea typeface="Cambria Math" panose="02040503050406030204" pitchFamily="18" charset="0"/>
                        </a:rPr>
                        <m:t>[</m:t>
                      </m:r>
                      <m:r>
                        <a:rPr lang="en-US" altLang="ja-JP" b="1" i="1" smtClean="0">
                          <a:solidFill>
                            <a:srgbClr val="FF0000"/>
                          </a:solidFill>
                          <a:latin typeface="Cambria Math" panose="02040503050406030204" pitchFamily="18" charset="0"/>
                          <a:ea typeface="Cambria Math" panose="02040503050406030204" pitchFamily="18" charset="0"/>
                        </a:rPr>
                        <m:t>𝒎</m:t>
                      </m:r>
                      <m:r>
                        <a:rPr lang="en-US" altLang="ja-JP" b="1" i="1" smtClean="0">
                          <a:solidFill>
                            <a:srgbClr val="FF0000"/>
                          </a:solidFill>
                          <a:latin typeface="Cambria Math" panose="02040503050406030204" pitchFamily="18" charset="0"/>
                          <a:ea typeface="Cambria Math" panose="02040503050406030204" pitchFamily="18" charset="0"/>
                        </a:rPr>
                        <m:t>/</m:t>
                      </m:r>
                      <m:r>
                        <a:rPr lang="en-US" altLang="ja-JP" b="1" i="1" smtClean="0">
                          <a:solidFill>
                            <a:srgbClr val="FF0000"/>
                          </a:solidFill>
                          <a:latin typeface="Cambria Math" panose="02040503050406030204" pitchFamily="18" charset="0"/>
                          <a:ea typeface="Cambria Math" panose="02040503050406030204" pitchFamily="18" charset="0"/>
                        </a:rPr>
                        <m:t>𝒔</m:t>
                      </m:r>
                      <m:r>
                        <a:rPr lang="en-US" altLang="ja-JP" b="1" i="1" smtClean="0">
                          <a:solidFill>
                            <a:srgbClr val="FF0000"/>
                          </a:solidFill>
                          <a:latin typeface="Cambria Math" panose="02040503050406030204" pitchFamily="18" charset="0"/>
                          <a:ea typeface="Cambria Math" panose="02040503050406030204" pitchFamily="18" charset="0"/>
                        </a:rPr>
                        <m:t>]</m:t>
                      </m:r>
                    </m:oMath>
                  </m:oMathPara>
                </a14:m>
                <a:endParaRPr lang="ja-JP" altLang="en-US" dirty="0">
                  <a:solidFill>
                    <a:srgbClr val="FF0000"/>
                  </a:solidFill>
                  <a:ea typeface="HG丸ｺﾞｼｯｸM-PRO" panose="020F0600000000000000" pitchFamily="50" charset="-128"/>
                </a:endParaRPr>
              </a:p>
            </p:txBody>
          </p:sp>
        </mc:Choice>
        <mc:Fallback xmlns="">
          <p:sp>
            <p:nvSpPr>
              <p:cNvPr id="55" name="正方形/長方形 54">
                <a:extLst>
                  <a:ext uri="{FF2B5EF4-FFF2-40B4-BE49-F238E27FC236}">
                    <a16:creationId xmlns:a16="http://schemas.microsoft.com/office/drawing/2014/main" id="{BE0C4F9C-32FF-44F0-9F68-E9CCB43C0CCC}"/>
                  </a:ext>
                </a:extLst>
              </p:cNvPr>
              <p:cNvSpPr>
                <a:spLocks noRot="1" noChangeAspect="1" noMove="1" noResize="1" noEditPoints="1" noAdjustHandles="1" noChangeArrowheads="1" noChangeShapeType="1" noTextEdit="1"/>
              </p:cNvSpPr>
              <p:nvPr/>
            </p:nvSpPr>
            <p:spPr>
              <a:xfrm>
                <a:off x="9243582" y="5163047"/>
                <a:ext cx="1342034" cy="369332"/>
              </a:xfrm>
              <a:prstGeom prst="rect">
                <a:avLst/>
              </a:prstGeom>
              <a:blipFill>
                <a:blip r:embed="rId10"/>
                <a:stretch>
                  <a:fillRect b="-14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6" name="正方形/長方形 55">
                <a:extLst>
                  <a:ext uri="{FF2B5EF4-FFF2-40B4-BE49-F238E27FC236}">
                    <a16:creationId xmlns:a16="http://schemas.microsoft.com/office/drawing/2014/main" id="{7BABD73A-40B1-4564-9800-4524FFAD9502}"/>
                  </a:ext>
                </a:extLst>
              </p:cNvPr>
              <p:cNvSpPr/>
              <p:nvPr/>
            </p:nvSpPr>
            <p:spPr>
              <a:xfrm>
                <a:off x="10486848" y="3862967"/>
                <a:ext cx="1133644" cy="369332"/>
              </a:xfrm>
              <a:prstGeom prst="rect">
                <a:avLst/>
              </a:prstGeom>
            </p:spPr>
            <p:txBody>
              <a:bodyPr wrap="none">
                <a:spAutoFit/>
              </a:bodyPr>
              <a:lstStyle/>
              <a:p>
                <a:r>
                  <a:rPr lang="en-US" altLang="ja-JP" dirty="0">
                    <a:solidFill>
                      <a:srgbClr val="FF0000"/>
                    </a:solidFill>
                    <a:ea typeface="HG丸ｺﾞｼｯｸM-PRO" panose="020F0600000000000000" pitchFamily="50" charset="-128"/>
                  </a:rPr>
                  <a:t>4.9</a:t>
                </a:r>
                <a:r>
                  <a:rPr lang="en-US" altLang="ja-JP" b="1" dirty="0">
                    <a:solidFill>
                      <a:srgbClr val="FF0000"/>
                    </a:solidFill>
                    <a:ea typeface="Cambria Math" panose="02040503050406030204" pitchFamily="18" charset="0"/>
                  </a:rPr>
                  <a:t> </a:t>
                </a:r>
                <a14:m>
                  <m:oMath xmlns:m="http://schemas.openxmlformats.org/officeDocument/2006/math">
                    <m:r>
                      <a:rPr lang="en-US" altLang="ja-JP" b="1" i="1">
                        <a:solidFill>
                          <a:srgbClr val="FF0000"/>
                        </a:solidFill>
                        <a:latin typeface="Cambria Math" panose="02040503050406030204" pitchFamily="18" charset="0"/>
                        <a:ea typeface="Cambria Math" panose="02040503050406030204" pitchFamily="18" charset="0"/>
                      </a:rPr>
                      <m:t>[</m:t>
                    </m:r>
                    <m:r>
                      <a:rPr lang="en-US" altLang="ja-JP" b="1" i="1">
                        <a:solidFill>
                          <a:srgbClr val="FF0000"/>
                        </a:solidFill>
                        <a:latin typeface="Cambria Math" panose="02040503050406030204" pitchFamily="18" charset="0"/>
                        <a:ea typeface="Cambria Math" panose="02040503050406030204" pitchFamily="18" charset="0"/>
                      </a:rPr>
                      <m:t>𝒎</m:t>
                    </m:r>
                    <m:r>
                      <a:rPr lang="en-US" altLang="ja-JP" b="1" i="1">
                        <a:solidFill>
                          <a:srgbClr val="FF0000"/>
                        </a:solidFill>
                        <a:latin typeface="Cambria Math" panose="02040503050406030204" pitchFamily="18" charset="0"/>
                        <a:ea typeface="Cambria Math" panose="02040503050406030204" pitchFamily="18" charset="0"/>
                      </a:rPr>
                      <m:t>/</m:t>
                    </m:r>
                    <m:r>
                      <a:rPr lang="en-US" altLang="ja-JP" b="1" i="1">
                        <a:solidFill>
                          <a:srgbClr val="FF0000"/>
                        </a:solidFill>
                        <a:latin typeface="Cambria Math" panose="02040503050406030204" pitchFamily="18" charset="0"/>
                        <a:ea typeface="Cambria Math" panose="02040503050406030204" pitchFamily="18" charset="0"/>
                      </a:rPr>
                      <m:t>𝒔</m:t>
                    </m:r>
                    <m:r>
                      <a:rPr lang="en-US" altLang="ja-JP" b="1" i="1">
                        <a:solidFill>
                          <a:srgbClr val="FF0000"/>
                        </a:solidFill>
                        <a:latin typeface="Cambria Math" panose="02040503050406030204" pitchFamily="18" charset="0"/>
                        <a:ea typeface="Cambria Math" panose="02040503050406030204" pitchFamily="18" charset="0"/>
                      </a:rPr>
                      <m:t>]</m:t>
                    </m:r>
                  </m:oMath>
                </a14:m>
                <a:endParaRPr lang="ja-JP" altLang="en-US" dirty="0">
                  <a:solidFill>
                    <a:srgbClr val="FF0000"/>
                  </a:solidFill>
                  <a:ea typeface="HG丸ｺﾞｼｯｸM-PRO" panose="020F0600000000000000" pitchFamily="50" charset="-128"/>
                </a:endParaRPr>
              </a:p>
            </p:txBody>
          </p:sp>
        </mc:Choice>
        <mc:Fallback xmlns="">
          <p:sp>
            <p:nvSpPr>
              <p:cNvPr id="56" name="正方形/長方形 55">
                <a:extLst>
                  <a:ext uri="{FF2B5EF4-FFF2-40B4-BE49-F238E27FC236}">
                    <a16:creationId xmlns:a16="http://schemas.microsoft.com/office/drawing/2014/main" id="{7BABD73A-40B1-4564-9800-4524FFAD9502}"/>
                  </a:ext>
                </a:extLst>
              </p:cNvPr>
              <p:cNvSpPr>
                <a:spLocks noRot="1" noChangeAspect="1" noMove="1" noResize="1" noEditPoints="1" noAdjustHandles="1" noChangeArrowheads="1" noChangeShapeType="1" noTextEdit="1"/>
              </p:cNvSpPr>
              <p:nvPr/>
            </p:nvSpPr>
            <p:spPr>
              <a:xfrm>
                <a:off x="10486848" y="3862967"/>
                <a:ext cx="1133644" cy="369332"/>
              </a:xfrm>
              <a:prstGeom prst="rect">
                <a:avLst/>
              </a:prstGeom>
              <a:blipFill>
                <a:blip r:embed="rId11"/>
                <a:stretch>
                  <a:fillRect l="-4301" t="-10000" r="-1613" b="-2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7" name="正方形/長方形 56">
                <a:extLst>
                  <a:ext uri="{FF2B5EF4-FFF2-40B4-BE49-F238E27FC236}">
                    <a16:creationId xmlns:a16="http://schemas.microsoft.com/office/drawing/2014/main" id="{1BFEE6AB-7E00-4941-86A7-7DA5DAB256D2}"/>
                  </a:ext>
                </a:extLst>
              </p:cNvPr>
              <p:cNvSpPr/>
              <p:nvPr/>
            </p:nvSpPr>
            <p:spPr>
              <a:xfrm>
                <a:off x="10661070" y="3523238"/>
                <a:ext cx="48276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b="1" i="1" smtClean="0">
                              <a:solidFill>
                                <a:srgbClr val="FF0000"/>
                              </a:solidFill>
                              <a:latin typeface="Cambria Math" panose="02040503050406030204" pitchFamily="18" charset="0"/>
                            </a:rPr>
                          </m:ctrlPr>
                        </m:sSubPr>
                        <m:e>
                          <m:r>
                            <a:rPr lang="en-US" altLang="ja-JP" b="1" i="1">
                              <a:solidFill>
                                <a:srgbClr val="FF0000"/>
                              </a:solidFill>
                              <a:latin typeface="Cambria Math" panose="02040503050406030204" pitchFamily="18" charset="0"/>
                            </a:rPr>
                            <m:t>𝒗</m:t>
                          </m:r>
                        </m:e>
                        <m:sub>
                          <m:r>
                            <a:rPr lang="en-US" altLang="ja-JP" b="1" i="1" smtClean="0">
                              <a:solidFill>
                                <a:srgbClr val="FF0000"/>
                              </a:solidFill>
                              <a:latin typeface="Cambria Math" panose="02040503050406030204" pitchFamily="18" charset="0"/>
                            </a:rPr>
                            <m:t>𝒙</m:t>
                          </m:r>
                        </m:sub>
                      </m:sSub>
                    </m:oMath>
                  </m:oMathPara>
                </a14:m>
                <a:endParaRPr lang="ja-JP" altLang="en-US" dirty="0">
                  <a:solidFill>
                    <a:srgbClr val="FF0000"/>
                  </a:solidFill>
                  <a:ea typeface="HG丸ｺﾞｼｯｸM-PRO" panose="020F0600000000000000" pitchFamily="50" charset="-128"/>
                </a:endParaRPr>
              </a:p>
            </p:txBody>
          </p:sp>
        </mc:Choice>
        <mc:Fallback xmlns="">
          <p:sp>
            <p:nvSpPr>
              <p:cNvPr id="57" name="正方形/長方形 56">
                <a:extLst>
                  <a:ext uri="{FF2B5EF4-FFF2-40B4-BE49-F238E27FC236}">
                    <a16:creationId xmlns:a16="http://schemas.microsoft.com/office/drawing/2014/main" id="{1BFEE6AB-7E00-4941-86A7-7DA5DAB256D2}"/>
                  </a:ext>
                </a:extLst>
              </p:cNvPr>
              <p:cNvSpPr>
                <a:spLocks noRot="1" noChangeAspect="1" noMove="1" noResize="1" noEditPoints="1" noAdjustHandles="1" noChangeArrowheads="1" noChangeShapeType="1" noTextEdit="1"/>
              </p:cNvSpPr>
              <p:nvPr/>
            </p:nvSpPr>
            <p:spPr>
              <a:xfrm>
                <a:off x="10661070" y="3523238"/>
                <a:ext cx="482761" cy="369332"/>
              </a:xfrm>
              <a:prstGeom prst="rect">
                <a:avLst/>
              </a:prstGeom>
              <a:blipFill>
                <a:blip r:embed="rId1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23444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animEffect transition="in" filter="wipe(down)">
                                      <p:cBhvr>
                                        <p:cTn id="7" dur="500"/>
                                        <p:tgtEl>
                                          <p:spTgt spid="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down)">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down)">
                                      <p:cBhvr>
                                        <p:cTn id="25" dur="50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ipe(down)">
                                      <p:cBhvr>
                                        <p:cTn id="30" dur="500"/>
                                        <p:tgtEl>
                                          <p:spTgt spid="5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down)">
                                      <p:cBhvr>
                                        <p:cTn id="35" dur="500"/>
                                        <p:tgtEl>
                                          <p:spTgt spid="5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down)">
                                      <p:cBhvr>
                                        <p:cTn id="3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 grpId="0"/>
      <p:bldP spid="54" grpId="0"/>
      <p:bldP spid="55" grpId="0"/>
      <p:bldP spid="56" grpId="0"/>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３．水平投射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2</a:t>
            </a:fld>
            <a:endParaRPr kumimoji="1" lang="ja-JP" altLang="en-US"/>
          </a:p>
        </p:txBody>
      </p:sp>
      <p:sp>
        <p:nvSpPr>
          <p:cNvPr id="9" name="正方形/長方形 8">
            <a:extLst>
              <a:ext uri="{FF2B5EF4-FFF2-40B4-BE49-F238E27FC236}">
                <a16:creationId xmlns:a16="http://schemas.microsoft.com/office/drawing/2014/main" id="{36D1A178-94DF-4951-8EC8-9760EB3CB3A2}"/>
              </a:ext>
            </a:extLst>
          </p:cNvPr>
          <p:cNvSpPr/>
          <p:nvPr/>
        </p:nvSpPr>
        <p:spPr>
          <a:xfrm>
            <a:off x="404795" y="1000986"/>
            <a:ext cx="11198492" cy="1754326"/>
          </a:xfrm>
          <a:prstGeom prst="rect">
            <a:avLst/>
          </a:prstGeom>
        </p:spPr>
        <p:txBody>
          <a:bodyPr wrap="square">
            <a:spAutoFit/>
          </a:bodyPr>
          <a:lstStyle/>
          <a:p>
            <a:r>
              <a:rPr lang="ja-JP" altLang="en-US" sz="3600" dirty="0">
                <a:ea typeface="HG丸ｺﾞｼｯｸM-PRO" panose="020F0600000000000000" pitchFamily="50" charset="-128"/>
              </a:rPr>
              <a:t>高さ</a:t>
            </a:r>
            <a:r>
              <a:rPr lang="en-US" altLang="ja-JP" sz="3600" dirty="0">
                <a:ea typeface="HG丸ｺﾞｼｯｸM-PRO" panose="020F0600000000000000" pitchFamily="50" charset="-128"/>
              </a:rPr>
              <a:t>19.6[m]</a:t>
            </a:r>
            <a:r>
              <a:rPr lang="ja-JP" altLang="en-US" sz="3600" dirty="0">
                <a:ea typeface="HG丸ｺﾞｼｯｸM-PRO" panose="020F0600000000000000" pitchFamily="50" charset="-128"/>
              </a:rPr>
              <a:t>地点から、物体Ａを真横に向かって、</a:t>
            </a:r>
            <a:r>
              <a:rPr lang="en-US" altLang="ja-JP" sz="3600" dirty="0">
                <a:ea typeface="HG丸ｺﾞｼｯｸM-PRO" panose="020F0600000000000000" pitchFamily="50" charset="-128"/>
              </a:rPr>
              <a:t>5m/s</a:t>
            </a:r>
            <a:r>
              <a:rPr lang="ja-JP" altLang="en-US" sz="3600" dirty="0">
                <a:ea typeface="HG丸ｺﾞｼｯｸM-PRO" panose="020F0600000000000000" pitchFamily="50" charset="-128"/>
              </a:rPr>
              <a:t>の速さで投げると同時に、物体Ｂを自由落下させた。</a:t>
            </a:r>
          </a:p>
        </p:txBody>
      </p:sp>
      <p:pic>
        <p:nvPicPr>
          <p:cNvPr id="11" name="図 10">
            <a:extLst>
              <a:ext uri="{FF2B5EF4-FFF2-40B4-BE49-F238E27FC236}">
                <a16:creationId xmlns:a16="http://schemas.microsoft.com/office/drawing/2014/main" id="{0E938196-6C0B-4B16-B923-C80194B49917}"/>
              </a:ext>
            </a:extLst>
          </p:cNvPr>
          <p:cNvPicPr>
            <a:picLocks noChangeAspect="1"/>
          </p:cNvPicPr>
          <p:nvPr/>
        </p:nvPicPr>
        <p:blipFill>
          <a:blip r:embed="rId2"/>
          <a:stretch>
            <a:fillRect/>
          </a:stretch>
        </p:blipFill>
        <p:spPr>
          <a:xfrm>
            <a:off x="7070790" y="3546343"/>
            <a:ext cx="4424525" cy="2706216"/>
          </a:xfrm>
          <a:prstGeom prst="rect">
            <a:avLst/>
          </a:prstGeom>
        </p:spPr>
      </p:pic>
      <p:sp>
        <p:nvSpPr>
          <p:cNvPr id="12" name="正方形/長方形 11">
            <a:extLst>
              <a:ext uri="{FF2B5EF4-FFF2-40B4-BE49-F238E27FC236}">
                <a16:creationId xmlns:a16="http://schemas.microsoft.com/office/drawing/2014/main" id="{DF3F0663-4FF8-4CFC-9BBF-37E00FEB079A}"/>
              </a:ext>
            </a:extLst>
          </p:cNvPr>
          <p:cNvSpPr/>
          <p:nvPr/>
        </p:nvSpPr>
        <p:spPr>
          <a:xfrm>
            <a:off x="444204" y="2827662"/>
            <a:ext cx="11726287" cy="646331"/>
          </a:xfrm>
          <a:prstGeom prst="rect">
            <a:avLst/>
          </a:prstGeom>
        </p:spPr>
        <p:txBody>
          <a:bodyPr wrap="none">
            <a:spAutoFit/>
          </a:bodyPr>
          <a:lstStyle/>
          <a:p>
            <a:r>
              <a:rPr lang="ja-JP" altLang="en-US" sz="3600" dirty="0">
                <a:ea typeface="HG丸ｺﾞｼｯｸM-PRO" panose="020F0600000000000000" pitchFamily="50" charset="-128"/>
              </a:rPr>
              <a:t>物体Ａと物体Ｂでは、どちらが早く地面に着地するか。</a:t>
            </a:r>
          </a:p>
        </p:txBody>
      </p:sp>
    </p:spTree>
    <p:extLst>
      <p:ext uri="{BB962C8B-B14F-4D97-AF65-F5344CB8AC3E}">
        <p14:creationId xmlns:p14="http://schemas.microsoft.com/office/powerpoint/2010/main" val="2701255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直線矢印コネクタ 73">
            <a:extLst>
              <a:ext uri="{FF2B5EF4-FFF2-40B4-BE49-F238E27FC236}">
                <a16:creationId xmlns:a16="http://schemas.microsoft.com/office/drawing/2014/main" id="{49D6662C-C10D-4F99-9B37-09FC8C0D7F5B}"/>
              </a:ext>
            </a:extLst>
          </p:cNvPr>
          <p:cNvCxnSpPr>
            <a:cxnSpLocks/>
          </p:cNvCxnSpPr>
          <p:nvPr/>
        </p:nvCxnSpPr>
        <p:spPr>
          <a:xfrm>
            <a:off x="7505809" y="1419676"/>
            <a:ext cx="3805595" cy="2411"/>
          </a:xfrm>
          <a:prstGeom prst="straightConnector1">
            <a:avLst/>
          </a:prstGeom>
          <a:ln w="190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３．水平投射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20</a:t>
            </a:fld>
            <a:endParaRPr kumimoji="1" lang="ja-JP" altLang="en-US"/>
          </a:p>
        </p:txBody>
      </p:sp>
      <p:cxnSp>
        <p:nvCxnSpPr>
          <p:cNvPr id="24" name="直線矢印コネクタ 23">
            <a:extLst>
              <a:ext uri="{FF2B5EF4-FFF2-40B4-BE49-F238E27FC236}">
                <a16:creationId xmlns:a16="http://schemas.microsoft.com/office/drawing/2014/main" id="{6A88F904-78D1-4756-844E-4D602896B58D}"/>
              </a:ext>
            </a:extLst>
          </p:cNvPr>
          <p:cNvCxnSpPr>
            <a:cxnSpLocks/>
          </p:cNvCxnSpPr>
          <p:nvPr/>
        </p:nvCxnSpPr>
        <p:spPr>
          <a:xfrm>
            <a:off x="8697706" y="1443358"/>
            <a:ext cx="0" cy="3128546"/>
          </a:xfrm>
          <a:prstGeom prst="straightConnector1">
            <a:avLst/>
          </a:prstGeom>
          <a:ln w="190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E2F9F894-1D4A-45B3-BD61-460B5BD7231B}"/>
              </a:ext>
            </a:extLst>
          </p:cNvPr>
          <p:cNvCxnSpPr>
            <a:cxnSpLocks/>
          </p:cNvCxnSpPr>
          <p:nvPr/>
        </p:nvCxnSpPr>
        <p:spPr>
          <a:xfrm flipH="1" flipV="1">
            <a:off x="7403618" y="4571904"/>
            <a:ext cx="3832194" cy="1"/>
          </a:xfrm>
          <a:prstGeom prst="straightConnector1">
            <a:avLst/>
          </a:prstGeom>
          <a:ln w="190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4" name="円/楕円 15">
            <a:extLst>
              <a:ext uri="{FF2B5EF4-FFF2-40B4-BE49-F238E27FC236}">
                <a16:creationId xmlns:a16="http://schemas.microsoft.com/office/drawing/2014/main" id="{543FBFF8-547A-491E-A7C7-47578D5CB450}"/>
              </a:ext>
            </a:extLst>
          </p:cNvPr>
          <p:cNvSpPr/>
          <p:nvPr/>
        </p:nvSpPr>
        <p:spPr>
          <a:xfrm>
            <a:off x="10224026" y="4353295"/>
            <a:ext cx="202238" cy="202238"/>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ea typeface="HG丸ｺﾞｼｯｸM-PRO" panose="020F0600000000000000" pitchFamily="50" charset="-128"/>
            </a:endParaRPr>
          </a:p>
        </p:txBody>
      </p:sp>
      <p:sp>
        <p:nvSpPr>
          <p:cNvPr id="36" name="円/楕円 15">
            <a:extLst>
              <a:ext uri="{FF2B5EF4-FFF2-40B4-BE49-F238E27FC236}">
                <a16:creationId xmlns:a16="http://schemas.microsoft.com/office/drawing/2014/main" id="{33F77D58-4FED-45F6-89A5-8E63B70CD72D}"/>
              </a:ext>
            </a:extLst>
          </p:cNvPr>
          <p:cNvSpPr/>
          <p:nvPr/>
        </p:nvSpPr>
        <p:spPr>
          <a:xfrm>
            <a:off x="8596587" y="1325196"/>
            <a:ext cx="202238" cy="202238"/>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ea typeface="HG丸ｺﾞｼｯｸM-PRO" panose="020F0600000000000000" pitchFamily="50" charset="-128"/>
            </a:endParaRPr>
          </a:p>
        </p:txBody>
      </p:sp>
      <p:cxnSp>
        <p:nvCxnSpPr>
          <p:cNvPr id="42" name="直線矢印コネクタ 41">
            <a:extLst>
              <a:ext uri="{FF2B5EF4-FFF2-40B4-BE49-F238E27FC236}">
                <a16:creationId xmlns:a16="http://schemas.microsoft.com/office/drawing/2014/main" id="{D9ECC53B-3EA7-4C52-BED0-5C3FD87EDF3C}"/>
              </a:ext>
            </a:extLst>
          </p:cNvPr>
          <p:cNvCxnSpPr>
            <a:cxnSpLocks/>
          </p:cNvCxnSpPr>
          <p:nvPr/>
        </p:nvCxnSpPr>
        <p:spPr>
          <a:xfrm>
            <a:off x="10309993" y="4488667"/>
            <a:ext cx="0" cy="17216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08717B9F-03DE-400D-81FD-BAA2A44B6C2A}"/>
              </a:ext>
            </a:extLst>
          </p:cNvPr>
          <p:cNvCxnSpPr>
            <a:cxnSpLocks/>
          </p:cNvCxnSpPr>
          <p:nvPr/>
        </p:nvCxnSpPr>
        <p:spPr>
          <a:xfrm>
            <a:off x="10352115" y="4478324"/>
            <a:ext cx="545876" cy="1732007"/>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180E14A9-C93D-426F-8097-C004162D18A9}"/>
              </a:ext>
            </a:extLst>
          </p:cNvPr>
          <p:cNvCxnSpPr>
            <a:cxnSpLocks/>
          </p:cNvCxnSpPr>
          <p:nvPr/>
        </p:nvCxnSpPr>
        <p:spPr>
          <a:xfrm>
            <a:off x="10904053" y="4447154"/>
            <a:ext cx="0" cy="1702839"/>
          </a:xfrm>
          <a:prstGeom prst="straightConnector1">
            <a:avLst/>
          </a:prstGeom>
          <a:ln w="1905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E43CF122-DEC8-4FB3-8D71-C8535FC63044}"/>
              </a:ext>
            </a:extLst>
          </p:cNvPr>
          <p:cNvCxnSpPr>
            <a:cxnSpLocks/>
          </p:cNvCxnSpPr>
          <p:nvPr/>
        </p:nvCxnSpPr>
        <p:spPr>
          <a:xfrm>
            <a:off x="10358177" y="4447154"/>
            <a:ext cx="54587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円/楕円 15">
            <a:extLst>
              <a:ext uri="{FF2B5EF4-FFF2-40B4-BE49-F238E27FC236}">
                <a16:creationId xmlns:a16="http://schemas.microsoft.com/office/drawing/2014/main" id="{FE2D70FE-F3F3-4757-A92B-7641D8834A80}"/>
              </a:ext>
            </a:extLst>
          </p:cNvPr>
          <p:cNvSpPr/>
          <p:nvPr/>
        </p:nvSpPr>
        <p:spPr>
          <a:xfrm>
            <a:off x="8596587" y="4353672"/>
            <a:ext cx="202238" cy="202238"/>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ea typeface="HG丸ｺﾞｼｯｸM-PRO" panose="020F0600000000000000" pitchFamily="50" charset="-128"/>
            </a:endParaRPr>
          </a:p>
        </p:txBody>
      </p:sp>
      <p:cxnSp>
        <p:nvCxnSpPr>
          <p:cNvPr id="49" name="直線矢印コネクタ 48">
            <a:extLst>
              <a:ext uri="{FF2B5EF4-FFF2-40B4-BE49-F238E27FC236}">
                <a16:creationId xmlns:a16="http://schemas.microsoft.com/office/drawing/2014/main" id="{75EE8431-061B-462A-9BAC-59637FFFA5C4}"/>
              </a:ext>
            </a:extLst>
          </p:cNvPr>
          <p:cNvCxnSpPr>
            <a:cxnSpLocks/>
          </p:cNvCxnSpPr>
          <p:nvPr/>
        </p:nvCxnSpPr>
        <p:spPr>
          <a:xfrm>
            <a:off x="8697706" y="4505290"/>
            <a:ext cx="0" cy="1705041"/>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F9599423-30A6-42AE-A034-4C91746F4387}"/>
              </a:ext>
            </a:extLst>
          </p:cNvPr>
          <p:cNvCxnSpPr>
            <a:cxnSpLocks/>
          </p:cNvCxnSpPr>
          <p:nvPr/>
        </p:nvCxnSpPr>
        <p:spPr>
          <a:xfrm>
            <a:off x="7752247" y="1422762"/>
            <a:ext cx="0" cy="312774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正方形/長方形 51">
            <a:extLst>
              <a:ext uri="{FF2B5EF4-FFF2-40B4-BE49-F238E27FC236}">
                <a16:creationId xmlns:a16="http://schemas.microsoft.com/office/drawing/2014/main" id="{C7C63EEC-EBE9-40AE-B028-D68EC30E57F8}"/>
              </a:ext>
            </a:extLst>
          </p:cNvPr>
          <p:cNvSpPr/>
          <p:nvPr/>
        </p:nvSpPr>
        <p:spPr>
          <a:xfrm>
            <a:off x="6559607" y="2557613"/>
            <a:ext cx="1069524" cy="400110"/>
          </a:xfrm>
          <a:prstGeom prst="rect">
            <a:avLst/>
          </a:prstGeom>
        </p:spPr>
        <p:txBody>
          <a:bodyPr wrap="none">
            <a:spAutoFit/>
          </a:bodyPr>
          <a:lstStyle/>
          <a:p>
            <a:r>
              <a:rPr lang="en-US" altLang="ja-JP" sz="2000" b="1" dirty="0">
                <a:solidFill>
                  <a:srgbClr val="FF0000"/>
                </a:solidFill>
                <a:latin typeface="HG丸ｺﾞｼｯｸM-PRO" panose="020F0600000000000000" pitchFamily="50" charset="-128"/>
                <a:ea typeface="HG丸ｺﾞｼｯｸM-PRO" panose="020F0600000000000000" pitchFamily="50" charset="-128"/>
              </a:rPr>
              <a:t>44.1</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ｍ</a:t>
            </a:r>
          </a:p>
        </p:txBody>
      </p:sp>
      <p:sp>
        <p:nvSpPr>
          <p:cNvPr id="61" name="楕円 60">
            <a:extLst>
              <a:ext uri="{FF2B5EF4-FFF2-40B4-BE49-F238E27FC236}">
                <a16:creationId xmlns:a16="http://schemas.microsoft.com/office/drawing/2014/main" id="{8F8AA13B-C9B3-49FB-8FC0-A8E098B98419}"/>
              </a:ext>
            </a:extLst>
          </p:cNvPr>
          <p:cNvSpPr/>
          <p:nvPr/>
        </p:nvSpPr>
        <p:spPr>
          <a:xfrm>
            <a:off x="10540904" y="4358041"/>
            <a:ext cx="178226" cy="178226"/>
          </a:xfrm>
          <a:prstGeom prst="ellipse">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69" name="正方形/長方形 68">
                <a:extLst>
                  <a:ext uri="{FF2B5EF4-FFF2-40B4-BE49-F238E27FC236}">
                    <a16:creationId xmlns:a16="http://schemas.microsoft.com/office/drawing/2014/main" id="{61232744-6A39-4038-9709-B5569962BEF7}"/>
                  </a:ext>
                </a:extLst>
              </p:cNvPr>
              <p:cNvSpPr/>
              <p:nvPr/>
            </p:nvSpPr>
            <p:spPr>
              <a:xfrm>
                <a:off x="9225229" y="973972"/>
                <a:ext cx="1133644" cy="369332"/>
              </a:xfrm>
              <a:prstGeom prst="rect">
                <a:avLst/>
              </a:prstGeom>
            </p:spPr>
            <p:txBody>
              <a:bodyPr wrap="none">
                <a:spAutoFit/>
              </a:bodyPr>
              <a:lstStyle/>
              <a:p>
                <a:r>
                  <a:rPr lang="en-US" altLang="ja-JP" dirty="0">
                    <a:ea typeface="HG丸ｺﾞｼｯｸM-PRO" panose="020F0600000000000000" pitchFamily="50" charset="-128"/>
                  </a:rPr>
                  <a:t>4.9</a:t>
                </a:r>
                <a:r>
                  <a:rPr lang="en-US" altLang="ja-JP" b="1" dirty="0">
                    <a:ea typeface="Cambria Math" panose="02040503050406030204" pitchFamily="18" charset="0"/>
                  </a:rPr>
                  <a:t> </a:t>
                </a:r>
                <a14:m>
                  <m:oMath xmlns:m="http://schemas.openxmlformats.org/officeDocument/2006/math">
                    <m:r>
                      <a:rPr lang="en-US" altLang="ja-JP" b="1" i="1">
                        <a:latin typeface="Cambria Math" panose="02040503050406030204" pitchFamily="18" charset="0"/>
                        <a:ea typeface="Cambria Math" panose="02040503050406030204" pitchFamily="18" charset="0"/>
                      </a:rPr>
                      <m:t>[</m:t>
                    </m:r>
                    <m:r>
                      <a:rPr lang="en-US" altLang="ja-JP" b="1" i="1">
                        <a:latin typeface="Cambria Math" panose="02040503050406030204" pitchFamily="18" charset="0"/>
                        <a:ea typeface="Cambria Math" panose="02040503050406030204" pitchFamily="18" charset="0"/>
                      </a:rPr>
                      <m:t>𝒎</m:t>
                    </m:r>
                    <m:r>
                      <a:rPr lang="en-US" altLang="ja-JP" b="1" i="1">
                        <a:latin typeface="Cambria Math" panose="02040503050406030204" pitchFamily="18" charset="0"/>
                        <a:ea typeface="Cambria Math" panose="02040503050406030204" pitchFamily="18" charset="0"/>
                      </a:rPr>
                      <m:t>/</m:t>
                    </m:r>
                    <m:r>
                      <a:rPr lang="en-US" altLang="ja-JP" b="1" i="1">
                        <a:latin typeface="Cambria Math" panose="02040503050406030204" pitchFamily="18" charset="0"/>
                        <a:ea typeface="Cambria Math" panose="02040503050406030204" pitchFamily="18" charset="0"/>
                      </a:rPr>
                      <m:t>𝒔</m:t>
                    </m:r>
                    <m:r>
                      <a:rPr lang="en-US" altLang="ja-JP" b="1" i="1">
                        <a:latin typeface="Cambria Math" panose="02040503050406030204" pitchFamily="18" charset="0"/>
                        <a:ea typeface="Cambria Math" panose="02040503050406030204" pitchFamily="18" charset="0"/>
                      </a:rPr>
                      <m:t>]</m:t>
                    </m:r>
                  </m:oMath>
                </a14:m>
                <a:endParaRPr lang="ja-JP" altLang="en-US" dirty="0">
                  <a:ea typeface="HG丸ｺﾞｼｯｸM-PRO" panose="020F0600000000000000" pitchFamily="50" charset="-128"/>
                </a:endParaRPr>
              </a:p>
            </p:txBody>
          </p:sp>
        </mc:Choice>
        <mc:Fallback xmlns="">
          <p:sp>
            <p:nvSpPr>
              <p:cNvPr id="69" name="正方形/長方形 68">
                <a:extLst>
                  <a:ext uri="{FF2B5EF4-FFF2-40B4-BE49-F238E27FC236}">
                    <a16:creationId xmlns:a16="http://schemas.microsoft.com/office/drawing/2014/main" id="{61232744-6A39-4038-9709-B5569962BEF7}"/>
                  </a:ext>
                </a:extLst>
              </p:cNvPr>
              <p:cNvSpPr>
                <a:spLocks noRot="1" noChangeAspect="1" noMove="1" noResize="1" noEditPoints="1" noAdjustHandles="1" noChangeArrowheads="1" noChangeShapeType="1" noTextEdit="1"/>
              </p:cNvSpPr>
              <p:nvPr/>
            </p:nvSpPr>
            <p:spPr>
              <a:xfrm>
                <a:off x="9225229" y="973972"/>
                <a:ext cx="1133644" cy="369332"/>
              </a:xfrm>
              <a:prstGeom prst="rect">
                <a:avLst/>
              </a:prstGeom>
              <a:blipFill>
                <a:blip r:embed="rId2"/>
                <a:stretch>
                  <a:fillRect l="-4301" t="-10000" r="-1613" b="-26667"/>
                </a:stretch>
              </a:blipFill>
            </p:spPr>
            <p:txBody>
              <a:bodyPr/>
              <a:lstStyle/>
              <a:p>
                <a:r>
                  <a:rPr lang="ja-JP" altLang="en-US">
                    <a:noFill/>
                  </a:rPr>
                  <a:t> </a:t>
                </a:r>
              </a:p>
            </p:txBody>
          </p:sp>
        </mc:Fallback>
      </mc:AlternateContent>
      <p:cxnSp>
        <p:nvCxnSpPr>
          <p:cNvPr id="81" name="直線矢印コネクタ 80">
            <a:extLst>
              <a:ext uri="{FF2B5EF4-FFF2-40B4-BE49-F238E27FC236}">
                <a16:creationId xmlns:a16="http://schemas.microsoft.com/office/drawing/2014/main" id="{E093A5B5-811A-4F9F-B6E7-BB0A444B6133}"/>
              </a:ext>
            </a:extLst>
          </p:cNvPr>
          <p:cNvCxnSpPr>
            <a:cxnSpLocks/>
          </p:cNvCxnSpPr>
          <p:nvPr/>
        </p:nvCxnSpPr>
        <p:spPr>
          <a:xfrm flipH="1">
            <a:off x="8697707" y="6210331"/>
            <a:ext cx="2206346" cy="0"/>
          </a:xfrm>
          <a:prstGeom prst="straightConnector1">
            <a:avLst/>
          </a:prstGeom>
          <a:ln w="190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83" name="直線矢印コネクタ 82">
            <a:extLst>
              <a:ext uri="{FF2B5EF4-FFF2-40B4-BE49-F238E27FC236}">
                <a16:creationId xmlns:a16="http://schemas.microsoft.com/office/drawing/2014/main" id="{9E56A79D-D9E7-4318-9902-7BF4703CEAEA}"/>
              </a:ext>
            </a:extLst>
          </p:cNvPr>
          <p:cNvCxnSpPr>
            <a:cxnSpLocks/>
          </p:cNvCxnSpPr>
          <p:nvPr/>
        </p:nvCxnSpPr>
        <p:spPr>
          <a:xfrm>
            <a:off x="8697706" y="1419676"/>
            <a:ext cx="54587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4" name="楕円 83">
            <a:extLst>
              <a:ext uri="{FF2B5EF4-FFF2-40B4-BE49-F238E27FC236}">
                <a16:creationId xmlns:a16="http://schemas.microsoft.com/office/drawing/2014/main" id="{AD158E04-E118-41B9-8543-C818B1FE5B55}"/>
              </a:ext>
            </a:extLst>
          </p:cNvPr>
          <p:cNvSpPr/>
          <p:nvPr/>
        </p:nvSpPr>
        <p:spPr>
          <a:xfrm>
            <a:off x="8881531" y="1343304"/>
            <a:ext cx="178226" cy="178226"/>
          </a:xfrm>
          <a:prstGeom prst="ellipse">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ea typeface="HG丸ｺﾞｼｯｸM-PRO" panose="020F0600000000000000" pitchFamily="50" charset="-128"/>
            </a:endParaRPr>
          </a:p>
        </p:txBody>
      </p:sp>
      <p:sp>
        <p:nvSpPr>
          <p:cNvPr id="88" name="フリーフォーム 25">
            <a:extLst>
              <a:ext uri="{FF2B5EF4-FFF2-40B4-BE49-F238E27FC236}">
                <a16:creationId xmlns:a16="http://schemas.microsoft.com/office/drawing/2014/main" id="{0EF1ABF7-AC97-4060-9CD5-03A7DD42CECB}"/>
              </a:ext>
            </a:extLst>
          </p:cNvPr>
          <p:cNvSpPr/>
          <p:nvPr/>
        </p:nvSpPr>
        <p:spPr>
          <a:xfrm>
            <a:off x="8697705" y="1437785"/>
            <a:ext cx="1627439" cy="3004550"/>
          </a:xfrm>
          <a:custGeom>
            <a:avLst/>
            <a:gdLst>
              <a:gd name="connsiteX0" fmla="*/ 129657 w 12397857"/>
              <a:gd name="connsiteY0" fmla="*/ 72215 h 7095315"/>
              <a:gd name="connsiteX1" fmla="*/ 370957 w 12397857"/>
              <a:gd name="connsiteY1" fmla="*/ 84915 h 7095315"/>
              <a:gd name="connsiteX2" fmla="*/ 3266557 w 12397857"/>
              <a:gd name="connsiteY2" fmla="*/ 923115 h 7095315"/>
              <a:gd name="connsiteX3" fmla="*/ 9565757 w 12397857"/>
              <a:gd name="connsiteY3" fmla="*/ 3907615 h 7095315"/>
              <a:gd name="connsiteX4" fmla="*/ 12397857 w 12397857"/>
              <a:gd name="connsiteY4" fmla="*/ 7095315 h 7095315"/>
              <a:gd name="connsiteX0" fmla="*/ 129657 w 12397857"/>
              <a:gd name="connsiteY0" fmla="*/ 72215 h 7095315"/>
              <a:gd name="connsiteX1" fmla="*/ 370957 w 12397857"/>
              <a:gd name="connsiteY1" fmla="*/ 84915 h 7095315"/>
              <a:gd name="connsiteX2" fmla="*/ 3266557 w 12397857"/>
              <a:gd name="connsiteY2" fmla="*/ 923115 h 7095315"/>
              <a:gd name="connsiteX3" fmla="*/ 9387957 w 12397857"/>
              <a:gd name="connsiteY3" fmla="*/ 3907615 h 7095315"/>
              <a:gd name="connsiteX4" fmla="*/ 12397857 w 12397857"/>
              <a:gd name="connsiteY4" fmla="*/ 7095315 h 7095315"/>
              <a:gd name="connsiteX0" fmla="*/ 122484 w 12390684"/>
              <a:gd name="connsiteY0" fmla="*/ 73091 h 7096191"/>
              <a:gd name="connsiteX1" fmla="*/ 363784 w 12390684"/>
              <a:gd name="connsiteY1" fmla="*/ 85791 h 7096191"/>
              <a:gd name="connsiteX2" fmla="*/ 3132384 w 12390684"/>
              <a:gd name="connsiteY2" fmla="*/ 936691 h 7096191"/>
              <a:gd name="connsiteX3" fmla="*/ 9380784 w 12390684"/>
              <a:gd name="connsiteY3" fmla="*/ 3908491 h 7096191"/>
              <a:gd name="connsiteX4" fmla="*/ 12390684 w 12390684"/>
              <a:gd name="connsiteY4" fmla="*/ 7096191 h 7096191"/>
              <a:gd name="connsiteX0" fmla="*/ 0 w 12268200"/>
              <a:gd name="connsiteY0" fmla="*/ 0 h 7023100"/>
              <a:gd name="connsiteX1" fmla="*/ 3009900 w 12268200"/>
              <a:gd name="connsiteY1" fmla="*/ 863600 h 7023100"/>
              <a:gd name="connsiteX2" fmla="*/ 9258300 w 12268200"/>
              <a:gd name="connsiteY2" fmla="*/ 3835400 h 7023100"/>
              <a:gd name="connsiteX3" fmla="*/ 12268200 w 12268200"/>
              <a:gd name="connsiteY3" fmla="*/ 7023100 h 7023100"/>
              <a:gd name="connsiteX0" fmla="*/ 0 w 12268200"/>
              <a:gd name="connsiteY0" fmla="*/ 0 h 7023100"/>
              <a:gd name="connsiteX1" fmla="*/ 3009900 w 12268200"/>
              <a:gd name="connsiteY1" fmla="*/ 863600 h 7023100"/>
              <a:gd name="connsiteX2" fmla="*/ 9258300 w 12268200"/>
              <a:gd name="connsiteY2" fmla="*/ 3835400 h 7023100"/>
              <a:gd name="connsiteX3" fmla="*/ 12268200 w 12268200"/>
              <a:gd name="connsiteY3" fmla="*/ 7023100 h 7023100"/>
              <a:gd name="connsiteX0" fmla="*/ 0 w 12268200"/>
              <a:gd name="connsiteY0" fmla="*/ 0 h 7023100"/>
              <a:gd name="connsiteX1" fmla="*/ 3009900 w 12268200"/>
              <a:gd name="connsiteY1" fmla="*/ 863600 h 7023100"/>
              <a:gd name="connsiteX2" fmla="*/ 9258300 w 12268200"/>
              <a:gd name="connsiteY2" fmla="*/ 3835400 h 7023100"/>
              <a:gd name="connsiteX3" fmla="*/ 12268200 w 12268200"/>
              <a:gd name="connsiteY3" fmla="*/ 7023100 h 7023100"/>
              <a:gd name="connsiteX0" fmla="*/ 0 w 12268200"/>
              <a:gd name="connsiteY0" fmla="*/ 0 h 7023100"/>
              <a:gd name="connsiteX1" fmla="*/ 3009900 w 12268200"/>
              <a:gd name="connsiteY1" fmla="*/ 863600 h 7023100"/>
              <a:gd name="connsiteX2" fmla="*/ 12268200 w 12268200"/>
              <a:gd name="connsiteY2" fmla="*/ 7023100 h 7023100"/>
              <a:gd name="connsiteX0" fmla="*/ 0 w 12268200"/>
              <a:gd name="connsiteY0" fmla="*/ 0 h 7023100"/>
              <a:gd name="connsiteX1" fmla="*/ 3009900 w 12268200"/>
              <a:gd name="connsiteY1" fmla="*/ 863600 h 7023100"/>
              <a:gd name="connsiteX2" fmla="*/ 12268200 w 12268200"/>
              <a:gd name="connsiteY2" fmla="*/ 7023100 h 7023100"/>
              <a:gd name="connsiteX0" fmla="*/ 0 w 12268200"/>
              <a:gd name="connsiteY0" fmla="*/ 0 h 7023100"/>
              <a:gd name="connsiteX1" fmla="*/ 3009900 w 12268200"/>
              <a:gd name="connsiteY1" fmla="*/ 863600 h 7023100"/>
              <a:gd name="connsiteX2" fmla="*/ 12268200 w 12268200"/>
              <a:gd name="connsiteY2" fmla="*/ 7023100 h 7023100"/>
              <a:gd name="connsiteX0" fmla="*/ 0 w 12268200"/>
              <a:gd name="connsiteY0" fmla="*/ 129 h 7023229"/>
              <a:gd name="connsiteX1" fmla="*/ 3009900 w 12268200"/>
              <a:gd name="connsiteY1" fmla="*/ 863729 h 7023229"/>
              <a:gd name="connsiteX2" fmla="*/ 12268200 w 12268200"/>
              <a:gd name="connsiteY2" fmla="*/ 7023229 h 7023229"/>
              <a:gd name="connsiteX0" fmla="*/ 0 w 12268200"/>
              <a:gd name="connsiteY0" fmla="*/ 0 h 7023100"/>
              <a:gd name="connsiteX1" fmla="*/ 12268200 w 12268200"/>
              <a:gd name="connsiteY1" fmla="*/ 7023100 h 7023100"/>
              <a:gd name="connsiteX0" fmla="*/ 0 w 12268200"/>
              <a:gd name="connsiteY0" fmla="*/ 550 h 7023650"/>
              <a:gd name="connsiteX1" fmla="*/ 12268200 w 12268200"/>
              <a:gd name="connsiteY1" fmla="*/ 7023650 h 7023650"/>
              <a:gd name="connsiteX0" fmla="*/ 0 w 12268200"/>
              <a:gd name="connsiteY0" fmla="*/ 509 h 7023609"/>
              <a:gd name="connsiteX1" fmla="*/ 12268200 w 12268200"/>
              <a:gd name="connsiteY1" fmla="*/ 7023609 h 7023609"/>
              <a:gd name="connsiteX0" fmla="*/ 0 w 12268200"/>
              <a:gd name="connsiteY0" fmla="*/ 0 h 7023100"/>
              <a:gd name="connsiteX1" fmla="*/ 12268200 w 12268200"/>
              <a:gd name="connsiteY1" fmla="*/ 7023100 h 7023100"/>
              <a:gd name="connsiteX0" fmla="*/ 0 w 12268200"/>
              <a:gd name="connsiteY0" fmla="*/ 0 h 7023100"/>
              <a:gd name="connsiteX1" fmla="*/ 12268200 w 12268200"/>
              <a:gd name="connsiteY1" fmla="*/ 7023100 h 7023100"/>
              <a:gd name="connsiteX0" fmla="*/ 0 w 12255500"/>
              <a:gd name="connsiteY0" fmla="*/ 0 h 6502400"/>
              <a:gd name="connsiteX1" fmla="*/ 12255500 w 12255500"/>
              <a:gd name="connsiteY1" fmla="*/ 6502400 h 6502400"/>
              <a:gd name="connsiteX0" fmla="*/ 0 w 12255500"/>
              <a:gd name="connsiteY0" fmla="*/ 0 h 6502400"/>
              <a:gd name="connsiteX1" fmla="*/ 12255500 w 12255500"/>
              <a:gd name="connsiteY1" fmla="*/ 6502400 h 6502400"/>
              <a:gd name="connsiteX0" fmla="*/ 0 w 12255500"/>
              <a:gd name="connsiteY0" fmla="*/ 0 h 6502400"/>
              <a:gd name="connsiteX1" fmla="*/ 12255500 w 12255500"/>
              <a:gd name="connsiteY1" fmla="*/ 6502400 h 6502400"/>
              <a:gd name="connsiteX0" fmla="*/ 0 w 12255500"/>
              <a:gd name="connsiteY0" fmla="*/ 0 h 6502400"/>
              <a:gd name="connsiteX1" fmla="*/ 12255500 w 12255500"/>
              <a:gd name="connsiteY1" fmla="*/ 6502400 h 6502400"/>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 name="connsiteX0" fmla="*/ 0 w 10832865"/>
              <a:gd name="connsiteY0" fmla="*/ 0 h 6431165"/>
              <a:gd name="connsiteX1" fmla="*/ 10832865 w 10832865"/>
              <a:gd name="connsiteY1" fmla="*/ 6431165 h 6431165"/>
            </a:gdLst>
            <a:ahLst/>
            <a:cxnLst>
              <a:cxn ang="0">
                <a:pos x="connsiteX0" y="connsiteY0"/>
              </a:cxn>
              <a:cxn ang="0">
                <a:pos x="connsiteX1" y="connsiteY1"/>
              </a:cxn>
            </a:cxnLst>
            <a:rect l="l" t="t" r="r" b="b"/>
            <a:pathLst>
              <a:path w="10832865" h="6431165">
                <a:moveTo>
                  <a:pt x="0" y="0"/>
                </a:moveTo>
                <a:cubicBezTo>
                  <a:pt x="5039409" y="66965"/>
                  <a:pt x="9378983" y="4488796"/>
                  <a:pt x="10832865" y="6431165"/>
                </a:cubicBezTo>
              </a:path>
            </a:pathLst>
          </a:cu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39" name="正方形/長方形 38">
                <a:extLst>
                  <a:ext uri="{FF2B5EF4-FFF2-40B4-BE49-F238E27FC236}">
                    <a16:creationId xmlns:a16="http://schemas.microsoft.com/office/drawing/2014/main" id="{F99922A9-D116-43D3-88AD-F39A751F60C7}"/>
                  </a:ext>
                </a:extLst>
              </p:cNvPr>
              <p:cNvSpPr/>
              <p:nvPr/>
            </p:nvSpPr>
            <p:spPr>
              <a:xfrm>
                <a:off x="7701305" y="4071174"/>
                <a:ext cx="10486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1">
                          <a:latin typeface="Cambria Math" panose="02040503050406030204" pitchFamily="18" charset="0"/>
                          <a:ea typeface="Cambria Math" panose="02040503050406030204" pitchFamily="18" charset="0"/>
                        </a:rPr>
                        <m:t>𝒕</m:t>
                      </m:r>
                      <m:r>
                        <a:rPr lang="en-US" altLang="ja-JP" b="1" i="1">
                          <a:latin typeface="Cambria Math" panose="02040503050406030204" pitchFamily="18" charset="0"/>
                          <a:ea typeface="Cambria Math" panose="02040503050406030204" pitchFamily="18" charset="0"/>
                        </a:rPr>
                        <m:t>=</m:t>
                      </m:r>
                      <m:r>
                        <a:rPr lang="en-US" altLang="ja-JP" b="1" i="1">
                          <a:latin typeface="Cambria Math" panose="02040503050406030204" pitchFamily="18" charset="0"/>
                          <a:ea typeface="Cambria Math" panose="02040503050406030204" pitchFamily="18" charset="0"/>
                        </a:rPr>
                        <m:t>𝟑</m:t>
                      </m:r>
                      <m:r>
                        <a:rPr lang="en-US" altLang="ja-JP" b="1" i="1">
                          <a:latin typeface="Cambria Math" panose="02040503050406030204" pitchFamily="18" charset="0"/>
                          <a:ea typeface="Cambria Math" panose="02040503050406030204" pitchFamily="18" charset="0"/>
                        </a:rPr>
                        <m:t>[</m:t>
                      </m:r>
                      <m:r>
                        <a:rPr lang="en-US" altLang="ja-JP" b="1" i="1">
                          <a:latin typeface="Cambria Math" panose="02040503050406030204" pitchFamily="18" charset="0"/>
                          <a:ea typeface="Cambria Math" panose="02040503050406030204" pitchFamily="18" charset="0"/>
                        </a:rPr>
                        <m:t>𝒔</m:t>
                      </m:r>
                      <m:r>
                        <a:rPr lang="en-US" altLang="ja-JP" b="1" i="1">
                          <a:latin typeface="Cambria Math" panose="02040503050406030204" pitchFamily="18" charset="0"/>
                          <a:ea typeface="Cambria Math" panose="02040503050406030204" pitchFamily="18" charset="0"/>
                        </a:rPr>
                        <m:t>]</m:t>
                      </m:r>
                    </m:oMath>
                  </m:oMathPara>
                </a14:m>
                <a:endParaRPr lang="ja-JP" altLang="en-US" dirty="0">
                  <a:ea typeface="HG丸ｺﾞｼｯｸM-PRO" panose="020F0600000000000000" pitchFamily="50" charset="-128"/>
                </a:endParaRPr>
              </a:p>
            </p:txBody>
          </p:sp>
        </mc:Choice>
        <mc:Fallback xmlns="">
          <p:sp>
            <p:nvSpPr>
              <p:cNvPr id="39" name="正方形/長方形 38">
                <a:extLst>
                  <a:ext uri="{FF2B5EF4-FFF2-40B4-BE49-F238E27FC236}">
                    <a16:creationId xmlns:a16="http://schemas.microsoft.com/office/drawing/2014/main" id="{F99922A9-D116-43D3-88AD-F39A751F60C7}"/>
                  </a:ext>
                </a:extLst>
              </p:cNvPr>
              <p:cNvSpPr>
                <a:spLocks noRot="1" noChangeAspect="1" noMove="1" noResize="1" noEditPoints="1" noAdjustHandles="1" noChangeArrowheads="1" noChangeShapeType="1" noTextEdit="1"/>
              </p:cNvSpPr>
              <p:nvPr/>
            </p:nvSpPr>
            <p:spPr>
              <a:xfrm>
                <a:off x="7701305" y="4071174"/>
                <a:ext cx="1048685" cy="369332"/>
              </a:xfrm>
              <a:prstGeom prst="rect">
                <a:avLst/>
              </a:prstGeom>
              <a:blipFill>
                <a:blip r:embed="rId3"/>
                <a:stretch>
                  <a:fillRect b="-1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正方形/長方形 50">
                <a:extLst>
                  <a:ext uri="{FF2B5EF4-FFF2-40B4-BE49-F238E27FC236}">
                    <a16:creationId xmlns:a16="http://schemas.microsoft.com/office/drawing/2014/main" id="{1E31B6B2-B0A6-4F3A-84B3-849BE7FC987B}"/>
                  </a:ext>
                </a:extLst>
              </p:cNvPr>
              <p:cNvSpPr/>
              <p:nvPr/>
            </p:nvSpPr>
            <p:spPr>
              <a:xfrm>
                <a:off x="9235533" y="4089846"/>
                <a:ext cx="10486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1">
                          <a:latin typeface="Cambria Math" panose="02040503050406030204" pitchFamily="18" charset="0"/>
                          <a:ea typeface="Cambria Math" panose="02040503050406030204" pitchFamily="18" charset="0"/>
                        </a:rPr>
                        <m:t>𝒕</m:t>
                      </m:r>
                      <m:r>
                        <a:rPr lang="en-US" altLang="ja-JP" b="1" i="1">
                          <a:latin typeface="Cambria Math" panose="02040503050406030204" pitchFamily="18" charset="0"/>
                          <a:ea typeface="Cambria Math" panose="02040503050406030204" pitchFamily="18" charset="0"/>
                        </a:rPr>
                        <m:t>=</m:t>
                      </m:r>
                      <m:r>
                        <a:rPr lang="en-US" altLang="ja-JP" b="1" i="1">
                          <a:latin typeface="Cambria Math" panose="02040503050406030204" pitchFamily="18" charset="0"/>
                          <a:ea typeface="Cambria Math" panose="02040503050406030204" pitchFamily="18" charset="0"/>
                        </a:rPr>
                        <m:t>𝟑</m:t>
                      </m:r>
                      <m:r>
                        <a:rPr lang="en-US" altLang="ja-JP" b="1" i="1">
                          <a:latin typeface="Cambria Math" panose="02040503050406030204" pitchFamily="18" charset="0"/>
                          <a:ea typeface="Cambria Math" panose="02040503050406030204" pitchFamily="18" charset="0"/>
                        </a:rPr>
                        <m:t>[</m:t>
                      </m:r>
                      <m:r>
                        <a:rPr lang="en-US" altLang="ja-JP" b="1" i="1">
                          <a:latin typeface="Cambria Math" panose="02040503050406030204" pitchFamily="18" charset="0"/>
                          <a:ea typeface="Cambria Math" panose="02040503050406030204" pitchFamily="18" charset="0"/>
                        </a:rPr>
                        <m:t>𝒔</m:t>
                      </m:r>
                      <m:r>
                        <a:rPr lang="en-US" altLang="ja-JP" b="1" i="1">
                          <a:latin typeface="Cambria Math" panose="02040503050406030204" pitchFamily="18" charset="0"/>
                          <a:ea typeface="Cambria Math" panose="02040503050406030204" pitchFamily="18" charset="0"/>
                        </a:rPr>
                        <m:t>]</m:t>
                      </m:r>
                    </m:oMath>
                  </m:oMathPara>
                </a14:m>
                <a:endParaRPr lang="ja-JP" altLang="en-US" dirty="0">
                  <a:ea typeface="HG丸ｺﾞｼｯｸM-PRO" panose="020F0600000000000000" pitchFamily="50" charset="-128"/>
                </a:endParaRPr>
              </a:p>
            </p:txBody>
          </p:sp>
        </mc:Choice>
        <mc:Fallback xmlns="">
          <p:sp>
            <p:nvSpPr>
              <p:cNvPr id="51" name="正方形/長方形 50">
                <a:extLst>
                  <a:ext uri="{FF2B5EF4-FFF2-40B4-BE49-F238E27FC236}">
                    <a16:creationId xmlns:a16="http://schemas.microsoft.com/office/drawing/2014/main" id="{1E31B6B2-B0A6-4F3A-84B3-849BE7FC987B}"/>
                  </a:ext>
                </a:extLst>
              </p:cNvPr>
              <p:cNvSpPr>
                <a:spLocks noRot="1" noChangeAspect="1" noMove="1" noResize="1" noEditPoints="1" noAdjustHandles="1" noChangeArrowheads="1" noChangeShapeType="1" noTextEdit="1"/>
              </p:cNvSpPr>
              <p:nvPr/>
            </p:nvSpPr>
            <p:spPr>
              <a:xfrm>
                <a:off x="9235533" y="4089846"/>
                <a:ext cx="1048685" cy="369332"/>
              </a:xfrm>
              <a:prstGeom prst="rect">
                <a:avLst/>
              </a:prstGeom>
              <a:blipFill>
                <a:blip r:embed="rId4"/>
                <a:stretch>
                  <a:fillRect b="-1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6" name="正方形/長方形 55">
                <a:extLst>
                  <a:ext uri="{FF2B5EF4-FFF2-40B4-BE49-F238E27FC236}">
                    <a16:creationId xmlns:a16="http://schemas.microsoft.com/office/drawing/2014/main" id="{7BABD73A-40B1-4564-9800-4524FFAD9502}"/>
                  </a:ext>
                </a:extLst>
              </p:cNvPr>
              <p:cNvSpPr/>
              <p:nvPr/>
            </p:nvSpPr>
            <p:spPr>
              <a:xfrm>
                <a:off x="10486848" y="3862967"/>
                <a:ext cx="1133644" cy="369332"/>
              </a:xfrm>
              <a:prstGeom prst="rect">
                <a:avLst/>
              </a:prstGeom>
            </p:spPr>
            <p:txBody>
              <a:bodyPr wrap="none">
                <a:spAutoFit/>
              </a:bodyPr>
              <a:lstStyle/>
              <a:p>
                <a:r>
                  <a:rPr lang="en-US" altLang="ja-JP" dirty="0">
                    <a:ea typeface="HG丸ｺﾞｼｯｸM-PRO" panose="020F0600000000000000" pitchFamily="50" charset="-128"/>
                  </a:rPr>
                  <a:t>4.9</a:t>
                </a:r>
                <a:r>
                  <a:rPr lang="en-US" altLang="ja-JP" b="1" dirty="0">
                    <a:ea typeface="Cambria Math" panose="02040503050406030204" pitchFamily="18" charset="0"/>
                  </a:rPr>
                  <a:t> </a:t>
                </a:r>
                <a14:m>
                  <m:oMath xmlns:m="http://schemas.openxmlformats.org/officeDocument/2006/math">
                    <m:r>
                      <a:rPr lang="en-US" altLang="ja-JP" b="1" i="1">
                        <a:latin typeface="Cambria Math" panose="02040503050406030204" pitchFamily="18" charset="0"/>
                        <a:ea typeface="Cambria Math" panose="02040503050406030204" pitchFamily="18" charset="0"/>
                      </a:rPr>
                      <m:t>[</m:t>
                    </m:r>
                    <m:r>
                      <a:rPr lang="en-US" altLang="ja-JP" b="1" i="1">
                        <a:latin typeface="Cambria Math" panose="02040503050406030204" pitchFamily="18" charset="0"/>
                        <a:ea typeface="Cambria Math" panose="02040503050406030204" pitchFamily="18" charset="0"/>
                      </a:rPr>
                      <m:t>𝒎</m:t>
                    </m:r>
                    <m:r>
                      <a:rPr lang="en-US" altLang="ja-JP" b="1" i="1">
                        <a:latin typeface="Cambria Math" panose="02040503050406030204" pitchFamily="18" charset="0"/>
                        <a:ea typeface="Cambria Math" panose="02040503050406030204" pitchFamily="18" charset="0"/>
                      </a:rPr>
                      <m:t>/</m:t>
                    </m:r>
                    <m:r>
                      <a:rPr lang="en-US" altLang="ja-JP" b="1" i="1">
                        <a:latin typeface="Cambria Math" panose="02040503050406030204" pitchFamily="18" charset="0"/>
                        <a:ea typeface="Cambria Math" panose="02040503050406030204" pitchFamily="18" charset="0"/>
                      </a:rPr>
                      <m:t>𝒔</m:t>
                    </m:r>
                    <m:r>
                      <a:rPr lang="en-US" altLang="ja-JP" b="1" i="1">
                        <a:latin typeface="Cambria Math" panose="02040503050406030204" pitchFamily="18" charset="0"/>
                        <a:ea typeface="Cambria Math" panose="02040503050406030204" pitchFamily="18" charset="0"/>
                      </a:rPr>
                      <m:t>]</m:t>
                    </m:r>
                  </m:oMath>
                </a14:m>
                <a:endParaRPr lang="ja-JP" altLang="en-US" dirty="0">
                  <a:ea typeface="HG丸ｺﾞｼｯｸM-PRO" panose="020F0600000000000000" pitchFamily="50" charset="-128"/>
                </a:endParaRPr>
              </a:p>
            </p:txBody>
          </p:sp>
        </mc:Choice>
        <mc:Fallback xmlns="">
          <p:sp>
            <p:nvSpPr>
              <p:cNvPr id="56" name="正方形/長方形 55">
                <a:extLst>
                  <a:ext uri="{FF2B5EF4-FFF2-40B4-BE49-F238E27FC236}">
                    <a16:creationId xmlns:a16="http://schemas.microsoft.com/office/drawing/2014/main" id="{7BABD73A-40B1-4564-9800-4524FFAD9502}"/>
                  </a:ext>
                </a:extLst>
              </p:cNvPr>
              <p:cNvSpPr>
                <a:spLocks noRot="1" noChangeAspect="1" noMove="1" noResize="1" noEditPoints="1" noAdjustHandles="1" noChangeArrowheads="1" noChangeShapeType="1" noTextEdit="1"/>
              </p:cNvSpPr>
              <p:nvPr/>
            </p:nvSpPr>
            <p:spPr>
              <a:xfrm>
                <a:off x="10486848" y="3862967"/>
                <a:ext cx="1133644" cy="369332"/>
              </a:xfrm>
              <a:prstGeom prst="rect">
                <a:avLst/>
              </a:prstGeom>
              <a:blipFill>
                <a:blip r:embed="rId5"/>
                <a:stretch>
                  <a:fillRect l="-4301" t="-10000" r="-1613" b="-2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7" name="正方形/長方形 56">
                <a:extLst>
                  <a:ext uri="{FF2B5EF4-FFF2-40B4-BE49-F238E27FC236}">
                    <a16:creationId xmlns:a16="http://schemas.microsoft.com/office/drawing/2014/main" id="{1BFEE6AB-7E00-4941-86A7-7DA5DAB256D2}"/>
                  </a:ext>
                </a:extLst>
              </p:cNvPr>
              <p:cNvSpPr/>
              <p:nvPr/>
            </p:nvSpPr>
            <p:spPr>
              <a:xfrm>
                <a:off x="10661070" y="3523238"/>
                <a:ext cx="48276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b="1" i="1" smtClean="0">
                              <a:latin typeface="Cambria Math" panose="02040503050406030204" pitchFamily="18" charset="0"/>
                            </a:rPr>
                          </m:ctrlPr>
                        </m:sSubPr>
                        <m:e>
                          <m:r>
                            <a:rPr lang="en-US" altLang="ja-JP" b="1" i="1">
                              <a:latin typeface="Cambria Math" panose="02040503050406030204" pitchFamily="18" charset="0"/>
                            </a:rPr>
                            <m:t>𝒗</m:t>
                          </m:r>
                        </m:e>
                        <m:sub>
                          <m:r>
                            <a:rPr lang="en-US" altLang="ja-JP" b="1" i="1" smtClean="0">
                              <a:latin typeface="Cambria Math" panose="02040503050406030204" pitchFamily="18" charset="0"/>
                            </a:rPr>
                            <m:t>𝒙</m:t>
                          </m:r>
                        </m:sub>
                      </m:sSub>
                    </m:oMath>
                  </m:oMathPara>
                </a14:m>
                <a:endParaRPr lang="ja-JP" altLang="en-US" dirty="0">
                  <a:ea typeface="HG丸ｺﾞｼｯｸM-PRO" panose="020F0600000000000000" pitchFamily="50" charset="-128"/>
                </a:endParaRPr>
              </a:p>
            </p:txBody>
          </p:sp>
        </mc:Choice>
        <mc:Fallback xmlns="">
          <p:sp>
            <p:nvSpPr>
              <p:cNvPr id="57" name="正方形/長方形 56">
                <a:extLst>
                  <a:ext uri="{FF2B5EF4-FFF2-40B4-BE49-F238E27FC236}">
                    <a16:creationId xmlns:a16="http://schemas.microsoft.com/office/drawing/2014/main" id="{1BFEE6AB-7E00-4941-86A7-7DA5DAB256D2}"/>
                  </a:ext>
                </a:extLst>
              </p:cNvPr>
              <p:cNvSpPr>
                <a:spLocks noRot="1" noChangeAspect="1" noMove="1" noResize="1" noEditPoints="1" noAdjustHandles="1" noChangeArrowheads="1" noChangeShapeType="1" noTextEdit="1"/>
              </p:cNvSpPr>
              <p:nvPr/>
            </p:nvSpPr>
            <p:spPr>
              <a:xfrm>
                <a:off x="10661070" y="3523238"/>
                <a:ext cx="482761" cy="369332"/>
              </a:xfrm>
              <a:prstGeom prst="rect">
                <a:avLst/>
              </a:prstGeom>
              <a:blipFill>
                <a:blip r:embed="rId6"/>
                <a:stretch>
                  <a:fillRect/>
                </a:stretch>
              </a:blipFill>
            </p:spPr>
            <p:txBody>
              <a:bodyPr/>
              <a:lstStyle/>
              <a:p>
                <a:r>
                  <a:rPr lang="ja-JP" altLang="en-US">
                    <a:noFill/>
                  </a:rPr>
                  <a:t> </a:t>
                </a:r>
              </a:p>
            </p:txBody>
          </p:sp>
        </mc:Fallback>
      </mc:AlternateContent>
      <p:sp>
        <p:nvSpPr>
          <p:cNvPr id="40" name="正方形/長方形 39">
            <a:extLst>
              <a:ext uri="{FF2B5EF4-FFF2-40B4-BE49-F238E27FC236}">
                <a16:creationId xmlns:a16="http://schemas.microsoft.com/office/drawing/2014/main" id="{BA5416E3-9EA2-4206-ACE8-C5C4960EF9AE}"/>
              </a:ext>
            </a:extLst>
          </p:cNvPr>
          <p:cNvSpPr/>
          <p:nvPr/>
        </p:nvSpPr>
        <p:spPr>
          <a:xfrm>
            <a:off x="243038" y="852843"/>
            <a:ext cx="6386844" cy="1569660"/>
          </a:xfrm>
          <a:prstGeom prst="rect">
            <a:avLst/>
          </a:prstGeom>
        </p:spPr>
        <p:txBody>
          <a:bodyPr wrap="square">
            <a:spAutoFit/>
          </a:bodyPr>
          <a:lstStyle/>
          <a:p>
            <a:pPr algn="just"/>
            <a:r>
              <a:rPr lang="ja-JP" altLang="en-US" sz="3200" dirty="0">
                <a:latin typeface="HG丸ｺﾞｼｯｸM-PRO" panose="020F0600000000000000" pitchFamily="50" charset="-128"/>
                <a:ea typeface="HG丸ｺﾞｼｯｸM-PRO" panose="020F0600000000000000" pitchFamily="50" charset="-128"/>
              </a:rPr>
              <a:t>（３）物体が着地するのは、原点から右に何</a:t>
            </a:r>
            <a:r>
              <a:rPr lang="en-US" altLang="ja-JP" sz="3200" dirty="0">
                <a:latin typeface="HG丸ｺﾞｼｯｸM-PRO" panose="020F0600000000000000" pitchFamily="50" charset="-128"/>
                <a:ea typeface="HG丸ｺﾞｼｯｸM-PRO" panose="020F0600000000000000" pitchFamily="50" charset="-128"/>
              </a:rPr>
              <a:t>[m]</a:t>
            </a:r>
            <a:r>
              <a:rPr lang="ja-JP" altLang="en-US" sz="3200" dirty="0">
                <a:latin typeface="HG丸ｺﾞｼｯｸM-PRO" panose="020F0600000000000000" pitchFamily="50" charset="-128"/>
                <a:ea typeface="HG丸ｺﾞｼｯｸM-PRO" panose="020F0600000000000000" pitchFamily="50" charset="-128"/>
              </a:rPr>
              <a:t>地点か求めなさい。（水平到達距離）</a:t>
            </a:r>
            <a:endParaRPr lang="ja-JP" altLang="en-US" sz="3200" dirty="0">
              <a:ea typeface="HG丸ｺﾞｼｯｸM-PRO" panose="020F0600000000000000" pitchFamily="50" charset="-128"/>
            </a:endParaRPr>
          </a:p>
        </p:txBody>
      </p:sp>
      <p:cxnSp>
        <p:nvCxnSpPr>
          <p:cNvPr id="41" name="直線矢印コネクタ 40">
            <a:extLst>
              <a:ext uri="{FF2B5EF4-FFF2-40B4-BE49-F238E27FC236}">
                <a16:creationId xmlns:a16="http://schemas.microsoft.com/office/drawing/2014/main" id="{5D0AB44C-B9B6-4915-A114-A005DCB67DF0}"/>
              </a:ext>
            </a:extLst>
          </p:cNvPr>
          <p:cNvCxnSpPr>
            <a:cxnSpLocks/>
          </p:cNvCxnSpPr>
          <p:nvPr/>
        </p:nvCxnSpPr>
        <p:spPr>
          <a:xfrm flipV="1">
            <a:off x="8712026" y="4564085"/>
            <a:ext cx="1583648" cy="7819"/>
          </a:xfrm>
          <a:prstGeom prst="straightConnector1">
            <a:avLst/>
          </a:prstGeom>
          <a:ln w="476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4" name="正方形/長方形 43">
            <a:extLst>
              <a:ext uri="{FF2B5EF4-FFF2-40B4-BE49-F238E27FC236}">
                <a16:creationId xmlns:a16="http://schemas.microsoft.com/office/drawing/2014/main" id="{FEFD87A8-0BCE-4FC4-95DA-9AD9379A112B}"/>
              </a:ext>
            </a:extLst>
          </p:cNvPr>
          <p:cNvSpPr/>
          <p:nvPr/>
        </p:nvSpPr>
        <p:spPr>
          <a:xfrm>
            <a:off x="8213618" y="4647687"/>
            <a:ext cx="2031325" cy="830997"/>
          </a:xfrm>
          <a:prstGeom prst="rect">
            <a:avLst/>
          </a:prstGeom>
          <a:noFill/>
        </p:spPr>
        <p:txBody>
          <a:bodyPr wrap="none">
            <a:spAutoFit/>
          </a:bodyPr>
          <a:lstStyle/>
          <a:p>
            <a:r>
              <a:rPr lang="ja-JP" altLang="en-US" sz="2400" b="1" dirty="0">
                <a:solidFill>
                  <a:srgbClr val="00B050"/>
                </a:solidFill>
                <a:ea typeface="HG丸ｺﾞｼｯｸM-PRO" panose="020F0600000000000000" pitchFamily="50" charset="-128"/>
              </a:rPr>
              <a:t>３秒間</a:t>
            </a:r>
            <a:endParaRPr lang="en-US" altLang="ja-JP" sz="2400" b="1" dirty="0">
              <a:solidFill>
                <a:srgbClr val="00B050"/>
              </a:solidFill>
              <a:ea typeface="HG丸ｺﾞｼｯｸM-PRO" panose="020F0600000000000000" pitchFamily="50" charset="-128"/>
            </a:endParaRPr>
          </a:p>
          <a:p>
            <a:r>
              <a:rPr lang="ja-JP" altLang="en-US" sz="2400" b="1" dirty="0">
                <a:solidFill>
                  <a:srgbClr val="00B050"/>
                </a:solidFill>
                <a:ea typeface="HG丸ｺﾞｼｯｸM-PRO" panose="020F0600000000000000" pitchFamily="50" charset="-128"/>
              </a:rPr>
              <a:t>等速直線運動</a:t>
            </a:r>
          </a:p>
        </p:txBody>
      </p:sp>
      <mc:AlternateContent xmlns:mc="http://schemas.openxmlformats.org/markup-compatibility/2006" xmlns:a14="http://schemas.microsoft.com/office/drawing/2010/main">
        <mc:Choice Requires="a14">
          <p:sp>
            <p:nvSpPr>
              <p:cNvPr id="48" name="正方形/長方形 47">
                <a:extLst>
                  <a:ext uri="{FF2B5EF4-FFF2-40B4-BE49-F238E27FC236}">
                    <a16:creationId xmlns:a16="http://schemas.microsoft.com/office/drawing/2014/main" id="{E960AF42-92CE-45F1-A22B-50C66F885CF6}"/>
                  </a:ext>
                </a:extLst>
              </p:cNvPr>
              <p:cNvSpPr/>
              <p:nvPr/>
            </p:nvSpPr>
            <p:spPr>
              <a:xfrm>
                <a:off x="717948" y="2567460"/>
                <a:ext cx="5625899"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1" i="1" smtClean="0">
                          <a:solidFill>
                            <a:srgbClr val="FF0000"/>
                          </a:solidFill>
                          <a:latin typeface="Cambria Math" panose="02040503050406030204" pitchFamily="18" charset="0"/>
                          <a:ea typeface="Cambria Math" panose="02040503050406030204" pitchFamily="18" charset="0"/>
                        </a:rPr>
                        <m:t>𝒙</m:t>
                      </m:r>
                      <m:r>
                        <a:rPr lang="en-US" altLang="ja-JP" sz="4000" b="1" i="1" smtClean="0">
                          <a:solidFill>
                            <a:srgbClr val="FF0000"/>
                          </a:solidFill>
                          <a:latin typeface="Cambria Math" panose="02040503050406030204" pitchFamily="18" charset="0"/>
                          <a:ea typeface="Cambria Math" panose="02040503050406030204" pitchFamily="18" charset="0"/>
                        </a:rPr>
                        <m:t>=</m:t>
                      </m:r>
                      <m:r>
                        <a:rPr lang="en-US" altLang="ja-JP" sz="4000" b="1" i="1" smtClean="0">
                          <a:solidFill>
                            <a:srgbClr val="FF0000"/>
                          </a:solidFill>
                          <a:latin typeface="Cambria Math" panose="02040503050406030204" pitchFamily="18" charset="0"/>
                          <a:ea typeface="Cambria Math" panose="02040503050406030204" pitchFamily="18" charset="0"/>
                        </a:rPr>
                        <m:t>𝟒</m:t>
                      </m:r>
                      <m:r>
                        <a:rPr lang="en-US" altLang="ja-JP" sz="4000" b="1" i="1" smtClean="0">
                          <a:solidFill>
                            <a:srgbClr val="FF0000"/>
                          </a:solidFill>
                          <a:latin typeface="Cambria Math" panose="02040503050406030204" pitchFamily="18" charset="0"/>
                          <a:ea typeface="Cambria Math" panose="02040503050406030204" pitchFamily="18" charset="0"/>
                        </a:rPr>
                        <m:t>.</m:t>
                      </m:r>
                      <m:r>
                        <a:rPr lang="en-US" altLang="ja-JP" sz="4000" b="1" i="1" smtClean="0">
                          <a:solidFill>
                            <a:srgbClr val="FF0000"/>
                          </a:solidFill>
                          <a:latin typeface="Cambria Math" panose="02040503050406030204" pitchFamily="18" charset="0"/>
                          <a:ea typeface="Cambria Math" panose="02040503050406030204" pitchFamily="18" charset="0"/>
                        </a:rPr>
                        <m:t>𝟗</m:t>
                      </m:r>
                      <m:r>
                        <a:rPr lang="en-US" altLang="ja-JP" sz="4000" b="1" i="1" smtClean="0">
                          <a:solidFill>
                            <a:srgbClr val="FF0000"/>
                          </a:solidFill>
                          <a:latin typeface="Cambria Math" panose="02040503050406030204" pitchFamily="18" charset="0"/>
                          <a:ea typeface="Cambria Math" panose="02040503050406030204" pitchFamily="18" charset="0"/>
                        </a:rPr>
                        <m:t>×</m:t>
                      </m:r>
                      <m:r>
                        <a:rPr lang="en-US" altLang="ja-JP" sz="4000" b="1" i="1" smtClean="0">
                          <a:solidFill>
                            <a:srgbClr val="FF0000"/>
                          </a:solidFill>
                          <a:latin typeface="Cambria Math" panose="02040503050406030204" pitchFamily="18" charset="0"/>
                          <a:ea typeface="Cambria Math" panose="02040503050406030204" pitchFamily="18" charset="0"/>
                        </a:rPr>
                        <m:t>𝟑</m:t>
                      </m:r>
                      <m:r>
                        <a:rPr lang="en-US" altLang="ja-JP" sz="4000" b="1" i="1" smtClean="0">
                          <a:solidFill>
                            <a:srgbClr val="FF0000"/>
                          </a:solidFill>
                          <a:latin typeface="Cambria Math" panose="02040503050406030204" pitchFamily="18" charset="0"/>
                          <a:ea typeface="Cambria Math" panose="02040503050406030204" pitchFamily="18" charset="0"/>
                        </a:rPr>
                        <m:t>=</m:t>
                      </m:r>
                      <m:r>
                        <a:rPr lang="en-US" altLang="ja-JP" sz="4000" b="1" i="1" smtClean="0">
                          <a:solidFill>
                            <a:srgbClr val="FF0000"/>
                          </a:solidFill>
                          <a:latin typeface="Cambria Math" panose="02040503050406030204" pitchFamily="18" charset="0"/>
                          <a:ea typeface="Cambria Math" panose="02040503050406030204" pitchFamily="18" charset="0"/>
                        </a:rPr>
                        <m:t>𝟏𝟒</m:t>
                      </m:r>
                      <m:r>
                        <a:rPr lang="en-US" altLang="ja-JP" sz="4000" b="1" i="1" smtClean="0">
                          <a:solidFill>
                            <a:srgbClr val="FF0000"/>
                          </a:solidFill>
                          <a:latin typeface="Cambria Math" panose="02040503050406030204" pitchFamily="18" charset="0"/>
                          <a:ea typeface="Cambria Math" panose="02040503050406030204" pitchFamily="18" charset="0"/>
                        </a:rPr>
                        <m:t>.</m:t>
                      </m:r>
                      <m:r>
                        <a:rPr lang="en-US" altLang="ja-JP" sz="4000" b="1" i="1" smtClean="0">
                          <a:solidFill>
                            <a:srgbClr val="FF0000"/>
                          </a:solidFill>
                          <a:latin typeface="Cambria Math" panose="02040503050406030204" pitchFamily="18" charset="0"/>
                          <a:ea typeface="Cambria Math" panose="02040503050406030204" pitchFamily="18" charset="0"/>
                        </a:rPr>
                        <m:t>𝟕</m:t>
                      </m:r>
                      <m:r>
                        <a:rPr lang="en-US" altLang="ja-JP" sz="4000" b="1" i="1" smtClean="0">
                          <a:solidFill>
                            <a:srgbClr val="FF0000"/>
                          </a:solidFill>
                          <a:latin typeface="Cambria Math" panose="02040503050406030204" pitchFamily="18" charset="0"/>
                          <a:ea typeface="Cambria Math" panose="02040503050406030204" pitchFamily="18" charset="0"/>
                        </a:rPr>
                        <m:t>[</m:t>
                      </m:r>
                      <m:r>
                        <a:rPr lang="en-US" altLang="ja-JP" sz="4000" b="1" i="1" smtClean="0">
                          <a:solidFill>
                            <a:srgbClr val="FF0000"/>
                          </a:solidFill>
                          <a:latin typeface="Cambria Math" panose="02040503050406030204" pitchFamily="18" charset="0"/>
                          <a:ea typeface="Cambria Math" panose="02040503050406030204" pitchFamily="18" charset="0"/>
                        </a:rPr>
                        <m:t>𝒎</m:t>
                      </m:r>
                      <m:r>
                        <a:rPr lang="en-US" altLang="ja-JP" sz="4000" b="1" i="1" smtClean="0">
                          <a:solidFill>
                            <a:srgbClr val="FF0000"/>
                          </a:solidFill>
                          <a:latin typeface="Cambria Math" panose="02040503050406030204" pitchFamily="18" charset="0"/>
                          <a:ea typeface="Cambria Math" panose="02040503050406030204" pitchFamily="18" charset="0"/>
                        </a:rPr>
                        <m:t>]</m:t>
                      </m:r>
                    </m:oMath>
                  </m:oMathPara>
                </a14:m>
                <a:endParaRPr lang="ja-JP" altLang="en-US" sz="4000" b="1"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48" name="正方形/長方形 47">
                <a:extLst>
                  <a:ext uri="{FF2B5EF4-FFF2-40B4-BE49-F238E27FC236}">
                    <a16:creationId xmlns:a16="http://schemas.microsoft.com/office/drawing/2014/main" id="{E960AF42-92CE-45F1-A22B-50C66F885CF6}"/>
                  </a:ext>
                </a:extLst>
              </p:cNvPr>
              <p:cNvSpPr>
                <a:spLocks noRot="1" noChangeAspect="1" noMove="1" noResize="1" noEditPoints="1" noAdjustHandles="1" noChangeArrowheads="1" noChangeShapeType="1" noTextEdit="1"/>
              </p:cNvSpPr>
              <p:nvPr/>
            </p:nvSpPr>
            <p:spPr>
              <a:xfrm>
                <a:off x="717948" y="2567460"/>
                <a:ext cx="5625899" cy="707886"/>
              </a:xfrm>
              <a:prstGeom prst="rect">
                <a:avLst/>
              </a:prstGeom>
              <a:blipFill>
                <a:blip r:embed="rId7"/>
                <a:stretch>
                  <a:fillRect/>
                </a:stretch>
              </a:blipFill>
            </p:spPr>
            <p:txBody>
              <a:bodyPr/>
              <a:lstStyle/>
              <a:p>
                <a:r>
                  <a:rPr lang="ja-JP" altLang="en-US">
                    <a:noFill/>
                  </a:rPr>
                  <a:t> </a:t>
                </a:r>
              </a:p>
            </p:txBody>
          </p:sp>
        </mc:Fallback>
      </mc:AlternateContent>
      <p:sp>
        <p:nvSpPr>
          <p:cNvPr id="58" name="正方形/長方形 57">
            <a:extLst>
              <a:ext uri="{FF2B5EF4-FFF2-40B4-BE49-F238E27FC236}">
                <a16:creationId xmlns:a16="http://schemas.microsoft.com/office/drawing/2014/main" id="{213D4FB9-393D-406F-844C-710688268132}"/>
              </a:ext>
            </a:extLst>
          </p:cNvPr>
          <p:cNvSpPr/>
          <p:nvPr/>
        </p:nvSpPr>
        <p:spPr>
          <a:xfrm>
            <a:off x="1870986" y="3462857"/>
            <a:ext cx="4335227" cy="400110"/>
          </a:xfrm>
          <a:prstGeom prst="rect">
            <a:avLst/>
          </a:prstGeom>
        </p:spPr>
        <p:txBody>
          <a:bodyPr wrap="square">
            <a:spAutoFit/>
          </a:bodyPr>
          <a:lstStyle/>
          <a:p>
            <a:pPr algn="just"/>
            <a:r>
              <a:rPr lang="en-US" altLang="ja-JP" sz="2000" dirty="0">
                <a:ea typeface="HG丸ｺﾞｼｯｸM-PRO" panose="020F0600000000000000" pitchFamily="50" charset="-128"/>
              </a:rPr>
              <a:t>※</a:t>
            </a:r>
            <a:r>
              <a:rPr lang="ja-JP" altLang="en-US" sz="2000" dirty="0">
                <a:ea typeface="HG丸ｺﾞｼｯｸM-PRO" panose="020F0600000000000000" pitchFamily="50" charset="-128"/>
              </a:rPr>
              <a:t>等速直線運動だから、速さ</a:t>
            </a:r>
            <a:r>
              <a:rPr lang="en-US" altLang="ja-JP" sz="2000" dirty="0">
                <a:ea typeface="HG丸ｺﾞｼｯｸM-PRO" panose="020F0600000000000000" pitchFamily="50" charset="-128"/>
              </a:rPr>
              <a:t>×</a:t>
            </a:r>
            <a:r>
              <a:rPr lang="ja-JP" altLang="en-US" sz="2000" dirty="0">
                <a:ea typeface="HG丸ｺﾞｼｯｸM-PRO" panose="020F0600000000000000" pitchFamily="50" charset="-128"/>
              </a:rPr>
              <a:t>時間</a:t>
            </a:r>
          </a:p>
        </p:txBody>
      </p:sp>
    </p:spTree>
    <p:extLst>
      <p:ext uri="{BB962C8B-B14F-4D97-AF65-F5344CB8AC3E}">
        <p14:creationId xmlns:p14="http://schemas.microsoft.com/office/powerpoint/2010/main" val="335395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down)">
                                      <p:cBhvr>
                                        <p:cTn id="1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４．斜方投射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21</a:t>
            </a:fld>
            <a:endParaRPr kumimoji="1" lang="ja-JP" altLang="en-US"/>
          </a:p>
        </p:txBody>
      </p:sp>
      <p:sp>
        <p:nvSpPr>
          <p:cNvPr id="149" name="フリーフォーム 112">
            <a:extLst>
              <a:ext uri="{FF2B5EF4-FFF2-40B4-BE49-F238E27FC236}">
                <a16:creationId xmlns:a16="http://schemas.microsoft.com/office/drawing/2014/main" id="{AE2A83E5-CB2A-4431-B584-DD3D9E220386}"/>
              </a:ext>
            </a:extLst>
          </p:cNvPr>
          <p:cNvSpPr/>
          <p:nvPr/>
        </p:nvSpPr>
        <p:spPr>
          <a:xfrm>
            <a:off x="3176178" y="2340670"/>
            <a:ext cx="6806022" cy="4123726"/>
          </a:xfrm>
          <a:custGeom>
            <a:avLst/>
            <a:gdLst>
              <a:gd name="connsiteX0" fmla="*/ 0 w 9797143"/>
              <a:gd name="connsiteY0" fmla="*/ 3454492 h 5820320"/>
              <a:gd name="connsiteX1" fmla="*/ 1407886 w 9797143"/>
              <a:gd name="connsiteY1" fmla="*/ 1480549 h 5820320"/>
              <a:gd name="connsiteX2" fmla="*/ 2808515 w 9797143"/>
              <a:gd name="connsiteY2" fmla="*/ 428263 h 5820320"/>
              <a:gd name="connsiteX3" fmla="*/ 4165600 w 9797143"/>
              <a:gd name="connsiteY3" fmla="*/ 92 h 5820320"/>
              <a:gd name="connsiteX4" fmla="*/ 5624286 w 9797143"/>
              <a:gd name="connsiteY4" fmla="*/ 457292 h 5820320"/>
              <a:gd name="connsiteX5" fmla="*/ 6988629 w 9797143"/>
              <a:gd name="connsiteY5" fmla="*/ 1480549 h 5820320"/>
              <a:gd name="connsiteX6" fmla="*/ 8411029 w 9797143"/>
              <a:gd name="connsiteY6" fmla="*/ 3454492 h 5820320"/>
              <a:gd name="connsiteX7" fmla="*/ 9797143 w 9797143"/>
              <a:gd name="connsiteY7" fmla="*/ 5820320 h 58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97143" h="5820320">
                <a:moveTo>
                  <a:pt x="0" y="3454492"/>
                </a:moveTo>
                <a:cubicBezTo>
                  <a:pt x="469900" y="2719706"/>
                  <a:pt x="939800" y="1984921"/>
                  <a:pt x="1407886" y="1480549"/>
                </a:cubicBezTo>
                <a:cubicBezTo>
                  <a:pt x="1875972" y="976177"/>
                  <a:pt x="2348896" y="675006"/>
                  <a:pt x="2808515" y="428263"/>
                </a:cubicBezTo>
                <a:cubicBezTo>
                  <a:pt x="3268134" y="181520"/>
                  <a:pt x="3696305" y="-4746"/>
                  <a:pt x="4165600" y="92"/>
                </a:cubicBezTo>
                <a:cubicBezTo>
                  <a:pt x="4634895" y="4930"/>
                  <a:pt x="5153781" y="210549"/>
                  <a:pt x="5624286" y="457292"/>
                </a:cubicBezTo>
                <a:cubicBezTo>
                  <a:pt x="6094791" y="704035"/>
                  <a:pt x="6524172" y="981016"/>
                  <a:pt x="6988629" y="1480549"/>
                </a:cubicBezTo>
                <a:cubicBezTo>
                  <a:pt x="7453086" y="1980082"/>
                  <a:pt x="7942943" y="2731197"/>
                  <a:pt x="8411029" y="3454492"/>
                </a:cubicBezTo>
                <a:cubicBezTo>
                  <a:pt x="8879115" y="4177787"/>
                  <a:pt x="9338129" y="4999053"/>
                  <a:pt x="9797143" y="5820320"/>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sp>
        <p:nvSpPr>
          <p:cNvPr id="150" name="正方形/長方形 149">
            <a:extLst>
              <a:ext uri="{FF2B5EF4-FFF2-40B4-BE49-F238E27FC236}">
                <a16:creationId xmlns:a16="http://schemas.microsoft.com/office/drawing/2014/main" id="{99A99B55-7385-48B7-A1F3-874C74A5DC97}"/>
              </a:ext>
            </a:extLst>
          </p:cNvPr>
          <p:cNvSpPr/>
          <p:nvPr/>
        </p:nvSpPr>
        <p:spPr>
          <a:xfrm>
            <a:off x="3198803" y="5341851"/>
            <a:ext cx="1600284" cy="461665"/>
          </a:xfrm>
          <a:prstGeom prst="rect">
            <a:avLst/>
          </a:prstGeom>
        </p:spPr>
        <p:txBody>
          <a:bodyPr wrap="square">
            <a:spAutoFit/>
          </a:bodyPr>
          <a:lstStyle/>
          <a:p>
            <a:r>
              <a:rPr lang="ja-JP" altLang="en-US" sz="1200" b="1" dirty="0">
                <a:solidFill>
                  <a:srgbClr val="FF0000"/>
                </a:solidFill>
                <a:ea typeface="HG丸ｺﾞｼｯｸM-PRO" panose="020F0600000000000000" pitchFamily="50" charset="-128"/>
              </a:rPr>
              <a:t>水平方向の初速度</a:t>
            </a:r>
            <a:endParaRPr lang="en-US" altLang="ja-JP" sz="1200" b="1" dirty="0">
              <a:solidFill>
                <a:srgbClr val="FF0000"/>
              </a:solidFill>
              <a:ea typeface="HG丸ｺﾞｼｯｸM-PRO" panose="020F0600000000000000" pitchFamily="50" charset="-128"/>
            </a:endParaRPr>
          </a:p>
          <a:p>
            <a:r>
              <a:rPr lang="ja-JP" altLang="en-US" sz="1200" b="1" dirty="0">
                <a:solidFill>
                  <a:srgbClr val="FF0000"/>
                </a:solidFill>
                <a:ea typeface="HG丸ｺﾞｼｯｸM-PRO" panose="020F0600000000000000" pitchFamily="50" charset="-128"/>
              </a:rPr>
              <a:t>初速度の水平成分</a:t>
            </a:r>
            <a:endParaRPr lang="en-US" altLang="ja-JP" sz="1200" b="1" dirty="0">
              <a:solidFill>
                <a:srgbClr val="FF0000"/>
              </a:solidFill>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151" name="正方形/長方形 150">
                <a:extLst>
                  <a:ext uri="{FF2B5EF4-FFF2-40B4-BE49-F238E27FC236}">
                    <a16:creationId xmlns:a16="http://schemas.microsoft.com/office/drawing/2014/main" id="{9C96E081-B075-42A4-93D1-E478CE958C6A}"/>
                  </a:ext>
                </a:extLst>
              </p:cNvPr>
              <p:cNvSpPr/>
              <p:nvPr/>
            </p:nvSpPr>
            <p:spPr>
              <a:xfrm>
                <a:off x="3251766" y="4695873"/>
                <a:ext cx="978004"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3600" b="1" i="1">
                              <a:solidFill>
                                <a:srgbClr val="FF0000"/>
                              </a:solidFill>
                              <a:latin typeface="Cambria Math" panose="02040503050406030204" pitchFamily="18" charset="0"/>
                            </a:rPr>
                          </m:ctrlPr>
                        </m:sSubPr>
                        <m:e>
                          <m:r>
                            <a:rPr lang="en-US" altLang="ja-JP" sz="3600" b="1" i="1">
                              <a:solidFill>
                                <a:srgbClr val="FF0000"/>
                              </a:solidFill>
                              <a:latin typeface="Cambria Math" panose="02040503050406030204" pitchFamily="18" charset="0"/>
                            </a:rPr>
                            <m:t>𝒗</m:t>
                          </m:r>
                        </m:e>
                        <m:sub>
                          <m:r>
                            <a:rPr lang="en-US" altLang="ja-JP" sz="3600" b="1" i="1">
                              <a:solidFill>
                                <a:srgbClr val="FF0000"/>
                              </a:solidFill>
                              <a:latin typeface="Cambria Math" panose="02040503050406030204" pitchFamily="18" charset="0"/>
                            </a:rPr>
                            <m:t>𝟎</m:t>
                          </m:r>
                          <m:r>
                            <a:rPr lang="en-US" altLang="ja-JP" sz="3600" b="1" i="1">
                              <a:solidFill>
                                <a:srgbClr val="FF0000"/>
                              </a:solidFill>
                              <a:latin typeface="Cambria Math" panose="02040503050406030204" pitchFamily="18" charset="0"/>
                            </a:rPr>
                            <m:t>𝒙</m:t>
                          </m:r>
                        </m:sub>
                      </m:sSub>
                    </m:oMath>
                  </m:oMathPara>
                </a14:m>
                <a:endParaRPr lang="ja-JP" altLang="en-US" sz="3600" dirty="0">
                  <a:ea typeface="HG丸ｺﾞｼｯｸM-PRO" panose="020F0600000000000000" pitchFamily="50" charset="-128"/>
                </a:endParaRPr>
              </a:p>
            </p:txBody>
          </p:sp>
        </mc:Choice>
        <mc:Fallback xmlns="">
          <p:sp>
            <p:nvSpPr>
              <p:cNvPr id="151" name="正方形/長方形 150">
                <a:extLst>
                  <a:ext uri="{FF2B5EF4-FFF2-40B4-BE49-F238E27FC236}">
                    <a16:creationId xmlns:a16="http://schemas.microsoft.com/office/drawing/2014/main" id="{9C96E081-B075-42A4-93D1-E478CE958C6A}"/>
                  </a:ext>
                </a:extLst>
              </p:cNvPr>
              <p:cNvSpPr>
                <a:spLocks noRot="1" noChangeAspect="1" noMove="1" noResize="1" noEditPoints="1" noAdjustHandles="1" noChangeArrowheads="1" noChangeShapeType="1" noTextEdit="1"/>
              </p:cNvSpPr>
              <p:nvPr/>
            </p:nvSpPr>
            <p:spPr>
              <a:xfrm>
                <a:off x="3251766" y="4695873"/>
                <a:ext cx="978004" cy="646331"/>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2" name="正方形/長方形 151">
                <a:extLst>
                  <a:ext uri="{FF2B5EF4-FFF2-40B4-BE49-F238E27FC236}">
                    <a16:creationId xmlns:a16="http://schemas.microsoft.com/office/drawing/2014/main" id="{E7E16A42-7530-4973-A0E7-FD0D0426D305}"/>
                  </a:ext>
                </a:extLst>
              </p:cNvPr>
              <p:cNvSpPr/>
              <p:nvPr/>
            </p:nvSpPr>
            <p:spPr>
              <a:xfrm>
                <a:off x="2514665" y="2519975"/>
                <a:ext cx="535158"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rPr>
                        <m:t>𝒚</m:t>
                      </m:r>
                    </m:oMath>
                  </m:oMathPara>
                </a14:m>
                <a:endParaRPr lang="ja-JP" altLang="en-US" sz="3600" dirty="0">
                  <a:ea typeface="HG丸ｺﾞｼｯｸM-PRO" panose="020F0600000000000000" pitchFamily="50" charset="-128"/>
                </a:endParaRPr>
              </a:p>
            </p:txBody>
          </p:sp>
        </mc:Choice>
        <mc:Fallback xmlns="">
          <p:sp>
            <p:nvSpPr>
              <p:cNvPr id="152" name="正方形/長方形 151">
                <a:extLst>
                  <a:ext uri="{FF2B5EF4-FFF2-40B4-BE49-F238E27FC236}">
                    <a16:creationId xmlns:a16="http://schemas.microsoft.com/office/drawing/2014/main" id="{E7E16A42-7530-4973-A0E7-FD0D0426D305}"/>
                  </a:ext>
                </a:extLst>
              </p:cNvPr>
              <p:cNvSpPr>
                <a:spLocks noRot="1" noChangeAspect="1" noMove="1" noResize="1" noEditPoints="1" noAdjustHandles="1" noChangeArrowheads="1" noChangeShapeType="1" noTextEdit="1"/>
              </p:cNvSpPr>
              <p:nvPr/>
            </p:nvSpPr>
            <p:spPr>
              <a:xfrm>
                <a:off x="2514665" y="2519975"/>
                <a:ext cx="535158" cy="646331"/>
              </a:xfrm>
              <a:prstGeom prst="rect">
                <a:avLst/>
              </a:prstGeom>
              <a:blipFill>
                <a:blip r:embed="rId3"/>
                <a:stretch>
                  <a:fillRect/>
                </a:stretch>
              </a:blipFill>
            </p:spPr>
            <p:txBody>
              <a:bodyPr/>
              <a:lstStyle/>
              <a:p>
                <a:r>
                  <a:rPr lang="ja-JP" altLang="en-US">
                    <a:noFill/>
                  </a:rPr>
                  <a:t> </a:t>
                </a:r>
              </a:p>
            </p:txBody>
          </p:sp>
        </mc:Fallback>
      </mc:AlternateContent>
      <p:cxnSp>
        <p:nvCxnSpPr>
          <p:cNvPr id="153" name="直線矢印コネクタ 152">
            <a:extLst>
              <a:ext uri="{FF2B5EF4-FFF2-40B4-BE49-F238E27FC236}">
                <a16:creationId xmlns:a16="http://schemas.microsoft.com/office/drawing/2014/main" id="{D6119791-3D79-4656-BD52-719B55ED855E}"/>
              </a:ext>
            </a:extLst>
          </p:cNvPr>
          <p:cNvCxnSpPr>
            <a:cxnSpLocks/>
          </p:cNvCxnSpPr>
          <p:nvPr/>
        </p:nvCxnSpPr>
        <p:spPr>
          <a:xfrm>
            <a:off x="3184543" y="4700770"/>
            <a:ext cx="7116666" cy="1"/>
          </a:xfrm>
          <a:prstGeom prst="straightConnector1">
            <a:avLst/>
          </a:prstGeom>
          <a:ln w="4762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直線矢印コネクタ 153">
            <a:extLst>
              <a:ext uri="{FF2B5EF4-FFF2-40B4-BE49-F238E27FC236}">
                <a16:creationId xmlns:a16="http://schemas.microsoft.com/office/drawing/2014/main" id="{EA48A808-4177-4D17-A232-EA2583D765FB}"/>
              </a:ext>
            </a:extLst>
          </p:cNvPr>
          <p:cNvCxnSpPr>
            <a:cxnSpLocks/>
            <a:stCxn id="157" idx="0"/>
          </p:cNvCxnSpPr>
          <p:nvPr/>
        </p:nvCxnSpPr>
        <p:spPr>
          <a:xfrm flipV="1">
            <a:off x="3160742" y="1270369"/>
            <a:ext cx="29591" cy="3351660"/>
          </a:xfrm>
          <a:prstGeom prst="straightConnector1">
            <a:avLst/>
          </a:prstGeom>
          <a:ln w="4762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5" name="正方形/長方形 154">
                <a:extLst>
                  <a:ext uri="{FF2B5EF4-FFF2-40B4-BE49-F238E27FC236}">
                    <a16:creationId xmlns:a16="http://schemas.microsoft.com/office/drawing/2014/main" id="{EE428EEF-B7BF-4AE7-979C-2E03FD3BC962}"/>
                  </a:ext>
                </a:extLst>
              </p:cNvPr>
              <p:cNvSpPr/>
              <p:nvPr/>
            </p:nvSpPr>
            <p:spPr>
              <a:xfrm>
                <a:off x="4469768" y="4580871"/>
                <a:ext cx="524936"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rPr>
                        <m:t>𝒙</m:t>
                      </m:r>
                    </m:oMath>
                  </m:oMathPara>
                </a14:m>
                <a:endParaRPr lang="ja-JP" altLang="en-US" sz="3600" dirty="0">
                  <a:ea typeface="HG丸ｺﾞｼｯｸM-PRO" panose="020F0600000000000000" pitchFamily="50" charset="-128"/>
                </a:endParaRPr>
              </a:p>
            </p:txBody>
          </p:sp>
        </mc:Choice>
        <mc:Fallback xmlns="">
          <p:sp>
            <p:nvSpPr>
              <p:cNvPr id="155" name="正方形/長方形 154">
                <a:extLst>
                  <a:ext uri="{FF2B5EF4-FFF2-40B4-BE49-F238E27FC236}">
                    <a16:creationId xmlns:a16="http://schemas.microsoft.com/office/drawing/2014/main" id="{EE428EEF-B7BF-4AE7-979C-2E03FD3BC962}"/>
                  </a:ext>
                </a:extLst>
              </p:cNvPr>
              <p:cNvSpPr>
                <a:spLocks noRot="1" noChangeAspect="1" noMove="1" noResize="1" noEditPoints="1" noAdjustHandles="1" noChangeArrowheads="1" noChangeShapeType="1" noTextEdit="1"/>
              </p:cNvSpPr>
              <p:nvPr/>
            </p:nvSpPr>
            <p:spPr>
              <a:xfrm>
                <a:off x="4469768" y="4580871"/>
                <a:ext cx="524936" cy="646331"/>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6" name="正方形/長方形 155">
                <a:extLst>
                  <a:ext uri="{FF2B5EF4-FFF2-40B4-BE49-F238E27FC236}">
                    <a16:creationId xmlns:a16="http://schemas.microsoft.com/office/drawing/2014/main" id="{7279C89A-0A19-439E-8E09-055C0C6393D1}"/>
                  </a:ext>
                </a:extLst>
              </p:cNvPr>
              <p:cNvSpPr/>
              <p:nvPr/>
            </p:nvSpPr>
            <p:spPr>
              <a:xfrm>
                <a:off x="2345619" y="1197329"/>
                <a:ext cx="792970"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𝒚</m:t>
                      </m:r>
                      <m:r>
                        <a:rPr lang="ja-JP" altLang="en-US" sz="2400" b="1" i="1">
                          <a:solidFill>
                            <a:srgbClr val="FF0000"/>
                          </a:solidFill>
                          <a:latin typeface="Cambria Math" panose="02040503050406030204" pitchFamily="18" charset="0"/>
                        </a:rPr>
                        <m:t>軸</m:t>
                      </m:r>
                    </m:oMath>
                  </m:oMathPara>
                </a14:m>
                <a:endParaRPr lang="ja-JP" altLang="en-US" sz="2400" dirty="0">
                  <a:ea typeface="HG丸ｺﾞｼｯｸM-PRO" panose="020F0600000000000000" pitchFamily="50" charset="-128"/>
                </a:endParaRPr>
              </a:p>
            </p:txBody>
          </p:sp>
        </mc:Choice>
        <mc:Fallback xmlns="">
          <p:sp>
            <p:nvSpPr>
              <p:cNvPr id="156" name="正方形/長方形 155">
                <a:extLst>
                  <a:ext uri="{FF2B5EF4-FFF2-40B4-BE49-F238E27FC236}">
                    <a16:creationId xmlns:a16="http://schemas.microsoft.com/office/drawing/2014/main" id="{7279C89A-0A19-439E-8E09-055C0C6393D1}"/>
                  </a:ext>
                </a:extLst>
              </p:cNvPr>
              <p:cNvSpPr>
                <a:spLocks noRot="1" noChangeAspect="1" noMove="1" noResize="1" noEditPoints="1" noAdjustHandles="1" noChangeArrowheads="1" noChangeShapeType="1" noTextEdit="1"/>
              </p:cNvSpPr>
              <p:nvPr/>
            </p:nvSpPr>
            <p:spPr>
              <a:xfrm>
                <a:off x="2345619" y="1197329"/>
                <a:ext cx="792970" cy="461665"/>
              </a:xfrm>
              <a:prstGeom prst="rect">
                <a:avLst/>
              </a:prstGeom>
              <a:blipFill>
                <a:blip r:embed="rId5"/>
                <a:stretch>
                  <a:fillRect b="-10526"/>
                </a:stretch>
              </a:blipFill>
            </p:spPr>
            <p:txBody>
              <a:bodyPr/>
              <a:lstStyle/>
              <a:p>
                <a:r>
                  <a:rPr lang="ja-JP" altLang="en-US">
                    <a:noFill/>
                  </a:rPr>
                  <a:t> </a:t>
                </a:r>
              </a:p>
            </p:txBody>
          </p:sp>
        </mc:Fallback>
      </mc:AlternateContent>
      <p:sp>
        <p:nvSpPr>
          <p:cNvPr id="157" name="楕円 156">
            <a:extLst>
              <a:ext uri="{FF2B5EF4-FFF2-40B4-BE49-F238E27FC236}">
                <a16:creationId xmlns:a16="http://schemas.microsoft.com/office/drawing/2014/main" id="{712B4CEC-0EB6-4071-9FCD-F43706608B38}"/>
              </a:ext>
            </a:extLst>
          </p:cNvPr>
          <p:cNvSpPr/>
          <p:nvPr/>
        </p:nvSpPr>
        <p:spPr>
          <a:xfrm>
            <a:off x="3049186" y="4622029"/>
            <a:ext cx="223111" cy="2231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cxnSp>
        <p:nvCxnSpPr>
          <p:cNvPr id="158" name="直線矢印コネクタ 157">
            <a:extLst>
              <a:ext uri="{FF2B5EF4-FFF2-40B4-BE49-F238E27FC236}">
                <a16:creationId xmlns:a16="http://schemas.microsoft.com/office/drawing/2014/main" id="{DBAB858F-7BFC-437A-B877-B375CFEFDC22}"/>
              </a:ext>
            </a:extLst>
          </p:cNvPr>
          <p:cNvCxnSpPr>
            <a:cxnSpLocks/>
          </p:cNvCxnSpPr>
          <p:nvPr/>
        </p:nvCxnSpPr>
        <p:spPr>
          <a:xfrm flipV="1">
            <a:off x="3218052" y="3560197"/>
            <a:ext cx="608788" cy="1118742"/>
          </a:xfrm>
          <a:prstGeom prst="straightConnector1">
            <a:avLst/>
          </a:prstGeom>
          <a:ln w="69850">
            <a:headEnd w="lg" len="lg"/>
            <a:tailEnd type="triangle"/>
          </a:ln>
        </p:spPr>
        <p:style>
          <a:lnRef idx="1">
            <a:schemeClr val="accent1"/>
          </a:lnRef>
          <a:fillRef idx="0">
            <a:schemeClr val="accent1"/>
          </a:fillRef>
          <a:effectRef idx="0">
            <a:schemeClr val="accent1"/>
          </a:effectRef>
          <a:fontRef idx="minor">
            <a:schemeClr val="tx1"/>
          </a:fontRef>
        </p:style>
      </p:cxnSp>
      <p:sp>
        <p:nvSpPr>
          <p:cNvPr id="159" name="楕円 158">
            <a:extLst>
              <a:ext uri="{FF2B5EF4-FFF2-40B4-BE49-F238E27FC236}">
                <a16:creationId xmlns:a16="http://schemas.microsoft.com/office/drawing/2014/main" id="{A1F5DA5A-0059-4F21-A43C-0C8460E348C1}"/>
              </a:ext>
            </a:extLst>
          </p:cNvPr>
          <p:cNvSpPr/>
          <p:nvPr/>
        </p:nvSpPr>
        <p:spPr>
          <a:xfrm>
            <a:off x="4604459" y="2779982"/>
            <a:ext cx="223111" cy="2231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sp>
        <p:nvSpPr>
          <p:cNvPr id="161" name="楕円 160">
            <a:extLst>
              <a:ext uri="{FF2B5EF4-FFF2-40B4-BE49-F238E27FC236}">
                <a16:creationId xmlns:a16="http://schemas.microsoft.com/office/drawing/2014/main" id="{D7A40348-DD2E-4B58-9F85-447703D170B3}"/>
              </a:ext>
            </a:extLst>
          </p:cNvPr>
          <p:cNvSpPr/>
          <p:nvPr/>
        </p:nvSpPr>
        <p:spPr>
          <a:xfrm>
            <a:off x="6025292" y="2221427"/>
            <a:ext cx="223111" cy="2231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sp>
        <p:nvSpPr>
          <p:cNvPr id="162" name="楕円 161">
            <a:extLst>
              <a:ext uri="{FF2B5EF4-FFF2-40B4-BE49-F238E27FC236}">
                <a16:creationId xmlns:a16="http://schemas.microsoft.com/office/drawing/2014/main" id="{6D9DB2D5-8DBF-4175-9176-4D227EA18646}"/>
              </a:ext>
            </a:extLst>
          </p:cNvPr>
          <p:cNvSpPr/>
          <p:nvPr/>
        </p:nvSpPr>
        <p:spPr>
          <a:xfrm>
            <a:off x="7412982" y="2777285"/>
            <a:ext cx="223111" cy="2231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cxnSp>
        <p:nvCxnSpPr>
          <p:cNvPr id="167" name="直線矢印コネクタ 166">
            <a:extLst>
              <a:ext uri="{FF2B5EF4-FFF2-40B4-BE49-F238E27FC236}">
                <a16:creationId xmlns:a16="http://schemas.microsoft.com/office/drawing/2014/main" id="{79720A78-E64D-4DF6-B661-7B8E8F8499F1}"/>
              </a:ext>
            </a:extLst>
          </p:cNvPr>
          <p:cNvCxnSpPr>
            <a:cxnSpLocks/>
          </p:cNvCxnSpPr>
          <p:nvPr/>
        </p:nvCxnSpPr>
        <p:spPr>
          <a:xfrm flipV="1">
            <a:off x="3840393" y="3576441"/>
            <a:ext cx="1" cy="1118366"/>
          </a:xfrm>
          <a:prstGeom prst="straightConnector1">
            <a:avLst/>
          </a:prstGeom>
          <a:ln w="12700">
            <a:solidFill>
              <a:schemeClr val="tx1"/>
            </a:solidFill>
            <a:prstDash val="sysDash"/>
            <a:headEnd w="lg" len="lg"/>
            <a:tailEnd type="none"/>
          </a:ln>
        </p:spPr>
        <p:style>
          <a:lnRef idx="1">
            <a:schemeClr val="accent1"/>
          </a:lnRef>
          <a:fillRef idx="0">
            <a:schemeClr val="accent1"/>
          </a:fillRef>
          <a:effectRef idx="0">
            <a:schemeClr val="accent1"/>
          </a:effectRef>
          <a:fontRef idx="minor">
            <a:schemeClr val="tx1"/>
          </a:fontRef>
        </p:style>
      </p:cxnSp>
      <p:cxnSp>
        <p:nvCxnSpPr>
          <p:cNvPr id="168" name="直線矢印コネクタ 167">
            <a:extLst>
              <a:ext uri="{FF2B5EF4-FFF2-40B4-BE49-F238E27FC236}">
                <a16:creationId xmlns:a16="http://schemas.microsoft.com/office/drawing/2014/main" id="{7F4274DF-D7FC-4F1F-9366-7EB6D917AC08}"/>
              </a:ext>
            </a:extLst>
          </p:cNvPr>
          <p:cNvCxnSpPr>
            <a:cxnSpLocks/>
          </p:cNvCxnSpPr>
          <p:nvPr/>
        </p:nvCxnSpPr>
        <p:spPr>
          <a:xfrm flipH="1" flipV="1">
            <a:off x="3176754" y="3554069"/>
            <a:ext cx="16749" cy="1173637"/>
          </a:xfrm>
          <a:prstGeom prst="straightConnector1">
            <a:avLst/>
          </a:prstGeom>
          <a:ln w="698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69" name="直線矢印コネクタ 168">
            <a:extLst>
              <a:ext uri="{FF2B5EF4-FFF2-40B4-BE49-F238E27FC236}">
                <a16:creationId xmlns:a16="http://schemas.microsoft.com/office/drawing/2014/main" id="{64FCFDCD-2F58-468D-B000-04F89FB50639}"/>
              </a:ext>
            </a:extLst>
          </p:cNvPr>
          <p:cNvCxnSpPr>
            <a:cxnSpLocks/>
          </p:cNvCxnSpPr>
          <p:nvPr/>
        </p:nvCxnSpPr>
        <p:spPr>
          <a:xfrm>
            <a:off x="3204499" y="3575210"/>
            <a:ext cx="598704" cy="1231"/>
          </a:xfrm>
          <a:prstGeom prst="straightConnector1">
            <a:avLst/>
          </a:prstGeom>
          <a:ln w="12700">
            <a:solidFill>
              <a:schemeClr val="tx1"/>
            </a:solidFill>
            <a:prstDash val="sysDash"/>
            <a:headEnd w="lg" len="lg"/>
            <a:tailEnd type="none"/>
          </a:ln>
        </p:spPr>
        <p:style>
          <a:lnRef idx="1">
            <a:schemeClr val="accent1"/>
          </a:lnRef>
          <a:fillRef idx="0">
            <a:schemeClr val="accent1"/>
          </a:fillRef>
          <a:effectRef idx="0">
            <a:schemeClr val="accent1"/>
          </a:effectRef>
          <a:fontRef idx="minor">
            <a:schemeClr val="tx1"/>
          </a:fontRef>
        </p:style>
      </p:cxnSp>
      <p:cxnSp>
        <p:nvCxnSpPr>
          <p:cNvPr id="170" name="直線矢印コネクタ 169">
            <a:extLst>
              <a:ext uri="{FF2B5EF4-FFF2-40B4-BE49-F238E27FC236}">
                <a16:creationId xmlns:a16="http://schemas.microsoft.com/office/drawing/2014/main" id="{11FBF206-E34F-4B44-A27D-AD644079FB90}"/>
              </a:ext>
            </a:extLst>
          </p:cNvPr>
          <p:cNvCxnSpPr>
            <a:cxnSpLocks/>
          </p:cNvCxnSpPr>
          <p:nvPr/>
        </p:nvCxnSpPr>
        <p:spPr>
          <a:xfrm>
            <a:off x="4736278" y="2867735"/>
            <a:ext cx="635636" cy="1"/>
          </a:xfrm>
          <a:prstGeom prst="straightConnector1">
            <a:avLst/>
          </a:prstGeom>
          <a:ln w="698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76" name="直線矢印コネクタ 175">
            <a:extLst>
              <a:ext uri="{FF2B5EF4-FFF2-40B4-BE49-F238E27FC236}">
                <a16:creationId xmlns:a16="http://schemas.microsoft.com/office/drawing/2014/main" id="{5834A229-1769-41EF-8332-5EFEB478D8DA}"/>
              </a:ext>
            </a:extLst>
          </p:cNvPr>
          <p:cNvCxnSpPr>
            <a:cxnSpLocks/>
          </p:cNvCxnSpPr>
          <p:nvPr/>
        </p:nvCxnSpPr>
        <p:spPr>
          <a:xfrm flipV="1">
            <a:off x="4730945" y="2261661"/>
            <a:ext cx="682283" cy="588328"/>
          </a:xfrm>
          <a:prstGeom prst="straightConnector1">
            <a:avLst/>
          </a:prstGeom>
          <a:ln w="69850">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77" name="直線矢印コネクタ 176">
            <a:extLst>
              <a:ext uri="{FF2B5EF4-FFF2-40B4-BE49-F238E27FC236}">
                <a16:creationId xmlns:a16="http://schemas.microsoft.com/office/drawing/2014/main" id="{8EE4D2E5-6B14-4A3B-80F5-52DCF888962B}"/>
              </a:ext>
            </a:extLst>
          </p:cNvPr>
          <p:cNvCxnSpPr>
            <a:cxnSpLocks/>
          </p:cNvCxnSpPr>
          <p:nvPr/>
        </p:nvCxnSpPr>
        <p:spPr>
          <a:xfrm flipV="1">
            <a:off x="5369015" y="2102781"/>
            <a:ext cx="1" cy="784828"/>
          </a:xfrm>
          <a:prstGeom prst="straightConnector1">
            <a:avLst/>
          </a:prstGeom>
          <a:ln w="12700">
            <a:solidFill>
              <a:schemeClr val="tx1"/>
            </a:solidFill>
            <a:prstDash val="sysDash"/>
            <a:headEnd w="lg" len="lg"/>
            <a:tailEnd type="none"/>
          </a:ln>
        </p:spPr>
        <p:style>
          <a:lnRef idx="1">
            <a:schemeClr val="accent1"/>
          </a:lnRef>
          <a:fillRef idx="0">
            <a:schemeClr val="accent1"/>
          </a:fillRef>
          <a:effectRef idx="0">
            <a:schemeClr val="accent1"/>
          </a:effectRef>
          <a:fontRef idx="minor">
            <a:schemeClr val="tx1"/>
          </a:fontRef>
        </p:style>
      </p:cxnSp>
      <p:cxnSp>
        <p:nvCxnSpPr>
          <p:cNvPr id="178" name="直線矢印コネクタ 177">
            <a:extLst>
              <a:ext uri="{FF2B5EF4-FFF2-40B4-BE49-F238E27FC236}">
                <a16:creationId xmlns:a16="http://schemas.microsoft.com/office/drawing/2014/main" id="{2D98B013-08C3-4392-9EDC-C9BDE9575CC6}"/>
              </a:ext>
            </a:extLst>
          </p:cNvPr>
          <p:cNvCxnSpPr>
            <a:cxnSpLocks/>
          </p:cNvCxnSpPr>
          <p:nvPr/>
        </p:nvCxnSpPr>
        <p:spPr>
          <a:xfrm flipV="1">
            <a:off x="4716945" y="2237658"/>
            <a:ext cx="0" cy="637495"/>
          </a:xfrm>
          <a:prstGeom prst="straightConnector1">
            <a:avLst/>
          </a:prstGeom>
          <a:ln w="698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79" name="直線矢印コネクタ 178">
            <a:extLst>
              <a:ext uri="{FF2B5EF4-FFF2-40B4-BE49-F238E27FC236}">
                <a16:creationId xmlns:a16="http://schemas.microsoft.com/office/drawing/2014/main" id="{ABE2D089-E578-4256-9C57-7ED0530E7B5E}"/>
              </a:ext>
            </a:extLst>
          </p:cNvPr>
          <p:cNvCxnSpPr>
            <a:cxnSpLocks/>
          </p:cNvCxnSpPr>
          <p:nvPr/>
        </p:nvCxnSpPr>
        <p:spPr>
          <a:xfrm>
            <a:off x="4716014" y="2257883"/>
            <a:ext cx="682944" cy="0"/>
          </a:xfrm>
          <a:prstGeom prst="straightConnector1">
            <a:avLst/>
          </a:prstGeom>
          <a:ln w="12700">
            <a:solidFill>
              <a:schemeClr val="tx1"/>
            </a:solidFill>
            <a:prstDash val="sysDash"/>
            <a:headEnd w="lg" len="lg"/>
            <a:tailEnd type="none"/>
          </a:ln>
        </p:spPr>
        <p:style>
          <a:lnRef idx="1">
            <a:schemeClr val="accent1"/>
          </a:lnRef>
          <a:fillRef idx="0">
            <a:schemeClr val="accent1"/>
          </a:fillRef>
          <a:effectRef idx="0">
            <a:schemeClr val="accent1"/>
          </a:effectRef>
          <a:fontRef idx="minor">
            <a:schemeClr val="tx1"/>
          </a:fontRef>
        </p:style>
      </p:cxnSp>
      <p:cxnSp>
        <p:nvCxnSpPr>
          <p:cNvPr id="184" name="直線矢印コネクタ 183">
            <a:extLst>
              <a:ext uri="{FF2B5EF4-FFF2-40B4-BE49-F238E27FC236}">
                <a16:creationId xmlns:a16="http://schemas.microsoft.com/office/drawing/2014/main" id="{4782F42A-5909-4714-93CC-1C042A3CE7A8}"/>
              </a:ext>
            </a:extLst>
          </p:cNvPr>
          <p:cNvCxnSpPr>
            <a:cxnSpLocks/>
          </p:cNvCxnSpPr>
          <p:nvPr/>
        </p:nvCxnSpPr>
        <p:spPr>
          <a:xfrm>
            <a:off x="6248403" y="2346117"/>
            <a:ext cx="598703" cy="1160"/>
          </a:xfrm>
          <a:prstGeom prst="straightConnector1">
            <a:avLst/>
          </a:prstGeom>
          <a:ln w="69850">
            <a:solidFill>
              <a:schemeClr val="accent1"/>
            </a:solidFill>
            <a:headEnd w="lg" len="lg"/>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1" name="正方形/長方形 200">
                <a:extLst>
                  <a:ext uri="{FF2B5EF4-FFF2-40B4-BE49-F238E27FC236}">
                    <a16:creationId xmlns:a16="http://schemas.microsoft.com/office/drawing/2014/main" id="{2E01895C-1D23-4664-9383-970564C1CFC5}"/>
                  </a:ext>
                </a:extLst>
              </p:cNvPr>
              <p:cNvSpPr/>
              <p:nvPr/>
            </p:nvSpPr>
            <p:spPr>
              <a:xfrm>
                <a:off x="1990080" y="3607863"/>
                <a:ext cx="984819" cy="69711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3600" b="1" i="1" smtClean="0">
                              <a:solidFill>
                                <a:srgbClr val="FF0000"/>
                              </a:solidFill>
                              <a:latin typeface="Cambria Math" panose="02040503050406030204" pitchFamily="18" charset="0"/>
                            </a:rPr>
                          </m:ctrlPr>
                        </m:sSubPr>
                        <m:e>
                          <m:r>
                            <a:rPr lang="en-US" altLang="ja-JP" sz="3600" b="1" i="1">
                              <a:solidFill>
                                <a:srgbClr val="FF0000"/>
                              </a:solidFill>
                              <a:latin typeface="Cambria Math" panose="02040503050406030204" pitchFamily="18" charset="0"/>
                            </a:rPr>
                            <m:t>𝒗</m:t>
                          </m:r>
                        </m:e>
                        <m:sub>
                          <m:r>
                            <a:rPr lang="en-US" altLang="ja-JP" sz="3600" b="1" i="1">
                              <a:solidFill>
                                <a:srgbClr val="FF0000"/>
                              </a:solidFill>
                              <a:latin typeface="Cambria Math" panose="02040503050406030204" pitchFamily="18" charset="0"/>
                            </a:rPr>
                            <m:t>𝟎</m:t>
                          </m:r>
                          <m:r>
                            <a:rPr lang="en-US" altLang="ja-JP" sz="3600" b="1" i="1" smtClean="0">
                              <a:solidFill>
                                <a:srgbClr val="FF0000"/>
                              </a:solidFill>
                              <a:latin typeface="Cambria Math" panose="02040503050406030204" pitchFamily="18" charset="0"/>
                            </a:rPr>
                            <m:t>𝒚</m:t>
                          </m:r>
                        </m:sub>
                      </m:sSub>
                    </m:oMath>
                  </m:oMathPara>
                </a14:m>
                <a:endParaRPr lang="ja-JP" altLang="en-US" sz="3600" dirty="0">
                  <a:ea typeface="HG丸ｺﾞｼｯｸM-PRO" panose="020F0600000000000000" pitchFamily="50" charset="-128"/>
                </a:endParaRPr>
              </a:p>
            </p:txBody>
          </p:sp>
        </mc:Choice>
        <mc:Fallback xmlns="">
          <p:sp>
            <p:nvSpPr>
              <p:cNvPr id="201" name="正方形/長方形 200">
                <a:extLst>
                  <a:ext uri="{FF2B5EF4-FFF2-40B4-BE49-F238E27FC236}">
                    <a16:creationId xmlns:a16="http://schemas.microsoft.com/office/drawing/2014/main" id="{2E01895C-1D23-4664-9383-970564C1CFC5}"/>
                  </a:ext>
                </a:extLst>
              </p:cNvPr>
              <p:cNvSpPr>
                <a:spLocks noRot="1" noChangeAspect="1" noMove="1" noResize="1" noEditPoints="1" noAdjustHandles="1" noChangeArrowheads="1" noChangeShapeType="1" noTextEdit="1"/>
              </p:cNvSpPr>
              <p:nvPr/>
            </p:nvSpPr>
            <p:spPr>
              <a:xfrm>
                <a:off x="1990080" y="3607863"/>
                <a:ext cx="984819" cy="697114"/>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2" name="正方形/長方形 201">
                <a:extLst>
                  <a:ext uri="{FF2B5EF4-FFF2-40B4-BE49-F238E27FC236}">
                    <a16:creationId xmlns:a16="http://schemas.microsoft.com/office/drawing/2014/main" id="{45FD7B22-F924-407D-A3B3-9587869B6A3E}"/>
                  </a:ext>
                </a:extLst>
              </p:cNvPr>
              <p:cNvSpPr/>
              <p:nvPr/>
            </p:nvSpPr>
            <p:spPr>
              <a:xfrm>
                <a:off x="3818652" y="3370783"/>
                <a:ext cx="771301"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3600" b="1" i="1">
                              <a:solidFill>
                                <a:srgbClr val="FF0000"/>
                              </a:solidFill>
                              <a:latin typeface="Cambria Math" panose="02040503050406030204" pitchFamily="18" charset="0"/>
                            </a:rPr>
                          </m:ctrlPr>
                        </m:sSubPr>
                        <m:e>
                          <m:r>
                            <a:rPr lang="en-US" altLang="ja-JP" sz="3600" b="1" i="1">
                              <a:solidFill>
                                <a:srgbClr val="FF0000"/>
                              </a:solidFill>
                              <a:latin typeface="Cambria Math" panose="02040503050406030204" pitchFamily="18" charset="0"/>
                            </a:rPr>
                            <m:t>𝒗</m:t>
                          </m:r>
                        </m:e>
                        <m:sub>
                          <m:r>
                            <a:rPr lang="en-US" altLang="ja-JP" sz="3600" b="1" i="1">
                              <a:solidFill>
                                <a:srgbClr val="FF0000"/>
                              </a:solidFill>
                              <a:latin typeface="Cambria Math" panose="02040503050406030204" pitchFamily="18" charset="0"/>
                            </a:rPr>
                            <m:t>𝟎</m:t>
                          </m:r>
                        </m:sub>
                      </m:sSub>
                    </m:oMath>
                  </m:oMathPara>
                </a14:m>
                <a:endParaRPr lang="ja-JP" altLang="en-US" sz="1100" dirty="0">
                  <a:ea typeface="HG丸ｺﾞｼｯｸM-PRO" panose="020F0600000000000000" pitchFamily="50" charset="-128"/>
                </a:endParaRPr>
              </a:p>
            </p:txBody>
          </p:sp>
        </mc:Choice>
        <mc:Fallback xmlns="">
          <p:sp>
            <p:nvSpPr>
              <p:cNvPr id="202" name="正方形/長方形 201">
                <a:extLst>
                  <a:ext uri="{FF2B5EF4-FFF2-40B4-BE49-F238E27FC236}">
                    <a16:creationId xmlns:a16="http://schemas.microsoft.com/office/drawing/2014/main" id="{45FD7B22-F924-407D-A3B3-9587869B6A3E}"/>
                  </a:ext>
                </a:extLst>
              </p:cNvPr>
              <p:cNvSpPr>
                <a:spLocks noRot="1" noChangeAspect="1" noMove="1" noResize="1" noEditPoints="1" noAdjustHandles="1" noChangeArrowheads="1" noChangeShapeType="1" noTextEdit="1"/>
              </p:cNvSpPr>
              <p:nvPr/>
            </p:nvSpPr>
            <p:spPr>
              <a:xfrm>
                <a:off x="3818652" y="3370783"/>
                <a:ext cx="771301" cy="646331"/>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3" name="正方形/長方形 202">
                <a:extLst>
                  <a:ext uri="{FF2B5EF4-FFF2-40B4-BE49-F238E27FC236}">
                    <a16:creationId xmlns:a16="http://schemas.microsoft.com/office/drawing/2014/main" id="{B3E9C40B-7A3D-4438-B740-18B0FBB26FB0}"/>
                  </a:ext>
                </a:extLst>
              </p:cNvPr>
              <p:cNvSpPr/>
              <p:nvPr/>
            </p:nvSpPr>
            <p:spPr>
              <a:xfrm>
                <a:off x="9919664" y="4165188"/>
                <a:ext cx="786156"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𝒙</m:t>
                      </m:r>
                      <m:r>
                        <a:rPr lang="ja-JP" altLang="en-US" sz="2400" b="1" i="1">
                          <a:solidFill>
                            <a:srgbClr val="FF0000"/>
                          </a:solidFill>
                          <a:latin typeface="Cambria Math" panose="02040503050406030204" pitchFamily="18" charset="0"/>
                        </a:rPr>
                        <m:t>軸</m:t>
                      </m:r>
                    </m:oMath>
                  </m:oMathPara>
                </a14:m>
                <a:endParaRPr lang="ja-JP" altLang="en-US" sz="2400" dirty="0">
                  <a:ea typeface="HG丸ｺﾞｼｯｸM-PRO" panose="020F0600000000000000" pitchFamily="50" charset="-128"/>
                </a:endParaRPr>
              </a:p>
            </p:txBody>
          </p:sp>
        </mc:Choice>
        <mc:Fallback xmlns="">
          <p:sp>
            <p:nvSpPr>
              <p:cNvPr id="203" name="正方形/長方形 202">
                <a:extLst>
                  <a:ext uri="{FF2B5EF4-FFF2-40B4-BE49-F238E27FC236}">
                    <a16:creationId xmlns:a16="http://schemas.microsoft.com/office/drawing/2014/main" id="{B3E9C40B-7A3D-4438-B740-18B0FBB26FB0}"/>
                  </a:ext>
                </a:extLst>
              </p:cNvPr>
              <p:cNvSpPr>
                <a:spLocks noRot="1" noChangeAspect="1" noMove="1" noResize="1" noEditPoints="1" noAdjustHandles="1" noChangeArrowheads="1" noChangeShapeType="1" noTextEdit="1"/>
              </p:cNvSpPr>
              <p:nvPr/>
            </p:nvSpPr>
            <p:spPr>
              <a:xfrm>
                <a:off x="9919664" y="4165188"/>
                <a:ext cx="786156" cy="461665"/>
              </a:xfrm>
              <a:prstGeom prst="rect">
                <a:avLst/>
              </a:prstGeom>
              <a:blipFill>
                <a:blip r:embed="rId8"/>
                <a:stretch>
                  <a:fillRect b="-9211"/>
                </a:stretch>
              </a:blipFill>
            </p:spPr>
            <p:txBody>
              <a:bodyPr/>
              <a:lstStyle/>
              <a:p>
                <a:r>
                  <a:rPr lang="ja-JP" altLang="en-US">
                    <a:noFill/>
                  </a:rPr>
                  <a:t> </a:t>
                </a:r>
              </a:p>
            </p:txBody>
          </p:sp>
        </mc:Fallback>
      </mc:AlternateContent>
      <p:cxnSp>
        <p:nvCxnSpPr>
          <p:cNvPr id="204" name="直線矢印コネクタ 203">
            <a:extLst>
              <a:ext uri="{FF2B5EF4-FFF2-40B4-BE49-F238E27FC236}">
                <a16:creationId xmlns:a16="http://schemas.microsoft.com/office/drawing/2014/main" id="{5EEBDDF3-2785-4E7F-8377-076FF4DCFA7A}"/>
              </a:ext>
            </a:extLst>
          </p:cNvPr>
          <p:cNvCxnSpPr>
            <a:cxnSpLocks/>
          </p:cNvCxnSpPr>
          <p:nvPr/>
        </p:nvCxnSpPr>
        <p:spPr>
          <a:xfrm flipH="1" flipV="1">
            <a:off x="4723628" y="2970419"/>
            <a:ext cx="4192" cy="1722098"/>
          </a:xfrm>
          <a:prstGeom prst="straightConnector1">
            <a:avLst/>
          </a:prstGeom>
          <a:ln w="12700">
            <a:solidFill>
              <a:srgbClr val="FF0000"/>
            </a:solidFill>
            <a:prstDash val="sysDash"/>
            <a:headEnd w="lg" len="lg"/>
            <a:tailEnd type="none"/>
          </a:ln>
        </p:spPr>
        <p:style>
          <a:lnRef idx="1">
            <a:schemeClr val="accent1"/>
          </a:lnRef>
          <a:fillRef idx="0">
            <a:schemeClr val="accent1"/>
          </a:fillRef>
          <a:effectRef idx="0">
            <a:schemeClr val="accent1"/>
          </a:effectRef>
          <a:fontRef idx="minor">
            <a:schemeClr val="tx1"/>
          </a:fontRef>
        </p:style>
      </p:cxnSp>
      <p:sp>
        <p:nvSpPr>
          <p:cNvPr id="206" name="楕円 205">
            <a:extLst>
              <a:ext uri="{FF2B5EF4-FFF2-40B4-BE49-F238E27FC236}">
                <a16:creationId xmlns:a16="http://schemas.microsoft.com/office/drawing/2014/main" id="{38B8D55A-B08B-4DE2-8B07-8633324B3659}"/>
              </a:ext>
            </a:extLst>
          </p:cNvPr>
          <p:cNvSpPr/>
          <p:nvPr/>
        </p:nvSpPr>
        <p:spPr>
          <a:xfrm>
            <a:off x="4999469" y="2797487"/>
            <a:ext cx="186250" cy="1862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sp>
        <p:nvSpPr>
          <p:cNvPr id="208" name="楕円 207">
            <a:extLst>
              <a:ext uri="{FF2B5EF4-FFF2-40B4-BE49-F238E27FC236}">
                <a16:creationId xmlns:a16="http://schemas.microsoft.com/office/drawing/2014/main" id="{5744B494-A4E6-434C-844F-0F1CF98E53C5}"/>
              </a:ext>
            </a:extLst>
          </p:cNvPr>
          <p:cNvSpPr/>
          <p:nvPr/>
        </p:nvSpPr>
        <p:spPr>
          <a:xfrm>
            <a:off x="6332478" y="2261661"/>
            <a:ext cx="186250" cy="1862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cxnSp>
        <p:nvCxnSpPr>
          <p:cNvPr id="214" name="直線矢印コネクタ 213">
            <a:extLst>
              <a:ext uri="{FF2B5EF4-FFF2-40B4-BE49-F238E27FC236}">
                <a16:creationId xmlns:a16="http://schemas.microsoft.com/office/drawing/2014/main" id="{3D13358C-04F8-433A-B8FB-394DC61CAF81}"/>
              </a:ext>
            </a:extLst>
          </p:cNvPr>
          <p:cNvCxnSpPr>
            <a:cxnSpLocks/>
            <a:endCxn id="161" idx="4"/>
          </p:cNvCxnSpPr>
          <p:nvPr/>
        </p:nvCxnSpPr>
        <p:spPr>
          <a:xfrm flipH="1" flipV="1">
            <a:off x="6136848" y="2444538"/>
            <a:ext cx="3810" cy="2271180"/>
          </a:xfrm>
          <a:prstGeom prst="straightConnector1">
            <a:avLst/>
          </a:prstGeom>
          <a:ln w="12700">
            <a:solidFill>
              <a:srgbClr val="FF0000"/>
            </a:solidFill>
            <a:prstDash val="sysDash"/>
            <a:headEnd w="lg" len="lg"/>
            <a:tailEnd type="none"/>
          </a:ln>
        </p:spPr>
        <p:style>
          <a:lnRef idx="1">
            <a:schemeClr val="accent1"/>
          </a:lnRef>
          <a:fillRef idx="0">
            <a:schemeClr val="accent1"/>
          </a:fillRef>
          <a:effectRef idx="0">
            <a:schemeClr val="accent1"/>
          </a:effectRef>
          <a:fontRef idx="minor">
            <a:schemeClr val="tx1"/>
          </a:fontRef>
        </p:style>
      </p:cxnSp>
      <p:cxnSp>
        <p:nvCxnSpPr>
          <p:cNvPr id="218" name="直線矢印コネクタ 217">
            <a:extLst>
              <a:ext uri="{FF2B5EF4-FFF2-40B4-BE49-F238E27FC236}">
                <a16:creationId xmlns:a16="http://schemas.microsoft.com/office/drawing/2014/main" id="{F679B6A0-35C2-48A4-BC35-9624FA2BB0AD}"/>
              </a:ext>
            </a:extLst>
          </p:cNvPr>
          <p:cNvCxnSpPr>
            <a:cxnSpLocks/>
          </p:cNvCxnSpPr>
          <p:nvPr/>
        </p:nvCxnSpPr>
        <p:spPr>
          <a:xfrm>
            <a:off x="3213226" y="2882887"/>
            <a:ext cx="4318283" cy="0"/>
          </a:xfrm>
          <a:prstGeom prst="straightConnector1">
            <a:avLst/>
          </a:prstGeom>
          <a:ln w="12700">
            <a:solidFill>
              <a:srgbClr val="FF0000"/>
            </a:solidFill>
            <a:prstDash val="sysDash"/>
            <a:headEnd w="lg" len="lg"/>
            <a:tailEnd type="none"/>
          </a:ln>
        </p:spPr>
        <p:style>
          <a:lnRef idx="1">
            <a:schemeClr val="accent1"/>
          </a:lnRef>
          <a:fillRef idx="0">
            <a:schemeClr val="accent1"/>
          </a:fillRef>
          <a:effectRef idx="0">
            <a:schemeClr val="accent1"/>
          </a:effectRef>
          <a:fontRef idx="minor">
            <a:schemeClr val="tx1"/>
          </a:fontRef>
        </p:style>
      </p:cxnSp>
      <p:cxnSp>
        <p:nvCxnSpPr>
          <p:cNvPr id="220" name="直線矢印コネクタ 219">
            <a:extLst>
              <a:ext uri="{FF2B5EF4-FFF2-40B4-BE49-F238E27FC236}">
                <a16:creationId xmlns:a16="http://schemas.microsoft.com/office/drawing/2014/main" id="{0497BFE4-B33D-4A12-80CE-DD7D75491D7E}"/>
              </a:ext>
            </a:extLst>
          </p:cNvPr>
          <p:cNvCxnSpPr>
            <a:cxnSpLocks/>
          </p:cNvCxnSpPr>
          <p:nvPr/>
        </p:nvCxnSpPr>
        <p:spPr>
          <a:xfrm>
            <a:off x="3193502" y="2350826"/>
            <a:ext cx="2834031" cy="1"/>
          </a:xfrm>
          <a:prstGeom prst="straightConnector1">
            <a:avLst/>
          </a:prstGeom>
          <a:ln w="12700">
            <a:solidFill>
              <a:srgbClr val="FF0000"/>
            </a:solidFill>
            <a:prstDash val="sysDash"/>
            <a:headEnd w="lg" len="lg"/>
            <a:tailEnd type="none"/>
          </a:ln>
        </p:spPr>
        <p:style>
          <a:lnRef idx="1">
            <a:schemeClr val="accent1"/>
          </a:lnRef>
          <a:fillRef idx="0">
            <a:schemeClr val="accent1"/>
          </a:fillRef>
          <a:effectRef idx="0">
            <a:schemeClr val="accent1"/>
          </a:effectRef>
          <a:fontRef idx="minor">
            <a:schemeClr val="tx1"/>
          </a:fontRef>
        </p:style>
      </p:cxnSp>
      <p:sp>
        <p:nvSpPr>
          <p:cNvPr id="224" name="正方形/長方形 223">
            <a:extLst>
              <a:ext uri="{FF2B5EF4-FFF2-40B4-BE49-F238E27FC236}">
                <a16:creationId xmlns:a16="http://schemas.microsoft.com/office/drawing/2014/main" id="{45CC0D93-7FBC-42FA-8FC4-AA92558F913F}"/>
              </a:ext>
            </a:extLst>
          </p:cNvPr>
          <p:cNvSpPr/>
          <p:nvPr/>
        </p:nvSpPr>
        <p:spPr>
          <a:xfrm>
            <a:off x="2031742" y="4260566"/>
            <a:ext cx="877244" cy="830997"/>
          </a:xfrm>
          <a:prstGeom prst="rect">
            <a:avLst/>
          </a:prstGeom>
        </p:spPr>
        <p:txBody>
          <a:bodyPr wrap="square">
            <a:spAutoFit/>
          </a:bodyPr>
          <a:lstStyle/>
          <a:p>
            <a:r>
              <a:rPr lang="ja-JP" altLang="en-US" sz="1200" b="1" dirty="0">
                <a:solidFill>
                  <a:srgbClr val="FF0000"/>
                </a:solidFill>
                <a:ea typeface="HG丸ｺﾞｼｯｸM-PRO" panose="020F0600000000000000" pitchFamily="50" charset="-128"/>
              </a:rPr>
              <a:t>鉛直方向</a:t>
            </a:r>
            <a:endParaRPr lang="en-US" altLang="ja-JP" sz="1200" b="1" dirty="0">
              <a:solidFill>
                <a:srgbClr val="FF0000"/>
              </a:solidFill>
              <a:ea typeface="HG丸ｺﾞｼｯｸM-PRO" panose="020F0600000000000000" pitchFamily="50" charset="-128"/>
            </a:endParaRPr>
          </a:p>
          <a:p>
            <a:r>
              <a:rPr lang="ja-JP" altLang="en-US" sz="1200" b="1" dirty="0">
                <a:solidFill>
                  <a:srgbClr val="FF0000"/>
                </a:solidFill>
                <a:ea typeface="HG丸ｺﾞｼｯｸM-PRO" panose="020F0600000000000000" pitchFamily="50" charset="-128"/>
              </a:rPr>
              <a:t>の初速度</a:t>
            </a:r>
            <a:endParaRPr lang="en-US" altLang="ja-JP" sz="1200" b="1" dirty="0">
              <a:solidFill>
                <a:srgbClr val="FF0000"/>
              </a:solidFill>
              <a:ea typeface="HG丸ｺﾞｼｯｸM-PRO" panose="020F0600000000000000" pitchFamily="50" charset="-128"/>
            </a:endParaRPr>
          </a:p>
          <a:p>
            <a:r>
              <a:rPr lang="ja-JP" altLang="en-US" sz="1200" b="1" dirty="0">
                <a:solidFill>
                  <a:srgbClr val="FF0000"/>
                </a:solidFill>
                <a:ea typeface="HG丸ｺﾞｼｯｸM-PRO" panose="020F0600000000000000" pitchFamily="50" charset="-128"/>
              </a:rPr>
              <a:t>初速度の</a:t>
            </a:r>
            <a:endParaRPr lang="en-US" altLang="ja-JP" sz="1200" b="1" dirty="0">
              <a:solidFill>
                <a:srgbClr val="FF0000"/>
              </a:solidFill>
              <a:ea typeface="HG丸ｺﾞｼｯｸM-PRO" panose="020F0600000000000000" pitchFamily="50" charset="-128"/>
            </a:endParaRPr>
          </a:p>
          <a:p>
            <a:r>
              <a:rPr lang="ja-JP" altLang="en-US" sz="1200" b="1" dirty="0">
                <a:solidFill>
                  <a:srgbClr val="FF0000"/>
                </a:solidFill>
                <a:ea typeface="HG丸ｺﾞｼｯｸM-PRO" panose="020F0600000000000000" pitchFamily="50" charset="-128"/>
              </a:rPr>
              <a:t>鉛直成分</a:t>
            </a:r>
            <a:endParaRPr lang="en-US" altLang="ja-JP" sz="1200" b="1" dirty="0">
              <a:solidFill>
                <a:srgbClr val="FF0000"/>
              </a:solidFill>
              <a:ea typeface="HG丸ｺﾞｼｯｸM-PRO" panose="020F0600000000000000" pitchFamily="50" charset="-128"/>
            </a:endParaRPr>
          </a:p>
        </p:txBody>
      </p:sp>
      <p:sp>
        <p:nvSpPr>
          <p:cNvPr id="225" name="楕円 224">
            <a:extLst>
              <a:ext uri="{FF2B5EF4-FFF2-40B4-BE49-F238E27FC236}">
                <a16:creationId xmlns:a16="http://schemas.microsoft.com/office/drawing/2014/main" id="{FEED7060-50A8-473A-BD5E-2197C6F4B709}"/>
              </a:ext>
            </a:extLst>
          </p:cNvPr>
          <p:cNvSpPr/>
          <p:nvPr/>
        </p:nvSpPr>
        <p:spPr>
          <a:xfrm>
            <a:off x="4680072" y="4661209"/>
            <a:ext cx="107338" cy="1073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sp>
        <p:nvSpPr>
          <p:cNvPr id="227" name="楕円 226">
            <a:extLst>
              <a:ext uri="{FF2B5EF4-FFF2-40B4-BE49-F238E27FC236}">
                <a16:creationId xmlns:a16="http://schemas.microsoft.com/office/drawing/2014/main" id="{66358D2D-2210-4E8A-8DA3-1966FAE3902E}"/>
              </a:ext>
            </a:extLst>
          </p:cNvPr>
          <p:cNvSpPr/>
          <p:nvPr/>
        </p:nvSpPr>
        <p:spPr>
          <a:xfrm>
            <a:off x="6089356" y="4665276"/>
            <a:ext cx="107338" cy="1073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sp>
        <p:nvSpPr>
          <p:cNvPr id="228" name="楕円 227">
            <a:extLst>
              <a:ext uri="{FF2B5EF4-FFF2-40B4-BE49-F238E27FC236}">
                <a16:creationId xmlns:a16="http://schemas.microsoft.com/office/drawing/2014/main" id="{8AA430B5-E3D1-4356-B415-7541EC28A508}"/>
              </a:ext>
            </a:extLst>
          </p:cNvPr>
          <p:cNvSpPr/>
          <p:nvPr/>
        </p:nvSpPr>
        <p:spPr>
          <a:xfrm>
            <a:off x="7474721" y="4668113"/>
            <a:ext cx="107338" cy="1073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sp>
        <p:nvSpPr>
          <p:cNvPr id="229" name="楕円 228">
            <a:extLst>
              <a:ext uri="{FF2B5EF4-FFF2-40B4-BE49-F238E27FC236}">
                <a16:creationId xmlns:a16="http://schemas.microsoft.com/office/drawing/2014/main" id="{CD90215A-4793-446A-8EB9-AFBD364A7FBB}"/>
              </a:ext>
            </a:extLst>
          </p:cNvPr>
          <p:cNvSpPr/>
          <p:nvPr/>
        </p:nvSpPr>
        <p:spPr>
          <a:xfrm>
            <a:off x="8926626" y="4661480"/>
            <a:ext cx="107338" cy="1073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sp>
        <p:nvSpPr>
          <p:cNvPr id="231" name="楕円 230">
            <a:extLst>
              <a:ext uri="{FF2B5EF4-FFF2-40B4-BE49-F238E27FC236}">
                <a16:creationId xmlns:a16="http://schemas.microsoft.com/office/drawing/2014/main" id="{16B93E62-557D-476C-9A8E-17C006D7EEA0}"/>
              </a:ext>
            </a:extLst>
          </p:cNvPr>
          <p:cNvSpPr/>
          <p:nvPr/>
        </p:nvSpPr>
        <p:spPr>
          <a:xfrm>
            <a:off x="3116435" y="2814369"/>
            <a:ext cx="107338" cy="10733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sp>
        <p:nvSpPr>
          <p:cNvPr id="233" name="楕円 232">
            <a:extLst>
              <a:ext uri="{FF2B5EF4-FFF2-40B4-BE49-F238E27FC236}">
                <a16:creationId xmlns:a16="http://schemas.microsoft.com/office/drawing/2014/main" id="{2B0EFAC7-4529-4BE1-AA0C-FA976803FD27}"/>
              </a:ext>
            </a:extLst>
          </p:cNvPr>
          <p:cNvSpPr/>
          <p:nvPr/>
        </p:nvSpPr>
        <p:spPr>
          <a:xfrm>
            <a:off x="3121910" y="2293022"/>
            <a:ext cx="107338" cy="10733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sp>
        <p:nvSpPr>
          <p:cNvPr id="235" name="楕円 234">
            <a:extLst>
              <a:ext uri="{FF2B5EF4-FFF2-40B4-BE49-F238E27FC236}">
                <a16:creationId xmlns:a16="http://schemas.microsoft.com/office/drawing/2014/main" id="{0BADCF2F-C0F6-4770-8D82-BD93D8C5E305}"/>
              </a:ext>
            </a:extLst>
          </p:cNvPr>
          <p:cNvSpPr/>
          <p:nvPr/>
        </p:nvSpPr>
        <p:spPr>
          <a:xfrm>
            <a:off x="3269105" y="2820631"/>
            <a:ext cx="107338" cy="10733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cxnSp>
        <p:nvCxnSpPr>
          <p:cNvPr id="312" name="直線矢印コネクタ 311">
            <a:extLst>
              <a:ext uri="{FF2B5EF4-FFF2-40B4-BE49-F238E27FC236}">
                <a16:creationId xmlns:a16="http://schemas.microsoft.com/office/drawing/2014/main" id="{B76E6741-F1D7-431B-85EA-1667B7B0BF17}"/>
              </a:ext>
            </a:extLst>
          </p:cNvPr>
          <p:cNvCxnSpPr>
            <a:cxnSpLocks/>
          </p:cNvCxnSpPr>
          <p:nvPr/>
        </p:nvCxnSpPr>
        <p:spPr>
          <a:xfrm>
            <a:off x="3191204" y="4695373"/>
            <a:ext cx="635636" cy="1"/>
          </a:xfrm>
          <a:prstGeom prst="straightConnector1">
            <a:avLst/>
          </a:prstGeom>
          <a:ln w="698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313" name="楕円 312">
            <a:extLst>
              <a:ext uri="{FF2B5EF4-FFF2-40B4-BE49-F238E27FC236}">
                <a16:creationId xmlns:a16="http://schemas.microsoft.com/office/drawing/2014/main" id="{14D40C26-EF41-4BE4-920A-FAEA61EF4F39}"/>
              </a:ext>
            </a:extLst>
          </p:cNvPr>
          <p:cNvSpPr/>
          <p:nvPr/>
        </p:nvSpPr>
        <p:spPr>
          <a:xfrm>
            <a:off x="3269748" y="4658425"/>
            <a:ext cx="107338" cy="10733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sp>
        <p:nvSpPr>
          <p:cNvPr id="205" name="楕円 204">
            <a:extLst>
              <a:ext uri="{FF2B5EF4-FFF2-40B4-BE49-F238E27FC236}">
                <a16:creationId xmlns:a16="http://schemas.microsoft.com/office/drawing/2014/main" id="{D023F10A-B9BC-455F-84B4-7490004202CA}"/>
              </a:ext>
            </a:extLst>
          </p:cNvPr>
          <p:cNvSpPr/>
          <p:nvPr/>
        </p:nvSpPr>
        <p:spPr>
          <a:xfrm>
            <a:off x="3416319" y="4610259"/>
            <a:ext cx="186250" cy="1862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grpSp>
        <p:nvGrpSpPr>
          <p:cNvPr id="345" name="グループ化 344">
            <a:extLst>
              <a:ext uri="{FF2B5EF4-FFF2-40B4-BE49-F238E27FC236}">
                <a16:creationId xmlns:a16="http://schemas.microsoft.com/office/drawing/2014/main" id="{927F4D31-4118-46D3-95A9-2741ACEE07E5}"/>
              </a:ext>
            </a:extLst>
          </p:cNvPr>
          <p:cNvGrpSpPr/>
          <p:nvPr/>
        </p:nvGrpSpPr>
        <p:grpSpPr>
          <a:xfrm flipV="1">
            <a:off x="7546945" y="2765732"/>
            <a:ext cx="696283" cy="746079"/>
            <a:chOff x="3925492" y="1974422"/>
            <a:chExt cx="696283" cy="746079"/>
          </a:xfrm>
        </p:grpSpPr>
        <p:cxnSp>
          <p:nvCxnSpPr>
            <p:cNvPr id="341" name="直線矢印コネクタ 340">
              <a:extLst>
                <a:ext uri="{FF2B5EF4-FFF2-40B4-BE49-F238E27FC236}">
                  <a16:creationId xmlns:a16="http://schemas.microsoft.com/office/drawing/2014/main" id="{7B0A21EF-D023-4BAC-9FB4-5218E3E1D1A9}"/>
                </a:ext>
              </a:extLst>
            </p:cNvPr>
            <p:cNvCxnSpPr>
              <a:cxnSpLocks/>
            </p:cNvCxnSpPr>
            <p:nvPr/>
          </p:nvCxnSpPr>
          <p:spPr>
            <a:xfrm>
              <a:off x="3944825" y="2604499"/>
              <a:ext cx="635636" cy="1"/>
            </a:xfrm>
            <a:prstGeom prst="straightConnector1">
              <a:avLst/>
            </a:prstGeom>
            <a:ln w="698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42" name="直線矢印コネクタ 341">
              <a:extLst>
                <a:ext uri="{FF2B5EF4-FFF2-40B4-BE49-F238E27FC236}">
                  <a16:creationId xmlns:a16="http://schemas.microsoft.com/office/drawing/2014/main" id="{0ECAA1DA-95EB-458A-8DAB-F9C05E3DAEAF}"/>
                </a:ext>
              </a:extLst>
            </p:cNvPr>
            <p:cNvCxnSpPr>
              <a:cxnSpLocks/>
            </p:cNvCxnSpPr>
            <p:nvPr/>
          </p:nvCxnSpPr>
          <p:spPr>
            <a:xfrm flipV="1">
              <a:off x="3939492" y="1998425"/>
              <a:ext cx="682283" cy="588328"/>
            </a:xfrm>
            <a:prstGeom prst="straightConnector1">
              <a:avLst/>
            </a:prstGeom>
            <a:ln w="69850">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43" name="直線矢印コネクタ 342">
              <a:extLst>
                <a:ext uri="{FF2B5EF4-FFF2-40B4-BE49-F238E27FC236}">
                  <a16:creationId xmlns:a16="http://schemas.microsoft.com/office/drawing/2014/main" id="{7A7B2097-AE02-459B-8121-EA498FBCC049}"/>
                </a:ext>
              </a:extLst>
            </p:cNvPr>
            <p:cNvCxnSpPr>
              <a:cxnSpLocks/>
            </p:cNvCxnSpPr>
            <p:nvPr/>
          </p:nvCxnSpPr>
          <p:spPr>
            <a:xfrm flipV="1">
              <a:off x="3925492" y="1974422"/>
              <a:ext cx="0" cy="637495"/>
            </a:xfrm>
            <a:prstGeom prst="straightConnector1">
              <a:avLst/>
            </a:prstGeom>
            <a:ln w="698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344" name="楕円 343">
              <a:extLst>
                <a:ext uri="{FF2B5EF4-FFF2-40B4-BE49-F238E27FC236}">
                  <a16:creationId xmlns:a16="http://schemas.microsoft.com/office/drawing/2014/main" id="{27A1ACC6-0983-4DEE-A3A2-2AF371D76C2A}"/>
                </a:ext>
              </a:extLst>
            </p:cNvPr>
            <p:cNvSpPr/>
            <p:nvPr/>
          </p:nvSpPr>
          <p:spPr>
            <a:xfrm>
              <a:off x="4208016" y="2534251"/>
              <a:ext cx="186250" cy="1862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grpSp>
      <p:grpSp>
        <p:nvGrpSpPr>
          <p:cNvPr id="354" name="グループ化 353">
            <a:extLst>
              <a:ext uri="{FF2B5EF4-FFF2-40B4-BE49-F238E27FC236}">
                <a16:creationId xmlns:a16="http://schemas.microsoft.com/office/drawing/2014/main" id="{21333A09-504D-451E-A6AD-E1F22DC56389}"/>
              </a:ext>
            </a:extLst>
          </p:cNvPr>
          <p:cNvGrpSpPr/>
          <p:nvPr/>
        </p:nvGrpSpPr>
        <p:grpSpPr>
          <a:xfrm flipV="1">
            <a:off x="8861989" y="4594220"/>
            <a:ext cx="791208" cy="1291071"/>
            <a:chOff x="2257733" y="3290833"/>
            <a:chExt cx="791208" cy="1291071"/>
          </a:xfrm>
        </p:grpSpPr>
        <p:sp>
          <p:nvSpPr>
            <p:cNvPr id="346" name="楕円 345">
              <a:extLst>
                <a:ext uri="{FF2B5EF4-FFF2-40B4-BE49-F238E27FC236}">
                  <a16:creationId xmlns:a16="http://schemas.microsoft.com/office/drawing/2014/main" id="{E9BB9058-ADA4-40CB-AC4A-6B25E4A7A32D}"/>
                </a:ext>
              </a:extLst>
            </p:cNvPr>
            <p:cNvSpPr/>
            <p:nvPr/>
          </p:nvSpPr>
          <p:spPr>
            <a:xfrm>
              <a:off x="2257733" y="4358793"/>
              <a:ext cx="223111" cy="2231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cxnSp>
          <p:nvCxnSpPr>
            <p:cNvPr id="347" name="直線矢印コネクタ 346">
              <a:extLst>
                <a:ext uri="{FF2B5EF4-FFF2-40B4-BE49-F238E27FC236}">
                  <a16:creationId xmlns:a16="http://schemas.microsoft.com/office/drawing/2014/main" id="{744A9E6F-C447-4742-BDCA-2267AB19DE6D}"/>
                </a:ext>
              </a:extLst>
            </p:cNvPr>
            <p:cNvCxnSpPr>
              <a:cxnSpLocks/>
            </p:cNvCxnSpPr>
            <p:nvPr/>
          </p:nvCxnSpPr>
          <p:spPr>
            <a:xfrm flipV="1">
              <a:off x="2426599" y="3296961"/>
              <a:ext cx="608788" cy="1118742"/>
            </a:xfrm>
            <a:prstGeom prst="straightConnector1">
              <a:avLst/>
            </a:prstGeom>
            <a:ln w="69850">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48" name="直線矢印コネクタ 347">
              <a:extLst>
                <a:ext uri="{FF2B5EF4-FFF2-40B4-BE49-F238E27FC236}">
                  <a16:creationId xmlns:a16="http://schemas.microsoft.com/office/drawing/2014/main" id="{52E6C333-CA5A-4108-B47F-1E7F62C6A8B1}"/>
                </a:ext>
              </a:extLst>
            </p:cNvPr>
            <p:cNvCxnSpPr>
              <a:cxnSpLocks/>
            </p:cNvCxnSpPr>
            <p:nvPr/>
          </p:nvCxnSpPr>
          <p:spPr>
            <a:xfrm flipV="1">
              <a:off x="3048940" y="3313205"/>
              <a:ext cx="1" cy="1118366"/>
            </a:xfrm>
            <a:prstGeom prst="straightConnector1">
              <a:avLst/>
            </a:prstGeom>
            <a:ln w="12700">
              <a:solidFill>
                <a:schemeClr val="tx1"/>
              </a:solidFill>
              <a:prstDash val="sysDash"/>
              <a:headEnd w="lg" len="lg"/>
              <a:tailEnd type="none"/>
            </a:ln>
          </p:spPr>
          <p:style>
            <a:lnRef idx="1">
              <a:schemeClr val="accent1"/>
            </a:lnRef>
            <a:fillRef idx="0">
              <a:schemeClr val="accent1"/>
            </a:fillRef>
            <a:effectRef idx="0">
              <a:schemeClr val="accent1"/>
            </a:effectRef>
            <a:fontRef idx="minor">
              <a:schemeClr val="tx1"/>
            </a:fontRef>
          </p:style>
        </p:cxnSp>
        <p:cxnSp>
          <p:nvCxnSpPr>
            <p:cNvPr id="349" name="直線矢印コネクタ 348">
              <a:extLst>
                <a:ext uri="{FF2B5EF4-FFF2-40B4-BE49-F238E27FC236}">
                  <a16:creationId xmlns:a16="http://schemas.microsoft.com/office/drawing/2014/main" id="{29AD5CEB-48AF-4AB1-89AC-1E4A123393FA}"/>
                </a:ext>
              </a:extLst>
            </p:cNvPr>
            <p:cNvCxnSpPr>
              <a:cxnSpLocks/>
            </p:cNvCxnSpPr>
            <p:nvPr/>
          </p:nvCxnSpPr>
          <p:spPr>
            <a:xfrm flipH="1" flipV="1">
              <a:off x="2385301" y="3290833"/>
              <a:ext cx="16749" cy="1173637"/>
            </a:xfrm>
            <a:prstGeom prst="straightConnector1">
              <a:avLst/>
            </a:prstGeom>
            <a:ln w="698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50" name="直線矢印コネクタ 349">
              <a:extLst>
                <a:ext uri="{FF2B5EF4-FFF2-40B4-BE49-F238E27FC236}">
                  <a16:creationId xmlns:a16="http://schemas.microsoft.com/office/drawing/2014/main" id="{FDB71C76-54B8-46D3-B988-82E854EDE58C}"/>
                </a:ext>
              </a:extLst>
            </p:cNvPr>
            <p:cNvCxnSpPr>
              <a:cxnSpLocks/>
            </p:cNvCxnSpPr>
            <p:nvPr/>
          </p:nvCxnSpPr>
          <p:spPr>
            <a:xfrm>
              <a:off x="2413046" y="3311974"/>
              <a:ext cx="598704" cy="1231"/>
            </a:xfrm>
            <a:prstGeom prst="straightConnector1">
              <a:avLst/>
            </a:prstGeom>
            <a:ln w="12700">
              <a:solidFill>
                <a:schemeClr val="tx1"/>
              </a:solidFill>
              <a:prstDash val="sysDash"/>
              <a:headEnd w="lg" len="lg"/>
              <a:tailEnd type="none"/>
            </a:ln>
          </p:spPr>
          <p:style>
            <a:lnRef idx="1">
              <a:schemeClr val="accent1"/>
            </a:lnRef>
            <a:fillRef idx="0">
              <a:schemeClr val="accent1"/>
            </a:fillRef>
            <a:effectRef idx="0">
              <a:schemeClr val="accent1"/>
            </a:effectRef>
            <a:fontRef idx="minor">
              <a:schemeClr val="tx1"/>
            </a:fontRef>
          </p:style>
        </p:cxnSp>
        <p:cxnSp>
          <p:nvCxnSpPr>
            <p:cNvPr id="351" name="直線矢印コネクタ 350">
              <a:extLst>
                <a:ext uri="{FF2B5EF4-FFF2-40B4-BE49-F238E27FC236}">
                  <a16:creationId xmlns:a16="http://schemas.microsoft.com/office/drawing/2014/main" id="{A9B3D7F3-B1BE-44A8-81BF-3465A8B2CF19}"/>
                </a:ext>
              </a:extLst>
            </p:cNvPr>
            <p:cNvCxnSpPr>
              <a:cxnSpLocks/>
            </p:cNvCxnSpPr>
            <p:nvPr/>
          </p:nvCxnSpPr>
          <p:spPr>
            <a:xfrm>
              <a:off x="2399751" y="4432137"/>
              <a:ext cx="635636" cy="1"/>
            </a:xfrm>
            <a:prstGeom prst="straightConnector1">
              <a:avLst/>
            </a:prstGeom>
            <a:ln w="698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353" name="楕円 352">
              <a:extLst>
                <a:ext uri="{FF2B5EF4-FFF2-40B4-BE49-F238E27FC236}">
                  <a16:creationId xmlns:a16="http://schemas.microsoft.com/office/drawing/2014/main" id="{4F678001-C9F4-4642-878B-6C791A6560DD}"/>
                </a:ext>
              </a:extLst>
            </p:cNvPr>
            <p:cNvSpPr/>
            <p:nvPr/>
          </p:nvSpPr>
          <p:spPr>
            <a:xfrm>
              <a:off x="2624866" y="4347023"/>
              <a:ext cx="186250" cy="1862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grpSp>
      <p:sp>
        <p:nvSpPr>
          <p:cNvPr id="355" name="正方形/長方形 354">
            <a:extLst>
              <a:ext uri="{FF2B5EF4-FFF2-40B4-BE49-F238E27FC236}">
                <a16:creationId xmlns:a16="http://schemas.microsoft.com/office/drawing/2014/main" id="{52F55EB4-A5B9-4DB8-8D64-6C4C1D0D14C0}"/>
              </a:ext>
            </a:extLst>
          </p:cNvPr>
          <p:cNvSpPr/>
          <p:nvPr/>
        </p:nvSpPr>
        <p:spPr>
          <a:xfrm>
            <a:off x="7577640" y="1028923"/>
            <a:ext cx="4336441" cy="1261884"/>
          </a:xfrm>
          <a:prstGeom prst="rect">
            <a:avLst/>
          </a:prstGeom>
          <a:solidFill>
            <a:schemeClr val="bg1"/>
          </a:solidFill>
        </p:spPr>
        <p:txBody>
          <a:bodyPr wrap="square">
            <a:spAutoFit/>
          </a:bodyPr>
          <a:lstStyle/>
          <a:p>
            <a:pPr algn="ctr"/>
            <a:r>
              <a:rPr lang="ja-JP" altLang="en-US" sz="3600" b="1" dirty="0">
                <a:solidFill>
                  <a:srgbClr val="FF0000"/>
                </a:solidFill>
                <a:ea typeface="HG丸ｺﾞｼｯｸM-PRO" panose="020F0600000000000000" pitchFamily="50" charset="-128"/>
              </a:rPr>
              <a:t>運動の対称性</a:t>
            </a:r>
            <a:endParaRPr lang="en-US" altLang="ja-JP" sz="3600" b="1" dirty="0">
              <a:solidFill>
                <a:srgbClr val="FF0000"/>
              </a:solidFill>
              <a:ea typeface="HG丸ｺﾞｼｯｸM-PRO" panose="020F0600000000000000" pitchFamily="50" charset="-128"/>
            </a:endParaRPr>
          </a:p>
          <a:p>
            <a:pPr algn="ctr"/>
            <a:r>
              <a:rPr lang="ja-JP" altLang="en-US" sz="2000" b="1" dirty="0">
                <a:solidFill>
                  <a:srgbClr val="FF0000"/>
                </a:solidFill>
                <a:ea typeface="HG丸ｺﾞｼｯｸM-PRO" panose="020F0600000000000000" pitchFamily="50" charset="-128"/>
              </a:rPr>
              <a:t>最高点に達するまでの時間と、</a:t>
            </a:r>
            <a:endParaRPr lang="en-US" altLang="ja-JP" sz="2000" b="1" dirty="0">
              <a:solidFill>
                <a:srgbClr val="FF0000"/>
              </a:solidFill>
              <a:ea typeface="HG丸ｺﾞｼｯｸM-PRO" panose="020F0600000000000000" pitchFamily="50" charset="-128"/>
            </a:endParaRPr>
          </a:p>
          <a:p>
            <a:pPr algn="ctr"/>
            <a:r>
              <a:rPr lang="ja-JP" altLang="en-US" sz="2000" b="1" dirty="0">
                <a:solidFill>
                  <a:srgbClr val="FF0000"/>
                </a:solidFill>
                <a:ea typeface="HG丸ｺﾞｼｯｸM-PRO" panose="020F0600000000000000" pitchFamily="50" charset="-128"/>
              </a:rPr>
              <a:t>最高点から降りてくる時間が等しい　</a:t>
            </a:r>
            <a:endParaRPr lang="en-US" altLang="ja-JP" sz="2000" b="1" dirty="0">
              <a:solidFill>
                <a:srgbClr val="FF0000"/>
              </a:solidFill>
              <a:ea typeface="HG丸ｺﾞｼｯｸM-PRO" panose="020F0600000000000000" pitchFamily="50" charset="-128"/>
            </a:endParaRPr>
          </a:p>
        </p:txBody>
      </p:sp>
    </p:spTree>
    <p:extLst>
      <p:ext uri="{BB962C8B-B14F-4D97-AF65-F5344CB8AC3E}">
        <p14:creationId xmlns:p14="http://schemas.microsoft.com/office/powerpoint/2010/main" val="727411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４．斜方投射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22</a:t>
            </a:fld>
            <a:endParaRPr kumimoji="1" lang="ja-JP" altLang="en-US"/>
          </a:p>
        </p:txBody>
      </p:sp>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CC449D21-348D-4BDF-83F8-D8CDB0F14577}"/>
                  </a:ext>
                </a:extLst>
              </p:cNvPr>
              <p:cNvSpPr/>
              <p:nvPr/>
            </p:nvSpPr>
            <p:spPr>
              <a:xfrm>
                <a:off x="266298" y="1097695"/>
                <a:ext cx="11659403" cy="4569392"/>
              </a:xfrm>
              <a:prstGeom prst="rect">
                <a:avLst/>
              </a:prstGeom>
            </p:spPr>
            <p:txBody>
              <a:bodyPr wrap="square">
                <a:spAutoFit/>
              </a:bodyPr>
              <a:lstStyle/>
              <a:p>
                <a:pPr algn="just"/>
                <a:r>
                  <a:rPr lang="ja-JP" altLang="en-US" sz="3200" dirty="0">
                    <a:solidFill>
                      <a:srgbClr val="000000"/>
                    </a:solidFill>
                    <a:latin typeface="HG丸ｺﾞｼｯｸM-PRO" panose="020F0600000000000000" pitchFamily="50" charset="-128"/>
                    <a:ea typeface="HG丸ｺﾞｼｯｸM-PRO" panose="020F0600000000000000" pitchFamily="50" charset="-128"/>
                  </a:rPr>
                  <a:t>物体を、初速度ｖ</a:t>
                </a:r>
                <a:r>
                  <a:rPr lang="ja-JP" altLang="en-US" sz="1100" baseline="-25000" dirty="0">
                    <a:solidFill>
                      <a:srgbClr val="000000"/>
                    </a:solidFill>
                    <a:latin typeface="HG丸ｺﾞｼｯｸM-PRO" panose="020F0600000000000000" pitchFamily="50" charset="-128"/>
                    <a:ea typeface="HG丸ｺﾞｼｯｸM-PRO" panose="020F0600000000000000" pitchFamily="50" charset="-128"/>
                  </a:rPr>
                  <a:t>０</a:t>
                </a:r>
                <a:r>
                  <a:rPr lang="ja-JP" altLang="en-US" sz="3200" dirty="0">
                    <a:solidFill>
                      <a:srgbClr val="000000"/>
                    </a:solidFill>
                    <a:latin typeface="HG丸ｺﾞｼｯｸM-PRO" panose="020F0600000000000000" pitchFamily="50" charset="-128"/>
                    <a:ea typeface="HG丸ｺﾞｼｯｸM-PRO" panose="020F0600000000000000" pitchFamily="50" charset="-128"/>
                  </a:rPr>
                  <a:t>で斜めに投げ出す。このとき、水平投射と同じように水平方向の運動と鉛直運動の運動を別々に考える。</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ここで、大事なことは、</a:t>
                </a:r>
                <a:endParaRPr lang="en-US" altLang="ja-JP" sz="3200" b="1" dirty="0">
                  <a:solidFill>
                    <a:srgbClr val="FF0000"/>
                  </a:solidFill>
                  <a:latin typeface="HG丸ｺﾞｼｯｸM-PRO" panose="020F0600000000000000" pitchFamily="50" charset="-128"/>
                  <a:ea typeface="HG丸ｺﾞｼｯｸM-PRO" panose="020F0600000000000000" pitchFamily="50" charset="-128"/>
                </a:endParaRPr>
              </a:p>
              <a:p>
                <a:pPr algn="just"/>
                <a:r>
                  <a:rPr lang="ja-JP" altLang="en-US" sz="3200" b="1" dirty="0">
                    <a:solidFill>
                      <a:srgbClr val="FF0000"/>
                    </a:solidFill>
                    <a:latin typeface="HG丸ｺﾞｼｯｸM-PRO" panose="020F0600000000000000" pitchFamily="50" charset="-128"/>
                    <a:ea typeface="HG丸ｺﾞｼｯｸM-PRO" panose="020F0600000000000000" pitchFamily="50" charset="-128"/>
                  </a:rPr>
                  <a:t>　　初速度</a:t>
                </a:r>
                <a14:m>
                  <m:oMath xmlns:m="http://schemas.openxmlformats.org/officeDocument/2006/math">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𝒗</m:t>
                        </m:r>
                      </m:e>
                      <m:sub>
                        <m:r>
                          <a:rPr lang="en-US" altLang="ja-JP" sz="3200" b="1" i="1">
                            <a:solidFill>
                              <a:srgbClr val="FF0000"/>
                            </a:solidFill>
                            <a:latin typeface="Cambria Math" panose="02040503050406030204" pitchFamily="18" charset="0"/>
                          </a:rPr>
                          <m:t>𝟎</m:t>
                        </m:r>
                      </m:sub>
                    </m:sSub>
                  </m:oMath>
                </a14:m>
                <a:r>
                  <a:rPr lang="ja-JP" altLang="en-US" sz="3200" b="1" dirty="0">
                    <a:solidFill>
                      <a:srgbClr val="FF0000"/>
                    </a:solidFill>
                    <a:latin typeface="HG丸ｺﾞｼｯｸM-PRO" panose="020F0600000000000000" pitchFamily="50" charset="-128"/>
                    <a:ea typeface="HG丸ｺﾞｼｯｸM-PRO" panose="020F0600000000000000" pitchFamily="50" charset="-128"/>
                  </a:rPr>
                  <a:t>も、鉛直方向と水平方向に分解して考える。</a:t>
                </a:r>
              </a:p>
              <a:p>
                <a:pPr algn="just"/>
                <a:r>
                  <a:rPr lang="ja-JP" altLang="en-US" sz="3200" dirty="0">
                    <a:latin typeface="HG丸ｺﾞｼｯｸM-PRO" panose="020F0600000000000000" pitchFamily="50" charset="-128"/>
                    <a:ea typeface="HG丸ｺﾞｼｯｸM-PRO" panose="020F0600000000000000" pitchFamily="50" charset="-128"/>
                  </a:rPr>
                  <a:t>分解したものを初速度</a:t>
                </a:r>
                <a14:m>
                  <m:oMath xmlns:m="http://schemas.openxmlformats.org/officeDocument/2006/math">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𝒗</m:t>
                        </m:r>
                      </m:e>
                      <m:sub>
                        <m:r>
                          <a:rPr lang="en-US" altLang="ja-JP" sz="3200" b="1" i="1">
                            <a:solidFill>
                              <a:srgbClr val="FF0000"/>
                            </a:solidFill>
                            <a:latin typeface="Cambria Math" panose="02040503050406030204" pitchFamily="18" charset="0"/>
                          </a:rPr>
                          <m:t>𝟎</m:t>
                        </m:r>
                      </m:sub>
                    </m:sSub>
                  </m:oMath>
                </a14:m>
                <a:r>
                  <a:rPr lang="ja-JP" altLang="en-US" sz="3200" dirty="0">
                    <a:latin typeface="HG丸ｺﾞｼｯｸM-PRO" panose="020F0600000000000000" pitchFamily="50" charset="-128"/>
                    <a:ea typeface="HG丸ｺﾞｼｯｸM-PRO" panose="020F0600000000000000" pitchFamily="50" charset="-128"/>
                  </a:rPr>
                  <a:t>の鉛直成分</a:t>
                </a:r>
                <a14:m>
                  <m:oMath xmlns:m="http://schemas.openxmlformats.org/officeDocument/2006/math">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𝒗</m:t>
                        </m:r>
                      </m:e>
                      <m:sub>
                        <m:r>
                          <a:rPr lang="en-US" altLang="ja-JP" sz="3200" b="1" i="1">
                            <a:solidFill>
                              <a:srgbClr val="FF0000"/>
                            </a:solidFill>
                            <a:latin typeface="Cambria Math" panose="02040503050406030204" pitchFamily="18" charset="0"/>
                          </a:rPr>
                          <m:t>𝟎</m:t>
                        </m:r>
                        <m:r>
                          <a:rPr lang="en-US" altLang="ja-JP" sz="3200" b="1" i="1" smtClean="0">
                            <a:solidFill>
                              <a:srgbClr val="FF0000"/>
                            </a:solidFill>
                            <a:latin typeface="Cambria Math" panose="02040503050406030204" pitchFamily="18" charset="0"/>
                          </a:rPr>
                          <m:t>𝒚</m:t>
                        </m:r>
                      </m:sub>
                    </m:sSub>
                    <m:r>
                      <a:rPr lang="en-US" altLang="ja-JP" sz="3200" b="1" i="1">
                        <a:solidFill>
                          <a:srgbClr val="FF0000"/>
                        </a:solidFill>
                        <a:latin typeface="Cambria Math" panose="02040503050406030204" pitchFamily="18" charset="0"/>
                      </a:rPr>
                      <m:t> </m:t>
                    </m:r>
                  </m:oMath>
                </a14:m>
                <a:r>
                  <a:rPr lang="ja-JP" altLang="en-US" sz="3200" dirty="0">
                    <a:latin typeface="HG丸ｺﾞｼｯｸM-PRO" panose="020F0600000000000000" pitchFamily="50" charset="-128"/>
                    <a:ea typeface="HG丸ｺﾞｼｯｸM-PRO" panose="020F0600000000000000" pitchFamily="50" charset="-128"/>
                  </a:rPr>
                  <a:t>、水平成分</a:t>
                </a:r>
                <a14:m>
                  <m:oMath xmlns:m="http://schemas.openxmlformats.org/officeDocument/2006/math">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𝒗</m:t>
                        </m:r>
                      </m:e>
                      <m:sub>
                        <m:r>
                          <a:rPr lang="en-US" altLang="ja-JP" sz="3200" b="1" i="1">
                            <a:solidFill>
                              <a:srgbClr val="FF0000"/>
                            </a:solidFill>
                            <a:latin typeface="Cambria Math" panose="02040503050406030204" pitchFamily="18" charset="0"/>
                          </a:rPr>
                          <m:t>𝟎</m:t>
                        </m:r>
                        <m:r>
                          <a:rPr lang="en-US" altLang="ja-JP" sz="3200" b="1" i="1" smtClean="0">
                            <a:solidFill>
                              <a:srgbClr val="FF0000"/>
                            </a:solidFill>
                            <a:latin typeface="Cambria Math" panose="02040503050406030204" pitchFamily="18" charset="0"/>
                          </a:rPr>
                          <m:t>𝒙</m:t>
                        </m:r>
                      </m:sub>
                    </m:sSub>
                  </m:oMath>
                </a14:m>
                <a:r>
                  <a:rPr lang="ja-JP" altLang="en-US" sz="3200" dirty="0">
                    <a:latin typeface="HG丸ｺﾞｼｯｸM-PRO" panose="020F0600000000000000" pitchFamily="50" charset="-128"/>
                    <a:ea typeface="HG丸ｺﾞｼｯｸM-PRO" panose="020F0600000000000000" pitchFamily="50" charset="-128"/>
                  </a:rPr>
                  <a:t>とそれぞれ呼ぶ。</a:t>
                </a:r>
              </a:p>
              <a:p>
                <a:pPr algn="just"/>
                <a:r>
                  <a:rPr lang="ja-JP" altLang="en-US" sz="3200" dirty="0">
                    <a:latin typeface="HG丸ｺﾞｼｯｸM-PRO" panose="020F0600000000000000" pitchFamily="50" charset="-128"/>
                    <a:ea typeface="HG丸ｺﾞｼｯｸM-PRO" panose="020F0600000000000000" pitchFamily="50" charset="-128"/>
                  </a:rPr>
                  <a:t>　すると、水平方向の運動は</a:t>
                </a:r>
                <a:r>
                  <a:rPr lang="ja-JP" altLang="en-US" sz="3200" u="sng" dirty="0">
                    <a:latin typeface="HG丸ｺﾞｼｯｸM-PRO" panose="020F0600000000000000" pitchFamily="50" charset="-128"/>
                    <a:ea typeface="HG丸ｺﾞｼｯｸM-PRO" panose="020F0600000000000000" pitchFamily="50" charset="-128"/>
                  </a:rPr>
                  <a:t>　　　　　　　　　</a:t>
                </a:r>
              </a:p>
              <a:p>
                <a:pPr algn="just"/>
                <a:r>
                  <a:rPr lang="ja-JP" altLang="en-US" sz="3200" u="sng" dirty="0">
                    <a:latin typeface="HG丸ｺﾞｼｯｸM-PRO" panose="020F0600000000000000" pitchFamily="50" charset="-128"/>
                    <a:ea typeface="HG丸ｺﾞｼｯｸM-PRO" panose="020F0600000000000000" pitchFamily="50" charset="-128"/>
                  </a:rPr>
                  <a:t>　　</a:t>
                </a:r>
              </a:p>
              <a:p>
                <a:pPr algn="just"/>
                <a:r>
                  <a:rPr lang="ja-JP" altLang="en-US" sz="3200" dirty="0">
                    <a:latin typeface="HG丸ｺﾞｼｯｸM-PRO" panose="020F0600000000000000" pitchFamily="50" charset="-128"/>
                    <a:ea typeface="HG丸ｺﾞｼｯｸM-PRO" panose="020F0600000000000000" pitchFamily="50" charset="-128"/>
                  </a:rPr>
                  <a:t>　　　　鉛直方向の運動は　　　　　　　であることがわかる。</a:t>
                </a:r>
                <a:endParaRPr lang="ja-JP" altLang="en-US" sz="3200" dirty="0">
                  <a:ea typeface="HG丸ｺﾞｼｯｸM-PRO" panose="020F0600000000000000" pitchFamily="50" charset="-128"/>
                </a:endParaRPr>
              </a:p>
            </p:txBody>
          </p:sp>
        </mc:Choice>
        <mc:Fallback xmlns="">
          <p:sp>
            <p:nvSpPr>
              <p:cNvPr id="8" name="正方形/長方形 7">
                <a:extLst>
                  <a:ext uri="{FF2B5EF4-FFF2-40B4-BE49-F238E27FC236}">
                    <a16:creationId xmlns:a16="http://schemas.microsoft.com/office/drawing/2014/main" id="{CC449D21-348D-4BDF-83F8-D8CDB0F14577}"/>
                  </a:ext>
                </a:extLst>
              </p:cNvPr>
              <p:cNvSpPr>
                <a:spLocks noRot="1" noChangeAspect="1" noMove="1" noResize="1" noEditPoints="1" noAdjustHandles="1" noChangeArrowheads="1" noChangeShapeType="1" noTextEdit="1"/>
              </p:cNvSpPr>
              <p:nvPr/>
            </p:nvSpPr>
            <p:spPr>
              <a:xfrm>
                <a:off x="266298" y="1097695"/>
                <a:ext cx="11659403" cy="4569392"/>
              </a:xfrm>
              <a:prstGeom prst="rect">
                <a:avLst/>
              </a:prstGeom>
              <a:blipFill>
                <a:blip r:embed="rId2"/>
                <a:stretch>
                  <a:fillRect l="-1360" t="-1733" r="-4812" b="-2667"/>
                </a:stretch>
              </a:blipFill>
            </p:spPr>
            <p:txBody>
              <a:bodyPr/>
              <a:lstStyle/>
              <a:p>
                <a:r>
                  <a:rPr lang="ja-JP" altLang="en-US">
                    <a:noFill/>
                  </a:rPr>
                  <a:t> </a:t>
                </a:r>
              </a:p>
            </p:txBody>
          </p:sp>
        </mc:Fallback>
      </mc:AlternateContent>
      <p:sp>
        <p:nvSpPr>
          <p:cNvPr id="9" name="正方形/長方形 8">
            <a:extLst>
              <a:ext uri="{FF2B5EF4-FFF2-40B4-BE49-F238E27FC236}">
                <a16:creationId xmlns:a16="http://schemas.microsoft.com/office/drawing/2014/main" id="{6860CEE4-1E89-425E-B1FE-2D9EA89B8318}"/>
              </a:ext>
            </a:extLst>
          </p:cNvPr>
          <p:cNvSpPr/>
          <p:nvPr/>
        </p:nvSpPr>
        <p:spPr>
          <a:xfrm>
            <a:off x="5644725" y="4027084"/>
            <a:ext cx="3133515" cy="646331"/>
          </a:xfrm>
          <a:prstGeom prst="rect">
            <a:avLst/>
          </a:prstGeom>
          <a:solidFill>
            <a:schemeClr val="bg1"/>
          </a:solidFill>
        </p:spPr>
        <p:txBody>
          <a:bodyPr wrap="square">
            <a:spAutoFit/>
          </a:bodyPr>
          <a:lstStyle/>
          <a:p>
            <a:pPr algn="ctr"/>
            <a:r>
              <a:rPr lang="ja-JP" altLang="en-US" sz="3600" b="1" dirty="0">
                <a:solidFill>
                  <a:srgbClr val="FF0000"/>
                </a:solidFill>
                <a:ea typeface="HG丸ｺﾞｼｯｸM-PRO" panose="020F0600000000000000" pitchFamily="50" charset="-128"/>
              </a:rPr>
              <a:t>等速直線運動</a:t>
            </a:r>
            <a:endParaRPr lang="en-US" altLang="ja-JP" sz="3600" b="1" dirty="0">
              <a:solidFill>
                <a:srgbClr val="FF0000"/>
              </a:solidFill>
              <a:ea typeface="HG丸ｺﾞｼｯｸM-PRO" panose="020F0600000000000000" pitchFamily="50" charset="-128"/>
            </a:endParaRPr>
          </a:p>
        </p:txBody>
      </p:sp>
      <p:sp>
        <p:nvSpPr>
          <p:cNvPr id="10" name="正方形/長方形 9">
            <a:extLst>
              <a:ext uri="{FF2B5EF4-FFF2-40B4-BE49-F238E27FC236}">
                <a16:creationId xmlns:a16="http://schemas.microsoft.com/office/drawing/2014/main" id="{B85E9084-690C-4E79-8257-965AA8F6D417}"/>
              </a:ext>
            </a:extLst>
          </p:cNvPr>
          <p:cNvSpPr/>
          <p:nvPr/>
        </p:nvSpPr>
        <p:spPr>
          <a:xfrm>
            <a:off x="5211770" y="5020756"/>
            <a:ext cx="3018012" cy="646331"/>
          </a:xfrm>
          <a:prstGeom prst="rect">
            <a:avLst/>
          </a:prstGeom>
          <a:solidFill>
            <a:schemeClr val="bg1"/>
          </a:solidFill>
        </p:spPr>
        <p:txBody>
          <a:bodyPr wrap="square">
            <a:spAutoFit/>
          </a:bodyPr>
          <a:lstStyle/>
          <a:p>
            <a:pPr algn="ctr"/>
            <a:r>
              <a:rPr lang="ja-JP" altLang="en-US" sz="3600" b="1" dirty="0">
                <a:solidFill>
                  <a:srgbClr val="FF0000"/>
                </a:solidFill>
                <a:ea typeface="HG丸ｺﾞｼｯｸM-PRO" panose="020F0600000000000000" pitchFamily="50" charset="-128"/>
              </a:rPr>
              <a:t>鉛直投げ上げ</a:t>
            </a:r>
            <a:endParaRPr lang="en-US" altLang="ja-JP" sz="3600" b="1" dirty="0">
              <a:solidFill>
                <a:srgbClr val="FF0000"/>
              </a:solidFill>
              <a:ea typeface="HG丸ｺﾞｼｯｸM-PRO" panose="020F0600000000000000" pitchFamily="50" charset="-128"/>
            </a:endParaRPr>
          </a:p>
        </p:txBody>
      </p:sp>
    </p:spTree>
    <p:extLst>
      <p:ext uri="{BB962C8B-B14F-4D97-AF65-F5344CB8AC3E}">
        <p14:creationId xmlns:p14="http://schemas.microsoft.com/office/powerpoint/2010/main" val="112102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４．斜方投射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23</a:t>
            </a:fld>
            <a:endParaRPr kumimoji="1" lang="ja-JP" altLang="en-US"/>
          </a:p>
        </p:txBody>
      </p:sp>
      <p:sp>
        <p:nvSpPr>
          <p:cNvPr id="8" name="正方形/長方形 7">
            <a:extLst>
              <a:ext uri="{FF2B5EF4-FFF2-40B4-BE49-F238E27FC236}">
                <a16:creationId xmlns:a16="http://schemas.microsoft.com/office/drawing/2014/main" id="{1C4EE0C2-67DE-4885-8399-E1DC70ABE111}"/>
              </a:ext>
            </a:extLst>
          </p:cNvPr>
          <p:cNvSpPr/>
          <p:nvPr/>
        </p:nvSpPr>
        <p:spPr>
          <a:xfrm>
            <a:off x="593933" y="2217697"/>
            <a:ext cx="2745947" cy="830997"/>
          </a:xfrm>
          <a:prstGeom prst="rect">
            <a:avLst/>
          </a:prstGeom>
          <a:solidFill>
            <a:srgbClr val="FF0000"/>
          </a:solidFill>
        </p:spPr>
        <p:txBody>
          <a:bodyPr wrap="square">
            <a:spAutoFit/>
          </a:bodyPr>
          <a:lstStyle/>
          <a:p>
            <a:pPr algn="ctr"/>
            <a:r>
              <a:rPr lang="ja-JP" altLang="en-US" sz="4800" b="1" dirty="0">
                <a:solidFill>
                  <a:schemeClr val="bg1"/>
                </a:solidFill>
                <a:ea typeface="HG丸ｺﾞｼｯｸM-PRO" panose="020F0600000000000000" pitchFamily="50" charset="-128"/>
              </a:rPr>
              <a:t>水平方向</a:t>
            </a:r>
            <a:endParaRPr lang="en-US" altLang="ja-JP" sz="4800" b="1" dirty="0">
              <a:solidFill>
                <a:schemeClr val="bg1"/>
              </a:solidFill>
              <a:ea typeface="HG丸ｺﾞｼｯｸM-PRO" panose="020F0600000000000000" pitchFamily="50" charset="-128"/>
            </a:endParaRPr>
          </a:p>
        </p:txBody>
      </p:sp>
      <p:sp>
        <p:nvSpPr>
          <p:cNvPr id="9" name="正方形/長方形 8">
            <a:extLst>
              <a:ext uri="{FF2B5EF4-FFF2-40B4-BE49-F238E27FC236}">
                <a16:creationId xmlns:a16="http://schemas.microsoft.com/office/drawing/2014/main" id="{A50D6202-6141-4FAE-97BC-A1E70AD4BEB6}"/>
              </a:ext>
            </a:extLst>
          </p:cNvPr>
          <p:cNvSpPr/>
          <p:nvPr/>
        </p:nvSpPr>
        <p:spPr>
          <a:xfrm>
            <a:off x="664709" y="4314127"/>
            <a:ext cx="2745947" cy="830997"/>
          </a:xfrm>
          <a:prstGeom prst="rect">
            <a:avLst/>
          </a:prstGeom>
          <a:solidFill>
            <a:srgbClr val="FF0000"/>
          </a:solidFill>
        </p:spPr>
        <p:txBody>
          <a:bodyPr wrap="square">
            <a:spAutoFit/>
          </a:bodyPr>
          <a:lstStyle/>
          <a:p>
            <a:pPr algn="ctr"/>
            <a:r>
              <a:rPr lang="ja-JP" altLang="en-US" sz="4800" b="1" dirty="0">
                <a:solidFill>
                  <a:schemeClr val="bg1"/>
                </a:solidFill>
                <a:ea typeface="HG丸ｺﾞｼｯｸM-PRO" panose="020F0600000000000000" pitchFamily="50" charset="-128"/>
              </a:rPr>
              <a:t>鉛直方向</a:t>
            </a:r>
            <a:endParaRPr lang="en-US" altLang="ja-JP" sz="4800" b="1" dirty="0">
              <a:solidFill>
                <a:schemeClr val="bg1"/>
              </a:solidFill>
              <a:ea typeface="HG丸ｺﾞｼｯｸM-PRO" panose="020F0600000000000000" pitchFamily="50" charset="-128"/>
            </a:endParaRPr>
          </a:p>
        </p:txBody>
      </p:sp>
      <p:sp>
        <p:nvSpPr>
          <p:cNvPr id="10" name="正方形/長方形 9">
            <a:extLst>
              <a:ext uri="{FF2B5EF4-FFF2-40B4-BE49-F238E27FC236}">
                <a16:creationId xmlns:a16="http://schemas.microsoft.com/office/drawing/2014/main" id="{5F05FCF6-A91B-4B81-8D01-04DA5C0201DD}"/>
              </a:ext>
            </a:extLst>
          </p:cNvPr>
          <p:cNvSpPr/>
          <p:nvPr/>
        </p:nvSpPr>
        <p:spPr>
          <a:xfrm>
            <a:off x="3367147" y="2214551"/>
            <a:ext cx="3978706" cy="830997"/>
          </a:xfrm>
          <a:prstGeom prst="rect">
            <a:avLst/>
          </a:prstGeom>
          <a:solidFill>
            <a:schemeClr val="bg1"/>
          </a:solidFill>
        </p:spPr>
        <p:txBody>
          <a:bodyPr wrap="square">
            <a:spAutoFit/>
          </a:bodyPr>
          <a:lstStyle/>
          <a:p>
            <a:pPr algn="ctr"/>
            <a:r>
              <a:rPr lang="ja-JP" altLang="en-US" sz="4800" b="1" dirty="0">
                <a:ea typeface="HG丸ｺﾞｼｯｸM-PRO" panose="020F0600000000000000" pitchFamily="50" charset="-128"/>
              </a:rPr>
              <a:t>等速直線運動</a:t>
            </a:r>
            <a:endParaRPr lang="en-US" altLang="ja-JP" sz="4800" b="1" dirty="0">
              <a:ea typeface="HG丸ｺﾞｼｯｸM-PRO" panose="020F0600000000000000" pitchFamily="50" charset="-128"/>
            </a:endParaRPr>
          </a:p>
        </p:txBody>
      </p:sp>
      <p:sp>
        <p:nvSpPr>
          <p:cNvPr id="11" name="正方形/長方形 10">
            <a:extLst>
              <a:ext uri="{FF2B5EF4-FFF2-40B4-BE49-F238E27FC236}">
                <a16:creationId xmlns:a16="http://schemas.microsoft.com/office/drawing/2014/main" id="{07A37CE0-946D-4F6D-A97C-061CEB390074}"/>
              </a:ext>
            </a:extLst>
          </p:cNvPr>
          <p:cNvSpPr/>
          <p:nvPr/>
        </p:nvSpPr>
        <p:spPr>
          <a:xfrm>
            <a:off x="3386511" y="4314127"/>
            <a:ext cx="3889419" cy="830997"/>
          </a:xfrm>
          <a:prstGeom prst="rect">
            <a:avLst/>
          </a:prstGeom>
          <a:solidFill>
            <a:schemeClr val="bg1"/>
          </a:solidFill>
        </p:spPr>
        <p:txBody>
          <a:bodyPr wrap="square">
            <a:spAutoFit/>
          </a:bodyPr>
          <a:lstStyle/>
          <a:p>
            <a:pPr algn="ctr"/>
            <a:r>
              <a:rPr lang="ja-JP" altLang="en-US" sz="4800" b="1" dirty="0">
                <a:ea typeface="HG丸ｺﾞｼｯｸM-PRO" panose="020F0600000000000000" pitchFamily="50" charset="-128"/>
              </a:rPr>
              <a:t>鉛直投げ上げ</a:t>
            </a:r>
            <a:endParaRPr lang="en-US" altLang="ja-JP" sz="4800" b="1" dirty="0">
              <a:ea typeface="HG丸ｺﾞｼｯｸM-PRO" panose="020F0600000000000000" pitchFamily="50" charset="-128"/>
            </a:endParaRPr>
          </a:p>
        </p:txBody>
      </p:sp>
      <p:sp>
        <p:nvSpPr>
          <p:cNvPr id="12" name="正方形/長方形 11">
            <a:extLst>
              <a:ext uri="{FF2B5EF4-FFF2-40B4-BE49-F238E27FC236}">
                <a16:creationId xmlns:a16="http://schemas.microsoft.com/office/drawing/2014/main" id="{20C03635-B953-4635-81FF-A28525E41B67}"/>
              </a:ext>
            </a:extLst>
          </p:cNvPr>
          <p:cNvSpPr/>
          <p:nvPr/>
        </p:nvSpPr>
        <p:spPr>
          <a:xfrm>
            <a:off x="3386511" y="5370768"/>
            <a:ext cx="8781350" cy="830997"/>
          </a:xfrm>
          <a:prstGeom prst="rect">
            <a:avLst/>
          </a:prstGeom>
          <a:solidFill>
            <a:schemeClr val="bg1"/>
          </a:solidFill>
        </p:spPr>
        <p:txBody>
          <a:bodyPr wrap="square">
            <a:spAutoFit/>
          </a:bodyPr>
          <a:lstStyle/>
          <a:p>
            <a:r>
              <a:rPr lang="ja-JP" altLang="en-US" sz="4800" b="1" dirty="0">
                <a:ea typeface="HG丸ｺﾞｼｯｸM-PRO" panose="020F0600000000000000" pitchFamily="50" charset="-128"/>
              </a:rPr>
              <a:t>最高点で　　　　　　　 が０</a:t>
            </a:r>
            <a:endParaRPr lang="en-US" altLang="ja-JP" sz="4800" b="1" dirty="0">
              <a:ea typeface="HG丸ｺﾞｼｯｸM-PRO" panose="020F0600000000000000" pitchFamily="50" charset="-128"/>
            </a:endParaRPr>
          </a:p>
        </p:txBody>
      </p:sp>
      <p:sp>
        <p:nvSpPr>
          <p:cNvPr id="13" name="正方形/長方形 12">
            <a:extLst>
              <a:ext uri="{FF2B5EF4-FFF2-40B4-BE49-F238E27FC236}">
                <a16:creationId xmlns:a16="http://schemas.microsoft.com/office/drawing/2014/main" id="{4F0F3994-3A1A-4F2A-AFE2-869A184161E1}"/>
              </a:ext>
            </a:extLst>
          </p:cNvPr>
          <p:cNvSpPr/>
          <p:nvPr/>
        </p:nvSpPr>
        <p:spPr>
          <a:xfrm>
            <a:off x="593933" y="1006471"/>
            <a:ext cx="6450147" cy="830997"/>
          </a:xfrm>
          <a:prstGeom prst="rect">
            <a:avLst/>
          </a:prstGeom>
          <a:solidFill>
            <a:srgbClr val="FF0000"/>
          </a:solidFill>
        </p:spPr>
        <p:txBody>
          <a:bodyPr wrap="square">
            <a:spAutoFit/>
          </a:bodyPr>
          <a:lstStyle/>
          <a:p>
            <a:r>
              <a:rPr lang="ja-JP" altLang="en-US" sz="4800" b="1" dirty="0">
                <a:solidFill>
                  <a:schemeClr val="bg1"/>
                </a:solidFill>
                <a:ea typeface="HG丸ｺﾞｼｯｸM-PRO" panose="020F0600000000000000" pitchFamily="50" charset="-128"/>
              </a:rPr>
              <a:t>物体の運動が描く軌跡</a:t>
            </a:r>
            <a:endParaRPr lang="en-US" altLang="ja-JP" sz="4800" b="1" dirty="0">
              <a:solidFill>
                <a:schemeClr val="bg1"/>
              </a:solidFill>
              <a:ea typeface="HG丸ｺﾞｼｯｸM-PRO" panose="020F0600000000000000" pitchFamily="50" charset="-128"/>
            </a:endParaRPr>
          </a:p>
        </p:txBody>
      </p:sp>
      <p:sp>
        <p:nvSpPr>
          <p:cNvPr id="14" name="正方形/長方形 13">
            <a:extLst>
              <a:ext uri="{FF2B5EF4-FFF2-40B4-BE49-F238E27FC236}">
                <a16:creationId xmlns:a16="http://schemas.microsoft.com/office/drawing/2014/main" id="{C423C106-241B-4526-8943-1335B38FBAD0}"/>
              </a:ext>
            </a:extLst>
          </p:cNvPr>
          <p:cNvSpPr/>
          <p:nvPr/>
        </p:nvSpPr>
        <p:spPr>
          <a:xfrm>
            <a:off x="7345853" y="1071733"/>
            <a:ext cx="2272959" cy="830997"/>
          </a:xfrm>
          <a:prstGeom prst="rect">
            <a:avLst/>
          </a:prstGeom>
          <a:solidFill>
            <a:schemeClr val="bg1"/>
          </a:solidFill>
        </p:spPr>
        <p:txBody>
          <a:bodyPr wrap="square">
            <a:spAutoFit/>
          </a:bodyPr>
          <a:lstStyle/>
          <a:p>
            <a:pPr algn="ctr"/>
            <a:r>
              <a:rPr lang="ja-JP" altLang="en-US" sz="4800" b="1" dirty="0">
                <a:solidFill>
                  <a:srgbClr val="FF0000"/>
                </a:solidFill>
                <a:ea typeface="HG丸ｺﾞｼｯｸM-PRO" panose="020F0600000000000000" pitchFamily="50" charset="-128"/>
              </a:rPr>
              <a:t>放物線</a:t>
            </a:r>
            <a:endParaRPr lang="en-US" altLang="ja-JP" sz="4800" b="1" dirty="0">
              <a:solidFill>
                <a:srgbClr val="FF0000"/>
              </a:solidFill>
              <a:ea typeface="HG丸ｺﾞｼｯｸM-PRO" panose="020F0600000000000000" pitchFamily="50" charset="-128"/>
            </a:endParaRPr>
          </a:p>
        </p:txBody>
      </p:sp>
      <p:sp>
        <p:nvSpPr>
          <p:cNvPr id="16" name="正方形/長方形 15">
            <a:extLst>
              <a:ext uri="{FF2B5EF4-FFF2-40B4-BE49-F238E27FC236}">
                <a16:creationId xmlns:a16="http://schemas.microsoft.com/office/drawing/2014/main" id="{472D0460-63F2-4760-B848-88E3E3658554}"/>
              </a:ext>
            </a:extLst>
          </p:cNvPr>
          <p:cNvSpPr/>
          <p:nvPr/>
        </p:nvSpPr>
        <p:spPr>
          <a:xfrm>
            <a:off x="3268572" y="3109475"/>
            <a:ext cx="6592044" cy="830997"/>
          </a:xfrm>
          <a:prstGeom prst="rect">
            <a:avLst/>
          </a:prstGeom>
          <a:solidFill>
            <a:schemeClr val="bg1"/>
          </a:solidFill>
        </p:spPr>
        <p:txBody>
          <a:bodyPr wrap="square">
            <a:spAutoFit/>
          </a:bodyPr>
          <a:lstStyle/>
          <a:p>
            <a:r>
              <a:rPr lang="ja-JP" altLang="en-US" sz="4800" b="1" dirty="0">
                <a:ea typeface="HG丸ｺﾞｼｯｸM-PRO" panose="020F0600000000000000" pitchFamily="50" charset="-128"/>
              </a:rPr>
              <a:t>速度の</a:t>
            </a:r>
            <a:r>
              <a:rPr lang="ja-JP" altLang="en-US" sz="4800" b="1" dirty="0">
                <a:solidFill>
                  <a:srgbClr val="FF0000"/>
                </a:solidFill>
                <a:ea typeface="HG丸ｺﾞｼｯｸM-PRO" panose="020F0600000000000000" pitchFamily="50" charset="-128"/>
              </a:rPr>
              <a:t>水平成分</a:t>
            </a:r>
            <a:r>
              <a:rPr lang="ja-JP" altLang="en-US" sz="4800" b="1" dirty="0">
                <a:ea typeface="HG丸ｺﾞｼｯｸM-PRO" panose="020F0600000000000000" pitchFamily="50" charset="-128"/>
              </a:rPr>
              <a:t>が</a:t>
            </a:r>
            <a:endParaRPr lang="en-US" altLang="ja-JP" sz="4800" b="1" dirty="0">
              <a:ea typeface="HG丸ｺﾞｼｯｸM-PRO" panose="020F0600000000000000" pitchFamily="50" charset="-128"/>
            </a:endParaRPr>
          </a:p>
        </p:txBody>
      </p:sp>
      <p:sp>
        <p:nvSpPr>
          <p:cNvPr id="17" name="正方形/長方形 16">
            <a:extLst>
              <a:ext uri="{FF2B5EF4-FFF2-40B4-BE49-F238E27FC236}">
                <a16:creationId xmlns:a16="http://schemas.microsoft.com/office/drawing/2014/main" id="{F49A58DF-C018-40BA-A967-B443BA24BF87}"/>
              </a:ext>
            </a:extLst>
          </p:cNvPr>
          <p:cNvSpPr/>
          <p:nvPr/>
        </p:nvSpPr>
        <p:spPr>
          <a:xfrm>
            <a:off x="8267807" y="3069504"/>
            <a:ext cx="1637134" cy="830997"/>
          </a:xfrm>
          <a:prstGeom prst="rect">
            <a:avLst/>
          </a:prstGeom>
          <a:solidFill>
            <a:schemeClr val="bg1"/>
          </a:solidFill>
        </p:spPr>
        <p:txBody>
          <a:bodyPr wrap="square">
            <a:spAutoFit/>
          </a:bodyPr>
          <a:lstStyle/>
          <a:p>
            <a:pPr algn="ctr"/>
            <a:r>
              <a:rPr lang="ja-JP" altLang="en-US" sz="4800" b="1" dirty="0">
                <a:solidFill>
                  <a:srgbClr val="FF0000"/>
                </a:solidFill>
                <a:ea typeface="HG丸ｺﾞｼｯｸM-PRO" panose="020F0600000000000000" pitchFamily="50" charset="-128"/>
              </a:rPr>
              <a:t>一定</a:t>
            </a:r>
            <a:endParaRPr lang="en-US" altLang="ja-JP" sz="4800" b="1" dirty="0">
              <a:solidFill>
                <a:srgbClr val="FF0000"/>
              </a:solidFill>
              <a:ea typeface="HG丸ｺﾞｼｯｸM-PRO" panose="020F0600000000000000" pitchFamily="50" charset="-128"/>
            </a:endParaRPr>
          </a:p>
        </p:txBody>
      </p:sp>
      <p:sp>
        <p:nvSpPr>
          <p:cNvPr id="18" name="正方形/長方形 17">
            <a:extLst>
              <a:ext uri="{FF2B5EF4-FFF2-40B4-BE49-F238E27FC236}">
                <a16:creationId xmlns:a16="http://schemas.microsoft.com/office/drawing/2014/main" id="{5EE19073-17B4-4FE5-9BE2-60E4AEF99564}"/>
              </a:ext>
            </a:extLst>
          </p:cNvPr>
          <p:cNvSpPr/>
          <p:nvPr/>
        </p:nvSpPr>
        <p:spPr>
          <a:xfrm>
            <a:off x="7679080" y="4314127"/>
            <a:ext cx="2814588" cy="830997"/>
          </a:xfrm>
          <a:prstGeom prst="rect">
            <a:avLst/>
          </a:prstGeom>
          <a:solidFill>
            <a:schemeClr val="bg1"/>
          </a:solidFill>
        </p:spPr>
        <p:txBody>
          <a:bodyPr wrap="square">
            <a:spAutoFit/>
          </a:bodyPr>
          <a:lstStyle/>
          <a:p>
            <a:pPr algn="ctr"/>
            <a:r>
              <a:rPr lang="ja-JP" altLang="en-US" sz="4800" b="1" dirty="0">
                <a:solidFill>
                  <a:srgbClr val="FF0000"/>
                </a:solidFill>
                <a:ea typeface="HG丸ｺﾞｼｯｸM-PRO" panose="020F0600000000000000" pitchFamily="50" charset="-128"/>
              </a:rPr>
              <a:t>上向き正</a:t>
            </a:r>
            <a:endParaRPr lang="en-US" altLang="ja-JP" sz="4800" b="1" dirty="0">
              <a:solidFill>
                <a:srgbClr val="FF0000"/>
              </a:solidFill>
              <a:ea typeface="HG丸ｺﾞｼｯｸM-PRO" panose="020F0600000000000000" pitchFamily="50" charset="-128"/>
            </a:endParaRPr>
          </a:p>
        </p:txBody>
      </p:sp>
      <p:sp>
        <p:nvSpPr>
          <p:cNvPr id="19" name="正方形/長方形 18">
            <a:extLst>
              <a:ext uri="{FF2B5EF4-FFF2-40B4-BE49-F238E27FC236}">
                <a16:creationId xmlns:a16="http://schemas.microsoft.com/office/drawing/2014/main" id="{593C79F2-4E08-4DA7-9097-255A8AE28EC7}"/>
              </a:ext>
            </a:extLst>
          </p:cNvPr>
          <p:cNvSpPr/>
          <p:nvPr/>
        </p:nvSpPr>
        <p:spPr>
          <a:xfrm>
            <a:off x="5891764" y="5378176"/>
            <a:ext cx="4523271" cy="830997"/>
          </a:xfrm>
          <a:prstGeom prst="rect">
            <a:avLst/>
          </a:prstGeom>
          <a:solidFill>
            <a:schemeClr val="bg1"/>
          </a:solidFill>
        </p:spPr>
        <p:txBody>
          <a:bodyPr wrap="square">
            <a:spAutoFit/>
          </a:bodyPr>
          <a:lstStyle/>
          <a:p>
            <a:pPr algn="ctr"/>
            <a:r>
              <a:rPr lang="ja-JP" altLang="en-US" sz="4800" b="1" dirty="0">
                <a:solidFill>
                  <a:srgbClr val="FF0000"/>
                </a:solidFill>
                <a:ea typeface="HG丸ｺﾞｼｯｸM-PRO" panose="020F0600000000000000" pitchFamily="50" charset="-128"/>
              </a:rPr>
              <a:t>速度の鉛直成分</a:t>
            </a:r>
            <a:endParaRPr lang="en-US" altLang="ja-JP" sz="4800" b="1" dirty="0">
              <a:solidFill>
                <a:srgbClr val="FF0000"/>
              </a:solidFill>
              <a:ea typeface="HG丸ｺﾞｼｯｸM-PRO" panose="020F0600000000000000" pitchFamily="50" charset="-128"/>
            </a:endParaRPr>
          </a:p>
        </p:txBody>
      </p:sp>
    </p:spTree>
    <p:extLst>
      <p:ext uri="{BB962C8B-B14F-4D97-AF65-F5344CB8AC3E}">
        <p14:creationId xmlns:p14="http://schemas.microsoft.com/office/powerpoint/2010/main" val="322881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6" grpId="0" animBg="1"/>
      <p:bldP spid="17"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４．斜方投射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24</a:t>
            </a:fld>
            <a:endParaRPr kumimoji="1" lang="ja-JP" altLang="en-US"/>
          </a:p>
        </p:txBody>
      </p:sp>
      <p:pic>
        <p:nvPicPr>
          <p:cNvPr id="20" name="図 19">
            <a:extLst>
              <a:ext uri="{FF2B5EF4-FFF2-40B4-BE49-F238E27FC236}">
                <a16:creationId xmlns:a16="http://schemas.microsoft.com/office/drawing/2014/main" id="{A93C2992-7DE1-4434-9550-7DBBC8510CA2}"/>
              </a:ext>
            </a:extLst>
          </p:cNvPr>
          <p:cNvPicPr>
            <a:picLocks noChangeAspect="1"/>
          </p:cNvPicPr>
          <p:nvPr/>
        </p:nvPicPr>
        <p:blipFill>
          <a:blip r:embed="rId2"/>
          <a:stretch>
            <a:fillRect/>
          </a:stretch>
        </p:blipFill>
        <p:spPr>
          <a:xfrm>
            <a:off x="278910" y="1400683"/>
            <a:ext cx="11806374" cy="4767908"/>
          </a:xfrm>
          <a:prstGeom prst="rect">
            <a:avLst/>
          </a:prstGeom>
        </p:spPr>
      </p:pic>
      <p:sp>
        <p:nvSpPr>
          <p:cNvPr id="21" name="正方形/長方形 20">
            <a:extLst>
              <a:ext uri="{FF2B5EF4-FFF2-40B4-BE49-F238E27FC236}">
                <a16:creationId xmlns:a16="http://schemas.microsoft.com/office/drawing/2014/main" id="{A596D366-799F-4CAD-809E-FE8C4A4C2022}"/>
              </a:ext>
            </a:extLst>
          </p:cNvPr>
          <p:cNvSpPr/>
          <p:nvPr/>
        </p:nvSpPr>
        <p:spPr>
          <a:xfrm>
            <a:off x="278910" y="870900"/>
            <a:ext cx="1723549" cy="707886"/>
          </a:xfrm>
          <a:prstGeom prst="rect">
            <a:avLst/>
          </a:prstGeom>
        </p:spPr>
        <p:txBody>
          <a:bodyPr wrap="none">
            <a:spAutoFit/>
          </a:bodyPr>
          <a:lstStyle/>
          <a:p>
            <a:r>
              <a:rPr lang="ja-JP" altLang="en-US" sz="4000" dirty="0">
                <a:solidFill>
                  <a:srgbClr val="000000"/>
                </a:solidFill>
                <a:latin typeface="HG丸ｺﾞｼｯｸM-PRO" panose="020F0600000000000000" pitchFamily="50" charset="-128"/>
                <a:ea typeface="HG丸ｺﾞｼｯｸM-PRO" panose="020F0600000000000000" pitchFamily="50" charset="-128"/>
              </a:rPr>
              <a:t>練習１</a:t>
            </a:r>
            <a:endParaRPr lang="ja-JP" altLang="en-US" sz="40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22" name="正方形/長方形 21">
                <a:extLst>
                  <a:ext uri="{FF2B5EF4-FFF2-40B4-BE49-F238E27FC236}">
                    <a16:creationId xmlns:a16="http://schemas.microsoft.com/office/drawing/2014/main" id="{C6101FA5-2B46-4A1B-B5FF-10681F8BD0C7}"/>
                  </a:ext>
                </a:extLst>
              </p:cNvPr>
              <p:cNvSpPr/>
              <p:nvPr/>
            </p:nvSpPr>
            <p:spPr>
              <a:xfrm>
                <a:off x="2367093" y="4332586"/>
                <a:ext cx="1318694" cy="5739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ea typeface="ＭＳ ゴシック" panose="020B0609070205080204" pitchFamily="49" charset="-128"/>
                        </a:rPr>
                        <m:t>𝟒</m:t>
                      </m:r>
                      <m:r>
                        <a:rPr lang="en-US" altLang="ja-JP" sz="2800" b="1" i="1" smtClean="0">
                          <a:solidFill>
                            <a:srgbClr val="FF0000"/>
                          </a:solidFill>
                          <a:latin typeface="Cambria Math" panose="02040503050406030204" pitchFamily="18" charset="0"/>
                          <a:ea typeface="ＭＳ ゴシック" panose="020B0609070205080204" pitchFamily="49" charset="-128"/>
                        </a:rPr>
                        <m:t>.</m:t>
                      </m:r>
                      <m:r>
                        <a:rPr lang="en-US" altLang="ja-JP" sz="2800" b="1" i="1" smtClean="0">
                          <a:solidFill>
                            <a:srgbClr val="FF0000"/>
                          </a:solidFill>
                          <a:latin typeface="Cambria Math" panose="02040503050406030204" pitchFamily="18" charset="0"/>
                          <a:ea typeface="ＭＳ ゴシック" panose="020B0609070205080204" pitchFamily="49" charset="-128"/>
                        </a:rPr>
                        <m:t>𝟗</m:t>
                      </m:r>
                      <m:rad>
                        <m:radPr>
                          <m:degHide m:val="on"/>
                          <m:ctrlPr>
                            <a:rPr lang="en-US" altLang="ja-JP" sz="2800" b="1" i="1" smtClean="0">
                              <a:solidFill>
                                <a:srgbClr val="FF0000"/>
                              </a:solidFill>
                              <a:latin typeface="Cambria Math" panose="02040503050406030204" pitchFamily="18" charset="0"/>
                              <a:ea typeface="ＭＳ ゴシック" panose="020B0609070205080204" pitchFamily="49" charset="-128"/>
                            </a:rPr>
                          </m:ctrlPr>
                        </m:radPr>
                        <m:deg/>
                        <m:e>
                          <m:r>
                            <a:rPr lang="en-US" altLang="ja-JP" sz="2800" b="1" i="1" smtClean="0">
                              <a:solidFill>
                                <a:srgbClr val="FF0000"/>
                              </a:solidFill>
                              <a:latin typeface="Cambria Math" panose="02040503050406030204" pitchFamily="18" charset="0"/>
                              <a:ea typeface="ＭＳ ゴシック" panose="020B0609070205080204" pitchFamily="49" charset="-128"/>
                            </a:rPr>
                            <m:t>𝟑</m:t>
                          </m:r>
                        </m:e>
                      </m:rad>
                    </m:oMath>
                  </m:oMathPara>
                </a14:m>
                <a:endParaRPr lang="ja-JP" altLang="en-US" sz="28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2" name="正方形/長方形 21">
                <a:extLst>
                  <a:ext uri="{FF2B5EF4-FFF2-40B4-BE49-F238E27FC236}">
                    <a16:creationId xmlns:a16="http://schemas.microsoft.com/office/drawing/2014/main" id="{C6101FA5-2B46-4A1B-B5FF-10681F8BD0C7}"/>
                  </a:ext>
                </a:extLst>
              </p:cNvPr>
              <p:cNvSpPr>
                <a:spLocks noRot="1" noChangeAspect="1" noMove="1" noResize="1" noEditPoints="1" noAdjustHandles="1" noChangeArrowheads="1" noChangeShapeType="1" noTextEdit="1"/>
              </p:cNvSpPr>
              <p:nvPr/>
            </p:nvSpPr>
            <p:spPr>
              <a:xfrm>
                <a:off x="2367093" y="4332586"/>
                <a:ext cx="1318694" cy="573940"/>
              </a:xfrm>
              <a:prstGeom prst="rect">
                <a:avLst/>
              </a:prstGeom>
              <a:blipFill>
                <a:blip r:embed="rId3"/>
                <a:stretch>
                  <a:fillRect/>
                </a:stretch>
              </a:blipFill>
            </p:spPr>
            <p:txBody>
              <a:bodyPr/>
              <a:lstStyle/>
              <a:p>
                <a:r>
                  <a:rPr lang="ja-JP" altLang="en-US">
                    <a:noFill/>
                  </a:rPr>
                  <a:t> </a:t>
                </a:r>
              </a:p>
            </p:txBody>
          </p:sp>
        </mc:Fallback>
      </mc:AlternateContent>
      <p:sp>
        <p:nvSpPr>
          <p:cNvPr id="23" name="正方形/長方形 22">
            <a:extLst>
              <a:ext uri="{FF2B5EF4-FFF2-40B4-BE49-F238E27FC236}">
                <a16:creationId xmlns:a16="http://schemas.microsoft.com/office/drawing/2014/main" id="{ED77285E-4C54-4166-8D83-8E002D8D3503}"/>
              </a:ext>
            </a:extLst>
          </p:cNvPr>
          <p:cNvSpPr/>
          <p:nvPr/>
        </p:nvSpPr>
        <p:spPr>
          <a:xfrm>
            <a:off x="384082" y="1666305"/>
            <a:ext cx="2964273" cy="1200329"/>
          </a:xfrm>
          <a:prstGeom prst="rect">
            <a:avLst/>
          </a:prstGeom>
        </p:spPr>
        <p:txBody>
          <a:bodyPr wrap="none">
            <a:spAutoFit/>
          </a:bodyPr>
          <a:lstStyle/>
          <a:p>
            <a:r>
              <a:rPr lang="ja-JP" altLang="en-US" sz="3600" b="1" dirty="0">
                <a:solidFill>
                  <a:srgbClr val="FF0000"/>
                </a:solidFill>
                <a:latin typeface="HG丸ｺﾞｼｯｸM-PRO" panose="020F0600000000000000" pitchFamily="50" charset="-128"/>
                <a:ea typeface="HG丸ｺﾞｼｯｸM-PRO" panose="020F0600000000000000" pitchFamily="50" charset="-128"/>
              </a:rPr>
              <a:t>☆ポイント</a:t>
            </a:r>
            <a:endParaRPr lang="en-US" altLang="ja-JP" sz="36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3600" b="1" dirty="0">
                <a:solidFill>
                  <a:srgbClr val="FF0000"/>
                </a:solidFill>
                <a:latin typeface="HG丸ｺﾞｼｯｸM-PRO" panose="020F0600000000000000" pitchFamily="50" charset="-128"/>
                <a:ea typeface="HG丸ｺﾞｼｯｸM-PRO" panose="020F0600000000000000" pitchFamily="50" charset="-128"/>
              </a:rPr>
              <a:t>初速度の分解</a:t>
            </a:r>
            <a:endParaRPr lang="ja-JP" altLang="en-US" sz="36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24" name="正方形/長方形 23">
                <a:extLst>
                  <a:ext uri="{FF2B5EF4-FFF2-40B4-BE49-F238E27FC236}">
                    <a16:creationId xmlns:a16="http://schemas.microsoft.com/office/drawing/2014/main" id="{B5DAB034-F11C-404A-809E-ED60528147C1}"/>
                  </a:ext>
                </a:extLst>
              </p:cNvPr>
              <p:cNvSpPr/>
              <p:nvPr/>
            </p:nvSpPr>
            <p:spPr>
              <a:xfrm>
                <a:off x="278910" y="3285631"/>
                <a:ext cx="10631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ea typeface="ＭＳ ゴシック" panose="020B0609070205080204" pitchFamily="49" charset="-128"/>
                        </a:rPr>
                        <m:t>𝟒</m:t>
                      </m:r>
                      <m:r>
                        <a:rPr lang="en-US" altLang="ja-JP" sz="3600" b="1" i="1" smtClean="0">
                          <a:solidFill>
                            <a:srgbClr val="FF0000"/>
                          </a:solidFill>
                          <a:latin typeface="Cambria Math" panose="02040503050406030204" pitchFamily="18" charset="0"/>
                          <a:ea typeface="ＭＳ ゴシック" panose="020B0609070205080204" pitchFamily="49" charset="-128"/>
                        </a:rPr>
                        <m:t>.</m:t>
                      </m:r>
                      <m:r>
                        <a:rPr lang="en-US" altLang="ja-JP" sz="3600" b="1" i="1" smtClean="0">
                          <a:solidFill>
                            <a:srgbClr val="FF0000"/>
                          </a:solidFill>
                          <a:latin typeface="Cambria Math" panose="02040503050406030204" pitchFamily="18" charset="0"/>
                          <a:ea typeface="ＭＳ ゴシック" panose="020B0609070205080204" pitchFamily="49" charset="-128"/>
                        </a:rPr>
                        <m:t>𝟗</m:t>
                      </m:r>
                    </m:oMath>
                  </m:oMathPara>
                </a14:m>
                <a:endParaRPr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4" name="正方形/長方形 23">
                <a:extLst>
                  <a:ext uri="{FF2B5EF4-FFF2-40B4-BE49-F238E27FC236}">
                    <a16:creationId xmlns:a16="http://schemas.microsoft.com/office/drawing/2014/main" id="{B5DAB034-F11C-404A-809E-ED60528147C1}"/>
                  </a:ext>
                </a:extLst>
              </p:cNvPr>
              <p:cNvSpPr>
                <a:spLocks noRot="1" noChangeAspect="1" noMove="1" noResize="1" noEditPoints="1" noAdjustHandles="1" noChangeArrowheads="1" noChangeShapeType="1" noTextEdit="1"/>
              </p:cNvSpPr>
              <p:nvPr/>
            </p:nvSpPr>
            <p:spPr>
              <a:xfrm>
                <a:off x="278910" y="3285631"/>
                <a:ext cx="1063112" cy="646331"/>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正方形/長方形 24">
                <a:extLst>
                  <a:ext uri="{FF2B5EF4-FFF2-40B4-BE49-F238E27FC236}">
                    <a16:creationId xmlns:a16="http://schemas.microsoft.com/office/drawing/2014/main" id="{3B6B8BCD-3864-47B4-9BF5-333ACC203624}"/>
                  </a:ext>
                </a:extLst>
              </p:cNvPr>
              <p:cNvSpPr/>
              <p:nvPr/>
            </p:nvSpPr>
            <p:spPr>
              <a:xfrm>
                <a:off x="8160397" y="4727111"/>
                <a:ext cx="10631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ea typeface="ＭＳ ゴシック" panose="020B0609070205080204" pitchFamily="49" charset="-128"/>
                        </a:rPr>
                        <m:t>𝟒</m:t>
                      </m:r>
                      <m:r>
                        <a:rPr lang="en-US" altLang="ja-JP" sz="3600" b="1" i="1" smtClean="0">
                          <a:solidFill>
                            <a:srgbClr val="FF0000"/>
                          </a:solidFill>
                          <a:latin typeface="Cambria Math" panose="02040503050406030204" pitchFamily="18" charset="0"/>
                          <a:ea typeface="ＭＳ ゴシック" panose="020B0609070205080204" pitchFamily="49" charset="-128"/>
                        </a:rPr>
                        <m:t>.</m:t>
                      </m:r>
                      <m:r>
                        <a:rPr lang="en-US" altLang="ja-JP" sz="3600" b="1" i="1" smtClean="0">
                          <a:solidFill>
                            <a:srgbClr val="FF0000"/>
                          </a:solidFill>
                          <a:latin typeface="Cambria Math" panose="02040503050406030204" pitchFamily="18" charset="0"/>
                          <a:ea typeface="ＭＳ ゴシック" panose="020B0609070205080204" pitchFamily="49" charset="-128"/>
                        </a:rPr>
                        <m:t>𝟗</m:t>
                      </m:r>
                    </m:oMath>
                  </m:oMathPara>
                </a14:m>
                <a:endParaRPr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5" name="正方形/長方形 24">
                <a:extLst>
                  <a:ext uri="{FF2B5EF4-FFF2-40B4-BE49-F238E27FC236}">
                    <a16:creationId xmlns:a16="http://schemas.microsoft.com/office/drawing/2014/main" id="{3B6B8BCD-3864-47B4-9BF5-333ACC203624}"/>
                  </a:ext>
                </a:extLst>
              </p:cNvPr>
              <p:cNvSpPr>
                <a:spLocks noRot="1" noChangeAspect="1" noMove="1" noResize="1" noEditPoints="1" noAdjustHandles="1" noChangeArrowheads="1" noChangeShapeType="1" noTextEdit="1"/>
              </p:cNvSpPr>
              <p:nvPr/>
            </p:nvSpPr>
            <p:spPr>
              <a:xfrm>
                <a:off x="8160397" y="4727111"/>
                <a:ext cx="1063112" cy="646331"/>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正方形/長方形 25">
                <a:extLst>
                  <a:ext uri="{FF2B5EF4-FFF2-40B4-BE49-F238E27FC236}">
                    <a16:creationId xmlns:a16="http://schemas.microsoft.com/office/drawing/2014/main" id="{A68230EE-213A-4BED-B874-12C60FEC301B}"/>
                  </a:ext>
                </a:extLst>
              </p:cNvPr>
              <p:cNvSpPr/>
              <p:nvPr/>
            </p:nvSpPr>
            <p:spPr>
              <a:xfrm>
                <a:off x="10053481" y="3162572"/>
                <a:ext cx="1318694" cy="5739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ea typeface="ＭＳ ゴシック" panose="020B0609070205080204" pitchFamily="49" charset="-128"/>
                        </a:rPr>
                        <m:t>𝟒</m:t>
                      </m:r>
                      <m:r>
                        <a:rPr lang="en-US" altLang="ja-JP" sz="2800" b="1" i="1" smtClean="0">
                          <a:solidFill>
                            <a:srgbClr val="FF0000"/>
                          </a:solidFill>
                          <a:latin typeface="Cambria Math" panose="02040503050406030204" pitchFamily="18" charset="0"/>
                          <a:ea typeface="ＭＳ ゴシック" panose="020B0609070205080204" pitchFamily="49" charset="-128"/>
                        </a:rPr>
                        <m:t>.</m:t>
                      </m:r>
                      <m:r>
                        <a:rPr lang="en-US" altLang="ja-JP" sz="2800" b="1" i="1" smtClean="0">
                          <a:solidFill>
                            <a:srgbClr val="FF0000"/>
                          </a:solidFill>
                          <a:latin typeface="Cambria Math" panose="02040503050406030204" pitchFamily="18" charset="0"/>
                          <a:ea typeface="ＭＳ ゴシック" panose="020B0609070205080204" pitchFamily="49" charset="-128"/>
                        </a:rPr>
                        <m:t>𝟗</m:t>
                      </m:r>
                      <m:rad>
                        <m:radPr>
                          <m:degHide m:val="on"/>
                          <m:ctrlPr>
                            <a:rPr lang="en-US" altLang="ja-JP" sz="2800" b="1" i="1" smtClean="0">
                              <a:solidFill>
                                <a:srgbClr val="FF0000"/>
                              </a:solidFill>
                              <a:latin typeface="Cambria Math" panose="02040503050406030204" pitchFamily="18" charset="0"/>
                              <a:ea typeface="ＭＳ ゴシック" panose="020B0609070205080204" pitchFamily="49" charset="-128"/>
                            </a:rPr>
                          </m:ctrlPr>
                        </m:radPr>
                        <m:deg/>
                        <m:e>
                          <m:r>
                            <a:rPr lang="en-US" altLang="ja-JP" sz="2800" b="1" i="1" smtClean="0">
                              <a:solidFill>
                                <a:srgbClr val="FF0000"/>
                              </a:solidFill>
                              <a:latin typeface="Cambria Math" panose="02040503050406030204" pitchFamily="18" charset="0"/>
                              <a:ea typeface="ＭＳ ゴシック" panose="020B0609070205080204" pitchFamily="49" charset="-128"/>
                            </a:rPr>
                            <m:t>𝟑</m:t>
                          </m:r>
                        </m:e>
                      </m:rad>
                    </m:oMath>
                  </m:oMathPara>
                </a14:m>
                <a:endParaRPr lang="ja-JP" altLang="en-US" sz="28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6" name="正方形/長方形 25">
                <a:extLst>
                  <a:ext uri="{FF2B5EF4-FFF2-40B4-BE49-F238E27FC236}">
                    <a16:creationId xmlns:a16="http://schemas.microsoft.com/office/drawing/2014/main" id="{A68230EE-213A-4BED-B874-12C60FEC301B}"/>
                  </a:ext>
                </a:extLst>
              </p:cNvPr>
              <p:cNvSpPr>
                <a:spLocks noRot="1" noChangeAspect="1" noMove="1" noResize="1" noEditPoints="1" noAdjustHandles="1" noChangeArrowheads="1" noChangeShapeType="1" noTextEdit="1"/>
              </p:cNvSpPr>
              <p:nvPr/>
            </p:nvSpPr>
            <p:spPr>
              <a:xfrm>
                <a:off x="10053481" y="3162572"/>
                <a:ext cx="1318694" cy="573940"/>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正方形/長方形 26">
                <a:extLst>
                  <a:ext uri="{FF2B5EF4-FFF2-40B4-BE49-F238E27FC236}">
                    <a16:creationId xmlns:a16="http://schemas.microsoft.com/office/drawing/2014/main" id="{75A20A28-2C4A-4608-B994-0196DE838CB0}"/>
                  </a:ext>
                </a:extLst>
              </p:cNvPr>
              <p:cNvSpPr/>
              <p:nvPr/>
            </p:nvSpPr>
            <p:spPr>
              <a:xfrm>
                <a:off x="10565109" y="5017507"/>
                <a:ext cx="10631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ea typeface="ＭＳ ゴシック" panose="020B0609070205080204" pitchFamily="49" charset="-128"/>
                        </a:rPr>
                        <m:t>𝟗</m:t>
                      </m:r>
                      <m:r>
                        <a:rPr lang="en-US" altLang="ja-JP" sz="3600" b="1" i="1" smtClean="0">
                          <a:solidFill>
                            <a:srgbClr val="FF0000"/>
                          </a:solidFill>
                          <a:latin typeface="Cambria Math" panose="02040503050406030204" pitchFamily="18" charset="0"/>
                          <a:ea typeface="ＭＳ ゴシック" panose="020B0609070205080204" pitchFamily="49" charset="-128"/>
                        </a:rPr>
                        <m:t>.</m:t>
                      </m:r>
                      <m:r>
                        <a:rPr lang="en-US" altLang="ja-JP" sz="3600" b="1" i="1" smtClean="0">
                          <a:solidFill>
                            <a:srgbClr val="FF0000"/>
                          </a:solidFill>
                          <a:latin typeface="Cambria Math" panose="02040503050406030204" pitchFamily="18" charset="0"/>
                          <a:ea typeface="ＭＳ ゴシック" panose="020B0609070205080204" pitchFamily="49" charset="-128"/>
                        </a:rPr>
                        <m:t>𝟖</m:t>
                      </m:r>
                    </m:oMath>
                  </m:oMathPara>
                </a14:m>
                <a:endParaRPr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7" name="正方形/長方形 26">
                <a:extLst>
                  <a:ext uri="{FF2B5EF4-FFF2-40B4-BE49-F238E27FC236}">
                    <a16:creationId xmlns:a16="http://schemas.microsoft.com/office/drawing/2014/main" id="{75A20A28-2C4A-4608-B994-0196DE838CB0}"/>
                  </a:ext>
                </a:extLst>
              </p:cNvPr>
              <p:cNvSpPr>
                <a:spLocks noRot="1" noChangeAspect="1" noMove="1" noResize="1" noEditPoints="1" noAdjustHandles="1" noChangeArrowheads="1" noChangeShapeType="1" noTextEdit="1"/>
              </p:cNvSpPr>
              <p:nvPr/>
            </p:nvSpPr>
            <p:spPr>
              <a:xfrm>
                <a:off x="10565109" y="5017507"/>
                <a:ext cx="1063112" cy="646331"/>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正方形/長方形 27">
                <a:extLst>
                  <a:ext uri="{FF2B5EF4-FFF2-40B4-BE49-F238E27FC236}">
                    <a16:creationId xmlns:a16="http://schemas.microsoft.com/office/drawing/2014/main" id="{0B494D5D-26F2-4424-94F4-C882A1E1CE55}"/>
                  </a:ext>
                </a:extLst>
              </p:cNvPr>
              <p:cNvSpPr/>
              <p:nvPr/>
            </p:nvSpPr>
            <p:spPr>
              <a:xfrm>
                <a:off x="7966287" y="3285631"/>
                <a:ext cx="10631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ea typeface="ＭＳ ゴシック" panose="020B0609070205080204" pitchFamily="49" charset="-128"/>
                        </a:rPr>
                        <m:t>𝟏</m:t>
                      </m:r>
                      <m:r>
                        <a:rPr lang="en-US" altLang="ja-JP" sz="3600" b="1" i="1" smtClean="0">
                          <a:solidFill>
                            <a:srgbClr val="FF0000"/>
                          </a:solidFill>
                          <a:latin typeface="Cambria Math" panose="02040503050406030204" pitchFamily="18" charset="0"/>
                          <a:ea typeface="ＭＳ ゴシック" panose="020B0609070205080204" pitchFamily="49" charset="-128"/>
                        </a:rPr>
                        <m:t>.</m:t>
                      </m:r>
                      <m:r>
                        <a:rPr lang="en-US" altLang="ja-JP" sz="3600" b="1" i="1" smtClean="0">
                          <a:solidFill>
                            <a:srgbClr val="FF0000"/>
                          </a:solidFill>
                          <a:latin typeface="Cambria Math" panose="02040503050406030204" pitchFamily="18" charset="0"/>
                          <a:ea typeface="ＭＳ ゴシック" panose="020B0609070205080204" pitchFamily="49" charset="-128"/>
                        </a:rPr>
                        <m:t>𝟎</m:t>
                      </m:r>
                    </m:oMath>
                  </m:oMathPara>
                </a14:m>
                <a:endParaRPr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8" name="正方形/長方形 27">
                <a:extLst>
                  <a:ext uri="{FF2B5EF4-FFF2-40B4-BE49-F238E27FC236}">
                    <a16:creationId xmlns:a16="http://schemas.microsoft.com/office/drawing/2014/main" id="{0B494D5D-26F2-4424-94F4-C882A1E1CE55}"/>
                  </a:ext>
                </a:extLst>
              </p:cNvPr>
              <p:cNvSpPr>
                <a:spLocks noRot="1" noChangeAspect="1" noMove="1" noResize="1" noEditPoints="1" noAdjustHandles="1" noChangeArrowheads="1" noChangeShapeType="1" noTextEdit="1"/>
              </p:cNvSpPr>
              <p:nvPr/>
            </p:nvSpPr>
            <p:spPr>
              <a:xfrm>
                <a:off x="7966287" y="3285631"/>
                <a:ext cx="1063112" cy="646331"/>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正方形/長方形 28">
                <a:extLst>
                  <a:ext uri="{FF2B5EF4-FFF2-40B4-BE49-F238E27FC236}">
                    <a16:creationId xmlns:a16="http://schemas.microsoft.com/office/drawing/2014/main" id="{B07FF1B4-8CCE-403F-A335-07FD77165DB2}"/>
                  </a:ext>
                </a:extLst>
              </p:cNvPr>
              <p:cNvSpPr/>
              <p:nvPr/>
            </p:nvSpPr>
            <p:spPr>
              <a:xfrm>
                <a:off x="8910668" y="2054330"/>
                <a:ext cx="1318694" cy="5739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ea typeface="ＭＳ ゴシック" panose="020B0609070205080204" pitchFamily="49" charset="-128"/>
                        </a:rPr>
                        <m:t>𝟒</m:t>
                      </m:r>
                      <m:r>
                        <a:rPr lang="en-US" altLang="ja-JP" sz="2800" b="1" i="1" smtClean="0">
                          <a:solidFill>
                            <a:srgbClr val="FF0000"/>
                          </a:solidFill>
                          <a:latin typeface="Cambria Math" panose="02040503050406030204" pitchFamily="18" charset="0"/>
                          <a:ea typeface="ＭＳ ゴシック" panose="020B0609070205080204" pitchFamily="49" charset="-128"/>
                        </a:rPr>
                        <m:t>.</m:t>
                      </m:r>
                      <m:r>
                        <a:rPr lang="en-US" altLang="ja-JP" sz="2800" b="1" i="1" smtClean="0">
                          <a:solidFill>
                            <a:srgbClr val="FF0000"/>
                          </a:solidFill>
                          <a:latin typeface="Cambria Math" panose="02040503050406030204" pitchFamily="18" charset="0"/>
                          <a:ea typeface="ＭＳ ゴシック" panose="020B0609070205080204" pitchFamily="49" charset="-128"/>
                        </a:rPr>
                        <m:t>𝟗</m:t>
                      </m:r>
                      <m:rad>
                        <m:radPr>
                          <m:degHide m:val="on"/>
                          <m:ctrlPr>
                            <a:rPr lang="en-US" altLang="ja-JP" sz="2800" b="1" i="1" smtClean="0">
                              <a:solidFill>
                                <a:srgbClr val="FF0000"/>
                              </a:solidFill>
                              <a:latin typeface="Cambria Math" panose="02040503050406030204" pitchFamily="18" charset="0"/>
                              <a:ea typeface="ＭＳ ゴシック" panose="020B0609070205080204" pitchFamily="49" charset="-128"/>
                            </a:rPr>
                          </m:ctrlPr>
                        </m:radPr>
                        <m:deg/>
                        <m:e>
                          <m:r>
                            <a:rPr lang="en-US" altLang="ja-JP" sz="2800" b="1" i="1" smtClean="0">
                              <a:solidFill>
                                <a:srgbClr val="FF0000"/>
                              </a:solidFill>
                              <a:latin typeface="Cambria Math" panose="02040503050406030204" pitchFamily="18" charset="0"/>
                              <a:ea typeface="ＭＳ ゴシック" panose="020B0609070205080204" pitchFamily="49" charset="-128"/>
                            </a:rPr>
                            <m:t>𝟑</m:t>
                          </m:r>
                        </m:e>
                      </m:rad>
                    </m:oMath>
                  </m:oMathPara>
                </a14:m>
                <a:endParaRPr lang="ja-JP" altLang="en-US" sz="28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9" name="正方形/長方形 28">
                <a:extLst>
                  <a:ext uri="{FF2B5EF4-FFF2-40B4-BE49-F238E27FC236}">
                    <a16:creationId xmlns:a16="http://schemas.microsoft.com/office/drawing/2014/main" id="{B07FF1B4-8CCE-403F-A335-07FD77165DB2}"/>
                  </a:ext>
                </a:extLst>
              </p:cNvPr>
              <p:cNvSpPr>
                <a:spLocks noRot="1" noChangeAspect="1" noMove="1" noResize="1" noEditPoints="1" noAdjustHandles="1" noChangeArrowheads="1" noChangeShapeType="1" noTextEdit="1"/>
              </p:cNvSpPr>
              <p:nvPr/>
            </p:nvSpPr>
            <p:spPr>
              <a:xfrm>
                <a:off x="8910668" y="2054330"/>
                <a:ext cx="1318694" cy="573940"/>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正方形/長方形 29">
                <a:extLst>
                  <a:ext uri="{FF2B5EF4-FFF2-40B4-BE49-F238E27FC236}">
                    <a16:creationId xmlns:a16="http://schemas.microsoft.com/office/drawing/2014/main" id="{B614E4B1-A375-4779-B49C-2A3E813D1E40}"/>
                  </a:ext>
                </a:extLst>
              </p:cNvPr>
              <p:cNvSpPr/>
              <p:nvPr/>
            </p:nvSpPr>
            <p:spPr>
              <a:xfrm>
                <a:off x="6182097" y="1866914"/>
                <a:ext cx="1318694" cy="5739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ea typeface="ＭＳ ゴシック" panose="020B0609070205080204" pitchFamily="49" charset="-128"/>
                        </a:rPr>
                        <m:t>𝟒</m:t>
                      </m:r>
                      <m:r>
                        <a:rPr lang="en-US" altLang="ja-JP" sz="2800" b="1" i="1" smtClean="0">
                          <a:solidFill>
                            <a:srgbClr val="FF0000"/>
                          </a:solidFill>
                          <a:latin typeface="Cambria Math" panose="02040503050406030204" pitchFamily="18" charset="0"/>
                          <a:ea typeface="ＭＳ ゴシック" panose="020B0609070205080204" pitchFamily="49" charset="-128"/>
                        </a:rPr>
                        <m:t>.</m:t>
                      </m:r>
                      <m:r>
                        <a:rPr lang="en-US" altLang="ja-JP" sz="2800" b="1" i="1" smtClean="0">
                          <a:solidFill>
                            <a:srgbClr val="FF0000"/>
                          </a:solidFill>
                          <a:latin typeface="Cambria Math" panose="02040503050406030204" pitchFamily="18" charset="0"/>
                          <a:ea typeface="ＭＳ ゴシック" panose="020B0609070205080204" pitchFamily="49" charset="-128"/>
                        </a:rPr>
                        <m:t>𝟗</m:t>
                      </m:r>
                      <m:rad>
                        <m:radPr>
                          <m:degHide m:val="on"/>
                          <m:ctrlPr>
                            <a:rPr lang="en-US" altLang="ja-JP" sz="2800" b="1" i="1" smtClean="0">
                              <a:solidFill>
                                <a:srgbClr val="FF0000"/>
                              </a:solidFill>
                              <a:latin typeface="Cambria Math" panose="02040503050406030204" pitchFamily="18" charset="0"/>
                              <a:ea typeface="ＭＳ ゴシック" panose="020B0609070205080204" pitchFamily="49" charset="-128"/>
                            </a:rPr>
                          </m:ctrlPr>
                        </m:radPr>
                        <m:deg/>
                        <m:e>
                          <m:r>
                            <a:rPr lang="en-US" altLang="ja-JP" sz="2800" b="1" i="1" smtClean="0">
                              <a:solidFill>
                                <a:srgbClr val="FF0000"/>
                              </a:solidFill>
                              <a:latin typeface="Cambria Math" panose="02040503050406030204" pitchFamily="18" charset="0"/>
                              <a:ea typeface="ＭＳ ゴシック" panose="020B0609070205080204" pitchFamily="49" charset="-128"/>
                            </a:rPr>
                            <m:t>𝟑</m:t>
                          </m:r>
                        </m:e>
                      </m:rad>
                    </m:oMath>
                  </m:oMathPara>
                </a14:m>
                <a:endParaRPr lang="ja-JP" altLang="en-US" sz="28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30" name="正方形/長方形 29">
                <a:extLst>
                  <a:ext uri="{FF2B5EF4-FFF2-40B4-BE49-F238E27FC236}">
                    <a16:creationId xmlns:a16="http://schemas.microsoft.com/office/drawing/2014/main" id="{B614E4B1-A375-4779-B49C-2A3E813D1E40}"/>
                  </a:ext>
                </a:extLst>
              </p:cNvPr>
              <p:cNvSpPr>
                <a:spLocks noRot="1" noChangeAspect="1" noMove="1" noResize="1" noEditPoints="1" noAdjustHandles="1" noChangeArrowheads="1" noChangeShapeType="1" noTextEdit="1"/>
              </p:cNvSpPr>
              <p:nvPr/>
            </p:nvSpPr>
            <p:spPr>
              <a:xfrm>
                <a:off x="6182097" y="1866914"/>
                <a:ext cx="1318694" cy="573940"/>
              </a:xfrm>
              <a:prstGeom prst="rect">
                <a:avLst/>
              </a:prstGeom>
              <a:blipFill>
                <a:blip r:embed="rId10"/>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640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down)">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down)">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down)">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４．斜方投射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25</a:t>
            </a:fld>
            <a:endParaRPr kumimoji="1" lang="ja-JP" altLang="en-US"/>
          </a:p>
        </p:txBody>
      </p:sp>
      <p:pic>
        <p:nvPicPr>
          <p:cNvPr id="17" name="図 16">
            <a:extLst>
              <a:ext uri="{FF2B5EF4-FFF2-40B4-BE49-F238E27FC236}">
                <a16:creationId xmlns:a16="http://schemas.microsoft.com/office/drawing/2014/main" id="{FEF81972-F008-4C3F-AC37-1B8C9E4231FF}"/>
              </a:ext>
            </a:extLst>
          </p:cNvPr>
          <p:cNvPicPr>
            <a:picLocks noChangeAspect="1"/>
          </p:cNvPicPr>
          <p:nvPr/>
        </p:nvPicPr>
        <p:blipFill>
          <a:blip r:embed="rId2"/>
          <a:stretch>
            <a:fillRect/>
          </a:stretch>
        </p:blipFill>
        <p:spPr>
          <a:xfrm>
            <a:off x="231255" y="1397577"/>
            <a:ext cx="11729489" cy="4670286"/>
          </a:xfrm>
          <a:prstGeom prst="rect">
            <a:avLst/>
          </a:prstGeom>
        </p:spPr>
      </p:pic>
      <p:sp>
        <p:nvSpPr>
          <p:cNvPr id="18" name="正方形/長方形 17">
            <a:extLst>
              <a:ext uri="{FF2B5EF4-FFF2-40B4-BE49-F238E27FC236}">
                <a16:creationId xmlns:a16="http://schemas.microsoft.com/office/drawing/2014/main" id="{5182E13F-076A-4121-8FCB-247B54544255}"/>
              </a:ext>
            </a:extLst>
          </p:cNvPr>
          <p:cNvSpPr/>
          <p:nvPr/>
        </p:nvSpPr>
        <p:spPr>
          <a:xfrm>
            <a:off x="231255" y="923591"/>
            <a:ext cx="1723549" cy="707886"/>
          </a:xfrm>
          <a:prstGeom prst="rect">
            <a:avLst/>
          </a:prstGeom>
        </p:spPr>
        <p:txBody>
          <a:bodyPr wrap="none">
            <a:spAutoFit/>
          </a:bodyPr>
          <a:lstStyle/>
          <a:p>
            <a:r>
              <a:rPr lang="ja-JP" altLang="en-US" sz="4000" dirty="0">
                <a:solidFill>
                  <a:srgbClr val="000000"/>
                </a:solidFill>
                <a:latin typeface="HG丸ｺﾞｼｯｸM-PRO" panose="020F0600000000000000" pitchFamily="50" charset="-128"/>
                <a:ea typeface="HG丸ｺﾞｼｯｸM-PRO" panose="020F0600000000000000" pitchFamily="50" charset="-128"/>
              </a:rPr>
              <a:t>練習２</a:t>
            </a:r>
            <a:endParaRPr lang="ja-JP" altLang="en-US" sz="40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19" name="正方形/長方形 18">
                <a:extLst>
                  <a:ext uri="{FF2B5EF4-FFF2-40B4-BE49-F238E27FC236}">
                    <a16:creationId xmlns:a16="http://schemas.microsoft.com/office/drawing/2014/main" id="{9519013A-684F-4A0F-B549-C19DFE4A2F0B}"/>
                  </a:ext>
                </a:extLst>
              </p:cNvPr>
              <p:cNvSpPr/>
              <p:nvPr/>
            </p:nvSpPr>
            <p:spPr>
              <a:xfrm>
                <a:off x="2242496" y="4271044"/>
                <a:ext cx="1226811" cy="5739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a:solidFill>
                            <a:srgbClr val="FF0000"/>
                          </a:solidFill>
                          <a:latin typeface="Cambria Math" panose="02040503050406030204" pitchFamily="18" charset="0"/>
                          <a:ea typeface="ＭＳ ゴシック" panose="020B0609070205080204" pitchFamily="49" charset="-128"/>
                        </a:rPr>
                        <m:t>9.8</m:t>
                      </m:r>
                      <m:rad>
                        <m:radPr>
                          <m:degHide m:val="on"/>
                          <m:ctrlPr>
                            <a:rPr lang="en-US" altLang="ja-JP" sz="2800" b="1" i="1" smtClean="0">
                              <a:solidFill>
                                <a:srgbClr val="FF0000"/>
                              </a:solidFill>
                              <a:latin typeface="Cambria Math" panose="02040503050406030204" pitchFamily="18" charset="0"/>
                              <a:ea typeface="ＭＳ ゴシック" panose="020B0609070205080204" pitchFamily="49" charset="-128"/>
                            </a:rPr>
                          </m:ctrlPr>
                        </m:radPr>
                        <m:deg/>
                        <m:e>
                          <m:r>
                            <a:rPr lang="en-US" altLang="ja-JP" sz="2800" b="1" i="1" smtClean="0">
                              <a:solidFill>
                                <a:srgbClr val="FF0000"/>
                              </a:solidFill>
                              <a:latin typeface="Cambria Math" panose="02040503050406030204" pitchFamily="18" charset="0"/>
                              <a:ea typeface="ＭＳ ゴシック" panose="020B0609070205080204" pitchFamily="49" charset="-128"/>
                            </a:rPr>
                            <m:t>𝟑</m:t>
                          </m:r>
                        </m:e>
                      </m:rad>
                    </m:oMath>
                  </m:oMathPara>
                </a14:m>
                <a:endParaRPr lang="ja-JP" altLang="en-US" sz="28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9" name="正方形/長方形 18">
                <a:extLst>
                  <a:ext uri="{FF2B5EF4-FFF2-40B4-BE49-F238E27FC236}">
                    <a16:creationId xmlns:a16="http://schemas.microsoft.com/office/drawing/2014/main" id="{9519013A-684F-4A0F-B549-C19DFE4A2F0B}"/>
                  </a:ext>
                </a:extLst>
              </p:cNvPr>
              <p:cNvSpPr>
                <a:spLocks noRot="1" noChangeAspect="1" noMove="1" noResize="1" noEditPoints="1" noAdjustHandles="1" noChangeArrowheads="1" noChangeShapeType="1" noTextEdit="1"/>
              </p:cNvSpPr>
              <p:nvPr/>
            </p:nvSpPr>
            <p:spPr>
              <a:xfrm>
                <a:off x="2242496" y="4271044"/>
                <a:ext cx="1226811" cy="573940"/>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正方形/長方形 30">
                <a:extLst>
                  <a:ext uri="{FF2B5EF4-FFF2-40B4-BE49-F238E27FC236}">
                    <a16:creationId xmlns:a16="http://schemas.microsoft.com/office/drawing/2014/main" id="{A7D84AAE-0AEF-4535-A9AD-274C9047AB6C}"/>
                  </a:ext>
                </a:extLst>
              </p:cNvPr>
              <p:cNvSpPr/>
              <p:nvPr/>
            </p:nvSpPr>
            <p:spPr>
              <a:xfrm>
                <a:off x="154313" y="3224089"/>
                <a:ext cx="10631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ea typeface="ＭＳ ゴシック" panose="020B0609070205080204" pitchFamily="49" charset="-128"/>
                        </a:rPr>
                        <m:t>𝟗</m:t>
                      </m:r>
                      <m:r>
                        <a:rPr lang="en-US" altLang="ja-JP" sz="3600" b="1" i="1" smtClean="0">
                          <a:solidFill>
                            <a:srgbClr val="FF0000"/>
                          </a:solidFill>
                          <a:latin typeface="Cambria Math" panose="02040503050406030204" pitchFamily="18" charset="0"/>
                          <a:ea typeface="ＭＳ ゴシック" panose="020B0609070205080204" pitchFamily="49" charset="-128"/>
                        </a:rPr>
                        <m:t>.</m:t>
                      </m:r>
                      <m:r>
                        <a:rPr lang="en-US" altLang="ja-JP" sz="3600" b="1" i="1" smtClean="0">
                          <a:solidFill>
                            <a:srgbClr val="FF0000"/>
                          </a:solidFill>
                          <a:latin typeface="Cambria Math" panose="02040503050406030204" pitchFamily="18" charset="0"/>
                          <a:ea typeface="ＭＳ ゴシック" panose="020B0609070205080204" pitchFamily="49" charset="-128"/>
                        </a:rPr>
                        <m:t>𝟖</m:t>
                      </m:r>
                    </m:oMath>
                  </m:oMathPara>
                </a14:m>
                <a:endParaRPr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31" name="正方形/長方形 30">
                <a:extLst>
                  <a:ext uri="{FF2B5EF4-FFF2-40B4-BE49-F238E27FC236}">
                    <a16:creationId xmlns:a16="http://schemas.microsoft.com/office/drawing/2014/main" id="{A7D84AAE-0AEF-4535-A9AD-274C9047AB6C}"/>
                  </a:ext>
                </a:extLst>
              </p:cNvPr>
              <p:cNvSpPr>
                <a:spLocks noRot="1" noChangeAspect="1" noMove="1" noResize="1" noEditPoints="1" noAdjustHandles="1" noChangeArrowheads="1" noChangeShapeType="1" noTextEdit="1"/>
              </p:cNvSpPr>
              <p:nvPr/>
            </p:nvSpPr>
            <p:spPr>
              <a:xfrm>
                <a:off x="154313" y="3224089"/>
                <a:ext cx="1063112" cy="646331"/>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正方形/長方形 31">
                <a:extLst>
                  <a:ext uri="{FF2B5EF4-FFF2-40B4-BE49-F238E27FC236}">
                    <a16:creationId xmlns:a16="http://schemas.microsoft.com/office/drawing/2014/main" id="{761AF8F4-4F89-446D-ACBB-25DD17ECCEF1}"/>
                  </a:ext>
                </a:extLst>
              </p:cNvPr>
              <p:cNvSpPr/>
              <p:nvPr/>
            </p:nvSpPr>
            <p:spPr>
              <a:xfrm>
                <a:off x="8035800" y="4665569"/>
                <a:ext cx="10631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ea typeface="ＭＳ ゴシック" panose="020B0609070205080204" pitchFamily="49" charset="-128"/>
                        </a:rPr>
                        <m:t>𝟗</m:t>
                      </m:r>
                      <m:r>
                        <a:rPr lang="en-US" altLang="ja-JP" sz="3600" b="1" i="1" smtClean="0">
                          <a:solidFill>
                            <a:srgbClr val="FF0000"/>
                          </a:solidFill>
                          <a:latin typeface="Cambria Math" panose="02040503050406030204" pitchFamily="18" charset="0"/>
                          <a:ea typeface="ＭＳ ゴシック" panose="020B0609070205080204" pitchFamily="49" charset="-128"/>
                        </a:rPr>
                        <m:t>.</m:t>
                      </m:r>
                      <m:r>
                        <a:rPr lang="en-US" altLang="ja-JP" sz="3600" b="1" i="1" smtClean="0">
                          <a:solidFill>
                            <a:srgbClr val="FF0000"/>
                          </a:solidFill>
                          <a:latin typeface="Cambria Math" panose="02040503050406030204" pitchFamily="18" charset="0"/>
                          <a:ea typeface="ＭＳ ゴシック" panose="020B0609070205080204" pitchFamily="49" charset="-128"/>
                        </a:rPr>
                        <m:t>𝟖</m:t>
                      </m:r>
                    </m:oMath>
                  </m:oMathPara>
                </a14:m>
                <a:endParaRPr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32" name="正方形/長方形 31">
                <a:extLst>
                  <a:ext uri="{FF2B5EF4-FFF2-40B4-BE49-F238E27FC236}">
                    <a16:creationId xmlns:a16="http://schemas.microsoft.com/office/drawing/2014/main" id="{761AF8F4-4F89-446D-ACBB-25DD17ECCEF1}"/>
                  </a:ext>
                </a:extLst>
              </p:cNvPr>
              <p:cNvSpPr>
                <a:spLocks noRot="1" noChangeAspect="1" noMove="1" noResize="1" noEditPoints="1" noAdjustHandles="1" noChangeArrowheads="1" noChangeShapeType="1" noTextEdit="1"/>
              </p:cNvSpPr>
              <p:nvPr/>
            </p:nvSpPr>
            <p:spPr>
              <a:xfrm>
                <a:off x="8035800" y="4665569"/>
                <a:ext cx="1063112" cy="646331"/>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正方形/長方形 32">
                <a:extLst>
                  <a:ext uri="{FF2B5EF4-FFF2-40B4-BE49-F238E27FC236}">
                    <a16:creationId xmlns:a16="http://schemas.microsoft.com/office/drawing/2014/main" id="{279B33D3-3BCD-4640-981A-BE35CA8B7817}"/>
                  </a:ext>
                </a:extLst>
              </p:cNvPr>
              <p:cNvSpPr/>
              <p:nvPr/>
            </p:nvSpPr>
            <p:spPr>
              <a:xfrm>
                <a:off x="9928884" y="3101030"/>
                <a:ext cx="1318694" cy="5739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ea typeface="ＭＳ ゴシック" panose="020B0609070205080204" pitchFamily="49" charset="-128"/>
                        </a:rPr>
                        <m:t>𝟗</m:t>
                      </m:r>
                      <m:r>
                        <a:rPr lang="en-US" altLang="ja-JP" sz="2800" b="1" i="1" smtClean="0">
                          <a:solidFill>
                            <a:srgbClr val="FF0000"/>
                          </a:solidFill>
                          <a:latin typeface="Cambria Math" panose="02040503050406030204" pitchFamily="18" charset="0"/>
                          <a:ea typeface="ＭＳ ゴシック" panose="020B0609070205080204" pitchFamily="49" charset="-128"/>
                        </a:rPr>
                        <m:t>.</m:t>
                      </m:r>
                      <m:r>
                        <a:rPr lang="en-US" altLang="ja-JP" sz="2800" b="1" i="1" smtClean="0">
                          <a:solidFill>
                            <a:srgbClr val="FF0000"/>
                          </a:solidFill>
                          <a:latin typeface="Cambria Math" panose="02040503050406030204" pitchFamily="18" charset="0"/>
                          <a:ea typeface="ＭＳ ゴシック" panose="020B0609070205080204" pitchFamily="49" charset="-128"/>
                        </a:rPr>
                        <m:t>𝟖</m:t>
                      </m:r>
                      <m:rad>
                        <m:radPr>
                          <m:degHide m:val="on"/>
                          <m:ctrlPr>
                            <a:rPr lang="en-US" altLang="ja-JP" sz="2800" b="1" i="1" smtClean="0">
                              <a:solidFill>
                                <a:srgbClr val="FF0000"/>
                              </a:solidFill>
                              <a:latin typeface="Cambria Math" panose="02040503050406030204" pitchFamily="18" charset="0"/>
                              <a:ea typeface="ＭＳ ゴシック" panose="020B0609070205080204" pitchFamily="49" charset="-128"/>
                            </a:rPr>
                          </m:ctrlPr>
                        </m:radPr>
                        <m:deg/>
                        <m:e>
                          <m:r>
                            <a:rPr lang="en-US" altLang="ja-JP" sz="2800" b="1" i="1" smtClean="0">
                              <a:solidFill>
                                <a:srgbClr val="FF0000"/>
                              </a:solidFill>
                              <a:latin typeface="Cambria Math" panose="02040503050406030204" pitchFamily="18" charset="0"/>
                              <a:ea typeface="ＭＳ ゴシック" panose="020B0609070205080204" pitchFamily="49" charset="-128"/>
                            </a:rPr>
                            <m:t>𝟑</m:t>
                          </m:r>
                        </m:e>
                      </m:rad>
                    </m:oMath>
                  </m:oMathPara>
                </a14:m>
                <a:endParaRPr lang="ja-JP" altLang="en-US" sz="28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33" name="正方形/長方形 32">
                <a:extLst>
                  <a:ext uri="{FF2B5EF4-FFF2-40B4-BE49-F238E27FC236}">
                    <a16:creationId xmlns:a16="http://schemas.microsoft.com/office/drawing/2014/main" id="{279B33D3-3BCD-4640-981A-BE35CA8B7817}"/>
                  </a:ext>
                </a:extLst>
              </p:cNvPr>
              <p:cNvSpPr>
                <a:spLocks noRot="1" noChangeAspect="1" noMove="1" noResize="1" noEditPoints="1" noAdjustHandles="1" noChangeArrowheads="1" noChangeShapeType="1" noTextEdit="1"/>
              </p:cNvSpPr>
              <p:nvPr/>
            </p:nvSpPr>
            <p:spPr>
              <a:xfrm>
                <a:off x="9928884" y="3101030"/>
                <a:ext cx="1318694" cy="573940"/>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正方形/長方形 33">
                <a:extLst>
                  <a:ext uri="{FF2B5EF4-FFF2-40B4-BE49-F238E27FC236}">
                    <a16:creationId xmlns:a16="http://schemas.microsoft.com/office/drawing/2014/main" id="{26A22A37-C585-4D85-A64C-9BE46618F89D}"/>
                  </a:ext>
                </a:extLst>
              </p:cNvPr>
              <p:cNvSpPr/>
              <p:nvPr/>
            </p:nvSpPr>
            <p:spPr>
              <a:xfrm>
                <a:off x="10165679" y="4936714"/>
                <a:ext cx="1338828"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ea typeface="ＭＳ ゴシック" panose="020B0609070205080204" pitchFamily="49" charset="-128"/>
                        </a:rPr>
                        <m:t>𝟏𝟗</m:t>
                      </m:r>
                      <m:r>
                        <a:rPr lang="en-US" altLang="ja-JP" sz="3600" b="1" i="1" smtClean="0">
                          <a:solidFill>
                            <a:srgbClr val="FF0000"/>
                          </a:solidFill>
                          <a:latin typeface="Cambria Math" panose="02040503050406030204" pitchFamily="18" charset="0"/>
                          <a:ea typeface="ＭＳ ゴシック" panose="020B0609070205080204" pitchFamily="49" charset="-128"/>
                        </a:rPr>
                        <m:t>.</m:t>
                      </m:r>
                      <m:r>
                        <a:rPr lang="en-US" altLang="ja-JP" sz="3600" b="1" i="1" smtClean="0">
                          <a:solidFill>
                            <a:srgbClr val="FF0000"/>
                          </a:solidFill>
                          <a:latin typeface="Cambria Math" panose="02040503050406030204" pitchFamily="18" charset="0"/>
                          <a:ea typeface="ＭＳ ゴシック" panose="020B0609070205080204" pitchFamily="49" charset="-128"/>
                        </a:rPr>
                        <m:t>𝟔</m:t>
                      </m:r>
                    </m:oMath>
                  </m:oMathPara>
                </a14:m>
                <a:endParaRPr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34" name="正方形/長方形 33">
                <a:extLst>
                  <a:ext uri="{FF2B5EF4-FFF2-40B4-BE49-F238E27FC236}">
                    <a16:creationId xmlns:a16="http://schemas.microsoft.com/office/drawing/2014/main" id="{26A22A37-C585-4D85-A64C-9BE46618F89D}"/>
                  </a:ext>
                </a:extLst>
              </p:cNvPr>
              <p:cNvSpPr>
                <a:spLocks noRot="1" noChangeAspect="1" noMove="1" noResize="1" noEditPoints="1" noAdjustHandles="1" noChangeArrowheads="1" noChangeShapeType="1" noTextEdit="1"/>
              </p:cNvSpPr>
              <p:nvPr/>
            </p:nvSpPr>
            <p:spPr>
              <a:xfrm>
                <a:off x="10165679" y="4936714"/>
                <a:ext cx="1338828" cy="646331"/>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正方形/長方形 34">
                <a:extLst>
                  <a:ext uri="{FF2B5EF4-FFF2-40B4-BE49-F238E27FC236}">
                    <a16:creationId xmlns:a16="http://schemas.microsoft.com/office/drawing/2014/main" id="{727D375E-EB99-4017-BA40-1543C4CFF349}"/>
                  </a:ext>
                </a:extLst>
              </p:cNvPr>
              <p:cNvSpPr/>
              <p:nvPr/>
            </p:nvSpPr>
            <p:spPr>
              <a:xfrm>
                <a:off x="7841690" y="3224089"/>
                <a:ext cx="10631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ea typeface="ＭＳ ゴシック" panose="020B0609070205080204" pitchFamily="49" charset="-128"/>
                        </a:rPr>
                        <m:t>𝟐</m:t>
                      </m:r>
                      <m:r>
                        <a:rPr lang="en-US" altLang="ja-JP" sz="3600" b="1" i="1" smtClean="0">
                          <a:solidFill>
                            <a:srgbClr val="FF0000"/>
                          </a:solidFill>
                          <a:latin typeface="Cambria Math" panose="02040503050406030204" pitchFamily="18" charset="0"/>
                          <a:ea typeface="ＭＳ ゴシック" panose="020B0609070205080204" pitchFamily="49" charset="-128"/>
                        </a:rPr>
                        <m:t>.</m:t>
                      </m:r>
                      <m:r>
                        <a:rPr lang="en-US" altLang="ja-JP" sz="3600" b="1" i="1" smtClean="0">
                          <a:solidFill>
                            <a:srgbClr val="FF0000"/>
                          </a:solidFill>
                          <a:latin typeface="Cambria Math" panose="02040503050406030204" pitchFamily="18" charset="0"/>
                          <a:ea typeface="ＭＳ ゴシック" panose="020B0609070205080204" pitchFamily="49" charset="-128"/>
                        </a:rPr>
                        <m:t>𝟎</m:t>
                      </m:r>
                    </m:oMath>
                  </m:oMathPara>
                </a14:m>
                <a:endParaRPr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35" name="正方形/長方形 34">
                <a:extLst>
                  <a:ext uri="{FF2B5EF4-FFF2-40B4-BE49-F238E27FC236}">
                    <a16:creationId xmlns:a16="http://schemas.microsoft.com/office/drawing/2014/main" id="{727D375E-EB99-4017-BA40-1543C4CFF349}"/>
                  </a:ext>
                </a:extLst>
              </p:cNvPr>
              <p:cNvSpPr>
                <a:spLocks noRot="1" noChangeAspect="1" noMove="1" noResize="1" noEditPoints="1" noAdjustHandles="1" noChangeArrowheads="1" noChangeShapeType="1" noTextEdit="1"/>
              </p:cNvSpPr>
              <p:nvPr/>
            </p:nvSpPr>
            <p:spPr>
              <a:xfrm>
                <a:off x="7841690" y="3224089"/>
                <a:ext cx="1063112" cy="646331"/>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正方形/長方形 35">
                <a:extLst>
                  <a:ext uri="{FF2B5EF4-FFF2-40B4-BE49-F238E27FC236}">
                    <a16:creationId xmlns:a16="http://schemas.microsoft.com/office/drawing/2014/main" id="{88FEF188-5E2D-4A3D-AF15-968A6B4E035D}"/>
                  </a:ext>
                </a:extLst>
              </p:cNvPr>
              <p:cNvSpPr/>
              <p:nvPr/>
            </p:nvSpPr>
            <p:spPr>
              <a:xfrm>
                <a:off x="8689821" y="2021663"/>
                <a:ext cx="1279709" cy="563744"/>
              </a:xfrm>
              <a:prstGeom prst="rect">
                <a:avLst/>
              </a:prstGeom>
            </p:spPr>
            <p:txBody>
              <a:bodyPr wrap="none">
                <a:spAutoFit/>
              </a:bodyPr>
              <a:lstStyle/>
              <a:p>
                <a:r>
                  <a:rPr lang="en-US" altLang="ja-JP" sz="2800" b="1" dirty="0">
                    <a:solidFill>
                      <a:srgbClr val="FF0000"/>
                    </a:solidFill>
                    <a:ea typeface="HG丸ｺﾞｼｯｸM-PRO" panose="020F0600000000000000" pitchFamily="50" charset="-128"/>
                  </a:rPr>
                  <a:t>19.6</a:t>
                </a:r>
                <a14:m>
                  <m:oMath xmlns:m="http://schemas.openxmlformats.org/officeDocument/2006/math">
                    <m:rad>
                      <m:radPr>
                        <m:degHide m:val="on"/>
                        <m:ctrlPr>
                          <a:rPr lang="en-US" altLang="ja-JP" sz="2800" b="1" i="1" smtClean="0">
                            <a:solidFill>
                              <a:srgbClr val="FF0000"/>
                            </a:solidFill>
                            <a:latin typeface="Cambria Math" panose="02040503050406030204" pitchFamily="18" charset="0"/>
                            <a:ea typeface="ＭＳ ゴシック" panose="020B0609070205080204" pitchFamily="49" charset="-128"/>
                          </a:rPr>
                        </m:ctrlPr>
                      </m:radPr>
                      <m:deg/>
                      <m:e>
                        <m:r>
                          <a:rPr lang="en-US" altLang="ja-JP" sz="2800" b="1" i="1" smtClean="0">
                            <a:solidFill>
                              <a:srgbClr val="FF0000"/>
                            </a:solidFill>
                            <a:latin typeface="Cambria Math" panose="02040503050406030204" pitchFamily="18" charset="0"/>
                            <a:ea typeface="ＭＳ ゴシック" panose="020B0609070205080204" pitchFamily="49" charset="-128"/>
                          </a:rPr>
                          <m:t>𝟑</m:t>
                        </m:r>
                      </m:e>
                    </m:rad>
                  </m:oMath>
                </a14:m>
                <a:endParaRPr lang="ja-JP" altLang="en-US" sz="28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36" name="正方形/長方形 35">
                <a:extLst>
                  <a:ext uri="{FF2B5EF4-FFF2-40B4-BE49-F238E27FC236}">
                    <a16:creationId xmlns:a16="http://schemas.microsoft.com/office/drawing/2014/main" id="{88FEF188-5E2D-4A3D-AF15-968A6B4E035D}"/>
                  </a:ext>
                </a:extLst>
              </p:cNvPr>
              <p:cNvSpPr>
                <a:spLocks noRot="1" noChangeAspect="1" noMove="1" noResize="1" noEditPoints="1" noAdjustHandles="1" noChangeArrowheads="1" noChangeShapeType="1" noTextEdit="1"/>
              </p:cNvSpPr>
              <p:nvPr/>
            </p:nvSpPr>
            <p:spPr>
              <a:xfrm>
                <a:off x="8689821" y="2021663"/>
                <a:ext cx="1279709" cy="563744"/>
              </a:xfrm>
              <a:prstGeom prst="rect">
                <a:avLst/>
              </a:prstGeom>
              <a:blipFill>
                <a:blip r:embed="rId9"/>
                <a:stretch>
                  <a:fillRect l="-9524" t="-3261" b="-3152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正方形/長方形 36">
                <a:extLst>
                  <a:ext uri="{FF2B5EF4-FFF2-40B4-BE49-F238E27FC236}">
                    <a16:creationId xmlns:a16="http://schemas.microsoft.com/office/drawing/2014/main" id="{47642A7E-591B-4114-86A2-A81A2A1E3F16}"/>
                  </a:ext>
                </a:extLst>
              </p:cNvPr>
              <p:cNvSpPr/>
              <p:nvPr/>
            </p:nvSpPr>
            <p:spPr>
              <a:xfrm>
                <a:off x="5961250" y="1834247"/>
                <a:ext cx="1318694" cy="5739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ea typeface="ＭＳ ゴシック" panose="020B0609070205080204" pitchFamily="49" charset="-128"/>
                        </a:rPr>
                        <m:t>𝟗</m:t>
                      </m:r>
                      <m:r>
                        <a:rPr lang="en-US" altLang="ja-JP" sz="2800" b="1" i="1" smtClean="0">
                          <a:solidFill>
                            <a:srgbClr val="FF0000"/>
                          </a:solidFill>
                          <a:latin typeface="Cambria Math" panose="02040503050406030204" pitchFamily="18" charset="0"/>
                          <a:ea typeface="ＭＳ ゴシック" panose="020B0609070205080204" pitchFamily="49" charset="-128"/>
                        </a:rPr>
                        <m:t>.</m:t>
                      </m:r>
                      <m:r>
                        <a:rPr lang="en-US" altLang="ja-JP" sz="2800" b="1" i="1" smtClean="0">
                          <a:solidFill>
                            <a:srgbClr val="FF0000"/>
                          </a:solidFill>
                          <a:latin typeface="Cambria Math" panose="02040503050406030204" pitchFamily="18" charset="0"/>
                          <a:ea typeface="ＭＳ ゴシック" panose="020B0609070205080204" pitchFamily="49" charset="-128"/>
                        </a:rPr>
                        <m:t>𝟖</m:t>
                      </m:r>
                      <m:rad>
                        <m:radPr>
                          <m:degHide m:val="on"/>
                          <m:ctrlPr>
                            <a:rPr lang="en-US" altLang="ja-JP" sz="2800" b="1" i="1" smtClean="0">
                              <a:solidFill>
                                <a:srgbClr val="FF0000"/>
                              </a:solidFill>
                              <a:latin typeface="Cambria Math" panose="02040503050406030204" pitchFamily="18" charset="0"/>
                              <a:ea typeface="ＭＳ ゴシック" panose="020B0609070205080204" pitchFamily="49" charset="-128"/>
                            </a:rPr>
                          </m:ctrlPr>
                        </m:radPr>
                        <m:deg/>
                        <m:e>
                          <m:r>
                            <a:rPr lang="en-US" altLang="ja-JP" sz="2800" b="1" i="1" smtClean="0">
                              <a:solidFill>
                                <a:srgbClr val="FF0000"/>
                              </a:solidFill>
                              <a:latin typeface="Cambria Math" panose="02040503050406030204" pitchFamily="18" charset="0"/>
                              <a:ea typeface="ＭＳ ゴシック" panose="020B0609070205080204" pitchFamily="49" charset="-128"/>
                            </a:rPr>
                            <m:t>𝟑</m:t>
                          </m:r>
                        </m:e>
                      </m:rad>
                    </m:oMath>
                  </m:oMathPara>
                </a14:m>
                <a:endParaRPr lang="ja-JP" altLang="en-US" sz="28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37" name="正方形/長方形 36">
                <a:extLst>
                  <a:ext uri="{FF2B5EF4-FFF2-40B4-BE49-F238E27FC236}">
                    <a16:creationId xmlns:a16="http://schemas.microsoft.com/office/drawing/2014/main" id="{47642A7E-591B-4114-86A2-A81A2A1E3F16}"/>
                  </a:ext>
                </a:extLst>
              </p:cNvPr>
              <p:cNvSpPr>
                <a:spLocks noRot="1" noChangeAspect="1" noMove="1" noResize="1" noEditPoints="1" noAdjustHandles="1" noChangeArrowheads="1" noChangeShapeType="1" noTextEdit="1"/>
              </p:cNvSpPr>
              <p:nvPr/>
            </p:nvSpPr>
            <p:spPr>
              <a:xfrm>
                <a:off x="5961250" y="1834247"/>
                <a:ext cx="1318694" cy="573940"/>
              </a:xfrm>
              <a:prstGeom prst="rect">
                <a:avLst/>
              </a:prstGeom>
              <a:blipFill>
                <a:blip r:embed="rId10"/>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8430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down)">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down)">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down)">
                                      <p:cBhvr>
                                        <p:cTn id="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1" grpId="0"/>
      <p:bldP spid="32" grpId="0"/>
      <p:bldP spid="33" grpId="0"/>
      <p:bldP spid="34" grpId="0"/>
      <p:bldP spid="35" grpId="0"/>
      <p:bldP spid="36" grpId="0"/>
      <p:bldP spid="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４．斜方投射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26</a:t>
            </a:fld>
            <a:endParaRPr kumimoji="1" lang="ja-JP" altLang="en-US"/>
          </a:p>
        </p:txBody>
      </p:sp>
      <p:sp>
        <p:nvSpPr>
          <p:cNvPr id="16" name="正方形/長方形 15">
            <a:extLst>
              <a:ext uri="{FF2B5EF4-FFF2-40B4-BE49-F238E27FC236}">
                <a16:creationId xmlns:a16="http://schemas.microsoft.com/office/drawing/2014/main" id="{81A7AD7C-ACEF-4107-8469-65CCEBF246E4}"/>
              </a:ext>
            </a:extLst>
          </p:cNvPr>
          <p:cNvSpPr/>
          <p:nvPr/>
        </p:nvSpPr>
        <p:spPr>
          <a:xfrm>
            <a:off x="1000218" y="2226669"/>
            <a:ext cx="10503074" cy="707886"/>
          </a:xfrm>
          <a:prstGeom prst="rect">
            <a:avLst/>
          </a:prstGeom>
          <a:solidFill>
            <a:schemeClr val="bg1"/>
          </a:solidFill>
        </p:spPr>
        <p:txBody>
          <a:bodyPr wrap="square">
            <a:spAutoFit/>
          </a:bodyPr>
          <a:lstStyle/>
          <a:p>
            <a:r>
              <a:rPr lang="ja-JP" altLang="en-US" sz="4000" b="1" dirty="0">
                <a:ea typeface="HG丸ｺﾞｼｯｸM-PRO" panose="020F0600000000000000" pitchFamily="50" charset="-128"/>
              </a:rPr>
              <a:t>①各時刻における物体の座標や速度を求める。</a:t>
            </a:r>
            <a:endParaRPr lang="en-US" altLang="ja-JP" sz="2400" b="1" dirty="0">
              <a:ea typeface="HG丸ｺﾞｼｯｸM-PRO" panose="020F0600000000000000" pitchFamily="50" charset="-128"/>
            </a:endParaRPr>
          </a:p>
        </p:txBody>
      </p:sp>
      <p:sp>
        <p:nvSpPr>
          <p:cNvPr id="20" name="正方形/長方形 19">
            <a:extLst>
              <a:ext uri="{FF2B5EF4-FFF2-40B4-BE49-F238E27FC236}">
                <a16:creationId xmlns:a16="http://schemas.microsoft.com/office/drawing/2014/main" id="{CA8D684F-8D7E-409C-B732-51C6B2EA5A30}"/>
              </a:ext>
            </a:extLst>
          </p:cNvPr>
          <p:cNvSpPr/>
          <p:nvPr/>
        </p:nvSpPr>
        <p:spPr>
          <a:xfrm>
            <a:off x="1000218" y="3336595"/>
            <a:ext cx="10503074" cy="707886"/>
          </a:xfrm>
          <a:prstGeom prst="rect">
            <a:avLst/>
          </a:prstGeom>
          <a:solidFill>
            <a:schemeClr val="bg1"/>
          </a:solidFill>
        </p:spPr>
        <p:txBody>
          <a:bodyPr wrap="square">
            <a:spAutoFit/>
          </a:bodyPr>
          <a:lstStyle/>
          <a:p>
            <a:r>
              <a:rPr lang="ja-JP" altLang="en-US" sz="4000" b="1" dirty="0">
                <a:ea typeface="HG丸ｺﾞｼｯｸM-PRO" panose="020F0600000000000000" pitchFamily="50" charset="-128"/>
              </a:rPr>
              <a:t>②最高点に達する時刻や高さを求める。</a:t>
            </a:r>
            <a:endParaRPr lang="en-US" altLang="ja-JP" sz="2400" b="1" dirty="0">
              <a:ea typeface="HG丸ｺﾞｼｯｸM-PRO" panose="020F0600000000000000" pitchFamily="50" charset="-128"/>
            </a:endParaRPr>
          </a:p>
        </p:txBody>
      </p:sp>
      <p:sp>
        <p:nvSpPr>
          <p:cNvPr id="21" name="正方形/長方形 20">
            <a:extLst>
              <a:ext uri="{FF2B5EF4-FFF2-40B4-BE49-F238E27FC236}">
                <a16:creationId xmlns:a16="http://schemas.microsoft.com/office/drawing/2014/main" id="{5CAAFF46-0764-48F7-909C-63B95D36D0FA}"/>
              </a:ext>
            </a:extLst>
          </p:cNvPr>
          <p:cNvSpPr/>
          <p:nvPr/>
        </p:nvSpPr>
        <p:spPr>
          <a:xfrm>
            <a:off x="1000218" y="4563939"/>
            <a:ext cx="10503074" cy="707886"/>
          </a:xfrm>
          <a:prstGeom prst="rect">
            <a:avLst/>
          </a:prstGeom>
          <a:solidFill>
            <a:schemeClr val="bg1"/>
          </a:solidFill>
        </p:spPr>
        <p:txBody>
          <a:bodyPr wrap="square">
            <a:spAutoFit/>
          </a:bodyPr>
          <a:lstStyle/>
          <a:p>
            <a:r>
              <a:rPr lang="ja-JP" altLang="en-US" sz="4000" b="1" dirty="0">
                <a:ea typeface="HG丸ｺﾞｼｯｸM-PRO" panose="020F0600000000000000" pitchFamily="50" charset="-128"/>
              </a:rPr>
              <a:t>③水平到達距離を求める。</a:t>
            </a:r>
            <a:endParaRPr lang="en-US" altLang="ja-JP" sz="2400" b="1" dirty="0">
              <a:ea typeface="HG丸ｺﾞｼｯｸM-PRO" panose="020F0600000000000000" pitchFamily="50" charset="-128"/>
            </a:endParaRPr>
          </a:p>
        </p:txBody>
      </p:sp>
      <p:sp>
        <p:nvSpPr>
          <p:cNvPr id="22" name="正方形/長方形 21">
            <a:extLst>
              <a:ext uri="{FF2B5EF4-FFF2-40B4-BE49-F238E27FC236}">
                <a16:creationId xmlns:a16="http://schemas.microsoft.com/office/drawing/2014/main" id="{33825A16-1DC2-4D1E-A303-163ACC80A1FE}"/>
              </a:ext>
            </a:extLst>
          </p:cNvPr>
          <p:cNvSpPr/>
          <p:nvPr/>
        </p:nvSpPr>
        <p:spPr>
          <a:xfrm>
            <a:off x="439240" y="1409991"/>
            <a:ext cx="2031325" cy="646331"/>
          </a:xfrm>
          <a:prstGeom prst="rect">
            <a:avLst/>
          </a:prstGeom>
          <a:solidFill>
            <a:srgbClr val="FF0000"/>
          </a:solidFill>
        </p:spPr>
        <p:txBody>
          <a:bodyPr wrap="none">
            <a:spAutoFit/>
          </a:bodyPr>
          <a:lstStyle/>
          <a:p>
            <a:r>
              <a:rPr lang="ja-JP" altLang="en-US" sz="3600" dirty="0">
                <a:solidFill>
                  <a:schemeClr val="bg1"/>
                </a:solidFill>
                <a:latin typeface="HG丸ｺﾞｼｯｸM-PRO" panose="020F0600000000000000" pitchFamily="50" charset="-128"/>
                <a:ea typeface="HG丸ｺﾞｼｯｸM-PRO" panose="020F0600000000000000" pitchFamily="50" charset="-128"/>
              </a:rPr>
              <a:t>斜方投射</a:t>
            </a:r>
            <a:endParaRPr lang="ja-JP" altLang="en-US" sz="3600" dirty="0">
              <a:solidFill>
                <a:schemeClr val="bg1"/>
              </a:solidFill>
              <a:ea typeface="HG丸ｺﾞｼｯｸM-PRO" panose="020F0600000000000000" pitchFamily="50" charset="-128"/>
            </a:endParaRPr>
          </a:p>
        </p:txBody>
      </p:sp>
    </p:spTree>
    <p:extLst>
      <p:ext uri="{BB962C8B-B14F-4D97-AF65-F5344CB8AC3E}">
        <p14:creationId xmlns:p14="http://schemas.microsoft.com/office/powerpoint/2010/main" val="229030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3ACA134-C75F-4D1E-9820-9A1831A19C01}"/>
              </a:ext>
            </a:extLst>
          </p:cNvPr>
          <p:cNvPicPr>
            <a:picLocks noChangeAspect="1"/>
          </p:cNvPicPr>
          <p:nvPr/>
        </p:nvPicPr>
        <p:blipFill>
          <a:blip r:embed="rId2"/>
          <a:stretch>
            <a:fillRect/>
          </a:stretch>
        </p:blipFill>
        <p:spPr>
          <a:xfrm>
            <a:off x="1421016" y="2622581"/>
            <a:ext cx="9981564" cy="3977227"/>
          </a:xfrm>
          <a:prstGeom prst="rect">
            <a:avLst/>
          </a:prstGeom>
        </p:spPr>
      </p:pic>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４．斜方投射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27</a:t>
            </a:fld>
            <a:endParaRPr kumimoji="1" lang="ja-JP" altLang="en-US"/>
          </a:p>
        </p:txBody>
      </p:sp>
      <p:sp>
        <p:nvSpPr>
          <p:cNvPr id="12" name="正方形/長方形 11">
            <a:extLst>
              <a:ext uri="{FF2B5EF4-FFF2-40B4-BE49-F238E27FC236}">
                <a16:creationId xmlns:a16="http://schemas.microsoft.com/office/drawing/2014/main" id="{8C49220E-E966-4B26-90C8-B673FE3873C0}"/>
              </a:ext>
            </a:extLst>
          </p:cNvPr>
          <p:cNvSpPr/>
          <p:nvPr/>
        </p:nvSpPr>
        <p:spPr>
          <a:xfrm>
            <a:off x="230259" y="929491"/>
            <a:ext cx="11731482" cy="1569660"/>
          </a:xfrm>
          <a:prstGeom prst="rect">
            <a:avLst/>
          </a:prstGeom>
        </p:spPr>
        <p:txBody>
          <a:bodyPr wrap="square">
            <a:spAutoFit/>
          </a:bodyPr>
          <a:lstStyle/>
          <a:p>
            <a:pPr algn="just"/>
            <a:r>
              <a:rPr lang="ja-JP" altLang="en-US" sz="3200" dirty="0">
                <a:solidFill>
                  <a:srgbClr val="000000"/>
                </a:solidFill>
                <a:latin typeface="HG丸ｺﾞｼｯｸM-PRO" panose="020F0600000000000000" pitchFamily="50" charset="-128"/>
                <a:ea typeface="HG丸ｺﾞｼｯｸM-PRO" panose="020F0600000000000000" pitchFamily="50" charset="-128"/>
              </a:rPr>
              <a:t>問　仰角</a:t>
            </a:r>
            <a:r>
              <a:rPr lang="en-US" altLang="ja-JP" sz="3200" dirty="0">
                <a:solidFill>
                  <a:srgbClr val="000000"/>
                </a:solidFill>
                <a:latin typeface="HG丸ｺﾞｼｯｸM-PRO" panose="020F0600000000000000" pitchFamily="50" charset="-128"/>
                <a:ea typeface="HG丸ｺﾞｼｯｸM-PRO" panose="020F0600000000000000" pitchFamily="50" charset="-128"/>
              </a:rPr>
              <a:t>30</a:t>
            </a:r>
            <a:r>
              <a:rPr lang="ja-JP" altLang="en-US" sz="3200" dirty="0">
                <a:solidFill>
                  <a:srgbClr val="000000"/>
                </a:solidFill>
                <a:latin typeface="HG丸ｺﾞｼｯｸM-PRO" panose="020F0600000000000000" pitchFamily="50" charset="-128"/>
                <a:ea typeface="HG丸ｺﾞｼｯｸM-PRO" panose="020F0600000000000000" pitchFamily="50" charset="-128"/>
              </a:rPr>
              <a:t>度、初速度</a:t>
            </a:r>
            <a:r>
              <a:rPr lang="en-US" altLang="ja-JP" sz="3200" dirty="0">
                <a:solidFill>
                  <a:srgbClr val="000000"/>
                </a:solidFill>
                <a:latin typeface="HG丸ｺﾞｼｯｸM-PRO" panose="020F0600000000000000" pitchFamily="50" charset="-128"/>
                <a:ea typeface="HG丸ｺﾞｼｯｸM-PRO" panose="020F0600000000000000" pitchFamily="50" charset="-128"/>
              </a:rPr>
              <a:t>19.6[m/s]</a:t>
            </a:r>
            <a:r>
              <a:rPr lang="ja-JP" altLang="en-US" sz="3200" dirty="0">
                <a:solidFill>
                  <a:srgbClr val="000000"/>
                </a:solidFill>
                <a:latin typeface="HG丸ｺﾞｼｯｸM-PRO" panose="020F0600000000000000" pitchFamily="50" charset="-128"/>
                <a:ea typeface="HG丸ｺﾞｼｯｸM-PRO" panose="020F0600000000000000" pitchFamily="50" charset="-128"/>
              </a:rPr>
              <a:t>で投げ出した物体の運動について答えなさい。√はそのままでよい。</a:t>
            </a:r>
          </a:p>
          <a:p>
            <a:pPr algn="just"/>
            <a:r>
              <a:rPr lang="ja-JP" altLang="en-US" sz="3200" dirty="0">
                <a:latin typeface="HG丸ｺﾞｼｯｸM-PRO" panose="020F0600000000000000" pitchFamily="50" charset="-128"/>
                <a:ea typeface="HG丸ｺﾞｼｯｸM-PRO" panose="020F0600000000000000" pitchFamily="50" charset="-128"/>
              </a:rPr>
              <a:t>重力加速度の大きさを</a:t>
            </a:r>
            <a:r>
              <a:rPr lang="en-US" altLang="ja-JP" sz="3200" dirty="0">
                <a:latin typeface="HG丸ｺﾞｼｯｸM-PRO" panose="020F0600000000000000" pitchFamily="50" charset="-128"/>
                <a:ea typeface="HG丸ｺﾞｼｯｸM-PRO" panose="020F0600000000000000" pitchFamily="50" charset="-128"/>
              </a:rPr>
              <a:t>9.8[m/s</a:t>
            </a:r>
            <a:r>
              <a:rPr lang="en-US" altLang="ja-JP" sz="1100" baseline="30000" dirty="0">
                <a:latin typeface="HG丸ｺﾞｼｯｸM-PRO" panose="020F0600000000000000" pitchFamily="50" charset="-128"/>
                <a:ea typeface="HG丸ｺﾞｼｯｸM-PRO" panose="020F0600000000000000" pitchFamily="50" charset="-128"/>
              </a:rPr>
              <a:t>2</a:t>
            </a:r>
            <a:r>
              <a:rPr lang="en-US" altLang="ja-JP" sz="3200" dirty="0">
                <a:latin typeface="HG丸ｺﾞｼｯｸM-PRO" panose="020F0600000000000000" pitchFamily="50" charset="-128"/>
                <a:ea typeface="HG丸ｺﾞｼｯｸM-PRO" panose="020F0600000000000000" pitchFamily="50" charset="-128"/>
              </a:rPr>
              <a:t>]</a:t>
            </a:r>
            <a:r>
              <a:rPr lang="ja-JP" altLang="en-US" sz="3200" dirty="0">
                <a:latin typeface="HG丸ｺﾞｼｯｸM-PRO" panose="020F0600000000000000" pitchFamily="50" charset="-128"/>
                <a:ea typeface="HG丸ｺﾞｼｯｸM-PRO" panose="020F0600000000000000" pitchFamily="50" charset="-128"/>
              </a:rPr>
              <a:t>とする。</a:t>
            </a:r>
          </a:p>
        </p:txBody>
      </p:sp>
      <mc:AlternateContent xmlns:mc="http://schemas.openxmlformats.org/markup-compatibility/2006" xmlns:a14="http://schemas.microsoft.com/office/drawing/2010/main">
        <mc:Choice Requires="a14">
          <p:sp>
            <p:nvSpPr>
              <p:cNvPr id="13" name="正方形/長方形 12">
                <a:extLst>
                  <a:ext uri="{FF2B5EF4-FFF2-40B4-BE49-F238E27FC236}">
                    <a16:creationId xmlns:a16="http://schemas.microsoft.com/office/drawing/2014/main" id="{539694EA-6E47-4D03-A94D-F01E6C9BD062}"/>
                  </a:ext>
                </a:extLst>
              </p:cNvPr>
              <p:cNvSpPr/>
              <p:nvPr/>
            </p:nvSpPr>
            <p:spPr>
              <a:xfrm>
                <a:off x="3101495" y="5096271"/>
                <a:ext cx="1157816" cy="505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ea typeface="ＭＳ ゴシック" panose="020B0609070205080204" pitchFamily="49" charset="-128"/>
                        </a:rPr>
                        <m:t>𝟗</m:t>
                      </m:r>
                      <m:r>
                        <a:rPr lang="en-US" altLang="ja-JP" sz="2400" b="1" i="1" smtClean="0">
                          <a:solidFill>
                            <a:srgbClr val="FF0000"/>
                          </a:solidFill>
                          <a:latin typeface="Cambria Math" panose="02040503050406030204" pitchFamily="18" charset="0"/>
                          <a:ea typeface="ＭＳ ゴシック" panose="020B0609070205080204" pitchFamily="49" charset="-128"/>
                        </a:rPr>
                        <m:t>.</m:t>
                      </m:r>
                      <m:r>
                        <a:rPr lang="en-US" altLang="ja-JP" sz="2400" b="1" i="1" smtClean="0">
                          <a:solidFill>
                            <a:srgbClr val="FF0000"/>
                          </a:solidFill>
                          <a:latin typeface="Cambria Math" panose="02040503050406030204" pitchFamily="18" charset="0"/>
                          <a:ea typeface="ＭＳ ゴシック" panose="020B0609070205080204" pitchFamily="49" charset="-128"/>
                        </a:rPr>
                        <m:t>𝟖</m:t>
                      </m:r>
                      <m:rad>
                        <m:radPr>
                          <m:degHide m:val="on"/>
                          <m:ctrlPr>
                            <a:rPr lang="en-US" altLang="ja-JP" sz="2400" b="1" i="1" smtClean="0">
                              <a:solidFill>
                                <a:srgbClr val="FF0000"/>
                              </a:solidFill>
                              <a:latin typeface="Cambria Math" panose="02040503050406030204" pitchFamily="18" charset="0"/>
                              <a:ea typeface="ＭＳ ゴシック" panose="020B0609070205080204" pitchFamily="49" charset="-128"/>
                            </a:rPr>
                          </m:ctrlPr>
                        </m:radPr>
                        <m:deg/>
                        <m:e>
                          <m:r>
                            <a:rPr lang="en-US" altLang="ja-JP" sz="2400" b="1" i="1" smtClean="0">
                              <a:solidFill>
                                <a:srgbClr val="FF0000"/>
                              </a:solidFill>
                              <a:latin typeface="Cambria Math" panose="02040503050406030204" pitchFamily="18" charset="0"/>
                              <a:ea typeface="ＭＳ ゴシック" panose="020B0609070205080204" pitchFamily="49" charset="-128"/>
                            </a:rPr>
                            <m:t>𝟑</m:t>
                          </m:r>
                        </m:e>
                      </m:rad>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3" name="正方形/長方形 12">
                <a:extLst>
                  <a:ext uri="{FF2B5EF4-FFF2-40B4-BE49-F238E27FC236}">
                    <a16:creationId xmlns:a16="http://schemas.microsoft.com/office/drawing/2014/main" id="{539694EA-6E47-4D03-A94D-F01E6C9BD062}"/>
                  </a:ext>
                </a:extLst>
              </p:cNvPr>
              <p:cNvSpPr>
                <a:spLocks noRot="1" noChangeAspect="1" noMove="1" noResize="1" noEditPoints="1" noAdjustHandles="1" noChangeArrowheads="1" noChangeShapeType="1" noTextEdit="1"/>
              </p:cNvSpPr>
              <p:nvPr/>
            </p:nvSpPr>
            <p:spPr>
              <a:xfrm>
                <a:off x="3101495" y="5096271"/>
                <a:ext cx="1157816" cy="505203"/>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a:extLst>
                  <a:ext uri="{FF2B5EF4-FFF2-40B4-BE49-F238E27FC236}">
                    <a16:creationId xmlns:a16="http://schemas.microsoft.com/office/drawing/2014/main" id="{51A9B31E-CD0A-46E2-9484-E90406D4C89B}"/>
                  </a:ext>
                </a:extLst>
              </p:cNvPr>
              <p:cNvSpPr/>
              <p:nvPr/>
            </p:nvSpPr>
            <p:spPr>
              <a:xfrm>
                <a:off x="1278558" y="4091198"/>
                <a:ext cx="10631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ea typeface="ＭＳ ゴシック" panose="020B0609070205080204" pitchFamily="49" charset="-128"/>
                        </a:rPr>
                        <m:t>𝟗</m:t>
                      </m:r>
                      <m:r>
                        <a:rPr lang="en-US" altLang="ja-JP" sz="3600" b="1" i="1" smtClean="0">
                          <a:solidFill>
                            <a:srgbClr val="FF0000"/>
                          </a:solidFill>
                          <a:latin typeface="Cambria Math" panose="02040503050406030204" pitchFamily="18" charset="0"/>
                          <a:ea typeface="ＭＳ ゴシック" panose="020B0609070205080204" pitchFamily="49" charset="-128"/>
                        </a:rPr>
                        <m:t>.</m:t>
                      </m:r>
                      <m:r>
                        <a:rPr lang="en-US" altLang="ja-JP" sz="3600" b="1" i="1" smtClean="0">
                          <a:solidFill>
                            <a:srgbClr val="FF0000"/>
                          </a:solidFill>
                          <a:latin typeface="Cambria Math" panose="02040503050406030204" pitchFamily="18" charset="0"/>
                          <a:ea typeface="ＭＳ ゴシック" panose="020B0609070205080204" pitchFamily="49" charset="-128"/>
                        </a:rPr>
                        <m:t>𝟖</m:t>
                      </m:r>
                    </m:oMath>
                  </m:oMathPara>
                </a14:m>
                <a:endParaRPr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4" name="正方形/長方形 13">
                <a:extLst>
                  <a:ext uri="{FF2B5EF4-FFF2-40B4-BE49-F238E27FC236}">
                    <a16:creationId xmlns:a16="http://schemas.microsoft.com/office/drawing/2014/main" id="{51A9B31E-CD0A-46E2-9484-E90406D4C89B}"/>
                  </a:ext>
                </a:extLst>
              </p:cNvPr>
              <p:cNvSpPr>
                <a:spLocks noRot="1" noChangeAspect="1" noMove="1" noResize="1" noEditPoints="1" noAdjustHandles="1" noChangeArrowheads="1" noChangeShapeType="1" noTextEdit="1"/>
              </p:cNvSpPr>
              <p:nvPr/>
            </p:nvSpPr>
            <p:spPr>
              <a:xfrm>
                <a:off x="1278558" y="4091198"/>
                <a:ext cx="1063112" cy="646331"/>
              </a:xfrm>
              <a:prstGeom prst="rect">
                <a:avLst/>
              </a:prstGeom>
              <a:blipFill>
                <a:blip r:embed="rId4"/>
                <a:stretch>
                  <a:fillRect/>
                </a:stretch>
              </a:blipFill>
            </p:spPr>
            <p:txBody>
              <a:bodyPr/>
              <a:lstStyle/>
              <a:p>
                <a:r>
                  <a:rPr lang="ja-JP" altLang="en-US">
                    <a:noFill/>
                  </a:rPr>
                  <a:t> </a:t>
                </a:r>
              </a:p>
            </p:txBody>
          </p:sp>
        </mc:Fallback>
      </mc:AlternateContent>
      <p:cxnSp>
        <p:nvCxnSpPr>
          <p:cNvPr id="15" name="直線矢印コネクタ 14">
            <a:extLst>
              <a:ext uri="{FF2B5EF4-FFF2-40B4-BE49-F238E27FC236}">
                <a16:creationId xmlns:a16="http://schemas.microsoft.com/office/drawing/2014/main" id="{67C8D5A7-6768-4963-BA91-FE0A8BCD4649}"/>
              </a:ext>
            </a:extLst>
          </p:cNvPr>
          <p:cNvCxnSpPr/>
          <p:nvPr/>
        </p:nvCxnSpPr>
        <p:spPr>
          <a:xfrm flipV="1">
            <a:off x="2775646" y="4414363"/>
            <a:ext cx="720333" cy="52372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CC7A2BDF-9EBE-404F-9B36-9C96E0C37430}"/>
              </a:ext>
            </a:extLst>
          </p:cNvPr>
          <p:cNvCxnSpPr/>
          <p:nvPr/>
        </p:nvCxnSpPr>
        <p:spPr>
          <a:xfrm flipV="1">
            <a:off x="2772480" y="4392383"/>
            <a:ext cx="0" cy="5457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4C3B746C-A967-40DB-8AB1-96ED6A560ECD}"/>
              </a:ext>
            </a:extLst>
          </p:cNvPr>
          <p:cNvCxnSpPr/>
          <p:nvPr/>
        </p:nvCxnSpPr>
        <p:spPr>
          <a:xfrm flipV="1">
            <a:off x="2742448" y="4937281"/>
            <a:ext cx="786727"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78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４．斜方投射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28</a:t>
            </a:fld>
            <a:endParaRPr kumimoji="1" lang="ja-JP" altLang="en-US"/>
          </a:p>
        </p:txBody>
      </p:sp>
      <p:sp>
        <p:nvSpPr>
          <p:cNvPr id="8" name="コンテンツ プレースホルダー 2">
            <a:extLst>
              <a:ext uri="{FF2B5EF4-FFF2-40B4-BE49-F238E27FC236}">
                <a16:creationId xmlns:a16="http://schemas.microsoft.com/office/drawing/2014/main" id="{629FD17B-B78B-44F0-80C5-93FC0703CC9F}"/>
              </a:ext>
            </a:extLst>
          </p:cNvPr>
          <p:cNvSpPr txBox="1">
            <a:spLocks/>
          </p:cNvSpPr>
          <p:nvPr/>
        </p:nvSpPr>
        <p:spPr>
          <a:xfrm>
            <a:off x="99842" y="782480"/>
            <a:ext cx="11228388" cy="8461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a:latin typeface="HG丸ｺﾞｼｯｸM-PRO" panose="020F0600000000000000" pitchFamily="50" charset="-128"/>
              </a:rPr>
              <a:t>（１）３秒後の物体の座標（ｘ，ｙ）を答えなさい。</a:t>
            </a:r>
            <a:endParaRPr lang="ja-JP" altLang="en-US" sz="3200" dirty="0">
              <a:latin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1CE35A2A-CB3A-4004-851C-024D8D8D960E}"/>
                  </a:ext>
                </a:extLst>
              </p:cNvPr>
              <p:cNvSpPr/>
              <p:nvPr/>
            </p:nvSpPr>
            <p:spPr>
              <a:xfrm>
                <a:off x="1646387" y="5536692"/>
                <a:ext cx="1481175" cy="6428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chemeClr val="tx1"/>
                          </a:solidFill>
                          <a:latin typeface="Cambria Math" panose="02040503050406030204" pitchFamily="18" charset="0"/>
                          <a:ea typeface="ＭＳ ゴシック" panose="020B0609070205080204" pitchFamily="49" charset="-128"/>
                        </a:rPr>
                        <m:t>𝟗</m:t>
                      </m:r>
                      <m:r>
                        <a:rPr lang="en-US" altLang="ja-JP" sz="3200" b="1" i="1" smtClean="0">
                          <a:solidFill>
                            <a:schemeClr val="tx1"/>
                          </a:solidFill>
                          <a:latin typeface="Cambria Math" panose="02040503050406030204" pitchFamily="18" charset="0"/>
                          <a:ea typeface="ＭＳ ゴシック" panose="020B0609070205080204" pitchFamily="49" charset="-128"/>
                        </a:rPr>
                        <m:t>.</m:t>
                      </m:r>
                      <m:r>
                        <a:rPr lang="en-US" altLang="ja-JP" sz="3200" b="1" i="1" smtClean="0">
                          <a:solidFill>
                            <a:schemeClr val="tx1"/>
                          </a:solidFill>
                          <a:latin typeface="Cambria Math" panose="02040503050406030204" pitchFamily="18" charset="0"/>
                          <a:ea typeface="ＭＳ ゴシック" panose="020B0609070205080204" pitchFamily="49" charset="-128"/>
                        </a:rPr>
                        <m:t>𝟖</m:t>
                      </m:r>
                      <m:rad>
                        <m:radPr>
                          <m:degHide m:val="on"/>
                          <m:ctrlPr>
                            <a:rPr lang="en-US" altLang="ja-JP" sz="3200" b="1" i="1" smtClean="0">
                              <a:solidFill>
                                <a:schemeClr val="tx1"/>
                              </a:solidFill>
                              <a:latin typeface="Cambria Math" panose="02040503050406030204" pitchFamily="18" charset="0"/>
                              <a:ea typeface="ＭＳ ゴシック" panose="020B0609070205080204" pitchFamily="49" charset="-128"/>
                            </a:rPr>
                          </m:ctrlPr>
                        </m:radPr>
                        <m:deg/>
                        <m:e>
                          <m:r>
                            <a:rPr lang="en-US" altLang="ja-JP" sz="3200" b="1" i="1" smtClean="0">
                              <a:solidFill>
                                <a:schemeClr val="tx1"/>
                              </a:solidFill>
                              <a:latin typeface="Cambria Math" panose="02040503050406030204" pitchFamily="18" charset="0"/>
                              <a:ea typeface="ＭＳ ゴシック" panose="020B0609070205080204" pitchFamily="49" charset="-128"/>
                            </a:rPr>
                            <m:t>𝟑</m:t>
                          </m:r>
                        </m:e>
                      </m:rad>
                    </m:oMath>
                  </m:oMathPara>
                </a14:m>
                <a:endParaRPr lang="ja-JP" altLang="en-US" sz="3200" b="1"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9" name="正方形/長方形 8">
                <a:extLst>
                  <a:ext uri="{FF2B5EF4-FFF2-40B4-BE49-F238E27FC236}">
                    <a16:creationId xmlns:a16="http://schemas.microsoft.com/office/drawing/2014/main" id="{1CE35A2A-CB3A-4004-851C-024D8D8D960E}"/>
                  </a:ext>
                </a:extLst>
              </p:cNvPr>
              <p:cNvSpPr>
                <a:spLocks noRot="1" noChangeAspect="1" noMove="1" noResize="1" noEditPoints="1" noAdjustHandles="1" noChangeArrowheads="1" noChangeShapeType="1" noTextEdit="1"/>
              </p:cNvSpPr>
              <p:nvPr/>
            </p:nvSpPr>
            <p:spPr>
              <a:xfrm>
                <a:off x="1646387" y="5536692"/>
                <a:ext cx="1481175" cy="642868"/>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694098A2-BBAE-432F-AD94-19D668A7DC1A}"/>
                  </a:ext>
                </a:extLst>
              </p:cNvPr>
              <p:cNvSpPr/>
              <p:nvPr/>
            </p:nvSpPr>
            <p:spPr>
              <a:xfrm>
                <a:off x="134478" y="4325804"/>
                <a:ext cx="10631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chemeClr val="tx1"/>
                          </a:solidFill>
                          <a:latin typeface="Cambria Math" panose="02040503050406030204" pitchFamily="18" charset="0"/>
                          <a:ea typeface="ＭＳ ゴシック" panose="020B0609070205080204" pitchFamily="49" charset="-128"/>
                        </a:rPr>
                        <m:t>𝟗</m:t>
                      </m:r>
                      <m:r>
                        <a:rPr lang="en-US" altLang="ja-JP" sz="3600" b="1" i="1" smtClean="0">
                          <a:solidFill>
                            <a:schemeClr val="tx1"/>
                          </a:solidFill>
                          <a:latin typeface="Cambria Math" panose="02040503050406030204" pitchFamily="18" charset="0"/>
                          <a:ea typeface="ＭＳ ゴシック" panose="020B0609070205080204" pitchFamily="49" charset="-128"/>
                        </a:rPr>
                        <m:t>.</m:t>
                      </m:r>
                      <m:r>
                        <a:rPr lang="en-US" altLang="ja-JP" sz="3600" b="1" i="1" smtClean="0">
                          <a:solidFill>
                            <a:schemeClr val="tx1"/>
                          </a:solidFill>
                          <a:latin typeface="Cambria Math" panose="02040503050406030204" pitchFamily="18" charset="0"/>
                          <a:ea typeface="ＭＳ ゴシック" panose="020B0609070205080204" pitchFamily="49" charset="-128"/>
                        </a:rPr>
                        <m:t>𝟖</m:t>
                      </m:r>
                    </m:oMath>
                  </m:oMathPara>
                </a14:m>
                <a:endParaRPr lang="ja-JP" altLang="en-US" sz="3600" b="1"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10" name="正方形/長方形 9">
                <a:extLst>
                  <a:ext uri="{FF2B5EF4-FFF2-40B4-BE49-F238E27FC236}">
                    <a16:creationId xmlns:a16="http://schemas.microsoft.com/office/drawing/2014/main" id="{694098A2-BBAE-432F-AD94-19D668A7DC1A}"/>
                  </a:ext>
                </a:extLst>
              </p:cNvPr>
              <p:cNvSpPr>
                <a:spLocks noRot="1" noChangeAspect="1" noMove="1" noResize="1" noEditPoints="1" noAdjustHandles="1" noChangeArrowheads="1" noChangeShapeType="1" noTextEdit="1"/>
              </p:cNvSpPr>
              <p:nvPr/>
            </p:nvSpPr>
            <p:spPr>
              <a:xfrm>
                <a:off x="134478" y="4325804"/>
                <a:ext cx="1063112" cy="646331"/>
              </a:xfrm>
              <a:prstGeom prst="rect">
                <a:avLst/>
              </a:prstGeom>
              <a:blipFill>
                <a:blip r:embed="rId3"/>
                <a:stretch>
                  <a:fillRect/>
                </a:stretch>
              </a:blipFill>
            </p:spPr>
            <p:txBody>
              <a:bodyPr/>
              <a:lstStyle/>
              <a:p>
                <a:r>
                  <a:rPr lang="ja-JP" altLang="en-US">
                    <a:noFill/>
                  </a:rPr>
                  <a:t> </a:t>
                </a:r>
              </a:p>
            </p:txBody>
          </p:sp>
        </mc:Fallback>
      </mc:AlternateContent>
      <p:cxnSp>
        <p:nvCxnSpPr>
          <p:cNvPr id="11" name="直線矢印コネクタ 10">
            <a:extLst>
              <a:ext uri="{FF2B5EF4-FFF2-40B4-BE49-F238E27FC236}">
                <a16:creationId xmlns:a16="http://schemas.microsoft.com/office/drawing/2014/main" id="{CB8F0D7A-2EFE-4F8B-9D12-7615DB1E620D}"/>
              </a:ext>
            </a:extLst>
          </p:cNvPr>
          <p:cNvCxnSpPr/>
          <p:nvPr/>
        </p:nvCxnSpPr>
        <p:spPr>
          <a:xfrm flipV="1">
            <a:off x="1274535" y="3893419"/>
            <a:ext cx="2293808" cy="1573412"/>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46E20B30-4D08-4FC6-91C3-53B2591FF763}"/>
              </a:ext>
            </a:extLst>
          </p:cNvPr>
          <p:cNvCxnSpPr/>
          <p:nvPr/>
        </p:nvCxnSpPr>
        <p:spPr>
          <a:xfrm flipV="1">
            <a:off x="1274537" y="3861082"/>
            <a:ext cx="0" cy="160574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5E71A841-B64A-44A1-BC75-35F8F4991AFF}"/>
              </a:ext>
            </a:extLst>
          </p:cNvPr>
          <p:cNvCxnSpPr/>
          <p:nvPr/>
        </p:nvCxnSpPr>
        <p:spPr>
          <a:xfrm flipV="1">
            <a:off x="1274536" y="5466831"/>
            <a:ext cx="2314983" cy="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正方形/長方形 13">
                <a:extLst>
                  <a:ext uri="{FF2B5EF4-FFF2-40B4-BE49-F238E27FC236}">
                    <a16:creationId xmlns:a16="http://schemas.microsoft.com/office/drawing/2014/main" id="{F854CE38-28B4-40C8-9B41-29BDA1F52D0E}"/>
                  </a:ext>
                </a:extLst>
              </p:cNvPr>
              <p:cNvSpPr/>
              <p:nvPr/>
            </p:nvSpPr>
            <p:spPr>
              <a:xfrm>
                <a:off x="3134345" y="5315375"/>
                <a:ext cx="1380378"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5400" b="1" i="1">
                              <a:solidFill>
                                <a:srgbClr val="FF0000"/>
                              </a:solidFill>
                              <a:latin typeface="Cambria Math" panose="02040503050406030204" pitchFamily="18" charset="0"/>
                            </a:rPr>
                          </m:ctrlPr>
                        </m:sSubPr>
                        <m:e>
                          <m:r>
                            <a:rPr lang="en-US" altLang="ja-JP" sz="5400" b="1" i="1">
                              <a:solidFill>
                                <a:srgbClr val="FF0000"/>
                              </a:solidFill>
                              <a:latin typeface="Cambria Math" panose="02040503050406030204" pitchFamily="18" charset="0"/>
                            </a:rPr>
                            <m:t>𝒗</m:t>
                          </m:r>
                        </m:e>
                        <m:sub>
                          <m:r>
                            <a:rPr lang="en-US" altLang="ja-JP" sz="5400" b="1" i="1">
                              <a:solidFill>
                                <a:srgbClr val="FF0000"/>
                              </a:solidFill>
                              <a:latin typeface="Cambria Math" panose="02040503050406030204" pitchFamily="18" charset="0"/>
                            </a:rPr>
                            <m:t>𝟎</m:t>
                          </m:r>
                          <m:r>
                            <a:rPr lang="en-US" altLang="ja-JP" sz="5400" b="1" i="1">
                              <a:solidFill>
                                <a:srgbClr val="FF0000"/>
                              </a:solidFill>
                              <a:latin typeface="Cambria Math" panose="02040503050406030204" pitchFamily="18" charset="0"/>
                            </a:rPr>
                            <m:t>𝒙</m:t>
                          </m:r>
                        </m:sub>
                      </m:sSub>
                    </m:oMath>
                  </m:oMathPara>
                </a14:m>
                <a:endParaRPr lang="ja-JP" altLang="en-US" sz="5400" dirty="0">
                  <a:ea typeface="HG丸ｺﾞｼｯｸM-PRO" panose="020F0600000000000000" pitchFamily="50" charset="-128"/>
                </a:endParaRPr>
              </a:p>
            </p:txBody>
          </p:sp>
        </mc:Choice>
        <mc:Fallback xmlns="">
          <p:sp>
            <p:nvSpPr>
              <p:cNvPr id="14" name="正方形/長方形 13">
                <a:extLst>
                  <a:ext uri="{FF2B5EF4-FFF2-40B4-BE49-F238E27FC236}">
                    <a16:creationId xmlns:a16="http://schemas.microsoft.com/office/drawing/2014/main" id="{F854CE38-28B4-40C8-9B41-29BDA1F52D0E}"/>
                  </a:ext>
                </a:extLst>
              </p:cNvPr>
              <p:cNvSpPr>
                <a:spLocks noRot="1" noChangeAspect="1" noMove="1" noResize="1" noEditPoints="1" noAdjustHandles="1" noChangeArrowheads="1" noChangeShapeType="1" noTextEdit="1"/>
              </p:cNvSpPr>
              <p:nvPr/>
            </p:nvSpPr>
            <p:spPr>
              <a:xfrm>
                <a:off x="3134345" y="5315375"/>
                <a:ext cx="1380378" cy="923330"/>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1A38CA46-34DC-4843-A44F-C59711175F4A}"/>
                  </a:ext>
                </a:extLst>
              </p:cNvPr>
              <p:cNvSpPr/>
              <p:nvPr/>
            </p:nvSpPr>
            <p:spPr>
              <a:xfrm>
                <a:off x="134478" y="2975507"/>
                <a:ext cx="1389996" cy="9996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5400" b="1" i="1" smtClean="0">
                              <a:solidFill>
                                <a:srgbClr val="FF0000"/>
                              </a:solidFill>
                              <a:latin typeface="Cambria Math" panose="02040503050406030204" pitchFamily="18" charset="0"/>
                            </a:rPr>
                          </m:ctrlPr>
                        </m:sSubPr>
                        <m:e>
                          <m:r>
                            <a:rPr lang="en-US" altLang="ja-JP" sz="5400" b="1" i="1">
                              <a:solidFill>
                                <a:srgbClr val="FF0000"/>
                              </a:solidFill>
                              <a:latin typeface="Cambria Math" panose="02040503050406030204" pitchFamily="18" charset="0"/>
                            </a:rPr>
                            <m:t>𝒗</m:t>
                          </m:r>
                        </m:e>
                        <m:sub>
                          <m:r>
                            <a:rPr lang="en-US" altLang="ja-JP" sz="5400" b="1" i="1">
                              <a:solidFill>
                                <a:srgbClr val="FF0000"/>
                              </a:solidFill>
                              <a:latin typeface="Cambria Math" panose="02040503050406030204" pitchFamily="18" charset="0"/>
                            </a:rPr>
                            <m:t>𝟎</m:t>
                          </m:r>
                          <m:r>
                            <a:rPr lang="en-US" altLang="ja-JP" sz="5400" b="1" i="1" smtClean="0">
                              <a:solidFill>
                                <a:srgbClr val="FF0000"/>
                              </a:solidFill>
                              <a:latin typeface="Cambria Math" panose="02040503050406030204" pitchFamily="18" charset="0"/>
                            </a:rPr>
                            <m:t>𝒚</m:t>
                          </m:r>
                        </m:sub>
                      </m:sSub>
                    </m:oMath>
                  </m:oMathPara>
                </a14:m>
                <a:endParaRPr lang="ja-JP" altLang="en-US" sz="5400" dirty="0">
                  <a:ea typeface="HG丸ｺﾞｼｯｸM-PRO" panose="020F0600000000000000" pitchFamily="50" charset="-128"/>
                </a:endParaRPr>
              </a:p>
            </p:txBody>
          </p:sp>
        </mc:Choice>
        <mc:Fallback xmlns="">
          <p:sp>
            <p:nvSpPr>
              <p:cNvPr id="15" name="正方形/長方形 14">
                <a:extLst>
                  <a:ext uri="{FF2B5EF4-FFF2-40B4-BE49-F238E27FC236}">
                    <a16:creationId xmlns:a16="http://schemas.microsoft.com/office/drawing/2014/main" id="{1A38CA46-34DC-4843-A44F-C59711175F4A}"/>
                  </a:ext>
                </a:extLst>
              </p:cNvPr>
              <p:cNvSpPr>
                <a:spLocks noRot="1" noChangeAspect="1" noMove="1" noResize="1" noEditPoints="1" noAdjustHandles="1" noChangeArrowheads="1" noChangeShapeType="1" noTextEdit="1"/>
              </p:cNvSpPr>
              <p:nvPr/>
            </p:nvSpPr>
            <p:spPr>
              <a:xfrm>
                <a:off x="134478" y="2975507"/>
                <a:ext cx="1389996" cy="999633"/>
              </a:xfrm>
              <a:prstGeom prst="rect">
                <a:avLst/>
              </a:prstGeom>
              <a:blipFill>
                <a:blip r:embed="rId5"/>
                <a:stretch>
                  <a:fillRect/>
                </a:stretch>
              </a:blipFill>
            </p:spPr>
            <p:txBody>
              <a:bodyPr/>
              <a:lstStyle/>
              <a:p>
                <a:r>
                  <a:rPr lang="ja-JP" altLang="en-US">
                    <a:noFill/>
                  </a:rPr>
                  <a:t> </a:t>
                </a:r>
              </a:p>
            </p:txBody>
          </p:sp>
        </mc:Fallback>
      </mc:AlternateContent>
      <p:cxnSp>
        <p:nvCxnSpPr>
          <p:cNvPr id="16" name="直線矢印コネクタ 15">
            <a:extLst>
              <a:ext uri="{FF2B5EF4-FFF2-40B4-BE49-F238E27FC236}">
                <a16:creationId xmlns:a16="http://schemas.microsoft.com/office/drawing/2014/main" id="{63863254-14A7-44A5-BE87-9F110B35DC99}"/>
              </a:ext>
            </a:extLst>
          </p:cNvPr>
          <p:cNvCxnSpPr/>
          <p:nvPr/>
        </p:nvCxnSpPr>
        <p:spPr>
          <a:xfrm flipV="1">
            <a:off x="1274536" y="3877246"/>
            <a:ext cx="2314983" cy="3"/>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6F41DE91-F519-40A1-94EE-06BB70024127}"/>
              </a:ext>
            </a:extLst>
          </p:cNvPr>
          <p:cNvCxnSpPr/>
          <p:nvPr/>
        </p:nvCxnSpPr>
        <p:spPr>
          <a:xfrm>
            <a:off x="3589518" y="3905406"/>
            <a:ext cx="0" cy="1561425"/>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C82BB70C-40F7-4684-8EBB-A9404522F87D}"/>
              </a:ext>
            </a:extLst>
          </p:cNvPr>
          <p:cNvSpPr/>
          <p:nvPr/>
        </p:nvSpPr>
        <p:spPr>
          <a:xfrm>
            <a:off x="3512489" y="1423731"/>
            <a:ext cx="2745947" cy="584775"/>
          </a:xfrm>
          <a:prstGeom prst="rect">
            <a:avLst/>
          </a:prstGeom>
          <a:solidFill>
            <a:srgbClr val="FF0000"/>
          </a:solidFill>
        </p:spPr>
        <p:txBody>
          <a:bodyPr wrap="square">
            <a:spAutoFit/>
          </a:bodyPr>
          <a:lstStyle/>
          <a:p>
            <a:pPr algn="ctr"/>
            <a:r>
              <a:rPr lang="ja-JP" altLang="en-US" sz="3200" b="1" dirty="0">
                <a:solidFill>
                  <a:schemeClr val="bg1"/>
                </a:solidFill>
                <a:ea typeface="HG丸ｺﾞｼｯｸM-PRO" panose="020F0600000000000000" pitchFamily="50" charset="-128"/>
              </a:rPr>
              <a:t>水平方向</a:t>
            </a:r>
            <a:endParaRPr lang="en-US" altLang="ja-JP" sz="3200" b="1" dirty="0">
              <a:solidFill>
                <a:schemeClr val="bg1"/>
              </a:solidFill>
              <a:ea typeface="HG丸ｺﾞｼｯｸM-PRO" panose="020F0600000000000000" pitchFamily="50" charset="-128"/>
            </a:endParaRPr>
          </a:p>
        </p:txBody>
      </p:sp>
      <p:sp>
        <p:nvSpPr>
          <p:cNvPr id="19" name="正方形/長方形 18">
            <a:extLst>
              <a:ext uri="{FF2B5EF4-FFF2-40B4-BE49-F238E27FC236}">
                <a16:creationId xmlns:a16="http://schemas.microsoft.com/office/drawing/2014/main" id="{C5B987DF-A026-426C-A3B3-C58C1BCECC76}"/>
              </a:ext>
            </a:extLst>
          </p:cNvPr>
          <p:cNvSpPr/>
          <p:nvPr/>
        </p:nvSpPr>
        <p:spPr>
          <a:xfrm>
            <a:off x="3500669" y="2920409"/>
            <a:ext cx="2745947" cy="584775"/>
          </a:xfrm>
          <a:prstGeom prst="rect">
            <a:avLst/>
          </a:prstGeom>
          <a:solidFill>
            <a:srgbClr val="FF0000"/>
          </a:solidFill>
        </p:spPr>
        <p:txBody>
          <a:bodyPr wrap="square">
            <a:spAutoFit/>
          </a:bodyPr>
          <a:lstStyle/>
          <a:p>
            <a:pPr algn="ctr"/>
            <a:r>
              <a:rPr lang="ja-JP" altLang="en-US" sz="3200" b="1" dirty="0">
                <a:solidFill>
                  <a:schemeClr val="bg1"/>
                </a:solidFill>
                <a:ea typeface="HG丸ｺﾞｼｯｸM-PRO" panose="020F0600000000000000" pitchFamily="50" charset="-128"/>
              </a:rPr>
              <a:t>鉛直方向</a:t>
            </a:r>
            <a:endParaRPr lang="en-US" altLang="ja-JP" sz="3200" b="1" dirty="0">
              <a:solidFill>
                <a:schemeClr val="bg1"/>
              </a:solidFill>
              <a:ea typeface="HG丸ｺﾞｼｯｸM-PRO" panose="020F0600000000000000" pitchFamily="50" charset="-128"/>
            </a:endParaRPr>
          </a:p>
        </p:txBody>
      </p:sp>
      <p:sp>
        <p:nvSpPr>
          <p:cNvPr id="20" name="正方形/長方形 19">
            <a:extLst>
              <a:ext uri="{FF2B5EF4-FFF2-40B4-BE49-F238E27FC236}">
                <a16:creationId xmlns:a16="http://schemas.microsoft.com/office/drawing/2014/main" id="{04083095-B725-4568-B189-54F1B85237F9}"/>
              </a:ext>
            </a:extLst>
          </p:cNvPr>
          <p:cNvSpPr/>
          <p:nvPr/>
        </p:nvSpPr>
        <p:spPr>
          <a:xfrm>
            <a:off x="6245402" y="1465150"/>
            <a:ext cx="2665909" cy="584775"/>
          </a:xfrm>
          <a:prstGeom prst="rect">
            <a:avLst/>
          </a:prstGeom>
          <a:solidFill>
            <a:schemeClr val="bg1"/>
          </a:solidFill>
        </p:spPr>
        <p:txBody>
          <a:bodyPr wrap="square">
            <a:spAutoFit/>
          </a:bodyPr>
          <a:lstStyle/>
          <a:p>
            <a:pPr algn="ctr"/>
            <a:r>
              <a:rPr lang="ja-JP" altLang="en-US" sz="3200" b="1" dirty="0">
                <a:ea typeface="HG丸ｺﾞｼｯｸM-PRO" panose="020F0600000000000000" pitchFamily="50" charset="-128"/>
              </a:rPr>
              <a:t>等速直線運動</a:t>
            </a:r>
            <a:endParaRPr lang="en-US" altLang="ja-JP" sz="3200" b="1" dirty="0">
              <a:ea typeface="HG丸ｺﾞｼｯｸM-PRO" panose="020F0600000000000000" pitchFamily="50" charset="-128"/>
            </a:endParaRPr>
          </a:p>
        </p:txBody>
      </p:sp>
      <p:sp>
        <p:nvSpPr>
          <p:cNvPr id="21" name="正方形/長方形 20">
            <a:extLst>
              <a:ext uri="{FF2B5EF4-FFF2-40B4-BE49-F238E27FC236}">
                <a16:creationId xmlns:a16="http://schemas.microsoft.com/office/drawing/2014/main" id="{C0EF295C-CC9D-4ECF-9EC7-2AE42075997B}"/>
              </a:ext>
            </a:extLst>
          </p:cNvPr>
          <p:cNvSpPr/>
          <p:nvPr/>
        </p:nvSpPr>
        <p:spPr>
          <a:xfrm>
            <a:off x="6258436" y="2899292"/>
            <a:ext cx="2706858" cy="584775"/>
          </a:xfrm>
          <a:prstGeom prst="rect">
            <a:avLst/>
          </a:prstGeom>
          <a:solidFill>
            <a:schemeClr val="bg1"/>
          </a:solidFill>
        </p:spPr>
        <p:txBody>
          <a:bodyPr wrap="square">
            <a:spAutoFit/>
          </a:bodyPr>
          <a:lstStyle/>
          <a:p>
            <a:pPr algn="ctr"/>
            <a:r>
              <a:rPr lang="ja-JP" altLang="en-US" sz="3200" b="1" dirty="0">
                <a:ea typeface="HG丸ｺﾞｼｯｸM-PRO" panose="020F0600000000000000" pitchFamily="50" charset="-128"/>
              </a:rPr>
              <a:t>鉛直投げ上げ</a:t>
            </a:r>
            <a:endParaRPr lang="en-US" altLang="ja-JP" sz="3200" b="1" dirty="0">
              <a:ea typeface="HG丸ｺﾞｼｯｸM-PRO" panose="020F0600000000000000" pitchFamily="50" charset="-128"/>
            </a:endParaRPr>
          </a:p>
        </p:txBody>
      </p:sp>
      <p:sp>
        <p:nvSpPr>
          <p:cNvPr id="22" name="正方形/長方形 21">
            <a:extLst>
              <a:ext uri="{FF2B5EF4-FFF2-40B4-BE49-F238E27FC236}">
                <a16:creationId xmlns:a16="http://schemas.microsoft.com/office/drawing/2014/main" id="{6E4347AE-DC76-4399-AE5C-C88F4F9EC7B7}"/>
              </a:ext>
            </a:extLst>
          </p:cNvPr>
          <p:cNvSpPr/>
          <p:nvPr/>
        </p:nvSpPr>
        <p:spPr>
          <a:xfrm>
            <a:off x="8773993" y="2900810"/>
            <a:ext cx="2152298" cy="584775"/>
          </a:xfrm>
          <a:prstGeom prst="rect">
            <a:avLst/>
          </a:prstGeom>
          <a:solidFill>
            <a:schemeClr val="bg1"/>
          </a:solidFill>
        </p:spPr>
        <p:txBody>
          <a:bodyPr wrap="square">
            <a:spAutoFit/>
          </a:bodyPr>
          <a:lstStyle/>
          <a:p>
            <a:pPr algn="ctr"/>
            <a:r>
              <a:rPr lang="ja-JP" altLang="en-US" sz="3200" b="1" dirty="0">
                <a:solidFill>
                  <a:srgbClr val="FF0000"/>
                </a:solidFill>
                <a:ea typeface="HG丸ｺﾞｼｯｸM-PRO" panose="020F0600000000000000" pitchFamily="50" charset="-128"/>
              </a:rPr>
              <a:t>上向き正</a:t>
            </a:r>
            <a:endParaRPr lang="en-US" altLang="ja-JP" sz="3200" b="1" dirty="0">
              <a:solidFill>
                <a:srgbClr val="FF0000"/>
              </a:solidFill>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23" name="正方形/長方形 22">
                <a:extLst>
                  <a:ext uri="{FF2B5EF4-FFF2-40B4-BE49-F238E27FC236}">
                    <a16:creationId xmlns:a16="http://schemas.microsoft.com/office/drawing/2014/main" id="{73F3DE48-AF48-4BE4-B4DA-1D2E700C4E4E}"/>
                  </a:ext>
                </a:extLst>
              </p:cNvPr>
              <p:cNvSpPr/>
              <p:nvPr/>
            </p:nvSpPr>
            <p:spPr>
              <a:xfrm>
                <a:off x="5189353" y="3484067"/>
                <a:ext cx="7208069" cy="1683474"/>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ja-JP" sz="3600" b="1" i="1" smtClean="0">
                          <a:solidFill>
                            <a:srgbClr val="FF0000"/>
                          </a:solidFill>
                          <a:latin typeface="Cambria Math" panose="02040503050406030204" pitchFamily="18" charset="0"/>
                        </a:rPr>
                        <m:t>𝒚</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𝟗</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𝟖</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𝟑</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𝟎</m:t>
                      </m:r>
                      <m:r>
                        <a:rPr lang="en-US" altLang="ja-JP" sz="3600" b="1" i="1" smtClean="0">
                          <a:solidFill>
                            <a:srgbClr val="FF0000"/>
                          </a:solidFill>
                          <a:latin typeface="Cambria Math" panose="02040503050406030204" pitchFamily="18" charset="0"/>
                        </a:rPr>
                        <m:t>+</m:t>
                      </m:r>
                      <m:f>
                        <m:fPr>
                          <m:ctrlPr>
                            <a:rPr lang="en-US" altLang="ja-JP" sz="3600" b="1" i="1">
                              <a:solidFill>
                                <a:srgbClr val="FF0000"/>
                              </a:solidFill>
                              <a:latin typeface="Cambria Math" panose="02040503050406030204" pitchFamily="18" charset="0"/>
                            </a:rPr>
                          </m:ctrlPr>
                        </m:fPr>
                        <m:num>
                          <m:r>
                            <a:rPr lang="en-US" altLang="ja-JP" sz="3600" b="1" i="1">
                              <a:solidFill>
                                <a:srgbClr val="FF0000"/>
                              </a:solidFill>
                              <a:latin typeface="Cambria Math" panose="02040503050406030204" pitchFamily="18" charset="0"/>
                            </a:rPr>
                            <m:t>𝟏</m:t>
                          </m:r>
                        </m:num>
                        <m:den>
                          <m:r>
                            <a:rPr lang="en-US" altLang="ja-JP" sz="3600" b="1" i="1">
                              <a:solidFill>
                                <a:srgbClr val="FF0000"/>
                              </a:solidFill>
                              <a:latin typeface="Cambria Math" panose="02040503050406030204" pitchFamily="18" charset="0"/>
                            </a:rPr>
                            <m:t>𝟐</m:t>
                          </m:r>
                        </m:den>
                      </m:f>
                      <m:d>
                        <m:dPr>
                          <m:ctrlPr>
                            <a:rPr lang="en-US" altLang="ja-JP" sz="3600" b="1" i="1" smtClean="0">
                              <a:solidFill>
                                <a:srgbClr val="FF0000"/>
                              </a:solidFill>
                              <a:latin typeface="Cambria Math" panose="02040503050406030204" pitchFamily="18" charset="0"/>
                            </a:rPr>
                          </m:ctrlPr>
                        </m:dPr>
                        <m:e>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𝟗</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𝟖</m:t>
                          </m:r>
                        </m:e>
                      </m:d>
                      <m:sSup>
                        <m:sSupPr>
                          <m:ctrlPr>
                            <a:rPr lang="en-US" altLang="ja-JP" sz="3600" b="1" i="1">
                              <a:solidFill>
                                <a:srgbClr val="FF0000"/>
                              </a:solidFill>
                              <a:latin typeface="Cambria Math" panose="02040503050406030204" pitchFamily="18" charset="0"/>
                            </a:rPr>
                          </m:ctrlPr>
                        </m:sSupPr>
                        <m:e>
                          <m:r>
                            <a:rPr lang="en-US" altLang="ja-JP" sz="3600" b="1" i="1">
                              <a:solidFill>
                                <a:srgbClr val="FF0000"/>
                              </a:solidFill>
                              <a:latin typeface="Cambria Math" panose="02040503050406030204" pitchFamily="18" charset="0"/>
                              <a:ea typeface="Cambria Math" panose="02040503050406030204" pitchFamily="18" charset="0"/>
                            </a:rPr>
                            <m:t>×</m:t>
                          </m:r>
                          <m:r>
                            <a:rPr lang="en-US" altLang="ja-JP" sz="3600" b="1" i="1" smtClean="0">
                              <a:solidFill>
                                <a:srgbClr val="FF0000"/>
                              </a:solidFill>
                              <a:latin typeface="Cambria Math" panose="02040503050406030204" pitchFamily="18" charset="0"/>
                              <a:ea typeface="Cambria Math" panose="02040503050406030204" pitchFamily="18" charset="0"/>
                            </a:rPr>
                            <m:t>𝟑</m:t>
                          </m:r>
                        </m:e>
                        <m:sup>
                          <m:r>
                            <a:rPr lang="en-US" altLang="ja-JP" sz="3600" b="1" i="1">
                              <a:solidFill>
                                <a:srgbClr val="FF0000"/>
                              </a:solidFill>
                              <a:latin typeface="Cambria Math" panose="02040503050406030204" pitchFamily="18" charset="0"/>
                            </a:rPr>
                            <m:t>𝟐</m:t>
                          </m:r>
                        </m:sup>
                      </m:sSup>
                    </m:oMath>
                  </m:oMathPara>
                </a14:m>
                <a:endParaRPr lang="en-US" altLang="ja-JP" sz="3600" b="1" i="1" dirty="0">
                  <a:solidFill>
                    <a:srgbClr val="FF0000"/>
                  </a:solidFill>
                  <a:latin typeface="Cambria Math" panose="02040503050406030204" pitchFamily="18" charset="0"/>
                  <a:ea typeface="HG丸ｺﾞｼｯｸM-PRO" panose="020F0600000000000000" pitchFamily="50" charset="-128"/>
                </a:endParaRPr>
              </a:p>
              <a:p>
                <a:r>
                  <a:rPr lang="en-US" altLang="ja-JP" sz="3600" b="1" i="1" dirty="0">
                    <a:solidFill>
                      <a:srgbClr val="FF0000"/>
                    </a:solidFill>
                    <a:latin typeface="Cambria Math" panose="02040503050406030204" pitchFamily="18" charset="0"/>
                    <a:ea typeface="HG丸ｺﾞｼｯｸM-PRO" panose="020F0600000000000000" pitchFamily="50" charset="-128"/>
                  </a:rPr>
                  <a:t> </a:t>
                </a:r>
                <a14:m>
                  <m:oMath xmlns:m="http://schemas.openxmlformats.org/officeDocument/2006/math">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𝟐𝟗</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𝟒</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𝟒𝟒</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𝟏</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𝟏𝟒</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𝟕</m:t>
                    </m:r>
                  </m:oMath>
                </a14:m>
                <a:endParaRPr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3" name="正方形/長方形 22">
                <a:extLst>
                  <a:ext uri="{FF2B5EF4-FFF2-40B4-BE49-F238E27FC236}">
                    <a16:creationId xmlns:a16="http://schemas.microsoft.com/office/drawing/2014/main" id="{73F3DE48-AF48-4BE4-B4DA-1D2E700C4E4E}"/>
                  </a:ext>
                </a:extLst>
              </p:cNvPr>
              <p:cNvSpPr>
                <a:spLocks noRot="1" noChangeAspect="1" noMove="1" noResize="1" noEditPoints="1" noAdjustHandles="1" noChangeArrowheads="1" noChangeShapeType="1" noTextEdit="1"/>
              </p:cNvSpPr>
              <p:nvPr/>
            </p:nvSpPr>
            <p:spPr>
              <a:xfrm>
                <a:off x="5189353" y="3484067"/>
                <a:ext cx="7208069" cy="1683474"/>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正方形/長方形 23">
                <a:extLst>
                  <a:ext uri="{FF2B5EF4-FFF2-40B4-BE49-F238E27FC236}">
                    <a16:creationId xmlns:a16="http://schemas.microsoft.com/office/drawing/2014/main" id="{8E5144E9-6545-4778-BAAF-75371C2E5D44}"/>
                  </a:ext>
                </a:extLst>
              </p:cNvPr>
              <p:cNvSpPr/>
              <p:nvPr/>
            </p:nvSpPr>
            <p:spPr>
              <a:xfrm>
                <a:off x="4984448" y="1937582"/>
                <a:ext cx="7183413" cy="78047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ja-JP" sz="4000" b="1" i="1" smtClean="0">
                          <a:solidFill>
                            <a:srgbClr val="FF0000"/>
                          </a:solidFill>
                          <a:latin typeface="Cambria Math" panose="02040503050406030204" pitchFamily="18" charset="0"/>
                        </a:rPr>
                        <m:t>𝒙</m:t>
                      </m:r>
                      <m:r>
                        <a:rPr lang="en-US" altLang="ja-JP" sz="4000" b="1" i="1" smtClean="0">
                          <a:solidFill>
                            <a:srgbClr val="FF0000"/>
                          </a:solidFill>
                          <a:latin typeface="Cambria Math" panose="02040503050406030204" pitchFamily="18" charset="0"/>
                        </a:rPr>
                        <m:t>=</m:t>
                      </m:r>
                      <m:r>
                        <a:rPr lang="en-US" altLang="ja-JP" sz="4000" b="1" i="1">
                          <a:solidFill>
                            <a:srgbClr val="FF0000"/>
                          </a:solidFill>
                          <a:latin typeface="Cambria Math" panose="02040503050406030204" pitchFamily="18" charset="0"/>
                          <a:ea typeface="ＭＳ ゴシック" panose="020B0609070205080204" pitchFamily="49" charset="-128"/>
                        </a:rPr>
                        <m:t>𝟗</m:t>
                      </m:r>
                      <m:r>
                        <a:rPr lang="en-US" altLang="ja-JP" sz="4000" b="1" i="1">
                          <a:solidFill>
                            <a:srgbClr val="FF0000"/>
                          </a:solidFill>
                          <a:latin typeface="Cambria Math" panose="02040503050406030204" pitchFamily="18" charset="0"/>
                          <a:ea typeface="ＭＳ ゴシック" panose="020B0609070205080204" pitchFamily="49" charset="-128"/>
                        </a:rPr>
                        <m:t>.</m:t>
                      </m:r>
                      <m:r>
                        <a:rPr lang="en-US" altLang="ja-JP" sz="4000" b="1" i="1">
                          <a:solidFill>
                            <a:srgbClr val="FF0000"/>
                          </a:solidFill>
                          <a:latin typeface="Cambria Math" panose="02040503050406030204" pitchFamily="18" charset="0"/>
                          <a:ea typeface="ＭＳ ゴシック" panose="020B0609070205080204" pitchFamily="49" charset="-128"/>
                        </a:rPr>
                        <m:t>𝟖</m:t>
                      </m:r>
                      <m:rad>
                        <m:radPr>
                          <m:degHide m:val="on"/>
                          <m:ctrlPr>
                            <a:rPr lang="en-US" altLang="ja-JP" sz="4000" b="1" i="1">
                              <a:solidFill>
                                <a:srgbClr val="FF0000"/>
                              </a:solidFill>
                              <a:latin typeface="Cambria Math" panose="02040503050406030204" pitchFamily="18" charset="0"/>
                              <a:ea typeface="ＭＳ ゴシック" panose="020B0609070205080204" pitchFamily="49" charset="-128"/>
                            </a:rPr>
                          </m:ctrlPr>
                        </m:radPr>
                        <m:deg/>
                        <m:e>
                          <m:r>
                            <a:rPr lang="en-US" altLang="ja-JP" sz="4000" b="1" i="1">
                              <a:solidFill>
                                <a:srgbClr val="FF0000"/>
                              </a:solidFill>
                              <a:latin typeface="Cambria Math" panose="02040503050406030204" pitchFamily="18" charset="0"/>
                              <a:ea typeface="ＭＳ ゴシック" panose="020B0609070205080204" pitchFamily="49" charset="-128"/>
                            </a:rPr>
                            <m:t>𝟑</m:t>
                          </m:r>
                        </m:e>
                      </m:rad>
                      <m:r>
                        <a:rPr lang="en-US" altLang="ja-JP" sz="4000" b="1" i="1" smtClean="0">
                          <a:solidFill>
                            <a:srgbClr val="FF0000"/>
                          </a:solidFill>
                          <a:latin typeface="Cambria Math" panose="02040503050406030204" pitchFamily="18" charset="0"/>
                        </a:rPr>
                        <m:t>×</m:t>
                      </m:r>
                      <m:r>
                        <a:rPr lang="en-US" altLang="ja-JP" sz="4000" b="1" i="1" smtClean="0">
                          <a:solidFill>
                            <a:srgbClr val="FF0000"/>
                          </a:solidFill>
                          <a:latin typeface="Cambria Math" panose="02040503050406030204" pitchFamily="18" charset="0"/>
                        </a:rPr>
                        <m:t>𝟑</m:t>
                      </m:r>
                      <m:r>
                        <a:rPr lang="en-US" altLang="ja-JP" sz="4000" b="1" i="1" smtClean="0">
                          <a:solidFill>
                            <a:srgbClr val="FF0000"/>
                          </a:solidFill>
                          <a:latin typeface="Cambria Math" panose="02040503050406030204" pitchFamily="18" charset="0"/>
                        </a:rPr>
                        <m:t>.</m:t>
                      </m:r>
                      <m:r>
                        <a:rPr lang="en-US" altLang="ja-JP" sz="4000" b="1" i="1" smtClean="0">
                          <a:solidFill>
                            <a:srgbClr val="FF0000"/>
                          </a:solidFill>
                          <a:latin typeface="Cambria Math" panose="02040503050406030204" pitchFamily="18" charset="0"/>
                        </a:rPr>
                        <m:t>𝟎</m:t>
                      </m:r>
                      <m:r>
                        <a:rPr lang="en-US" altLang="ja-JP" sz="4000" b="1" i="1" smtClean="0">
                          <a:solidFill>
                            <a:srgbClr val="FF0000"/>
                          </a:solidFill>
                          <a:latin typeface="Cambria Math" panose="02040503050406030204" pitchFamily="18" charset="0"/>
                        </a:rPr>
                        <m:t>=</m:t>
                      </m:r>
                      <m:r>
                        <a:rPr lang="en-US" altLang="ja-JP" sz="4000" b="1" i="1" smtClean="0">
                          <a:solidFill>
                            <a:srgbClr val="FF0000"/>
                          </a:solidFill>
                          <a:latin typeface="Cambria Math" panose="02040503050406030204" pitchFamily="18" charset="0"/>
                        </a:rPr>
                        <m:t>𝟐𝟗</m:t>
                      </m:r>
                      <m:r>
                        <a:rPr lang="en-US" altLang="ja-JP" sz="4000" b="1" i="1" smtClean="0">
                          <a:solidFill>
                            <a:srgbClr val="FF0000"/>
                          </a:solidFill>
                          <a:latin typeface="Cambria Math" panose="02040503050406030204" pitchFamily="18" charset="0"/>
                        </a:rPr>
                        <m:t>.</m:t>
                      </m:r>
                      <m:r>
                        <a:rPr lang="en-US" altLang="ja-JP" sz="4000" b="1" i="1" smtClean="0">
                          <a:solidFill>
                            <a:srgbClr val="FF0000"/>
                          </a:solidFill>
                          <a:latin typeface="Cambria Math" panose="02040503050406030204" pitchFamily="18" charset="0"/>
                        </a:rPr>
                        <m:t>𝟒</m:t>
                      </m:r>
                      <m:rad>
                        <m:radPr>
                          <m:degHide m:val="on"/>
                          <m:ctrlPr>
                            <a:rPr lang="en-US" altLang="ja-JP" sz="4000" b="1" i="1">
                              <a:solidFill>
                                <a:srgbClr val="FF0000"/>
                              </a:solidFill>
                              <a:latin typeface="Cambria Math" panose="02040503050406030204" pitchFamily="18" charset="0"/>
                              <a:ea typeface="ＭＳ ゴシック" panose="020B0609070205080204" pitchFamily="49" charset="-128"/>
                            </a:rPr>
                          </m:ctrlPr>
                        </m:radPr>
                        <m:deg/>
                        <m:e>
                          <m:r>
                            <a:rPr lang="en-US" altLang="ja-JP" sz="4000" b="1" i="1">
                              <a:solidFill>
                                <a:srgbClr val="FF0000"/>
                              </a:solidFill>
                              <a:latin typeface="Cambria Math" panose="02040503050406030204" pitchFamily="18" charset="0"/>
                              <a:ea typeface="ＭＳ ゴシック" panose="020B0609070205080204" pitchFamily="49" charset="-128"/>
                            </a:rPr>
                            <m:t>𝟑</m:t>
                          </m:r>
                        </m:e>
                      </m:rad>
                    </m:oMath>
                  </m:oMathPara>
                </a14:m>
                <a:endParaRPr lang="ja-JP" altLang="en-US" sz="40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4" name="正方形/長方形 23">
                <a:extLst>
                  <a:ext uri="{FF2B5EF4-FFF2-40B4-BE49-F238E27FC236}">
                    <a16:creationId xmlns:a16="http://schemas.microsoft.com/office/drawing/2014/main" id="{8E5144E9-6545-4778-BAAF-75371C2E5D44}"/>
                  </a:ext>
                </a:extLst>
              </p:cNvPr>
              <p:cNvSpPr>
                <a:spLocks noRot="1" noChangeAspect="1" noMove="1" noResize="1" noEditPoints="1" noAdjustHandles="1" noChangeArrowheads="1" noChangeShapeType="1" noTextEdit="1"/>
              </p:cNvSpPr>
              <p:nvPr/>
            </p:nvSpPr>
            <p:spPr>
              <a:xfrm>
                <a:off x="4984448" y="1937582"/>
                <a:ext cx="7183413" cy="78047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正方形/長方形 24">
                <a:extLst>
                  <a:ext uri="{FF2B5EF4-FFF2-40B4-BE49-F238E27FC236}">
                    <a16:creationId xmlns:a16="http://schemas.microsoft.com/office/drawing/2014/main" id="{5CE130E6-C320-42A8-A020-D483EED99AD7}"/>
                  </a:ext>
                </a:extLst>
              </p:cNvPr>
              <p:cNvSpPr/>
              <p:nvPr/>
            </p:nvSpPr>
            <p:spPr>
              <a:xfrm>
                <a:off x="4873643" y="5315375"/>
                <a:ext cx="6920997" cy="8298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4000" b="1" i="1" smtClean="0">
                              <a:solidFill>
                                <a:srgbClr val="FF0000"/>
                              </a:solidFill>
                              <a:latin typeface="Cambria Math" panose="02040503050406030204" pitchFamily="18" charset="0"/>
                            </a:rPr>
                          </m:ctrlPr>
                        </m:dPr>
                        <m:e>
                          <m:r>
                            <a:rPr lang="en-US" altLang="ja-JP" sz="4000" b="1" i="1" smtClean="0">
                              <a:solidFill>
                                <a:srgbClr val="FF0000"/>
                              </a:solidFill>
                              <a:latin typeface="Cambria Math" panose="02040503050406030204" pitchFamily="18" charset="0"/>
                            </a:rPr>
                            <m:t>𝒙</m:t>
                          </m:r>
                          <m:r>
                            <a:rPr lang="en-US" altLang="ja-JP" sz="4000" b="1" i="1" smtClean="0">
                              <a:solidFill>
                                <a:srgbClr val="FF0000"/>
                              </a:solidFill>
                              <a:latin typeface="Cambria Math" panose="02040503050406030204" pitchFamily="18" charset="0"/>
                            </a:rPr>
                            <m:t>,</m:t>
                          </m:r>
                          <m:r>
                            <a:rPr lang="en-US" altLang="ja-JP" sz="4000" b="1" i="1" smtClean="0">
                              <a:solidFill>
                                <a:srgbClr val="FF0000"/>
                              </a:solidFill>
                              <a:latin typeface="Cambria Math" panose="02040503050406030204" pitchFamily="18" charset="0"/>
                            </a:rPr>
                            <m:t>𝒚</m:t>
                          </m:r>
                        </m:e>
                      </m:d>
                      <m:r>
                        <a:rPr lang="en-US" altLang="ja-JP" sz="4000" b="1" i="1" smtClean="0">
                          <a:solidFill>
                            <a:srgbClr val="FF0000"/>
                          </a:solidFill>
                          <a:latin typeface="Cambria Math" panose="02040503050406030204" pitchFamily="18" charset="0"/>
                        </a:rPr>
                        <m:t>=</m:t>
                      </m:r>
                      <m:d>
                        <m:dPr>
                          <m:ctrlPr>
                            <a:rPr lang="en-US" altLang="ja-JP" sz="4000" b="1" i="1" smtClean="0">
                              <a:solidFill>
                                <a:srgbClr val="FF0000"/>
                              </a:solidFill>
                              <a:latin typeface="Cambria Math" panose="02040503050406030204" pitchFamily="18" charset="0"/>
                            </a:rPr>
                          </m:ctrlPr>
                        </m:dPr>
                        <m:e>
                          <m:r>
                            <a:rPr lang="en-US" altLang="ja-JP" sz="4000" b="1" i="1">
                              <a:solidFill>
                                <a:srgbClr val="FF0000"/>
                              </a:solidFill>
                              <a:latin typeface="Cambria Math" panose="02040503050406030204" pitchFamily="18" charset="0"/>
                            </a:rPr>
                            <m:t>𝟐𝟗</m:t>
                          </m:r>
                          <m:r>
                            <a:rPr lang="en-US" altLang="ja-JP" sz="4000" b="1" i="1">
                              <a:solidFill>
                                <a:srgbClr val="FF0000"/>
                              </a:solidFill>
                              <a:latin typeface="Cambria Math" panose="02040503050406030204" pitchFamily="18" charset="0"/>
                            </a:rPr>
                            <m:t>.</m:t>
                          </m:r>
                          <m:r>
                            <a:rPr lang="en-US" altLang="ja-JP" sz="4000" b="1" i="1">
                              <a:solidFill>
                                <a:srgbClr val="FF0000"/>
                              </a:solidFill>
                              <a:latin typeface="Cambria Math" panose="02040503050406030204" pitchFamily="18" charset="0"/>
                            </a:rPr>
                            <m:t>𝟒</m:t>
                          </m:r>
                          <m:rad>
                            <m:radPr>
                              <m:degHide m:val="on"/>
                              <m:ctrlPr>
                                <a:rPr lang="en-US" altLang="ja-JP" sz="4000" b="1" i="1">
                                  <a:solidFill>
                                    <a:srgbClr val="FF0000"/>
                                  </a:solidFill>
                                  <a:latin typeface="Cambria Math" panose="02040503050406030204" pitchFamily="18" charset="0"/>
                                  <a:ea typeface="ＭＳ ゴシック" panose="020B0609070205080204" pitchFamily="49" charset="-128"/>
                                </a:rPr>
                              </m:ctrlPr>
                            </m:radPr>
                            <m:deg/>
                            <m:e>
                              <m:r>
                                <a:rPr lang="en-US" altLang="ja-JP" sz="4000" b="1" i="1">
                                  <a:solidFill>
                                    <a:srgbClr val="FF0000"/>
                                  </a:solidFill>
                                  <a:latin typeface="Cambria Math" panose="02040503050406030204" pitchFamily="18" charset="0"/>
                                  <a:ea typeface="ＭＳ ゴシック" panose="020B0609070205080204" pitchFamily="49" charset="-128"/>
                                </a:rPr>
                                <m:t>𝟑</m:t>
                              </m:r>
                            </m:e>
                          </m:rad>
                          <m:r>
                            <a:rPr lang="en-US" altLang="ja-JP" sz="4000" b="1" i="1" smtClean="0">
                              <a:solidFill>
                                <a:srgbClr val="FF0000"/>
                              </a:solidFill>
                              <a:latin typeface="Cambria Math" panose="02040503050406030204" pitchFamily="18" charset="0"/>
                              <a:ea typeface="ＭＳ ゴシック" panose="020B0609070205080204" pitchFamily="49" charset="-128"/>
                            </a:rPr>
                            <m:t>,−</m:t>
                          </m:r>
                          <m:r>
                            <a:rPr lang="en-US" altLang="ja-JP" sz="4000" b="1" i="1" smtClean="0">
                              <a:solidFill>
                                <a:srgbClr val="FF0000"/>
                              </a:solidFill>
                              <a:latin typeface="Cambria Math" panose="02040503050406030204" pitchFamily="18" charset="0"/>
                              <a:ea typeface="ＭＳ ゴシック" panose="020B0609070205080204" pitchFamily="49" charset="-128"/>
                            </a:rPr>
                            <m:t>𝟏𝟒</m:t>
                          </m:r>
                          <m:r>
                            <a:rPr lang="en-US" altLang="ja-JP" sz="4000" b="1" i="1" smtClean="0">
                              <a:solidFill>
                                <a:srgbClr val="FF0000"/>
                              </a:solidFill>
                              <a:latin typeface="Cambria Math" panose="02040503050406030204" pitchFamily="18" charset="0"/>
                              <a:ea typeface="ＭＳ ゴシック" panose="020B0609070205080204" pitchFamily="49" charset="-128"/>
                            </a:rPr>
                            <m:t>.</m:t>
                          </m:r>
                          <m:r>
                            <a:rPr lang="en-US" altLang="ja-JP" sz="4000" b="1" i="1" smtClean="0">
                              <a:solidFill>
                                <a:srgbClr val="FF0000"/>
                              </a:solidFill>
                              <a:latin typeface="Cambria Math" panose="02040503050406030204" pitchFamily="18" charset="0"/>
                              <a:ea typeface="ＭＳ ゴシック" panose="020B0609070205080204" pitchFamily="49" charset="-128"/>
                            </a:rPr>
                            <m:t>𝟕</m:t>
                          </m:r>
                        </m:e>
                      </m:d>
                      <m:r>
                        <a:rPr lang="en-US" altLang="ja-JP" sz="4000" b="1" i="1" smtClean="0">
                          <a:solidFill>
                            <a:srgbClr val="FF0000"/>
                          </a:solidFill>
                          <a:latin typeface="Cambria Math" panose="02040503050406030204" pitchFamily="18" charset="0"/>
                          <a:ea typeface="ＭＳ ゴシック" panose="020B0609070205080204" pitchFamily="49" charset="-128"/>
                        </a:rPr>
                        <m:t>[</m:t>
                      </m:r>
                      <m:r>
                        <a:rPr lang="en-US" altLang="ja-JP" sz="4000" b="1" i="1" smtClean="0">
                          <a:solidFill>
                            <a:srgbClr val="FF0000"/>
                          </a:solidFill>
                          <a:latin typeface="Cambria Math" panose="02040503050406030204" pitchFamily="18" charset="0"/>
                          <a:ea typeface="ＭＳ ゴシック" panose="020B0609070205080204" pitchFamily="49" charset="-128"/>
                        </a:rPr>
                        <m:t>𝒎</m:t>
                      </m:r>
                      <m:r>
                        <a:rPr lang="en-US" altLang="ja-JP" sz="4000" b="1" i="1" smtClean="0">
                          <a:solidFill>
                            <a:srgbClr val="FF0000"/>
                          </a:solidFill>
                          <a:latin typeface="Cambria Math" panose="02040503050406030204" pitchFamily="18" charset="0"/>
                          <a:ea typeface="ＭＳ ゴシック" panose="020B0609070205080204" pitchFamily="49" charset="-128"/>
                        </a:rPr>
                        <m:t>]</m:t>
                      </m:r>
                    </m:oMath>
                  </m:oMathPara>
                </a14:m>
                <a:endParaRPr lang="ja-JP" altLang="en-US" sz="4000" dirty="0">
                  <a:ea typeface="HG丸ｺﾞｼｯｸM-PRO" panose="020F0600000000000000" pitchFamily="50" charset="-128"/>
                </a:endParaRPr>
              </a:p>
            </p:txBody>
          </p:sp>
        </mc:Choice>
        <mc:Fallback xmlns="">
          <p:sp>
            <p:nvSpPr>
              <p:cNvPr id="25" name="正方形/長方形 24">
                <a:extLst>
                  <a:ext uri="{FF2B5EF4-FFF2-40B4-BE49-F238E27FC236}">
                    <a16:creationId xmlns:a16="http://schemas.microsoft.com/office/drawing/2014/main" id="{5CE130E6-C320-42A8-A020-D483EED99AD7}"/>
                  </a:ext>
                </a:extLst>
              </p:cNvPr>
              <p:cNvSpPr>
                <a:spLocks noRot="1" noChangeAspect="1" noMove="1" noResize="1" noEditPoints="1" noAdjustHandles="1" noChangeArrowheads="1" noChangeShapeType="1" noTextEdit="1"/>
              </p:cNvSpPr>
              <p:nvPr/>
            </p:nvSpPr>
            <p:spPr>
              <a:xfrm>
                <a:off x="4873643" y="5315375"/>
                <a:ext cx="6920997" cy="829843"/>
              </a:xfrm>
              <a:prstGeom prst="rect">
                <a:avLst/>
              </a:prstGeom>
              <a:blipFill>
                <a:blip r:embed="rId8"/>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46197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down)">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P spid="15" grpId="0"/>
      <p:bldP spid="18" grpId="0" animBg="1"/>
      <p:bldP spid="19" grpId="0" animBg="1"/>
      <p:bldP spid="20" grpId="0" animBg="1"/>
      <p:bldP spid="21" grpId="0" animBg="1"/>
      <p:bldP spid="22" grpId="0" animBg="1"/>
      <p:bldP spid="23" grpId="0"/>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４．斜方投射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29</a:t>
            </a:fld>
            <a:endParaRPr kumimoji="1" lang="ja-JP" altLang="en-US"/>
          </a:p>
        </p:txBody>
      </p:sp>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E736B51F-77DF-48A1-AC7B-9A00BDEEAEFD}"/>
                  </a:ext>
                </a:extLst>
              </p:cNvPr>
              <p:cNvSpPr/>
              <p:nvPr/>
            </p:nvSpPr>
            <p:spPr>
              <a:xfrm>
                <a:off x="1448337" y="4204853"/>
                <a:ext cx="2503506" cy="5627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𝒗</m:t>
                          </m:r>
                        </m:e>
                        <m:sub>
                          <m:r>
                            <a:rPr lang="en-US" altLang="ja-JP" sz="2800" b="1" i="1" smtClean="0">
                              <a:solidFill>
                                <a:srgbClr val="FF0000"/>
                              </a:solidFill>
                              <a:latin typeface="Cambria Math" panose="02040503050406030204" pitchFamily="18" charset="0"/>
                            </a:rPr>
                            <m:t>𝒚</m:t>
                          </m:r>
                        </m:sub>
                      </m:sSub>
                      <m:r>
                        <a:rPr lang="en-US" altLang="ja-JP" sz="2800" b="1" i="1">
                          <a:solidFill>
                            <a:srgbClr val="FF0000"/>
                          </a:solidFill>
                          <a:latin typeface="Cambria Math" panose="02040503050406030204" pitchFamily="18" charset="0"/>
                        </a:rPr>
                        <m:t>=</m:t>
                      </m:r>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𝒗</m:t>
                          </m:r>
                        </m:e>
                        <m:sub>
                          <m:r>
                            <a:rPr lang="en-US" altLang="ja-JP" sz="2800" b="1" i="1">
                              <a:solidFill>
                                <a:srgbClr val="FF0000"/>
                              </a:solidFill>
                              <a:latin typeface="Cambria Math" panose="02040503050406030204" pitchFamily="18" charset="0"/>
                            </a:rPr>
                            <m:t>𝟎</m:t>
                          </m:r>
                          <m:r>
                            <a:rPr lang="en-US" altLang="ja-JP" sz="2800" b="1" i="1" smtClean="0">
                              <a:solidFill>
                                <a:srgbClr val="FF0000"/>
                              </a:solidFill>
                              <a:latin typeface="Cambria Math" panose="02040503050406030204" pitchFamily="18" charset="0"/>
                            </a:rPr>
                            <m:t>𝒚</m:t>
                          </m:r>
                        </m:sub>
                      </m:sSub>
                      <m:r>
                        <a:rPr lang="en-US" altLang="ja-JP" sz="2800" b="1" i="1">
                          <a:solidFill>
                            <a:srgbClr val="FF0000"/>
                          </a:solidFill>
                          <a:latin typeface="Cambria Math" panose="02040503050406030204" pitchFamily="18" charset="0"/>
                        </a:rPr>
                        <m:t>+</m:t>
                      </m:r>
                      <m:r>
                        <a:rPr lang="en-US" altLang="ja-JP" sz="2800" b="1" i="1">
                          <a:solidFill>
                            <a:srgbClr val="FF0000"/>
                          </a:solidFill>
                          <a:latin typeface="Cambria Math" panose="02040503050406030204" pitchFamily="18" charset="0"/>
                        </a:rPr>
                        <m:t>𝒂𝒕</m:t>
                      </m:r>
                    </m:oMath>
                  </m:oMathPara>
                </a14:m>
                <a:endParaRPr lang="ja-JP" altLang="en-US" sz="28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8" name="正方形/長方形 7">
                <a:extLst>
                  <a:ext uri="{FF2B5EF4-FFF2-40B4-BE49-F238E27FC236}">
                    <a16:creationId xmlns:a16="http://schemas.microsoft.com/office/drawing/2014/main" id="{E736B51F-77DF-48A1-AC7B-9A00BDEEAEFD}"/>
                  </a:ext>
                </a:extLst>
              </p:cNvPr>
              <p:cNvSpPr>
                <a:spLocks noRot="1" noChangeAspect="1" noMove="1" noResize="1" noEditPoints="1" noAdjustHandles="1" noChangeArrowheads="1" noChangeShapeType="1" noTextEdit="1"/>
              </p:cNvSpPr>
              <p:nvPr/>
            </p:nvSpPr>
            <p:spPr>
              <a:xfrm>
                <a:off x="1448337" y="4204853"/>
                <a:ext cx="2503506" cy="562718"/>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3C1FACA2-7374-4AD6-8D0C-117DB0CB72F8}"/>
                  </a:ext>
                </a:extLst>
              </p:cNvPr>
              <p:cNvSpPr/>
              <p:nvPr/>
            </p:nvSpPr>
            <p:spPr>
              <a:xfrm>
                <a:off x="282226" y="760388"/>
                <a:ext cx="11627548" cy="1122295"/>
              </a:xfrm>
              <a:prstGeom prst="rect">
                <a:avLst/>
              </a:prstGeom>
            </p:spPr>
            <p:txBody>
              <a:bodyPr wrap="square">
                <a:spAutoFit/>
              </a:bodyPr>
              <a:lstStyle/>
              <a:p>
                <a:pPr algn="just"/>
                <a:r>
                  <a:rPr lang="ja-JP" altLang="en-US" sz="3200" dirty="0">
                    <a:solidFill>
                      <a:srgbClr val="000000"/>
                    </a:solidFill>
                    <a:latin typeface="HG丸ｺﾞｼｯｸM-PRO" panose="020F0600000000000000" pitchFamily="50" charset="-128"/>
                    <a:ea typeface="HG丸ｺﾞｼｯｸM-PRO" panose="020F0600000000000000" pitchFamily="50" charset="-128"/>
                  </a:rPr>
                  <a:t>（２）３秒後の物体の速さの水平成分・鉛直成分（</a:t>
                </a:r>
                <a14:m>
                  <m:oMath xmlns:m="http://schemas.openxmlformats.org/officeDocument/2006/math">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𝒗</m:t>
                        </m:r>
                      </m:e>
                      <m:sub>
                        <m:r>
                          <a:rPr lang="en-US" altLang="ja-JP" sz="3200" b="1" i="1">
                            <a:solidFill>
                              <a:srgbClr val="FF0000"/>
                            </a:solidFill>
                            <a:latin typeface="Cambria Math" panose="02040503050406030204" pitchFamily="18" charset="0"/>
                          </a:rPr>
                          <m:t>𝒙</m:t>
                        </m:r>
                      </m:sub>
                    </m:sSub>
                  </m:oMath>
                </a14:m>
                <a:r>
                  <a:rPr lang="ja-JP" altLang="en-US" sz="3200" dirty="0">
                    <a:solidFill>
                      <a:srgbClr val="000000"/>
                    </a:solidFill>
                    <a:latin typeface="HG丸ｺﾞｼｯｸM-PRO" panose="020F0600000000000000" pitchFamily="50" charset="-128"/>
                    <a:ea typeface="HG丸ｺﾞｼｯｸM-PRO" panose="020F0600000000000000" pitchFamily="50" charset="-128"/>
                  </a:rPr>
                  <a:t>，</a:t>
                </a:r>
                <a14:m>
                  <m:oMath xmlns:m="http://schemas.openxmlformats.org/officeDocument/2006/math">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𝒗</m:t>
                        </m:r>
                      </m:e>
                      <m:sub>
                        <m:r>
                          <a:rPr lang="en-US" altLang="ja-JP" sz="3200" b="1" i="1" smtClean="0">
                            <a:solidFill>
                              <a:srgbClr val="FF0000"/>
                            </a:solidFill>
                            <a:latin typeface="Cambria Math" panose="02040503050406030204" pitchFamily="18" charset="0"/>
                          </a:rPr>
                          <m:t>𝒚</m:t>
                        </m:r>
                      </m:sub>
                    </m:sSub>
                  </m:oMath>
                </a14:m>
                <a:r>
                  <a:rPr lang="ja-JP" altLang="en-US" sz="3200" dirty="0">
                    <a:solidFill>
                      <a:srgbClr val="000000"/>
                    </a:solidFill>
                    <a:latin typeface="HG丸ｺﾞｼｯｸM-PRO" panose="020F0600000000000000" pitchFamily="50" charset="-128"/>
                    <a:ea typeface="HG丸ｺﾞｼｯｸM-PRO" panose="020F0600000000000000" pitchFamily="50" charset="-128"/>
                  </a:rPr>
                  <a:t>）をそれぞれ求めなさい。</a:t>
                </a:r>
              </a:p>
            </p:txBody>
          </p:sp>
        </mc:Choice>
        <mc:Fallback xmlns="">
          <p:sp>
            <p:nvSpPr>
              <p:cNvPr id="9" name="正方形/長方形 8">
                <a:extLst>
                  <a:ext uri="{FF2B5EF4-FFF2-40B4-BE49-F238E27FC236}">
                    <a16:creationId xmlns:a16="http://schemas.microsoft.com/office/drawing/2014/main" id="{3C1FACA2-7374-4AD6-8D0C-117DB0CB72F8}"/>
                  </a:ext>
                </a:extLst>
              </p:cNvPr>
              <p:cNvSpPr>
                <a:spLocks noRot="1" noChangeAspect="1" noMove="1" noResize="1" noEditPoints="1" noAdjustHandles="1" noChangeArrowheads="1" noChangeShapeType="1" noTextEdit="1"/>
              </p:cNvSpPr>
              <p:nvPr/>
            </p:nvSpPr>
            <p:spPr>
              <a:xfrm>
                <a:off x="282226" y="760388"/>
                <a:ext cx="11627548" cy="1122295"/>
              </a:xfrm>
              <a:prstGeom prst="rect">
                <a:avLst/>
              </a:prstGeom>
              <a:blipFill>
                <a:blip r:embed="rId3"/>
                <a:stretch>
                  <a:fillRect l="-1310" t="-9239" r="-1310" b="-1684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27E53035-BC6C-4342-A08B-62BA21943528}"/>
                  </a:ext>
                </a:extLst>
              </p:cNvPr>
              <p:cNvSpPr/>
              <p:nvPr/>
            </p:nvSpPr>
            <p:spPr>
              <a:xfrm>
                <a:off x="4481512" y="5413685"/>
                <a:ext cx="6167649" cy="6992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3200" b="1" i="1" smtClean="0">
                              <a:solidFill>
                                <a:srgbClr val="FF0000"/>
                              </a:solidFill>
                              <a:latin typeface="Cambria Math" panose="02040503050406030204" pitchFamily="18" charset="0"/>
                            </a:rPr>
                          </m:ctrlPr>
                        </m:dPr>
                        <m:e>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𝒗</m:t>
                              </m:r>
                            </m:e>
                            <m:sub>
                              <m:r>
                                <a:rPr lang="en-US" altLang="ja-JP" sz="3200" b="1" i="1">
                                  <a:solidFill>
                                    <a:srgbClr val="FF0000"/>
                                  </a:solidFill>
                                  <a:latin typeface="Cambria Math" panose="02040503050406030204" pitchFamily="18" charset="0"/>
                                </a:rPr>
                                <m:t>𝒙</m:t>
                              </m:r>
                            </m:sub>
                          </m:sSub>
                          <m:r>
                            <a:rPr lang="en-US" altLang="ja-JP" sz="3200" b="1" i="1" smtClean="0">
                              <a:solidFill>
                                <a:srgbClr val="FF0000"/>
                              </a:solidFill>
                              <a:latin typeface="Cambria Math" panose="02040503050406030204" pitchFamily="18" charset="0"/>
                            </a:rPr>
                            <m:t>,</m:t>
                          </m:r>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𝒗</m:t>
                              </m:r>
                            </m:e>
                            <m:sub>
                              <m:r>
                                <a:rPr lang="en-US" altLang="ja-JP" sz="3200" b="1" i="1" smtClean="0">
                                  <a:solidFill>
                                    <a:srgbClr val="FF0000"/>
                                  </a:solidFill>
                                  <a:latin typeface="Cambria Math" panose="02040503050406030204" pitchFamily="18" charset="0"/>
                                </a:rPr>
                                <m:t>𝒚</m:t>
                              </m:r>
                            </m:sub>
                          </m:sSub>
                        </m:e>
                      </m:d>
                      <m:r>
                        <a:rPr lang="en-US" altLang="ja-JP" sz="3200" b="1" i="1" smtClean="0">
                          <a:solidFill>
                            <a:srgbClr val="FF0000"/>
                          </a:solidFill>
                          <a:latin typeface="Cambria Math" panose="02040503050406030204" pitchFamily="18" charset="0"/>
                        </a:rPr>
                        <m:t>=</m:t>
                      </m:r>
                      <m:d>
                        <m:dPr>
                          <m:ctrlPr>
                            <a:rPr lang="en-US" altLang="ja-JP" sz="3200" b="1" i="1" smtClean="0">
                              <a:solidFill>
                                <a:srgbClr val="FF0000"/>
                              </a:solidFill>
                              <a:latin typeface="Cambria Math" panose="02040503050406030204" pitchFamily="18" charset="0"/>
                            </a:rPr>
                          </m:ctrlPr>
                        </m:dPr>
                        <m:e>
                          <m:r>
                            <a:rPr lang="en-US" altLang="ja-JP" sz="3200" b="1" i="1">
                              <a:solidFill>
                                <a:srgbClr val="FF0000"/>
                              </a:solidFill>
                              <a:latin typeface="Cambria Math" panose="02040503050406030204" pitchFamily="18" charset="0"/>
                              <a:ea typeface="ＭＳ ゴシック" panose="020B0609070205080204" pitchFamily="49" charset="-128"/>
                            </a:rPr>
                            <m:t>𝟗</m:t>
                          </m:r>
                          <m:r>
                            <a:rPr lang="en-US" altLang="ja-JP" sz="3200" b="1" i="1">
                              <a:solidFill>
                                <a:srgbClr val="FF0000"/>
                              </a:solidFill>
                              <a:latin typeface="Cambria Math" panose="02040503050406030204" pitchFamily="18" charset="0"/>
                              <a:ea typeface="ＭＳ ゴシック" panose="020B0609070205080204" pitchFamily="49" charset="-128"/>
                            </a:rPr>
                            <m:t>.</m:t>
                          </m:r>
                          <m:r>
                            <a:rPr lang="en-US" altLang="ja-JP" sz="3200" b="1" i="1">
                              <a:solidFill>
                                <a:srgbClr val="FF0000"/>
                              </a:solidFill>
                              <a:latin typeface="Cambria Math" panose="02040503050406030204" pitchFamily="18" charset="0"/>
                              <a:ea typeface="ＭＳ ゴシック" panose="020B0609070205080204" pitchFamily="49" charset="-128"/>
                            </a:rPr>
                            <m:t>𝟖</m:t>
                          </m:r>
                          <m:rad>
                            <m:radPr>
                              <m:degHide m:val="on"/>
                              <m:ctrlPr>
                                <a:rPr lang="en-US" altLang="ja-JP" sz="3200" b="1" i="1">
                                  <a:solidFill>
                                    <a:srgbClr val="FF0000"/>
                                  </a:solidFill>
                                  <a:latin typeface="Cambria Math" panose="02040503050406030204" pitchFamily="18" charset="0"/>
                                  <a:ea typeface="ＭＳ ゴシック" panose="020B0609070205080204" pitchFamily="49" charset="-128"/>
                                </a:rPr>
                              </m:ctrlPr>
                            </m:radPr>
                            <m:deg/>
                            <m:e>
                              <m:r>
                                <a:rPr lang="en-US" altLang="ja-JP" sz="3200" b="1" i="1">
                                  <a:solidFill>
                                    <a:srgbClr val="FF0000"/>
                                  </a:solidFill>
                                  <a:latin typeface="Cambria Math" panose="02040503050406030204" pitchFamily="18" charset="0"/>
                                  <a:ea typeface="ＭＳ ゴシック" panose="020B0609070205080204" pitchFamily="49" charset="-128"/>
                                </a:rPr>
                                <m:t>𝟑</m:t>
                              </m:r>
                            </m:e>
                          </m:rad>
                          <m:r>
                            <a:rPr lang="en-US" altLang="ja-JP" sz="3200" b="1" i="1" smtClean="0">
                              <a:solidFill>
                                <a:srgbClr val="FF0000"/>
                              </a:solidFill>
                              <a:latin typeface="Cambria Math" panose="02040503050406030204" pitchFamily="18" charset="0"/>
                              <a:ea typeface="ＭＳ ゴシック" panose="020B0609070205080204" pitchFamily="49" charset="-128"/>
                            </a:rPr>
                            <m:t>,−</m:t>
                          </m:r>
                          <m:r>
                            <a:rPr lang="en-US" altLang="ja-JP" sz="3200" b="1" i="1" smtClean="0">
                              <a:solidFill>
                                <a:srgbClr val="FF0000"/>
                              </a:solidFill>
                              <a:latin typeface="Cambria Math" panose="02040503050406030204" pitchFamily="18" charset="0"/>
                              <a:ea typeface="ＭＳ ゴシック" panose="020B0609070205080204" pitchFamily="49" charset="-128"/>
                            </a:rPr>
                            <m:t>𝟏𝟗</m:t>
                          </m:r>
                          <m:r>
                            <a:rPr lang="en-US" altLang="ja-JP" sz="3200" b="1" i="1" smtClean="0">
                              <a:solidFill>
                                <a:srgbClr val="FF0000"/>
                              </a:solidFill>
                              <a:latin typeface="Cambria Math" panose="02040503050406030204" pitchFamily="18" charset="0"/>
                              <a:ea typeface="ＭＳ ゴシック" panose="020B0609070205080204" pitchFamily="49" charset="-128"/>
                            </a:rPr>
                            <m:t>.</m:t>
                          </m:r>
                          <m:r>
                            <a:rPr lang="en-US" altLang="ja-JP" sz="3200" b="1" i="1" smtClean="0">
                              <a:solidFill>
                                <a:srgbClr val="FF0000"/>
                              </a:solidFill>
                              <a:latin typeface="Cambria Math" panose="02040503050406030204" pitchFamily="18" charset="0"/>
                              <a:ea typeface="ＭＳ ゴシック" panose="020B0609070205080204" pitchFamily="49" charset="-128"/>
                            </a:rPr>
                            <m:t>𝟔</m:t>
                          </m:r>
                        </m:e>
                      </m:d>
                      <m:r>
                        <a:rPr lang="en-US" altLang="ja-JP" sz="3200" b="1" i="1" smtClean="0">
                          <a:solidFill>
                            <a:srgbClr val="FF0000"/>
                          </a:solidFill>
                          <a:latin typeface="Cambria Math" panose="02040503050406030204" pitchFamily="18" charset="0"/>
                          <a:ea typeface="ＭＳ ゴシック" panose="020B0609070205080204" pitchFamily="49" charset="-128"/>
                        </a:rPr>
                        <m:t>[</m:t>
                      </m:r>
                      <m:r>
                        <a:rPr lang="en-US" altLang="ja-JP" sz="3200" b="1" i="1" smtClean="0">
                          <a:solidFill>
                            <a:srgbClr val="FF0000"/>
                          </a:solidFill>
                          <a:latin typeface="Cambria Math" panose="02040503050406030204" pitchFamily="18" charset="0"/>
                          <a:ea typeface="ＭＳ ゴシック" panose="020B0609070205080204" pitchFamily="49" charset="-128"/>
                        </a:rPr>
                        <m:t>𝒎</m:t>
                      </m:r>
                      <m:r>
                        <a:rPr lang="en-US" altLang="ja-JP" sz="3200" b="1" i="1" smtClean="0">
                          <a:solidFill>
                            <a:srgbClr val="FF0000"/>
                          </a:solidFill>
                          <a:latin typeface="Cambria Math" panose="02040503050406030204" pitchFamily="18" charset="0"/>
                          <a:ea typeface="ＭＳ ゴシック" panose="020B0609070205080204" pitchFamily="49" charset="-128"/>
                        </a:rPr>
                        <m:t>/</m:t>
                      </m:r>
                      <m:r>
                        <a:rPr lang="en-US" altLang="ja-JP" sz="3200" b="1" i="1" smtClean="0">
                          <a:solidFill>
                            <a:srgbClr val="FF0000"/>
                          </a:solidFill>
                          <a:latin typeface="Cambria Math" panose="02040503050406030204" pitchFamily="18" charset="0"/>
                          <a:ea typeface="ＭＳ ゴシック" panose="020B0609070205080204" pitchFamily="49" charset="-128"/>
                        </a:rPr>
                        <m:t>𝒔</m:t>
                      </m:r>
                      <m:r>
                        <a:rPr lang="en-US" altLang="ja-JP" sz="3200" b="1" i="1" smtClean="0">
                          <a:solidFill>
                            <a:srgbClr val="FF0000"/>
                          </a:solidFill>
                          <a:latin typeface="Cambria Math" panose="02040503050406030204" pitchFamily="18" charset="0"/>
                          <a:ea typeface="ＭＳ ゴシック" panose="020B0609070205080204" pitchFamily="49" charset="-128"/>
                        </a:rPr>
                        <m:t>]</m:t>
                      </m:r>
                    </m:oMath>
                  </m:oMathPara>
                </a14:m>
                <a:endParaRPr lang="ja-JP" altLang="en-US" sz="3200" dirty="0">
                  <a:ea typeface="HG丸ｺﾞｼｯｸM-PRO" panose="020F0600000000000000" pitchFamily="50" charset="-128"/>
                </a:endParaRPr>
              </a:p>
            </p:txBody>
          </p:sp>
        </mc:Choice>
        <mc:Fallback xmlns="">
          <p:sp>
            <p:nvSpPr>
              <p:cNvPr id="10" name="正方形/長方形 9">
                <a:extLst>
                  <a:ext uri="{FF2B5EF4-FFF2-40B4-BE49-F238E27FC236}">
                    <a16:creationId xmlns:a16="http://schemas.microsoft.com/office/drawing/2014/main" id="{27E53035-BC6C-4342-A08B-62BA21943528}"/>
                  </a:ext>
                </a:extLst>
              </p:cNvPr>
              <p:cNvSpPr>
                <a:spLocks noRot="1" noChangeAspect="1" noMove="1" noResize="1" noEditPoints="1" noAdjustHandles="1" noChangeArrowheads="1" noChangeShapeType="1" noTextEdit="1"/>
              </p:cNvSpPr>
              <p:nvPr/>
            </p:nvSpPr>
            <p:spPr>
              <a:xfrm>
                <a:off x="4481512" y="5413685"/>
                <a:ext cx="6167649" cy="699294"/>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EDFE3FCE-150B-4722-8845-B30A06AF6871}"/>
                  </a:ext>
                </a:extLst>
              </p:cNvPr>
              <p:cNvSpPr/>
              <p:nvPr/>
            </p:nvSpPr>
            <p:spPr>
              <a:xfrm>
                <a:off x="1448337" y="2628375"/>
                <a:ext cx="101425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𝒗</m:t>
                          </m:r>
                        </m:e>
                        <m:sub>
                          <m:r>
                            <a:rPr lang="en-US" altLang="ja-JP" sz="2800" b="1" i="1">
                              <a:solidFill>
                                <a:srgbClr val="FF0000"/>
                              </a:solidFill>
                              <a:latin typeface="Cambria Math" panose="02040503050406030204" pitchFamily="18" charset="0"/>
                            </a:rPr>
                            <m:t>𝒙</m:t>
                          </m:r>
                        </m:sub>
                      </m:sSub>
                      <m:r>
                        <a:rPr lang="en-US" altLang="ja-JP" sz="2800" b="1" i="1" smtClean="0">
                          <a:solidFill>
                            <a:srgbClr val="FF0000"/>
                          </a:solidFill>
                          <a:latin typeface="Cambria Math" panose="02040503050406030204" pitchFamily="18" charset="0"/>
                        </a:rPr>
                        <m:t>=</m:t>
                      </m:r>
                    </m:oMath>
                  </m:oMathPara>
                </a14:m>
                <a:endParaRPr lang="ja-JP" altLang="en-US" sz="2800" dirty="0">
                  <a:solidFill>
                    <a:srgbClr val="FF0000"/>
                  </a:solidFill>
                  <a:ea typeface="HG丸ｺﾞｼｯｸM-PRO" panose="020F0600000000000000" pitchFamily="50" charset="-128"/>
                </a:endParaRPr>
              </a:p>
            </p:txBody>
          </p:sp>
        </mc:Choice>
        <mc:Fallback xmlns="">
          <p:sp>
            <p:nvSpPr>
              <p:cNvPr id="11" name="正方形/長方形 10">
                <a:extLst>
                  <a:ext uri="{FF2B5EF4-FFF2-40B4-BE49-F238E27FC236}">
                    <a16:creationId xmlns:a16="http://schemas.microsoft.com/office/drawing/2014/main" id="{EDFE3FCE-150B-4722-8845-B30A06AF6871}"/>
                  </a:ext>
                </a:extLst>
              </p:cNvPr>
              <p:cNvSpPr>
                <a:spLocks noRot="1" noChangeAspect="1" noMove="1" noResize="1" noEditPoints="1" noAdjustHandles="1" noChangeArrowheads="1" noChangeShapeType="1" noTextEdit="1"/>
              </p:cNvSpPr>
              <p:nvPr/>
            </p:nvSpPr>
            <p:spPr>
              <a:xfrm>
                <a:off x="1448337" y="2628375"/>
                <a:ext cx="1014252" cy="523220"/>
              </a:xfrm>
              <a:prstGeom prst="rect">
                <a:avLst/>
              </a:prstGeom>
              <a:blipFill>
                <a:blip r:embed="rId5"/>
                <a:stretch>
                  <a:fillRect/>
                </a:stretch>
              </a:blipFill>
            </p:spPr>
            <p:txBody>
              <a:bodyPr/>
              <a:lstStyle/>
              <a:p>
                <a:r>
                  <a:rPr lang="ja-JP" altLang="en-US">
                    <a:noFill/>
                  </a:rPr>
                  <a:t> </a:t>
                </a:r>
              </a:p>
            </p:txBody>
          </p:sp>
        </mc:Fallback>
      </mc:AlternateContent>
      <p:sp>
        <p:nvSpPr>
          <p:cNvPr id="12" name="正方形/長方形 11">
            <a:extLst>
              <a:ext uri="{FF2B5EF4-FFF2-40B4-BE49-F238E27FC236}">
                <a16:creationId xmlns:a16="http://schemas.microsoft.com/office/drawing/2014/main" id="{1EB028E2-C217-4A0E-9EC7-2B4DF330A5AA}"/>
              </a:ext>
            </a:extLst>
          </p:cNvPr>
          <p:cNvSpPr/>
          <p:nvPr/>
        </p:nvSpPr>
        <p:spPr>
          <a:xfrm>
            <a:off x="629465" y="1983440"/>
            <a:ext cx="2745947" cy="584775"/>
          </a:xfrm>
          <a:prstGeom prst="rect">
            <a:avLst/>
          </a:prstGeom>
          <a:solidFill>
            <a:srgbClr val="FF0000"/>
          </a:solidFill>
        </p:spPr>
        <p:txBody>
          <a:bodyPr wrap="square">
            <a:spAutoFit/>
          </a:bodyPr>
          <a:lstStyle/>
          <a:p>
            <a:pPr algn="ctr"/>
            <a:r>
              <a:rPr lang="ja-JP" altLang="en-US" sz="3200" b="1" dirty="0">
                <a:solidFill>
                  <a:schemeClr val="bg1"/>
                </a:solidFill>
                <a:ea typeface="HG丸ｺﾞｼｯｸM-PRO" panose="020F0600000000000000" pitchFamily="50" charset="-128"/>
              </a:rPr>
              <a:t>水平成分</a:t>
            </a:r>
            <a:endParaRPr lang="en-US" altLang="ja-JP" sz="3200" b="1" dirty="0">
              <a:solidFill>
                <a:schemeClr val="bg1"/>
              </a:solidFill>
              <a:ea typeface="HG丸ｺﾞｼｯｸM-PRO" panose="020F0600000000000000" pitchFamily="50" charset="-128"/>
            </a:endParaRPr>
          </a:p>
        </p:txBody>
      </p:sp>
      <p:sp>
        <p:nvSpPr>
          <p:cNvPr id="13" name="正方形/長方形 12">
            <a:extLst>
              <a:ext uri="{FF2B5EF4-FFF2-40B4-BE49-F238E27FC236}">
                <a16:creationId xmlns:a16="http://schemas.microsoft.com/office/drawing/2014/main" id="{F7D81FC3-C44E-411E-83D0-99874A4C9026}"/>
              </a:ext>
            </a:extLst>
          </p:cNvPr>
          <p:cNvSpPr/>
          <p:nvPr/>
        </p:nvSpPr>
        <p:spPr>
          <a:xfrm>
            <a:off x="629465" y="3429000"/>
            <a:ext cx="2745947" cy="584775"/>
          </a:xfrm>
          <a:prstGeom prst="rect">
            <a:avLst/>
          </a:prstGeom>
          <a:solidFill>
            <a:srgbClr val="FF0000"/>
          </a:solidFill>
        </p:spPr>
        <p:txBody>
          <a:bodyPr wrap="square">
            <a:spAutoFit/>
          </a:bodyPr>
          <a:lstStyle/>
          <a:p>
            <a:pPr algn="ctr"/>
            <a:r>
              <a:rPr lang="ja-JP" altLang="en-US" sz="3200" b="1" dirty="0">
                <a:solidFill>
                  <a:schemeClr val="bg1"/>
                </a:solidFill>
                <a:ea typeface="HG丸ｺﾞｼｯｸM-PRO" panose="020F0600000000000000" pitchFamily="50" charset="-128"/>
              </a:rPr>
              <a:t>鉛直成分</a:t>
            </a:r>
            <a:endParaRPr lang="en-US" altLang="ja-JP" sz="3200" b="1" dirty="0">
              <a:solidFill>
                <a:schemeClr val="bg1"/>
              </a:solidFill>
              <a:ea typeface="HG丸ｺﾞｼｯｸM-PRO" panose="020F0600000000000000" pitchFamily="50" charset="-128"/>
            </a:endParaRPr>
          </a:p>
        </p:txBody>
      </p:sp>
      <p:sp>
        <p:nvSpPr>
          <p:cNvPr id="14" name="正方形/長方形 13">
            <a:extLst>
              <a:ext uri="{FF2B5EF4-FFF2-40B4-BE49-F238E27FC236}">
                <a16:creationId xmlns:a16="http://schemas.microsoft.com/office/drawing/2014/main" id="{91B5B9F6-2B86-4842-A913-40F0664B17C5}"/>
              </a:ext>
            </a:extLst>
          </p:cNvPr>
          <p:cNvSpPr/>
          <p:nvPr/>
        </p:nvSpPr>
        <p:spPr>
          <a:xfrm>
            <a:off x="3464551" y="2012883"/>
            <a:ext cx="4868958" cy="584775"/>
          </a:xfrm>
          <a:prstGeom prst="rect">
            <a:avLst/>
          </a:prstGeom>
          <a:solidFill>
            <a:schemeClr val="bg1"/>
          </a:solidFill>
        </p:spPr>
        <p:txBody>
          <a:bodyPr wrap="square">
            <a:spAutoFit/>
          </a:bodyPr>
          <a:lstStyle/>
          <a:p>
            <a:pPr algn="ctr"/>
            <a:r>
              <a:rPr lang="ja-JP" altLang="en-US" sz="3200" b="1" dirty="0">
                <a:ea typeface="HG丸ｺﾞｼｯｸM-PRO" panose="020F0600000000000000" pitchFamily="50" charset="-128"/>
              </a:rPr>
              <a:t>等速直線運動だから一定</a:t>
            </a:r>
            <a:endParaRPr lang="en-US" altLang="ja-JP" sz="3200" b="1" dirty="0">
              <a:ea typeface="HG丸ｺﾞｼｯｸM-PRO" panose="020F0600000000000000" pitchFamily="50" charset="-128"/>
            </a:endParaRPr>
          </a:p>
        </p:txBody>
      </p:sp>
      <p:sp>
        <p:nvSpPr>
          <p:cNvPr id="15" name="正方形/長方形 14">
            <a:extLst>
              <a:ext uri="{FF2B5EF4-FFF2-40B4-BE49-F238E27FC236}">
                <a16:creationId xmlns:a16="http://schemas.microsoft.com/office/drawing/2014/main" id="{3E801A14-1964-41E2-94F3-4428B8E59295}"/>
              </a:ext>
            </a:extLst>
          </p:cNvPr>
          <p:cNvSpPr/>
          <p:nvPr/>
        </p:nvSpPr>
        <p:spPr>
          <a:xfrm>
            <a:off x="3464551" y="3458443"/>
            <a:ext cx="2706858" cy="523220"/>
          </a:xfrm>
          <a:prstGeom prst="rect">
            <a:avLst/>
          </a:prstGeom>
          <a:solidFill>
            <a:schemeClr val="bg1"/>
          </a:solidFill>
        </p:spPr>
        <p:txBody>
          <a:bodyPr wrap="square">
            <a:spAutoFit/>
          </a:bodyPr>
          <a:lstStyle/>
          <a:p>
            <a:pPr algn="ctr"/>
            <a:r>
              <a:rPr lang="ja-JP" altLang="en-US" sz="2800" b="1" dirty="0">
                <a:ea typeface="HG丸ｺﾞｼｯｸM-PRO" panose="020F0600000000000000" pitchFamily="50" charset="-128"/>
              </a:rPr>
              <a:t>鉛直投げ上げ</a:t>
            </a:r>
            <a:endParaRPr lang="en-US" altLang="ja-JP" sz="2800" b="1"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05F3716C-A611-420A-A106-1187C3CC6CF1}"/>
                  </a:ext>
                </a:extLst>
              </p:cNvPr>
              <p:cNvSpPr/>
              <p:nvPr/>
            </p:nvSpPr>
            <p:spPr>
              <a:xfrm>
                <a:off x="2419703" y="2580940"/>
                <a:ext cx="2323393" cy="5739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𝒗</m:t>
                          </m:r>
                        </m:e>
                        <m:sub>
                          <m:r>
                            <a:rPr lang="en-US" altLang="ja-JP" sz="2800" b="1" i="1">
                              <a:solidFill>
                                <a:srgbClr val="FF0000"/>
                              </a:solidFill>
                              <a:latin typeface="Cambria Math" panose="02040503050406030204" pitchFamily="18" charset="0"/>
                            </a:rPr>
                            <m:t>𝟎</m:t>
                          </m:r>
                          <m:r>
                            <a:rPr lang="en-US" altLang="ja-JP" sz="2800" b="1" i="1">
                              <a:solidFill>
                                <a:srgbClr val="FF0000"/>
                              </a:solidFill>
                              <a:latin typeface="Cambria Math" panose="02040503050406030204" pitchFamily="18" charset="0"/>
                            </a:rPr>
                            <m:t>𝒙</m:t>
                          </m:r>
                        </m:sub>
                      </m:sSub>
                      <m:r>
                        <a:rPr lang="en-US" altLang="ja-JP" sz="2800" b="1" i="1" smtClean="0">
                          <a:solidFill>
                            <a:srgbClr val="FF0000"/>
                          </a:solidFill>
                          <a:latin typeface="Cambria Math" panose="02040503050406030204" pitchFamily="18" charset="0"/>
                        </a:rPr>
                        <m:t>=</m:t>
                      </m:r>
                      <m:r>
                        <a:rPr lang="en-US" altLang="ja-JP" sz="2800" b="1" i="1">
                          <a:solidFill>
                            <a:srgbClr val="FF0000"/>
                          </a:solidFill>
                          <a:latin typeface="Cambria Math" panose="02040503050406030204" pitchFamily="18" charset="0"/>
                          <a:ea typeface="ＭＳ ゴシック" panose="020B0609070205080204" pitchFamily="49" charset="-128"/>
                        </a:rPr>
                        <m:t>𝟗</m:t>
                      </m:r>
                      <m:r>
                        <a:rPr lang="en-US" altLang="ja-JP" sz="2800" b="1" i="1">
                          <a:solidFill>
                            <a:srgbClr val="FF0000"/>
                          </a:solidFill>
                          <a:latin typeface="Cambria Math" panose="02040503050406030204" pitchFamily="18" charset="0"/>
                          <a:ea typeface="ＭＳ ゴシック" panose="020B0609070205080204" pitchFamily="49" charset="-128"/>
                        </a:rPr>
                        <m:t>.</m:t>
                      </m:r>
                      <m:r>
                        <a:rPr lang="en-US" altLang="ja-JP" sz="2800" b="1" i="1">
                          <a:solidFill>
                            <a:srgbClr val="FF0000"/>
                          </a:solidFill>
                          <a:latin typeface="Cambria Math" panose="02040503050406030204" pitchFamily="18" charset="0"/>
                          <a:ea typeface="ＭＳ ゴシック" panose="020B0609070205080204" pitchFamily="49" charset="-128"/>
                        </a:rPr>
                        <m:t>𝟖</m:t>
                      </m:r>
                      <m:rad>
                        <m:radPr>
                          <m:degHide m:val="on"/>
                          <m:ctrlPr>
                            <a:rPr lang="en-US" altLang="ja-JP" sz="2800" b="1" i="1">
                              <a:solidFill>
                                <a:srgbClr val="FF0000"/>
                              </a:solidFill>
                              <a:latin typeface="Cambria Math" panose="02040503050406030204" pitchFamily="18" charset="0"/>
                              <a:ea typeface="ＭＳ ゴシック" panose="020B0609070205080204" pitchFamily="49" charset="-128"/>
                            </a:rPr>
                          </m:ctrlPr>
                        </m:radPr>
                        <m:deg/>
                        <m:e>
                          <m:r>
                            <a:rPr lang="en-US" altLang="ja-JP" sz="2800" b="1" i="1">
                              <a:solidFill>
                                <a:srgbClr val="FF0000"/>
                              </a:solidFill>
                              <a:latin typeface="Cambria Math" panose="02040503050406030204" pitchFamily="18" charset="0"/>
                              <a:ea typeface="ＭＳ ゴシック" panose="020B0609070205080204" pitchFamily="49" charset="-128"/>
                            </a:rPr>
                            <m:t>𝟑</m:t>
                          </m:r>
                        </m:e>
                      </m:rad>
                    </m:oMath>
                  </m:oMathPara>
                </a14:m>
                <a:endParaRPr lang="ja-JP" altLang="en-US" sz="28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6" name="正方形/長方形 15">
                <a:extLst>
                  <a:ext uri="{FF2B5EF4-FFF2-40B4-BE49-F238E27FC236}">
                    <a16:creationId xmlns:a16="http://schemas.microsoft.com/office/drawing/2014/main" id="{05F3716C-A611-420A-A106-1187C3CC6CF1}"/>
                  </a:ext>
                </a:extLst>
              </p:cNvPr>
              <p:cNvSpPr>
                <a:spLocks noRot="1" noChangeAspect="1" noMove="1" noResize="1" noEditPoints="1" noAdjustHandles="1" noChangeArrowheads="1" noChangeShapeType="1" noTextEdit="1"/>
              </p:cNvSpPr>
              <p:nvPr/>
            </p:nvSpPr>
            <p:spPr>
              <a:xfrm>
                <a:off x="2419703" y="2580940"/>
                <a:ext cx="2323393" cy="573940"/>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BFFF55D8-0D85-4D33-9B6F-26C4F3B93176}"/>
                  </a:ext>
                </a:extLst>
              </p:cNvPr>
              <p:cNvSpPr/>
              <p:nvPr/>
            </p:nvSpPr>
            <p:spPr>
              <a:xfrm>
                <a:off x="1904973" y="4777130"/>
                <a:ext cx="436965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𝟗</m:t>
                      </m:r>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𝟖</m:t>
                      </m:r>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𝟗</m:t>
                      </m:r>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𝟖</m:t>
                      </m:r>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𝟑</m:t>
                      </m:r>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𝟏𝟗</m:t>
                      </m:r>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𝟔</m:t>
                      </m:r>
                    </m:oMath>
                  </m:oMathPara>
                </a14:m>
                <a:endParaRPr lang="ja-JP" altLang="en-US" sz="28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7" name="正方形/長方形 16">
                <a:extLst>
                  <a:ext uri="{FF2B5EF4-FFF2-40B4-BE49-F238E27FC236}">
                    <a16:creationId xmlns:a16="http://schemas.microsoft.com/office/drawing/2014/main" id="{BFFF55D8-0D85-4D33-9B6F-26C4F3B93176}"/>
                  </a:ext>
                </a:extLst>
              </p:cNvPr>
              <p:cNvSpPr>
                <a:spLocks noRot="1" noChangeAspect="1" noMove="1" noResize="1" noEditPoints="1" noAdjustHandles="1" noChangeArrowheads="1" noChangeShapeType="1" noTextEdit="1"/>
              </p:cNvSpPr>
              <p:nvPr/>
            </p:nvSpPr>
            <p:spPr>
              <a:xfrm>
                <a:off x="1904973" y="4777130"/>
                <a:ext cx="4369658" cy="523220"/>
              </a:xfrm>
              <a:prstGeom prst="rect">
                <a:avLst/>
              </a:prstGeom>
              <a:blipFill>
                <a:blip r:embed="rId7"/>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162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animBg="1"/>
      <p:bldP spid="13" grpId="0" animBg="1"/>
      <p:bldP spid="14" grpId="0" animBg="1"/>
      <p:bldP spid="15"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３．水平投射～１０円玉の実験</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3</a:t>
            </a:fld>
            <a:endParaRPr kumimoji="1" lang="ja-JP" altLang="en-US"/>
          </a:p>
        </p:txBody>
      </p:sp>
      <p:sp>
        <p:nvSpPr>
          <p:cNvPr id="10" name="正方形/長方形 9">
            <a:extLst>
              <a:ext uri="{FF2B5EF4-FFF2-40B4-BE49-F238E27FC236}">
                <a16:creationId xmlns:a16="http://schemas.microsoft.com/office/drawing/2014/main" id="{37C5427D-1432-4D16-8F8B-54A384040BFC}"/>
              </a:ext>
            </a:extLst>
          </p:cNvPr>
          <p:cNvSpPr/>
          <p:nvPr/>
        </p:nvSpPr>
        <p:spPr>
          <a:xfrm>
            <a:off x="7770119" y="4988643"/>
            <a:ext cx="1430931" cy="8515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13" name="正方形/長方形 12">
            <a:extLst>
              <a:ext uri="{FF2B5EF4-FFF2-40B4-BE49-F238E27FC236}">
                <a16:creationId xmlns:a16="http://schemas.microsoft.com/office/drawing/2014/main" id="{A5413AE0-D4ED-445F-94B5-399C80C8FBCD}"/>
              </a:ext>
            </a:extLst>
          </p:cNvPr>
          <p:cNvSpPr/>
          <p:nvPr/>
        </p:nvSpPr>
        <p:spPr>
          <a:xfrm>
            <a:off x="8462724" y="1588146"/>
            <a:ext cx="45719" cy="42520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14" name="正方形/長方形 13">
            <a:extLst>
              <a:ext uri="{FF2B5EF4-FFF2-40B4-BE49-F238E27FC236}">
                <a16:creationId xmlns:a16="http://schemas.microsoft.com/office/drawing/2014/main" id="{B4534714-2623-4BCB-AFD8-75BAD189BEB7}"/>
              </a:ext>
            </a:extLst>
          </p:cNvPr>
          <p:cNvSpPr/>
          <p:nvPr/>
        </p:nvSpPr>
        <p:spPr>
          <a:xfrm>
            <a:off x="10317438" y="5237946"/>
            <a:ext cx="1430931"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15" name="正方形/長方形 14">
            <a:extLst>
              <a:ext uri="{FF2B5EF4-FFF2-40B4-BE49-F238E27FC236}">
                <a16:creationId xmlns:a16="http://schemas.microsoft.com/office/drawing/2014/main" id="{89CE9C2F-10A8-4E7D-84AB-B107A82C79CF}"/>
              </a:ext>
            </a:extLst>
          </p:cNvPr>
          <p:cNvSpPr/>
          <p:nvPr/>
        </p:nvSpPr>
        <p:spPr>
          <a:xfrm>
            <a:off x="11025785" y="4682208"/>
            <a:ext cx="45719" cy="5557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16" name="楕円 15">
            <a:extLst>
              <a:ext uri="{FF2B5EF4-FFF2-40B4-BE49-F238E27FC236}">
                <a16:creationId xmlns:a16="http://schemas.microsoft.com/office/drawing/2014/main" id="{F9852C85-4E27-49C1-8908-3AE02914160E}"/>
              </a:ext>
            </a:extLst>
          </p:cNvPr>
          <p:cNvSpPr/>
          <p:nvPr/>
        </p:nvSpPr>
        <p:spPr>
          <a:xfrm>
            <a:off x="7859115" y="5166636"/>
            <a:ext cx="504899" cy="50489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17" name="楕円 16">
            <a:extLst>
              <a:ext uri="{FF2B5EF4-FFF2-40B4-BE49-F238E27FC236}">
                <a16:creationId xmlns:a16="http://schemas.microsoft.com/office/drawing/2014/main" id="{096E3331-12DC-4791-B7FF-11F94B6655CD}"/>
              </a:ext>
            </a:extLst>
          </p:cNvPr>
          <p:cNvSpPr/>
          <p:nvPr/>
        </p:nvSpPr>
        <p:spPr>
          <a:xfrm>
            <a:off x="8602297" y="5166636"/>
            <a:ext cx="504899" cy="50489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18" name="正方形/長方形 17">
            <a:extLst>
              <a:ext uri="{FF2B5EF4-FFF2-40B4-BE49-F238E27FC236}">
                <a16:creationId xmlns:a16="http://schemas.microsoft.com/office/drawing/2014/main" id="{3C344BFD-80C2-4968-8785-9183465B5054}"/>
              </a:ext>
            </a:extLst>
          </p:cNvPr>
          <p:cNvSpPr/>
          <p:nvPr/>
        </p:nvSpPr>
        <p:spPr>
          <a:xfrm>
            <a:off x="10421632" y="5169367"/>
            <a:ext cx="476976" cy="685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19" name="正方形/長方形 18">
            <a:extLst>
              <a:ext uri="{FF2B5EF4-FFF2-40B4-BE49-F238E27FC236}">
                <a16:creationId xmlns:a16="http://schemas.microsoft.com/office/drawing/2014/main" id="{A10CAA5F-7DD6-4AA1-BEC0-3A472B630925}"/>
              </a:ext>
            </a:extLst>
          </p:cNvPr>
          <p:cNvSpPr/>
          <p:nvPr/>
        </p:nvSpPr>
        <p:spPr>
          <a:xfrm>
            <a:off x="11175694" y="5169367"/>
            <a:ext cx="476976" cy="685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20" name="テキスト ボックス 19">
            <a:extLst>
              <a:ext uri="{FF2B5EF4-FFF2-40B4-BE49-F238E27FC236}">
                <a16:creationId xmlns:a16="http://schemas.microsoft.com/office/drawing/2014/main" id="{57D6B5CF-3CFB-42AA-9E83-03B545E60DCF}"/>
              </a:ext>
            </a:extLst>
          </p:cNvPr>
          <p:cNvSpPr txBox="1"/>
          <p:nvPr/>
        </p:nvSpPr>
        <p:spPr>
          <a:xfrm>
            <a:off x="8602297" y="1751332"/>
            <a:ext cx="1133544" cy="584775"/>
          </a:xfrm>
          <a:prstGeom prst="rect">
            <a:avLst/>
          </a:prstGeom>
          <a:noFill/>
        </p:spPr>
        <p:txBody>
          <a:bodyPr wrap="square" rtlCol="0">
            <a:spAutoFit/>
          </a:bodyPr>
          <a:lstStyle/>
          <a:p>
            <a:r>
              <a:rPr kumimoji="1" lang="ja-JP" altLang="en-US" sz="3200" dirty="0">
                <a:ea typeface="HG丸ｺﾞｼｯｸM-PRO" panose="020F0600000000000000" pitchFamily="50" charset="-128"/>
              </a:rPr>
              <a:t>定規</a:t>
            </a:r>
          </a:p>
        </p:txBody>
      </p:sp>
      <p:sp>
        <p:nvSpPr>
          <p:cNvPr id="21" name="テキスト ボックス 20">
            <a:extLst>
              <a:ext uri="{FF2B5EF4-FFF2-40B4-BE49-F238E27FC236}">
                <a16:creationId xmlns:a16="http://schemas.microsoft.com/office/drawing/2014/main" id="{9C7EA1EE-8DAA-4010-9568-500D003F8180}"/>
              </a:ext>
            </a:extLst>
          </p:cNvPr>
          <p:cNvSpPr txBox="1"/>
          <p:nvPr/>
        </p:nvSpPr>
        <p:spPr>
          <a:xfrm>
            <a:off x="6520296" y="4068649"/>
            <a:ext cx="2205020" cy="830997"/>
          </a:xfrm>
          <a:prstGeom prst="rect">
            <a:avLst/>
          </a:prstGeom>
          <a:noFill/>
        </p:spPr>
        <p:txBody>
          <a:bodyPr wrap="square" rtlCol="0">
            <a:spAutoFit/>
          </a:bodyPr>
          <a:lstStyle/>
          <a:p>
            <a:r>
              <a:rPr lang="ja-JP" altLang="en-US" sz="2400" dirty="0">
                <a:ea typeface="HG丸ｺﾞｼｯｸM-PRO" panose="020F0600000000000000" pitchFamily="50" charset="-128"/>
              </a:rPr>
              <a:t>１０円球が</a:t>
            </a:r>
            <a:endParaRPr lang="en-US" altLang="ja-JP" sz="2400" dirty="0">
              <a:ea typeface="HG丸ｺﾞｼｯｸM-PRO" panose="020F0600000000000000" pitchFamily="50" charset="-128"/>
            </a:endParaRPr>
          </a:p>
          <a:p>
            <a:r>
              <a:rPr lang="ja-JP" altLang="en-US" sz="2400" dirty="0">
                <a:ea typeface="HG丸ｺﾞｼｯｸM-PRO" panose="020F0600000000000000" pitchFamily="50" charset="-128"/>
              </a:rPr>
              <a:t>乗る大きさ</a:t>
            </a:r>
            <a:endParaRPr kumimoji="1" lang="ja-JP" altLang="en-US" sz="2400" dirty="0">
              <a:ea typeface="HG丸ｺﾞｼｯｸM-PRO" panose="020F0600000000000000" pitchFamily="50" charset="-128"/>
            </a:endParaRPr>
          </a:p>
        </p:txBody>
      </p:sp>
      <p:sp>
        <p:nvSpPr>
          <p:cNvPr id="22" name="正方形/長方形 21">
            <a:extLst>
              <a:ext uri="{FF2B5EF4-FFF2-40B4-BE49-F238E27FC236}">
                <a16:creationId xmlns:a16="http://schemas.microsoft.com/office/drawing/2014/main" id="{626F74A3-06D3-42EB-A8E0-425547E4AB26}"/>
              </a:ext>
            </a:extLst>
          </p:cNvPr>
          <p:cNvSpPr/>
          <p:nvPr/>
        </p:nvSpPr>
        <p:spPr>
          <a:xfrm>
            <a:off x="2869865" y="5071194"/>
            <a:ext cx="1873084" cy="8515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23" name="正方形/長方形 22">
            <a:extLst>
              <a:ext uri="{FF2B5EF4-FFF2-40B4-BE49-F238E27FC236}">
                <a16:creationId xmlns:a16="http://schemas.microsoft.com/office/drawing/2014/main" id="{26B55775-02A3-47F5-BACD-2A3AF7AC02A5}"/>
              </a:ext>
            </a:extLst>
          </p:cNvPr>
          <p:cNvSpPr/>
          <p:nvPr/>
        </p:nvSpPr>
        <p:spPr>
          <a:xfrm>
            <a:off x="2941396" y="4940007"/>
            <a:ext cx="700342" cy="8515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24" name="平行四辺形 23">
            <a:extLst>
              <a:ext uri="{FF2B5EF4-FFF2-40B4-BE49-F238E27FC236}">
                <a16:creationId xmlns:a16="http://schemas.microsoft.com/office/drawing/2014/main" id="{D21FC781-DA5A-4AFA-9A95-354B6E6824FB}"/>
              </a:ext>
            </a:extLst>
          </p:cNvPr>
          <p:cNvSpPr/>
          <p:nvPr/>
        </p:nvSpPr>
        <p:spPr>
          <a:xfrm rot="5400000" flipH="1">
            <a:off x="3141487" y="5011432"/>
            <a:ext cx="1224497" cy="224477"/>
          </a:xfrm>
          <a:prstGeom prst="parallelogram">
            <a:avLst>
              <a:gd name="adj" fmla="val 16485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25" name="正方形/長方形 24">
            <a:extLst>
              <a:ext uri="{FF2B5EF4-FFF2-40B4-BE49-F238E27FC236}">
                <a16:creationId xmlns:a16="http://schemas.microsoft.com/office/drawing/2014/main" id="{977D839F-CBB3-41E2-997E-0CEE553B9AEF}"/>
              </a:ext>
            </a:extLst>
          </p:cNvPr>
          <p:cNvSpPr/>
          <p:nvPr/>
        </p:nvSpPr>
        <p:spPr>
          <a:xfrm>
            <a:off x="4152262" y="4940006"/>
            <a:ext cx="700342" cy="8515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26" name="平行四辺形 25">
            <a:extLst>
              <a:ext uri="{FF2B5EF4-FFF2-40B4-BE49-F238E27FC236}">
                <a16:creationId xmlns:a16="http://schemas.microsoft.com/office/drawing/2014/main" id="{5B0D582D-03BA-4325-9686-FE4B5636CAD0}"/>
              </a:ext>
            </a:extLst>
          </p:cNvPr>
          <p:cNvSpPr/>
          <p:nvPr/>
        </p:nvSpPr>
        <p:spPr>
          <a:xfrm rot="16200000">
            <a:off x="3433768" y="5073088"/>
            <a:ext cx="1224498" cy="212494"/>
          </a:xfrm>
          <a:prstGeom prst="parallelogram">
            <a:avLst>
              <a:gd name="adj" fmla="val 16485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27" name="正方形/長方形 26">
            <a:extLst>
              <a:ext uri="{FF2B5EF4-FFF2-40B4-BE49-F238E27FC236}">
                <a16:creationId xmlns:a16="http://schemas.microsoft.com/office/drawing/2014/main" id="{D9F10245-6167-4241-B7D9-EC64D52BBEFB}"/>
              </a:ext>
            </a:extLst>
          </p:cNvPr>
          <p:cNvSpPr/>
          <p:nvPr/>
        </p:nvSpPr>
        <p:spPr>
          <a:xfrm>
            <a:off x="3876949" y="5192328"/>
            <a:ext cx="53648" cy="609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28" name="正方形/長方形 27">
            <a:extLst>
              <a:ext uri="{FF2B5EF4-FFF2-40B4-BE49-F238E27FC236}">
                <a16:creationId xmlns:a16="http://schemas.microsoft.com/office/drawing/2014/main" id="{41CBC0AC-1298-4422-9DD7-76974FC43411}"/>
              </a:ext>
            </a:extLst>
          </p:cNvPr>
          <p:cNvSpPr/>
          <p:nvPr/>
        </p:nvSpPr>
        <p:spPr>
          <a:xfrm>
            <a:off x="3880913" y="3887637"/>
            <a:ext cx="56546" cy="1291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29" name="下矢印 24">
            <a:extLst>
              <a:ext uri="{FF2B5EF4-FFF2-40B4-BE49-F238E27FC236}">
                <a16:creationId xmlns:a16="http://schemas.microsoft.com/office/drawing/2014/main" id="{EA29D532-91DA-4CE9-9774-5DD8A4113752}"/>
              </a:ext>
            </a:extLst>
          </p:cNvPr>
          <p:cNvSpPr/>
          <p:nvPr/>
        </p:nvSpPr>
        <p:spPr>
          <a:xfrm rot="10800000">
            <a:off x="3803318" y="6040037"/>
            <a:ext cx="254558" cy="4789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30" name="下矢印 25">
            <a:extLst>
              <a:ext uri="{FF2B5EF4-FFF2-40B4-BE49-F238E27FC236}">
                <a16:creationId xmlns:a16="http://schemas.microsoft.com/office/drawing/2014/main" id="{042D47F6-3B96-44E9-9B19-5A554C7239E9}"/>
              </a:ext>
            </a:extLst>
          </p:cNvPr>
          <p:cNvSpPr/>
          <p:nvPr/>
        </p:nvSpPr>
        <p:spPr>
          <a:xfrm rot="5400000">
            <a:off x="4381575" y="4999052"/>
            <a:ext cx="254558" cy="4789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31" name="下矢印 26">
            <a:extLst>
              <a:ext uri="{FF2B5EF4-FFF2-40B4-BE49-F238E27FC236}">
                <a16:creationId xmlns:a16="http://schemas.microsoft.com/office/drawing/2014/main" id="{9CD98EC8-B61D-462C-B962-79B2C26C949A}"/>
              </a:ext>
            </a:extLst>
          </p:cNvPr>
          <p:cNvSpPr/>
          <p:nvPr/>
        </p:nvSpPr>
        <p:spPr>
          <a:xfrm rot="16200000">
            <a:off x="3159910" y="4999052"/>
            <a:ext cx="254558" cy="4789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32" name="テキスト ボックス 31">
            <a:extLst>
              <a:ext uri="{FF2B5EF4-FFF2-40B4-BE49-F238E27FC236}">
                <a16:creationId xmlns:a16="http://schemas.microsoft.com/office/drawing/2014/main" id="{22D3C56A-56A1-45A6-9DFC-CE2897B5B5BC}"/>
              </a:ext>
            </a:extLst>
          </p:cNvPr>
          <p:cNvSpPr txBox="1"/>
          <p:nvPr/>
        </p:nvSpPr>
        <p:spPr>
          <a:xfrm>
            <a:off x="3803317" y="3324042"/>
            <a:ext cx="1133544" cy="584775"/>
          </a:xfrm>
          <a:prstGeom prst="rect">
            <a:avLst/>
          </a:prstGeom>
          <a:noFill/>
        </p:spPr>
        <p:txBody>
          <a:bodyPr wrap="square" rtlCol="0">
            <a:spAutoFit/>
          </a:bodyPr>
          <a:lstStyle/>
          <a:p>
            <a:r>
              <a:rPr kumimoji="1" lang="ja-JP" altLang="en-US" sz="3200" dirty="0">
                <a:ea typeface="HG丸ｺﾞｼｯｸM-PRO" panose="020F0600000000000000" pitchFamily="50" charset="-128"/>
              </a:rPr>
              <a:t>定規</a:t>
            </a:r>
          </a:p>
        </p:txBody>
      </p:sp>
      <p:sp>
        <p:nvSpPr>
          <p:cNvPr id="33" name="テキスト ボックス 32">
            <a:extLst>
              <a:ext uri="{FF2B5EF4-FFF2-40B4-BE49-F238E27FC236}">
                <a16:creationId xmlns:a16="http://schemas.microsoft.com/office/drawing/2014/main" id="{0EEE9D50-88BE-4E2A-A354-F14991BC6F90}"/>
              </a:ext>
            </a:extLst>
          </p:cNvPr>
          <p:cNvSpPr txBox="1"/>
          <p:nvPr/>
        </p:nvSpPr>
        <p:spPr>
          <a:xfrm>
            <a:off x="10519126" y="4087524"/>
            <a:ext cx="1133544" cy="584775"/>
          </a:xfrm>
          <a:prstGeom prst="rect">
            <a:avLst/>
          </a:prstGeom>
          <a:noFill/>
        </p:spPr>
        <p:txBody>
          <a:bodyPr wrap="square" rtlCol="0">
            <a:spAutoFit/>
          </a:bodyPr>
          <a:lstStyle/>
          <a:p>
            <a:r>
              <a:rPr kumimoji="1" lang="ja-JP" altLang="en-US" sz="3200" dirty="0">
                <a:ea typeface="HG丸ｺﾞｼｯｸM-PRO" panose="020F0600000000000000" pitchFamily="50" charset="-128"/>
              </a:rPr>
              <a:t>定規</a:t>
            </a:r>
          </a:p>
        </p:txBody>
      </p:sp>
      <p:sp>
        <p:nvSpPr>
          <p:cNvPr id="34" name="テキスト ボックス 33">
            <a:extLst>
              <a:ext uri="{FF2B5EF4-FFF2-40B4-BE49-F238E27FC236}">
                <a16:creationId xmlns:a16="http://schemas.microsoft.com/office/drawing/2014/main" id="{37623578-2F52-4CD0-B122-28EBE23B22D3}"/>
              </a:ext>
            </a:extLst>
          </p:cNvPr>
          <p:cNvSpPr txBox="1"/>
          <p:nvPr/>
        </p:nvSpPr>
        <p:spPr>
          <a:xfrm>
            <a:off x="8111564" y="5842131"/>
            <a:ext cx="1208146" cy="461665"/>
          </a:xfrm>
          <a:prstGeom prst="rect">
            <a:avLst/>
          </a:prstGeom>
          <a:noFill/>
        </p:spPr>
        <p:txBody>
          <a:bodyPr wrap="square" rtlCol="0">
            <a:spAutoFit/>
          </a:bodyPr>
          <a:lstStyle/>
          <a:p>
            <a:r>
              <a:rPr kumimoji="1" lang="ja-JP" altLang="en-US" sz="2400" dirty="0">
                <a:ea typeface="HG丸ｺﾞｼｯｸM-PRO" panose="020F0600000000000000" pitchFamily="50" charset="-128"/>
              </a:rPr>
              <a:t>画用紙</a:t>
            </a:r>
          </a:p>
        </p:txBody>
      </p:sp>
      <p:sp>
        <p:nvSpPr>
          <p:cNvPr id="35" name="テキスト ボックス 34">
            <a:extLst>
              <a:ext uri="{FF2B5EF4-FFF2-40B4-BE49-F238E27FC236}">
                <a16:creationId xmlns:a16="http://schemas.microsoft.com/office/drawing/2014/main" id="{A7468F5D-285F-4C5F-8468-A746B3D5AEC1}"/>
              </a:ext>
            </a:extLst>
          </p:cNvPr>
          <p:cNvSpPr txBox="1"/>
          <p:nvPr/>
        </p:nvSpPr>
        <p:spPr>
          <a:xfrm>
            <a:off x="10558356" y="5267071"/>
            <a:ext cx="1208146" cy="461665"/>
          </a:xfrm>
          <a:prstGeom prst="rect">
            <a:avLst/>
          </a:prstGeom>
          <a:noFill/>
        </p:spPr>
        <p:txBody>
          <a:bodyPr wrap="square" rtlCol="0">
            <a:spAutoFit/>
          </a:bodyPr>
          <a:lstStyle/>
          <a:p>
            <a:r>
              <a:rPr kumimoji="1" lang="ja-JP" altLang="en-US" sz="2400" dirty="0">
                <a:ea typeface="HG丸ｺﾞｼｯｸM-PRO" panose="020F0600000000000000" pitchFamily="50" charset="-128"/>
              </a:rPr>
              <a:t>画用紙</a:t>
            </a:r>
          </a:p>
        </p:txBody>
      </p:sp>
      <p:sp>
        <p:nvSpPr>
          <p:cNvPr id="36" name="テキスト ボックス 35">
            <a:extLst>
              <a:ext uri="{FF2B5EF4-FFF2-40B4-BE49-F238E27FC236}">
                <a16:creationId xmlns:a16="http://schemas.microsoft.com/office/drawing/2014/main" id="{44DDAA99-30F9-47CB-A5D5-9AD9AB47CC1B}"/>
              </a:ext>
            </a:extLst>
          </p:cNvPr>
          <p:cNvSpPr txBox="1"/>
          <p:nvPr/>
        </p:nvSpPr>
        <p:spPr>
          <a:xfrm>
            <a:off x="4221063" y="5922772"/>
            <a:ext cx="1208146" cy="461665"/>
          </a:xfrm>
          <a:prstGeom prst="rect">
            <a:avLst/>
          </a:prstGeom>
          <a:noFill/>
        </p:spPr>
        <p:txBody>
          <a:bodyPr wrap="square" rtlCol="0">
            <a:spAutoFit/>
          </a:bodyPr>
          <a:lstStyle/>
          <a:p>
            <a:r>
              <a:rPr kumimoji="1" lang="ja-JP" altLang="en-US" sz="2400" dirty="0">
                <a:ea typeface="HG丸ｺﾞｼｯｸM-PRO" panose="020F0600000000000000" pitchFamily="50" charset="-128"/>
              </a:rPr>
              <a:t>画用紙</a:t>
            </a:r>
          </a:p>
        </p:txBody>
      </p:sp>
      <p:sp>
        <p:nvSpPr>
          <p:cNvPr id="37" name="テキスト ボックス 36">
            <a:extLst>
              <a:ext uri="{FF2B5EF4-FFF2-40B4-BE49-F238E27FC236}">
                <a16:creationId xmlns:a16="http://schemas.microsoft.com/office/drawing/2014/main" id="{A3FE3341-778C-4F8C-A0DE-20AFB03B4AFD}"/>
              </a:ext>
            </a:extLst>
          </p:cNvPr>
          <p:cNvSpPr txBox="1"/>
          <p:nvPr/>
        </p:nvSpPr>
        <p:spPr>
          <a:xfrm>
            <a:off x="144231" y="806496"/>
            <a:ext cx="7508259" cy="2062103"/>
          </a:xfrm>
          <a:prstGeom prst="rect">
            <a:avLst/>
          </a:prstGeom>
          <a:noFill/>
        </p:spPr>
        <p:txBody>
          <a:bodyPr wrap="square" rtlCol="0">
            <a:spAutoFit/>
          </a:bodyPr>
          <a:lstStyle/>
          <a:p>
            <a:r>
              <a:rPr kumimoji="1" lang="ja-JP" altLang="en-US" sz="3200" dirty="0">
                <a:ea typeface="HG丸ｺﾞｼｯｸM-PRO" panose="020F0600000000000000" pitchFamily="50" charset="-128"/>
              </a:rPr>
              <a:t>①定規の先端に、３枚の画用紙を図のように貼り付ける。（赤い</a:t>
            </a:r>
            <a:r>
              <a:rPr kumimoji="1" lang="ja-JP" altLang="en-US" sz="3200" dirty="0">
                <a:solidFill>
                  <a:srgbClr val="FF0000"/>
                </a:solidFill>
                <a:ea typeface="HG丸ｺﾞｼｯｸM-PRO" panose="020F0600000000000000" pitchFamily="50" charset="-128"/>
              </a:rPr>
              <a:t>⇒</a:t>
            </a:r>
            <a:r>
              <a:rPr kumimoji="1" lang="ja-JP" altLang="en-US" sz="3200" dirty="0">
                <a:ea typeface="HG丸ｺﾞｼｯｸM-PRO" panose="020F0600000000000000" pitchFamily="50" charset="-128"/>
              </a:rPr>
              <a:t>の向きに）</a:t>
            </a:r>
            <a:endParaRPr kumimoji="1" lang="en-US" altLang="ja-JP" sz="3200" dirty="0">
              <a:ea typeface="HG丸ｺﾞｼｯｸM-PRO" panose="020F0600000000000000" pitchFamily="50" charset="-128"/>
            </a:endParaRPr>
          </a:p>
          <a:p>
            <a:r>
              <a:rPr kumimoji="1" lang="ja-JP" altLang="en-US" sz="3200" dirty="0">
                <a:ea typeface="HG丸ｺﾞｼｯｸM-PRO" panose="020F0600000000000000" pitchFamily="50" charset="-128"/>
              </a:rPr>
              <a:t>②</a:t>
            </a:r>
            <a:r>
              <a:rPr lang="ja-JP" altLang="en-US" sz="3200" dirty="0">
                <a:ea typeface="HG丸ｺﾞｼｯｸM-PRO" panose="020F0600000000000000" pitchFamily="50" charset="-128"/>
              </a:rPr>
              <a:t> １０円球が乗せられる</a:t>
            </a:r>
            <a:r>
              <a:rPr lang="ja-JP" altLang="en-US" sz="3200" dirty="0">
                <a:solidFill>
                  <a:srgbClr val="FF0000"/>
                </a:solidFill>
                <a:ea typeface="HG丸ｺﾞｼｯｸM-PRO" panose="020F0600000000000000" pitchFamily="50" charset="-128"/>
              </a:rPr>
              <a:t>Ｌ字・逆Ｌ字</a:t>
            </a:r>
            <a:r>
              <a:rPr lang="ja-JP" altLang="en-US" sz="3200" dirty="0">
                <a:ea typeface="HG丸ｺﾞｼｯｸM-PRO" panose="020F0600000000000000" pitchFamily="50" charset="-128"/>
              </a:rPr>
              <a:t>ができる。⇒完成したら、確認。</a:t>
            </a:r>
            <a:endParaRPr kumimoji="1" lang="ja-JP" altLang="en-US" sz="3200" dirty="0">
              <a:ea typeface="HG丸ｺﾞｼｯｸM-PRO" panose="020F0600000000000000" pitchFamily="50" charset="-128"/>
            </a:endParaRPr>
          </a:p>
        </p:txBody>
      </p:sp>
      <p:sp>
        <p:nvSpPr>
          <p:cNvPr id="38" name="テキスト ボックス 37">
            <a:extLst>
              <a:ext uri="{FF2B5EF4-FFF2-40B4-BE49-F238E27FC236}">
                <a16:creationId xmlns:a16="http://schemas.microsoft.com/office/drawing/2014/main" id="{794AACEA-7D80-4655-BB4A-F9687F6773F4}"/>
              </a:ext>
            </a:extLst>
          </p:cNvPr>
          <p:cNvSpPr txBox="1"/>
          <p:nvPr/>
        </p:nvSpPr>
        <p:spPr>
          <a:xfrm>
            <a:off x="7918811" y="914374"/>
            <a:ext cx="1133544" cy="584775"/>
          </a:xfrm>
          <a:prstGeom prst="rect">
            <a:avLst/>
          </a:prstGeom>
          <a:solidFill>
            <a:srgbClr val="FF0000"/>
          </a:solidFill>
        </p:spPr>
        <p:txBody>
          <a:bodyPr wrap="square" rtlCol="0">
            <a:spAutoFit/>
          </a:bodyPr>
          <a:lstStyle/>
          <a:p>
            <a:pPr algn="ctr"/>
            <a:r>
              <a:rPr lang="ja-JP" altLang="en-US" sz="3200" dirty="0">
                <a:solidFill>
                  <a:schemeClr val="bg1"/>
                </a:solidFill>
                <a:ea typeface="HG丸ｺﾞｼｯｸM-PRO" panose="020F0600000000000000" pitchFamily="50" charset="-128"/>
              </a:rPr>
              <a:t>真上</a:t>
            </a:r>
            <a:endParaRPr kumimoji="1" lang="ja-JP" altLang="en-US" sz="3200" dirty="0">
              <a:solidFill>
                <a:schemeClr val="bg1"/>
              </a:solidFill>
              <a:ea typeface="HG丸ｺﾞｼｯｸM-PRO" panose="020F0600000000000000" pitchFamily="50" charset="-128"/>
            </a:endParaRPr>
          </a:p>
        </p:txBody>
      </p:sp>
      <p:sp>
        <p:nvSpPr>
          <p:cNvPr id="39" name="テキスト ボックス 38">
            <a:extLst>
              <a:ext uri="{FF2B5EF4-FFF2-40B4-BE49-F238E27FC236}">
                <a16:creationId xmlns:a16="http://schemas.microsoft.com/office/drawing/2014/main" id="{1775A6A1-54DB-4D57-AED9-D9B1DE1EDECF}"/>
              </a:ext>
            </a:extLst>
          </p:cNvPr>
          <p:cNvSpPr txBox="1"/>
          <p:nvPr/>
        </p:nvSpPr>
        <p:spPr>
          <a:xfrm>
            <a:off x="10224638" y="3254215"/>
            <a:ext cx="1602293" cy="584775"/>
          </a:xfrm>
          <a:prstGeom prst="rect">
            <a:avLst/>
          </a:prstGeom>
          <a:solidFill>
            <a:srgbClr val="FF0000"/>
          </a:solidFill>
        </p:spPr>
        <p:txBody>
          <a:bodyPr wrap="square" rtlCol="0">
            <a:spAutoFit/>
          </a:bodyPr>
          <a:lstStyle/>
          <a:p>
            <a:pPr algn="ctr"/>
            <a:r>
              <a:rPr kumimoji="1" lang="ja-JP" altLang="en-US" sz="3200" dirty="0">
                <a:solidFill>
                  <a:schemeClr val="bg1"/>
                </a:solidFill>
                <a:ea typeface="HG丸ｺﾞｼｯｸM-PRO" panose="020F0600000000000000" pitchFamily="50" charset="-128"/>
              </a:rPr>
              <a:t>真正面</a:t>
            </a:r>
          </a:p>
        </p:txBody>
      </p:sp>
    </p:spTree>
    <p:extLst>
      <p:ext uri="{BB962C8B-B14F-4D97-AF65-F5344CB8AC3E}">
        <p14:creationId xmlns:p14="http://schemas.microsoft.com/office/powerpoint/2010/main" val="286826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wipe(up)">
                                      <p:cBhvr>
                                        <p:cTn id="7" dur="500"/>
                                        <p:tgtEl>
                                          <p:spTgt spid="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7">
                                            <p:txEl>
                                              <p:pRg st="1" end="1"/>
                                            </p:txEl>
                                          </p:spTgt>
                                        </p:tgtEl>
                                        <p:attrNameLst>
                                          <p:attrName>style.visibility</p:attrName>
                                        </p:attrNameLst>
                                      </p:cBhvr>
                                      <p:to>
                                        <p:strVal val="visible"/>
                                      </p:to>
                                    </p:set>
                                    <p:animEffect transition="in" filter="wipe(up)">
                                      <p:cBhvr>
                                        <p:cTn id="12" dur="500"/>
                                        <p:tgtEl>
                                          <p:spTgt spid="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４．斜方投射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30</a:t>
            </a:fld>
            <a:endParaRPr kumimoji="1" lang="ja-JP" altLang="en-US"/>
          </a:p>
        </p:txBody>
      </p:sp>
      <p:sp>
        <p:nvSpPr>
          <p:cNvPr id="8" name="コンテンツ プレースホルダー 2">
            <a:extLst>
              <a:ext uri="{FF2B5EF4-FFF2-40B4-BE49-F238E27FC236}">
                <a16:creationId xmlns:a16="http://schemas.microsoft.com/office/drawing/2014/main" id="{AD35DAF9-488D-4CD6-BCBD-B5CA9E444D29}"/>
              </a:ext>
            </a:extLst>
          </p:cNvPr>
          <p:cNvSpPr txBox="1">
            <a:spLocks/>
          </p:cNvSpPr>
          <p:nvPr/>
        </p:nvSpPr>
        <p:spPr>
          <a:xfrm>
            <a:off x="0" y="777600"/>
            <a:ext cx="10412413" cy="8207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a:t>（３）最高到達点Ａでの速さを求めなさい。</a:t>
            </a:r>
          </a:p>
        </p:txBody>
      </p:sp>
      <p:sp>
        <p:nvSpPr>
          <p:cNvPr id="9" name="正方形/長方形 8">
            <a:extLst>
              <a:ext uri="{FF2B5EF4-FFF2-40B4-BE49-F238E27FC236}">
                <a16:creationId xmlns:a16="http://schemas.microsoft.com/office/drawing/2014/main" id="{68A8326D-463E-4B77-B282-59554B325D91}"/>
              </a:ext>
            </a:extLst>
          </p:cNvPr>
          <p:cNvSpPr/>
          <p:nvPr/>
        </p:nvSpPr>
        <p:spPr>
          <a:xfrm>
            <a:off x="453937" y="1284149"/>
            <a:ext cx="8421122" cy="954107"/>
          </a:xfrm>
          <a:prstGeom prst="rect">
            <a:avLst/>
          </a:prstGeom>
        </p:spPr>
        <p:txBody>
          <a:bodyPr wrap="square">
            <a:spAutoFit/>
          </a:bodyPr>
          <a:lstStyle/>
          <a:p>
            <a:r>
              <a:rPr lang="ja-JP" altLang="en-US" sz="2800" b="1" dirty="0">
                <a:solidFill>
                  <a:srgbClr val="FF0000"/>
                </a:solidFill>
                <a:latin typeface="HG丸ｺﾞｼｯｸM-PRO" panose="020F0600000000000000" pitchFamily="50" charset="-128"/>
                <a:ea typeface="HG丸ｺﾞｼｯｸM-PRO" panose="020F0600000000000000" pitchFamily="50" charset="-128"/>
              </a:rPr>
              <a:t>〇斜方投射のポイント　速度の鉛直成分が０。</a:t>
            </a:r>
            <a:endParaRPr lang="en-US" altLang="ja-JP" sz="28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2800" b="1" dirty="0">
                <a:solidFill>
                  <a:srgbClr val="FF0000"/>
                </a:solidFill>
                <a:latin typeface="HG丸ｺﾞｼｯｸM-PRO" panose="020F0600000000000000" pitchFamily="50" charset="-128"/>
                <a:ea typeface="HG丸ｺﾞｼｯｸM-PRO" panose="020F0600000000000000" pitchFamily="50" charset="-128"/>
              </a:rPr>
              <a:t>　　　　　　　　　　</a:t>
            </a:r>
            <a:r>
              <a:rPr lang="ja-JP" altLang="en-US" b="1" dirty="0">
                <a:solidFill>
                  <a:srgbClr val="FF0000"/>
                </a:solidFill>
                <a:latin typeface="HG丸ｺﾞｼｯｸM-PRO" panose="020F0600000000000000" pitchFamily="50" charset="-128"/>
                <a:ea typeface="HG丸ｺﾞｼｯｸM-PRO" panose="020F0600000000000000" pitchFamily="50" charset="-128"/>
              </a:rPr>
              <a:t>　</a:t>
            </a:r>
            <a:r>
              <a:rPr lang="en-US" altLang="ja-JP" b="1" dirty="0">
                <a:solidFill>
                  <a:srgbClr val="FF0000"/>
                </a:solidFill>
                <a:latin typeface="HG丸ｺﾞｼｯｸM-PRO" panose="020F0600000000000000" pitchFamily="50" charset="-128"/>
                <a:ea typeface="HG丸ｺﾞｼｯｸM-PRO" panose="020F0600000000000000" pitchFamily="50" charset="-128"/>
              </a:rPr>
              <a:t>※</a:t>
            </a:r>
            <a:r>
              <a:rPr lang="ja-JP" altLang="en-US" b="1" dirty="0">
                <a:solidFill>
                  <a:srgbClr val="FF0000"/>
                </a:solidFill>
                <a:latin typeface="HG丸ｺﾞｼｯｸM-PRO" panose="020F0600000000000000" pitchFamily="50" charset="-128"/>
                <a:ea typeface="HG丸ｺﾞｼｯｸM-PRO" panose="020F0600000000000000" pitchFamily="50" charset="-128"/>
              </a:rPr>
              <a:t>最高点で速度は０でない。</a:t>
            </a:r>
          </a:p>
        </p:txBody>
      </p:sp>
      <p:pic>
        <p:nvPicPr>
          <p:cNvPr id="10" name="図 9">
            <a:extLst>
              <a:ext uri="{FF2B5EF4-FFF2-40B4-BE49-F238E27FC236}">
                <a16:creationId xmlns:a16="http://schemas.microsoft.com/office/drawing/2014/main" id="{09BAD121-5F7D-44B8-A709-1586128A2F29}"/>
              </a:ext>
            </a:extLst>
          </p:cNvPr>
          <p:cNvPicPr>
            <a:picLocks noChangeAspect="1"/>
          </p:cNvPicPr>
          <p:nvPr/>
        </p:nvPicPr>
        <p:blipFill>
          <a:blip r:embed="rId2"/>
          <a:stretch>
            <a:fillRect/>
          </a:stretch>
        </p:blipFill>
        <p:spPr>
          <a:xfrm>
            <a:off x="1105218" y="2375937"/>
            <a:ext cx="9981564" cy="3977227"/>
          </a:xfrm>
          <a:prstGeom prst="rect">
            <a:avLst/>
          </a:prstGeom>
        </p:spPr>
      </p:pic>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78A569E1-0338-4AA7-BFE6-B52F3B19FA32}"/>
                  </a:ext>
                </a:extLst>
              </p:cNvPr>
              <p:cNvSpPr/>
              <p:nvPr/>
            </p:nvSpPr>
            <p:spPr>
              <a:xfrm>
                <a:off x="2785697" y="4849627"/>
                <a:ext cx="1157816" cy="505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ea typeface="ＭＳ ゴシック" panose="020B0609070205080204" pitchFamily="49" charset="-128"/>
                        </a:rPr>
                        <m:t>𝟗</m:t>
                      </m:r>
                      <m:r>
                        <a:rPr lang="en-US" altLang="ja-JP" sz="2400" b="1" i="1" smtClean="0">
                          <a:solidFill>
                            <a:srgbClr val="FF0000"/>
                          </a:solidFill>
                          <a:latin typeface="Cambria Math" panose="02040503050406030204" pitchFamily="18" charset="0"/>
                          <a:ea typeface="ＭＳ ゴシック" panose="020B0609070205080204" pitchFamily="49" charset="-128"/>
                        </a:rPr>
                        <m:t>.</m:t>
                      </m:r>
                      <m:r>
                        <a:rPr lang="en-US" altLang="ja-JP" sz="2400" b="1" i="1" smtClean="0">
                          <a:solidFill>
                            <a:srgbClr val="FF0000"/>
                          </a:solidFill>
                          <a:latin typeface="Cambria Math" panose="02040503050406030204" pitchFamily="18" charset="0"/>
                          <a:ea typeface="ＭＳ ゴシック" panose="020B0609070205080204" pitchFamily="49" charset="-128"/>
                        </a:rPr>
                        <m:t>𝟖</m:t>
                      </m:r>
                      <m:rad>
                        <m:radPr>
                          <m:degHide m:val="on"/>
                          <m:ctrlPr>
                            <a:rPr lang="en-US" altLang="ja-JP" sz="2400" b="1" i="1" smtClean="0">
                              <a:solidFill>
                                <a:srgbClr val="FF0000"/>
                              </a:solidFill>
                              <a:latin typeface="Cambria Math" panose="02040503050406030204" pitchFamily="18" charset="0"/>
                              <a:ea typeface="ＭＳ ゴシック" panose="020B0609070205080204" pitchFamily="49" charset="-128"/>
                            </a:rPr>
                          </m:ctrlPr>
                        </m:radPr>
                        <m:deg/>
                        <m:e>
                          <m:r>
                            <a:rPr lang="en-US" altLang="ja-JP" sz="2400" b="1" i="1" smtClean="0">
                              <a:solidFill>
                                <a:srgbClr val="FF0000"/>
                              </a:solidFill>
                              <a:latin typeface="Cambria Math" panose="02040503050406030204" pitchFamily="18" charset="0"/>
                              <a:ea typeface="ＭＳ ゴシック" panose="020B0609070205080204" pitchFamily="49" charset="-128"/>
                            </a:rPr>
                            <m:t>𝟑</m:t>
                          </m:r>
                        </m:e>
                      </m:rad>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1" name="正方形/長方形 10">
                <a:extLst>
                  <a:ext uri="{FF2B5EF4-FFF2-40B4-BE49-F238E27FC236}">
                    <a16:creationId xmlns:a16="http://schemas.microsoft.com/office/drawing/2014/main" id="{78A569E1-0338-4AA7-BFE6-B52F3B19FA32}"/>
                  </a:ext>
                </a:extLst>
              </p:cNvPr>
              <p:cNvSpPr>
                <a:spLocks noRot="1" noChangeAspect="1" noMove="1" noResize="1" noEditPoints="1" noAdjustHandles="1" noChangeArrowheads="1" noChangeShapeType="1" noTextEdit="1"/>
              </p:cNvSpPr>
              <p:nvPr/>
            </p:nvSpPr>
            <p:spPr>
              <a:xfrm>
                <a:off x="2785697" y="4849627"/>
                <a:ext cx="1157816" cy="505203"/>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2B84989F-B506-46D0-9639-9BD9743B89CB}"/>
                  </a:ext>
                </a:extLst>
              </p:cNvPr>
              <p:cNvSpPr/>
              <p:nvPr/>
            </p:nvSpPr>
            <p:spPr>
              <a:xfrm>
                <a:off x="962760" y="3844554"/>
                <a:ext cx="10631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ea typeface="ＭＳ ゴシック" panose="020B0609070205080204" pitchFamily="49" charset="-128"/>
                        </a:rPr>
                        <m:t>𝟗</m:t>
                      </m:r>
                      <m:r>
                        <a:rPr lang="en-US" altLang="ja-JP" sz="3600" b="1" i="1" smtClean="0">
                          <a:solidFill>
                            <a:srgbClr val="FF0000"/>
                          </a:solidFill>
                          <a:latin typeface="Cambria Math" panose="02040503050406030204" pitchFamily="18" charset="0"/>
                          <a:ea typeface="ＭＳ ゴシック" panose="020B0609070205080204" pitchFamily="49" charset="-128"/>
                        </a:rPr>
                        <m:t>.</m:t>
                      </m:r>
                      <m:r>
                        <a:rPr lang="en-US" altLang="ja-JP" sz="3600" b="1" i="1" smtClean="0">
                          <a:solidFill>
                            <a:srgbClr val="FF0000"/>
                          </a:solidFill>
                          <a:latin typeface="Cambria Math" panose="02040503050406030204" pitchFamily="18" charset="0"/>
                          <a:ea typeface="ＭＳ ゴシック" panose="020B0609070205080204" pitchFamily="49" charset="-128"/>
                        </a:rPr>
                        <m:t>𝟖</m:t>
                      </m:r>
                    </m:oMath>
                  </m:oMathPara>
                </a14:m>
                <a:endParaRPr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2B84989F-B506-46D0-9639-9BD9743B89CB}"/>
                  </a:ext>
                </a:extLst>
              </p:cNvPr>
              <p:cNvSpPr>
                <a:spLocks noRot="1" noChangeAspect="1" noMove="1" noResize="1" noEditPoints="1" noAdjustHandles="1" noChangeArrowheads="1" noChangeShapeType="1" noTextEdit="1"/>
              </p:cNvSpPr>
              <p:nvPr/>
            </p:nvSpPr>
            <p:spPr>
              <a:xfrm>
                <a:off x="962760" y="3844554"/>
                <a:ext cx="1063112" cy="646331"/>
              </a:xfrm>
              <a:prstGeom prst="rect">
                <a:avLst/>
              </a:prstGeom>
              <a:blipFill>
                <a:blip r:embed="rId4"/>
                <a:stretch>
                  <a:fillRect/>
                </a:stretch>
              </a:blipFill>
            </p:spPr>
            <p:txBody>
              <a:bodyPr/>
              <a:lstStyle/>
              <a:p>
                <a:r>
                  <a:rPr lang="ja-JP" altLang="en-US">
                    <a:noFill/>
                  </a:rPr>
                  <a:t> </a:t>
                </a:r>
              </a:p>
            </p:txBody>
          </p:sp>
        </mc:Fallback>
      </mc:AlternateContent>
      <p:cxnSp>
        <p:nvCxnSpPr>
          <p:cNvPr id="13" name="直線矢印コネクタ 12">
            <a:extLst>
              <a:ext uri="{FF2B5EF4-FFF2-40B4-BE49-F238E27FC236}">
                <a16:creationId xmlns:a16="http://schemas.microsoft.com/office/drawing/2014/main" id="{4EC00D50-FB6A-4644-88EC-821F0975C469}"/>
              </a:ext>
            </a:extLst>
          </p:cNvPr>
          <p:cNvCxnSpPr/>
          <p:nvPr/>
        </p:nvCxnSpPr>
        <p:spPr>
          <a:xfrm flipV="1">
            <a:off x="2459848" y="4167719"/>
            <a:ext cx="720333" cy="52372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BF6F6E1C-4440-4B6E-9306-F1FF711F1504}"/>
              </a:ext>
            </a:extLst>
          </p:cNvPr>
          <p:cNvCxnSpPr/>
          <p:nvPr/>
        </p:nvCxnSpPr>
        <p:spPr>
          <a:xfrm flipV="1">
            <a:off x="2456682" y="4145739"/>
            <a:ext cx="0" cy="5457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6C83F666-C007-4360-A85B-422EA6390B9B}"/>
              </a:ext>
            </a:extLst>
          </p:cNvPr>
          <p:cNvCxnSpPr/>
          <p:nvPr/>
        </p:nvCxnSpPr>
        <p:spPr>
          <a:xfrm flipV="1">
            <a:off x="2426650" y="4690637"/>
            <a:ext cx="786727"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F8D1FE76-D768-48A2-B594-C00233F6BF35}"/>
                  </a:ext>
                </a:extLst>
              </p:cNvPr>
              <p:cNvSpPr/>
              <p:nvPr/>
            </p:nvSpPr>
            <p:spPr>
              <a:xfrm>
                <a:off x="6002555" y="2733630"/>
                <a:ext cx="1157816" cy="505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ea typeface="ＭＳ ゴシック" panose="020B0609070205080204" pitchFamily="49" charset="-128"/>
                        </a:rPr>
                        <m:t>𝟗</m:t>
                      </m:r>
                      <m:r>
                        <a:rPr lang="en-US" altLang="ja-JP" sz="2400" b="1" i="1" smtClean="0">
                          <a:solidFill>
                            <a:srgbClr val="FF0000"/>
                          </a:solidFill>
                          <a:latin typeface="Cambria Math" panose="02040503050406030204" pitchFamily="18" charset="0"/>
                          <a:ea typeface="ＭＳ ゴシック" panose="020B0609070205080204" pitchFamily="49" charset="-128"/>
                        </a:rPr>
                        <m:t>.</m:t>
                      </m:r>
                      <m:r>
                        <a:rPr lang="en-US" altLang="ja-JP" sz="2400" b="1" i="1" smtClean="0">
                          <a:solidFill>
                            <a:srgbClr val="FF0000"/>
                          </a:solidFill>
                          <a:latin typeface="Cambria Math" panose="02040503050406030204" pitchFamily="18" charset="0"/>
                          <a:ea typeface="ＭＳ ゴシック" panose="020B0609070205080204" pitchFamily="49" charset="-128"/>
                        </a:rPr>
                        <m:t>𝟖</m:t>
                      </m:r>
                      <m:rad>
                        <m:radPr>
                          <m:degHide m:val="on"/>
                          <m:ctrlPr>
                            <a:rPr lang="en-US" altLang="ja-JP" sz="2400" b="1" i="1" smtClean="0">
                              <a:solidFill>
                                <a:srgbClr val="FF0000"/>
                              </a:solidFill>
                              <a:latin typeface="Cambria Math" panose="02040503050406030204" pitchFamily="18" charset="0"/>
                              <a:ea typeface="ＭＳ ゴシック" panose="020B0609070205080204" pitchFamily="49" charset="-128"/>
                            </a:rPr>
                          </m:ctrlPr>
                        </m:radPr>
                        <m:deg/>
                        <m:e>
                          <m:r>
                            <a:rPr lang="en-US" altLang="ja-JP" sz="2400" b="1" i="1" smtClean="0">
                              <a:solidFill>
                                <a:srgbClr val="FF0000"/>
                              </a:solidFill>
                              <a:latin typeface="Cambria Math" panose="02040503050406030204" pitchFamily="18" charset="0"/>
                              <a:ea typeface="ＭＳ ゴシック" panose="020B0609070205080204" pitchFamily="49" charset="-128"/>
                            </a:rPr>
                            <m:t>𝟑</m:t>
                          </m:r>
                        </m:e>
                      </m:rad>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6" name="正方形/長方形 15">
                <a:extLst>
                  <a:ext uri="{FF2B5EF4-FFF2-40B4-BE49-F238E27FC236}">
                    <a16:creationId xmlns:a16="http://schemas.microsoft.com/office/drawing/2014/main" id="{F8D1FE76-D768-48A2-B594-C00233F6BF35}"/>
                  </a:ext>
                </a:extLst>
              </p:cNvPr>
              <p:cNvSpPr>
                <a:spLocks noRot="1" noChangeAspect="1" noMove="1" noResize="1" noEditPoints="1" noAdjustHandles="1" noChangeArrowheads="1" noChangeShapeType="1" noTextEdit="1"/>
              </p:cNvSpPr>
              <p:nvPr/>
            </p:nvSpPr>
            <p:spPr>
              <a:xfrm>
                <a:off x="6002555" y="2733630"/>
                <a:ext cx="1157816" cy="505203"/>
              </a:xfrm>
              <a:prstGeom prst="rect">
                <a:avLst/>
              </a:prstGeom>
              <a:blipFill>
                <a:blip r:embed="rId5"/>
                <a:stretch>
                  <a:fillRect/>
                </a:stretch>
              </a:blipFill>
            </p:spPr>
            <p:txBody>
              <a:bodyPr/>
              <a:lstStyle/>
              <a:p>
                <a:r>
                  <a:rPr lang="ja-JP" altLang="en-US">
                    <a:noFill/>
                  </a:rPr>
                  <a:t> </a:t>
                </a:r>
              </a:p>
            </p:txBody>
          </p:sp>
        </mc:Fallback>
      </mc:AlternateContent>
      <p:cxnSp>
        <p:nvCxnSpPr>
          <p:cNvPr id="17" name="直線矢印コネクタ 16">
            <a:extLst>
              <a:ext uri="{FF2B5EF4-FFF2-40B4-BE49-F238E27FC236}">
                <a16:creationId xmlns:a16="http://schemas.microsoft.com/office/drawing/2014/main" id="{27995D0E-4CB8-4380-B788-0D126F57A63D}"/>
              </a:ext>
            </a:extLst>
          </p:cNvPr>
          <p:cNvCxnSpPr/>
          <p:nvPr/>
        </p:nvCxnSpPr>
        <p:spPr>
          <a:xfrm flipV="1">
            <a:off x="5858885" y="3423337"/>
            <a:ext cx="786727"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54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C6E0F846-9187-4EC5-97F4-E6145A5B9609}"/>
              </a:ext>
            </a:extLst>
          </p:cNvPr>
          <p:cNvPicPr>
            <a:picLocks noChangeAspect="1"/>
          </p:cNvPicPr>
          <p:nvPr/>
        </p:nvPicPr>
        <p:blipFill>
          <a:blip r:embed="rId2"/>
          <a:stretch>
            <a:fillRect/>
          </a:stretch>
        </p:blipFill>
        <p:spPr>
          <a:xfrm>
            <a:off x="1004683" y="2803755"/>
            <a:ext cx="9981564" cy="3977227"/>
          </a:xfrm>
          <a:prstGeom prst="rect">
            <a:avLst/>
          </a:prstGeom>
        </p:spPr>
      </p:pic>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４．斜方投射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31</a:t>
            </a:fld>
            <a:endParaRPr kumimoji="1" lang="ja-JP" altLang="en-US"/>
          </a:p>
        </p:txBody>
      </p:sp>
      <p:sp>
        <p:nvSpPr>
          <p:cNvPr id="8" name="コンテンツ プレースホルダー 2">
            <a:extLst>
              <a:ext uri="{FF2B5EF4-FFF2-40B4-BE49-F238E27FC236}">
                <a16:creationId xmlns:a16="http://schemas.microsoft.com/office/drawing/2014/main" id="{AFD69787-D0CF-4C49-8286-09C73B5511FB}"/>
              </a:ext>
            </a:extLst>
          </p:cNvPr>
          <p:cNvSpPr txBox="1">
            <a:spLocks/>
          </p:cNvSpPr>
          <p:nvPr/>
        </p:nvSpPr>
        <p:spPr>
          <a:xfrm>
            <a:off x="470647" y="855799"/>
            <a:ext cx="10515600" cy="725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a:t>（４）最高到達点に達した時の時刻を求めなさい。</a:t>
            </a:r>
            <a:endParaRPr lang="ja-JP" altLang="en-US" sz="2400" dirty="0"/>
          </a:p>
        </p:txBody>
      </p:sp>
      <p:sp>
        <p:nvSpPr>
          <p:cNvPr id="9" name="正方形/長方形 8">
            <a:extLst>
              <a:ext uri="{FF2B5EF4-FFF2-40B4-BE49-F238E27FC236}">
                <a16:creationId xmlns:a16="http://schemas.microsoft.com/office/drawing/2014/main" id="{972C700D-CC0F-4706-ADA5-8E043A2CEB81}"/>
              </a:ext>
            </a:extLst>
          </p:cNvPr>
          <p:cNvSpPr/>
          <p:nvPr/>
        </p:nvSpPr>
        <p:spPr>
          <a:xfrm>
            <a:off x="837209" y="1301951"/>
            <a:ext cx="6676828" cy="523220"/>
          </a:xfrm>
          <a:prstGeom prst="rect">
            <a:avLst/>
          </a:prstGeom>
        </p:spPr>
        <p:txBody>
          <a:bodyPr wrap="none">
            <a:spAutoFit/>
          </a:bodyPr>
          <a:lstStyle/>
          <a:p>
            <a:r>
              <a:rPr lang="ja-JP" altLang="en-US" sz="2800" b="1" dirty="0">
                <a:solidFill>
                  <a:srgbClr val="FF0000"/>
                </a:solidFill>
                <a:latin typeface="HG丸ｺﾞｼｯｸM-PRO" panose="020F0600000000000000" pitchFamily="50" charset="-128"/>
                <a:ea typeface="HG丸ｺﾞｼｯｸM-PRO" panose="020F0600000000000000" pitchFamily="50" charset="-128"/>
              </a:rPr>
              <a:t>最高点で速度の鉛直成分が　　だから、</a:t>
            </a:r>
            <a:endParaRPr lang="ja-JP" altLang="en-US" sz="28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ABA4547D-3911-4DD2-A299-DBB3CC1AA0EB}"/>
                  </a:ext>
                </a:extLst>
              </p:cNvPr>
              <p:cNvSpPr/>
              <p:nvPr/>
            </p:nvSpPr>
            <p:spPr>
              <a:xfrm>
                <a:off x="718683" y="1777485"/>
                <a:ext cx="3502177" cy="7644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000" b="1" i="1" smtClean="0">
                              <a:solidFill>
                                <a:srgbClr val="FF0000"/>
                              </a:solidFill>
                              <a:latin typeface="Cambria Math" panose="02040503050406030204" pitchFamily="18" charset="0"/>
                            </a:rPr>
                          </m:ctrlPr>
                        </m:sSubPr>
                        <m:e>
                          <m:r>
                            <a:rPr lang="en-US" altLang="ja-JP" sz="4000" b="1" i="1">
                              <a:solidFill>
                                <a:srgbClr val="FF0000"/>
                              </a:solidFill>
                              <a:latin typeface="Cambria Math" panose="02040503050406030204" pitchFamily="18" charset="0"/>
                            </a:rPr>
                            <m:t>𝒗</m:t>
                          </m:r>
                        </m:e>
                        <m:sub>
                          <m:r>
                            <a:rPr lang="en-US" altLang="ja-JP" sz="4000" b="1" i="1" smtClean="0">
                              <a:solidFill>
                                <a:srgbClr val="FF0000"/>
                              </a:solidFill>
                              <a:latin typeface="Cambria Math" panose="02040503050406030204" pitchFamily="18" charset="0"/>
                            </a:rPr>
                            <m:t>𝒚</m:t>
                          </m:r>
                        </m:sub>
                      </m:sSub>
                      <m:r>
                        <a:rPr lang="en-US" altLang="ja-JP" sz="4000" b="1" i="1">
                          <a:latin typeface="Cambria Math" panose="02040503050406030204" pitchFamily="18" charset="0"/>
                        </a:rPr>
                        <m:t>=</m:t>
                      </m:r>
                      <m:sSub>
                        <m:sSubPr>
                          <m:ctrlPr>
                            <a:rPr lang="en-US" altLang="ja-JP" sz="4000" b="1" i="1">
                              <a:latin typeface="Cambria Math" panose="02040503050406030204" pitchFamily="18" charset="0"/>
                            </a:rPr>
                          </m:ctrlPr>
                        </m:sSubPr>
                        <m:e>
                          <m:r>
                            <a:rPr lang="en-US" altLang="ja-JP" sz="4000" b="1" i="1">
                              <a:latin typeface="Cambria Math" panose="02040503050406030204" pitchFamily="18" charset="0"/>
                            </a:rPr>
                            <m:t>𝒗</m:t>
                          </m:r>
                        </m:e>
                        <m:sub>
                          <m:r>
                            <a:rPr lang="en-US" altLang="ja-JP" sz="4000" b="1" i="1">
                              <a:latin typeface="Cambria Math" panose="02040503050406030204" pitchFamily="18" charset="0"/>
                            </a:rPr>
                            <m:t>𝟎</m:t>
                          </m:r>
                          <m:r>
                            <a:rPr lang="en-US" altLang="ja-JP" sz="4000" b="1" i="1" smtClean="0">
                              <a:latin typeface="Cambria Math" panose="02040503050406030204" pitchFamily="18" charset="0"/>
                            </a:rPr>
                            <m:t>𝒚</m:t>
                          </m:r>
                        </m:sub>
                      </m:sSub>
                      <m:r>
                        <a:rPr lang="en-US" altLang="ja-JP" sz="4000" b="1" i="1">
                          <a:latin typeface="Cambria Math" panose="02040503050406030204" pitchFamily="18" charset="0"/>
                        </a:rPr>
                        <m:t>+</m:t>
                      </m:r>
                      <m:r>
                        <a:rPr lang="en-US" altLang="ja-JP" sz="4000" b="1" i="1">
                          <a:latin typeface="Cambria Math" panose="02040503050406030204" pitchFamily="18" charset="0"/>
                        </a:rPr>
                        <m:t>𝒂𝒕</m:t>
                      </m:r>
                    </m:oMath>
                  </m:oMathPara>
                </a14:m>
                <a:endParaRPr lang="ja-JP" altLang="en-US" sz="4000" b="1" dirty="0">
                  <a:latin typeface="HG丸ｺﾞｼｯｸM-PRO" panose="020F0600000000000000" pitchFamily="50" charset="-128"/>
                  <a:ea typeface="HG丸ｺﾞｼｯｸM-PRO" panose="020F0600000000000000" pitchFamily="50" charset="-128"/>
                </a:endParaRPr>
              </a:p>
            </p:txBody>
          </p:sp>
        </mc:Choice>
        <mc:Fallback xmlns="">
          <p:sp>
            <p:nvSpPr>
              <p:cNvPr id="10" name="正方形/長方形 9">
                <a:extLst>
                  <a:ext uri="{FF2B5EF4-FFF2-40B4-BE49-F238E27FC236}">
                    <a16:creationId xmlns:a16="http://schemas.microsoft.com/office/drawing/2014/main" id="{ABA4547D-3911-4DD2-A299-DBB3CC1AA0EB}"/>
                  </a:ext>
                </a:extLst>
              </p:cNvPr>
              <p:cNvSpPr>
                <a:spLocks noRot="1" noChangeAspect="1" noMove="1" noResize="1" noEditPoints="1" noAdjustHandles="1" noChangeArrowheads="1" noChangeShapeType="1" noTextEdit="1"/>
              </p:cNvSpPr>
              <p:nvPr/>
            </p:nvSpPr>
            <p:spPr>
              <a:xfrm>
                <a:off x="718683" y="1777485"/>
                <a:ext cx="3502177" cy="764440"/>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54CB8FD4-8DAE-41A4-BD1F-0710618E7A21}"/>
                  </a:ext>
                </a:extLst>
              </p:cNvPr>
              <p:cNvSpPr/>
              <p:nvPr/>
            </p:nvSpPr>
            <p:spPr>
              <a:xfrm>
                <a:off x="4220860" y="1781990"/>
                <a:ext cx="4337277"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1" i="1" smtClean="0">
                          <a:latin typeface="Cambria Math" panose="02040503050406030204" pitchFamily="18" charset="0"/>
                        </a:rPr>
                        <m:t>→</m:t>
                      </m:r>
                      <m:r>
                        <a:rPr lang="en-US" altLang="ja-JP" sz="4000" b="1" i="1" smtClean="0">
                          <a:latin typeface="Cambria Math" panose="02040503050406030204" pitchFamily="18" charset="0"/>
                        </a:rPr>
                        <m:t>𝟎</m:t>
                      </m:r>
                      <m:r>
                        <a:rPr lang="en-US" altLang="ja-JP" sz="4000" b="1" i="1" smtClean="0">
                          <a:latin typeface="Cambria Math" panose="02040503050406030204" pitchFamily="18" charset="0"/>
                        </a:rPr>
                        <m:t>=</m:t>
                      </m:r>
                      <m:r>
                        <a:rPr lang="en-US" altLang="ja-JP" sz="4000" b="1" i="1" smtClean="0">
                          <a:latin typeface="Cambria Math" panose="02040503050406030204" pitchFamily="18" charset="0"/>
                        </a:rPr>
                        <m:t>𝟗</m:t>
                      </m:r>
                      <m:r>
                        <a:rPr lang="en-US" altLang="ja-JP" sz="4000" b="1" i="1" smtClean="0">
                          <a:latin typeface="Cambria Math" panose="02040503050406030204" pitchFamily="18" charset="0"/>
                        </a:rPr>
                        <m:t>.</m:t>
                      </m:r>
                      <m:r>
                        <a:rPr lang="en-US" altLang="ja-JP" sz="4000" b="1" i="1" smtClean="0">
                          <a:latin typeface="Cambria Math" panose="02040503050406030204" pitchFamily="18" charset="0"/>
                        </a:rPr>
                        <m:t>𝟖</m:t>
                      </m:r>
                      <m:r>
                        <a:rPr lang="en-US" altLang="ja-JP" sz="4000" b="1" i="1" smtClean="0">
                          <a:latin typeface="Cambria Math" panose="02040503050406030204" pitchFamily="18" charset="0"/>
                        </a:rPr>
                        <m:t>−</m:t>
                      </m:r>
                      <m:r>
                        <a:rPr lang="en-US" altLang="ja-JP" sz="4000" b="1" i="1" smtClean="0">
                          <a:latin typeface="Cambria Math" panose="02040503050406030204" pitchFamily="18" charset="0"/>
                        </a:rPr>
                        <m:t>𝟗</m:t>
                      </m:r>
                      <m:r>
                        <a:rPr lang="en-US" altLang="ja-JP" sz="4000" b="1" i="1" smtClean="0">
                          <a:latin typeface="Cambria Math" panose="02040503050406030204" pitchFamily="18" charset="0"/>
                        </a:rPr>
                        <m:t>.</m:t>
                      </m:r>
                      <m:r>
                        <a:rPr lang="en-US" altLang="ja-JP" sz="4000" b="1" i="1" smtClean="0">
                          <a:latin typeface="Cambria Math" panose="02040503050406030204" pitchFamily="18" charset="0"/>
                        </a:rPr>
                        <m:t>𝟖</m:t>
                      </m:r>
                      <m:r>
                        <a:rPr lang="en-US" altLang="ja-JP" sz="4000" b="1" i="1" smtClean="0">
                          <a:latin typeface="Cambria Math" panose="02040503050406030204" pitchFamily="18" charset="0"/>
                        </a:rPr>
                        <m:t>𝒕</m:t>
                      </m:r>
                    </m:oMath>
                  </m:oMathPara>
                </a14:m>
                <a:endParaRPr lang="ja-JP" altLang="en-US" sz="3600" b="1" dirty="0">
                  <a:latin typeface="HG丸ｺﾞｼｯｸM-PRO" panose="020F0600000000000000" pitchFamily="50" charset="-128"/>
                  <a:ea typeface="HG丸ｺﾞｼｯｸM-PRO" panose="020F0600000000000000" pitchFamily="50" charset="-128"/>
                </a:endParaRPr>
              </a:p>
            </p:txBody>
          </p:sp>
        </mc:Choice>
        <mc:Fallback xmlns="">
          <p:sp>
            <p:nvSpPr>
              <p:cNvPr id="11" name="正方形/長方形 10">
                <a:extLst>
                  <a:ext uri="{FF2B5EF4-FFF2-40B4-BE49-F238E27FC236}">
                    <a16:creationId xmlns:a16="http://schemas.microsoft.com/office/drawing/2014/main" id="{54CB8FD4-8DAE-41A4-BD1F-0710618E7A21}"/>
                  </a:ext>
                </a:extLst>
              </p:cNvPr>
              <p:cNvSpPr>
                <a:spLocks noRot="1" noChangeAspect="1" noMove="1" noResize="1" noEditPoints="1" noAdjustHandles="1" noChangeArrowheads="1" noChangeShapeType="1" noTextEdit="1"/>
              </p:cNvSpPr>
              <p:nvPr/>
            </p:nvSpPr>
            <p:spPr>
              <a:xfrm>
                <a:off x="4220860" y="1781990"/>
                <a:ext cx="4337277" cy="707886"/>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5066EC6A-8E7B-4573-A942-793E8A279343}"/>
                  </a:ext>
                </a:extLst>
              </p:cNvPr>
              <p:cNvSpPr/>
              <p:nvPr/>
            </p:nvSpPr>
            <p:spPr>
              <a:xfrm>
                <a:off x="8472530" y="1766208"/>
                <a:ext cx="323351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1" i="1" smtClean="0">
                          <a:latin typeface="Cambria Math" panose="02040503050406030204" pitchFamily="18" charset="0"/>
                        </a:rPr>
                        <m:t>→</m:t>
                      </m:r>
                      <m:r>
                        <a:rPr lang="en-US" altLang="ja-JP" sz="4000" b="1" i="1" smtClean="0">
                          <a:latin typeface="Cambria Math" panose="02040503050406030204" pitchFamily="18" charset="0"/>
                        </a:rPr>
                        <m:t>𝒕</m:t>
                      </m:r>
                      <m:r>
                        <a:rPr lang="en-US" altLang="ja-JP" sz="4000" b="1" i="1" smtClean="0">
                          <a:latin typeface="Cambria Math" panose="02040503050406030204" pitchFamily="18" charset="0"/>
                        </a:rPr>
                        <m:t>=</m:t>
                      </m:r>
                      <m:r>
                        <a:rPr lang="en-US" altLang="ja-JP" sz="4000" b="1" i="1" smtClean="0">
                          <a:latin typeface="Cambria Math" panose="02040503050406030204" pitchFamily="18" charset="0"/>
                        </a:rPr>
                        <m:t>𝟏</m:t>
                      </m:r>
                      <m:r>
                        <a:rPr lang="en-US" altLang="ja-JP" sz="4000" b="1" i="1" smtClean="0">
                          <a:latin typeface="Cambria Math" panose="02040503050406030204" pitchFamily="18" charset="0"/>
                        </a:rPr>
                        <m:t>.</m:t>
                      </m:r>
                      <m:r>
                        <a:rPr lang="en-US" altLang="ja-JP" sz="4000" b="1" i="1" smtClean="0">
                          <a:latin typeface="Cambria Math" panose="02040503050406030204" pitchFamily="18" charset="0"/>
                        </a:rPr>
                        <m:t>𝟎</m:t>
                      </m:r>
                      <m:r>
                        <a:rPr lang="en-US" altLang="ja-JP" sz="4000" b="1" i="1" smtClean="0">
                          <a:latin typeface="Cambria Math" panose="02040503050406030204" pitchFamily="18" charset="0"/>
                        </a:rPr>
                        <m:t>[</m:t>
                      </m:r>
                      <m:r>
                        <a:rPr lang="en-US" altLang="ja-JP" sz="4000" b="1" i="1" smtClean="0">
                          <a:latin typeface="Cambria Math" panose="02040503050406030204" pitchFamily="18" charset="0"/>
                        </a:rPr>
                        <m:t>𝒔</m:t>
                      </m:r>
                      <m:r>
                        <a:rPr lang="en-US" altLang="ja-JP" sz="4000" b="1" i="1" smtClean="0">
                          <a:latin typeface="Cambria Math" panose="02040503050406030204" pitchFamily="18" charset="0"/>
                        </a:rPr>
                        <m:t>]</m:t>
                      </m:r>
                    </m:oMath>
                  </m:oMathPara>
                </a14:m>
                <a:endParaRPr lang="ja-JP" altLang="en-US" sz="3600" b="1" dirty="0">
                  <a:latin typeface="HG丸ｺﾞｼｯｸM-PRO" panose="020F0600000000000000" pitchFamily="50" charset="-128"/>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5066EC6A-8E7B-4573-A942-793E8A279343}"/>
                  </a:ext>
                </a:extLst>
              </p:cNvPr>
              <p:cNvSpPr>
                <a:spLocks noRot="1" noChangeAspect="1" noMove="1" noResize="1" noEditPoints="1" noAdjustHandles="1" noChangeArrowheads="1" noChangeShapeType="1" noTextEdit="1"/>
              </p:cNvSpPr>
              <p:nvPr/>
            </p:nvSpPr>
            <p:spPr>
              <a:xfrm>
                <a:off x="8472530" y="1766208"/>
                <a:ext cx="3233514" cy="707886"/>
              </a:xfrm>
              <a:prstGeom prst="rect">
                <a:avLst/>
              </a:prstGeom>
              <a:blipFill>
                <a:blip r:embed="rId5"/>
                <a:stretch>
                  <a:fillRect/>
                </a:stretch>
              </a:blipFill>
            </p:spPr>
            <p:txBody>
              <a:bodyPr/>
              <a:lstStyle/>
              <a:p>
                <a:r>
                  <a:rPr lang="ja-JP" altLang="en-US">
                    <a:noFill/>
                  </a:rPr>
                  <a:t> </a:t>
                </a:r>
              </a:p>
            </p:txBody>
          </p:sp>
        </mc:Fallback>
      </mc:AlternateContent>
      <p:sp>
        <p:nvSpPr>
          <p:cNvPr id="13" name="正方形/長方形 12">
            <a:extLst>
              <a:ext uri="{FF2B5EF4-FFF2-40B4-BE49-F238E27FC236}">
                <a16:creationId xmlns:a16="http://schemas.microsoft.com/office/drawing/2014/main" id="{2A1F65CD-6BF4-4B77-80D0-7DCC1F1382AF}"/>
              </a:ext>
            </a:extLst>
          </p:cNvPr>
          <p:cNvSpPr/>
          <p:nvPr/>
        </p:nvSpPr>
        <p:spPr>
          <a:xfrm>
            <a:off x="5239109" y="1265034"/>
            <a:ext cx="596638" cy="584775"/>
          </a:xfrm>
          <a:prstGeom prst="rect">
            <a:avLst/>
          </a:prstGeom>
        </p:spPr>
        <p:txBody>
          <a:bodyPr wrap="none">
            <a:spAutoFit/>
          </a:bodyPr>
          <a:lstStyle/>
          <a:p>
            <a:r>
              <a:rPr lang="ja-JP" altLang="en-US" sz="3200" b="1" dirty="0">
                <a:solidFill>
                  <a:srgbClr val="FF0000"/>
                </a:solidFill>
                <a:latin typeface="HG丸ｺﾞｼｯｸM-PRO" panose="020F0600000000000000" pitchFamily="50" charset="-128"/>
                <a:ea typeface="HG丸ｺﾞｼｯｸM-PRO" panose="020F0600000000000000" pitchFamily="50" charset="-128"/>
              </a:rPr>
              <a:t>０</a:t>
            </a:r>
            <a:endParaRPr lang="ja-JP" altLang="en-US" sz="14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8BD98A85-54F1-4FCF-A3A7-A96ED7DDE72C}"/>
                  </a:ext>
                </a:extLst>
              </p:cNvPr>
              <p:cNvSpPr/>
              <p:nvPr/>
            </p:nvSpPr>
            <p:spPr>
              <a:xfrm>
                <a:off x="2685162" y="5277445"/>
                <a:ext cx="1157816" cy="505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ea typeface="ＭＳ ゴシック" panose="020B0609070205080204" pitchFamily="49" charset="-128"/>
                        </a:rPr>
                        <m:t>𝟗</m:t>
                      </m:r>
                      <m:r>
                        <a:rPr lang="en-US" altLang="ja-JP" sz="2400" b="1" i="1" smtClean="0">
                          <a:solidFill>
                            <a:srgbClr val="FF0000"/>
                          </a:solidFill>
                          <a:latin typeface="Cambria Math" panose="02040503050406030204" pitchFamily="18" charset="0"/>
                          <a:ea typeface="ＭＳ ゴシック" panose="020B0609070205080204" pitchFamily="49" charset="-128"/>
                        </a:rPr>
                        <m:t>.</m:t>
                      </m:r>
                      <m:r>
                        <a:rPr lang="en-US" altLang="ja-JP" sz="2400" b="1" i="1" smtClean="0">
                          <a:solidFill>
                            <a:srgbClr val="FF0000"/>
                          </a:solidFill>
                          <a:latin typeface="Cambria Math" panose="02040503050406030204" pitchFamily="18" charset="0"/>
                          <a:ea typeface="ＭＳ ゴシック" panose="020B0609070205080204" pitchFamily="49" charset="-128"/>
                        </a:rPr>
                        <m:t>𝟖</m:t>
                      </m:r>
                      <m:rad>
                        <m:radPr>
                          <m:degHide m:val="on"/>
                          <m:ctrlPr>
                            <a:rPr lang="en-US" altLang="ja-JP" sz="2400" b="1" i="1" smtClean="0">
                              <a:solidFill>
                                <a:srgbClr val="FF0000"/>
                              </a:solidFill>
                              <a:latin typeface="Cambria Math" panose="02040503050406030204" pitchFamily="18" charset="0"/>
                              <a:ea typeface="ＭＳ ゴシック" panose="020B0609070205080204" pitchFamily="49" charset="-128"/>
                            </a:rPr>
                          </m:ctrlPr>
                        </m:radPr>
                        <m:deg/>
                        <m:e>
                          <m:r>
                            <a:rPr lang="en-US" altLang="ja-JP" sz="2400" b="1" i="1" smtClean="0">
                              <a:solidFill>
                                <a:srgbClr val="FF0000"/>
                              </a:solidFill>
                              <a:latin typeface="Cambria Math" panose="02040503050406030204" pitchFamily="18" charset="0"/>
                              <a:ea typeface="ＭＳ ゴシック" panose="020B0609070205080204" pitchFamily="49" charset="-128"/>
                            </a:rPr>
                            <m:t>𝟑</m:t>
                          </m:r>
                        </m:e>
                      </m:rad>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5" name="正方形/長方形 14">
                <a:extLst>
                  <a:ext uri="{FF2B5EF4-FFF2-40B4-BE49-F238E27FC236}">
                    <a16:creationId xmlns:a16="http://schemas.microsoft.com/office/drawing/2014/main" id="{8BD98A85-54F1-4FCF-A3A7-A96ED7DDE72C}"/>
                  </a:ext>
                </a:extLst>
              </p:cNvPr>
              <p:cNvSpPr>
                <a:spLocks noRot="1" noChangeAspect="1" noMove="1" noResize="1" noEditPoints="1" noAdjustHandles="1" noChangeArrowheads="1" noChangeShapeType="1" noTextEdit="1"/>
              </p:cNvSpPr>
              <p:nvPr/>
            </p:nvSpPr>
            <p:spPr>
              <a:xfrm>
                <a:off x="2685162" y="5277445"/>
                <a:ext cx="1157816" cy="505203"/>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9A41ADAD-A82D-4016-A471-070A65A46EEE}"/>
                  </a:ext>
                </a:extLst>
              </p:cNvPr>
              <p:cNvSpPr/>
              <p:nvPr/>
            </p:nvSpPr>
            <p:spPr>
              <a:xfrm>
                <a:off x="862225" y="4272372"/>
                <a:ext cx="10631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ea typeface="ＭＳ ゴシック" panose="020B0609070205080204" pitchFamily="49" charset="-128"/>
                        </a:rPr>
                        <m:t>𝟗</m:t>
                      </m:r>
                      <m:r>
                        <a:rPr lang="en-US" altLang="ja-JP" sz="3600" b="1" i="1" smtClean="0">
                          <a:solidFill>
                            <a:srgbClr val="FF0000"/>
                          </a:solidFill>
                          <a:latin typeface="Cambria Math" panose="02040503050406030204" pitchFamily="18" charset="0"/>
                          <a:ea typeface="ＭＳ ゴシック" panose="020B0609070205080204" pitchFamily="49" charset="-128"/>
                        </a:rPr>
                        <m:t>.</m:t>
                      </m:r>
                      <m:r>
                        <a:rPr lang="en-US" altLang="ja-JP" sz="3600" b="1" i="1" smtClean="0">
                          <a:solidFill>
                            <a:srgbClr val="FF0000"/>
                          </a:solidFill>
                          <a:latin typeface="Cambria Math" panose="02040503050406030204" pitchFamily="18" charset="0"/>
                          <a:ea typeface="ＭＳ ゴシック" panose="020B0609070205080204" pitchFamily="49" charset="-128"/>
                        </a:rPr>
                        <m:t>𝟖</m:t>
                      </m:r>
                    </m:oMath>
                  </m:oMathPara>
                </a14:m>
                <a:endParaRPr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6" name="正方形/長方形 15">
                <a:extLst>
                  <a:ext uri="{FF2B5EF4-FFF2-40B4-BE49-F238E27FC236}">
                    <a16:creationId xmlns:a16="http://schemas.microsoft.com/office/drawing/2014/main" id="{9A41ADAD-A82D-4016-A471-070A65A46EEE}"/>
                  </a:ext>
                </a:extLst>
              </p:cNvPr>
              <p:cNvSpPr>
                <a:spLocks noRot="1" noChangeAspect="1" noMove="1" noResize="1" noEditPoints="1" noAdjustHandles="1" noChangeArrowheads="1" noChangeShapeType="1" noTextEdit="1"/>
              </p:cNvSpPr>
              <p:nvPr/>
            </p:nvSpPr>
            <p:spPr>
              <a:xfrm>
                <a:off x="862225" y="4272372"/>
                <a:ext cx="1063112" cy="646331"/>
              </a:xfrm>
              <a:prstGeom prst="rect">
                <a:avLst/>
              </a:prstGeom>
              <a:blipFill>
                <a:blip r:embed="rId7"/>
                <a:stretch>
                  <a:fillRect/>
                </a:stretch>
              </a:blipFill>
            </p:spPr>
            <p:txBody>
              <a:bodyPr/>
              <a:lstStyle/>
              <a:p>
                <a:r>
                  <a:rPr lang="ja-JP" altLang="en-US">
                    <a:noFill/>
                  </a:rPr>
                  <a:t> </a:t>
                </a:r>
              </a:p>
            </p:txBody>
          </p:sp>
        </mc:Fallback>
      </mc:AlternateContent>
      <p:cxnSp>
        <p:nvCxnSpPr>
          <p:cNvPr id="17" name="直線矢印コネクタ 16">
            <a:extLst>
              <a:ext uri="{FF2B5EF4-FFF2-40B4-BE49-F238E27FC236}">
                <a16:creationId xmlns:a16="http://schemas.microsoft.com/office/drawing/2014/main" id="{868123C1-54DC-4312-9FFE-DD1A4284759E}"/>
              </a:ext>
            </a:extLst>
          </p:cNvPr>
          <p:cNvCxnSpPr/>
          <p:nvPr/>
        </p:nvCxnSpPr>
        <p:spPr>
          <a:xfrm flipV="1">
            <a:off x="2359313" y="4595537"/>
            <a:ext cx="720333" cy="52372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556A1377-73F7-46B8-A610-BA0A890CB44C}"/>
              </a:ext>
            </a:extLst>
          </p:cNvPr>
          <p:cNvCxnSpPr/>
          <p:nvPr/>
        </p:nvCxnSpPr>
        <p:spPr>
          <a:xfrm flipV="1">
            <a:off x="2356147" y="4573557"/>
            <a:ext cx="0" cy="5457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E316358C-BE48-4B39-8A40-8BB83CF97F36}"/>
              </a:ext>
            </a:extLst>
          </p:cNvPr>
          <p:cNvCxnSpPr/>
          <p:nvPr/>
        </p:nvCxnSpPr>
        <p:spPr>
          <a:xfrm flipV="1">
            <a:off x="2326115" y="5118455"/>
            <a:ext cx="786727"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正方形/長方形 19">
                <a:extLst>
                  <a:ext uri="{FF2B5EF4-FFF2-40B4-BE49-F238E27FC236}">
                    <a16:creationId xmlns:a16="http://schemas.microsoft.com/office/drawing/2014/main" id="{B20E4BC7-E20A-4837-8F15-776A931A882F}"/>
                  </a:ext>
                </a:extLst>
              </p:cNvPr>
              <p:cNvSpPr/>
              <p:nvPr/>
            </p:nvSpPr>
            <p:spPr>
              <a:xfrm>
                <a:off x="5902020" y="3161448"/>
                <a:ext cx="1157816" cy="505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ea typeface="ＭＳ ゴシック" panose="020B0609070205080204" pitchFamily="49" charset="-128"/>
                        </a:rPr>
                        <m:t>𝟗</m:t>
                      </m:r>
                      <m:r>
                        <a:rPr lang="en-US" altLang="ja-JP" sz="2400" b="1" i="1" smtClean="0">
                          <a:solidFill>
                            <a:srgbClr val="FF0000"/>
                          </a:solidFill>
                          <a:latin typeface="Cambria Math" panose="02040503050406030204" pitchFamily="18" charset="0"/>
                          <a:ea typeface="ＭＳ ゴシック" panose="020B0609070205080204" pitchFamily="49" charset="-128"/>
                        </a:rPr>
                        <m:t>.</m:t>
                      </m:r>
                      <m:r>
                        <a:rPr lang="en-US" altLang="ja-JP" sz="2400" b="1" i="1" smtClean="0">
                          <a:solidFill>
                            <a:srgbClr val="FF0000"/>
                          </a:solidFill>
                          <a:latin typeface="Cambria Math" panose="02040503050406030204" pitchFamily="18" charset="0"/>
                          <a:ea typeface="ＭＳ ゴシック" panose="020B0609070205080204" pitchFamily="49" charset="-128"/>
                        </a:rPr>
                        <m:t>𝟖</m:t>
                      </m:r>
                      <m:rad>
                        <m:radPr>
                          <m:degHide m:val="on"/>
                          <m:ctrlPr>
                            <a:rPr lang="en-US" altLang="ja-JP" sz="2400" b="1" i="1" smtClean="0">
                              <a:solidFill>
                                <a:srgbClr val="FF0000"/>
                              </a:solidFill>
                              <a:latin typeface="Cambria Math" panose="02040503050406030204" pitchFamily="18" charset="0"/>
                              <a:ea typeface="ＭＳ ゴシック" panose="020B0609070205080204" pitchFamily="49" charset="-128"/>
                            </a:rPr>
                          </m:ctrlPr>
                        </m:radPr>
                        <m:deg/>
                        <m:e>
                          <m:r>
                            <a:rPr lang="en-US" altLang="ja-JP" sz="2400" b="1" i="1" smtClean="0">
                              <a:solidFill>
                                <a:srgbClr val="FF0000"/>
                              </a:solidFill>
                              <a:latin typeface="Cambria Math" panose="02040503050406030204" pitchFamily="18" charset="0"/>
                              <a:ea typeface="ＭＳ ゴシック" panose="020B0609070205080204" pitchFamily="49" charset="-128"/>
                            </a:rPr>
                            <m:t>𝟑</m:t>
                          </m:r>
                        </m:e>
                      </m:rad>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0" name="正方形/長方形 19">
                <a:extLst>
                  <a:ext uri="{FF2B5EF4-FFF2-40B4-BE49-F238E27FC236}">
                    <a16:creationId xmlns:a16="http://schemas.microsoft.com/office/drawing/2014/main" id="{B20E4BC7-E20A-4837-8F15-776A931A882F}"/>
                  </a:ext>
                </a:extLst>
              </p:cNvPr>
              <p:cNvSpPr>
                <a:spLocks noRot="1" noChangeAspect="1" noMove="1" noResize="1" noEditPoints="1" noAdjustHandles="1" noChangeArrowheads="1" noChangeShapeType="1" noTextEdit="1"/>
              </p:cNvSpPr>
              <p:nvPr/>
            </p:nvSpPr>
            <p:spPr>
              <a:xfrm>
                <a:off x="5902020" y="3161448"/>
                <a:ext cx="1157816" cy="505203"/>
              </a:xfrm>
              <a:prstGeom prst="rect">
                <a:avLst/>
              </a:prstGeom>
              <a:blipFill>
                <a:blip r:embed="rId8"/>
                <a:stretch>
                  <a:fillRect/>
                </a:stretch>
              </a:blipFill>
            </p:spPr>
            <p:txBody>
              <a:bodyPr/>
              <a:lstStyle/>
              <a:p>
                <a:r>
                  <a:rPr lang="ja-JP" altLang="en-US">
                    <a:noFill/>
                  </a:rPr>
                  <a:t> </a:t>
                </a:r>
              </a:p>
            </p:txBody>
          </p:sp>
        </mc:Fallback>
      </mc:AlternateContent>
      <p:cxnSp>
        <p:nvCxnSpPr>
          <p:cNvPr id="21" name="直線矢印コネクタ 20">
            <a:extLst>
              <a:ext uri="{FF2B5EF4-FFF2-40B4-BE49-F238E27FC236}">
                <a16:creationId xmlns:a16="http://schemas.microsoft.com/office/drawing/2014/main" id="{34A305E6-ECDE-47AA-AE1F-4051D087FE43}"/>
              </a:ext>
            </a:extLst>
          </p:cNvPr>
          <p:cNvCxnSpPr/>
          <p:nvPr/>
        </p:nvCxnSpPr>
        <p:spPr>
          <a:xfrm flipV="1">
            <a:off x="5758350" y="3851155"/>
            <a:ext cx="786727"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正方形/長方形 21">
                <a:extLst>
                  <a:ext uri="{FF2B5EF4-FFF2-40B4-BE49-F238E27FC236}">
                    <a16:creationId xmlns:a16="http://schemas.microsoft.com/office/drawing/2014/main" id="{FE34C0B8-6FBB-451C-AF35-036CF7A0BFB2}"/>
                  </a:ext>
                </a:extLst>
              </p:cNvPr>
              <p:cNvSpPr/>
              <p:nvPr/>
            </p:nvSpPr>
            <p:spPr>
              <a:xfrm>
                <a:off x="4498970" y="3020320"/>
                <a:ext cx="10631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ea typeface="ＭＳ ゴシック" panose="020B0609070205080204" pitchFamily="49" charset="-128"/>
                        </a:rPr>
                        <m:t>𝟏</m:t>
                      </m:r>
                      <m:r>
                        <a:rPr lang="en-US" altLang="ja-JP" sz="3600" b="1" i="1" smtClean="0">
                          <a:solidFill>
                            <a:srgbClr val="FF0000"/>
                          </a:solidFill>
                          <a:latin typeface="Cambria Math" panose="02040503050406030204" pitchFamily="18" charset="0"/>
                          <a:ea typeface="ＭＳ ゴシック" panose="020B0609070205080204" pitchFamily="49" charset="-128"/>
                        </a:rPr>
                        <m:t>.</m:t>
                      </m:r>
                      <m:r>
                        <a:rPr lang="en-US" altLang="ja-JP" sz="3600" b="1" i="1" smtClean="0">
                          <a:solidFill>
                            <a:srgbClr val="FF0000"/>
                          </a:solidFill>
                          <a:latin typeface="Cambria Math" panose="02040503050406030204" pitchFamily="18" charset="0"/>
                          <a:ea typeface="ＭＳ ゴシック" panose="020B0609070205080204" pitchFamily="49" charset="-128"/>
                        </a:rPr>
                        <m:t>𝟎</m:t>
                      </m:r>
                    </m:oMath>
                  </m:oMathPara>
                </a14:m>
                <a:endParaRPr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2" name="正方形/長方形 21">
                <a:extLst>
                  <a:ext uri="{FF2B5EF4-FFF2-40B4-BE49-F238E27FC236}">
                    <a16:creationId xmlns:a16="http://schemas.microsoft.com/office/drawing/2014/main" id="{FE34C0B8-6FBB-451C-AF35-036CF7A0BFB2}"/>
                  </a:ext>
                </a:extLst>
              </p:cNvPr>
              <p:cNvSpPr>
                <a:spLocks noRot="1" noChangeAspect="1" noMove="1" noResize="1" noEditPoints="1" noAdjustHandles="1" noChangeArrowheads="1" noChangeShapeType="1" noTextEdit="1"/>
              </p:cNvSpPr>
              <p:nvPr/>
            </p:nvSpPr>
            <p:spPr>
              <a:xfrm>
                <a:off x="4498970" y="3020320"/>
                <a:ext cx="1063112" cy="646331"/>
              </a:xfrm>
              <a:prstGeom prst="rect">
                <a:avLst/>
              </a:prstGeom>
              <a:blipFill>
                <a:blip r:embed="rId9"/>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11729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４．斜方投射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32</a:t>
            </a:fld>
            <a:endParaRPr kumimoji="1" lang="ja-JP" altLang="en-US"/>
          </a:p>
        </p:txBody>
      </p:sp>
      <p:sp>
        <p:nvSpPr>
          <p:cNvPr id="8" name="コンテンツ プレースホルダー 2">
            <a:extLst>
              <a:ext uri="{FF2B5EF4-FFF2-40B4-BE49-F238E27FC236}">
                <a16:creationId xmlns:a16="http://schemas.microsoft.com/office/drawing/2014/main" id="{2C9674DD-1979-4135-842A-C35218A56EEC}"/>
              </a:ext>
            </a:extLst>
          </p:cNvPr>
          <p:cNvSpPr txBox="1">
            <a:spLocks/>
          </p:cNvSpPr>
          <p:nvPr/>
        </p:nvSpPr>
        <p:spPr>
          <a:xfrm>
            <a:off x="478757" y="855799"/>
            <a:ext cx="11444287" cy="542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a:t>（５）最高到達点の座標（ｘ，ｙ）を求めなさい。</a:t>
            </a:r>
            <a:endParaRPr lang="ja-JP" altLang="en-US" dirty="0"/>
          </a:p>
        </p:txBody>
      </p:sp>
      <p:sp>
        <p:nvSpPr>
          <p:cNvPr id="9" name="正方形/長方形 8">
            <a:extLst>
              <a:ext uri="{FF2B5EF4-FFF2-40B4-BE49-F238E27FC236}">
                <a16:creationId xmlns:a16="http://schemas.microsoft.com/office/drawing/2014/main" id="{DD6C07EC-2C17-43B5-AF18-B83E64065ABA}"/>
              </a:ext>
            </a:extLst>
          </p:cNvPr>
          <p:cNvSpPr/>
          <p:nvPr/>
        </p:nvSpPr>
        <p:spPr>
          <a:xfrm>
            <a:off x="376887" y="1482254"/>
            <a:ext cx="2745947" cy="584775"/>
          </a:xfrm>
          <a:prstGeom prst="rect">
            <a:avLst/>
          </a:prstGeom>
          <a:solidFill>
            <a:srgbClr val="FF0000"/>
          </a:solidFill>
        </p:spPr>
        <p:txBody>
          <a:bodyPr wrap="square">
            <a:spAutoFit/>
          </a:bodyPr>
          <a:lstStyle/>
          <a:p>
            <a:pPr algn="ctr"/>
            <a:r>
              <a:rPr lang="ja-JP" altLang="en-US" sz="3200" b="1" dirty="0">
                <a:solidFill>
                  <a:schemeClr val="bg1"/>
                </a:solidFill>
                <a:ea typeface="HG丸ｺﾞｼｯｸM-PRO" panose="020F0600000000000000" pitchFamily="50" charset="-128"/>
              </a:rPr>
              <a:t>水平方向</a:t>
            </a:r>
            <a:endParaRPr lang="en-US" altLang="ja-JP" sz="3200" b="1" dirty="0">
              <a:solidFill>
                <a:schemeClr val="bg1"/>
              </a:solidFill>
              <a:ea typeface="HG丸ｺﾞｼｯｸM-PRO" panose="020F0600000000000000" pitchFamily="50" charset="-128"/>
            </a:endParaRPr>
          </a:p>
        </p:txBody>
      </p:sp>
      <p:sp>
        <p:nvSpPr>
          <p:cNvPr id="10" name="正方形/長方形 9">
            <a:extLst>
              <a:ext uri="{FF2B5EF4-FFF2-40B4-BE49-F238E27FC236}">
                <a16:creationId xmlns:a16="http://schemas.microsoft.com/office/drawing/2014/main" id="{AA4F99AE-CD57-4EFA-BB2A-0E2423C95F42}"/>
              </a:ext>
            </a:extLst>
          </p:cNvPr>
          <p:cNvSpPr/>
          <p:nvPr/>
        </p:nvSpPr>
        <p:spPr>
          <a:xfrm>
            <a:off x="376887" y="2971905"/>
            <a:ext cx="2745947" cy="584775"/>
          </a:xfrm>
          <a:prstGeom prst="rect">
            <a:avLst/>
          </a:prstGeom>
          <a:solidFill>
            <a:srgbClr val="FF0000"/>
          </a:solidFill>
        </p:spPr>
        <p:txBody>
          <a:bodyPr wrap="square">
            <a:spAutoFit/>
          </a:bodyPr>
          <a:lstStyle/>
          <a:p>
            <a:pPr algn="ctr"/>
            <a:r>
              <a:rPr lang="ja-JP" altLang="en-US" sz="3200" b="1" dirty="0">
                <a:solidFill>
                  <a:schemeClr val="bg1"/>
                </a:solidFill>
                <a:ea typeface="HG丸ｺﾞｼｯｸM-PRO" panose="020F0600000000000000" pitchFamily="50" charset="-128"/>
              </a:rPr>
              <a:t>鉛直方向</a:t>
            </a:r>
            <a:endParaRPr lang="en-US" altLang="ja-JP" sz="3200" b="1" dirty="0">
              <a:solidFill>
                <a:schemeClr val="bg1"/>
              </a:solidFill>
              <a:ea typeface="HG丸ｺﾞｼｯｸM-PRO" panose="020F0600000000000000" pitchFamily="50" charset="-128"/>
            </a:endParaRPr>
          </a:p>
        </p:txBody>
      </p:sp>
      <p:sp>
        <p:nvSpPr>
          <p:cNvPr id="11" name="正方形/長方形 10">
            <a:extLst>
              <a:ext uri="{FF2B5EF4-FFF2-40B4-BE49-F238E27FC236}">
                <a16:creationId xmlns:a16="http://schemas.microsoft.com/office/drawing/2014/main" id="{D8A011A4-5504-421B-8F9E-D3EA5210F9B1}"/>
              </a:ext>
            </a:extLst>
          </p:cNvPr>
          <p:cNvSpPr/>
          <p:nvPr/>
        </p:nvSpPr>
        <p:spPr>
          <a:xfrm>
            <a:off x="3109800" y="1523673"/>
            <a:ext cx="2665909" cy="584775"/>
          </a:xfrm>
          <a:prstGeom prst="rect">
            <a:avLst/>
          </a:prstGeom>
          <a:solidFill>
            <a:schemeClr val="bg1"/>
          </a:solidFill>
        </p:spPr>
        <p:txBody>
          <a:bodyPr wrap="square">
            <a:spAutoFit/>
          </a:bodyPr>
          <a:lstStyle/>
          <a:p>
            <a:pPr algn="ctr"/>
            <a:r>
              <a:rPr lang="ja-JP" altLang="en-US" sz="3200" b="1" dirty="0">
                <a:ea typeface="HG丸ｺﾞｼｯｸM-PRO" panose="020F0600000000000000" pitchFamily="50" charset="-128"/>
              </a:rPr>
              <a:t>等速直線運動</a:t>
            </a:r>
            <a:endParaRPr lang="en-US" altLang="ja-JP" sz="3200" b="1" dirty="0">
              <a:ea typeface="HG丸ｺﾞｼｯｸM-PRO" panose="020F0600000000000000" pitchFamily="50" charset="-128"/>
            </a:endParaRPr>
          </a:p>
        </p:txBody>
      </p:sp>
      <p:sp>
        <p:nvSpPr>
          <p:cNvPr id="12" name="正方形/長方形 11">
            <a:extLst>
              <a:ext uri="{FF2B5EF4-FFF2-40B4-BE49-F238E27FC236}">
                <a16:creationId xmlns:a16="http://schemas.microsoft.com/office/drawing/2014/main" id="{D0ABFEBB-8B61-4BD8-8025-A2FF68F7B85A}"/>
              </a:ext>
            </a:extLst>
          </p:cNvPr>
          <p:cNvSpPr/>
          <p:nvPr/>
        </p:nvSpPr>
        <p:spPr>
          <a:xfrm>
            <a:off x="3134654" y="2960886"/>
            <a:ext cx="2706858" cy="584775"/>
          </a:xfrm>
          <a:prstGeom prst="rect">
            <a:avLst/>
          </a:prstGeom>
          <a:solidFill>
            <a:schemeClr val="bg1"/>
          </a:solidFill>
        </p:spPr>
        <p:txBody>
          <a:bodyPr wrap="square">
            <a:spAutoFit/>
          </a:bodyPr>
          <a:lstStyle/>
          <a:p>
            <a:pPr algn="ctr"/>
            <a:r>
              <a:rPr lang="ja-JP" altLang="en-US" sz="3200" b="1" dirty="0">
                <a:ea typeface="HG丸ｺﾞｼｯｸM-PRO" panose="020F0600000000000000" pitchFamily="50" charset="-128"/>
              </a:rPr>
              <a:t>鉛直投げ上げ</a:t>
            </a:r>
            <a:endParaRPr lang="en-US" altLang="ja-JP" sz="3200" b="1" dirty="0">
              <a:ea typeface="HG丸ｺﾞｼｯｸM-PRO" panose="020F0600000000000000" pitchFamily="50" charset="-128"/>
            </a:endParaRPr>
          </a:p>
        </p:txBody>
      </p:sp>
      <p:sp>
        <p:nvSpPr>
          <p:cNvPr id="13" name="正方形/長方形 12">
            <a:extLst>
              <a:ext uri="{FF2B5EF4-FFF2-40B4-BE49-F238E27FC236}">
                <a16:creationId xmlns:a16="http://schemas.microsoft.com/office/drawing/2014/main" id="{7404188A-F195-42F5-A589-E85904456174}"/>
              </a:ext>
            </a:extLst>
          </p:cNvPr>
          <p:cNvSpPr/>
          <p:nvPr/>
        </p:nvSpPr>
        <p:spPr>
          <a:xfrm>
            <a:off x="5841512" y="2960886"/>
            <a:ext cx="2152298" cy="584775"/>
          </a:xfrm>
          <a:prstGeom prst="rect">
            <a:avLst/>
          </a:prstGeom>
          <a:solidFill>
            <a:schemeClr val="bg1"/>
          </a:solidFill>
        </p:spPr>
        <p:txBody>
          <a:bodyPr wrap="square">
            <a:spAutoFit/>
          </a:bodyPr>
          <a:lstStyle/>
          <a:p>
            <a:pPr algn="ctr"/>
            <a:r>
              <a:rPr lang="ja-JP" altLang="en-US" sz="3200" b="1" dirty="0">
                <a:solidFill>
                  <a:srgbClr val="FF0000"/>
                </a:solidFill>
                <a:ea typeface="HG丸ｺﾞｼｯｸM-PRO" panose="020F0600000000000000" pitchFamily="50" charset="-128"/>
              </a:rPr>
              <a:t>上向き正</a:t>
            </a:r>
            <a:endParaRPr lang="en-US" altLang="ja-JP" sz="3200" b="1" dirty="0">
              <a:solidFill>
                <a:srgbClr val="FF0000"/>
              </a:solidFill>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14" name="正方形/長方形 13">
                <a:extLst>
                  <a:ext uri="{FF2B5EF4-FFF2-40B4-BE49-F238E27FC236}">
                    <a16:creationId xmlns:a16="http://schemas.microsoft.com/office/drawing/2014/main" id="{58D8CBD5-A202-4DC6-A18F-7E54C86C1F33}"/>
                  </a:ext>
                </a:extLst>
              </p:cNvPr>
              <p:cNvSpPr/>
              <p:nvPr/>
            </p:nvSpPr>
            <p:spPr>
              <a:xfrm>
                <a:off x="4959792" y="3470456"/>
                <a:ext cx="7208069" cy="1683474"/>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ja-JP" sz="3600" b="1" i="1" smtClean="0">
                          <a:solidFill>
                            <a:srgbClr val="FF0000"/>
                          </a:solidFill>
                          <a:latin typeface="Cambria Math" panose="02040503050406030204" pitchFamily="18" charset="0"/>
                        </a:rPr>
                        <m:t>𝒚</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𝟗</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𝟖</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𝟏</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𝟎</m:t>
                      </m:r>
                      <m:r>
                        <a:rPr lang="en-US" altLang="ja-JP" sz="3600" b="1" i="1" smtClean="0">
                          <a:solidFill>
                            <a:srgbClr val="FF0000"/>
                          </a:solidFill>
                          <a:latin typeface="Cambria Math" panose="02040503050406030204" pitchFamily="18" charset="0"/>
                        </a:rPr>
                        <m:t>+</m:t>
                      </m:r>
                      <m:f>
                        <m:fPr>
                          <m:ctrlPr>
                            <a:rPr lang="en-US" altLang="ja-JP" sz="3600" b="1" i="1">
                              <a:solidFill>
                                <a:srgbClr val="FF0000"/>
                              </a:solidFill>
                              <a:latin typeface="Cambria Math" panose="02040503050406030204" pitchFamily="18" charset="0"/>
                            </a:rPr>
                          </m:ctrlPr>
                        </m:fPr>
                        <m:num>
                          <m:r>
                            <a:rPr lang="en-US" altLang="ja-JP" sz="3600" b="1" i="1">
                              <a:solidFill>
                                <a:srgbClr val="FF0000"/>
                              </a:solidFill>
                              <a:latin typeface="Cambria Math" panose="02040503050406030204" pitchFamily="18" charset="0"/>
                            </a:rPr>
                            <m:t>𝟏</m:t>
                          </m:r>
                        </m:num>
                        <m:den>
                          <m:r>
                            <a:rPr lang="en-US" altLang="ja-JP" sz="3600" b="1" i="1">
                              <a:solidFill>
                                <a:srgbClr val="FF0000"/>
                              </a:solidFill>
                              <a:latin typeface="Cambria Math" panose="02040503050406030204" pitchFamily="18" charset="0"/>
                            </a:rPr>
                            <m:t>𝟐</m:t>
                          </m:r>
                        </m:den>
                      </m:f>
                      <m:d>
                        <m:dPr>
                          <m:ctrlPr>
                            <a:rPr lang="en-US" altLang="ja-JP" sz="3600" b="1" i="1" smtClean="0">
                              <a:solidFill>
                                <a:srgbClr val="FF0000"/>
                              </a:solidFill>
                              <a:latin typeface="Cambria Math" panose="02040503050406030204" pitchFamily="18" charset="0"/>
                            </a:rPr>
                          </m:ctrlPr>
                        </m:dPr>
                        <m:e>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𝟗</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𝟖</m:t>
                          </m:r>
                        </m:e>
                      </m:d>
                      <m:sSup>
                        <m:sSupPr>
                          <m:ctrlPr>
                            <a:rPr lang="en-US" altLang="ja-JP" sz="3600" b="1" i="1">
                              <a:solidFill>
                                <a:srgbClr val="FF0000"/>
                              </a:solidFill>
                              <a:latin typeface="Cambria Math" panose="02040503050406030204" pitchFamily="18" charset="0"/>
                            </a:rPr>
                          </m:ctrlPr>
                        </m:sSupPr>
                        <m:e>
                          <m:r>
                            <a:rPr lang="en-US" altLang="ja-JP" sz="3600" b="1" i="1">
                              <a:solidFill>
                                <a:srgbClr val="FF0000"/>
                              </a:solidFill>
                              <a:latin typeface="Cambria Math" panose="02040503050406030204" pitchFamily="18" charset="0"/>
                              <a:ea typeface="Cambria Math" panose="02040503050406030204" pitchFamily="18" charset="0"/>
                            </a:rPr>
                            <m:t>×</m:t>
                          </m:r>
                          <m:r>
                            <a:rPr lang="en-US" altLang="ja-JP" sz="3600" b="1" i="1" smtClean="0">
                              <a:solidFill>
                                <a:srgbClr val="FF0000"/>
                              </a:solidFill>
                              <a:latin typeface="Cambria Math" panose="02040503050406030204" pitchFamily="18" charset="0"/>
                              <a:ea typeface="Cambria Math" panose="02040503050406030204" pitchFamily="18" charset="0"/>
                            </a:rPr>
                            <m:t>𝟏</m:t>
                          </m:r>
                        </m:e>
                        <m:sup>
                          <m:r>
                            <a:rPr lang="en-US" altLang="ja-JP" sz="3600" b="1" i="1">
                              <a:solidFill>
                                <a:srgbClr val="FF0000"/>
                              </a:solidFill>
                              <a:latin typeface="Cambria Math" panose="02040503050406030204" pitchFamily="18" charset="0"/>
                            </a:rPr>
                            <m:t>𝟐</m:t>
                          </m:r>
                        </m:sup>
                      </m:sSup>
                    </m:oMath>
                  </m:oMathPara>
                </a14:m>
                <a:endParaRPr lang="en-US" altLang="ja-JP" sz="3600" b="1" i="1" dirty="0">
                  <a:solidFill>
                    <a:srgbClr val="FF0000"/>
                  </a:solidFill>
                  <a:latin typeface="Cambria Math" panose="02040503050406030204" pitchFamily="18" charset="0"/>
                  <a:ea typeface="HG丸ｺﾞｼｯｸM-PRO" panose="020F0600000000000000" pitchFamily="50" charset="-128"/>
                </a:endParaRPr>
              </a:p>
              <a:p>
                <a:r>
                  <a:rPr lang="en-US" altLang="ja-JP" sz="3600" b="1" i="1" dirty="0">
                    <a:solidFill>
                      <a:srgbClr val="FF0000"/>
                    </a:solidFill>
                    <a:latin typeface="Cambria Math" panose="02040503050406030204" pitchFamily="18" charset="0"/>
                    <a:ea typeface="HG丸ｺﾞｼｯｸM-PRO" panose="020F0600000000000000" pitchFamily="50" charset="-128"/>
                  </a:rPr>
                  <a:t> </a:t>
                </a:r>
                <a14:m>
                  <m:oMath xmlns:m="http://schemas.openxmlformats.org/officeDocument/2006/math">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𝟗</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𝟖</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𝟒</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𝟗</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𝟒</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𝟗</m:t>
                    </m:r>
                  </m:oMath>
                </a14:m>
                <a:endParaRPr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4" name="正方形/長方形 13">
                <a:extLst>
                  <a:ext uri="{FF2B5EF4-FFF2-40B4-BE49-F238E27FC236}">
                    <a16:creationId xmlns:a16="http://schemas.microsoft.com/office/drawing/2014/main" id="{58D8CBD5-A202-4DC6-A18F-7E54C86C1F33}"/>
                  </a:ext>
                </a:extLst>
              </p:cNvPr>
              <p:cNvSpPr>
                <a:spLocks noRot="1" noChangeAspect="1" noMove="1" noResize="1" noEditPoints="1" noAdjustHandles="1" noChangeArrowheads="1" noChangeShapeType="1" noTextEdit="1"/>
              </p:cNvSpPr>
              <p:nvPr/>
            </p:nvSpPr>
            <p:spPr>
              <a:xfrm>
                <a:off x="4959792" y="3470456"/>
                <a:ext cx="7208069" cy="1683474"/>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171B9D8A-B70C-49D7-B786-6F0DF3E9CA1C}"/>
                  </a:ext>
                </a:extLst>
              </p:cNvPr>
              <p:cNvSpPr/>
              <p:nvPr/>
            </p:nvSpPr>
            <p:spPr>
              <a:xfrm>
                <a:off x="3134654" y="1969149"/>
                <a:ext cx="7183413" cy="78047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ja-JP" sz="4000" b="1" i="1" smtClean="0">
                          <a:solidFill>
                            <a:srgbClr val="FF0000"/>
                          </a:solidFill>
                          <a:latin typeface="Cambria Math" panose="02040503050406030204" pitchFamily="18" charset="0"/>
                        </a:rPr>
                        <m:t>𝒙</m:t>
                      </m:r>
                      <m:r>
                        <a:rPr lang="en-US" altLang="ja-JP" sz="4000" b="1" i="1" smtClean="0">
                          <a:solidFill>
                            <a:srgbClr val="FF0000"/>
                          </a:solidFill>
                          <a:latin typeface="Cambria Math" panose="02040503050406030204" pitchFamily="18" charset="0"/>
                        </a:rPr>
                        <m:t>=</m:t>
                      </m:r>
                      <m:r>
                        <a:rPr lang="en-US" altLang="ja-JP" sz="4000" b="1" i="1">
                          <a:solidFill>
                            <a:srgbClr val="FF0000"/>
                          </a:solidFill>
                          <a:latin typeface="Cambria Math" panose="02040503050406030204" pitchFamily="18" charset="0"/>
                          <a:ea typeface="ＭＳ ゴシック" panose="020B0609070205080204" pitchFamily="49" charset="-128"/>
                        </a:rPr>
                        <m:t>𝟗</m:t>
                      </m:r>
                      <m:r>
                        <a:rPr lang="en-US" altLang="ja-JP" sz="4000" b="1" i="1">
                          <a:solidFill>
                            <a:srgbClr val="FF0000"/>
                          </a:solidFill>
                          <a:latin typeface="Cambria Math" panose="02040503050406030204" pitchFamily="18" charset="0"/>
                          <a:ea typeface="ＭＳ ゴシック" panose="020B0609070205080204" pitchFamily="49" charset="-128"/>
                        </a:rPr>
                        <m:t>.</m:t>
                      </m:r>
                      <m:r>
                        <a:rPr lang="en-US" altLang="ja-JP" sz="4000" b="1" i="1">
                          <a:solidFill>
                            <a:srgbClr val="FF0000"/>
                          </a:solidFill>
                          <a:latin typeface="Cambria Math" panose="02040503050406030204" pitchFamily="18" charset="0"/>
                          <a:ea typeface="ＭＳ ゴシック" panose="020B0609070205080204" pitchFamily="49" charset="-128"/>
                        </a:rPr>
                        <m:t>𝟖</m:t>
                      </m:r>
                      <m:rad>
                        <m:radPr>
                          <m:degHide m:val="on"/>
                          <m:ctrlPr>
                            <a:rPr lang="en-US" altLang="ja-JP" sz="4000" b="1" i="1">
                              <a:solidFill>
                                <a:srgbClr val="FF0000"/>
                              </a:solidFill>
                              <a:latin typeface="Cambria Math" panose="02040503050406030204" pitchFamily="18" charset="0"/>
                              <a:ea typeface="ＭＳ ゴシック" panose="020B0609070205080204" pitchFamily="49" charset="-128"/>
                            </a:rPr>
                          </m:ctrlPr>
                        </m:radPr>
                        <m:deg/>
                        <m:e>
                          <m:r>
                            <a:rPr lang="en-US" altLang="ja-JP" sz="4000" b="1" i="1">
                              <a:solidFill>
                                <a:srgbClr val="FF0000"/>
                              </a:solidFill>
                              <a:latin typeface="Cambria Math" panose="02040503050406030204" pitchFamily="18" charset="0"/>
                              <a:ea typeface="ＭＳ ゴシック" panose="020B0609070205080204" pitchFamily="49" charset="-128"/>
                            </a:rPr>
                            <m:t>𝟑</m:t>
                          </m:r>
                        </m:e>
                      </m:rad>
                      <m:r>
                        <a:rPr lang="en-US" altLang="ja-JP" sz="4000" b="1" i="1" smtClean="0">
                          <a:solidFill>
                            <a:srgbClr val="FF0000"/>
                          </a:solidFill>
                          <a:latin typeface="Cambria Math" panose="02040503050406030204" pitchFamily="18" charset="0"/>
                        </a:rPr>
                        <m:t>×</m:t>
                      </m:r>
                      <m:r>
                        <a:rPr lang="en-US" altLang="ja-JP" sz="4000" b="1" i="1" smtClean="0">
                          <a:solidFill>
                            <a:srgbClr val="FF0000"/>
                          </a:solidFill>
                          <a:latin typeface="Cambria Math" panose="02040503050406030204" pitchFamily="18" charset="0"/>
                        </a:rPr>
                        <m:t>𝟏</m:t>
                      </m:r>
                      <m:r>
                        <a:rPr lang="en-US" altLang="ja-JP" sz="4000" b="1" i="1" smtClean="0">
                          <a:solidFill>
                            <a:srgbClr val="FF0000"/>
                          </a:solidFill>
                          <a:latin typeface="Cambria Math" panose="02040503050406030204" pitchFamily="18" charset="0"/>
                        </a:rPr>
                        <m:t>.</m:t>
                      </m:r>
                      <m:r>
                        <a:rPr lang="en-US" altLang="ja-JP" sz="4000" b="1" i="1" smtClean="0">
                          <a:solidFill>
                            <a:srgbClr val="FF0000"/>
                          </a:solidFill>
                          <a:latin typeface="Cambria Math" panose="02040503050406030204" pitchFamily="18" charset="0"/>
                        </a:rPr>
                        <m:t>𝟎</m:t>
                      </m:r>
                      <m:r>
                        <a:rPr lang="en-US" altLang="ja-JP" sz="4000" b="1" i="1" smtClean="0">
                          <a:solidFill>
                            <a:srgbClr val="FF0000"/>
                          </a:solidFill>
                          <a:latin typeface="Cambria Math" panose="02040503050406030204" pitchFamily="18" charset="0"/>
                        </a:rPr>
                        <m:t>=</m:t>
                      </m:r>
                      <m:r>
                        <a:rPr lang="en-US" altLang="ja-JP" sz="4000" b="1" i="1" smtClean="0">
                          <a:solidFill>
                            <a:srgbClr val="FF0000"/>
                          </a:solidFill>
                          <a:latin typeface="Cambria Math" panose="02040503050406030204" pitchFamily="18" charset="0"/>
                        </a:rPr>
                        <m:t>𝟗</m:t>
                      </m:r>
                      <m:r>
                        <a:rPr lang="en-US" altLang="ja-JP" sz="4000" b="1" i="1" smtClean="0">
                          <a:solidFill>
                            <a:srgbClr val="FF0000"/>
                          </a:solidFill>
                          <a:latin typeface="Cambria Math" panose="02040503050406030204" pitchFamily="18" charset="0"/>
                        </a:rPr>
                        <m:t>.</m:t>
                      </m:r>
                      <m:r>
                        <a:rPr lang="en-US" altLang="ja-JP" sz="4000" b="1" i="1" smtClean="0">
                          <a:solidFill>
                            <a:srgbClr val="FF0000"/>
                          </a:solidFill>
                          <a:latin typeface="Cambria Math" panose="02040503050406030204" pitchFamily="18" charset="0"/>
                        </a:rPr>
                        <m:t>𝟖</m:t>
                      </m:r>
                      <m:rad>
                        <m:radPr>
                          <m:degHide m:val="on"/>
                          <m:ctrlPr>
                            <a:rPr lang="en-US" altLang="ja-JP" sz="4000" b="1" i="1">
                              <a:solidFill>
                                <a:srgbClr val="FF0000"/>
                              </a:solidFill>
                              <a:latin typeface="Cambria Math" panose="02040503050406030204" pitchFamily="18" charset="0"/>
                              <a:ea typeface="ＭＳ ゴシック" panose="020B0609070205080204" pitchFamily="49" charset="-128"/>
                            </a:rPr>
                          </m:ctrlPr>
                        </m:radPr>
                        <m:deg/>
                        <m:e>
                          <m:r>
                            <a:rPr lang="en-US" altLang="ja-JP" sz="4000" b="1" i="1">
                              <a:solidFill>
                                <a:srgbClr val="FF0000"/>
                              </a:solidFill>
                              <a:latin typeface="Cambria Math" panose="02040503050406030204" pitchFamily="18" charset="0"/>
                              <a:ea typeface="ＭＳ ゴシック" panose="020B0609070205080204" pitchFamily="49" charset="-128"/>
                            </a:rPr>
                            <m:t>𝟑</m:t>
                          </m:r>
                        </m:e>
                      </m:rad>
                    </m:oMath>
                  </m:oMathPara>
                </a14:m>
                <a:endParaRPr lang="ja-JP" altLang="en-US" sz="40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5" name="正方形/長方形 14">
                <a:extLst>
                  <a:ext uri="{FF2B5EF4-FFF2-40B4-BE49-F238E27FC236}">
                    <a16:creationId xmlns:a16="http://schemas.microsoft.com/office/drawing/2014/main" id="{171B9D8A-B70C-49D7-B786-6F0DF3E9CA1C}"/>
                  </a:ext>
                </a:extLst>
              </p:cNvPr>
              <p:cNvSpPr>
                <a:spLocks noRot="1" noChangeAspect="1" noMove="1" noResize="1" noEditPoints="1" noAdjustHandles="1" noChangeArrowheads="1" noChangeShapeType="1" noTextEdit="1"/>
              </p:cNvSpPr>
              <p:nvPr/>
            </p:nvSpPr>
            <p:spPr>
              <a:xfrm>
                <a:off x="3134654" y="1969149"/>
                <a:ext cx="7183413" cy="780470"/>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80649C66-F22E-41F4-B5E4-477B53EFA67A}"/>
                  </a:ext>
                </a:extLst>
              </p:cNvPr>
              <p:cNvSpPr/>
              <p:nvPr/>
            </p:nvSpPr>
            <p:spPr>
              <a:xfrm>
                <a:off x="5226489" y="5156726"/>
                <a:ext cx="5925533" cy="8298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4000" b="1" i="1" smtClean="0">
                              <a:solidFill>
                                <a:srgbClr val="FF0000"/>
                              </a:solidFill>
                              <a:latin typeface="Cambria Math" panose="02040503050406030204" pitchFamily="18" charset="0"/>
                            </a:rPr>
                          </m:ctrlPr>
                        </m:dPr>
                        <m:e>
                          <m:r>
                            <a:rPr lang="en-US" altLang="ja-JP" sz="4000" b="1" i="1" smtClean="0">
                              <a:solidFill>
                                <a:srgbClr val="FF0000"/>
                              </a:solidFill>
                              <a:latin typeface="Cambria Math" panose="02040503050406030204" pitchFamily="18" charset="0"/>
                            </a:rPr>
                            <m:t>𝒙</m:t>
                          </m:r>
                          <m:r>
                            <a:rPr lang="en-US" altLang="ja-JP" sz="4000" b="1" i="1" smtClean="0">
                              <a:solidFill>
                                <a:srgbClr val="FF0000"/>
                              </a:solidFill>
                              <a:latin typeface="Cambria Math" panose="02040503050406030204" pitchFamily="18" charset="0"/>
                            </a:rPr>
                            <m:t>,</m:t>
                          </m:r>
                          <m:r>
                            <a:rPr lang="en-US" altLang="ja-JP" sz="4000" b="1" i="1" smtClean="0">
                              <a:solidFill>
                                <a:srgbClr val="FF0000"/>
                              </a:solidFill>
                              <a:latin typeface="Cambria Math" panose="02040503050406030204" pitchFamily="18" charset="0"/>
                            </a:rPr>
                            <m:t>𝒚</m:t>
                          </m:r>
                        </m:e>
                      </m:d>
                      <m:r>
                        <a:rPr lang="en-US" altLang="ja-JP" sz="4000" b="1" i="1" smtClean="0">
                          <a:solidFill>
                            <a:srgbClr val="FF0000"/>
                          </a:solidFill>
                          <a:latin typeface="Cambria Math" panose="02040503050406030204" pitchFamily="18" charset="0"/>
                        </a:rPr>
                        <m:t>=</m:t>
                      </m:r>
                      <m:d>
                        <m:dPr>
                          <m:ctrlPr>
                            <a:rPr lang="en-US" altLang="ja-JP" sz="4000" b="1" i="1" smtClean="0">
                              <a:solidFill>
                                <a:srgbClr val="FF0000"/>
                              </a:solidFill>
                              <a:latin typeface="Cambria Math" panose="02040503050406030204" pitchFamily="18" charset="0"/>
                            </a:rPr>
                          </m:ctrlPr>
                        </m:dPr>
                        <m:e>
                          <m:r>
                            <a:rPr lang="en-US" altLang="ja-JP" sz="4000" b="1" i="1" smtClean="0">
                              <a:solidFill>
                                <a:srgbClr val="FF0000"/>
                              </a:solidFill>
                              <a:latin typeface="Cambria Math" panose="02040503050406030204" pitchFamily="18" charset="0"/>
                            </a:rPr>
                            <m:t>𝟗</m:t>
                          </m:r>
                          <m:r>
                            <a:rPr lang="en-US" altLang="ja-JP" sz="4000" b="1" i="1" smtClean="0">
                              <a:solidFill>
                                <a:srgbClr val="FF0000"/>
                              </a:solidFill>
                              <a:latin typeface="Cambria Math" panose="02040503050406030204" pitchFamily="18" charset="0"/>
                            </a:rPr>
                            <m:t>.</m:t>
                          </m:r>
                          <m:r>
                            <a:rPr lang="en-US" altLang="ja-JP" sz="4000" b="1" i="1" smtClean="0">
                              <a:solidFill>
                                <a:srgbClr val="FF0000"/>
                              </a:solidFill>
                              <a:latin typeface="Cambria Math" panose="02040503050406030204" pitchFamily="18" charset="0"/>
                            </a:rPr>
                            <m:t>𝟖</m:t>
                          </m:r>
                          <m:rad>
                            <m:radPr>
                              <m:degHide m:val="on"/>
                              <m:ctrlPr>
                                <a:rPr lang="en-US" altLang="ja-JP" sz="4000" b="1" i="1">
                                  <a:solidFill>
                                    <a:srgbClr val="FF0000"/>
                                  </a:solidFill>
                                  <a:latin typeface="Cambria Math" panose="02040503050406030204" pitchFamily="18" charset="0"/>
                                  <a:ea typeface="ＭＳ ゴシック" panose="020B0609070205080204" pitchFamily="49" charset="-128"/>
                                </a:rPr>
                              </m:ctrlPr>
                            </m:radPr>
                            <m:deg/>
                            <m:e>
                              <m:r>
                                <a:rPr lang="en-US" altLang="ja-JP" sz="4000" b="1" i="1">
                                  <a:solidFill>
                                    <a:srgbClr val="FF0000"/>
                                  </a:solidFill>
                                  <a:latin typeface="Cambria Math" panose="02040503050406030204" pitchFamily="18" charset="0"/>
                                  <a:ea typeface="ＭＳ ゴシック" panose="020B0609070205080204" pitchFamily="49" charset="-128"/>
                                </a:rPr>
                                <m:t>𝟑</m:t>
                              </m:r>
                            </m:e>
                          </m:rad>
                          <m:r>
                            <a:rPr lang="en-US" altLang="ja-JP" sz="4000" b="1" i="1" smtClean="0">
                              <a:solidFill>
                                <a:srgbClr val="FF0000"/>
                              </a:solidFill>
                              <a:latin typeface="Cambria Math" panose="02040503050406030204" pitchFamily="18" charset="0"/>
                              <a:ea typeface="ＭＳ ゴシック" panose="020B0609070205080204" pitchFamily="49" charset="-128"/>
                            </a:rPr>
                            <m:t>,</m:t>
                          </m:r>
                          <m:r>
                            <a:rPr lang="en-US" altLang="ja-JP" sz="4000" b="1" i="1" smtClean="0">
                              <a:solidFill>
                                <a:srgbClr val="FF0000"/>
                              </a:solidFill>
                              <a:latin typeface="Cambria Math" panose="02040503050406030204" pitchFamily="18" charset="0"/>
                              <a:ea typeface="ＭＳ ゴシック" panose="020B0609070205080204" pitchFamily="49" charset="-128"/>
                            </a:rPr>
                            <m:t>𝟒</m:t>
                          </m:r>
                          <m:r>
                            <a:rPr lang="en-US" altLang="ja-JP" sz="4000" b="1" i="1" smtClean="0">
                              <a:solidFill>
                                <a:srgbClr val="FF0000"/>
                              </a:solidFill>
                              <a:latin typeface="Cambria Math" panose="02040503050406030204" pitchFamily="18" charset="0"/>
                              <a:ea typeface="ＭＳ ゴシック" panose="020B0609070205080204" pitchFamily="49" charset="-128"/>
                            </a:rPr>
                            <m:t>.</m:t>
                          </m:r>
                          <m:r>
                            <a:rPr lang="en-US" altLang="ja-JP" sz="4000" b="1" i="1" smtClean="0">
                              <a:solidFill>
                                <a:srgbClr val="FF0000"/>
                              </a:solidFill>
                              <a:latin typeface="Cambria Math" panose="02040503050406030204" pitchFamily="18" charset="0"/>
                              <a:ea typeface="ＭＳ ゴシック" panose="020B0609070205080204" pitchFamily="49" charset="-128"/>
                            </a:rPr>
                            <m:t>𝟗</m:t>
                          </m:r>
                        </m:e>
                      </m:d>
                      <m:r>
                        <a:rPr lang="en-US" altLang="ja-JP" sz="4000" b="1" i="1" smtClean="0">
                          <a:solidFill>
                            <a:srgbClr val="FF0000"/>
                          </a:solidFill>
                          <a:latin typeface="Cambria Math" panose="02040503050406030204" pitchFamily="18" charset="0"/>
                          <a:ea typeface="ＭＳ ゴシック" panose="020B0609070205080204" pitchFamily="49" charset="-128"/>
                        </a:rPr>
                        <m:t>[</m:t>
                      </m:r>
                      <m:r>
                        <a:rPr lang="en-US" altLang="ja-JP" sz="4000" b="1" i="1" smtClean="0">
                          <a:solidFill>
                            <a:srgbClr val="FF0000"/>
                          </a:solidFill>
                          <a:latin typeface="Cambria Math" panose="02040503050406030204" pitchFamily="18" charset="0"/>
                          <a:ea typeface="ＭＳ ゴシック" panose="020B0609070205080204" pitchFamily="49" charset="-128"/>
                        </a:rPr>
                        <m:t>𝒎</m:t>
                      </m:r>
                      <m:r>
                        <a:rPr lang="en-US" altLang="ja-JP" sz="4000" b="1" i="1" smtClean="0">
                          <a:solidFill>
                            <a:srgbClr val="FF0000"/>
                          </a:solidFill>
                          <a:latin typeface="Cambria Math" panose="02040503050406030204" pitchFamily="18" charset="0"/>
                          <a:ea typeface="ＭＳ ゴシック" panose="020B0609070205080204" pitchFamily="49" charset="-128"/>
                        </a:rPr>
                        <m:t>]</m:t>
                      </m:r>
                    </m:oMath>
                  </m:oMathPara>
                </a14:m>
                <a:endParaRPr lang="ja-JP" altLang="en-US" sz="4000" dirty="0">
                  <a:ea typeface="HG丸ｺﾞｼｯｸM-PRO" panose="020F0600000000000000" pitchFamily="50" charset="-128"/>
                </a:endParaRPr>
              </a:p>
            </p:txBody>
          </p:sp>
        </mc:Choice>
        <mc:Fallback xmlns="">
          <p:sp>
            <p:nvSpPr>
              <p:cNvPr id="16" name="正方形/長方形 15">
                <a:extLst>
                  <a:ext uri="{FF2B5EF4-FFF2-40B4-BE49-F238E27FC236}">
                    <a16:creationId xmlns:a16="http://schemas.microsoft.com/office/drawing/2014/main" id="{80649C66-F22E-41F4-B5E4-477B53EFA67A}"/>
                  </a:ext>
                </a:extLst>
              </p:cNvPr>
              <p:cNvSpPr>
                <a:spLocks noRot="1" noChangeAspect="1" noMove="1" noResize="1" noEditPoints="1" noAdjustHandles="1" noChangeArrowheads="1" noChangeShapeType="1" noTextEdit="1"/>
              </p:cNvSpPr>
              <p:nvPr/>
            </p:nvSpPr>
            <p:spPr>
              <a:xfrm>
                <a:off x="5226489" y="5156726"/>
                <a:ext cx="5925533" cy="829843"/>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09B8D84F-040C-47C5-B5F9-D41B2F1F28AA}"/>
                  </a:ext>
                </a:extLst>
              </p:cNvPr>
              <p:cNvSpPr/>
              <p:nvPr/>
            </p:nvSpPr>
            <p:spPr>
              <a:xfrm>
                <a:off x="1990666" y="5830634"/>
                <a:ext cx="1481175" cy="6428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chemeClr val="tx1"/>
                          </a:solidFill>
                          <a:latin typeface="Cambria Math" panose="02040503050406030204" pitchFamily="18" charset="0"/>
                          <a:ea typeface="ＭＳ ゴシック" panose="020B0609070205080204" pitchFamily="49" charset="-128"/>
                        </a:rPr>
                        <m:t>𝟗</m:t>
                      </m:r>
                      <m:r>
                        <a:rPr lang="en-US" altLang="ja-JP" sz="3200" b="1" i="1" smtClean="0">
                          <a:solidFill>
                            <a:schemeClr val="tx1"/>
                          </a:solidFill>
                          <a:latin typeface="Cambria Math" panose="02040503050406030204" pitchFamily="18" charset="0"/>
                          <a:ea typeface="ＭＳ ゴシック" panose="020B0609070205080204" pitchFamily="49" charset="-128"/>
                        </a:rPr>
                        <m:t>.</m:t>
                      </m:r>
                      <m:r>
                        <a:rPr lang="en-US" altLang="ja-JP" sz="3200" b="1" i="1" smtClean="0">
                          <a:solidFill>
                            <a:schemeClr val="tx1"/>
                          </a:solidFill>
                          <a:latin typeface="Cambria Math" panose="02040503050406030204" pitchFamily="18" charset="0"/>
                          <a:ea typeface="ＭＳ ゴシック" panose="020B0609070205080204" pitchFamily="49" charset="-128"/>
                        </a:rPr>
                        <m:t>𝟖</m:t>
                      </m:r>
                      <m:rad>
                        <m:radPr>
                          <m:degHide m:val="on"/>
                          <m:ctrlPr>
                            <a:rPr lang="en-US" altLang="ja-JP" sz="3200" b="1" i="1" smtClean="0">
                              <a:solidFill>
                                <a:schemeClr val="tx1"/>
                              </a:solidFill>
                              <a:latin typeface="Cambria Math" panose="02040503050406030204" pitchFamily="18" charset="0"/>
                              <a:ea typeface="ＭＳ ゴシック" panose="020B0609070205080204" pitchFamily="49" charset="-128"/>
                            </a:rPr>
                          </m:ctrlPr>
                        </m:radPr>
                        <m:deg/>
                        <m:e>
                          <m:r>
                            <a:rPr lang="en-US" altLang="ja-JP" sz="3200" b="1" i="1" smtClean="0">
                              <a:solidFill>
                                <a:schemeClr val="tx1"/>
                              </a:solidFill>
                              <a:latin typeface="Cambria Math" panose="02040503050406030204" pitchFamily="18" charset="0"/>
                              <a:ea typeface="ＭＳ ゴシック" panose="020B0609070205080204" pitchFamily="49" charset="-128"/>
                            </a:rPr>
                            <m:t>𝟑</m:t>
                          </m:r>
                        </m:e>
                      </m:rad>
                    </m:oMath>
                  </m:oMathPara>
                </a14:m>
                <a:endParaRPr lang="ja-JP" altLang="en-US" sz="3200" b="1"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17" name="正方形/長方形 16">
                <a:extLst>
                  <a:ext uri="{FF2B5EF4-FFF2-40B4-BE49-F238E27FC236}">
                    <a16:creationId xmlns:a16="http://schemas.microsoft.com/office/drawing/2014/main" id="{09B8D84F-040C-47C5-B5F9-D41B2F1F28AA}"/>
                  </a:ext>
                </a:extLst>
              </p:cNvPr>
              <p:cNvSpPr>
                <a:spLocks noRot="1" noChangeAspect="1" noMove="1" noResize="1" noEditPoints="1" noAdjustHandles="1" noChangeArrowheads="1" noChangeShapeType="1" noTextEdit="1"/>
              </p:cNvSpPr>
              <p:nvPr/>
            </p:nvSpPr>
            <p:spPr>
              <a:xfrm>
                <a:off x="1990666" y="5830634"/>
                <a:ext cx="1481175" cy="642868"/>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id="{EF075BA2-D5D1-4573-B50D-6FDE8D62113D}"/>
                  </a:ext>
                </a:extLst>
              </p:cNvPr>
              <p:cNvSpPr/>
              <p:nvPr/>
            </p:nvSpPr>
            <p:spPr>
              <a:xfrm>
                <a:off x="478757" y="4619746"/>
                <a:ext cx="10631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chemeClr val="tx1"/>
                          </a:solidFill>
                          <a:latin typeface="Cambria Math" panose="02040503050406030204" pitchFamily="18" charset="0"/>
                          <a:ea typeface="ＭＳ ゴシック" panose="020B0609070205080204" pitchFamily="49" charset="-128"/>
                        </a:rPr>
                        <m:t>𝟗</m:t>
                      </m:r>
                      <m:r>
                        <a:rPr lang="en-US" altLang="ja-JP" sz="3600" b="1" i="1" smtClean="0">
                          <a:solidFill>
                            <a:schemeClr val="tx1"/>
                          </a:solidFill>
                          <a:latin typeface="Cambria Math" panose="02040503050406030204" pitchFamily="18" charset="0"/>
                          <a:ea typeface="ＭＳ ゴシック" panose="020B0609070205080204" pitchFamily="49" charset="-128"/>
                        </a:rPr>
                        <m:t>.</m:t>
                      </m:r>
                      <m:r>
                        <a:rPr lang="en-US" altLang="ja-JP" sz="3600" b="1" i="1" smtClean="0">
                          <a:solidFill>
                            <a:schemeClr val="tx1"/>
                          </a:solidFill>
                          <a:latin typeface="Cambria Math" panose="02040503050406030204" pitchFamily="18" charset="0"/>
                          <a:ea typeface="ＭＳ ゴシック" panose="020B0609070205080204" pitchFamily="49" charset="-128"/>
                        </a:rPr>
                        <m:t>𝟖</m:t>
                      </m:r>
                    </m:oMath>
                  </m:oMathPara>
                </a14:m>
                <a:endParaRPr lang="ja-JP" altLang="en-US" sz="3600" b="1"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18" name="正方形/長方形 17">
                <a:extLst>
                  <a:ext uri="{FF2B5EF4-FFF2-40B4-BE49-F238E27FC236}">
                    <a16:creationId xmlns:a16="http://schemas.microsoft.com/office/drawing/2014/main" id="{EF075BA2-D5D1-4573-B50D-6FDE8D62113D}"/>
                  </a:ext>
                </a:extLst>
              </p:cNvPr>
              <p:cNvSpPr>
                <a:spLocks noRot="1" noChangeAspect="1" noMove="1" noResize="1" noEditPoints="1" noAdjustHandles="1" noChangeArrowheads="1" noChangeShapeType="1" noTextEdit="1"/>
              </p:cNvSpPr>
              <p:nvPr/>
            </p:nvSpPr>
            <p:spPr>
              <a:xfrm>
                <a:off x="478757" y="4619746"/>
                <a:ext cx="1063112" cy="646331"/>
              </a:xfrm>
              <a:prstGeom prst="rect">
                <a:avLst/>
              </a:prstGeom>
              <a:blipFill>
                <a:blip r:embed="rId6"/>
                <a:stretch>
                  <a:fillRect/>
                </a:stretch>
              </a:blipFill>
            </p:spPr>
            <p:txBody>
              <a:bodyPr/>
              <a:lstStyle/>
              <a:p>
                <a:r>
                  <a:rPr lang="ja-JP" altLang="en-US">
                    <a:noFill/>
                  </a:rPr>
                  <a:t> </a:t>
                </a:r>
              </a:p>
            </p:txBody>
          </p:sp>
        </mc:Fallback>
      </mc:AlternateContent>
      <p:cxnSp>
        <p:nvCxnSpPr>
          <p:cNvPr id="19" name="直線矢印コネクタ 18">
            <a:extLst>
              <a:ext uri="{FF2B5EF4-FFF2-40B4-BE49-F238E27FC236}">
                <a16:creationId xmlns:a16="http://schemas.microsoft.com/office/drawing/2014/main" id="{1DA41C02-FCA7-4BDD-8970-3BAAB60855C9}"/>
              </a:ext>
            </a:extLst>
          </p:cNvPr>
          <p:cNvCxnSpPr/>
          <p:nvPr/>
        </p:nvCxnSpPr>
        <p:spPr>
          <a:xfrm flipV="1">
            <a:off x="1618814" y="4187361"/>
            <a:ext cx="2293808" cy="1573412"/>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CB4D725A-3F8F-4F0B-AEFD-181A2E1F8466}"/>
              </a:ext>
            </a:extLst>
          </p:cNvPr>
          <p:cNvCxnSpPr/>
          <p:nvPr/>
        </p:nvCxnSpPr>
        <p:spPr>
          <a:xfrm flipV="1">
            <a:off x="1618816" y="4155024"/>
            <a:ext cx="0" cy="160574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4A385340-E9A6-46EF-9FE3-54913385FD3B}"/>
              </a:ext>
            </a:extLst>
          </p:cNvPr>
          <p:cNvCxnSpPr/>
          <p:nvPr/>
        </p:nvCxnSpPr>
        <p:spPr>
          <a:xfrm flipV="1">
            <a:off x="1618815" y="5760773"/>
            <a:ext cx="2314983" cy="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正方形/長方形 21">
                <a:extLst>
                  <a:ext uri="{FF2B5EF4-FFF2-40B4-BE49-F238E27FC236}">
                    <a16:creationId xmlns:a16="http://schemas.microsoft.com/office/drawing/2014/main" id="{19214275-94ED-4C13-866D-08169980C1FA}"/>
                  </a:ext>
                </a:extLst>
              </p:cNvPr>
              <p:cNvSpPr/>
              <p:nvPr/>
            </p:nvSpPr>
            <p:spPr>
              <a:xfrm>
                <a:off x="3536213" y="5704061"/>
                <a:ext cx="1158651" cy="7694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4400" b="1" i="1">
                              <a:solidFill>
                                <a:srgbClr val="FF0000"/>
                              </a:solidFill>
                              <a:latin typeface="Cambria Math" panose="02040503050406030204" pitchFamily="18" charset="0"/>
                            </a:rPr>
                          </m:ctrlPr>
                        </m:sSubPr>
                        <m:e>
                          <m:r>
                            <a:rPr lang="en-US" altLang="ja-JP" sz="4400" b="1" i="1">
                              <a:solidFill>
                                <a:srgbClr val="FF0000"/>
                              </a:solidFill>
                              <a:latin typeface="Cambria Math" panose="02040503050406030204" pitchFamily="18" charset="0"/>
                            </a:rPr>
                            <m:t>𝒗</m:t>
                          </m:r>
                        </m:e>
                        <m:sub>
                          <m:r>
                            <a:rPr lang="en-US" altLang="ja-JP" sz="4400" b="1" i="1">
                              <a:solidFill>
                                <a:srgbClr val="FF0000"/>
                              </a:solidFill>
                              <a:latin typeface="Cambria Math" panose="02040503050406030204" pitchFamily="18" charset="0"/>
                            </a:rPr>
                            <m:t>𝟎</m:t>
                          </m:r>
                          <m:r>
                            <a:rPr lang="en-US" altLang="ja-JP" sz="4400" b="1" i="1">
                              <a:solidFill>
                                <a:srgbClr val="FF0000"/>
                              </a:solidFill>
                              <a:latin typeface="Cambria Math" panose="02040503050406030204" pitchFamily="18" charset="0"/>
                            </a:rPr>
                            <m:t>𝒙</m:t>
                          </m:r>
                        </m:sub>
                      </m:sSub>
                    </m:oMath>
                  </m:oMathPara>
                </a14:m>
                <a:endParaRPr lang="ja-JP" altLang="en-US" sz="4400" dirty="0">
                  <a:ea typeface="HG丸ｺﾞｼｯｸM-PRO" panose="020F0600000000000000" pitchFamily="50" charset="-128"/>
                </a:endParaRPr>
              </a:p>
            </p:txBody>
          </p:sp>
        </mc:Choice>
        <mc:Fallback xmlns="">
          <p:sp>
            <p:nvSpPr>
              <p:cNvPr id="22" name="正方形/長方形 21">
                <a:extLst>
                  <a:ext uri="{FF2B5EF4-FFF2-40B4-BE49-F238E27FC236}">
                    <a16:creationId xmlns:a16="http://schemas.microsoft.com/office/drawing/2014/main" id="{19214275-94ED-4C13-866D-08169980C1FA}"/>
                  </a:ext>
                </a:extLst>
              </p:cNvPr>
              <p:cNvSpPr>
                <a:spLocks noRot="1" noChangeAspect="1" noMove="1" noResize="1" noEditPoints="1" noAdjustHandles="1" noChangeArrowheads="1" noChangeShapeType="1" noTextEdit="1"/>
              </p:cNvSpPr>
              <p:nvPr/>
            </p:nvSpPr>
            <p:spPr>
              <a:xfrm>
                <a:off x="3536213" y="5704061"/>
                <a:ext cx="1158651" cy="769441"/>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正方形/長方形 22">
                <a:extLst>
                  <a:ext uri="{FF2B5EF4-FFF2-40B4-BE49-F238E27FC236}">
                    <a16:creationId xmlns:a16="http://schemas.microsoft.com/office/drawing/2014/main" id="{0C55FDDF-BA44-41FF-A75E-D3FD9E22DD80}"/>
                  </a:ext>
                </a:extLst>
              </p:cNvPr>
              <p:cNvSpPr/>
              <p:nvPr/>
            </p:nvSpPr>
            <p:spPr>
              <a:xfrm>
                <a:off x="376886" y="3580071"/>
                <a:ext cx="1168269" cy="8315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4400" b="1" i="1" smtClean="0">
                              <a:solidFill>
                                <a:srgbClr val="FF0000"/>
                              </a:solidFill>
                              <a:latin typeface="Cambria Math" panose="02040503050406030204" pitchFamily="18" charset="0"/>
                            </a:rPr>
                          </m:ctrlPr>
                        </m:sSubPr>
                        <m:e>
                          <m:r>
                            <a:rPr lang="en-US" altLang="ja-JP" sz="4400" b="1" i="1">
                              <a:solidFill>
                                <a:srgbClr val="FF0000"/>
                              </a:solidFill>
                              <a:latin typeface="Cambria Math" panose="02040503050406030204" pitchFamily="18" charset="0"/>
                            </a:rPr>
                            <m:t>𝒗</m:t>
                          </m:r>
                        </m:e>
                        <m:sub>
                          <m:r>
                            <a:rPr lang="en-US" altLang="ja-JP" sz="4400" b="1" i="1">
                              <a:solidFill>
                                <a:srgbClr val="FF0000"/>
                              </a:solidFill>
                              <a:latin typeface="Cambria Math" panose="02040503050406030204" pitchFamily="18" charset="0"/>
                            </a:rPr>
                            <m:t>𝟎</m:t>
                          </m:r>
                          <m:r>
                            <a:rPr lang="en-US" altLang="ja-JP" sz="4400" b="1" i="1" smtClean="0">
                              <a:solidFill>
                                <a:srgbClr val="FF0000"/>
                              </a:solidFill>
                              <a:latin typeface="Cambria Math" panose="02040503050406030204" pitchFamily="18" charset="0"/>
                            </a:rPr>
                            <m:t>𝒚</m:t>
                          </m:r>
                        </m:sub>
                      </m:sSub>
                    </m:oMath>
                  </m:oMathPara>
                </a14:m>
                <a:endParaRPr lang="ja-JP" altLang="en-US" sz="4400" dirty="0">
                  <a:ea typeface="HG丸ｺﾞｼｯｸM-PRO" panose="020F0600000000000000" pitchFamily="50" charset="-128"/>
                </a:endParaRPr>
              </a:p>
            </p:txBody>
          </p:sp>
        </mc:Choice>
        <mc:Fallback xmlns="">
          <p:sp>
            <p:nvSpPr>
              <p:cNvPr id="23" name="正方形/長方形 22">
                <a:extLst>
                  <a:ext uri="{FF2B5EF4-FFF2-40B4-BE49-F238E27FC236}">
                    <a16:creationId xmlns:a16="http://schemas.microsoft.com/office/drawing/2014/main" id="{0C55FDDF-BA44-41FF-A75E-D3FD9E22DD80}"/>
                  </a:ext>
                </a:extLst>
              </p:cNvPr>
              <p:cNvSpPr>
                <a:spLocks noRot="1" noChangeAspect="1" noMove="1" noResize="1" noEditPoints="1" noAdjustHandles="1" noChangeArrowheads="1" noChangeShapeType="1" noTextEdit="1"/>
              </p:cNvSpPr>
              <p:nvPr/>
            </p:nvSpPr>
            <p:spPr>
              <a:xfrm>
                <a:off x="376886" y="3580071"/>
                <a:ext cx="1168269" cy="831574"/>
              </a:xfrm>
              <a:prstGeom prst="rect">
                <a:avLst/>
              </a:prstGeom>
              <a:blipFill>
                <a:blip r:embed="rId8"/>
                <a:stretch>
                  <a:fillRect/>
                </a:stretch>
              </a:blipFill>
            </p:spPr>
            <p:txBody>
              <a:bodyPr/>
              <a:lstStyle/>
              <a:p>
                <a:r>
                  <a:rPr lang="ja-JP" altLang="en-US">
                    <a:noFill/>
                  </a:rPr>
                  <a:t> </a:t>
                </a:r>
              </a:p>
            </p:txBody>
          </p:sp>
        </mc:Fallback>
      </mc:AlternateContent>
      <p:cxnSp>
        <p:nvCxnSpPr>
          <p:cNvPr id="24" name="直線矢印コネクタ 23">
            <a:extLst>
              <a:ext uri="{FF2B5EF4-FFF2-40B4-BE49-F238E27FC236}">
                <a16:creationId xmlns:a16="http://schemas.microsoft.com/office/drawing/2014/main" id="{A5E6A948-F3A3-4331-AFA9-B6DD0BCDF0AE}"/>
              </a:ext>
            </a:extLst>
          </p:cNvPr>
          <p:cNvCxnSpPr/>
          <p:nvPr/>
        </p:nvCxnSpPr>
        <p:spPr>
          <a:xfrm flipV="1">
            <a:off x="1618815" y="4171188"/>
            <a:ext cx="2314983" cy="3"/>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71B6A8B6-26AC-4EFF-B266-C3AF0F02CCEA}"/>
              </a:ext>
            </a:extLst>
          </p:cNvPr>
          <p:cNvCxnSpPr/>
          <p:nvPr/>
        </p:nvCxnSpPr>
        <p:spPr>
          <a:xfrm>
            <a:off x="3933797" y="4199348"/>
            <a:ext cx="0" cy="1561425"/>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53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P spid="15"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４．斜方投射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33</a:t>
            </a:fld>
            <a:endParaRPr kumimoji="1" lang="ja-JP" altLang="en-US"/>
          </a:p>
        </p:txBody>
      </p:sp>
      <p:sp>
        <p:nvSpPr>
          <p:cNvPr id="8" name="正方形/長方形 7">
            <a:extLst>
              <a:ext uri="{FF2B5EF4-FFF2-40B4-BE49-F238E27FC236}">
                <a16:creationId xmlns:a16="http://schemas.microsoft.com/office/drawing/2014/main" id="{2CB2BD98-7839-4AB1-86E4-FBEEF595653E}"/>
              </a:ext>
            </a:extLst>
          </p:cNvPr>
          <p:cNvSpPr/>
          <p:nvPr/>
        </p:nvSpPr>
        <p:spPr>
          <a:xfrm>
            <a:off x="492222" y="1749910"/>
            <a:ext cx="2745947" cy="584775"/>
          </a:xfrm>
          <a:prstGeom prst="rect">
            <a:avLst/>
          </a:prstGeom>
          <a:solidFill>
            <a:srgbClr val="FF0000"/>
          </a:solidFill>
        </p:spPr>
        <p:txBody>
          <a:bodyPr wrap="square">
            <a:spAutoFit/>
          </a:bodyPr>
          <a:lstStyle/>
          <a:p>
            <a:pPr algn="ctr"/>
            <a:r>
              <a:rPr lang="ja-JP" altLang="en-US" sz="3200" b="1" dirty="0">
                <a:solidFill>
                  <a:schemeClr val="bg1"/>
                </a:solidFill>
                <a:ea typeface="HG丸ｺﾞｼｯｸM-PRO" panose="020F0600000000000000" pitchFamily="50" charset="-128"/>
              </a:rPr>
              <a:t>鉛直方向</a:t>
            </a:r>
            <a:endParaRPr lang="en-US" altLang="ja-JP" sz="3200" b="1" dirty="0">
              <a:solidFill>
                <a:schemeClr val="bg1"/>
              </a:solidFill>
              <a:ea typeface="HG丸ｺﾞｼｯｸM-PRO" panose="020F0600000000000000" pitchFamily="50" charset="-128"/>
            </a:endParaRPr>
          </a:p>
        </p:txBody>
      </p:sp>
      <p:sp>
        <p:nvSpPr>
          <p:cNvPr id="9" name="正方形/長方形 8">
            <a:extLst>
              <a:ext uri="{FF2B5EF4-FFF2-40B4-BE49-F238E27FC236}">
                <a16:creationId xmlns:a16="http://schemas.microsoft.com/office/drawing/2014/main" id="{89A76445-DC82-487D-A815-31B9A25396AD}"/>
              </a:ext>
            </a:extLst>
          </p:cNvPr>
          <p:cNvSpPr/>
          <p:nvPr/>
        </p:nvSpPr>
        <p:spPr>
          <a:xfrm>
            <a:off x="3249989" y="1738891"/>
            <a:ext cx="2706858" cy="584775"/>
          </a:xfrm>
          <a:prstGeom prst="rect">
            <a:avLst/>
          </a:prstGeom>
          <a:solidFill>
            <a:schemeClr val="bg1"/>
          </a:solidFill>
        </p:spPr>
        <p:txBody>
          <a:bodyPr wrap="square">
            <a:spAutoFit/>
          </a:bodyPr>
          <a:lstStyle/>
          <a:p>
            <a:pPr algn="ctr"/>
            <a:r>
              <a:rPr lang="ja-JP" altLang="en-US" sz="3200" b="1" dirty="0">
                <a:ea typeface="HG丸ｺﾞｼｯｸM-PRO" panose="020F0600000000000000" pitchFamily="50" charset="-128"/>
              </a:rPr>
              <a:t>鉛直投げ上げ</a:t>
            </a:r>
            <a:endParaRPr lang="en-US" altLang="ja-JP" sz="3200" b="1" dirty="0">
              <a:ea typeface="HG丸ｺﾞｼｯｸM-PRO" panose="020F0600000000000000" pitchFamily="50" charset="-128"/>
            </a:endParaRPr>
          </a:p>
        </p:txBody>
      </p:sp>
      <p:sp>
        <p:nvSpPr>
          <p:cNvPr id="10" name="正方形/長方形 9">
            <a:extLst>
              <a:ext uri="{FF2B5EF4-FFF2-40B4-BE49-F238E27FC236}">
                <a16:creationId xmlns:a16="http://schemas.microsoft.com/office/drawing/2014/main" id="{44A6F0F8-ED5C-41C9-9BA0-DF832B07D14D}"/>
              </a:ext>
            </a:extLst>
          </p:cNvPr>
          <p:cNvSpPr/>
          <p:nvPr/>
        </p:nvSpPr>
        <p:spPr>
          <a:xfrm>
            <a:off x="5765546" y="1730311"/>
            <a:ext cx="2152298" cy="584775"/>
          </a:xfrm>
          <a:prstGeom prst="rect">
            <a:avLst/>
          </a:prstGeom>
          <a:solidFill>
            <a:schemeClr val="bg1"/>
          </a:solidFill>
        </p:spPr>
        <p:txBody>
          <a:bodyPr wrap="square">
            <a:spAutoFit/>
          </a:bodyPr>
          <a:lstStyle/>
          <a:p>
            <a:pPr algn="ctr"/>
            <a:r>
              <a:rPr lang="ja-JP" altLang="en-US" sz="3200" b="1" dirty="0">
                <a:solidFill>
                  <a:srgbClr val="FF0000"/>
                </a:solidFill>
                <a:ea typeface="HG丸ｺﾞｼｯｸM-PRO" panose="020F0600000000000000" pitchFamily="50" charset="-128"/>
              </a:rPr>
              <a:t>上向き正</a:t>
            </a:r>
            <a:endParaRPr lang="en-US" altLang="ja-JP" sz="3200" b="1" dirty="0">
              <a:solidFill>
                <a:srgbClr val="FF0000"/>
              </a:solidFill>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CE7AA416-8544-48DD-88A3-3E3ECFCF642D}"/>
                  </a:ext>
                </a:extLst>
              </p:cNvPr>
              <p:cNvSpPr/>
              <p:nvPr/>
            </p:nvSpPr>
            <p:spPr>
              <a:xfrm>
                <a:off x="1599956" y="2703587"/>
                <a:ext cx="3855030" cy="827599"/>
              </a:xfrm>
              <a:prstGeom prst="rect">
                <a:avLst/>
              </a:prstGeom>
            </p:spPr>
            <p:txBody>
              <a:bodyPr wrap="none">
                <a:spAutoFit/>
              </a:bodyPr>
              <a:lstStyle/>
              <a:p>
                <a14:m>
                  <m:oMath xmlns:m="http://schemas.openxmlformats.org/officeDocument/2006/math">
                    <m:sSubSup>
                      <m:sSubSupPr>
                        <m:ctrlPr>
                          <a:rPr lang="en-US" altLang="ja-JP" sz="4000" b="1" i="1" smtClean="0">
                            <a:solidFill>
                              <a:srgbClr val="FF0000"/>
                            </a:solidFill>
                            <a:latin typeface="Cambria Math" panose="02040503050406030204" pitchFamily="18" charset="0"/>
                          </a:rPr>
                        </m:ctrlPr>
                      </m:sSubSupPr>
                      <m:e>
                        <m:r>
                          <a:rPr lang="en-US" altLang="ja-JP" sz="4000" b="1" i="1">
                            <a:solidFill>
                              <a:srgbClr val="FF0000"/>
                            </a:solidFill>
                            <a:latin typeface="Cambria Math" panose="02040503050406030204" pitchFamily="18" charset="0"/>
                          </a:rPr>
                          <m:t>𝒗</m:t>
                        </m:r>
                      </m:e>
                      <m:sub>
                        <m:r>
                          <a:rPr lang="en-US" altLang="ja-JP" sz="4000" b="1" i="1" smtClean="0">
                            <a:solidFill>
                              <a:srgbClr val="FF0000"/>
                            </a:solidFill>
                            <a:latin typeface="Cambria Math" panose="02040503050406030204" pitchFamily="18" charset="0"/>
                          </a:rPr>
                          <m:t>𝒚</m:t>
                        </m:r>
                      </m:sub>
                      <m:sup>
                        <m:r>
                          <a:rPr lang="en-US" altLang="ja-JP" sz="4000" b="1" i="1">
                            <a:solidFill>
                              <a:srgbClr val="FF0000"/>
                            </a:solidFill>
                            <a:latin typeface="Cambria Math" panose="02040503050406030204" pitchFamily="18" charset="0"/>
                          </a:rPr>
                          <m:t>𝟐</m:t>
                        </m:r>
                      </m:sup>
                    </m:sSubSup>
                    <m:r>
                      <a:rPr lang="en-US" altLang="ja-JP" sz="4000" b="1" i="1">
                        <a:solidFill>
                          <a:srgbClr val="FF0000"/>
                        </a:solidFill>
                        <a:latin typeface="Cambria Math" panose="02040503050406030204" pitchFamily="18" charset="0"/>
                      </a:rPr>
                      <m:t>−</m:t>
                    </m:r>
                    <m:sSubSup>
                      <m:sSubSupPr>
                        <m:ctrlPr>
                          <a:rPr lang="en-US" altLang="ja-JP" sz="4000" b="1" i="1">
                            <a:solidFill>
                              <a:srgbClr val="FF0000"/>
                            </a:solidFill>
                            <a:latin typeface="Cambria Math" panose="02040503050406030204" pitchFamily="18" charset="0"/>
                          </a:rPr>
                        </m:ctrlPr>
                      </m:sSubSupPr>
                      <m:e>
                        <m:r>
                          <a:rPr lang="en-US" altLang="ja-JP" sz="4000" b="1" i="1">
                            <a:solidFill>
                              <a:srgbClr val="FF0000"/>
                            </a:solidFill>
                            <a:latin typeface="Cambria Math" panose="02040503050406030204" pitchFamily="18" charset="0"/>
                          </a:rPr>
                          <m:t>𝒗</m:t>
                        </m:r>
                      </m:e>
                      <m:sub>
                        <m:r>
                          <a:rPr lang="en-US" altLang="ja-JP" sz="4000" b="1" i="1">
                            <a:solidFill>
                              <a:srgbClr val="FF0000"/>
                            </a:solidFill>
                            <a:latin typeface="Cambria Math" panose="02040503050406030204" pitchFamily="18" charset="0"/>
                          </a:rPr>
                          <m:t>𝟎</m:t>
                        </m:r>
                        <m:r>
                          <a:rPr lang="en-US" altLang="ja-JP" sz="4000" b="1" i="1" smtClean="0">
                            <a:solidFill>
                              <a:srgbClr val="FF0000"/>
                            </a:solidFill>
                            <a:latin typeface="Cambria Math" panose="02040503050406030204" pitchFamily="18" charset="0"/>
                          </a:rPr>
                          <m:t>𝒚</m:t>
                        </m:r>
                      </m:sub>
                      <m:sup>
                        <m:r>
                          <a:rPr lang="en-US" altLang="ja-JP" sz="4000" b="1" i="1">
                            <a:solidFill>
                              <a:srgbClr val="FF0000"/>
                            </a:solidFill>
                            <a:latin typeface="Cambria Math" panose="02040503050406030204" pitchFamily="18" charset="0"/>
                          </a:rPr>
                          <m:t>𝟐</m:t>
                        </m:r>
                      </m:sup>
                    </m:sSubSup>
                  </m:oMath>
                </a14:m>
                <a:r>
                  <a:rPr lang="en-US" altLang="ja-JP" sz="4000" b="1" dirty="0">
                    <a:solidFill>
                      <a:srgbClr val="FF0000"/>
                    </a:solidFill>
                    <a:latin typeface="HG丸ｺﾞｼｯｸM-PRO" panose="020F0600000000000000" pitchFamily="50" charset="-128"/>
                    <a:ea typeface="HG丸ｺﾞｼｯｸM-PRO" panose="020F0600000000000000" pitchFamily="50" charset="-128"/>
                  </a:rPr>
                  <a:t> </a:t>
                </a:r>
                <a14:m>
                  <m:oMath xmlns:m="http://schemas.openxmlformats.org/officeDocument/2006/math">
                    <m:r>
                      <a:rPr lang="en-US" altLang="ja-JP" sz="4000" b="1" i="1">
                        <a:solidFill>
                          <a:srgbClr val="FF0000"/>
                        </a:solidFill>
                        <a:latin typeface="Cambria Math" panose="02040503050406030204" pitchFamily="18" charset="0"/>
                      </a:rPr>
                      <m:t>= </m:t>
                    </m:r>
                    <m:r>
                      <a:rPr lang="en-US" altLang="ja-JP" sz="4000" b="1" i="1">
                        <a:solidFill>
                          <a:srgbClr val="FF0000"/>
                        </a:solidFill>
                        <a:latin typeface="Cambria Math" panose="02040503050406030204" pitchFamily="18" charset="0"/>
                      </a:rPr>
                      <m:t>𝟐</m:t>
                    </m:r>
                    <m:r>
                      <a:rPr lang="en-US" altLang="ja-JP" sz="4000" b="1" i="1">
                        <a:solidFill>
                          <a:srgbClr val="FF0000"/>
                        </a:solidFill>
                        <a:latin typeface="Cambria Math" panose="02040503050406030204" pitchFamily="18" charset="0"/>
                      </a:rPr>
                      <m:t>𝒂𝒚</m:t>
                    </m:r>
                  </m:oMath>
                </a14:m>
                <a:endParaRPr lang="ja-JP" altLang="en-US" sz="40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1" name="正方形/長方形 10">
                <a:extLst>
                  <a:ext uri="{FF2B5EF4-FFF2-40B4-BE49-F238E27FC236}">
                    <a16:creationId xmlns:a16="http://schemas.microsoft.com/office/drawing/2014/main" id="{CE7AA416-8544-48DD-88A3-3E3ECFCF642D}"/>
                  </a:ext>
                </a:extLst>
              </p:cNvPr>
              <p:cNvSpPr>
                <a:spLocks noRot="1" noChangeAspect="1" noMove="1" noResize="1" noEditPoints="1" noAdjustHandles="1" noChangeArrowheads="1" noChangeShapeType="1" noTextEdit="1"/>
              </p:cNvSpPr>
              <p:nvPr/>
            </p:nvSpPr>
            <p:spPr>
              <a:xfrm>
                <a:off x="1599956" y="2703587"/>
                <a:ext cx="3855030" cy="827599"/>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4C322DE8-9D25-4F47-A998-DA812DD7C349}"/>
                  </a:ext>
                </a:extLst>
              </p:cNvPr>
              <p:cNvSpPr/>
              <p:nvPr/>
            </p:nvSpPr>
            <p:spPr>
              <a:xfrm>
                <a:off x="1377685" y="3911107"/>
                <a:ext cx="6751656" cy="7218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4000" b="1" i="1" smtClean="0">
                              <a:solidFill>
                                <a:schemeClr val="tx1"/>
                              </a:solidFill>
                              <a:latin typeface="Cambria Math" panose="02040503050406030204" pitchFamily="18" charset="0"/>
                            </a:rPr>
                          </m:ctrlPr>
                        </m:sSupPr>
                        <m:e>
                          <m:r>
                            <a:rPr lang="en-US" altLang="ja-JP" sz="4000" b="1" i="1" smtClean="0">
                              <a:solidFill>
                                <a:schemeClr val="tx1"/>
                              </a:solidFill>
                              <a:latin typeface="Cambria Math" panose="02040503050406030204" pitchFamily="18" charset="0"/>
                            </a:rPr>
                            <m:t>𝟎</m:t>
                          </m:r>
                        </m:e>
                        <m:sup>
                          <m:r>
                            <a:rPr lang="en-US" altLang="ja-JP" sz="4000" b="1" i="1">
                              <a:solidFill>
                                <a:schemeClr val="tx1"/>
                              </a:solidFill>
                              <a:latin typeface="Cambria Math" panose="02040503050406030204" pitchFamily="18" charset="0"/>
                            </a:rPr>
                            <m:t>𝟐</m:t>
                          </m:r>
                        </m:sup>
                      </m:sSup>
                      <m:r>
                        <a:rPr lang="en-US" altLang="ja-JP" sz="4000" b="1" i="1">
                          <a:solidFill>
                            <a:schemeClr val="tx1"/>
                          </a:solidFill>
                          <a:latin typeface="Cambria Math" panose="02040503050406030204" pitchFamily="18" charset="0"/>
                        </a:rPr>
                        <m:t>−</m:t>
                      </m:r>
                      <m:sSup>
                        <m:sSupPr>
                          <m:ctrlPr>
                            <a:rPr lang="en-US" altLang="ja-JP" sz="4000" b="1" i="1">
                              <a:latin typeface="Cambria Math" panose="02040503050406030204" pitchFamily="18" charset="0"/>
                            </a:rPr>
                          </m:ctrlPr>
                        </m:sSupPr>
                        <m:e>
                          <m:r>
                            <a:rPr lang="en-US" altLang="ja-JP" sz="4000" b="1" i="1" smtClean="0">
                              <a:latin typeface="Cambria Math" panose="02040503050406030204" pitchFamily="18" charset="0"/>
                            </a:rPr>
                            <m:t>𝟗</m:t>
                          </m:r>
                          <m:r>
                            <a:rPr lang="en-US" altLang="ja-JP" sz="4000" b="1" i="1" smtClean="0">
                              <a:latin typeface="Cambria Math" panose="02040503050406030204" pitchFamily="18" charset="0"/>
                            </a:rPr>
                            <m:t>.</m:t>
                          </m:r>
                          <m:r>
                            <a:rPr lang="en-US" altLang="ja-JP" sz="4000" b="1" i="1" smtClean="0">
                              <a:latin typeface="Cambria Math" panose="02040503050406030204" pitchFamily="18" charset="0"/>
                            </a:rPr>
                            <m:t>𝟖</m:t>
                          </m:r>
                        </m:e>
                        <m:sup>
                          <m:r>
                            <a:rPr lang="en-US" altLang="ja-JP" sz="4000" b="1" i="1">
                              <a:latin typeface="Cambria Math" panose="02040503050406030204" pitchFamily="18" charset="0"/>
                            </a:rPr>
                            <m:t>𝟐</m:t>
                          </m:r>
                        </m:sup>
                      </m:sSup>
                      <m:r>
                        <a:rPr lang="en-US" altLang="ja-JP" sz="4000" b="1" i="1">
                          <a:solidFill>
                            <a:schemeClr val="tx1"/>
                          </a:solidFill>
                          <a:latin typeface="Cambria Math" panose="02040503050406030204" pitchFamily="18" charset="0"/>
                        </a:rPr>
                        <m:t>= </m:t>
                      </m:r>
                      <m:r>
                        <a:rPr lang="en-US" altLang="ja-JP" sz="4000" b="1" i="1">
                          <a:solidFill>
                            <a:schemeClr val="tx1"/>
                          </a:solidFill>
                          <a:latin typeface="Cambria Math" panose="02040503050406030204" pitchFamily="18" charset="0"/>
                        </a:rPr>
                        <m:t>𝟐</m:t>
                      </m:r>
                      <m:r>
                        <a:rPr lang="en-US" altLang="ja-JP" sz="4000" b="1" i="1">
                          <a:latin typeface="Cambria Math" panose="02040503050406030204" pitchFamily="18" charset="0"/>
                          <a:ea typeface="Cambria Math" panose="02040503050406030204" pitchFamily="18" charset="0"/>
                        </a:rPr>
                        <m:t>×</m:t>
                      </m:r>
                      <m:r>
                        <a:rPr lang="en-US" altLang="ja-JP" sz="4000" b="1" i="1" smtClean="0">
                          <a:latin typeface="Cambria Math" panose="02040503050406030204" pitchFamily="18" charset="0"/>
                          <a:ea typeface="Cambria Math" panose="02040503050406030204" pitchFamily="18" charset="0"/>
                        </a:rPr>
                        <m:t>(−</m:t>
                      </m:r>
                      <m:r>
                        <a:rPr lang="en-US" altLang="ja-JP" sz="4000" b="1" i="1" smtClean="0">
                          <a:latin typeface="Cambria Math" panose="02040503050406030204" pitchFamily="18" charset="0"/>
                          <a:ea typeface="Cambria Math" panose="02040503050406030204" pitchFamily="18" charset="0"/>
                        </a:rPr>
                        <m:t>𝟗</m:t>
                      </m:r>
                      <m:r>
                        <a:rPr lang="en-US" altLang="ja-JP" sz="4000" b="1" i="1" smtClean="0">
                          <a:latin typeface="Cambria Math" panose="02040503050406030204" pitchFamily="18" charset="0"/>
                          <a:ea typeface="Cambria Math" panose="02040503050406030204" pitchFamily="18" charset="0"/>
                        </a:rPr>
                        <m:t>.</m:t>
                      </m:r>
                      <m:r>
                        <a:rPr lang="en-US" altLang="ja-JP" sz="4000" b="1" i="1" smtClean="0">
                          <a:latin typeface="Cambria Math" panose="02040503050406030204" pitchFamily="18" charset="0"/>
                          <a:ea typeface="Cambria Math" panose="02040503050406030204" pitchFamily="18" charset="0"/>
                        </a:rPr>
                        <m:t>𝟖</m:t>
                      </m:r>
                      <m:r>
                        <a:rPr lang="en-US" altLang="ja-JP" sz="4000" b="1" i="1" smtClean="0">
                          <a:latin typeface="Cambria Math" panose="02040503050406030204" pitchFamily="18" charset="0"/>
                          <a:ea typeface="Cambria Math" panose="02040503050406030204" pitchFamily="18" charset="0"/>
                        </a:rPr>
                        <m:t>)×</m:t>
                      </m:r>
                      <m:r>
                        <a:rPr lang="en-US" altLang="ja-JP" sz="4000" b="1" i="1" smtClean="0">
                          <a:latin typeface="Cambria Math" panose="02040503050406030204" pitchFamily="18" charset="0"/>
                          <a:ea typeface="Cambria Math" panose="02040503050406030204" pitchFamily="18" charset="0"/>
                        </a:rPr>
                        <m:t>𝒚</m:t>
                      </m:r>
                    </m:oMath>
                  </m:oMathPara>
                </a14:m>
                <a:endParaRPr lang="ja-JP" altLang="en-US" sz="4000" b="1"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4C322DE8-9D25-4F47-A998-DA812DD7C349}"/>
                  </a:ext>
                </a:extLst>
              </p:cNvPr>
              <p:cNvSpPr>
                <a:spLocks noRot="1" noChangeAspect="1" noMove="1" noResize="1" noEditPoints="1" noAdjustHandles="1" noChangeArrowheads="1" noChangeShapeType="1" noTextEdit="1"/>
              </p:cNvSpPr>
              <p:nvPr/>
            </p:nvSpPr>
            <p:spPr>
              <a:xfrm>
                <a:off x="1377685" y="3911107"/>
                <a:ext cx="6751656" cy="721801"/>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a:extLst>
                  <a:ext uri="{FF2B5EF4-FFF2-40B4-BE49-F238E27FC236}">
                    <a16:creationId xmlns:a16="http://schemas.microsoft.com/office/drawing/2014/main" id="{B0E24E0E-0828-4A11-9D47-66B31F5251B9}"/>
                  </a:ext>
                </a:extLst>
              </p:cNvPr>
              <p:cNvSpPr/>
              <p:nvPr/>
            </p:nvSpPr>
            <p:spPr>
              <a:xfrm>
                <a:off x="5454986" y="4837708"/>
                <a:ext cx="348518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1" i="1" smtClean="0">
                          <a:latin typeface="Cambria Math" panose="02040503050406030204" pitchFamily="18" charset="0"/>
                          <a:ea typeface="Cambria Math" panose="02040503050406030204" pitchFamily="18" charset="0"/>
                        </a:rPr>
                        <m:t>→</m:t>
                      </m:r>
                      <m:r>
                        <a:rPr lang="en-US" altLang="ja-JP" sz="4000" b="1" i="1" smtClean="0">
                          <a:latin typeface="Cambria Math" panose="02040503050406030204" pitchFamily="18" charset="0"/>
                          <a:ea typeface="Cambria Math" panose="02040503050406030204" pitchFamily="18" charset="0"/>
                        </a:rPr>
                        <m:t>𝒚</m:t>
                      </m:r>
                      <m:r>
                        <a:rPr lang="en-US" altLang="ja-JP" sz="4000" b="1" i="1" smtClean="0">
                          <a:latin typeface="Cambria Math" panose="02040503050406030204" pitchFamily="18" charset="0"/>
                        </a:rPr>
                        <m:t>=</m:t>
                      </m:r>
                      <m:r>
                        <a:rPr lang="en-US" altLang="ja-JP" sz="4000" b="1" i="1" smtClean="0">
                          <a:latin typeface="Cambria Math" panose="02040503050406030204" pitchFamily="18" charset="0"/>
                        </a:rPr>
                        <m:t>𝟒</m:t>
                      </m:r>
                      <m:r>
                        <a:rPr lang="en-US" altLang="ja-JP" sz="4000" b="1" i="1" smtClean="0">
                          <a:latin typeface="Cambria Math" panose="02040503050406030204" pitchFamily="18" charset="0"/>
                        </a:rPr>
                        <m:t>.</m:t>
                      </m:r>
                      <m:r>
                        <a:rPr lang="en-US" altLang="ja-JP" sz="4000" b="1" i="1" smtClean="0">
                          <a:latin typeface="Cambria Math" panose="02040503050406030204" pitchFamily="18" charset="0"/>
                        </a:rPr>
                        <m:t>𝟗</m:t>
                      </m:r>
                      <m:r>
                        <a:rPr lang="en-US" altLang="ja-JP" sz="4000" b="1" i="1" smtClean="0">
                          <a:latin typeface="Cambria Math" panose="02040503050406030204" pitchFamily="18" charset="0"/>
                        </a:rPr>
                        <m:t>[</m:t>
                      </m:r>
                      <m:r>
                        <a:rPr lang="en-US" altLang="ja-JP" sz="4000" b="1" i="1" smtClean="0">
                          <a:latin typeface="Cambria Math" panose="02040503050406030204" pitchFamily="18" charset="0"/>
                        </a:rPr>
                        <m:t>𝒎</m:t>
                      </m:r>
                      <m:r>
                        <a:rPr lang="en-US" altLang="ja-JP" sz="4000" b="1" i="1" smtClean="0">
                          <a:latin typeface="Cambria Math" panose="02040503050406030204" pitchFamily="18" charset="0"/>
                        </a:rPr>
                        <m:t>]</m:t>
                      </m:r>
                    </m:oMath>
                  </m:oMathPara>
                </a14:m>
                <a:endParaRPr lang="ja-JP" altLang="en-US" sz="4000" dirty="0">
                  <a:ea typeface="HG丸ｺﾞｼｯｸM-PRO" panose="020F0600000000000000" pitchFamily="50" charset="-128"/>
                </a:endParaRPr>
              </a:p>
            </p:txBody>
          </p:sp>
        </mc:Choice>
        <mc:Fallback xmlns="">
          <p:sp>
            <p:nvSpPr>
              <p:cNvPr id="13" name="正方形/長方形 12">
                <a:extLst>
                  <a:ext uri="{FF2B5EF4-FFF2-40B4-BE49-F238E27FC236}">
                    <a16:creationId xmlns:a16="http://schemas.microsoft.com/office/drawing/2014/main" id="{B0E24E0E-0828-4A11-9D47-66B31F5251B9}"/>
                  </a:ext>
                </a:extLst>
              </p:cNvPr>
              <p:cNvSpPr>
                <a:spLocks noRot="1" noChangeAspect="1" noMove="1" noResize="1" noEditPoints="1" noAdjustHandles="1" noChangeArrowheads="1" noChangeShapeType="1" noTextEdit="1"/>
              </p:cNvSpPr>
              <p:nvPr/>
            </p:nvSpPr>
            <p:spPr>
              <a:xfrm>
                <a:off x="5454986" y="4837708"/>
                <a:ext cx="3485185" cy="707886"/>
              </a:xfrm>
              <a:prstGeom prst="rect">
                <a:avLst/>
              </a:prstGeom>
              <a:blipFill>
                <a:blip r:embed="rId4"/>
                <a:stretch>
                  <a:fillRect/>
                </a:stretch>
              </a:blipFill>
            </p:spPr>
            <p:txBody>
              <a:bodyPr/>
              <a:lstStyle/>
              <a:p>
                <a:r>
                  <a:rPr lang="ja-JP" altLang="en-US">
                    <a:noFill/>
                  </a:rPr>
                  <a:t> </a:t>
                </a:r>
              </a:p>
            </p:txBody>
          </p:sp>
        </mc:Fallback>
      </mc:AlternateContent>
      <p:sp>
        <p:nvSpPr>
          <p:cNvPr id="14" name="正方形/長方形 13">
            <a:extLst>
              <a:ext uri="{FF2B5EF4-FFF2-40B4-BE49-F238E27FC236}">
                <a16:creationId xmlns:a16="http://schemas.microsoft.com/office/drawing/2014/main" id="{396AA83A-10CD-4DEE-860D-D280FDA06179}"/>
              </a:ext>
            </a:extLst>
          </p:cNvPr>
          <p:cNvSpPr/>
          <p:nvPr/>
        </p:nvSpPr>
        <p:spPr>
          <a:xfrm>
            <a:off x="396971" y="1036823"/>
            <a:ext cx="2110905" cy="584775"/>
          </a:xfrm>
          <a:prstGeom prst="rect">
            <a:avLst/>
          </a:prstGeom>
          <a:solidFill>
            <a:schemeClr val="bg1"/>
          </a:solidFill>
        </p:spPr>
        <p:txBody>
          <a:bodyPr wrap="square">
            <a:spAutoFit/>
          </a:bodyPr>
          <a:lstStyle/>
          <a:p>
            <a:pPr algn="ctr"/>
            <a:r>
              <a:rPr lang="ja-JP" altLang="en-US" sz="3200" b="1" dirty="0">
                <a:ea typeface="HG丸ｺﾞｼｯｸM-PRO" panose="020F0600000000000000" pitchFamily="50" charset="-128"/>
              </a:rPr>
              <a:t>（別解）</a:t>
            </a:r>
            <a:endParaRPr lang="en-US" altLang="ja-JP" sz="3200" b="1" dirty="0">
              <a:ea typeface="HG丸ｺﾞｼｯｸM-PRO" panose="020F0600000000000000" pitchFamily="50" charset="-128"/>
            </a:endParaRPr>
          </a:p>
        </p:txBody>
      </p:sp>
    </p:spTree>
    <p:extLst>
      <p:ext uri="{BB962C8B-B14F-4D97-AF65-F5344CB8AC3E}">
        <p14:creationId xmlns:p14="http://schemas.microsoft.com/office/powerpoint/2010/main" val="287976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AD8071D2-56EC-4526-8F8E-5056E919A3B7}"/>
              </a:ext>
            </a:extLst>
          </p:cNvPr>
          <p:cNvPicPr>
            <a:picLocks noChangeAspect="1"/>
          </p:cNvPicPr>
          <p:nvPr/>
        </p:nvPicPr>
        <p:blipFill>
          <a:blip r:embed="rId2"/>
          <a:stretch>
            <a:fillRect/>
          </a:stretch>
        </p:blipFill>
        <p:spPr>
          <a:xfrm>
            <a:off x="1172308" y="2621183"/>
            <a:ext cx="9981564" cy="3977227"/>
          </a:xfrm>
          <a:prstGeom prst="rect">
            <a:avLst/>
          </a:prstGeom>
        </p:spPr>
      </p:pic>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４．斜方投射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34</a:t>
            </a:fld>
            <a:endParaRPr kumimoji="1" lang="ja-JP" altLang="en-US"/>
          </a:p>
        </p:txBody>
      </p:sp>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1AD619BA-B013-41A1-A7D4-19252CB1B44F}"/>
                  </a:ext>
                </a:extLst>
              </p:cNvPr>
              <p:cNvSpPr/>
              <p:nvPr/>
            </p:nvSpPr>
            <p:spPr>
              <a:xfrm>
                <a:off x="5842411" y="1249057"/>
                <a:ext cx="6112713" cy="132985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ja-JP" sz="2800" b="1" i="1" smtClean="0">
                          <a:solidFill>
                            <a:srgbClr val="FF0000"/>
                          </a:solidFill>
                          <a:latin typeface="Cambria Math" panose="02040503050406030204" pitchFamily="18" charset="0"/>
                        </a:rPr>
                        <m:t>𝟎</m:t>
                      </m:r>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𝟗</m:t>
                      </m:r>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𝟖</m:t>
                      </m:r>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𝒕</m:t>
                      </m:r>
                      <m:r>
                        <a:rPr lang="en-US" altLang="ja-JP" sz="2800" b="1" i="1" smtClean="0">
                          <a:solidFill>
                            <a:srgbClr val="FF0000"/>
                          </a:solidFill>
                          <a:latin typeface="Cambria Math" panose="02040503050406030204" pitchFamily="18" charset="0"/>
                        </a:rPr>
                        <m:t>′+</m:t>
                      </m:r>
                      <m:f>
                        <m:fPr>
                          <m:ctrlPr>
                            <a:rPr lang="en-US" altLang="ja-JP" sz="2800" b="1" i="1">
                              <a:solidFill>
                                <a:srgbClr val="FF0000"/>
                              </a:solidFill>
                              <a:latin typeface="Cambria Math" panose="02040503050406030204" pitchFamily="18" charset="0"/>
                            </a:rPr>
                          </m:ctrlPr>
                        </m:fPr>
                        <m:num>
                          <m:r>
                            <a:rPr lang="en-US" altLang="ja-JP" sz="2800" b="1" i="1">
                              <a:solidFill>
                                <a:srgbClr val="FF0000"/>
                              </a:solidFill>
                              <a:latin typeface="Cambria Math" panose="02040503050406030204" pitchFamily="18" charset="0"/>
                            </a:rPr>
                            <m:t>𝟏</m:t>
                          </m:r>
                        </m:num>
                        <m:den>
                          <m:r>
                            <a:rPr lang="en-US" altLang="ja-JP" sz="2800" b="1" i="1">
                              <a:solidFill>
                                <a:srgbClr val="FF0000"/>
                              </a:solidFill>
                              <a:latin typeface="Cambria Math" panose="02040503050406030204" pitchFamily="18" charset="0"/>
                            </a:rPr>
                            <m:t>𝟐</m:t>
                          </m:r>
                        </m:den>
                      </m:f>
                      <m:d>
                        <m:dPr>
                          <m:ctrlPr>
                            <a:rPr lang="en-US" altLang="ja-JP" sz="2800" b="1" i="1" smtClean="0">
                              <a:solidFill>
                                <a:srgbClr val="FF0000"/>
                              </a:solidFill>
                              <a:latin typeface="Cambria Math" panose="02040503050406030204" pitchFamily="18" charset="0"/>
                            </a:rPr>
                          </m:ctrlPr>
                        </m:dPr>
                        <m:e>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𝟗</m:t>
                          </m:r>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𝟖</m:t>
                          </m:r>
                        </m:e>
                      </m:d>
                      <m:sSup>
                        <m:sSupPr>
                          <m:ctrlPr>
                            <a:rPr lang="en-US" altLang="ja-JP" sz="2800" b="1" i="1">
                              <a:solidFill>
                                <a:srgbClr val="FF0000"/>
                              </a:solidFill>
                              <a:latin typeface="Cambria Math" panose="02040503050406030204" pitchFamily="18" charset="0"/>
                            </a:rPr>
                          </m:ctrlPr>
                        </m:sSupPr>
                        <m:e>
                          <m:r>
                            <a:rPr lang="en-US" altLang="ja-JP" sz="2800" b="1" i="1">
                              <a:solidFill>
                                <a:srgbClr val="FF0000"/>
                              </a:solidFill>
                              <a:latin typeface="Cambria Math" panose="02040503050406030204" pitchFamily="18" charset="0"/>
                              <a:ea typeface="Cambria Math" panose="02040503050406030204" pitchFamily="18" charset="0"/>
                            </a:rPr>
                            <m:t>×</m:t>
                          </m:r>
                          <m:r>
                            <a:rPr lang="en-US" altLang="ja-JP" sz="2800" b="1" i="1" smtClean="0">
                              <a:solidFill>
                                <a:srgbClr val="FF0000"/>
                              </a:solidFill>
                              <a:latin typeface="Cambria Math" panose="02040503050406030204" pitchFamily="18" charset="0"/>
                              <a:ea typeface="Cambria Math" panose="02040503050406030204" pitchFamily="18" charset="0"/>
                            </a:rPr>
                            <m:t>𝒕</m:t>
                          </m:r>
                          <m:r>
                            <a:rPr lang="en-US" altLang="ja-JP" sz="2800" b="1" i="1" smtClean="0">
                              <a:solidFill>
                                <a:srgbClr val="FF0000"/>
                              </a:solidFill>
                              <a:latin typeface="Cambria Math" panose="02040503050406030204" pitchFamily="18" charset="0"/>
                              <a:ea typeface="Cambria Math" panose="02040503050406030204" pitchFamily="18" charset="0"/>
                            </a:rPr>
                            <m:t>′</m:t>
                          </m:r>
                        </m:e>
                        <m:sup>
                          <m:r>
                            <a:rPr lang="en-US" altLang="ja-JP" sz="2800" b="1" i="1">
                              <a:solidFill>
                                <a:srgbClr val="FF0000"/>
                              </a:solidFill>
                              <a:latin typeface="Cambria Math" panose="02040503050406030204" pitchFamily="18" charset="0"/>
                            </a:rPr>
                            <m:t>𝟐</m:t>
                          </m:r>
                        </m:sup>
                      </m:sSup>
                    </m:oMath>
                  </m:oMathPara>
                </a14:m>
                <a:endParaRPr lang="en-US" altLang="ja-JP" sz="2800" b="1" i="1" dirty="0">
                  <a:solidFill>
                    <a:srgbClr val="FF0000"/>
                  </a:solidFill>
                  <a:latin typeface="Cambria Math" panose="02040503050406030204" pitchFamily="18" charset="0"/>
                  <a:ea typeface="HG丸ｺﾞｼｯｸM-PRO" panose="020F0600000000000000" pitchFamily="50" charset="-128"/>
                </a:endParaRPr>
              </a:p>
              <a:p>
                <a:r>
                  <a:rPr lang="en-US" altLang="ja-JP" sz="2800" b="1" i="1" dirty="0">
                    <a:solidFill>
                      <a:srgbClr val="FF0000"/>
                    </a:solidFill>
                    <a:latin typeface="Cambria Math" panose="02040503050406030204" pitchFamily="18" charset="0"/>
                    <a:ea typeface="HG丸ｺﾞｼｯｸM-PRO" panose="020F0600000000000000" pitchFamily="50" charset="-128"/>
                  </a:rPr>
                  <a:t> </a:t>
                </a:r>
                <a14:m>
                  <m:oMath xmlns:m="http://schemas.openxmlformats.org/officeDocument/2006/math">
                    <m:r>
                      <a:rPr lang="en-US" altLang="ja-JP" sz="2800" b="1" i="1" smtClean="0">
                        <a:solidFill>
                          <a:srgbClr val="FF0000"/>
                        </a:solidFill>
                        <a:latin typeface="Cambria Math" panose="02040503050406030204" pitchFamily="18" charset="0"/>
                      </a:rPr>
                      <m:t>𝟎</m:t>
                    </m:r>
                    <m:r>
                      <a:rPr lang="en-US" altLang="ja-JP" sz="2800" b="1" i="1" smtClean="0">
                        <a:solidFill>
                          <a:srgbClr val="FF0000"/>
                        </a:solidFill>
                        <a:latin typeface="Cambria Math" panose="02040503050406030204" pitchFamily="18" charset="0"/>
                      </a:rPr>
                      <m:t>=</m:t>
                    </m:r>
                    <m:d>
                      <m:dPr>
                        <m:ctrlPr>
                          <a:rPr lang="en-US" altLang="ja-JP" sz="2800" b="1" i="1" smtClean="0">
                            <a:solidFill>
                              <a:srgbClr val="FF0000"/>
                            </a:solidFill>
                            <a:latin typeface="Cambria Math" panose="02040503050406030204" pitchFamily="18" charset="0"/>
                          </a:rPr>
                        </m:ctrlPr>
                      </m:dPr>
                      <m:e>
                        <m:r>
                          <a:rPr lang="en-US" altLang="ja-JP" sz="2800" b="1" i="1" smtClean="0">
                            <a:solidFill>
                              <a:srgbClr val="FF0000"/>
                            </a:solidFill>
                            <a:latin typeface="Cambria Math" panose="02040503050406030204" pitchFamily="18" charset="0"/>
                          </a:rPr>
                          <m:t>𝟐</m:t>
                        </m:r>
                        <m:r>
                          <a:rPr lang="en-US" altLang="ja-JP" sz="2800" b="1" i="1" smtClean="0">
                            <a:solidFill>
                              <a:srgbClr val="FF0000"/>
                            </a:solidFill>
                            <a:latin typeface="Cambria Math" panose="02040503050406030204" pitchFamily="18" charset="0"/>
                          </a:rPr>
                          <m:t>−</m:t>
                        </m:r>
                        <m:sSup>
                          <m:sSupPr>
                            <m:ctrlPr>
                              <a:rPr lang="en-US" altLang="ja-JP" sz="2800" b="1" i="1" smtClean="0">
                                <a:solidFill>
                                  <a:srgbClr val="FF0000"/>
                                </a:solidFill>
                                <a:latin typeface="Cambria Math" panose="02040503050406030204" pitchFamily="18" charset="0"/>
                              </a:rPr>
                            </m:ctrlPr>
                          </m:sSupPr>
                          <m:e>
                            <m:r>
                              <a:rPr lang="en-US" altLang="ja-JP" sz="2800" b="1" i="1" smtClean="0">
                                <a:solidFill>
                                  <a:srgbClr val="FF0000"/>
                                </a:solidFill>
                                <a:latin typeface="Cambria Math" panose="02040503050406030204" pitchFamily="18" charset="0"/>
                              </a:rPr>
                              <m:t>𝒕</m:t>
                            </m:r>
                          </m:e>
                          <m:sup>
                            <m:r>
                              <a:rPr lang="en-US" altLang="ja-JP" sz="2800" b="1" i="1" smtClean="0">
                                <a:solidFill>
                                  <a:srgbClr val="FF0000"/>
                                </a:solidFill>
                                <a:latin typeface="Cambria Math" panose="02040503050406030204" pitchFamily="18" charset="0"/>
                              </a:rPr>
                              <m:t>′</m:t>
                            </m:r>
                          </m:sup>
                        </m:sSup>
                      </m:e>
                    </m:d>
                    <m:sSup>
                      <m:sSupPr>
                        <m:ctrlPr>
                          <a:rPr lang="en-US" altLang="ja-JP" sz="2800" b="1" i="1" smtClean="0">
                            <a:solidFill>
                              <a:srgbClr val="FF0000"/>
                            </a:solidFill>
                            <a:latin typeface="Cambria Math" panose="02040503050406030204" pitchFamily="18" charset="0"/>
                          </a:rPr>
                        </m:ctrlPr>
                      </m:sSupPr>
                      <m:e>
                        <m:r>
                          <a:rPr lang="en-US" altLang="ja-JP" sz="2800" b="1" i="1" smtClean="0">
                            <a:solidFill>
                              <a:srgbClr val="FF0000"/>
                            </a:solidFill>
                            <a:latin typeface="Cambria Math" panose="02040503050406030204" pitchFamily="18" charset="0"/>
                          </a:rPr>
                          <m:t>𝒕</m:t>
                        </m:r>
                      </m:e>
                      <m:sup>
                        <m:r>
                          <a:rPr lang="en-US" altLang="ja-JP" sz="2800" b="1" i="1" smtClean="0">
                            <a:solidFill>
                              <a:srgbClr val="FF0000"/>
                            </a:solidFill>
                            <a:latin typeface="Cambria Math" panose="02040503050406030204" pitchFamily="18" charset="0"/>
                          </a:rPr>
                          <m:t>′</m:t>
                        </m:r>
                      </m:sup>
                    </m:sSup>
                    <m:r>
                      <a:rPr lang="en-US" altLang="ja-JP" sz="2800" b="1" i="1" smtClean="0">
                        <a:solidFill>
                          <a:srgbClr val="FF0000"/>
                        </a:solidFill>
                        <a:latin typeface="Cambria Math" panose="02040503050406030204" pitchFamily="18" charset="0"/>
                        <a:ea typeface="Cambria Math" panose="02040503050406030204" pitchFamily="18" charset="0"/>
                      </a:rPr>
                      <m:t>→</m:t>
                    </m:r>
                    <m:sSup>
                      <m:sSupPr>
                        <m:ctrlPr>
                          <a:rPr lang="en-US" altLang="ja-JP" sz="2800" b="1" i="1">
                            <a:solidFill>
                              <a:srgbClr val="FF0000"/>
                            </a:solidFill>
                            <a:latin typeface="Cambria Math" panose="02040503050406030204" pitchFamily="18" charset="0"/>
                          </a:rPr>
                        </m:ctrlPr>
                      </m:sSupPr>
                      <m:e>
                        <m:r>
                          <a:rPr lang="en-US" altLang="ja-JP" sz="2800" b="1" i="1">
                            <a:solidFill>
                              <a:srgbClr val="FF0000"/>
                            </a:solidFill>
                            <a:latin typeface="Cambria Math" panose="02040503050406030204" pitchFamily="18" charset="0"/>
                          </a:rPr>
                          <m:t>𝒕</m:t>
                        </m:r>
                      </m:e>
                      <m:sup>
                        <m:r>
                          <a:rPr lang="en-US" altLang="ja-JP" sz="2800" b="1" i="1">
                            <a:solidFill>
                              <a:srgbClr val="FF0000"/>
                            </a:solidFill>
                            <a:latin typeface="Cambria Math" panose="02040503050406030204" pitchFamily="18" charset="0"/>
                          </a:rPr>
                          <m:t>′</m:t>
                        </m:r>
                      </m:sup>
                    </m:sSup>
                    <m:r>
                      <a:rPr lang="en-US" altLang="ja-JP" sz="2800" b="1" i="1" smtClean="0">
                        <a:solidFill>
                          <a:srgbClr val="FF0000"/>
                        </a:solidFill>
                        <a:latin typeface="Cambria Math" panose="02040503050406030204" pitchFamily="18" charset="0"/>
                        <a:ea typeface="Cambria Math" panose="02040503050406030204" pitchFamily="18" charset="0"/>
                      </a:rPr>
                      <m:t>=</m:t>
                    </m:r>
                    <m:r>
                      <a:rPr lang="en-US" altLang="ja-JP" sz="2800" b="1" i="1" smtClean="0">
                        <a:solidFill>
                          <a:srgbClr val="FF0000"/>
                        </a:solidFill>
                        <a:latin typeface="Cambria Math" panose="02040503050406030204" pitchFamily="18" charset="0"/>
                        <a:ea typeface="Cambria Math" panose="02040503050406030204" pitchFamily="18" charset="0"/>
                      </a:rPr>
                      <m:t>𝟎</m:t>
                    </m:r>
                    <m:r>
                      <a:rPr lang="ja-JP" altLang="en-US" sz="2800" b="1" i="1">
                        <a:solidFill>
                          <a:srgbClr val="FF0000"/>
                        </a:solidFill>
                        <a:latin typeface="Cambria Math" panose="02040503050406030204" pitchFamily="18" charset="0"/>
                        <a:ea typeface="Cambria Math" panose="02040503050406030204" pitchFamily="18" charset="0"/>
                      </a:rPr>
                      <m:t>，</m:t>
                    </m:r>
                    <m:r>
                      <a:rPr lang="en-US" altLang="ja-JP" sz="2800" b="1" i="1" smtClean="0">
                        <a:solidFill>
                          <a:srgbClr val="FF0000"/>
                        </a:solidFill>
                        <a:latin typeface="Cambria Math" panose="02040503050406030204" pitchFamily="18" charset="0"/>
                        <a:ea typeface="Cambria Math" panose="02040503050406030204" pitchFamily="18" charset="0"/>
                      </a:rPr>
                      <m:t>𝟐</m:t>
                    </m:r>
                  </m:oMath>
                </a14:m>
                <a:endParaRPr lang="ja-JP" altLang="en-US" sz="28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8" name="正方形/長方形 7">
                <a:extLst>
                  <a:ext uri="{FF2B5EF4-FFF2-40B4-BE49-F238E27FC236}">
                    <a16:creationId xmlns:a16="http://schemas.microsoft.com/office/drawing/2014/main" id="{1AD619BA-B013-41A1-A7D4-19252CB1B44F}"/>
                  </a:ext>
                </a:extLst>
              </p:cNvPr>
              <p:cNvSpPr>
                <a:spLocks noRot="1" noChangeAspect="1" noMove="1" noResize="1" noEditPoints="1" noAdjustHandles="1" noChangeArrowheads="1" noChangeShapeType="1" noTextEdit="1"/>
              </p:cNvSpPr>
              <p:nvPr/>
            </p:nvSpPr>
            <p:spPr>
              <a:xfrm>
                <a:off x="5842411" y="1249057"/>
                <a:ext cx="6112713" cy="1329851"/>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B46F019B-7F5A-422D-A281-39F57CC371BD}"/>
                  </a:ext>
                </a:extLst>
              </p:cNvPr>
              <p:cNvSpPr/>
              <p:nvPr/>
            </p:nvSpPr>
            <p:spPr>
              <a:xfrm>
                <a:off x="470929" y="1289678"/>
                <a:ext cx="2838085" cy="629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200" b="1" i="1" smtClean="0">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𝒗</m:t>
                          </m:r>
                        </m:e>
                        <m:sub>
                          <m:r>
                            <a:rPr lang="en-US" altLang="ja-JP" sz="3200" b="1" i="1" smtClean="0">
                              <a:solidFill>
                                <a:srgbClr val="FF0000"/>
                              </a:solidFill>
                              <a:latin typeface="Cambria Math" panose="02040503050406030204" pitchFamily="18" charset="0"/>
                            </a:rPr>
                            <m:t>𝒚</m:t>
                          </m:r>
                        </m:sub>
                      </m:sSub>
                      <m:r>
                        <a:rPr lang="en-US" altLang="ja-JP" sz="3200" b="1" i="1">
                          <a:latin typeface="Cambria Math" panose="02040503050406030204" pitchFamily="18" charset="0"/>
                        </a:rPr>
                        <m:t>=</m:t>
                      </m:r>
                      <m:sSub>
                        <m:sSubPr>
                          <m:ctrlPr>
                            <a:rPr lang="en-US" altLang="ja-JP" sz="3200" b="1" i="1">
                              <a:latin typeface="Cambria Math" panose="02040503050406030204" pitchFamily="18" charset="0"/>
                            </a:rPr>
                          </m:ctrlPr>
                        </m:sSubPr>
                        <m:e>
                          <m:r>
                            <a:rPr lang="en-US" altLang="ja-JP" sz="3200" b="1" i="1">
                              <a:latin typeface="Cambria Math" panose="02040503050406030204" pitchFamily="18" charset="0"/>
                            </a:rPr>
                            <m:t>𝒗</m:t>
                          </m:r>
                        </m:e>
                        <m:sub>
                          <m:r>
                            <a:rPr lang="en-US" altLang="ja-JP" sz="3200" b="1" i="1">
                              <a:latin typeface="Cambria Math" panose="02040503050406030204" pitchFamily="18" charset="0"/>
                            </a:rPr>
                            <m:t>𝟎</m:t>
                          </m:r>
                          <m:r>
                            <a:rPr lang="en-US" altLang="ja-JP" sz="3200" b="1" i="1" smtClean="0">
                              <a:latin typeface="Cambria Math" panose="02040503050406030204" pitchFamily="18" charset="0"/>
                            </a:rPr>
                            <m:t>𝒚</m:t>
                          </m:r>
                        </m:sub>
                      </m:sSub>
                      <m:r>
                        <a:rPr lang="en-US" altLang="ja-JP" sz="3200" b="1" i="1">
                          <a:latin typeface="Cambria Math" panose="02040503050406030204" pitchFamily="18" charset="0"/>
                        </a:rPr>
                        <m:t>+</m:t>
                      </m:r>
                      <m:r>
                        <a:rPr lang="en-US" altLang="ja-JP" sz="3200" b="1" i="1">
                          <a:latin typeface="Cambria Math" panose="02040503050406030204" pitchFamily="18" charset="0"/>
                        </a:rPr>
                        <m:t>𝒂𝒕</m:t>
                      </m:r>
                    </m:oMath>
                  </m:oMathPara>
                </a14:m>
                <a:endParaRPr lang="ja-JP" altLang="en-US" sz="3200" b="1" dirty="0">
                  <a:latin typeface="HG丸ｺﾞｼｯｸM-PRO" panose="020F0600000000000000" pitchFamily="50" charset="-128"/>
                  <a:ea typeface="HG丸ｺﾞｼｯｸM-PRO" panose="020F0600000000000000" pitchFamily="50" charset="-128"/>
                </a:endParaRPr>
              </a:p>
            </p:txBody>
          </p:sp>
        </mc:Choice>
        <mc:Fallback xmlns="">
          <p:sp>
            <p:nvSpPr>
              <p:cNvPr id="9" name="正方形/長方形 8">
                <a:extLst>
                  <a:ext uri="{FF2B5EF4-FFF2-40B4-BE49-F238E27FC236}">
                    <a16:creationId xmlns:a16="http://schemas.microsoft.com/office/drawing/2014/main" id="{B46F019B-7F5A-422D-A281-39F57CC371BD}"/>
                  </a:ext>
                </a:extLst>
              </p:cNvPr>
              <p:cNvSpPr>
                <a:spLocks noRot="1" noChangeAspect="1" noMove="1" noResize="1" noEditPoints="1" noAdjustHandles="1" noChangeArrowheads="1" noChangeShapeType="1" noTextEdit="1"/>
              </p:cNvSpPr>
              <p:nvPr/>
            </p:nvSpPr>
            <p:spPr>
              <a:xfrm>
                <a:off x="470929" y="1289678"/>
                <a:ext cx="2838085" cy="629852"/>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483AC315-7EB4-4849-AEA2-B31565471268}"/>
                  </a:ext>
                </a:extLst>
              </p:cNvPr>
              <p:cNvSpPr/>
              <p:nvPr/>
            </p:nvSpPr>
            <p:spPr>
              <a:xfrm>
                <a:off x="266508" y="1955081"/>
                <a:ext cx="386041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panose="02040503050406030204" pitchFamily="18" charset="0"/>
                        </a:rPr>
                        <m:t>−</m:t>
                      </m:r>
                      <m:r>
                        <a:rPr lang="en-US" altLang="ja-JP" sz="3200" b="1" i="1" smtClean="0">
                          <a:solidFill>
                            <a:srgbClr val="FF0000"/>
                          </a:solidFill>
                          <a:latin typeface="Cambria Math" panose="02040503050406030204" pitchFamily="18" charset="0"/>
                        </a:rPr>
                        <m:t>𝟗</m:t>
                      </m:r>
                      <m:r>
                        <a:rPr lang="en-US" altLang="ja-JP" sz="3200" b="1" i="1" smtClean="0">
                          <a:solidFill>
                            <a:srgbClr val="FF0000"/>
                          </a:solidFill>
                          <a:latin typeface="Cambria Math" panose="02040503050406030204" pitchFamily="18" charset="0"/>
                        </a:rPr>
                        <m:t>.</m:t>
                      </m:r>
                      <m:r>
                        <a:rPr lang="en-US" altLang="ja-JP" sz="3200" b="1" i="1" smtClean="0">
                          <a:solidFill>
                            <a:srgbClr val="FF0000"/>
                          </a:solidFill>
                          <a:latin typeface="Cambria Math" panose="02040503050406030204" pitchFamily="18" charset="0"/>
                        </a:rPr>
                        <m:t>𝟖</m:t>
                      </m:r>
                      <m:r>
                        <a:rPr lang="en-US" altLang="ja-JP" sz="3200" b="1" i="1">
                          <a:latin typeface="Cambria Math" panose="02040503050406030204" pitchFamily="18" charset="0"/>
                        </a:rPr>
                        <m:t>=</m:t>
                      </m:r>
                      <m:r>
                        <a:rPr lang="en-US" altLang="ja-JP" sz="3200" b="1" i="1" smtClean="0">
                          <a:latin typeface="Cambria Math" panose="02040503050406030204" pitchFamily="18" charset="0"/>
                        </a:rPr>
                        <m:t>𝟗</m:t>
                      </m:r>
                      <m:r>
                        <a:rPr lang="en-US" altLang="ja-JP" sz="3200" b="1" i="1" smtClean="0">
                          <a:latin typeface="Cambria Math" panose="02040503050406030204" pitchFamily="18" charset="0"/>
                        </a:rPr>
                        <m:t>.</m:t>
                      </m:r>
                      <m:r>
                        <a:rPr lang="en-US" altLang="ja-JP" sz="3200" b="1" i="1" smtClean="0">
                          <a:latin typeface="Cambria Math" panose="02040503050406030204" pitchFamily="18" charset="0"/>
                        </a:rPr>
                        <m:t>𝟖</m:t>
                      </m:r>
                      <m:r>
                        <a:rPr lang="en-US" altLang="ja-JP" sz="3200" b="1" i="1" smtClean="0">
                          <a:latin typeface="Cambria Math" panose="02040503050406030204" pitchFamily="18" charset="0"/>
                        </a:rPr>
                        <m:t>−</m:t>
                      </m:r>
                      <m:r>
                        <a:rPr lang="en-US" altLang="ja-JP" sz="3200" b="1" i="1" smtClean="0">
                          <a:latin typeface="Cambria Math" panose="02040503050406030204" pitchFamily="18" charset="0"/>
                        </a:rPr>
                        <m:t>𝟗</m:t>
                      </m:r>
                      <m:r>
                        <a:rPr lang="en-US" altLang="ja-JP" sz="3200" b="1" i="1" smtClean="0">
                          <a:latin typeface="Cambria Math" panose="02040503050406030204" pitchFamily="18" charset="0"/>
                        </a:rPr>
                        <m:t>.</m:t>
                      </m:r>
                      <m:r>
                        <a:rPr lang="en-US" altLang="ja-JP" sz="3200" b="1" i="1" smtClean="0">
                          <a:latin typeface="Cambria Math" panose="02040503050406030204" pitchFamily="18" charset="0"/>
                        </a:rPr>
                        <m:t>𝟖</m:t>
                      </m:r>
                      <m:r>
                        <a:rPr lang="en-US" altLang="ja-JP" sz="3200" b="1" i="1">
                          <a:latin typeface="Cambria Math" panose="02040503050406030204" pitchFamily="18" charset="0"/>
                        </a:rPr>
                        <m:t>𝒕</m:t>
                      </m:r>
                      <m:r>
                        <a:rPr lang="en-US" altLang="ja-JP" sz="3200" b="1" i="1" smtClean="0">
                          <a:latin typeface="Cambria Math" panose="02040503050406030204" pitchFamily="18" charset="0"/>
                        </a:rPr>
                        <m:t>′</m:t>
                      </m:r>
                    </m:oMath>
                  </m:oMathPara>
                </a14:m>
                <a:endParaRPr lang="ja-JP" altLang="en-US" sz="3200" b="1" dirty="0">
                  <a:latin typeface="HG丸ｺﾞｼｯｸM-PRO" panose="020F0600000000000000" pitchFamily="50" charset="-128"/>
                  <a:ea typeface="HG丸ｺﾞｼｯｸM-PRO" panose="020F0600000000000000" pitchFamily="50" charset="-128"/>
                </a:endParaRPr>
              </a:p>
            </p:txBody>
          </p:sp>
        </mc:Choice>
        <mc:Fallback xmlns="">
          <p:sp>
            <p:nvSpPr>
              <p:cNvPr id="10" name="正方形/長方形 9">
                <a:extLst>
                  <a:ext uri="{FF2B5EF4-FFF2-40B4-BE49-F238E27FC236}">
                    <a16:creationId xmlns:a16="http://schemas.microsoft.com/office/drawing/2014/main" id="{483AC315-7EB4-4849-AEA2-B31565471268}"/>
                  </a:ext>
                </a:extLst>
              </p:cNvPr>
              <p:cNvSpPr>
                <a:spLocks noRot="1" noChangeAspect="1" noMove="1" noResize="1" noEditPoints="1" noAdjustHandles="1" noChangeArrowheads="1" noChangeShapeType="1" noTextEdit="1"/>
              </p:cNvSpPr>
              <p:nvPr/>
            </p:nvSpPr>
            <p:spPr>
              <a:xfrm>
                <a:off x="266508" y="1955081"/>
                <a:ext cx="3860416" cy="584775"/>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B1B36CEC-F3BA-48BA-9499-F363639875FD}"/>
                  </a:ext>
                </a:extLst>
              </p:cNvPr>
              <p:cNvSpPr/>
              <p:nvPr/>
            </p:nvSpPr>
            <p:spPr>
              <a:xfrm>
                <a:off x="943334" y="2582131"/>
                <a:ext cx="189327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3200" b="1" i="1" smtClean="0">
                              <a:solidFill>
                                <a:srgbClr val="FF0000"/>
                              </a:solidFill>
                              <a:latin typeface="Cambria Math" panose="02040503050406030204" pitchFamily="18" charset="0"/>
                            </a:rPr>
                          </m:ctrlPr>
                        </m:sSupPr>
                        <m:e>
                          <m:r>
                            <a:rPr lang="en-US" altLang="ja-JP" sz="3200" b="1" i="1">
                              <a:solidFill>
                                <a:srgbClr val="FF0000"/>
                              </a:solidFill>
                              <a:latin typeface="Cambria Math" panose="02040503050406030204" pitchFamily="18" charset="0"/>
                            </a:rPr>
                            <m:t>𝒕</m:t>
                          </m:r>
                        </m:e>
                        <m:sup>
                          <m:r>
                            <a:rPr lang="en-US" altLang="ja-JP" sz="3200" b="1" i="1">
                              <a:solidFill>
                                <a:srgbClr val="FF0000"/>
                              </a:solidFill>
                              <a:latin typeface="Cambria Math" panose="02040503050406030204" pitchFamily="18" charset="0"/>
                            </a:rPr>
                            <m:t>′</m:t>
                          </m:r>
                        </m:sup>
                      </m:sSup>
                      <m:r>
                        <a:rPr lang="en-US" altLang="ja-JP" sz="3200" b="1" i="1">
                          <a:solidFill>
                            <a:srgbClr val="FF0000"/>
                          </a:solidFill>
                          <a:latin typeface="Cambria Math" panose="02040503050406030204" pitchFamily="18" charset="0"/>
                          <a:ea typeface="Cambria Math" panose="02040503050406030204" pitchFamily="18" charset="0"/>
                        </a:rPr>
                        <m:t>=</m:t>
                      </m:r>
                      <m:r>
                        <a:rPr lang="en-US" altLang="ja-JP" sz="3200" b="1" i="1">
                          <a:solidFill>
                            <a:srgbClr val="FF0000"/>
                          </a:solidFill>
                          <a:latin typeface="Cambria Math" panose="02040503050406030204" pitchFamily="18" charset="0"/>
                          <a:ea typeface="Cambria Math" panose="02040503050406030204" pitchFamily="18" charset="0"/>
                        </a:rPr>
                        <m:t>𝟐</m:t>
                      </m:r>
                      <m:r>
                        <a:rPr lang="en-US" altLang="ja-JP" sz="3200" b="1" i="1" smtClean="0">
                          <a:solidFill>
                            <a:srgbClr val="FF0000"/>
                          </a:solidFill>
                          <a:latin typeface="Cambria Math" panose="02040503050406030204" pitchFamily="18" charset="0"/>
                          <a:ea typeface="Cambria Math" panose="02040503050406030204" pitchFamily="18" charset="0"/>
                        </a:rPr>
                        <m:t>[</m:t>
                      </m:r>
                      <m:r>
                        <a:rPr lang="en-US" altLang="ja-JP" sz="3200" b="1" i="1" smtClean="0">
                          <a:solidFill>
                            <a:srgbClr val="FF0000"/>
                          </a:solidFill>
                          <a:latin typeface="Cambria Math" panose="02040503050406030204" pitchFamily="18" charset="0"/>
                          <a:ea typeface="Cambria Math" panose="02040503050406030204" pitchFamily="18" charset="0"/>
                        </a:rPr>
                        <m:t>𝒔</m:t>
                      </m:r>
                      <m:r>
                        <a:rPr lang="en-US" altLang="ja-JP" sz="3200" b="1" i="1" smtClean="0">
                          <a:solidFill>
                            <a:srgbClr val="FF0000"/>
                          </a:solidFill>
                          <a:latin typeface="Cambria Math" panose="02040503050406030204" pitchFamily="18" charset="0"/>
                          <a:ea typeface="Cambria Math" panose="02040503050406030204" pitchFamily="18" charset="0"/>
                        </a:rPr>
                        <m:t>]</m:t>
                      </m:r>
                    </m:oMath>
                  </m:oMathPara>
                </a14:m>
                <a:endParaRPr lang="ja-JP" altLang="en-US" sz="3200" b="1" dirty="0">
                  <a:latin typeface="HG丸ｺﾞｼｯｸM-PRO" panose="020F0600000000000000" pitchFamily="50" charset="-128"/>
                  <a:ea typeface="HG丸ｺﾞｼｯｸM-PRO" panose="020F0600000000000000" pitchFamily="50" charset="-128"/>
                </a:endParaRPr>
              </a:p>
            </p:txBody>
          </p:sp>
        </mc:Choice>
        <mc:Fallback xmlns="">
          <p:sp>
            <p:nvSpPr>
              <p:cNvPr id="11" name="正方形/長方形 10">
                <a:extLst>
                  <a:ext uri="{FF2B5EF4-FFF2-40B4-BE49-F238E27FC236}">
                    <a16:creationId xmlns:a16="http://schemas.microsoft.com/office/drawing/2014/main" id="{B1B36CEC-F3BA-48BA-9499-F363639875FD}"/>
                  </a:ext>
                </a:extLst>
              </p:cNvPr>
              <p:cNvSpPr>
                <a:spLocks noRot="1" noChangeAspect="1" noMove="1" noResize="1" noEditPoints="1" noAdjustHandles="1" noChangeArrowheads="1" noChangeShapeType="1" noTextEdit="1"/>
              </p:cNvSpPr>
              <p:nvPr/>
            </p:nvSpPr>
            <p:spPr>
              <a:xfrm>
                <a:off x="943334" y="2582131"/>
                <a:ext cx="1893274" cy="584775"/>
              </a:xfrm>
              <a:prstGeom prst="rect">
                <a:avLst/>
              </a:prstGeom>
              <a:blipFill>
                <a:blip r:embed="rId6"/>
                <a:stretch>
                  <a:fillRect/>
                </a:stretch>
              </a:blipFill>
            </p:spPr>
            <p:txBody>
              <a:bodyPr/>
              <a:lstStyle/>
              <a:p>
                <a:r>
                  <a:rPr lang="ja-JP" altLang="en-US">
                    <a:noFill/>
                  </a:rPr>
                  <a:t> </a:t>
                </a:r>
              </a:p>
            </p:txBody>
          </p:sp>
        </mc:Fallback>
      </mc:AlternateContent>
      <p:sp>
        <p:nvSpPr>
          <p:cNvPr id="12" name="正方形/長方形 11">
            <a:extLst>
              <a:ext uri="{FF2B5EF4-FFF2-40B4-BE49-F238E27FC236}">
                <a16:creationId xmlns:a16="http://schemas.microsoft.com/office/drawing/2014/main" id="{46567E3B-2D65-40F2-8E0C-59E2300BA4B2}"/>
              </a:ext>
            </a:extLst>
          </p:cNvPr>
          <p:cNvSpPr/>
          <p:nvPr/>
        </p:nvSpPr>
        <p:spPr>
          <a:xfrm>
            <a:off x="6137" y="783794"/>
            <a:ext cx="10854253" cy="584775"/>
          </a:xfrm>
          <a:prstGeom prst="rect">
            <a:avLst/>
          </a:prstGeom>
        </p:spPr>
        <p:txBody>
          <a:bodyPr wrap="none">
            <a:spAutoFit/>
          </a:bodyPr>
          <a:lstStyle/>
          <a:p>
            <a:pPr algn="just"/>
            <a:r>
              <a:rPr lang="ja-JP" altLang="en-US" sz="3200" dirty="0">
                <a:solidFill>
                  <a:srgbClr val="000000"/>
                </a:solidFill>
                <a:latin typeface="HG丸ｺﾞｼｯｸM-PRO" panose="020F0600000000000000" pitchFamily="50" charset="-128"/>
                <a:ea typeface="HG丸ｺﾞｼｯｸM-PRO" panose="020F0600000000000000" pitchFamily="50" charset="-128"/>
              </a:rPr>
              <a:t>（６）物体がＢ点を通り過ぎるときの時刻を求めなさい。</a:t>
            </a:r>
          </a:p>
        </p:txBody>
      </p:sp>
      <mc:AlternateContent xmlns:mc="http://schemas.openxmlformats.org/markup-compatibility/2006" xmlns:a14="http://schemas.microsoft.com/office/drawing/2010/main">
        <mc:Choice Requires="a14">
          <p:sp>
            <p:nvSpPr>
              <p:cNvPr id="14" name="正方形/長方形 13">
                <a:extLst>
                  <a:ext uri="{FF2B5EF4-FFF2-40B4-BE49-F238E27FC236}">
                    <a16:creationId xmlns:a16="http://schemas.microsoft.com/office/drawing/2014/main" id="{4814C332-2C0C-4D09-BFD6-EA168F70BAD0}"/>
                  </a:ext>
                </a:extLst>
              </p:cNvPr>
              <p:cNvSpPr/>
              <p:nvPr/>
            </p:nvSpPr>
            <p:spPr>
              <a:xfrm>
                <a:off x="2852787" y="5094873"/>
                <a:ext cx="1157816" cy="505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ea typeface="ＭＳ ゴシック" panose="020B0609070205080204" pitchFamily="49" charset="-128"/>
                        </a:rPr>
                        <m:t>𝟗</m:t>
                      </m:r>
                      <m:r>
                        <a:rPr lang="en-US" altLang="ja-JP" sz="2400" b="1" i="1" smtClean="0">
                          <a:solidFill>
                            <a:srgbClr val="FF0000"/>
                          </a:solidFill>
                          <a:latin typeface="Cambria Math" panose="02040503050406030204" pitchFamily="18" charset="0"/>
                          <a:ea typeface="ＭＳ ゴシック" panose="020B0609070205080204" pitchFamily="49" charset="-128"/>
                        </a:rPr>
                        <m:t>.</m:t>
                      </m:r>
                      <m:r>
                        <a:rPr lang="en-US" altLang="ja-JP" sz="2400" b="1" i="1" smtClean="0">
                          <a:solidFill>
                            <a:srgbClr val="FF0000"/>
                          </a:solidFill>
                          <a:latin typeface="Cambria Math" panose="02040503050406030204" pitchFamily="18" charset="0"/>
                          <a:ea typeface="ＭＳ ゴシック" panose="020B0609070205080204" pitchFamily="49" charset="-128"/>
                        </a:rPr>
                        <m:t>𝟖</m:t>
                      </m:r>
                      <m:rad>
                        <m:radPr>
                          <m:degHide m:val="on"/>
                          <m:ctrlPr>
                            <a:rPr lang="en-US" altLang="ja-JP" sz="2400" b="1" i="1" smtClean="0">
                              <a:solidFill>
                                <a:srgbClr val="FF0000"/>
                              </a:solidFill>
                              <a:latin typeface="Cambria Math" panose="02040503050406030204" pitchFamily="18" charset="0"/>
                              <a:ea typeface="ＭＳ ゴシック" panose="020B0609070205080204" pitchFamily="49" charset="-128"/>
                            </a:rPr>
                          </m:ctrlPr>
                        </m:radPr>
                        <m:deg/>
                        <m:e>
                          <m:r>
                            <a:rPr lang="en-US" altLang="ja-JP" sz="2400" b="1" i="1" smtClean="0">
                              <a:solidFill>
                                <a:srgbClr val="FF0000"/>
                              </a:solidFill>
                              <a:latin typeface="Cambria Math" panose="02040503050406030204" pitchFamily="18" charset="0"/>
                              <a:ea typeface="ＭＳ ゴシック" panose="020B0609070205080204" pitchFamily="49" charset="-128"/>
                            </a:rPr>
                            <m:t>𝟑</m:t>
                          </m:r>
                        </m:e>
                      </m:rad>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4" name="正方形/長方形 13">
                <a:extLst>
                  <a:ext uri="{FF2B5EF4-FFF2-40B4-BE49-F238E27FC236}">
                    <a16:creationId xmlns:a16="http://schemas.microsoft.com/office/drawing/2014/main" id="{4814C332-2C0C-4D09-BFD6-EA168F70BAD0}"/>
                  </a:ext>
                </a:extLst>
              </p:cNvPr>
              <p:cNvSpPr>
                <a:spLocks noRot="1" noChangeAspect="1" noMove="1" noResize="1" noEditPoints="1" noAdjustHandles="1" noChangeArrowheads="1" noChangeShapeType="1" noTextEdit="1"/>
              </p:cNvSpPr>
              <p:nvPr/>
            </p:nvSpPr>
            <p:spPr>
              <a:xfrm>
                <a:off x="2852787" y="5094873"/>
                <a:ext cx="1157816" cy="505203"/>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ACA228E4-B142-4086-92FC-D268CA174519}"/>
                  </a:ext>
                </a:extLst>
              </p:cNvPr>
              <p:cNvSpPr/>
              <p:nvPr/>
            </p:nvSpPr>
            <p:spPr>
              <a:xfrm>
                <a:off x="1029850" y="4089800"/>
                <a:ext cx="10631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ea typeface="ＭＳ ゴシック" panose="020B0609070205080204" pitchFamily="49" charset="-128"/>
                        </a:rPr>
                        <m:t>𝟗</m:t>
                      </m:r>
                      <m:r>
                        <a:rPr lang="en-US" altLang="ja-JP" sz="3600" b="1" i="1" smtClean="0">
                          <a:solidFill>
                            <a:srgbClr val="FF0000"/>
                          </a:solidFill>
                          <a:latin typeface="Cambria Math" panose="02040503050406030204" pitchFamily="18" charset="0"/>
                          <a:ea typeface="ＭＳ ゴシック" panose="020B0609070205080204" pitchFamily="49" charset="-128"/>
                        </a:rPr>
                        <m:t>.</m:t>
                      </m:r>
                      <m:r>
                        <a:rPr lang="en-US" altLang="ja-JP" sz="3600" b="1" i="1" smtClean="0">
                          <a:solidFill>
                            <a:srgbClr val="FF0000"/>
                          </a:solidFill>
                          <a:latin typeface="Cambria Math" panose="02040503050406030204" pitchFamily="18" charset="0"/>
                          <a:ea typeface="ＭＳ ゴシック" panose="020B0609070205080204" pitchFamily="49" charset="-128"/>
                        </a:rPr>
                        <m:t>𝟖</m:t>
                      </m:r>
                    </m:oMath>
                  </m:oMathPara>
                </a14:m>
                <a:endParaRPr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5" name="正方形/長方形 14">
                <a:extLst>
                  <a:ext uri="{FF2B5EF4-FFF2-40B4-BE49-F238E27FC236}">
                    <a16:creationId xmlns:a16="http://schemas.microsoft.com/office/drawing/2014/main" id="{ACA228E4-B142-4086-92FC-D268CA174519}"/>
                  </a:ext>
                </a:extLst>
              </p:cNvPr>
              <p:cNvSpPr>
                <a:spLocks noRot="1" noChangeAspect="1" noMove="1" noResize="1" noEditPoints="1" noAdjustHandles="1" noChangeArrowheads="1" noChangeShapeType="1" noTextEdit="1"/>
              </p:cNvSpPr>
              <p:nvPr/>
            </p:nvSpPr>
            <p:spPr>
              <a:xfrm>
                <a:off x="1029850" y="4089800"/>
                <a:ext cx="1063112" cy="646331"/>
              </a:xfrm>
              <a:prstGeom prst="rect">
                <a:avLst/>
              </a:prstGeom>
              <a:blipFill>
                <a:blip r:embed="rId8"/>
                <a:stretch>
                  <a:fillRect/>
                </a:stretch>
              </a:blipFill>
            </p:spPr>
            <p:txBody>
              <a:bodyPr/>
              <a:lstStyle/>
              <a:p>
                <a:r>
                  <a:rPr lang="ja-JP" altLang="en-US">
                    <a:noFill/>
                  </a:rPr>
                  <a:t> </a:t>
                </a:r>
              </a:p>
            </p:txBody>
          </p:sp>
        </mc:Fallback>
      </mc:AlternateContent>
      <p:cxnSp>
        <p:nvCxnSpPr>
          <p:cNvPr id="16" name="直線矢印コネクタ 15">
            <a:extLst>
              <a:ext uri="{FF2B5EF4-FFF2-40B4-BE49-F238E27FC236}">
                <a16:creationId xmlns:a16="http://schemas.microsoft.com/office/drawing/2014/main" id="{1055C305-1738-4209-8769-4D923AB73BAA}"/>
              </a:ext>
            </a:extLst>
          </p:cNvPr>
          <p:cNvCxnSpPr/>
          <p:nvPr/>
        </p:nvCxnSpPr>
        <p:spPr>
          <a:xfrm flipV="1">
            <a:off x="2526938" y="4412965"/>
            <a:ext cx="720333" cy="52372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39716B03-D4EB-4893-B9C0-13EB048938C9}"/>
              </a:ext>
            </a:extLst>
          </p:cNvPr>
          <p:cNvCxnSpPr/>
          <p:nvPr/>
        </p:nvCxnSpPr>
        <p:spPr>
          <a:xfrm flipV="1">
            <a:off x="2523772" y="4390985"/>
            <a:ext cx="0" cy="5457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BD2E3EBC-69DC-44C3-BA06-4C7BF023595A}"/>
              </a:ext>
            </a:extLst>
          </p:cNvPr>
          <p:cNvCxnSpPr/>
          <p:nvPr/>
        </p:nvCxnSpPr>
        <p:spPr>
          <a:xfrm flipV="1">
            <a:off x="2493740" y="4935883"/>
            <a:ext cx="786727"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正方形/長方形 18">
                <a:extLst>
                  <a:ext uri="{FF2B5EF4-FFF2-40B4-BE49-F238E27FC236}">
                    <a16:creationId xmlns:a16="http://schemas.microsoft.com/office/drawing/2014/main" id="{A3A454D1-3958-4585-A860-630AA5558C18}"/>
                  </a:ext>
                </a:extLst>
              </p:cNvPr>
              <p:cNvSpPr/>
              <p:nvPr/>
            </p:nvSpPr>
            <p:spPr>
              <a:xfrm>
                <a:off x="6069645" y="2978876"/>
                <a:ext cx="1157816" cy="505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ea typeface="ＭＳ ゴシック" panose="020B0609070205080204" pitchFamily="49" charset="-128"/>
                        </a:rPr>
                        <m:t>𝟗</m:t>
                      </m:r>
                      <m:r>
                        <a:rPr lang="en-US" altLang="ja-JP" sz="2400" b="1" i="1" smtClean="0">
                          <a:solidFill>
                            <a:srgbClr val="FF0000"/>
                          </a:solidFill>
                          <a:latin typeface="Cambria Math" panose="02040503050406030204" pitchFamily="18" charset="0"/>
                          <a:ea typeface="ＭＳ ゴシック" panose="020B0609070205080204" pitchFamily="49" charset="-128"/>
                        </a:rPr>
                        <m:t>.</m:t>
                      </m:r>
                      <m:r>
                        <a:rPr lang="en-US" altLang="ja-JP" sz="2400" b="1" i="1" smtClean="0">
                          <a:solidFill>
                            <a:srgbClr val="FF0000"/>
                          </a:solidFill>
                          <a:latin typeface="Cambria Math" panose="02040503050406030204" pitchFamily="18" charset="0"/>
                          <a:ea typeface="ＭＳ ゴシック" panose="020B0609070205080204" pitchFamily="49" charset="-128"/>
                        </a:rPr>
                        <m:t>𝟖</m:t>
                      </m:r>
                      <m:rad>
                        <m:radPr>
                          <m:degHide m:val="on"/>
                          <m:ctrlPr>
                            <a:rPr lang="en-US" altLang="ja-JP" sz="2400" b="1" i="1" smtClean="0">
                              <a:solidFill>
                                <a:srgbClr val="FF0000"/>
                              </a:solidFill>
                              <a:latin typeface="Cambria Math" panose="02040503050406030204" pitchFamily="18" charset="0"/>
                              <a:ea typeface="ＭＳ ゴシック" panose="020B0609070205080204" pitchFamily="49" charset="-128"/>
                            </a:rPr>
                          </m:ctrlPr>
                        </m:radPr>
                        <m:deg/>
                        <m:e>
                          <m:r>
                            <a:rPr lang="en-US" altLang="ja-JP" sz="2400" b="1" i="1" smtClean="0">
                              <a:solidFill>
                                <a:srgbClr val="FF0000"/>
                              </a:solidFill>
                              <a:latin typeface="Cambria Math" panose="02040503050406030204" pitchFamily="18" charset="0"/>
                              <a:ea typeface="ＭＳ ゴシック" panose="020B0609070205080204" pitchFamily="49" charset="-128"/>
                            </a:rPr>
                            <m:t>𝟑</m:t>
                          </m:r>
                        </m:e>
                      </m:rad>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9" name="正方形/長方形 18">
                <a:extLst>
                  <a:ext uri="{FF2B5EF4-FFF2-40B4-BE49-F238E27FC236}">
                    <a16:creationId xmlns:a16="http://schemas.microsoft.com/office/drawing/2014/main" id="{A3A454D1-3958-4585-A860-630AA5558C18}"/>
                  </a:ext>
                </a:extLst>
              </p:cNvPr>
              <p:cNvSpPr>
                <a:spLocks noRot="1" noChangeAspect="1" noMove="1" noResize="1" noEditPoints="1" noAdjustHandles="1" noChangeArrowheads="1" noChangeShapeType="1" noTextEdit="1"/>
              </p:cNvSpPr>
              <p:nvPr/>
            </p:nvSpPr>
            <p:spPr>
              <a:xfrm>
                <a:off x="6069645" y="2978876"/>
                <a:ext cx="1157816" cy="505203"/>
              </a:xfrm>
              <a:prstGeom prst="rect">
                <a:avLst/>
              </a:prstGeom>
              <a:blipFill>
                <a:blip r:embed="rId9"/>
                <a:stretch>
                  <a:fillRect/>
                </a:stretch>
              </a:blipFill>
            </p:spPr>
            <p:txBody>
              <a:bodyPr/>
              <a:lstStyle/>
              <a:p>
                <a:r>
                  <a:rPr lang="ja-JP" altLang="en-US">
                    <a:noFill/>
                  </a:rPr>
                  <a:t> </a:t>
                </a:r>
              </a:p>
            </p:txBody>
          </p:sp>
        </mc:Fallback>
      </mc:AlternateContent>
      <p:cxnSp>
        <p:nvCxnSpPr>
          <p:cNvPr id="20" name="直線矢印コネクタ 19">
            <a:extLst>
              <a:ext uri="{FF2B5EF4-FFF2-40B4-BE49-F238E27FC236}">
                <a16:creationId xmlns:a16="http://schemas.microsoft.com/office/drawing/2014/main" id="{F8CC0528-8714-4C8A-BADE-23E9DB6D9921}"/>
              </a:ext>
            </a:extLst>
          </p:cNvPr>
          <p:cNvCxnSpPr/>
          <p:nvPr/>
        </p:nvCxnSpPr>
        <p:spPr>
          <a:xfrm flipV="1">
            <a:off x="5925975" y="3668583"/>
            <a:ext cx="786727"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C2C648FC-2A64-4F37-82DD-4E8EAA14DEF2}"/>
                  </a:ext>
                </a:extLst>
              </p:cNvPr>
              <p:cNvSpPr/>
              <p:nvPr/>
            </p:nvSpPr>
            <p:spPr>
              <a:xfrm>
                <a:off x="4666595" y="2837748"/>
                <a:ext cx="10631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ea typeface="ＭＳ ゴシック" panose="020B0609070205080204" pitchFamily="49" charset="-128"/>
                        </a:rPr>
                        <m:t>𝟏</m:t>
                      </m:r>
                      <m:r>
                        <a:rPr lang="en-US" altLang="ja-JP" sz="3600" b="1" i="1" smtClean="0">
                          <a:solidFill>
                            <a:srgbClr val="FF0000"/>
                          </a:solidFill>
                          <a:latin typeface="Cambria Math" panose="02040503050406030204" pitchFamily="18" charset="0"/>
                          <a:ea typeface="ＭＳ ゴシック" panose="020B0609070205080204" pitchFamily="49" charset="-128"/>
                        </a:rPr>
                        <m:t>.</m:t>
                      </m:r>
                      <m:r>
                        <a:rPr lang="en-US" altLang="ja-JP" sz="3600" b="1" i="1" smtClean="0">
                          <a:solidFill>
                            <a:srgbClr val="FF0000"/>
                          </a:solidFill>
                          <a:latin typeface="Cambria Math" panose="02040503050406030204" pitchFamily="18" charset="0"/>
                          <a:ea typeface="ＭＳ ゴシック" panose="020B0609070205080204" pitchFamily="49" charset="-128"/>
                        </a:rPr>
                        <m:t>𝟎</m:t>
                      </m:r>
                    </m:oMath>
                  </m:oMathPara>
                </a14:m>
                <a:endParaRPr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1" name="正方形/長方形 20">
                <a:extLst>
                  <a:ext uri="{FF2B5EF4-FFF2-40B4-BE49-F238E27FC236}">
                    <a16:creationId xmlns:a16="http://schemas.microsoft.com/office/drawing/2014/main" id="{C2C648FC-2A64-4F37-82DD-4E8EAA14DEF2}"/>
                  </a:ext>
                </a:extLst>
              </p:cNvPr>
              <p:cNvSpPr>
                <a:spLocks noRot="1" noChangeAspect="1" noMove="1" noResize="1" noEditPoints="1" noAdjustHandles="1" noChangeArrowheads="1" noChangeShapeType="1" noTextEdit="1"/>
              </p:cNvSpPr>
              <p:nvPr/>
            </p:nvSpPr>
            <p:spPr>
              <a:xfrm>
                <a:off x="4666595" y="2837748"/>
                <a:ext cx="1063112" cy="646331"/>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正方形/長方形 21">
                <a:extLst>
                  <a:ext uri="{FF2B5EF4-FFF2-40B4-BE49-F238E27FC236}">
                    <a16:creationId xmlns:a16="http://schemas.microsoft.com/office/drawing/2014/main" id="{1D5CF9EC-9197-4378-9916-F67D3F5FE965}"/>
                  </a:ext>
                </a:extLst>
              </p:cNvPr>
              <p:cNvSpPr/>
              <p:nvPr/>
            </p:nvSpPr>
            <p:spPr>
              <a:xfrm>
                <a:off x="5321418" y="5116188"/>
                <a:ext cx="1157816" cy="505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ea typeface="ＭＳ ゴシック" panose="020B0609070205080204" pitchFamily="49" charset="-128"/>
                        </a:rPr>
                        <m:t>𝟗</m:t>
                      </m:r>
                      <m:r>
                        <a:rPr lang="en-US" altLang="ja-JP" sz="2400" b="1" i="1" smtClean="0">
                          <a:solidFill>
                            <a:srgbClr val="FF0000"/>
                          </a:solidFill>
                          <a:latin typeface="Cambria Math" panose="02040503050406030204" pitchFamily="18" charset="0"/>
                          <a:ea typeface="ＭＳ ゴシック" panose="020B0609070205080204" pitchFamily="49" charset="-128"/>
                        </a:rPr>
                        <m:t>.</m:t>
                      </m:r>
                      <m:r>
                        <a:rPr lang="en-US" altLang="ja-JP" sz="2400" b="1" i="1" smtClean="0">
                          <a:solidFill>
                            <a:srgbClr val="FF0000"/>
                          </a:solidFill>
                          <a:latin typeface="Cambria Math" panose="02040503050406030204" pitchFamily="18" charset="0"/>
                          <a:ea typeface="ＭＳ ゴシック" panose="020B0609070205080204" pitchFamily="49" charset="-128"/>
                        </a:rPr>
                        <m:t>𝟖</m:t>
                      </m:r>
                      <m:rad>
                        <m:radPr>
                          <m:degHide m:val="on"/>
                          <m:ctrlPr>
                            <a:rPr lang="en-US" altLang="ja-JP" sz="2400" b="1" i="1" smtClean="0">
                              <a:solidFill>
                                <a:srgbClr val="FF0000"/>
                              </a:solidFill>
                              <a:latin typeface="Cambria Math" panose="02040503050406030204" pitchFamily="18" charset="0"/>
                              <a:ea typeface="ＭＳ ゴシック" panose="020B0609070205080204" pitchFamily="49" charset="-128"/>
                            </a:rPr>
                          </m:ctrlPr>
                        </m:radPr>
                        <m:deg/>
                        <m:e>
                          <m:r>
                            <a:rPr lang="en-US" altLang="ja-JP" sz="2400" b="1" i="1" smtClean="0">
                              <a:solidFill>
                                <a:srgbClr val="FF0000"/>
                              </a:solidFill>
                              <a:latin typeface="Cambria Math" panose="02040503050406030204" pitchFamily="18" charset="0"/>
                              <a:ea typeface="ＭＳ ゴシック" panose="020B0609070205080204" pitchFamily="49" charset="-128"/>
                            </a:rPr>
                            <m:t>𝟑</m:t>
                          </m:r>
                        </m:e>
                      </m:rad>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2" name="正方形/長方形 21">
                <a:extLst>
                  <a:ext uri="{FF2B5EF4-FFF2-40B4-BE49-F238E27FC236}">
                    <a16:creationId xmlns:a16="http://schemas.microsoft.com/office/drawing/2014/main" id="{1D5CF9EC-9197-4378-9916-F67D3F5FE965}"/>
                  </a:ext>
                </a:extLst>
              </p:cNvPr>
              <p:cNvSpPr>
                <a:spLocks noRot="1" noChangeAspect="1" noMove="1" noResize="1" noEditPoints="1" noAdjustHandles="1" noChangeArrowheads="1" noChangeShapeType="1" noTextEdit="1"/>
              </p:cNvSpPr>
              <p:nvPr/>
            </p:nvSpPr>
            <p:spPr>
              <a:xfrm>
                <a:off x="5321418" y="5116188"/>
                <a:ext cx="1157816" cy="505203"/>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正方形/長方形 22">
                <a:extLst>
                  <a:ext uri="{FF2B5EF4-FFF2-40B4-BE49-F238E27FC236}">
                    <a16:creationId xmlns:a16="http://schemas.microsoft.com/office/drawing/2014/main" id="{739D4997-3C43-434D-AC15-9CAC6B3F0308}"/>
                  </a:ext>
                </a:extLst>
              </p:cNvPr>
              <p:cNvSpPr/>
              <p:nvPr/>
            </p:nvSpPr>
            <p:spPr>
              <a:xfrm>
                <a:off x="7514069" y="4119832"/>
                <a:ext cx="10631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ea typeface="ＭＳ ゴシック" panose="020B0609070205080204" pitchFamily="49" charset="-128"/>
                        </a:rPr>
                        <m:t>𝟐</m:t>
                      </m:r>
                      <m:r>
                        <a:rPr lang="en-US" altLang="ja-JP" sz="3600" b="1" i="1" smtClean="0">
                          <a:solidFill>
                            <a:srgbClr val="FF0000"/>
                          </a:solidFill>
                          <a:latin typeface="Cambria Math" panose="02040503050406030204" pitchFamily="18" charset="0"/>
                          <a:ea typeface="ＭＳ ゴシック" panose="020B0609070205080204" pitchFamily="49" charset="-128"/>
                        </a:rPr>
                        <m:t>.</m:t>
                      </m:r>
                      <m:r>
                        <a:rPr lang="en-US" altLang="ja-JP" sz="3600" b="1" i="1" smtClean="0">
                          <a:solidFill>
                            <a:srgbClr val="FF0000"/>
                          </a:solidFill>
                          <a:latin typeface="Cambria Math" panose="02040503050406030204" pitchFamily="18" charset="0"/>
                          <a:ea typeface="ＭＳ ゴシック" panose="020B0609070205080204" pitchFamily="49" charset="-128"/>
                        </a:rPr>
                        <m:t>𝟎</m:t>
                      </m:r>
                    </m:oMath>
                  </m:oMathPara>
                </a14:m>
                <a:endParaRPr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3" name="正方形/長方形 22">
                <a:extLst>
                  <a:ext uri="{FF2B5EF4-FFF2-40B4-BE49-F238E27FC236}">
                    <a16:creationId xmlns:a16="http://schemas.microsoft.com/office/drawing/2014/main" id="{739D4997-3C43-434D-AC15-9CAC6B3F0308}"/>
                  </a:ext>
                </a:extLst>
              </p:cNvPr>
              <p:cNvSpPr>
                <a:spLocks noRot="1" noChangeAspect="1" noMove="1" noResize="1" noEditPoints="1" noAdjustHandles="1" noChangeArrowheads="1" noChangeShapeType="1" noTextEdit="1"/>
              </p:cNvSpPr>
              <p:nvPr/>
            </p:nvSpPr>
            <p:spPr>
              <a:xfrm>
                <a:off x="7514069" y="4119832"/>
                <a:ext cx="1063112" cy="646331"/>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正方形/長方形 23">
                <a:extLst>
                  <a:ext uri="{FF2B5EF4-FFF2-40B4-BE49-F238E27FC236}">
                    <a16:creationId xmlns:a16="http://schemas.microsoft.com/office/drawing/2014/main" id="{2175221E-3834-429E-A4FB-8DDEF405366A}"/>
                  </a:ext>
                </a:extLst>
              </p:cNvPr>
              <p:cNvSpPr/>
              <p:nvPr/>
            </p:nvSpPr>
            <p:spPr>
              <a:xfrm>
                <a:off x="7670366" y="5388053"/>
                <a:ext cx="113576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ea typeface="ＭＳ ゴシック" panose="020B0609070205080204" pitchFamily="49" charset="-128"/>
                        </a:rPr>
                        <m:t>−</m:t>
                      </m:r>
                      <m:r>
                        <a:rPr lang="en-US" altLang="ja-JP" sz="2800" b="1" i="1" smtClean="0">
                          <a:solidFill>
                            <a:srgbClr val="FF0000"/>
                          </a:solidFill>
                          <a:latin typeface="Cambria Math" panose="02040503050406030204" pitchFamily="18" charset="0"/>
                          <a:ea typeface="ＭＳ ゴシック" panose="020B0609070205080204" pitchFamily="49" charset="-128"/>
                        </a:rPr>
                        <m:t>𝟗</m:t>
                      </m:r>
                      <m:r>
                        <a:rPr lang="en-US" altLang="ja-JP" sz="2800" b="1" i="1" smtClean="0">
                          <a:solidFill>
                            <a:srgbClr val="FF0000"/>
                          </a:solidFill>
                          <a:latin typeface="Cambria Math" panose="02040503050406030204" pitchFamily="18" charset="0"/>
                          <a:ea typeface="ＭＳ ゴシック" panose="020B0609070205080204" pitchFamily="49" charset="-128"/>
                        </a:rPr>
                        <m:t>.</m:t>
                      </m:r>
                      <m:r>
                        <a:rPr lang="en-US" altLang="ja-JP" sz="2800" b="1" i="1" smtClean="0">
                          <a:solidFill>
                            <a:srgbClr val="FF0000"/>
                          </a:solidFill>
                          <a:latin typeface="Cambria Math" panose="02040503050406030204" pitchFamily="18" charset="0"/>
                          <a:ea typeface="ＭＳ ゴシック" panose="020B0609070205080204" pitchFamily="49" charset="-128"/>
                        </a:rPr>
                        <m:t>𝟖</m:t>
                      </m:r>
                    </m:oMath>
                  </m:oMathPara>
                </a14:m>
                <a:endParaRPr lang="ja-JP" altLang="en-US" sz="28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4" name="正方形/長方形 23">
                <a:extLst>
                  <a:ext uri="{FF2B5EF4-FFF2-40B4-BE49-F238E27FC236}">
                    <a16:creationId xmlns:a16="http://schemas.microsoft.com/office/drawing/2014/main" id="{2175221E-3834-429E-A4FB-8DDEF405366A}"/>
                  </a:ext>
                </a:extLst>
              </p:cNvPr>
              <p:cNvSpPr>
                <a:spLocks noRot="1" noChangeAspect="1" noMove="1" noResize="1" noEditPoints="1" noAdjustHandles="1" noChangeArrowheads="1" noChangeShapeType="1" noTextEdit="1"/>
              </p:cNvSpPr>
              <p:nvPr/>
            </p:nvSpPr>
            <p:spPr>
              <a:xfrm>
                <a:off x="7670366" y="5388053"/>
                <a:ext cx="1135760" cy="523220"/>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正方形/長方形 24">
                <a:extLst>
                  <a:ext uri="{FF2B5EF4-FFF2-40B4-BE49-F238E27FC236}">
                    <a16:creationId xmlns:a16="http://schemas.microsoft.com/office/drawing/2014/main" id="{512B2C14-7BBA-40E2-AE5A-DD6F681100D4}"/>
                  </a:ext>
                </a:extLst>
              </p:cNvPr>
              <p:cNvSpPr/>
              <p:nvPr/>
            </p:nvSpPr>
            <p:spPr>
              <a:xfrm>
                <a:off x="9341784" y="4089800"/>
                <a:ext cx="1157816" cy="505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ea typeface="ＭＳ ゴシック" panose="020B0609070205080204" pitchFamily="49" charset="-128"/>
                        </a:rPr>
                        <m:t>𝟗</m:t>
                      </m:r>
                      <m:r>
                        <a:rPr lang="en-US" altLang="ja-JP" sz="2400" b="1" i="1" smtClean="0">
                          <a:solidFill>
                            <a:srgbClr val="FF0000"/>
                          </a:solidFill>
                          <a:latin typeface="Cambria Math" panose="02040503050406030204" pitchFamily="18" charset="0"/>
                          <a:ea typeface="ＭＳ ゴシック" panose="020B0609070205080204" pitchFamily="49" charset="-128"/>
                        </a:rPr>
                        <m:t>.</m:t>
                      </m:r>
                      <m:r>
                        <a:rPr lang="en-US" altLang="ja-JP" sz="2400" b="1" i="1" smtClean="0">
                          <a:solidFill>
                            <a:srgbClr val="FF0000"/>
                          </a:solidFill>
                          <a:latin typeface="Cambria Math" panose="02040503050406030204" pitchFamily="18" charset="0"/>
                          <a:ea typeface="ＭＳ ゴシック" panose="020B0609070205080204" pitchFamily="49" charset="-128"/>
                        </a:rPr>
                        <m:t>𝟖</m:t>
                      </m:r>
                      <m:rad>
                        <m:radPr>
                          <m:degHide m:val="on"/>
                          <m:ctrlPr>
                            <a:rPr lang="en-US" altLang="ja-JP" sz="2400" b="1" i="1" smtClean="0">
                              <a:solidFill>
                                <a:srgbClr val="FF0000"/>
                              </a:solidFill>
                              <a:latin typeface="Cambria Math" panose="02040503050406030204" pitchFamily="18" charset="0"/>
                              <a:ea typeface="ＭＳ ゴシック" panose="020B0609070205080204" pitchFamily="49" charset="-128"/>
                            </a:rPr>
                          </m:ctrlPr>
                        </m:radPr>
                        <m:deg/>
                        <m:e>
                          <m:r>
                            <a:rPr lang="en-US" altLang="ja-JP" sz="2400" b="1" i="1" smtClean="0">
                              <a:solidFill>
                                <a:srgbClr val="FF0000"/>
                              </a:solidFill>
                              <a:latin typeface="Cambria Math" panose="02040503050406030204" pitchFamily="18" charset="0"/>
                              <a:ea typeface="ＭＳ ゴシック" panose="020B0609070205080204" pitchFamily="49" charset="-128"/>
                            </a:rPr>
                            <m:t>𝟑</m:t>
                          </m:r>
                        </m:e>
                      </m:rad>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5" name="正方形/長方形 24">
                <a:extLst>
                  <a:ext uri="{FF2B5EF4-FFF2-40B4-BE49-F238E27FC236}">
                    <a16:creationId xmlns:a16="http://schemas.microsoft.com/office/drawing/2014/main" id="{512B2C14-7BBA-40E2-AE5A-DD6F681100D4}"/>
                  </a:ext>
                </a:extLst>
              </p:cNvPr>
              <p:cNvSpPr>
                <a:spLocks noRot="1" noChangeAspect="1" noMove="1" noResize="1" noEditPoints="1" noAdjustHandles="1" noChangeArrowheads="1" noChangeShapeType="1" noTextEdit="1"/>
              </p:cNvSpPr>
              <p:nvPr/>
            </p:nvSpPr>
            <p:spPr>
              <a:xfrm>
                <a:off x="9341784" y="4089800"/>
                <a:ext cx="1157816" cy="505203"/>
              </a:xfrm>
              <a:prstGeom prst="rect">
                <a:avLst/>
              </a:prstGeom>
              <a:blipFill>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正方形/長方形 25">
                <a:extLst>
                  <a:ext uri="{FF2B5EF4-FFF2-40B4-BE49-F238E27FC236}">
                    <a16:creationId xmlns:a16="http://schemas.microsoft.com/office/drawing/2014/main" id="{176D2CFA-264E-4360-91A5-6AB97CF201E0}"/>
                  </a:ext>
                </a:extLst>
              </p:cNvPr>
              <p:cNvSpPr/>
              <p:nvPr/>
            </p:nvSpPr>
            <p:spPr>
              <a:xfrm>
                <a:off x="9686086" y="5661970"/>
                <a:ext cx="108286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ea typeface="ＭＳ ゴシック" panose="020B0609070205080204" pitchFamily="49" charset="-128"/>
                        </a:rPr>
                        <m:t>𝟏𝟗</m:t>
                      </m:r>
                      <m:r>
                        <a:rPr lang="en-US" altLang="ja-JP" sz="2800" b="1" i="1" smtClean="0">
                          <a:solidFill>
                            <a:srgbClr val="FF0000"/>
                          </a:solidFill>
                          <a:latin typeface="Cambria Math" panose="02040503050406030204" pitchFamily="18" charset="0"/>
                          <a:ea typeface="ＭＳ ゴシック" panose="020B0609070205080204" pitchFamily="49" charset="-128"/>
                        </a:rPr>
                        <m:t>.</m:t>
                      </m:r>
                      <m:r>
                        <a:rPr lang="en-US" altLang="ja-JP" sz="2800" b="1" i="1" smtClean="0">
                          <a:solidFill>
                            <a:srgbClr val="FF0000"/>
                          </a:solidFill>
                          <a:latin typeface="Cambria Math" panose="02040503050406030204" pitchFamily="18" charset="0"/>
                          <a:ea typeface="ＭＳ ゴシック" panose="020B0609070205080204" pitchFamily="49" charset="-128"/>
                        </a:rPr>
                        <m:t>𝟔</m:t>
                      </m:r>
                    </m:oMath>
                  </m:oMathPara>
                </a14:m>
                <a:endParaRPr lang="ja-JP" altLang="en-US" sz="28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6" name="正方形/長方形 25">
                <a:extLst>
                  <a:ext uri="{FF2B5EF4-FFF2-40B4-BE49-F238E27FC236}">
                    <a16:creationId xmlns:a16="http://schemas.microsoft.com/office/drawing/2014/main" id="{176D2CFA-264E-4360-91A5-6AB97CF201E0}"/>
                  </a:ext>
                </a:extLst>
              </p:cNvPr>
              <p:cNvSpPr>
                <a:spLocks noRot="1" noChangeAspect="1" noMove="1" noResize="1" noEditPoints="1" noAdjustHandles="1" noChangeArrowheads="1" noChangeShapeType="1" noTextEdit="1"/>
              </p:cNvSpPr>
              <p:nvPr/>
            </p:nvSpPr>
            <p:spPr>
              <a:xfrm>
                <a:off x="9686086" y="5661970"/>
                <a:ext cx="1082861" cy="523220"/>
              </a:xfrm>
              <a:prstGeom prst="rect">
                <a:avLst/>
              </a:prstGeom>
              <a:blipFill>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正方形/長方形 26">
                <a:extLst>
                  <a:ext uri="{FF2B5EF4-FFF2-40B4-BE49-F238E27FC236}">
                    <a16:creationId xmlns:a16="http://schemas.microsoft.com/office/drawing/2014/main" id="{DC70231B-3B5E-459B-8B61-108F67127E4B}"/>
                  </a:ext>
                </a:extLst>
              </p:cNvPr>
              <p:cNvSpPr/>
              <p:nvPr/>
            </p:nvSpPr>
            <p:spPr>
              <a:xfrm>
                <a:off x="6846629" y="3590449"/>
                <a:ext cx="189987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ea typeface="ＭＳ ゴシック" panose="020B0609070205080204" pitchFamily="49" charset="-128"/>
                        </a:rPr>
                        <m:t>𝟏</m:t>
                      </m:r>
                      <m:r>
                        <a:rPr lang="en-US" altLang="ja-JP" sz="3600" b="1" i="1" smtClean="0">
                          <a:solidFill>
                            <a:srgbClr val="FF0000"/>
                          </a:solidFill>
                          <a:latin typeface="Cambria Math" panose="02040503050406030204" pitchFamily="18" charset="0"/>
                          <a:ea typeface="Cambria Math" panose="02040503050406030204" pitchFamily="18" charset="0"/>
                        </a:rPr>
                        <m:t>×</m:t>
                      </m:r>
                      <m:r>
                        <a:rPr lang="en-US" altLang="ja-JP" sz="3600" b="1" i="1" smtClean="0">
                          <a:solidFill>
                            <a:srgbClr val="FF0000"/>
                          </a:solidFill>
                          <a:latin typeface="Cambria Math" panose="02040503050406030204" pitchFamily="18" charset="0"/>
                          <a:ea typeface="ＭＳ ゴシック" panose="020B0609070205080204" pitchFamily="49" charset="-128"/>
                        </a:rPr>
                        <m:t>𝟐</m:t>
                      </m:r>
                      <m:r>
                        <a:rPr lang="en-US" altLang="ja-JP" sz="3600" b="1" i="1" smtClean="0">
                          <a:solidFill>
                            <a:srgbClr val="FF0000"/>
                          </a:solidFill>
                          <a:latin typeface="Cambria Math" panose="02040503050406030204" pitchFamily="18" charset="0"/>
                          <a:ea typeface="ＭＳ ゴシック" panose="020B0609070205080204" pitchFamily="49" charset="-128"/>
                        </a:rPr>
                        <m:t>=</m:t>
                      </m:r>
                    </m:oMath>
                  </m:oMathPara>
                </a14:m>
                <a:endParaRPr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7" name="正方形/長方形 26">
                <a:extLst>
                  <a:ext uri="{FF2B5EF4-FFF2-40B4-BE49-F238E27FC236}">
                    <a16:creationId xmlns:a16="http://schemas.microsoft.com/office/drawing/2014/main" id="{DC70231B-3B5E-459B-8B61-108F67127E4B}"/>
                  </a:ext>
                </a:extLst>
              </p:cNvPr>
              <p:cNvSpPr>
                <a:spLocks noRot="1" noChangeAspect="1" noMove="1" noResize="1" noEditPoints="1" noAdjustHandles="1" noChangeArrowheads="1" noChangeShapeType="1" noTextEdit="1"/>
              </p:cNvSpPr>
              <p:nvPr/>
            </p:nvSpPr>
            <p:spPr>
              <a:xfrm>
                <a:off x="6846629" y="3590449"/>
                <a:ext cx="1899879" cy="646331"/>
              </a:xfrm>
              <a:prstGeom prst="rect">
                <a:avLst/>
              </a:prstGeom>
              <a:blipFill>
                <a:blip r:embed="rId16"/>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73830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23"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４．斜方投射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35</a:t>
            </a:fld>
            <a:endParaRPr kumimoji="1" lang="ja-JP" altLang="en-US"/>
          </a:p>
        </p:txBody>
      </p:sp>
      <p:sp>
        <p:nvSpPr>
          <p:cNvPr id="8" name="コンテンツ プレースホルダー 2">
            <a:extLst>
              <a:ext uri="{FF2B5EF4-FFF2-40B4-BE49-F238E27FC236}">
                <a16:creationId xmlns:a16="http://schemas.microsoft.com/office/drawing/2014/main" id="{0D43D8AA-9CD2-4B3C-AF36-1A3CB5380D4E}"/>
              </a:ext>
            </a:extLst>
          </p:cNvPr>
          <p:cNvSpPr txBox="1">
            <a:spLocks/>
          </p:cNvSpPr>
          <p:nvPr/>
        </p:nvSpPr>
        <p:spPr>
          <a:xfrm>
            <a:off x="100853" y="855799"/>
            <a:ext cx="6073775" cy="5318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a:t>（７）Ｂ点の座標を求めなさい。</a:t>
            </a:r>
            <a:endParaRPr lang="ja-JP" altLang="en-US" sz="3200" dirty="0"/>
          </a:p>
        </p:txBody>
      </p:sp>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9E89DE1E-BD48-4DA2-8103-FA110B71584D}"/>
                  </a:ext>
                </a:extLst>
              </p:cNvPr>
              <p:cNvSpPr/>
              <p:nvPr/>
            </p:nvSpPr>
            <p:spPr>
              <a:xfrm>
                <a:off x="6321600" y="744744"/>
                <a:ext cx="5537048" cy="64286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p>
                        <m:sSupPr>
                          <m:ctrlPr>
                            <a:rPr lang="en-US" altLang="ja-JP" sz="3200" b="1" i="1" smtClean="0">
                              <a:solidFill>
                                <a:srgbClr val="FF0000"/>
                              </a:solidFill>
                              <a:latin typeface="Cambria Math" panose="02040503050406030204" pitchFamily="18" charset="0"/>
                            </a:rPr>
                          </m:ctrlPr>
                        </m:sSupPr>
                        <m:e>
                          <m:r>
                            <a:rPr lang="en-US" altLang="ja-JP" sz="3200" b="1" i="1" smtClean="0">
                              <a:solidFill>
                                <a:srgbClr val="FF0000"/>
                              </a:solidFill>
                              <a:latin typeface="Cambria Math" panose="02040503050406030204" pitchFamily="18" charset="0"/>
                            </a:rPr>
                            <m:t>𝒙</m:t>
                          </m:r>
                        </m:e>
                        <m:sup>
                          <m:r>
                            <a:rPr lang="en-US" altLang="ja-JP" sz="3200" b="1" i="1" smtClean="0">
                              <a:solidFill>
                                <a:srgbClr val="FF0000"/>
                              </a:solidFill>
                              <a:latin typeface="Cambria Math" panose="02040503050406030204" pitchFamily="18" charset="0"/>
                            </a:rPr>
                            <m:t>′</m:t>
                          </m:r>
                        </m:sup>
                      </m:sSup>
                      <m:r>
                        <a:rPr lang="en-US" altLang="ja-JP" sz="3200" b="1" i="1" smtClean="0">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ea typeface="ＭＳ ゴシック" panose="020B0609070205080204" pitchFamily="49" charset="-128"/>
                        </a:rPr>
                        <m:t>𝟗</m:t>
                      </m:r>
                      <m:r>
                        <a:rPr lang="en-US" altLang="ja-JP" sz="3200" b="1" i="1">
                          <a:solidFill>
                            <a:srgbClr val="FF0000"/>
                          </a:solidFill>
                          <a:latin typeface="Cambria Math" panose="02040503050406030204" pitchFamily="18" charset="0"/>
                          <a:ea typeface="ＭＳ ゴシック" panose="020B0609070205080204" pitchFamily="49" charset="-128"/>
                        </a:rPr>
                        <m:t>.</m:t>
                      </m:r>
                      <m:r>
                        <a:rPr lang="en-US" altLang="ja-JP" sz="3200" b="1" i="1">
                          <a:solidFill>
                            <a:srgbClr val="FF0000"/>
                          </a:solidFill>
                          <a:latin typeface="Cambria Math" panose="02040503050406030204" pitchFamily="18" charset="0"/>
                          <a:ea typeface="ＭＳ ゴシック" panose="020B0609070205080204" pitchFamily="49" charset="-128"/>
                        </a:rPr>
                        <m:t>𝟖</m:t>
                      </m:r>
                      <m:rad>
                        <m:radPr>
                          <m:degHide m:val="on"/>
                          <m:ctrlPr>
                            <a:rPr lang="en-US" altLang="ja-JP" sz="3200" b="1" i="1">
                              <a:solidFill>
                                <a:srgbClr val="FF0000"/>
                              </a:solidFill>
                              <a:latin typeface="Cambria Math" panose="02040503050406030204" pitchFamily="18" charset="0"/>
                              <a:ea typeface="ＭＳ ゴシック" panose="020B0609070205080204" pitchFamily="49" charset="-128"/>
                            </a:rPr>
                          </m:ctrlPr>
                        </m:radPr>
                        <m:deg/>
                        <m:e>
                          <m:r>
                            <a:rPr lang="en-US" altLang="ja-JP" sz="3200" b="1" i="1">
                              <a:solidFill>
                                <a:srgbClr val="FF0000"/>
                              </a:solidFill>
                              <a:latin typeface="Cambria Math" panose="02040503050406030204" pitchFamily="18" charset="0"/>
                              <a:ea typeface="ＭＳ ゴシック" panose="020B0609070205080204" pitchFamily="49" charset="-128"/>
                            </a:rPr>
                            <m:t>𝟑</m:t>
                          </m:r>
                        </m:e>
                      </m:rad>
                      <m:r>
                        <a:rPr lang="en-US" altLang="ja-JP" sz="3200" b="1" i="1" smtClean="0">
                          <a:solidFill>
                            <a:srgbClr val="FF0000"/>
                          </a:solidFill>
                          <a:latin typeface="Cambria Math" panose="02040503050406030204" pitchFamily="18" charset="0"/>
                        </a:rPr>
                        <m:t>×</m:t>
                      </m:r>
                      <m:r>
                        <a:rPr lang="en-US" altLang="ja-JP" sz="3200" b="1" i="1" smtClean="0">
                          <a:solidFill>
                            <a:srgbClr val="FF0000"/>
                          </a:solidFill>
                          <a:latin typeface="Cambria Math" panose="02040503050406030204" pitchFamily="18" charset="0"/>
                        </a:rPr>
                        <m:t>𝟐</m:t>
                      </m:r>
                      <m:r>
                        <a:rPr lang="en-US" altLang="ja-JP" sz="3200" b="1" i="1" smtClean="0">
                          <a:solidFill>
                            <a:srgbClr val="FF0000"/>
                          </a:solidFill>
                          <a:latin typeface="Cambria Math" panose="02040503050406030204" pitchFamily="18" charset="0"/>
                        </a:rPr>
                        <m:t>.</m:t>
                      </m:r>
                      <m:r>
                        <a:rPr lang="en-US" altLang="ja-JP" sz="3200" b="1" i="1" smtClean="0">
                          <a:solidFill>
                            <a:srgbClr val="FF0000"/>
                          </a:solidFill>
                          <a:latin typeface="Cambria Math" panose="02040503050406030204" pitchFamily="18" charset="0"/>
                        </a:rPr>
                        <m:t>𝟎</m:t>
                      </m:r>
                      <m:r>
                        <a:rPr lang="en-US" altLang="ja-JP" sz="3200" b="1" i="1" smtClean="0">
                          <a:solidFill>
                            <a:srgbClr val="FF0000"/>
                          </a:solidFill>
                          <a:latin typeface="Cambria Math" panose="02040503050406030204" pitchFamily="18" charset="0"/>
                        </a:rPr>
                        <m:t>=</m:t>
                      </m:r>
                      <m:r>
                        <a:rPr lang="en-US" altLang="ja-JP" sz="3200" b="1" i="1" smtClean="0">
                          <a:solidFill>
                            <a:srgbClr val="FF0000"/>
                          </a:solidFill>
                          <a:latin typeface="Cambria Math" panose="02040503050406030204" pitchFamily="18" charset="0"/>
                        </a:rPr>
                        <m:t>𝟏𝟗</m:t>
                      </m:r>
                      <m:r>
                        <a:rPr lang="en-US" altLang="ja-JP" sz="3200" b="1" i="1" smtClean="0">
                          <a:solidFill>
                            <a:srgbClr val="FF0000"/>
                          </a:solidFill>
                          <a:latin typeface="Cambria Math" panose="02040503050406030204" pitchFamily="18" charset="0"/>
                        </a:rPr>
                        <m:t>.</m:t>
                      </m:r>
                      <m:r>
                        <a:rPr lang="en-US" altLang="ja-JP" sz="3200" b="1" i="1" smtClean="0">
                          <a:solidFill>
                            <a:srgbClr val="FF0000"/>
                          </a:solidFill>
                          <a:latin typeface="Cambria Math" panose="02040503050406030204" pitchFamily="18" charset="0"/>
                        </a:rPr>
                        <m:t>𝟔</m:t>
                      </m:r>
                      <m:rad>
                        <m:radPr>
                          <m:degHide m:val="on"/>
                          <m:ctrlPr>
                            <a:rPr lang="en-US" altLang="ja-JP" sz="3200" b="1" i="1">
                              <a:solidFill>
                                <a:srgbClr val="FF0000"/>
                              </a:solidFill>
                              <a:latin typeface="Cambria Math" panose="02040503050406030204" pitchFamily="18" charset="0"/>
                              <a:ea typeface="ＭＳ ゴシック" panose="020B0609070205080204" pitchFamily="49" charset="-128"/>
                            </a:rPr>
                          </m:ctrlPr>
                        </m:radPr>
                        <m:deg/>
                        <m:e>
                          <m:r>
                            <a:rPr lang="en-US" altLang="ja-JP" sz="3200" b="1" i="1">
                              <a:solidFill>
                                <a:srgbClr val="FF0000"/>
                              </a:solidFill>
                              <a:latin typeface="Cambria Math" panose="02040503050406030204" pitchFamily="18" charset="0"/>
                              <a:ea typeface="ＭＳ ゴシック" panose="020B0609070205080204" pitchFamily="49" charset="-128"/>
                            </a:rPr>
                            <m:t>𝟑</m:t>
                          </m:r>
                        </m:e>
                      </m:rad>
                    </m:oMath>
                  </m:oMathPara>
                </a14:m>
                <a:endParaRPr lang="ja-JP" altLang="en-US" sz="32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9" name="正方形/長方形 8">
                <a:extLst>
                  <a:ext uri="{FF2B5EF4-FFF2-40B4-BE49-F238E27FC236}">
                    <a16:creationId xmlns:a16="http://schemas.microsoft.com/office/drawing/2014/main" id="{9E89DE1E-BD48-4DA2-8103-FA110B71584D}"/>
                  </a:ext>
                </a:extLst>
              </p:cNvPr>
              <p:cNvSpPr>
                <a:spLocks noRot="1" noChangeAspect="1" noMove="1" noResize="1" noEditPoints="1" noAdjustHandles="1" noChangeArrowheads="1" noChangeShapeType="1" noTextEdit="1"/>
              </p:cNvSpPr>
              <p:nvPr/>
            </p:nvSpPr>
            <p:spPr>
              <a:xfrm>
                <a:off x="6321600" y="744744"/>
                <a:ext cx="5537048" cy="642868"/>
              </a:xfrm>
              <a:prstGeom prst="rect">
                <a:avLst/>
              </a:prstGeom>
              <a:blipFill>
                <a:blip r:embed="rId2"/>
                <a:stretch>
                  <a:fillRect/>
                </a:stretch>
              </a:blipFill>
            </p:spPr>
            <p:txBody>
              <a:bodyPr/>
              <a:lstStyle/>
              <a:p>
                <a:r>
                  <a:rPr lang="ja-JP" altLang="en-US">
                    <a:noFill/>
                  </a:rPr>
                  <a:t> </a:t>
                </a:r>
              </a:p>
            </p:txBody>
          </p:sp>
        </mc:Fallback>
      </mc:AlternateContent>
      <p:pic>
        <p:nvPicPr>
          <p:cNvPr id="10" name="図 9">
            <a:extLst>
              <a:ext uri="{FF2B5EF4-FFF2-40B4-BE49-F238E27FC236}">
                <a16:creationId xmlns:a16="http://schemas.microsoft.com/office/drawing/2014/main" id="{C9DFD033-2730-4756-BB90-3D796DC206C9}"/>
              </a:ext>
            </a:extLst>
          </p:cNvPr>
          <p:cNvPicPr>
            <a:picLocks noChangeAspect="1"/>
          </p:cNvPicPr>
          <p:nvPr/>
        </p:nvPicPr>
        <p:blipFill>
          <a:blip r:embed="rId3"/>
          <a:stretch>
            <a:fillRect/>
          </a:stretch>
        </p:blipFill>
        <p:spPr>
          <a:xfrm>
            <a:off x="1330818" y="1600543"/>
            <a:ext cx="9981564" cy="3977227"/>
          </a:xfrm>
          <a:prstGeom prst="rect">
            <a:avLst/>
          </a:prstGeom>
        </p:spPr>
      </p:pic>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67B96734-4240-433F-9CE9-960C3C95CB84}"/>
                  </a:ext>
                </a:extLst>
              </p:cNvPr>
              <p:cNvSpPr/>
              <p:nvPr/>
            </p:nvSpPr>
            <p:spPr>
              <a:xfrm>
                <a:off x="3011297" y="4074233"/>
                <a:ext cx="1157816" cy="505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ea typeface="ＭＳ ゴシック" panose="020B0609070205080204" pitchFamily="49" charset="-128"/>
                        </a:rPr>
                        <m:t>𝟗</m:t>
                      </m:r>
                      <m:r>
                        <a:rPr lang="en-US" altLang="ja-JP" sz="2400" b="1" i="1" smtClean="0">
                          <a:solidFill>
                            <a:srgbClr val="FF0000"/>
                          </a:solidFill>
                          <a:latin typeface="Cambria Math" panose="02040503050406030204" pitchFamily="18" charset="0"/>
                          <a:ea typeface="ＭＳ ゴシック" panose="020B0609070205080204" pitchFamily="49" charset="-128"/>
                        </a:rPr>
                        <m:t>.</m:t>
                      </m:r>
                      <m:r>
                        <a:rPr lang="en-US" altLang="ja-JP" sz="2400" b="1" i="1" smtClean="0">
                          <a:solidFill>
                            <a:srgbClr val="FF0000"/>
                          </a:solidFill>
                          <a:latin typeface="Cambria Math" panose="02040503050406030204" pitchFamily="18" charset="0"/>
                          <a:ea typeface="ＭＳ ゴシック" panose="020B0609070205080204" pitchFamily="49" charset="-128"/>
                        </a:rPr>
                        <m:t>𝟖</m:t>
                      </m:r>
                      <m:rad>
                        <m:radPr>
                          <m:degHide m:val="on"/>
                          <m:ctrlPr>
                            <a:rPr lang="en-US" altLang="ja-JP" sz="2400" b="1" i="1" smtClean="0">
                              <a:solidFill>
                                <a:srgbClr val="FF0000"/>
                              </a:solidFill>
                              <a:latin typeface="Cambria Math" panose="02040503050406030204" pitchFamily="18" charset="0"/>
                              <a:ea typeface="ＭＳ ゴシック" panose="020B0609070205080204" pitchFamily="49" charset="-128"/>
                            </a:rPr>
                          </m:ctrlPr>
                        </m:radPr>
                        <m:deg/>
                        <m:e>
                          <m:r>
                            <a:rPr lang="en-US" altLang="ja-JP" sz="2400" b="1" i="1" smtClean="0">
                              <a:solidFill>
                                <a:srgbClr val="FF0000"/>
                              </a:solidFill>
                              <a:latin typeface="Cambria Math" panose="02040503050406030204" pitchFamily="18" charset="0"/>
                              <a:ea typeface="ＭＳ ゴシック" panose="020B0609070205080204" pitchFamily="49" charset="-128"/>
                            </a:rPr>
                            <m:t>𝟑</m:t>
                          </m:r>
                        </m:e>
                      </m:rad>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1" name="正方形/長方形 10">
                <a:extLst>
                  <a:ext uri="{FF2B5EF4-FFF2-40B4-BE49-F238E27FC236}">
                    <a16:creationId xmlns:a16="http://schemas.microsoft.com/office/drawing/2014/main" id="{67B96734-4240-433F-9CE9-960C3C95CB84}"/>
                  </a:ext>
                </a:extLst>
              </p:cNvPr>
              <p:cNvSpPr>
                <a:spLocks noRot="1" noChangeAspect="1" noMove="1" noResize="1" noEditPoints="1" noAdjustHandles="1" noChangeArrowheads="1" noChangeShapeType="1" noTextEdit="1"/>
              </p:cNvSpPr>
              <p:nvPr/>
            </p:nvSpPr>
            <p:spPr>
              <a:xfrm>
                <a:off x="3011297" y="4074233"/>
                <a:ext cx="1157816" cy="505203"/>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523C2F28-A423-4FFA-824B-0A22F4D3D385}"/>
                  </a:ext>
                </a:extLst>
              </p:cNvPr>
              <p:cNvSpPr/>
              <p:nvPr/>
            </p:nvSpPr>
            <p:spPr>
              <a:xfrm>
                <a:off x="1188360" y="3069160"/>
                <a:ext cx="10631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ea typeface="ＭＳ ゴシック" panose="020B0609070205080204" pitchFamily="49" charset="-128"/>
                        </a:rPr>
                        <m:t>𝟗</m:t>
                      </m:r>
                      <m:r>
                        <a:rPr lang="en-US" altLang="ja-JP" sz="3600" b="1" i="1" smtClean="0">
                          <a:solidFill>
                            <a:srgbClr val="FF0000"/>
                          </a:solidFill>
                          <a:latin typeface="Cambria Math" panose="02040503050406030204" pitchFamily="18" charset="0"/>
                          <a:ea typeface="ＭＳ ゴシック" panose="020B0609070205080204" pitchFamily="49" charset="-128"/>
                        </a:rPr>
                        <m:t>.</m:t>
                      </m:r>
                      <m:r>
                        <a:rPr lang="en-US" altLang="ja-JP" sz="3600" b="1" i="1" smtClean="0">
                          <a:solidFill>
                            <a:srgbClr val="FF0000"/>
                          </a:solidFill>
                          <a:latin typeface="Cambria Math" panose="02040503050406030204" pitchFamily="18" charset="0"/>
                          <a:ea typeface="ＭＳ ゴシック" panose="020B0609070205080204" pitchFamily="49" charset="-128"/>
                        </a:rPr>
                        <m:t>𝟖</m:t>
                      </m:r>
                    </m:oMath>
                  </m:oMathPara>
                </a14:m>
                <a:endParaRPr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523C2F28-A423-4FFA-824B-0A22F4D3D385}"/>
                  </a:ext>
                </a:extLst>
              </p:cNvPr>
              <p:cNvSpPr>
                <a:spLocks noRot="1" noChangeAspect="1" noMove="1" noResize="1" noEditPoints="1" noAdjustHandles="1" noChangeArrowheads="1" noChangeShapeType="1" noTextEdit="1"/>
              </p:cNvSpPr>
              <p:nvPr/>
            </p:nvSpPr>
            <p:spPr>
              <a:xfrm>
                <a:off x="1188360" y="3069160"/>
                <a:ext cx="1063112" cy="646331"/>
              </a:xfrm>
              <a:prstGeom prst="rect">
                <a:avLst/>
              </a:prstGeom>
              <a:blipFill>
                <a:blip r:embed="rId5"/>
                <a:stretch>
                  <a:fillRect/>
                </a:stretch>
              </a:blipFill>
            </p:spPr>
            <p:txBody>
              <a:bodyPr/>
              <a:lstStyle/>
              <a:p>
                <a:r>
                  <a:rPr lang="ja-JP" altLang="en-US">
                    <a:noFill/>
                  </a:rPr>
                  <a:t> </a:t>
                </a:r>
              </a:p>
            </p:txBody>
          </p:sp>
        </mc:Fallback>
      </mc:AlternateContent>
      <p:cxnSp>
        <p:nvCxnSpPr>
          <p:cNvPr id="13" name="直線矢印コネクタ 12">
            <a:extLst>
              <a:ext uri="{FF2B5EF4-FFF2-40B4-BE49-F238E27FC236}">
                <a16:creationId xmlns:a16="http://schemas.microsoft.com/office/drawing/2014/main" id="{8B0748B0-37B6-413C-9DA6-7D9F934D3D66}"/>
              </a:ext>
            </a:extLst>
          </p:cNvPr>
          <p:cNvCxnSpPr/>
          <p:nvPr/>
        </p:nvCxnSpPr>
        <p:spPr>
          <a:xfrm flipV="1">
            <a:off x="2685448" y="3392325"/>
            <a:ext cx="720333" cy="52372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5F314265-44BC-4E54-94E6-84991C78E6F4}"/>
              </a:ext>
            </a:extLst>
          </p:cNvPr>
          <p:cNvCxnSpPr/>
          <p:nvPr/>
        </p:nvCxnSpPr>
        <p:spPr>
          <a:xfrm flipV="1">
            <a:off x="2682282" y="3370345"/>
            <a:ext cx="0" cy="5457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28B44715-299C-4827-AF6A-2AEE5237AE99}"/>
              </a:ext>
            </a:extLst>
          </p:cNvPr>
          <p:cNvCxnSpPr/>
          <p:nvPr/>
        </p:nvCxnSpPr>
        <p:spPr>
          <a:xfrm flipV="1">
            <a:off x="2652250" y="3915243"/>
            <a:ext cx="786727"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A404CB31-122A-428C-8F3C-1D6E147F91A7}"/>
                  </a:ext>
                </a:extLst>
              </p:cNvPr>
              <p:cNvSpPr/>
              <p:nvPr/>
            </p:nvSpPr>
            <p:spPr>
              <a:xfrm>
                <a:off x="6228155" y="1958236"/>
                <a:ext cx="1157816" cy="505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ea typeface="ＭＳ ゴシック" panose="020B0609070205080204" pitchFamily="49" charset="-128"/>
                        </a:rPr>
                        <m:t>𝟗</m:t>
                      </m:r>
                      <m:r>
                        <a:rPr lang="en-US" altLang="ja-JP" sz="2400" b="1" i="1" smtClean="0">
                          <a:solidFill>
                            <a:srgbClr val="FF0000"/>
                          </a:solidFill>
                          <a:latin typeface="Cambria Math" panose="02040503050406030204" pitchFamily="18" charset="0"/>
                          <a:ea typeface="ＭＳ ゴシック" panose="020B0609070205080204" pitchFamily="49" charset="-128"/>
                        </a:rPr>
                        <m:t>.</m:t>
                      </m:r>
                      <m:r>
                        <a:rPr lang="en-US" altLang="ja-JP" sz="2400" b="1" i="1" smtClean="0">
                          <a:solidFill>
                            <a:srgbClr val="FF0000"/>
                          </a:solidFill>
                          <a:latin typeface="Cambria Math" panose="02040503050406030204" pitchFamily="18" charset="0"/>
                          <a:ea typeface="ＭＳ ゴシック" panose="020B0609070205080204" pitchFamily="49" charset="-128"/>
                        </a:rPr>
                        <m:t>𝟖</m:t>
                      </m:r>
                      <m:rad>
                        <m:radPr>
                          <m:degHide m:val="on"/>
                          <m:ctrlPr>
                            <a:rPr lang="en-US" altLang="ja-JP" sz="2400" b="1" i="1" smtClean="0">
                              <a:solidFill>
                                <a:srgbClr val="FF0000"/>
                              </a:solidFill>
                              <a:latin typeface="Cambria Math" panose="02040503050406030204" pitchFamily="18" charset="0"/>
                              <a:ea typeface="ＭＳ ゴシック" panose="020B0609070205080204" pitchFamily="49" charset="-128"/>
                            </a:rPr>
                          </m:ctrlPr>
                        </m:radPr>
                        <m:deg/>
                        <m:e>
                          <m:r>
                            <a:rPr lang="en-US" altLang="ja-JP" sz="2400" b="1" i="1" smtClean="0">
                              <a:solidFill>
                                <a:srgbClr val="FF0000"/>
                              </a:solidFill>
                              <a:latin typeface="Cambria Math" panose="02040503050406030204" pitchFamily="18" charset="0"/>
                              <a:ea typeface="ＭＳ ゴシック" panose="020B0609070205080204" pitchFamily="49" charset="-128"/>
                            </a:rPr>
                            <m:t>𝟑</m:t>
                          </m:r>
                        </m:e>
                      </m:rad>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6" name="正方形/長方形 15">
                <a:extLst>
                  <a:ext uri="{FF2B5EF4-FFF2-40B4-BE49-F238E27FC236}">
                    <a16:creationId xmlns:a16="http://schemas.microsoft.com/office/drawing/2014/main" id="{A404CB31-122A-428C-8F3C-1D6E147F91A7}"/>
                  </a:ext>
                </a:extLst>
              </p:cNvPr>
              <p:cNvSpPr>
                <a:spLocks noRot="1" noChangeAspect="1" noMove="1" noResize="1" noEditPoints="1" noAdjustHandles="1" noChangeArrowheads="1" noChangeShapeType="1" noTextEdit="1"/>
              </p:cNvSpPr>
              <p:nvPr/>
            </p:nvSpPr>
            <p:spPr>
              <a:xfrm>
                <a:off x="6228155" y="1958236"/>
                <a:ext cx="1157816" cy="505203"/>
              </a:xfrm>
              <a:prstGeom prst="rect">
                <a:avLst/>
              </a:prstGeom>
              <a:blipFill>
                <a:blip r:embed="rId6"/>
                <a:stretch>
                  <a:fillRect/>
                </a:stretch>
              </a:blipFill>
            </p:spPr>
            <p:txBody>
              <a:bodyPr/>
              <a:lstStyle/>
              <a:p>
                <a:r>
                  <a:rPr lang="ja-JP" altLang="en-US">
                    <a:noFill/>
                  </a:rPr>
                  <a:t> </a:t>
                </a:r>
              </a:p>
            </p:txBody>
          </p:sp>
        </mc:Fallback>
      </mc:AlternateContent>
      <p:cxnSp>
        <p:nvCxnSpPr>
          <p:cNvPr id="17" name="直線矢印コネクタ 16">
            <a:extLst>
              <a:ext uri="{FF2B5EF4-FFF2-40B4-BE49-F238E27FC236}">
                <a16:creationId xmlns:a16="http://schemas.microsoft.com/office/drawing/2014/main" id="{533C78F8-5EE1-409D-90D8-B87D38669162}"/>
              </a:ext>
            </a:extLst>
          </p:cNvPr>
          <p:cNvCxnSpPr/>
          <p:nvPr/>
        </p:nvCxnSpPr>
        <p:spPr>
          <a:xfrm flipV="1">
            <a:off x="6084485" y="2647943"/>
            <a:ext cx="786727"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id="{2CE200BF-4AE4-4061-828A-8A48B069673F}"/>
                  </a:ext>
                </a:extLst>
              </p:cNvPr>
              <p:cNvSpPr/>
              <p:nvPr/>
            </p:nvSpPr>
            <p:spPr>
              <a:xfrm>
                <a:off x="4825105" y="1817108"/>
                <a:ext cx="10631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ea typeface="ＭＳ ゴシック" panose="020B0609070205080204" pitchFamily="49" charset="-128"/>
                        </a:rPr>
                        <m:t>𝟏</m:t>
                      </m:r>
                      <m:r>
                        <a:rPr lang="en-US" altLang="ja-JP" sz="3600" b="1" i="1" smtClean="0">
                          <a:solidFill>
                            <a:srgbClr val="FF0000"/>
                          </a:solidFill>
                          <a:latin typeface="Cambria Math" panose="02040503050406030204" pitchFamily="18" charset="0"/>
                          <a:ea typeface="ＭＳ ゴシック" panose="020B0609070205080204" pitchFamily="49" charset="-128"/>
                        </a:rPr>
                        <m:t>.</m:t>
                      </m:r>
                      <m:r>
                        <a:rPr lang="en-US" altLang="ja-JP" sz="3600" b="1" i="1" smtClean="0">
                          <a:solidFill>
                            <a:srgbClr val="FF0000"/>
                          </a:solidFill>
                          <a:latin typeface="Cambria Math" panose="02040503050406030204" pitchFamily="18" charset="0"/>
                          <a:ea typeface="ＭＳ ゴシック" panose="020B0609070205080204" pitchFamily="49" charset="-128"/>
                        </a:rPr>
                        <m:t>𝟎</m:t>
                      </m:r>
                    </m:oMath>
                  </m:oMathPara>
                </a14:m>
                <a:endParaRPr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8" name="正方形/長方形 17">
                <a:extLst>
                  <a:ext uri="{FF2B5EF4-FFF2-40B4-BE49-F238E27FC236}">
                    <a16:creationId xmlns:a16="http://schemas.microsoft.com/office/drawing/2014/main" id="{2CE200BF-4AE4-4061-828A-8A48B069673F}"/>
                  </a:ext>
                </a:extLst>
              </p:cNvPr>
              <p:cNvSpPr>
                <a:spLocks noRot="1" noChangeAspect="1" noMove="1" noResize="1" noEditPoints="1" noAdjustHandles="1" noChangeArrowheads="1" noChangeShapeType="1" noTextEdit="1"/>
              </p:cNvSpPr>
              <p:nvPr/>
            </p:nvSpPr>
            <p:spPr>
              <a:xfrm>
                <a:off x="4825105" y="1817108"/>
                <a:ext cx="1063112" cy="646331"/>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正方形/長方形 18">
                <a:extLst>
                  <a:ext uri="{FF2B5EF4-FFF2-40B4-BE49-F238E27FC236}">
                    <a16:creationId xmlns:a16="http://schemas.microsoft.com/office/drawing/2014/main" id="{0B9D554E-42BE-4BC5-9135-3DD14F3B4425}"/>
                  </a:ext>
                </a:extLst>
              </p:cNvPr>
              <p:cNvSpPr/>
              <p:nvPr/>
            </p:nvSpPr>
            <p:spPr>
              <a:xfrm>
                <a:off x="5479928" y="4095548"/>
                <a:ext cx="1157816" cy="505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ea typeface="ＭＳ ゴシック" panose="020B0609070205080204" pitchFamily="49" charset="-128"/>
                        </a:rPr>
                        <m:t>𝟗</m:t>
                      </m:r>
                      <m:r>
                        <a:rPr lang="en-US" altLang="ja-JP" sz="2400" b="1" i="1" smtClean="0">
                          <a:solidFill>
                            <a:srgbClr val="FF0000"/>
                          </a:solidFill>
                          <a:latin typeface="Cambria Math" panose="02040503050406030204" pitchFamily="18" charset="0"/>
                          <a:ea typeface="ＭＳ ゴシック" panose="020B0609070205080204" pitchFamily="49" charset="-128"/>
                        </a:rPr>
                        <m:t>.</m:t>
                      </m:r>
                      <m:r>
                        <a:rPr lang="en-US" altLang="ja-JP" sz="2400" b="1" i="1" smtClean="0">
                          <a:solidFill>
                            <a:srgbClr val="FF0000"/>
                          </a:solidFill>
                          <a:latin typeface="Cambria Math" panose="02040503050406030204" pitchFamily="18" charset="0"/>
                          <a:ea typeface="ＭＳ ゴシック" panose="020B0609070205080204" pitchFamily="49" charset="-128"/>
                        </a:rPr>
                        <m:t>𝟖</m:t>
                      </m:r>
                      <m:rad>
                        <m:radPr>
                          <m:degHide m:val="on"/>
                          <m:ctrlPr>
                            <a:rPr lang="en-US" altLang="ja-JP" sz="2400" b="1" i="1" smtClean="0">
                              <a:solidFill>
                                <a:srgbClr val="FF0000"/>
                              </a:solidFill>
                              <a:latin typeface="Cambria Math" panose="02040503050406030204" pitchFamily="18" charset="0"/>
                              <a:ea typeface="ＭＳ ゴシック" panose="020B0609070205080204" pitchFamily="49" charset="-128"/>
                            </a:rPr>
                          </m:ctrlPr>
                        </m:radPr>
                        <m:deg/>
                        <m:e>
                          <m:r>
                            <a:rPr lang="en-US" altLang="ja-JP" sz="2400" b="1" i="1" smtClean="0">
                              <a:solidFill>
                                <a:srgbClr val="FF0000"/>
                              </a:solidFill>
                              <a:latin typeface="Cambria Math" panose="02040503050406030204" pitchFamily="18" charset="0"/>
                              <a:ea typeface="ＭＳ ゴシック" panose="020B0609070205080204" pitchFamily="49" charset="-128"/>
                            </a:rPr>
                            <m:t>𝟑</m:t>
                          </m:r>
                        </m:e>
                      </m:rad>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9" name="正方形/長方形 18">
                <a:extLst>
                  <a:ext uri="{FF2B5EF4-FFF2-40B4-BE49-F238E27FC236}">
                    <a16:creationId xmlns:a16="http://schemas.microsoft.com/office/drawing/2014/main" id="{0B9D554E-42BE-4BC5-9135-3DD14F3B4425}"/>
                  </a:ext>
                </a:extLst>
              </p:cNvPr>
              <p:cNvSpPr>
                <a:spLocks noRot="1" noChangeAspect="1" noMove="1" noResize="1" noEditPoints="1" noAdjustHandles="1" noChangeArrowheads="1" noChangeShapeType="1" noTextEdit="1"/>
              </p:cNvSpPr>
              <p:nvPr/>
            </p:nvSpPr>
            <p:spPr>
              <a:xfrm>
                <a:off x="5479928" y="4095548"/>
                <a:ext cx="1157816" cy="505203"/>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正方形/長方形 19">
                <a:extLst>
                  <a:ext uri="{FF2B5EF4-FFF2-40B4-BE49-F238E27FC236}">
                    <a16:creationId xmlns:a16="http://schemas.microsoft.com/office/drawing/2014/main" id="{DF1C5B47-8C6B-458F-B382-287343CDD214}"/>
                  </a:ext>
                </a:extLst>
              </p:cNvPr>
              <p:cNvSpPr/>
              <p:nvPr/>
            </p:nvSpPr>
            <p:spPr>
              <a:xfrm>
                <a:off x="7672579" y="3099192"/>
                <a:ext cx="10631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ea typeface="ＭＳ ゴシック" panose="020B0609070205080204" pitchFamily="49" charset="-128"/>
                        </a:rPr>
                        <m:t>𝟐</m:t>
                      </m:r>
                      <m:r>
                        <a:rPr lang="en-US" altLang="ja-JP" sz="3600" b="1" i="1" smtClean="0">
                          <a:solidFill>
                            <a:srgbClr val="FF0000"/>
                          </a:solidFill>
                          <a:latin typeface="Cambria Math" panose="02040503050406030204" pitchFamily="18" charset="0"/>
                          <a:ea typeface="ＭＳ ゴシック" panose="020B0609070205080204" pitchFamily="49" charset="-128"/>
                        </a:rPr>
                        <m:t>.</m:t>
                      </m:r>
                      <m:r>
                        <a:rPr lang="en-US" altLang="ja-JP" sz="3600" b="1" i="1" smtClean="0">
                          <a:solidFill>
                            <a:srgbClr val="FF0000"/>
                          </a:solidFill>
                          <a:latin typeface="Cambria Math" panose="02040503050406030204" pitchFamily="18" charset="0"/>
                          <a:ea typeface="ＭＳ ゴシック" panose="020B0609070205080204" pitchFamily="49" charset="-128"/>
                        </a:rPr>
                        <m:t>𝟎</m:t>
                      </m:r>
                    </m:oMath>
                  </m:oMathPara>
                </a14:m>
                <a:endParaRPr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0" name="正方形/長方形 19">
                <a:extLst>
                  <a:ext uri="{FF2B5EF4-FFF2-40B4-BE49-F238E27FC236}">
                    <a16:creationId xmlns:a16="http://schemas.microsoft.com/office/drawing/2014/main" id="{DF1C5B47-8C6B-458F-B382-287343CDD214}"/>
                  </a:ext>
                </a:extLst>
              </p:cNvPr>
              <p:cNvSpPr>
                <a:spLocks noRot="1" noChangeAspect="1" noMove="1" noResize="1" noEditPoints="1" noAdjustHandles="1" noChangeArrowheads="1" noChangeShapeType="1" noTextEdit="1"/>
              </p:cNvSpPr>
              <p:nvPr/>
            </p:nvSpPr>
            <p:spPr>
              <a:xfrm>
                <a:off x="7672579" y="3099192"/>
                <a:ext cx="1063112" cy="646331"/>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正方形/長方形 22">
                <a:extLst>
                  <a:ext uri="{FF2B5EF4-FFF2-40B4-BE49-F238E27FC236}">
                    <a16:creationId xmlns:a16="http://schemas.microsoft.com/office/drawing/2014/main" id="{A1D3E514-6535-4A55-A1A0-0C1139F8DFB5}"/>
                  </a:ext>
                </a:extLst>
              </p:cNvPr>
              <p:cNvSpPr/>
              <p:nvPr/>
            </p:nvSpPr>
            <p:spPr>
              <a:xfrm>
                <a:off x="9775571" y="4673332"/>
                <a:ext cx="121167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panose="02040503050406030204" pitchFamily="18" charset="0"/>
                          <a:ea typeface="ＭＳ ゴシック" panose="020B0609070205080204" pitchFamily="49" charset="-128"/>
                        </a:rPr>
                        <m:t>𝟏𝟗</m:t>
                      </m:r>
                      <m:r>
                        <a:rPr lang="en-US" altLang="ja-JP" sz="3200" b="1" i="1" smtClean="0">
                          <a:solidFill>
                            <a:srgbClr val="FF0000"/>
                          </a:solidFill>
                          <a:latin typeface="Cambria Math" panose="02040503050406030204" pitchFamily="18" charset="0"/>
                          <a:ea typeface="ＭＳ ゴシック" panose="020B0609070205080204" pitchFamily="49" charset="-128"/>
                        </a:rPr>
                        <m:t>.</m:t>
                      </m:r>
                      <m:r>
                        <a:rPr lang="en-US" altLang="ja-JP" sz="3200" b="1" i="1" smtClean="0">
                          <a:solidFill>
                            <a:srgbClr val="FF0000"/>
                          </a:solidFill>
                          <a:latin typeface="Cambria Math" panose="02040503050406030204" pitchFamily="18" charset="0"/>
                          <a:ea typeface="ＭＳ ゴシック" panose="020B0609070205080204" pitchFamily="49" charset="-128"/>
                        </a:rPr>
                        <m:t>𝟔</m:t>
                      </m:r>
                    </m:oMath>
                  </m:oMathPara>
                </a14:m>
                <a:endParaRPr lang="ja-JP" altLang="en-US" sz="32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3" name="正方形/長方形 22">
                <a:extLst>
                  <a:ext uri="{FF2B5EF4-FFF2-40B4-BE49-F238E27FC236}">
                    <a16:creationId xmlns:a16="http://schemas.microsoft.com/office/drawing/2014/main" id="{A1D3E514-6535-4A55-A1A0-0C1139F8DFB5}"/>
                  </a:ext>
                </a:extLst>
              </p:cNvPr>
              <p:cNvSpPr>
                <a:spLocks noRot="1" noChangeAspect="1" noMove="1" noResize="1" noEditPoints="1" noAdjustHandles="1" noChangeArrowheads="1" noChangeShapeType="1" noTextEdit="1"/>
              </p:cNvSpPr>
              <p:nvPr/>
            </p:nvSpPr>
            <p:spPr>
              <a:xfrm>
                <a:off x="9775571" y="4673332"/>
                <a:ext cx="1211678" cy="584775"/>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正方形/長方形 23">
                <a:extLst>
                  <a:ext uri="{FF2B5EF4-FFF2-40B4-BE49-F238E27FC236}">
                    <a16:creationId xmlns:a16="http://schemas.microsoft.com/office/drawing/2014/main" id="{94B02C4D-0BB5-404F-BC0A-5D8D281C5FFB}"/>
                  </a:ext>
                </a:extLst>
              </p:cNvPr>
              <p:cNvSpPr/>
              <p:nvPr/>
            </p:nvSpPr>
            <p:spPr>
              <a:xfrm>
                <a:off x="8547824" y="2204723"/>
                <a:ext cx="1150891" cy="4364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1" i="1" smtClean="0">
                          <a:solidFill>
                            <a:srgbClr val="FF0000"/>
                          </a:solidFill>
                          <a:latin typeface="Cambria Math" panose="02040503050406030204" pitchFamily="18" charset="0"/>
                          <a:ea typeface="ＭＳ ゴシック" panose="020B0609070205080204" pitchFamily="49" charset="-128"/>
                        </a:rPr>
                        <m:t>𝟏𝟗</m:t>
                      </m:r>
                      <m:r>
                        <a:rPr lang="en-US" altLang="ja-JP" sz="2000" b="1" i="1" smtClean="0">
                          <a:solidFill>
                            <a:srgbClr val="FF0000"/>
                          </a:solidFill>
                          <a:latin typeface="Cambria Math" panose="02040503050406030204" pitchFamily="18" charset="0"/>
                          <a:ea typeface="ＭＳ ゴシック" panose="020B0609070205080204" pitchFamily="49" charset="-128"/>
                        </a:rPr>
                        <m:t>.</m:t>
                      </m:r>
                      <m:r>
                        <a:rPr lang="en-US" altLang="ja-JP" sz="2000" b="1" i="1" smtClean="0">
                          <a:solidFill>
                            <a:srgbClr val="FF0000"/>
                          </a:solidFill>
                          <a:latin typeface="Cambria Math" panose="02040503050406030204" pitchFamily="18" charset="0"/>
                          <a:ea typeface="ＭＳ ゴシック" panose="020B0609070205080204" pitchFamily="49" charset="-128"/>
                        </a:rPr>
                        <m:t>𝟔</m:t>
                      </m:r>
                      <m:rad>
                        <m:radPr>
                          <m:degHide m:val="on"/>
                          <m:ctrlPr>
                            <a:rPr lang="en-US" altLang="ja-JP" sz="2000" b="1" i="1" smtClean="0">
                              <a:solidFill>
                                <a:srgbClr val="FF0000"/>
                              </a:solidFill>
                              <a:latin typeface="Cambria Math" panose="02040503050406030204" pitchFamily="18" charset="0"/>
                              <a:ea typeface="ＭＳ ゴシック" panose="020B0609070205080204" pitchFamily="49" charset="-128"/>
                            </a:rPr>
                          </m:ctrlPr>
                        </m:radPr>
                        <m:deg/>
                        <m:e>
                          <m:r>
                            <a:rPr lang="en-US" altLang="ja-JP" sz="2000" b="1" i="1" smtClean="0">
                              <a:solidFill>
                                <a:srgbClr val="FF0000"/>
                              </a:solidFill>
                              <a:latin typeface="Cambria Math" panose="02040503050406030204" pitchFamily="18" charset="0"/>
                              <a:ea typeface="ＭＳ ゴシック" panose="020B0609070205080204" pitchFamily="49" charset="-128"/>
                            </a:rPr>
                            <m:t>𝟑</m:t>
                          </m:r>
                        </m:e>
                      </m:rad>
                    </m:oMath>
                  </m:oMathPara>
                </a14:m>
                <a:endParaRPr lang="ja-JP" altLang="en-US" sz="20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4" name="正方形/長方形 23">
                <a:extLst>
                  <a:ext uri="{FF2B5EF4-FFF2-40B4-BE49-F238E27FC236}">
                    <a16:creationId xmlns:a16="http://schemas.microsoft.com/office/drawing/2014/main" id="{94B02C4D-0BB5-404F-BC0A-5D8D281C5FFB}"/>
                  </a:ext>
                </a:extLst>
              </p:cNvPr>
              <p:cNvSpPr>
                <a:spLocks noRot="1" noChangeAspect="1" noMove="1" noResize="1" noEditPoints="1" noAdjustHandles="1" noChangeArrowheads="1" noChangeShapeType="1" noTextEdit="1"/>
              </p:cNvSpPr>
              <p:nvPr/>
            </p:nvSpPr>
            <p:spPr>
              <a:xfrm>
                <a:off x="8547824" y="2204723"/>
                <a:ext cx="1150891" cy="436402"/>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正方形/長方形 24">
                <a:extLst>
                  <a:ext uri="{FF2B5EF4-FFF2-40B4-BE49-F238E27FC236}">
                    <a16:creationId xmlns:a16="http://schemas.microsoft.com/office/drawing/2014/main" id="{29954A2E-3C02-415B-8428-C1FC65D55D6A}"/>
                  </a:ext>
                </a:extLst>
              </p:cNvPr>
              <p:cNvSpPr/>
              <p:nvPr/>
            </p:nvSpPr>
            <p:spPr>
              <a:xfrm>
                <a:off x="5804792" y="5380277"/>
                <a:ext cx="5734262" cy="8298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4000" b="1" i="1" smtClean="0">
                              <a:solidFill>
                                <a:srgbClr val="FF0000"/>
                              </a:solidFill>
                              <a:latin typeface="Cambria Math" panose="02040503050406030204" pitchFamily="18" charset="0"/>
                            </a:rPr>
                          </m:ctrlPr>
                        </m:dPr>
                        <m:e>
                          <m:r>
                            <a:rPr lang="en-US" altLang="ja-JP" sz="4000" b="1" i="1" smtClean="0">
                              <a:solidFill>
                                <a:srgbClr val="FF0000"/>
                              </a:solidFill>
                              <a:latin typeface="Cambria Math" panose="02040503050406030204" pitchFamily="18" charset="0"/>
                            </a:rPr>
                            <m:t>𝒙</m:t>
                          </m:r>
                          <m:r>
                            <a:rPr lang="en-US" altLang="ja-JP" sz="4000" b="1" i="1" smtClean="0">
                              <a:solidFill>
                                <a:srgbClr val="FF0000"/>
                              </a:solidFill>
                              <a:latin typeface="Cambria Math" panose="02040503050406030204" pitchFamily="18" charset="0"/>
                            </a:rPr>
                            <m:t>,</m:t>
                          </m:r>
                          <m:r>
                            <a:rPr lang="en-US" altLang="ja-JP" sz="4000" b="1" i="1" smtClean="0">
                              <a:solidFill>
                                <a:srgbClr val="FF0000"/>
                              </a:solidFill>
                              <a:latin typeface="Cambria Math" panose="02040503050406030204" pitchFamily="18" charset="0"/>
                            </a:rPr>
                            <m:t>𝒚</m:t>
                          </m:r>
                        </m:e>
                      </m:d>
                      <m:r>
                        <a:rPr lang="en-US" altLang="ja-JP" sz="4000" b="1" i="1" smtClean="0">
                          <a:solidFill>
                            <a:srgbClr val="FF0000"/>
                          </a:solidFill>
                          <a:latin typeface="Cambria Math" panose="02040503050406030204" pitchFamily="18" charset="0"/>
                        </a:rPr>
                        <m:t>=</m:t>
                      </m:r>
                      <m:d>
                        <m:dPr>
                          <m:ctrlPr>
                            <a:rPr lang="en-US" altLang="ja-JP" sz="4000" b="1" i="1" smtClean="0">
                              <a:solidFill>
                                <a:srgbClr val="FF0000"/>
                              </a:solidFill>
                              <a:latin typeface="Cambria Math" panose="02040503050406030204" pitchFamily="18" charset="0"/>
                            </a:rPr>
                          </m:ctrlPr>
                        </m:dPr>
                        <m:e>
                          <m:r>
                            <a:rPr lang="en-US" altLang="ja-JP" sz="4000" b="1" i="1" smtClean="0">
                              <a:solidFill>
                                <a:srgbClr val="FF0000"/>
                              </a:solidFill>
                              <a:latin typeface="Cambria Math" panose="02040503050406030204" pitchFamily="18" charset="0"/>
                            </a:rPr>
                            <m:t>𝟏𝟗</m:t>
                          </m:r>
                          <m:r>
                            <a:rPr lang="en-US" altLang="ja-JP" sz="4000" b="1" i="1">
                              <a:solidFill>
                                <a:srgbClr val="FF0000"/>
                              </a:solidFill>
                              <a:latin typeface="Cambria Math" panose="02040503050406030204" pitchFamily="18" charset="0"/>
                            </a:rPr>
                            <m:t>.</m:t>
                          </m:r>
                          <m:r>
                            <a:rPr lang="en-US" altLang="ja-JP" sz="4000" b="1" i="1" smtClean="0">
                              <a:solidFill>
                                <a:srgbClr val="FF0000"/>
                              </a:solidFill>
                              <a:latin typeface="Cambria Math" panose="02040503050406030204" pitchFamily="18" charset="0"/>
                            </a:rPr>
                            <m:t>𝟔</m:t>
                          </m:r>
                          <m:rad>
                            <m:radPr>
                              <m:degHide m:val="on"/>
                              <m:ctrlPr>
                                <a:rPr lang="en-US" altLang="ja-JP" sz="4000" b="1" i="1">
                                  <a:solidFill>
                                    <a:srgbClr val="FF0000"/>
                                  </a:solidFill>
                                  <a:latin typeface="Cambria Math" panose="02040503050406030204" pitchFamily="18" charset="0"/>
                                  <a:ea typeface="ＭＳ ゴシック" panose="020B0609070205080204" pitchFamily="49" charset="-128"/>
                                </a:rPr>
                              </m:ctrlPr>
                            </m:radPr>
                            <m:deg/>
                            <m:e>
                              <m:r>
                                <a:rPr lang="en-US" altLang="ja-JP" sz="4000" b="1" i="1">
                                  <a:solidFill>
                                    <a:srgbClr val="FF0000"/>
                                  </a:solidFill>
                                  <a:latin typeface="Cambria Math" panose="02040503050406030204" pitchFamily="18" charset="0"/>
                                  <a:ea typeface="ＭＳ ゴシック" panose="020B0609070205080204" pitchFamily="49" charset="-128"/>
                                </a:rPr>
                                <m:t>𝟑</m:t>
                              </m:r>
                            </m:e>
                          </m:rad>
                          <m:r>
                            <a:rPr lang="en-US" altLang="ja-JP" sz="4000" b="1" i="1" smtClean="0">
                              <a:solidFill>
                                <a:srgbClr val="FF0000"/>
                              </a:solidFill>
                              <a:latin typeface="Cambria Math" panose="02040503050406030204" pitchFamily="18" charset="0"/>
                              <a:ea typeface="ＭＳ ゴシック" panose="020B0609070205080204" pitchFamily="49" charset="-128"/>
                            </a:rPr>
                            <m:t>,</m:t>
                          </m:r>
                          <m:r>
                            <a:rPr lang="en-US" altLang="ja-JP" sz="4000" b="1" i="1" smtClean="0">
                              <a:solidFill>
                                <a:srgbClr val="FF0000"/>
                              </a:solidFill>
                              <a:latin typeface="Cambria Math" panose="02040503050406030204" pitchFamily="18" charset="0"/>
                              <a:ea typeface="ＭＳ ゴシック" panose="020B0609070205080204" pitchFamily="49" charset="-128"/>
                            </a:rPr>
                            <m:t>𝟎</m:t>
                          </m:r>
                        </m:e>
                      </m:d>
                      <m:r>
                        <a:rPr lang="en-US" altLang="ja-JP" sz="4000" b="1" i="1" smtClean="0">
                          <a:solidFill>
                            <a:srgbClr val="FF0000"/>
                          </a:solidFill>
                          <a:latin typeface="Cambria Math" panose="02040503050406030204" pitchFamily="18" charset="0"/>
                          <a:ea typeface="ＭＳ ゴシック" panose="020B0609070205080204" pitchFamily="49" charset="-128"/>
                        </a:rPr>
                        <m:t>[</m:t>
                      </m:r>
                      <m:r>
                        <a:rPr lang="en-US" altLang="ja-JP" sz="4000" b="1" i="1" smtClean="0">
                          <a:solidFill>
                            <a:srgbClr val="FF0000"/>
                          </a:solidFill>
                          <a:latin typeface="Cambria Math" panose="02040503050406030204" pitchFamily="18" charset="0"/>
                          <a:ea typeface="ＭＳ ゴシック" panose="020B0609070205080204" pitchFamily="49" charset="-128"/>
                        </a:rPr>
                        <m:t>𝒎</m:t>
                      </m:r>
                      <m:r>
                        <a:rPr lang="en-US" altLang="ja-JP" sz="4000" b="1" i="1" smtClean="0">
                          <a:solidFill>
                            <a:srgbClr val="FF0000"/>
                          </a:solidFill>
                          <a:latin typeface="Cambria Math" panose="02040503050406030204" pitchFamily="18" charset="0"/>
                          <a:ea typeface="ＭＳ ゴシック" panose="020B0609070205080204" pitchFamily="49" charset="-128"/>
                        </a:rPr>
                        <m:t>]</m:t>
                      </m:r>
                    </m:oMath>
                  </m:oMathPara>
                </a14:m>
                <a:endParaRPr lang="ja-JP" altLang="en-US" sz="4000" dirty="0">
                  <a:ea typeface="HG丸ｺﾞｼｯｸM-PRO" panose="020F0600000000000000" pitchFamily="50" charset="-128"/>
                </a:endParaRPr>
              </a:p>
            </p:txBody>
          </p:sp>
        </mc:Choice>
        <mc:Fallback xmlns="">
          <p:sp>
            <p:nvSpPr>
              <p:cNvPr id="25" name="正方形/長方形 24">
                <a:extLst>
                  <a:ext uri="{FF2B5EF4-FFF2-40B4-BE49-F238E27FC236}">
                    <a16:creationId xmlns:a16="http://schemas.microsoft.com/office/drawing/2014/main" id="{29954A2E-3C02-415B-8428-C1FC65D55D6A}"/>
                  </a:ext>
                </a:extLst>
              </p:cNvPr>
              <p:cNvSpPr>
                <a:spLocks noRot="1" noChangeAspect="1" noMove="1" noResize="1" noEditPoints="1" noAdjustHandles="1" noChangeArrowheads="1" noChangeShapeType="1" noTextEdit="1"/>
              </p:cNvSpPr>
              <p:nvPr/>
            </p:nvSpPr>
            <p:spPr>
              <a:xfrm>
                <a:off x="5804792" y="5380277"/>
                <a:ext cx="5734262" cy="829843"/>
              </a:xfrm>
              <a:prstGeom prst="rect">
                <a:avLst/>
              </a:prstGeom>
              <a:blipFill>
                <a:blip r:embed="rId1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09133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４．斜方投射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36</a:t>
            </a:fld>
            <a:endParaRPr kumimoji="1" lang="ja-JP" altLang="en-US"/>
          </a:p>
        </p:txBody>
      </p:sp>
      <p:sp>
        <p:nvSpPr>
          <p:cNvPr id="8" name="コンテンツ プレースホルダー 2">
            <a:extLst>
              <a:ext uri="{FF2B5EF4-FFF2-40B4-BE49-F238E27FC236}">
                <a16:creationId xmlns:a16="http://schemas.microsoft.com/office/drawing/2014/main" id="{6B2F580F-9862-4093-9003-CA0802990951}"/>
              </a:ext>
            </a:extLst>
          </p:cNvPr>
          <p:cNvSpPr txBox="1">
            <a:spLocks/>
          </p:cNvSpPr>
          <p:nvPr/>
        </p:nvSpPr>
        <p:spPr>
          <a:xfrm>
            <a:off x="-46119" y="789242"/>
            <a:ext cx="12101357" cy="6304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a:t>（８）Ｂ点での速さの水平成分と鉛直成分をそれぞれ求めなさい。</a:t>
            </a:r>
            <a:endParaRPr lang="ja-JP" altLang="en-US" sz="3200" dirty="0"/>
          </a:p>
        </p:txBody>
      </p:sp>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6E955850-7932-4825-9074-AC40AA969FB6}"/>
                  </a:ext>
                </a:extLst>
              </p:cNvPr>
              <p:cNvSpPr/>
              <p:nvPr/>
            </p:nvSpPr>
            <p:spPr>
              <a:xfrm>
                <a:off x="5192455" y="1261975"/>
                <a:ext cx="154452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1" i="1" smtClean="0">
                          <a:solidFill>
                            <a:srgbClr val="FF0000"/>
                          </a:solidFill>
                          <a:latin typeface="Cambria Math" panose="02040503050406030204" pitchFamily="18" charset="0"/>
                          <a:ea typeface="ＭＳ ゴシック" panose="020B0609070205080204" pitchFamily="49" charset="-128"/>
                        </a:rPr>
                        <m:t>−</m:t>
                      </m:r>
                      <m:r>
                        <a:rPr lang="en-US" altLang="ja-JP" sz="4000" b="1" i="1" smtClean="0">
                          <a:solidFill>
                            <a:srgbClr val="FF0000"/>
                          </a:solidFill>
                          <a:latin typeface="Cambria Math" panose="02040503050406030204" pitchFamily="18" charset="0"/>
                          <a:ea typeface="ＭＳ ゴシック" panose="020B0609070205080204" pitchFamily="49" charset="-128"/>
                        </a:rPr>
                        <m:t>𝟗</m:t>
                      </m:r>
                      <m:r>
                        <a:rPr lang="en-US" altLang="ja-JP" sz="4000" b="1" i="1" smtClean="0">
                          <a:solidFill>
                            <a:srgbClr val="FF0000"/>
                          </a:solidFill>
                          <a:latin typeface="Cambria Math" panose="02040503050406030204" pitchFamily="18" charset="0"/>
                          <a:ea typeface="ＭＳ ゴシック" panose="020B0609070205080204" pitchFamily="49" charset="-128"/>
                        </a:rPr>
                        <m:t>.</m:t>
                      </m:r>
                      <m:r>
                        <a:rPr lang="en-US" altLang="ja-JP" sz="4000" b="1" i="1" smtClean="0">
                          <a:solidFill>
                            <a:srgbClr val="FF0000"/>
                          </a:solidFill>
                          <a:latin typeface="Cambria Math" panose="02040503050406030204" pitchFamily="18" charset="0"/>
                          <a:ea typeface="ＭＳ ゴシック" panose="020B0609070205080204" pitchFamily="49" charset="-128"/>
                        </a:rPr>
                        <m:t>𝟖</m:t>
                      </m:r>
                    </m:oMath>
                  </m:oMathPara>
                </a14:m>
                <a:endParaRPr lang="ja-JP" altLang="en-US" sz="40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9" name="正方形/長方形 8">
                <a:extLst>
                  <a:ext uri="{FF2B5EF4-FFF2-40B4-BE49-F238E27FC236}">
                    <a16:creationId xmlns:a16="http://schemas.microsoft.com/office/drawing/2014/main" id="{6E955850-7932-4825-9074-AC40AA969FB6}"/>
                  </a:ext>
                </a:extLst>
              </p:cNvPr>
              <p:cNvSpPr>
                <a:spLocks noRot="1" noChangeAspect="1" noMove="1" noResize="1" noEditPoints="1" noAdjustHandles="1" noChangeArrowheads="1" noChangeShapeType="1" noTextEdit="1"/>
              </p:cNvSpPr>
              <p:nvPr/>
            </p:nvSpPr>
            <p:spPr>
              <a:xfrm>
                <a:off x="5192455" y="1261975"/>
                <a:ext cx="1544525" cy="707886"/>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BC7A0C8F-EB47-444A-A68A-CA594A65F968}"/>
                  </a:ext>
                </a:extLst>
              </p:cNvPr>
              <p:cNvSpPr/>
              <p:nvPr/>
            </p:nvSpPr>
            <p:spPr>
              <a:xfrm>
                <a:off x="1621062" y="1281668"/>
                <a:ext cx="1804468" cy="7804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1" i="1" smtClean="0">
                          <a:solidFill>
                            <a:srgbClr val="FF0000"/>
                          </a:solidFill>
                          <a:latin typeface="Cambria Math" panose="02040503050406030204" pitchFamily="18" charset="0"/>
                          <a:ea typeface="ＭＳ ゴシック" panose="020B0609070205080204" pitchFamily="49" charset="-128"/>
                        </a:rPr>
                        <m:t>𝟗</m:t>
                      </m:r>
                      <m:r>
                        <a:rPr lang="en-US" altLang="ja-JP" sz="4000" b="1" i="1" smtClean="0">
                          <a:solidFill>
                            <a:srgbClr val="FF0000"/>
                          </a:solidFill>
                          <a:latin typeface="Cambria Math" panose="02040503050406030204" pitchFamily="18" charset="0"/>
                          <a:ea typeface="ＭＳ ゴシック" panose="020B0609070205080204" pitchFamily="49" charset="-128"/>
                        </a:rPr>
                        <m:t>.</m:t>
                      </m:r>
                      <m:r>
                        <a:rPr lang="en-US" altLang="ja-JP" sz="4000" b="1" i="1" smtClean="0">
                          <a:solidFill>
                            <a:srgbClr val="FF0000"/>
                          </a:solidFill>
                          <a:latin typeface="Cambria Math" panose="02040503050406030204" pitchFamily="18" charset="0"/>
                          <a:ea typeface="ＭＳ ゴシック" panose="020B0609070205080204" pitchFamily="49" charset="-128"/>
                        </a:rPr>
                        <m:t>𝟖</m:t>
                      </m:r>
                      <m:rad>
                        <m:radPr>
                          <m:degHide m:val="on"/>
                          <m:ctrlPr>
                            <a:rPr lang="en-US" altLang="ja-JP" sz="4000" b="1" i="1" smtClean="0">
                              <a:solidFill>
                                <a:srgbClr val="FF0000"/>
                              </a:solidFill>
                              <a:latin typeface="Cambria Math" panose="02040503050406030204" pitchFamily="18" charset="0"/>
                              <a:ea typeface="ＭＳ ゴシック" panose="020B0609070205080204" pitchFamily="49" charset="-128"/>
                            </a:rPr>
                          </m:ctrlPr>
                        </m:radPr>
                        <m:deg/>
                        <m:e>
                          <m:r>
                            <a:rPr lang="en-US" altLang="ja-JP" sz="4000" b="1" i="1" smtClean="0">
                              <a:solidFill>
                                <a:srgbClr val="FF0000"/>
                              </a:solidFill>
                              <a:latin typeface="Cambria Math" panose="02040503050406030204" pitchFamily="18" charset="0"/>
                              <a:ea typeface="ＭＳ ゴシック" panose="020B0609070205080204" pitchFamily="49" charset="-128"/>
                            </a:rPr>
                            <m:t>𝟑</m:t>
                          </m:r>
                        </m:e>
                      </m:rad>
                    </m:oMath>
                  </m:oMathPara>
                </a14:m>
                <a:endParaRPr lang="ja-JP" altLang="en-US" sz="40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0" name="正方形/長方形 9">
                <a:extLst>
                  <a:ext uri="{FF2B5EF4-FFF2-40B4-BE49-F238E27FC236}">
                    <a16:creationId xmlns:a16="http://schemas.microsoft.com/office/drawing/2014/main" id="{BC7A0C8F-EB47-444A-A68A-CA594A65F968}"/>
                  </a:ext>
                </a:extLst>
              </p:cNvPr>
              <p:cNvSpPr>
                <a:spLocks noRot="1" noChangeAspect="1" noMove="1" noResize="1" noEditPoints="1" noAdjustHandles="1" noChangeArrowheads="1" noChangeShapeType="1" noTextEdit="1"/>
              </p:cNvSpPr>
              <p:nvPr/>
            </p:nvSpPr>
            <p:spPr>
              <a:xfrm>
                <a:off x="1621062" y="1281668"/>
                <a:ext cx="1804468" cy="780470"/>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7457904C-61D3-44AA-87BD-4834A889F0A0}"/>
                  </a:ext>
                </a:extLst>
              </p:cNvPr>
              <p:cNvSpPr/>
              <p:nvPr/>
            </p:nvSpPr>
            <p:spPr>
              <a:xfrm>
                <a:off x="3863287" y="1247908"/>
                <a:ext cx="1436867" cy="7644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000" b="1" i="1" smtClean="0">
                              <a:solidFill>
                                <a:schemeClr val="tx1"/>
                              </a:solidFill>
                              <a:latin typeface="Cambria Math" panose="02040503050406030204" pitchFamily="18" charset="0"/>
                            </a:rPr>
                          </m:ctrlPr>
                        </m:sSubPr>
                        <m:e>
                          <m:r>
                            <a:rPr lang="en-US" altLang="ja-JP" sz="4000" b="1" i="1">
                              <a:solidFill>
                                <a:schemeClr val="tx1"/>
                              </a:solidFill>
                              <a:latin typeface="Cambria Math" panose="02040503050406030204" pitchFamily="18" charset="0"/>
                            </a:rPr>
                            <m:t>𝒗</m:t>
                          </m:r>
                        </m:e>
                        <m:sub>
                          <m:r>
                            <a:rPr lang="en-US" altLang="ja-JP" sz="4000" b="1" i="1" smtClean="0">
                              <a:solidFill>
                                <a:schemeClr val="tx1"/>
                              </a:solidFill>
                              <a:latin typeface="Cambria Math" panose="02040503050406030204" pitchFamily="18" charset="0"/>
                            </a:rPr>
                            <m:t>𝒚</m:t>
                          </m:r>
                        </m:sub>
                      </m:sSub>
                      <m:r>
                        <a:rPr lang="en-US" altLang="ja-JP" sz="4000" b="1" i="1">
                          <a:solidFill>
                            <a:schemeClr val="tx1"/>
                          </a:solidFill>
                          <a:latin typeface="Cambria Math" panose="02040503050406030204" pitchFamily="18" charset="0"/>
                        </a:rPr>
                        <m:t>=</m:t>
                      </m:r>
                    </m:oMath>
                  </m:oMathPara>
                </a14:m>
                <a:endParaRPr lang="ja-JP" altLang="en-US" sz="4000" b="1"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11" name="正方形/長方形 10">
                <a:extLst>
                  <a:ext uri="{FF2B5EF4-FFF2-40B4-BE49-F238E27FC236}">
                    <a16:creationId xmlns:a16="http://schemas.microsoft.com/office/drawing/2014/main" id="{7457904C-61D3-44AA-87BD-4834A889F0A0}"/>
                  </a:ext>
                </a:extLst>
              </p:cNvPr>
              <p:cNvSpPr>
                <a:spLocks noRot="1" noChangeAspect="1" noMove="1" noResize="1" noEditPoints="1" noAdjustHandles="1" noChangeArrowheads="1" noChangeShapeType="1" noTextEdit="1"/>
              </p:cNvSpPr>
              <p:nvPr/>
            </p:nvSpPr>
            <p:spPr>
              <a:xfrm>
                <a:off x="3863287" y="1247908"/>
                <a:ext cx="1436867" cy="764440"/>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34244C23-5C2E-40F0-9399-3F3D7A496B1C}"/>
                  </a:ext>
                </a:extLst>
              </p:cNvPr>
              <p:cNvSpPr/>
              <p:nvPr/>
            </p:nvSpPr>
            <p:spPr>
              <a:xfrm>
                <a:off x="401785" y="1370368"/>
                <a:ext cx="125220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600" b="1" i="1" smtClean="0">
                              <a:solidFill>
                                <a:schemeClr val="tx1"/>
                              </a:solidFill>
                              <a:latin typeface="Cambria Math" panose="02040503050406030204" pitchFamily="18" charset="0"/>
                            </a:rPr>
                          </m:ctrlPr>
                        </m:sSubPr>
                        <m:e>
                          <m:r>
                            <a:rPr lang="en-US" altLang="ja-JP" sz="3600" b="1" i="1">
                              <a:solidFill>
                                <a:schemeClr val="tx1"/>
                              </a:solidFill>
                              <a:latin typeface="Cambria Math" panose="02040503050406030204" pitchFamily="18" charset="0"/>
                            </a:rPr>
                            <m:t>𝒗</m:t>
                          </m:r>
                        </m:e>
                        <m:sub>
                          <m:r>
                            <a:rPr lang="en-US" altLang="ja-JP" sz="3600" b="1" i="1">
                              <a:solidFill>
                                <a:schemeClr val="tx1"/>
                              </a:solidFill>
                              <a:latin typeface="Cambria Math" panose="02040503050406030204" pitchFamily="18" charset="0"/>
                            </a:rPr>
                            <m:t>𝒙</m:t>
                          </m:r>
                        </m:sub>
                      </m:sSub>
                      <m:r>
                        <a:rPr lang="en-US" altLang="ja-JP" sz="3600" b="1" i="1" smtClean="0">
                          <a:solidFill>
                            <a:schemeClr val="tx1"/>
                          </a:solidFill>
                          <a:latin typeface="Cambria Math" panose="02040503050406030204" pitchFamily="18" charset="0"/>
                        </a:rPr>
                        <m:t>=</m:t>
                      </m:r>
                    </m:oMath>
                  </m:oMathPara>
                </a14:m>
                <a:endParaRPr lang="ja-JP" altLang="en-US" sz="3600" dirty="0">
                  <a:solidFill>
                    <a:schemeClr val="tx1"/>
                  </a:solidFill>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34244C23-5C2E-40F0-9399-3F3D7A496B1C}"/>
                  </a:ext>
                </a:extLst>
              </p:cNvPr>
              <p:cNvSpPr>
                <a:spLocks noRot="1" noChangeAspect="1" noMove="1" noResize="1" noEditPoints="1" noAdjustHandles="1" noChangeArrowheads="1" noChangeShapeType="1" noTextEdit="1"/>
              </p:cNvSpPr>
              <p:nvPr/>
            </p:nvSpPr>
            <p:spPr>
              <a:xfrm>
                <a:off x="401785" y="1370368"/>
                <a:ext cx="1252202" cy="646331"/>
              </a:xfrm>
              <a:prstGeom prst="rect">
                <a:avLst/>
              </a:prstGeom>
              <a:blipFill>
                <a:blip r:embed="rId5"/>
                <a:stretch>
                  <a:fillRect/>
                </a:stretch>
              </a:blipFill>
            </p:spPr>
            <p:txBody>
              <a:bodyPr/>
              <a:lstStyle/>
              <a:p>
                <a:r>
                  <a:rPr lang="ja-JP" altLang="en-US">
                    <a:noFill/>
                  </a:rPr>
                  <a:t> </a:t>
                </a:r>
              </a:p>
            </p:txBody>
          </p:sp>
        </mc:Fallback>
      </mc:AlternateContent>
      <p:sp>
        <p:nvSpPr>
          <p:cNvPr id="13" name="正方形/長方形 12">
            <a:extLst>
              <a:ext uri="{FF2B5EF4-FFF2-40B4-BE49-F238E27FC236}">
                <a16:creationId xmlns:a16="http://schemas.microsoft.com/office/drawing/2014/main" id="{7531B6A9-1383-4464-B03E-47B114C7DC17}"/>
              </a:ext>
            </a:extLst>
          </p:cNvPr>
          <p:cNvSpPr/>
          <p:nvPr/>
        </p:nvSpPr>
        <p:spPr>
          <a:xfrm>
            <a:off x="459117" y="2047443"/>
            <a:ext cx="1107996" cy="369332"/>
          </a:xfrm>
          <a:prstGeom prst="rect">
            <a:avLst/>
          </a:prstGeom>
        </p:spPr>
        <p:txBody>
          <a:bodyPr wrap="none">
            <a:spAutoFit/>
          </a:bodyPr>
          <a:lstStyle/>
          <a:p>
            <a:r>
              <a:rPr lang="ja-JP" altLang="en-US" dirty="0">
                <a:ea typeface="HG丸ｺﾞｼｯｸM-PRO" panose="020F0600000000000000" pitchFamily="50" charset="-128"/>
              </a:rPr>
              <a:t>水平成分</a:t>
            </a:r>
          </a:p>
        </p:txBody>
      </p:sp>
      <p:sp>
        <p:nvSpPr>
          <p:cNvPr id="14" name="正方形/長方形 13">
            <a:extLst>
              <a:ext uri="{FF2B5EF4-FFF2-40B4-BE49-F238E27FC236}">
                <a16:creationId xmlns:a16="http://schemas.microsoft.com/office/drawing/2014/main" id="{4ECB0C6D-6A01-4D5F-8A46-E8A13FB738B2}"/>
              </a:ext>
            </a:extLst>
          </p:cNvPr>
          <p:cNvSpPr/>
          <p:nvPr/>
        </p:nvSpPr>
        <p:spPr>
          <a:xfrm>
            <a:off x="3928253" y="2026502"/>
            <a:ext cx="1107996" cy="369332"/>
          </a:xfrm>
          <a:prstGeom prst="rect">
            <a:avLst/>
          </a:prstGeom>
        </p:spPr>
        <p:txBody>
          <a:bodyPr wrap="none">
            <a:spAutoFit/>
          </a:bodyPr>
          <a:lstStyle/>
          <a:p>
            <a:r>
              <a:rPr lang="ja-JP" altLang="en-US" dirty="0">
                <a:ea typeface="HG丸ｺﾞｼｯｸM-PRO" panose="020F0600000000000000" pitchFamily="50" charset="-128"/>
              </a:rPr>
              <a:t>鉛直成分</a:t>
            </a:r>
          </a:p>
        </p:txBody>
      </p:sp>
      <p:pic>
        <p:nvPicPr>
          <p:cNvPr id="15" name="図 14">
            <a:extLst>
              <a:ext uri="{FF2B5EF4-FFF2-40B4-BE49-F238E27FC236}">
                <a16:creationId xmlns:a16="http://schemas.microsoft.com/office/drawing/2014/main" id="{D3146680-F93F-407C-AB2C-96111EE269C6}"/>
              </a:ext>
            </a:extLst>
          </p:cNvPr>
          <p:cNvPicPr>
            <a:picLocks noChangeAspect="1"/>
          </p:cNvPicPr>
          <p:nvPr/>
        </p:nvPicPr>
        <p:blipFill>
          <a:blip r:embed="rId6"/>
          <a:stretch>
            <a:fillRect/>
          </a:stretch>
        </p:blipFill>
        <p:spPr>
          <a:xfrm>
            <a:off x="1105218" y="2374772"/>
            <a:ext cx="9981564" cy="3977227"/>
          </a:xfrm>
          <a:prstGeom prst="rect">
            <a:avLst/>
          </a:prstGeom>
        </p:spPr>
      </p:pic>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61A116DB-EB1C-4B99-8A7F-69D5C8AB8E74}"/>
                  </a:ext>
                </a:extLst>
              </p:cNvPr>
              <p:cNvSpPr/>
              <p:nvPr/>
            </p:nvSpPr>
            <p:spPr>
              <a:xfrm>
                <a:off x="2785697" y="4848462"/>
                <a:ext cx="1157816" cy="505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ea typeface="ＭＳ ゴシック" panose="020B0609070205080204" pitchFamily="49" charset="-128"/>
                        </a:rPr>
                        <m:t>𝟗</m:t>
                      </m:r>
                      <m:r>
                        <a:rPr lang="en-US" altLang="ja-JP" sz="2400" b="1" i="1" smtClean="0">
                          <a:solidFill>
                            <a:srgbClr val="FF0000"/>
                          </a:solidFill>
                          <a:latin typeface="Cambria Math" panose="02040503050406030204" pitchFamily="18" charset="0"/>
                          <a:ea typeface="ＭＳ ゴシック" panose="020B0609070205080204" pitchFamily="49" charset="-128"/>
                        </a:rPr>
                        <m:t>.</m:t>
                      </m:r>
                      <m:r>
                        <a:rPr lang="en-US" altLang="ja-JP" sz="2400" b="1" i="1" smtClean="0">
                          <a:solidFill>
                            <a:srgbClr val="FF0000"/>
                          </a:solidFill>
                          <a:latin typeface="Cambria Math" panose="02040503050406030204" pitchFamily="18" charset="0"/>
                          <a:ea typeface="ＭＳ ゴシック" panose="020B0609070205080204" pitchFamily="49" charset="-128"/>
                        </a:rPr>
                        <m:t>𝟖</m:t>
                      </m:r>
                      <m:rad>
                        <m:radPr>
                          <m:degHide m:val="on"/>
                          <m:ctrlPr>
                            <a:rPr lang="en-US" altLang="ja-JP" sz="2400" b="1" i="1" smtClean="0">
                              <a:solidFill>
                                <a:srgbClr val="FF0000"/>
                              </a:solidFill>
                              <a:latin typeface="Cambria Math" panose="02040503050406030204" pitchFamily="18" charset="0"/>
                              <a:ea typeface="ＭＳ ゴシック" panose="020B0609070205080204" pitchFamily="49" charset="-128"/>
                            </a:rPr>
                          </m:ctrlPr>
                        </m:radPr>
                        <m:deg/>
                        <m:e>
                          <m:r>
                            <a:rPr lang="en-US" altLang="ja-JP" sz="2400" b="1" i="1" smtClean="0">
                              <a:solidFill>
                                <a:srgbClr val="FF0000"/>
                              </a:solidFill>
                              <a:latin typeface="Cambria Math" panose="02040503050406030204" pitchFamily="18" charset="0"/>
                              <a:ea typeface="ＭＳ ゴシック" panose="020B0609070205080204" pitchFamily="49" charset="-128"/>
                            </a:rPr>
                            <m:t>𝟑</m:t>
                          </m:r>
                        </m:e>
                      </m:rad>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6" name="正方形/長方形 15">
                <a:extLst>
                  <a:ext uri="{FF2B5EF4-FFF2-40B4-BE49-F238E27FC236}">
                    <a16:creationId xmlns:a16="http://schemas.microsoft.com/office/drawing/2014/main" id="{61A116DB-EB1C-4B99-8A7F-69D5C8AB8E74}"/>
                  </a:ext>
                </a:extLst>
              </p:cNvPr>
              <p:cNvSpPr>
                <a:spLocks noRot="1" noChangeAspect="1" noMove="1" noResize="1" noEditPoints="1" noAdjustHandles="1" noChangeArrowheads="1" noChangeShapeType="1" noTextEdit="1"/>
              </p:cNvSpPr>
              <p:nvPr/>
            </p:nvSpPr>
            <p:spPr>
              <a:xfrm>
                <a:off x="2785697" y="4848462"/>
                <a:ext cx="1157816" cy="505203"/>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5CC982EE-BB84-4AFD-A13D-2F7C89B83D87}"/>
                  </a:ext>
                </a:extLst>
              </p:cNvPr>
              <p:cNvSpPr/>
              <p:nvPr/>
            </p:nvSpPr>
            <p:spPr>
              <a:xfrm>
                <a:off x="962760" y="3843389"/>
                <a:ext cx="10631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ea typeface="ＭＳ ゴシック" panose="020B0609070205080204" pitchFamily="49" charset="-128"/>
                        </a:rPr>
                        <m:t>𝟗</m:t>
                      </m:r>
                      <m:r>
                        <a:rPr lang="en-US" altLang="ja-JP" sz="3600" b="1" i="1" smtClean="0">
                          <a:solidFill>
                            <a:srgbClr val="FF0000"/>
                          </a:solidFill>
                          <a:latin typeface="Cambria Math" panose="02040503050406030204" pitchFamily="18" charset="0"/>
                          <a:ea typeface="ＭＳ ゴシック" panose="020B0609070205080204" pitchFamily="49" charset="-128"/>
                        </a:rPr>
                        <m:t>.</m:t>
                      </m:r>
                      <m:r>
                        <a:rPr lang="en-US" altLang="ja-JP" sz="3600" b="1" i="1" smtClean="0">
                          <a:solidFill>
                            <a:srgbClr val="FF0000"/>
                          </a:solidFill>
                          <a:latin typeface="Cambria Math" panose="02040503050406030204" pitchFamily="18" charset="0"/>
                          <a:ea typeface="ＭＳ ゴシック" panose="020B0609070205080204" pitchFamily="49" charset="-128"/>
                        </a:rPr>
                        <m:t>𝟖</m:t>
                      </m:r>
                    </m:oMath>
                  </m:oMathPara>
                </a14:m>
                <a:endParaRPr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7" name="正方形/長方形 16">
                <a:extLst>
                  <a:ext uri="{FF2B5EF4-FFF2-40B4-BE49-F238E27FC236}">
                    <a16:creationId xmlns:a16="http://schemas.microsoft.com/office/drawing/2014/main" id="{5CC982EE-BB84-4AFD-A13D-2F7C89B83D87}"/>
                  </a:ext>
                </a:extLst>
              </p:cNvPr>
              <p:cNvSpPr>
                <a:spLocks noRot="1" noChangeAspect="1" noMove="1" noResize="1" noEditPoints="1" noAdjustHandles="1" noChangeArrowheads="1" noChangeShapeType="1" noTextEdit="1"/>
              </p:cNvSpPr>
              <p:nvPr/>
            </p:nvSpPr>
            <p:spPr>
              <a:xfrm>
                <a:off x="962760" y="3843389"/>
                <a:ext cx="1063112" cy="646331"/>
              </a:xfrm>
              <a:prstGeom prst="rect">
                <a:avLst/>
              </a:prstGeom>
              <a:blipFill>
                <a:blip r:embed="rId8"/>
                <a:stretch>
                  <a:fillRect/>
                </a:stretch>
              </a:blipFill>
            </p:spPr>
            <p:txBody>
              <a:bodyPr/>
              <a:lstStyle/>
              <a:p>
                <a:r>
                  <a:rPr lang="ja-JP" altLang="en-US">
                    <a:noFill/>
                  </a:rPr>
                  <a:t> </a:t>
                </a:r>
              </a:p>
            </p:txBody>
          </p:sp>
        </mc:Fallback>
      </mc:AlternateContent>
      <p:cxnSp>
        <p:nvCxnSpPr>
          <p:cNvPr id="18" name="直線矢印コネクタ 17">
            <a:extLst>
              <a:ext uri="{FF2B5EF4-FFF2-40B4-BE49-F238E27FC236}">
                <a16:creationId xmlns:a16="http://schemas.microsoft.com/office/drawing/2014/main" id="{1113D7FA-340A-4E73-997B-E67B220F5F72}"/>
              </a:ext>
            </a:extLst>
          </p:cNvPr>
          <p:cNvCxnSpPr/>
          <p:nvPr/>
        </p:nvCxnSpPr>
        <p:spPr>
          <a:xfrm flipV="1">
            <a:off x="2459848" y="4166554"/>
            <a:ext cx="720333" cy="52372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F44B271D-CD65-4C7E-9561-CA0B34288335}"/>
              </a:ext>
            </a:extLst>
          </p:cNvPr>
          <p:cNvCxnSpPr/>
          <p:nvPr/>
        </p:nvCxnSpPr>
        <p:spPr>
          <a:xfrm flipV="1">
            <a:off x="2456682" y="4144574"/>
            <a:ext cx="0" cy="5457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64E4B7AC-F1D8-49D5-B4F0-A80BDD47AF6D}"/>
              </a:ext>
            </a:extLst>
          </p:cNvPr>
          <p:cNvCxnSpPr/>
          <p:nvPr/>
        </p:nvCxnSpPr>
        <p:spPr>
          <a:xfrm flipV="1">
            <a:off x="2426650" y="4689472"/>
            <a:ext cx="786727"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C06C1D04-E532-454F-8F19-16608013B6E2}"/>
                  </a:ext>
                </a:extLst>
              </p:cNvPr>
              <p:cNvSpPr/>
              <p:nvPr/>
            </p:nvSpPr>
            <p:spPr>
              <a:xfrm>
                <a:off x="6002555" y="2732465"/>
                <a:ext cx="1157816" cy="505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ea typeface="ＭＳ ゴシック" panose="020B0609070205080204" pitchFamily="49" charset="-128"/>
                        </a:rPr>
                        <m:t>𝟗</m:t>
                      </m:r>
                      <m:r>
                        <a:rPr lang="en-US" altLang="ja-JP" sz="2400" b="1" i="1" smtClean="0">
                          <a:solidFill>
                            <a:srgbClr val="FF0000"/>
                          </a:solidFill>
                          <a:latin typeface="Cambria Math" panose="02040503050406030204" pitchFamily="18" charset="0"/>
                          <a:ea typeface="ＭＳ ゴシック" panose="020B0609070205080204" pitchFamily="49" charset="-128"/>
                        </a:rPr>
                        <m:t>.</m:t>
                      </m:r>
                      <m:r>
                        <a:rPr lang="en-US" altLang="ja-JP" sz="2400" b="1" i="1" smtClean="0">
                          <a:solidFill>
                            <a:srgbClr val="FF0000"/>
                          </a:solidFill>
                          <a:latin typeface="Cambria Math" panose="02040503050406030204" pitchFamily="18" charset="0"/>
                          <a:ea typeface="ＭＳ ゴシック" panose="020B0609070205080204" pitchFamily="49" charset="-128"/>
                        </a:rPr>
                        <m:t>𝟖</m:t>
                      </m:r>
                      <m:rad>
                        <m:radPr>
                          <m:degHide m:val="on"/>
                          <m:ctrlPr>
                            <a:rPr lang="en-US" altLang="ja-JP" sz="2400" b="1" i="1" smtClean="0">
                              <a:solidFill>
                                <a:srgbClr val="FF0000"/>
                              </a:solidFill>
                              <a:latin typeface="Cambria Math" panose="02040503050406030204" pitchFamily="18" charset="0"/>
                              <a:ea typeface="ＭＳ ゴシック" panose="020B0609070205080204" pitchFamily="49" charset="-128"/>
                            </a:rPr>
                          </m:ctrlPr>
                        </m:radPr>
                        <m:deg/>
                        <m:e>
                          <m:r>
                            <a:rPr lang="en-US" altLang="ja-JP" sz="2400" b="1" i="1" smtClean="0">
                              <a:solidFill>
                                <a:srgbClr val="FF0000"/>
                              </a:solidFill>
                              <a:latin typeface="Cambria Math" panose="02040503050406030204" pitchFamily="18" charset="0"/>
                              <a:ea typeface="ＭＳ ゴシック" panose="020B0609070205080204" pitchFamily="49" charset="-128"/>
                            </a:rPr>
                            <m:t>𝟑</m:t>
                          </m:r>
                        </m:e>
                      </m:rad>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1" name="正方形/長方形 20">
                <a:extLst>
                  <a:ext uri="{FF2B5EF4-FFF2-40B4-BE49-F238E27FC236}">
                    <a16:creationId xmlns:a16="http://schemas.microsoft.com/office/drawing/2014/main" id="{C06C1D04-E532-454F-8F19-16608013B6E2}"/>
                  </a:ext>
                </a:extLst>
              </p:cNvPr>
              <p:cNvSpPr>
                <a:spLocks noRot="1" noChangeAspect="1" noMove="1" noResize="1" noEditPoints="1" noAdjustHandles="1" noChangeArrowheads="1" noChangeShapeType="1" noTextEdit="1"/>
              </p:cNvSpPr>
              <p:nvPr/>
            </p:nvSpPr>
            <p:spPr>
              <a:xfrm>
                <a:off x="6002555" y="2732465"/>
                <a:ext cx="1157816" cy="505203"/>
              </a:xfrm>
              <a:prstGeom prst="rect">
                <a:avLst/>
              </a:prstGeom>
              <a:blipFill>
                <a:blip r:embed="rId9"/>
                <a:stretch>
                  <a:fillRect/>
                </a:stretch>
              </a:blipFill>
            </p:spPr>
            <p:txBody>
              <a:bodyPr/>
              <a:lstStyle/>
              <a:p>
                <a:r>
                  <a:rPr lang="ja-JP" altLang="en-US">
                    <a:noFill/>
                  </a:rPr>
                  <a:t> </a:t>
                </a:r>
              </a:p>
            </p:txBody>
          </p:sp>
        </mc:Fallback>
      </mc:AlternateContent>
      <p:cxnSp>
        <p:nvCxnSpPr>
          <p:cNvPr id="22" name="直線矢印コネクタ 21">
            <a:extLst>
              <a:ext uri="{FF2B5EF4-FFF2-40B4-BE49-F238E27FC236}">
                <a16:creationId xmlns:a16="http://schemas.microsoft.com/office/drawing/2014/main" id="{47A8E3EC-66EC-4DBF-84A3-F1D70B2D4865}"/>
              </a:ext>
            </a:extLst>
          </p:cNvPr>
          <p:cNvCxnSpPr/>
          <p:nvPr/>
        </p:nvCxnSpPr>
        <p:spPr>
          <a:xfrm flipV="1">
            <a:off x="5858885" y="3422172"/>
            <a:ext cx="786727"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正方形/長方形 22">
                <a:extLst>
                  <a:ext uri="{FF2B5EF4-FFF2-40B4-BE49-F238E27FC236}">
                    <a16:creationId xmlns:a16="http://schemas.microsoft.com/office/drawing/2014/main" id="{3FE01872-BE00-4D79-9F41-D99F50AD8A63}"/>
                  </a:ext>
                </a:extLst>
              </p:cNvPr>
              <p:cNvSpPr/>
              <p:nvPr/>
            </p:nvSpPr>
            <p:spPr>
              <a:xfrm>
                <a:off x="4599505" y="2591337"/>
                <a:ext cx="10631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ea typeface="ＭＳ ゴシック" panose="020B0609070205080204" pitchFamily="49" charset="-128"/>
                        </a:rPr>
                        <m:t>𝟏</m:t>
                      </m:r>
                      <m:r>
                        <a:rPr lang="en-US" altLang="ja-JP" sz="3600" b="1" i="1" smtClean="0">
                          <a:solidFill>
                            <a:srgbClr val="FF0000"/>
                          </a:solidFill>
                          <a:latin typeface="Cambria Math" panose="02040503050406030204" pitchFamily="18" charset="0"/>
                          <a:ea typeface="ＭＳ ゴシック" panose="020B0609070205080204" pitchFamily="49" charset="-128"/>
                        </a:rPr>
                        <m:t>.</m:t>
                      </m:r>
                      <m:r>
                        <a:rPr lang="en-US" altLang="ja-JP" sz="3600" b="1" i="1" smtClean="0">
                          <a:solidFill>
                            <a:srgbClr val="FF0000"/>
                          </a:solidFill>
                          <a:latin typeface="Cambria Math" panose="02040503050406030204" pitchFamily="18" charset="0"/>
                          <a:ea typeface="ＭＳ ゴシック" panose="020B0609070205080204" pitchFamily="49" charset="-128"/>
                        </a:rPr>
                        <m:t>𝟎</m:t>
                      </m:r>
                    </m:oMath>
                  </m:oMathPara>
                </a14:m>
                <a:endParaRPr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3" name="正方形/長方形 22">
                <a:extLst>
                  <a:ext uri="{FF2B5EF4-FFF2-40B4-BE49-F238E27FC236}">
                    <a16:creationId xmlns:a16="http://schemas.microsoft.com/office/drawing/2014/main" id="{3FE01872-BE00-4D79-9F41-D99F50AD8A63}"/>
                  </a:ext>
                </a:extLst>
              </p:cNvPr>
              <p:cNvSpPr>
                <a:spLocks noRot="1" noChangeAspect="1" noMove="1" noResize="1" noEditPoints="1" noAdjustHandles="1" noChangeArrowheads="1" noChangeShapeType="1" noTextEdit="1"/>
              </p:cNvSpPr>
              <p:nvPr/>
            </p:nvSpPr>
            <p:spPr>
              <a:xfrm>
                <a:off x="4599505" y="2591337"/>
                <a:ext cx="1063112" cy="646331"/>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正方形/長方形 23">
                <a:extLst>
                  <a:ext uri="{FF2B5EF4-FFF2-40B4-BE49-F238E27FC236}">
                    <a16:creationId xmlns:a16="http://schemas.microsoft.com/office/drawing/2014/main" id="{84E0FA2D-0A8C-4DBC-A440-FF899D2BCD48}"/>
                  </a:ext>
                </a:extLst>
              </p:cNvPr>
              <p:cNvSpPr/>
              <p:nvPr/>
            </p:nvSpPr>
            <p:spPr>
              <a:xfrm>
                <a:off x="5254328" y="4869777"/>
                <a:ext cx="1157816" cy="505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ea typeface="ＭＳ ゴシック" panose="020B0609070205080204" pitchFamily="49" charset="-128"/>
                        </a:rPr>
                        <m:t>𝟗</m:t>
                      </m:r>
                      <m:r>
                        <a:rPr lang="en-US" altLang="ja-JP" sz="2400" b="1" i="1" smtClean="0">
                          <a:solidFill>
                            <a:srgbClr val="FF0000"/>
                          </a:solidFill>
                          <a:latin typeface="Cambria Math" panose="02040503050406030204" pitchFamily="18" charset="0"/>
                          <a:ea typeface="ＭＳ ゴシック" panose="020B0609070205080204" pitchFamily="49" charset="-128"/>
                        </a:rPr>
                        <m:t>.</m:t>
                      </m:r>
                      <m:r>
                        <a:rPr lang="en-US" altLang="ja-JP" sz="2400" b="1" i="1" smtClean="0">
                          <a:solidFill>
                            <a:srgbClr val="FF0000"/>
                          </a:solidFill>
                          <a:latin typeface="Cambria Math" panose="02040503050406030204" pitchFamily="18" charset="0"/>
                          <a:ea typeface="ＭＳ ゴシック" panose="020B0609070205080204" pitchFamily="49" charset="-128"/>
                        </a:rPr>
                        <m:t>𝟖</m:t>
                      </m:r>
                      <m:rad>
                        <m:radPr>
                          <m:degHide m:val="on"/>
                          <m:ctrlPr>
                            <a:rPr lang="en-US" altLang="ja-JP" sz="2400" b="1" i="1" smtClean="0">
                              <a:solidFill>
                                <a:srgbClr val="FF0000"/>
                              </a:solidFill>
                              <a:latin typeface="Cambria Math" panose="02040503050406030204" pitchFamily="18" charset="0"/>
                              <a:ea typeface="ＭＳ ゴシック" panose="020B0609070205080204" pitchFamily="49" charset="-128"/>
                            </a:rPr>
                          </m:ctrlPr>
                        </m:radPr>
                        <m:deg/>
                        <m:e>
                          <m:r>
                            <a:rPr lang="en-US" altLang="ja-JP" sz="2400" b="1" i="1" smtClean="0">
                              <a:solidFill>
                                <a:srgbClr val="FF0000"/>
                              </a:solidFill>
                              <a:latin typeface="Cambria Math" panose="02040503050406030204" pitchFamily="18" charset="0"/>
                              <a:ea typeface="ＭＳ ゴシック" panose="020B0609070205080204" pitchFamily="49" charset="-128"/>
                            </a:rPr>
                            <m:t>𝟑</m:t>
                          </m:r>
                        </m:e>
                      </m:rad>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4" name="正方形/長方形 23">
                <a:extLst>
                  <a:ext uri="{FF2B5EF4-FFF2-40B4-BE49-F238E27FC236}">
                    <a16:creationId xmlns:a16="http://schemas.microsoft.com/office/drawing/2014/main" id="{84E0FA2D-0A8C-4DBC-A440-FF899D2BCD48}"/>
                  </a:ext>
                </a:extLst>
              </p:cNvPr>
              <p:cNvSpPr>
                <a:spLocks noRot="1" noChangeAspect="1" noMove="1" noResize="1" noEditPoints="1" noAdjustHandles="1" noChangeArrowheads="1" noChangeShapeType="1" noTextEdit="1"/>
              </p:cNvSpPr>
              <p:nvPr/>
            </p:nvSpPr>
            <p:spPr>
              <a:xfrm>
                <a:off x="5254328" y="4869777"/>
                <a:ext cx="1157816" cy="505203"/>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正方形/長方形 24">
                <a:extLst>
                  <a:ext uri="{FF2B5EF4-FFF2-40B4-BE49-F238E27FC236}">
                    <a16:creationId xmlns:a16="http://schemas.microsoft.com/office/drawing/2014/main" id="{0D6B8F8F-A3AF-4BED-BF91-AB42279BF4FC}"/>
                  </a:ext>
                </a:extLst>
              </p:cNvPr>
              <p:cNvSpPr/>
              <p:nvPr/>
            </p:nvSpPr>
            <p:spPr>
              <a:xfrm>
                <a:off x="7446979" y="3873421"/>
                <a:ext cx="10631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ea typeface="ＭＳ ゴシック" panose="020B0609070205080204" pitchFamily="49" charset="-128"/>
                        </a:rPr>
                        <m:t>𝟐</m:t>
                      </m:r>
                      <m:r>
                        <a:rPr lang="en-US" altLang="ja-JP" sz="3600" b="1" i="1" smtClean="0">
                          <a:solidFill>
                            <a:srgbClr val="FF0000"/>
                          </a:solidFill>
                          <a:latin typeface="Cambria Math" panose="02040503050406030204" pitchFamily="18" charset="0"/>
                          <a:ea typeface="ＭＳ ゴシック" panose="020B0609070205080204" pitchFamily="49" charset="-128"/>
                        </a:rPr>
                        <m:t>.</m:t>
                      </m:r>
                      <m:r>
                        <a:rPr lang="en-US" altLang="ja-JP" sz="3600" b="1" i="1" smtClean="0">
                          <a:solidFill>
                            <a:srgbClr val="FF0000"/>
                          </a:solidFill>
                          <a:latin typeface="Cambria Math" panose="02040503050406030204" pitchFamily="18" charset="0"/>
                          <a:ea typeface="ＭＳ ゴシック" panose="020B0609070205080204" pitchFamily="49" charset="-128"/>
                        </a:rPr>
                        <m:t>𝟎</m:t>
                      </m:r>
                    </m:oMath>
                  </m:oMathPara>
                </a14:m>
                <a:endParaRPr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5" name="正方形/長方形 24">
                <a:extLst>
                  <a:ext uri="{FF2B5EF4-FFF2-40B4-BE49-F238E27FC236}">
                    <a16:creationId xmlns:a16="http://schemas.microsoft.com/office/drawing/2014/main" id="{0D6B8F8F-A3AF-4BED-BF91-AB42279BF4FC}"/>
                  </a:ext>
                </a:extLst>
              </p:cNvPr>
              <p:cNvSpPr>
                <a:spLocks noRot="1" noChangeAspect="1" noMove="1" noResize="1" noEditPoints="1" noAdjustHandles="1" noChangeArrowheads="1" noChangeShapeType="1" noTextEdit="1"/>
              </p:cNvSpPr>
              <p:nvPr/>
            </p:nvSpPr>
            <p:spPr>
              <a:xfrm>
                <a:off x="7446979" y="3873421"/>
                <a:ext cx="1063112" cy="646331"/>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正方形/長方形 25">
                <a:extLst>
                  <a:ext uri="{FF2B5EF4-FFF2-40B4-BE49-F238E27FC236}">
                    <a16:creationId xmlns:a16="http://schemas.microsoft.com/office/drawing/2014/main" id="{E7C253E6-9D08-406B-A25E-CC2D7349A81C}"/>
                  </a:ext>
                </a:extLst>
              </p:cNvPr>
              <p:cNvSpPr/>
              <p:nvPr/>
            </p:nvSpPr>
            <p:spPr>
              <a:xfrm>
                <a:off x="7401570" y="5101063"/>
                <a:ext cx="140775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ea typeface="ＭＳ ゴシック" panose="020B0609070205080204" pitchFamily="49" charset="-128"/>
                        </a:rPr>
                        <m:t>−</m:t>
                      </m:r>
                      <m:r>
                        <a:rPr lang="en-US" altLang="ja-JP" sz="3600" b="1" i="1" smtClean="0">
                          <a:solidFill>
                            <a:srgbClr val="FF0000"/>
                          </a:solidFill>
                          <a:latin typeface="Cambria Math" panose="02040503050406030204" pitchFamily="18" charset="0"/>
                          <a:ea typeface="ＭＳ ゴシック" panose="020B0609070205080204" pitchFamily="49" charset="-128"/>
                        </a:rPr>
                        <m:t>𝟗</m:t>
                      </m:r>
                      <m:r>
                        <a:rPr lang="en-US" altLang="ja-JP" sz="3600" b="1" i="1" smtClean="0">
                          <a:solidFill>
                            <a:srgbClr val="FF0000"/>
                          </a:solidFill>
                          <a:latin typeface="Cambria Math" panose="02040503050406030204" pitchFamily="18" charset="0"/>
                          <a:ea typeface="ＭＳ ゴシック" panose="020B0609070205080204" pitchFamily="49" charset="-128"/>
                        </a:rPr>
                        <m:t>.</m:t>
                      </m:r>
                      <m:r>
                        <a:rPr lang="en-US" altLang="ja-JP" sz="3600" b="1" i="1" smtClean="0">
                          <a:solidFill>
                            <a:srgbClr val="FF0000"/>
                          </a:solidFill>
                          <a:latin typeface="Cambria Math" panose="02040503050406030204" pitchFamily="18" charset="0"/>
                          <a:ea typeface="ＭＳ ゴシック" panose="020B0609070205080204" pitchFamily="49" charset="-128"/>
                        </a:rPr>
                        <m:t>𝟖</m:t>
                      </m:r>
                    </m:oMath>
                  </m:oMathPara>
                </a14:m>
                <a:endParaRPr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6" name="正方形/長方形 25">
                <a:extLst>
                  <a:ext uri="{FF2B5EF4-FFF2-40B4-BE49-F238E27FC236}">
                    <a16:creationId xmlns:a16="http://schemas.microsoft.com/office/drawing/2014/main" id="{E7C253E6-9D08-406B-A25E-CC2D7349A81C}"/>
                  </a:ext>
                </a:extLst>
              </p:cNvPr>
              <p:cNvSpPr>
                <a:spLocks noRot="1" noChangeAspect="1" noMove="1" noResize="1" noEditPoints="1" noAdjustHandles="1" noChangeArrowheads="1" noChangeShapeType="1" noTextEdit="1"/>
              </p:cNvSpPr>
              <p:nvPr/>
            </p:nvSpPr>
            <p:spPr>
              <a:xfrm>
                <a:off x="7401570" y="5101063"/>
                <a:ext cx="1407757" cy="646331"/>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正方形/長方形 26">
                <a:extLst>
                  <a:ext uri="{FF2B5EF4-FFF2-40B4-BE49-F238E27FC236}">
                    <a16:creationId xmlns:a16="http://schemas.microsoft.com/office/drawing/2014/main" id="{7F2B25ED-B067-4132-B257-8A76F8F0B6A9}"/>
                  </a:ext>
                </a:extLst>
              </p:cNvPr>
              <p:cNvSpPr/>
              <p:nvPr/>
            </p:nvSpPr>
            <p:spPr>
              <a:xfrm>
                <a:off x="9274694" y="3843389"/>
                <a:ext cx="1157816" cy="505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ea typeface="ＭＳ ゴシック" panose="020B0609070205080204" pitchFamily="49" charset="-128"/>
                        </a:rPr>
                        <m:t>𝟗</m:t>
                      </m:r>
                      <m:r>
                        <a:rPr lang="en-US" altLang="ja-JP" sz="2400" b="1" i="1" smtClean="0">
                          <a:solidFill>
                            <a:srgbClr val="FF0000"/>
                          </a:solidFill>
                          <a:latin typeface="Cambria Math" panose="02040503050406030204" pitchFamily="18" charset="0"/>
                          <a:ea typeface="ＭＳ ゴシック" panose="020B0609070205080204" pitchFamily="49" charset="-128"/>
                        </a:rPr>
                        <m:t>.</m:t>
                      </m:r>
                      <m:r>
                        <a:rPr lang="en-US" altLang="ja-JP" sz="2400" b="1" i="1" smtClean="0">
                          <a:solidFill>
                            <a:srgbClr val="FF0000"/>
                          </a:solidFill>
                          <a:latin typeface="Cambria Math" panose="02040503050406030204" pitchFamily="18" charset="0"/>
                          <a:ea typeface="ＭＳ ゴシック" panose="020B0609070205080204" pitchFamily="49" charset="-128"/>
                        </a:rPr>
                        <m:t>𝟖</m:t>
                      </m:r>
                      <m:rad>
                        <m:radPr>
                          <m:degHide m:val="on"/>
                          <m:ctrlPr>
                            <a:rPr lang="en-US" altLang="ja-JP" sz="2400" b="1" i="1" smtClean="0">
                              <a:solidFill>
                                <a:srgbClr val="FF0000"/>
                              </a:solidFill>
                              <a:latin typeface="Cambria Math" panose="02040503050406030204" pitchFamily="18" charset="0"/>
                              <a:ea typeface="ＭＳ ゴシック" panose="020B0609070205080204" pitchFamily="49" charset="-128"/>
                            </a:rPr>
                          </m:ctrlPr>
                        </m:radPr>
                        <m:deg/>
                        <m:e>
                          <m:r>
                            <a:rPr lang="en-US" altLang="ja-JP" sz="2400" b="1" i="1" smtClean="0">
                              <a:solidFill>
                                <a:srgbClr val="FF0000"/>
                              </a:solidFill>
                              <a:latin typeface="Cambria Math" panose="02040503050406030204" pitchFamily="18" charset="0"/>
                              <a:ea typeface="ＭＳ ゴシック" panose="020B0609070205080204" pitchFamily="49" charset="-128"/>
                            </a:rPr>
                            <m:t>𝟑</m:t>
                          </m:r>
                        </m:e>
                      </m:rad>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7" name="正方形/長方形 26">
                <a:extLst>
                  <a:ext uri="{FF2B5EF4-FFF2-40B4-BE49-F238E27FC236}">
                    <a16:creationId xmlns:a16="http://schemas.microsoft.com/office/drawing/2014/main" id="{7F2B25ED-B067-4132-B257-8A76F8F0B6A9}"/>
                  </a:ext>
                </a:extLst>
              </p:cNvPr>
              <p:cNvSpPr>
                <a:spLocks noRot="1" noChangeAspect="1" noMove="1" noResize="1" noEditPoints="1" noAdjustHandles="1" noChangeArrowheads="1" noChangeShapeType="1" noTextEdit="1"/>
              </p:cNvSpPr>
              <p:nvPr/>
            </p:nvSpPr>
            <p:spPr>
              <a:xfrm>
                <a:off x="9274694" y="3843389"/>
                <a:ext cx="1157816" cy="505203"/>
              </a:xfrm>
              <a:prstGeom prst="rect">
                <a:avLst/>
              </a:prstGeom>
              <a:blipFill>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正方形/長方形 27">
                <a:extLst>
                  <a:ext uri="{FF2B5EF4-FFF2-40B4-BE49-F238E27FC236}">
                    <a16:creationId xmlns:a16="http://schemas.microsoft.com/office/drawing/2014/main" id="{A98C296D-7032-4D8B-9525-CDEF650933E3}"/>
                  </a:ext>
                </a:extLst>
              </p:cNvPr>
              <p:cNvSpPr/>
              <p:nvPr/>
            </p:nvSpPr>
            <p:spPr>
              <a:xfrm>
                <a:off x="9417290" y="5374980"/>
                <a:ext cx="1338828"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ea typeface="ＭＳ ゴシック" panose="020B0609070205080204" pitchFamily="49" charset="-128"/>
                        </a:rPr>
                        <m:t>𝟏𝟗</m:t>
                      </m:r>
                      <m:r>
                        <a:rPr lang="en-US" altLang="ja-JP" sz="3600" b="1" i="1" smtClean="0">
                          <a:solidFill>
                            <a:srgbClr val="FF0000"/>
                          </a:solidFill>
                          <a:latin typeface="Cambria Math" panose="02040503050406030204" pitchFamily="18" charset="0"/>
                          <a:ea typeface="ＭＳ ゴシック" panose="020B0609070205080204" pitchFamily="49" charset="-128"/>
                        </a:rPr>
                        <m:t>.</m:t>
                      </m:r>
                      <m:r>
                        <a:rPr lang="en-US" altLang="ja-JP" sz="3600" b="1" i="1" smtClean="0">
                          <a:solidFill>
                            <a:srgbClr val="FF0000"/>
                          </a:solidFill>
                          <a:latin typeface="Cambria Math" panose="02040503050406030204" pitchFamily="18" charset="0"/>
                          <a:ea typeface="ＭＳ ゴシック" panose="020B0609070205080204" pitchFamily="49" charset="-128"/>
                        </a:rPr>
                        <m:t>𝟔</m:t>
                      </m:r>
                    </m:oMath>
                  </m:oMathPara>
                </a14:m>
                <a:endParaRPr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8" name="正方形/長方形 27">
                <a:extLst>
                  <a:ext uri="{FF2B5EF4-FFF2-40B4-BE49-F238E27FC236}">
                    <a16:creationId xmlns:a16="http://schemas.microsoft.com/office/drawing/2014/main" id="{A98C296D-7032-4D8B-9525-CDEF650933E3}"/>
                  </a:ext>
                </a:extLst>
              </p:cNvPr>
              <p:cNvSpPr>
                <a:spLocks noRot="1" noChangeAspect="1" noMove="1" noResize="1" noEditPoints="1" noAdjustHandles="1" noChangeArrowheads="1" noChangeShapeType="1" noTextEdit="1"/>
              </p:cNvSpPr>
              <p:nvPr/>
            </p:nvSpPr>
            <p:spPr>
              <a:xfrm>
                <a:off x="9417290" y="5374980"/>
                <a:ext cx="1338828" cy="646331"/>
              </a:xfrm>
              <a:prstGeom prst="rect">
                <a:avLst/>
              </a:prstGeom>
              <a:blipFill>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正方形/長方形 28">
                <a:extLst>
                  <a:ext uri="{FF2B5EF4-FFF2-40B4-BE49-F238E27FC236}">
                    <a16:creationId xmlns:a16="http://schemas.microsoft.com/office/drawing/2014/main" id="{7B839F3E-4A67-4EAF-ABFC-3B91987BE069}"/>
                  </a:ext>
                </a:extLst>
              </p:cNvPr>
              <p:cNvSpPr/>
              <p:nvPr/>
            </p:nvSpPr>
            <p:spPr>
              <a:xfrm>
                <a:off x="8189543" y="2906371"/>
                <a:ext cx="1393458" cy="505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ea typeface="ＭＳ ゴシック" panose="020B0609070205080204" pitchFamily="49" charset="-128"/>
                        </a:rPr>
                        <m:t>𝟏𝟗</m:t>
                      </m:r>
                      <m:r>
                        <a:rPr lang="en-US" altLang="ja-JP" sz="2400" b="1" i="1" smtClean="0">
                          <a:solidFill>
                            <a:srgbClr val="FF0000"/>
                          </a:solidFill>
                          <a:latin typeface="Cambria Math" panose="02040503050406030204" pitchFamily="18" charset="0"/>
                          <a:ea typeface="ＭＳ ゴシック" panose="020B0609070205080204" pitchFamily="49" charset="-128"/>
                        </a:rPr>
                        <m:t>.</m:t>
                      </m:r>
                      <m:r>
                        <a:rPr lang="en-US" altLang="ja-JP" sz="2400" b="1" i="1" smtClean="0">
                          <a:solidFill>
                            <a:srgbClr val="FF0000"/>
                          </a:solidFill>
                          <a:latin typeface="Cambria Math" panose="02040503050406030204" pitchFamily="18" charset="0"/>
                          <a:ea typeface="ＭＳ ゴシック" panose="020B0609070205080204" pitchFamily="49" charset="-128"/>
                        </a:rPr>
                        <m:t>𝟔</m:t>
                      </m:r>
                      <m:rad>
                        <m:radPr>
                          <m:degHide m:val="on"/>
                          <m:ctrlPr>
                            <a:rPr lang="en-US" altLang="ja-JP" sz="2400" b="1" i="1" smtClean="0">
                              <a:solidFill>
                                <a:srgbClr val="FF0000"/>
                              </a:solidFill>
                              <a:latin typeface="Cambria Math" panose="02040503050406030204" pitchFamily="18" charset="0"/>
                              <a:ea typeface="ＭＳ ゴシック" panose="020B0609070205080204" pitchFamily="49" charset="-128"/>
                            </a:rPr>
                          </m:ctrlPr>
                        </m:radPr>
                        <m:deg/>
                        <m:e>
                          <m:r>
                            <a:rPr lang="en-US" altLang="ja-JP" sz="2400" b="1" i="1" smtClean="0">
                              <a:solidFill>
                                <a:srgbClr val="FF0000"/>
                              </a:solidFill>
                              <a:latin typeface="Cambria Math" panose="02040503050406030204" pitchFamily="18" charset="0"/>
                              <a:ea typeface="ＭＳ ゴシック" panose="020B0609070205080204" pitchFamily="49" charset="-128"/>
                            </a:rPr>
                            <m:t>𝟑</m:t>
                          </m:r>
                        </m:e>
                      </m:rad>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9" name="正方形/長方形 28">
                <a:extLst>
                  <a:ext uri="{FF2B5EF4-FFF2-40B4-BE49-F238E27FC236}">
                    <a16:creationId xmlns:a16="http://schemas.microsoft.com/office/drawing/2014/main" id="{7B839F3E-4A67-4EAF-ABFC-3B91987BE069}"/>
                  </a:ext>
                </a:extLst>
              </p:cNvPr>
              <p:cNvSpPr>
                <a:spLocks noRot="1" noChangeAspect="1" noMove="1" noResize="1" noEditPoints="1" noAdjustHandles="1" noChangeArrowheads="1" noChangeShapeType="1" noTextEdit="1"/>
              </p:cNvSpPr>
              <p:nvPr/>
            </p:nvSpPr>
            <p:spPr>
              <a:xfrm>
                <a:off x="8189543" y="2906371"/>
                <a:ext cx="1393458" cy="505203"/>
              </a:xfrm>
              <a:prstGeom prst="rect">
                <a:avLst/>
              </a:prstGeom>
              <a:blipFill>
                <a:blip r:embed="rId16"/>
                <a:stretch>
                  <a:fillRect/>
                </a:stretch>
              </a:blipFill>
            </p:spPr>
            <p:txBody>
              <a:bodyPr/>
              <a:lstStyle/>
              <a:p>
                <a:r>
                  <a:rPr lang="ja-JP" altLang="en-US">
                    <a:noFill/>
                  </a:rPr>
                  <a:t> </a:t>
                </a:r>
              </a:p>
            </p:txBody>
          </p:sp>
        </mc:Fallback>
      </mc:AlternateContent>
      <p:sp>
        <p:nvSpPr>
          <p:cNvPr id="30" name="正方形/長方形 29">
            <a:extLst>
              <a:ext uri="{FF2B5EF4-FFF2-40B4-BE49-F238E27FC236}">
                <a16:creationId xmlns:a16="http://schemas.microsoft.com/office/drawing/2014/main" id="{6EC803AA-7292-4058-80A8-C6E2377F5FDC}"/>
              </a:ext>
            </a:extLst>
          </p:cNvPr>
          <p:cNvSpPr/>
          <p:nvPr/>
        </p:nvSpPr>
        <p:spPr>
          <a:xfrm>
            <a:off x="7707900" y="5698067"/>
            <a:ext cx="1107996" cy="369332"/>
          </a:xfrm>
          <a:prstGeom prst="rect">
            <a:avLst/>
          </a:prstGeom>
        </p:spPr>
        <p:txBody>
          <a:bodyPr wrap="none">
            <a:spAutoFit/>
          </a:bodyPr>
          <a:lstStyle/>
          <a:p>
            <a:r>
              <a:rPr lang="ja-JP" altLang="en-US" dirty="0">
                <a:ea typeface="HG丸ｺﾞｼｯｸM-PRO" panose="020F0600000000000000" pitchFamily="50" charset="-128"/>
              </a:rPr>
              <a:t>鉛直成分</a:t>
            </a:r>
          </a:p>
        </p:txBody>
      </p:sp>
      <p:sp>
        <p:nvSpPr>
          <p:cNvPr id="31" name="正方形/長方形 30">
            <a:extLst>
              <a:ext uri="{FF2B5EF4-FFF2-40B4-BE49-F238E27FC236}">
                <a16:creationId xmlns:a16="http://schemas.microsoft.com/office/drawing/2014/main" id="{CCC9DA7A-C1A2-4EFB-85AA-62F0DDEFD19B}"/>
              </a:ext>
            </a:extLst>
          </p:cNvPr>
          <p:cNvSpPr/>
          <p:nvPr/>
        </p:nvSpPr>
        <p:spPr>
          <a:xfrm>
            <a:off x="9361033" y="3505135"/>
            <a:ext cx="1107996" cy="369332"/>
          </a:xfrm>
          <a:prstGeom prst="rect">
            <a:avLst/>
          </a:prstGeom>
        </p:spPr>
        <p:txBody>
          <a:bodyPr wrap="none">
            <a:spAutoFit/>
          </a:bodyPr>
          <a:lstStyle/>
          <a:p>
            <a:r>
              <a:rPr lang="ja-JP" altLang="en-US" dirty="0">
                <a:ea typeface="HG丸ｺﾞｼｯｸM-PRO" panose="020F0600000000000000" pitchFamily="50" charset="-128"/>
              </a:rPr>
              <a:t>水平成分</a:t>
            </a:r>
          </a:p>
        </p:txBody>
      </p:sp>
    </p:spTree>
    <p:extLst>
      <p:ext uri="{BB962C8B-B14F-4D97-AF65-F5344CB8AC3E}">
        <p14:creationId xmlns:p14="http://schemas.microsoft.com/office/powerpoint/2010/main" val="167159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6"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４．斜方投射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37</a:t>
            </a:fld>
            <a:endParaRPr kumimoji="1" lang="ja-JP" altLang="en-US"/>
          </a:p>
        </p:txBody>
      </p:sp>
      <p:sp>
        <p:nvSpPr>
          <p:cNvPr id="8" name="コンテンツ プレースホルダー 2">
            <a:extLst>
              <a:ext uri="{FF2B5EF4-FFF2-40B4-BE49-F238E27FC236}">
                <a16:creationId xmlns:a16="http://schemas.microsoft.com/office/drawing/2014/main" id="{158ECB3E-FC71-49C9-82B7-49A25E790CC0}"/>
              </a:ext>
            </a:extLst>
          </p:cNvPr>
          <p:cNvSpPr txBox="1">
            <a:spLocks/>
          </p:cNvSpPr>
          <p:nvPr/>
        </p:nvSpPr>
        <p:spPr>
          <a:xfrm>
            <a:off x="216042" y="860867"/>
            <a:ext cx="11541125" cy="1363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a:t>問１　地表面から仰角</a:t>
            </a:r>
            <a:r>
              <a:rPr lang="en-US" altLang="ja-JP" sz="2400"/>
              <a:t>60</a:t>
            </a:r>
            <a:r>
              <a:rPr lang="ja-JP" altLang="en-US" sz="2400"/>
              <a:t>度、初速度</a:t>
            </a:r>
            <a:r>
              <a:rPr lang="en-US" altLang="ja-JP" sz="2400"/>
              <a:t>20[m/s]</a:t>
            </a:r>
            <a:r>
              <a:rPr lang="ja-JP" altLang="en-US" sz="2400"/>
              <a:t>で物体を投げ出した。√はそのままでよい。重力加速度の大きさを</a:t>
            </a:r>
            <a:r>
              <a:rPr lang="en-US" altLang="ja-JP" sz="2400"/>
              <a:t>9.8[m/s</a:t>
            </a:r>
            <a:r>
              <a:rPr lang="en-US" altLang="ja-JP" sz="2400" baseline="30000"/>
              <a:t>2</a:t>
            </a:r>
            <a:r>
              <a:rPr lang="en-US" altLang="ja-JP" sz="2400"/>
              <a:t>]</a:t>
            </a:r>
            <a:r>
              <a:rPr lang="ja-JP" altLang="en-US" sz="2400"/>
              <a:t>とする。</a:t>
            </a:r>
          </a:p>
          <a:p>
            <a:pPr marL="0" indent="0">
              <a:buFont typeface="Arial" panose="020B0604020202020204" pitchFamily="34" charset="0"/>
              <a:buNone/>
            </a:pPr>
            <a:r>
              <a:rPr lang="ja-JP" altLang="en-US" sz="2400"/>
              <a:t>（１）最高点の地面から高さを求めなさい。</a:t>
            </a:r>
            <a:endParaRPr lang="ja-JP" altLang="en-US" sz="2400" dirty="0"/>
          </a:p>
        </p:txBody>
      </p:sp>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02E41F73-07DC-4D01-BF65-3AC9730FB69E}"/>
                  </a:ext>
                </a:extLst>
              </p:cNvPr>
              <p:cNvSpPr/>
              <p:nvPr/>
            </p:nvSpPr>
            <p:spPr>
              <a:xfrm>
                <a:off x="216042" y="4289294"/>
                <a:ext cx="1327799" cy="6428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chemeClr val="tx1"/>
                          </a:solidFill>
                          <a:latin typeface="Cambria Math" panose="02040503050406030204" pitchFamily="18" charset="0"/>
                          <a:ea typeface="ＭＳ ゴシック" panose="020B0609070205080204" pitchFamily="49" charset="-128"/>
                        </a:rPr>
                        <m:t>𝟏𝟎</m:t>
                      </m:r>
                      <m:rad>
                        <m:radPr>
                          <m:degHide m:val="on"/>
                          <m:ctrlPr>
                            <a:rPr lang="en-US" altLang="ja-JP" sz="3200" b="1" i="1" smtClean="0">
                              <a:solidFill>
                                <a:schemeClr val="tx1"/>
                              </a:solidFill>
                              <a:latin typeface="Cambria Math" panose="02040503050406030204" pitchFamily="18" charset="0"/>
                              <a:ea typeface="ＭＳ ゴシック" panose="020B0609070205080204" pitchFamily="49" charset="-128"/>
                            </a:rPr>
                          </m:ctrlPr>
                        </m:radPr>
                        <m:deg/>
                        <m:e>
                          <m:r>
                            <a:rPr lang="en-US" altLang="ja-JP" sz="3200" b="1" i="1" smtClean="0">
                              <a:solidFill>
                                <a:schemeClr val="tx1"/>
                              </a:solidFill>
                              <a:latin typeface="Cambria Math" panose="02040503050406030204" pitchFamily="18" charset="0"/>
                              <a:ea typeface="ＭＳ ゴシック" panose="020B0609070205080204" pitchFamily="49" charset="-128"/>
                            </a:rPr>
                            <m:t>𝟑</m:t>
                          </m:r>
                        </m:e>
                      </m:rad>
                    </m:oMath>
                  </m:oMathPara>
                </a14:m>
                <a:endParaRPr lang="ja-JP" altLang="en-US" sz="3200" b="1"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9" name="正方形/長方形 8">
                <a:extLst>
                  <a:ext uri="{FF2B5EF4-FFF2-40B4-BE49-F238E27FC236}">
                    <a16:creationId xmlns:a16="http://schemas.microsoft.com/office/drawing/2014/main" id="{02E41F73-07DC-4D01-BF65-3AC9730FB69E}"/>
                  </a:ext>
                </a:extLst>
              </p:cNvPr>
              <p:cNvSpPr>
                <a:spLocks noRot="1" noChangeAspect="1" noMove="1" noResize="1" noEditPoints="1" noAdjustHandles="1" noChangeArrowheads="1" noChangeShapeType="1" noTextEdit="1"/>
              </p:cNvSpPr>
              <p:nvPr/>
            </p:nvSpPr>
            <p:spPr>
              <a:xfrm>
                <a:off x="216042" y="4289294"/>
                <a:ext cx="1327799" cy="642868"/>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CD4E571F-ABF9-4C18-B029-F71808DE2E7F}"/>
                  </a:ext>
                </a:extLst>
              </p:cNvPr>
              <p:cNvSpPr/>
              <p:nvPr/>
            </p:nvSpPr>
            <p:spPr>
              <a:xfrm>
                <a:off x="2039840" y="5997734"/>
                <a:ext cx="891590"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chemeClr val="tx1"/>
                          </a:solidFill>
                          <a:latin typeface="Cambria Math" panose="02040503050406030204" pitchFamily="18" charset="0"/>
                          <a:ea typeface="ＭＳ ゴシック" panose="020B0609070205080204" pitchFamily="49" charset="-128"/>
                        </a:rPr>
                        <m:t>𝟏𝟎</m:t>
                      </m:r>
                    </m:oMath>
                  </m:oMathPara>
                </a14:m>
                <a:endParaRPr lang="ja-JP" altLang="en-US" sz="3600" b="1"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10" name="正方形/長方形 9">
                <a:extLst>
                  <a:ext uri="{FF2B5EF4-FFF2-40B4-BE49-F238E27FC236}">
                    <a16:creationId xmlns:a16="http://schemas.microsoft.com/office/drawing/2014/main" id="{CD4E571F-ABF9-4C18-B029-F71808DE2E7F}"/>
                  </a:ext>
                </a:extLst>
              </p:cNvPr>
              <p:cNvSpPr>
                <a:spLocks noRot="1" noChangeAspect="1" noMove="1" noResize="1" noEditPoints="1" noAdjustHandles="1" noChangeArrowheads="1" noChangeShapeType="1" noTextEdit="1"/>
              </p:cNvSpPr>
              <p:nvPr/>
            </p:nvSpPr>
            <p:spPr>
              <a:xfrm>
                <a:off x="2039840" y="5997734"/>
                <a:ext cx="891590" cy="646331"/>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46E8F15C-4E44-4F26-A06E-4C9B38ED1222}"/>
                  </a:ext>
                </a:extLst>
              </p:cNvPr>
              <p:cNvSpPr/>
              <p:nvPr/>
            </p:nvSpPr>
            <p:spPr>
              <a:xfrm>
                <a:off x="3276415" y="5455047"/>
                <a:ext cx="1380378"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5400" b="1" i="1">
                              <a:solidFill>
                                <a:srgbClr val="FF0000"/>
                              </a:solidFill>
                              <a:latin typeface="Cambria Math" panose="02040503050406030204" pitchFamily="18" charset="0"/>
                            </a:rPr>
                          </m:ctrlPr>
                        </m:sSubPr>
                        <m:e>
                          <m:r>
                            <a:rPr lang="en-US" altLang="ja-JP" sz="5400" b="1" i="1">
                              <a:solidFill>
                                <a:srgbClr val="FF0000"/>
                              </a:solidFill>
                              <a:latin typeface="Cambria Math" panose="02040503050406030204" pitchFamily="18" charset="0"/>
                            </a:rPr>
                            <m:t>𝒗</m:t>
                          </m:r>
                        </m:e>
                        <m:sub>
                          <m:r>
                            <a:rPr lang="en-US" altLang="ja-JP" sz="5400" b="1" i="1">
                              <a:solidFill>
                                <a:srgbClr val="FF0000"/>
                              </a:solidFill>
                              <a:latin typeface="Cambria Math" panose="02040503050406030204" pitchFamily="18" charset="0"/>
                            </a:rPr>
                            <m:t>𝟎</m:t>
                          </m:r>
                          <m:r>
                            <a:rPr lang="en-US" altLang="ja-JP" sz="5400" b="1" i="1">
                              <a:solidFill>
                                <a:srgbClr val="FF0000"/>
                              </a:solidFill>
                              <a:latin typeface="Cambria Math" panose="02040503050406030204" pitchFamily="18" charset="0"/>
                            </a:rPr>
                            <m:t>𝒙</m:t>
                          </m:r>
                        </m:sub>
                      </m:sSub>
                    </m:oMath>
                  </m:oMathPara>
                </a14:m>
                <a:endParaRPr lang="ja-JP" altLang="en-US" sz="5400" dirty="0">
                  <a:ea typeface="HG丸ｺﾞｼｯｸM-PRO" panose="020F0600000000000000" pitchFamily="50" charset="-128"/>
                </a:endParaRPr>
              </a:p>
            </p:txBody>
          </p:sp>
        </mc:Choice>
        <mc:Fallback xmlns="">
          <p:sp>
            <p:nvSpPr>
              <p:cNvPr id="11" name="正方形/長方形 10">
                <a:extLst>
                  <a:ext uri="{FF2B5EF4-FFF2-40B4-BE49-F238E27FC236}">
                    <a16:creationId xmlns:a16="http://schemas.microsoft.com/office/drawing/2014/main" id="{46E8F15C-4E44-4F26-A06E-4C9B38ED1222}"/>
                  </a:ext>
                </a:extLst>
              </p:cNvPr>
              <p:cNvSpPr>
                <a:spLocks noRot="1" noChangeAspect="1" noMove="1" noResize="1" noEditPoints="1" noAdjustHandles="1" noChangeArrowheads="1" noChangeShapeType="1" noTextEdit="1"/>
              </p:cNvSpPr>
              <p:nvPr/>
            </p:nvSpPr>
            <p:spPr>
              <a:xfrm>
                <a:off x="3276415" y="5455047"/>
                <a:ext cx="1380378" cy="923330"/>
              </a:xfrm>
              <a:prstGeom prst="rect">
                <a:avLst/>
              </a:prstGeom>
              <a:blipFill>
                <a:blip r:embed="rId4"/>
                <a:stretch>
                  <a:fillRect/>
                </a:stretch>
              </a:blipFill>
            </p:spPr>
            <p:txBody>
              <a:bodyPr/>
              <a:lstStyle/>
              <a:p>
                <a:r>
                  <a:rPr lang="ja-JP" altLang="en-US">
                    <a:noFill/>
                  </a:rPr>
                  <a:t> </a:t>
                </a:r>
              </a:p>
            </p:txBody>
          </p:sp>
        </mc:Fallback>
      </mc:AlternateContent>
      <p:grpSp>
        <p:nvGrpSpPr>
          <p:cNvPr id="12" name="グループ化 11">
            <a:extLst>
              <a:ext uri="{FF2B5EF4-FFF2-40B4-BE49-F238E27FC236}">
                <a16:creationId xmlns:a16="http://schemas.microsoft.com/office/drawing/2014/main" id="{DAB63C56-BB73-4DF3-B0BF-A905E3AD94CD}"/>
              </a:ext>
            </a:extLst>
          </p:cNvPr>
          <p:cNvGrpSpPr/>
          <p:nvPr/>
        </p:nvGrpSpPr>
        <p:grpSpPr>
          <a:xfrm rot="5400000" flipH="1">
            <a:off x="1332214" y="4037369"/>
            <a:ext cx="2314984" cy="1605752"/>
            <a:chOff x="1320654" y="4348439"/>
            <a:chExt cx="2314984" cy="1605752"/>
          </a:xfrm>
        </p:grpSpPr>
        <p:cxnSp>
          <p:nvCxnSpPr>
            <p:cNvPr id="13" name="直線矢印コネクタ 12">
              <a:extLst>
                <a:ext uri="{FF2B5EF4-FFF2-40B4-BE49-F238E27FC236}">
                  <a16:creationId xmlns:a16="http://schemas.microsoft.com/office/drawing/2014/main" id="{8D6CD48C-93EC-489F-BA62-9A598F16B7B1}"/>
                </a:ext>
              </a:extLst>
            </p:cNvPr>
            <p:cNvCxnSpPr/>
            <p:nvPr/>
          </p:nvCxnSpPr>
          <p:spPr>
            <a:xfrm flipV="1">
              <a:off x="1320654" y="4380776"/>
              <a:ext cx="2293808" cy="1573412"/>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437E82E5-4225-4D3D-9B6A-949E2BA63723}"/>
                </a:ext>
              </a:extLst>
            </p:cNvPr>
            <p:cNvCxnSpPr/>
            <p:nvPr/>
          </p:nvCxnSpPr>
          <p:spPr>
            <a:xfrm flipV="1">
              <a:off x="1320656" y="4348439"/>
              <a:ext cx="0" cy="160574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F496A52F-18A8-4833-8926-565FAF05AAFC}"/>
                </a:ext>
              </a:extLst>
            </p:cNvPr>
            <p:cNvCxnSpPr/>
            <p:nvPr/>
          </p:nvCxnSpPr>
          <p:spPr>
            <a:xfrm flipV="1">
              <a:off x="1320655" y="5954188"/>
              <a:ext cx="2314983" cy="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121340DB-DE86-4F78-9277-F5A532F3A078}"/>
                </a:ext>
              </a:extLst>
            </p:cNvPr>
            <p:cNvCxnSpPr/>
            <p:nvPr/>
          </p:nvCxnSpPr>
          <p:spPr>
            <a:xfrm flipV="1">
              <a:off x="1320655" y="4364603"/>
              <a:ext cx="2314983" cy="3"/>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BCF15793-9BE5-481B-A152-B719BDB08EC1}"/>
                </a:ext>
              </a:extLst>
            </p:cNvPr>
            <p:cNvCxnSpPr/>
            <p:nvPr/>
          </p:nvCxnSpPr>
          <p:spPr>
            <a:xfrm>
              <a:off x="3635637" y="4392763"/>
              <a:ext cx="0" cy="1561425"/>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id="{92256F2B-808E-48D0-9A26-41CE5F19392A}"/>
                  </a:ext>
                </a:extLst>
              </p:cNvPr>
              <p:cNvSpPr/>
              <p:nvPr/>
            </p:nvSpPr>
            <p:spPr>
              <a:xfrm>
                <a:off x="264496" y="3367339"/>
                <a:ext cx="1389996" cy="9996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5400" b="1" i="1" smtClean="0">
                              <a:solidFill>
                                <a:srgbClr val="FF0000"/>
                              </a:solidFill>
                              <a:latin typeface="Cambria Math" panose="02040503050406030204" pitchFamily="18" charset="0"/>
                            </a:rPr>
                          </m:ctrlPr>
                        </m:sSubPr>
                        <m:e>
                          <m:r>
                            <a:rPr lang="en-US" altLang="ja-JP" sz="5400" b="1" i="1">
                              <a:solidFill>
                                <a:srgbClr val="FF0000"/>
                              </a:solidFill>
                              <a:latin typeface="Cambria Math" panose="02040503050406030204" pitchFamily="18" charset="0"/>
                            </a:rPr>
                            <m:t>𝒗</m:t>
                          </m:r>
                        </m:e>
                        <m:sub>
                          <m:r>
                            <a:rPr lang="en-US" altLang="ja-JP" sz="5400" b="1" i="1">
                              <a:solidFill>
                                <a:srgbClr val="FF0000"/>
                              </a:solidFill>
                              <a:latin typeface="Cambria Math" panose="02040503050406030204" pitchFamily="18" charset="0"/>
                            </a:rPr>
                            <m:t>𝟎</m:t>
                          </m:r>
                          <m:r>
                            <a:rPr lang="en-US" altLang="ja-JP" sz="5400" b="1" i="1" smtClean="0">
                              <a:solidFill>
                                <a:srgbClr val="FF0000"/>
                              </a:solidFill>
                              <a:latin typeface="Cambria Math" panose="02040503050406030204" pitchFamily="18" charset="0"/>
                            </a:rPr>
                            <m:t>𝒚</m:t>
                          </m:r>
                        </m:sub>
                      </m:sSub>
                    </m:oMath>
                  </m:oMathPara>
                </a14:m>
                <a:endParaRPr lang="ja-JP" altLang="en-US" sz="5400" dirty="0">
                  <a:ea typeface="HG丸ｺﾞｼｯｸM-PRO" panose="020F0600000000000000" pitchFamily="50" charset="-128"/>
                </a:endParaRPr>
              </a:p>
            </p:txBody>
          </p:sp>
        </mc:Choice>
        <mc:Fallback xmlns="">
          <p:sp>
            <p:nvSpPr>
              <p:cNvPr id="18" name="正方形/長方形 17">
                <a:extLst>
                  <a:ext uri="{FF2B5EF4-FFF2-40B4-BE49-F238E27FC236}">
                    <a16:creationId xmlns:a16="http://schemas.microsoft.com/office/drawing/2014/main" id="{92256F2B-808E-48D0-9A26-41CE5F19392A}"/>
                  </a:ext>
                </a:extLst>
              </p:cNvPr>
              <p:cNvSpPr>
                <a:spLocks noRot="1" noChangeAspect="1" noMove="1" noResize="1" noEditPoints="1" noAdjustHandles="1" noChangeArrowheads="1" noChangeShapeType="1" noTextEdit="1"/>
              </p:cNvSpPr>
              <p:nvPr/>
            </p:nvSpPr>
            <p:spPr>
              <a:xfrm>
                <a:off x="264496" y="3367339"/>
                <a:ext cx="1389996" cy="999633"/>
              </a:xfrm>
              <a:prstGeom prst="rect">
                <a:avLst/>
              </a:prstGeom>
              <a:blipFill>
                <a:blip r:embed="rId5"/>
                <a:stretch>
                  <a:fillRect/>
                </a:stretch>
              </a:blipFill>
            </p:spPr>
            <p:txBody>
              <a:bodyPr/>
              <a:lstStyle/>
              <a:p>
                <a:r>
                  <a:rPr lang="ja-JP" altLang="en-US">
                    <a:noFill/>
                  </a:rPr>
                  <a:t> </a:t>
                </a:r>
              </a:p>
            </p:txBody>
          </p:sp>
        </mc:Fallback>
      </mc:AlternateContent>
      <p:sp>
        <p:nvSpPr>
          <p:cNvPr id="19" name="正方形/長方形 18">
            <a:extLst>
              <a:ext uri="{FF2B5EF4-FFF2-40B4-BE49-F238E27FC236}">
                <a16:creationId xmlns:a16="http://schemas.microsoft.com/office/drawing/2014/main" id="{116309E8-37BA-41E7-9B1E-B80096CF2FE9}"/>
              </a:ext>
            </a:extLst>
          </p:cNvPr>
          <p:cNvSpPr/>
          <p:nvPr/>
        </p:nvSpPr>
        <p:spPr>
          <a:xfrm>
            <a:off x="3873377" y="2176070"/>
            <a:ext cx="2745947" cy="523220"/>
          </a:xfrm>
          <a:prstGeom prst="rect">
            <a:avLst/>
          </a:prstGeom>
          <a:solidFill>
            <a:srgbClr val="FF0000"/>
          </a:solidFill>
        </p:spPr>
        <p:txBody>
          <a:bodyPr wrap="square">
            <a:spAutoFit/>
          </a:bodyPr>
          <a:lstStyle/>
          <a:p>
            <a:pPr algn="ctr"/>
            <a:r>
              <a:rPr lang="ja-JP" altLang="en-US" sz="2800" b="1" dirty="0">
                <a:solidFill>
                  <a:schemeClr val="bg1"/>
                </a:solidFill>
                <a:ea typeface="HG丸ｺﾞｼｯｸM-PRO" panose="020F0600000000000000" pitchFamily="50" charset="-128"/>
              </a:rPr>
              <a:t>鉛直方向</a:t>
            </a:r>
            <a:endParaRPr lang="en-US" altLang="ja-JP" sz="2800" b="1" dirty="0">
              <a:solidFill>
                <a:schemeClr val="bg1"/>
              </a:solidFill>
              <a:ea typeface="HG丸ｺﾞｼｯｸM-PRO" panose="020F0600000000000000" pitchFamily="50" charset="-128"/>
            </a:endParaRPr>
          </a:p>
        </p:txBody>
      </p:sp>
      <p:sp>
        <p:nvSpPr>
          <p:cNvPr id="20" name="正方形/長方形 19">
            <a:extLst>
              <a:ext uri="{FF2B5EF4-FFF2-40B4-BE49-F238E27FC236}">
                <a16:creationId xmlns:a16="http://schemas.microsoft.com/office/drawing/2014/main" id="{A95FCB40-306C-4347-9458-F900EB59806E}"/>
              </a:ext>
            </a:extLst>
          </p:cNvPr>
          <p:cNvSpPr/>
          <p:nvPr/>
        </p:nvSpPr>
        <p:spPr>
          <a:xfrm>
            <a:off x="6631144" y="2165051"/>
            <a:ext cx="2706858" cy="523220"/>
          </a:xfrm>
          <a:prstGeom prst="rect">
            <a:avLst/>
          </a:prstGeom>
          <a:solidFill>
            <a:schemeClr val="bg1"/>
          </a:solidFill>
        </p:spPr>
        <p:txBody>
          <a:bodyPr wrap="square">
            <a:spAutoFit/>
          </a:bodyPr>
          <a:lstStyle/>
          <a:p>
            <a:pPr algn="ctr"/>
            <a:r>
              <a:rPr lang="ja-JP" altLang="en-US" sz="2800" b="1" dirty="0">
                <a:ea typeface="HG丸ｺﾞｼｯｸM-PRO" panose="020F0600000000000000" pitchFamily="50" charset="-128"/>
              </a:rPr>
              <a:t>鉛直投げ上げ</a:t>
            </a:r>
            <a:endParaRPr lang="en-US" altLang="ja-JP" sz="2800" b="1" dirty="0">
              <a:ea typeface="HG丸ｺﾞｼｯｸM-PRO" panose="020F0600000000000000" pitchFamily="50" charset="-128"/>
            </a:endParaRPr>
          </a:p>
        </p:txBody>
      </p:sp>
      <p:sp>
        <p:nvSpPr>
          <p:cNvPr id="21" name="正方形/長方形 20">
            <a:extLst>
              <a:ext uri="{FF2B5EF4-FFF2-40B4-BE49-F238E27FC236}">
                <a16:creationId xmlns:a16="http://schemas.microsoft.com/office/drawing/2014/main" id="{7496D741-86DC-406F-9E4E-8262BAC0855A}"/>
              </a:ext>
            </a:extLst>
          </p:cNvPr>
          <p:cNvSpPr/>
          <p:nvPr/>
        </p:nvSpPr>
        <p:spPr>
          <a:xfrm>
            <a:off x="9146701" y="2156471"/>
            <a:ext cx="2152298" cy="523220"/>
          </a:xfrm>
          <a:prstGeom prst="rect">
            <a:avLst/>
          </a:prstGeom>
          <a:solidFill>
            <a:schemeClr val="bg1"/>
          </a:solidFill>
        </p:spPr>
        <p:txBody>
          <a:bodyPr wrap="square">
            <a:spAutoFit/>
          </a:bodyPr>
          <a:lstStyle/>
          <a:p>
            <a:pPr algn="ctr"/>
            <a:r>
              <a:rPr lang="ja-JP" altLang="en-US" sz="2800" b="1" dirty="0">
                <a:solidFill>
                  <a:srgbClr val="FF0000"/>
                </a:solidFill>
                <a:ea typeface="HG丸ｺﾞｼｯｸM-PRO" panose="020F0600000000000000" pitchFamily="50" charset="-128"/>
              </a:rPr>
              <a:t>上向き正</a:t>
            </a:r>
            <a:endParaRPr lang="en-US" altLang="ja-JP" sz="2800" b="1" dirty="0">
              <a:solidFill>
                <a:srgbClr val="FF0000"/>
              </a:solidFill>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22" name="正方形/長方形 21">
                <a:extLst>
                  <a:ext uri="{FF2B5EF4-FFF2-40B4-BE49-F238E27FC236}">
                    <a16:creationId xmlns:a16="http://schemas.microsoft.com/office/drawing/2014/main" id="{DE61F4EF-E20F-47D8-B3BB-809ED9849EC9}"/>
                  </a:ext>
                </a:extLst>
              </p:cNvPr>
              <p:cNvSpPr/>
              <p:nvPr/>
            </p:nvSpPr>
            <p:spPr>
              <a:xfrm>
                <a:off x="4656793" y="2806447"/>
                <a:ext cx="3501151" cy="753989"/>
              </a:xfrm>
              <a:prstGeom prst="rect">
                <a:avLst/>
              </a:prstGeom>
            </p:spPr>
            <p:txBody>
              <a:bodyPr wrap="none">
                <a:spAutoFit/>
              </a:bodyPr>
              <a:lstStyle/>
              <a:p>
                <a14:m>
                  <m:oMath xmlns:m="http://schemas.openxmlformats.org/officeDocument/2006/math">
                    <m:sSubSup>
                      <m:sSubSupPr>
                        <m:ctrlPr>
                          <a:rPr lang="en-US" altLang="ja-JP" sz="3600" b="1" i="1" smtClean="0">
                            <a:solidFill>
                              <a:srgbClr val="FF0000"/>
                            </a:solidFill>
                            <a:latin typeface="Cambria Math" panose="02040503050406030204" pitchFamily="18" charset="0"/>
                          </a:rPr>
                        </m:ctrlPr>
                      </m:sSubSupPr>
                      <m:e>
                        <m:r>
                          <a:rPr lang="en-US" altLang="ja-JP" sz="3600" b="1" i="1">
                            <a:solidFill>
                              <a:srgbClr val="FF0000"/>
                            </a:solidFill>
                            <a:latin typeface="Cambria Math" panose="02040503050406030204" pitchFamily="18" charset="0"/>
                          </a:rPr>
                          <m:t>𝒗</m:t>
                        </m:r>
                      </m:e>
                      <m:sub>
                        <m:r>
                          <a:rPr lang="en-US" altLang="ja-JP" sz="3600" b="1" i="1" smtClean="0">
                            <a:solidFill>
                              <a:srgbClr val="FF0000"/>
                            </a:solidFill>
                            <a:latin typeface="Cambria Math" panose="02040503050406030204" pitchFamily="18" charset="0"/>
                          </a:rPr>
                          <m:t>𝒚</m:t>
                        </m:r>
                      </m:sub>
                      <m:sup>
                        <m:r>
                          <a:rPr lang="en-US" altLang="ja-JP" sz="3600" b="1" i="1">
                            <a:solidFill>
                              <a:srgbClr val="FF0000"/>
                            </a:solidFill>
                            <a:latin typeface="Cambria Math" panose="02040503050406030204" pitchFamily="18" charset="0"/>
                          </a:rPr>
                          <m:t>𝟐</m:t>
                        </m:r>
                      </m:sup>
                    </m:sSubSup>
                    <m:r>
                      <a:rPr lang="en-US" altLang="ja-JP" sz="3600" b="1" i="1">
                        <a:solidFill>
                          <a:srgbClr val="FF0000"/>
                        </a:solidFill>
                        <a:latin typeface="Cambria Math" panose="02040503050406030204" pitchFamily="18" charset="0"/>
                      </a:rPr>
                      <m:t>−</m:t>
                    </m:r>
                    <m:sSubSup>
                      <m:sSubSupPr>
                        <m:ctrlPr>
                          <a:rPr lang="en-US" altLang="ja-JP" sz="3600" b="1" i="1">
                            <a:solidFill>
                              <a:srgbClr val="FF0000"/>
                            </a:solidFill>
                            <a:latin typeface="Cambria Math" panose="02040503050406030204" pitchFamily="18" charset="0"/>
                          </a:rPr>
                        </m:ctrlPr>
                      </m:sSubSupPr>
                      <m:e>
                        <m:r>
                          <a:rPr lang="en-US" altLang="ja-JP" sz="3600" b="1" i="1">
                            <a:solidFill>
                              <a:srgbClr val="FF0000"/>
                            </a:solidFill>
                            <a:latin typeface="Cambria Math" panose="02040503050406030204" pitchFamily="18" charset="0"/>
                          </a:rPr>
                          <m:t>𝒗</m:t>
                        </m:r>
                      </m:e>
                      <m:sub>
                        <m:r>
                          <a:rPr lang="en-US" altLang="ja-JP" sz="3600" b="1" i="1">
                            <a:solidFill>
                              <a:srgbClr val="FF0000"/>
                            </a:solidFill>
                            <a:latin typeface="Cambria Math" panose="02040503050406030204" pitchFamily="18" charset="0"/>
                          </a:rPr>
                          <m:t>𝟎</m:t>
                        </m:r>
                        <m:r>
                          <a:rPr lang="en-US" altLang="ja-JP" sz="3600" b="1" i="1" smtClean="0">
                            <a:solidFill>
                              <a:srgbClr val="FF0000"/>
                            </a:solidFill>
                            <a:latin typeface="Cambria Math" panose="02040503050406030204" pitchFamily="18" charset="0"/>
                          </a:rPr>
                          <m:t>𝒚</m:t>
                        </m:r>
                      </m:sub>
                      <m:sup>
                        <m:r>
                          <a:rPr lang="en-US" altLang="ja-JP" sz="3600" b="1" i="1">
                            <a:solidFill>
                              <a:srgbClr val="FF0000"/>
                            </a:solidFill>
                            <a:latin typeface="Cambria Math" panose="02040503050406030204" pitchFamily="18" charset="0"/>
                          </a:rPr>
                          <m:t>𝟐</m:t>
                        </m:r>
                      </m:sup>
                    </m:sSubSup>
                  </m:oMath>
                </a14:m>
                <a:r>
                  <a:rPr lang="en-US" altLang="ja-JP" sz="3600" b="1" dirty="0">
                    <a:solidFill>
                      <a:srgbClr val="FF0000"/>
                    </a:solidFill>
                    <a:latin typeface="HG丸ｺﾞｼｯｸM-PRO" panose="020F0600000000000000" pitchFamily="50" charset="-128"/>
                    <a:ea typeface="HG丸ｺﾞｼｯｸM-PRO" panose="020F0600000000000000" pitchFamily="50" charset="-128"/>
                  </a:rPr>
                  <a:t> </a:t>
                </a:r>
                <a14:m>
                  <m:oMath xmlns:m="http://schemas.openxmlformats.org/officeDocument/2006/math">
                    <m:r>
                      <a:rPr lang="en-US" altLang="ja-JP" sz="3600" b="1" i="1">
                        <a:solidFill>
                          <a:srgbClr val="FF0000"/>
                        </a:solidFill>
                        <a:latin typeface="Cambria Math" panose="02040503050406030204" pitchFamily="18" charset="0"/>
                      </a:rPr>
                      <m:t>= </m:t>
                    </m:r>
                    <m:r>
                      <a:rPr lang="en-US" altLang="ja-JP" sz="3600" b="1" i="1">
                        <a:solidFill>
                          <a:srgbClr val="FF0000"/>
                        </a:solidFill>
                        <a:latin typeface="Cambria Math" panose="02040503050406030204" pitchFamily="18" charset="0"/>
                      </a:rPr>
                      <m:t>𝟐</m:t>
                    </m:r>
                    <m:r>
                      <a:rPr lang="en-US" altLang="ja-JP" sz="3600" b="1" i="1">
                        <a:solidFill>
                          <a:srgbClr val="FF0000"/>
                        </a:solidFill>
                        <a:latin typeface="Cambria Math" panose="02040503050406030204" pitchFamily="18" charset="0"/>
                      </a:rPr>
                      <m:t>𝒂𝒚</m:t>
                    </m:r>
                  </m:oMath>
                </a14:m>
                <a:endParaRPr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2" name="正方形/長方形 21">
                <a:extLst>
                  <a:ext uri="{FF2B5EF4-FFF2-40B4-BE49-F238E27FC236}">
                    <a16:creationId xmlns:a16="http://schemas.microsoft.com/office/drawing/2014/main" id="{DE61F4EF-E20F-47D8-B3BB-809ED9849EC9}"/>
                  </a:ext>
                </a:extLst>
              </p:cNvPr>
              <p:cNvSpPr>
                <a:spLocks noRot="1" noChangeAspect="1" noMove="1" noResize="1" noEditPoints="1" noAdjustHandles="1" noChangeArrowheads="1" noChangeShapeType="1" noTextEdit="1"/>
              </p:cNvSpPr>
              <p:nvPr/>
            </p:nvSpPr>
            <p:spPr>
              <a:xfrm>
                <a:off x="4656793" y="2806447"/>
                <a:ext cx="3501151" cy="753989"/>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正方形/長方形 22">
                <a:extLst>
                  <a:ext uri="{FF2B5EF4-FFF2-40B4-BE49-F238E27FC236}">
                    <a16:creationId xmlns:a16="http://schemas.microsoft.com/office/drawing/2014/main" id="{1F80AE59-8F72-4E72-921A-D57AAEA83A3C}"/>
                  </a:ext>
                </a:extLst>
              </p:cNvPr>
              <p:cNvSpPr/>
              <p:nvPr/>
            </p:nvSpPr>
            <p:spPr>
              <a:xfrm>
                <a:off x="4553002" y="3677671"/>
                <a:ext cx="6771533" cy="7116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3600" b="1" i="1" smtClean="0">
                              <a:solidFill>
                                <a:schemeClr val="tx1"/>
                              </a:solidFill>
                              <a:latin typeface="Cambria Math" panose="02040503050406030204" pitchFamily="18" charset="0"/>
                            </a:rPr>
                          </m:ctrlPr>
                        </m:sSupPr>
                        <m:e>
                          <m:r>
                            <a:rPr lang="en-US" altLang="ja-JP" sz="3600" b="1" i="1" smtClean="0">
                              <a:solidFill>
                                <a:schemeClr val="tx1"/>
                              </a:solidFill>
                              <a:latin typeface="Cambria Math" panose="02040503050406030204" pitchFamily="18" charset="0"/>
                            </a:rPr>
                            <m:t>𝟎</m:t>
                          </m:r>
                        </m:e>
                        <m:sup>
                          <m:r>
                            <a:rPr lang="en-US" altLang="ja-JP" sz="3600" b="1" i="1">
                              <a:solidFill>
                                <a:schemeClr val="tx1"/>
                              </a:solidFill>
                              <a:latin typeface="Cambria Math" panose="02040503050406030204" pitchFamily="18" charset="0"/>
                            </a:rPr>
                            <m:t>𝟐</m:t>
                          </m:r>
                        </m:sup>
                      </m:sSup>
                      <m:r>
                        <a:rPr lang="en-US" altLang="ja-JP" sz="3600" b="1" i="1">
                          <a:solidFill>
                            <a:schemeClr val="tx1"/>
                          </a:solidFill>
                          <a:latin typeface="Cambria Math" panose="02040503050406030204" pitchFamily="18" charset="0"/>
                        </a:rPr>
                        <m:t>−</m:t>
                      </m:r>
                      <m:sSup>
                        <m:sSupPr>
                          <m:ctrlPr>
                            <a:rPr lang="en-US" altLang="ja-JP" sz="3600" b="1" i="1">
                              <a:latin typeface="Cambria Math" panose="02040503050406030204" pitchFamily="18" charset="0"/>
                            </a:rPr>
                          </m:ctrlPr>
                        </m:sSupPr>
                        <m:e>
                          <m:r>
                            <a:rPr lang="en-US" altLang="ja-JP" sz="3600" b="1" i="1" smtClean="0">
                              <a:latin typeface="Cambria Math" panose="02040503050406030204" pitchFamily="18" charset="0"/>
                            </a:rPr>
                            <m:t>(</m:t>
                          </m:r>
                          <m:r>
                            <a:rPr lang="en-US" altLang="ja-JP" sz="3600" b="1" i="1" smtClean="0">
                              <a:latin typeface="Cambria Math" panose="02040503050406030204" pitchFamily="18" charset="0"/>
                            </a:rPr>
                            <m:t>𝟏𝟎</m:t>
                          </m:r>
                          <m:rad>
                            <m:radPr>
                              <m:degHide m:val="on"/>
                              <m:ctrlPr>
                                <a:rPr lang="en-US" altLang="ja-JP" sz="3600" b="1" i="1">
                                  <a:latin typeface="Cambria Math" panose="02040503050406030204" pitchFamily="18" charset="0"/>
                                  <a:ea typeface="ＭＳ ゴシック" panose="020B0609070205080204" pitchFamily="49" charset="-128"/>
                                </a:rPr>
                              </m:ctrlPr>
                            </m:radPr>
                            <m:deg/>
                            <m:e>
                              <m:r>
                                <a:rPr lang="en-US" altLang="ja-JP" sz="3600" b="1" i="1">
                                  <a:latin typeface="Cambria Math" panose="02040503050406030204" pitchFamily="18" charset="0"/>
                                  <a:ea typeface="ＭＳ ゴシック" panose="020B0609070205080204" pitchFamily="49" charset="-128"/>
                                </a:rPr>
                                <m:t>𝟑</m:t>
                              </m:r>
                            </m:e>
                          </m:rad>
                          <m:r>
                            <a:rPr lang="en-US" altLang="ja-JP" sz="3600" b="1" i="1" smtClean="0">
                              <a:latin typeface="Cambria Math" panose="02040503050406030204" pitchFamily="18" charset="0"/>
                              <a:ea typeface="ＭＳ ゴシック" panose="020B0609070205080204" pitchFamily="49" charset="-128"/>
                            </a:rPr>
                            <m:t>)</m:t>
                          </m:r>
                        </m:e>
                        <m:sup>
                          <m:r>
                            <a:rPr lang="en-US" altLang="ja-JP" sz="3600" b="1" i="1">
                              <a:latin typeface="Cambria Math" panose="02040503050406030204" pitchFamily="18" charset="0"/>
                            </a:rPr>
                            <m:t>𝟐</m:t>
                          </m:r>
                        </m:sup>
                      </m:sSup>
                      <m:r>
                        <a:rPr lang="en-US" altLang="ja-JP" sz="3600" b="1" i="1">
                          <a:solidFill>
                            <a:schemeClr val="tx1"/>
                          </a:solidFill>
                          <a:latin typeface="Cambria Math" panose="02040503050406030204" pitchFamily="18" charset="0"/>
                        </a:rPr>
                        <m:t>= </m:t>
                      </m:r>
                      <m:r>
                        <a:rPr lang="en-US" altLang="ja-JP" sz="3600" b="1" i="1">
                          <a:solidFill>
                            <a:schemeClr val="tx1"/>
                          </a:solidFill>
                          <a:latin typeface="Cambria Math" panose="02040503050406030204" pitchFamily="18" charset="0"/>
                        </a:rPr>
                        <m:t>𝟐</m:t>
                      </m:r>
                      <m:r>
                        <a:rPr lang="en-US" altLang="ja-JP" sz="3600" b="1" i="1">
                          <a:latin typeface="Cambria Math" panose="02040503050406030204" pitchFamily="18" charset="0"/>
                          <a:ea typeface="Cambria Math" panose="02040503050406030204" pitchFamily="18" charset="0"/>
                        </a:rPr>
                        <m:t>×</m:t>
                      </m:r>
                      <m:r>
                        <a:rPr lang="en-US" altLang="ja-JP" sz="3600" b="1" i="1" smtClean="0">
                          <a:latin typeface="Cambria Math" panose="02040503050406030204" pitchFamily="18" charset="0"/>
                          <a:ea typeface="Cambria Math" panose="02040503050406030204" pitchFamily="18" charset="0"/>
                        </a:rPr>
                        <m:t>(−</m:t>
                      </m:r>
                      <m:r>
                        <a:rPr lang="en-US" altLang="ja-JP" sz="3600" b="1" i="1" smtClean="0">
                          <a:latin typeface="Cambria Math" panose="02040503050406030204" pitchFamily="18" charset="0"/>
                          <a:ea typeface="Cambria Math" panose="02040503050406030204" pitchFamily="18" charset="0"/>
                        </a:rPr>
                        <m:t>𝟗</m:t>
                      </m:r>
                      <m:r>
                        <a:rPr lang="en-US" altLang="ja-JP" sz="3600" b="1" i="1" smtClean="0">
                          <a:latin typeface="Cambria Math" panose="02040503050406030204" pitchFamily="18" charset="0"/>
                          <a:ea typeface="Cambria Math" panose="02040503050406030204" pitchFamily="18" charset="0"/>
                        </a:rPr>
                        <m:t>.</m:t>
                      </m:r>
                      <m:r>
                        <a:rPr lang="en-US" altLang="ja-JP" sz="3600" b="1" i="1" smtClean="0">
                          <a:latin typeface="Cambria Math" panose="02040503050406030204" pitchFamily="18" charset="0"/>
                          <a:ea typeface="Cambria Math" panose="02040503050406030204" pitchFamily="18" charset="0"/>
                        </a:rPr>
                        <m:t>𝟖</m:t>
                      </m:r>
                      <m:r>
                        <a:rPr lang="en-US" altLang="ja-JP" sz="3600" b="1" i="1" smtClean="0">
                          <a:latin typeface="Cambria Math" panose="02040503050406030204" pitchFamily="18" charset="0"/>
                          <a:ea typeface="Cambria Math" panose="02040503050406030204" pitchFamily="18" charset="0"/>
                        </a:rPr>
                        <m:t>)×</m:t>
                      </m:r>
                      <m:r>
                        <a:rPr lang="en-US" altLang="ja-JP" sz="3600" b="1" i="1" smtClean="0">
                          <a:latin typeface="Cambria Math" panose="02040503050406030204" pitchFamily="18" charset="0"/>
                          <a:ea typeface="Cambria Math" panose="02040503050406030204" pitchFamily="18" charset="0"/>
                        </a:rPr>
                        <m:t>𝒚</m:t>
                      </m:r>
                    </m:oMath>
                  </m:oMathPara>
                </a14:m>
                <a:endParaRPr lang="ja-JP" altLang="en-US" sz="3600" b="1"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23" name="正方形/長方形 22">
                <a:extLst>
                  <a:ext uri="{FF2B5EF4-FFF2-40B4-BE49-F238E27FC236}">
                    <a16:creationId xmlns:a16="http://schemas.microsoft.com/office/drawing/2014/main" id="{1F80AE59-8F72-4E72-921A-D57AAEA83A3C}"/>
                  </a:ext>
                </a:extLst>
              </p:cNvPr>
              <p:cNvSpPr>
                <a:spLocks noRot="1" noChangeAspect="1" noMove="1" noResize="1" noEditPoints="1" noAdjustHandles="1" noChangeArrowheads="1" noChangeShapeType="1" noTextEdit="1"/>
              </p:cNvSpPr>
              <p:nvPr/>
            </p:nvSpPr>
            <p:spPr>
              <a:xfrm>
                <a:off x="4553002" y="3677671"/>
                <a:ext cx="6771533" cy="71167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正方形/長方形 23">
                <a:extLst>
                  <a:ext uri="{FF2B5EF4-FFF2-40B4-BE49-F238E27FC236}">
                    <a16:creationId xmlns:a16="http://schemas.microsoft.com/office/drawing/2014/main" id="{31610965-AC31-4164-8474-E89D33B7B8CB}"/>
                  </a:ext>
                </a:extLst>
              </p:cNvPr>
              <p:cNvSpPr/>
              <p:nvPr/>
            </p:nvSpPr>
            <p:spPr>
              <a:xfrm>
                <a:off x="5785317" y="4806172"/>
                <a:ext cx="4935967" cy="11443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latin typeface="Cambria Math" panose="02040503050406030204" pitchFamily="18" charset="0"/>
                          <a:ea typeface="Cambria Math" panose="02040503050406030204" pitchFamily="18" charset="0"/>
                        </a:rPr>
                        <m:t>→</m:t>
                      </m:r>
                      <m:r>
                        <a:rPr lang="en-US" altLang="ja-JP" sz="3600" b="1" i="1" smtClean="0">
                          <a:latin typeface="Cambria Math" panose="02040503050406030204" pitchFamily="18" charset="0"/>
                          <a:ea typeface="Cambria Math" panose="02040503050406030204" pitchFamily="18" charset="0"/>
                        </a:rPr>
                        <m:t>𝒚</m:t>
                      </m:r>
                      <m:r>
                        <a:rPr lang="en-US" altLang="ja-JP" sz="3600" b="1" i="1" smtClean="0">
                          <a:latin typeface="Cambria Math" panose="02040503050406030204" pitchFamily="18" charset="0"/>
                        </a:rPr>
                        <m:t>=</m:t>
                      </m:r>
                      <m:f>
                        <m:fPr>
                          <m:ctrlPr>
                            <a:rPr lang="en-US" altLang="ja-JP" sz="3600" b="1" i="1" smtClean="0">
                              <a:latin typeface="Cambria Math" panose="02040503050406030204" pitchFamily="18" charset="0"/>
                            </a:rPr>
                          </m:ctrlPr>
                        </m:fPr>
                        <m:num>
                          <m:r>
                            <a:rPr lang="en-US" altLang="ja-JP" sz="3600" b="1" i="1" smtClean="0">
                              <a:latin typeface="Cambria Math" panose="02040503050406030204" pitchFamily="18" charset="0"/>
                            </a:rPr>
                            <m:t>𝟑𝟎𝟎</m:t>
                          </m:r>
                        </m:num>
                        <m:den>
                          <m:r>
                            <a:rPr lang="en-US" altLang="ja-JP" sz="3600" b="1" i="1" smtClean="0">
                              <a:latin typeface="Cambria Math" panose="02040503050406030204" pitchFamily="18" charset="0"/>
                            </a:rPr>
                            <m:t>𝟏𝟗</m:t>
                          </m:r>
                          <m:r>
                            <a:rPr lang="en-US" altLang="ja-JP" sz="3600" b="1" i="1" smtClean="0">
                              <a:latin typeface="Cambria Math" panose="02040503050406030204" pitchFamily="18" charset="0"/>
                            </a:rPr>
                            <m:t>.</m:t>
                          </m:r>
                          <m:r>
                            <a:rPr lang="en-US" altLang="ja-JP" sz="3600" b="1" i="1" smtClean="0">
                              <a:latin typeface="Cambria Math" panose="02040503050406030204" pitchFamily="18" charset="0"/>
                            </a:rPr>
                            <m:t>𝟔</m:t>
                          </m:r>
                        </m:den>
                      </m:f>
                      <m:r>
                        <a:rPr lang="en-US" altLang="ja-JP" sz="3600" b="1" i="1" smtClean="0">
                          <a:latin typeface="Cambria Math" panose="02040503050406030204" pitchFamily="18" charset="0"/>
                        </a:rPr>
                        <m:t>=</m:t>
                      </m:r>
                      <m:f>
                        <m:fPr>
                          <m:ctrlPr>
                            <a:rPr lang="en-US" altLang="ja-JP" sz="3600" b="1" i="1">
                              <a:latin typeface="Cambria Math" panose="02040503050406030204" pitchFamily="18" charset="0"/>
                            </a:rPr>
                          </m:ctrlPr>
                        </m:fPr>
                        <m:num>
                          <m:r>
                            <a:rPr lang="en-US" altLang="ja-JP" sz="3600" b="1" i="1" smtClean="0">
                              <a:latin typeface="Cambria Math" panose="02040503050406030204" pitchFamily="18" charset="0"/>
                            </a:rPr>
                            <m:t>𝟕𝟓𝟎</m:t>
                          </m:r>
                        </m:num>
                        <m:den>
                          <m:r>
                            <a:rPr lang="en-US" altLang="ja-JP" sz="3600" b="1" i="1" smtClean="0">
                              <a:latin typeface="Cambria Math" panose="02040503050406030204" pitchFamily="18" charset="0"/>
                            </a:rPr>
                            <m:t>𝟒𝟗</m:t>
                          </m:r>
                        </m:den>
                      </m:f>
                      <m:r>
                        <a:rPr lang="en-US" altLang="ja-JP" sz="3600" b="1" i="1" smtClean="0">
                          <a:latin typeface="Cambria Math" panose="02040503050406030204" pitchFamily="18" charset="0"/>
                        </a:rPr>
                        <m:t>[</m:t>
                      </m:r>
                      <m:r>
                        <a:rPr lang="en-US" altLang="ja-JP" sz="3600" b="1" i="1" smtClean="0">
                          <a:latin typeface="Cambria Math" panose="02040503050406030204" pitchFamily="18" charset="0"/>
                        </a:rPr>
                        <m:t>𝒎</m:t>
                      </m:r>
                      <m:r>
                        <a:rPr lang="en-US" altLang="ja-JP" sz="3600" b="1" i="1" smtClean="0">
                          <a:latin typeface="Cambria Math" panose="02040503050406030204" pitchFamily="18" charset="0"/>
                        </a:rPr>
                        <m:t>]</m:t>
                      </m:r>
                    </m:oMath>
                  </m:oMathPara>
                </a14:m>
                <a:endParaRPr lang="ja-JP" altLang="en-US" sz="3600" dirty="0">
                  <a:ea typeface="HG丸ｺﾞｼｯｸM-PRO" panose="020F0600000000000000" pitchFamily="50" charset="-128"/>
                </a:endParaRPr>
              </a:p>
            </p:txBody>
          </p:sp>
        </mc:Choice>
        <mc:Fallback xmlns="">
          <p:sp>
            <p:nvSpPr>
              <p:cNvPr id="24" name="正方形/長方形 23">
                <a:extLst>
                  <a:ext uri="{FF2B5EF4-FFF2-40B4-BE49-F238E27FC236}">
                    <a16:creationId xmlns:a16="http://schemas.microsoft.com/office/drawing/2014/main" id="{31610965-AC31-4164-8474-E89D33B7B8CB}"/>
                  </a:ext>
                </a:extLst>
              </p:cNvPr>
              <p:cNvSpPr>
                <a:spLocks noRot="1" noChangeAspect="1" noMove="1" noResize="1" noEditPoints="1" noAdjustHandles="1" noChangeArrowheads="1" noChangeShapeType="1" noTextEdit="1"/>
              </p:cNvSpPr>
              <p:nvPr/>
            </p:nvSpPr>
            <p:spPr>
              <a:xfrm>
                <a:off x="5785317" y="4806172"/>
                <a:ext cx="4935967" cy="1144352"/>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正方形/長方形 24">
                <a:extLst>
                  <a:ext uri="{FF2B5EF4-FFF2-40B4-BE49-F238E27FC236}">
                    <a16:creationId xmlns:a16="http://schemas.microsoft.com/office/drawing/2014/main" id="{13F73504-89A0-4394-A023-29FE0573F67E}"/>
                  </a:ext>
                </a:extLst>
              </p:cNvPr>
              <p:cNvSpPr/>
              <p:nvPr/>
            </p:nvSpPr>
            <p:spPr>
              <a:xfrm>
                <a:off x="2880934" y="3010322"/>
                <a:ext cx="891590"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chemeClr val="tx1"/>
                          </a:solidFill>
                          <a:latin typeface="Cambria Math" panose="02040503050406030204" pitchFamily="18" charset="0"/>
                          <a:ea typeface="ＭＳ ゴシック" panose="020B0609070205080204" pitchFamily="49" charset="-128"/>
                        </a:rPr>
                        <m:t>𝟐𝟎</m:t>
                      </m:r>
                    </m:oMath>
                  </m:oMathPara>
                </a14:m>
                <a:endParaRPr lang="ja-JP" altLang="en-US" sz="3600" b="1"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25" name="正方形/長方形 24">
                <a:extLst>
                  <a:ext uri="{FF2B5EF4-FFF2-40B4-BE49-F238E27FC236}">
                    <a16:creationId xmlns:a16="http://schemas.microsoft.com/office/drawing/2014/main" id="{13F73504-89A0-4394-A023-29FE0573F67E}"/>
                  </a:ext>
                </a:extLst>
              </p:cNvPr>
              <p:cNvSpPr>
                <a:spLocks noRot="1" noChangeAspect="1" noMove="1" noResize="1" noEditPoints="1" noAdjustHandles="1" noChangeArrowheads="1" noChangeShapeType="1" noTextEdit="1"/>
              </p:cNvSpPr>
              <p:nvPr/>
            </p:nvSpPr>
            <p:spPr>
              <a:xfrm>
                <a:off x="2880934" y="3010322"/>
                <a:ext cx="891590" cy="646331"/>
              </a:xfrm>
              <a:prstGeom prst="rect">
                <a:avLst/>
              </a:prstGeom>
              <a:blipFill>
                <a:blip r:embed="rId9"/>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81589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8" grpId="0"/>
      <p:bldP spid="22" grpId="0"/>
      <p:bldP spid="23" grpId="0"/>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４．斜方投射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38</a:t>
            </a:fld>
            <a:endParaRPr kumimoji="1" lang="ja-JP" altLang="en-US"/>
          </a:p>
        </p:txBody>
      </p:sp>
      <p:sp>
        <p:nvSpPr>
          <p:cNvPr id="8" name="正方形/長方形 7">
            <a:extLst>
              <a:ext uri="{FF2B5EF4-FFF2-40B4-BE49-F238E27FC236}">
                <a16:creationId xmlns:a16="http://schemas.microsoft.com/office/drawing/2014/main" id="{595510F5-DDFD-41CD-8904-A591456D41E8}"/>
              </a:ext>
            </a:extLst>
          </p:cNvPr>
          <p:cNvSpPr/>
          <p:nvPr/>
        </p:nvSpPr>
        <p:spPr>
          <a:xfrm>
            <a:off x="0" y="912019"/>
            <a:ext cx="11779620" cy="1077218"/>
          </a:xfrm>
          <a:prstGeom prst="rect">
            <a:avLst/>
          </a:prstGeom>
        </p:spPr>
        <p:txBody>
          <a:bodyPr wrap="square">
            <a:spAutoFit/>
          </a:bodyPr>
          <a:lstStyle/>
          <a:p>
            <a:r>
              <a:rPr lang="ja-JP" altLang="en-US" sz="3200" dirty="0">
                <a:ea typeface="HG丸ｺﾞｼｯｸM-PRO" panose="020F0600000000000000" pitchFamily="50" charset="-128"/>
              </a:rPr>
              <a:t>（２）点Ｑに落ちる直前の物体の速度の水平成分と鉛直成分を求めよ。</a:t>
            </a:r>
          </a:p>
        </p:txBody>
      </p:sp>
      <p:grpSp>
        <p:nvGrpSpPr>
          <p:cNvPr id="2" name="グループ化 1">
            <a:extLst>
              <a:ext uri="{FF2B5EF4-FFF2-40B4-BE49-F238E27FC236}">
                <a16:creationId xmlns:a16="http://schemas.microsoft.com/office/drawing/2014/main" id="{A3889A0F-0F31-4B4B-BA36-1ECF9A642C8E}"/>
              </a:ext>
            </a:extLst>
          </p:cNvPr>
          <p:cNvGrpSpPr/>
          <p:nvPr/>
        </p:nvGrpSpPr>
        <p:grpSpPr>
          <a:xfrm>
            <a:off x="1026702" y="1944060"/>
            <a:ext cx="3612796" cy="2918857"/>
            <a:chOff x="304945" y="1989237"/>
            <a:chExt cx="4505236" cy="3639880"/>
          </a:xfrm>
        </p:grpSpPr>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815345EB-961D-4922-8A68-9AD037F2CEFF}"/>
                    </a:ext>
                  </a:extLst>
                </p:cNvPr>
                <p:cNvSpPr/>
                <p:nvPr/>
              </p:nvSpPr>
              <p:spPr>
                <a:xfrm>
                  <a:off x="304945" y="3268209"/>
                  <a:ext cx="1301896" cy="629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chemeClr val="tx1"/>
                            </a:solidFill>
                            <a:latin typeface="Cambria Math" panose="02040503050406030204" pitchFamily="18" charset="0"/>
                            <a:ea typeface="ＭＳ ゴシック" panose="020B0609070205080204" pitchFamily="49" charset="-128"/>
                          </a:rPr>
                          <m:t>𝟏𝟎</m:t>
                        </m:r>
                        <m:rad>
                          <m:radPr>
                            <m:degHide m:val="on"/>
                            <m:ctrlPr>
                              <a:rPr lang="en-US" altLang="ja-JP" sz="2400" b="1" i="1" smtClean="0">
                                <a:solidFill>
                                  <a:schemeClr val="tx1"/>
                                </a:solidFill>
                                <a:latin typeface="Cambria Math" panose="02040503050406030204" pitchFamily="18" charset="0"/>
                                <a:ea typeface="ＭＳ ゴシック" panose="020B0609070205080204" pitchFamily="49" charset="-128"/>
                              </a:rPr>
                            </m:ctrlPr>
                          </m:radPr>
                          <m:deg/>
                          <m:e>
                            <m:r>
                              <a:rPr lang="en-US" altLang="ja-JP" sz="2400" b="1" i="1" smtClean="0">
                                <a:solidFill>
                                  <a:schemeClr val="tx1"/>
                                </a:solidFill>
                                <a:latin typeface="Cambria Math" panose="02040503050406030204" pitchFamily="18" charset="0"/>
                                <a:ea typeface="ＭＳ ゴシック" panose="020B0609070205080204" pitchFamily="49" charset="-128"/>
                              </a:rPr>
                              <m:t>𝟑</m:t>
                            </m:r>
                          </m:e>
                        </m:rad>
                      </m:oMath>
                    </m:oMathPara>
                  </a14:m>
                  <a:endParaRPr lang="ja-JP" altLang="en-US" sz="2400" b="1"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9" name="正方形/長方形 8">
                  <a:extLst>
                    <a:ext uri="{FF2B5EF4-FFF2-40B4-BE49-F238E27FC236}">
                      <a16:creationId xmlns:a16="http://schemas.microsoft.com/office/drawing/2014/main" id="{815345EB-961D-4922-8A68-9AD037F2CEFF}"/>
                    </a:ext>
                  </a:extLst>
                </p:cNvPr>
                <p:cNvSpPr>
                  <a:spLocks noRot="1" noChangeAspect="1" noMove="1" noResize="1" noEditPoints="1" noAdjustHandles="1" noChangeArrowheads="1" noChangeShapeType="1" noTextEdit="1"/>
                </p:cNvSpPr>
                <p:nvPr/>
              </p:nvSpPr>
              <p:spPr>
                <a:xfrm>
                  <a:off x="304945" y="3268209"/>
                  <a:ext cx="1301896" cy="629999"/>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0DD67A9E-D1D1-45B3-883B-1B80808DBC4A}"/>
                    </a:ext>
                  </a:extLst>
                </p:cNvPr>
                <p:cNvSpPr/>
                <p:nvPr/>
              </p:nvSpPr>
              <p:spPr>
                <a:xfrm>
                  <a:off x="2128742" y="4976650"/>
                  <a:ext cx="915933" cy="6524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chemeClr val="tx1"/>
                            </a:solidFill>
                            <a:latin typeface="Cambria Math" panose="02040503050406030204" pitchFamily="18" charset="0"/>
                            <a:ea typeface="ＭＳ ゴシック" panose="020B0609070205080204" pitchFamily="49" charset="-128"/>
                          </a:rPr>
                          <m:t>𝟏𝟎</m:t>
                        </m:r>
                      </m:oMath>
                    </m:oMathPara>
                  </a14:m>
                  <a:endParaRPr lang="ja-JP" altLang="en-US" sz="2800" b="1"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10" name="正方形/長方形 9">
                  <a:extLst>
                    <a:ext uri="{FF2B5EF4-FFF2-40B4-BE49-F238E27FC236}">
                      <a16:creationId xmlns:a16="http://schemas.microsoft.com/office/drawing/2014/main" id="{0DD67A9E-D1D1-45B3-883B-1B80808DBC4A}"/>
                    </a:ext>
                  </a:extLst>
                </p:cNvPr>
                <p:cNvSpPr>
                  <a:spLocks noRot="1" noChangeAspect="1" noMove="1" noResize="1" noEditPoints="1" noAdjustHandles="1" noChangeArrowheads="1" noChangeShapeType="1" noTextEdit="1"/>
                </p:cNvSpPr>
                <p:nvPr/>
              </p:nvSpPr>
              <p:spPr>
                <a:xfrm>
                  <a:off x="2128742" y="4976650"/>
                  <a:ext cx="915933" cy="652467"/>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AEBEDDD0-7CC5-4CF4-93D7-AD1CE54E9055}"/>
                    </a:ext>
                  </a:extLst>
                </p:cNvPr>
                <p:cNvSpPr/>
                <p:nvPr/>
              </p:nvSpPr>
              <p:spPr>
                <a:xfrm>
                  <a:off x="3365318" y="4433962"/>
                  <a:ext cx="1444863" cy="9595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400" b="1" i="1">
                                <a:solidFill>
                                  <a:srgbClr val="FF0000"/>
                                </a:solidFill>
                                <a:latin typeface="Cambria Math" panose="02040503050406030204" pitchFamily="18" charset="0"/>
                              </a:rPr>
                            </m:ctrlPr>
                          </m:sSubPr>
                          <m:e>
                            <m:r>
                              <a:rPr lang="en-US" altLang="ja-JP" sz="4400" b="1" i="1">
                                <a:solidFill>
                                  <a:srgbClr val="FF0000"/>
                                </a:solidFill>
                                <a:latin typeface="Cambria Math" panose="02040503050406030204" pitchFamily="18" charset="0"/>
                              </a:rPr>
                              <m:t>𝒗</m:t>
                            </m:r>
                          </m:e>
                          <m:sub>
                            <m:r>
                              <a:rPr lang="en-US" altLang="ja-JP" sz="4400" b="1" i="1">
                                <a:solidFill>
                                  <a:srgbClr val="FF0000"/>
                                </a:solidFill>
                                <a:latin typeface="Cambria Math" panose="02040503050406030204" pitchFamily="18" charset="0"/>
                              </a:rPr>
                              <m:t>𝟎</m:t>
                            </m:r>
                            <m:r>
                              <a:rPr lang="en-US" altLang="ja-JP" sz="4400" b="1" i="1">
                                <a:solidFill>
                                  <a:srgbClr val="FF0000"/>
                                </a:solidFill>
                                <a:latin typeface="Cambria Math" panose="02040503050406030204" pitchFamily="18" charset="0"/>
                              </a:rPr>
                              <m:t>𝒙</m:t>
                            </m:r>
                          </m:sub>
                        </m:sSub>
                      </m:oMath>
                    </m:oMathPara>
                  </a14:m>
                  <a:endParaRPr lang="ja-JP" altLang="en-US" sz="4400" dirty="0">
                    <a:ea typeface="HG丸ｺﾞｼｯｸM-PRO" panose="020F0600000000000000" pitchFamily="50" charset="-128"/>
                  </a:endParaRPr>
                </a:p>
              </p:txBody>
            </p:sp>
          </mc:Choice>
          <mc:Fallback xmlns="">
            <p:sp>
              <p:nvSpPr>
                <p:cNvPr id="11" name="正方形/長方形 10">
                  <a:extLst>
                    <a:ext uri="{FF2B5EF4-FFF2-40B4-BE49-F238E27FC236}">
                      <a16:creationId xmlns:a16="http://schemas.microsoft.com/office/drawing/2014/main" id="{AEBEDDD0-7CC5-4CF4-93D7-AD1CE54E9055}"/>
                    </a:ext>
                  </a:extLst>
                </p:cNvPr>
                <p:cNvSpPr>
                  <a:spLocks noRot="1" noChangeAspect="1" noMove="1" noResize="1" noEditPoints="1" noAdjustHandles="1" noChangeArrowheads="1" noChangeShapeType="1" noTextEdit="1"/>
                </p:cNvSpPr>
                <p:nvPr/>
              </p:nvSpPr>
              <p:spPr>
                <a:xfrm>
                  <a:off x="3365318" y="4433962"/>
                  <a:ext cx="1444863" cy="959510"/>
                </a:xfrm>
                <a:prstGeom prst="rect">
                  <a:avLst/>
                </a:prstGeom>
                <a:blipFill>
                  <a:blip r:embed="rId4"/>
                  <a:stretch>
                    <a:fillRect/>
                  </a:stretch>
                </a:blipFill>
              </p:spPr>
              <p:txBody>
                <a:bodyPr/>
                <a:lstStyle/>
                <a:p>
                  <a:r>
                    <a:rPr lang="ja-JP" altLang="en-US">
                      <a:noFill/>
                    </a:rPr>
                    <a:t> </a:t>
                  </a:r>
                </a:p>
              </p:txBody>
            </p:sp>
          </mc:Fallback>
        </mc:AlternateContent>
        <p:grpSp>
          <p:nvGrpSpPr>
            <p:cNvPr id="12" name="グループ化 11">
              <a:extLst>
                <a:ext uri="{FF2B5EF4-FFF2-40B4-BE49-F238E27FC236}">
                  <a16:creationId xmlns:a16="http://schemas.microsoft.com/office/drawing/2014/main" id="{B380F9E7-84EB-40EC-A3D4-1E61364061C2}"/>
                </a:ext>
              </a:extLst>
            </p:cNvPr>
            <p:cNvGrpSpPr/>
            <p:nvPr/>
          </p:nvGrpSpPr>
          <p:grpSpPr>
            <a:xfrm rot="5400000" flipH="1">
              <a:off x="1421117" y="3016284"/>
              <a:ext cx="2314984" cy="1605752"/>
              <a:chOff x="1320654" y="4348439"/>
              <a:chExt cx="2314984" cy="1605752"/>
            </a:xfrm>
          </p:grpSpPr>
          <p:cxnSp>
            <p:nvCxnSpPr>
              <p:cNvPr id="13" name="直線矢印コネクタ 12">
                <a:extLst>
                  <a:ext uri="{FF2B5EF4-FFF2-40B4-BE49-F238E27FC236}">
                    <a16:creationId xmlns:a16="http://schemas.microsoft.com/office/drawing/2014/main" id="{3204EB42-66AF-4809-9659-F0B6B6C6EFCA}"/>
                  </a:ext>
                </a:extLst>
              </p:cNvPr>
              <p:cNvCxnSpPr/>
              <p:nvPr/>
            </p:nvCxnSpPr>
            <p:spPr>
              <a:xfrm flipV="1">
                <a:off x="1320654" y="4380776"/>
                <a:ext cx="2293808" cy="1573412"/>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3573DE93-0CA1-4926-8A58-DEE5D61AE2F9}"/>
                  </a:ext>
                </a:extLst>
              </p:cNvPr>
              <p:cNvCxnSpPr/>
              <p:nvPr/>
            </p:nvCxnSpPr>
            <p:spPr>
              <a:xfrm flipV="1">
                <a:off x="1320656" y="4348439"/>
                <a:ext cx="0" cy="160574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49798945-E415-400B-BD47-F675B9B58FDE}"/>
                  </a:ext>
                </a:extLst>
              </p:cNvPr>
              <p:cNvCxnSpPr/>
              <p:nvPr/>
            </p:nvCxnSpPr>
            <p:spPr>
              <a:xfrm flipV="1">
                <a:off x="1320655" y="5954188"/>
                <a:ext cx="2314983" cy="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0B3304E0-F242-4241-A17F-DBDA75DD9504}"/>
                  </a:ext>
                </a:extLst>
              </p:cNvPr>
              <p:cNvCxnSpPr/>
              <p:nvPr/>
            </p:nvCxnSpPr>
            <p:spPr>
              <a:xfrm flipV="1">
                <a:off x="1320655" y="4364603"/>
                <a:ext cx="2314983" cy="3"/>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B82CD8B5-8489-4128-9AA7-068C0DACD9EE}"/>
                  </a:ext>
                </a:extLst>
              </p:cNvPr>
              <p:cNvCxnSpPr/>
              <p:nvPr/>
            </p:nvCxnSpPr>
            <p:spPr>
              <a:xfrm>
                <a:off x="3635637" y="4392763"/>
                <a:ext cx="0" cy="1561425"/>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id="{CD59828A-0C73-4FFB-8FE3-6B8B1229E2D2}"/>
                    </a:ext>
                  </a:extLst>
                </p:cNvPr>
                <p:cNvSpPr/>
                <p:nvPr/>
              </p:nvSpPr>
              <p:spPr>
                <a:xfrm>
                  <a:off x="353399" y="2346255"/>
                  <a:ext cx="1456857" cy="10369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400" b="1" i="1" smtClean="0">
                                <a:solidFill>
                                  <a:srgbClr val="FF0000"/>
                                </a:solidFill>
                                <a:latin typeface="Cambria Math" panose="02040503050406030204" pitchFamily="18" charset="0"/>
                              </a:rPr>
                            </m:ctrlPr>
                          </m:sSubPr>
                          <m:e>
                            <m:r>
                              <a:rPr lang="en-US" altLang="ja-JP" sz="4400" b="1" i="1">
                                <a:solidFill>
                                  <a:srgbClr val="FF0000"/>
                                </a:solidFill>
                                <a:latin typeface="Cambria Math" panose="02040503050406030204" pitchFamily="18" charset="0"/>
                              </a:rPr>
                              <m:t>𝒗</m:t>
                            </m:r>
                          </m:e>
                          <m:sub>
                            <m:r>
                              <a:rPr lang="en-US" altLang="ja-JP" sz="4400" b="1" i="1">
                                <a:solidFill>
                                  <a:srgbClr val="FF0000"/>
                                </a:solidFill>
                                <a:latin typeface="Cambria Math" panose="02040503050406030204" pitchFamily="18" charset="0"/>
                              </a:rPr>
                              <m:t>𝟎</m:t>
                            </m:r>
                            <m:r>
                              <a:rPr lang="en-US" altLang="ja-JP" sz="4400" b="1" i="1" smtClean="0">
                                <a:solidFill>
                                  <a:srgbClr val="FF0000"/>
                                </a:solidFill>
                                <a:latin typeface="Cambria Math" panose="02040503050406030204" pitchFamily="18" charset="0"/>
                              </a:rPr>
                              <m:t>𝒚</m:t>
                            </m:r>
                          </m:sub>
                        </m:sSub>
                      </m:oMath>
                    </m:oMathPara>
                  </a14:m>
                  <a:endParaRPr lang="ja-JP" altLang="en-US" sz="4400" dirty="0">
                    <a:ea typeface="HG丸ｺﾞｼｯｸM-PRO" panose="020F0600000000000000" pitchFamily="50" charset="-128"/>
                  </a:endParaRPr>
                </a:p>
              </p:txBody>
            </p:sp>
          </mc:Choice>
          <mc:Fallback xmlns="">
            <p:sp>
              <p:nvSpPr>
                <p:cNvPr id="18" name="正方形/長方形 17">
                  <a:extLst>
                    <a:ext uri="{FF2B5EF4-FFF2-40B4-BE49-F238E27FC236}">
                      <a16:creationId xmlns:a16="http://schemas.microsoft.com/office/drawing/2014/main" id="{CD59828A-0C73-4FFB-8FE3-6B8B1229E2D2}"/>
                    </a:ext>
                  </a:extLst>
                </p:cNvPr>
                <p:cNvSpPr>
                  <a:spLocks noRot="1" noChangeAspect="1" noMove="1" noResize="1" noEditPoints="1" noAdjustHandles="1" noChangeArrowheads="1" noChangeShapeType="1" noTextEdit="1"/>
                </p:cNvSpPr>
                <p:nvPr/>
              </p:nvSpPr>
              <p:spPr>
                <a:xfrm>
                  <a:off x="353399" y="2346255"/>
                  <a:ext cx="1456857" cy="1036991"/>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正方形/長方形 18">
                  <a:extLst>
                    <a:ext uri="{FF2B5EF4-FFF2-40B4-BE49-F238E27FC236}">
                      <a16:creationId xmlns:a16="http://schemas.microsoft.com/office/drawing/2014/main" id="{42B19427-2FB5-4138-AF0C-3D54DD20FECF}"/>
                    </a:ext>
                  </a:extLst>
                </p:cNvPr>
                <p:cNvSpPr/>
                <p:nvPr/>
              </p:nvSpPr>
              <p:spPr>
                <a:xfrm>
                  <a:off x="2969838" y="1989237"/>
                  <a:ext cx="915933" cy="6524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chemeClr val="tx1"/>
                            </a:solidFill>
                            <a:latin typeface="Cambria Math" panose="02040503050406030204" pitchFamily="18" charset="0"/>
                            <a:ea typeface="ＭＳ ゴシック" panose="020B0609070205080204" pitchFamily="49" charset="-128"/>
                          </a:rPr>
                          <m:t>𝟐𝟎</m:t>
                        </m:r>
                      </m:oMath>
                    </m:oMathPara>
                  </a14:m>
                  <a:endParaRPr lang="ja-JP" altLang="en-US" sz="2800" b="1"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19" name="正方形/長方形 18">
                  <a:extLst>
                    <a:ext uri="{FF2B5EF4-FFF2-40B4-BE49-F238E27FC236}">
                      <a16:creationId xmlns:a16="http://schemas.microsoft.com/office/drawing/2014/main" id="{42B19427-2FB5-4138-AF0C-3D54DD20FECF}"/>
                    </a:ext>
                  </a:extLst>
                </p:cNvPr>
                <p:cNvSpPr>
                  <a:spLocks noRot="1" noChangeAspect="1" noMove="1" noResize="1" noEditPoints="1" noAdjustHandles="1" noChangeArrowheads="1" noChangeShapeType="1" noTextEdit="1"/>
                </p:cNvSpPr>
                <p:nvPr/>
              </p:nvSpPr>
              <p:spPr>
                <a:xfrm>
                  <a:off x="2969838" y="1989237"/>
                  <a:ext cx="915933" cy="652467"/>
                </a:xfrm>
                <a:prstGeom prst="rect">
                  <a:avLst/>
                </a:prstGeom>
                <a:blipFill>
                  <a:blip r:embed="rId6"/>
                  <a:stretch>
                    <a:fillRect/>
                  </a:stretch>
                </a:blipFill>
              </p:spPr>
              <p:txBody>
                <a:bodyPr/>
                <a:lstStyle/>
                <a:p>
                  <a:r>
                    <a:rPr lang="ja-JP" altLang="en-US">
                      <a:noFill/>
                    </a:rPr>
                    <a:t> </a:t>
                  </a:r>
                </a:p>
              </p:txBody>
            </p:sp>
          </mc:Fallback>
        </mc:AlternateContent>
      </p:grpSp>
      <p:grpSp>
        <p:nvGrpSpPr>
          <p:cNvPr id="3" name="グループ化 2">
            <a:extLst>
              <a:ext uri="{FF2B5EF4-FFF2-40B4-BE49-F238E27FC236}">
                <a16:creationId xmlns:a16="http://schemas.microsoft.com/office/drawing/2014/main" id="{A304EB02-5FCC-4B2F-A9ED-77E2A7A23B0F}"/>
              </a:ext>
            </a:extLst>
          </p:cNvPr>
          <p:cNvGrpSpPr/>
          <p:nvPr/>
        </p:nvGrpSpPr>
        <p:grpSpPr>
          <a:xfrm>
            <a:off x="5710193" y="3790622"/>
            <a:ext cx="3913713" cy="2635046"/>
            <a:chOff x="6177668" y="3109250"/>
            <a:chExt cx="4868852" cy="3278127"/>
          </a:xfrm>
        </p:grpSpPr>
        <mc:AlternateContent xmlns:mc="http://schemas.openxmlformats.org/markup-compatibility/2006" xmlns:a14="http://schemas.microsoft.com/office/drawing/2010/main">
          <mc:Choice Requires="a14">
            <p:sp>
              <p:nvSpPr>
                <p:cNvPr id="20" name="正方形/長方形 19">
                  <a:extLst>
                    <a:ext uri="{FF2B5EF4-FFF2-40B4-BE49-F238E27FC236}">
                      <a16:creationId xmlns:a16="http://schemas.microsoft.com/office/drawing/2014/main" id="{3A9BC37F-8CDC-4E1E-B8D5-06D79157A88C}"/>
                    </a:ext>
                  </a:extLst>
                </p:cNvPr>
                <p:cNvSpPr/>
                <p:nvPr/>
              </p:nvSpPr>
              <p:spPr>
                <a:xfrm>
                  <a:off x="6177668" y="4811012"/>
                  <a:ext cx="2032743" cy="7997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chemeClr val="tx1"/>
                            </a:solidFill>
                            <a:latin typeface="Cambria Math" panose="02040503050406030204" pitchFamily="18" charset="0"/>
                            <a:ea typeface="ＭＳ ゴシック" panose="020B0609070205080204" pitchFamily="49" charset="-128"/>
                          </a:rPr>
                          <m:t>−</m:t>
                        </m:r>
                        <m:r>
                          <a:rPr lang="en-US" altLang="ja-JP" sz="3200" b="1" i="1" smtClean="0">
                            <a:solidFill>
                              <a:schemeClr val="tx1"/>
                            </a:solidFill>
                            <a:latin typeface="Cambria Math" panose="02040503050406030204" pitchFamily="18" charset="0"/>
                            <a:ea typeface="ＭＳ ゴシック" panose="020B0609070205080204" pitchFamily="49" charset="-128"/>
                          </a:rPr>
                          <m:t>𝟏𝟎</m:t>
                        </m:r>
                        <m:rad>
                          <m:radPr>
                            <m:degHide m:val="on"/>
                            <m:ctrlPr>
                              <a:rPr lang="en-US" altLang="ja-JP" sz="3200" b="1" i="1" smtClean="0">
                                <a:solidFill>
                                  <a:schemeClr val="tx1"/>
                                </a:solidFill>
                                <a:latin typeface="Cambria Math" panose="02040503050406030204" pitchFamily="18" charset="0"/>
                                <a:ea typeface="ＭＳ ゴシック" panose="020B0609070205080204" pitchFamily="49" charset="-128"/>
                              </a:rPr>
                            </m:ctrlPr>
                          </m:radPr>
                          <m:deg/>
                          <m:e>
                            <m:r>
                              <a:rPr lang="en-US" altLang="ja-JP" sz="3200" b="1" i="1" smtClean="0">
                                <a:solidFill>
                                  <a:schemeClr val="tx1"/>
                                </a:solidFill>
                                <a:latin typeface="Cambria Math" panose="02040503050406030204" pitchFamily="18" charset="0"/>
                                <a:ea typeface="ＭＳ ゴシック" panose="020B0609070205080204" pitchFamily="49" charset="-128"/>
                              </a:rPr>
                              <m:t>𝟑</m:t>
                            </m:r>
                          </m:e>
                        </m:rad>
                      </m:oMath>
                    </m:oMathPara>
                  </a14:m>
                  <a:endParaRPr lang="ja-JP" altLang="en-US" sz="3200" b="1"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20" name="正方形/長方形 19">
                  <a:extLst>
                    <a:ext uri="{FF2B5EF4-FFF2-40B4-BE49-F238E27FC236}">
                      <a16:creationId xmlns:a16="http://schemas.microsoft.com/office/drawing/2014/main" id="{3A9BC37F-8CDC-4E1E-B8D5-06D79157A88C}"/>
                    </a:ext>
                  </a:extLst>
                </p:cNvPr>
                <p:cNvSpPr>
                  <a:spLocks noRot="1" noChangeAspect="1" noMove="1" noResize="1" noEditPoints="1" noAdjustHandles="1" noChangeArrowheads="1" noChangeShapeType="1" noTextEdit="1"/>
                </p:cNvSpPr>
                <p:nvPr/>
              </p:nvSpPr>
              <p:spPr>
                <a:xfrm>
                  <a:off x="6177668" y="4811012"/>
                  <a:ext cx="2032743" cy="799759"/>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1A30A6A5-4F2A-4BD4-AC29-FA8CBC960EB5}"/>
                    </a:ext>
                  </a:extLst>
                </p:cNvPr>
                <p:cNvSpPr/>
                <p:nvPr/>
              </p:nvSpPr>
              <p:spPr>
                <a:xfrm>
                  <a:off x="8469593" y="3119221"/>
                  <a:ext cx="1109183" cy="8040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chemeClr val="tx1"/>
                            </a:solidFill>
                            <a:latin typeface="Cambria Math" panose="02040503050406030204" pitchFamily="18" charset="0"/>
                            <a:ea typeface="ＭＳ ゴシック" panose="020B0609070205080204" pitchFamily="49" charset="-128"/>
                          </a:rPr>
                          <m:t>𝟏𝟎</m:t>
                        </m:r>
                      </m:oMath>
                    </m:oMathPara>
                  </a14:m>
                  <a:endParaRPr lang="ja-JP" altLang="en-US" sz="3600" b="1"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21" name="正方形/長方形 20">
                  <a:extLst>
                    <a:ext uri="{FF2B5EF4-FFF2-40B4-BE49-F238E27FC236}">
                      <a16:creationId xmlns:a16="http://schemas.microsoft.com/office/drawing/2014/main" id="{1A30A6A5-4F2A-4BD4-AC29-FA8CBC960EB5}"/>
                    </a:ext>
                  </a:extLst>
                </p:cNvPr>
                <p:cNvSpPr>
                  <a:spLocks noRot="1" noChangeAspect="1" noMove="1" noResize="1" noEditPoints="1" noAdjustHandles="1" noChangeArrowheads="1" noChangeShapeType="1" noTextEdit="1"/>
                </p:cNvSpPr>
                <p:nvPr/>
              </p:nvSpPr>
              <p:spPr>
                <a:xfrm>
                  <a:off x="8469593" y="3119221"/>
                  <a:ext cx="1109183" cy="804068"/>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正方形/長方形 21">
                  <a:extLst>
                    <a:ext uri="{FF2B5EF4-FFF2-40B4-BE49-F238E27FC236}">
                      <a16:creationId xmlns:a16="http://schemas.microsoft.com/office/drawing/2014/main" id="{647F2D59-C9D5-4D9B-A4AD-93DCD4190469}"/>
                    </a:ext>
                  </a:extLst>
                </p:cNvPr>
                <p:cNvSpPr/>
                <p:nvPr/>
              </p:nvSpPr>
              <p:spPr>
                <a:xfrm>
                  <a:off x="9706168" y="3232668"/>
                  <a:ext cx="1340352" cy="11486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5400" b="1" i="1">
                                <a:solidFill>
                                  <a:srgbClr val="FF0000"/>
                                </a:solidFill>
                                <a:latin typeface="Cambria Math" panose="02040503050406030204" pitchFamily="18" charset="0"/>
                              </a:rPr>
                            </m:ctrlPr>
                          </m:sSubPr>
                          <m:e>
                            <m:r>
                              <a:rPr lang="en-US" altLang="ja-JP" sz="5400" b="1" i="1">
                                <a:solidFill>
                                  <a:srgbClr val="FF0000"/>
                                </a:solidFill>
                                <a:latin typeface="Cambria Math" panose="02040503050406030204" pitchFamily="18" charset="0"/>
                              </a:rPr>
                              <m:t>𝒗</m:t>
                            </m:r>
                          </m:e>
                          <m:sub>
                            <m:r>
                              <a:rPr lang="en-US" altLang="ja-JP" sz="5400" b="1" i="1">
                                <a:solidFill>
                                  <a:srgbClr val="FF0000"/>
                                </a:solidFill>
                                <a:latin typeface="Cambria Math" panose="02040503050406030204" pitchFamily="18" charset="0"/>
                              </a:rPr>
                              <m:t>𝒙</m:t>
                            </m:r>
                          </m:sub>
                        </m:sSub>
                      </m:oMath>
                    </m:oMathPara>
                  </a14:m>
                  <a:endParaRPr lang="ja-JP" altLang="en-US" sz="5400" dirty="0">
                    <a:ea typeface="HG丸ｺﾞｼｯｸM-PRO" panose="020F0600000000000000" pitchFamily="50" charset="-128"/>
                  </a:endParaRPr>
                </a:p>
              </p:txBody>
            </p:sp>
          </mc:Choice>
          <mc:Fallback xmlns="">
            <p:sp>
              <p:nvSpPr>
                <p:cNvPr id="22" name="正方形/長方形 21">
                  <a:extLst>
                    <a:ext uri="{FF2B5EF4-FFF2-40B4-BE49-F238E27FC236}">
                      <a16:creationId xmlns:a16="http://schemas.microsoft.com/office/drawing/2014/main" id="{647F2D59-C9D5-4D9B-A4AD-93DCD4190469}"/>
                    </a:ext>
                  </a:extLst>
                </p:cNvPr>
                <p:cNvSpPr>
                  <a:spLocks noRot="1" noChangeAspect="1" noMove="1" noResize="1" noEditPoints="1" noAdjustHandles="1" noChangeArrowheads="1" noChangeShapeType="1" noTextEdit="1"/>
                </p:cNvSpPr>
                <p:nvPr/>
              </p:nvSpPr>
              <p:spPr>
                <a:xfrm>
                  <a:off x="9706168" y="3232668"/>
                  <a:ext cx="1340352" cy="1148668"/>
                </a:xfrm>
                <a:prstGeom prst="rect">
                  <a:avLst/>
                </a:prstGeom>
                <a:blipFill>
                  <a:blip r:embed="rId9"/>
                  <a:stretch>
                    <a:fillRect/>
                  </a:stretch>
                </a:blipFill>
              </p:spPr>
              <p:txBody>
                <a:bodyPr/>
                <a:lstStyle/>
                <a:p>
                  <a:r>
                    <a:rPr lang="ja-JP" altLang="en-US">
                      <a:noFill/>
                    </a:rPr>
                    <a:t> </a:t>
                  </a:r>
                </a:p>
              </p:txBody>
            </p:sp>
          </mc:Fallback>
        </mc:AlternateContent>
        <p:grpSp>
          <p:nvGrpSpPr>
            <p:cNvPr id="23" name="グループ化 22">
              <a:extLst>
                <a:ext uri="{FF2B5EF4-FFF2-40B4-BE49-F238E27FC236}">
                  <a16:creationId xmlns:a16="http://schemas.microsoft.com/office/drawing/2014/main" id="{11539EC6-991B-4C4C-8E1C-091FBAD8E0E5}"/>
                </a:ext>
              </a:extLst>
            </p:cNvPr>
            <p:cNvGrpSpPr/>
            <p:nvPr/>
          </p:nvGrpSpPr>
          <p:grpSpPr>
            <a:xfrm rot="16200000" flipH="1" flipV="1">
              <a:off x="7761966" y="4125421"/>
              <a:ext cx="2314984" cy="1605752"/>
              <a:chOff x="1320654" y="4348439"/>
              <a:chExt cx="2314984" cy="1605752"/>
            </a:xfrm>
          </p:grpSpPr>
          <p:cxnSp>
            <p:nvCxnSpPr>
              <p:cNvPr id="24" name="直線矢印コネクタ 23">
                <a:extLst>
                  <a:ext uri="{FF2B5EF4-FFF2-40B4-BE49-F238E27FC236}">
                    <a16:creationId xmlns:a16="http://schemas.microsoft.com/office/drawing/2014/main" id="{26F07CD5-16A9-4578-986B-551FB73206A5}"/>
                  </a:ext>
                </a:extLst>
              </p:cNvPr>
              <p:cNvCxnSpPr/>
              <p:nvPr/>
            </p:nvCxnSpPr>
            <p:spPr>
              <a:xfrm flipV="1">
                <a:off x="1320654" y="4380776"/>
                <a:ext cx="2293808" cy="1573412"/>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0B7E7C06-E306-4B6D-9E2A-C4C8C7D724EE}"/>
                  </a:ext>
                </a:extLst>
              </p:cNvPr>
              <p:cNvCxnSpPr/>
              <p:nvPr/>
            </p:nvCxnSpPr>
            <p:spPr>
              <a:xfrm flipV="1">
                <a:off x="1320656" y="4348439"/>
                <a:ext cx="0" cy="160574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CEECE97A-1BDA-42B5-A4B9-1F45171CB568}"/>
                  </a:ext>
                </a:extLst>
              </p:cNvPr>
              <p:cNvCxnSpPr/>
              <p:nvPr/>
            </p:nvCxnSpPr>
            <p:spPr>
              <a:xfrm flipV="1">
                <a:off x="1320655" y="5954188"/>
                <a:ext cx="2314983" cy="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813F3E2F-2C49-4A94-8A1A-DF4C4B3A6985}"/>
                  </a:ext>
                </a:extLst>
              </p:cNvPr>
              <p:cNvCxnSpPr/>
              <p:nvPr/>
            </p:nvCxnSpPr>
            <p:spPr>
              <a:xfrm flipV="1">
                <a:off x="1320655" y="4364603"/>
                <a:ext cx="2314983" cy="3"/>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AF2BCDB7-68E4-4815-9F22-6E05EE8077A8}"/>
                  </a:ext>
                </a:extLst>
              </p:cNvPr>
              <p:cNvCxnSpPr/>
              <p:nvPr/>
            </p:nvCxnSpPr>
            <p:spPr>
              <a:xfrm>
                <a:off x="3635637" y="4392763"/>
                <a:ext cx="0" cy="1561425"/>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9" name="正方形/長方形 28">
                  <a:extLst>
                    <a:ext uri="{FF2B5EF4-FFF2-40B4-BE49-F238E27FC236}">
                      <a16:creationId xmlns:a16="http://schemas.microsoft.com/office/drawing/2014/main" id="{27A6ECB2-378E-45FF-8F81-A79F6EA42F1C}"/>
                    </a:ext>
                  </a:extLst>
                </p:cNvPr>
                <p:cNvSpPr/>
                <p:nvPr/>
              </p:nvSpPr>
              <p:spPr>
                <a:xfrm>
                  <a:off x="6743110" y="3811379"/>
                  <a:ext cx="1352318" cy="12435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5400" b="1" i="1" smtClean="0">
                                <a:solidFill>
                                  <a:srgbClr val="FF0000"/>
                                </a:solidFill>
                                <a:latin typeface="Cambria Math" panose="02040503050406030204" pitchFamily="18" charset="0"/>
                              </a:rPr>
                            </m:ctrlPr>
                          </m:sSubPr>
                          <m:e>
                            <m:r>
                              <a:rPr lang="en-US" altLang="ja-JP" sz="5400" b="1" i="1">
                                <a:solidFill>
                                  <a:srgbClr val="FF0000"/>
                                </a:solidFill>
                                <a:latin typeface="Cambria Math" panose="02040503050406030204" pitchFamily="18" charset="0"/>
                              </a:rPr>
                              <m:t>𝒗</m:t>
                            </m:r>
                          </m:e>
                          <m:sub>
                            <m:r>
                              <a:rPr lang="en-US" altLang="ja-JP" sz="5400" b="1" i="1" smtClean="0">
                                <a:solidFill>
                                  <a:srgbClr val="FF0000"/>
                                </a:solidFill>
                                <a:latin typeface="Cambria Math" panose="02040503050406030204" pitchFamily="18" charset="0"/>
                              </a:rPr>
                              <m:t>𝒚</m:t>
                            </m:r>
                          </m:sub>
                        </m:sSub>
                      </m:oMath>
                    </m:oMathPara>
                  </a14:m>
                  <a:endParaRPr lang="ja-JP" altLang="en-US" sz="5400" dirty="0">
                    <a:ea typeface="HG丸ｺﾞｼｯｸM-PRO" panose="020F0600000000000000" pitchFamily="50" charset="-128"/>
                  </a:endParaRPr>
                </a:p>
              </p:txBody>
            </p:sp>
          </mc:Choice>
          <mc:Fallback xmlns="">
            <p:sp>
              <p:nvSpPr>
                <p:cNvPr id="29" name="正方形/長方形 28">
                  <a:extLst>
                    <a:ext uri="{FF2B5EF4-FFF2-40B4-BE49-F238E27FC236}">
                      <a16:creationId xmlns:a16="http://schemas.microsoft.com/office/drawing/2014/main" id="{27A6ECB2-378E-45FF-8F81-A79F6EA42F1C}"/>
                    </a:ext>
                  </a:extLst>
                </p:cNvPr>
                <p:cNvSpPr>
                  <a:spLocks noRot="1" noChangeAspect="1" noMove="1" noResize="1" noEditPoints="1" noAdjustHandles="1" noChangeArrowheads="1" noChangeShapeType="1" noTextEdit="1"/>
                </p:cNvSpPr>
                <p:nvPr/>
              </p:nvSpPr>
              <p:spPr>
                <a:xfrm>
                  <a:off x="6743110" y="3811379"/>
                  <a:ext cx="1352318" cy="1243593"/>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正方形/長方形 29">
                  <a:extLst>
                    <a:ext uri="{FF2B5EF4-FFF2-40B4-BE49-F238E27FC236}">
                      <a16:creationId xmlns:a16="http://schemas.microsoft.com/office/drawing/2014/main" id="{5EA2DBEB-C265-43B7-B2D6-8194D5E24EA2}"/>
                    </a:ext>
                  </a:extLst>
                </p:cNvPr>
                <p:cNvSpPr/>
                <p:nvPr/>
              </p:nvSpPr>
              <p:spPr>
                <a:xfrm>
                  <a:off x="9610834" y="5583309"/>
                  <a:ext cx="1109183" cy="8040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chemeClr val="tx1"/>
                            </a:solidFill>
                            <a:latin typeface="Cambria Math" panose="02040503050406030204" pitchFamily="18" charset="0"/>
                            <a:ea typeface="ＭＳ ゴシック" panose="020B0609070205080204" pitchFamily="49" charset="-128"/>
                          </a:rPr>
                          <m:t>𝟐𝟎</m:t>
                        </m:r>
                      </m:oMath>
                    </m:oMathPara>
                  </a14:m>
                  <a:endParaRPr lang="ja-JP" altLang="en-US" sz="3600" b="1"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30" name="正方形/長方形 29">
                  <a:extLst>
                    <a:ext uri="{FF2B5EF4-FFF2-40B4-BE49-F238E27FC236}">
                      <a16:creationId xmlns:a16="http://schemas.microsoft.com/office/drawing/2014/main" id="{5EA2DBEB-C265-43B7-B2D6-8194D5E24EA2}"/>
                    </a:ext>
                  </a:extLst>
                </p:cNvPr>
                <p:cNvSpPr>
                  <a:spLocks noRot="1" noChangeAspect="1" noMove="1" noResize="1" noEditPoints="1" noAdjustHandles="1" noChangeArrowheads="1" noChangeShapeType="1" noTextEdit="1"/>
                </p:cNvSpPr>
                <p:nvPr/>
              </p:nvSpPr>
              <p:spPr>
                <a:xfrm>
                  <a:off x="9610834" y="5583309"/>
                  <a:ext cx="1109183" cy="804068"/>
                </a:xfrm>
                <a:prstGeom prst="rect">
                  <a:avLst/>
                </a:prstGeom>
                <a:blipFill>
                  <a:blip r:embed="rId11"/>
                  <a:stretch>
                    <a:fillRect/>
                  </a:stretch>
                </a:blipFill>
              </p:spPr>
              <p:txBody>
                <a:bodyPr/>
                <a:lstStyle/>
                <a:p>
                  <a:r>
                    <a:rPr lang="ja-JP" altLang="en-US">
                      <a:noFill/>
                    </a:rPr>
                    <a:t> </a:t>
                  </a:r>
                </a:p>
              </p:txBody>
            </p:sp>
          </mc:Fallback>
        </mc:AlternateContent>
        <p:sp>
          <p:nvSpPr>
            <p:cNvPr id="31" name="正方形/長方形 30">
              <a:extLst>
                <a:ext uri="{FF2B5EF4-FFF2-40B4-BE49-F238E27FC236}">
                  <a16:creationId xmlns:a16="http://schemas.microsoft.com/office/drawing/2014/main" id="{F91F9E30-3E3F-427F-B982-D1898122990F}"/>
                </a:ext>
              </a:extLst>
            </p:cNvPr>
            <p:cNvSpPr/>
            <p:nvPr/>
          </p:nvSpPr>
          <p:spPr>
            <a:xfrm>
              <a:off x="9699042" y="3109250"/>
              <a:ext cx="1107996" cy="369332"/>
            </a:xfrm>
            <a:prstGeom prst="rect">
              <a:avLst/>
            </a:prstGeom>
          </p:spPr>
          <p:txBody>
            <a:bodyPr wrap="none">
              <a:spAutoFit/>
            </a:bodyPr>
            <a:lstStyle/>
            <a:p>
              <a:r>
                <a:rPr lang="ja-JP" altLang="en-US" dirty="0">
                  <a:ea typeface="HG丸ｺﾞｼｯｸM-PRO" panose="020F0600000000000000" pitchFamily="50" charset="-128"/>
                </a:rPr>
                <a:t>水平成分</a:t>
              </a:r>
            </a:p>
          </p:txBody>
        </p:sp>
        <p:sp>
          <p:nvSpPr>
            <p:cNvPr id="32" name="正方形/長方形 31">
              <a:extLst>
                <a:ext uri="{FF2B5EF4-FFF2-40B4-BE49-F238E27FC236}">
                  <a16:creationId xmlns:a16="http://schemas.microsoft.com/office/drawing/2014/main" id="{D9238B57-89E6-4C81-A0D5-F38C0936D693}"/>
                </a:ext>
              </a:extLst>
            </p:cNvPr>
            <p:cNvSpPr/>
            <p:nvPr/>
          </p:nvSpPr>
          <p:spPr>
            <a:xfrm>
              <a:off x="6715153" y="3671774"/>
              <a:ext cx="1107996" cy="369332"/>
            </a:xfrm>
            <a:prstGeom prst="rect">
              <a:avLst/>
            </a:prstGeom>
          </p:spPr>
          <p:txBody>
            <a:bodyPr wrap="none">
              <a:spAutoFit/>
            </a:bodyPr>
            <a:lstStyle/>
            <a:p>
              <a:r>
                <a:rPr lang="ja-JP" altLang="en-US" dirty="0">
                  <a:ea typeface="HG丸ｺﾞｼｯｸM-PRO" panose="020F0600000000000000" pitchFamily="50" charset="-128"/>
                </a:rPr>
                <a:t>鉛直成分</a:t>
              </a:r>
            </a:p>
          </p:txBody>
        </p:sp>
      </p:grpSp>
    </p:spTree>
    <p:extLst>
      <p:ext uri="{BB962C8B-B14F-4D97-AF65-F5344CB8AC3E}">
        <p14:creationId xmlns:p14="http://schemas.microsoft.com/office/powerpoint/2010/main" val="263927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４．斜方投射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39</a:t>
            </a:fld>
            <a:endParaRPr kumimoji="1" lang="ja-JP" altLang="en-US"/>
          </a:p>
        </p:txBody>
      </p:sp>
      <p:sp>
        <p:nvSpPr>
          <p:cNvPr id="8" name="コンテンツ プレースホルダー 2">
            <a:extLst>
              <a:ext uri="{FF2B5EF4-FFF2-40B4-BE49-F238E27FC236}">
                <a16:creationId xmlns:a16="http://schemas.microsoft.com/office/drawing/2014/main" id="{CAB67F41-6ADB-45E7-A610-0D1172C66FBD}"/>
              </a:ext>
            </a:extLst>
          </p:cNvPr>
          <p:cNvSpPr txBox="1">
            <a:spLocks/>
          </p:cNvSpPr>
          <p:nvPr/>
        </p:nvSpPr>
        <p:spPr>
          <a:xfrm>
            <a:off x="311308" y="929464"/>
            <a:ext cx="11742737" cy="10652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（３）ＰＱ間の距離を求めなさい。（水平到達距離を求めなさい。）</a:t>
            </a:r>
          </a:p>
          <a:p>
            <a:pPr marL="0" indent="0">
              <a:buFont typeface="Arial" panose="020B0604020202020204" pitchFamily="34" charset="0"/>
              <a:buNone/>
            </a:pPr>
            <a:endParaRPr lang="ja-JP" altLang="en-US" dirty="0"/>
          </a:p>
        </p:txBody>
      </p:sp>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0CCE98A9-6B75-436A-9F2F-52C61A2ACB8A}"/>
                  </a:ext>
                </a:extLst>
              </p:cNvPr>
              <p:cNvSpPr/>
              <p:nvPr/>
            </p:nvSpPr>
            <p:spPr>
              <a:xfrm>
                <a:off x="814983" y="1556507"/>
                <a:ext cx="4148636" cy="8987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800" b="1" i="1" smtClean="0">
                              <a:solidFill>
                                <a:schemeClr val="tx1"/>
                              </a:solidFill>
                              <a:latin typeface="Cambria Math" panose="02040503050406030204" pitchFamily="18" charset="0"/>
                            </a:rPr>
                          </m:ctrlPr>
                        </m:sSubPr>
                        <m:e>
                          <m:r>
                            <a:rPr lang="en-US" altLang="ja-JP" sz="4800" b="1" i="1">
                              <a:solidFill>
                                <a:schemeClr val="tx1"/>
                              </a:solidFill>
                              <a:latin typeface="Cambria Math" panose="02040503050406030204" pitchFamily="18" charset="0"/>
                            </a:rPr>
                            <m:t>𝒗</m:t>
                          </m:r>
                        </m:e>
                        <m:sub>
                          <m:r>
                            <a:rPr lang="en-US" altLang="ja-JP" sz="4800" b="1" i="1" smtClean="0">
                              <a:solidFill>
                                <a:schemeClr val="tx1"/>
                              </a:solidFill>
                              <a:latin typeface="Cambria Math" panose="02040503050406030204" pitchFamily="18" charset="0"/>
                            </a:rPr>
                            <m:t>𝒚</m:t>
                          </m:r>
                        </m:sub>
                      </m:sSub>
                      <m:r>
                        <a:rPr lang="en-US" altLang="ja-JP" sz="4800" b="1" i="1">
                          <a:solidFill>
                            <a:schemeClr val="tx1"/>
                          </a:solidFill>
                          <a:latin typeface="Cambria Math" panose="02040503050406030204" pitchFamily="18" charset="0"/>
                        </a:rPr>
                        <m:t>=</m:t>
                      </m:r>
                      <m:sSub>
                        <m:sSubPr>
                          <m:ctrlPr>
                            <a:rPr lang="en-US" altLang="ja-JP" sz="4800" b="1" i="1">
                              <a:solidFill>
                                <a:schemeClr val="tx1"/>
                              </a:solidFill>
                              <a:latin typeface="Cambria Math" panose="02040503050406030204" pitchFamily="18" charset="0"/>
                            </a:rPr>
                          </m:ctrlPr>
                        </m:sSubPr>
                        <m:e>
                          <m:r>
                            <a:rPr lang="en-US" altLang="ja-JP" sz="4800" b="1" i="1">
                              <a:solidFill>
                                <a:schemeClr val="tx1"/>
                              </a:solidFill>
                              <a:latin typeface="Cambria Math" panose="02040503050406030204" pitchFamily="18" charset="0"/>
                            </a:rPr>
                            <m:t>𝒗</m:t>
                          </m:r>
                        </m:e>
                        <m:sub>
                          <m:r>
                            <a:rPr lang="en-US" altLang="ja-JP" sz="4800" b="1" i="1">
                              <a:solidFill>
                                <a:schemeClr val="tx1"/>
                              </a:solidFill>
                              <a:latin typeface="Cambria Math" panose="02040503050406030204" pitchFamily="18" charset="0"/>
                            </a:rPr>
                            <m:t>𝟎</m:t>
                          </m:r>
                          <m:r>
                            <a:rPr lang="en-US" altLang="ja-JP" sz="4800" b="1" i="1" smtClean="0">
                              <a:solidFill>
                                <a:schemeClr val="tx1"/>
                              </a:solidFill>
                              <a:latin typeface="Cambria Math" panose="02040503050406030204" pitchFamily="18" charset="0"/>
                            </a:rPr>
                            <m:t>𝒚</m:t>
                          </m:r>
                        </m:sub>
                      </m:sSub>
                      <m:r>
                        <a:rPr lang="en-US" altLang="ja-JP" sz="4800" b="1" i="1">
                          <a:solidFill>
                            <a:schemeClr val="tx1"/>
                          </a:solidFill>
                          <a:latin typeface="Cambria Math" panose="02040503050406030204" pitchFamily="18" charset="0"/>
                        </a:rPr>
                        <m:t>+</m:t>
                      </m:r>
                      <m:r>
                        <a:rPr lang="en-US" altLang="ja-JP" sz="4800" b="1" i="1">
                          <a:solidFill>
                            <a:schemeClr val="tx1"/>
                          </a:solidFill>
                          <a:latin typeface="Cambria Math" panose="02040503050406030204" pitchFamily="18" charset="0"/>
                        </a:rPr>
                        <m:t>𝒂𝒕</m:t>
                      </m:r>
                    </m:oMath>
                  </m:oMathPara>
                </a14:m>
                <a:endParaRPr lang="ja-JP" altLang="en-US" sz="4800" b="1"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9" name="正方形/長方形 8">
                <a:extLst>
                  <a:ext uri="{FF2B5EF4-FFF2-40B4-BE49-F238E27FC236}">
                    <a16:creationId xmlns:a16="http://schemas.microsoft.com/office/drawing/2014/main" id="{0CCE98A9-6B75-436A-9F2F-52C61A2ACB8A}"/>
                  </a:ext>
                </a:extLst>
              </p:cNvPr>
              <p:cNvSpPr>
                <a:spLocks noRot="1" noChangeAspect="1" noMove="1" noResize="1" noEditPoints="1" noAdjustHandles="1" noChangeArrowheads="1" noChangeShapeType="1" noTextEdit="1"/>
              </p:cNvSpPr>
              <p:nvPr/>
            </p:nvSpPr>
            <p:spPr>
              <a:xfrm>
                <a:off x="814983" y="1556507"/>
                <a:ext cx="4148636" cy="898772"/>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9EC26CC5-409B-429C-9A69-6FC288CF73AB}"/>
                  </a:ext>
                </a:extLst>
              </p:cNvPr>
              <p:cNvSpPr/>
              <p:nvPr/>
            </p:nvSpPr>
            <p:spPr>
              <a:xfrm>
                <a:off x="373943" y="2511120"/>
                <a:ext cx="7329314" cy="9178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800" b="1" i="1" smtClean="0">
                          <a:solidFill>
                            <a:srgbClr val="FF0000"/>
                          </a:solidFill>
                          <a:latin typeface="Cambria Math" panose="02040503050406030204" pitchFamily="18" charset="0"/>
                        </a:rPr>
                        <m:t>−</m:t>
                      </m:r>
                      <m:r>
                        <a:rPr lang="en-US" altLang="ja-JP" sz="4800" b="1" i="1" smtClean="0">
                          <a:solidFill>
                            <a:srgbClr val="FF0000"/>
                          </a:solidFill>
                          <a:latin typeface="Cambria Math" panose="02040503050406030204" pitchFamily="18" charset="0"/>
                        </a:rPr>
                        <m:t>𝟏𝟎</m:t>
                      </m:r>
                      <m:rad>
                        <m:radPr>
                          <m:degHide m:val="on"/>
                          <m:ctrlPr>
                            <a:rPr lang="en-US" altLang="ja-JP" sz="4800" b="1" i="1">
                              <a:solidFill>
                                <a:srgbClr val="FF0000"/>
                              </a:solidFill>
                              <a:latin typeface="Cambria Math" panose="02040503050406030204" pitchFamily="18" charset="0"/>
                              <a:ea typeface="ＭＳ ゴシック" panose="020B0609070205080204" pitchFamily="49" charset="-128"/>
                            </a:rPr>
                          </m:ctrlPr>
                        </m:radPr>
                        <m:deg/>
                        <m:e>
                          <m:r>
                            <a:rPr lang="en-US" altLang="ja-JP" sz="4800" b="1" i="1">
                              <a:solidFill>
                                <a:srgbClr val="FF0000"/>
                              </a:solidFill>
                              <a:latin typeface="Cambria Math" panose="02040503050406030204" pitchFamily="18" charset="0"/>
                              <a:ea typeface="ＭＳ ゴシック" panose="020B0609070205080204" pitchFamily="49" charset="-128"/>
                            </a:rPr>
                            <m:t>𝟑</m:t>
                          </m:r>
                        </m:e>
                      </m:rad>
                      <m:r>
                        <a:rPr lang="en-US" altLang="ja-JP" sz="4800" b="1" i="1" smtClean="0">
                          <a:solidFill>
                            <a:srgbClr val="FF0000"/>
                          </a:solidFill>
                          <a:latin typeface="Cambria Math" panose="02040503050406030204" pitchFamily="18" charset="0"/>
                        </a:rPr>
                        <m:t>=</m:t>
                      </m:r>
                      <m:r>
                        <a:rPr lang="en-US" altLang="ja-JP" sz="4800" b="1" i="1" smtClean="0">
                          <a:solidFill>
                            <a:srgbClr val="FF0000"/>
                          </a:solidFill>
                          <a:latin typeface="Cambria Math" panose="02040503050406030204" pitchFamily="18" charset="0"/>
                        </a:rPr>
                        <m:t>𝟏𝟎</m:t>
                      </m:r>
                      <m:rad>
                        <m:radPr>
                          <m:degHide m:val="on"/>
                          <m:ctrlPr>
                            <a:rPr lang="en-US" altLang="ja-JP" sz="4800" b="1" i="1">
                              <a:solidFill>
                                <a:srgbClr val="FF0000"/>
                              </a:solidFill>
                              <a:latin typeface="Cambria Math" panose="02040503050406030204" pitchFamily="18" charset="0"/>
                              <a:ea typeface="ＭＳ ゴシック" panose="020B0609070205080204" pitchFamily="49" charset="-128"/>
                            </a:rPr>
                          </m:ctrlPr>
                        </m:radPr>
                        <m:deg/>
                        <m:e>
                          <m:r>
                            <a:rPr lang="en-US" altLang="ja-JP" sz="4800" b="1" i="1">
                              <a:solidFill>
                                <a:srgbClr val="FF0000"/>
                              </a:solidFill>
                              <a:latin typeface="Cambria Math" panose="02040503050406030204" pitchFamily="18" charset="0"/>
                              <a:ea typeface="ＭＳ ゴシック" panose="020B0609070205080204" pitchFamily="49" charset="-128"/>
                            </a:rPr>
                            <m:t>𝟑</m:t>
                          </m:r>
                        </m:e>
                      </m:rad>
                      <m:r>
                        <a:rPr lang="en-US" altLang="ja-JP" sz="4800" b="1" i="1" smtClean="0">
                          <a:solidFill>
                            <a:srgbClr val="FF0000"/>
                          </a:solidFill>
                          <a:latin typeface="Cambria Math" panose="02040503050406030204" pitchFamily="18" charset="0"/>
                        </a:rPr>
                        <m:t>−</m:t>
                      </m:r>
                      <m:r>
                        <a:rPr lang="en-US" altLang="ja-JP" sz="4800" b="1" i="1" smtClean="0">
                          <a:solidFill>
                            <a:srgbClr val="FF0000"/>
                          </a:solidFill>
                          <a:latin typeface="Cambria Math" panose="02040503050406030204" pitchFamily="18" charset="0"/>
                        </a:rPr>
                        <m:t>𝟗</m:t>
                      </m:r>
                      <m:r>
                        <a:rPr lang="en-US" altLang="ja-JP" sz="4800" b="1" i="1" smtClean="0">
                          <a:solidFill>
                            <a:srgbClr val="FF0000"/>
                          </a:solidFill>
                          <a:latin typeface="Cambria Math" panose="02040503050406030204" pitchFamily="18" charset="0"/>
                        </a:rPr>
                        <m:t>.</m:t>
                      </m:r>
                      <m:r>
                        <a:rPr lang="en-US" altLang="ja-JP" sz="4800" b="1" i="1" smtClean="0">
                          <a:solidFill>
                            <a:srgbClr val="FF0000"/>
                          </a:solidFill>
                          <a:latin typeface="Cambria Math" panose="02040503050406030204" pitchFamily="18" charset="0"/>
                        </a:rPr>
                        <m:t>𝟖</m:t>
                      </m:r>
                      <m:r>
                        <a:rPr lang="en-US" altLang="ja-JP" sz="4800" b="1" i="1" smtClean="0">
                          <a:solidFill>
                            <a:srgbClr val="FF0000"/>
                          </a:solidFill>
                          <a:latin typeface="Cambria Math" panose="02040503050406030204" pitchFamily="18" charset="0"/>
                        </a:rPr>
                        <m:t>×</m:t>
                      </m:r>
                      <m:r>
                        <a:rPr lang="en-US" altLang="ja-JP" sz="4800" b="1" i="1" smtClean="0">
                          <a:solidFill>
                            <a:srgbClr val="FF0000"/>
                          </a:solidFill>
                          <a:latin typeface="Cambria Math" panose="02040503050406030204" pitchFamily="18" charset="0"/>
                        </a:rPr>
                        <m:t>𝒕</m:t>
                      </m:r>
                    </m:oMath>
                  </m:oMathPara>
                </a14:m>
                <a:endParaRPr lang="ja-JP" altLang="en-US" sz="4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0" name="正方形/長方形 9">
                <a:extLst>
                  <a:ext uri="{FF2B5EF4-FFF2-40B4-BE49-F238E27FC236}">
                    <a16:creationId xmlns:a16="http://schemas.microsoft.com/office/drawing/2014/main" id="{9EC26CC5-409B-429C-9A69-6FC288CF73AB}"/>
                  </a:ext>
                </a:extLst>
              </p:cNvPr>
              <p:cNvSpPr>
                <a:spLocks noRot="1" noChangeAspect="1" noMove="1" noResize="1" noEditPoints="1" noAdjustHandles="1" noChangeArrowheads="1" noChangeShapeType="1" noTextEdit="1"/>
              </p:cNvSpPr>
              <p:nvPr/>
            </p:nvSpPr>
            <p:spPr>
              <a:xfrm>
                <a:off x="373943" y="2511120"/>
                <a:ext cx="7329314" cy="917880"/>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5E1E9793-BBC3-47D9-9F6C-AB95D9313C72}"/>
                  </a:ext>
                </a:extLst>
              </p:cNvPr>
              <p:cNvSpPr/>
              <p:nvPr/>
            </p:nvSpPr>
            <p:spPr>
              <a:xfrm>
                <a:off x="7708022" y="2108695"/>
                <a:ext cx="3300006" cy="15166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1" smtClean="0">
                          <a:solidFill>
                            <a:srgbClr val="FF0000"/>
                          </a:solidFill>
                          <a:latin typeface="Cambria Math" panose="02040503050406030204" pitchFamily="18" charset="0"/>
                          <a:ea typeface="Cambria Math" panose="02040503050406030204" pitchFamily="18" charset="0"/>
                        </a:rPr>
                        <m:t>→</m:t>
                      </m:r>
                      <m:r>
                        <a:rPr lang="en-US" altLang="ja-JP" sz="4400" b="1" i="1" smtClean="0">
                          <a:solidFill>
                            <a:srgbClr val="FF0000"/>
                          </a:solidFill>
                          <a:latin typeface="Cambria Math" panose="02040503050406030204" pitchFamily="18" charset="0"/>
                          <a:ea typeface="Cambria Math" panose="02040503050406030204" pitchFamily="18" charset="0"/>
                        </a:rPr>
                        <m:t>𝒕</m:t>
                      </m:r>
                      <m:r>
                        <a:rPr lang="en-US" altLang="ja-JP" sz="4400" b="1" i="1" smtClean="0">
                          <a:solidFill>
                            <a:srgbClr val="FF0000"/>
                          </a:solidFill>
                          <a:latin typeface="Cambria Math" panose="02040503050406030204" pitchFamily="18" charset="0"/>
                        </a:rPr>
                        <m:t>=</m:t>
                      </m:r>
                      <m:f>
                        <m:fPr>
                          <m:ctrlPr>
                            <a:rPr lang="en-US" altLang="ja-JP" sz="4400" b="1" i="1" smtClean="0">
                              <a:solidFill>
                                <a:srgbClr val="FF0000"/>
                              </a:solidFill>
                              <a:latin typeface="Cambria Math" panose="02040503050406030204" pitchFamily="18" charset="0"/>
                              <a:ea typeface="ＭＳ ゴシック" panose="020B0609070205080204" pitchFamily="49" charset="-128"/>
                            </a:rPr>
                          </m:ctrlPr>
                        </m:fPr>
                        <m:num>
                          <m:r>
                            <a:rPr lang="en-US" altLang="ja-JP" sz="4400" b="1" i="1" smtClean="0">
                              <a:solidFill>
                                <a:srgbClr val="FF0000"/>
                              </a:solidFill>
                              <a:latin typeface="Cambria Math" panose="02040503050406030204" pitchFamily="18" charset="0"/>
                            </a:rPr>
                            <m:t>𝟐𝟎</m:t>
                          </m:r>
                          <m:rad>
                            <m:radPr>
                              <m:degHide m:val="on"/>
                              <m:ctrlPr>
                                <a:rPr lang="en-US" altLang="ja-JP" sz="4400" b="1" i="1">
                                  <a:solidFill>
                                    <a:srgbClr val="FF0000"/>
                                  </a:solidFill>
                                  <a:latin typeface="Cambria Math" panose="02040503050406030204" pitchFamily="18" charset="0"/>
                                  <a:ea typeface="ＭＳ ゴシック" panose="020B0609070205080204" pitchFamily="49" charset="-128"/>
                                </a:rPr>
                              </m:ctrlPr>
                            </m:radPr>
                            <m:deg/>
                            <m:e>
                              <m:r>
                                <a:rPr lang="en-US" altLang="ja-JP" sz="4400" b="1" i="1">
                                  <a:solidFill>
                                    <a:srgbClr val="FF0000"/>
                                  </a:solidFill>
                                  <a:latin typeface="Cambria Math" panose="02040503050406030204" pitchFamily="18" charset="0"/>
                                  <a:ea typeface="ＭＳ ゴシック" panose="020B0609070205080204" pitchFamily="49" charset="-128"/>
                                </a:rPr>
                                <m:t>𝟑</m:t>
                              </m:r>
                            </m:e>
                          </m:rad>
                        </m:num>
                        <m:den>
                          <m:r>
                            <a:rPr lang="en-US" altLang="ja-JP" sz="4400" b="1" i="1" smtClean="0">
                              <a:solidFill>
                                <a:srgbClr val="FF0000"/>
                              </a:solidFill>
                              <a:latin typeface="Cambria Math" panose="02040503050406030204" pitchFamily="18" charset="0"/>
                              <a:ea typeface="ＭＳ ゴシック" panose="020B0609070205080204" pitchFamily="49" charset="-128"/>
                            </a:rPr>
                            <m:t>𝟗</m:t>
                          </m:r>
                          <m:r>
                            <a:rPr lang="en-US" altLang="ja-JP" sz="4400" b="1" i="1" smtClean="0">
                              <a:solidFill>
                                <a:srgbClr val="FF0000"/>
                              </a:solidFill>
                              <a:latin typeface="Cambria Math" panose="02040503050406030204" pitchFamily="18" charset="0"/>
                              <a:ea typeface="ＭＳ ゴシック" panose="020B0609070205080204" pitchFamily="49" charset="-128"/>
                            </a:rPr>
                            <m:t>.</m:t>
                          </m:r>
                          <m:r>
                            <a:rPr lang="en-US" altLang="ja-JP" sz="4400" b="1" i="1" smtClean="0">
                              <a:solidFill>
                                <a:srgbClr val="FF0000"/>
                              </a:solidFill>
                              <a:latin typeface="Cambria Math" panose="02040503050406030204" pitchFamily="18" charset="0"/>
                              <a:ea typeface="ＭＳ ゴシック" panose="020B0609070205080204" pitchFamily="49" charset="-128"/>
                            </a:rPr>
                            <m:t>𝟖</m:t>
                          </m:r>
                        </m:den>
                      </m:f>
                    </m:oMath>
                  </m:oMathPara>
                </a14:m>
                <a:endParaRPr lang="ja-JP" altLang="en-US" sz="4400" dirty="0">
                  <a:solidFill>
                    <a:srgbClr val="FF0000"/>
                  </a:solidFill>
                  <a:ea typeface="HG丸ｺﾞｼｯｸM-PRO" panose="020F0600000000000000" pitchFamily="50" charset="-128"/>
                </a:endParaRPr>
              </a:p>
            </p:txBody>
          </p:sp>
        </mc:Choice>
        <mc:Fallback xmlns="">
          <p:sp>
            <p:nvSpPr>
              <p:cNvPr id="11" name="正方形/長方形 10">
                <a:extLst>
                  <a:ext uri="{FF2B5EF4-FFF2-40B4-BE49-F238E27FC236}">
                    <a16:creationId xmlns:a16="http://schemas.microsoft.com/office/drawing/2014/main" id="{5E1E9793-BBC3-47D9-9F6C-AB95D9313C72}"/>
                  </a:ext>
                </a:extLst>
              </p:cNvPr>
              <p:cNvSpPr>
                <a:spLocks noRot="1" noChangeAspect="1" noMove="1" noResize="1" noEditPoints="1" noAdjustHandles="1" noChangeArrowheads="1" noChangeShapeType="1" noTextEdit="1"/>
              </p:cNvSpPr>
              <p:nvPr/>
            </p:nvSpPr>
            <p:spPr>
              <a:xfrm>
                <a:off x="7708022" y="2108695"/>
                <a:ext cx="3300006" cy="1516697"/>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89466C47-609E-48E7-9460-74B58D66FCFF}"/>
                  </a:ext>
                </a:extLst>
              </p:cNvPr>
              <p:cNvSpPr/>
              <p:nvPr/>
            </p:nvSpPr>
            <p:spPr>
              <a:xfrm>
                <a:off x="834631" y="4263656"/>
                <a:ext cx="8492197" cy="12580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rPr>
                        <m:t>𝒙</m:t>
                      </m:r>
                      <m:r>
                        <a:rPr lang="en-US" altLang="ja-JP" sz="3600" b="1" i="1">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𝟏𝟎</m:t>
                      </m:r>
                      <m:r>
                        <a:rPr lang="en-US" altLang="ja-JP" sz="3600" b="1" i="1">
                          <a:solidFill>
                            <a:srgbClr val="FF0000"/>
                          </a:solidFill>
                          <a:latin typeface="Cambria Math" panose="02040503050406030204" pitchFamily="18" charset="0"/>
                        </a:rPr>
                        <m:t>×</m:t>
                      </m:r>
                      <m:f>
                        <m:fPr>
                          <m:ctrlPr>
                            <a:rPr lang="en-US" altLang="ja-JP" sz="3600" b="1" i="1">
                              <a:solidFill>
                                <a:srgbClr val="FF0000"/>
                              </a:solidFill>
                              <a:latin typeface="Cambria Math" panose="02040503050406030204" pitchFamily="18" charset="0"/>
                              <a:ea typeface="ＭＳ ゴシック" panose="020B0609070205080204" pitchFamily="49" charset="-128"/>
                            </a:rPr>
                          </m:ctrlPr>
                        </m:fPr>
                        <m:num>
                          <m:r>
                            <a:rPr lang="en-US" altLang="ja-JP" sz="3600" b="1" i="1">
                              <a:solidFill>
                                <a:srgbClr val="FF0000"/>
                              </a:solidFill>
                              <a:latin typeface="Cambria Math" panose="02040503050406030204" pitchFamily="18" charset="0"/>
                            </a:rPr>
                            <m:t>𝟐𝟎</m:t>
                          </m:r>
                          <m:rad>
                            <m:radPr>
                              <m:degHide m:val="on"/>
                              <m:ctrlPr>
                                <a:rPr lang="en-US" altLang="ja-JP" sz="3600" b="1" i="1">
                                  <a:solidFill>
                                    <a:srgbClr val="FF0000"/>
                                  </a:solidFill>
                                  <a:latin typeface="Cambria Math" panose="02040503050406030204" pitchFamily="18" charset="0"/>
                                  <a:ea typeface="ＭＳ ゴシック" panose="020B0609070205080204" pitchFamily="49" charset="-128"/>
                                </a:rPr>
                              </m:ctrlPr>
                            </m:radPr>
                            <m:deg/>
                            <m:e>
                              <m:r>
                                <a:rPr lang="en-US" altLang="ja-JP" sz="3600" b="1" i="1">
                                  <a:solidFill>
                                    <a:srgbClr val="FF0000"/>
                                  </a:solidFill>
                                  <a:latin typeface="Cambria Math" panose="02040503050406030204" pitchFamily="18" charset="0"/>
                                  <a:ea typeface="ＭＳ ゴシック" panose="020B0609070205080204" pitchFamily="49" charset="-128"/>
                                </a:rPr>
                                <m:t>𝟑</m:t>
                              </m:r>
                            </m:e>
                          </m:rad>
                        </m:num>
                        <m:den>
                          <m:r>
                            <a:rPr lang="en-US" altLang="ja-JP" sz="3600" b="1" i="1">
                              <a:solidFill>
                                <a:srgbClr val="FF0000"/>
                              </a:solidFill>
                              <a:latin typeface="Cambria Math" panose="02040503050406030204" pitchFamily="18" charset="0"/>
                              <a:ea typeface="ＭＳ ゴシック" panose="020B0609070205080204" pitchFamily="49" charset="-128"/>
                            </a:rPr>
                            <m:t>𝟗</m:t>
                          </m:r>
                          <m:r>
                            <a:rPr lang="en-US" altLang="ja-JP" sz="3600" b="1" i="1">
                              <a:solidFill>
                                <a:srgbClr val="FF0000"/>
                              </a:solidFill>
                              <a:latin typeface="Cambria Math" panose="02040503050406030204" pitchFamily="18" charset="0"/>
                              <a:ea typeface="ＭＳ ゴシック" panose="020B0609070205080204" pitchFamily="49" charset="-128"/>
                            </a:rPr>
                            <m:t>.</m:t>
                          </m:r>
                          <m:r>
                            <a:rPr lang="en-US" altLang="ja-JP" sz="3600" b="1" i="1">
                              <a:solidFill>
                                <a:srgbClr val="FF0000"/>
                              </a:solidFill>
                              <a:latin typeface="Cambria Math" panose="02040503050406030204" pitchFamily="18" charset="0"/>
                              <a:ea typeface="ＭＳ ゴシック" panose="020B0609070205080204" pitchFamily="49" charset="-128"/>
                            </a:rPr>
                            <m:t>𝟖</m:t>
                          </m:r>
                        </m:den>
                      </m:f>
                      <m:r>
                        <a:rPr lang="en-US" altLang="ja-JP" sz="3600" b="1" i="1" smtClean="0">
                          <a:solidFill>
                            <a:srgbClr val="FF0000"/>
                          </a:solidFill>
                          <a:latin typeface="Cambria Math" panose="02040503050406030204" pitchFamily="18" charset="0"/>
                          <a:ea typeface="ＭＳ ゴシック" panose="020B0609070205080204" pitchFamily="49" charset="-128"/>
                        </a:rPr>
                        <m:t>=</m:t>
                      </m:r>
                      <m:f>
                        <m:fPr>
                          <m:ctrlPr>
                            <a:rPr lang="en-US" altLang="ja-JP" sz="3600" b="1" i="1">
                              <a:solidFill>
                                <a:srgbClr val="FF0000"/>
                              </a:solidFill>
                              <a:latin typeface="Cambria Math" panose="02040503050406030204" pitchFamily="18" charset="0"/>
                              <a:ea typeface="ＭＳ ゴシック" panose="020B0609070205080204" pitchFamily="49" charset="-128"/>
                            </a:rPr>
                          </m:ctrlPr>
                        </m:fPr>
                        <m:num>
                          <m:r>
                            <a:rPr lang="en-US" altLang="ja-JP" sz="3600" b="1" i="1">
                              <a:solidFill>
                                <a:srgbClr val="FF0000"/>
                              </a:solidFill>
                              <a:latin typeface="Cambria Math" panose="02040503050406030204" pitchFamily="18" charset="0"/>
                            </a:rPr>
                            <m:t>𝟐𝟎</m:t>
                          </m:r>
                          <m:r>
                            <a:rPr lang="en-US" altLang="ja-JP" sz="3600" b="1" i="1" smtClean="0">
                              <a:solidFill>
                                <a:srgbClr val="FF0000"/>
                              </a:solidFill>
                              <a:latin typeface="Cambria Math" panose="02040503050406030204" pitchFamily="18" charset="0"/>
                            </a:rPr>
                            <m:t>𝟎</m:t>
                          </m:r>
                          <m:rad>
                            <m:radPr>
                              <m:degHide m:val="on"/>
                              <m:ctrlPr>
                                <a:rPr lang="en-US" altLang="ja-JP" sz="3600" b="1" i="1">
                                  <a:solidFill>
                                    <a:srgbClr val="FF0000"/>
                                  </a:solidFill>
                                  <a:latin typeface="Cambria Math" panose="02040503050406030204" pitchFamily="18" charset="0"/>
                                  <a:ea typeface="ＭＳ ゴシック" panose="020B0609070205080204" pitchFamily="49" charset="-128"/>
                                </a:rPr>
                              </m:ctrlPr>
                            </m:radPr>
                            <m:deg/>
                            <m:e>
                              <m:r>
                                <a:rPr lang="en-US" altLang="ja-JP" sz="3600" b="1" i="1">
                                  <a:solidFill>
                                    <a:srgbClr val="FF0000"/>
                                  </a:solidFill>
                                  <a:latin typeface="Cambria Math" panose="02040503050406030204" pitchFamily="18" charset="0"/>
                                  <a:ea typeface="ＭＳ ゴシック" panose="020B0609070205080204" pitchFamily="49" charset="-128"/>
                                </a:rPr>
                                <m:t>𝟑</m:t>
                              </m:r>
                            </m:e>
                          </m:rad>
                        </m:num>
                        <m:den>
                          <m:r>
                            <a:rPr lang="en-US" altLang="ja-JP" sz="3600" b="1" i="1">
                              <a:solidFill>
                                <a:srgbClr val="FF0000"/>
                              </a:solidFill>
                              <a:latin typeface="Cambria Math" panose="02040503050406030204" pitchFamily="18" charset="0"/>
                              <a:ea typeface="ＭＳ ゴシック" panose="020B0609070205080204" pitchFamily="49" charset="-128"/>
                            </a:rPr>
                            <m:t>𝟗</m:t>
                          </m:r>
                          <m:r>
                            <a:rPr lang="en-US" altLang="ja-JP" sz="3600" b="1" i="1">
                              <a:solidFill>
                                <a:srgbClr val="FF0000"/>
                              </a:solidFill>
                              <a:latin typeface="Cambria Math" panose="02040503050406030204" pitchFamily="18" charset="0"/>
                              <a:ea typeface="ＭＳ ゴシック" panose="020B0609070205080204" pitchFamily="49" charset="-128"/>
                            </a:rPr>
                            <m:t>.</m:t>
                          </m:r>
                          <m:r>
                            <a:rPr lang="en-US" altLang="ja-JP" sz="3600" b="1" i="1">
                              <a:solidFill>
                                <a:srgbClr val="FF0000"/>
                              </a:solidFill>
                              <a:latin typeface="Cambria Math" panose="02040503050406030204" pitchFamily="18" charset="0"/>
                              <a:ea typeface="ＭＳ ゴシック" panose="020B0609070205080204" pitchFamily="49" charset="-128"/>
                            </a:rPr>
                            <m:t>𝟖</m:t>
                          </m:r>
                        </m:den>
                      </m:f>
                      <m:r>
                        <a:rPr lang="en-US" altLang="ja-JP" sz="3600" b="1" i="1" smtClean="0">
                          <a:solidFill>
                            <a:srgbClr val="FF0000"/>
                          </a:solidFill>
                          <a:latin typeface="Cambria Math" panose="02040503050406030204" pitchFamily="18" charset="0"/>
                          <a:ea typeface="ＭＳ ゴシック" panose="020B0609070205080204" pitchFamily="49" charset="-128"/>
                        </a:rPr>
                        <m:t>=</m:t>
                      </m:r>
                      <m:f>
                        <m:fPr>
                          <m:ctrlPr>
                            <a:rPr lang="en-US" altLang="ja-JP" sz="3600" b="1" i="1">
                              <a:solidFill>
                                <a:srgbClr val="FF0000"/>
                              </a:solidFill>
                              <a:latin typeface="Cambria Math" panose="02040503050406030204" pitchFamily="18" charset="0"/>
                              <a:ea typeface="ＭＳ ゴシック" panose="020B0609070205080204" pitchFamily="49" charset="-128"/>
                            </a:rPr>
                          </m:ctrlPr>
                        </m:fPr>
                        <m:num>
                          <m:r>
                            <a:rPr lang="en-US" altLang="ja-JP" sz="3600" b="1" i="1" smtClean="0">
                              <a:solidFill>
                                <a:srgbClr val="FF0000"/>
                              </a:solidFill>
                              <a:latin typeface="Cambria Math" panose="02040503050406030204" pitchFamily="18" charset="0"/>
                              <a:ea typeface="ＭＳ ゴシック" panose="020B0609070205080204" pitchFamily="49" charset="-128"/>
                            </a:rPr>
                            <m:t>𝟏𝟎𝟎𝟎</m:t>
                          </m:r>
                          <m:rad>
                            <m:radPr>
                              <m:degHide m:val="on"/>
                              <m:ctrlPr>
                                <a:rPr lang="en-US" altLang="ja-JP" sz="3600" b="1" i="1">
                                  <a:solidFill>
                                    <a:srgbClr val="FF0000"/>
                                  </a:solidFill>
                                  <a:latin typeface="Cambria Math" panose="02040503050406030204" pitchFamily="18" charset="0"/>
                                  <a:ea typeface="ＭＳ ゴシック" panose="020B0609070205080204" pitchFamily="49" charset="-128"/>
                                </a:rPr>
                              </m:ctrlPr>
                            </m:radPr>
                            <m:deg/>
                            <m:e>
                              <m:r>
                                <a:rPr lang="en-US" altLang="ja-JP" sz="3600" b="1" i="1">
                                  <a:solidFill>
                                    <a:srgbClr val="FF0000"/>
                                  </a:solidFill>
                                  <a:latin typeface="Cambria Math" panose="02040503050406030204" pitchFamily="18" charset="0"/>
                                  <a:ea typeface="ＭＳ ゴシック" panose="020B0609070205080204" pitchFamily="49" charset="-128"/>
                                </a:rPr>
                                <m:t>𝟑</m:t>
                              </m:r>
                            </m:e>
                          </m:rad>
                        </m:num>
                        <m:den>
                          <m:r>
                            <a:rPr lang="en-US" altLang="ja-JP" sz="3600" b="1" i="1" smtClean="0">
                              <a:solidFill>
                                <a:srgbClr val="FF0000"/>
                              </a:solidFill>
                              <a:latin typeface="Cambria Math" panose="02040503050406030204" pitchFamily="18" charset="0"/>
                              <a:ea typeface="ＭＳ ゴシック" panose="020B0609070205080204" pitchFamily="49" charset="-128"/>
                            </a:rPr>
                            <m:t>𝟒𝟗</m:t>
                          </m:r>
                        </m:den>
                      </m:f>
                      <m:r>
                        <a:rPr lang="en-US" altLang="ja-JP" sz="3600" b="1" i="1">
                          <a:solidFill>
                            <a:srgbClr val="FF0000"/>
                          </a:solidFill>
                          <a:latin typeface="Cambria Math" panose="02040503050406030204" pitchFamily="18" charset="0"/>
                        </a:rPr>
                        <m:t>[</m:t>
                      </m:r>
                      <m:r>
                        <a:rPr lang="en-US" altLang="ja-JP" sz="3600" b="1" i="1">
                          <a:solidFill>
                            <a:srgbClr val="FF0000"/>
                          </a:solidFill>
                          <a:latin typeface="Cambria Math" panose="02040503050406030204" pitchFamily="18" charset="0"/>
                        </a:rPr>
                        <m:t>𝒎</m:t>
                      </m:r>
                      <m:r>
                        <a:rPr lang="en-US" altLang="ja-JP" sz="3600" b="1" i="1">
                          <a:solidFill>
                            <a:srgbClr val="FF0000"/>
                          </a:solidFill>
                          <a:latin typeface="Cambria Math" panose="02040503050406030204" pitchFamily="18" charset="0"/>
                        </a:rPr>
                        <m:t>]</m:t>
                      </m:r>
                    </m:oMath>
                  </m:oMathPara>
                </a14:m>
                <a:endParaRPr lang="ja-JP" altLang="en-US" sz="3600" dirty="0">
                  <a:solidFill>
                    <a:srgbClr val="FF0000"/>
                  </a:solidFill>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89466C47-609E-48E7-9460-74B58D66FCFF}"/>
                  </a:ext>
                </a:extLst>
              </p:cNvPr>
              <p:cNvSpPr>
                <a:spLocks noRot="1" noChangeAspect="1" noMove="1" noResize="1" noEditPoints="1" noAdjustHandles="1" noChangeArrowheads="1" noChangeShapeType="1" noTextEdit="1"/>
              </p:cNvSpPr>
              <p:nvPr/>
            </p:nvSpPr>
            <p:spPr>
              <a:xfrm>
                <a:off x="834631" y="4263656"/>
                <a:ext cx="8492197" cy="1258037"/>
              </a:xfrm>
              <a:prstGeom prst="rect">
                <a:avLst/>
              </a:prstGeom>
              <a:blipFill>
                <a:blip r:embed="rId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537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３．水平投射～１０円玉の実験</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4</a:t>
            </a:fld>
            <a:endParaRPr kumimoji="1" lang="ja-JP" altLang="en-US"/>
          </a:p>
        </p:txBody>
      </p:sp>
      <p:sp>
        <p:nvSpPr>
          <p:cNvPr id="8" name="正方形/長方形 7">
            <a:extLst>
              <a:ext uri="{FF2B5EF4-FFF2-40B4-BE49-F238E27FC236}">
                <a16:creationId xmlns:a16="http://schemas.microsoft.com/office/drawing/2014/main" id="{C6C91D71-DA47-4458-BA95-D60050AD1890}"/>
              </a:ext>
            </a:extLst>
          </p:cNvPr>
          <p:cNvSpPr/>
          <p:nvPr/>
        </p:nvSpPr>
        <p:spPr>
          <a:xfrm>
            <a:off x="7783525" y="5448298"/>
            <a:ext cx="1430931" cy="8515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9" name="正方形/長方形 8">
            <a:extLst>
              <a:ext uri="{FF2B5EF4-FFF2-40B4-BE49-F238E27FC236}">
                <a16:creationId xmlns:a16="http://schemas.microsoft.com/office/drawing/2014/main" id="{09616ABF-3A80-4638-8BBA-93DF18339520}"/>
              </a:ext>
            </a:extLst>
          </p:cNvPr>
          <p:cNvSpPr/>
          <p:nvPr/>
        </p:nvSpPr>
        <p:spPr>
          <a:xfrm>
            <a:off x="8476130" y="2047801"/>
            <a:ext cx="45719" cy="42520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10" name="正方形/長方形 9">
            <a:extLst>
              <a:ext uri="{FF2B5EF4-FFF2-40B4-BE49-F238E27FC236}">
                <a16:creationId xmlns:a16="http://schemas.microsoft.com/office/drawing/2014/main" id="{D142461E-88E5-497D-B6FD-1F5182D886E8}"/>
              </a:ext>
            </a:extLst>
          </p:cNvPr>
          <p:cNvSpPr/>
          <p:nvPr/>
        </p:nvSpPr>
        <p:spPr>
          <a:xfrm>
            <a:off x="10299842" y="3357760"/>
            <a:ext cx="1430931"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11" name="正方形/長方形 10">
            <a:extLst>
              <a:ext uri="{FF2B5EF4-FFF2-40B4-BE49-F238E27FC236}">
                <a16:creationId xmlns:a16="http://schemas.microsoft.com/office/drawing/2014/main" id="{031026CD-96FD-4DBC-B2B2-D4C6AA28F5DD}"/>
              </a:ext>
            </a:extLst>
          </p:cNvPr>
          <p:cNvSpPr/>
          <p:nvPr/>
        </p:nvSpPr>
        <p:spPr>
          <a:xfrm>
            <a:off x="11008189" y="2802022"/>
            <a:ext cx="45719" cy="5557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12" name="楕円 11">
            <a:extLst>
              <a:ext uri="{FF2B5EF4-FFF2-40B4-BE49-F238E27FC236}">
                <a16:creationId xmlns:a16="http://schemas.microsoft.com/office/drawing/2014/main" id="{47A0B057-405F-4081-9D43-B7A74D80528A}"/>
              </a:ext>
            </a:extLst>
          </p:cNvPr>
          <p:cNvSpPr/>
          <p:nvPr/>
        </p:nvSpPr>
        <p:spPr>
          <a:xfrm>
            <a:off x="7872521" y="5626291"/>
            <a:ext cx="504899" cy="50489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13" name="楕円 12">
            <a:extLst>
              <a:ext uri="{FF2B5EF4-FFF2-40B4-BE49-F238E27FC236}">
                <a16:creationId xmlns:a16="http://schemas.microsoft.com/office/drawing/2014/main" id="{EA920E39-2EC6-4266-A4FB-040118F65B1D}"/>
              </a:ext>
            </a:extLst>
          </p:cNvPr>
          <p:cNvSpPr/>
          <p:nvPr/>
        </p:nvSpPr>
        <p:spPr>
          <a:xfrm>
            <a:off x="8615703" y="5626291"/>
            <a:ext cx="504899" cy="50489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14" name="正方形/長方形 13">
            <a:extLst>
              <a:ext uri="{FF2B5EF4-FFF2-40B4-BE49-F238E27FC236}">
                <a16:creationId xmlns:a16="http://schemas.microsoft.com/office/drawing/2014/main" id="{A439F0C9-14A2-44D5-AF16-5339AB4A114D}"/>
              </a:ext>
            </a:extLst>
          </p:cNvPr>
          <p:cNvSpPr/>
          <p:nvPr/>
        </p:nvSpPr>
        <p:spPr>
          <a:xfrm>
            <a:off x="10404036" y="3289181"/>
            <a:ext cx="476976" cy="685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15" name="正方形/長方形 14">
            <a:extLst>
              <a:ext uri="{FF2B5EF4-FFF2-40B4-BE49-F238E27FC236}">
                <a16:creationId xmlns:a16="http://schemas.microsoft.com/office/drawing/2014/main" id="{FAEBB832-7E4A-4BA9-9C1E-DFA0A0534149}"/>
              </a:ext>
            </a:extLst>
          </p:cNvPr>
          <p:cNvSpPr/>
          <p:nvPr/>
        </p:nvSpPr>
        <p:spPr>
          <a:xfrm>
            <a:off x="11158098" y="3289181"/>
            <a:ext cx="476976" cy="685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16" name="テキスト ボックス 15">
            <a:extLst>
              <a:ext uri="{FF2B5EF4-FFF2-40B4-BE49-F238E27FC236}">
                <a16:creationId xmlns:a16="http://schemas.microsoft.com/office/drawing/2014/main" id="{A7F82FF2-92BB-4947-9A1B-C53E3ECBB6E5}"/>
              </a:ext>
            </a:extLst>
          </p:cNvPr>
          <p:cNvSpPr txBox="1"/>
          <p:nvPr/>
        </p:nvSpPr>
        <p:spPr>
          <a:xfrm>
            <a:off x="8615703" y="2210987"/>
            <a:ext cx="1133544" cy="584775"/>
          </a:xfrm>
          <a:prstGeom prst="rect">
            <a:avLst/>
          </a:prstGeom>
          <a:noFill/>
        </p:spPr>
        <p:txBody>
          <a:bodyPr wrap="square" rtlCol="0">
            <a:spAutoFit/>
          </a:bodyPr>
          <a:lstStyle/>
          <a:p>
            <a:r>
              <a:rPr kumimoji="1" lang="ja-JP" altLang="en-US" sz="3200" dirty="0">
                <a:ea typeface="HG丸ｺﾞｼｯｸM-PRO" panose="020F0600000000000000" pitchFamily="50" charset="-128"/>
              </a:rPr>
              <a:t>定規</a:t>
            </a:r>
          </a:p>
        </p:txBody>
      </p:sp>
      <p:sp>
        <p:nvSpPr>
          <p:cNvPr id="17" name="テキスト ボックス 16">
            <a:extLst>
              <a:ext uri="{FF2B5EF4-FFF2-40B4-BE49-F238E27FC236}">
                <a16:creationId xmlns:a16="http://schemas.microsoft.com/office/drawing/2014/main" id="{DBDC1574-E627-47A2-B755-DF0DBB6542F5}"/>
              </a:ext>
            </a:extLst>
          </p:cNvPr>
          <p:cNvSpPr txBox="1"/>
          <p:nvPr/>
        </p:nvSpPr>
        <p:spPr>
          <a:xfrm>
            <a:off x="6533702" y="4528304"/>
            <a:ext cx="2205020" cy="830997"/>
          </a:xfrm>
          <a:prstGeom prst="rect">
            <a:avLst/>
          </a:prstGeom>
          <a:noFill/>
        </p:spPr>
        <p:txBody>
          <a:bodyPr wrap="square" rtlCol="0">
            <a:spAutoFit/>
          </a:bodyPr>
          <a:lstStyle/>
          <a:p>
            <a:r>
              <a:rPr lang="ja-JP" altLang="en-US" sz="2400" dirty="0">
                <a:ea typeface="HG丸ｺﾞｼｯｸM-PRO" panose="020F0600000000000000" pitchFamily="50" charset="-128"/>
              </a:rPr>
              <a:t>１０円球が</a:t>
            </a:r>
            <a:endParaRPr lang="en-US" altLang="ja-JP" sz="2400" dirty="0">
              <a:ea typeface="HG丸ｺﾞｼｯｸM-PRO" panose="020F0600000000000000" pitchFamily="50" charset="-128"/>
            </a:endParaRPr>
          </a:p>
          <a:p>
            <a:r>
              <a:rPr lang="ja-JP" altLang="en-US" sz="2400" dirty="0">
                <a:ea typeface="HG丸ｺﾞｼｯｸM-PRO" panose="020F0600000000000000" pitchFamily="50" charset="-128"/>
              </a:rPr>
              <a:t>乗る大きさ</a:t>
            </a:r>
            <a:endParaRPr kumimoji="1" lang="ja-JP" altLang="en-US" sz="2400" dirty="0">
              <a:ea typeface="HG丸ｺﾞｼｯｸM-PRO" panose="020F0600000000000000" pitchFamily="50" charset="-128"/>
            </a:endParaRPr>
          </a:p>
        </p:txBody>
      </p:sp>
      <p:sp>
        <p:nvSpPr>
          <p:cNvPr id="18" name="テキスト ボックス 17">
            <a:extLst>
              <a:ext uri="{FF2B5EF4-FFF2-40B4-BE49-F238E27FC236}">
                <a16:creationId xmlns:a16="http://schemas.microsoft.com/office/drawing/2014/main" id="{D66CF9A4-9DD5-4FFC-B3B6-DB3347CD7B3F}"/>
              </a:ext>
            </a:extLst>
          </p:cNvPr>
          <p:cNvSpPr txBox="1"/>
          <p:nvPr/>
        </p:nvSpPr>
        <p:spPr>
          <a:xfrm>
            <a:off x="10501530" y="2207338"/>
            <a:ext cx="1133544" cy="584775"/>
          </a:xfrm>
          <a:prstGeom prst="rect">
            <a:avLst/>
          </a:prstGeom>
          <a:noFill/>
        </p:spPr>
        <p:txBody>
          <a:bodyPr wrap="square" rtlCol="0">
            <a:spAutoFit/>
          </a:bodyPr>
          <a:lstStyle/>
          <a:p>
            <a:r>
              <a:rPr kumimoji="1" lang="ja-JP" altLang="en-US" sz="3200" dirty="0">
                <a:ea typeface="HG丸ｺﾞｼｯｸM-PRO" panose="020F0600000000000000" pitchFamily="50" charset="-128"/>
              </a:rPr>
              <a:t>定規</a:t>
            </a:r>
          </a:p>
        </p:txBody>
      </p:sp>
      <p:sp>
        <p:nvSpPr>
          <p:cNvPr id="19" name="テキスト ボックス 18">
            <a:extLst>
              <a:ext uri="{FF2B5EF4-FFF2-40B4-BE49-F238E27FC236}">
                <a16:creationId xmlns:a16="http://schemas.microsoft.com/office/drawing/2014/main" id="{356AF574-D87D-41BB-A8F9-41258EFDE986}"/>
              </a:ext>
            </a:extLst>
          </p:cNvPr>
          <p:cNvSpPr txBox="1"/>
          <p:nvPr/>
        </p:nvSpPr>
        <p:spPr>
          <a:xfrm>
            <a:off x="8124970" y="6301786"/>
            <a:ext cx="1208146" cy="461665"/>
          </a:xfrm>
          <a:prstGeom prst="rect">
            <a:avLst/>
          </a:prstGeom>
          <a:noFill/>
        </p:spPr>
        <p:txBody>
          <a:bodyPr wrap="square" rtlCol="0">
            <a:spAutoFit/>
          </a:bodyPr>
          <a:lstStyle/>
          <a:p>
            <a:r>
              <a:rPr kumimoji="1" lang="ja-JP" altLang="en-US" sz="2400" dirty="0">
                <a:ea typeface="HG丸ｺﾞｼｯｸM-PRO" panose="020F0600000000000000" pitchFamily="50" charset="-128"/>
              </a:rPr>
              <a:t>画用紙</a:t>
            </a:r>
          </a:p>
        </p:txBody>
      </p:sp>
      <p:sp>
        <p:nvSpPr>
          <p:cNvPr id="20" name="テキスト ボックス 19">
            <a:extLst>
              <a:ext uri="{FF2B5EF4-FFF2-40B4-BE49-F238E27FC236}">
                <a16:creationId xmlns:a16="http://schemas.microsoft.com/office/drawing/2014/main" id="{DC0B142B-AFF6-4475-A700-A7CE75FB458C}"/>
              </a:ext>
            </a:extLst>
          </p:cNvPr>
          <p:cNvSpPr txBox="1"/>
          <p:nvPr/>
        </p:nvSpPr>
        <p:spPr>
          <a:xfrm>
            <a:off x="10540760" y="3386885"/>
            <a:ext cx="1208146" cy="461665"/>
          </a:xfrm>
          <a:prstGeom prst="rect">
            <a:avLst/>
          </a:prstGeom>
          <a:noFill/>
        </p:spPr>
        <p:txBody>
          <a:bodyPr wrap="square" rtlCol="0">
            <a:spAutoFit/>
          </a:bodyPr>
          <a:lstStyle/>
          <a:p>
            <a:r>
              <a:rPr kumimoji="1" lang="ja-JP" altLang="en-US" sz="2400" dirty="0">
                <a:ea typeface="HG丸ｺﾞｼｯｸM-PRO" panose="020F0600000000000000" pitchFamily="50" charset="-128"/>
              </a:rPr>
              <a:t>画用紙</a:t>
            </a:r>
          </a:p>
        </p:txBody>
      </p:sp>
      <p:sp>
        <p:nvSpPr>
          <p:cNvPr id="21" name="テキスト ボックス 20">
            <a:extLst>
              <a:ext uri="{FF2B5EF4-FFF2-40B4-BE49-F238E27FC236}">
                <a16:creationId xmlns:a16="http://schemas.microsoft.com/office/drawing/2014/main" id="{149733E1-E5C1-4552-B474-D7005473BD73}"/>
              </a:ext>
            </a:extLst>
          </p:cNvPr>
          <p:cNvSpPr txBox="1"/>
          <p:nvPr/>
        </p:nvSpPr>
        <p:spPr>
          <a:xfrm>
            <a:off x="457593" y="1527247"/>
            <a:ext cx="7096110" cy="1077218"/>
          </a:xfrm>
          <a:prstGeom prst="rect">
            <a:avLst/>
          </a:prstGeom>
          <a:noFill/>
        </p:spPr>
        <p:txBody>
          <a:bodyPr wrap="square" rtlCol="0">
            <a:spAutoFit/>
          </a:bodyPr>
          <a:lstStyle/>
          <a:p>
            <a:r>
              <a:rPr lang="ja-JP" altLang="en-US" sz="3200" dirty="0">
                <a:ea typeface="HG丸ｺﾞｼｯｸM-PRO" panose="020F0600000000000000" pitchFamily="50" charset="-128"/>
              </a:rPr>
              <a:t>③１０円玉を２枚のせ、定規を横にひきはじく。</a:t>
            </a:r>
            <a:endParaRPr lang="en-US" altLang="ja-JP" sz="3200" dirty="0">
              <a:ea typeface="HG丸ｺﾞｼｯｸM-PRO" panose="020F0600000000000000" pitchFamily="50" charset="-128"/>
            </a:endParaRPr>
          </a:p>
        </p:txBody>
      </p:sp>
      <p:sp>
        <p:nvSpPr>
          <p:cNvPr id="22" name="テキスト ボックス 21">
            <a:extLst>
              <a:ext uri="{FF2B5EF4-FFF2-40B4-BE49-F238E27FC236}">
                <a16:creationId xmlns:a16="http://schemas.microsoft.com/office/drawing/2014/main" id="{074F079F-B632-4972-A9ED-8E8409EE68F4}"/>
              </a:ext>
            </a:extLst>
          </p:cNvPr>
          <p:cNvSpPr txBox="1"/>
          <p:nvPr/>
        </p:nvSpPr>
        <p:spPr>
          <a:xfrm>
            <a:off x="7932217" y="1374029"/>
            <a:ext cx="1133544" cy="584775"/>
          </a:xfrm>
          <a:prstGeom prst="rect">
            <a:avLst/>
          </a:prstGeom>
          <a:solidFill>
            <a:srgbClr val="FF0000"/>
          </a:solidFill>
        </p:spPr>
        <p:txBody>
          <a:bodyPr wrap="square" rtlCol="0">
            <a:spAutoFit/>
          </a:bodyPr>
          <a:lstStyle/>
          <a:p>
            <a:pPr algn="ctr"/>
            <a:r>
              <a:rPr lang="ja-JP" altLang="en-US" sz="3200" dirty="0">
                <a:solidFill>
                  <a:schemeClr val="bg1"/>
                </a:solidFill>
                <a:ea typeface="HG丸ｺﾞｼｯｸM-PRO" panose="020F0600000000000000" pitchFamily="50" charset="-128"/>
              </a:rPr>
              <a:t>真上</a:t>
            </a:r>
            <a:endParaRPr kumimoji="1" lang="ja-JP" altLang="en-US" sz="3200" dirty="0">
              <a:solidFill>
                <a:schemeClr val="bg1"/>
              </a:solidFill>
              <a:ea typeface="HG丸ｺﾞｼｯｸM-PRO" panose="020F0600000000000000" pitchFamily="50" charset="-128"/>
            </a:endParaRPr>
          </a:p>
        </p:txBody>
      </p:sp>
      <p:sp>
        <p:nvSpPr>
          <p:cNvPr id="23" name="テキスト ボックス 22">
            <a:extLst>
              <a:ext uri="{FF2B5EF4-FFF2-40B4-BE49-F238E27FC236}">
                <a16:creationId xmlns:a16="http://schemas.microsoft.com/office/drawing/2014/main" id="{3B60389F-CA77-4737-8F6F-EC932BBC47E2}"/>
              </a:ext>
            </a:extLst>
          </p:cNvPr>
          <p:cNvSpPr txBox="1"/>
          <p:nvPr/>
        </p:nvSpPr>
        <p:spPr>
          <a:xfrm>
            <a:off x="10207042" y="1374029"/>
            <a:ext cx="1602293" cy="584775"/>
          </a:xfrm>
          <a:prstGeom prst="rect">
            <a:avLst/>
          </a:prstGeom>
          <a:solidFill>
            <a:srgbClr val="FF0000"/>
          </a:solidFill>
        </p:spPr>
        <p:txBody>
          <a:bodyPr wrap="square" rtlCol="0">
            <a:spAutoFit/>
          </a:bodyPr>
          <a:lstStyle/>
          <a:p>
            <a:pPr algn="ctr"/>
            <a:r>
              <a:rPr kumimoji="1" lang="ja-JP" altLang="en-US" sz="3200" dirty="0">
                <a:solidFill>
                  <a:schemeClr val="bg1"/>
                </a:solidFill>
                <a:ea typeface="HG丸ｺﾞｼｯｸM-PRO" panose="020F0600000000000000" pitchFamily="50" charset="-128"/>
              </a:rPr>
              <a:t>真正面</a:t>
            </a:r>
          </a:p>
        </p:txBody>
      </p:sp>
    </p:spTree>
    <p:extLst>
      <p:ext uri="{BB962C8B-B14F-4D97-AF65-F5344CB8AC3E}">
        <p14:creationId xmlns:p14="http://schemas.microsoft.com/office/powerpoint/2010/main" val="5707862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４．斜方投射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40</a:t>
            </a:fld>
            <a:endParaRPr kumimoji="1" lang="ja-JP" altLang="en-US"/>
          </a:p>
        </p:txBody>
      </p:sp>
      <p:sp>
        <p:nvSpPr>
          <p:cNvPr id="8" name="コンテンツ プレースホルダー 2">
            <a:extLst>
              <a:ext uri="{FF2B5EF4-FFF2-40B4-BE49-F238E27FC236}">
                <a16:creationId xmlns:a16="http://schemas.microsoft.com/office/drawing/2014/main" id="{805FA0F2-23F9-4AFD-9AB0-D5A4EAE2340A}"/>
              </a:ext>
            </a:extLst>
          </p:cNvPr>
          <p:cNvSpPr txBox="1">
            <a:spLocks/>
          </p:cNvSpPr>
          <p:nvPr/>
        </p:nvSpPr>
        <p:spPr>
          <a:xfrm>
            <a:off x="290308" y="889288"/>
            <a:ext cx="11541125" cy="1363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a:t>問　地表面から仰角</a:t>
            </a:r>
            <a:r>
              <a:rPr lang="en-US" altLang="ja-JP" sz="2400"/>
              <a:t>45</a:t>
            </a:r>
            <a:r>
              <a:rPr lang="ja-JP" altLang="en-US" sz="2400"/>
              <a:t>度、初速度</a:t>
            </a:r>
            <a:r>
              <a:rPr lang="en-US" altLang="ja-JP" sz="2400"/>
              <a:t>19.6[m/s]</a:t>
            </a:r>
            <a:r>
              <a:rPr lang="ja-JP" altLang="en-US" sz="2400"/>
              <a:t>で物体を投げ出した。√はそのままでよい。重力加速度の大きさを</a:t>
            </a:r>
            <a:r>
              <a:rPr lang="en-US" altLang="ja-JP" sz="2400"/>
              <a:t>9.8[m/s</a:t>
            </a:r>
            <a:r>
              <a:rPr lang="en-US" altLang="ja-JP" sz="2400" baseline="30000"/>
              <a:t>2</a:t>
            </a:r>
            <a:r>
              <a:rPr lang="en-US" altLang="ja-JP" sz="2400"/>
              <a:t>]</a:t>
            </a:r>
            <a:r>
              <a:rPr lang="ja-JP" altLang="en-US" sz="2400"/>
              <a:t>とする。</a:t>
            </a:r>
          </a:p>
          <a:p>
            <a:pPr marL="0" indent="0">
              <a:buFont typeface="Arial" panose="020B0604020202020204" pitchFamily="34" charset="0"/>
              <a:buNone/>
            </a:pPr>
            <a:r>
              <a:rPr lang="ja-JP" altLang="en-US" sz="2400"/>
              <a:t>（１）最高点の地面から高さを求めなさい。</a:t>
            </a:r>
            <a:endParaRPr lang="ja-JP" altLang="en-US" sz="2400" dirty="0"/>
          </a:p>
        </p:txBody>
      </p:sp>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57BAD8B3-2435-4869-B75D-BF6BE75CB4F6}"/>
                  </a:ext>
                </a:extLst>
              </p:cNvPr>
              <p:cNvSpPr/>
              <p:nvPr/>
            </p:nvSpPr>
            <p:spPr>
              <a:xfrm>
                <a:off x="131550" y="4631365"/>
                <a:ext cx="1481175" cy="6428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chemeClr val="tx1"/>
                          </a:solidFill>
                          <a:latin typeface="Cambria Math" panose="02040503050406030204" pitchFamily="18" charset="0"/>
                          <a:ea typeface="ＭＳ ゴシック" panose="020B0609070205080204" pitchFamily="49" charset="-128"/>
                        </a:rPr>
                        <m:t>𝟗</m:t>
                      </m:r>
                      <m:r>
                        <a:rPr lang="en-US" altLang="ja-JP" sz="3200" b="1" i="1" smtClean="0">
                          <a:solidFill>
                            <a:schemeClr val="tx1"/>
                          </a:solidFill>
                          <a:latin typeface="Cambria Math" panose="02040503050406030204" pitchFamily="18" charset="0"/>
                          <a:ea typeface="ＭＳ ゴシック" panose="020B0609070205080204" pitchFamily="49" charset="-128"/>
                        </a:rPr>
                        <m:t>.</m:t>
                      </m:r>
                      <m:r>
                        <a:rPr lang="en-US" altLang="ja-JP" sz="3200" b="1" i="1" smtClean="0">
                          <a:solidFill>
                            <a:schemeClr val="tx1"/>
                          </a:solidFill>
                          <a:latin typeface="Cambria Math" panose="02040503050406030204" pitchFamily="18" charset="0"/>
                          <a:ea typeface="ＭＳ ゴシック" panose="020B0609070205080204" pitchFamily="49" charset="-128"/>
                        </a:rPr>
                        <m:t>𝟖</m:t>
                      </m:r>
                      <m:rad>
                        <m:radPr>
                          <m:degHide m:val="on"/>
                          <m:ctrlPr>
                            <a:rPr lang="en-US" altLang="ja-JP" sz="3200" b="1" i="1" smtClean="0">
                              <a:solidFill>
                                <a:schemeClr val="tx1"/>
                              </a:solidFill>
                              <a:latin typeface="Cambria Math" panose="02040503050406030204" pitchFamily="18" charset="0"/>
                              <a:ea typeface="ＭＳ ゴシック" panose="020B0609070205080204" pitchFamily="49" charset="-128"/>
                            </a:rPr>
                          </m:ctrlPr>
                        </m:radPr>
                        <m:deg/>
                        <m:e>
                          <m:r>
                            <a:rPr lang="en-US" altLang="ja-JP" sz="3200" b="1" i="1" smtClean="0">
                              <a:solidFill>
                                <a:schemeClr val="tx1"/>
                              </a:solidFill>
                              <a:latin typeface="Cambria Math" panose="02040503050406030204" pitchFamily="18" charset="0"/>
                              <a:ea typeface="ＭＳ ゴシック" panose="020B0609070205080204" pitchFamily="49" charset="-128"/>
                            </a:rPr>
                            <m:t>𝟐</m:t>
                          </m:r>
                        </m:e>
                      </m:rad>
                    </m:oMath>
                  </m:oMathPara>
                </a14:m>
                <a:endParaRPr lang="ja-JP" altLang="en-US" sz="3200" b="1"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9" name="正方形/長方形 8">
                <a:extLst>
                  <a:ext uri="{FF2B5EF4-FFF2-40B4-BE49-F238E27FC236}">
                    <a16:creationId xmlns:a16="http://schemas.microsoft.com/office/drawing/2014/main" id="{57BAD8B3-2435-4869-B75D-BF6BE75CB4F6}"/>
                  </a:ext>
                </a:extLst>
              </p:cNvPr>
              <p:cNvSpPr>
                <a:spLocks noRot="1" noChangeAspect="1" noMove="1" noResize="1" noEditPoints="1" noAdjustHandles="1" noChangeArrowheads="1" noChangeShapeType="1" noTextEdit="1"/>
              </p:cNvSpPr>
              <p:nvPr/>
            </p:nvSpPr>
            <p:spPr>
              <a:xfrm>
                <a:off x="131550" y="4631365"/>
                <a:ext cx="1481175" cy="642868"/>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EBFA39C4-885D-4586-8320-8E7A20F42F65}"/>
                  </a:ext>
                </a:extLst>
              </p:cNvPr>
              <p:cNvSpPr/>
              <p:nvPr/>
            </p:nvSpPr>
            <p:spPr>
              <a:xfrm>
                <a:off x="3804473" y="5428984"/>
                <a:ext cx="1380378"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5400" b="1" i="1">
                              <a:solidFill>
                                <a:srgbClr val="FF0000"/>
                              </a:solidFill>
                              <a:latin typeface="Cambria Math" panose="02040503050406030204" pitchFamily="18" charset="0"/>
                            </a:rPr>
                          </m:ctrlPr>
                        </m:sSubPr>
                        <m:e>
                          <m:r>
                            <a:rPr lang="en-US" altLang="ja-JP" sz="5400" b="1" i="1">
                              <a:solidFill>
                                <a:srgbClr val="FF0000"/>
                              </a:solidFill>
                              <a:latin typeface="Cambria Math" panose="02040503050406030204" pitchFamily="18" charset="0"/>
                            </a:rPr>
                            <m:t>𝒗</m:t>
                          </m:r>
                        </m:e>
                        <m:sub>
                          <m:r>
                            <a:rPr lang="en-US" altLang="ja-JP" sz="5400" b="1" i="1">
                              <a:solidFill>
                                <a:srgbClr val="FF0000"/>
                              </a:solidFill>
                              <a:latin typeface="Cambria Math" panose="02040503050406030204" pitchFamily="18" charset="0"/>
                            </a:rPr>
                            <m:t>𝟎</m:t>
                          </m:r>
                          <m:r>
                            <a:rPr lang="en-US" altLang="ja-JP" sz="5400" b="1" i="1">
                              <a:solidFill>
                                <a:srgbClr val="FF0000"/>
                              </a:solidFill>
                              <a:latin typeface="Cambria Math" panose="02040503050406030204" pitchFamily="18" charset="0"/>
                            </a:rPr>
                            <m:t>𝒙</m:t>
                          </m:r>
                        </m:sub>
                      </m:sSub>
                    </m:oMath>
                  </m:oMathPara>
                </a14:m>
                <a:endParaRPr lang="ja-JP" altLang="en-US" sz="5400" dirty="0">
                  <a:ea typeface="HG丸ｺﾞｼｯｸM-PRO" panose="020F0600000000000000" pitchFamily="50" charset="-128"/>
                </a:endParaRPr>
              </a:p>
            </p:txBody>
          </p:sp>
        </mc:Choice>
        <mc:Fallback xmlns="">
          <p:sp>
            <p:nvSpPr>
              <p:cNvPr id="10" name="正方形/長方形 9">
                <a:extLst>
                  <a:ext uri="{FF2B5EF4-FFF2-40B4-BE49-F238E27FC236}">
                    <a16:creationId xmlns:a16="http://schemas.microsoft.com/office/drawing/2014/main" id="{EBFA39C4-885D-4586-8320-8E7A20F42F65}"/>
                  </a:ext>
                </a:extLst>
              </p:cNvPr>
              <p:cNvSpPr>
                <a:spLocks noRot="1" noChangeAspect="1" noMove="1" noResize="1" noEditPoints="1" noAdjustHandles="1" noChangeArrowheads="1" noChangeShapeType="1" noTextEdit="1"/>
              </p:cNvSpPr>
              <p:nvPr/>
            </p:nvSpPr>
            <p:spPr>
              <a:xfrm>
                <a:off x="3804473" y="5428984"/>
                <a:ext cx="1380378" cy="923330"/>
              </a:xfrm>
              <a:prstGeom prst="rect">
                <a:avLst/>
              </a:prstGeom>
              <a:blipFill>
                <a:blip r:embed="rId3"/>
                <a:stretch>
                  <a:fillRect/>
                </a:stretch>
              </a:blipFill>
            </p:spPr>
            <p:txBody>
              <a:bodyPr/>
              <a:lstStyle/>
              <a:p>
                <a:r>
                  <a:rPr lang="ja-JP" altLang="en-US">
                    <a:noFill/>
                  </a:rPr>
                  <a:t> </a:t>
                </a:r>
              </a:p>
            </p:txBody>
          </p:sp>
        </mc:Fallback>
      </mc:AlternateContent>
      <p:cxnSp>
        <p:nvCxnSpPr>
          <p:cNvPr id="11" name="直線矢印コネクタ 10">
            <a:extLst>
              <a:ext uri="{FF2B5EF4-FFF2-40B4-BE49-F238E27FC236}">
                <a16:creationId xmlns:a16="http://schemas.microsoft.com/office/drawing/2014/main" id="{1DCB4ED3-042D-48E3-AFB1-8FAA190B946C}"/>
              </a:ext>
            </a:extLst>
          </p:cNvPr>
          <p:cNvCxnSpPr/>
          <p:nvPr/>
        </p:nvCxnSpPr>
        <p:spPr>
          <a:xfrm flipV="1">
            <a:off x="1681655" y="4014949"/>
            <a:ext cx="2086499" cy="1875703"/>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4B26B1C4-FCB5-4C7D-81FF-39DF95101B5E}"/>
              </a:ext>
            </a:extLst>
          </p:cNvPr>
          <p:cNvCxnSpPr>
            <a:endCxn id="10" idx="1"/>
          </p:cNvCxnSpPr>
          <p:nvPr/>
        </p:nvCxnSpPr>
        <p:spPr>
          <a:xfrm flipV="1">
            <a:off x="1681655" y="5890649"/>
            <a:ext cx="2122818" cy="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D3883703-C2F7-4E31-9E6D-63C9930A0CDE}"/>
              </a:ext>
            </a:extLst>
          </p:cNvPr>
          <p:cNvCxnSpPr/>
          <p:nvPr/>
        </p:nvCxnSpPr>
        <p:spPr>
          <a:xfrm flipV="1">
            <a:off x="1681652" y="3974438"/>
            <a:ext cx="0" cy="191621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2EBC287A-A139-4C2F-A679-5D49F59469AA}"/>
              </a:ext>
            </a:extLst>
          </p:cNvPr>
          <p:cNvCxnSpPr/>
          <p:nvPr/>
        </p:nvCxnSpPr>
        <p:spPr>
          <a:xfrm flipV="1">
            <a:off x="3786313" y="4014950"/>
            <a:ext cx="0" cy="1875699"/>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3B9E2AA0-3388-4791-8A3E-E4CBA0FFF495}"/>
              </a:ext>
            </a:extLst>
          </p:cNvPr>
          <p:cNvCxnSpPr/>
          <p:nvPr/>
        </p:nvCxnSpPr>
        <p:spPr>
          <a:xfrm flipH="1">
            <a:off x="1709812" y="3992358"/>
            <a:ext cx="2058342" cy="0"/>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BACE3B01-394F-400A-B9DC-A72FFDC735FD}"/>
                  </a:ext>
                </a:extLst>
              </p:cNvPr>
              <p:cNvSpPr/>
              <p:nvPr/>
            </p:nvSpPr>
            <p:spPr>
              <a:xfrm>
                <a:off x="259318" y="3260254"/>
                <a:ext cx="1389996" cy="9996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5400" b="1" i="1" smtClean="0">
                              <a:solidFill>
                                <a:srgbClr val="FF0000"/>
                              </a:solidFill>
                              <a:latin typeface="Cambria Math" panose="02040503050406030204" pitchFamily="18" charset="0"/>
                            </a:rPr>
                          </m:ctrlPr>
                        </m:sSubPr>
                        <m:e>
                          <m:r>
                            <a:rPr lang="en-US" altLang="ja-JP" sz="5400" b="1" i="1">
                              <a:solidFill>
                                <a:srgbClr val="FF0000"/>
                              </a:solidFill>
                              <a:latin typeface="Cambria Math" panose="02040503050406030204" pitchFamily="18" charset="0"/>
                            </a:rPr>
                            <m:t>𝒗</m:t>
                          </m:r>
                        </m:e>
                        <m:sub>
                          <m:r>
                            <a:rPr lang="en-US" altLang="ja-JP" sz="5400" b="1" i="1">
                              <a:solidFill>
                                <a:srgbClr val="FF0000"/>
                              </a:solidFill>
                              <a:latin typeface="Cambria Math" panose="02040503050406030204" pitchFamily="18" charset="0"/>
                            </a:rPr>
                            <m:t>𝟎</m:t>
                          </m:r>
                          <m:r>
                            <a:rPr lang="en-US" altLang="ja-JP" sz="5400" b="1" i="1" smtClean="0">
                              <a:solidFill>
                                <a:srgbClr val="FF0000"/>
                              </a:solidFill>
                              <a:latin typeface="Cambria Math" panose="02040503050406030204" pitchFamily="18" charset="0"/>
                            </a:rPr>
                            <m:t>𝒚</m:t>
                          </m:r>
                        </m:sub>
                      </m:sSub>
                    </m:oMath>
                  </m:oMathPara>
                </a14:m>
                <a:endParaRPr lang="ja-JP" altLang="en-US" sz="5400" dirty="0">
                  <a:ea typeface="HG丸ｺﾞｼｯｸM-PRO" panose="020F0600000000000000" pitchFamily="50" charset="-128"/>
                </a:endParaRPr>
              </a:p>
            </p:txBody>
          </p:sp>
        </mc:Choice>
        <mc:Fallback xmlns="">
          <p:sp>
            <p:nvSpPr>
              <p:cNvPr id="16" name="正方形/長方形 15">
                <a:extLst>
                  <a:ext uri="{FF2B5EF4-FFF2-40B4-BE49-F238E27FC236}">
                    <a16:creationId xmlns:a16="http://schemas.microsoft.com/office/drawing/2014/main" id="{BACE3B01-394F-400A-B9DC-A72FFDC735FD}"/>
                  </a:ext>
                </a:extLst>
              </p:cNvPr>
              <p:cNvSpPr>
                <a:spLocks noRot="1" noChangeAspect="1" noMove="1" noResize="1" noEditPoints="1" noAdjustHandles="1" noChangeArrowheads="1" noChangeShapeType="1" noTextEdit="1"/>
              </p:cNvSpPr>
              <p:nvPr/>
            </p:nvSpPr>
            <p:spPr>
              <a:xfrm>
                <a:off x="259318" y="3260254"/>
                <a:ext cx="1389996" cy="999633"/>
              </a:xfrm>
              <a:prstGeom prst="rect">
                <a:avLst/>
              </a:prstGeom>
              <a:blipFill>
                <a:blip r:embed="rId4"/>
                <a:stretch>
                  <a:fillRect/>
                </a:stretch>
              </a:blipFill>
            </p:spPr>
            <p:txBody>
              <a:bodyPr/>
              <a:lstStyle/>
              <a:p>
                <a:r>
                  <a:rPr lang="ja-JP" altLang="en-US">
                    <a:noFill/>
                  </a:rPr>
                  <a:t> </a:t>
                </a:r>
              </a:p>
            </p:txBody>
          </p:sp>
        </mc:Fallback>
      </mc:AlternateContent>
      <p:sp>
        <p:nvSpPr>
          <p:cNvPr id="17" name="正方形/長方形 16">
            <a:extLst>
              <a:ext uri="{FF2B5EF4-FFF2-40B4-BE49-F238E27FC236}">
                <a16:creationId xmlns:a16="http://schemas.microsoft.com/office/drawing/2014/main" id="{647518F5-DA42-4377-A328-5BE383C6000F}"/>
              </a:ext>
            </a:extLst>
          </p:cNvPr>
          <p:cNvSpPr/>
          <p:nvPr/>
        </p:nvSpPr>
        <p:spPr>
          <a:xfrm>
            <a:off x="3504745" y="2098880"/>
            <a:ext cx="2745947" cy="523220"/>
          </a:xfrm>
          <a:prstGeom prst="rect">
            <a:avLst/>
          </a:prstGeom>
          <a:solidFill>
            <a:srgbClr val="FF0000"/>
          </a:solidFill>
        </p:spPr>
        <p:txBody>
          <a:bodyPr wrap="square">
            <a:spAutoFit/>
          </a:bodyPr>
          <a:lstStyle/>
          <a:p>
            <a:pPr algn="ctr"/>
            <a:r>
              <a:rPr lang="ja-JP" altLang="en-US" sz="2800" b="1" dirty="0">
                <a:solidFill>
                  <a:schemeClr val="bg1"/>
                </a:solidFill>
                <a:ea typeface="HG丸ｺﾞｼｯｸM-PRO" panose="020F0600000000000000" pitchFamily="50" charset="-128"/>
              </a:rPr>
              <a:t>鉛直方向</a:t>
            </a:r>
            <a:endParaRPr lang="en-US" altLang="ja-JP" sz="2800" b="1" dirty="0">
              <a:solidFill>
                <a:schemeClr val="bg1"/>
              </a:solidFill>
              <a:ea typeface="HG丸ｺﾞｼｯｸM-PRO" panose="020F0600000000000000" pitchFamily="50" charset="-128"/>
            </a:endParaRPr>
          </a:p>
        </p:txBody>
      </p:sp>
      <p:sp>
        <p:nvSpPr>
          <p:cNvPr id="18" name="正方形/長方形 17">
            <a:extLst>
              <a:ext uri="{FF2B5EF4-FFF2-40B4-BE49-F238E27FC236}">
                <a16:creationId xmlns:a16="http://schemas.microsoft.com/office/drawing/2014/main" id="{96D505E2-8E78-4029-BA61-DE11CB4824C8}"/>
              </a:ext>
            </a:extLst>
          </p:cNvPr>
          <p:cNvSpPr/>
          <p:nvPr/>
        </p:nvSpPr>
        <p:spPr>
          <a:xfrm>
            <a:off x="6262512" y="2087861"/>
            <a:ext cx="2706858" cy="523220"/>
          </a:xfrm>
          <a:prstGeom prst="rect">
            <a:avLst/>
          </a:prstGeom>
          <a:solidFill>
            <a:schemeClr val="bg1"/>
          </a:solidFill>
        </p:spPr>
        <p:txBody>
          <a:bodyPr wrap="square">
            <a:spAutoFit/>
          </a:bodyPr>
          <a:lstStyle/>
          <a:p>
            <a:pPr algn="ctr"/>
            <a:r>
              <a:rPr lang="ja-JP" altLang="en-US" sz="2800" b="1" dirty="0">
                <a:ea typeface="HG丸ｺﾞｼｯｸM-PRO" panose="020F0600000000000000" pitchFamily="50" charset="-128"/>
              </a:rPr>
              <a:t>鉛直投げ上げ</a:t>
            </a:r>
            <a:endParaRPr lang="en-US" altLang="ja-JP" sz="2800" b="1" dirty="0">
              <a:ea typeface="HG丸ｺﾞｼｯｸM-PRO" panose="020F0600000000000000" pitchFamily="50" charset="-128"/>
            </a:endParaRPr>
          </a:p>
        </p:txBody>
      </p:sp>
      <p:sp>
        <p:nvSpPr>
          <p:cNvPr id="19" name="正方形/長方形 18">
            <a:extLst>
              <a:ext uri="{FF2B5EF4-FFF2-40B4-BE49-F238E27FC236}">
                <a16:creationId xmlns:a16="http://schemas.microsoft.com/office/drawing/2014/main" id="{82BE2ECD-9106-40E0-AA24-2FE34743107E}"/>
              </a:ext>
            </a:extLst>
          </p:cNvPr>
          <p:cNvSpPr/>
          <p:nvPr/>
        </p:nvSpPr>
        <p:spPr>
          <a:xfrm>
            <a:off x="8778069" y="2079281"/>
            <a:ext cx="2152298" cy="523220"/>
          </a:xfrm>
          <a:prstGeom prst="rect">
            <a:avLst/>
          </a:prstGeom>
          <a:solidFill>
            <a:schemeClr val="bg1"/>
          </a:solidFill>
        </p:spPr>
        <p:txBody>
          <a:bodyPr wrap="square">
            <a:spAutoFit/>
          </a:bodyPr>
          <a:lstStyle/>
          <a:p>
            <a:pPr algn="ctr"/>
            <a:r>
              <a:rPr lang="ja-JP" altLang="en-US" sz="2800" b="1" dirty="0">
                <a:solidFill>
                  <a:srgbClr val="FF0000"/>
                </a:solidFill>
                <a:ea typeface="HG丸ｺﾞｼｯｸM-PRO" panose="020F0600000000000000" pitchFamily="50" charset="-128"/>
              </a:rPr>
              <a:t>上向き正</a:t>
            </a:r>
            <a:endParaRPr lang="en-US" altLang="ja-JP" sz="2800" b="1" dirty="0">
              <a:solidFill>
                <a:srgbClr val="FF0000"/>
              </a:solidFill>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20" name="正方形/長方形 19">
                <a:extLst>
                  <a:ext uri="{FF2B5EF4-FFF2-40B4-BE49-F238E27FC236}">
                    <a16:creationId xmlns:a16="http://schemas.microsoft.com/office/drawing/2014/main" id="{7C568C5F-2EA3-418B-8748-6506121789AF}"/>
                  </a:ext>
                </a:extLst>
              </p:cNvPr>
              <p:cNvSpPr/>
              <p:nvPr/>
            </p:nvSpPr>
            <p:spPr>
              <a:xfrm>
                <a:off x="4651615" y="2699362"/>
                <a:ext cx="3855030" cy="827599"/>
              </a:xfrm>
              <a:prstGeom prst="rect">
                <a:avLst/>
              </a:prstGeom>
            </p:spPr>
            <p:txBody>
              <a:bodyPr wrap="none">
                <a:spAutoFit/>
              </a:bodyPr>
              <a:lstStyle/>
              <a:p>
                <a14:m>
                  <m:oMath xmlns:m="http://schemas.openxmlformats.org/officeDocument/2006/math">
                    <m:sSubSup>
                      <m:sSubSupPr>
                        <m:ctrlPr>
                          <a:rPr lang="en-US" altLang="ja-JP" sz="4000" b="1" i="1" smtClean="0">
                            <a:solidFill>
                              <a:srgbClr val="FF0000"/>
                            </a:solidFill>
                            <a:latin typeface="Cambria Math" panose="02040503050406030204" pitchFamily="18" charset="0"/>
                          </a:rPr>
                        </m:ctrlPr>
                      </m:sSubSupPr>
                      <m:e>
                        <m:r>
                          <a:rPr lang="en-US" altLang="ja-JP" sz="4000" b="1" i="1">
                            <a:solidFill>
                              <a:srgbClr val="FF0000"/>
                            </a:solidFill>
                            <a:latin typeface="Cambria Math" panose="02040503050406030204" pitchFamily="18" charset="0"/>
                          </a:rPr>
                          <m:t>𝒗</m:t>
                        </m:r>
                      </m:e>
                      <m:sub>
                        <m:r>
                          <a:rPr lang="en-US" altLang="ja-JP" sz="4000" b="1" i="1" smtClean="0">
                            <a:solidFill>
                              <a:srgbClr val="FF0000"/>
                            </a:solidFill>
                            <a:latin typeface="Cambria Math" panose="02040503050406030204" pitchFamily="18" charset="0"/>
                          </a:rPr>
                          <m:t>𝒚</m:t>
                        </m:r>
                      </m:sub>
                      <m:sup>
                        <m:r>
                          <a:rPr lang="en-US" altLang="ja-JP" sz="4000" b="1" i="1">
                            <a:solidFill>
                              <a:srgbClr val="FF0000"/>
                            </a:solidFill>
                            <a:latin typeface="Cambria Math" panose="02040503050406030204" pitchFamily="18" charset="0"/>
                          </a:rPr>
                          <m:t>𝟐</m:t>
                        </m:r>
                      </m:sup>
                    </m:sSubSup>
                    <m:r>
                      <a:rPr lang="en-US" altLang="ja-JP" sz="4000" b="1" i="1">
                        <a:solidFill>
                          <a:srgbClr val="FF0000"/>
                        </a:solidFill>
                        <a:latin typeface="Cambria Math" panose="02040503050406030204" pitchFamily="18" charset="0"/>
                      </a:rPr>
                      <m:t>−</m:t>
                    </m:r>
                    <m:sSubSup>
                      <m:sSubSupPr>
                        <m:ctrlPr>
                          <a:rPr lang="en-US" altLang="ja-JP" sz="4000" b="1" i="1">
                            <a:solidFill>
                              <a:srgbClr val="FF0000"/>
                            </a:solidFill>
                            <a:latin typeface="Cambria Math" panose="02040503050406030204" pitchFamily="18" charset="0"/>
                          </a:rPr>
                        </m:ctrlPr>
                      </m:sSubSupPr>
                      <m:e>
                        <m:r>
                          <a:rPr lang="en-US" altLang="ja-JP" sz="4000" b="1" i="1">
                            <a:solidFill>
                              <a:srgbClr val="FF0000"/>
                            </a:solidFill>
                            <a:latin typeface="Cambria Math" panose="02040503050406030204" pitchFamily="18" charset="0"/>
                          </a:rPr>
                          <m:t>𝒗</m:t>
                        </m:r>
                      </m:e>
                      <m:sub>
                        <m:r>
                          <a:rPr lang="en-US" altLang="ja-JP" sz="4000" b="1" i="1">
                            <a:solidFill>
                              <a:srgbClr val="FF0000"/>
                            </a:solidFill>
                            <a:latin typeface="Cambria Math" panose="02040503050406030204" pitchFamily="18" charset="0"/>
                          </a:rPr>
                          <m:t>𝟎</m:t>
                        </m:r>
                        <m:r>
                          <a:rPr lang="en-US" altLang="ja-JP" sz="4000" b="1" i="1" smtClean="0">
                            <a:solidFill>
                              <a:srgbClr val="FF0000"/>
                            </a:solidFill>
                            <a:latin typeface="Cambria Math" panose="02040503050406030204" pitchFamily="18" charset="0"/>
                          </a:rPr>
                          <m:t>𝒚</m:t>
                        </m:r>
                      </m:sub>
                      <m:sup>
                        <m:r>
                          <a:rPr lang="en-US" altLang="ja-JP" sz="4000" b="1" i="1">
                            <a:solidFill>
                              <a:srgbClr val="FF0000"/>
                            </a:solidFill>
                            <a:latin typeface="Cambria Math" panose="02040503050406030204" pitchFamily="18" charset="0"/>
                          </a:rPr>
                          <m:t>𝟐</m:t>
                        </m:r>
                      </m:sup>
                    </m:sSubSup>
                  </m:oMath>
                </a14:m>
                <a:r>
                  <a:rPr lang="en-US" altLang="ja-JP" sz="4000" b="1" dirty="0">
                    <a:solidFill>
                      <a:srgbClr val="FF0000"/>
                    </a:solidFill>
                    <a:latin typeface="HG丸ｺﾞｼｯｸM-PRO" panose="020F0600000000000000" pitchFamily="50" charset="-128"/>
                    <a:ea typeface="HG丸ｺﾞｼｯｸM-PRO" panose="020F0600000000000000" pitchFamily="50" charset="-128"/>
                  </a:rPr>
                  <a:t> </a:t>
                </a:r>
                <a14:m>
                  <m:oMath xmlns:m="http://schemas.openxmlformats.org/officeDocument/2006/math">
                    <m:r>
                      <a:rPr lang="en-US" altLang="ja-JP" sz="4000" b="1" i="1">
                        <a:solidFill>
                          <a:srgbClr val="FF0000"/>
                        </a:solidFill>
                        <a:latin typeface="Cambria Math" panose="02040503050406030204" pitchFamily="18" charset="0"/>
                      </a:rPr>
                      <m:t>= </m:t>
                    </m:r>
                    <m:r>
                      <a:rPr lang="en-US" altLang="ja-JP" sz="4000" b="1" i="1">
                        <a:solidFill>
                          <a:srgbClr val="FF0000"/>
                        </a:solidFill>
                        <a:latin typeface="Cambria Math" panose="02040503050406030204" pitchFamily="18" charset="0"/>
                      </a:rPr>
                      <m:t>𝟐</m:t>
                    </m:r>
                    <m:r>
                      <a:rPr lang="en-US" altLang="ja-JP" sz="4000" b="1" i="1">
                        <a:solidFill>
                          <a:srgbClr val="FF0000"/>
                        </a:solidFill>
                        <a:latin typeface="Cambria Math" panose="02040503050406030204" pitchFamily="18" charset="0"/>
                      </a:rPr>
                      <m:t>𝒂𝒚</m:t>
                    </m:r>
                  </m:oMath>
                </a14:m>
                <a:endParaRPr lang="ja-JP" altLang="en-US" sz="40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0" name="正方形/長方形 19">
                <a:extLst>
                  <a:ext uri="{FF2B5EF4-FFF2-40B4-BE49-F238E27FC236}">
                    <a16:creationId xmlns:a16="http://schemas.microsoft.com/office/drawing/2014/main" id="{7C568C5F-2EA3-418B-8748-6506121789AF}"/>
                  </a:ext>
                </a:extLst>
              </p:cNvPr>
              <p:cNvSpPr>
                <a:spLocks noRot="1" noChangeAspect="1" noMove="1" noResize="1" noEditPoints="1" noAdjustHandles="1" noChangeArrowheads="1" noChangeShapeType="1" noTextEdit="1"/>
              </p:cNvSpPr>
              <p:nvPr/>
            </p:nvSpPr>
            <p:spPr>
              <a:xfrm>
                <a:off x="4651615" y="2699362"/>
                <a:ext cx="3855030" cy="827599"/>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83598326-E22E-4CD3-B963-187FA4220816}"/>
                  </a:ext>
                </a:extLst>
              </p:cNvPr>
              <p:cNvSpPr/>
              <p:nvPr/>
            </p:nvSpPr>
            <p:spPr>
              <a:xfrm>
                <a:off x="4568764" y="3570586"/>
                <a:ext cx="7678641" cy="7804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4000" b="1" i="1" smtClean="0">
                              <a:solidFill>
                                <a:schemeClr val="tx1"/>
                              </a:solidFill>
                              <a:latin typeface="Cambria Math" panose="02040503050406030204" pitchFamily="18" charset="0"/>
                            </a:rPr>
                          </m:ctrlPr>
                        </m:sSupPr>
                        <m:e>
                          <m:r>
                            <a:rPr lang="en-US" altLang="ja-JP" sz="4000" b="1" i="1" smtClean="0">
                              <a:solidFill>
                                <a:schemeClr val="tx1"/>
                              </a:solidFill>
                              <a:latin typeface="Cambria Math" panose="02040503050406030204" pitchFamily="18" charset="0"/>
                            </a:rPr>
                            <m:t>𝟎</m:t>
                          </m:r>
                        </m:e>
                        <m:sup>
                          <m:r>
                            <a:rPr lang="en-US" altLang="ja-JP" sz="4000" b="1" i="1">
                              <a:solidFill>
                                <a:schemeClr val="tx1"/>
                              </a:solidFill>
                              <a:latin typeface="Cambria Math" panose="02040503050406030204" pitchFamily="18" charset="0"/>
                            </a:rPr>
                            <m:t>𝟐</m:t>
                          </m:r>
                        </m:sup>
                      </m:sSup>
                      <m:r>
                        <a:rPr lang="en-US" altLang="ja-JP" sz="4000" b="1" i="1">
                          <a:solidFill>
                            <a:schemeClr val="tx1"/>
                          </a:solidFill>
                          <a:latin typeface="Cambria Math" panose="02040503050406030204" pitchFamily="18" charset="0"/>
                        </a:rPr>
                        <m:t>−</m:t>
                      </m:r>
                      <m:sSup>
                        <m:sSupPr>
                          <m:ctrlPr>
                            <a:rPr lang="en-US" altLang="ja-JP" sz="4000" b="1" i="1">
                              <a:latin typeface="Cambria Math" panose="02040503050406030204" pitchFamily="18" charset="0"/>
                            </a:rPr>
                          </m:ctrlPr>
                        </m:sSupPr>
                        <m:e>
                          <m:r>
                            <a:rPr lang="en-US" altLang="ja-JP" sz="4000" b="1" i="1" smtClean="0">
                              <a:latin typeface="Cambria Math" panose="02040503050406030204" pitchFamily="18" charset="0"/>
                            </a:rPr>
                            <m:t>(</m:t>
                          </m:r>
                          <m:r>
                            <a:rPr lang="en-US" altLang="ja-JP" sz="4000" b="1" i="1" smtClean="0">
                              <a:latin typeface="Cambria Math" panose="02040503050406030204" pitchFamily="18" charset="0"/>
                            </a:rPr>
                            <m:t>𝟗</m:t>
                          </m:r>
                          <m:r>
                            <a:rPr lang="en-US" altLang="ja-JP" sz="4000" b="1" i="1" smtClean="0">
                              <a:latin typeface="Cambria Math" panose="02040503050406030204" pitchFamily="18" charset="0"/>
                            </a:rPr>
                            <m:t>.</m:t>
                          </m:r>
                          <m:r>
                            <a:rPr lang="en-US" altLang="ja-JP" sz="4000" b="1" i="1" smtClean="0">
                              <a:latin typeface="Cambria Math" panose="02040503050406030204" pitchFamily="18" charset="0"/>
                            </a:rPr>
                            <m:t>𝟖</m:t>
                          </m:r>
                          <m:rad>
                            <m:radPr>
                              <m:degHide m:val="on"/>
                              <m:ctrlPr>
                                <a:rPr lang="en-US" altLang="ja-JP" sz="4000" b="1" i="1">
                                  <a:latin typeface="Cambria Math" panose="02040503050406030204" pitchFamily="18" charset="0"/>
                                  <a:ea typeface="ＭＳ ゴシック" panose="020B0609070205080204" pitchFamily="49" charset="-128"/>
                                </a:rPr>
                              </m:ctrlPr>
                            </m:radPr>
                            <m:deg/>
                            <m:e>
                              <m:r>
                                <a:rPr lang="en-US" altLang="ja-JP" sz="4000" b="1" i="1" smtClean="0">
                                  <a:latin typeface="Cambria Math" panose="02040503050406030204" pitchFamily="18" charset="0"/>
                                  <a:ea typeface="ＭＳ ゴシック" panose="020B0609070205080204" pitchFamily="49" charset="-128"/>
                                </a:rPr>
                                <m:t>𝟐</m:t>
                              </m:r>
                            </m:e>
                          </m:rad>
                          <m:r>
                            <a:rPr lang="en-US" altLang="ja-JP" sz="4000" b="1" i="1" smtClean="0">
                              <a:latin typeface="Cambria Math" panose="02040503050406030204" pitchFamily="18" charset="0"/>
                              <a:ea typeface="ＭＳ ゴシック" panose="020B0609070205080204" pitchFamily="49" charset="-128"/>
                            </a:rPr>
                            <m:t>)</m:t>
                          </m:r>
                        </m:e>
                        <m:sup>
                          <m:r>
                            <a:rPr lang="en-US" altLang="ja-JP" sz="4000" b="1" i="1">
                              <a:latin typeface="Cambria Math" panose="02040503050406030204" pitchFamily="18" charset="0"/>
                            </a:rPr>
                            <m:t>𝟐</m:t>
                          </m:r>
                        </m:sup>
                      </m:sSup>
                      <m:r>
                        <a:rPr lang="en-US" altLang="ja-JP" sz="4000" b="1" i="1">
                          <a:solidFill>
                            <a:schemeClr val="tx1"/>
                          </a:solidFill>
                          <a:latin typeface="Cambria Math" panose="02040503050406030204" pitchFamily="18" charset="0"/>
                        </a:rPr>
                        <m:t>= </m:t>
                      </m:r>
                      <m:r>
                        <a:rPr lang="en-US" altLang="ja-JP" sz="4000" b="1" i="1">
                          <a:solidFill>
                            <a:schemeClr val="tx1"/>
                          </a:solidFill>
                          <a:latin typeface="Cambria Math" panose="02040503050406030204" pitchFamily="18" charset="0"/>
                        </a:rPr>
                        <m:t>𝟐</m:t>
                      </m:r>
                      <m:r>
                        <a:rPr lang="en-US" altLang="ja-JP" sz="4000" b="1" i="1">
                          <a:latin typeface="Cambria Math" panose="02040503050406030204" pitchFamily="18" charset="0"/>
                          <a:ea typeface="Cambria Math" panose="02040503050406030204" pitchFamily="18" charset="0"/>
                        </a:rPr>
                        <m:t>×</m:t>
                      </m:r>
                      <m:r>
                        <a:rPr lang="en-US" altLang="ja-JP" sz="4000" b="1" i="1" smtClean="0">
                          <a:latin typeface="Cambria Math" panose="02040503050406030204" pitchFamily="18" charset="0"/>
                          <a:ea typeface="Cambria Math" panose="02040503050406030204" pitchFamily="18" charset="0"/>
                        </a:rPr>
                        <m:t>(−</m:t>
                      </m:r>
                      <m:r>
                        <a:rPr lang="en-US" altLang="ja-JP" sz="4000" b="1" i="1" smtClean="0">
                          <a:latin typeface="Cambria Math" panose="02040503050406030204" pitchFamily="18" charset="0"/>
                          <a:ea typeface="Cambria Math" panose="02040503050406030204" pitchFamily="18" charset="0"/>
                        </a:rPr>
                        <m:t>𝟗</m:t>
                      </m:r>
                      <m:r>
                        <a:rPr lang="en-US" altLang="ja-JP" sz="4000" b="1" i="1" smtClean="0">
                          <a:latin typeface="Cambria Math" panose="02040503050406030204" pitchFamily="18" charset="0"/>
                          <a:ea typeface="Cambria Math" panose="02040503050406030204" pitchFamily="18" charset="0"/>
                        </a:rPr>
                        <m:t>.</m:t>
                      </m:r>
                      <m:r>
                        <a:rPr lang="en-US" altLang="ja-JP" sz="4000" b="1" i="1" smtClean="0">
                          <a:latin typeface="Cambria Math" panose="02040503050406030204" pitchFamily="18" charset="0"/>
                          <a:ea typeface="Cambria Math" panose="02040503050406030204" pitchFamily="18" charset="0"/>
                        </a:rPr>
                        <m:t>𝟖</m:t>
                      </m:r>
                      <m:r>
                        <a:rPr lang="en-US" altLang="ja-JP" sz="4000" b="1" i="1" smtClean="0">
                          <a:latin typeface="Cambria Math" panose="02040503050406030204" pitchFamily="18" charset="0"/>
                          <a:ea typeface="Cambria Math" panose="02040503050406030204" pitchFamily="18" charset="0"/>
                        </a:rPr>
                        <m:t>)×</m:t>
                      </m:r>
                      <m:r>
                        <a:rPr lang="en-US" altLang="ja-JP" sz="4000" b="1" i="1" smtClean="0">
                          <a:latin typeface="Cambria Math" panose="02040503050406030204" pitchFamily="18" charset="0"/>
                          <a:ea typeface="Cambria Math" panose="02040503050406030204" pitchFamily="18" charset="0"/>
                        </a:rPr>
                        <m:t>𝒚</m:t>
                      </m:r>
                    </m:oMath>
                  </m:oMathPara>
                </a14:m>
                <a:endParaRPr lang="ja-JP" altLang="en-US" sz="4000" b="1"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21" name="正方形/長方形 20">
                <a:extLst>
                  <a:ext uri="{FF2B5EF4-FFF2-40B4-BE49-F238E27FC236}">
                    <a16:creationId xmlns:a16="http://schemas.microsoft.com/office/drawing/2014/main" id="{83598326-E22E-4CD3-B963-187FA4220816}"/>
                  </a:ext>
                </a:extLst>
              </p:cNvPr>
              <p:cNvSpPr>
                <a:spLocks noRot="1" noChangeAspect="1" noMove="1" noResize="1" noEditPoints="1" noAdjustHandles="1" noChangeArrowheads="1" noChangeShapeType="1" noTextEdit="1"/>
              </p:cNvSpPr>
              <p:nvPr/>
            </p:nvSpPr>
            <p:spPr>
              <a:xfrm>
                <a:off x="4568764" y="3570586"/>
                <a:ext cx="7678641" cy="780470"/>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正方形/長方形 21">
                <a:extLst>
                  <a:ext uri="{FF2B5EF4-FFF2-40B4-BE49-F238E27FC236}">
                    <a16:creationId xmlns:a16="http://schemas.microsoft.com/office/drawing/2014/main" id="{9919892C-6383-48BA-BA0D-DAB837CEBF89}"/>
                  </a:ext>
                </a:extLst>
              </p:cNvPr>
              <p:cNvSpPr/>
              <p:nvPr/>
            </p:nvSpPr>
            <p:spPr>
              <a:xfrm>
                <a:off x="8244133" y="4503643"/>
                <a:ext cx="348518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1" i="1" smtClean="0">
                          <a:latin typeface="Cambria Math" panose="02040503050406030204" pitchFamily="18" charset="0"/>
                          <a:ea typeface="Cambria Math" panose="02040503050406030204" pitchFamily="18" charset="0"/>
                        </a:rPr>
                        <m:t>→</m:t>
                      </m:r>
                      <m:r>
                        <a:rPr lang="en-US" altLang="ja-JP" sz="4000" b="1" i="1" smtClean="0">
                          <a:latin typeface="Cambria Math" panose="02040503050406030204" pitchFamily="18" charset="0"/>
                          <a:ea typeface="Cambria Math" panose="02040503050406030204" pitchFamily="18" charset="0"/>
                        </a:rPr>
                        <m:t>𝒚</m:t>
                      </m:r>
                      <m:r>
                        <a:rPr lang="en-US" altLang="ja-JP" sz="4000" b="1" i="1" smtClean="0">
                          <a:latin typeface="Cambria Math" panose="02040503050406030204" pitchFamily="18" charset="0"/>
                        </a:rPr>
                        <m:t>=</m:t>
                      </m:r>
                      <m:r>
                        <a:rPr lang="en-US" altLang="ja-JP" sz="4000" b="1" i="1" smtClean="0">
                          <a:latin typeface="Cambria Math" panose="02040503050406030204" pitchFamily="18" charset="0"/>
                        </a:rPr>
                        <m:t>𝟗</m:t>
                      </m:r>
                      <m:r>
                        <a:rPr lang="en-US" altLang="ja-JP" sz="4000" b="1" i="1" smtClean="0">
                          <a:latin typeface="Cambria Math" panose="02040503050406030204" pitchFamily="18" charset="0"/>
                        </a:rPr>
                        <m:t>.</m:t>
                      </m:r>
                      <m:r>
                        <a:rPr lang="en-US" altLang="ja-JP" sz="4000" b="1" i="1" smtClean="0">
                          <a:latin typeface="Cambria Math" panose="02040503050406030204" pitchFamily="18" charset="0"/>
                        </a:rPr>
                        <m:t>𝟖</m:t>
                      </m:r>
                      <m:r>
                        <a:rPr lang="en-US" altLang="ja-JP" sz="4000" b="1" i="1" smtClean="0">
                          <a:latin typeface="Cambria Math" panose="02040503050406030204" pitchFamily="18" charset="0"/>
                        </a:rPr>
                        <m:t>[</m:t>
                      </m:r>
                      <m:r>
                        <a:rPr lang="en-US" altLang="ja-JP" sz="4000" b="1" i="1" smtClean="0">
                          <a:latin typeface="Cambria Math" panose="02040503050406030204" pitchFamily="18" charset="0"/>
                        </a:rPr>
                        <m:t>𝒎</m:t>
                      </m:r>
                      <m:r>
                        <a:rPr lang="en-US" altLang="ja-JP" sz="4000" b="1" i="1" smtClean="0">
                          <a:latin typeface="Cambria Math" panose="02040503050406030204" pitchFamily="18" charset="0"/>
                        </a:rPr>
                        <m:t>]</m:t>
                      </m:r>
                    </m:oMath>
                  </m:oMathPara>
                </a14:m>
                <a:endParaRPr lang="ja-JP" altLang="en-US" sz="4000" dirty="0">
                  <a:ea typeface="HG丸ｺﾞｼｯｸM-PRO" panose="020F0600000000000000" pitchFamily="50" charset="-128"/>
                </a:endParaRPr>
              </a:p>
            </p:txBody>
          </p:sp>
        </mc:Choice>
        <mc:Fallback xmlns="">
          <p:sp>
            <p:nvSpPr>
              <p:cNvPr id="22" name="正方形/長方形 21">
                <a:extLst>
                  <a:ext uri="{FF2B5EF4-FFF2-40B4-BE49-F238E27FC236}">
                    <a16:creationId xmlns:a16="http://schemas.microsoft.com/office/drawing/2014/main" id="{9919892C-6383-48BA-BA0D-DAB837CEBF89}"/>
                  </a:ext>
                </a:extLst>
              </p:cNvPr>
              <p:cNvSpPr>
                <a:spLocks noRot="1" noChangeAspect="1" noMove="1" noResize="1" noEditPoints="1" noAdjustHandles="1" noChangeArrowheads="1" noChangeShapeType="1" noTextEdit="1"/>
              </p:cNvSpPr>
              <p:nvPr/>
            </p:nvSpPr>
            <p:spPr>
              <a:xfrm>
                <a:off x="8244133" y="4503643"/>
                <a:ext cx="3485185" cy="707886"/>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正方形/長方形 22">
                <a:extLst>
                  <a:ext uri="{FF2B5EF4-FFF2-40B4-BE49-F238E27FC236}">
                    <a16:creationId xmlns:a16="http://schemas.microsoft.com/office/drawing/2014/main" id="{D0FFF3CF-9117-4B79-AB7F-C76498E7824B}"/>
                  </a:ext>
                </a:extLst>
              </p:cNvPr>
              <p:cNvSpPr/>
              <p:nvPr/>
            </p:nvSpPr>
            <p:spPr>
              <a:xfrm>
                <a:off x="2998565" y="3266913"/>
                <a:ext cx="1338828"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chemeClr val="tx1"/>
                          </a:solidFill>
                          <a:latin typeface="Cambria Math" panose="02040503050406030204" pitchFamily="18" charset="0"/>
                          <a:ea typeface="ＭＳ ゴシック" panose="020B0609070205080204" pitchFamily="49" charset="-128"/>
                        </a:rPr>
                        <m:t>𝟏𝟗</m:t>
                      </m:r>
                      <m:r>
                        <a:rPr lang="en-US" altLang="ja-JP" sz="3600" b="1" i="1" smtClean="0">
                          <a:solidFill>
                            <a:schemeClr val="tx1"/>
                          </a:solidFill>
                          <a:latin typeface="Cambria Math" panose="02040503050406030204" pitchFamily="18" charset="0"/>
                          <a:ea typeface="ＭＳ ゴシック" panose="020B0609070205080204" pitchFamily="49" charset="-128"/>
                        </a:rPr>
                        <m:t>.</m:t>
                      </m:r>
                      <m:r>
                        <a:rPr lang="en-US" altLang="ja-JP" sz="3600" b="1" i="1" smtClean="0">
                          <a:solidFill>
                            <a:schemeClr val="tx1"/>
                          </a:solidFill>
                          <a:latin typeface="Cambria Math" panose="02040503050406030204" pitchFamily="18" charset="0"/>
                          <a:ea typeface="ＭＳ ゴシック" panose="020B0609070205080204" pitchFamily="49" charset="-128"/>
                        </a:rPr>
                        <m:t>𝟔</m:t>
                      </m:r>
                    </m:oMath>
                  </m:oMathPara>
                </a14:m>
                <a:endParaRPr lang="ja-JP" altLang="en-US" sz="3600" b="1"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23" name="正方形/長方形 22">
                <a:extLst>
                  <a:ext uri="{FF2B5EF4-FFF2-40B4-BE49-F238E27FC236}">
                    <a16:creationId xmlns:a16="http://schemas.microsoft.com/office/drawing/2014/main" id="{D0FFF3CF-9117-4B79-AB7F-C76498E7824B}"/>
                  </a:ext>
                </a:extLst>
              </p:cNvPr>
              <p:cNvSpPr>
                <a:spLocks noRot="1" noChangeAspect="1" noMove="1" noResize="1" noEditPoints="1" noAdjustHandles="1" noChangeArrowheads="1" noChangeShapeType="1" noTextEdit="1"/>
              </p:cNvSpPr>
              <p:nvPr/>
            </p:nvSpPr>
            <p:spPr>
              <a:xfrm>
                <a:off x="2998565" y="3266913"/>
                <a:ext cx="1338828" cy="646331"/>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正方形/長方形 23">
                <a:extLst>
                  <a:ext uri="{FF2B5EF4-FFF2-40B4-BE49-F238E27FC236}">
                    <a16:creationId xmlns:a16="http://schemas.microsoft.com/office/drawing/2014/main" id="{C66820D9-3FC7-4775-8E21-BEBA88BA4098}"/>
                  </a:ext>
                </a:extLst>
              </p:cNvPr>
              <p:cNvSpPr/>
              <p:nvPr/>
            </p:nvSpPr>
            <p:spPr>
              <a:xfrm>
                <a:off x="1949851" y="5908570"/>
                <a:ext cx="1481175" cy="6428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chemeClr val="tx1"/>
                          </a:solidFill>
                          <a:latin typeface="Cambria Math" panose="02040503050406030204" pitchFamily="18" charset="0"/>
                          <a:ea typeface="ＭＳ ゴシック" panose="020B0609070205080204" pitchFamily="49" charset="-128"/>
                        </a:rPr>
                        <m:t>𝟗</m:t>
                      </m:r>
                      <m:r>
                        <a:rPr lang="en-US" altLang="ja-JP" sz="3200" b="1" i="1" smtClean="0">
                          <a:solidFill>
                            <a:schemeClr val="tx1"/>
                          </a:solidFill>
                          <a:latin typeface="Cambria Math" panose="02040503050406030204" pitchFamily="18" charset="0"/>
                          <a:ea typeface="ＭＳ ゴシック" panose="020B0609070205080204" pitchFamily="49" charset="-128"/>
                        </a:rPr>
                        <m:t>.</m:t>
                      </m:r>
                      <m:r>
                        <a:rPr lang="en-US" altLang="ja-JP" sz="3200" b="1" i="1" smtClean="0">
                          <a:solidFill>
                            <a:schemeClr val="tx1"/>
                          </a:solidFill>
                          <a:latin typeface="Cambria Math" panose="02040503050406030204" pitchFamily="18" charset="0"/>
                          <a:ea typeface="ＭＳ ゴシック" panose="020B0609070205080204" pitchFamily="49" charset="-128"/>
                        </a:rPr>
                        <m:t>𝟖</m:t>
                      </m:r>
                      <m:rad>
                        <m:radPr>
                          <m:degHide m:val="on"/>
                          <m:ctrlPr>
                            <a:rPr lang="en-US" altLang="ja-JP" sz="3200" b="1" i="1" smtClean="0">
                              <a:solidFill>
                                <a:schemeClr val="tx1"/>
                              </a:solidFill>
                              <a:latin typeface="Cambria Math" panose="02040503050406030204" pitchFamily="18" charset="0"/>
                              <a:ea typeface="ＭＳ ゴシック" panose="020B0609070205080204" pitchFamily="49" charset="-128"/>
                            </a:rPr>
                          </m:ctrlPr>
                        </m:radPr>
                        <m:deg/>
                        <m:e>
                          <m:r>
                            <a:rPr lang="en-US" altLang="ja-JP" sz="3200" b="1" i="1" smtClean="0">
                              <a:solidFill>
                                <a:schemeClr val="tx1"/>
                              </a:solidFill>
                              <a:latin typeface="Cambria Math" panose="02040503050406030204" pitchFamily="18" charset="0"/>
                              <a:ea typeface="ＭＳ ゴシック" panose="020B0609070205080204" pitchFamily="49" charset="-128"/>
                            </a:rPr>
                            <m:t>𝟐</m:t>
                          </m:r>
                        </m:e>
                      </m:rad>
                    </m:oMath>
                  </m:oMathPara>
                </a14:m>
                <a:endParaRPr lang="ja-JP" altLang="en-US" sz="3200" b="1"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24" name="正方形/長方形 23">
                <a:extLst>
                  <a:ext uri="{FF2B5EF4-FFF2-40B4-BE49-F238E27FC236}">
                    <a16:creationId xmlns:a16="http://schemas.microsoft.com/office/drawing/2014/main" id="{C66820D9-3FC7-4775-8E21-BEBA88BA4098}"/>
                  </a:ext>
                </a:extLst>
              </p:cNvPr>
              <p:cNvSpPr>
                <a:spLocks noRot="1" noChangeAspect="1" noMove="1" noResize="1" noEditPoints="1" noAdjustHandles="1" noChangeArrowheads="1" noChangeShapeType="1" noTextEdit="1"/>
              </p:cNvSpPr>
              <p:nvPr/>
            </p:nvSpPr>
            <p:spPr>
              <a:xfrm>
                <a:off x="1949851" y="5908570"/>
                <a:ext cx="1481175" cy="642868"/>
              </a:xfrm>
              <a:prstGeom prst="rect">
                <a:avLst/>
              </a:prstGeom>
              <a:blipFill>
                <a:blip r:embed="rId9"/>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156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500"/>
                                        <p:tgtEl>
                                          <p:spTgt spid="2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animBg="1"/>
      <p:bldP spid="18" grpId="0" animBg="1"/>
      <p:bldP spid="19" grpId="0" animBg="1"/>
      <p:bldP spid="21" grpId="0"/>
      <p:bldP spid="22" grpId="0"/>
      <p:bldP spid="23" grpId="0"/>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４．斜方投射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41</a:t>
            </a:fld>
            <a:endParaRPr kumimoji="1" lang="ja-JP" altLang="en-US"/>
          </a:p>
        </p:txBody>
      </p:sp>
      <p:sp>
        <p:nvSpPr>
          <p:cNvPr id="8" name="コンテンツ プレースホルダー 2">
            <a:extLst>
              <a:ext uri="{FF2B5EF4-FFF2-40B4-BE49-F238E27FC236}">
                <a16:creationId xmlns:a16="http://schemas.microsoft.com/office/drawing/2014/main" id="{44604356-7E9B-4152-ABC5-2B520DE8350C}"/>
              </a:ext>
            </a:extLst>
          </p:cNvPr>
          <p:cNvSpPr txBox="1">
            <a:spLocks/>
          </p:cNvSpPr>
          <p:nvPr/>
        </p:nvSpPr>
        <p:spPr>
          <a:xfrm>
            <a:off x="637849" y="4696293"/>
            <a:ext cx="11530012" cy="587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a:t>（２）水平到達距離を求めなさい。</a:t>
            </a:r>
          </a:p>
          <a:p>
            <a:pPr marL="0" indent="0">
              <a:buFont typeface="Arial" panose="020B0604020202020204" pitchFamily="34" charset="0"/>
              <a:buNone/>
            </a:pPr>
            <a:endParaRPr lang="ja-JP" altLang="en-US" dirty="0"/>
          </a:p>
        </p:txBody>
      </p:sp>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7F2FC2CB-BF41-43CE-9D86-E30407EA3555}"/>
                  </a:ext>
                </a:extLst>
              </p:cNvPr>
              <p:cNvSpPr/>
              <p:nvPr/>
            </p:nvSpPr>
            <p:spPr>
              <a:xfrm>
                <a:off x="568487" y="911503"/>
                <a:ext cx="4148636" cy="8987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800" b="1" i="1" smtClean="0">
                              <a:solidFill>
                                <a:schemeClr val="tx1"/>
                              </a:solidFill>
                              <a:latin typeface="Cambria Math" panose="02040503050406030204" pitchFamily="18" charset="0"/>
                            </a:rPr>
                          </m:ctrlPr>
                        </m:sSubPr>
                        <m:e>
                          <m:r>
                            <a:rPr lang="en-US" altLang="ja-JP" sz="4800" b="1" i="1">
                              <a:solidFill>
                                <a:schemeClr val="tx1"/>
                              </a:solidFill>
                              <a:latin typeface="Cambria Math" panose="02040503050406030204" pitchFamily="18" charset="0"/>
                            </a:rPr>
                            <m:t>𝒗</m:t>
                          </m:r>
                        </m:e>
                        <m:sub>
                          <m:r>
                            <a:rPr lang="en-US" altLang="ja-JP" sz="4800" b="1" i="1" smtClean="0">
                              <a:solidFill>
                                <a:schemeClr val="tx1"/>
                              </a:solidFill>
                              <a:latin typeface="Cambria Math" panose="02040503050406030204" pitchFamily="18" charset="0"/>
                            </a:rPr>
                            <m:t>𝒚</m:t>
                          </m:r>
                        </m:sub>
                      </m:sSub>
                      <m:r>
                        <a:rPr lang="en-US" altLang="ja-JP" sz="4800" b="1" i="1">
                          <a:solidFill>
                            <a:schemeClr val="tx1"/>
                          </a:solidFill>
                          <a:latin typeface="Cambria Math" panose="02040503050406030204" pitchFamily="18" charset="0"/>
                        </a:rPr>
                        <m:t>=</m:t>
                      </m:r>
                      <m:sSub>
                        <m:sSubPr>
                          <m:ctrlPr>
                            <a:rPr lang="en-US" altLang="ja-JP" sz="4800" b="1" i="1">
                              <a:solidFill>
                                <a:schemeClr val="tx1"/>
                              </a:solidFill>
                              <a:latin typeface="Cambria Math" panose="02040503050406030204" pitchFamily="18" charset="0"/>
                            </a:rPr>
                          </m:ctrlPr>
                        </m:sSubPr>
                        <m:e>
                          <m:r>
                            <a:rPr lang="en-US" altLang="ja-JP" sz="4800" b="1" i="1">
                              <a:solidFill>
                                <a:schemeClr val="tx1"/>
                              </a:solidFill>
                              <a:latin typeface="Cambria Math" panose="02040503050406030204" pitchFamily="18" charset="0"/>
                            </a:rPr>
                            <m:t>𝒗</m:t>
                          </m:r>
                        </m:e>
                        <m:sub>
                          <m:r>
                            <a:rPr lang="en-US" altLang="ja-JP" sz="4800" b="1" i="1">
                              <a:solidFill>
                                <a:schemeClr val="tx1"/>
                              </a:solidFill>
                              <a:latin typeface="Cambria Math" panose="02040503050406030204" pitchFamily="18" charset="0"/>
                            </a:rPr>
                            <m:t>𝟎</m:t>
                          </m:r>
                          <m:r>
                            <a:rPr lang="en-US" altLang="ja-JP" sz="4800" b="1" i="1" smtClean="0">
                              <a:solidFill>
                                <a:schemeClr val="tx1"/>
                              </a:solidFill>
                              <a:latin typeface="Cambria Math" panose="02040503050406030204" pitchFamily="18" charset="0"/>
                            </a:rPr>
                            <m:t>𝒚</m:t>
                          </m:r>
                        </m:sub>
                      </m:sSub>
                      <m:r>
                        <a:rPr lang="en-US" altLang="ja-JP" sz="4800" b="1" i="1">
                          <a:solidFill>
                            <a:schemeClr val="tx1"/>
                          </a:solidFill>
                          <a:latin typeface="Cambria Math" panose="02040503050406030204" pitchFamily="18" charset="0"/>
                        </a:rPr>
                        <m:t>+</m:t>
                      </m:r>
                      <m:r>
                        <a:rPr lang="en-US" altLang="ja-JP" sz="4800" b="1" i="1">
                          <a:solidFill>
                            <a:schemeClr val="tx1"/>
                          </a:solidFill>
                          <a:latin typeface="Cambria Math" panose="02040503050406030204" pitchFamily="18" charset="0"/>
                        </a:rPr>
                        <m:t>𝒂𝒕</m:t>
                      </m:r>
                    </m:oMath>
                  </m:oMathPara>
                </a14:m>
                <a:endParaRPr lang="ja-JP" altLang="en-US" sz="4800" b="1"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9" name="正方形/長方形 8">
                <a:extLst>
                  <a:ext uri="{FF2B5EF4-FFF2-40B4-BE49-F238E27FC236}">
                    <a16:creationId xmlns:a16="http://schemas.microsoft.com/office/drawing/2014/main" id="{7F2FC2CB-BF41-43CE-9D86-E30407EA3555}"/>
                  </a:ext>
                </a:extLst>
              </p:cNvPr>
              <p:cNvSpPr>
                <a:spLocks noRot="1" noChangeAspect="1" noMove="1" noResize="1" noEditPoints="1" noAdjustHandles="1" noChangeArrowheads="1" noChangeShapeType="1" noTextEdit="1"/>
              </p:cNvSpPr>
              <p:nvPr/>
            </p:nvSpPr>
            <p:spPr>
              <a:xfrm>
                <a:off x="568487" y="911503"/>
                <a:ext cx="4148636" cy="898772"/>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5FB2BAD9-7CC6-416A-A926-8426CEEFE76A}"/>
                  </a:ext>
                </a:extLst>
              </p:cNvPr>
              <p:cNvSpPr/>
              <p:nvPr/>
            </p:nvSpPr>
            <p:spPr>
              <a:xfrm>
                <a:off x="1348973" y="1810275"/>
                <a:ext cx="5956824" cy="9178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800" b="1" i="1" smtClean="0">
                          <a:solidFill>
                            <a:srgbClr val="FF0000"/>
                          </a:solidFill>
                          <a:latin typeface="Cambria Math" panose="02040503050406030204" pitchFamily="18" charset="0"/>
                        </a:rPr>
                        <m:t>𝟎</m:t>
                      </m:r>
                      <m:r>
                        <a:rPr lang="en-US" altLang="ja-JP" sz="4800" b="1" i="1" smtClean="0">
                          <a:solidFill>
                            <a:srgbClr val="FF0000"/>
                          </a:solidFill>
                          <a:latin typeface="Cambria Math" panose="02040503050406030204" pitchFamily="18" charset="0"/>
                        </a:rPr>
                        <m:t>=</m:t>
                      </m:r>
                      <m:r>
                        <a:rPr lang="en-US" altLang="ja-JP" sz="4800" b="1" i="1" smtClean="0">
                          <a:solidFill>
                            <a:srgbClr val="FF0000"/>
                          </a:solidFill>
                          <a:latin typeface="Cambria Math" panose="02040503050406030204" pitchFamily="18" charset="0"/>
                        </a:rPr>
                        <m:t>𝟗</m:t>
                      </m:r>
                      <m:r>
                        <a:rPr lang="en-US" altLang="ja-JP" sz="4800" b="1" i="1" smtClean="0">
                          <a:solidFill>
                            <a:srgbClr val="FF0000"/>
                          </a:solidFill>
                          <a:latin typeface="Cambria Math" panose="02040503050406030204" pitchFamily="18" charset="0"/>
                        </a:rPr>
                        <m:t>.</m:t>
                      </m:r>
                      <m:r>
                        <a:rPr lang="en-US" altLang="ja-JP" sz="4800" b="1" i="1" smtClean="0">
                          <a:solidFill>
                            <a:srgbClr val="FF0000"/>
                          </a:solidFill>
                          <a:latin typeface="Cambria Math" panose="02040503050406030204" pitchFamily="18" charset="0"/>
                        </a:rPr>
                        <m:t>𝟖</m:t>
                      </m:r>
                      <m:rad>
                        <m:radPr>
                          <m:degHide m:val="on"/>
                          <m:ctrlPr>
                            <a:rPr lang="en-US" altLang="ja-JP" sz="4800" b="1" i="1">
                              <a:solidFill>
                                <a:srgbClr val="FF0000"/>
                              </a:solidFill>
                              <a:latin typeface="Cambria Math" panose="02040503050406030204" pitchFamily="18" charset="0"/>
                              <a:ea typeface="ＭＳ ゴシック" panose="020B0609070205080204" pitchFamily="49" charset="-128"/>
                            </a:rPr>
                          </m:ctrlPr>
                        </m:radPr>
                        <m:deg/>
                        <m:e>
                          <m:r>
                            <a:rPr lang="en-US" altLang="ja-JP" sz="4800" b="1" i="1" smtClean="0">
                              <a:solidFill>
                                <a:srgbClr val="FF0000"/>
                              </a:solidFill>
                              <a:latin typeface="Cambria Math" panose="02040503050406030204" pitchFamily="18" charset="0"/>
                              <a:ea typeface="ＭＳ ゴシック" panose="020B0609070205080204" pitchFamily="49" charset="-128"/>
                            </a:rPr>
                            <m:t>𝟐</m:t>
                          </m:r>
                        </m:e>
                      </m:rad>
                      <m:r>
                        <a:rPr lang="en-US" altLang="ja-JP" sz="4800" b="1" i="1" smtClean="0">
                          <a:solidFill>
                            <a:srgbClr val="FF0000"/>
                          </a:solidFill>
                          <a:latin typeface="Cambria Math" panose="02040503050406030204" pitchFamily="18" charset="0"/>
                        </a:rPr>
                        <m:t>−</m:t>
                      </m:r>
                      <m:r>
                        <a:rPr lang="en-US" altLang="ja-JP" sz="4800" b="1" i="1" smtClean="0">
                          <a:solidFill>
                            <a:srgbClr val="FF0000"/>
                          </a:solidFill>
                          <a:latin typeface="Cambria Math" panose="02040503050406030204" pitchFamily="18" charset="0"/>
                        </a:rPr>
                        <m:t>𝟗</m:t>
                      </m:r>
                      <m:r>
                        <a:rPr lang="en-US" altLang="ja-JP" sz="4800" b="1" i="1" smtClean="0">
                          <a:solidFill>
                            <a:srgbClr val="FF0000"/>
                          </a:solidFill>
                          <a:latin typeface="Cambria Math" panose="02040503050406030204" pitchFamily="18" charset="0"/>
                        </a:rPr>
                        <m:t>.</m:t>
                      </m:r>
                      <m:r>
                        <a:rPr lang="en-US" altLang="ja-JP" sz="4800" b="1" i="1" smtClean="0">
                          <a:solidFill>
                            <a:srgbClr val="FF0000"/>
                          </a:solidFill>
                          <a:latin typeface="Cambria Math" panose="02040503050406030204" pitchFamily="18" charset="0"/>
                        </a:rPr>
                        <m:t>𝟖</m:t>
                      </m:r>
                      <m:r>
                        <a:rPr lang="en-US" altLang="ja-JP" sz="4800" b="1" i="1" smtClean="0">
                          <a:solidFill>
                            <a:srgbClr val="FF0000"/>
                          </a:solidFill>
                          <a:latin typeface="Cambria Math" panose="02040503050406030204" pitchFamily="18" charset="0"/>
                        </a:rPr>
                        <m:t>×</m:t>
                      </m:r>
                      <m:r>
                        <a:rPr lang="en-US" altLang="ja-JP" sz="4800" b="1" i="1" smtClean="0">
                          <a:solidFill>
                            <a:srgbClr val="FF0000"/>
                          </a:solidFill>
                          <a:latin typeface="Cambria Math" panose="02040503050406030204" pitchFamily="18" charset="0"/>
                        </a:rPr>
                        <m:t>𝒕</m:t>
                      </m:r>
                    </m:oMath>
                  </m:oMathPara>
                </a14:m>
                <a:endParaRPr lang="ja-JP" altLang="en-US" sz="4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0" name="正方形/長方形 9">
                <a:extLst>
                  <a:ext uri="{FF2B5EF4-FFF2-40B4-BE49-F238E27FC236}">
                    <a16:creationId xmlns:a16="http://schemas.microsoft.com/office/drawing/2014/main" id="{5FB2BAD9-7CC6-416A-A926-8426CEEFE76A}"/>
                  </a:ext>
                </a:extLst>
              </p:cNvPr>
              <p:cNvSpPr>
                <a:spLocks noRot="1" noChangeAspect="1" noMove="1" noResize="1" noEditPoints="1" noAdjustHandles="1" noChangeArrowheads="1" noChangeShapeType="1" noTextEdit="1"/>
              </p:cNvSpPr>
              <p:nvPr/>
            </p:nvSpPr>
            <p:spPr>
              <a:xfrm>
                <a:off x="1348973" y="1810275"/>
                <a:ext cx="5956824" cy="917880"/>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0ED0DD5A-9C4A-4695-A85B-4A9414972561}"/>
                  </a:ext>
                </a:extLst>
              </p:cNvPr>
              <p:cNvSpPr/>
              <p:nvPr/>
            </p:nvSpPr>
            <p:spPr>
              <a:xfrm>
                <a:off x="7426626" y="1875520"/>
                <a:ext cx="2623539" cy="8490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1" smtClean="0">
                          <a:solidFill>
                            <a:srgbClr val="FF0000"/>
                          </a:solidFill>
                          <a:latin typeface="Cambria Math" panose="02040503050406030204" pitchFamily="18" charset="0"/>
                          <a:ea typeface="Cambria Math" panose="02040503050406030204" pitchFamily="18" charset="0"/>
                        </a:rPr>
                        <m:t>→</m:t>
                      </m:r>
                      <m:r>
                        <a:rPr lang="en-US" altLang="ja-JP" sz="4400" b="1" i="1" smtClean="0">
                          <a:solidFill>
                            <a:srgbClr val="FF0000"/>
                          </a:solidFill>
                          <a:latin typeface="Cambria Math" panose="02040503050406030204" pitchFamily="18" charset="0"/>
                          <a:ea typeface="Cambria Math" panose="02040503050406030204" pitchFamily="18" charset="0"/>
                        </a:rPr>
                        <m:t>𝒕</m:t>
                      </m:r>
                      <m:r>
                        <a:rPr lang="en-US" altLang="ja-JP" sz="4400" b="1" i="1" smtClean="0">
                          <a:solidFill>
                            <a:srgbClr val="FF0000"/>
                          </a:solidFill>
                          <a:latin typeface="Cambria Math" panose="02040503050406030204" pitchFamily="18" charset="0"/>
                        </a:rPr>
                        <m:t>=</m:t>
                      </m:r>
                      <m:rad>
                        <m:radPr>
                          <m:degHide m:val="on"/>
                          <m:ctrlPr>
                            <a:rPr lang="en-US" altLang="ja-JP" sz="4400" b="1" i="1">
                              <a:solidFill>
                                <a:srgbClr val="FF0000"/>
                              </a:solidFill>
                              <a:latin typeface="Cambria Math" panose="02040503050406030204" pitchFamily="18" charset="0"/>
                              <a:ea typeface="ＭＳ ゴシック" panose="020B0609070205080204" pitchFamily="49" charset="-128"/>
                            </a:rPr>
                          </m:ctrlPr>
                        </m:radPr>
                        <m:deg/>
                        <m:e>
                          <m:r>
                            <a:rPr lang="en-US" altLang="ja-JP" sz="4400" b="1" i="1" smtClean="0">
                              <a:solidFill>
                                <a:srgbClr val="FF0000"/>
                              </a:solidFill>
                              <a:latin typeface="Cambria Math" panose="02040503050406030204" pitchFamily="18" charset="0"/>
                              <a:ea typeface="ＭＳ ゴシック" panose="020B0609070205080204" pitchFamily="49" charset="-128"/>
                            </a:rPr>
                            <m:t>𝟐</m:t>
                          </m:r>
                        </m:e>
                      </m:rad>
                    </m:oMath>
                  </m:oMathPara>
                </a14:m>
                <a:endParaRPr lang="ja-JP" altLang="en-US" sz="4400" dirty="0">
                  <a:solidFill>
                    <a:srgbClr val="FF0000"/>
                  </a:solidFill>
                  <a:ea typeface="HG丸ｺﾞｼｯｸM-PRO" panose="020F0600000000000000" pitchFamily="50" charset="-128"/>
                </a:endParaRPr>
              </a:p>
            </p:txBody>
          </p:sp>
        </mc:Choice>
        <mc:Fallback xmlns="">
          <p:sp>
            <p:nvSpPr>
              <p:cNvPr id="11" name="正方形/長方形 10">
                <a:extLst>
                  <a:ext uri="{FF2B5EF4-FFF2-40B4-BE49-F238E27FC236}">
                    <a16:creationId xmlns:a16="http://schemas.microsoft.com/office/drawing/2014/main" id="{0ED0DD5A-9C4A-4695-A85B-4A9414972561}"/>
                  </a:ext>
                </a:extLst>
              </p:cNvPr>
              <p:cNvSpPr>
                <a:spLocks noRot="1" noChangeAspect="1" noMove="1" noResize="1" noEditPoints="1" noAdjustHandles="1" noChangeArrowheads="1" noChangeShapeType="1" noTextEdit="1"/>
              </p:cNvSpPr>
              <p:nvPr/>
            </p:nvSpPr>
            <p:spPr>
              <a:xfrm>
                <a:off x="7426626" y="1875520"/>
                <a:ext cx="2623539" cy="849079"/>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792E8EAD-B52F-4F88-8C2F-3D1F62451426}"/>
                  </a:ext>
                </a:extLst>
              </p:cNvPr>
              <p:cNvSpPr/>
              <p:nvPr/>
            </p:nvSpPr>
            <p:spPr>
              <a:xfrm>
                <a:off x="888282" y="2768665"/>
                <a:ext cx="8081202" cy="1683474"/>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ja-JP" sz="3600" b="1" i="1" smtClean="0">
                          <a:solidFill>
                            <a:srgbClr val="FF0000"/>
                          </a:solidFill>
                          <a:latin typeface="Cambria Math" panose="02040503050406030204" pitchFamily="18" charset="0"/>
                        </a:rPr>
                        <m:t>𝒚</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𝟗</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𝟖</m:t>
                      </m:r>
                      <m:rad>
                        <m:radPr>
                          <m:degHide m:val="on"/>
                          <m:ctrlPr>
                            <a:rPr lang="en-US" altLang="ja-JP" sz="3600" b="1" i="1">
                              <a:solidFill>
                                <a:srgbClr val="FF0000"/>
                              </a:solidFill>
                              <a:latin typeface="Cambria Math" panose="02040503050406030204" pitchFamily="18" charset="0"/>
                              <a:ea typeface="ＭＳ ゴシック" panose="020B0609070205080204" pitchFamily="49" charset="-128"/>
                            </a:rPr>
                          </m:ctrlPr>
                        </m:radPr>
                        <m:deg/>
                        <m:e>
                          <m:r>
                            <a:rPr lang="en-US" altLang="ja-JP" sz="3600" b="1" i="1" smtClean="0">
                              <a:solidFill>
                                <a:srgbClr val="FF0000"/>
                              </a:solidFill>
                              <a:latin typeface="Cambria Math" panose="02040503050406030204" pitchFamily="18" charset="0"/>
                              <a:ea typeface="ＭＳ ゴシック" panose="020B0609070205080204" pitchFamily="49" charset="-128"/>
                            </a:rPr>
                            <m:t>𝟐</m:t>
                          </m:r>
                        </m:e>
                      </m:rad>
                      <m:r>
                        <a:rPr lang="en-US" altLang="ja-JP" sz="3600" b="1" i="1" smtClean="0">
                          <a:solidFill>
                            <a:srgbClr val="FF0000"/>
                          </a:solidFill>
                          <a:latin typeface="Cambria Math" panose="02040503050406030204" pitchFamily="18" charset="0"/>
                        </a:rPr>
                        <m:t>×</m:t>
                      </m:r>
                      <m:rad>
                        <m:radPr>
                          <m:degHide m:val="on"/>
                          <m:ctrlPr>
                            <a:rPr lang="en-US" altLang="ja-JP" sz="3600" b="1" i="1">
                              <a:solidFill>
                                <a:srgbClr val="FF0000"/>
                              </a:solidFill>
                              <a:latin typeface="Cambria Math" panose="02040503050406030204" pitchFamily="18" charset="0"/>
                              <a:ea typeface="ＭＳ ゴシック" panose="020B0609070205080204" pitchFamily="49" charset="-128"/>
                            </a:rPr>
                          </m:ctrlPr>
                        </m:radPr>
                        <m:deg/>
                        <m:e>
                          <m:r>
                            <a:rPr lang="en-US" altLang="ja-JP" sz="3600" b="1" i="1" smtClean="0">
                              <a:solidFill>
                                <a:srgbClr val="FF0000"/>
                              </a:solidFill>
                              <a:latin typeface="Cambria Math" panose="02040503050406030204" pitchFamily="18" charset="0"/>
                              <a:ea typeface="ＭＳ ゴシック" panose="020B0609070205080204" pitchFamily="49" charset="-128"/>
                            </a:rPr>
                            <m:t>𝟐</m:t>
                          </m:r>
                        </m:e>
                      </m:rad>
                      <m:r>
                        <a:rPr lang="en-US" altLang="ja-JP" sz="3600" b="1" i="1" smtClean="0">
                          <a:solidFill>
                            <a:srgbClr val="FF0000"/>
                          </a:solidFill>
                          <a:latin typeface="Cambria Math" panose="02040503050406030204" pitchFamily="18" charset="0"/>
                        </a:rPr>
                        <m:t>+</m:t>
                      </m:r>
                      <m:f>
                        <m:fPr>
                          <m:ctrlPr>
                            <a:rPr lang="en-US" altLang="ja-JP" sz="3600" b="1" i="1">
                              <a:solidFill>
                                <a:srgbClr val="FF0000"/>
                              </a:solidFill>
                              <a:latin typeface="Cambria Math" panose="02040503050406030204" pitchFamily="18" charset="0"/>
                            </a:rPr>
                          </m:ctrlPr>
                        </m:fPr>
                        <m:num>
                          <m:r>
                            <a:rPr lang="en-US" altLang="ja-JP" sz="3600" b="1" i="1">
                              <a:solidFill>
                                <a:srgbClr val="FF0000"/>
                              </a:solidFill>
                              <a:latin typeface="Cambria Math" panose="02040503050406030204" pitchFamily="18" charset="0"/>
                            </a:rPr>
                            <m:t>𝟏</m:t>
                          </m:r>
                        </m:num>
                        <m:den>
                          <m:r>
                            <a:rPr lang="en-US" altLang="ja-JP" sz="3600" b="1" i="1">
                              <a:solidFill>
                                <a:srgbClr val="FF0000"/>
                              </a:solidFill>
                              <a:latin typeface="Cambria Math" panose="02040503050406030204" pitchFamily="18" charset="0"/>
                            </a:rPr>
                            <m:t>𝟐</m:t>
                          </m:r>
                        </m:den>
                      </m:f>
                      <m:d>
                        <m:dPr>
                          <m:ctrlPr>
                            <a:rPr lang="en-US" altLang="ja-JP" sz="3600" b="1" i="1" smtClean="0">
                              <a:solidFill>
                                <a:srgbClr val="FF0000"/>
                              </a:solidFill>
                              <a:latin typeface="Cambria Math" panose="02040503050406030204" pitchFamily="18" charset="0"/>
                            </a:rPr>
                          </m:ctrlPr>
                        </m:dPr>
                        <m:e>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𝟗</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𝟖</m:t>
                          </m:r>
                        </m:e>
                      </m:d>
                      <m:sSup>
                        <m:sSupPr>
                          <m:ctrlPr>
                            <a:rPr lang="en-US" altLang="ja-JP" sz="3600" b="1" i="1">
                              <a:solidFill>
                                <a:srgbClr val="FF0000"/>
                              </a:solidFill>
                              <a:latin typeface="Cambria Math" panose="02040503050406030204" pitchFamily="18" charset="0"/>
                            </a:rPr>
                          </m:ctrlPr>
                        </m:sSupPr>
                        <m:e>
                          <m:r>
                            <a:rPr lang="en-US" altLang="ja-JP" sz="3600" b="1" i="1">
                              <a:solidFill>
                                <a:srgbClr val="FF0000"/>
                              </a:solidFill>
                              <a:latin typeface="Cambria Math" panose="02040503050406030204" pitchFamily="18" charset="0"/>
                              <a:ea typeface="Cambria Math" panose="02040503050406030204" pitchFamily="18" charset="0"/>
                            </a:rPr>
                            <m:t>×</m:t>
                          </m:r>
                          <m:r>
                            <a:rPr lang="en-US" altLang="ja-JP" sz="3600" b="1" i="1" smtClean="0">
                              <a:solidFill>
                                <a:srgbClr val="FF0000"/>
                              </a:solidFill>
                              <a:latin typeface="Cambria Math" panose="02040503050406030204" pitchFamily="18" charset="0"/>
                              <a:ea typeface="Cambria Math" panose="02040503050406030204" pitchFamily="18" charset="0"/>
                            </a:rPr>
                            <m:t>(</m:t>
                          </m:r>
                          <m:rad>
                            <m:radPr>
                              <m:degHide m:val="on"/>
                              <m:ctrlPr>
                                <a:rPr lang="en-US" altLang="ja-JP" sz="3600" b="1" i="1">
                                  <a:solidFill>
                                    <a:srgbClr val="FF0000"/>
                                  </a:solidFill>
                                  <a:latin typeface="Cambria Math" panose="02040503050406030204" pitchFamily="18" charset="0"/>
                                  <a:ea typeface="ＭＳ ゴシック" panose="020B0609070205080204" pitchFamily="49" charset="-128"/>
                                </a:rPr>
                              </m:ctrlPr>
                            </m:radPr>
                            <m:deg/>
                            <m:e>
                              <m:r>
                                <a:rPr lang="en-US" altLang="ja-JP" sz="3600" b="1" i="1" smtClean="0">
                                  <a:solidFill>
                                    <a:srgbClr val="FF0000"/>
                                  </a:solidFill>
                                  <a:latin typeface="Cambria Math" panose="02040503050406030204" pitchFamily="18" charset="0"/>
                                  <a:ea typeface="ＭＳ ゴシック" panose="020B0609070205080204" pitchFamily="49" charset="-128"/>
                                </a:rPr>
                                <m:t>𝟐</m:t>
                              </m:r>
                            </m:e>
                          </m:rad>
                          <m:r>
                            <a:rPr lang="en-US" altLang="ja-JP" sz="3600" b="1" i="1" smtClean="0">
                              <a:solidFill>
                                <a:srgbClr val="FF0000"/>
                              </a:solidFill>
                              <a:latin typeface="Cambria Math" panose="02040503050406030204" pitchFamily="18" charset="0"/>
                              <a:ea typeface="ＭＳ ゴシック" panose="020B0609070205080204" pitchFamily="49" charset="-128"/>
                            </a:rPr>
                            <m:t>)</m:t>
                          </m:r>
                        </m:e>
                        <m:sup>
                          <m:r>
                            <a:rPr lang="en-US" altLang="ja-JP" sz="3600" b="1" i="1">
                              <a:solidFill>
                                <a:srgbClr val="FF0000"/>
                              </a:solidFill>
                              <a:latin typeface="Cambria Math" panose="02040503050406030204" pitchFamily="18" charset="0"/>
                            </a:rPr>
                            <m:t>𝟐</m:t>
                          </m:r>
                        </m:sup>
                      </m:sSup>
                    </m:oMath>
                  </m:oMathPara>
                </a14:m>
                <a:endParaRPr lang="en-US" altLang="ja-JP" sz="3600" b="1" i="1" dirty="0">
                  <a:solidFill>
                    <a:srgbClr val="FF0000"/>
                  </a:solidFill>
                  <a:latin typeface="Cambria Math" panose="02040503050406030204" pitchFamily="18" charset="0"/>
                  <a:ea typeface="HG丸ｺﾞｼｯｸM-PRO" panose="020F0600000000000000" pitchFamily="50" charset="-128"/>
                </a:endParaRPr>
              </a:p>
              <a:p>
                <a:r>
                  <a:rPr lang="en-US" altLang="ja-JP" sz="3600" b="1" i="1" dirty="0">
                    <a:solidFill>
                      <a:srgbClr val="FF0000"/>
                    </a:solidFill>
                    <a:latin typeface="Cambria Math" panose="02040503050406030204" pitchFamily="18" charset="0"/>
                    <a:ea typeface="HG丸ｺﾞｼｯｸM-PRO" panose="020F0600000000000000" pitchFamily="50" charset="-128"/>
                  </a:rPr>
                  <a:t> </a:t>
                </a:r>
                <a14:m>
                  <m:oMath xmlns:m="http://schemas.openxmlformats.org/officeDocument/2006/math">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𝟗</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𝟖</m:t>
                    </m:r>
                    <m:r>
                      <a:rPr lang="en-US" altLang="ja-JP" sz="3600" b="1" i="1">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𝟐</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𝟒</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𝟗</m:t>
                    </m:r>
                    <m:r>
                      <a:rPr lang="en-US" altLang="ja-JP" sz="3600" b="1" i="1">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𝟐</m:t>
                    </m:r>
                    <m:r>
                      <a:rPr lang="en-US" altLang="ja-JP" sz="3600" b="1" i="1">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𝟗</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𝟖</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𝒎</m:t>
                    </m:r>
                    <m:r>
                      <a:rPr lang="en-US" altLang="ja-JP" sz="3600" b="1" i="1" smtClean="0">
                        <a:solidFill>
                          <a:srgbClr val="FF0000"/>
                        </a:solidFill>
                        <a:latin typeface="Cambria Math" panose="02040503050406030204" pitchFamily="18" charset="0"/>
                      </a:rPr>
                      <m:t>]</m:t>
                    </m:r>
                  </m:oMath>
                </a14:m>
                <a:endParaRPr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792E8EAD-B52F-4F88-8C2F-3D1F62451426}"/>
                  </a:ext>
                </a:extLst>
              </p:cNvPr>
              <p:cNvSpPr>
                <a:spLocks noRot="1" noChangeAspect="1" noMove="1" noResize="1" noEditPoints="1" noAdjustHandles="1" noChangeArrowheads="1" noChangeShapeType="1" noTextEdit="1"/>
              </p:cNvSpPr>
              <p:nvPr/>
            </p:nvSpPr>
            <p:spPr>
              <a:xfrm>
                <a:off x="888282" y="2768665"/>
                <a:ext cx="8081202" cy="1683474"/>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a:extLst>
                  <a:ext uri="{FF2B5EF4-FFF2-40B4-BE49-F238E27FC236}">
                    <a16:creationId xmlns:a16="http://schemas.microsoft.com/office/drawing/2014/main" id="{FA928C7D-CBBB-4742-AC86-3AA5F92BE2A1}"/>
                  </a:ext>
                </a:extLst>
              </p:cNvPr>
              <p:cNvSpPr/>
              <p:nvPr/>
            </p:nvSpPr>
            <p:spPr>
              <a:xfrm>
                <a:off x="888282" y="5410529"/>
                <a:ext cx="6300636" cy="712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rPr>
                        <m:t>𝒙</m:t>
                      </m:r>
                      <m:r>
                        <a:rPr lang="en-US" altLang="ja-JP" sz="3600" b="1" i="1">
                          <a:solidFill>
                            <a:srgbClr val="FF0000"/>
                          </a:solidFill>
                          <a:latin typeface="Cambria Math" panose="02040503050406030204" pitchFamily="18" charset="0"/>
                        </a:rPr>
                        <m:t>=</m:t>
                      </m:r>
                      <m:r>
                        <a:rPr lang="en-US" altLang="ja-JP" sz="3600" b="1" i="1">
                          <a:solidFill>
                            <a:srgbClr val="FF0000"/>
                          </a:solidFill>
                          <a:latin typeface="Cambria Math" panose="02040503050406030204" pitchFamily="18" charset="0"/>
                        </a:rPr>
                        <m:t>𝟗</m:t>
                      </m:r>
                      <m:r>
                        <a:rPr lang="en-US" altLang="ja-JP" sz="3600" b="1" i="1">
                          <a:solidFill>
                            <a:srgbClr val="FF0000"/>
                          </a:solidFill>
                          <a:latin typeface="Cambria Math" panose="02040503050406030204" pitchFamily="18" charset="0"/>
                        </a:rPr>
                        <m:t>.</m:t>
                      </m:r>
                      <m:r>
                        <a:rPr lang="en-US" altLang="ja-JP" sz="3600" b="1" i="1">
                          <a:solidFill>
                            <a:srgbClr val="FF0000"/>
                          </a:solidFill>
                          <a:latin typeface="Cambria Math" panose="02040503050406030204" pitchFamily="18" charset="0"/>
                        </a:rPr>
                        <m:t>𝟖</m:t>
                      </m:r>
                      <m:rad>
                        <m:radPr>
                          <m:degHide m:val="on"/>
                          <m:ctrlPr>
                            <a:rPr lang="en-US" altLang="ja-JP" sz="3600" b="1" i="1">
                              <a:solidFill>
                                <a:srgbClr val="FF0000"/>
                              </a:solidFill>
                              <a:latin typeface="Cambria Math" panose="02040503050406030204" pitchFamily="18" charset="0"/>
                              <a:ea typeface="ＭＳ ゴシック" panose="020B0609070205080204" pitchFamily="49" charset="-128"/>
                            </a:rPr>
                          </m:ctrlPr>
                        </m:radPr>
                        <m:deg/>
                        <m:e>
                          <m:r>
                            <a:rPr lang="en-US" altLang="ja-JP" sz="3600" b="1" i="1">
                              <a:solidFill>
                                <a:srgbClr val="FF0000"/>
                              </a:solidFill>
                              <a:latin typeface="Cambria Math" panose="02040503050406030204" pitchFamily="18" charset="0"/>
                              <a:ea typeface="ＭＳ ゴシック" panose="020B0609070205080204" pitchFamily="49" charset="-128"/>
                            </a:rPr>
                            <m:t>𝟐</m:t>
                          </m:r>
                        </m:e>
                      </m:rad>
                      <m:r>
                        <a:rPr lang="en-US" altLang="ja-JP" sz="3600" b="1" i="1">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𝟐</m:t>
                      </m:r>
                      <m:rad>
                        <m:radPr>
                          <m:degHide m:val="on"/>
                          <m:ctrlPr>
                            <a:rPr lang="en-US" altLang="ja-JP" sz="3600" b="1" i="1">
                              <a:solidFill>
                                <a:srgbClr val="FF0000"/>
                              </a:solidFill>
                              <a:latin typeface="Cambria Math" panose="02040503050406030204" pitchFamily="18" charset="0"/>
                              <a:ea typeface="ＭＳ ゴシック" panose="020B0609070205080204" pitchFamily="49" charset="-128"/>
                            </a:rPr>
                          </m:ctrlPr>
                        </m:radPr>
                        <m:deg/>
                        <m:e>
                          <m:r>
                            <a:rPr lang="en-US" altLang="ja-JP" sz="3600" b="1" i="1" smtClean="0">
                              <a:solidFill>
                                <a:srgbClr val="FF0000"/>
                              </a:solidFill>
                              <a:latin typeface="Cambria Math" panose="02040503050406030204" pitchFamily="18" charset="0"/>
                              <a:ea typeface="ＭＳ ゴシック" panose="020B0609070205080204" pitchFamily="49" charset="-128"/>
                            </a:rPr>
                            <m:t>𝟐</m:t>
                          </m:r>
                        </m:e>
                      </m:rad>
                      <m:r>
                        <a:rPr lang="en-US" altLang="ja-JP" sz="3600" b="1" i="1" smtClean="0">
                          <a:solidFill>
                            <a:srgbClr val="FF0000"/>
                          </a:solidFill>
                          <a:latin typeface="Cambria Math" panose="02040503050406030204" pitchFamily="18" charset="0"/>
                          <a:ea typeface="ＭＳ ゴシック" panose="020B0609070205080204" pitchFamily="49" charset="-128"/>
                        </a:rPr>
                        <m:t>=</m:t>
                      </m:r>
                      <m:r>
                        <a:rPr lang="en-US" altLang="ja-JP" sz="3600" b="1" i="1" smtClean="0">
                          <a:solidFill>
                            <a:srgbClr val="FF0000"/>
                          </a:solidFill>
                          <a:latin typeface="Cambria Math" panose="02040503050406030204" pitchFamily="18" charset="0"/>
                          <a:ea typeface="ＭＳ ゴシック" panose="020B0609070205080204" pitchFamily="49" charset="-128"/>
                        </a:rPr>
                        <m:t>𝟑𝟗</m:t>
                      </m:r>
                      <m:r>
                        <a:rPr lang="en-US" altLang="ja-JP" sz="3600" b="1" i="1" smtClean="0">
                          <a:solidFill>
                            <a:srgbClr val="FF0000"/>
                          </a:solidFill>
                          <a:latin typeface="Cambria Math" panose="02040503050406030204" pitchFamily="18" charset="0"/>
                          <a:ea typeface="ＭＳ ゴシック" panose="020B0609070205080204" pitchFamily="49" charset="-128"/>
                        </a:rPr>
                        <m:t>.</m:t>
                      </m:r>
                      <m:r>
                        <a:rPr lang="en-US" altLang="ja-JP" sz="3600" b="1" i="1" smtClean="0">
                          <a:solidFill>
                            <a:srgbClr val="FF0000"/>
                          </a:solidFill>
                          <a:latin typeface="Cambria Math" panose="02040503050406030204" pitchFamily="18" charset="0"/>
                          <a:ea typeface="ＭＳ ゴシック" panose="020B0609070205080204" pitchFamily="49" charset="-128"/>
                        </a:rPr>
                        <m:t>𝟐</m:t>
                      </m:r>
                      <m:r>
                        <a:rPr lang="en-US" altLang="ja-JP" sz="3600" b="1" i="1" smtClean="0">
                          <a:solidFill>
                            <a:srgbClr val="FF0000"/>
                          </a:solidFill>
                          <a:latin typeface="Cambria Math" panose="02040503050406030204" pitchFamily="18" charset="0"/>
                          <a:ea typeface="ＭＳ ゴシック" panose="020B0609070205080204" pitchFamily="49" charset="-128"/>
                        </a:rPr>
                        <m:t> [</m:t>
                      </m:r>
                      <m:r>
                        <a:rPr lang="en-US" altLang="ja-JP" sz="3600" b="1" i="1">
                          <a:solidFill>
                            <a:srgbClr val="FF0000"/>
                          </a:solidFill>
                          <a:latin typeface="Cambria Math" panose="02040503050406030204" pitchFamily="18" charset="0"/>
                        </a:rPr>
                        <m:t>𝒎</m:t>
                      </m:r>
                      <m:r>
                        <a:rPr lang="en-US" altLang="ja-JP" sz="3600" b="1" i="1">
                          <a:solidFill>
                            <a:srgbClr val="FF0000"/>
                          </a:solidFill>
                          <a:latin typeface="Cambria Math" panose="02040503050406030204" pitchFamily="18" charset="0"/>
                        </a:rPr>
                        <m:t>]</m:t>
                      </m:r>
                    </m:oMath>
                  </m:oMathPara>
                </a14:m>
                <a:endParaRPr lang="ja-JP" altLang="en-US" sz="3600" dirty="0">
                  <a:solidFill>
                    <a:srgbClr val="FF0000"/>
                  </a:solidFill>
                  <a:ea typeface="HG丸ｺﾞｼｯｸM-PRO" panose="020F0600000000000000" pitchFamily="50" charset="-128"/>
                </a:endParaRPr>
              </a:p>
            </p:txBody>
          </p:sp>
        </mc:Choice>
        <mc:Fallback xmlns="">
          <p:sp>
            <p:nvSpPr>
              <p:cNvPr id="13" name="正方形/長方形 12">
                <a:extLst>
                  <a:ext uri="{FF2B5EF4-FFF2-40B4-BE49-F238E27FC236}">
                    <a16:creationId xmlns:a16="http://schemas.microsoft.com/office/drawing/2014/main" id="{FA928C7D-CBBB-4742-AC86-3AA5F92BE2A1}"/>
                  </a:ext>
                </a:extLst>
              </p:cNvPr>
              <p:cNvSpPr>
                <a:spLocks noRot="1" noChangeAspect="1" noMove="1" noResize="1" noEditPoints="1" noAdjustHandles="1" noChangeArrowheads="1" noChangeShapeType="1" noTextEdit="1"/>
              </p:cNvSpPr>
              <p:nvPr/>
            </p:nvSpPr>
            <p:spPr>
              <a:xfrm>
                <a:off x="888282" y="5410529"/>
                <a:ext cx="6300636" cy="712311"/>
              </a:xfrm>
              <a:prstGeom prst="rect">
                <a:avLst/>
              </a:prstGeom>
              <a:blipFill>
                <a:blip r:embed="rId6"/>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05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４．斜方投射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42</a:t>
            </a:fld>
            <a:endParaRPr kumimoji="1" lang="ja-JP" altLang="en-US"/>
          </a:p>
        </p:txBody>
      </p:sp>
      <p:sp>
        <p:nvSpPr>
          <p:cNvPr id="8" name="コンテンツ プレースホルダー 2">
            <a:extLst>
              <a:ext uri="{FF2B5EF4-FFF2-40B4-BE49-F238E27FC236}">
                <a16:creationId xmlns:a16="http://schemas.microsoft.com/office/drawing/2014/main" id="{922603D9-8520-4EE0-A841-0B9DE4DABDB3}"/>
              </a:ext>
            </a:extLst>
          </p:cNvPr>
          <p:cNvSpPr txBox="1">
            <a:spLocks/>
          </p:cNvSpPr>
          <p:nvPr/>
        </p:nvSpPr>
        <p:spPr>
          <a:xfrm>
            <a:off x="1729911" y="2053654"/>
            <a:ext cx="2374900" cy="7937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6600" dirty="0"/>
              <a:t>30°</a:t>
            </a:r>
          </a:p>
        </p:txBody>
      </p:sp>
      <p:sp>
        <p:nvSpPr>
          <p:cNvPr id="9" name="コンテンツ プレースホルダー 2">
            <a:extLst>
              <a:ext uri="{FF2B5EF4-FFF2-40B4-BE49-F238E27FC236}">
                <a16:creationId xmlns:a16="http://schemas.microsoft.com/office/drawing/2014/main" id="{379BE5F2-628A-47C2-9A87-392A5D149967}"/>
              </a:ext>
            </a:extLst>
          </p:cNvPr>
          <p:cNvSpPr txBox="1">
            <a:spLocks/>
          </p:cNvSpPr>
          <p:nvPr/>
        </p:nvSpPr>
        <p:spPr>
          <a:xfrm>
            <a:off x="1729911" y="3486393"/>
            <a:ext cx="2055471" cy="8519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6600" dirty="0">
                <a:ea typeface="HG丸ｺﾞｼｯｸM-PRO" panose="020F0600000000000000" pitchFamily="50" charset="-128"/>
              </a:rPr>
              <a:t>45°</a:t>
            </a:r>
          </a:p>
        </p:txBody>
      </p:sp>
      <p:sp>
        <p:nvSpPr>
          <p:cNvPr id="10" name="コンテンツ プレースホルダー 2">
            <a:extLst>
              <a:ext uri="{FF2B5EF4-FFF2-40B4-BE49-F238E27FC236}">
                <a16:creationId xmlns:a16="http://schemas.microsoft.com/office/drawing/2014/main" id="{F4C5CBF6-3E8E-4C57-B783-361793081DDD}"/>
              </a:ext>
            </a:extLst>
          </p:cNvPr>
          <p:cNvSpPr txBox="1">
            <a:spLocks/>
          </p:cNvSpPr>
          <p:nvPr/>
        </p:nvSpPr>
        <p:spPr>
          <a:xfrm>
            <a:off x="1729912" y="4848347"/>
            <a:ext cx="2055470" cy="8674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6600" dirty="0">
                <a:ea typeface="HG丸ｺﾞｼｯｸM-PRO" panose="020F0600000000000000" pitchFamily="50" charset="-128"/>
              </a:rPr>
              <a:t>60°</a:t>
            </a:r>
          </a:p>
        </p:txBody>
      </p:sp>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0A85A05E-91EC-40C2-B9A1-D877B383D81E}"/>
                  </a:ext>
                </a:extLst>
              </p:cNvPr>
              <p:cNvSpPr/>
              <p:nvPr/>
            </p:nvSpPr>
            <p:spPr>
              <a:xfrm>
                <a:off x="7251900" y="3551151"/>
                <a:ext cx="2795958"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800" b="1" i="1">
                          <a:solidFill>
                            <a:srgbClr val="FF0000"/>
                          </a:solidFill>
                          <a:latin typeface="Cambria Math" panose="02040503050406030204" pitchFamily="18" charset="0"/>
                          <a:ea typeface="ＭＳ ゴシック" panose="020B0609070205080204" pitchFamily="49" charset="-128"/>
                        </a:rPr>
                        <m:t>𝟑𝟗</m:t>
                      </m:r>
                      <m:r>
                        <a:rPr lang="en-US" altLang="ja-JP" sz="4800" b="1" i="1">
                          <a:solidFill>
                            <a:srgbClr val="FF0000"/>
                          </a:solidFill>
                          <a:latin typeface="Cambria Math" panose="02040503050406030204" pitchFamily="18" charset="0"/>
                          <a:ea typeface="ＭＳ ゴシック" panose="020B0609070205080204" pitchFamily="49" charset="-128"/>
                        </a:rPr>
                        <m:t>.</m:t>
                      </m:r>
                      <m:r>
                        <a:rPr lang="en-US" altLang="ja-JP" sz="4800" b="1" i="1">
                          <a:solidFill>
                            <a:srgbClr val="FF0000"/>
                          </a:solidFill>
                          <a:latin typeface="Cambria Math" panose="02040503050406030204" pitchFamily="18" charset="0"/>
                          <a:ea typeface="ＭＳ ゴシック" panose="020B0609070205080204" pitchFamily="49" charset="-128"/>
                        </a:rPr>
                        <m:t>𝟐</m:t>
                      </m:r>
                      <m:r>
                        <a:rPr lang="en-US" altLang="ja-JP" sz="4800" b="1" i="1">
                          <a:solidFill>
                            <a:srgbClr val="FF0000"/>
                          </a:solidFill>
                          <a:latin typeface="Cambria Math" panose="02040503050406030204" pitchFamily="18" charset="0"/>
                          <a:ea typeface="ＭＳ ゴシック" panose="020B0609070205080204" pitchFamily="49" charset="-128"/>
                        </a:rPr>
                        <m:t> [</m:t>
                      </m:r>
                      <m:r>
                        <a:rPr lang="en-US" altLang="ja-JP" sz="4800" b="1" i="1">
                          <a:solidFill>
                            <a:srgbClr val="FF0000"/>
                          </a:solidFill>
                          <a:latin typeface="Cambria Math" panose="02040503050406030204" pitchFamily="18" charset="0"/>
                        </a:rPr>
                        <m:t>𝒎</m:t>
                      </m:r>
                      <m:r>
                        <a:rPr lang="en-US" altLang="ja-JP" sz="4800" b="1" i="1">
                          <a:solidFill>
                            <a:srgbClr val="FF0000"/>
                          </a:solidFill>
                          <a:latin typeface="Cambria Math" panose="02040503050406030204" pitchFamily="18" charset="0"/>
                        </a:rPr>
                        <m:t>]</m:t>
                      </m:r>
                    </m:oMath>
                  </m:oMathPara>
                </a14:m>
                <a:endParaRPr lang="ja-JP" altLang="en-US" sz="4800" dirty="0">
                  <a:ea typeface="HG丸ｺﾞｼｯｸM-PRO" panose="020F0600000000000000" pitchFamily="50" charset="-128"/>
                </a:endParaRPr>
              </a:p>
            </p:txBody>
          </p:sp>
        </mc:Choice>
        <mc:Fallback xmlns="">
          <p:sp>
            <p:nvSpPr>
              <p:cNvPr id="11" name="正方形/長方形 10">
                <a:extLst>
                  <a:ext uri="{FF2B5EF4-FFF2-40B4-BE49-F238E27FC236}">
                    <a16:creationId xmlns:a16="http://schemas.microsoft.com/office/drawing/2014/main" id="{0A85A05E-91EC-40C2-B9A1-D877B383D81E}"/>
                  </a:ext>
                </a:extLst>
              </p:cNvPr>
              <p:cNvSpPr>
                <a:spLocks noRot="1" noChangeAspect="1" noMove="1" noResize="1" noEditPoints="1" noAdjustHandles="1" noChangeArrowheads="1" noChangeShapeType="1" noTextEdit="1"/>
              </p:cNvSpPr>
              <p:nvPr/>
            </p:nvSpPr>
            <p:spPr>
              <a:xfrm>
                <a:off x="7251900" y="3551151"/>
                <a:ext cx="2795958" cy="830997"/>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26F37391-FE5C-4BB2-BED1-2DC72B4DEC3D}"/>
                  </a:ext>
                </a:extLst>
              </p:cNvPr>
              <p:cNvSpPr/>
              <p:nvPr/>
            </p:nvSpPr>
            <p:spPr>
              <a:xfrm>
                <a:off x="7251900" y="4782368"/>
                <a:ext cx="3432671" cy="9187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800" b="1" i="1">
                          <a:solidFill>
                            <a:srgbClr val="FF0000"/>
                          </a:solidFill>
                          <a:latin typeface="Cambria Math" panose="02040503050406030204" pitchFamily="18" charset="0"/>
                          <a:ea typeface="ＭＳ ゴシック" panose="020B0609070205080204" pitchFamily="49" charset="-128"/>
                        </a:rPr>
                        <m:t>𝟏𝟗</m:t>
                      </m:r>
                      <m:r>
                        <a:rPr lang="en-US" altLang="ja-JP" sz="4800" b="1" i="1">
                          <a:solidFill>
                            <a:srgbClr val="FF0000"/>
                          </a:solidFill>
                          <a:latin typeface="Cambria Math" panose="02040503050406030204" pitchFamily="18" charset="0"/>
                          <a:ea typeface="ＭＳ ゴシック" panose="020B0609070205080204" pitchFamily="49" charset="-128"/>
                        </a:rPr>
                        <m:t>.</m:t>
                      </m:r>
                      <m:r>
                        <a:rPr lang="en-US" altLang="ja-JP" sz="4800" b="1" i="1">
                          <a:solidFill>
                            <a:srgbClr val="FF0000"/>
                          </a:solidFill>
                          <a:latin typeface="Cambria Math" panose="02040503050406030204" pitchFamily="18" charset="0"/>
                          <a:ea typeface="ＭＳ ゴシック" panose="020B0609070205080204" pitchFamily="49" charset="-128"/>
                        </a:rPr>
                        <m:t>𝟔</m:t>
                      </m:r>
                      <m:rad>
                        <m:radPr>
                          <m:degHide m:val="on"/>
                          <m:ctrlPr>
                            <a:rPr lang="en-US" altLang="ja-JP" sz="4800" b="1" i="1">
                              <a:solidFill>
                                <a:srgbClr val="FF0000"/>
                              </a:solidFill>
                              <a:latin typeface="Cambria Math" panose="02040503050406030204" pitchFamily="18" charset="0"/>
                              <a:ea typeface="ＭＳ ゴシック" panose="020B0609070205080204" pitchFamily="49" charset="-128"/>
                            </a:rPr>
                          </m:ctrlPr>
                        </m:radPr>
                        <m:deg/>
                        <m:e>
                          <m:r>
                            <a:rPr lang="en-US" altLang="ja-JP" sz="4800" b="1" i="1">
                              <a:solidFill>
                                <a:srgbClr val="FF0000"/>
                              </a:solidFill>
                              <a:latin typeface="Cambria Math" panose="02040503050406030204" pitchFamily="18" charset="0"/>
                              <a:ea typeface="ＭＳ ゴシック" panose="020B0609070205080204" pitchFamily="49" charset="-128"/>
                            </a:rPr>
                            <m:t>𝟑</m:t>
                          </m:r>
                        </m:e>
                      </m:rad>
                      <m:r>
                        <a:rPr lang="en-US" altLang="ja-JP" sz="4800" b="1" i="1">
                          <a:solidFill>
                            <a:srgbClr val="FF0000"/>
                          </a:solidFill>
                          <a:latin typeface="Cambria Math" panose="02040503050406030204" pitchFamily="18" charset="0"/>
                          <a:ea typeface="ＭＳ ゴシック" panose="020B0609070205080204" pitchFamily="49" charset="-128"/>
                        </a:rPr>
                        <m:t>[</m:t>
                      </m:r>
                      <m:r>
                        <a:rPr lang="en-US" altLang="ja-JP" sz="4800" b="1" i="1">
                          <a:solidFill>
                            <a:srgbClr val="FF0000"/>
                          </a:solidFill>
                          <a:latin typeface="Cambria Math" panose="02040503050406030204" pitchFamily="18" charset="0"/>
                        </a:rPr>
                        <m:t>𝒎</m:t>
                      </m:r>
                      <m:r>
                        <a:rPr lang="en-US" altLang="ja-JP" sz="4800" b="1" i="1">
                          <a:solidFill>
                            <a:srgbClr val="FF0000"/>
                          </a:solidFill>
                          <a:latin typeface="Cambria Math" panose="02040503050406030204" pitchFamily="18" charset="0"/>
                        </a:rPr>
                        <m:t>]</m:t>
                      </m:r>
                    </m:oMath>
                  </m:oMathPara>
                </a14:m>
                <a:endParaRPr lang="ja-JP" altLang="en-US" sz="4800" dirty="0">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26F37391-FE5C-4BB2-BED1-2DC72B4DEC3D}"/>
                  </a:ext>
                </a:extLst>
              </p:cNvPr>
              <p:cNvSpPr>
                <a:spLocks noRot="1" noChangeAspect="1" noMove="1" noResize="1" noEditPoints="1" noAdjustHandles="1" noChangeArrowheads="1" noChangeShapeType="1" noTextEdit="1"/>
              </p:cNvSpPr>
              <p:nvPr/>
            </p:nvSpPr>
            <p:spPr>
              <a:xfrm>
                <a:off x="7251900" y="4782368"/>
                <a:ext cx="3432671" cy="918778"/>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a:extLst>
                  <a:ext uri="{FF2B5EF4-FFF2-40B4-BE49-F238E27FC236}">
                    <a16:creationId xmlns:a16="http://schemas.microsoft.com/office/drawing/2014/main" id="{2191BB47-5415-4661-B774-74343119F681}"/>
                  </a:ext>
                </a:extLst>
              </p:cNvPr>
              <p:cNvSpPr/>
              <p:nvPr/>
            </p:nvSpPr>
            <p:spPr>
              <a:xfrm>
                <a:off x="7251900" y="1962392"/>
                <a:ext cx="3432671" cy="900439"/>
              </a:xfrm>
              <a:prstGeom prst="rect">
                <a:avLst/>
              </a:prstGeom>
            </p:spPr>
            <p:txBody>
              <a:bodyPr wrap="none">
                <a:spAutoFit/>
              </a:bodyPr>
              <a:lstStyle/>
              <a:p>
                <a14:m>
                  <m:oMath xmlns:m="http://schemas.openxmlformats.org/officeDocument/2006/math">
                    <m:r>
                      <a:rPr lang="en-US" altLang="ja-JP" sz="4800" b="1" i="1">
                        <a:solidFill>
                          <a:srgbClr val="FF0000"/>
                        </a:solidFill>
                        <a:latin typeface="Cambria Math" panose="02040503050406030204" pitchFamily="18" charset="0"/>
                        <a:ea typeface="ＭＳ ゴシック" panose="020B0609070205080204" pitchFamily="49" charset="-128"/>
                      </a:rPr>
                      <m:t>𝟏𝟗</m:t>
                    </m:r>
                    <m:r>
                      <a:rPr lang="en-US" altLang="ja-JP" sz="4800" b="1" i="1">
                        <a:solidFill>
                          <a:srgbClr val="FF0000"/>
                        </a:solidFill>
                        <a:latin typeface="Cambria Math" panose="02040503050406030204" pitchFamily="18" charset="0"/>
                        <a:ea typeface="ＭＳ ゴシック" panose="020B0609070205080204" pitchFamily="49" charset="-128"/>
                      </a:rPr>
                      <m:t>.</m:t>
                    </m:r>
                    <m:r>
                      <a:rPr lang="en-US" altLang="ja-JP" sz="4800" b="1" i="1">
                        <a:solidFill>
                          <a:srgbClr val="FF0000"/>
                        </a:solidFill>
                        <a:latin typeface="Cambria Math" panose="02040503050406030204" pitchFamily="18" charset="0"/>
                        <a:ea typeface="ＭＳ ゴシック" panose="020B0609070205080204" pitchFamily="49" charset="-128"/>
                      </a:rPr>
                      <m:t>𝟔</m:t>
                    </m:r>
                    <m:rad>
                      <m:radPr>
                        <m:degHide m:val="on"/>
                        <m:ctrlPr>
                          <a:rPr lang="en-US" altLang="ja-JP" sz="4800" b="1" i="1">
                            <a:solidFill>
                              <a:srgbClr val="FF0000"/>
                            </a:solidFill>
                            <a:latin typeface="Cambria Math" panose="02040503050406030204" pitchFamily="18" charset="0"/>
                            <a:ea typeface="ＭＳ ゴシック" panose="020B0609070205080204" pitchFamily="49" charset="-128"/>
                          </a:rPr>
                        </m:ctrlPr>
                      </m:radPr>
                      <m:deg/>
                      <m:e>
                        <m:r>
                          <a:rPr lang="en-US" altLang="ja-JP" sz="4800" b="1" i="1">
                            <a:solidFill>
                              <a:srgbClr val="FF0000"/>
                            </a:solidFill>
                            <a:latin typeface="Cambria Math" panose="02040503050406030204" pitchFamily="18" charset="0"/>
                            <a:ea typeface="ＭＳ ゴシック" panose="020B0609070205080204" pitchFamily="49" charset="-128"/>
                          </a:rPr>
                          <m:t>𝟑</m:t>
                        </m:r>
                      </m:e>
                    </m:rad>
                  </m:oMath>
                </a14:m>
                <a:r>
                  <a:rPr lang="en-US" altLang="ja-JP" sz="4800" b="1" dirty="0">
                    <a:solidFill>
                      <a:srgbClr val="FF0000"/>
                    </a:solidFill>
                    <a:ea typeface="HG丸ｺﾞｼｯｸM-PRO" panose="020F0600000000000000" pitchFamily="50" charset="-128"/>
                  </a:rPr>
                  <a:t> </a:t>
                </a:r>
                <a14:m>
                  <m:oMath xmlns:m="http://schemas.openxmlformats.org/officeDocument/2006/math">
                    <m:r>
                      <a:rPr lang="en-US" altLang="ja-JP" sz="4800" b="1" i="1">
                        <a:solidFill>
                          <a:srgbClr val="FF0000"/>
                        </a:solidFill>
                        <a:latin typeface="Cambria Math" panose="02040503050406030204" pitchFamily="18" charset="0"/>
                        <a:ea typeface="ＭＳ ゴシック" panose="020B0609070205080204" pitchFamily="49" charset="-128"/>
                      </a:rPr>
                      <m:t>[</m:t>
                    </m:r>
                    <m:r>
                      <a:rPr lang="en-US" altLang="ja-JP" sz="4800" b="1" i="1">
                        <a:solidFill>
                          <a:srgbClr val="FF0000"/>
                        </a:solidFill>
                        <a:latin typeface="Cambria Math" panose="02040503050406030204" pitchFamily="18" charset="0"/>
                      </a:rPr>
                      <m:t>𝒎</m:t>
                    </m:r>
                    <m:r>
                      <a:rPr lang="en-US" altLang="ja-JP" sz="4800" b="1" i="1">
                        <a:solidFill>
                          <a:srgbClr val="FF0000"/>
                        </a:solidFill>
                        <a:latin typeface="Cambria Math" panose="02040503050406030204" pitchFamily="18" charset="0"/>
                      </a:rPr>
                      <m:t>]</m:t>
                    </m:r>
                  </m:oMath>
                </a14:m>
                <a:endParaRPr lang="ja-JP" altLang="en-US" sz="4800" dirty="0">
                  <a:ea typeface="HG丸ｺﾞｼｯｸM-PRO" panose="020F0600000000000000" pitchFamily="50" charset="-128"/>
                </a:endParaRPr>
              </a:p>
            </p:txBody>
          </p:sp>
        </mc:Choice>
        <mc:Fallback xmlns="">
          <p:sp>
            <p:nvSpPr>
              <p:cNvPr id="13" name="正方形/長方形 12">
                <a:extLst>
                  <a:ext uri="{FF2B5EF4-FFF2-40B4-BE49-F238E27FC236}">
                    <a16:creationId xmlns:a16="http://schemas.microsoft.com/office/drawing/2014/main" id="{2191BB47-5415-4661-B774-74343119F681}"/>
                  </a:ext>
                </a:extLst>
              </p:cNvPr>
              <p:cNvSpPr>
                <a:spLocks noRot="1" noChangeAspect="1" noMove="1" noResize="1" noEditPoints="1" noAdjustHandles="1" noChangeArrowheads="1" noChangeShapeType="1" noTextEdit="1"/>
              </p:cNvSpPr>
              <p:nvPr/>
            </p:nvSpPr>
            <p:spPr>
              <a:xfrm>
                <a:off x="7251900" y="1962392"/>
                <a:ext cx="3432671" cy="900439"/>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a:extLst>
                  <a:ext uri="{FF2B5EF4-FFF2-40B4-BE49-F238E27FC236}">
                    <a16:creationId xmlns:a16="http://schemas.microsoft.com/office/drawing/2014/main" id="{D48D84FD-8B3F-4878-85B9-65F395D06F90}"/>
                  </a:ext>
                </a:extLst>
              </p:cNvPr>
              <p:cNvSpPr/>
              <p:nvPr/>
            </p:nvSpPr>
            <p:spPr>
              <a:xfrm>
                <a:off x="3891083" y="3568863"/>
                <a:ext cx="2427268"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800" b="1" i="1" smtClean="0">
                          <a:solidFill>
                            <a:srgbClr val="FF0000"/>
                          </a:solidFill>
                          <a:latin typeface="Cambria Math" panose="02040503050406030204" pitchFamily="18" charset="0"/>
                          <a:ea typeface="ＭＳ ゴシック" panose="020B0609070205080204" pitchFamily="49" charset="-128"/>
                        </a:rPr>
                        <m:t>𝟗</m:t>
                      </m:r>
                      <m:r>
                        <a:rPr lang="en-US" altLang="ja-JP" sz="4800" b="1" i="1" smtClean="0">
                          <a:solidFill>
                            <a:srgbClr val="FF0000"/>
                          </a:solidFill>
                          <a:latin typeface="Cambria Math" panose="02040503050406030204" pitchFamily="18" charset="0"/>
                          <a:ea typeface="ＭＳ ゴシック" panose="020B0609070205080204" pitchFamily="49" charset="-128"/>
                        </a:rPr>
                        <m:t>.</m:t>
                      </m:r>
                      <m:r>
                        <a:rPr lang="en-US" altLang="ja-JP" sz="4800" b="1" i="1" smtClean="0">
                          <a:solidFill>
                            <a:srgbClr val="FF0000"/>
                          </a:solidFill>
                          <a:latin typeface="Cambria Math" panose="02040503050406030204" pitchFamily="18" charset="0"/>
                          <a:ea typeface="ＭＳ ゴシック" panose="020B0609070205080204" pitchFamily="49" charset="-128"/>
                        </a:rPr>
                        <m:t>𝟖</m:t>
                      </m:r>
                      <m:r>
                        <a:rPr lang="en-US" altLang="ja-JP" sz="4800" b="1" i="1" smtClean="0">
                          <a:solidFill>
                            <a:srgbClr val="FF0000"/>
                          </a:solidFill>
                          <a:latin typeface="Cambria Math" panose="02040503050406030204" pitchFamily="18" charset="0"/>
                          <a:ea typeface="ＭＳ ゴシック" panose="020B0609070205080204" pitchFamily="49" charset="-128"/>
                        </a:rPr>
                        <m:t> [</m:t>
                      </m:r>
                      <m:r>
                        <a:rPr lang="en-US" altLang="ja-JP" sz="4800" b="1" i="1">
                          <a:solidFill>
                            <a:srgbClr val="FF0000"/>
                          </a:solidFill>
                          <a:latin typeface="Cambria Math" panose="02040503050406030204" pitchFamily="18" charset="0"/>
                        </a:rPr>
                        <m:t>𝒎</m:t>
                      </m:r>
                      <m:r>
                        <a:rPr lang="en-US" altLang="ja-JP" sz="4800" b="1" i="1">
                          <a:solidFill>
                            <a:srgbClr val="FF0000"/>
                          </a:solidFill>
                          <a:latin typeface="Cambria Math" panose="02040503050406030204" pitchFamily="18" charset="0"/>
                        </a:rPr>
                        <m:t>]</m:t>
                      </m:r>
                    </m:oMath>
                  </m:oMathPara>
                </a14:m>
                <a:endParaRPr lang="ja-JP" altLang="en-US" sz="4800" dirty="0">
                  <a:ea typeface="HG丸ｺﾞｼｯｸM-PRO" panose="020F0600000000000000" pitchFamily="50" charset="-128"/>
                </a:endParaRPr>
              </a:p>
            </p:txBody>
          </p:sp>
        </mc:Choice>
        <mc:Fallback xmlns="">
          <p:sp>
            <p:nvSpPr>
              <p:cNvPr id="14" name="正方形/長方形 13">
                <a:extLst>
                  <a:ext uri="{FF2B5EF4-FFF2-40B4-BE49-F238E27FC236}">
                    <a16:creationId xmlns:a16="http://schemas.microsoft.com/office/drawing/2014/main" id="{D48D84FD-8B3F-4878-85B9-65F395D06F90}"/>
                  </a:ext>
                </a:extLst>
              </p:cNvPr>
              <p:cNvSpPr>
                <a:spLocks noRot="1" noChangeAspect="1" noMove="1" noResize="1" noEditPoints="1" noAdjustHandles="1" noChangeArrowheads="1" noChangeShapeType="1" noTextEdit="1"/>
              </p:cNvSpPr>
              <p:nvPr/>
            </p:nvSpPr>
            <p:spPr>
              <a:xfrm>
                <a:off x="3891083" y="3568863"/>
                <a:ext cx="2427268" cy="830997"/>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1428AFA8-0487-461E-A778-92F6896E3063}"/>
                  </a:ext>
                </a:extLst>
              </p:cNvPr>
              <p:cNvSpPr/>
              <p:nvPr/>
            </p:nvSpPr>
            <p:spPr>
              <a:xfrm>
                <a:off x="3842484" y="4866556"/>
                <a:ext cx="2795958"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800" b="1" i="1" smtClean="0">
                          <a:solidFill>
                            <a:srgbClr val="FF0000"/>
                          </a:solidFill>
                          <a:latin typeface="Cambria Math" panose="02040503050406030204" pitchFamily="18" charset="0"/>
                          <a:ea typeface="ＭＳ ゴシック" panose="020B0609070205080204" pitchFamily="49" charset="-128"/>
                        </a:rPr>
                        <m:t>𝟏𝟒</m:t>
                      </m:r>
                      <m:r>
                        <a:rPr lang="en-US" altLang="ja-JP" sz="4800" b="1" i="1" smtClean="0">
                          <a:solidFill>
                            <a:srgbClr val="FF0000"/>
                          </a:solidFill>
                          <a:latin typeface="Cambria Math" panose="02040503050406030204" pitchFamily="18" charset="0"/>
                          <a:ea typeface="ＭＳ ゴシック" panose="020B0609070205080204" pitchFamily="49" charset="-128"/>
                        </a:rPr>
                        <m:t>.</m:t>
                      </m:r>
                      <m:r>
                        <a:rPr lang="en-US" altLang="ja-JP" sz="4800" b="1" i="1" smtClean="0">
                          <a:solidFill>
                            <a:srgbClr val="FF0000"/>
                          </a:solidFill>
                          <a:latin typeface="Cambria Math" panose="02040503050406030204" pitchFamily="18" charset="0"/>
                          <a:ea typeface="ＭＳ ゴシック" panose="020B0609070205080204" pitchFamily="49" charset="-128"/>
                        </a:rPr>
                        <m:t>𝟕</m:t>
                      </m:r>
                      <m:r>
                        <a:rPr lang="en-US" altLang="ja-JP" sz="4800" b="1" i="1" smtClean="0">
                          <a:solidFill>
                            <a:srgbClr val="FF0000"/>
                          </a:solidFill>
                          <a:latin typeface="Cambria Math" panose="02040503050406030204" pitchFamily="18" charset="0"/>
                          <a:ea typeface="ＭＳ ゴシック" panose="020B0609070205080204" pitchFamily="49" charset="-128"/>
                        </a:rPr>
                        <m:t> [</m:t>
                      </m:r>
                      <m:r>
                        <a:rPr lang="en-US" altLang="ja-JP" sz="4800" b="1" i="1">
                          <a:solidFill>
                            <a:srgbClr val="FF0000"/>
                          </a:solidFill>
                          <a:latin typeface="Cambria Math" panose="02040503050406030204" pitchFamily="18" charset="0"/>
                        </a:rPr>
                        <m:t>𝒎</m:t>
                      </m:r>
                      <m:r>
                        <a:rPr lang="en-US" altLang="ja-JP" sz="4800" b="1" i="1">
                          <a:solidFill>
                            <a:srgbClr val="FF0000"/>
                          </a:solidFill>
                          <a:latin typeface="Cambria Math" panose="02040503050406030204" pitchFamily="18" charset="0"/>
                        </a:rPr>
                        <m:t>]</m:t>
                      </m:r>
                    </m:oMath>
                  </m:oMathPara>
                </a14:m>
                <a:endParaRPr lang="ja-JP" altLang="en-US" sz="4800" dirty="0">
                  <a:ea typeface="HG丸ｺﾞｼｯｸM-PRO" panose="020F0600000000000000" pitchFamily="50" charset="-128"/>
                </a:endParaRPr>
              </a:p>
            </p:txBody>
          </p:sp>
        </mc:Choice>
        <mc:Fallback xmlns="">
          <p:sp>
            <p:nvSpPr>
              <p:cNvPr id="15" name="正方形/長方形 14">
                <a:extLst>
                  <a:ext uri="{FF2B5EF4-FFF2-40B4-BE49-F238E27FC236}">
                    <a16:creationId xmlns:a16="http://schemas.microsoft.com/office/drawing/2014/main" id="{1428AFA8-0487-461E-A778-92F6896E3063}"/>
                  </a:ext>
                </a:extLst>
              </p:cNvPr>
              <p:cNvSpPr>
                <a:spLocks noRot="1" noChangeAspect="1" noMove="1" noResize="1" noEditPoints="1" noAdjustHandles="1" noChangeArrowheads="1" noChangeShapeType="1" noTextEdit="1"/>
              </p:cNvSpPr>
              <p:nvPr/>
            </p:nvSpPr>
            <p:spPr>
              <a:xfrm>
                <a:off x="3842484" y="4866556"/>
                <a:ext cx="2795958" cy="830997"/>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0C0E2CDC-2684-40E3-B6F0-DBC8A403520B}"/>
                  </a:ext>
                </a:extLst>
              </p:cNvPr>
              <p:cNvSpPr/>
              <p:nvPr/>
            </p:nvSpPr>
            <p:spPr>
              <a:xfrm>
                <a:off x="3891083" y="2016407"/>
                <a:ext cx="2427268"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800" b="1" i="1" smtClean="0">
                          <a:solidFill>
                            <a:srgbClr val="FF0000"/>
                          </a:solidFill>
                          <a:latin typeface="Cambria Math" panose="02040503050406030204" pitchFamily="18" charset="0"/>
                          <a:ea typeface="ＭＳ ゴシック" panose="020B0609070205080204" pitchFamily="49" charset="-128"/>
                        </a:rPr>
                        <m:t>𝟒</m:t>
                      </m:r>
                      <m:r>
                        <a:rPr lang="en-US" altLang="ja-JP" sz="4800" b="1" i="1" smtClean="0">
                          <a:solidFill>
                            <a:srgbClr val="FF0000"/>
                          </a:solidFill>
                          <a:latin typeface="Cambria Math" panose="02040503050406030204" pitchFamily="18" charset="0"/>
                          <a:ea typeface="ＭＳ ゴシック" panose="020B0609070205080204" pitchFamily="49" charset="-128"/>
                        </a:rPr>
                        <m:t>.</m:t>
                      </m:r>
                      <m:r>
                        <a:rPr lang="en-US" altLang="ja-JP" sz="4800" b="1" i="1" smtClean="0">
                          <a:solidFill>
                            <a:srgbClr val="FF0000"/>
                          </a:solidFill>
                          <a:latin typeface="Cambria Math" panose="02040503050406030204" pitchFamily="18" charset="0"/>
                          <a:ea typeface="ＭＳ ゴシック" panose="020B0609070205080204" pitchFamily="49" charset="-128"/>
                        </a:rPr>
                        <m:t>𝟗</m:t>
                      </m:r>
                      <m:r>
                        <a:rPr lang="en-US" altLang="ja-JP" sz="4800" b="1" i="1">
                          <a:solidFill>
                            <a:srgbClr val="FF0000"/>
                          </a:solidFill>
                          <a:latin typeface="Cambria Math" panose="02040503050406030204" pitchFamily="18" charset="0"/>
                          <a:ea typeface="ＭＳ ゴシック" panose="020B0609070205080204" pitchFamily="49" charset="-128"/>
                        </a:rPr>
                        <m:t> [</m:t>
                      </m:r>
                      <m:r>
                        <a:rPr lang="en-US" altLang="ja-JP" sz="4800" b="1" i="1">
                          <a:solidFill>
                            <a:srgbClr val="FF0000"/>
                          </a:solidFill>
                          <a:latin typeface="Cambria Math" panose="02040503050406030204" pitchFamily="18" charset="0"/>
                        </a:rPr>
                        <m:t>𝒎</m:t>
                      </m:r>
                      <m:r>
                        <a:rPr lang="en-US" altLang="ja-JP" sz="4800" b="1" i="1">
                          <a:solidFill>
                            <a:srgbClr val="FF0000"/>
                          </a:solidFill>
                          <a:latin typeface="Cambria Math" panose="02040503050406030204" pitchFamily="18" charset="0"/>
                        </a:rPr>
                        <m:t>]</m:t>
                      </m:r>
                    </m:oMath>
                  </m:oMathPara>
                </a14:m>
                <a:endParaRPr lang="ja-JP" altLang="en-US" sz="4800" dirty="0">
                  <a:ea typeface="HG丸ｺﾞｼｯｸM-PRO" panose="020F0600000000000000" pitchFamily="50" charset="-128"/>
                </a:endParaRPr>
              </a:p>
            </p:txBody>
          </p:sp>
        </mc:Choice>
        <mc:Fallback xmlns="">
          <p:sp>
            <p:nvSpPr>
              <p:cNvPr id="16" name="正方形/長方形 15">
                <a:extLst>
                  <a:ext uri="{FF2B5EF4-FFF2-40B4-BE49-F238E27FC236}">
                    <a16:creationId xmlns:a16="http://schemas.microsoft.com/office/drawing/2014/main" id="{0C0E2CDC-2684-40E3-B6F0-DBC8A403520B}"/>
                  </a:ext>
                </a:extLst>
              </p:cNvPr>
              <p:cNvSpPr>
                <a:spLocks noRot="1" noChangeAspect="1" noMove="1" noResize="1" noEditPoints="1" noAdjustHandles="1" noChangeArrowheads="1" noChangeShapeType="1" noTextEdit="1"/>
              </p:cNvSpPr>
              <p:nvPr/>
            </p:nvSpPr>
            <p:spPr>
              <a:xfrm>
                <a:off x="3891083" y="2016407"/>
                <a:ext cx="2427268" cy="830997"/>
              </a:xfrm>
              <a:prstGeom prst="rect">
                <a:avLst/>
              </a:prstGeom>
              <a:blipFill>
                <a:blip r:embed="rId7"/>
                <a:stretch>
                  <a:fillRect/>
                </a:stretch>
              </a:blipFill>
            </p:spPr>
            <p:txBody>
              <a:bodyPr/>
              <a:lstStyle/>
              <a:p>
                <a:r>
                  <a:rPr lang="ja-JP" altLang="en-US">
                    <a:noFill/>
                  </a:rPr>
                  <a:t> </a:t>
                </a:r>
              </a:p>
            </p:txBody>
          </p:sp>
        </mc:Fallback>
      </mc:AlternateContent>
      <p:sp>
        <p:nvSpPr>
          <p:cNvPr id="17" name="正方形/長方形 16">
            <a:extLst>
              <a:ext uri="{FF2B5EF4-FFF2-40B4-BE49-F238E27FC236}">
                <a16:creationId xmlns:a16="http://schemas.microsoft.com/office/drawing/2014/main" id="{62519381-87A6-4309-B146-FC8B60220F48}"/>
              </a:ext>
            </a:extLst>
          </p:cNvPr>
          <p:cNvSpPr/>
          <p:nvPr/>
        </p:nvSpPr>
        <p:spPr>
          <a:xfrm>
            <a:off x="3827929" y="1113881"/>
            <a:ext cx="2749471" cy="707886"/>
          </a:xfrm>
          <a:prstGeom prst="rect">
            <a:avLst/>
          </a:prstGeom>
        </p:spPr>
        <p:txBody>
          <a:bodyPr wrap="none">
            <a:spAutoFit/>
          </a:bodyPr>
          <a:lstStyle/>
          <a:p>
            <a:r>
              <a:rPr lang="ja-JP" altLang="en-US" sz="4000" dirty="0">
                <a:ea typeface="HG丸ｺﾞｼｯｸM-PRO" panose="020F0600000000000000" pitchFamily="50" charset="-128"/>
              </a:rPr>
              <a:t>最高到達点</a:t>
            </a:r>
          </a:p>
        </p:txBody>
      </p:sp>
      <p:sp>
        <p:nvSpPr>
          <p:cNvPr id="18" name="正方形/長方形 17">
            <a:extLst>
              <a:ext uri="{FF2B5EF4-FFF2-40B4-BE49-F238E27FC236}">
                <a16:creationId xmlns:a16="http://schemas.microsoft.com/office/drawing/2014/main" id="{BF63BE70-167C-4199-ADBC-11E3739071F1}"/>
              </a:ext>
            </a:extLst>
          </p:cNvPr>
          <p:cNvSpPr/>
          <p:nvPr/>
        </p:nvSpPr>
        <p:spPr>
          <a:xfrm>
            <a:off x="7302148" y="1113880"/>
            <a:ext cx="3262432" cy="707886"/>
          </a:xfrm>
          <a:prstGeom prst="rect">
            <a:avLst/>
          </a:prstGeom>
        </p:spPr>
        <p:txBody>
          <a:bodyPr wrap="none">
            <a:spAutoFit/>
          </a:bodyPr>
          <a:lstStyle/>
          <a:p>
            <a:r>
              <a:rPr lang="ja-JP" altLang="en-US" sz="4000" dirty="0">
                <a:ea typeface="HG丸ｺﾞｼｯｸM-PRO" panose="020F0600000000000000" pitchFamily="50" charset="-128"/>
              </a:rPr>
              <a:t>水平到達距離</a:t>
            </a:r>
          </a:p>
        </p:txBody>
      </p:sp>
      <p:sp>
        <p:nvSpPr>
          <p:cNvPr id="19" name="正方形/長方形 18">
            <a:extLst>
              <a:ext uri="{FF2B5EF4-FFF2-40B4-BE49-F238E27FC236}">
                <a16:creationId xmlns:a16="http://schemas.microsoft.com/office/drawing/2014/main" id="{B3A5A17D-1EFB-45F6-BFE9-447545188E3B}"/>
              </a:ext>
            </a:extLst>
          </p:cNvPr>
          <p:cNvSpPr/>
          <p:nvPr/>
        </p:nvSpPr>
        <p:spPr>
          <a:xfrm>
            <a:off x="1381125" y="1113880"/>
            <a:ext cx="1980029" cy="1015663"/>
          </a:xfrm>
          <a:prstGeom prst="rect">
            <a:avLst/>
          </a:prstGeom>
        </p:spPr>
        <p:txBody>
          <a:bodyPr wrap="none">
            <a:spAutoFit/>
          </a:bodyPr>
          <a:lstStyle/>
          <a:p>
            <a:pPr algn="ctr"/>
            <a:r>
              <a:rPr lang="ja-JP" altLang="en-US" sz="4000" dirty="0">
                <a:ea typeface="HG丸ｺﾞｼｯｸM-PRO" panose="020F0600000000000000" pitchFamily="50" charset="-128"/>
              </a:rPr>
              <a:t>仰角</a:t>
            </a:r>
            <a:endParaRPr lang="en-US" altLang="ja-JP" sz="2000" dirty="0">
              <a:ea typeface="HG丸ｺﾞｼｯｸM-PRO" panose="020F0600000000000000" pitchFamily="50" charset="-128"/>
            </a:endParaRPr>
          </a:p>
          <a:p>
            <a:r>
              <a:rPr lang="ja-JP" altLang="en-US" sz="2000" dirty="0">
                <a:ea typeface="HG丸ｺﾞｼｯｸM-PRO" panose="020F0600000000000000" pitchFamily="50" charset="-128"/>
              </a:rPr>
              <a:t>投げ上げの角度</a:t>
            </a:r>
          </a:p>
        </p:txBody>
      </p:sp>
    </p:spTree>
    <p:extLst>
      <p:ext uri="{BB962C8B-B14F-4D97-AF65-F5344CB8AC3E}">
        <p14:creationId xmlns:p14="http://schemas.microsoft.com/office/powerpoint/2010/main" val="423203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４．斜方投射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43</a:t>
            </a:fld>
            <a:endParaRPr kumimoji="1" lang="ja-JP" altLang="en-US"/>
          </a:p>
        </p:txBody>
      </p:sp>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9D767599-AD9D-4167-AEAE-CB5BB8ABECDC}"/>
                  </a:ext>
                </a:extLst>
              </p:cNvPr>
              <p:cNvSpPr/>
              <p:nvPr/>
            </p:nvSpPr>
            <p:spPr>
              <a:xfrm>
                <a:off x="10472724" y="3910404"/>
                <a:ext cx="1380378"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5400" b="1" i="1">
                              <a:solidFill>
                                <a:srgbClr val="FF0000"/>
                              </a:solidFill>
                              <a:latin typeface="Cambria Math" panose="02040503050406030204" pitchFamily="18" charset="0"/>
                            </a:rPr>
                          </m:ctrlPr>
                        </m:sSubPr>
                        <m:e>
                          <m:r>
                            <a:rPr lang="en-US" altLang="ja-JP" sz="5400" b="1" i="1">
                              <a:solidFill>
                                <a:srgbClr val="FF0000"/>
                              </a:solidFill>
                              <a:latin typeface="Cambria Math" panose="02040503050406030204" pitchFamily="18" charset="0"/>
                            </a:rPr>
                            <m:t>𝒗</m:t>
                          </m:r>
                        </m:e>
                        <m:sub>
                          <m:r>
                            <a:rPr lang="en-US" altLang="ja-JP" sz="5400" b="1" i="1">
                              <a:solidFill>
                                <a:srgbClr val="FF0000"/>
                              </a:solidFill>
                              <a:latin typeface="Cambria Math" panose="02040503050406030204" pitchFamily="18" charset="0"/>
                            </a:rPr>
                            <m:t>𝟎</m:t>
                          </m:r>
                          <m:r>
                            <a:rPr lang="en-US" altLang="ja-JP" sz="5400" b="1" i="1">
                              <a:solidFill>
                                <a:srgbClr val="FF0000"/>
                              </a:solidFill>
                              <a:latin typeface="Cambria Math" panose="02040503050406030204" pitchFamily="18" charset="0"/>
                            </a:rPr>
                            <m:t>𝒙</m:t>
                          </m:r>
                        </m:sub>
                      </m:sSub>
                    </m:oMath>
                  </m:oMathPara>
                </a14:m>
                <a:endParaRPr lang="ja-JP" altLang="en-US" sz="5400" dirty="0">
                  <a:ea typeface="HG丸ｺﾞｼｯｸM-PRO" panose="020F0600000000000000" pitchFamily="50" charset="-128"/>
                </a:endParaRPr>
              </a:p>
            </p:txBody>
          </p:sp>
        </mc:Choice>
        <mc:Fallback xmlns="">
          <p:sp>
            <p:nvSpPr>
              <p:cNvPr id="8" name="正方形/長方形 7">
                <a:extLst>
                  <a:ext uri="{FF2B5EF4-FFF2-40B4-BE49-F238E27FC236}">
                    <a16:creationId xmlns:a16="http://schemas.microsoft.com/office/drawing/2014/main" id="{9D767599-AD9D-4167-AEAE-CB5BB8ABECDC}"/>
                  </a:ext>
                </a:extLst>
              </p:cNvPr>
              <p:cNvSpPr>
                <a:spLocks noRot="1" noChangeAspect="1" noMove="1" noResize="1" noEditPoints="1" noAdjustHandles="1" noChangeArrowheads="1" noChangeShapeType="1" noTextEdit="1"/>
              </p:cNvSpPr>
              <p:nvPr/>
            </p:nvSpPr>
            <p:spPr>
              <a:xfrm>
                <a:off x="10472724" y="3910404"/>
                <a:ext cx="1380378" cy="923330"/>
              </a:xfrm>
              <a:prstGeom prst="rect">
                <a:avLst/>
              </a:prstGeom>
              <a:blipFill>
                <a:blip r:embed="rId2"/>
                <a:stretch>
                  <a:fillRect/>
                </a:stretch>
              </a:blipFill>
            </p:spPr>
            <p:txBody>
              <a:bodyPr/>
              <a:lstStyle/>
              <a:p>
                <a:r>
                  <a:rPr lang="ja-JP" altLang="en-US">
                    <a:noFill/>
                  </a:rPr>
                  <a:t> </a:t>
                </a:r>
              </a:p>
            </p:txBody>
          </p:sp>
        </mc:Fallback>
      </mc:AlternateContent>
      <p:cxnSp>
        <p:nvCxnSpPr>
          <p:cNvPr id="9" name="直線矢印コネクタ 8">
            <a:extLst>
              <a:ext uri="{FF2B5EF4-FFF2-40B4-BE49-F238E27FC236}">
                <a16:creationId xmlns:a16="http://schemas.microsoft.com/office/drawing/2014/main" id="{EA9AAF14-895B-4634-B752-7CD3B33E9292}"/>
              </a:ext>
            </a:extLst>
          </p:cNvPr>
          <p:cNvCxnSpPr/>
          <p:nvPr/>
        </p:nvCxnSpPr>
        <p:spPr>
          <a:xfrm rot="5400000" flipH="1" flipV="1">
            <a:off x="8522944" y="2519484"/>
            <a:ext cx="2293808" cy="1573412"/>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85471AAD-E76D-4200-B424-4DF4DBA48DD6}"/>
              </a:ext>
            </a:extLst>
          </p:cNvPr>
          <p:cNvCxnSpPr/>
          <p:nvPr/>
        </p:nvCxnSpPr>
        <p:spPr>
          <a:xfrm rot="5400000" flipH="1" flipV="1">
            <a:off x="9686017" y="3650218"/>
            <a:ext cx="0" cy="160574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9DF00636-EC4E-4AFB-B3E3-F74E5C737B8B}"/>
              </a:ext>
            </a:extLst>
          </p:cNvPr>
          <p:cNvCxnSpPr/>
          <p:nvPr/>
        </p:nvCxnSpPr>
        <p:spPr>
          <a:xfrm rot="5400000" flipH="1" flipV="1">
            <a:off x="7725649" y="3295600"/>
            <a:ext cx="2314983" cy="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129D4597-EC9A-4609-9DE7-6E97BF993409}"/>
              </a:ext>
            </a:extLst>
          </p:cNvPr>
          <p:cNvCxnSpPr/>
          <p:nvPr/>
        </p:nvCxnSpPr>
        <p:spPr>
          <a:xfrm rot="5400000" flipH="1" flipV="1">
            <a:off x="9315234" y="3295600"/>
            <a:ext cx="2314983" cy="3"/>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BDC3F5E6-99AF-4B47-A9AE-40EDF009497F}"/>
              </a:ext>
            </a:extLst>
          </p:cNvPr>
          <p:cNvCxnSpPr/>
          <p:nvPr/>
        </p:nvCxnSpPr>
        <p:spPr>
          <a:xfrm rot="5400000" flipH="1">
            <a:off x="9663855" y="1357399"/>
            <a:ext cx="0" cy="1561425"/>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正方形/長方形 13">
                <a:extLst>
                  <a:ext uri="{FF2B5EF4-FFF2-40B4-BE49-F238E27FC236}">
                    <a16:creationId xmlns:a16="http://schemas.microsoft.com/office/drawing/2014/main" id="{7C3CC764-FDA5-4688-9141-54378A1A1375}"/>
                  </a:ext>
                </a:extLst>
              </p:cNvPr>
              <p:cNvSpPr/>
              <p:nvPr/>
            </p:nvSpPr>
            <p:spPr>
              <a:xfrm>
                <a:off x="7460805" y="1822696"/>
                <a:ext cx="1389996" cy="9996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5400" b="1" i="1" smtClean="0">
                              <a:solidFill>
                                <a:srgbClr val="FF0000"/>
                              </a:solidFill>
                              <a:latin typeface="Cambria Math" panose="02040503050406030204" pitchFamily="18" charset="0"/>
                            </a:rPr>
                          </m:ctrlPr>
                        </m:sSubPr>
                        <m:e>
                          <m:r>
                            <a:rPr lang="en-US" altLang="ja-JP" sz="5400" b="1" i="1">
                              <a:solidFill>
                                <a:srgbClr val="FF0000"/>
                              </a:solidFill>
                              <a:latin typeface="Cambria Math" panose="02040503050406030204" pitchFamily="18" charset="0"/>
                            </a:rPr>
                            <m:t>𝒗</m:t>
                          </m:r>
                        </m:e>
                        <m:sub>
                          <m:r>
                            <a:rPr lang="en-US" altLang="ja-JP" sz="5400" b="1" i="1">
                              <a:solidFill>
                                <a:srgbClr val="FF0000"/>
                              </a:solidFill>
                              <a:latin typeface="Cambria Math" panose="02040503050406030204" pitchFamily="18" charset="0"/>
                            </a:rPr>
                            <m:t>𝟎</m:t>
                          </m:r>
                          <m:r>
                            <a:rPr lang="en-US" altLang="ja-JP" sz="5400" b="1" i="1" smtClean="0">
                              <a:solidFill>
                                <a:srgbClr val="FF0000"/>
                              </a:solidFill>
                              <a:latin typeface="Cambria Math" panose="02040503050406030204" pitchFamily="18" charset="0"/>
                            </a:rPr>
                            <m:t>𝒚</m:t>
                          </m:r>
                        </m:sub>
                      </m:sSub>
                    </m:oMath>
                  </m:oMathPara>
                </a14:m>
                <a:endParaRPr lang="ja-JP" altLang="en-US" sz="5400" dirty="0">
                  <a:ea typeface="HG丸ｺﾞｼｯｸM-PRO" panose="020F0600000000000000" pitchFamily="50" charset="-128"/>
                </a:endParaRPr>
              </a:p>
            </p:txBody>
          </p:sp>
        </mc:Choice>
        <mc:Fallback xmlns="">
          <p:sp>
            <p:nvSpPr>
              <p:cNvPr id="14" name="正方形/長方形 13">
                <a:extLst>
                  <a:ext uri="{FF2B5EF4-FFF2-40B4-BE49-F238E27FC236}">
                    <a16:creationId xmlns:a16="http://schemas.microsoft.com/office/drawing/2014/main" id="{7C3CC764-FDA5-4688-9141-54378A1A1375}"/>
                  </a:ext>
                </a:extLst>
              </p:cNvPr>
              <p:cNvSpPr>
                <a:spLocks noRot="1" noChangeAspect="1" noMove="1" noResize="1" noEditPoints="1" noAdjustHandles="1" noChangeArrowheads="1" noChangeShapeType="1" noTextEdit="1"/>
              </p:cNvSpPr>
              <p:nvPr/>
            </p:nvSpPr>
            <p:spPr>
              <a:xfrm>
                <a:off x="7460805" y="1822696"/>
                <a:ext cx="1389996" cy="999633"/>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9E30D600-4969-43E7-97FD-584BC53EB84E}"/>
                  </a:ext>
                </a:extLst>
              </p:cNvPr>
              <p:cNvSpPr/>
              <p:nvPr/>
            </p:nvSpPr>
            <p:spPr>
              <a:xfrm>
                <a:off x="10444568" y="1491779"/>
                <a:ext cx="1088631"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5400" b="1" i="1" smtClean="0">
                              <a:solidFill>
                                <a:srgbClr val="FF0000"/>
                              </a:solidFill>
                              <a:latin typeface="Cambria Math" panose="02040503050406030204" pitchFamily="18" charset="0"/>
                            </a:rPr>
                          </m:ctrlPr>
                        </m:sSubPr>
                        <m:e>
                          <m:r>
                            <a:rPr lang="en-US" altLang="ja-JP" sz="5400" b="1" i="1">
                              <a:solidFill>
                                <a:srgbClr val="FF0000"/>
                              </a:solidFill>
                              <a:latin typeface="Cambria Math" panose="02040503050406030204" pitchFamily="18" charset="0"/>
                            </a:rPr>
                            <m:t>𝒗</m:t>
                          </m:r>
                        </m:e>
                        <m:sub>
                          <m:r>
                            <a:rPr lang="en-US" altLang="ja-JP" sz="5400" b="1" i="1" smtClean="0">
                              <a:solidFill>
                                <a:srgbClr val="FF0000"/>
                              </a:solidFill>
                              <a:latin typeface="Cambria Math" panose="02040503050406030204" pitchFamily="18" charset="0"/>
                            </a:rPr>
                            <m:t>𝟎</m:t>
                          </m:r>
                        </m:sub>
                      </m:sSub>
                    </m:oMath>
                  </m:oMathPara>
                </a14:m>
                <a:endParaRPr lang="ja-JP" altLang="en-US" sz="5400" dirty="0">
                  <a:ea typeface="HG丸ｺﾞｼｯｸM-PRO" panose="020F0600000000000000" pitchFamily="50" charset="-128"/>
                </a:endParaRPr>
              </a:p>
            </p:txBody>
          </p:sp>
        </mc:Choice>
        <mc:Fallback xmlns="">
          <p:sp>
            <p:nvSpPr>
              <p:cNvPr id="15" name="正方形/長方形 14">
                <a:extLst>
                  <a:ext uri="{FF2B5EF4-FFF2-40B4-BE49-F238E27FC236}">
                    <a16:creationId xmlns:a16="http://schemas.microsoft.com/office/drawing/2014/main" id="{9E30D600-4969-43E7-97FD-584BC53EB84E}"/>
                  </a:ext>
                </a:extLst>
              </p:cNvPr>
              <p:cNvSpPr>
                <a:spLocks noRot="1" noChangeAspect="1" noMove="1" noResize="1" noEditPoints="1" noAdjustHandles="1" noChangeArrowheads="1" noChangeShapeType="1" noTextEdit="1"/>
              </p:cNvSpPr>
              <p:nvPr/>
            </p:nvSpPr>
            <p:spPr>
              <a:xfrm>
                <a:off x="10444568" y="1491779"/>
                <a:ext cx="1088631" cy="923330"/>
              </a:xfrm>
              <a:prstGeom prst="rect">
                <a:avLst/>
              </a:prstGeom>
              <a:blipFill>
                <a:blip r:embed="rId4"/>
                <a:stretch>
                  <a:fillRect/>
                </a:stretch>
              </a:blipFill>
            </p:spPr>
            <p:txBody>
              <a:bodyPr/>
              <a:lstStyle/>
              <a:p>
                <a:r>
                  <a:rPr lang="ja-JP" altLang="en-US">
                    <a:noFill/>
                  </a:rPr>
                  <a:t> </a:t>
                </a:r>
              </a:p>
            </p:txBody>
          </p:sp>
        </mc:Fallback>
      </mc:AlternateContent>
      <p:sp>
        <p:nvSpPr>
          <p:cNvPr id="16" name="円弧 15">
            <a:extLst>
              <a:ext uri="{FF2B5EF4-FFF2-40B4-BE49-F238E27FC236}">
                <a16:creationId xmlns:a16="http://schemas.microsoft.com/office/drawing/2014/main" id="{C8A92D95-DFE7-475E-934C-A55935E410BD}"/>
              </a:ext>
            </a:extLst>
          </p:cNvPr>
          <p:cNvSpPr/>
          <p:nvPr/>
        </p:nvSpPr>
        <p:spPr>
          <a:xfrm>
            <a:off x="8711905" y="3984169"/>
            <a:ext cx="700348" cy="849565"/>
          </a:xfrm>
          <a:prstGeom prst="arc">
            <a:avLst>
              <a:gd name="adj1" fmla="val 17472991"/>
              <a:gd name="adj2" fmla="val 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910B4598-1397-4576-B1BA-AA62334B5991}"/>
                  </a:ext>
                </a:extLst>
              </p:cNvPr>
              <p:cNvSpPr/>
              <p:nvPr/>
            </p:nvSpPr>
            <p:spPr>
              <a:xfrm>
                <a:off x="9331071" y="3602628"/>
                <a:ext cx="665567"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4400" b="1" i="1">
                          <a:solidFill>
                            <a:srgbClr val="FF0000"/>
                          </a:solidFill>
                          <a:latin typeface="Cambria Math" panose="02040503050406030204" pitchFamily="18" charset="0"/>
                        </a:rPr>
                        <m:t>𝜽</m:t>
                      </m:r>
                    </m:oMath>
                  </m:oMathPara>
                </a14:m>
                <a:endParaRPr lang="ja-JP" altLang="en-US" sz="4400" dirty="0">
                  <a:ea typeface="HG丸ｺﾞｼｯｸM-PRO" panose="020F0600000000000000" pitchFamily="50" charset="-128"/>
                </a:endParaRPr>
              </a:p>
            </p:txBody>
          </p:sp>
        </mc:Choice>
        <mc:Fallback xmlns="">
          <p:sp>
            <p:nvSpPr>
              <p:cNvPr id="17" name="正方形/長方形 16">
                <a:extLst>
                  <a:ext uri="{FF2B5EF4-FFF2-40B4-BE49-F238E27FC236}">
                    <a16:creationId xmlns:a16="http://schemas.microsoft.com/office/drawing/2014/main" id="{910B4598-1397-4576-B1BA-AA62334B5991}"/>
                  </a:ext>
                </a:extLst>
              </p:cNvPr>
              <p:cNvSpPr>
                <a:spLocks noRot="1" noChangeAspect="1" noMove="1" noResize="1" noEditPoints="1" noAdjustHandles="1" noChangeArrowheads="1" noChangeShapeType="1" noTextEdit="1"/>
              </p:cNvSpPr>
              <p:nvPr/>
            </p:nvSpPr>
            <p:spPr>
              <a:xfrm>
                <a:off x="9331071" y="3602628"/>
                <a:ext cx="665567" cy="769441"/>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id="{8A0B6E70-2E39-4BC5-A60E-B35E0B027B27}"/>
                  </a:ext>
                </a:extLst>
              </p:cNvPr>
              <p:cNvSpPr/>
              <p:nvPr/>
            </p:nvSpPr>
            <p:spPr>
              <a:xfrm>
                <a:off x="8153400" y="4863056"/>
                <a:ext cx="159556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000" b="1" i="1" smtClean="0">
                              <a:solidFill>
                                <a:srgbClr val="FF0000"/>
                              </a:solidFill>
                              <a:latin typeface="Cambria Math" panose="02040503050406030204" pitchFamily="18" charset="0"/>
                            </a:rPr>
                          </m:ctrlPr>
                        </m:sSubPr>
                        <m:e>
                          <m:r>
                            <a:rPr lang="en-US" altLang="ja-JP" sz="4000" b="1" i="1">
                              <a:solidFill>
                                <a:srgbClr val="FF0000"/>
                              </a:solidFill>
                              <a:latin typeface="Cambria Math" panose="02040503050406030204" pitchFamily="18" charset="0"/>
                            </a:rPr>
                            <m:t>𝒗</m:t>
                          </m:r>
                        </m:e>
                        <m:sub>
                          <m:r>
                            <a:rPr lang="en-US" altLang="ja-JP" sz="4000" b="1" i="1">
                              <a:solidFill>
                                <a:srgbClr val="FF0000"/>
                              </a:solidFill>
                              <a:latin typeface="Cambria Math" panose="02040503050406030204" pitchFamily="18" charset="0"/>
                            </a:rPr>
                            <m:t>𝟎</m:t>
                          </m:r>
                          <m:r>
                            <a:rPr lang="en-US" altLang="ja-JP" sz="4000" b="1" i="1">
                              <a:solidFill>
                                <a:srgbClr val="FF0000"/>
                              </a:solidFill>
                              <a:latin typeface="Cambria Math" panose="02040503050406030204" pitchFamily="18" charset="0"/>
                            </a:rPr>
                            <m:t>𝒙</m:t>
                          </m:r>
                        </m:sub>
                      </m:sSub>
                      <m:r>
                        <a:rPr lang="en-US" altLang="ja-JP" sz="4000" b="1" i="1" smtClean="0">
                          <a:solidFill>
                            <a:srgbClr val="FF0000"/>
                          </a:solidFill>
                          <a:latin typeface="Cambria Math" panose="02040503050406030204" pitchFamily="18" charset="0"/>
                        </a:rPr>
                        <m:t>=</m:t>
                      </m:r>
                    </m:oMath>
                  </m:oMathPara>
                </a14:m>
                <a:endParaRPr lang="ja-JP" altLang="en-US" sz="4000" dirty="0">
                  <a:ea typeface="HG丸ｺﾞｼｯｸM-PRO" panose="020F0600000000000000" pitchFamily="50" charset="-128"/>
                </a:endParaRPr>
              </a:p>
            </p:txBody>
          </p:sp>
        </mc:Choice>
        <mc:Fallback xmlns="">
          <p:sp>
            <p:nvSpPr>
              <p:cNvPr id="18" name="正方形/長方形 17">
                <a:extLst>
                  <a:ext uri="{FF2B5EF4-FFF2-40B4-BE49-F238E27FC236}">
                    <a16:creationId xmlns:a16="http://schemas.microsoft.com/office/drawing/2014/main" id="{8A0B6E70-2E39-4BC5-A60E-B35E0B027B27}"/>
                  </a:ext>
                </a:extLst>
              </p:cNvPr>
              <p:cNvSpPr>
                <a:spLocks noRot="1" noChangeAspect="1" noMove="1" noResize="1" noEditPoints="1" noAdjustHandles="1" noChangeArrowheads="1" noChangeShapeType="1" noTextEdit="1"/>
              </p:cNvSpPr>
              <p:nvPr/>
            </p:nvSpPr>
            <p:spPr>
              <a:xfrm>
                <a:off x="8153400" y="4863056"/>
                <a:ext cx="1595565" cy="707886"/>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正方形/長方形 18">
                <a:extLst>
                  <a:ext uri="{FF2B5EF4-FFF2-40B4-BE49-F238E27FC236}">
                    <a16:creationId xmlns:a16="http://schemas.microsoft.com/office/drawing/2014/main" id="{0B5275AE-A86B-45A3-BA33-CE496D2C299D}"/>
                  </a:ext>
                </a:extLst>
              </p:cNvPr>
              <p:cNvSpPr/>
              <p:nvPr/>
            </p:nvSpPr>
            <p:spPr>
              <a:xfrm>
                <a:off x="9616833" y="4863056"/>
                <a:ext cx="1988493"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000" b="1" i="1" smtClean="0">
                              <a:solidFill>
                                <a:srgbClr val="FF0000"/>
                              </a:solidFill>
                              <a:latin typeface="Cambria Math" panose="02040503050406030204" pitchFamily="18" charset="0"/>
                            </a:rPr>
                          </m:ctrlPr>
                        </m:sSubPr>
                        <m:e>
                          <m:r>
                            <a:rPr lang="en-US" altLang="ja-JP" sz="4000" b="1" i="1">
                              <a:solidFill>
                                <a:srgbClr val="FF0000"/>
                              </a:solidFill>
                              <a:latin typeface="Cambria Math" panose="02040503050406030204" pitchFamily="18" charset="0"/>
                            </a:rPr>
                            <m:t>𝒗</m:t>
                          </m:r>
                        </m:e>
                        <m:sub>
                          <m:r>
                            <a:rPr lang="en-US" altLang="ja-JP" sz="4000" b="1" i="1" smtClean="0">
                              <a:solidFill>
                                <a:srgbClr val="FF0000"/>
                              </a:solidFill>
                              <a:latin typeface="Cambria Math" panose="02040503050406030204" pitchFamily="18" charset="0"/>
                            </a:rPr>
                            <m:t>𝟎</m:t>
                          </m:r>
                        </m:sub>
                      </m:sSub>
                      <m:r>
                        <a:rPr lang="en-US" altLang="ja-JP" sz="4000" b="1" i="1" smtClean="0">
                          <a:solidFill>
                            <a:srgbClr val="FF0000"/>
                          </a:solidFill>
                          <a:latin typeface="Cambria Math" panose="02040503050406030204" pitchFamily="18" charset="0"/>
                        </a:rPr>
                        <m:t>𝒄𝒐𝒔</m:t>
                      </m:r>
                      <m:r>
                        <a:rPr lang="ja-JP" altLang="en-US" sz="4000" b="1" i="1">
                          <a:solidFill>
                            <a:srgbClr val="FF0000"/>
                          </a:solidFill>
                          <a:latin typeface="Cambria Math" panose="02040503050406030204" pitchFamily="18" charset="0"/>
                        </a:rPr>
                        <m:t>𝜽</m:t>
                      </m:r>
                    </m:oMath>
                  </m:oMathPara>
                </a14:m>
                <a:endParaRPr lang="ja-JP" altLang="en-US" sz="4000" dirty="0">
                  <a:ea typeface="HG丸ｺﾞｼｯｸM-PRO" panose="020F0600000000000000" pitchFamily="50" charset="-128"/>
                </a:endParaRPr>
              </a:p>
            </p:txBody>
          </p:sp>
        </mc:Choice>
        <mc:Fallback xmlns="">
          <p:sp>
            <p:nvSpPr>
              <p:cNvPr id="19" name="正方形/長方形 18">
                <a:extLst>
                  <a:ext uri="{FF2B5EF4-FFF2-40B4-BE49-F238E27FC236}">
                    <a16:creationId xmlns:a16="http://schemas.microsoft.com/office/drawing/2014/main" id="{0B5275AE-A86B-45A3-BA33-CE496D2C299D}"/>
                  </a:ext>
                </a:extLst>
              </p:cNvPr>
              <p:cNvSpPr>
                <a:spLocks noRot="1" noChangeAspect="1" noMove="1" noResize="1" noEditPoints="1" noAdjustHandles="1" noChangeArrowheads="1" noChangeShapeType="1" noTextEdit="1"/>
              </p:cNvSpPr>
              <p:nvPr/>
            </p:nvSpPr>
            <p:spPr>
              <a:xfrm>
                <a:off x="9616833" y="4863056"/>
                <a:ext cx="1988493" cy="707886"/>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正方形/長方形 19">
                <a:extLst>
                  <a:ext uri="{FF2B5EF4-FFF2-40B4-BE49-F238E27FC236}">
                    <a16:creationId xmlns:a16="http://schemas.microsoft.com/office/drawing/2014/main" id="{E76E752D-EB41-4346-BF69-FF1210DDD88B}"/>
                  </a:ext>
                </a:extLst>
              </p:cNvPr>
              <p:cNvSpPr/>
              <p:nvPr/>
            </p:nvSpPr>
            <p:spPr>
              <a:xfrm>
                <a:off x="8153400" y="5536797"/>
                <a:ext cx="1603580" cy="7644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000" b="1" i="1" smtClean="0">
                              <a:solidFill>
                                <a:srgbClr val="FF0000"/>
                              </a:solidFill>
                              <a:latin typeface="Cambria Math" panose="02040503050406030204" pitchFamily="18" charset="0"/>
                            </a:rPr>
                          </m:ctrlPr>
                        </m:sSubPr>
                        <m:e>
                          <m:r>
                            <a:rPr lang="en-US" altLang="ja-JP" sz="4000" b="1" i="1">
                              <a:solidFill>
                                <a:srgbClr val="FF0000"/>
                              </a:solidFill>
                              <a:latin typeface="Cambria Math" panose="02040503050406030204" pitchFamily="18" charset="0"/>
                            </a:rPr>
                            <m:t>𝒗</m:t>
                          </m:r>
                        </m:e>
                        <m:sub>
                          <m:r>
                            <a:rPr lang="en-US" altLang="ja-JP" sz="4000" b="1" i="1">
                              <a:solidFill>
                                <a:srgbClr val="FF0000"/>
                              </a:solidFill>
                              <a:latin typeface="Cambria Math" panose="02040503050406030204" pitchFamily="18" charset="0"/>
                            </a:rPr>
                            <m:t>𝟎</m:t>
                          </m:r>
                          <m:r>
                            <a:rPr lang="en-US" altLang="ja-JP" sz="4000" b="1" i="1" smtClean="0">
                              <a:solidFill>
                                <a:srgbClr val="FF0000"/>
                              </a:solidFill>
                              <a:latin typeface="Cambria Math" panose="02040503050406030204" pitchFamily="18" charset="0"/>
                            </a:rPr>
                            <m:t>𝒚</m:t>
                          </m:r>
                        </m:sub>
                      </m:sSub>
                      <m:r>
                        <a:rPr lang="en-US" altLang="ja-JP" sz="4000" b="1" i="1" smtClean="0">
                          <a:solidFill>
                            <a:srgbClr val="FF0000"/>
                          </a:solidFill>
                          <a:latin typeface="Cambria Math" panose="02040503050406030204" pitchFamily="18" charset="0"/>
                        </a:rPr>
                        <m:t>=</m:t>
                      </m:r>
                    </m:oMath>
                  </m:oMathPara>
                </a14:m>
                <a:endParaRPr lang="ja-JP" altLang="en-US" sz="4000" dirty="0">
                  <a:ea typeface="HG丸ｺﾞｼｯｸM-PRO" panose="020F0600000000000000" pitchFamily="50" charset="-128"/>
                </a:endParaRPr>
              </a:p>
            </p:txBody>
          </p:sp>
        </mc:Choice>
        <mc:Fallback xmlns="">
          <p:sp>
            <p:nvSpPr>
              <p:cNvPr id="20" name="正方形/長方形 19">
                <a:extLst>
                  <a:ext uri="{FF2B5EF4-FFF2-40B4-BE49-F238E27FC236}">
                    <a16:creationId xmlns:a16="http://schemas.microsoft.com/office/drawing/2014/main" id="{E76E752D-EB41-4346-BF69-FF1210DDD88B}"/>
                  </a:ext>
                </a:extLst>
              </p:cNvPr>
              <p:cNvSpPr>
                <a:spLocks noRot="1" noChangeAspect="1" noMove="1" noResize="1" noEditPoints="1" noAdjustHandles="1" noChangeArrowheads="1" noChangeShapeType="1" noTextEdit="1"/>
              </p:cNvSpPr>
              <p:nvPr/>
            </p:nvSpPr>
            <p:spPr>
              <a:xfrm>
                <a:off x="8153400" y="5536797"/>
                <a:ext cx="1603580" cy="764440"/>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429EB533-5253-4E01-BCCE-27880AC9BF28}"/>
                  </a:ext>
                </a:extLst>
              </p:cNvPr>
              <p:cNvSpPr/>
              <p:nvPr/>
            </p:nvSpPr>
            <p:spPr>
              <a:xfrm>
                <a:off x="9616833" y="5530884"/>
                <a:ext cx="1954831"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000" b="1" i="1" smtClean="0">
                              <a:solidFill>
                                <a:srgbClr val="FF0000"/>
                              </a:solidFill>
                              <a:latin typeface="Cambria Math" panose="02040503050406030204" pitchFamily="18" charset="0"/>
                            </a:rPr>
                          </m:ctrlPr>
                        </m:sSubPr>
                        <m:e>
                          <m:r>
                            <a:rPr lang="en-US" altLang="ja-JP" sz="4000" b="1" i="1">
                              <a:solidFill>
                                <a:srgbClr val="FF0000"/>
                              </a:solidFill>
                              <a:latin typeface="Cambria Math" panose="02040503050406030204" pitchFamily="18" charset="0"/>
                            </a:rPr>
                            <m:t>𝒗</m:t>
                          </m:r>
                        </m:e>
                        <m:sub>
                          <m:r>
                            <a:rPr lang="en-US" altLang="ja-JP" sz="4000" b="1" i="1" smtClean="0">
                              <a:solidFill>
                                <a:srgbClr val="FF0000"/>
                              </a:solidFill>
                              <a:latin typeface="Cambria Math" panose="02040503050406030204" pitchFamily="18" charset="0"/>
                            </a:rPr>
                            <m:t>𝟎</m:t>
                          </m:r>
                        </m:sub>
                      </m:sSub>
                      <m:r>
                        <a:rPr lang="en-US" altLang="ja-JP" sz="4000" b="1" i="1" smtClean="0">
                          <a:solidFill>
                            <a:srgbClr val="FF0000"/>
                          </a:solidFill>
                          <a:latin typeface="Cambria Math" panose="02040503050406030204" pitchFamily="18" charset="0"/>
                        </a:rPr>
                        <m:t>𝒔𝒊𝒏</m:t>
                      </m:r>
                      <m:r>
                        <a:rPr lang="ja-JP" altLang="en-US" sz="4000" b="1" i="1">
                          <a:solidFill>
                            <a:srgbClr val="FF0000"/>
                          </a:solidFill>
                          <a:latin typeface="Cambria Math" panose="02040503050406030204" pitchFamily="18" charset="0"/>
                        </a:rPr>
                        <m:t>𝜽</m:t>
                      </m:r>
                    </m:oMath>
                  </m:oMathPara>
                </a14:m>
                <a:endParaRPr lang="ja-JP" altLang="en-US" sz="4000" dirty="0">
                  <a:ea typeface="HG丸ｺﾞｼｯｸM-PRO" panose="020F0600000000000000" pitchFamily="50" charset="-128"/>
                </a:endParaRPr>
              </a:p>
            </p:txBody>
          </p:sp>
        </mc:Choice>
        <mc:Fallback xmlns="">
          <p:sp>
            <p:nvSpPr>
              <p:cNvPr id="21" name="正方形/長方形 20">
                <a:extLst>
                  <a:ext uri="{FF2B5EF4-FFF2-40B4-BE49-F238E27FC236}">
                    <a16:creationId xmlns:a16="http://schemas.microsoft.com/office/drawing/2014/main" id="{429EB533-5253-4E01-BCCE-27880AC9BF28}"/>
                  </a:ext>
                </a:extLst>
              </p:cNvPr>
              <p:cNvSpPr>
                <a:spLocks noRot="1" noChangeAspect="1" noMove="1" noResize="1" noEditPoints="1" noAdjustHandles="1" noChangeArrowheads="1" noChangeShapeType="1" noTextEdit="1"/>
              </p:cNvSpPr>
              <p:nvPr/>
            </p:nvSpPr>
            <p:spPr>
              <a:xfrm>
                <a:off x="9616833" y="5530884"/>
                <a:ext cx="1954831" cy="707886"/>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正方形/長方形 21">
                <a:extLst>
                  <a:ext uri="{FF2B5EF4-FFF2-40B4-BE49-F238E27FC236}">
                    <a16:creationId xmlns:a16="http://schemas.microsoft.com/office/drawing/2014/main" id="{FD325943-34D1-451B-B265-03EF8BF50ED1}"/>
                  </a:ext>
                </a:extLst>
              </p:cNvPr>
              <p:cNvSpPr/>
              <p:nvPr/>
            </p:nvSpPr>
            <p:spPr>
              <a:xfrm>
                <a:off x="412998" y="955522"/>
                <a:ext cx="11507166" cy="954107"/>
              </a:xfrm>
              <a:prstGeom prst="rect">
                <a:avLst/>
              </a:prstGeom>
            </p:spPr>
            <p:txBody>
              <a:bodyPr wrap="square">
                <a:spAutoFit/>
              </a:bodyPr>
              <a:lstStyle/>
              <a:p>
                <a:r>
                  <a:rPr lang="ja-JP" altLang="en-US" sz="2400" dirty="0">
                    <a:solidFill>
                      <a:srgbClr val="000000"/>
                    </a:solidFill>
                    <a:latin typeface="HG丸ｺﾞｼｯｸM-PRO" panose="020F0600000000000000" pitchFamily="50" charset="-128"/>
                    <a:ea typeface="HG丸ｺﾞｼｯｸM-PRO" panose="020F0600000000000000" pitchFamily="50" charset="-128"/>
                  </a:rPr>
                  <a:t>問３　地表面から仰角</a:t>
                </a:r>
                <a:r>
                  <a:rPr lang="en-US" altLang="ja-JP" sz="2400" dirty="0">
                    <a:solidFill>
                      <a:srgbClr val="000000"/>
                    </a:solidFill>
                    <a:latin typeface="HG丸ｺﾞｼｯｸM-PRO" panose="020F0600000000000000" pitchFamily="50" charset="-128"/>
                    <a:ea typeface="HG丸ｺﾞｼｯｸM-PRO" panose="020F0600000000000000" pitchFamily="50" charset="-128"/>
                  </a:rPr>
                  <a:t>θ</a:t>
                </a:r>
                <a:r>
                  <a:rPr lang="ja-JP" altLang="en-US" sz="2400" dirty="0" err="1">
                    <a:solidFill>
                      <a:srgbClr val="000000"/>
                    </a:solidFill>
                    <a:latin typeface="HG丸ｺﾞｼｯｸM-PRO" panose="020F0600000000000000" pitchFamily="50" charset="-128"/>
                    <a:ea typeface="HG丸ｺﾞｼｯｸM-PRO" panose="020F0600000000000000" pitchFamily="50" charset="-128"/>
                  </a:rPr>
                  <a:t>、</a:t>
                </a:r>
                <a:r>
                  <a:rPr lang="ja-JP" altLang="en-US" sz="2400" dirty="0">
                    <a:solidFill>
                      <a:srgbClr val="000000"/>
                    </a:solidFill>
                    <a:latin typeface="HG丸ｺﾞｼｯｸM-PRO" panose="020F0600000000000000" pitchFamily="50" charset="-128"/>
                    <a:ea typeface="HG丸ｺﾞｼｯｸM-PRO" panose="020F0600000000000000" pitchFamily="50" charset="-128"/>
                  </a:rPr>
                  <a:t>初速度</a:t>
                </a:r>
                <a14:m>
                  <m:oMath xmlns:m="http://schemas.openxmlformats.org/officeDocument/2006/math">
                    <m:sSub>
                      <m:sSubPr>
                        <m:ctrlPr>
                          <a:rPr lang="en-US" altLang="ja-JP" sz="2400" b="1" i="1" smtClean="0">
                            <a:solidFill>
                              <a:schemeClr val="tx1"/>
                            </a:solidFill>
                            <a:latin typeface="Cambria Math" panose="02040503050406030204" pitchFamily="18" charset="0"/>
                          </a:rPr>
                        </m:ctrlPr>
                      </m:sSubPr>
                      <m:e>
                        <m:r>
                          <a:rPr lang="en-US" altLang="ja-JP" sz="2400" b="1" i="1">
                            <a:solidFill>
                              <a:schemeClr val="tx1"/>
                            </a:solidFill>
                            <a:latin typeface="Cambria Math" panose="02040503050406030204" pitchFamily="18" charset="0"/>
                          </a:rPr>
                          <m:t>𝒗</m:t>
                        </m:r>
                      </m:e>
                      <m:sub>
                        <m:r>
                          <a:rPr lang="en-US" altLang="ja-JP" sz="2400" b="1" i="1">
                            <a:solidFill>
                              <a:schemeClr val="tx1"/>
                            </a:solidFill>
                            <a:latin typeface="Cambria Math" panose="02040503050406030204" pitchFamily="18" charset="0"/>
                          </a:rPr>
                          <m:t>𝟎</m:t>
                        </m:r>
                      </m:sub>
                    </m:sSub>
                  </m:oMath>
                </a14:m>
                <a:r>
                  <a:rPr lang="en-US" altLang="ja-JP" sz="2400" dirty="0">
                    <a:solidFill>
                      <a:srgbClr val="000000"/>
                    </a:solidFill>
                    <a:latin typeface="HG丸ｺﾞｼｯｸM-PRO" panose="020F0600000000000000" pitchFamily="50" charset="-128"/>
                    <a:ea typeface="HG丸ｺﾞｼｯｸM-PRO" panose="020F0600000000000000" pitchFamily="50" charset="-128"/>
                  </a:rPr>
                  <a:t>[m/s]</a:t>
                </a:r>
                <a:r>
                  <a:rPr lang="ja-JP" altLang="en-US" sz="2400" dirty="0">
                    <a:solidFill>
                      <a:srgbClr val="000000"/>
                    </a:solidFill>
                    <a:latin typeface="HG丸ｺﾞｼｯｸM-PRO" panose="020F0600000000000000" pitchFamily="50" charset="-128"/>
                    <a:ea typeface="HG丸ｺﾞｼｯｸM-PRO" panose="020F0600000000000000" pitchFamily="50" charset="-128"/>
                  </a:rPr>
                  <a:t>で物体を投げ出した。</a:t>
                </a:r>
                <a:r>
                  <a:rPr lang="ja-JP" altLang="en-US" sz="2800" dirty="0">
                    <a:solidFill>
                      <a:srgbClr val="000000"/>
                    </a:solidFill>
                    <a:latin typeface="HG丸ｺﾞｼｯｸM-PRO" panose="020F0600000000000000" pitchFamily="50" charset="-128"/>
                    <a:ea typeface="HG丸ｺﾞｼｯｸM-PRO" panose="020F0600000000000000" pitchFamily="50" charset="-128"/>
                  </a:rPr>
                  <a:t>水平到達距離を求めなさい。</a:t>
                </a:r>
                <a:r>
                  <a:rPr lang="ja-JP" altLang="en-US" sz="2400" dirty="0">
                    <a:solidFill>
                      <a:srgbClr val="000000"/>
                    </a:solidFill>
                    <a:latin typeface="HG丸ｺﾞｼｯｸM-PRO" panose="020F0600000000000000" pitchFamily="50" charset="-128"/>
                    <a:ea typeface="HG丸ｺﾞｼｯｸM-PRO" panose="020F0600000000000000" pitchFamily="50" charset="-128"/>
                  </a:rPr>
                  <a:t>重力加速度の大きさを</a:t>
                </a:r>
                <a14:m>
                  <m:oMath xmlns:m="http://schemas.openxmlformats.org/officeDocument/2006/math">
                    <m:r>
                      <a:rPr lang="en-US" altLang="ja-JP" sz="2400" b="1" i="1">
                        <a:latin typeface="Cambria Math" panose="02040503050406030204" pitchFamily="18" charset="0"/>
                      </a:rPr>
                      <m:t>𝒈</m:t>
                    </m:r>
                    <m:r>
                      <a:rPr lang="en-US" altLang="ja-JP" sz="2400" b="1" i="1">
                        <a:latin typeface="Cambria Math" panose="02040503050406030204" pitchFamily="18" charset="0"/>
                      </a:rPr>
                      <m:t> </m:t>
                    </m:r>
                  </m:oMath>
                </a14:m>
                <a:r>
                  <a:rPr lang="en-US" altLang="ja-JP" sz="2400" dirty="0">
                    <a:solidFill>
                      <a:srgbClr val="000000"/>
                    </a:solidFill>
                    <a:latin typeface="HG丸ｺﾞｼｯｸM-PRO" panose="020F0600000000000000" pitchFamily="50" charset="-128"/>
                    <a:ea typeface="HG丸ｺﾞｼｯｸM-PRO" panose="020F0600000000000000" pitchFamily="50" charset="-128"/>
                  </a:rPr>
                  <a:t>[m/s</a:t>
                </a:r>
                <a:r>
                  <a:rPr lang="en-US" altLang="ja-JP" sz="1000" baseline="30000" dirty="0">
                    <a:solidFill>
                      <a:srgbClr val="000000"/>
                    </a:solidFill>
                    <a:latin typeface="HG丸ｺﾞｼｯｸM-PRO" panose="020F0600000000000000" pitchFamily="50" charset="-128"/>
                    <a:ea typeface="HG丸ｺﾞｼｯｸM-PRO" panose="020F0600000000000000" pitchFamily="50" charset="-128"/>
                  </a:rPr>
                  <a:t>2</a:t>
                </a:r>
                <a:r>
                  <a:rPr lang="en-US" altLang="ja-JP" sz="2400" dirty="0">
                    <a:solidFill>
                      <a:srgbClr val="000000"/>
                    </a:solidFill>
                    <a:latin typeface="HG丸ｺﾞｼｯｸM-PRO" panose="020F0600000000000000" pitchFamily="50" charset="-128"/>
                    <a:ea typeface="HG丸ｺﾞｼｯｸM-PRO" panose="020F0600000000000000" pitchFamily="50" charset="-128"/>
                  </a:rPr>
                  <a:t>]</a:t>
                </a:r>
                <a:r>
                  <a:rPr lang="ja-JP" altLang="en-US" sz="2400" dirty="0">
                    <a:solidFill>
                      <a:srgbClr val="000000"/>
                    </a:solidFill>
                    <a:latin typeface="HG丸ｺﾞｼｯｸM-PRO" panose="020F0600000000000000" pitchFamily="50" charset="-128"/>
                    <a:ea typeface="HG丸ｺﾞｼｯｸM-PRO" panose="020F0600000000000000" pitchFamily="50" charset="-128"/>
                  </a:rPr>
                  <a:t>とする。</a:t>
                </a:r>
                <a:endParaRPr lang="ja-JP" altLang="en-US" sz="2400" dirty="0">
                  <a:latin typeface="HG丸ｺﾞｼｯｸM-PRO" panose="020F0600000000000000" pitchFamily="50" charset="-128"/>
                  <a:ea typeface="HG丸ｺﾞｼｯｸM-PRO" panose="020F0600000000000000" pitchFamily="50" charset="-128"/>
                </a:endParaRPr>
              </a:p>
            </p:txBody>
          </p:sp>
        </mc:Choice>
        <mc:Fallback xmlns="">
          <p:sp>
            <p:nvSpPr>
              <p:cNvPr id="22" name="正方形/長方形 21">
                <a:extLst>
                  <a:ext uri="{FF2B5EF4-FFF2-40B4-BE49-F238E27FC236}">
                    <a16:creationId xmlns:a16="http://schemas.microsoft.com/office/drawing/2014/main" id="{FD325943-34D1-451B-B265-03EF8BF50ED1}"/>
                  </a:ext>
                </a:extLst>
              </p:cNvPr>
              <p:cNvSpPr>
                <a:spLocks noRot="1" noChangeAspect="1" noMove="1" noResize="1" noEditPoints="1" noAdjustHandles="1" noChangeArrowheads="1" noChangeShapeType="1" noTextEdit="1"/>
              </p:cNvSpPr>
              <p:nvPr/>
            </p:nvSpPr>
            <p:spPr>
              <a:xfrm>
                <a:off x="412998" y="955522"/>
                <a:ext cx="11507166" cy="954107"/>
              </a:xfrm>
              <a:prstGeom prst="rect">
                <a:avLst/>
              </a:prstGeom>
              <a:blipFill>
                <a:blip r:embed="rId10"/>
                <a:stretch>
                  <a:fillRect l="-1113" t="-7692" r="-689" b="-16667"/>
                </a:stretch>
              </a:blipFill>
            </p:spPr>
            <p:txBody>
              <a:bodyPr/>
              <a:lstStyle/>
              <a:p>
                <a:r>
                  <a:rPr lang="ja-JP" altLang="en-US">
                    <a:noFill/>
                  </a:rPr>
                  <a:t> </a:t>
                </a:r>
              </a:p>
            </p:txBody>
          </p:sp>
        </mc:Fallback>
      </mc:AlternateContent>
      <p:sp>
        <p:nvSpPr>
          <p:cNvPr id="24" name="フリーフォーム 112">
            <a:extLst>
              <a:ext uri="{FF2B5EF4-FFF2-40B4-BE49-F238E27FC236}">
                <a16:creationId xmlns:a16="http://schemas.microsoft.com/office/drawing/2014/main" id="{5D853681-74EE-41C1-8140-B34A4BCA37F7}"/>
              </a:ext>
            </a:extLst>
          </p:cNvPr>
          <p:cNvSpPr/>
          <p:nvPr/>
        </p:nvSpPr>
        <p:spPr>
          <a:xfrm>
            <a:off x="1833798" y="3353551"/>
            <a:ext cx="4320323" cy="920669"/>
          </a:xfrm>
          <a:custGeom>
            <a:avLst/>
            <a:gdLst>
              <a:gd name="connsiteX0" fmla="*/ 0 w 9797143"/>
              <a:gd name="connsiteY0" fmla="*/ 3454492 h 5820320"/>
              <a:gd name="connsiteX1" fmla="*/ 1407886 w 9797143"/>
              <a:gd name="connsiteY1" fmla="*/ 1480549 h 5820320"/>
              <a:gd name="connsiteX2" fmla="*/ 2808515 w 9797143"/>
              <a:gd name="connsiteY2" fmla="*/ 428263 h 5820320"/>
              <a:gd name="connsiteX3" fmla="*/ 4165600 w 9797143"/>
              <a:gd name="connsiteY3" fmla="*/ 92 h 5820320"/>
              <a:gd name="connsiteX4" fmla="*/ 5624286 w 9797143"/>
              <a:gd name="connsiteY4" fmla="*/ 457292 h 5820320"/>
              <a:gd name="connsiteX5" fmla="*/ 6988629 w 9797143"/>
              <a:gd name="connsiteY5" fmla="*/ 1480549 h 5820320"/>
              <a:gd name="connsiteX6" fmla="*/ 8411029 w 9797143"/>
              <a:gd name="connsiteY6" fmla="*/ 3454492 h 5820320"/>
              <a:gd name="connsiteX7" fmla="*/ 9797143 w 9797143"/>
              <a:gd name="connsiteY7" fmla="*/ 5820320 h 5820320"/>
              <a:gd name="connsiteX0" fmla="*/ 0 w 8411029"/>
              <a:gd name="connsiteY0" fmla="*/ 3454492 h 3454492"/>
              <a:gd name="connsiteX1" fmla="*/ 1407886 w 8411029"/>
              <a:gd name="connsiteY1" fmla="*/ 1480549 h 3454492"/>
              <a:gd name="connsiteX2" fmla="*/ 2808515 w 8411029"/>
              <a:gd name="connsiteY2" fmla="*/ 428263 h 3454492"/>
              <a:gd name="connsiteX3" fmla="*/ 4165600 w 8411029"/>
              <a:gd name="connsiteY3" fmla="*/ 92 h 3454492"/>
              <a:gd name="connsiteX4" fmla="*/ 5624286 w 8411029"/>
              <a:gd name="connsiteY4" fmla="*/ 457292 h 3454492"/>
              <a:gd name="connsiteX5" fmla="*/ 6988629 w 8411029"/>
              <a:gd name="connsiteY5" fmla="*/ 1480549 h 3454492"/>
              <a:gd name="connsiteX6" fmla="*/ 8411029 w 8411029"/>
              <a:gd name="connsiteY6" fmla="*/ 3454492 h 3454492"/>
              <a:gd name="connsiteX0" fmla="*/ 0 w 8411029"/>
              <a:gd name="connsiteY0" fmla="*/ 3462360 h 3462360"/>
              <a:gd name="connsiteX1" fmla="*/ 1407886 w 8411029"/>
              <a:gd name="connsiteY1" fmla="*/ 1488417 h 3462360"/>
              <a:gd name="connsiteX2" fmla="*/ 2808515 w 8411029"/>
              <a:gd name="connsiteY2" fmla="*/ 436131 h 3462360"/>
              <a:gd name="connsiteX3" fmla="*/ 4165600 w 8411029"/>
              <a:gd name="connsiteY3" fmla="*/ 7960 h 3462360"/>
              <a:gd name="connsiteX4" fmla="*/ 5624286 w 8411029"/>
              <a:gd name="connsiteY4" fmla="*/ 465160 h 3462360"/>
              <a:gd name="connsiteX5" fmla="*/ 8411029 w 8411029"/>
              <a:gd name="connsiteY5" fmla="*/ 3462360 h 3462360"/>
              <a:gd name="connsiteX0" fmla="*/ 0 w 8411029"/>
              <a:gd name="connsiteY0" fmla="*/ 3473496 h 3473496"/>
              <a:gd name="connsiteX1" fmla="*/ 2808515 w 8411029"/>
              <a:gd name="connsiteY1" fmla="*/ 447267 h 3473496"/>
              <a:gd name="connsiteX2" fmla="*/ 4165600 w 8411029"/>
              <a:gd name="connsiteY2" fmla="*/ 19096 h 3473496"/>
              <a:gd name="connsiteX3" fmla="*/ 5624286 w 8411029"/>
              <a:gd name="connsiteY3" fmla="*/ 476296 h 3473496"/>
              <a:gd name="connsiteX4" fmla="*/ 8411029 w 8411029"/>
              <a:gd name="connsiteY4" fmla="*/ 3473496 h 3473496"/>
              <a:gd name="connsiteX0" fmla="*/ 0 w 8411029"/>
              <a:gd name="connsiteY0" fmla="*/ 3462361 h 3462361"/>
              <a:gd name="connsiteX1" fmla="*/ 4165600 w 8411029"/>
              <a:gd name="connsiteY1" fmla="*/ 7961 h 3462361"/>
              <a:gd name="connsiteX2" fmla="*/ 5624286 w 8411029"/>
              <a:gd name="connsiteY2" fmla="*/ 465161 h 3462361"/>
              <a:gd name="connsiteX3" fmla="*/ 8411029 w 8411029"/>
              <a:gd name="connsiteY3" fmla="*/ 3462361 h 3462361"/>
              <a:gd name="connsiteX0" fmla="*/ 0 w 8411029"/>
              <a:gd name="connsiteY0" fmla="*/ 3454400 h 3454400"/>
              <a:gd name="connsiteX1" fmla="*/ 4165600 w 8411029"/>
              <a:gd name="connsiteY1" fmla="*/ 0 h 3454400"/>
              <a:gd name="connsiteX2" fmla="*/ 8411029 w 8411029"/>
              <a:gd name="connsiteY2" fmla="*/ 3454400 h 3454400"/>
              <a:gd name="connsiteX0" fmla="*/ 0 w 8411029"/>
              <a:gd name="connsiteY0" fmla="*/ 3454574 h 3454574"/>
              <a:gd name="connsiteX1" fmla="*/ 4165600 w 8411029"/>
              <a:gd name="connsiteY1" fmla="*/ 174 h 3454574"/>
              <a:gd name="connsiteX2" fmla="*/ 8411029 w 8411029"/>
              <a:gd name="connsiteY2" fmla="*/ 3454574 h 3454574"/>
              <a:gd name="connsiteX0" fmla="*/ 0 w 8411029"/>
              <a:gd name="connsiteY0" fmla="*/ 3454574 h 3454574"/>
              <a:gd name="connsiteX1" fmla="*/ 4165600 w 8411029"/>
              <a:gd name="connsiteY1" fmla="*/ 174 h 3454574"/>
              <a:gd name="connsiteX2" fmla="*/ 8411029 w 8411029"/>
              <a:gd name="connsiteY2" fmla="*/ 3454574 h 3454574"/>
              <a:gd name="connsiteX0" fmla="*/ 0 w 8411029"/>
              <a:gd name="connsiteY0" fmla="*/ 3454574 h 3454574"/>
              <a:gd name="connsiteX1" fmla="*/ 4165600 w 8411029"/>
              <a:gd name="connsiteY1" fmla="*/ 174 h 3454574"/>
              <a:gd name="connsiteX2" fmla="*/ 8411029 w 8411029"/>
              <a:gd name="connsiteY2" fmla="*/ 3454574 h 3454574"/>
              <a:gd name="connsiteX0" fmla="*/ 0 w 8411029"/>
              <a:gd name="connsiteY0" fmla="*/ 3454617 h 3454617"/>
              <a:gd name="connsiteX1" fmla="*/ 4165600 w 8411029"/>
              <a:gd name="connsiteY1" fmla="*/ 217 h 3454617"/>
              <a:gd name="connsiteX2" fmla="*/ 8411029 w 8411029"/>
              <a:gd name="connsiteY2" fmla="*/ 3454617 h 3454617"/>
              <a:gd name="connsiteX0" fmla="*/ 0 w 8411029"/>
              <a:gd name="connsiteY0" fmla="*/ 3454618 h 3454618"/>
              <a:gd name="connsiteX1" fmla="*/ 4165600 w 8411029"/>
              <a:gd name="connsiteY1" fmla="*/ 218 h 3454618"/>
              <a:gd name="connsiteX2" fmla="*/ 8411029 w 8411029"/>
              <a:gd name="connsiteY2" fmla="*/ 3454618 h 3454618"/>
              <a:gd name="connsiteX0" fmla="*/ 0 w 8411029"/>
              <a:gd name="connsiteY0" fmla="*/ 3454616 h 3454616"/>
              <a:gd name="connsiteX1" fmla="*/ 4165600 w 8411029"/>
              <a:gd name="connsiteY1" fmla="*/ 216 h 3454616"/>
              <a:gd name="connsiteX2" fmla="*/ 8411029 w 8411029"/>
              <a:gd name="connsiteY2" fmla="*/ 3454616 h 3454616"/>
              <a:gd name="connsiteX0" fmla="*/ 0 w 8411029"/>
              <a:gd name="connsiteY0" fmla="*/ 3455826 h 3455826"/>
              <a:gd name="connsiteX1" fmla="*/ 4165600 w 8411029"/>
              <a:gd name="connsiteY1" fmla="*/ 1426 h 3455826"/>
              <a:gd name="connsiteX2" fmla="*/ 8411029 w 8411029"/>
              <a:gd name="connsiteY2" fmla="*/ 3455826 h 3455826"/>
              <a:gd name="connsiteX0" fmla="*/ 0 w 8411029"/>
              <a:gd name="connsiteY0" fmla="*/ 3454493 h 3454493"/>
              <a:gd name="connsiteX1" fmla="*/ 4165600 w 8411029"/>
              <a:gd name="connsiteY1" fmla="*/ 93 h 3454493"/>
              <a:gd name="connsiteX2" fmla="*/ 8411029 w 8411029"/>
              <a:gd name="connsiteY2" fmla="*/ 3454493 h 3454493"/>
              <a:gd name="connsiteX0" fmla="*/ 0 w 8411029"/>
              <a:gd name="connsiteY0" fmla="*/ 3454424 h 3454424"/>
              <a:gd name="connsiteX1" fmla="*/ 4165600 w 8411029"/>
              <a:gd name="connsiteY1" fmla="*/ 24 h 3454424"/>
              <a:gd name="connsiteX2" fmla="*/ 8411029 w 8411029"/>
              <a:gd name="connsiteY2" fmla="*/ 3454424 h 3454424"/>
              <a:gd name="connsiteX0" fmla="*/ 0 w 8411029"/>
              <a:gd name="connsiteY0" fmla="*/ 3454732 h 3454732"/>
              <a:gd name="connsiteX1" fmla="*/ 4165600 w 8411029"/>
              <a:gd name="connsiteY1" fmla="*/ 332 h 3454732"/>
              <a:gd name="connsiteX2" fmla="*/ 8411029 w 8411029"/>
              <a:gd name="connsiteY2" fmla="*/ 3454732 h 3454732"/>
            </a:gdLst>
            <a:ahLst/>
            <a:cxnLst>
              <a:cxn ang="0">
                <a:pos x="connsiteX0" y="connsiteY0"/>
              </a:cxn>
              <a:cxn ang="0">
                <a:pos x="connsiteX1" y="connsiteY1"/>
              </a:cxn>
              <a:cxn ang="0">
                <a:pos x="connsiteX2" y="connsiteY2"/>
              </a:cxn>
            </a:cxnLst>
            <a:rect l="l" t="t" r="r" b="b"/>
            <a:pathLst>
              <a:path w="8411029" h="3454732">
                <a:moveTo>
                  <a:pt x="0" y="3454732"/>
                </a:moveTo>
                <a:cubicBezTo>
                  <a:pt x="656166" y="2294798"/>
                  <a:pt x="2065833" y="-31964"/>
                  <a:pt x="4165600" y="332"/>
                </a:cubicBezTo>
                <a:cubicBezTo>
                  <a:pt x="6265367" y="32628"/>
                  <a:pt x="7628164" y="2201665"/>
                  <a:pt x="8411029" y="3454732"/>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ea typeface="HG丸ｺﾞｼｯｸM-PRO" panose="020F0600000000000000" pitchFamily="50" charset="-128"/>
            </a:endParaRPr>
          </a:p>
        </p:txBody>
      </p:sp>
      <p:cxnSp>
        <p:nvCxnSpPr>
          <p:cNvPr id="25" name="直線矢印コネクタ 24">
            <a:extLst>
              <a:ext uri="{FF2B5EF4-FFF2-40B4-BE49-F238E27FC236}">
                <a16:creationId xmlns:a16="http://schemas.microsoft.com/office/drawing/2014/main" id="{89D82493-5875-49F7-B37E-6861CA028B89}"/>
              </a:ext>
            </a:extLst>
          </p:cNvPr>
          <p:cNvCxnSpPr>
            <a:cxnSpLocks/>
          </p:cNvCxnSpPr>
          <p:nvPr/>
        </p:nvCxnSpPr>
        <p:spPr>
          <a:xfrm>
            <a:off x="1821401" y="4250766"/>
            <a:ext cx="45990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BD96D0CC-E2B6-4B5E-8FA1-2FC33AAEBB2E}"/>
              </a:ext>
            </a:extLst>
          </p:cNvPr>
          <p:cNvCxnSpPr>
            <a:cxnSpLocks/>
          </p:cNvCxnSpPr>
          <p:nvPr/>
        </p:nvCxnSpPr>
        <p:spPr>
          <a:xfrm flipV="1">
            <a:off x="1838796" y="2915283"/>
            <a:ext cx="0" cy="16082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正方形/長方形 26">
                <a:extLst>
                  <a:ext uri="{FF2B5EF4-FFF2-40B4-BE49-F238E27FC236}">
                    <a16:creationId xmlns:a16="http://schemas.microsoft.com/office/drawing/2014/main" id="{945D7382-0547-43F8-A7E5-A51C7A2255A1}"/>
                  </a:ext>
                </a:extLst>
              </p:cNvPr>
              <p:cNvSpPr/>
              <p:nvPr/>
            </p:nvSpPr>
            <p:spPr>
              <a:xfrm>
                <a:off x="1355700" y="2716605"/>
                <a:ext cx="415497"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rPr>
                        <m:t>𝒚</m:t>
                      </m:r>
                    </m:oMath>
                  </m:oMathPara>
                </a14:m>
                <a:endParaRPr lang="ja-JP" altLang="en-US" dirty="0">
                  <a:solidFill>
                    <a:schemeClr val="tx1"/>
                  </a:solidFill>
                  <a:ea typeface="HG丸ｺﾞｼｯｸM-PRO" panose="020F0600000000000000" pitchFamily="50" charset="-128"/>
                </a:endParaRPr>
              </a:p>
            </p:txBody>
          </p:sp>
        </mc:Choice>
        <mc:Fallback xmlns="">
          <p:sp>
            <p:nvSpPr>
              <p:cNvPr id="27" name="正方形/長方形 26">
                <a:extLst>
                  <a:ext uri="{FF2B5EF4-FFF2-40B4-BE49-F238E27FC236}">
                    <a16:creationId xmlns:a16="http://schemas.microsoft.com/office/drawing/2014/main" id="{945D7382-0547-43F8-A7E5-A51C7A2255A1}"/>
                  </a:ext>
                </a:extLst>
              </p:cNvPr>
              <p:cNvSpPr>
                <a:spLocks noRot="1" noChangeAspect="1" noMove="1" noResize="1" noEditPoints="1" noAdjustHandles="1" noChangeArrowheads="1" noChangeShapeType="1" noTextEdit="1"/>
              </p:cNvSpPr>
              <p:nvPr/>
            </p:nvSpPr>
            <p:spPr>
              <a:xfrm>
                <a:off x="1355700" y="2716605"/>
                <a:ext cx="415497" cy="369332"/>
              </a:xfrm>
              <a:prstGeom prst="rect">
                <a:avLst/>
              </a:prstGeom>
              <a:blipFill>
                <a:blip r:embed="rId11"/>
                <a:stretch>
                  <a:fillRect b="-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正方形/長方形 27">
                <a:extLst>
                  <a:ext uri="{FF2B5EF4-FFF2-40B4-BE49-F238E27FC236}">
                    <a16:creationId xmlns:a16="http://schemas.microsoft.com/office/drawing/2014/main" id="{295723C9-7B5E-4D55-9048-4598944FFCD4}"/>
                  </a:ext>
                </a:extLst>
              </p:cNvPr>
              <p:cNvSpPr/>
              <p:nvPr/>
            </p:nvSpPr>
            <p:spPr>
              <a:xfrm>
                <a:off x="6197880" y="3848177"/>
                <a:ext cx="3706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rPr>
                        <m:t>𝒙</m:t>
                      </m:r>
                    </m:oMath>
                  </m:oMathPara>
                </a14:m>
                <a:endParaRPr lang="ja-JP" altLang="en-US" dirty="0">
                  <a:solidFill>
                    <a:schemeClr val="tx1"/>
                  </a:solidFill>
                  <a:ea typeface="HG丸ｺﾞｼｯｸM-PRO" panose="020F0600000000000000" pitchFamily="50" charset="-128"/>
                </a:endParaRPr>
              </a:p>
            </p:txBody>
          </p:sp>
        </mc:Choice>
        <mc:Fallback xmlns="">
          <p:sp>
            <p:nvSpPr>
              <p:cNvPr id="28" name="正方形/長方形 27">
                <a:extLst>
                  <a:ext uri="{FF2B5EF4-FFF2-40B4-BE49-F238E27FC236}">
                    <a16:creationId xmlns:a16="http://schemas.microsoft.com/office/drawing/2014/main" id="{295723C9-7B5E-4D55-9048-4598944FFCD4}"/>
                  </a:ext>
                </a:extLst>
              </p:cNvPr>
              <p:cNvSpPr>
                <a:spLocks noRot="1" noChangeAspect="1" noMove="1" noResize="1" noEditPoints="1" noAdjustHandles="1" noChangeArrowheads="1" noChangeShapeType="1" noTextEdit="1"/>
              </p:cNvSpPr>
              <p:nvPr/>
            </p:nvSpPr>
            <p:spPr>
              <a:xfrm>
                <a:off x="6197880" y="3848177"/>
                <a:ext cx="370614" cy="369332"/>
              </a:xfrm>
              <a:prstGeom prst="rect">
                <a:avLst/>
              </a:prstGeom>
              <a:blipFill>
                <a:blip r:embed="rId12"/>
                <a:stretch>
                  <a:fillRect/>
                </a:stretch>
              </a:blipFill>
            </p:spPr>
            <p:txBody>
              <a:bodyPr/>
              <a:lstStyle/>
              <a:p>
                <a:r>
                  <a:rPr lang="ja-JP" altLang="en-US">
                    <a:noFill/>
                  </a:rPr>
                  <a:t> </a:t>
                </a:r>
              </a:p>
            </p:txBody>
          </p:sp>
        </mc:Fallback>
      </mc:AlternateContent>
      <p:cxnSp>
        <p:nvCxnSpPr>
          <p:cNvPr id="31" name="直線矢印コネクタ 30">
            <a:extLst>
              <a:ext uri="{FF2B5EF4-FFF2-40B4-BE49-F238E27FC236}">
                <a16:creationId xmlns:a16="http://schemas.microsoft.com/office/drawing/2014/main" id="{849EC693-510B-455F-8235-56C91B3AC016}"/>
              </a:ext>
            </a:extLst>
          </p:cNvPr>
          <p:cNvCxnSpPr>
            <a:cxnSpLocks/>
          </p:cNvCxnSpPr>
          <p:nvPr/>
        </p:nvCxnSpPr>
        <p:spPr>
          <a:xfrm flipV="1">
            <a:off x="1881519" y="3818966"/>
            <a:ext cx="548262" cy="380067"/>
          </a:xfrm>
          <a:prstGeom prst="straightConnector1">
            <a:avLst/>
          </a:prstGeom>
          <a:ln w="69850">
            <a:headEnd w="lg" len="lg"/>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正方形/長方形 32">
                <a:extLst>
                  <a:ext uri="{FF2B5EF4-FFF2-40B4-BE49-F238E27FC236}">
                    <a16:creationId xmlns:a16="http://schemas.microsoft.com/office/drawing/2014/main" id="{C61E8E4C-BCB5-48E9-A2E8-A8023842B9EA}"/>
                  </a:ext>
                </a:extLst>
              </p:cNvPr>
              <p:cNvSpPr/>
              <p:nvPr/>
            </p:nvSpPr>
            <p:spPr>
              <a:xfrm>
                <a:off x="1861014" y="3185003"/>
                <a:ext cx="779316"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600" b="1" i="1" smtClean="0">
                              <a:solidFill>
                                <a:srgbClr val="FF0000"/>
                              </a:solidFill>
                              <a:latin typeface="Cambria Math" panose="02040503050406030204" pitchFamily="18" charset="0"/>
                            </a:rPr>
                          </m:ctrlPr>
                        </m:sSubPr>
                        <m:e>
                          <m:r>
                            <a:rPr lang="en-US" altLang="ja-JP" sz="3600" b="1" i="1">
                              <a:solidFill>
                                <a:srgbClr val="FF0000"/>
                              </a:solidFill>
                              <a:latin typeface="Cambria Math" panose="02040503050406030204" pitchFamily="18" charset="0"/>
                            </a:rPr>
                            <m:t>𝒗</m:t>
                          </m:r>
                        </m:e>
                        <m:sub>
                          <m:r>
                            <a:rPr lang="en-US" altLang="ja-JP" sz="3600" b="1" i="1" smtClean="0">
                              <a:solidFill>
                                <a:srgbClr val="FF0000"/>
                              </a:solidFill>
                              <a:latin typeface="Cambria Math" panose="02040503050406030204" pitchFamily="18" charset="0"/>
                            </a:rPr>
                            <m:t>𝒐</m:t>
                          </m:r>
                        </m:sub>
                      </m:sSub>
                    </m:oMath>
                  </m:oMathPara>
                </a14:m>
                <a:endParaRPr lang="ja-JP" altLang="en-US" sz="1100" dirty="0">
                  <a:ea typeface="HG丸ｺﾞｼｯｸM-PRO" panose="020F0600000000000000" pitchFamily="50" charset="-128"/>
                </a:endParaRPr>
              </a:p>
            </p:txBody>
          </p:sp>
        </mc:Choice>
        <mc:Fallback xmlns="">
          <p:sp>
            <p:nvSpPr>
              <p:cNvPr id="33" name="正方形/長方形 32">
                <a:extLst>
                  <a:ext uri="{FF2B5EF4-FFF2-40B4-BE49-F238E27FC236}">
                    <a16:creationId xmlns:a16="http://schemas.microsoft.com/office/drawing/2014/main" id="{C61E8E4C-BCB5-48E9-A2E8-A8023842B9EA}"/>
                  </a:ext>
                </a:extLst>
              </p:cNvPr>
              <p:cNvSpPr>
                <a:spLocks noRot="1" noChangeAspect="1" noMove="1" noResize="1" noEditPoints="1" noAdjustHandles="1" noChangeArrowheads="1" noChangeShapeType="1" noTextEdit="1"/>
              </p:cNvSpPr>
              <p:nvPr/>
            </p:nvSpPr>
            <p:spPr>
              <a:xfrm>
                <a:off x="1861014" y="3185003"/>
                <a:ext cx="779316" cy="646331"/>
              </a:xfrm>
              <a:prstGeom prst="rect">
                <a:avLst/>
              </a:prstGeom>
              <a:blipFill>
                <a:blip r:embed="rId13"/>
                <a:stretch>
                  <a:fillRect/>
                </a:stretch>
              </a:blipFill>
            </p:spPr>
            <p:txBody>
              <a:bodyPr/>
              <a:lstStyle/>
              <a:p>
                <a:r>
                  <a:rPr lang="ja-JP" altLang="en-US">
                    <a:noFill/>
                  </a:rPr>
                  <a:t> </a:t>
                </a:r>
              </a:p>
            </p:txBody>
          </p:sp>
        </mc:Fallback>
      </mc:AlternateContent>
      <p:sp>
        <p:nvSpPr>
          <p:cNvPr id="37" name="円弧 36">
            <a:extLst>
              <a:ext uri="{FF2B5EF4-FFF2-40B4-BE49-F238E27FC236}">
                <a16:creationId xmlns:a16="http://schemas.microsoft.com/office/drawing/2014/main" id="{7E0B90DF-1599-465D-83FE-8A0A8D5C0ACC}"/>
              </a:ext>
            </a:extLst>
          </p:cNvPr>
          <p:cNvSpPr/>
          <p:nvPr/>
        </p:nvSpPr>
        <p:spPr>
          <a:xfrm rot="21228798">
            <a:off x="1800059" y="4019259"/>
            <a:ext cx="387820" cy="556585"/>
          </a:xfrm>
          <a:prstGeom prst="arc">
            <a:avLst>
              <a:gd name="adj1" fmla="val 177550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HG丸ｺﾞｼｯｸM-PRO" panose="020F0600000000000000" pitchFamily="50" charset="-128"/>
            </a:endParaRPr>
          </a:p>
        </p:txBody>
      </p:sp>
      <p:sp>
        <p:nvSpPr>
          <p:cNvPr id="41" name="正方形/長方形 40">
            <a:extLst>
              <a:ext uri="{FF2B5EF4-FFF2-40B4-BE49-F238E27FC236}">
                <a16:creationId xmlns:a16="http://schemas.microsoft.com/office/drawing/2014/main" id="{0FA71B52-5D50-4184-9BAF-48DDD31924B5}"/>
              </a:ext>
            </a:extLst>
          </p:cNvPr>
          <p:cNvSpPr/>
          <p:nvPr/>
        </p:nvSpPr>
        <p:spPr>
          <a:xfrm>
            <a:off x="1020692" y="4260522"/>
            <a:ext cx="877163"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物体Ａ</a:t>
            </a:r>
            <a:endParaRPr lang="ja-JP" altLang="en-US" dirty="0"/>
          </a:p>
        </p:txBody>
      </p:sp>
      <p:sp>
        <p:nvSpPr>
          <p:cNvPr id="45" name="楕円 44">
            <a:extLst>
              <a:ext uri="{FF2B5EF4-FFF2-40B4-BE49-F238E27FC236}">
                <a16:creationId xmlns:a16="http://schemas.microsoft.com/office/drawing/2014/main" id="{FB68EBC1-BBE7-44CD-B6E0-7B8E0C9F9C04}"/>
              </a:ext>
            </a:extLst>
          </p:cNvPr>
          <p:cNvSpPr/>
          <p:nvPr/>
        </p:nvSpPr>
        <p:spPr>
          <a:xfrm>
            <a:off x="1771252" y="4169362"/>
            <a:ext cx="120062" cy="120062"/>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正方形/長方形 1">
                <a:extLst>
                  <a:ext uri="{FF2B5EF4-FFF2-40B4-BE49-F238E27FC236}">
                    <a16:creationId xmlns:a16="http://schemas.microsoft.com/office/drawing/2014/main" id="{490E5EBF-C96E-4A60-AD47-09DDDC168BB1}"/>
                  </a:ext>
                </a:extLst>
              </p:cNvPr>
              <p:cNvSpPr/>
              <p:nvPr/>
            </p:nvSpPr>
            <p:spPr>
              <a:xfrm>
                <a:off x="2126921" y="3886853"/>
                <a:ext cx="44595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2400" b="1" i="1">
                          <a:solidFill>
                            <a:srgbClr val="FF0000"/>
                          </a:solidFill>
                          <a:latin typeface="Cambria Math" panose="02040503050406030204" pitchFamily="18" charset="0"/>
                        </a:rPr>
                        <m:t>𝜽</m:t>
                      </m:r>
                    </m:oMath>
                  </m:oMathPara>
                </a14:m>
                <a:endParaRPr lang="ja-JP" altLang="en-US" sz="2400" dirty="0"/>
              </a:p>
            </p:txBody>
          </p:sp>
        </mc:Choice>
        <mc:Fallback xmlns="">
          <p:sp>
            <p:nvSpPr>
              <p:cNvPr id="2" name="正方形/長方形 1">
                <a:extLst>
                  <a:ext uri="{FF2B5EF4-FFF2-40B4-BE49-F238E27FC236}">
                    <a16:creationId xmlns:a16="http://schemas.microsoft.com/office/drawing/2014/main" id="{490E5EBF-C96E-4A60-AD47-09DDDC168BB1}"/>
                  </a:ext>
                </a:extLst>
              </p:cNvPr>
              <p:cNvSpPr>
                <a:spLocks noRot="1" noChangeAspect="1" noMove="1" noResize="1" noEditPoints="1" noAdjustHandles="1" noChangeArrowheads="1" noChangeShapeType="1" noTextEdit="1"/>
              </p:cNvSpPr>
              <p:nvPr/>
            </p:nvSpPr>
            <p:spPr>
              <a:xfrm>
                <a:off x="2126921" y="3886853"/>
                <a:ext cx="445955" cy="461665"/>
              </a:xfrm>
              <a:prstGeom prst="rect">
                <a:avLst/>
              </a:prstGeom>
              <a:blipFill>
                <a:blip r:embed="rId14"/>
                <a:stretch>
                  <a:fillRect/>
                </a:stretch>
              </a:blipFill>
            </p:spPr>
            <p:txBody>
              <a:bodyPr/>
              <a:lstStyle/>
              <a:p>
                <a:r>
                  <a:rPr lang="ja-JP" altLang="en-US">
                    <a:noFill/>
                  </a:rPr>
                  <a:t> </a:t>
                </a:r>
              </a:p>
            </p:txBody>
          </p:sp>
        </mc:Fallback>
      </mc:AlternateContent>
      <p:sp>
        <p:nvSpPr>
          <p:cNvPr id="48" name="正方形/長方形 47">
            <a:extLst>
              <a:ext uri="{FF2B5EF4-FFF2-40B4-BE49-F238E27FC236}">
                <a16:creationId xmlns:a16="http://schemas.microsoft.com/office/drawing/2014/main" id="{ED34DE4F-F4F9-4DB7-B502-CA00C4E38257}"/>
              </a:ext>
            </a:extLst>
          </p:cNvPr>
          <p:cNvSpPr/>
          <p:nvPr/>
        </p:nvSpPr>
        <p:spPr>
          <a:xfrm>
            <a:off x="2572876" y="4620848"/>
            <a:ext cx="2646878" cy="584775"/>
          </a:xfrm>
          <a:prstGeom prst="rect">
            <a:avLst/>
          </a:prstGeom>
        </p:spPr>
        <p:txBody>
          <a:bodyPr wrap="none">
            <a:spAutoFit/>
          </a:bodyPr>
          <a:lstStyle/>
          <a:p>
            <a:r>
              <a:rPr lang="ja-JP" altLang="en-US" sz="3200" dirty="0">
                <a:solidFill>
                  <a:srgbClr val="000000"/>
                </a:solidFill>
                <a:latin typeface="HG丸ｺﾞｼｯｸM-PRO" panose="020F0600000000000000" pitchFamily="50" charset="-128"/>
                <a:ea typeface="HG丸ｺﾞｼｯｸM-PRO" panose="020F0600000000000000" pitchFamily="50" charset="-128"/>
              </a:rPr>
              <a:t>水平到達距離</a:t>
            </a:r>
            <a:endParaRPr lang="ja-JP" altLang="en-US" sz="3200" dirty="0"/>
          </a:p>
        </p:txBody>
      </p:sp>
      <p:cxnSp>
        <p:nvCxnSpPr>
          <p:cNvPr id="51" name="直線矢印コネクタ 50">
            <a:extLst>
              <a:ext uri="{FF2B5EF4-FFF2-40B4-BE49-F238E27FC236}">
                <a16:creationId xmlns:a16="http://schemas.microsoft.com/office/drawing/2014/main" id="{747336E2-03F8-4262-AB4E-B3243E183AED}"/>
              </a:ext>
            </a:extLst>
          </p:cNvPr>
          <p:cNvCxnSpPr>
            <a:cxnSpLocks/>
          </p:cNvCxnSpPr>
          <p:nvPr/>
        </p:nvCxnSpPr>
        <p:spPr>
          <a:xfrm flipH="1">
            <a:off x="1906342" y="4482040"/>
            <a:ext cx="4247779" cy="0"/>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0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4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４．斜方投射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44</a:t>
            </a:fld>
            <a:endParaRPr kumimoji="1" lang="ja-JP" altLang="en-US"/>
          </a:p>
        </p:txBody>
      </p:sp>
      <mc:AlternateContent xmlns:mc="http://schemas.openxmlformats.org/markup-compatibility/2006" xmlns:a14="http://schemas.microsoft.com/office/drawing/2010/main">
        <mc:Choice Requires="a14">
          <p:sp>
            <p:nvSpPr>
              <p:cNvPr id="8" name="コンテンツ プレースホルダー 2">
                <a:extLst>
                  <a:ext uri="{FF2B5EF4-FFF2-40B4-BE49-F238E27FC236}">
                    <a16:creationId xmlns:a16="http://schemas.microsoft.com/office/drawing/2014/main" id="{4385F0A8-25B1-41F8-979E-0926C082C624}"/>
                  </a:ext>
                </a:extLst>
              </p:cNvPr>
              <p:cNvSpPr txBox="1">
                <a:spLocks/>
              </p:cNvSpPr>
              <p:nvPr/>
            </p:nvSpPr>
            <p:spPr>
              <a:xfrm>
                <a:off x="215153" y="1085288"/>
                <a:ext cx="11528425" cy="587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最高点に達する時間を</a:t>
                </a:r>
                <a14:m>
                  <m:oMath xmlns:m="http://schemas.openxmlformats.org/officeDocument/2006/math">
                    <m:r>
                      <a:rPr lang="en-US" altLang="ja-JP" b="1" i="1">
                        <a:latin typeface="Cambria Math" panose="02040503050406030204" pitchFamily="18" charset="0"/>
                      </a:rPr>
                      <m:t>𝒕</m:t>
                    </m:r>
                  </m:oMath>
                </a14:m>
                <a:r>
                  <a:rPr lang="ja-JP" altLang="en-US" dirty="0"/>
                  <a:t>とすると、</a:t>
                </a:r>
              </a:p>
            </p:txBody>
          </p:sp>
        </mc:Choice>
        <mc:Fallback xmlns="">
          <p:sp>
            <p:nvSpPr>
              <p:cNvPr id="8" name="コンテンツ プレースホルダー 2">
                <a:extLst>
                  <a:ext uri="{FF2B5EF4-FFF2-40B4-BE49-F238E27FC236}">
                    <a16:creationId xmlns:a16="http://schemas.microsoft.com/office/drawing/2014/main" id="{4385F0A8-25B1-41F8-979E-0926C082C624}"/>
                  </a:ext>
                </a:extLst>
              </p:cNvPr>
              <p:cNvSpPr txBox="1">
                <a:spLocks noRot="1" noChangeAspect="1" noMove="1" noResize="1" noEditPoints="1" noAdjustHandles="1" noChangeArrowheads="1" noChangeShapeType="1" noTextEdit="1"/>
              </p:cNvSpPr>
              <p:nvPr/>
            </p:nvSpPr>
            <p:spPr>
              <a:xfrm>
                <a:off x="215153" y="1085288"/>
                <a:ext cx="11528425" cy="587375"/>
              </a:xfrm>
              <a:prstGeom prst="rect">
                <a:avLst/>
              </a:prstGeom>
              <a:blipFill>
                <a:blip r:embed="rId2"/>
                <a:stretch>
                  <a:fillRect l="-1058" t="-21875" b="-625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F6321BF8-D83E-4FA2-A860-F1DB627BD43D}"/>
                  </a:ext>
                </a:extLst>
              </p:cNvPr>
              <p:cNvSpPr/>
              <p:nvPr/>
            </p:nvSpPr>
            <p:spPr>
              <a:xfrm>
                <a:off x="894495" y="1445945"/>
                <a:ext cx="4148636" cy="8987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800" b="1" i="1" smtClean="0">
                              <a:solidFill>
                                <a:schemeClr val="tx1"/>
                              </a:solidFill>
                              <a:latin typeface="Cambria Math" panose="02040503050406030204" pitchFamily="18" charset="0"/>
                            </a:rPr>
                          </m:ctrlPr>
                        </m:sSubPr>
                        <m:e>
                          <m:r>
                            <a:rPr lang="en-US" altLang="ja-JP" sz="4800" b="1" i="1">
                              <a:solidFill>
                                <a:schemeClr val="tx1"/>
                              </a:solidFill>
                              <a:latin typeface="Cambria Math" panose="02040503050406030204" pitchFamily="18" charset="0"/>
                            </a:rPr>
                            <m:t>𝒗</m:t>
                          </m:r>
                        </m:e>
                        <m:sub>
                          <m:r>
                            <a:rPr lang="en-US" altLang="ja-JP" sz="4800" b="1" i="1" smtClean="0">
                              <a:solidFill>
                                <a:schemeClr val="tx1"/>
                              </a:solidFill>
                              <a:latin typeface="Cambria Math" panose="02040503050406030204" pitchFamily="18" charset="0"/>
                            </a:rPr>
                            <m:t>𝒚</m:t>
                          </m:r>
                        </m:sub>
                      </m:sSub>
                      <m:r>
                        <a:rPr lang="en-US" altLang="ja-JP" sz="4800" b="1" i="1">
                          <a:solidFill>
                            <a:schemeClr val="tx1"/>
                          </a:solidFill>
                          <a:latin typeface="Cambria Math" panose="02040503050406030204" pitchFamily="18" charset="0"/>
                        </a:rPr>
                        <m:t>=</m:t>
                      </m:r>
                      <m:sSub>
                        <m:sSubPr>
                          <m:ctrlPr>
                            <a:rPr lang="en-US" altLang="ja-JP" sz="4800" b="1" i="1">
                              <a:solidFill>
                                <a:schemeClr val="tx1"/>
                              </a:solidFill>
                              <a:latin typeface="Cambria Math" panose="02040503050406030204" pitchFamily="18" charset="0"/>
                            </a:rPr>
                          </m:ctrlPr>
                        </m:sSubPr>
                        <m:e>
                          <m:r>
                            <a:rPr lang="en-US" altLang="ja-JP" sz="4800" b="1" i="1">
                              <a:solidFill>
                                <a:schemeClr val="tx1"/>
                              </a:solidFill>
                              <a:latin typeface="Cambria Math" panose="02040503050406030204" pitchFamily="18" charset="0"/>
                            </a:rPr>
                            <m:t>𝒗</m:t>
                          </m:r>
                        </m:e>
                        <m:sub>
                          <m:r>
                            <a:rPr lang="en-US" altLang="ja-JP" sz="4800" b="1" i="1">
                              <a:solidFill>
                                <a:schemeClr val="tx1"/>
                              </a:solidFill>
                              <a:latin typeface="Cambria Math" panose="02040503050406030204" pitchFamily="18" charset="0"/>
                            </a:rPr>
                            <m:t>𝟎</m:t>
                          </m:r>
                          <m:r>
                            <a:rPr lang="en-US" altLang="ja-JP" sz="4800" b="1" i="1" smtClean="0">
                              <a:solidFill>
                                <a:schemeClr val="tx1"/>
                              </a:solidFill>
                              <a:latin typeface="Cambria Math" panose="02040503050406030204" pitchFamily="18" charset="0"/>
                            </a:rPr>
                            <m:t>𝒚</m:t>
                          </m:r>
                        </m:sub>
                      </m:sSub>
                      <m:r>
                        <a:rPr lang="en-US" altLang="ja-JP" sz="4800" b="1" i="1">
                          <a:solidFill>
                            <a:schemeClr val="tx1"/>
                          </a:solidFill>
                          <a:latin typeface="Cambria Math" panose="02040503050406030204" pitchFamily="18" charset="0"/>
                        </a:rPr>
                        <m:t>+</m:t>
                      </m:r>
                      <m:r>
                        <a:rPr lang="en-US" altLang="ja-JP" sz="4800" b="1" i="1">
                          <a:solidFill>
                            <a:schemeClr val="tx1"/>
                          </a:solidFill>
                          <a:latin typeface="Cambria Math" panose="02040503050406030204" pitchFamily="18" charset="0"/>
                        </a:rPr>
                        <m:t>𝒂𝒕</m:t>
                      </m:r>
                    </m:oMath>
                  </m:oMathPara>
                </a14:m>
                <a:endParaRPr lang="ja-JP" altLang="en-US" sz="4800" b="1"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9" name="正方形/長方形 8">
                <a:extLst>
                  <a:ext uri="{FF2B5EF4-FFF2-40B4-BE49-F238E27FC236}">
                    <a16:creationId xmlns:a16="http://schemas.microsoft.com/office/drawing/2014/main" id="{F6321BF8-D83E-4FA2-A860-F1DB627BD43D}"/>
                  </a:ext>
                </a:extLst>
              </p:cNvPr>
              <p:cNvSpPr>
                <a:spLocks noRot="1" noChangeAspect="1" noMove="1" noResize="1" noEditPoints="1" noAdjustHandles="1" noChangeArrowheads="1" noChangeShapeType="1" noTextEdit="1"/>
              </p:cNvSpPr>
              <p:nvPr/>
            </p:nvSpPr>
            <p:spPr>
              <a:xfrm>
                <a:off x="894495" y="1445945"/>
                <a:ext cx="4148636" cy="898772"/>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654E61F9-F687-49B3-BCE3-3F674C72A7F6}"/>
                  </a:ext>
                </a:extLst>
              </p:cNvPr>
              <p:cNvSpPr/>
              <p:nvPr/>
            </p:nvSpPr>
            <p:spPr>
              <a:xfrm>
                <a:off x="930638" y="2344717"/>
                <a:ext cx="4939044"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800" b="1" i="1" smtClean="0">
                          <a:solidFill>
                            <a:srgbClr val="FF0000"/>
                          </a:solidFill>
                          <a:latin typeface="Cambria Math" panose="02040503050406030204" pitchFamily="18" charset="0"/>
                        </a:rPr>
                        <m:t>𝟎</m:t>
                      </m:r>
                      <m:r>
                        <a:rPr lang="en-US" altLang="ja-JP" sz="4800" b="1" i="1" smtClean="0">
                          <a:solidFill>
                            <a:srgbClr val="FF0000"/>
                          </a:solidFill>
                          <a:latin typeface="Cambria Math" panose="02040503050406030204" pitchFamily="18" charset="0"/>
                        </a:rPr>
                        <m:t>=</m:t>
                      </m:r>
                      <m:sSub>
                        <m:sSubPr>
                          <m:ctrlPr>
                            <a:rPr lang="en-US" altLang="ja-JP" sz="4800" b="1" i="1">
                              <a:solidFill>
                                <a:srgbClr val="FF0000"/>
                              </a:solidFill>
                              <a:latin typeface="Cambria Math" panose="02040503050406030204" pitchFamily="18" charset="0"/>
                            </a:rPr>
                          </m:ctrlPr>
                        </m:sSubPr>
                        <m:e>
                          <m:r>
                            <a:rPr lang="en-US" altLang="ja-JP" sz="4800" b="1" i="1">
                              <a:solidFill>
                                <a:srgbClr val="FF0000"/>
                              </a:solidFill>
                              <a:latin typeface="Cambria Math" panose="02040503050406030204" pitchFamily="18" charset="0"/>
                            </a:rPr>
                            <m:t>𝒗</m:t>
                          </m:r>
                        </m:e>
                        <m:sub>
                          <m:r>
                            <a:rPr lang="en-US" altLang="ja-JP" sz="4800" b="1" i="1">
                              <a:solidFill>
                                <a:srgbClr val="FF0000"/>
                              </a:solidFill>
                              <a:latin typeface="Cambria Math" panose="02040503050406030204" pitchFamily="18" charset="0"/>
                            </a:rPr>
                            <m:t>𝟎</m:t>
                          </m:r>
                        </m:sub>
                      </m:sSub>
                      <m:r>
                        <a:rPr lang="en-US" altLang="ja-JP" sz="4800" b="1" i="1">
                          <a:solidFill>
                            <a:srgbClr val="FF0000"/>
                          </a:solidFill>
                          <a:latin typeface="Cambria Math" panose="02040503050406030204" pitchFamily="18" charset="0"/>
                        </a:rPr>
                        <m:t>𝒔𝒊𝒏</m:t>
                      </m:r>
                      <m:r>
                        <a:rPr lang="ja-JP" altLang="en-US" sz="4800" b="1" i="1">
                          <a:solidFill>
                            <a:srgbClr val="FF0000"/>
                          </a:solidFill>
                          <a:latin typeface="Cambria Math" panose="02040503050406030204" pitchFamily="18" charset="0"/>
                        </a:rPr>
                        <m:t>𝜽</m:t>
                      </m:r>
                      <m:r>
                        <a:rPr lang="en-US" altLang="ja-JP" sz="4800" b="1" i="1" smtClean="0">
                          <a:solidFill>
                            <a:srgbClr val="FF0000"/>
                          </a:solidFill>
                          <a:latin typeface="Cambria Math" panose="02040503050406030204" pitchFamily="18" charset="0"/>
                        </a:rPr>
                        <m:t>−</m:t>
                      </m:r>
                      <m:r>
                        <a:rPr lang="en-US" altLang="ja-JP" sz="4800" b="1" i="1" smtClean="0">
                          <a:solidFill>
                            <a:srgbClr val="FF0000"/>
                          </a:solidFill>
                          <a:latin typeface="Cambria Math" panose="02040503050406030204" pitchFamily="18" charset="0"/>
                        </a:rPr>
                        <m:t>𝒈𝒕</m:t>
                      </m:r>
                    </m:oMath>
                  </m:oMathPara>
                </a14:m>
                <a:endParaRPr lang="ja-JP" altLang="en-US" sz="4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0" name="正方形/長方形 9">
                <a:extLst>
                  <a:ext uri="{FF2B5EF4-FFF2-40B4-BE49-F238E27FC236}">
                    <a16:creationId xmlns:a16="http://schemas.microsoft.com/office/drawing/2014/main" id="{654E61F9-F687-49B3-BCE3-3F674C72A7F6}"/>
                  </a:ext>
                </a:extLst>
              </p:cNvPr>
              <p:cNvSpPr>
                <a:spLocks noRot="1" noChangeAspect="1" noMove="1" noResize="1" noEditPoints="1" noAdjustHandles="1" noChangeArrowheads="1" noChangeShapeType="1" noTextEdit="1"/>
              </p:cNvSpPr>
              <p:nvPr/>
            </p:nvSpPr>
            <p:spPr>
              <a:xfrm>
                <a:off x="930638" y="2344717"/>
                <a:ext cx="4939044" cy="830997"/>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4DF3B3A9-38CB-4455-AE27-75218D948ECB}"/>
                  </a:ext>
                </a:extLst>
              </p:cNvPr>
              <p:cNvSpPr/>
              <p:nvPr/>
            </p:nvSpPr>
            <p:spPr>
              <a:xfrm>
                <a:off x="5905825" y="2151438"/>
                <a:ext cx="3735125" cy="14889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1" smtClean="0">
                          <a:solidFill>
                            <a:srgbClr val="FF0000"/>
                          </a:solidFill>
                          <a:latin typeface="Cambria Math" panose="02040503050406030204" pitchFamily="18" charset="0"/>
                          <a:ea typeface="Cambria Math" panose="02040503050406030204" pitchFamily="18" charset="0"/>
                        </a:rPr>
                        <m:t>→</m:t>
                      </m:r>
                      <m:r>
                        <a:rPr lang="en-US" altLang="ja-JP" sz="4400" b="1" i="1" smtClean="0">
                          <a:solidFill>
                            <a:srgbClr val="FF0000"/>
                          </a:solidFill>
                          <a:latin typeface="Cambria Math" panose="02040503050406030204" pitchFamily="18" charset="0"/>
                          <a:ea typeface="Cambria Math" panose="02040503050406030204" pitchFamily="18" charset="0"/>
                        </a:rPr>
                        <m:t>𝒕</m:t>
                      </m:r>
                      <m:r>
                        <a:rPr lang="en-US" altLang="ja-JP" sz="4400" b="1" i="1" smtClean="0">
                          <a:solidFill>
                            <a:srgbClr val="FF0000"/>
                          </a:solidFill>
                          <a:latin typeface="Cambria Math" panose="02040503050406030204" pitchFamily="18" charset="0"/>
                        </a:rPr>
                        <m:t>=</m:t>
                      </m:r>
                      <m:f>
                        <m:fPr>
                          <m:ctrlPr>
                            <a:rPr lang="en-US" altLang="ja-JP" sz="4400" b="1" i="1" smtClean="0">
                              <a:solidFill>
                                <a:srgbClr val="FF0000"/>
                              </a:solidFill>
                              <a:latin typeface="Cambria Math" panose="02040503050406030204" pitchFamily="18" charset="0"/>
                            </a:rPr>
                          </m:ctrlPr>
                        </m:fPr>
                        <m:num>
                          <m:sSub>
                            <m:sSubPr>
                              <m:ctrlPr>
                                <a:rPr lang="en-US" altLang="ja-JP" sz="4400" b="1" i="1">
                                  <a:solidFill>
                                    <a:srgbClr val="FF0000"/>
                                  </a:solidFill>
                                  <a:latin typeface="Cambria Math" panose="02040503050406030204" pitchFamily="18" charset="0"/>
                                </a:rPr>
                              </m:ctrlPr>
                            </m:sSubPr>
                            <m:e>
                              <m:r>
                                <a:rPr lang="en-US" altLang="ja-JP" sz="4400" b="1" i="1">
                                  <a:solidFill>
                                    <a:srgbClr val="FF0000"/>
                                  </a:solidFill>
                                  <a:latin typeface="Cambria Math" panose="02040503050406030204" pitchFamily="18" charset="0"/>
                                </a:rPr>
                                <m:t>𝒗</m:t>
                              </m:r>
                            </m:e>
                            <m:sub>
                              <m:r>
                                <a:rPr lang="en-US" altLang="ja-JP" sz="4400" b="1" i="1">
                                  <a:solidFill>
                                    <a:srgbClr val="FF0000"/>
                                  </a:solidFill>
                                  <a:latin typeface="Cambria Math" panose="02040503050406030204" pitchFamily="18" charset="0"/>
                                </a:rPr>
                                <m:t>𝟎</m:t>
                              </m:r>
                            </m:sub>
                          </m:sSub>
                          <m:r>
                            <a:rPr lang="en-US" altLang="ja-JP" sz="4400" b="1" i="1">
                              <a:solidFill>
                                <a:srgbClr val="FF0000"/>
                              </a:solidFill>
                              <a:latin typeface="Cambria Math" panose="02040503050406030204" pitchFamily="18" charset="0"/>
                            </a:rPr>
                            <m:t>𝒔𝒊𝒏</m:t>
                          </m:r>
                          <m:r>
                            <a:rPr lang="ja-JP" altLang="en-US" sz="4400" b="1" i="1">
                              <a:solidFill>
                                <a:srgbClr val="FF0000"/>
                              </a:solidFill>
                              <a:latin typeface="Cambria Math" panose="02040503050406030204" pitchFamily="18" charset="0"/>
                            </a:rPr>
                            <m:t>𝜽</m:t>
                          </m:r>
                        </m:num>
                        <m:den>
                          <m:r>
                            <a:rPr lang="en-US" altLang="ja-JP" sz="4400" b="1" i="1" smtClean="0">
                              <a:solidFill>
                                <a:srgbClr val="FF0000"/>
                              </a:solidFill>
                              <a:latin typeface="Cambria Math" panose="02040503050406030204" pitchFamily="18" charset="0"/>
                            </a:rPr>
                            <m:t>𝒈</m:t>
                          </m:r>
                        </m:den>
                      </m:f>
                    </m:oMath>
                  </m:oMathPara>
                </a14:m>
                <a:endParaRPr lang="ja-JP" altLang="en-US" sz="4400" dirty="0">
                  <a:solidFill>
                    <a:srgbClr val="FF0000"/>
                  </a:solidFill>
                  <a:ea typeface="HG丸ｺﾞｼｯｸM-PRO" panose="020F0600000000000000" pitchFamily="50" charset="-128"/>
                </a:endParaRPr>
              </a:p>
            </p:txBody>
          </p:sp>
        </mc:Choice>
        <mc:Fallback xmlns="">
          <p:sp>
            <p:nvSpPr>
              <p:cNvPr id="11" name="正方形/長方形 10">
                <a:extLst>
                  <a:ext uri="{FF2B5EF4-FFF2-40B4-BE49-F238E27FC236}">
                    <a16:creationId xmlns:a16="http://schemas.microsoft.com/office/drawing/2014/main" id="{4DF3B3A9-38CB-4455-AE27-75218D948ECB}"/>
                  </a:ext>
                </a:extLst>
              </p:cNvPr>
              <p:cNvSpPr>
                <a:spLocks noRot="1" noChangeAspect="1" noMove="1" noResize="1" noEditPoints="1" noAdjustHandles="1" noChangeArrowheads="1" noChangeShapeType="1" noTextEdit="1"/>
              </p:cNvSpPr>
              <p:nvPr/>
            </p:nvSpPr>
            <p:spPr>
              <a:xfrm>
                <a:off x="5905825" y="2151438"/>
                <a:ext cx="3735125" cy="1488934"/>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2AAD4002-260D-40E7-BD37-07424F190145}"/>
                  </a:ext>
                </a:extLst>
              </p:cNvPr>
              <p:cNvSpPr/>
              <p:nvPr/>
            </p:nvSpPr>
            <p:spPr>
              <a:xfrm>
                <a:off x="538279" y="4316463"/>
                <a:ext cx="11705127" cy="13537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rPr>
                        <m:t>𝒙</m:t>
                      </m:r>
                      <m:r>
                        <a:rPr lang="en-US" altLang="ja-JP" sz="3600" b="1" i="1">
                          <a:solidFill>
                            <a:srgbClr val="FF0000"/>
                          </a:solidFill>
                          <a:latin typeface="Cambria Math" panose="02040503050406030204" pitchFamily="18" charset="0"/>
                        </a:rPr>
                        <m:t>=</m:t>
                      </m:r>
                      <m:sSub>
                        <m:sSubPr>
                          <m:ctrlPr>
                            <a:rPr lang="en-US" altLang="ja-JP" sz="3600" b="1" i="1">
                              <a:solidFill>
                                <a:srgbClr val="FF0000"/>
                              </a:solidFill>
                              <a:latin typeface="Cambria Math" panose="02040503050406030204" pitchFamily="18" charset="0"/>
                            </a:rPr>
                          </m:ctrlPr>
                        </m:sSubPr>
                        <m:e>
                          <m:r>
                            <a:rPr lang="en-US" altLang="ja-JP" sz="3600" b="1" i="1">
                              <a:solidFill>
                                <a:srgbClr val="FF0000"/>
                              </a:solidFill>
                              <a:latin typeface="Cambria Math" panose="02040503050406030204" pitchFamily="18" charset="0"/>
                            </a:rPr>
                            <m:t>𝒗</m:t>
                          </m:r>
                        </m:e>
                        <m:sub>
                          <m:r>
                            <a:rPr lang="en-US" altLang="ja-JP" sz="3600" b="1" i="1">
                              <a:solidFill>
                                <a:srgbClr val="FF0000"/>
                              </a:solidFill>
                              <a:latin typeface="Cambria Math" panose="02040503050406030204" pitchFamily="18" charset="0"/>
                            </a:rPr>
                            <m:t>𝟎</m:t>
                          </m:r>
                        </m:sub>
                      </m:sSub>
                      <m:r>
                        <a:rPr lang="en-US" altLang="ja-JP" sz="3600" b="1" i="1" smtClean="0">
                          <a:solidFill>
                            <a:srgbClr val="FF0000"/>
                          </a:solidFill>
                          <a:latin typeface="Cambria Math" panose="02040503050406030204" pitchFamily="18" charset="0"/>
                        </a:rPr>
                        <m:t>𝒄𝒐𝒔</m:t>
                      </m:r>
                      <m:r>
                        <a:rPr lang="ja-JP" altLang="en-US" sz="3600" b="1" i="1">
                          <a:solidFill>
                            <a:srgbClr val="FF0000"/>
                          </a:solidFill>
                          <a:latin typeface="Cambria Math" panose="02040503050406030204" pitchFamily="18" charset="0"/>
                        </a:rPr>
                        <m:t>𝜽</m:t>
                      </m:r>
                      <m:r>
                        <a:rPr lang="en-US" altLang="ja-JP" sz="3600" b="1" i="1">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𝟐</m:t>
                      </m:r>
                      <m:r>
                        <a:rPr lang="en-US" altLang="ja-JP" sz="3600" b="1" i="1" smtClean="0">
                          <a:solidFill>
                            <a:srgbClr val="FF0000"/>
                          </a:solidFill>
                          <a:latin typeface="Cambria Math" panose="02040503050406030204" pitchFamily="18" charset="0"/>
                        </a:rPr>
                        <m:t>𝒕</m:t>
                      </m:r>
                      <m:r>
                        <a:rPr lang="en-US" altLang="ja-JP" sz="3600" b="1" i="1" smtClean="0">
                          <a:solidFill>
                            <a:srgbClr val="FF0000"/>
                          </a:solidFill>
                          <a:latin typeface="Cambria Math" panose="02040503050406030204" pitchFamily="18" charset="0"/>
                        </a:rPr>
                        <m:t>=</m:t>
                      </m:r>
                      <m:sSub>
                        <m:sSubPr>
                          <m:ctrlPr>
                            <a:rPr lang="en-US" altLang="ja-JP" sz="3600" b="1" i="1">
                              <a:solidFill>
                                <a:srgbClr val="FF0000"/>
                              </a:solidFill>
                              <a:latin typeface="Cambria Math" panose="02040503050406030204" pitchFamily="18" charset="0"/>
                            </a:rPr>
                          </m:ctrlPr>
                        </m:sSubPr>
                        <m:e>
                          <m:r>
                            <a:rPr lang="en-US" altLang="ja-JP" sz="3600" b="1" i="1">
                              <a:solidFill>
                                <a:srgbClr val="FF0000"/>
                              </a:solidFill>
                              <a:latin typeface="Cambria Math" panose="02040503050406030204" pitchFamily="18" charset="0"/>
                            </a:rPr>
                            <m:t>𝒗</m:t>
                          </m:r>
                        </m:e>
                        <m:sub>
                          <m:r>
                            <a:rPr lang="en-US" altLang="ja-JP" sz="3600" b="1" i="1">
                              <a:solidFill>
                                <a:srgbClr val="FF0000"/>
                              </a:solidFill>
                              <a:latin typeface="Cambria Math" panose="02040503050406030204" pitchFamily="18" charset="0"/>
                            </a:rPr>
                            <m:t>𝟎</m:t>
                          </m:r>
                        </m:sub>
                      </m:sSub>
                      <m:r>
                        <a:rPr lang="en-US" altLang="ja-JP" sz="3600" b="1" i="1">
                          <a:solidFill>
                            <a:srgbClr val="FF0000"/>
                          </a:solidFill>
                          <a:latin typeface="Cambria Math" panose="02040503050406030204" pitchFamily="18" charset="0"/>
                        </a:rPr>
                        <m:t>𝒄𝒐𝒔</m:t>
                      </m:r>
                      <m:r>
                        <a:rPr lang="ja-JP" altLang="en-US" sz="3600" b="1" i="1">
                          <a:solidFill>
                            <a:srgbClr val="FF0000"/>
                          </a:solidFill>
                          <a:latin typeface="Cambria Math" panose="02040503050406030204" pitchFamily="18" charset="0"/>
                        </a:rPr>
                        <m:t>𝜽</m:t>
                      </m:r>
                      <m:r>
                        <a:rPr lang="en-US" altLang="ja-JP" sz="3600" b="1" i="1">
                          <a:solidFill>
                            <a:srgbClr val="FF0000"/>
                          </a:solidFill>
                          <a:latin typeface="Cambria Math" panose="02040503050406030204" pitchFamily="18" charset="0"/>
                        </a:rPr>
                        <m:t>×</m:t>
                      </m:r>
                      <m:f>
                        <m:fPr>
                          <m:ctrlPr>
                            <a:rPr lang="en-US" altLang="ja-JP" sz="3600" b="1" i="1">
                              <a:solidFill>
                                <a:srgbClr val="FF0000"/>
                              </a:solidFill>
                              <a:latin typeface="Cambria Math" panose="02040503050406030204" pitchFamily="18" charset="0"/>
                            </a:rPr>
                          </m:ctrlPr>
                        </m:fPr>
                        <m:num>
                          <m:sSub>
                            <m:sSubPr>
                              <m:ctrlPr>
                                <a:rPr lang="en-US" altLang="ja-JP" sz="3600" b="1" i="1">
                                  <a:solidFill>
                                    <a:srgbClr val="FF0000"/>
                                  </a:solidFill>
                                  <a:latin typeface="Cambria Math" panose="02040503050406030204" pitchFamily="18" charset="0"/>
                                </a:rPr>
                              </m:ctrlPr>
                            </m:sSubPr>
                            <m:e>
                              <m:r>
                                <a:rPr lang="en-US" altLang="ja-JP" sz="3600" b="1" i="1" smtClean="0">
                                  <a:solidFill>
                                    <a:srgbClr val="FF0000"/>
                                  </a:solidFill>
                                  <a:latin typeface="Cambria Math" panose="02040503050406030204" pitchFamily="18" charset="0"/>
                                </a:rPr>
                                <m:t>𝟐</m:t>
                              </m:r>
                              <m:r>
                                <a:rPr lang="en-US" altLang="ja-JP" sz="3600" b="1" i="1">
                                  <a:solidFill>
                                    <a:srgbClr val="FF0000"/>
                                  </a:solidFill>
                                  <a:latin typeface="Cambria Math" panose="02040503050406030204" pitchFamily="18" charset="0"/>
                                </a:rPr>
                                <m:t>𝒗</m:t>
                              </m:r>
                            </m:e>
                            <m:sub>
                              <m:r>
                                <a:rPr lang="en-US" altLang="ja-JP" sz="3600" b="1" i="1">
                                  <a:solidFill>
                                    <a:srgbClr val="FF0000"/>
                                  </a:solidFill>
                                  <a:latin typeface="Cambria Math" panose="02040503050406030204" pitchFamily="18" charset="0"/>
                                </a:rPr>
                                <m:t>𝟎</m:t>
                              </m:r>
                            </m:sub>
                          </m:sSub>
                          <m:r>
                            <a:rPr lang="en-US" altLang="ja-JP" sz="3600" b="1" i="1">
                              <a:solidFill>
                                <a:srgbClr val="FF0000"/>
                              </a:solidFill>
                              <a:latin typeface="Cambria Math" panose="02040503050406030204" pitchFamily="18" charset="0"/>
                            </a:rPr>
                            <m:t>𝒔𝒊𝒏</m:t>
                          </m:r>
                          <m:r>
                            <a:rPr lang="ja-JP" altLang="en-US" sz="3600" b="1" i="1">
                              <a:solidFill>
                                <a:srgbClr val="FF0000"/>
                              </a:solidFill>
                              <a:latin typeface="Cambria Math" panose="02040503050406030204" pitchFamily="18" charset="0"/>
                            </a:rPr>
                            <m:t>𝜽</m:t>
                          </m:r>
                        </m:num>
                        <m:den>
                          <m:r>
                            <a:rPr lang="en-US" altLang="ja-JP" sz="3600" b="1" i="1">
                              <a:solidFill>
                                <a:srgbClr val="FF0000"/>
                              </a:solidFill>
                              <a:latin typeface="Cambria Math" panose="02040503050406030204" pitchFamily="18" charset="0"/>
                            </a:rPr>
                            <m:t>𝒈</m:t>
                          </m:r>
                        </m:den>
                      </m:f>
                      <m:r>
                        <a:rPr lang="en-US" altLang="ja-JP" sz="3600" b="1" i="1" smtClean="0">
                          <a:solidFill>
                            <a:srgbClr val="FF0000"/>
                          </a:solidFill>
                          <a:latin typeface="Cambria Math" panose="02040503050406030204" pitchFamily="18" charset="0"/>
                        </a:rPr>
                        <m:t>=</m:t>
                      </m:r>
                      <m:f>
                        <m:fPr>
                          <m:ctrlPr>
                            <a:rPr lang="en-US" altLang="ja-JP" sz="3600" b="1" i="1">
                              <a:solidFill>
                                <a:srgbClr val="FF0000"/>
                              </a:solidFill>
                              <a:latin typeface="Cambria Math" panose="02040503050406030204" pitchFamily="18" charset="0"/>
                            </a:rPr>
                          </m:ctrlPr>
                        </m:fPr>
                        <m:num>
                          <m:sSup>
                            <m:sSupPr>
                              <m:ctrlPr>
                                <a:rPr lang="en-US" altLang="ja-JP" sz="3600" b="1" i="1" smtClean="0">
                                  <a:solidFill>
                                    <a:srgbClr val="FF0000"/>
                                  </a:solidFill>
                                  <a:latin typeface="Cambria Math" panose="02040503050406030204" pitchFamily="18" charset="0"/>
                                </a:rPr>
                              </m:ctrlPr>
                            </m:sSupPr>
                            <m:e>
                              <m:sSub>
                                <m:sSubPr>
                                  <m:ctrlPr>
                                    <a:rPr lang="en-US" altLang="ja-JP" sz="3600" b="1" i="1">
                                      <a:solidFill>
                                        <a:srgbClr val="FF0000"/>
                                      </a:solidFill>
                                      <a:latin typeface="Cambria Math" panose="02040503050406030204" pitchFamily="18" charset="0"/>
                                    </a:rPr>
                                  </m:ctrlPr>
                                </m:sSubPr>
                                <m:e>
                                  <m:r>
                                    <a:rPr lang="en-US" altLang="ja-JP" sz="3600" b="1" i="1" smtClean="0">
                                      <a:solidFill>
                                        <a:srgbClr val="FF0000"/>
                                      </a:solidFill>
                                      <a:latin typeface="Cambria Math" panose="02040503050406030204" pitchFamily="18" charset="0"/>
                                    </a:rPr>
                                    <m:t>𝟐</m:t>
                                  </m:r>
                                  <m:r>
                                    <a:rPr lang="en-US" altLang="ja-JP" sz="3600" b="1" i="1">
                                      <a:solidFill>
                                        <a:srgbClr val="FF0000"/>
                                      </a:solidFill>
                                      <a:latin typeface="Cambria Math" panose="02040503050406030204" pitchFamily="18" charset="0"/>
                                    </a:rPr>
                                    <m:t>𝒗</m:t>
                                  </m:r>
                                </m:e>
                                <m:sub>
                                  <m:r>
                                    <a:rPr lang="en-US" altLang="ja-JP" sz="3600" b="1" i="1">
                                      <a:solidFill>
                                        <a:srgbClr val="FF0000"/>
                                      </a:solidFill>
                                      <a:latin typeface="Cambria Math" panose="02040503050406030204" pitchFamily="18" charset="0"/>
                                    </a:rPr>
                                    <m:t>𝟎</m:t>
                                  </m:r>
                                </m:sub>
                              </m:sSub>
                            </m:e>
                            <m:sup>
                              <m:r>
                                <a:rPr lang="en-US" altLang="ja-JP" sz="3600" b="1" i="1" smtClean="0">
                                  <a:solidFill>
                                    <a:srgbClr val="FF0000"/>
                                  </a:solidFill>
                                  <a:latin typeface="Cambria Math" panose="02040503050406030204" pitchFamily="18" charset="0"/>
                                </a:rPr>
                                <m:t>𝟐</m:t>
                              </m:r>
                            </m:sup>
                          </m:sSup>
                          <m:r>
                            <a:rPr lang="en-US" altLang="ja-JP" sz="3600" b="1" i="1">
                              <a:solidFill>
                                <a:srgbClr val="FF0000"/>
                              </a:solidFill>
                              <a:latin typeface="Cambria Math" panose="02040503050406030204" pitchFamily="18" charset="0"/>
                            </a:rPr>
                            <m:t>𝒔𝒊𝒏</m:t>
                          </m:r>
                          <m:r>
                            <a:rPr lang="ja-JP" altLang="en-US" sz="3600" b="1" i="1">
                              <a:solidFill>
                                <a:srgbClr val="FF0000"/>
                              </a:solidFill>
                              <a:latin typeface="Cambria Math" panose="02040503050406030204" pitchFamily="18" charset="0"/>
                            </a:rPr>
                            <m:t>𝜽</m:t>
                          </m:r>
                          <m:r>
                            <a:rPr lang="en-US" altLang="ja-JP" sz="3600" b="1" i="1" smtClean="0">
                              <a:solidFill>
                                <a:srgbClr val="FF0000"/>
                              </a:solidFill>
                              <a:latin typeface="Cambria Math" panose="02040503050406030204" pitchFamily="18" charset="0"/>
                            </a:rPr>
                            <m:t>𝒄𝒐𝒔</m:t>
                          </m:r>
                          <m:r>
                            <a:rPr lang="ja-JP" altLang="en-US" sz="3600" b="1" i="1">
                              <a:solidFill>
                                <a:srgbClr val="FF0000"/>
                              </a:solidFill>
                              <a:latin typeface="Cambria Math" panose="02040503050406030204" pitchFamily="18" charset="0"/>
                            </a:rPr>
                            <m:t>𝜽</m:t>
                          </m:r>
                        </m:num>
                        <m:den>
                          <m:r>
                            <a:rPr lang="en-US" altLang="ja-JP" sz="3600" b="1" i="1">
                              <a:solidFill>
                                <a:srgbClr val="FF0000"/>
                              </a:solidFill>
                              <a:latin typeface="Cambria Math" panose="02040503050406030204" pitchFamily="18" charset="0"/>
                            </a:rPr>
                            <m:t>𝒈</m:t>
                          </m:r>
                        </m:den>
                      </m:f>
                    </m:oMath>
                  </m:oMathPara>
                </a14:m>
                <a:endParaRPr lang="ja-JP" altLang="en-US" sz="3600" dirty="0">
                  <a:solidFill>
                    <a:srgbClr val="FF0000"/>
                  </a:solidFill>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2AAD4002-260D-40E7-BD37-07424F190145}"/>
                  </a:ext>
                </a:extLst>
              </p:cNvPr>
              <p:cNvSpPr>
                <a:spLocks noRot="1" noChangeAspect="1" noMove="1" noResize="1" noEditPoints="1" noAdjustHandles="1" noChangeArrowheads="1" noChangeShapeType="1" noTextEdit="1"/>
              </p:cNvSpPr>
              <p:nvPr/>
            </p:nvSpPr>
            <p:spPr>
              <a:xfrm>
                <a:off x="538279" y="4316463"/>
                <a:ext cx="11705127" cy="1353769"/>
              </a:xfrm>
              <a:prstGeom prst="rect">
                <a:avLst/>
              </a:prstGeom>
              <a:blipFill>
                <a:blip r:embed="rId6"/>
                <a:stretch>
                  <a:fillRect/>
                </a:stretch>
              </a:blipFill>
            </p:spPr>
            <p:txBody>
              <a:bodyPr/>
              <a:lstStyle/>
              <a:p>
                <a:r>
                  <a:rPr lang="ja-JP" altLang="en-US">
                    <a:noFill/>
                  </a:rPr>
                  <a:t> </a:t>
                </a:r>
              </a:p>
            </p:txBody>
          </p:sp>
        </mc:Fallback>
      </mc:AlternateContent>
      <p:sp>
        <p:nvSpPr>
          <p:cNvPr id="13" name="コンテンツ プレースホルダー 2">
            <a:extLst>
              <a:ext uri="{FF2B5EF4-FFF2-40B4-BE49-F238E27FC236}">
                <a16:creationId xmlns:a16="http://schemas.microsoft.com/office/drawing/2014/main" id="{88D8A8BF-7E7E-4E28-B2F0-93D08C17F491}"/>
              </a:ext>
            </a:extLst>
          </p:cNvPr>
          <p:cNvSpPr txBox="1">
            <a:spLocks/>
          </p:cNvSpPr>
          <p:nvPr/>
        </p:nvSpPr>
        <p:spPr>
          <a:xfrm>
            <a:off x="615443" y="4018997"/>
            <a:ext cx="11529349" cy="587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ea typeface="HG丸ｺﾞｼｯｸM-PRO" panose="020F0600000000000000" pitchFamily="50" charset="-128"/>
              </a:rPr>
              <a:t>水平到達距離は、</a:t>
            </a:r>
          </a:p>
        </p:txBody>
      </p:sp>
    </p:spTree>
    <p:extLst>
      <p:ext uri="{BB962C8B-B14F-4D97-AF65-F5344CB8AC3E}">
        <p14:creationId xmlns:p14="http://schemas.microsoft.com/office/powerpoint/2010/main" val="33945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４．斜方投射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45</a:t>
            </a:fld>
            <a:endParaRPr kumimoji="1" lang="ja-JP" altLang="en-US"/>
          </a:p>
        </p:txBody>
      </p:sp>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F70B597D-4012-4F43-92F5-AFB889BD93C1}"/>
                  </a:ext>
                </a:extLst>
              </p:cNvPr>
              <p:cNvSpPr/>
              <p:nvPr/>
            </p:nvSpPr>
            <p:spPr>
              <a:xfrm>
                <a:off x="1012261" y="1929559"/>
                <a:ext cx="4161588" cy="13537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chemeClr val="tx1"/>
                          </a:solidFill>
                          <a:latin typeface="Cambria Math" panose="02040503050406030204" pitchFamily="18" charset="0"/>
                        </a:rPr>
                        <m:t>𝒙</m:t>
                      </m:r>
                      <m:r>
                        <a:rPr lang="en-US" altLang="ja-JP" sz="3600" b="1" i="1">
                          <a:solidFill>
                            <a:schemeClr val="tx1"/>
                          </a:solidFill>
                          <a:latin typeface="Cambria Math" panose="02040503050406030204" pitchFamily="18" charset="0"/>
                        </a:rPr>
                        <m:t>=</m:t>
                      </m:r>
                      <m:f>
                        <m:fPr>
                          <m:ctrlPr>
                            <a:rPr lang="en-US" altLang="ja-JP" sz="3600" b="1" i="1">
                              <a:solidFill>
                                <a:schemeClr val="tx1"/>
                              </a:solidFill>
                              <a:latin typeface="Cambria Math" panose="02040503050406030204" pitchFamily="18" charset="0"/>
                            </a:rPr>
                          </m:ctrlPr>
                        </m:fPr>
                        <m:num>
                          <m:sSup>
                            <m:sSupPr>
                              <m:ctrlPr>
                                <a:rPr lang="en-US" altLang="ja-JP" sz="3600" b="1" i="1" smtClean="0">
                                  <a:solidFill>
                                    <a:schemeClr val="tx1"/>
                                  </a:solidFill>
                                  <a:latin typeface="Cambria Math" panose="02040503050406030204" pitchFamily="18" charset="0"/>
                                </a:rPr>
                              </m:ctrlPr>
                            </m:sSupPr>
                            <m:e>
                              <m:sSub>
                                <m:sSubPr>
                                  <m:ctrlPr>
                                    <a:rPr lang="en-US" altLang="ja-JP" sz="3600" b="1" i="1">
                                      <a:solidFill>
                                        <a:schemeClr val="tx1"/>
                                      </a:solidFill>
                                      <a:latin typeface="Cambria Math" panose="02040503050406030204" pitchFamily="18" charset="0"/>
                                    </a:rPr>
                                  </m:ctrlPr>
                                </m:sSubPr>
                                <m:e>
                                  <m:r>
                                    <a:rPr lang="en-US" altLang="ja-JP" sz="3600" b="1" i="1" smtClean="0">
                                      <a:solidFill>
                                        <a:schemeClr val="tx1"/>
                                      </a:solidFill>
                                      <a:latin typeface="Cambria Math" panose="02040503050406030204" pitchFamily="18" charset="0"/>
                                    </a:rPr>
                                    <m:t>𝟐</m:t>
                                  </m:r>
                                  <m:r>
                                    <a:rPr lang="en-US" altLang="ja-JP" sz="3600" b="1" i="1">
                                      <a:solidFill>
                                        <a:schemeClr val="tx1"/>
                                      </a:solidFill>
                                      <a:latin typeface="Cambria Math" panose="02040503050406030204" pitchFamily="18" charset="0"/>
                                    </a:rPr>
                                    <m:t>𝒗</m:t>
                                  </m:r>
                                </m:e>
                                <m:sub>
                                  <m:r>
                                    <a:rPr lang="en-US" altLang="ja-JP" sz="3600" b="1" i="1">
                                      <a:solidFill>
                                        <a:schemeClr val="tx1"/>
                                      </a:solidFill>
                                      <a:latin typeface="Cambria Math" panose="02040503050406030204" pitchFamily="18" charset="0"/>
                                    </a:rPr>
                                    <m:t>𝟎</m:t>
                                  </m:r>
                                </m:sub>
                              </m:sSub>
                            </m:e>
                            <m:sup>
                              <m:r>
                                <a:rPr lang="en-US" altLang="ja-JP" sz="3600" b="1" i="1" smtClean="0">
                                  <a:solidFill>
                                    <a:schemeClr val="tx1"/>
                                  </a:solidFill>
                                  <a:latin typeface="Cambria Math" panose="02040503050406030204" pitchFamily="18" charset="0"/>
                                </a:rPr>
                                <m:t>𝟐</m:t>
                              </m:r>
                            </m:sup>
                          </m:sSup>
                          <m:r>
                            <a:rPr lang="en-US" altLang="ja-JP" sz="3600" b="1" i="1">
                              <a:solidFill>
                                <a:schemeClr val="tx1"/>
                              </a:solidFill>
                              <a:latin typeface="Cambria Math" panose="02040503050406030204" pitchFamily="18" charset="0"/>
                            </a:rPr>
                            <m:t>𝒔𝒊𝒏</m:t>
                          </m:r>
                          <m:r>
                            <a:rPr lang="ja-JP" altLang="en-US" sz="3600" b="1" i="1">
                              <a:solidFill>
                                <a:schemeClr val="tx1"/>
                              </a:solidFill>
                              <a:latin typeface="Cambria Math" panose="02040503050406030204" pitchFamily="18" charset="0"/>
                            </a:rPr>
                            <m:t>𝜽</m:t>
                          </m:r>
                          <m:r>
                            <a:rPr lang="en-US" altLang="ja-JP" sz="3600" b="1" i="1" smtClean="0">
                              <a:solidFill>
                                <a:schemeClr val="tx1"/>
                              </a:solidFill>
                              <a:latin typeface="Cambria Math" panose="02040503050406030204" pitchFamily="18" charset="0"/>
                            </a:rPr>
                            <m:t>𝒄𝒐𝒔</m:t>
                          </m:r>
                          <m:r>
                            <a:rPr lang="ja-JP" altLang="en-US" sz="3600" b="1" i="1">
                              <a:solidFill>
                                <a:schemeClr val="tx1"/>
                              </a:solidFill>
                              <a:latin typeface="Cambria Math" panose="02040503050406030204" pitchFamily="18" charset="0"/>
                            </a:rPr>
                            <m:t>𝜽</m:t>
                          </m:r>
                        </m:num>
                        <m:den>
                          <m:r>
                            <a:rPr lang="en-US" altLang="ja-JP" sz="3600" b="1" i="1">
                              <a:solidFill>
                                <a:schemeClr val="tx1"/>
                              </a:solidFill>
                              <a:latin typeface="Cambria Math" panose="02040503050406030204" pitchFamily="18" charset="0"/>
                            </a:rPr>
                            <m:t>𝒈</m:t>
                          </m:r>
                        </m:den>
                      </m:f>
                    </m:oMath>
                  </m:oMathPara>
                </a14:m>
                <a:endParaRPr lang="ja-JP" altLang="en-US" sz="3600" dirty="0">
                  <a:solidFill>
                    <a:schemeClr val="tx1"/>
                  </a:solidFill>
                  <a:ea typeface="HG丸ｺﾞｼｯｸM-PRO" panose="020F0600000000000000" pitchFamily="50" charset="-128"/>
                </a:endParaRPr>
              </a:p>
            </p:txBody>
          </p:sp>
        </mc:Choice>
        <mc:Fallback xmlns="">
          <p:sp>
            <p:nvSpPr>
              <p:cNvPr id="8" name="正方形/長方形 7">
                <a:extLst>
                  <a:ext uri="{FF2B5EF4-FFF2-40B4-BE49-F238E27FC236}">
                    <a16:creationId xmlns:a16="http://schemas.microsoft.com/office/drawing/2014/main" id="{F70B597D-4012-4F43-92F5-AFB889BD93C1}"/>
                  </a:ext>
                </a:extLst>
              </p:cNvPr>
              <p:cNvSpPr>
                <a:spLocks noRot="1" noChangeAspect="1" noMove="1" noResize="1" noEditPoints="1" noAdjustHandles="1" noChangeArrowheads="1" noChangeShapeType="1" noTextEdit="1"/>
              </p:cNvSpPr>
              <p:nvPr/>
            </p:nvSpPr>
            <p:spPr>
              <a:xfrm>
                <a:off x="1012261" y="1929559"/>
                <a:ext cx="4161588" cy="1353769"/>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コンテンツ プレースホルダー 2">
                <a:extLst>
                  <a:ext uri="{FF2B5EF4-FFF2-40B4-BE49-F238E27FC236}">
                    <a16:creationId xmlns:a16="http://schemas.microsoft.com/office/drawing/2014/main" id="{FF7F0E38-A7BC-4866-AE36-D2215F6BD3EC}"/>
                  </a:ext>
                </a:extLst>
              </p:cNvPr>
              <p:cNvSpPr txBox="1">
                <a:spLocks/>
              </p:cNvSpPr>
              <p:nvPr/>
            </p:nvSpPr>
            <p:spPr>
              <a:xfrm>
                <a:off x="662651" y="1125156"/>
                <a:ext cx="11529349" cy="587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ea typeface="HG丸ｺﾞｼｯｸM-PRO" panose="020F0600000000000000" pitchFamily="50" charset="-128"/>
                  </a:rPr>
                  <a:t>ここで、</a:t>
                </a:r>
                <a:r>
                  <a:rPr lang="en-US" altLang="ja-JP" b="1" dirty="0">
                    <a:solidFill>
                      <a:srgbClr val="FF0000"/>
                    </a:solidFill>
                    <a:ea typeface="HG丸ｺﾞｼｯｸM-PRO" panose="020F0600000000000000" pitchFamily="50" charset="-128"/>
                  </a:rPr>
                  <a:t> </a:t>
                </a:r>
                <a14:m>
                  <m:oMath xmlns:m="http://schemas.openxmlformats.org/officeDocument/2006/math">
                    <m:r>
                      <a:rPr lang="en-US" altLang="ja-JP" b="1" i="1">
                        <a:solidFill>
                          <a:srgbClr val="FF0000"/>
                        </a:solidFill>
                        <a:latin typeface="Cambria Math" panose="02040503050406030204" pitchFamily="18" charset="0"/>
                      </a:rPr>
                      <m:t>𝒔𝒊𝒏</m:t>
                    </m:r>
                    <m:r>
                      <a:rPr lang="en-US" altLang="ja-JP" b="1" i="1" smtClean="0">
                        <a:solidFill>
                          <a:srgbClr val="FF0000"/>
                        </a:solidFill>
                        <a:latin typeface="Cambria Math" panose="02040503050406030204" pitchFamily="18" charset="0"/>
                      </a:rPr>
                      <m:t>𝟐</m:t>
                    </m:r>
                    <m:r>
                      <a:rPr lang="ja-JP" altLang="en-US" b="1" i="1">
                        <a:solidFill>
                          <a:srgbClr val="FF0000"/>
                        </a:solidFill>
                        <a:latin typeface="Cambria Math" panose="02040503050406030204" pitchFamily="18" charset="0"/>
                      </a:rPr>
                      <m:t>𝜽</m:t>
                    </m:r>
                    <m:r>
                      <a:rPr lang="en-US" altLang="ja-JP" b="1" i="1" smtClean="0">
                        <a:solidFill>
                          <a:srgbClr val="FF0000"/>
                        </a:solidFill>
                        <a:latin typeface="Cambria Math" panose="02040503050406030204" pitchFamily="18" charset="0"/>
                      </a:rPr>
                      <m:t>=</m:t>
                    </m:r>
                    <m:r>
                      <a:rPr lang="en-US" altLang="ja-JP" b="1" i="1" smtClean="0">
                        <a:solidFill>
                          <a:srgbClr val="FF0000"/>
                        </a:solidFill>
                        <a:latin typeface="Cambria Math" panose="02040503050406030204" pitchFamily="18" charset="0"/>
                      </a:rPr>
                      <m:t>𝟐</m:t>
                    </m:r>
                    <m:r>
                      <a:rPr lang="en-US" altLang="ja-JP" b="1" i="1" smtClean="0">
                        <a:solidFill>
                          <a:srgbClr val="FF0000"/>
                        </a:solidFill>
                        <a:latin typeface="Cambria Math" panose="02040503050406030204" pitchFamily="18" charset="0"/>
                      </a:rPr>
                      <m:t>𝒔𝒊𝒏</m:t>
                    </m:r>
                    <m:r>
                      <a:rPr lang="ja-JP" altLang="en-US" b="1" i="1">
                        <a:solidFill>
                          <a:srgbClr val="FF0000"/>
                        </a:solidFill>
                        <a:latin typeface="Cambria Math" panose="02040503050406030204" pitchFamily="18" charset="0"/>
                      </a:rPr>
                      <m:t>𝜽</m:t>
                    </m:r>
                    <m:r>
                      <a:rPr lang="en-US" altLang="ja-JP" b="1" i="1" smtClean="0">
                        <a:solidFill>
                          <a:srgbClr val="FF0000"/>
                        </a:solidFill>
                        <a:latin typeface="Cambria Math" panose="02040503050406030204" pitchFamily="18" charset="0"/>
                      </a:rPr>
                      <m:t>𝒄𝒐𝒔</m:t>
                    </m:r>
                    <m:r>
                      <a:rPr lang="ja-JP" altLang="en-US" b="1" i="1">
                        <a:solidFill>
                          <a:srgbClr val="FF0000"/>
                        </a:solidFill>
                        <a:latin typeface="Cambria Math" panose="02040503050406030204" pitchFamily="18" charset="0"/>
                      </a:rPr>
                      <m:t>𝜽</m:t>
                    </m:r>
                  </m:oMath>
                </a14:m>
                <a:r>
                  <a:rPr lang="ja-JP" altLang="en-US" dirty="0">
                    <a:ea typeface="HG丸ｺﾞｼｯｸM-PRO" panose="020F0600000000000000" pitchFamily="50" charset="-128"/>
                  </a:rPr>
                  <a:t>を用いて、</a:t>
                </a:r>
              </a:p>
            </p:txBody>
          </p:sp>
        </mc:Choice>
        <mc:Fallback xmlns="">
          <p:sp>
            <p:nvSpPr>
              <p:cNvPr id="9" name="コンテンツ プレースホルダー 2">
                <a:extLst>
                  <a:ext uri="{FF2B5EF4-FFF2-40B4-BE49-F238E27FC236}">
                    <a16:creationId xmlns:a16="http://schemas.microsoft.com/office/drawing/2014/main" id="{FF7F0E38-A7BC-4866-AE36-D2215F6BD3EC}"/>
                  </a:ext>
                </a:extLst>
              </p:cNvPr>
              <p:cNvSpPr txBox="1">
                <a:spLocks noRot="1" noChangeAspect="1" noMove="1" noResize="1" noEditPoints="1" noAdjustHandles="1" noChangeArrowheads="1" noChangeShapeType="1" noTextEdit="1"/>
              </p:cNvSpPr>
              <p:nvPr/>
            </p:nvSpPr>
            <p:spPr>
              <a:xfrm>
                <a:off x="662651" y="1125156"/>
                <a:ext cx="11529349" cy="587697"/>
              </a:xfrm>
              <a:prstGeom prst="rect">
                <a:avLst/>
              </a:prstGeom>
              <a:blipFill>
                <a:blip r:embed="rId3"/>
                <a:stretch>
                  <a:fillRect l="-1111" t="-22917" b="-625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3510C1EF-C7E1-446D-9263-36710E261952}"/>
                  </a:ext>
                </a:extLst>
              </p:cNvPr>
              <p:cNvSpPr/>
              <p:nvPr/>
            </p:nvSpPr>
            <p:spPr>
              <a:xfrm>
                <a:off x="5173849" y="1692133"/>
                <a:ext cx="5687518" cy="1593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rPr>
                        <m:t>=</m:t>
                      </m:r>
                      <m:f>
                        <m:fPr>
                          <m:ctrlPr>
                            <a:rPr lang="en-US" altLang="ja-JP" sz="3600" b="1" i="1">
                              <a:solidFill>
                                <a:srgbClr val="FF0000"/>
                              </a:solidFill>
                              <a:latin typeface="Cambria Math" panose="02040503050406030204" pitchFamily="18" charset="0"/>
                            </a:rPr>
                          </m:ctrlPr>
                        </m:fPr>
                        <m:num>
                          <m:sSup>
                            <m:sSupPr>
                              <m:ctrlPr>
                                <a:rPr lang="en-US" altLang="ja-JP" sz="3600" b="1" i="1" smtClean="0">
                                  <a:solidFill>
                                    <a:srgbClr val="FF0000"/>
                                  </a:solidFill>
                                  <a:latin typeface="Cambria Math" panose="02040503050406030204" pitchFamily="18" charset="0"/>
                                </a:rPr>
                              </m:ctrlPr>
                            </m:sSupPr>
                            <m:e>
                              <m:sSub>
                                <m:sSubPr>
                                  <m:ctrlPr>
                                    <a:rPr lang="en-US" altLang="ja-JP" sz="3600" b="1" i="1">
                                      <a:solidFill>
                                        <a:srgbClr val="FF0000"/>
                                      </a:solidFill>
                                      <a:latin typeface="Cambria Math" panose="02040503050406030204" pitchFamily="18" charset="0"/>
                                    </a:rPr>
                                  </m:ctrlPr>
                                </m:sSubPr>
                                <m:e>
                                  <m:r>
                                    <a:rPr lang="en-US" altLang="ja-JP" sz="3600" b="1" i="1" smtClean="0">
                                      <a:solidFill>
                                        <a:srgbClr val="FF0000"/>
                                      </a:solidFill>
                                      <a:latin typeface="Cambria Math" panose="02040503050406030204" pitchFamily="18" charset="0"/>
                                    </a:rPr>
                                    <m:t>𝟐</m:t>
                                  </m:r>
                                  <m:r>
                                    <a:rPr lang="en-US" altLang="ja-JP" sz="3600" b="1" i="1">
                                      <a:solidFill>
                                        <a:srgbClr val="FF0000"/>
                                      </a:solidFill>
                                      <a:latin typeface="Cambria Math" panose="02040503050406030204" pitchFamily="18" charset="0"/>
                                    </a:rPr>
                                    <m:t>𝒗</m:t>
                                  </m:r>
                                </m:e>
                                <m:sub>
                                  <m:r>
                                    <a:rPr lang="en-US" altLang="ja-JP" sz="3600" b="1" i="1">
                                      <a:solidFill>
                                        <a:srgbClr val="FF0000"/>
                                      </a:solidFill>
                                      <a:latin typeface="Cambria Math" panose="02040503050406030204" pitchFamily="18" charset="0"/>
                                    </a:rPr>
                                    <m:t>𝟎</m:t>
                                  </m:r>
                                </m:sub>
                              </m:sSub>
                            </m:e>
                            <m:sup>
                              <m:r>
                                <a:rPr lang="en-US" altLang="ja-JP" sz="3600" b="1" i="1" smtClean="0">
                                  <a:solidFill>
                                    <a:srgbClr val="FF0000"/>
                                  </a:solidFill>
                                  <a:latin typeface="Cambria Math" panose="02040503050406030204" pitchFamily="18" charset="0"/>
                                </a:rPr>
                                <m:t>𝟐</m:t>
                              </m:r>
                            </m:sup>
                          </m:sSup>
                          <m:f>
                            <m:fPr>
                              <m:ctrlPr>
                                <a:rPr lang="en-US" altLang="ja-JP" sz="3600" b="1" i="1" smtClean="0">
                                  <a:solidFill>
                                    <a:srgbClr val="FF0000"/>
                                  </a:solidFill>
                                  <a:latin typeface="Cambria Math" panose="02040503050406030204" pitchFamily="18" charset="0"/>
                                </a:rPr>
                              </m:ctrlPr>
                            </m:fPr>
                            <m:num>
                              <m:r>
                                <a:rPr lang="en-US" altLang="ja-JP" sz="3600" b="1" i="1">
                                  <a:solidFill>
                                    <a:srgbClr val="FF0000"/>
                                  </a:solidFill>
                                  <a:latin typeface="Cambria Math" panose="02040503050406030204" pitchFamily="18" charset="0"/>
                                </a:rPr>
                                <m:t>𝒔𝒊𝒏</m:t>
                              </m:r>
                              <m:r>
                                <a:rPr lang="en-US" altLang="ja-JP" sz="3600" b="1" i="1">
                                  <a:solidFill>
                                    <a:srgbClr val="FF0000"/>
                                  </a:solidFill>
                                  <a:latin typeface="Cambria Math" panose="02040503050406030204" pitchFamily="18" charset="0"/>
                                </a:rPr>
                                <m:t>𝟐</m:t>
                              </m:r>
                              <m:r>
                                <a:rPr lang="ja-JP" altLang="en-US" sz="3600" b="1" i="1">
                                  <a:solidFill>
                                    <a:srgbClr val="FF0000"/>
                                  </a:solidFill>
                                  <a:latin typeface="Cambria Math" panose="02040503050406030204" pitchFamily="18" charset="0"/>
                                </a:rPr>
                                <m:t>𝜽</m:t>
                              </m:r>
                            </m:num>
                            <m:den>
                              <m:r>
                                <a:rPr lang="en-US" altLang="ja-JP" sz="3600" b="1" i="1" smtClean="0">
                                  <a:solidFill>
                                    <a:srgbClr val="FF0000"/>
                                  </a:solidFill>
                                  <a:latin typeface="Cambria Math" panose="02040503050406030204" pitchFamily="18" charset="0"/>
                                </a:rPr>
                                <m:t>𝟐</m:t>
                              </m:r>
                            </m:den>
                          </m:f>
                        </m:num>
                        <m:den>
                          <m:r>
                            <a:rPr lang="en-US" altLang="ja-JP" sz="3600" b="1" i="1">
                              <a:solidFill>
                                <a:srgbClr val="FF0000"/>
                              </a:solidFill>
                              <a:latin typeface="Cambria Math" panose="02040503050406030204" pitchFamily="18" charset="0"/>
                            </a:rPr>
                            <m:t>𝒈</m:t>
                          </m:r>
                        </m:den>
                      </m:f>
                      <m:r>
                        <a:rPr lang="en-US" altLang="ja-JP" sz="3600" b="1" i="1" smtClean="0">
                          <a:solidFill>
                            <a:srgbClr val="FF0000"/>
                          </a:solidFill>
                          <a:latin typeface="Cambria Math" panose="02040503050406030204" pitchFamily="18" charset="0"/>
                        </a:rPr>
                        <m:t>=</m:t>
                      </m:r>
                      <m:f>
                        <m:fPr>
                          <m:ctrlPr>
                            <a:rPr lang="en-US" altLang="ja-JP" sz="3600" b="1" i="1">
                              <a:solidFill>
                                <a:srgbClr val="FF0000"/>
                              </a:solidFill>
                              <a:latin typeface="Cambria Math" panose="02040503050406030204" pitchFamily="18" charset="0"/>
                            </a:rPr>
                          </m:ctrlPr>
                        </m:fPr>
                        <m:num>
                          <m:sSup>
                            <m:sSupPr>
                              <m:ctrlPr>
                                <a:rPr lang="en-US" altLang="ja-JP" sz="3600" b="1" i="1">
                                  <a:solidFill>
                                    <a:srgbClr val="FF0000"/>
                                  </a:solidFill>
                                  <a:latin typeface="Cambria Math" panose="02040503050406030204" pitchFamily="18" charset="0"/>
                                </a:rPr>
                              </m:ctrlPr>
                            </m:sSupPr>
                            <m:e>
                              <m:sSub>
                                <m:sSubPr>
                                  <m:ctrlPr>
                                    <a:rPr lang="en-US" altLang="ja-JP" sz="3600" b="1" i="1">
                                      <a:solidFill>
                                        <a:srgbClr val="FF0000"/>
                                      </a:solidFill>
                                      <a:latin typeface="Cambria Math" panose="02040503050406030204" pitchFamily="18" charset="0"/>
                                    </a:rPr>
                                  </m:ctrlPr>
                                </m:sSubPr>
                                <m:e>
                                  <m:r>
                                    <a:rPr lang="en-US" altLang="ja-JP" sz="3600" b="1" i="1">
                                      <a:solidFill>
                                        <a:srgbClr val="FF0000"/>
                                      </a:solidFill>
                                      <a:latin typeface="Cambria Math" panose="02040503050406030204" pitchFamily="18" charset="0"/>
                                    </a:rPr>
                                    <m:t>𝒗</m:t>
                                  </m:r>
                                </m:e>
                                <m:sub>
                                  <m:r>
                                    <a:rPr lang="en-US" altLang="ja-JP" sz="3600" b="1" i="1">
                                      <a:solidFill>
                                        <a:srgbClr val="FF0000"/>
                                      </a:solidFill>
                                      <a:latin typeface="Cambria Math" panose="02040503050406030204" pitchFamily="18" charset="0"/>
                                    </a:rPr>
                                    <m:t>𝟎</m:t>
                                  </m:r>
                                </m:sub>
                              </m:sSub>
                            </m:e>
                            <m:sup>
                              <m:r>
                                <a:rPr lang="en-US" altLang="ja-JP" sz="3600" b="1" i="1">
                                  <a:solidFill>
                                    <a:srgbClr val="FF0000"/>
                                  </a:solidFill>
                                  <a:latin typeface="Cambria Math" panose="02040503050406030204" pitchFamily="18" charset="0"/>
                                </a:rPr>
                                <m:t>𝟐</m:t>
                              </m:r>
                            </m:sup>
                          </m:sSup>
                          <m:r>
                            <a:rPr lang="en-US" altLang="ja-JP" sz="3600" b="1" i="1">
                              <a:solidFill>
                                <a:srgbClr val="FF0000"/>
                              </a:solidFill>
                              <a:latin typeface="Cambria Math" panose="02040503050406030204" pitchFamily="18" charset="0"/>
                            </a:rPr>
                            <m:t>𝒔𝒊𝒏</m:t>
                          </m:r>
                          <m:r>
                            <a:rPr lang="en-US" altLang="ja-JP" sz="3600" b="1" i="1">
                              <a:solidFill>
                                <a:srgbClr val="FF0000"/>
                              </a:solidFill>
                              <a:latin typeface="Cambria Math" panose="02040503050406030204" pitchFamily="18" charset="0"/>
                            </a:rPr>
                            <m:t>𝟐</m:t>
                          </m:r>
                          <m:r>
                            <a:rPr lang="ja-JP" altLang="en-US" sz="3600" b="1" i="1">
                              <a:solidFill>
                                <a:srgbClr val="FF0000"/>
                              </a:solidFill>
                              <a:latin typeface="Cambria Math" panose="02040503050406030204" pitchFamily="18" charset="0"/>
                            </a:rPr>
                            <m:t>𝜽</m:t>
                          </m:r>
                        </m:num>
                        <m:den>
                          <m:r>
                            <a:rPr lang="en-US" altLang="ja-JP" sz="3600" b="1" i="1">
                              <a:solidFill>
                                <a:srgbClr val="FF0000"/>
                              </a:solidFill>
                              <a:latin typeface="Cambria Math" panose="02040503050406030204" pitchFamily="18" charset="0"/>
                            </a:rPr>
                            <m:t>𝒈</m:t>
                          </m:r>
                        </m:den>
                      </m:f>
                    </m:oMath>
                  </m:oMathPara>
                </a14:m>
                <a:endParaRPr lang="ja-JP" altLang="en-US" sz="3600" dirty="0">
                  <a:solidFill>
                    <a:srgbClr val="FF0000"/>
                  </a:solidFill>
                  <a:ea typeface="HG丸ｺﾞｼｯｸM-PRO" panose="020F0600000000000000" pitchFamily="50" charset="-128"/>
                </a:endParaRPr>
              </a:p>
            </p:txBody>
          </p:sp>
        </mc:Choice>
        <mc:Fallback xmlns="">
          <p:sp>
            <p:nvSpPr>
              <p:cNvPr id="10" name="正方形/長方形 9">
                <a:extLst>
                  <a:ext uri="{FF2B5EF4-FFF2-40B4-BE49-F238E27FC236}">
                    <a16:creationId xmlns:a16="http://schemas.microsoft.com/office/drawing/2014/main" id="{3510C1EF-C7E1-446D-9263-36710E261952}"/>
                  </a:ext>
                </a:extLst>
              </p:cNvPr>
              <p:cNvSpPr>
                <a:spLocks noRot="1" noChangeAspect="1" noMove="1" noResize="1" noEditPoints="1" noAdjustHandles="1" noChangeArrowheads="1" noChangeShapeType="1" noTextEdit="1"/>
              </p:cNvSpPr>
              <p:nvPr/>
            </p:nvSpPr>
            <p:spPr>
              <a:xfrm>
                <a:off x="5173849" y="1692133"/>
                <a:ext cx="5687518" cy="1593770"/>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24F6443A-844C-49B1-83E8-A9118FE5CCA4}"/>
                  </a:ext>
                </a:extLst>
              </p:cNvPr>
              <p:cNvSpPr/>
              <p:nvPr/>
            </p:nvSpPr>
            <p:spPr>
              <a:xfrm>
                <a:off x="924871" y="3742214"/>
                <a:ext cx="5313058" cy="584775"/>
              </a:xfrm>
              <a:prstGeom prst="rect">
                <a:avLst/>
              </a:prstGeom>
            </p:spPr>
            <p:txBody>
              <a:bodyPr wrap="none">
                <a:spAutoFit/>
              </a:bodyPr>
              <a:lstStyle/>
              <a:p>
                <a14:m>
                  <m:oMath xmlns:m="http://schemas.openxmlformats.org/officeDocument/2006/math">
                    <m:r>
                      <a:rPr lang="en-US" altLang="ja-JP" sz="3200" b="1" i="1" smtClean="0">
                        <a:solidFill>
                          <a:schemeClr val="tx1"/>
                        </a:solidFill>
                        <a:latin typeface="Cambria Math" panose="02040503050406030204" pitchFamily="18" charset="0"/>
                      </a:rPr>
                      <m:t>𝒔𝒊𝒏</m:t>
                    </m:r>
                    <m:r>
                      <a:rPr lang="en-US" altLang="ja-JP" sz="3200" b="1" i="1" smtClean="0">
                        <a:solidFill>
                          <a:schemeClr val="tx1"/>
                        </a:solidFill>
                        <a:latin typeface="Cambria Math" panose="02040503050406030204" pitchFamily="18" charset="0"/>
                      </a:rPr>
                      <m:t>𝟐</m:t>
                    </m:r>
                    <m:r>
                      <a:rPr lang="ja-JP" altLang="en-US" sz="3200" b="1" i="1">
                        <a:solidFill>
                          <a:schemeClr val="tx1"/>
                        </a:solidFill>
                        <a:latin typeface="Cambria Math" panose="02040503050406030204" pitchFamily="18" charset="0"/>
                      </a:rPr>
                      <m:t>𝜽</m:t>
                    </m:r>
                    <m:r>
                      <a:rPr lang="en-US" altLang="ja-JP" sz="3200" b="1" i="1" smtClean="0">
                        <a:solidFill>
                          <a:schemeClr val="tx1"/>
                        </a:solidFill>
                        <a:latin typeface="Cambria Math" panose="02040503050406030204" pitchFamily="18" charset="0"/>
                      </a:rPr>
                      <m:t>=</m:t>
                    </m:r>
                    <m:r>
                      <a:rPr lang="en-US" altLang="ja-JP" sz="3200" b="1" i="1" smtClean="0">
                        <a:solidFill>
                          <a:schemeClr val="tx1"/>
                        </a:solidFill>
                        <a:latin typeface="Cambria Math" panose="02040503050406030204" pitchFamily="18" charset="0"/>
                      </a:rPr>
                      <m:t>𝟏</m:t>
                    </m:r>
                    <m:r>
                      <a:rPr lang="ja-JP" altLang="en-US" sz="3200" b="1" i="1">
                        <a:solidFill>
                          <a:schemeClr val="tx1"/>
                        </a:solidFill>
                        <a:latin typeface="Cambria Math" panose="02040503050406030204" pitchFamily="18" charset="0"/>
                      </a:rPr>
                      <m:t>の</m:t>
                    </m:r>
                    <m:r>
                      <a:rPr lang="ja-JP" altLang="en-US" sz="3200" b="1" i="1" dirty="0">
                        <a:solidFill>
                          <a:schemeClr val="tx1"/>
                        </a:solidFill>
                        <a:latin typeface="Cambria Math" panose="02040503050406030204" pitchFamily="18" charset="0"/>
                      </a:rPr>
                      <m:t>とき、</m:t>
                    </m:r>
                    <m:r>
                      <a:rPr lang="en-US" altLang="ja-JP" sz="3200" b="1" i="1">
                        <a:solidFill>
                          <a:schemeClr val="tx1"/>
                        </a:solidFill>
                        <a:latin typeface="Cambria Math" panose="02040503050406030204" pitchFamily="18" charset="0"/>
                      </a:rPr>
                      <m:t>𝒙</m:t>
                    </m:r>
                    <m:r>
                      <a:rPr lang="ja-JP" altLang="en-US" sz="3200" b="1" i="1" dirty="0" smtClean="0">
                        <a:solidFill>
                          <a:schemeClr val="tx1"/>
                        </a:solidFill>
                        <a:latin typeface="Cambria Math" panose="02040503050406030204" pitchFamily="18" charset="0"/>
                      </a:rPr>
                      <m:t>は</m:t>
                    </m:r>
                  </m:oMath>
                </a14:m>
                <a:r>
                  <a:rPr lang="ja-JP" altLang="en-US" sz="3200" dirty="0">
                    <a:solidFill>
                      <a:schemeClr val="tx1"/>
                    </a:solidFill>
                    <a:ea typeface="HG丸ｺﾞｼｯｸM-PRO" panose="020F0600000000000000" pitchFamily="50" charset="-128"/>
                  </a:rPr>
                  <a:t>最大</a:t>
                </a:r>
                <a:r>
                  <a:rPr lang="ja-JP" altLang="en-US" sz="3200" dirty="0">
                    <a:ea typeface="HG丸ｺﾞｼｯｸM-PRO" panose="020F0600000000000000" pitchFamily="50" charset="-128"/>
                  </a:rPr>
                  <a:t>。</a:t>
                </a:r>
              </a:p>
            </p:txBody>
          </p:sp>
        </mc:Choice>
        <mc:Fallback xmlns="">
          <p:sp>
            <p:nvSpPr>
              <p:cNvPr id="11" name="正方形/長方形 10">
                <a:extLst>
                  <a:ext uri="{FF2B5EF4-FFF2-40B4-BE49-F238E27FC236}">
                    <a16:creationId xmlns:a16="http://schemas.microsoft.com/office/drawing/2014/main" id="{24F6443A-844C-49B1-83E8-A9118FE5CCA4}"/>
                  </a:ext>
                </a:extLst>
              </p:cNvPr>
              <p:cNvSpPr>
                <a:spLocks noRot="1" noChangeAspect="1" noMove="1" noResize="1" noEditPoints="1" noAdjustHandles="1" noChangeArrowheads="1" noChangeShapeType="1" noTextEdit="1"/>
              </p:cNvSpPr>
              <p:nvPr/>
            </p:nvSpPr>
            <p:spPr>
              <a:xfrm>
                <a:off x="924871" y="3742214"/>
                <a:ext cx="5313058" cy="584775"/>
              </a:xfrm>
              <a:prstGeom prst="rect">
                <a:avLst/>
              </a:prstGeom>
              <a:blipFill>
                <a:blip r:embed="rId5"/>
                <a:stretch>
                  <a:fillRect t="-18750" r="-2067" b="-2812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82DC76FD-7DB4-4744-81A0-F7A52AA35E75}"/>
                  </a:ext>
                </a:extLst>
              </p:cNvPr>
              <p:cNvSpPr/>
              <p:nvPr/>
            </p:nvSpPr>
            <p:spPr>
              <a:xfrm>
                <a:off x="1084376" y="4825348"/>
                <a:ext cx="5197257" cy="825932"/>
              </a:xfrm>
              <a:prstGeom prst="rect">
                <a:avLst/>
              </a:prstGeom>
            </p:spPr>
            <p:txBody>
              <a:bodyPr wrap="none">
                <a:spAutoFit/>
              </a:bodyPr>
              <a:lstStyle/>
              <a:p>
                <a:r>
                  <a:rPr lang="ja-JP" altLang="en-US" sz="3600" b="1" dirty="0">
                    <a:solidFill>
                      <a:schemeClr val="tx1"/>
                    </a:solidFill>
                    <a:ea typeface="HG丸ｺﾞｼｯｸM-PRO" panose="020F0600000000000000" pitchFamily="50" charset="-128"/>
                  </a:rPr>
                  <a:t>よって、</a:t>
                </a:r>
                <a14:m>
                  <m:oMath xmlns:m="http://schemas.openxmlformats.org/officeDocument/2006/math">
                    <m:r>
                      <a:rPr lang="en-US" altLang="ja-JP" sz="3600" b="1" i="1" smtClean="0">
                        <a:solidFill>
                          <a:schemeClr val="tx1"/>
                        </a:solidFill>
                        <a:latin typeface="Cambria Math" panose="02040503050406030204" pitchFamily="18" charset="0"/>
                      </a:rPr>
                      <m:t>𝟐</m:t>
                    </m:r>
                    <m:r>
                      <a:rPr lang="ja-JP" altLang="en-US" sz="3600" b="1" i="1">
                        <a:solidFill>
                          <a:schemeClr val="tx1"/>
                        </a:solidFill>
                        <a:latin typeface="Cambria Math" panose="02040503050406030204" pitchFamily="18" charset="0"/>
                      </a:rPr>
                      <m:t>𝜽</m:t>
                    </m:r>
                    <m:r>
                      <a:rPr lang="en-US" altLang="ja-JP" sz="3600" b="1" i="1" smtClean="0">
                        <a:solidFill>
                          <a:schemeClr val="tx1"/>
                        </a:solidFill>
                        <a:latin typeface="Cambria Math" panose="02040503050406030204" pitchFamily="18" charset="0"/>
                      </a:rPr>
                      <m:t>=</m:t>
                    </m:r>
                    <m:f>
                      <m:fPr>
                        <m:ctrlPr>
                          <a:rPr lang="en-US" altLang="ja-JP" sz="3600" b="1" i="1" smtClean="0">
                            <a:solidFill>
                              <a:schemeClr val="tx1"/>
                            </a:solidFill>
                            <a:latin typeface="Cambria Math" panose="02040503050406030204" pitchFamily="18" charset="0"/>
                          </a:rPr>
                        </m:ctrlPr>
                      </m:fPr>
                      <m:num>
                        <m:r>
                          <a:rPr lang="ja-JP" altLang="en-US" sz="3600" b="1" i="1" smtClean="0">
                            <a:solidFill>
                              <a:schemeClr val="tx1"/>
                            </a:solidFill>
                            <a:latin typeface="Cambria Math" panose="02040503050406030204" pitchFamily="18" charset="0"/>
                          </a:rPr>
                          <m:t>𝝅</m:t>
                        </m:r>
                      </m:num>
                      <m:den>
                        <m:r>
                          <a:rPr lang="en-US" altLang="ja-JP" sz="3600" b="1" i="1" smtClean="0">
                            <a:solidFill>
                              <a:schemeClr val="tx1"/>
                            </a:solidFill>
                            <a:latin typeface="Cambria Math" panose="02040503050406030204" pitchFamily="18" charset="0"/>
                          </a:rPr>
                          <m:t>𝟐</m:t>
                        </m:r>
                      </m:den>
                    </m:f>
                    <m:r>
                      <a:rPr lang="en-US" altLang="ja-JP" sz="3600" b="1" i="1" smtClean="0">
                        <a:solidFill>
                          <a:schemeClr val="tx1"/>
                        </a:solidFill>
                        <a:latin typeface="Cambria Math" panose="02040503050406030204" pitchFamily="18" charset="0"/>
                        <a:ea typeface="Cambria Math" panose="02040503050406030204" pitchFamily="18" charset="0"/>
                      </a:rPr>
                      <m:t>→</m:t>
                    </m:r>
                    <m:r>
                      <a:rPr lang="ja-JP" altLang="en-US" sz="3600" b="1" i="1">
                        <a:solidFill>
                          <a:schemeClr val="tx1"/>
                        </a:solidFill>
                        <a:latin typeface="Cambria Math" panose="02040503050406030204" pitchFamily="18" charset="0"/>
                      </a:rPr>
                      <m:t>𝜽</m:t>
                    </m:r>
                    <m:r>
                      <a:rPr lang="en-US" altLang="ja-JP" sz="3600" b="1" i="1">
                        <a:solidFill>
                          <a:schemeClr val="tx1"/>
                        </a:solidFill>
                        <a:latin typeface="Cambria Math" panose="02040503050406030204" pitchFamily="18" charset="0"/>
                      </a:rPr>
                      <m:t>=</m:t>
                    </m:r>
                    <m:f>
                      <m:fPr>
                        <m:ctrlPr>
                          <a:rPr lang="en-US" altLang="ja-JP" sz="3600" b="1" i="1">
                            <a:solidFill>
                              <a:schemeClr val="tx1"/>
                            </a:solidFill>
                            <a:latin typeface="Cambria Math" panose="02040503050406030204" pitchFamily="18" charset="0"/>
                          </a:rPr>
                        </m:ctrlPr>
                      </m:fPr>
                      <m:num>
                        <m:r>
                          <a:rPr lang="ja-JP" altLang="en-US" sz="3600" b="1" i="1">
                            <a:solidFill>
                              <a:schemeClr val="tx1"/>
                            </a:solidFill>
                            <a:latin typeface="Cambria Math" panose="02040503050406030204" pitchFamily="18" charset="0"/>
                          </a:rPr>
                          <m:t>𝝅</m:t>
                        </m:r>
                      </m:num>
                      <m:den>
                        <m:r>
                          <a:rPr lang="en-US" altLang="ja-JP" sz="3600" b="1" i="1" smtClean="0">
                            <a:solidFill>
                              <a:schemeClr val="tx1"/>
                            </a:solidFill>
                            <a:latin typeface="Cambria Math" panose="02040503050406030204" pitchFamily="18" charset="0"/>
                          </a:rPr>
                          <m:t>𝟒</m:t>
                        </m:r>
                      </m:den>
                    </m:f>
                  </m:oMath>
                </a14:m>
                <a:endParaRPr lang="ja-JP" altLang="en-US" sz="3600" dirty="0">
                  <a:solidFill>
                    <a:schemeClr val="tx1"/>
                  </a:solidFill>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82DC76FD-7DB4-4744-81A0-F7A52AA35E75}"/>
                  </a:ext>
                </a:extLst>
              </p:cNvPr>
              <p:cNvSpPr>
                <a:spLocks noRot="1" noChangeAspect="1" noMove="1" noResize="1" noEditPoints="1" noAdjustHandles="1" noChangeArrowheads="1" noChangeShapeType="1" noTextEdit="1"/>
              </p:cNvSpPr>
              <p:nvPr/>
            </p:nvSpPr>
            <p:spPr>
              <a:xfrm>
                <a:off x="1084376" y="4825348"/>
                <a:ext cx="5197257" cy="825932"/>
              </a:xfrm>
              <a:prstGeom prst="rect">
                <a:avLst/>
              </a:prstGeom>
              <a:blipFill>
                <a:blip r:embed="rId6"/>
                <a:stretch>
                  <a:fillRect l="-3638" t="-8889" b="-888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85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５．平面内での落体の運動</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dirty="0"/>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46</a:t>
            </a:fld>
            <a:endParaRPr kumimoji="1" lang="ja-JP" altLang="en-US"/>
          </a:p>
        </p:txBody>
      </p:sp>
      <mc:AlternateContent xmlns:mc="http://schemas.openxmlformats.org/markup-compatibility/2006" xmlns:a14="http://schemas.microsoft.com/office/drawing/2010/main">
        <mc:Choice Requires="a14">
          <p:sp>
            <p:nvSpPr>
              <p:cNvPr id="13" name="正方形/長方形 12">
                <a:extLst>
                  <a:ext uri="{FF2B5EF4-FFF2-40B4-BE49-F238E27FC236}">
                    <a16:creationId xmlns:a16="http://schemas.microsoft.com/office/drawing/2014/main" id="{CE0D1A26-7272-4B12-8058-AD257FB78964}"/>
                  </a:ext>
                </a:extLst>
              </p:cNvPr>
              <p:cNvSpPr/>
              <p:nvPr/>
            </p:nvSpPr>
            <p:spPr>
              <a:xfrm>
                <a:off x="242454" y="894220"/>
                <a:ext cx="11707092" cy="1200329"/>
              </a:xfrm>
              <a:prstGeom prst="rect">
                <a:avLst/>
              </a:prstGeom>
            </p:spPr>
            <p:txBody>
              <a:bodyPr wrap="square">
                <a:spAutoFit/>
              </a:bodyPr>
              <a:lstStyle/>
              <a:p>
                <a:r>
                  <a:rPr lang="ja-JP" altLang="en-US" sz="2400" dirty="0">
                    <a:solidFill>
                      <a:srgbClr val="000000"/>
                    </a:solidFill>
                    <a:latin typeface="HG丸ｺﾞｼｯｸM-PRO" panose="020F0600000000000000" pitchFamily="50" charset="-128"/>
                    <a:ea typeface="HG丸ｺﾞｼｯｸM-PRO" panose="020F0600000000000000" pitchFamily="50" charset="-128"/>
                  </a:rPr>
                  <a:t>練習１   図ではＯＰは傾きが３０</a:t>
                </a:r>
                <a:r>
                  <a:rPr lang="en-US" altLang="ja-JP" sz="2400" dirty="0">
                    <a:solidFill>
                      <a:srgbClr val="000000"/>
                    </a:solidFill>
                    <a:latin typeface="HG丸ｺﾞｼｯｸM-PRO" panose="020F0600000000000000" pitchFamily="50" charset="-128"/>
                    <a:ea typeface="HG丸ｺﾞｼｯｸM-PRO" panose="020F0600000000000000" pitchFamily="50" charset="-128"/>
                  </a:rPr>
                  <a:t>°</a:t>
                </a:r>
                <a:r>
                  <a:rPr lang="ja-JP" altLang="en-US" sz="2400" dirty="0">
                    <a:solidFill>
                      <a:srgbClr val="000000"/>
                    </a:solidFill>
                    <a:latin typeface="HG丸ｺﾞｼｯｸM-PRO" panose="020F0600000000000000" pitchFamily="50" charset="-128"/>
                    <a:ea typeface="HG丸ｺﾞｼｯｸM-PRO" panose="020F0600000000000000" pitchFamily="50" charset="-128"/>
                  </a:rPr>
                  <a:t>の斜面である。上端Ｏから水平に初速度</a:t>
                </a:r>
                <a14:m>
                  <m:oMath xmlns:m="http://schemas.openxmlformats.org/officeDocument/2006/math">
                    <m:r>
                      <a:rPr lang="en-US" altLang="ja-JP" sz="2400" b="1" i="1">
                        <a:solidFill>
                          <a:srgbClr val="FF0000"/>
                        </a:solidFill>
                        <a:latin typeface="Cambria Math" panose="02040503050406030204" pitchFamily="18" charset="0"/>
                      </a:rPr>
                      <m:t>𝒗</m:t>
                    </m:r>
                  </m:oMath>
                </a14:m>
                <a:r>
                  <a:rPr lang="ja-JP" altLang="en-US" sz="2400" dirty="0">
                    <a:solidFill>
                      <a:srgbClr val="000000"/>
                    </a:solidFill>
                    <a:latin typeface="HG丸ｺﾞｼｯｸM-PRO" panose="020F0600000000000000" pitchFamily="50" charset="-128"/>
                    <a:ea typeface="HG丸ｺﾞｼｯｸM-PRO" panose="020F0600000000000000" pitchFamily="50" charset="-128"/>
                  </a:rPr>
                  <a:t>で小球を投げ出した。小球が斜面に落下する点をＰとする。ＯＰの距離を求めよ。ただし、重力加速度の大きさを</a:t>
                </a:r>
                <a14:m>
                  <m:oMath xmlns:m="http://schemas.openxmlformats.org/officeDocument/2006/math">
                    <m:r>
                      <a:rPr lang="en-US" altLang="ja-JP" sz="2400" b="1" i="1">
                        <a:solidFill>
                          <a:srgbClr val="FF0000"/>
                        </a:solidFill>
                        <a:latin typeface="Cambria Math" panose="02040503050406030204" pitchFamily="18" charset="0"/>
                      </a:rPr>
                      <m:t>𝒈</m:t>
                    </m:r>
                  </m:oMath>
                </a14:m>
                <a:r>
                  <a:rPr lang="ja-JP" altLang="en-US" sz="2400" dirty="0">
                    <a:solidFill>
                      <a:srgbClr val="000000"/>
                    </a:solidFill>
                    <a:latin typeface="HG丸ｺﾞｼｯｸM-PRO" panose="020F0600000000000000" pitchFamily="50" charset="-128"/>
                    <a:ea typeface="HG丸ｺﾞｼｯｸM-PRO" panose="020F0600000000000000" pitchFamily="50" charset="-128"/>
                  </a:rPr>
                  <a:t>とする。</a:t>
                </a:r>
                <a:endParaRPr lang="ja-JP" altLang="en-US" sz="2400" dirty="0">
                  <a:ea typeface="HG丸ｺﾞｼｯｸM-PRO" panose="020F0600000000000000" pitchFamily="50" charset="-128"/>
                </a:endParaRPr>
              </a:p>
            </p:txBody>
          </p:sp>
        </mc:Choice>
        <mc:Fallback xmlns="">
          <p:sp>
            <p:nvSpPr>
              <p:cNvPr id="13" name="正方形/長方形 12">
                <a:extLst>
                  <a:ext uri="{FF2B5EF4-FFF2-40B4-BE49-F238E27FC236}">
                    <a16:creationId xmlns:a16="http://schemas.microsoft.com/office/drawing/2014/main" id="{CE0D1A26-7272-4B12-8058-AD257FB78964}"/>
                  </a:ext>
                </a:extLst>
              </p:cNvPr>
              <p:cNvSpPr>
                <a:spLocks noRot="1" noChangeAspect="1" noMove="1" noResize="1" noEditPoints="1" noAdjustHandles="1" noChangeArrowheads="1" noChangeShapeType="1" noTextEdit="1"/>
              </p:cNvSpPr>
              <p:nvPr/>
            </p:nvSpPr>
            <p:spPr>
              <a:xfrm>
                <a:off x="242454" y="894220"/>
                <a:ext cx="11707092" cy="1200329"/>
              </a:xfrm>
              <a:prstGeom prst="rect">
                <a:avLst/>
              </a:prstGeom>
              <a:blipFill>
                <a:blip r:embed="rId2"/>
                <a:stretch>
                  <a:fillRect l="-833" t="-5584" r="-1302" b="-8629"/>
                </a:stretch>
              </a:blipFill>
            </p:spPr>
            <p:txBody>
              <a:bodyPr/>
              <a:lstStyle/>
              <a:p>
                <a:r>
                  <a:rPr lang="ja-JP" altLang="en-US">
                    <a:noFill/>
                  </a:rPr>
                  <a:t> </a:t>
                </a:r>
              </a:p>
            </p:txBody>
          </p:sp>
        </mc:Fallback>
      </mc:AlternateContent>
      <p:cxnSp>
        <p:nvCxnSpPr>
          <p:cNvPr id="17" name="直線矢印コネクタ 16">
            <a:extLst>
              <a:ext uri="{FF2B5EF4-FFF2-40B4-BE49-F238E27FC236}">
                <a16:creationId xmlns:a16="http://schemas.microsoft.com/office/drawing/2014/main" id="{819E4221-1E23-4590-84C1-BD9A8ED688B7}"/>
              </a:ext>
            </a:extLst>
          </p:cNvPr>
          <p:cNvCxnSpPr>
            <a:cxnSpLocks/>
          </p:cNvCxnSpPr>
          <p:nvPr/>
        </p:nvCxnSpPr>
        <p:spPr>
          <a:xfrm flipV="1">
            <a:off x="7599326" y="2841131"/>
            <a:ext cx="3439739" cy="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1CE442D4-5FFC-41A0-A972-FE02BA04DF68}"/>
              </a:ext>
            </a:extLst>
          </p:cNvPr>
          <p:cNvCxnSpPr>
            <a:cxnSpLocks/>
          </p:cNvCxnSpPr>
          <p:nvPr/>
        </p:nvCxnSpPr>
        <p:spPr>
          <a:xfrm flipV="1">
            <a:off x="7711851" y="2339500"/>
            <a:ext cx="0" cy="2392766"/>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53207121-9083-4BBB-BF90-B20048140F16}"/>
              </a:ext>
            </a:extLst>
          </p:cNvPr>
          <p:cNvCxnSpPr>
            <a:cxnSpLocks/>
          </p:cNvCxnSpPr>
          <p:nvPr/>
        </p:nvCxnSpPr>
        <p:spPr>
          <a:xfrm>
            <a:off x="7652197" y="2945599"/>
            <a:ext cx="3667769" cy="211758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881F2513-FFDD-4E73-A95E-5D78092806BA}"/>
              </a:ext>
            </a:extLst>
          </p:cNvPr>
          <p:cNvCxnSpPr>
            <a:cxnSpLocks/>
          </p:cNvCxnSpPr>
          <p:nvPr/>
        </p:nvCxnSpPr>
        <p:spPr>
          <a:xfrm flipV="1">
            <a:off x="7680378" y="5063185"/>
            <a:ext cx="3640000" cy="1"/>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 name="円弧 34">
            <a:extLst>
              <a:ext uri="{FF2B5EF4-FFF2-40B4-BE49-F238E27FC236}">
                <a16:creationId xmlns:a16="http://schemas.microsoft.com/office/drawing/2014/main" id="{7CEC7F5D-8D14-4284-9BD5-58DE4C871EB1}"/>
              </a:ext>
            </a:extLst>
          </p:cNvPr>
          <p:cNvSpPr/>
          <p:nvPr/>
        </p:nvSpPr>
        <p:spPr>
          <a:xfrm flipH="1">
            <a:off x="10417371" y="4638402"/>
            <a:ext cx="700348" cy="849565"/>
          </a:xfrm>
          <a:prstGeom prst="arc">
            <a:avLst>
              <a:gd name="adj1" fmla="val 17472991"/>
              <a:gd name="adj2" fmla="val 0"/>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HG丸ｺﾞｼｯｸM-PRO" panose="020F0600000000000000" pitchFamily="50" charset="-128"/>
            </a:endParaRPr>
          </a:p>
        </p:txBody>
      </p:sp>
      <p:sp>
        <p:nvSpPr>
          <p:cNvPr id="36" name="正方形/長方形 35">
            <a:extLst>
              <a:ext uri="{FF2B5EF4-FFF2-40B4-BE49-F238E27FC236}">
                <a16:creationId xmlns:a16="http://schemas.microsoft.com/office/drawing/2014/main" id="{6EA5BCE6-F5FF-4B1A-8781-B1CFAA4742B0}"/>
              </a:ext>
            </a:extLst>
          </p:cNvPr>
          <p:cNvSpPr/>
          <p:nvPr/>
        </p:nvSpPr>
        <p:spPr>
          <a:xfrm>
            <a:off x="9777837" y="4525895"/>
            <a:ext cx="909223" cy="523220"/>
          </a:xfrm>
          <a:prstGeom prst="rect">
            <a:avLst/>
          </a:prstGeom>
        </p:spPr>
        <p:txBody>
          <a:bodyPr wrap="none">
            <a:spAutoFit/>
          </a:bodyPr>
          <a:lstStyle/>
          <a:p>
            <a:r>
              <a:rPr lang="en-US" altLang="ja-JP" sz="2800" dirty="0">
                <a:ea typeface="HG丸ｺﾞｼｯｸM-PRO" panose="020F0600000000000000" pitchFamily="50" charset="-128"/>
              </a:rPr>
              <a:t>30°</a:t>
            </a:r>
            <a:endParaRPr lang="ja-JP" altLang="en-US" sz="2800" dirty="0">
              <a:ea typeface="HG丸ｺﾞｼｯｸM-PRO" panose="020F0600000000000000" pitchFamily="50" charset="-128"/>
            </a:endParaRPr>
          </a:p>
        </p:txBody>
      </p:sp>
      <p:cxnSp>
        <p:nvCxnSpPr>
          <p:cNvPr id="38" name="直線矢印コネクタ 37">
            <a:extLst>
              <a:ext uri="{FF2B5EF4-FFF2-40B4-BE49-F238E27FC236}">
                <a16:creationId xmlns:a16="http://schemas.microsoft.com/office/drawing/2014/main" id="{FCBADDEC-3DEC-47CF-BB26-A3154609AE50}"/>
              </a:ext>
            </a:extLst>
          </p:cNvPr>
          <p:cNvCxnSpPr>
            <a:cxnSpLocks/>
          </p:cNvCxnSpPr>
          <p:nvPr/>
        </p:nvCxnSpPr>
        <p:spPr>
          <a:xfrm flipH="1" flipV="1">
            <a:off x="7977745" y="2929024"/>
            <a:ext cx="2044251" cy="1185680"/>
          </a:xfrm>
          <a:prstGeom prst="straightConnector1">
            <a:avLst/>
          </a:prstGeom>
          <a:ln w="444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E2ED5CFA-8137-4FCE-84BC-5DB7842C5BF5}"/>
              </a:ext>
            </a:extLst>
          </p:cNvPr>
          <p:cNvSpPr/>
          <p:nvPr/>
        </p:nvSpPr>
        <p:spPr>
          <a:xfrm>
            <a:off x="7298921" y="2763954"/>
            <a:ext cx="415498" cy="369332"/>
          </a:xfrm>
          <a:prstGeom prst="rect">
            <a:avLst/>
          </a:prstGeom>
        </p:spPr>
        <p:txBody>
          <a:bodyPr wrap="none">
            <a:spAutoFit/>
          </a:bodyPr>
          <a:lstStyle/>
          <a:p>
            <a:r>
              <a:rPr lang="ja-JP" altLang="en-US" dirty="0">
                <a:solidFill>
                  <a:srgbClr val="000000"/>
                </a:solidFill>
                <a:latin typeface="HG丸ｺﾞｼｯｸM-PRO" panose="020F0600000000000000" pitchFamily="50" charset="-128"/>
                <a:ea typeface="HG丸ｺﾞｼｯｸM-PRO" panose="020F0600000000000000" pitchFamily="50" charset="-128"/>
              </a:rPr>
              <a:t>Ｏ</a:t>
            </a:r>
            <a:endParaRPr lang="ja-JP" altLang="en-US" dirty="0"/>
          </a:p>
        </p:txBody>
      </p:sp>
      <p:sp>
        <p:nvSpPr>
          <p:cNvPr id="41" name="正方形/長方形 40">
            <a:extLst>
              <a:ext uri="{FF2B5EF4-FFF2-40B4-BE49-F238E27FC236}">
                <a16:creationId xmlns:a16="http://schemas.microsoft.com/office/drawing/2014/main" id="{954B74DF-144A-43BD-9762-AE2469CE7829}"/>
              </a:ext>
            </a:extLst>
          </p:cNvPr>
          <p:cNvSpPr/>
          <p:nvPr/>
        </p:nvSpPr>
        <p:spPr>
          <a:xfrm>
            <a:off x="10038767" y="4055066"/>
            <a:ext cx="415498" cy="369332"/>
          </a:xfrm>
          <a:prstGeom prst="rect">
            <a:avLst/>
          </a:prstGeom>
        </p:spPr>
        <p:txBody>
          <a:bodyPr wrap="none">
            <a:spAutoFit/>
          </a:bodyPr>
          <a:lstStyle/>
          <a:p>
            <a:r>
              <a:rPr lang="ja-JP" altLang="en-US" dirty="0">
                <a:solidFill>
                  <a:srgbClr val="000000"/>
                </a:solidFill>
                <a:latin typeface="HG丸ｺﾞｼｯｸM-PRO" panose="020F0600000000000000" pitchFamily="50" charset="-128"/>
                <a:ea typeface="HG丸ｺﾞｼｯｸM-PRO" panose="020F0600000000000000" pitchFamily="50" charset="-128"/>
              </a:rPr>
              <a:t>Ｐ</a:t>
            </a:r>
            <a:endParaRPr lang="ja-JP" altLang="en-US" dirty="0"/>
          </a:p>
        </p:txBody>
      </p:sp>
      <mc:AlternateContent xmlns:mc="http://schemas.openxmlformats.org/markup-compatibility/2006" xmlns:a14="http://schemas.microsoft.com/office/drawing/2010/main">
        <mc:Choice Requires="a14">
          <p:sp>
            <p:nvSpPr>
              <p:cNvPr id="45" name="正方形/長方形 44">
                <a:extLst>
                  <a:ext uri="{FF2B5EF4-FFF2-40B4-BE49-F238E27FC236}">
                    <a16:creationId xmlns:a16="http://schemas.microsoft.com/office/drawing/2014/main" id="{37FA1D6E-06CA-4892-A848-ED32C5595066}"/>
                  </a:ext>
                </a:extLst>
              </p:cNvPr>
              <p:cNvSpPr/>
              <p:nvPr/>
            </p:nvSpPr>
            <p:spPr>
              <a:xfrm>
                <a:off x="7940188" y="2339499"/>
                <a:ext cx="4379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a:solidFill>
                            <a:srgbClr val="FF0000"/>
                          </a:solidFill>
                          <a:latin typeface="Cambria Math" panose="02040503050406030204" pitchFamily="18" charset="0"/>
                        </a:rPr>
                        <m:t>𝒗</m:t>
                      </m:r>
                    </m:oMath>
                  </m:oMathPara>
                </a14:m>
                <a:endParaRPr lang="ja-JP" altLang="en-US" sz="2400" dirty="0"/>
              </a:p>
            </p:txBody>
          </p:sp>
        </mc:Choice>
        <mc:Fallback xmlns="">
          <p:sp>
            <p:nvSpPr>
              <p:cNvPr id="45" name="正方形/長方形 44">
                <a:extLst>
                  <a:ext uri="{FF2B5EF4-FFF2-40B4-BE49-F238E27FC236}">
                    <a16:creationId xmlns:a16="http://schemas.microsoft.com/office/drawing/2014/main" id="{37FA1D6E-06CA-4892-A848-ED32C5595066}"/>
                  </a:ext>
                </a:extLst>
              </p:cNvPr>
              <p:cNvSpPr>
                <a:spLocks noRot="1" noChangeAspect="1" noMove="1" noResize="1" noEditPoints="1" noAdjustHandles="1" noChangeArrowheads="1" noChangeShapeType="1" noTextEdit="1"/>
              </p:cNvSpPr>
              <p:nvPr/>
            </p:nvSpPr>
            <p:spPr>
              <a:xfrm>
                <a:off x="7940188" y="2339499"/>
                <a:ext cx="437940" cy="461665"/>
              </a:xfrm>
              <a:prstGeom prst="rect">
                <a:avLst/>
              </a:prstGeom>
              <a:blipFill>
                <a:blip r:embed="rId3"/>
                <a:stretch>
                  <a:fillRect/>
                </a:stretch>
              </a:blipFill>
            </p:spPr>
            <p:txBody>
              <a:bodyPr/>
              <a:lstStyle/>
              <a:p>
                <a:r>
                  <a:rPr lang="ja-JP" altLang="en-US">
                    <a:noFill/>
                  </a:rPr>
                  <a:t> </a:t>
                </a:r>
              </a:p>
            </p:txBody>
          </p:sp>
        </mc:Fallback>
      </mc:AlternateContent>
      <p:sp>
        <p:nvSpPr>
          <p:cNvPr id="29" name="円弧 28">
            <a:extLst>
              <a:ext uri="{FF2B5EF4-FFF2-40B4-BE49-F238E27FC236}">
                <a16:creationId xmlns:a16="http://schemas.microsoft.com/office/drawing/2014/main" id="{4F4FF66A-95F7-41A3-961F-84E1AA07FABC}"/>
              </a:ext>
            </a:extLst>
          </p:cNvPr>
          <p:cNvSpPr/>
          <p:nvPr/>
        </p:nvSpPr>
        <p:spPr>
          <a:xfrm>
            <a:off x="5583216" y="2823463"/>
            <a:ext cx="4579443" cy="3790145"/>
          </a:xfrm>
          <a:prstGeom prst="arc">
            <a:avLst>
              <a:gd name="adj1" fmla="val 16200000"/>
              <a:gd name="adj2" fmla="val 20927772"/>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47" name="正方形/長方形 46">
                <a:extLst>
                  <a:ext uri="{FF2B5EF4-FFF2-40B4-BE49-F238E27FC236}">
                    <a16:creationId xmlns:a16="http://schemas.microsoft.com/office/drawing/2014/main" id="{F42E99C8-1649-4548-92C7-4EFFA8D9D429}"/>
                  </a:ext>
                </a:extLst>
              </p:cNvPr>
              <p:cNvSpPr/>
              <p:nvPr/>
            </p:nvSpPr>
            <p:spPr>
              <a:xfrm>
                <a:off x="7759402" y="3691063"/>
                <a:ext cx="124046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𝑶𝑷</m:t>
                      </m:r>
                      <m:r>
                        <a:rPr lang="en-US" altLang="ja-JP" sz="2400" b="1" i="1" smtClean="0">
                          <a:solidFill>
                            <a:srgbClr val="FF0000"/>
                          </a:solidFill>
                          <a:latin typeface="Cambria Math" panose="02040503050406030204" pitchFamily="18" charset="0"/>
                        </a:rPr>
                        <m:t>=</m:t>
                      </m:r>
                      <m:r>
                        <a:rPr lang="en-US" altLang="ja-JP" sz="2400" b="1" i="1" smtClean="0">
                          <a:solidFill>
                            <a:srgbClr val="FF0000"/>
                          </a:solidFill>
                          <a:latin typeface="Cambria Math" panose="02040503050406030204" pitchFamily="18" charset="0"/>
                        </a:rPr>
                        <m:t>𝒍</m:t>
                      </m:r>
                    </m:oMath>
                  </m:oMathPara>
                </a14:m>
                <a:endParaRPr lang="ja-JP" altLang="en-US" sz="20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47" name="正方形/長方形 46">
                <a:extLst>
                  <a:ext uri="{FF2B5EF4-FFF2-40B4-BE49-F238E27FC236}">
                    <a16:creationId xmlns:a16="http://schemas.microsoft.com/office/drawing/2014/main" id="{F42E99C8-1649-4548-92C7-4EFFA8D9D429}"/>
                  </a:ext>
                </a:extLst>
              </p:cNvPr>
              <p:cNvSpPr>
                <a:spLocks noRot="1" noChangeAspect="1" noMove="1" noResize="1" noEditPoints="1" noAdjustHandles="1" noChangeArrowheads="1" noChangeShapeType="1" noTextEdit="1"/>
              </p:cNvSpPr>
              <p:nvPr/>
            </p:nvSpPr>
            <p:spPr>
              <a:xfrm>
                <a:off x="7759402" y="3691063"/>
                <a:ext cx="1240468" cy="461665"/>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正方形/長方形 48">
                <a:extLst>
                  <a:ext uri="{FF2B5EF4-FFF2-40B4-BE49-F238E27FC236}">
                    <a16:creationId xmlns:a16="http://schemas.microsoft.com/office/drawing/2014/main" id="{DF584836-4A25-44D5-B856-7CD20264E731}"/>
                  </a:ext>
                </a:extLst>
              </p:cNvPr>
              <p:cNvSpPr/>
              <p:nvPr/>
            </p:nvSpPr>
            <p:spPr>
              <a:xfrm>
                <a:off x="7377237" y="2076580"/>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𝒚</m:t>
                      </m:r>
                    </m:oMath>
                  </m:oMathPara>
                </a14:m>
                <a:endParaRPr lang="ja-JP" altLang="en-US" dirty="0">
                  <a:solidFill>
                    <a:schemeClr val="tx1"/>
                  </a:solidFill>
                </a:endParaRPr>
              </a:p>
            </p:txBody>
          </p:sp>
        </mc:Choice>
        <mc:Fallback xmlns="">
          <p:sp>
            <p:nvSpPr>
              <p:cNvPr id="49" name="正方形/長方形 48">
                <a:extLst>
                  <a:ext uri="{FF2B5EF4-FFF2-40B4-BE49-F238E27FC236}">
                    <a16:creationId xmlns:a16="http://schemas.microsoft.com/office/drawing/2014/main" id="{DF584836-4A25-44D5-B856-7CD20264E731}"/>
                  </a:ext>
                </a:extLst>
              </p:cNvPr>
              <p:cNvSpPr>
                <a:spLocks noRot="1" noChangeAspect="1" noMove="1" noResize="1" noEditPoints="1" noAdjustHandles="1" noChangeArrowheads="1" noChangeShapeType="1" noTextEdit="1"/>
              </p:cNvSpPr>
              <p:nvPr/>
            </p:nvSpPr>
            <p:spPr>
              <a:xfrm>
                <a:off x="7377237" y="2076580"/>
                <a:ext cx="375423" cy="369332"/>
              </a:xfrm>
              <a:prstGeom prst="rect">
                <a:avLst/>
              </a:prstGeom>
              <a:blipFill>
                <a:blip r:embed="rId5"/>
                <a:stretch>
                  <a:fillRect b="-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正方形/長方形 49">
                <a:extLst>
                  <a:ext uri="{FF2B5EF4-FFF2-40B4-BE49-F238E27FC236}">
                    <a16:creationId xmlns:a16="http://schemas.microsoft.com/office/drawing/2014/main" id="{D41ECAC3-C3A4-4E76-84DD-3FC4F020ADA3}"/>
                  </a:ext>
                </a:extLst>
              </p:cNvPr>
              <p:cNvSpPr/>
              <p:nvPr/>
            </p:nvSpPr>
            <p:spPr>
              <a:xfrm>
                <a:off x="9944205" y="2513907"/>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𝒙</m:t>
                      </m:r>
                    </m:oMath>
                  </m:oMathPara>
                </a14:m>
                <a:endParaRPr lang="ja-JP" altLang="en-US" dirty="0">
                  <a:solidFill>
                    <a:schemeClr val="tx1"/>
                  </a:solidFill>
                </a:endParaRPr>
              </a:p>
            </p:txBody>
          </p:sp>
        </mc:Choice>
        <mc:Fallback xmlns="">
          <p:sp>
            <p:nvSpPr>
              <p:cNvPr id="50" name="正方形/長方形 49">
                <a:extLst>
                  <a:ext uri="{FF2B5EF4-FFF2-40B4-BE49-F238E27FC236}">
                    <a16:creationId xmlns:a16="http://schemas.microsoft.com/office/drawing/2014/main" id="{D41ECAC3-C3A4-4E76-84DD-3FC4F020ADA3}"/>
                  </a:ext>
                </a:extLst>
              </p:cNvPr>
              <p:cNvSpPr>
                <a:spLocks noRot="1" noChangeAspect="1" noMove="1" noResize="1" noEditPoints="1" noAdjustHandles="1" noChangeArrowheads="1" noChangeShapeType="1" noTextEdit="1"/>
              </p:cNvSpPr>
              <p:nvPr/>
            </p:nvSpPr>
            <p:spPr>
              <a:xfrm>
                <a:off x="9944205" y="2513907"/>
                <a:ext cx="375423" cy="369332"/>
              </a:xfrm>
              <a:prstGeom prst="rect">
                <a:avLst/>
              </a:prstGeom>
              <a:blipFill>
                <a:blip r:embed="rId6"/>
                <a:stretch>
                  <a:fillRect/>
                </a:stretch>
              </a:blipFill>
            </p:spPr>
            <p:txBody>
              <a:bodyPr/>
              <a:lstStyle/>
              <a:p>
                <a:r>
                  <a:rPr lang="ja-JP" altLang="en-US">
                    <a:noFill/>
                  </a:rPr>
                  <a:t> </a:t>
                </a:r>
              </a:p>
            </p:txBody>
          </p:sp>
        </mc:Fallback>
      </mc:AlternateContent>
      <p:cxnSp>
        <p:nvCxnSpPr>
          <p:cNvPr id="43" name="直線矢印コネクタ 42">
            <a:extLst>
              <a:ext uri="{FF2B5EF4-FFF2-40B4-BE49-F238E27FC236}">
                <a16:creationId xmlns:a16="http://schemas.microsoft.com/office/drawing/2014/main" id="{14FE73B9-C211-4512-B0D1-402846363538}"/>
              </a:ext>
            </a:extLst>
          </p:cNvPr>
          <p:cNvCxnSpPr>
            <a:cxnSpLocks/>
          </p:cNvCxnSpPr>
          <p:nvPr/>
        </p:nvCxnSpPr>
        <p:spPr>
          <a:xfrm>
            <a:off x="7854260" y="2827391"/>
            <a:ext cx="77258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正方形/長方形 51">
                <a:extLst>
                  <a:ext uri="{FF2B5EF4-FFF2-40B4-BE49-F238E27FC236}">
                    <a16:creationId xmlns:a16="http://schemas.microsoft.com/office/drawing/2014/main" id="{ADF888BC-B779-4E12-8DFB-2119EA9D6AC4}"/>
                  </a:ext>
                </a:extLst>
              </p:cNvPr>
              <p:cNvSpPr/>
              <p:nvPr/>
            </p:nvSpPr>
            <p:spPr>
              <a:xfrm>
                <a:off x="10977582" y="2636684"/>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𝒙</m:t>
                      </m:r>
                    </m:oMath>
                  </m:oMathPara>
                </a14:m>
                <a:endParaRPr lang="ja-JP" altLang="en-US" dirty="0">
                  <a:solidFill>
                    <a:schemeClr val="tx1"/>
                  </a:solidFill>
                </a:endParaRPr>
              </a:p>
            </p:txBody>
          </p:sp>
        </mc:Choice>
        <mc:Fallback xmlns="">
          <p:sp>
            <p:nvSpPr>
              <p:cNvPr id="52" name="正方形/長方形 51">
                <a:extLst>
                  <a:ext uri="{FF2B5EF4-FFF2-40B4-BE49-F238E27FC236}">
                    <a16:creationId xmlns:a16="http://schemas.microsoft.com/office/drawing/2014/main" id="{ADF888BC-B779-4E12-8DFB-2119EA9D6AC4}"/>
                  </a:ext>
                </a:extLst>
              </p:cNvPr>
              <p:cNvSpPr>
                <a:spLocks noRot="1" noChangeAspect="1" noMove="1" noResize="1" noEditPoints="1" noAdjustHandles="1" noChangeArrowheads="1" noChangeShapeType="1" noTextEdit="1"/>
              </p:cNvSpPr>
              <p:nvPr/>
            </p:nvSpPr>
            <p:spPr>
              <a:xfrm>
                <a:off x="10977582" y="2636684"/>
                <a:ext cx="375423" cy="369332"/>
              </a:xfrm>
              <a:prstGeom prst="rect">
                <a:avLst/>
              </a:prstGeom>
              <a:blipFill>
                <a:blip r:embed="rId7"/>
                <a:stretch>
                  <a:fillRect/>
                </a:stretch>
              </a:blipFill>
            </p:spPr>
            <p:txBody>
              <a:bodyPr/>
              <a:lstStyle/>
              <a:p>
                <a:r>
                  <a:rPr lang="ja-JP" altLang="en-US">
                    <a:noFill/>
                  </a:rPr>
                  <a:t> </a:t>
                </a:r>
              </a:p>
            </p:txBody>
          </p:sp>
        </mc:Fallback>
      </mc:AlternateContent>
      <p:cxnSp>
        <p:nvCxnSpPr>
          <p:cNvPr id="53" name="直線コネクタ 52">
            <a:extLst>
              <a:ext uri="{FF2B5EF4-FFF2-40B4-BE49-F238E27FC236}">
                <a16:creationId xmlns:a16="http://schemas.microsoft.com/office/drawing/2014/main" id="{DF555B2B-5973-40E2-B2DD-29817E30DA6A}"/>
              </a:ext>
            </a:extLst>
          </p:cNvPr>
          <p:cNvCxnSpPr>
            <a:cxnSpLocks/>
          </p:cNvCxnSpPr>
          <p:nvPr/>
        </p:nvCxnSpPr>
        <p:spPr>
          <a:xfrm>
            <a:off x="10104634" y="2801164"/>
            <a:ext cx="0" cy="1500782"/>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2392F6CC-6338-4458-BCFE-17550B5DD3C6}"/>
              </a:ext>
            </a:extLst>
          </p:cNvPr>
          <p:cNvCxnSpPr>
            <a:cxnSpLocks/>
          </p:cNvCxnSpPr>
          <p:nvPr/>
        </p:nvCxnSpPr>
        <p:spPr>
          <a:xfrm>
            <a:off x="7711851" y="4369880"/>
            <a:ext cx="2366739" cy="0"/>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正方形/長方形 59">
                <a:extLst>
                  <a:ext uri="{FF2B5EF4-FFF2-40B4-BE49-F238E27FC236}">
                    <a16:creationId xmlns:a16="http://schemas.microsoft.com/office/drawing/2014/main" id="{3AE35FF2-1B45-4269-B03E-218B8DB527D0}"/>
                  </a:ext>
                </a:extLst>
              </p:cNvPr>
              <p:cNvSpPr/>
              <p:nvPr/>
            </p:nvSpPr>
            <p:spPr>
              <a:xfrm>
                <a:off x="7368038" y="4137857"/>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𝒚</m:t>
                      </m:r>
                    </m:oMath>
                  </m:oMathPara>
                </a14:m>
                <a:endParaRPr lang="ja-JP" altLang="en-US" dirty="0">
                  <a:solidFill>
                    <a:schemeClr val="tx1"/>
                  </a:solidFill>
                </a:endParaRPr>
              </a:p>
            </p:txBody>
          </p:sp>
        </mc:Choice>
        <mc:Fallback xmlns="">
          <p:sp>
            <p:nvSpPr>
              <p:cNvPr id="60" name="正方形/長方形 59">
                <a:extLst>
                  <a:ext uri="{FF2B5EF4-FFF2-40B4-BE49-F238E27FC236}">
                    <a16:creationId xmlns:a16="http://schemas.microsoft.com/office/drawing/2014/main" id="{3AE35FF2-1B45-4269-B03E-218B8DB527D0}"/>
                  </a:ext>
                </a:extLst>
              </p:cNvPr>
              <p:cNvSpPr>
                <a:spLocks noRot="1" noChangeAspect="1" noMove="1" noResize="1" noEditPoints="1" noAdjustHandles="1" noChangeArrowheads="1" noChangeShapeType="1" noTextEdit="1"/>
              </p:cNvSpPr>
              <p:nvPr/>
            </p:nvSpPr>
            <p:spPr>
              <a:xfrm>
                <a:off x="7368038" y="4137857"/>
                <a:ext cx="375423" cy="369332"/>
              </a:xfrm>
              <a:prstGeom prst="rect">
                <a:avLst/>
              </a:prstGeom>
              <a:blipFill>
                <a:blip r:embed="rId8"/>
                <a:stretch>
                  <a:fillRect b="-6667"/>
                </a:stretch>
              </a:blipFill>
            </p:spPr>
            <p:txBody>
              <a:bodyPr/>
              <a:lstStyle/>
              <a:p>
                <a:r>
                  <a:rPr lang="ja-JP" altLang="en-US">
                    <a:noFill/>
                  </a:rPr>
                  <a:t> </a:t>
                </a:r>
              </a:p>
            </p:txBody>
          </p:sp>
        </mc:Fallback>
      </mc:AlternateContent>
      <p:sp>
        <p:nvSpPr>
          <p:cNvPr id="37" name="楕円 36">
            <a:extLst>
              <a:ext uri="{FF2B5EF4-FFF2-40B4-BE49-F238E27FC236}">
                <a16:creationId xmlns:a16="http://schemas.microsoft.com/office/drawing/2014/main" id="{9C559E43-7E33-4149-9C93-2280DBED9727}"/>
              </a:ext>
            </a:extLst>
          </p:cNvPr>
          <p:cNvSpPr/>
          <p:nvPr/>
        </p:nvSpPr>
        <p:spPr>
          <a:xfrm>
            <a:off x="7632663" y="2724002"/>
            <a:ext cx="221597" cy="221597"/>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8439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fill="hold" grpId="0" nodeType="clickEffect">
                                  <p:stCondLst>
                                    <p:cond delay="0"/>
                                  </p:stCondLst>
                                  <p:childTnLst>
                                    <p:animMotion origin="layout" path="M 0.00026 0.00047 C 0.05 -0.00231 0.08841 0.01366 0.12265 0.05162 C 0.15677 0.09098 0.17643 0.13727 0.19726 0.20301 " pathEditMode="relative" rAng="0" ptsTypes="AAA">
                                      <p:cBhvr>
                                        <p:cTn id="6" dur="1000" fill="hold"/>
                                        <p:tgtEl>
                                          <p:spTgt spid="37"/>
                                        </p:tgtEl>
                                        <p:attrNameLst>
                                          <p:attrName>ppt_x</p:attrName>
                                          <p:attrName>ppt_y</p:attrName>
                                        </p:attrNameLst>
                                      </p:cBhvr>
                                      <p:rCtr x="9844" y="10116"/>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7" grpId="0"/>
      <p:bldP spid="3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５．平面内での落体の運動</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47</a:t>
            </a:fld>
            <a:endParaRPr kumimoji="1" lang="ja-JP" altLang="en-US"/>
          </a:p>
        </p:txBody>
      </p:sp>
      <p:sp>
        <p:nvSpPr>
          <p:cNvPr id="13" name="正方形/長方形 12">
            <a:extLst>
              <a:ext uri="{FF2B5EF4-FFF2-40B4-BE49-F238E27FC236}">
                <a16:creationId xmlns:a16="http://schemas.microsoft.com/office/drawing/2014/main" id="{CE0D1A26-7272-4B12-8058-AD257FB78964}"/>
              </a:ext>
            </a:extLst>
          </p:cNvPr>
          <p:cNvSpPr/>
          <p:nvPr/>
        </p:nvSpPr>
        <p:spPr>
          <a:xfrm>
            <a:off x="273241" y="855799"/>
            <a:ext cx="11707092" cy="400110"/>
          </a:xfrm>
          <a:prstGeom prst="rect">
            <a:avLst/>
          </a:prstGeom>
        </p:spPr>
        <p:txBody>
          <a:bodyPr wrap="square">
            <a:spAutoFit/>
          </a:bodyPr>
          <a:lstStyle/>
          <a:p>
            <a:r>
              <a:rPr lang="ja-JP" altLang="en-US" sz="2000" dirty="0">
                <a:solidFill>
                  <a:srgbClr val="000000"/>
                </a:solidFill>
                <a:latin typeface="HG丸ｺﾞｼｯｸM-PRO" panose="020F0600000000000000" pitchFamily="50" charset="-128"/>
                <a:ea typeface="HG丸ｺﾞｼｯｸM-PRO" panose="020F0600000000000000" pitchFamily="50" charset="-128"/>
              </a:rPr>
              <a:t>練習１（解き方</a:t>
            </a:r>
            <a:r>
              <a:rPr lang="en-US" altLang="ja-JP" sz="2000" dirty="0">
                <a:solidFill>
                  <a:srgbClr val="000000"/>
                </a:solidFill>
                <a:latin typeface="HG丸ｺﾞｼｯｸM-PRO" panose="020F0600000000000000" pitchFamily="50" charset="-128"/>
                <a:ea typeface="HG丸ｺﾞｼｯｸM-PRO" panose="020F0600000000000000" pitchFamily="50" charset="-128"/>
              </a:rPr>
              <a:t>1</a:t>
            </a:r>
            <a:r>
              <a:rPr lang="ja-JP" altLang="en-US" sz="2000" dirty="0">
                <a:solidFill>
                  <a:srgbClr val="000000"/>
                </a:solidFill>
                <a:latin typeface="HG丸ｺﾞｼｯｸM-PRO" panose="020F0600000000000000" pitchFamily="50" charset="-128"/>
                <a:ea typeface="HG丸ｺﾞｼｯｸM-PRO" panose="020F0600000000000000" pitchFamily="50" charset="-128"/>
              </a:rPr>
              <a:t>）</a:t>
            </a:r>
            <a:endParaRPr lang="ja-JP" altLang="en-US" sz="2000" dirty="0">
              <a:ea typeface="HG丸ｺﾞｼｯｸM-PRO" panose="020F0600000000000000" pitchFamily="50" charset="-128"/>
            </a:endParaRPr>
          </a:p>
        </p:txBody>
      </p:sp>
      <p:cxnSp>
        <p:nvCxnSpPr>
          <p:cNvPr id="47" name="直線矢印コネクタ 46">
            <a:extLst>
              <a:ext uri="{FF2B5EF4-FFF2-40B4-BE49-F238E27FC236}">
                <a16:creationId xmlns:a16="http://schemas.microsoft.com/office/drawing/2014/main" id="{D44AFF8D-A52B-46CF-8461-D7A85DEA8245}"/>
              </a:ext>
            </a:extLst>
          </p:cNvPr>
          <p:cNvCxnSpPr>
            <a:cxnSpLocks/>
          </p:cNvCxnSpPr>
          <p:nvPr/>
        </p:nvCxnSpPr>
        <p:spPr>
          <a:xfrm flipV="1">
            <a:off x="8163732" y="1550392"/>
            <a:ext cx="3439739" cy="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26DE9947-B24E-4313-8103-B3259EE6C9FB}"/>
              </a:ext>
            </a:extLst>
          </p:cNvPr>
          <p:cNvCxnSpPr>
            <a:cxnSpLocks/>
          </p:cNvCxnSpPr>
          <p:nvPr/>
        </p:nvCxnSpPr>
        <p:spPr>
          <a:xfrm flipV="1">
            <a:off x="8276257" y="1048761"/>
            <a:ext cx="0" cy="2392766"/>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8457D942-A7E7-4DB7-BB17-E83286CA260D}"/>
              </a:ext>
            </a:extLst>
          </p:cNvPr>
          <p:cNvCxnSpPr>
            <a:cxnSpLocks/>
          </p:cNvCxnSpPr>
          <p:nvPr/>
        </p:nvCxnSpPr>
        <p:spPr>
          <a:xfrm>
            <a:off x="8216603" y="1654860"/>
            <a:ext cx="3667769" cy="211758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8473F3F9-E298-46F1-82A3-3DF5A7ED2F4A}"/>
              </a:ext>
            </a:extLst>
          </p:cNvPr>
          <p:cNvCxnSpPr>
            <a:cxnSpLocks/>
          </p:cNvCxnSpPr>
          <p:nvPr/>
        </p:nvCxnSpPr>
        <p:spPr>
          <a:xfrm flipV="1">
            <a:off x="8244784" y="3772446"/>
            <a:ext cx="3640000" cy="1"/>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2" name="円弧 51">
            <a:extLst>
              <a:ext uri="{FF2B5EF4-FFF2-40B4-BE49-F238E27FC236}">
                <a16:creationId xmlns:a16="http://schemas.microsoft.com/office/drawing/2014/main" id="{7C70EB42-D57D-49F7-BA24-9DD136EDA297}"/>
              </a:ext>
            </a:extLst>
          </p:cNvPr>
          <p:cNvSpPr/>
          <p:nvPr/>
        </p:nvSpPr>
        <p:spPr>
          <a:xfrm flipH="1">
            <a:off x="10981777" y="3347663"/>
            <a:ext cx="700348" cy="849565"/>
          </a:xfrm>
          <a:prstGeom prst="arc">
            <a:avLst>
              <a:gd name="adj1" fmla="val 17472991"/>
              <a:gd name="adj2" fmla="val 0"/>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HG丸ｺﾞｼｯｸM-PRO" panose="020F0600000000000000" pitchFamily="50" charset="-128"/>
            </a:endParaRPr>
          </a:p>
        </p:txBody>
      </p:sp>
      <p:sp>
        <p:nvSpPr>
          <p:cNvPr id="53" name="正方形/長方形 52">
            <a:extLst>
              <a:ext uri="{FF2B5EF4-FFF2-40B4-BE49-F238E27FC236}">
                <a16:creationId xmlns:a16="http://schemas.microsoft.com/office/drawing/2014/main" id="{F74DF773-48FD-4674-B395-3509AF096B23}"/>
              </a:ext>
            </a:extLst>
          </p:cNvPr>
          <p:cNvSpPr/>
          <p:nvPr/>
        </p:nvSpPr>
        <p:spPr>
          <a:xfrm>
            <a:off x="10342243" y="3235156"/>
            <a:ext cx="909223" cy="523220"/>
          </a:xfrm>
          <a:prstGeom prst="rect">
            <a:avLst/>
          </a:prstGeom>
        </p:spPr>
        <p:txBody>
          <a:bodyPr wrap="none">
            <a:spAutoFit/>
          </a:bodyPr>
          <a:lstStyle/>
          <a:p>
            <a:r>
              <a:rPr lang="en-US" altLang="ja-JP" sz="2800" dirty="0">
                <a:ea typeface="HG丸ｺﾞｼｯｸM-PRO" panose="020F0600000000000000" pitchFamily="50" charset="-128"/>
              </a:rPr>
              <a:t>30°</a:t>
            </a:r>
            <a:endParaRPr lang="ja-JP" altLang="en-US" sz="2800" dirty="0">
              <a:ea typeface="HG丸ｺﾞｼｯｸM-PRO" panose="020F0600000000000000" pitchFamily="50" charset="-128"/>
            </a:endParaRPr>
          </a:p>
        </p:txBody>
      </p:sp>
      <p:sp>
        <p:nvSpPr>
          <p:cNvPr id="54" name="楕円 53">
            <a:extLst>
              <a:ext uri="{FF2B5EF4-FFF2-40B4-BE49-F238E27FC236}">
                <a16:creationId xmlns:a16="http://schemas.microsoft.com/office/drawing/2014/main" id="{961F1294-605F-48A5-8260-F7FEC4EF5949}"/>
              </a:ext>
            </a:extLst>
          </p:cNvPr>
          <p:cNvSpPr/>
          <p:nvPr/>
        </p:nvSpPr>
        <p:spPr>
          <a:xfrm>
            <a:off x="8197069" y="1433263"/>
            <a:ext cx="221597" cy="221597"/>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矢印コネクタ 54">
            <a:extLst>
              <a:ext uri="{FF2B5EF4-FFF2-40B4-BE49-F238E27FC236}">
                <a16:creationId xmlns:a16="http://schemas.microsoft.com/office/drawing/2014/main" id="{32FF33A3-B0A6-42CA-9FEB-E6A7F80A5C64}"/>
              </a:ext>
            </a:extLst>
          </p:cNvPr>
          <p:cNvCxnSpPr>
            <a:cxnSpLocks/>
          </p:cNvCxnSpPr>
          <p:nvPr/>
        </p:nvCxnSpPr>
        <p:spPr>
          <a:xfrm flipH="1" flipV="1">
            <a:off x="8542151" y="1638285"/>
            <a:ext cx="2044251" cy="1185680"/>
          </a:xfrm>
          <a:prstGeom prst="straightConnector1">
            <a:avLst/>
          </a:prstGeom>
          <a:ln w="444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正方形/長方形 55">
            <a:extLst>
              <a:ext uri="{FF2B5EF4-FFF2-40B4-BE49-F238E27FC236}">
                <a16:creationId xmlns:a16="http://schemas.microsoft.com/office/drawing/2014/main" id="{FFE70EF9-51BF-4E5F-948A-FAFF7EA9A4DD}"/>
              </a:ext>
            </a:extLst>
          </p:cNvPr>
          <p:cNvSpPr/>
          <p:nvPr/>
        </p:nvSpPr>
        <p:spPr>
          <a:xfrm>
            <a:off x="7863327" y="1473215"/>
            <a:ext cx="415498" cy="369332"/>
          </a:xfrm>
          <a:prstGeom prst="rect">
            <a:avLst/>
          </a:prstGeom>
        </p:spPr>
        <p:txBody>
          <a:bodyPr wrap="none">
            <a:spAutoFit/>
          </a:bodyPr>
          <a:lstStyle/>
          <a:p>
            <a:r>
              <a:rPr lang="ja-JP" altLang="en-US" dirty="0">
                <a:solidFill>
                  <a:srgbClr val="000000"/>
                </a:solidFill>
                <a:latin typeface="HG丸ｺﾞｼｯｸM-PRO" panose="020F0600000000000000" pitchFamily="50" charset="-128"/>
                <a:ea typeface="HG丸ｺﾞｼｯｸM-PRO" panose="020F0600000000000000" pitchFamily="50" charset="-128"/>
              </a:rPr>
              <a:t>Ｏ</a:t>
            </a:r>
            <a:endParaRPr lang="ja-JP" altLang="en-US" dirty="0"/>
          </a:p>
        </p:txBody>
      </p:sp>
      <p:sp>
        <p:nvSpPr>
          <p:cNvPr id="57" name="正方形/長方形 56">
            <a:extLst>
              <a:ext uri="{FF2B5EF4-FFF2-40B4-BE49-F238E27FC236}">
                <a16:creationId xmlns:a16="http://schemas.microsoft.com/office/drawing/2014/main" id="{D7F041D5-7C1E-4D59-B918-92A77C3701FA}"/>
              </a:ext>
            </a:extLst>
          </p:cNvPr>
          <p:cNvSpPr/>
          <p:nvPr/>
        </p:nvSpPr>
        <p:spPr>
          <a:xfrm>
            <a:off x="10603173" y="2764327"/>
            <a:ext cx="415498" cy="369332"/>
          </a:xfrm>
          <a:prstGeom prst="rect">
            <a:avLst/>
          </a:prstGeom>
        </p:spPr>
        <p:txBody>
          <a:bodyPr wrap="none">
            <a:spAutoFit/>
          </a:bodyPr>
          <a:lstStyle/>
          <a:p>
            <a:r>
              <a:rPr lang="ja-JP" altLang="en-US" dirty="0">
                <a:solidFill>
                  <a:srgbClr val="000000"/>
                </a:solidFill>
                <a:latin typeface="HG丸ｺﾞｼｯｸM-PRO" panose="020F0600000000000000" pitchFamily="50" charset="-128"/>
                <a:ea typeface="HG丸ｺﾞｼｯｸM-PRO" panose="020F0600000000000000" pitchFamily="50" charset="-128"/>
              </a:rPr>
              <a:t>Ｐ</a:t>
            </a:r>
            <a:endParaRPr lang="ja-JP" altLang="en-US" dirty="0"/>
          </a:p>
        </p:txBody>
      </p:sp>
      <mc:AlternateContent xmlns:mc="http://schemas.openxmlformats.org/markup-compatibility/2006" xmlns:a14="http://schemas.microsoft.com/office/drawing/2010/main">
        <mc:Choice Requires="a14">
          <p:sp>
            <p:nvSpPr>
              <p:cNvPr id="58" name="正方形/長方形 57">
                <a:extLst>
                  <a:ext uri="{FF2B5EF4-FFF2-40B4-BE49-F238E27FC236}">
                    <a16:creationId xmlns:a16="http://schemas.microsoft.com/office/drawing/2014/main" id="{850BBA0D-659B-49FC-8B5B-00CEAD2201B1}"/>
                  </a:ext>
                </a:extLst>
              </p:cNvPr>
              <p:cNvSpPr/>
              <p:nvPr/>
            </p:nvSpPr>
            <p:spPr>
              <a:xfrm>
                <a:off x="8504594" y="1048760"/>
                <a:ext cx="4379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a:solidFill>
                            <a:srgbClr val="FF0000"/>
                          </a:solidFill>
                          <a:latin typeface="Cambria Math" panose="02040503050406030204" pitchFamily="18" charset="0"/>
                        </a:rPr>
                        <m:t>𝒗</m:t>
                      </m:r>
                    </m:oMath>
                  </m:oMathPara>
                </a14:m>
                <a:endParaRPr lang="ja-JP" altLang="en-US" sz="2400" dirty="0"/>
              </a:p>
            </p:txBody>
          </p:sp>
        </mc:Choice>
        <mc:Fallback xmlns="">
          <p:sp>
            <p:nvSpPr>
              <p:cNvPr id="58" name="正方形/長方形 57">
                <a:extLst>
                  <a:ext uri="{FF2B5EF4-FFF2-40B4-BE49-F238E27FC236}">
                    <a16:creationId xmlns:a16="http://schemas.microsoft.com/office/drawing/2014/main" id="{850BBA0D-659B-49FC-8B5B-00CEAD2201B1}"/>
                  </a:ext>
                </a:extLst>
              </p:cNvPr>
              <p:cNvSpPr>
                <a:spLocks noRot="1" noChangeAspect="1" noMove="1" noResize="1" noEditPoints="1" noAdjustHandles="1" noChangeArrowheads="1" noChangeShapeType="1" noTextEdit="1"/>
              </p:cNvSpPr>
              <p:nvPr/>
            </p:nvSpPr>
            <p:spPr>
              <a:xfrm>
                <a:off x="8504594" y="1048760"/>
                <a:ext cx="437940" cy="461665"/>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9" name="正方形/長方形 58">
                <a:extLst>
                  <a:ext uri="{FF2B5EF4-FFF2-40B4-BE49-F238E27FC236}">
                    <a16:creationId xmlns:a16="http://schemas.microsoft.com/office/drawing/2014/main" id="{B1226293-4094-4243-800C-296150D2C95E}"/>
                  </a:ext>
                </a:extLst>
              </p:cNvPr>
              <p:cNvSpPr/>
              <p:nvPr/>
            </p:nvSpPr>
            <p:spPr>
              <a:xfrm>
                <a:off x="9378018" y="1805071"/>
                <a:ext cx="124046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𝑶𝑷</m:t>
                      </m:r>
                      <m:r>
                        <a:rPr lang="en-US" altLang="ja-JP" sz="2400" b="1" i="1" smtClean="0">
                          <a:solidFill>
                            <a:srgbClr val="FF0000"/>
                          </a:solidFill>
                          <a:latin typeface="Cambria Math" panose="02040503050406030204" pitchFamily="18" charset="0"/>
                        </a:rPr>
                        <m:t>=</m:t>
                      </m:r>
                      <m:r>
                        <a:rPr lang="en-US" altLang="ja-JP" sz="2400" b="1" i="1" smtClean="0">
                          <a:solidFill>
                            <a:srgbClr val="FF0000"/>
                          </a:solidFill>
                          <a:latin typeface="Cambria Math" panose="02040503050406030204" pitchFamily="18" charset="0"/>
                        </a:rPr>
                        <m:t>𝒍</m:t>
                      </m:r>
                    </m:oMath>
                  </m:oMathPara>
                </a14:m>
                <a:endParaRPr lang="ja-JP" altLang="en-US" sz="20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59" name="正方形/長方形 58">
                <a:extLst>
                  <a:ext uri="{FF2B5EF4-FFF2-40B4-BE49-F238E27FC236}">
                    <a16:creationId xmlns:a16="http://schemas.microsoft.com/office/drawing/2014/main" id="{B1226293-4094-4243-800C-296150D2C95E}"/>
                  </a:ext>
                </a:extLst>
              </p:cNvPr>
              <p:cNvSpPr>
                <a:spLocks noRot="1" noChangeAspect="1" noMove="1" noResize="1" noEditPoints="1" noAdjustHandles="1" noChangeArrowheads="1" noChangeShapeType="1" noTextEdit="1"/>
              </p:cNvSpPr>
              <p:nvPr/>
            </p:nvSpPr>
            <p:spPr>
              <a:xfrm>
                <a:off x="9378018" y="1805071"/>
                <a:ext cx="1240468" cy="461665"/>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0" name="正方形/長方形 59">
                <a:extLst>
                  <a:ext uri="{FF2B5EF4-FFF2-40B4-BE49-F238E27FC236}">
                    <a16:creationId xmlns:a16="http://schemas.microsoft.com/office/drawing/2014/main" id="{1C36CC12-9A54-4789-A720-53D87D4D1D5E}"/>
                  </a:ext>
                </a:extLst>
              </p:cNvPr>
              <p:cNvSpPr/>
              <p:nvPr/>
            </p:nvSpPr>
            <p:spPr>
              <a:xfrm>
                <a:off x="7941643" y="785841"/>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𝒚</m:t>
                      </m:r>
                    </m:oMath>
                  </m:oMathPara>
                </a14:m>
                <a:endParaRPr lang="ja-JP" altLang="en-US" dirty="0">
                  <a:solidFill>
                    <a:schemeClr val="tx1"/>
                  </a:solidFill>
                </a:endParaRPr>
              </a:p>
            </p:txBody>
          </p:sp>
        </mc:Choice>
        <mc:Fallback xmlns="">
          <p:sp>
            <p:nvSpPr>
              <p:cNvPr id="60" name="正方形/長方形 59">
                <a:extLst>
                  <a:ext uri="{FF2B5EF4-FFF2-40B4-BE49-F238E27FC236}">
                    <a16:creationId xmlns:a16="http://schemas.microsoft.com/office/drawing/2014/main" id="{1C36CC12-9A54-4789-A720-53D87D4D1D5E}"/>
                  </a:ext>
                </a:extLst>
              </p:cNvPr>
              <p:cNvSpPr>
                <a:spLocks noRot="1" noChangeAspect="1" noMove="1" noResize="1" noEditPoints="1" noAdjustHandles="1" noChangeArrowheads="1" noChangeShapeType="1" noTextEdit="1"/>
              </p:cNvSpPr>
              <p:nvPr/>
            </p:nvSpPr>
            <p:spPr>
              <a:xfrm>
                <a:off x="7941643" y="785841"/>
                <a:ext cx="375423" cy="369332"/>
              </a:xfrm>
              <a:prstGeom prst="rect">
                <a:avLst/>
              </a:prstGeom>
              <a:blipFill>
                <a:blip r:embed="rId4"/>
                <a:stretch>
                  <a:fillRect b="-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1" name="正方形/長方形 60">
                <a:extLst>
                  <a:ext uri="{FF2B5EF4-FFF2-40B4-BE49-F238E27FC236}">
                    <a16:creationId xmlns:a16="http://schemas.microsoft.com/office/drawing/2014/main" id="{FE057EE3-F02B-47F5-B92D-E25EB416817D}"/>
                  </a:ext>
                </a:extLst>
              </p:cNvPr>
              <p:cNvSpPr/>
              <p:nvPr/>
            </p:nvSpPr>
            <p:spPr>
              <a:xfrm>
                <a:off x="10508611" y="1223168"/>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𝒙</m:t>
                      </m:r>
                    </m:oMath>
                  </m:oMathPara>
                </a14:m>
                <a:endParaRPr lang="ja-JP" altLang="en-US" dirty="0">
                  <a:solidFill>
                    <a:schemeClr val="tx1"/>
                  </a:solidFill>
                </a:endParaRPr>
              </a:p>
            </p:txBody>
          </p:sp>
        </mc:Choice>
        <mc:Fallback xmlns="">
          <p:sp>
            <p:nvSpPr>
              <p:cNvPr id="61" name="正方形/長方形 60">
                <a:extLst>
                  <a:ext uri="{FF2B5EF4-FFF2-40B4-BE49-F238E27FC236}">
                    <a16:creationId xmlns:a16="http://schemas.microsoft.com/office/drawing/2014/main" id="{FE057EE3-F02B-47F5-B92D-E25EB416817D}"/>
                  </a:ext>
                </a:extLst>
              </p:cNvPr>
              <p:cNvSpPr>
                <a:spLocks noRot="1" noChangeAspect="1" noMove="1" noResize="1" noEditPoints="1" noAdjustHandles="1" noChangeArrowheads="1" noChangeShapeType="1" noTextEdit="1"/>
              </p:cNvSpPr>
              <p:nvPr/>
            </p:nvSpPr>
            <p:spPr>
              <a:xfrm>
                <a:off x="10508611" y="1223168"/>
                <a:ext cx="375423" cy="369332"/>
              </a:xfrm>
              <a:prstGeom prst="rect">
                <a:avLst/>
              </a:prstGeom>
              <a:blipFill>
                <a:blip r:embed="rId5"/>
                <a:stretch>
                  <a:fillRect/>
                </a:stretch>
              </a:blipFill>
            </p:spPr>
            <p:txBody>
              <a:bodyPr/>
              <a:lstStyle/>
              <a:p>
                <a:r>
                  <a:rPr lang="ja-JP" altLang="en-US">
                    <a:noFill/>
                  </a:rPr>
                  <a:t> </a:t>
                </a:r>
              </a:p>
            </p:txBody>
          </p:sp>
        </mc:Fallback>
      </mc:AlternateContent>
      <p:cxnSp>
        <p:nvCxnSpPr>
          <p:cNvPr id="62" name="直線矢印コネクタ 61">
            <a:extLst>
              <a:ext uri="{FF2B5EF4-FFF2-40B4-BE49-F238E27FC236}">
                <a16:creationId xmlns:a16="http://schemas.microsoft.com/office/drawing/2014/main" id="{235F16D4-8F5B-4567-B39B-3B7CF55841C7}"/>
              </a:ext>
            </a:extLst>
          </p:cNvPr>
          <p:cNvCxnSpPr>
            <a:cxnSpLocks/>
          </p:cNvCxnSpPr>
          <p:nvPr/>
        </p:nvCxnSpPr>
        <p:spPr>
          <a:xfrm>
            <a:off x="8418666" y="1536652"/>
            <a:ext cx="77258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正方形/長方形 62">
                <a:extLst>
                  <a:ext uri="{FF2B5EF4-FFF2-40B4-BE49-F238E27FC236}">
                    <a16:creationId xmlns:a16="http://schemas.microsoft.com/office/drawing/2014/main" id="{02C0740F-97A3-4564-87F0-6EE709F78257}"/>
                  </a:ext>
                </a:extLst>
              </p:cNvPr>
              <p:cNvSpPr/>
              <p:nvPr/>
            </p:nvSpPr>
            <p:spPr>
              <a:xfrm>
                <a:off x="11541988" y="1345945"/>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𝒙</m:t>
                      </m:r>
                    </m:oMath>
                  </m:oMathPara>
                </a14:m>
                <a:endParaRPr lang="ja-JP" altLang="en-US" dirty="0">
                  <a:solidFill>
                    <a:schemeClr val="tx1"/>
                  </a:solidFill>
                </a:endParaRPr>
              </a:p>
            </p:txBody>
          </p:sp>
        </mc:Choice>
        <mc:Fallback xmlns="">
          <p:sp>
            <p:nvSpPr>
              <p:cNvPr id="63" name="正方形/長方形 62">
                <a:extLst>
                  <a:ext uri="{FF2B5EF4-FFF2-40B4-BE49-F238E27FC236}">
                    <a16:creationId xmlns:a16="http://schemas.microsoft.com/office/drawing/2014/main" id="{02C0740F-97A3-4564-87F0-6EE709F78257}"/>
                  </a:ext>
                </a:extLst>
              </p:cNvPr>
              <p:cNvSpPr>
                <a:spLocks noRot="1" noChangeAspect="1" noMove="1" noResize="1" noEditPoints="1" noAdjustHandles="1" noChangeArrowheads="1" noChangeShapeType="1" noTextEdit="1"/>
              </p:cNvSpPr>
              <p:nvPr/>
            </p:nvSpPr>
            <p:spPr>
              <a:xfrm>
                <a:off x="11541988" y="1345945"/>
                <a:ext cx="375423" cy="369332"/>
              </a:xfrm>
              <a:prstGeom prst="rect">
                <a:avLst/>
              </a:prstGeom>
              <a:blipFill>
                <a:blip r:embed="rId6"/>
                <a:stretch>
                  <a:fillRect/>
                </a:stretch>
              </a:blipFill>
            </p:spPr>
            <p:txBody>
              <a:bodyPr/>
              <a:lstStyle/>
              <a:p>
                <a:r>
                  <a:rPr lang="ja-JP" altLang="en-US">
                    <a:noFill/>
                  </a:rPr>
                  <a:t> </a:t>
                </a:r>
              </a:p>
            </p:txBody>
          </p:sp>
        </mc:Fallback>
      </mc:AlternateContent>
      <p:cxnSp>
        <p:nvCxnSpPr>
          <p:cNvPr id="64" name="直線コネクタ 63">
            <a:extLst>
              <a:ext uri="{FF2B5EF4-FFF2-40B4-BE49-F238E27FC236}">
                <a16:creationId xmlns:a16="http://schemas.microsoft.com/office/drawing/2014/main" id="{AEAD7CA3-C361-411F-B2F2-35AA46252161}"/>
              </a:ext>
            </a:extLst>
          </p:cNvPr>
          <p:cNvCxnSpPr>
            <a:cxnSpLocks/>
          </p:cNvCxnSpPr>
          <p:nvPr/>
        </p:nvCxnSpPr>
        <p:spPr>
          <a:xfrm>
            <a:off x="10669040" y="1510425"/>
            <a:ext cx="0" cy="1500782"/>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65F14C43-E2BE-4052-ABB0-510B3BECFC87}"/>
              </a:ext>
            </a:extLst>
          </p:cNvPr>
          <p:cNvCxnSpPr>
            <a:cxnSpLocks/>
          </p:cNvCxnSpPr>
          <p:nvPr/>
        </p:nvCxnSpPr>
        <p:spPr>
          <a:xfrm>
            <a:off x="8276257" y="3079141"/>
            <a:ext cx="2366739" cy="0"/>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正方形/長方形 65">
                <a:extLst>
                  <a:ext uri="{FF2B5EF4-FFF2-40B4-BE49-F238E27FC236}">
                    <a16:creationId xmlns:a16="http://schemas.microsoft.com/office/drawing/2014/main" id="{D984B4D0-BEC6-49BD-AA08-E6685F9EFF6C}"/>
                  </a:ext>
                </a:extLst>
              </p:cNvPr>
              <p:cNvSpPr/>
              <p:nvPr/>
            </p:nvSpPr>
            <p:spPr>
              <a:xfrm>
                <a:off x="7932444" y="2847118"/>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𝒚</m:t>
                      </m:r>
                    </m:oMath>
                  </m:oMathPara>
                </a14:m>
                <a:endParaRPr lang="ja-JP" altLang="en-US" dirty="0">
                  <a:solidFill>
                    <a:schemeClr val="tx1"/>
                  </a:solidFill>
                </a:endParaRPr>
              </a:p>
            </p:txBody>
          </p:sp>
        </mc:Choice>
        <mc:Fallback xmlns="">
          <p:sp>
            <p:nvSpPr>
              <p:cNvPr id="66" name="正方形/長方形 65">
                <a:extLst>
                  <a:ext uri="{FF2B5EF4-FFF2-40B4-BE49-F238E27FC236}">
                    <a16:creationId xmlns:a16="http://schemas.microsoft.com/office/drawing/2014/main" id="{D984B4D0-BEC6-49BD-AA08-E6685F9EFF6C}"/>
                  </a:ext>
                </a:extLst>
              </p:cNvPr>
              <p:cNvSpPr>
                <a:spLocks noRot="1" noChangeAspect="1" noMove="1" noResize="1" noEditPoints="1" noAdjustHandles="1" noChangeArrowheads="1" noChangeShapeType="1" noTextEdit="1"/>
              </p:cNvSpPr>
              <p:nvPr/>
            </p:nvSpPr>
            <p:spPr>
              <a:xfrm>
                <a:off x="7932444" y="2847118"/>
                <a:ext cx="375423" cy="369332"/>
              </a:xfrm>
              <a:prstGeom prst="rect">
                <a:avLst/>
              </a:prstGeom>
              <a:blipFill>
                <a:blip r:embed="rId7"/>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8" name="正方形/長方形 67">
                <a:extLst>
                  <a:ext uri="{FF2B5EF4-FFF2-40B4-BE49-F238E27FC236}">
                    <a16:creationId xmlns:a16="http://schemas.microsoft.com/office/drawing/2014/main" id="{A0856954-71F1-41F5-979C-208D9E102BF8}"/>
                  </a:ext>
                </a:extLst>
              </p:cNvPr>
              <p:cNvSpPr/>
              <p:nvPr/>
            </p:nvSpPr>
            <p:spPr>
              <a:xfrm>
                <a:off x="1063909" y="1420746"/>
                <a:ext cx="2291781" cy="523220"/>
              </a:xfrm>
              <a:prstGeom prst="rect">
                <a:avLst/>
              </a:prstGeom>
            </p:spPr>
            <p:txBody>
              <a:bodyPr wrap="none">
                <a:spAutoFit/>
              </a:bodyPr>
              <a:lstStyle/>
              <a:p>
                <a14:m>
                  <m:oMath xmlns:m="http://schemas.openxmlformats.org/officeDocument/2006/math">
                    <m:r>
                      <a:rPr lang="en-US" altLang="ja-JP" sz="2800" b="1" i="1" smtClean="0">
                        <a:solidFill>
                          <a:srgbClr val="FF0000"/>
                        </a:solidFill>
                        <a:latin typeface="Cambria Math" panose="02040503050406030204" pitchFamily="18" charset="0"/>
                      </a:rPr>
                      <m:t>𝑶𝑷</m:t>
                    </m:r>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𝒍</m:t>
                    </m:r>
                    <m:r>
                      <a:rPr lang="ja-JP" altLang="en-US" sz="2800" b="1" i="1" smtClean="0">
                        <a:solidFill>
                          <a:srgbClr val="FF0000"/>
                        </a:solidFill>
                        <a:latin typeface="Cambria Math" panose="02040503050406030204" pitchFamily="18" charset="0"/>
                      </a:rPr>
                      <m:t>と</m:t>
                    </m:r>
                  </m:oMath>
                </a14:m>
                <a:r>
                  <a:rPr lang="ja-JP" altLang="en-US" sz="2800" b="1" dirty="0">
                    <a:solidFill>
                      <a:srgbClr val="FF0000"/>
                    </a:solidFill>
                    <a:latin typeface="HG丸ｺﾞｼｯｸM-PRO" panose="020F0600000000000000" pitchFamily="50" charset="-128"/>
                    <a:ea typeface="HG丸ｺﾞｼｯｸM-PRO" panose="020F0600000000000000" pitchFamily="50" charset="-128"/>
                  </a:rPr>
                  <a:t>おく</a:t>
                </a:r>
              </a:p>
            </p:txBody>
          </p:sp>
        </mc:Choice>
        <mc:Fallback xmlns="">
          <p:sp>
            <p:nvSpPr>
              <p:cNvPr id="68" name="正方形/長方形 67">
                <a:extLst>
                  <a:ext uri="{FF2B5EF4-FFF2-40B4-BE49-F238E27FC236}">
                    <a16:creationId xmlns:a16="http://schemas.microsoft.com/office/drawing/2014/main" id="{A0856954-71F1-41F5-979C-208D9E102BF8}"/>
                  </a:ext>
                </a:extLst>
              </p:cNvPr>
              <p:cNvSpPr>
                <a:spLocks noRot="1" noChangeAspect="1" noMove="1" noResize="1" noEditPoints="1" noAdjustHandles="1" noChangeArrowheads="1" noChangeShapeType="1" noTextEdit="1"/>
              </p:cNvSpPr>
              <p:nvPr/>
            </p:nvSpPr>
            <p:spPr>
              <a:xfrm>
                <a:off x="1063909" y="1420746"/>
                <a:ext cx="2291781" cy="523220"/>
              </a:xfrm>
              <a:prstGeom prst="rect">
                <a:avLst/>
              </a:prstGeom>
              <a:blipFill>
                <a:blip r:embed="rId8"/>
                <a:stretch>
                  <a:fillRect t="-13953" r="-4800" b="-29070"/>
                </a:stretch>
              </a:blipFill>
            </p:spPr>
            <p:txBody>
              <a:bodyPr/>
              <a:lstStyle/>
              <a:p>
                <a:r>
                  <a:rPr lang="ja-JP" altLang="en-US">
                    <a:noFill/>
                  </a:rPr>
                  <a:t> </a:t>
                </a:r>
              </a:p>
            </p:txBody>
          </p:sp>
        </mc:Fallback>
      </mc:AlternateContent>
      <p:cxnSp>
        <p:nvCxnSpPr>
          <p:cNvPr id="69" name="直線矢印コネクタ 68">
            <a:extLst>
              <a:ext uri="{FF2B5EF4-FFF2-40B4-BE49-F238E27FC236}">
                <a16:creationId xmlns:a16="http://schemas.microsoft.com/office/drawing/2014/main" id="{076575D7-861D-4794-9B59-DB5350C750F2}"/>
              </a:ext>
            </a:extLst>
          </p:cNvPr>
          <p:cNvCxnSpPr>
            <a:cxnSpLocks/>
          </p:cNvCxnSpPr>
          <p:nvPr/>
        </p:nvCxnSpPr>
        <p:spPr>
          <a:xfrm flipV="1">
            <a:off x="8301381" y="3286934"/>
            <a:ext cx="2322726" cy="1"/>
          </a:xfrm>
          <a:prstGeom prst="straightConnector1">
            <a:avLst/>
          </a:prstGeom>
          <a:ln w="444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正方形/長方形 69">
                <a:extLst>
                  <a:ext uri="{FF2B5EF4-FFF2-40B4-BE49-F238E27FC236}">
                    <a16:creationId xmlns:a16="http://schemas.microsoft.com/office/drawing/2014/main" id="{3B457265-A475-4E84-AFAB-9FA456B739F3}"/>
                  </a:ext>
                </a:extLst>
              </p:cNvPr>
              <p:cNvSpPr/>
              <p:nvPr/>
            </p:nvSpPr>
            <p:spPr>
              <a:xfrm>
                <a:off x="9072720" y="2847118"/>
                <a:ext cx="824393" cy="866969"/>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2400" b="1" i="1" smtClean="0">
                              <a:solidFill>
                                <a:srgbClr val="FF0000"/>
                              </a:solidFill>
                              <a:latin typeface="Cambria Math" panose="02040503050406030204" pitchFamily="18" charset="0"/>
                            </a:rPr>
                          </m:ctrlPr>
                        </m:fPr>
                        <m:num>
                          <m:rad>
                            <m:radPr>
                              <m:degHide m:val="on"/>
                              <m:ctrlPr>
                                <a:rPr lang="en-US" altLang="ja-JP" sz="2400" b="1" i="1" smtClean="0">
                                  <a:solidFill>
                                    <a:srgbClr val="FF0000"/>
                                  </a:solidFill>
                                  <a:latin typeface="Cambria Math" panose="02040503050406030204" pitchFamily="18" charset="0"/>
                                </a:rPr>
                              </m:ctrlPr>
                            </m:radPr>
                            <m:deg/>
                            <m:e>
                              <m:r>
                                <a:rPr lang="en-US" altLang="ja-JP" sz="2400" b="1" i="1" smtClean="0">
                                  <a:solidFill>
                                    <a:srgbClr val="FF0000"/>
                                  </a:solidFill>
                                  <a:latin typeface="Cambria Math" panose="02040503050406030204" pitchFamily="18" charset="0"/>
                                </a:rPr>
                                <m:t>𝟑</m:t>
                              </m:r>
                            </m:e>
                          </m:rad>
                        </m:num>
                        <m:den>
                          <m:r>
                            <a:rPr lang="en-US" altLang="ja-JP" sz="2400" b="1" i="1" smtClean="0">
                              <a:solidFill>
                                <a:srgbClr val="FF0000"/>
                              </a:solidFill>
                              <a:latin typeface="Cambria Math" panose="02040503050406030204" pitchFamily="18" charset="0"/>
                            </a:rPr>
                            <m:t>𝟐</m:t>
                          </m:r>
                        </m:den>
                      </m:f>
                      <m:r>
                        <a:rPr lang="en-US" altLang="ja-JP" sz="2400" b="1" i="1">
                          <a:solidFill>
                            <a:srgbClr val="FF0000"/>
                          </a:solidFill>
                          <a:latin typeface="Cambria Math" panose="02040503050406030204" pitchFamily="18" charset="0"/>
                        </a:rPr>
                        <m:t>𝒍</m:t>
                      </m:r>
                    </m:oMath>
                  </m:oMathPara>
                </a14:m>
                <a:endParaRPr lang="ja-JP" altLang="en-US" sz="2400" dirty="0">
                  <a:ea typeface="HG丸ｺﾞｼｯｸM-PRO" panose="020F0600000000000000" pitchFamily="50" charset="-128"/>
                </a:endParaRPr>
              </a:p>
            </p:txBody>
          </p:sp>
        </mc:Choice>
        <mc:Fallback xmlns="">
          <p:sp>
            <p:nvSpPr>
              <p:cNvPr id="70" name="正方形/長方形 69">
                <a:extLst>
                  <a:ext uri="{FF2B5EF4-FFF2-40B4-BE49-F238E27FC236}">
                    <a16:creationId xmlns:a16="http://schemas.microsoft.com/office/drawing/2014/main" id="{3B457265-A475-4E84-AFAB-9FA456B739F3}"/>
                  </a:ext>
                </a:extLst>
              </p:cNvPr>
              <p:cNvSpPr>
                <a:spLocks noRot="1" noChangeAspect="1" noMove="1" noResize="1" noEditPoints="1" noAdjustHandles="1" noChangeArrowheads="1" noChangeShapeType="1" noTextEdit="1"/>
              </p:cNvSpPr>
              <p:nvPr/>
            </p:nvSpPr>
            <p:spPr>
              <a:xfrm>
                <a:off x="9072720" y="2847118"/>
                <a:ext cx="824393" cy="866969"/>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正方形/長方形 33">
                <a:extLst>
                  <a:ext uri="{FF2B5EF4-FFF2-40B4-BE49-F238E27FC236}">
                    <a16:creationId xmlns:a16="http://schemas.microsoft.com/office/drawing/2014/main" id="{BEF825FF-793F-4CBA-B0DE-E8403D056B4B}"/>
                  </a:ext>
                </a:extLst>
              </p:cNvPr>
              <p:cNvSpPr/>
              <p:nvPr/>
            </p:nvSpPr>
            <p:spPr>
              <a:xfrm>
                <a:off x="2889890" y="2490148"/>
                <a:ext cx="1781129" cy="9959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2800" b="1" i="1">
                              <a:solidFill>
                                <a:srgbClr val="FF0000"/>
                              </a:solidFill>
                              <a:latin typeface="Cambria Math" panose="02040503050406030204" pitchFamily="18" charset="0"/>
                            </a:rPr>
                          </m:ctrlPr>
                        </m:fPr>
                        <m:num>
                          <m:rad>
                            <m:radPr>
                              <m:degHide m:val="on"/>
                              <m:ctrlPr>
                                <a:rPr lang="en-US" altLang="ja-JP" sz="2800" b="1" i="1">
                                  <a:solidFill>
                                    <a:srgbClr val="FF0000"/>
                                  </a:solidFill>
                                  <a:latin typeface="Cambria Math" panose="02040503050406030204" pitchFamily="18" charset="0"/>
                                </a:rPr>
                              </m:ctrlPr>
                            </m:radPr>
                            <m:deg/>
                            <m:e>
                              <m:r>
                                <a:rPr lang="en-US" altLang="ja-JP" sz="2800" b="1" i="1">
                                  <a:solidFill>
                                    <a:srgbClr val="FF0000"/>
                                  </a:solidFill>
                                  <a:latin typeface="Cambria Math" panose="02040503050406030204" pitchFamily="18" charset="0"/>
                                </a:rPr>
                                <m:t>𝟑</m:t>
                              </m:r>
                            </m:e>
                          </m:rad>
                        </m:num>
                        <m:den>
                          <m:r>
                            <a:rPr lang="en-US" altLang="ja-JP" sz="2800" b="1" i="1">
                              <a:solidFill>
                                <a:srgbClr val="FF0000"/>
                              </a:solidFill>
                              <a:latin typeface="Cambria Math" panose="02040503050406030204" pitchFamily="18" charset="0"/>
                            </a:rPr>
                            <m:t>𝟐</m:t>
                          </m:r>
                        </m:den>
                      </m:f>
                      <m:r>
                        <a:rPr lang="en-US" altLang="ja-JP" sz="2800" b="1" i="1">
                          <a:solidFill>
                            <a:srgbClr val="FF0000"/>
                          </a:solidFill>
                          <a:latin typeface="Cambria Math" panose="02040503050406030204" pitchFamily="18" charset="0"/>
                        </a:rPr>
                        <m:t>𝒍</m:t>
                      </m:r>
                      <m:r>
                        <a:rPr lang="en-US" altLang="ja-JP" sz="2800" b="1" i="1">
                          <a:solidFill>
                            <a:srgbClr val="FF0000"/>
                          </a:solidFill>
                          <a:latin typeface="Cambria Math" panose="02040503050406030204" pitchFamily="18" charset="0"/>
                        </a:rPr>
                        <m:t>=</m:t>
                      </m:r>
                      <m:r>
                        <a:rPr lang="en-US" altLang="ja-JP" sz="2800" b="1" i="1">
                          <a:solidFill>
                            <a:srgbClr val="FF0000"/>
                          </a:solidFill>
                          <a:latin typeface="Cambria Math" panose="02040503050406030204" pitchFamily="18" charset="0"/>
                        </a:rPr>
                        <m:t>𝒗𝒕</m:t>
                      </m:r>
                    </m:oMath>
                  </m:oMathPara>
                </a14:m>
                <a:endParaRPr lang="ja-JP" altLang="en-US" sz="28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34" name="正方形/長方形 33">
                <a:extLst>
                  <a:ext uri="{FF2B5EF4-FFF2-40B4-BE49-F238E27FC236}">
                    <a16:creationId xmlns:a16="http://schemas.microsoft.com/office/drawing/2014/main" id="{BEF825FF-793F-4CBA-B0DE-E8403D056B4B}"/>
                  </a:ext>
                </a:extLst>
              </p:cNvPr>
              <p:cNvSpPr>
                <a:spLocks noRot="1" noChangeAspect="1" noMove="1" noResize="1" noEditPoints="1" noAdjustHandles="1" noChangeArrowheads="1" noChangeShapeType="1" noTextEdit="1"/>
              </p:cNvSpPr>
              <p:nvPr/>
            </p:nvSpPr>
            <p:spPr>
              <a:xfrm>
                <a:off x="2889890" y="2490148"/>
                <a:ext cx="1781129" cy="995914"/>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正方形/長方形 34">
                <a:extLst>
                  <a:ext uri="{FF2B5EF4-FFF2-40B4-BE49-F238E27FC236}">
                    <a16:creationId xmlns:a16="http://schemas.microsoft.com/office/drawing/2014/main" id="{267964B7-5215-4B4E-AC4F-EF5BEA3BA1B5}"/>
                  </a:ext>
                </a:extLst>
              </p:cNvPr>
              <p:cNvSpPr/>
              <p:nvPr/>
            </p:nvSpPr>
            <p:spPr>
              <a:xfrm>
                <a:off x="2800479" y="3494143"/>
                <a:ext cx="2675797"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rPr>
                        <m:t>−</m:t>
                      </m:r>
                      <m:f>
                        <m:fPr>
                          <m:ctrlPr>
                            <a:rPr lang="en-US" altLang="ja-JP" sz="2800" b="1" i="1">
                              <a:solidFill>
                                <a:srgbClr val="FF0000"/>
                              </a:solidFill>
                              <a:latin typeface="Cambria Math" panose="02040503050406030204" pitchFamily="18" charset="0"/>
                            </a:rPr>
                          </m:ctrlPr>
                        </m:fPr>
                        <m:num>
                          <m:r>
                            <a:rPr lang="en-US" altLang="ja-JP" sz="2800" b="1" i="1" smtClean="0">
                              <a:solidFill>
                                <a:srgbClr val="FF0000"/>
                              </a:solidFill>
                              <a:latin typeface="Cambria Math" panose="02040503050406030204" pitchFamily="18" charset="0"/>
                            </a:rPr>
                            <m:t>𝟏</m:t>
                          </m:r>
                        </m:num>
                        <m:den>
                          <m:r>
                            <a:rPr lang="en-US" altLang="ja-JP" sz="2800" b="1" i="1">
                              <a:solidFill>
                                <a:srgbClr val="FF0000"/>
                              </a:solidFill>
                              <a:latin typeface="Cambria Math" panose="02040503050406030204" pitchFamily="18" charset="0"/>
                            </a:rPr>
                            <m:t>𝟐</m:t>
                          </m:r>
                        </m:den>
                      </m:f>
                      <m:r>
                        <a:rPr lang="en-US" altLang="ja-JP" sz="2800" b="1" i="1">
                          <a:solidFill>
                            <a:srgbClr val="FF0000"/>
                          </a:solidFill>
                          <a:latin typeface="Cambria Math" panose="02040503050406030204" pitchFamily="18" charset="0"/>
                        </a:rPr>
                        <m:t>𝒍</m:t>
                      </m:r>
                      <m:r>
                        <a:rPr lang="en-US" altLang="ja-JP" sz="2800" b="1" i="1" smtClean="0">
                          <a:solidFill>
                            <a:srgbClr val="FF0000"/>
                          </a:solidFill>
                          <a:latin typeface="Cambria Math" panose="02040503050406030204" pitchFamily="18" charset="0"/>
                        </a:rPr>
                        <m:t>=−</m:t>
                      </m:r>
                      <m:f>
                        <m:fPr>
                          <m:ctrlPr>
                            <a:rPr lang="en-US" altLang="ja-JP" sz="2800" b="1" i="1" smtClean="0">
                              <a:solidFill>
                                <a:srgbClr val="FF0000"/>
                              </a:solidFill>
                              <a:latin typeface="Cambria Math" panose="02040503050406030204" pitchFamily="18" charset="0"/>
                            </a:rPr>
                          </m:ctrlPr>
                        </m:fPr>
                        <m:num>
                          <m:r>
                            <a:rPr lang="en-US" altLang="ja-JP" sz="2800" b="1" i="1" smtClean="0">
                              <a:solidFill>
                                <a:srgbClr val="FF0000"/>
                              </a:solidFill>
                              <a:latin typeface="Cambria Math" panose="02040503050406030204" pitchFamily="18" charset="0"/>
                            </a:rPr>
                            <m:t>𝟏</m:t>
                          </m:r>
                        </m:num>
                        <m:den>
                          <m:r>
                            <a:rPr lang="en-US" altLang="ja-JP" sz="2800" b="1" i="1" smtClean="0">
                              <a:solidFill>
                                <a:srgbClr val="FF0000"/>
                              </a:solidFill>
                              <a:latin typeface="Cambria Math" panose="02040503050406030204" pitchFamily="18" charset="0"/>
                            </a:rPr>
                            <m:t>𝟐</m:t>
                          </m:r>
                        </m:den>
                      </m:f>
                      <m:r>
                        <a:rPr lang="en-US" altLang="ja-JP" sz="2800" b="1" i="1" smtClean="0">
                          <a:solidFill>
                            <a:srgbClr val="FF0000"/>
                          </a:solidFill>
                          <a:latin typeface="Cambria Math" panose="02040503050406030204" pitchFamily="18" charset="0"/>
                        </a:rPr>
                        <m:t>𝒈</m:t>
                      </m:r>
                      <m:sSup>
                        <m:sSupPr>
                          <m:ctrlPr>
                            <a:rPr lang="en-US" altLang="ja-JP" sz="2800" b="1" i="1" smtClean="0">
                              <a:solidFill>
                                <a:srgbClr val="FF0000"/>
                              </a:solidFill>
                              <a:latin typeface="Cambria Math" panose="02040503050406030204" pitchFamily="18" charset="0"/>
                            </a:rPr>
                          </m:ctrlPr>
                        </m:sSupPr>
                        <m:e>
                          <m:r>
                            <a:rPr lang="en-US" altLang="ja-JP" sz="2800" b="1" i="1" smtClean="0">
                              <a:solidFill>
                                <a:srgbClr val="FF0000"/>
                              </a:solidFill>
                              <a:latin typeface="Cambria Math" panose="02040503050406030204" pitchFamily="18" charset="0"/>
                            </a:rPr>
                            <m:t>𝒕</m:t>
                          </m:r>
                        </m:e>
                        <m:sup>
                          <m:r>
                            <a:rPr lang="en-US" altLang="ja-JP" sz="2800" b="1" i="1" smtClean="0">
                              <a:solidFill>
                                <a:srgbClr val="FF0000"/>
                              </a:solidFill>
                              <a:latin typeface="Cambria Math" panose="02040503050406030204" pitchFamily="18" charset="0"/>
                            </a:rPr>
                            <m:t>𝟐</m:t>
                          </m:r>
                        </m:sup>
                      </m:sSup>
                    </m:oMath>
                  </m:oMathPara>
                </a14:m>
                <a:endParaRPr lang="en-US" altLang="ja-JP" sz="28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35" name="正方形/長方形 34">
                <a:extLst>
                  <a:ext uri="{FF2B5EF4-FFF2-40B4-BE49-F238E27FC236}">
                    <a16:creationId xmlns:a16="http://schemas.microsoft.com/office/drawing/2014/main" id="{267964B7-5215-4B4E-AC4F-EF5BEA3BA1B5}"/>
                  </a:ext>
                </a:extLst>
              </p:cNvPr>
              <p:cNvSpPr>
                <a:spLocks noRot="1" noChangeAspect="1" noMove="1" noResize="1" noEditPoints="1" noAdjustHandles="1" noChangeArrowheads="1" noChangeShapeType="1" noTextEdit="1"/>
              </p:cNvSpPr>
              <p:nvPr/>
            </p:nvSpPr>
            <p:spPr>
              <a:xfrm>
                <a:off x="2800479" y="3494143"/>
                <a:ext cx="2675797" cy="898964"/>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コンテンツ プレースホルダー 2">
                <a:extLst>
                  <a:ext uri="{FF2B5EF4-FFF2-40B4-BE49-F238E27FC236}">
                    <a16:creationId xmlns:a16="http://schemas.microsoft.com/office/drawing/2014/main" id="{18F98E7F-6C4E-42A0-8C61-DDD5D61D2290}"/>
                  </a:ext>
                </a:extLst>
              </p:cNvPr>
              <p:cNvSpPr txBox="1">
                <a:spLocks/>
              </p:cNvSpPr>
              <p:nvPr/>
            </p:nvSpPr>
            <p:spPr>
              <a:xfrm>
                <a:off x="1002249" y="2068047"/>
                <a:ext cx="5883710" cy="5876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t>着地までの時間を</a:t>
                </a:r>
                <a14:m>
                  <m:oMath xmlns:m="http://schemas.openxmlformats.org/officeDocument/2006/math">
                    <m:r>
                      <a:rPr lang="en-US" altLang="ja-JP" sz="2400" b="1" i="1">
                        <a:solidFill>
                          <a:srgbClr val="FF0000"/>
                        </a:solidFill>
                        <a:latin typeface="Cambria Math" panose="02040503050406030204" pitchFamily="18" charset="0"/>
                      </a:rPr>
                      <m:t>𝒕</m:t>
                    </m:r>
                  </m:oMath>
                </a14:m>
                <a:r>
                  <a:rPr lang="ja-JP" altLang="en-US" sz="2400" dirty="0"/>
                  <a:t>とすると、Ｐの座標</a:t>
                </a:r>
                <a14:m>
                  <m:oMath xmlns:m="http://schemas.openxmlformats.org/officeDocument/2006/math">
                    <m:r>
                      <a:rPr lang="en-US" altLang="ja-JP" sz="2400" b="0" i="0" smtClean="0">
                        <a:solidFill>
                          <a:srgbClr val="FF0000"/>
                        </a:solidFill>
                        <a:latin typeface="Cambria Math" panose="02040503050406030204" pitchFamily="18" charset="0"/>
                      </a:rPr>
                      <m:t>(</m:t>
                    </m:r>
                    <m:r>
                      <a:rPr lang="en-US" altLang="ja-JP" sz="2400" b="1" i="1">
                        <a:solidFill>
                          <a:srgbClr val="FF0000"/>
                        </a:solidFill>
                        <a:latin typeface="Cambria Math" panose="02040503050406030204" pitchFamily="18" charset="0"/>
                      </a:rPr>
                      <m:t>𝒙</m:t>
                    </m:r>
                    <m:r>
                      <a:rPr lang="en-US" altLang="ja-JP" sz="2400" b="1" i="1" smtClean="0">
                        <a:solidFill>
                          <a:srgbClr val="FF0000"/>
                        </a:solidFill>
                        <a:latin typeface="Cambria Math" panose="02040503050406030204" pitchFamily="18" charset="0"/>
                      </a:rPr>
                      <m:t>,</m:t>
                    </m:r>
                    <m:r>
                      <a:rPr lang="en-US" altLang="ja-JP" sz="2400" b="1" i="1" smtClean="0">
                        <a:solidFill>
                          <a:srgbClr val="FF0000"/>
                        </a:solidFill>
                        <a:latin typeface="Cambria Math" panose="02040503050406030204" pitchFamily="18" charset="0"/>
                      </a:rPr>
                      <m:t>𝒚</m:t>
                    </m:r>
                    <m:r>
                      <a:rPr lang="en-US" altLang="ja-JP" sz="2400" b="1" i="1" smtClean="0">
                        <a:solidFill>
                          <a:srgbClr val="FF0000"/>
                        </a:solidFill>
                        <a:latin typeface="Cambria Math" panose="02040503050406030204" pitchFamily="18" charset="0"/>
                      </a:rPr>
                      <m:t>)</m:t>
                    </m:r>
                  </m:oMath>
                </a14:m>
                <a:r>
                  <a:rPr lang="ja-JP" altLang="en-US" sz="2400" dirty="0"/>
                  <a:t>は、</a:t>
                </a:r>
              </a:p>
            </p:txBody>
          </p:sp>
        </mc:Choice>
        <mc:Fallback xmlns="">
          <p:sp>
            <p:nvSpPr>
              <p:cNvPr id="36" name="コンテンツ プレースホルダー 2">
                <a:extLst>
                  <a:ext uri="{FF2B5EF4-FFF2-40B4-BE49-F238E27FC236}">
                    <a16:creationId xmlns:a16="http://schemas.microsoft.com/office/drawing/2014/main" id="{18F98E7F-6C4E-42A0-8C61-DDD5D61D2290}"/>
                  </a:ext>
                </a:extLst>
              </p:cNvPr>
              <p:cNvSpPr txBox="1">
                <a:spLocks noRot="1" noChangeAspect="1" noMove="1" noResize="1" noEditPoints="1" noAdjustHandles="1" noChangeArrowheads="1" noChangeShapeType="1" noTextEdit="1"/>
              </p:cNvSpPr>
              <p:nvPr/>
            </p:nvSpPr>
            <p:spPr>
              <a:xfrm>
                <a:off x="1002249" y="2068047"/>
                <a:ext cx="5883710" cy="587697"/>
              </a:xfrm>
              <a:prstGeom prst="rect">
                <a:avLst/>
              </a:prstGeom>
              <a:blipFill>
                <a:blip r:embed="rId12"/>
                <a:stretch>
                  <a:fillRect l="-1553" t="-17526" b="-46392"/>
                </a:stretch>
              </a:blipFill>
            </p:spPr>
            <p:txBody>
              <a:bodyPr/>
              <a:lstStyle/>
              <a:p>
                <a:r>
                  <a:rPr lang="ja-JP" altLang="en-US">
                    <a:noFill/>
                  </a:rPr>
                  <a:t> </a:t>
                </a:r>
              </a:p>
            </p:txBody>
          </p:sp>
        </mc:Fallback>
      </mc:AlternateContent>
      <p:sp>
        <p:nvSpPr>
          <p:cNvPr id="37" name="コンテンツ プレースホルダー 2">
            <a:extLst>
              <a:ext uri="{FF2B5EF4-FFF2-40B4-BE49-F238E27FC236}">
                <a16:creationId xmlns:a16="http://schemas.microsoft.com/office/drawing/2014/main" id="{7BCF8AFF-BE8F-4D72-A478-0BD3D891D827}"/>
              </a:ext>
            </a:extLst>
          </p:cNvPr>
          <p:cNvSpPr txBox="1">
            <a:spLocks/>
          </p:cNvSpPr>
          <p:nvPr/>
        </p:nvSpPr>
        <p:spPr>
          <a:xfrm>
            <a:off x="1094688" y="2898365"/>
            <a:ext cx="1581016" cy="58769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ea typeface="HG丸ｺﾞｼｯｸM-PRO" panose="020F0600000000000000" pitchFamily="50" charset="-128"/>
              </a:rPr>
              <a:t>水平方向①</a:t>
            </a:r>
          </a:p>
        </p:txBody>
      </p:sp>
      <p:sp>
        <p:nvSpPr>
          <p:cNvPr id="38" name="コンテンツ プレースホルダー 2">
            <a:extLst>
              <a:ext uri="{FF2B5EF4-FFF2-40B4-BE49-F238E27FC236}">
                <a16:creationId xmlns:a16="http://schemas.microsoft.com/office/drawing/2014/main" id="{1D8B2809-292B-4853-BA94-BEEAC5DC3EE0}"/>
              </a:ext>
            </a:extLst>
          </p:cNvPr>
          <p:cNvSpPr txBox="1">
            <a:spLocks/>
          </p:cNvSpPr>
          <p:nvPr/>
        </p:nvSpPr>
        <p:spPr>
          <a:xfrm>
            <a:off x="1094688" y="3767516"/>
            <a:ext cx="1619724" cy="58769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ea typeface="HG丸ｺﾞｼｯｸM-PRO" panose="020F0600000000000000" pitchFamily="50" charset="-128"/>
              </a:rPr>
              <a:t>鉛直方向②</a:t>
            </a:r>
          </a:p>
        </p:txBody>
      </p:sp>
      <p:cxnSp>
        <p:nvCxnSpPr>
          <p:cNvPr id="39" name="直線矢印コネクタ 38">
            <a:extLst>
              <a:ext uri="{FF2B5EF4-FFF2-40B4-BE49-F238E27FC236}">
                <a16:creationId xmlns:a16="http://schemas.microsoft.com/office/drawing/2014/main" id="{C063E040-C23B-41E5-8035-A3A9A754E8A1}"/>
              </a:ext>
            </a:extLst>
          </p:cNvPr>
          <p:cNvCxnSpPr>
            <a:cxnSpLocks/>
          </p:cNvCxnSpPr>
          <p:nvPr/>
        </p:nvCxnSpPr>
        <p:spPr>
          <a:xfrm>
            <a:off x="7899598" y="1715277"/>
            <a:ext cx="0" cy="1363864"/>
          </a:xfrm>
          <a:prstGeom prst="straightConnector1">
            <a:avLst/>
          </a:prstGeom>
          <a:ln w="444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正方形/長方形 42">
                <a:extLst>
                  <a:ext uri="{FF2B5EF4-FFF2-40B4-BE49-F238E27FC236}">
                    <a16:creationId xmlns:a16="http://schemas.microsoft.com/office/drawing/2014/main" id="{04667F1C-AB28-4904-8131-A2D72BF4E113}"/>
                  </a:ext>
                </a:extLst>
              </p:cNvPr>
              <p:cNvSpPr/>
              <p:nvPr/>
            </p:nvSpPr>
            <p:spPr>
              <a:xfrm>
                <a:off x="7612301" y="1999495"/>
                <a:ext cx="603049" cy="783804"/>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2400" b="1" i="1" smtClean="0">
                              <a:solidFill>
                                <a:srgbClr val="FF0000"/>
                              </a:solidFill>
                              <a:latin typeface="Cambria Math" panose="02040503050406030204" pitchFamily="18" charset="0"/>
                            </a:rPr>
                          </m:ctrlPr>
                        </m:fPr>
                        <m:num>
                          <m:r>
                            <a:rPr lang="en-US" altLang="ja-JP" sz="2400" b="1" i="1" smtClean="0">
                              <a:solidFill>
                                <a:srgbClr val="FF0000"/>
                              </a:solidFill>
                              <a:latin typeface="Cambria Math" panose="02040503050406030204" pitchFamily="18" charset="0"/>
                            </a:rPr>
                            <m:t>𝟏</m:t>
                          </m:r>
                        </m:num>
                        <m:den>
                          <m:r>
                            <a:rPr lang="en-US" altLang="ja-JP" sz="2400" b="1" i="1" smtClean="0">
                              <a:solidFill>
                                <a:srgbClr val="FF0000"/>
                              </a:solidFill>
                              <a:latin typeface="Cambria Math" panose="02040503050406030204" pitchFamily="18" charset="0"/>
                            </a:rPr>
                            <m:t>𝟐</m:t>
                          </m:r>
                        </m:den>
                      </m:f>
                      <m:r>
                        <a:rPr lang="en-US" altLang="ja-JP" sz="2400" b="1" i="1">
                          <a:solidFill>
                            <a:srgbClr val="FF0000"/>
                          </a:solidFill>
                          <a:latin typeface="Cambria Math" panose="02040503050406030204" pitchFamily="18" charset="0"/>
                        </a:rPr>
                        <m:t>𝒍</m:t>
                      </m:r>
                    </m:oMath>
                  </m:oMathPara>
                </a14:m>
                <a:endParaRPr lang="ja-JP" altLang="en-US" sz="2400" dirty="0">
                  <a:ea typeface="HG丸ｺﾞｼｯｸM-PRO" panose="020F0600000000000000" pitchFamily="50" charset="-128"/>
                </a:endParaRPr>
              </a:p>
            </p:txBody>
          </p:sp>
        </mc:Choice>
        <mc:Fallback xmlns="">
          <p:sp>
            <p:nvSpPr>
              <p:cNvPr id="43" name="正方形/長方形 42">
                <a:extLst>
                  <a:ext uri="{FF2B5EF4-FFF2-40B4-BE49-F238E27FC236}">
                    <a16:creationId xmlns:a16="http://schemas.microsoft.com/office/drawing/2014/main" id="{04667F1C-AB28-4904-8131-A2D72BF4E113}"/>
                  </a:ext>
                </a:extLst>
              </p:cNvPr>
              <p:cNvSpPr>
                <a:spLocks noRot="1" noChangeAspect="1" noMove="1" noResize="1" noEditPoints="1" noAdjustHandles="1" noChangeArrowheads="1" noChangeShapeType="1" noTextEdit="1"/>
              </p:cNvSpPr>
              <p:nvPr/>
            </p:nvSpPr>
            <p:spPr>
              <a:xfrm>
                <a:off x="7612301" y="1999495"/>
                <a:ext cx="603049" cy="783804"/>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正方形/長方形 43">
                <a:extLst>
                  <a:ext uri="{FF2B5EF4-FFF2-40B4-BE49-F238E27FC236}">
                    <a16:creationId xmlns:a16="http://schemas.microsoft.com/office/drawing/2014/main" id="{D074B093-F7F4-4778-B1C3-E36B22FC7F2A}"/>
                  </a:ext>
                </a:extLst>
              </p:cNvPr>
              <p:cNvSpPr/>
              <p:nvPr/>
            </p:nvSpPr>
            <p:spPr>
              <a:xfrm>
                <a:off x="2461885" y="4501426"/>
                <a:ext cx="1506503" cy="9987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rPr>
                        <m:t>𝒕</m:t>
                      </m:r>
                      <m:r>
                        <a:rPr lang="en-US" altLang="ja-JP" sz="2800" b="1" i="1" smtClean="0">
                          <a:solidFill>
                            <a:srgbClr val="FF0000"/>
                          </a:solidFill>
                          <a:latin typeface="Cambria Math" panose="02040503050406030204" pitchFamily="18" charset="0"/>
                        </a:rPr>
                        <m:t>=</m:t>
                      </m:r>
                      <m:f>
                        <m:fPr>
                          <m:ctrlPr>
                            <a:rPr lang="en-US" altLang="ja-JP" sz="2800" b="1" i="1">
                              <a:solidFill>
                                <a:srgbClr val="FF0000"/>
                              </a:solidFill>
                              <a:latin typeface="Cambria Math" panose="02040503050406030204" pitchFamily="18" charset="0"/>
                            </a:rPr>
                          </m:ctrlPr>
                        </m:fPr>
                        <m:num>
                          <m:rad>
                            <m:radPr>
                              <m:degHide m:val="on"/>
                              <m:ctrlPr>
                                <a:rPr lang="en-US" altLang="ja-JP" sz="2800" b="1" i="1" smtClean="0">
                                  <a:solidFill>
                                    <a:srgbClr val="FF0000"/>
                                  </a:solidFill>
                                  <a:latin typeface="Cambria Math" panose="02040503050406030204" pitchFamily="18" charset="0"/>
                                </a:rPr>
                              </m:ctrlPr>
                            </m:radPr>
                            <m:deg/>
                            <m:e>
                              <m:r>
                                <a:rPr lang="en-US" altLang="ja-JP" sz="2800" b="1" i="1">
                                  <a:solidFill>
                                    <a:srgbClr val="FF0000"/>
                                  </a:solidFill>
                                  <a:latin typeface="Cambria Math" panose="02040503050406030204" pitchFamily="18" charset="0"/>
                                </a:rPr>
                                <m:t>𝟑</m:t>
                              </m:r>
                            </m:e>
                          </m:rad>
                          <m:r>
                            <a:rPr lang="en-US" altLang="ja-JP" sz="2800" b="1" i="1" smtClean="0">
                              <a:solidFill>
                                <a:srgbClr val="FF0000"/>
                              </a:solidFill>
                              <a:latin typeface="Cambria Math" panose="02040503050406030204" pitchFamily="18" charset="0"/>
                            </a:rPr>
                            <m:t>𝒍</m:t>
                          </m:r>
                        </m:num>
                        <m:den>
                          <m:r>
                            <a:rPr lang="en-US" altLang="ja-JP" sz="2800" b="1" i="1" smtClean="0">
                              <a:solidFill>
                                <a:srgbClr val="FF0000"/>
                              </a:solidFill>
                              <a:latin typeface="Cambria Math" panose="02040503050406030204" pitchFamily="18" charset="0"/>
                            </a:rPr>
                            <m:t>𝟐</m:t>
                          </m:r>
                          <m:r>
                            <a:rPr lang="en-US" altLang="ja-JP" sz="2800" b="1" i="1" smtClean="0">
                              <a:solidFill>
                                <a:srgbClr val="FF0000"/>
                              </a:solidFill>
                              <a:latin typeface="Cambria Math" panose="02040503050406030204" pitchFamily="18" charset="0"/>
                            </a:rPr>
                            <m:t>𝒗</m:t>
                          </m:r>
                        </m:den>
                      </m:f>
                    </m:oMath>
                  </m:oMathPara>
                </a14:m>
                <a:endParaRPr lang="ja-JP" altLang="en-US" sz="28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44" name="正方形/長方形 43">
                <a:extLst>
                  <a:ext uri="{FF2B5EF4-FFF2-40B4-BE49-F238E27FC236}">
                    <a16:creationId xmlns:a16="http://schemas.microsoft.com/office/drawing/2014/main" id="{D074B093-F7F4-4778-B1C3-E36B22FC7F2A}"/>
                  </a:ext>
                </a:extLst>
              </p:cNvPr>
              <p:cNvSpPr>
                <a:spLocks noRot="1" noChangeAspect="1" noMove="1" noResize="1" noEditPoints="1" noAdjustHandles="1" noChangeArrowheads="1" noChangeShapeType="1" noTextEdit="1"/>
              </p:cNvSpPr>
              <p:nvPr/>
            </p:nvSpPr>
            <p:spPr>
              <a:xfrm>
                <a:off x="2461885" y="4501426"/>
                <a:ext cx="1506503" cy="998735"/>
              </a:xfrm>
              <a:prstGeom prst="rect">
                <a:avLst/>
              </a:prstGeom>
              <a:blipFill>
                <a:blip r:embed="rId14"/>
                <a:stretch>
                  <a:fillRect/>
                </a:stretch>
              </a:blipFill>
            </p:spPr>
            <p:txBody>
              <a:bodyPr/>
              <a:lstStyle/>
              <a:p>
                <a:r>
                  <a:rPr lang="ja-JP" altLang="en-US">
                    <a:noFill/>
                  </a:rPr>
                  <a:t> </a:t>
                </a:r>
              </a:p>
            </p:txBody>
          </p:sp>
        </mc:Fallback>
      </mc:AlternateContent>
      <p:sp>
        <p:nvSpPr>
          <p:cNvPr id="9" name="正方形/長方形 8">
            <a:extLst>
              <a:ext uri="{FF2B5EF4-FFF2-40B4-BE49-F238E27FC236}">
                <a16:creationId xmlns:a16="http://schemas.microsoft.com/office/drawing/2014/main" id="{2DF94A52-CDCC-439A-8D7B-0E4125713F35}"/>
              </a:ext>
            </a:extLst>
          </p:cNvPr>
          <p:cNvSpPr/>
          <p:nvPr/>
        </p:nvSpPr>
        <p:spPr>
          <a:xfrm>
            <a:off x="1094688" y="4811963"/>
            <a:ext cx="1620957" cy="523220"/>
          </a:xfrm>
          <a:prstGeom prst="rect">
            <a:avLst/>
          </a:prstGeom>
        </p:spPr>
        <p:txBody>
          <a:bodyPr wrap="none">
            <a:spAutoFit/>
          </a:bodyPr>
          <a:lstStyle/>
          <a:p>
            <a:r>
              <a:rPr lang="ja-JP" altLang="en-US" sz="2800" dirty="0">
                <a:ea typeface="HG丸ｺﾞｼｯｸM-PRO" panose="020F0600000000000000" pitchFamily="50" charset="-128"/>
              </a:rPr>
              <a:t>①より、</a:t>
            </a:r>
            <a:endParaRPr lang="ja-JP" altLang="en-US" sz="2800" dirty="0"/>
          </a:p>
        </p:txBody>
      </p:sp>
      <p:sp>
        <p:nvSpPr>
          <p:cNvPr id="71" name="正方形/長方形 70">
            <a:extLst>
              <a:ext uri="{FF2B5EF4-FFF2-40B4-BE49-F238E27FC236}">
                <a16:creationId xmlns:a16="http://schemas.microsoft.com/office/drawing/2014/main" id="{CE3B681F-C78B-4789-8289-0761D0B4E14E}"/>
              </a:ext>
            </a:extLst>
          </p:cNvPr>
          <p:cNvSpPr/>
          <p:nvPr/>
        </p:nvSpPr>
        <p:spPr>
          <a:xfrm>
            <a:off x="4859268" y="4811963"/>
            <a:ext cx="2698175" cy="523220"/>
          </a:xfrm>
          <a:prstGeom prst="rect">
            <a:avLst/>
          </a:prstGeom>
        </p:spPr>
        <p:txBody>
          <a:bodyPr wrap="none">
            <a:spAutoFit/>
          </a:bodyPr>
          <a:lstStyle/>
          <a:p>
            <a:r>
              <a:rPr lang="ja-JP" altLang="en-US" sz="2800" dirty="0">
                <a:ea typeface="HG丸ｺﾞｼｯｸM-PRO" panose="020F0600000000000000" pitchFamily="50" charset="-128"/>
              </a:rPr>
              <a:t>②に代入して、</a:t>
            </a:r>
            <a:endParaRPr lang="ja-JP" altLang="en-US" sz="2800" dirty="0"/>
          </a:p>
        </p:txBody>
      </p:sp>
      <mc:AlternateContent xmlns:mc="http://schemas.openxmlformats.org/markup-compatibility/2006" xmlns:a14="http://schemas.microsoft.com/office/drawing/2010/main">
        <mc:Choice Requires="a14">
          <p:sp>
            <p:nvSpPr>
              <p:cNvPr id="72" name="正方形/長方形 71">
                <a:extLst>
                  <a:ext uri="{FF2B5EF4-FFF2-40B4-BE49-F238E27FC236}">
                    <a16:creationId xmlns:a16="http://schemas.microsoft.com/office/drawing/2014/main" id="{D30AC37F-9C3E-4049-AE88-211BF6CE5EA6}"/>
                  </a:ext>
                </a:extLst>
              </p:cNvPr>
              <p:cNvSpPr/>
              <p:nvPr/>
            </p:nvSpPr>
            <p:spPr>
              <a:xfrm>
                <a:off x="7394237" y="4498203"/>
                <a:ext cx="3967561" cy="19499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rPr>
                        <m:t>𝒍</m:t>
                      </m:r>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𝒈</m:t>
                      </m:r>
                      <m:sSup>
                        <m:sSupPr>
                          <m:ctrlPr>
                            <a:rPr lang="en-US" altLang="ja-JP" sz="2800" b="1" i="1" smtClean="0">
                              <a:solidFill>
                                <a:srgbClr val="FF0000"/>
                              </a:solidFill>
                              <a:latin typeface="Cambria Math" panose="02040503050406030204" pitchFamily="18" charset="0"/>
                            </a:rPr>
                          </m:ctrlPr>
                        </m:sSupPr>
                        <m:e>
                          <m:r>
                            <a:rPr lang="en-US" altLang="ja-JP" sz="2800" b="1" i="1" smtClean="0">
                              <a:solidFill>
                                <a:srgbClr val="FF0000"/>
                              </a:solidFill>
                              <a:latin typeface="Cambria Math" panose="02040503050406030204" pitchFamily="18" charset="0"/>
                            </a:rPr>
                            <m:t>(</m:t>
                          </m:r>
                          <m:f>
                            <m:fPr>
                              <m:ctrlPr>
                                <a:rPr lang="en-US" altLang="ja-JP" sz="2800" b="1" i="1">
                                  <a:solidFill>
                                    <a:srgbClr val="FF0000"/>
                                  </a:solidFill>
                                  <a:latin typeface="Cambria Math" panose="02040503050406030204" pitchFamily="18" charset="0"/>
                                </a:rPr>
                              </m:ctrlPr>
                            </m:fPr>
                            <m:num>
                              <m:rad>
                                <m:radPr>
                                  <m:degHide m:val="on"/>
                                  <m:ctrlPr>
                                    <a:rPr lang="en-US" altLang="ja-JP" sz="2800" b="1" i="1">
                                      <a:solidFill>
                                        <a:srgbClr val="FF0000"/>
                                      </a:solidFill>
                                      <a:latin typeface="Cambria Math" panose="02040503050406030204" pitchFamily="18" charset="0"/>
                                    </a:rPr>
                                  </m:ctrlPr>
                                </m:radPr>
                                <m:deg/>
                                <m:e>
                                  <m:r>
                                    <a:rPr lang="en-US" altLang="ja-JP" sz="2800" b="1" i="1">
                                      <a:solidFill>
                                        <a:srgbClr val="FF0000"/>
                                      </a:solidFill>
                                      <a:latin typeface="Cambria Math" panose="02040503050406030204" pitchFamily="18" charset="0"/>
                                    </a:rPr>
                                    <m:t>𝟑</m:t>
                                  </m:r>
                                </m:e>
                              </m:rad>
                              <m:r>
                                <a:rPr lang="en-US" altLang="ja-JP" sz="2800" b="1" i="1">
                                  <a:solidFill>
                                    <a:srgbClr val="FF0000"/>
                                  </a:solidFill>
                                  <a:latin typeface="Cambria Math" panose="02040503050406030204" pitchFamily="18" charset="0"/>
                                </a:rPr>
                                <m:t>𝒍</m:t>
                              </m:r>
                            </m:num>
                            <m:den>
                              <m:r>
                                <a:rPr lang="en-US" altLang="ja-JP" sz="2800" b="1" i="1">
                                  <a:solidFill>
                                    <a:srgbClr val="FF0000"/>
                                  </a:solidFill>
                                  <a:latin typeface="Cambria Math" panose="02040503050406030204" pitchFamily="18" charset="0"/>
                                </a:rPr>
                                <m:t>𝟐</m:t>
                              </m:r>
                              <m:r>
                                <a:rPr lang="en-US" altLang="ja-JP" sz="2800" b="1" i="1">
                                  <a:solidFill>
                                    <a:srgbClr val="FF0000"/>
                                  </a:solidFill>
                                  <a:latin typeface="Cambria Math" panose="02040503050406030204" pitchFamily="18" charset="0"/>
                                </a:rPr>
                                <m:t>𝒗</m:t>
                              </m:r>
                            </m:den>
                          </m:f>
                          <m:r>
                            <a:rPr lang="en-US" altLang="ja-JP" sz="2800" b="1" i="1" smtClean="0">
                              <a:solidFill>
                                <a:srgbClr val="FF0000"/>
                              </a:solidFill>
                              <a:latin typeface="Cambria Math" panose="02040503050406030204" pitchFamily="18" charset="0"/>
                            </a:rPr>
                            <m:t>)</m:t>
                          </m:r>
                        </m:e>
                        <m:sup>
                          <m:r>
                            <a:rPr lang="en-US" altLang="ja-JP" sz="2800" b="1" i="1" smtClean="0">
                              <a:solidFill>
                                <a:srgbClr val="FF0000"/>
                              </a:solidFill>
                              <a:latin typeface="Cambria Math" panose="02040503050406030204" pitchFamily="18" charset="0"/>
                            </a:rPr>
                            <m:t>𝟐</m:t>
                          </m:r>
                        </m:sup>
                      </m:sSup>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𝒍</m:t>
                      </m:r>
                      <m:r>
                        <a:rPr lang="en-US" altLang="ja-JP" sz="2800" b="1" i="1" smtClean="0">
                          <a:solidFill>
                            <a:srgbClr val="FF0000"/>
                          </a:solidFill>
                          <a:latin typeface="Cambria Math" panose="02040503050406030204" pitchFamily="18" charset="0"/>
                        </a:rPr>
                        <m:t>=</m:t>
                      </m:r>
                      <m:f>
                        <m:fPr>
                          <m:ctrlPr>
                            <a:rPr lang="en-US" altLang="ja-JP" sz="2800" b="1" i="1" smtClean="0">
                              <a:solidFill>
                                <a:srgbClr val="FF0000"/>
                              </a:solidFill>
                              <a:latin typeface="Cambria Math" panose="02040503050406030204" pitchFamily="18" charset="0"/>
                            </a:rPr>
                          </m:ctrlPr>
                        </m:fPr>
                        <m:num>
                          <m:r>
                            <a:rPr lang="en-US" altLang="ja-JP" sz="2800" b="1" i="1">
                              <a:solidFill>
                                <a:srgbClr val="FF0000"/>
                              </a:solidFill>
                              <a:latin typeface="Cambria Math" panose="02040503050406030204" pitchFamily="18" charset="0"/>
                            </a:rPr>
                            <m:t>𝟑</m:t>
                          </m:r>
                          <m:r>
                            <a:rPr lang="en-US" altLang="ja-JP" sz="2800" b="1" i="1" smtClean="0">
                              <a:solidFill>
                                <a:srgbClr val="FF0000"/>
                              </a:solidFill>
                              <a:latin typeface="Cambria Math" panose="02040503050406030204" pitchFamily="18" charset="0"/>
                            </a:rPr>
                            <m:t>𝒈</m:t>
                          </m:r>
                          <m:sSup>
                            <m:sSupPr>
                              <m:ctrlPr>
                                <a:rPr lang="en-US" altLang="ja-JP" sz="2800" b="1" i="1" smtClean="0">
                                  <a:solidFill>
                                    <a:srgbClr val="FF0000"/>
                                  </a:solidFill>
                                  <a:latin typeface="Cambria Math" panose="02040503050406030204" pitchFamily="18" charset="0"/>
                                </a:rPr>
                              </m:ctrlPr>
                            </m:sSupPr>
                            <m:e>
                              <m:r>
                                <a:rPr lang="en-US" altLang="ja-JP" sz="2800" b="1" i="1" smtClean="0">
                                  <a:solidFill>
                                    <a:srgbClr val="FF0000"/>
                                  </a:solidFill>
                                  <a:latin typeface="Cambria Math" panose="02040503050406030204" pitchFamily="18" charset="0"/>
                                </a:rPr>
                                <m:t>𝒍</m:t>
                              </m:r>
                            </m:e>
                            <m:sup>
                              <m:r>
                                <a:rPr lang="en-US" altLang="ja-JP" sz="2800" b="1" i="1" smtClean="0">
                                  <a:solidFill>
                                    <a:srgbClr val="FF0000"/>
                                  </a:solidFill>
                                  <a:latin typeface="Cambria Math" panose="02040503050406030204" pitchFamily="18" charset="0"/>
                                </a:rPr>
                                <m:t>𝟐</m:t>
                              </m:r>
                            </m:sup>
                          </m:sSup>
                        </m:num>
                        <m:den>
                          <m:r>
                            <a:rPr lang="en-US" altLang="ja-JP" sz="2800" b="1" i="0" smtClean="0">
                              <a:solidFill>
                                <a:srgbClr val="FF0000"/>
                              </a:solidFill>
                              <a:latin typeface="Cambria Math" panose="02040503050406030204" pitchFamily="18" charset="0"/>
                            </a:rPr>
                            <m:t>𝟒</m:t>
                          </m:r>
                          <m:sSup>
                            <m:sSupPr>
                              <m:ctrlPr>
                                <a:rPr lang="en-US" altLang="ja-JP" sz="2800" b="1" i="1" smtClean="0">
                                  <a:solidFill>
                                    <a:srgbClr val="FF0000"/>
                                  </a:solidFill>
                                  <a:latin typeface="Cambria Math" panose="02040503050406030204" pitchFamily="18" charset="0"/>
                                </a:rPr>
                              </m:ctrlPr>
                            </m:sSupPr>
                            <m:e>
                              <m:r>
                                <a:rPr lang="en-US" altLang="ja-JP" sz="2800" b="1" i="1" smtClean="0">
                                  <a:solidFill>
                                    <a:srgbClr val="FF0000"/>
                                  </a:solidFill>
                                  <a:latin typeface="Cambria Math" panose="02040503050406030204" pitchFamily="18" charset="0"/>
                                </a:rPr>
                                <m:t>𝒗</m:t>
                              </m:r>
                            </m:e>
                            <m:sup>
                              <m:r>
                                <a:rPr lang="en-US" altLang="ja-JP" sz="2800" b="1" i="0" smtClean="0">
                                  <a:solidFill>
                                    <a:srgbClr val="FF0000"/>
                                  </a:solidFill>
                                  <a:latin typeface="Cambria Math" panose="02040503050406030204" pitchFamily="18" charset="0"/>
                                </a:rPr>
                                <m:t>𝟐</m:t>
                              </m:r>
                            </m:sup>
                          </m:sSup>
                        </m:den>
                      </m:f>
                    </m:oMath>
                  </m:oMathPara>
                </a14:m>
                <a:endParaRPr lang="en-US" altLang="ja-JP" sz="2800" b="1" dirty="0">
                  <a:solidFill>
                    <a:srgbClr val="FF0000"/>
                  </a:solidFill>
                  <a:latin typeface="HG丸ｺﾞｼｯｸM-PRO" panose="020F0600000000000000" pitchFamily="50" charset="-128"/>
                </a:endParaRPr>
              </a:p>
              <a:p>
                <a:pPr/>
                <a14:m>
                  <m:oMathPara xmlns:m="http://schemas.openxmlformats.org/officeDocument/2006/math">
                    <m:oMathParaPr>
                      <m:jc m:val="centerGroup"/>
                    </m:oMathParaPr>
                    <m:oMath xmlns:m="http://schemas.openxmlformats.org/officeDocument/2006/math">
                      <m:r>
                        <a:rPr lang="en-US" altLang="ja-JP" sz="2800" b="1" i="1">
                          <a:solidFill>
                            <a:srgbClr val="FF0000"/>
                          </a:solidFill>
                          <a:latin typeface="Cambria Math" panose="02040503050406030204" pitchFamily="18" charset="0"/>
                        </a:rPr>
                        <m:t>→</m:t>
                      </m:r>
                      <m:r>
                        <a:rPr lang="en-US" altLang="ja-JP" sz="2800" b="1" i="1">
                          <a:solidFill>
                            <a:srgbClr val="FF0000"/>
                          </a:solidFill>
                          <a:latin typeface="Cambria Math" panose="02040503050406030204" pitchFamily="18" charset="0"/>
                        </a:rPr>
                        <m:t>𝒍</m:t>
                      </m:r>
                      <m:r>
                        <a:rPr lang="en-US" altLang="ja-JP" sz="2800" b="1" i="1">
                          <a:solidFill>
                            <a:srgbClr val="FF0000"/>
                          </a:solidFill>
                          <a:latin typeface="Cambria Math" panose="02040503050406030204" pitchFamily="18" charset="0"/>
                        </a:rPr>
                        <m:t>=</m:t>
                      </m:r>
                      <m:f>
                        <m:fPr>
                          <m:ctrlPr>
                            <a:rPr lang="en-US" altLang="ja-JP" sz="2800" b="1" i="1">
                              <a:solidFill>
                                <a:srgbClr val="FF0000"/>
                              </a:solidFill>
                              <a:latin typeface="Cambria Math" panose="02040503050406030204" pitchFamily="18" charset="0"/>
                            </a:rPr>
                          </m:ctrlPr>
                        </m:fPr>
                        <m:num>
                          <m:r>
                            <a:rPr lang="en-US" altLang="ja-JP" sz="2800" b="1" i="1">
                              <a:solidFill>
                                <a:srgbClr val="FF0000"/>
                              </a:solidFill>
                              <a:latin typeface="Cambria Math" panose="02040503050406030204" pitchFamily="18" charset="0"/>
                            </a:rPr>
                            <m:t>𝟒</m:t>
                          </m:r>
                          <m:sSup>
                            <m:sSupPr>
                              <m:ctrlPr>
                                <a:rPr lang="en-US" altLang="ja-JP" sz="2800" b="1" i="1">
                                  <a:solidFill>
                                    <a:srgbClr val="FF0000"/>
                                  </a:solidFill>
                                  <a:latin typeface="Cambria Math" panose="02040503050406030204" pitchFamily="18" charset="0"/>
                                </a:rPr>
                              </m:ctrlPr>
                            </m:sSupPr>
                            <m:e>
                              <m:r>
                                <a:rPr lang="en-US" altLang="ja-JP" sz="2800" b="1" i="1">
                                  <a:solidFill>
                                    <a:srgbClr val="FF0000"/>
                                  </a:solidFill>
                                  <a:latin typeface="Cambria Math" panose="02040503050406030204" pitchFamily="18" charset="0"/>
                                </a:rPr>
                                <m:t>𝒗</m:t>
                              </m:r>
                            </m:e>
                            <m:sup>
                              <m:r>
                                <a:rPr lang="en-US" altLang="ja-JP" sz="2800" b="1" i="1">
                                  <a:solidFill>
                                    <a:srgbClr val="FF0000"/>
                                  </a:solidFill>
                                  <a:latin typeface="Cambria Math" panose="02040503050406030204" pitchFamily="18" charset="0"/>
                                </a:rPr>
                                <m:t>𝟐</m:t>
                              </m:r>
                            </m:sup>
                          </m:sSup>
                        </m:num>
                        <m:den>
                          <m:r>
                            <a:rPr lang="en-US" altLang="ja-JP" sz="2800" b="1" i="1" smtClean="0">
                              <a:solidFill>
                                <a:srgbClr val="FF0000"/>
                              </a:solidFill>
                              <a:latin typeface="Cambria Math" panose="02040503050406030204" pitchFamily="18" charset="0"/>
                            </a:rPr>
                            <m:t>𝟑</m:t>
                          </m:r>
                          <m:r>
                            <a:rPr lang="en-US" altLang="ja-JP" sz="2800" b="1" i="1" smtClean="0">
                              <a:solidFill>
                                <a:srgbClr val="FF0000"/>
                              </a:solidFill>
                              <a:latin typeface="Cambria Math" panose="02040503050406030204" pitchFamily="18" charset="0"/>
                            </a:rPr>
                            <m:t>𝒈</m:t>
                          </m:r>
                        </m:den>
                      </m:f>
                    </m:oMath>
                  </m:oMathPara>
                </a14:m>
                <a:endParaRPr lang="en-US" altLang="ja-JP" sz="2800" b="1" i="1" dirty="0">
                  <a:solidFill>
                    <a:srgbClr val="FF0000"/>
                  </a:solidFill>
                  <a:latin typeface="HG丸ｺﾞｼｯｸM-PRO" panose="020F0600000000000000" pitchFamily="50" charset="-128"/>
                </a:endParaRPr>
              </a:p>
            </p:txBody>
          </p:sp>
        </mc:Choice>
        <mc:Fallback xmlns="">
          <p:sp>
            <p:nvSpPr>
              <p:cNvPr id="72" name="正方形/長方形 71">
                <a:extLst>
                  <a:ext uri="{FF2B5EF4-FFF2-40B4-BE49-F238E27FC236}">
                    <a16:creationId xmlns:a16="http://schemas.microsoft.com/office/drawing/2014/main" id="{D30AC37F-9C3E-4049-AE88-211BF6CE5EA6}"/>
                  </a:ext>
                </a:extLst>
              </p:cNvPr>
              <p:cNvSpPr>
                <a:spLocks noRot="1" noChangeAspect="1" noMove="1" noResize="1" noEditPoints="1" noAdjustHandles="1" noChangeArrowheads="1" noChangeShapeType="1" noTextEdit="1"/>
              </p:cNvSpPr>
              <p:nvPr/>
            </p:nvSpPr>
            <p:spPr>
              <a:xfrm>
                <a:off x="7394237" y="4498203"/>
                <a:ext cx="3967561" cy="1949957"/>
              </a:xfrm>
              <a:prstGeom prst="rect">
                <a:avLst/>
              </a:prstGeom>
              <a:blipFill>
                <a:blip r:embed="rId1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9489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down)">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wipe(left)">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down)">
                                      <p:cBhvr>
                                        <p:cTn id="27" dur="500"/>
                                        <p:tgtEl>
                                          <p:spTgt spid="7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down)">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down)">
                                      <p:cBhvr>
                                        <p:cTn id="37" dur="500"/>
                                        <p:tgtEl>
                                          <p:spTgt spid="3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down)">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down)">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down)">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down)">
                                      <p:cBhvr>
                                        <p:cTn id="60" dur="500"/>
                                        <p:tgtEl>
                                          <p:spTgt spid="4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71"/>
                                        </p:tgtEl>
                                        <p:attrNameLst>
                                          <p:attrName>style.visibility</p:attrName>
                                        </p:attrNameLst>
                                      </p:cBhvr>
                                      <p:to>
                                        <p:strVal val="visible"/>
                                      </p:to>
                                    </p:set>
                                    <p:animEffect transition="in" filter="wipe(down)">
                                      <p:cBhvr>
                                        <p:cTn id="65" dur="500"/>
                                        <p:tgtEl>
                                          <p:spTgt spid="7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72"/>
                                        </p:tgtEl>
                                        <p:attrNameLst>
                                          <p:attrName>style.visibility</p:attrName>
                                        </p:attrNameLst>
                                      </p:cBhvr>
                                      <p:to>
                                        <p:strVal val="visible"/>
                                      </p:to>
                                    </p:set>
                                    <p:animEffect transition="in" filter="wipe(down)">
                                      <p:cBhvr>
                                        <p:cTn id="7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0" grpId="0" animBg="1"/>
      <p:bldP spid="34" grpId="0"/>
      <p:bldP spid="35" grpId="0"/>
      <p:bldP spid="36" grpId="0"/>
      <p:bldP spid="37" grpId="0"/>
      <p:bldP spid="38" grpId="0"/>
      <p:bldP spid="43" grpId="0" animBg="1"/>
      <p:bldP spid="44" grpId="0"/>
      <p:bldP spid="9" grpId="0"/>
      <p:bldP spid="71" grpId="0"/>
      <p:bldP spid="7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５．平面内での落体の運動</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dirty="0"/>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48</a:t>
            </a:fld>
            <a:endParaRPr kumimoji="1" lang="ja-JP" altLang="en-US"/>
          </a:p>
        </p:txBody>
      </p:sp>
      <p:sp>
        <p:nvSpPr>
          <p:cNvPr id="13" name="正方形/長方形 12">
            <a:extLst>
              <a:ext uri="{FF2B5EF4-FFF2-40B4-BE49-F238E27FC236}">
                <a16:creationId xmlns:a16="http://schemas.microsoft.com/office/drawing/2014/main" id="{CE0D1A26-7272-4B12-8058-AD257FB78964}"/>
              </a:ext>
            </a:extLst>
          </p:cNvPr>
          <p:cNvSpPr/>
          <p:nvPr/>
        </p:nvSpPr>
        <p:spPr>
          <a:xfrm>
            <a:off x="273241" y="855799"/>
            <a:ext cx="11707092" cy="400110"/>
          </a:xfrm>
          <a:prstGeom prst="rect">
            <a:avLst/>
          </a:prstGeom>
        </p:spPr>
        <p:txBody>
          <a:bodyPr wrap="square">
            <a:spAutoFit/>
          </a:bodyPr>
          <a:lstStyle/>
          <a:p>
            <a:r>
              <a:rPr lang="ja-JP" altLang="en-US" sz="2000" dirty="0">
                <a:solidFill>
                  <a:srgbClr val="000000"/>
                </a:solidFill>
                <a:latin typeface="HG丸ｺﾞｼｯｸM-PRO" panose="020F0600000000000000" pitchFamily="50" charset="-128"/>
                <a:ea typeface="HG丸ｺﾞｼｯｸM-PRO" panose="020F0600000000000000" pitchFamily="50" charset="-128"/>
              </a:rPr>
              <a:t>練習１（解き方２）</a:t>
            </a:r>
            <a:endParaRPr lang="ja-JP" altLang="en-US" sz="20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AFC9BDDB-D82B-447D-80F1-3043BC61AD6C}"/>
                  </a:ext>
                </a:extLst>
              </p:cNvPr>
              <p:cNvSpPr/>
              <p:nvPr/>
            </p:nvSpPr>
            <p:spPr>
              <a:xfrm>
                <a:off x="2162841" y="2086845"/>
                <a:ext cx="1678665"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a:solidFill>
                            <a:srgbClr val="FF0000"/>
                          </a:solidFill>
                          <a:latin typeface="Cambria Math" panose="02040503050406030204" pitchFamily="18" charset="0"/>
                        </a:rPr>
                        <m:t>𝒙</m:t>
                      </m:r>
                      <m:r>
                        <a:rPr lang="en-US" altLang="ja-JP" sz="3600" b="1" i="1">
                          <a:solidFill>
                            <a:srgbClr val="FF0000"/>
                          </a:solidFill>
                          <a:latin typeface="Cambria Math" panose="02040503050406030204" pitchFamily="18" charset="0"/>
                        </a:rPr>
                        <m:t>=</m:t>
                      </m:r>
                      <m:r>
                        <a:rPr lang="en-US" altLang="ja-JP" sz="3600" b="1" i="1">
                          <a:solidFill>
                            <a:srgbClr val="FF0000"/>
                          </a:solidFill>
                          <a:latin typeface="Cambria Math" panose="02040503050406030204" pitchFamily="18" charset="0"/>
                        </a:rPr>
                        <m:t>𝒗𝒕</m:t>
                      </m:r>
                    </m:oMath>
                  </m:oMathPara>
                </a14:m>
                <a:endParaRPr lang="ja-JP" altLang="en-US" sz="32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5" name="正方形/長方形 14">
                <a:extLst>
                  <a:ext uri="{FF2B5EF4-FFF2-40B4-BE49-F238E27FC236}">
                    <a16:creationId xmlns:a16="http://schemas.microsoft.com/office/drawing/2014/main" id="{AFC9BDDB-D82B-447D-80F1-3043BC61AD6C}"/>
                  </a:ext>
                </a:extLst>
              </p:cNvPr>
              <p:cNvSpPr>
                <a:spLocks noRot="1" noChangeAspect="1" noMove="1" noResize="1" noEditPoints="1" noAdjustHandles="1" noChangeArrowheads="1" noChangeShapeType="1" noTextEdit="1"/>
              </p:cNvSpPr>
              <p:nvPr/>
            </p:nvSpPr>
            <p:spPr>
              <a:xfrm>
                <a:off x="2162841" y="2086845"/>
                <a:ext cx="1678665" cy="646331"/>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4C6CACCA-EAA7-4BFA-B309-39AB6C668F9D}"/>
                  </a:ext>
                </a:extLst>
              </p:cNvPr>
              <p:cNvSpPr/>
              <p:nvPr/>
            </p:nvSpPr>
            <p:spPr>
              <a:xfrm>
                <a:off x="2081666" y="2661914"/>
                <a:ext cx="2718949" cy="112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rPr>
                        <m:t>𝒚</m:t>
                      </m:r>
                      <m:r>
                        <a:rPr lang="en-US" altLang="ja-JP" sz="3600" b="1" i="1" smtClean="0">
                          <a:solidFill>
                            <a:srgbClr val="FF0000"/>
                          </a:solidFill>
                          <a:latin typeface="Cambria Math" panose="02040503050406030204" pitchFamily="18" charset="0"/>
                        </a:rPr>
                        <m:t>=−</m:t>
                      </m:r>
                      <m:f>
                        <m:fPr>
                          <m:ctrlPr>
                            <a:rPr lang="en-US" altLang="ja-JP" sz="3600" b="1" i="1" smtClean="0">
                              <a:solidFill>
                                <a:srgbClr val="FF0000"/>
                              </a:solidFill>
                              <a:latin typeface="Cambria Math" panose="02040503050406030204" pitchFamily="18" charset="0"/>
                            </a:rPr>
                          </m:ctrlPr>
                        </m:fPr>
                        <m:num>
                          <m:r>
                            <a:rPr lang="en-US" altLang="ja-JP" sz="3600" b="1" i="1" smtClean="0">
                              <a:solidFill>
                                <a:srgbClr val="FF0000"/>
                              </a:solidFill>
                              <a:latin typeface="Cambria Math" panose="02040503050406030204" pitchFamily="18" charset="0"/>
                            </a:rPr>
                            <m:t>𝟏</m:t>
                          </m:r>
                        </m:num>
                        <m:den>
                          <m:r>
                            <a:rPr lang="en-US" altLang="ja-JP" sz="3600" b="1" i="1" smtClean="0">
                              <a:solidFill>
                                <a:srgbClr val="FF0000"/>
                              </a:solidFill>
                              <a:latin typeface="Cambria Math" panose="02040503050406030204" pitchFamily="18" charset="0"/>
                            </a:rPr>
                            <m:t>𝟐</m:t>
                          </m:r>
                        </m:den>
                      </m:f>
                      <m:r>
                        <a:rPr lang="en-US" altLang="ja-JP" sz="3600" b="1" i="1" smtClean="0">
                          <a:solidFill>
                            <a:srgbClr val="FF0000"/>
                          </a:solidFill>
                          <a:latin typeface="Cambria Math" panose="02040503050406030204" pitchFamily="18" charset="0"/>
                        </a:rPr>
                        <m:t>𝒈</m:t>
                      </m:r>
                      <m:sSup>
                        <m:sSupPr>
                          <m:ctrlPr>
                            <a:rPr lang="en-US" altLang="ja-JP" sz="3600" b="1" i="1" smtClean="0">
                              <a:solidFill>
                                <a:srgbClr val="FF0000"/>
                              </a:solidFill>
                              <a:latin typeface="Cambria Math" panose="02040503050406030204" pitchFamily="18" charset="0"/>
                            </a:rPr>
                          </m:ctrlPr>
                        </m:sSupPr>
                        <m:e>
                          <m:r>
                            <a:rPr lang="en-US" altLang="ja-JP" sz="3600" b="1" i="1" smtClean="0">
                              <a:solidFill>
                                <a:srgbClr val="FF0000"/>
                              </a:solidFill>
                              <a:latin typeface="Cambria Math" panose="02040503050406030204" pitchFamily="18" charset="0"/>
                            </a:rPr>
                            <m:t>𝒕</m:t>
                          </m:r>
                        </m:e>
                        <m:sup>
                          <m:r>
                            <a:rPr lang="en-US" altLang="ja-JP" sz="3600" b="1" i="1" smtClean="0">
                              <a:solidFill>
                                <a:srgbClr val="FF0000"/>
                              </a:solidFill>
                              <a:latin typeface="Cambria Math" panose="02040503050406030204" pitchFamily="18" charset="0"/>
                            </a:rPr>
                            <m:t>𝟐</m:t>
                          </m:r>
                        </m:sup>
                      </m:sSup>
                    </m:oMath>
                  </m:oMathPara>
                </a14:m>
                <a:endParaRPr lang="en-US" altLang="ja-JP"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6" name="正方形/長方形 15">
                <a:extLst>
                  <a:ext uri="{FF2B5EF4-FFF2-40B4-BE49-F238E27FC236}">
                    <a16:creationId xmlns:a16="http://schemas.microsoft.com/office/drawing/2014/main" id="{4C6CACCA-EAA7-4BFA-B309-39AB6C668F9D}"/>
                  </a:ext>
                </a:extLst>
              </p:cNvPr>
              <p:cNvSpPr>
                <a:spLocks noRot="1" noChangeAspect="1" noMove="1" noResize="1" noEditPoints="1" noAdjustHandles="1" noChangeArrowheads="1" noChangeShapeType="1" noTextEdit="1"/>
              </p:cNvSpPr>
              <p:nvPr/>
            </p:nvSpPr>
            <p:spPr>
              <a:xfrm>
                <a:off x="2081666" y="2661914"/>
                <a:ext cx="2718949" cy="1129476"/>
              </a:xfrm>
              <a:prstGeom prst="rect">
                <a:avLst/>
              </a:prstGeom>
              <a:blipFill>
                <a:blip r:embed="rId3"/>
                <a:stretch>
                  <a:fillRect/>
                </a:stretch>
              </a:blipFill>
            </p:spPr>
            <p:txBody>
              <a:bodyPr/>
              <a:lstStyle/>
              <a:p>
                <a:r>
                  <a:rPr lang="ja-JP" altLang="en-US">
                    <a:noFill/>
                  </a:rPr>
                  <a:t> </a:t>
                </a:r>
              </a:p>
            </p:txBody>
          </p:sp>
        </mc:Fallback>
      </mc:AlternateContent>
      <p:cxnSp>
        <p:nvCxnSpPr>
          <p:cNvPr id="17" name="直線矢印コネクタ 16">
            <a:extLst>
              <a:ext uri="{FF2B5EF4-FFF2-40B4-BE49-F238E27FC236}">
                <a16:creationId xmlns:a16="http://schemas.microsoft.com/office/drawing/2014/main" id="{819E4221-1E23-4590-84C1-BD9A8ED688B7}"/>
              </a:ext>
            </a:extLst>
          </p:cNvPr>
          <p:cNvCxnSpPr>
            <a:cxnSpLocks/>
          </p:cNvCxnSpPr>
          <p:nvPr/>
        </p:nvCxnSpPr>
        <p:spPr>
          <a:xfrm flipV="1">
            <a:off x="7599326" y="2610626"/>
            <a:ext cx="3439739" cy="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1CE442D4-5FFC-41A0-A972-FE02BA04DF68}"/>
              </a:ext>
            </a:extLst>
          </p:cNvPr>
          <p:cNvCxnSpPr>
            <a:cxnSpLocks/>
          </p:cNvCxnSpPr>
          <p:nvPr/>
        </p:nvCxnSpPr>
        <p:spPr>
          <a:xfrm flipV="1">
            <a:off x="7711851" y="2108995"/>
            <a:ext cx="0" cy="2392766"/>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コンテンツ プレースホルダー 2">
                <a:extLst>
                  <a:ext uri="{FF2B5EF4-FFF2-40B4-BE49-F238E27FC236}">
                    <a16:creationId xmlns:a16="http://schemas.microsoft.com/office/drawing/2014/main" id="{6C719C1B-BB90-4DC2-8C4A-D990ED64BA9D}"/>
                  </a:ext>
                </a:extLst>
              </p:cNvPr>
              <p:cNvSpPr txBox="1">
                <a:spLocks/>
              </p:cNvSpPr>
              <p:nvPr/>
            </p:nvSpPr>
            <p:spPr>
              <a:xfrm>
                <a:off x="456347" y="1441306"/>
                <a:ext cx="5883710" cy="5876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t>着地までの時間を</a:t>
                </a:r>
                <a14:m>
                  <m:oMath xmlns:m="http://schemas.openxmlformats.org/officeDocument/2006/math">
                    <m:r>
                      <a:rPr lang="en-US" altLang="ja-JP" sz="2400" b="1" i="1">
                        <a:solidFill>
                          <a:srgbClr val="FF0000"/>
                        </a:solidFill>
                        <a:latin typeface="Cambria Math" panose="02040503050406030204" pitchFamily="18" charset="0"/>
                      </a:rPr>
                      <m:t>𝒕</m:t>
                    </m:r>
                  </m:oMath>
                </a14:m>
                <a:r>
                  <a:rPr lang="ja-JP" altLang="en-US" sz="2400" dirty="0"/>
                  <a:t>とすると、Ｐの座標</a:t>
                </a:r>
                <a14:m>
                  <m:oMath xmlns:m="http://schemas.openxmlformats.org/officeDocument/2006/math">
                    <m:r>
                      <a:rPr lang="en-US" altLang="ja-JP" sz="2400" b="0" i="0" smtClean="0">
                        <a:solidFill>
                          <a:srgbClr val="FF0000"/>
                        </a:solidFill>
                        <a:latin typeface="Cambria Math" panose="02040503050406030204" pitchFamily="18" charset="0"/>
                      </a:rPr>
                      <m:t>(</m:t>
                    </m:r>
                    <m:r>
                      <a:rPr lang="en-US" altLang="ja-JP" sz="2400" b="1" i="1">
                        <a:solidFill>
                          <a:srgbClr val="FF0000"/>
                        </a:solidFill>
                        <a:latin typeface="Cambria Math" panose="02040503050406030204" pitchFamily="18" charset="0"/>
                      </a:rPr>
                      <m:t>𝒙</m:t>
                    </m:r>
                    <m:r>
                      <a:rPr lang="en-US" altLang="ja-JP" sz="2400" b="1" i="1" smtClean="0">
                        <a:solidFill>
                          <a:srgbClr val="FF0000"/>
                        </a:solidFill>
                        <a:latin typeface="Cambria Math" panose="02040503050406030204" pitchFamily="18" charset="0"/>
                      </a:rPr>
                      <m:t>,</m:t>
                    </m:r>
                    <m:r>
                      <a:rPr lang="en-US" altLang="ja-JP" sz="2400" b="1" i="1" smtClean="0">
                        <a:solidFill>
                          <a:srgbClr val="FF0000"/>
                        </a:solidFill>
                        <a:latin typeface="Cambria Math" panose="02040503050406030204" pitchFamily="18" charset="0"/>
                      </a:rPr>
                      <m:t>𝒚</m:t>
                    </m:r>
                    <m:r>
                      <a:rPr lang="en-US" altLang="ja-JP" sz="2400" b="1" i="1" smtClean="0">
                        <a:solidFill>
                          <a:srgbClr val="FF0000"/>
                        </a:solidFill>
                        <a:latin typeface="Cambria Math" panose="02040503050406030204" pitchFamily="18" charset="0"/>
                      </a:rPr>
                      <m:t>)</m:t>
                    </m:r>
                  </m:oMath>
                </a14:m>
                <a:r>
                  <a:rPr lang="ja-JP" altLang="en-US" sz="2400" dirty="0"/>
                  <a:t>は、</a:t>
                </a:r>
              </a:p>
            </p:txBody>
          </p:sp>
        </mc:Choice>
        <mc:Fallback xmlns="">
          <p:sp>
            <p:nvSpPr>
              <p:cNvPr id="22" name="コンテンツ プレースホルダー 2">
                <a:extLst>
                  <a:ext uri="{FF2B5EF4-FFF2-40B4-BE49-F238E27FC236}">
                    <a16:creationId xmlns:a16="http://schemas.microsoft.com/office/drawing/2014/main" id="{6C719C1B-BB90-4DC2-8C4A-D990ED64BA9D}"/>
                  </a:ext>
                </a:extLst>
              </p:cNvPr>
              <p:cNvSpPr txBox="1">
                <a:spLocks noRot="1" noChangeAspect="1" noMove="1" noResize="1" noEditPoints="1" noAdjustHandles="1" noChangeArrowheads="1" noChangeShapeType="1" noTextEdit="1"/>
              </p:cNvSpPr>
              <p:nvPr/>
            </p:nvSpPr>
            <p:spPr>
              <a:xfrm>
                <a:off x="456347" y="1441306"/>
                <a:ext cx="5883710" cy="587697"/>
              </a:xfrm>
              <a:prstGeom prst="rect">
                <a:avLst/>
              </a:prstGeom>
              <a:blipFill>
                <a:blip r:embed="rId4"/>
                <a:stretch>
                  <a:fillRect l="-1658" t="-17526" b="-46392"/>
                </a:stretch>
              </a:blipFill>
            </p:spPr>
            <p:txBody>
              <a:bodyPr/>
              <a:lstStyle/>
              <a:p>
                <a:r>
                  <a:rPr lang="ja-JP" altLang="en-US">
                    <a:noFill/>
                  </a:rPr>
                  <a:t> </a:t>
                </a:r>
              </a:p>
            </p:txBody>
          </p:sp>
        </mc:Fallback>
      </mc:AlternateContent>
      <p:sp>
        <p:nvSpPr>
          <p:cNvPr id="23" name="コンテンツ プレースホルダー 2">
            <a:extLst>
              <a:ext uri="{FF2B5EF4-FFF2-40B4-BE49-F238E27FC236}">
                <a16:creationId xmlns:a16="http://schemas.microsoft.com/office/drawing/2014/main" id="{B54E21FC-F8F5-46CC-9D8D-D2CF9020A4FE}"/>
              </a:ext>
            </a:extLst>
          </p:cNvPr>
          <p:cNvSpPr txBox="1">
            <a:spLocks/>
          </p:cNvSpPr>
          <p:nvPr/>
        </p:nvSpPr>
        <p:spPr>
          <a:xfrm>
            <a:off x="557700" y="2271624"/>
            <a:ext cx="1581016" cy="587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ea typeface="HG丸ｺﾞｼｯｸM-PRO" panose="020F0600000000000000" pitchFamily="50" charset="-128"/>
              </a:rPr>
              <a:t>水平方向</a:t>
            </a:r>
          </a:p>
        </p:txBody>
      </p:sp>
      <p:sp>
        <p:nvSpPr>
          <p:cNvPr id="24" name="コンテンツ プレースホルダー 2">
            <a:extLst>
              <a:ext uri="{FF2B5EF4-FFF2-40B4-BE49-F238E27FC236}">
                <a16:creationId xmlns:a16="http://schemas.microsoft.com/office/drawing/2014/main" id="{DBB27048-C69E-49D6-8049-2CAB1685B930}"/>
              </a:ext>
            </a:extLst>
          </p:cNvPr>
          <p:cNvSpPr txBox="1">
            <a:spLocks/>
          </p:cNvSpPr>
          <p:nvPr/>
        </p:nvSpPr>
        <p:spPr>
          <a:xfrm>
            <a:off x="557700" y="3140775"/>
            <a:ext cx="1530313" cy="587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ea typeface="HG丸ｺﾞｼｯｸM-PRO" panose="020F0600000000000000" pitchFamily="50" charset="-128"/>
              </a:rPr>
              <a:t>鉛直方向</a:t>
            </a:r>
          </a:p>
        </p:txBody>
      </p:sp>
      <mc:AlternateContent xmlns:mc="http://schemas.openxmlformats.org/markup-compatibility/2006" xmlns:a14="http://schemas.microsoft.com/office/drawing/2010/main">
        <mc:Choice Requires="a14">
          <p:sp>
            <p:nvSpPr>
              <p:cNvPr id="25" name="正方形/長方形 24">
                <a:extLst>
                  <a:ext uri="{FF2B5EF4-FFF2-40B4-BE49-F238E27FC236}">
                    <a16:creationId xmlns:a16="http://schemas.microsoft.com/office/drawing/2014/main" id="{CC749ECB-4C26-4CD2-9B83-0096A9B150B1}"/>
                  </a:ext>
                </a:extLst>
              </p:cNvPr>
              <p:cNvSpPr/>
              <p:nvPr/>
            </p:nvSpPr>
            <p:spPr>
              <a:xfrm>
                <a:off x="2068237" y="4109664"/>
                <a:ext cx="3230308" cy="11553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1" i="1" smtClean="0">
                          <a:solidFill>
                            <a:srgbClr val="FF0000"/>
                          </a:solidFill>
                          <a:latin typeface="Cambria Math" panose="02040503050406030204" pitchFamily="18" charset="0"/>
                          <a:ea typeface="Cambria Math" panose="02040503050406030204" pitchFamily="18" charset="0"/>
                        </a:rPr>
                        <m:t>𝒚</m:t>
                      </m:r>
                      <m:r>
                        <a:rPr lang="en-US" altLang="ja-JP" sz="4000" b="1" i="1" smtClean="0">
                          <a:solidFill>
                            <a:srgbClr val="FF0000"/>
                          </a:solidFill>
                          <a:latin typeface="Cambria Math" panose="02040503050406030204" pitchFamily="18" charset="0"/>
                          <a:ea typeface="Cambria Math" panose="02040503050406030204" pitchFamily="18" charset="0"/>
                        </a:rPr>
                        <m:t>=−</m:t>
                      </m:r>
                      <m:f>
                        <m:fPr>
                          <m:ctrlPr>
                            <a:rPr lang="en-US" altLang="ja-JP" sz="4000" b="1" i="1" smtClean="0">
                              <a:solidFill>
                                <a:srgbClr val="FF0000"/>
                              </a:solidFill>
                              <a:latin typeface="Cambria Math" panose="02040503050406030204" pitchFamily="18" charset="0"/>
                              <a:ea typeface="Cambria Math" panose="02040503050406030204" pitchFamily="18" charset="0"/>
                            </a:rPr>
                          </m:ctrlPr>
                        </m:fPr>
                        <m:num>
                          <m:r>
                            <a:rPr lang="en-US" altLang="ja-JP" sz="4000" b="1" i="1" smtClean="0">
                              <a:solidFill>
                                <a:srgbClr val="FF0000"/>
                              </a:solidFill>
                              <a:latin typeface="Cambria Math" panose="02040503050406030204" pitchFamily="18" charset="0"/>
                              <a:ea typeface="Cambria Math" panose="02040503050406030204" pitchFamily="18" charset="0"/>
                            </a:rPr>
                            <m:t>𝒈</m:t>
                          </m:r>
                        </m:num>
                        <m:den>
                          <m:sSup>
                            <m:sSupPr>
                              <m:ctrlPr>
                                <a:rPr lang="en-US" altLang="ja-JP" sz="4000" b="1" i="1">
                                  <a:solidFill>
                                    <a:srgbClr val="FF0000"/>
                                  </a:solidFill>
                                  <a:latin typeface="Cambria Math" panose="02040503050406030204" pitchFamily="18" charset="0"/>
                                </a:rPr>
                              </m:ctrlPr>
                            </m:sSupPr>
                            <m:e>
                              <m:r>
                                <a:rPr lang="en-US" altLang="ja-JP" sz="4000" b="1" i="1" smtClean="0">
                                  <a:solidFill>
                                    <a:srgbClr val="FF0000"/>
                                  </a:solidFill>
                                  <a:latin typeface="Cambria Math" panose="02040503050406030204" pitchFamily="18" charset="0"/>
                                </a:rPr>
                                <m:t>𝟐</m:t>
                              </m:r>
                              <m:r>
                                <a:rPr lang="en-US" altLang="ja-JP" sz="4000" b="1" i="1">
                                  <a:solidFill>
                                    <a:srgbClr val="FF0000"/>
                                  </a:solidFill>
                                  <a:latin typeface="Cambria Math" panose="02040503050406030204" pitchFamily="18" charset="0"/>
                                </a:rPr>
                                <m:t>𝒗</m:t>
                              </m:r>
                            </m:e>
                            <m:sup>
                              <m:r>
                                <a:rPr lang="en-US" altLang="ja-JP" sz="4000" b="1" i="1">
                                  <a:solidFill>
                                    <a:srgbClr val="FF0000"/>
                                  </a:solidFill>
                                  <a:latin typeface="Cambria Math" panose="02040503050406030204" pitchFamily="18" charset="0"/>
                                </a:rPr>
                                <m:t>𝟐</m:t>
                              </m:r>
                            </m:sup>
                          </m:sSup>
                        </m:den>
                      </m:f>
                      <m:sSup>
                        <m:sSupPr>
                          <m:ctrlPr>
                            <a:rPr lang="en-US" altLang="ja-JP" sz="4000" b="1" i="1" smtClean="0">
                              <a:solidFill>
                                <a:srgbClr val="FF0000"/>
                              </a:solidFill>
                              <a:latin typeface="Cambria Math" panose="02040503050406030204" pitchFamily="18" charset="0"/>
                            </a:rPr>
                          </m:ctrlPr>
                        </m:sSupPr>
                        <m:e>
                          <m:r>
                            <a:rPr lang="en-US" altLang="ja-JP" sz="4000" b="1" i="1" smtClean="0">
                              <a:solidFill>
                                <a:srgbClr val="FF0000"/>
                              </a:solidFill>
                              <a:latin typeface="Cambria Math" panose="02040503050406030204" pitchFamily="18" charset="0"/>
                            </a:rPr>
                            <m:t>𝒙</m:t>
                          </m:r>
                        </m:e>
                        <m:sup>
                          <m:r>
                            <a:rPr lang="en-US" altLang="ja-JP" sz="4000" b="1" i="1" smtClean="0">
                              <a:solidFill>
                                <a:srgbClr val="FF0000"/>
                              </a:solidFill>
                              <a:latin typeface="Cambria Math" panose="02040503050406030204" pitchFamily="18" charset="0"/>
                            </a:rPr>
                            <m:t>𝟐</m:t>
                          </m:r>
                        </m:sup>
                      </m:sSup>
                    </m:oMath>
                  </m:oMathPara>
                </a14:m>
                <a:endParaRPr lang="en-US" altLang="ja-JP" sz="4000" b="1" dirty="0">
                  <a:solidFill>
                    <a:srgbClr val="FF0000"/>
                  </a:solidFill>
                  <a:ea typeface="HG丸ｺﾞｼｯｸM-PRO" panose="020F0600000000000000" pitchFamily="50" charset="-128"/>
                </a:endParaRPr>
              </a:p>
            </p:txBody>
          </p:sp>
        </mc:Choice>
        <mc:Fallback xmlns="">
          <p:sp>
            <p:nvSpPr>
              <p:cNvPr id="25" name="正方形/長方形 24">
                <a:extLst>
                  <a:ext uri="{FF2B5EF4-FFF2-40B4-BE49-F238E27FC236}">
                    <a16:creationId xmlns:a16="http://schemas.microsoft.com/office/drawing/2014/main" id="{CC749ECB-4C26-4CD2-9B83-0096A9B150B1}"/>
                  </a:ext>
                </a:extLst>
              </p:cNvPr>
              <p:cNvSpPr>
                <a:spLocks noRot="1" noChangeAspect="1" noMove="1" noResize="1" noEditPoints="1" noAdjustHandles="1" noChangeArrowheads="1" noChangeShapeType="1" noTextEdit="1"/>
              </p:cNvSpPr>
              <p:nvPr/>
            </p:nvSpPr>
            <p:spPr>
              <a:xfrm>
                <a:off x="2068237" y="4109664"/>
                <a:ext cx="3230308" cy="1155381"/>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正方形/長方形 26">
                <a:extLst>
                  <a:ext uri="{FF2B5EF4-FFF2-40B4-BE49-F238E27FC236}">
                    <a16:creationId xmlns:a16="http://schemas.microsoft.com/office/drawing/2014/main" id="{DD6D6B45-1D5A-4DF6-B144-B5363E397A66}"/>
                  </a:ext>
                </a:extLst>
              </p:cNvPr>
              <p:cNvSpPr/>
              <p:nvPr/>
            </p:nvSpPr>
            <p:spPr>
              <a:xfrm>
                <a:off x="10541783" y="4863056"/>
                <a:ext cx="1362168" cy="6646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1">
                          <a:solidFill>
                            <a:srgbClr val="FF0000"/>
                          </a:solidFill>
                          <a:latin typeface="Cambria Math" panose="02040503050406030204" pitchFamily="18" charset="0"/>
                          <a:ea typeface="Cambria Math" panose="02040503050406030204" pitchFamily="18" charset="0"/>
                        </a:rPr>
                        <m:t>𝒚</m:t>
                      </m:r>
                      <m:r>
                        <a:rPr lang="en-US" altLang="ja-JP" b="1" i="1">
                          <a:solidFill>
                            <a:srgbClr val="FF0000"/>
                          </a:solidFill>
                          <a:latin typeface="Cambria Math" panose="02040503050406030204" pitchFamily="18" charset="0"/>
                          <a:ea typeface="Cambria Math" panose="02040503050406030204" pitchFamily="18" charset="0"/>
                        </a:rPr>
                        <m:t>=−</m:t>
                      </m:r>
                      <m:f>
                        <m:fPr>
                          <m:ctrlPr>
                            <a:rPr lang="en-US" altLang="ja-JP" b="1" i="1">
                              <a:solidFill>
                                <a:srgbClr val="FF0000"/>
                              </a:solidFill>
                              <a:latin typeface="Cambria Math" panose="02040503050406030204" pitchFamily="18" charset="0"/>
                              <a:ea typeface="Cambria Math" panose="02040503050406030204" pitchFamily="18" charset="0"/>
                            </a:rPr>
                          </m:ctrlPr>
                        </m:fPr>
                        <m:num>
                          <m:r>
                            <a:rPr lang="en-US" altLang="ja-JP" b="1" i="1">
                              <a:solidFill>
                                <a:srgbClr val="FF0000"/>
                              </a:solidFill>
                              <a:latin typeface="Cambria Math" panose="02040503050406030204" pitchFamily="18" charset="0"/>
                              <a:ea typeface="Cambria Math" panose="02040503050406030204" pitchFamily="18" charset="0"/>
                            </a:rPr>
                            <m:t>𝟏</m:t>
                          </m:r>
                        </m:num>
                        <m:den>
                          <m:rad>
                            <m:radPr>
                              <m:degHide m:val="on"/>
                              <m:ctrlPr>
                                <a:rPr lang="en-US" altLang="ja-JP" b="1" i="1">
                                  <a:solidFill>
                                    <a:srgbClr val="FF0000"/>
                                  </a:solidFill>
                                  <a:latin typeface="Cambria Math" panose="02040503050406030204" pitchFamily="18" charset="0"/>
                                </a:rPr>
                              </m:ctrlPr>
                            </m:radPr>
                            <m:deg/>
                            <m:e>
                              <m:r>
                                <a:rPr lang="en-US" altLang="ja-JP" b="1" i="1">
                                  <a:solidFill>
                                    <a:srgbClr val="FF0000"/>
                                  </a:solidFill>
                                  <a:latin typeface="Cambria Math" panose="02040503050406030204" pitchFamily="18" charset="0"/>
                                </a:rPr>
                                <m:t>𝟑</m:t>
                              </m:r>
                            </m:e>
                          </m:rad>
                        </m:den>
                      </m:f>
                      <m:r>
                        <a:rPr lang="en-US" altLang="ja-JP" b="1" i="1">
                          <a:solidFill>
                            <a:srgbClr val="FF0000"/>
                          </a:solidFill>
                          <a:latin typeface="Cambria Math" panose="02040503050406030204" pitchFamily="18" charset="0"/>
                        </a:rPr>
                        <m:t>𝒙</m:t>
                      </m:r>
                    </m:oMath>
                  </m:oMathPara>
                </a14:m>
                <a:endParaRPr lang="ja-JP" altLang="en-US" dirty="0">
                  <a:ea typeface="HG丸ｺﾞｼｯｸM-PRO" panose="020F0600000000000000" pitchFamily="50" charset="-128"/>
                </a:endParaRPr>
              </a:p>
            </p:txBody>
          </p:sp>
        </mc:Choice>
        <mc:Fallback xmlns="">
          <p:sp>
            <p:nvSpPr>
              <p:cNvPr id="27" name="正方形/長方形 26">
                <a:extLst>
                  <a:ext uri="{FF2B5EF4-FFF2-40B4-BE49-F238E27FC236}">
                    <a16:creationId xmlns:a16="http://schemas.microsoft.com/office/drawing/2014/main" id="{DD6D6B45-1D5A-4DF6-B144-B5363E397A66}"/>
                  </a:ext>
                </a:extLst>
              </p:cNvPr>
              <p:cNvSpPr>
                <a:spLocks noRot="1" noChangeAspect="1" noMove="1" noResize="1" noEditPoints="1" noAdjustHandles="1" noChangeArrowheads="1" noChangeShapeType="1" noTextEdit="1"/>
              </p:cNvSpPr>
              <p:nvPr/>
            </p:nvSpPr>
            <p:spPr>
              <a:xfrm>
                <a:off x="10541783" y="4863056"/>
                <a:ext cx="1362168" cy="664606"/>
              </a:xfrm>
              <a:prstGeom prst="rect">
                <a:avLst/>
              </a:prstGeom>
              <a:blipFill>
                <a:blip r:embed="rId6"/>
                <a:stretch>
                  <a:fillRect/>
                </a:stretch>
              </a:blipFill>
            </p:spPr>
            <p:txBody>
              <a:bodyPr/>
              <a:lstStyle/>
              <a:p>
                <a:r>
                  <a:rPr lang="ja-JP" altLang="en-US">
                    <a:noFill/>
                  </a:rPr>
                  <a:t> </a:t>
                </a:r>
              </a:p>
            </p:txBody>
          </p:sp>
        </mc:Fallback>
      </mc:AlternateContent>
      <p:cxnSp>
        <p:nvCxnSpPr>
          <p:cNvPr id="31" name="直線コネクタ 30">
            <a:extLst>
              <a:ext uri="{FF2B5EF4-FFF2-40B4-BE49-F238E27FC236}">
                <a16:creationId xmlns:a16="http://schemas.microsoft.com/office/drawing/2014/main" id="{53207121-9083-4BBB-BF90-B20048140F16}"/>
              </a:ext>
            </a:extLst>
          </p:cNvPr>
          <p:cNvCxnSpPr>
            <a:cxnSpLocks/>
          </p:cNvCxnSpPr>
          <p:nvPr/>
        </p:nvCxnSpPr>
        <p:spPr>
          <a:xfrm>
            <a:off x="7652197" y="2715094"/>
            <a:ext cx="3667769" cy="211758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881F2513-FFDD-4E73-A95E-5D78092806BA}"/>
              </a:ext>
            </a:extLst>
          </p:cNvPr>
          <p:cNvCxnSpPr>
            <a:cxnSpLocks/>
          </p:cNvCxnSpPr>
          <p:nvPr/>
        </p:nvCxnSpPr>
        <p:spPr>
          <a:xfrm flipV="1">
            <a:off x="7680378" y="4832680"/>
            <a:ext cx="3640000" cy="1"/>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 name="円弧 34">
            <a:extLst>
              <a:ext uri="{FF2B5EF4-FFF2-40B4-BE49-F238E27FC236}">
                <a16:creationId xmlns:a16="http://schemas.microsoft.com/office/drawing/2014/main" id="{7CEC7F5D-8D14-4284-9BD5-58DE4C871EB1}"/>
              </a:ext>
            </a:extLst>
          </p:cNvPr>
          <p:cNvSpPr/>
          <p:nvPr/>
        </p:nvSpPr>
        <p:spPr>
          <a:xfrm flipH="1">
            <a:off x="10417371" y="4407897"/>
            <a:ext cx="700348" cy="849565"/>
          </a:xfrm>
          <a:prstGeom prst="arc">
            <a:avLst>
              <a:gd name="adj1" fmla="val 17472991"/>
              <a:gd name="adj2" fmla="val 0"/>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HG丸ｺﾞｼｯｸM-PRO" panose="020F0600000000000000" pitchFamily="50" charset="-128"/>
            </a:endParaRPr>
          </a:p>
        </p:txBody>
      </p:sp>
      <p:sp>
        <p:nvSpPr>
          <p:cNvPr id="36" name="正方形/長方形 35">
            <a:extLst>
              <a:ext uri="{FF2B5EF4-FFF2-40B4-BE49-F238E27FC236}">
                <a16:creationId xmlns:a16="http://schemas.microsoft.com/office/drawing/2014/main" id="{6EA5BCE6-F5FF-4B1A-8781-B1CFAA4742B0}"/>
              </a:ext>
            </a:extLst>
          </p:cNvPr>
          <p:cNvSpPr/>
          <p:nvPr/>
        </p:nvSpPr>
        <p:spPr>
          <a:xfrm>
            <a:off x="9777837" y="4295390"/>
            <a:ext cx="909223" cy="523220"/>
          </a:xfrm>
          <a:prstGeom prst="rect">
            <a:avLst/>
          </a:prstGeom>
        </p:spPr>
        <p:txBody>
          <a:bodyPr wrap="none">
            <a:spAutoFit/>
          </a:bodyPr>
          <a:lstStyle/>
          <a:p>
            <a:r>
              <a:rPr lang="en-US" altLang="ja-JP" sz="2800" dirty="0">
                <a:ea typeface="HG丸ｺﾞｼｯｸM-PRO" panose="020F0600000000000000" pitchFamily="50" charset="-128"/>
              </a:rPr>
              <a:t>30°</a:t>
            </a:r>
            <a:endParaRPr lang="ja-JP" altLang="en-US" sz="2800" dirty="0">
              <a:ea typeface="HG丸ｺﾞｼｯｸM-PRO" panose="020F0600000000000000" pitchFamily="50" charset="-128"/>
            </a:endParaRPr>
          </a:p>
        </p:txBody>
      </p:sp>
      <p:sp>
        <p:nvSpPr>
          <p:cNvPr id="37" name="楕円 36">
            <a:extLst>
              <a:ext uri="{FF2B5EF4-FFF2-40B4-BE49-F238E27FC236}">
                <a16:creationId xmlns:a16="http://schemas.microsoft.com/office/drawing/2014/main" id="{9C559E43-7E33-4149-9C93-2280DBED9727}"/>
              </a:ext>
            </a:extLst>
          </p:cNvPr>
          <p:cNvSpPr/>
          <p:nvPr/>
        </p:nvSpPr>
        <p:spPr>
          <a:xfrm>
            <a:off x="7632663" y="2493497"/>
            <a:ext cx="221597" cy="221597"/>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矢印コネクタ 37">
            <a:extLst>
              <a:ext uri="{FF2B5EF4-FFF2-40B4-BE49-F238E27FC236}">
                <a16:creationId xmlns:a16="http://schemas.microsoft.com/office/drawing/2014/main" id="{FCBADDEC-3DEC-47CF-BB26-A3154609AE50}"/>
              </a:ext>
            </a:extLst>
          </p:cNvPr>
          <p:cNvCxnSpPr>
            <a:cxnSpLocks/>
          </p:cNvCxnSpPr>
          <p:nvPr/>
        </p:nvCxnSpPr>
        <p:spPr>
          <a:xfrm flipH="1" flipV="1">
            <a:off x="7977745" y="2698519"/>
            <a:ext cx="2044251" cy="1185680"/>
          </a:xfrm>
          <a:prstGeom prst="straightConnector1">
            <a:avLst/>
          </a:prstGeom>
          <a:ln w="444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E2ED5CFA-8137-4FCE-84BC-5DB7842C5BF5}"/>
              </a:ext>
            </a:extLst>
          </p:cNvPr>
          <p:cNvSpPr/>
          <p:nvPr/>
        </p:nvSpPr>
        <p:spPr>
          <a:xfrm>
            <a:off x="7298921" y="2533449"/>
            <a:ext cx="415498" cy="369332"/>
          </a:xfrm>
          <a:prstGeom prst="rect">
            <a:avLst/>
          </a:prstGeom>
        </p:spPr>
        <p:txBody>
          <a:bodyPr wrap="none">
            <a:spAutoFit/>
          </a:bodyPr>
          <a:lstStyle/>
          <a:p>
            <a:r>
              <a:rPr lang="ja-JP" altLang="en-US" dirty="0">
                <a:solidFill>
                  <a:srgbClr val="000000"/>
                </a:solidFill>
                <a:latin typeface="HG丸ｺﾞｼｯｸM-PRO" panose="020F0600000000000000" pitchFamily="50" charset="-128"/>
                <a:ea typeface="HG丸ｺﾞｼｯｸM-PRO" panose="020F0600000000000000" pitchFamily="50" charset="-128"/>
              </a:rPr>
              <a:t>Ｏ</a:t>
            </a:r>
            <a:endParaRPr lang="ja-JP" altLang="en-US" dirty="0"/>
          </a:p>
        </p:txBody>
      </p:sp>
      <p:sp>
        <p:nvSpPr>
          <p:cNvPr id="41" name="正方形/長方形 40">
            <a:extLst>
              <a:ext uri="{FF2B5EF4-FFF2-40B4-BE49-F238E27FC236}">
                <a16:creationId xmlns:a16="http://schemas.microsoft.com/office/drawing/2014/main" id="{954B74DF-144A-43BD-9762-AE2469CE7829}"/>
              </a:ext>
            </a:extLst>
          </p:cNvPr>
          <p:cNvSpPr/>
          <p:nvPr/>
        </p:nvSpPr>
        <p:spPr>
          <a:xfrm>
            <a:off x="10038767" y="3824561"/>
            <a:ext cx="415498" cy="369332"/>
          </a:xfrm>
          <a:prstGeom prst="rect">
            <a:avLst/>
          </a:prstGeom>
        </p:spPr>
        <p:txBody>
          <a:bodyPr wrap="none">
            <a:spAutoFit/>
          </a:bodyPr>
          <a:lstStyle/>
          <a:p>
            <a:r>
              <a:rPr lang="ja-JP" altLang="en-US" dirty="0">
                <a:solidFill>
                  <a:srgbClr val="000000"/>
                </a:solidFill>
                <a:latin typeface="HG丸ｺﾞｼｯｸM-PRO" panose="020F0600000000000000" pitchFamily="50" charset="-128"/>
                <a:ea typeface="HG丸ｺﾞｼｯｸM-PRO" panose="020F0600000000000000" pitchFamily="50" charset="-128"/>
              </a:rPr>
              <a:t>Ｐ</a:t>
            </a:r>
            <a:endParaRPr lang="ja-JP" altLang="en-US" dirty="0"/>
          </a:p>
        </p:txBody>
      </p:sp>
      <mc:AlternateContent xmlns:mc="http://schemas.openxmlformats.org/markup-compatibility/2006" xmlns:a14="http://schemas.microsoft.com/office/drawing/2010/main">
        <mc:Choice Requires="a14">
          <p:sp>
            <p:nvSpPr>
              <p:cNvPr id="45" name="正方形/長方形 44">
                <a:extLst>
                  <a:ext uri="{FF2B5EF4-FFF2-40B4-BE49-F238E27FC236}">
                    <a16:creationId xmlns:a16="http://schemas.microsoft.com/office/drawing/2014/main" id="{37FA1D6E-06CA-4892-A848-ED32C5595066}"/>
                  </a:ext>
                </a:extLst>
              </p:cNvPr>
              <p:cNvSpPr/>
              <p:nvPr/>
            </p:nvSpPr>
            <p:spPr>
              <a:xfrm>
                <a:off x="7940188" y="2108994"/>
                <a:ext cx="4379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a:solidFill>
                            <a:srgbClr val="FF0000"/>
                          </a:solidFill>
                          <a:latin typeface="Cambria Math" panose="02040503050406030204" pitchFamily="18" charset="0"/>
                        </a:rPr>
                        <m:t>𝒗</m:t>
                      </m:r>
                    </m:oMath>
                  </m:oMathPara>
                </a14:m>
                <a:endParaRPr lang="ja-JP" altLang="en-US" sz="2400" dirty="0"/>
              </a:p>
            </p:txBody>
          </p:sp>
        </mc:Choice>
        <mc:Fallback xmlns="">
          <p:sp>
            <p:nvSpPr>
              <p:cNvPr id="45" name="正方形/長方形 44">
                <a:extLst>
                  <a:ext uri="{FF2B5EF4-FFF2-40B4-BE49-F238E27FC236}">
                    <a16:creationId xmlns:a16="http://schemas.microsoft.com/office/drawing/2014/main" id="{37FA1D6E-06CA-4892-A848-ED32C5595066}"/>
                  </a:ext>
                </a:extLst>
              </p:cNvPr>
              <p:cNvSpPr>
                <a:spLocks noRot="1" noChangeAspect="1" noMove="1" noResize="1" noEditPoints="1" noAdjustHandles="1" noChangeArrowheads="1" noChangeShapeType="1" noTextEdit="1"/>
              </p:cNvSpPr>
              <p:nvPr/>
            </p:nvSpPr>
            <p:spPr>
              <a:xfrm>
                <a:off x="7940188" y="2108994"/>
                <a:ext cx="437940" cy="461665"/>
              </a:xfrm>
              <a:prstGeom prst="rect">
                <a:avLst/>
              </a:prstGeom>
              <a:blipFill>
                <a:blip r:embed="rId7"/>
                <a:stretch>
                  <a:fillRect/>
                </a:stretch>
              </a:blipFill>
            </p:spPr>
            <p:txBody>
              <a:bodyPr/>
              <a:lstStyle/>
              <a:p>
                <a:r>
                  <a:rPr lang="ja-JP" altLang="en-US">
                    <a:noFill/>
                  </a:rPr>
                  <a:t> </a:t>
                </a:r>
              </a:p>
            </p:txBody>
          </p:sp>
        </mc:Fallback>
      </mc:AlternateContent>
      <p:sp>
        <p:nvSpPr>
          <p:cNvPr id="29" name="円弧 28">
            <a:extLst>
              <a:ext uri="{FF2B5EF4-FFF2-40B4-BE49-F238E27FC236}">
                <a16:creationId xmlns:a16="http://schemas.microsoft.com/office/drawing/2014/main" id="{4F4FF66A-95F7-41A3-961F-84E1AA07FABC}"/>
              </a:ext>
            </a:extLst>
          </p:cNvPr>
          <p:cNvSpPr/>
          <p:nvPr/>
        </p:nvSpPr>
        <p:spPr>
          <a:xfrm>
            <a:off x="5583215" y="2623114"/>
            <a:ext cx="4579443" cy="3790145"/>
          </a:xfrm>
          <a:prstGeom prst="arc">
            <a:avLst>
              <a:gd name="adj1" fmla="val 16200000"/>
              <a:gd name="adj2" fmla="val 21015300"/>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47" name="正方形/長方形 46">
                <a:extLst>
                  <a:ext uri="{FF2B5EF4-FFF2-40B4-BE49-F238E27FC236}">
                    <a16:creationId xmlns:a16="http://schemas.microsoft.com/office/drawing/2014/main" id="{F42E99C8-1649-4548-92C7-4EFFA8D9D429}"/>
                  </a:ext>
                </a:extLst>
              </p:cNvPr>
              <p:cNvSpPr/>
              <p:nvPr/>
            </p:nvSpPr>
            <p:spPr>
              <a:xfrm>
                <a:off x="7759402" y="3460558"/>
                <a:ext cx="124046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𝑶𝑷</m:t>
                      </m:r>
                      <m:r>
                        <a:rPr lang="en-US" altLang="ja-JP" sz="2400" b="1" i="1" smtClean="0">
                          <a:solidFill>
                            <a:srgbClr val="FF0000"/>
                          </a:solidFill>
                          <a:latin typeface="Cambria Math" panose="02040503050406030204" pitchFamily="18" charset="0"/>
                        </a:rPr>
                        <m:t>=</m:t>
                      </m:r>
                      <m:r>
                        <a:rPr lang="en-US" altLang="ja-JP" sz="2400" b="1" i="1" smtClean="0">
                          <a:solidFill>
                            <a:srgbClr val="FF0000"/>
                          </a:solidFill>
                          <a:latin typeface="Cambria Math" panose="02040503050406030204" pitchFamily="18" charset="0"/>
                        </a:rPr>
                        <m:t>𝒍</m:t>
                      </m:r>
                    </m:oMath>
                  </m:oMathPara>
                </a14:m>
                <a:endParaRPr lang="ja-JP" altLang="en-US" sz="20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47" name="正方形/長方形 46">
                <a:extLst>
                  <a:ext uri="{FF2B5EF4-FFF2-40B4-BE49-F238E27FC236}">
                    <a16:creationId xmlns:a16="http://schemas.microsoft.com/office/drawing/2014/main" id="{F42E99C8-1649-4548-92C7-4EFFA8D9D429}"/>
                  </a:ext>
                </a:extLst>
              </p:cNvPr>
              <p:cNvSpPr>
                <a:spLocks noRot="1" noChangeAspect="1" noMove="1" noResize="1" noEditPoints="1" noAdjustHandles="1" noChangeArrowheads="1" noChangeShapeType="1" noTextEdit="1"/>
              </p:cNvSpPr>
              <p:nvPr/>
            </p:nvSpPr>
            <p:spPr>
              <a:xfrm>
                <a:off x="7759402" y="3460558"/>
                <a:ext cx="1240468" cy="461665"/>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正方形/長方形 48">
                <a:extLst>
                  <a:ext uri="{FF2B5EF4-FFF2-40B4-BE49-F238E27FC236}">
                    <a16:creationId xmlns:a16="http://schemas.microsoft.com/office/drawing/2014/main" id="{DF584836-4A25-44D5-B856-7CD20264E731}"/>
                  </a:ext>
                </a:extLst>
              </p:cNvPr>
              <p:cNvSpPr/>
              <p:nvPr/>
            </p:nvSpPr>
            <p:spPr>
              <a:xfrm>
                <a:off x="7377237" y="1846075"/>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𝒚</m:t>
                      </m:r>
                    </m:oMath>
                  </m:oMathPara>
                </a14:m>
                <a:endParaRPr lang="ja-JP" altLang="en-US" dirty="0">
                  <a:solidFill>
                    <a:schemeClr val="tx1"/>
                  </a:solidFill>
                </a:endParaRPr>
              </a:p>
            </p:txBody>
          </p:sp>
        </mc:Choice>
        <mc:Fallback xmlns="">
          <p:sp>
            <p:nvSpPr>
              <p:cNvPr id="49" name="正方形/長方形 48">
                <a:extLst>
                  <a:ext uri="{FF2B5EF4-FFF2-40B4-BE49-F238E27FC236}">
                    <a16:creationId xmlns:a16="http://schemas.microsoft.com/office/drawing/2014/main" id="{DF584836-4A25-44D5-B856-7CD20264E731}"/>
                  </a:ext>
                </a:extLst>
              </p:cNvPr>
              <p:cNvSpPr>
                <a:spLocks noRot="1" noChangeAspect="1" noMove="1" noResize="1" noEditPoints="1" noAdjustHandles="1" noChangeArrowheads="1" noChangeShapeType="1" noTextEdit="1"/>
              </p:cNvSpPr>
              <p:nvPr/>
            </p:nvSpPr>
            <p:spPr>
              <a:xfrm>
                <a:off x="7377237" y="1846075"/>
                <a:ext cx="375423" cy="369332"/>
              </a:xfrm>
              <a:prstGeom prst="rect">
                <a:avLst/>
              </a:prstGeom>
              <a:blipFill>
                <a:blip r:embed="rId9"/>
                <a:stretch>
                  <a:fillRect b="-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正方形/長方形 49">
                <a:extLst>
                  <a:ext uri="{FF2B5EF4-FFF2-40B4-BE49-F238E27FC236}">
                    <a16:creationId xmlns:a16="http://schemas.microsoft.com/office/drawing/2014/main" id="{D41ECAC3-C3A4-4E76-84DD-3FC4F020ADA3}"/>
                  </a:ext>
                </a:extLst>
              </p:cNvPr>
              <p:cNvSpPr/>
              <p:nvPr/>
            </p:nvSpPr>
            <p:spPr>
              <a:xfrm>
                <a:off x="9944205" y="2283402"/>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𝒙</m:t>
                      </m:r>
                    </m:oMath>
                  </m:oMathPara>
                </a14:m>
                <a:endParaRPr lang="ja-JP" altLang="en-US" dirty="0">
                  <a:solidFill>
                    <a:schemeClr val="tx1"/>
                  </a:solidFill>
                </a:endParaRPr>
              </a:p>
            </p:txBody>
          </p:sp>
        </mc:Choice>
        <mc:Fallback xmlns="">
          <p:sp>
            <p:nvSpPr>
              <p:cNvPr id="50" name="正方形/長方形 49">
                <a:extLst>
                  <a:ext uri="{FF2B5EF4-FFF2-40B4-BE49-F238E27FC236}">
                    <a16:creationId xmlns:a16="http://schemas.microsoft.com/office/drawing/2014/main" id="{D41ECAC3-C3A4-4E76-84DD-3FC4F020ADA3}"/>
                  </a:ext>
                </a:extLst>
              </p:cNvPr>
              <p:cNvSpPr>
                <a:spLocks noRot="1" noChangeAspect="1" noMove="1" noResize="1" noEditPoints="1" noAdjustHandles="1" noChangeArrowheads="1" noChangeShapeType="1" noTextEdit="1"/>
              </p:cNvSpPr>
              <p:nvPr/>
            </p:nvSpPr>
            <p:spPr>
              <a:xfrm>
                <a:off x="9944205" y="2283402"/>
                <a:ext cx="375423" cy="369332"/>
              </a:xfrm>
              <a:prstGeom prst="rect">
                <a:avLst/>
              </a:prstGeom>
              <a:blipFill>
                <a:blip r:embed="rId10"/>
                <a:stretch>
                  <a:fillRect/>
                </a:stretch>
              </a:blipFill>
            </p:spPr>
            <p:txBody>
              <a:bodyPr/>
              <a:lstStyle/>
              <a:p>
                <a:r>
                  <a:rPr lang="ja-JP" altLang="en-US">
                    <a:noFill/>
                  </a:rPr>
                  <a:t> </a:t>
                </a:r>
              </a:p>
            </p:txBody>
          </p:sp>
        </mc:Fallback>
      </mc:AlternateContent>
      <p:cxnSp>
        <p:nvCxnSpPr>
          <p:cNvPr id="43" name="直線矢印コネクタ 42">
            <a:extLst>
              <a:ext uri="{FF2B5EF4-FFF2-40B4-BE49-F238E27FC236}">
                <a16:creationId xmlns:a16="http://schemas.microsoft.com/office/drawing/2014/main" id="{14FE73B9-C211-4512-B0D1-402846363538}"/>
              </a:ext>
            </a:extLst>
          </p:cNvPr>
          <p:cNvCxnSpPr>
            <a:cxnSpLocks/>
          </p:cNvCxnSpPr>
          <p:nvPr/>
        </p:nvCxnSpPr>
        <p:spPr>
          <a:xfrm>
            <a:off x="7854260" y="2596886"/>
            <a:ext cx="77258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正方形/長方形 51">
                <a:extLst>
                  <a:ext uri="{FF2B5EF4-FFF2-40B4-BE49-F238E27FC236}">
                    <a16:creationId xmlns:a16="http://schemas.microsoft.com/office/drawing/2014/main" id="{ADF888BC-B779-4E12-8DFB-2119EA9D6AC4}"/>
                  </a:ext>
                </a:extLst>
              </p:cNvPr>
              <p:cNvSpPr/>
              <p:nvPr/>
            </p:nvSpPr>
            <p:spPr>
              <a:xfrm>
                <a:off x="10977582" y="2406179"/>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𝒙</m:t>
                      </m:r>
                    </m:oMath>
                  </m:oMathPara>
                </a14:m>
                <a:endParaRPr lang="ja-JP" altLang="en-US" dirty="0">
                  <a:solidFill>
                    <a:schemeClr val="tx1"/>
                  </a:solidFill>
                </a:endParaRPr>
              </a:p>
            </p:txBody>
          </p:sp>
        </mc:Choice>
        <mc:Fallback xmlns="">
          <p:sp>
            <p:nvSpPr>
              <p:cNvPr id="52" name="正方形/長方形 51">
                <a:extLst>
                  <a:ext uri="{FF2B5EF4-FFF2-40B4-BE49-F238E27FC236}">
                    <a16:creationId xmlns:a16="http://schemas.microsoft.com/office/drawing/2014/main" id="{ADF888BC-B779-4E12-8DFB-2119EA9D6AC4}"/>
                  </a:ext>
                </a:extLst>
              </p:cNvPr>
              <p:cNvSpPr>
                <a:spLocks noRot="1" noChangeAspect="1" noMove="1" noResize="1" noEditPoints="1" noAdjustHandles="1" noChangeArrowheads="1" noChangeShapeType="1" noTextEdit="1"/>
              </p:cNvSpPr>
              <p:nvPr/>
            </p:nvSpPr>
            <p:spPr>
              <a:xfrm>
                <a:off x="10977582" y="2406179"/>
                <a:ext cx="375423" cy="369332"/>
              </a:xfrm>
              <a:prstGeom prst="rect">
                <a:avLst/>
              </a:prstGeom>
              <a:blipFill>
                <a:blip r:embed="rId11"/>
                <a:stretch>
                  <a:fillRect/>
                </a:stretch>
              </a:blipFill>
            </p:spPr>
            <p:txBody>
              <a:bodyPr/>
              <a:lstStyle/>
              <a:p>
                <a:r>
                  <a:rPr lang="ja-JP" altLang="en-US">
                    <a:noFill/>
                  </a:rPr>
                  <a:t> </a:t>
                </a:r>
              </a:p>
            </p:txBody>
          </p:sp>
        </mc:Fallback>
      </mc:AlternateContent>
      <p:cxnSp>
        <p:nvCxnSpPr>
          <p:cNvPr id="53" name="直線コネクタ 52">
            <a:extLst>
              <a:ext uri="{FF2B5EF4-FFF2-40B4-BE49-F238E27FC236}">
                <a16:creationId xmlns:a16="http://schemas.microsoft.com/office/drawing/2014/main" id="{DF555B2B-5973-40E2-B2DD-29817E30DA6A}"/>
              </a:ext>
            </a:extLst>
          </p:cNvPr>
          <p:cNvCxnSpPr>
            <a:cxnSpLocks/>
          </p:cNvCxnSpPr>
          <p:nvPr/>
        </p:nvCxnSpPr>
        <p:spPr>
          <a:xfrm>
            <a:off x="10104634" y="2570659"/>
            <a:ext cx="0" cy="1500782"/>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2392F6CC-6338-4458-BCFE-17550B5DD3C6}"/>
              </a:ext>
            </a:extLst>
          </p:cNvPr>
          <p:cNvCxnSpPr>
            <a:cxnSpLocks/>
          </p:cNvCxnSpPr>
          <p:nvPr/>
        </p:nvCxnSpPr>
        <p:spPr>
          <a:xfrm>
            <a:off x="7711851" y="4139375"/>
            <a:ext cx="2366739" cy="0"/>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正方形/長方形 59">
                <a:extLst>
                  <a:ext uri="{FF2B5EF4-FFF2-40B4-BE49-F238E27FC236}">
                    <a16:creationId xmlns:a16="http://schemas.microsoft.com/office/drawing/2014/main" id="{3AE35FF2-1B45-4269-B03E-218B8DB527D0}"/>
                  </a:ext>
                </a:extLst>
              </p:cNvPr>
              <p:cNvSpPr/>
              <p:nvPr/>
            </p:nvSpPr>
            <p:spPr>
              <a:xfrm>
                <a:off x="7368038" y="3907352"/>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𝒚</m:t>
                      </m:r>
                    </m:oMath>
                  </m:oMathPara>
                </a14:m>
                <a:endParaRPr lang="ja-JP" altLang="en-US" dirty="0">
                  <a:solidFill>
                    <a:schemeClr val="tx1"/>
                  </a:solidFill>
                </a:endParaRPr>
              </a:p>
            </p:txBody>
          </p:sp>
        </mc:Choice>
        <mc:Fallback xmlns="">
          <p:sp>
            <p:nvSpPr>
              <p:cNvPr id="60" name="正方形/長方形 59">
                <a:extLst>
                  <a:ext uri="{FF2B5EF4-FFF2-40B4-BE49-F238E27FC236}">
                    <a16:creationId xmlns:a16="http://schemas.microsoft.com/office/drawing/2014/main" id="{3AE35FF2-1B45-4269-B03E-218B8DB527D0}"/>
                  </a:ext>
                </a:extLst>
              </p:cNvPr>
              <p:cNvSpPr>
                <a:spLocks noRot="1" noChangeAspect="1" noMove="1" noResize="1" noEditPoints="1" noAdjustHandles="1" noChangeArrowheads="1" noChangeShapeType="1" noTextEdit="1"/>
              </p:cNvSpPr>
              <p:nvPr/>
            </p:nvSpPr>
            <p:spPr>
              <a:xfrm>
                <a:off x="7368038" y="3907352"/>
                <a:ext cx="375423" cy="369332"/>
              </a:xfrm>
              <a:prstGeom prst="rect">
                <a:avLst/>
              </a:prstGeom>
              <a:blipFill>
                <a:blip r:embed="rId12"/>
                <a:stretch>
                  <a:fillRect b="-491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コンテンツ プレースホルダー 2">
                <a:extLst>
                  <a:ext uri="{FF2B5EF4-FFF2-40B4-BE49-F238E27FC236}">
                    <a16:creationId xmlns:a16="http://schemas.microsoft.com/office/drawing/2014/main" id="{BCF68CB6-B63C-4049-A349-9874FAEB17F5}"/>
                  </a:ext>
                </a:extLst>
              </p:cNvPr>
              <p:cNvSpPr txBox="1">
                <a:spLocks/>
              </p:cNvSpPr>
              <p:nvPr/>
            </p:nvSpPr>
            <p:spPr>
              <a:xfrm>
                <a:off x="548786" y="3914065"/>
                <a:ext cx="2576663" cy="587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ea typeface="HG丸ｺﾞｼｯｸM-PRO" panose="020F0600000000000000" pitchFamily="50" charset="-128"/>
                  </a:rPr>
                  <a:t>２式より</a:t>
                </a:r>
                <a14:m>
                  <m:oMath xmlns:m="http://schemas.openxmlformats.org/officeDocument/2006/math">
                    <m:r>
                      <a:rPr lang="en-US" altLang="ja-JP" sz="2400" b="1" i="1">
                        <a:solidFill>
                          <a:srgbClr val="FF0000"/>
                        </a:solidFill>
                        <a:latin typeface="Cambria Math" panose="02040503050406030204" pitchFamily="18" charset="0"/>
                      </a:rPr>
                      <m:t>𝒕</m:t>
                    </m:r>
                  </m:oMath>
                </a14:m>
                <a:r>
                  <a:rPr lang="ja-JP" altLang="en-US" sz="2400" dirty="0">
                    <a:ea typeface="HG丸ｺﾞｼｯｸM-PRO" panose="020F0600000000000000" pitchFamily="50" charset="-128"/>
                  </a:rPr>
                  <a:t>を消去</a:t>
                </a:r>
              </a:p>
            </p:txBody>
          </p:sp>
        </mc:Choice>
        <mc:Fallback xmlns="">
          <p:sp>
            <p:nvSpPr>
              <p:cNvPr id="63" name="コンテンツ プレースホルダー 2">
                <a:extLst>
                  <a:ext uri="{FF2B5EF4-FFF2-40B4-BE49-F238E27FC236}">
                    <a16:creationId xmlns:a16="http://schemas.microsoft.com/office/drawing/2014/main" id="{BCF68CB6-B63C-4049-A349-9874FAEB17F5}"/>
                  </a:ext>
                </a:extLst>
              </p:cNvPr>
              <p:cNvSpPr txBox="1">
                <a:spLocks noRot="1" noChangeAspect="1" noMove="1" noResize="1" noEditPoints="1" noAdjustHandles="1" noChangeArrowheads="1" noChangeShapeType="1" noTextEdit="1"/>
              </p:cNvSpPr>
              <p:nvPr/>
            </p:nvSpPr>
            <p:spPr>
              <a:xfrm>
                <a:off x="548786" y="3914065"/>
                <a:ext cx="2576663" cy="587697"/>
              </a:xfrm>
              <a:prstGeom prst="rect">
                <a:avLst/>
              </a:prstGeom>
              <a:blipFill>
                <a:blip r:embed="rId13"/>
                <a:stretch>
                  <a:fillRect l="-3546" t="-1875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4" name="コンテンツ プレースホルダー 2">
                <a:extLst>
                  <a:ext uri="{FF2B5EF4-FFF2-40B4-BE49-F238E27FC236}">
                    <a16:creationId xmlns:a16="http://schemas.microsoft.com/office/drawing/2014/main" id="{447CBD60-CEFB-4541-A65A-5DBBD8F98588}"/>
                  </a:ext>
                </a:extLst>
              </p:cNvPr>
              <p:cNvSpPr txBox="1">
                <a:spLocks/>
              </p:cNvSpPr>
              <p:nvPr/>
            </p:nvSpPr>
            <p:spPr>
              <a:xfrm>
                <a:off x="528253" y="5418578"/>
                <a:ext cx="8885254" cy="5376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ea typeface="HG丸ｺﾞｼｯｸM-PRO" panose="020F0600000000000000" pitchFamily="50" charset="-128"/>
                  </a:rPr>
                  <a:t>斜面を表す式</a:t>
                </a:r>
                <a14:m>
                  <m:oMath xmlns:m="http://schemas.openxmlformats.org/officeDocument/2006/math">
                    <m:r>
                      <a:rPr lang="en-US" altLang="ja-JP" b="1" i="1">
                        <a:solidFill>
                          <a:srgbClr val="FF0000"/>
                        </a:solidFill>
                        <a:latin typeface="Cambria Math" panose="02040503050406030204" pitchFamily="18" charset="0"/>
                        <a:ea typeface="Cambria Math" panose="02040503050406030204" pitchFamily="18" charset="0"/>
                      </a:rPr>
                      <m:t>𝒚</m:t>
                    </m:r>
                    <m:r>
                      <a:rPr lang="en-US" altLang="ja-JP" b="1" i="1">
                        <a:solidFill>
                          <a:srgbClr val="FF0000"/>
                        </a:solidFill>
                        <a:latin typeface="Cambria Math" panose="02040503050406030204" pitchFamily="18" charset="0"/>
                        <a:ea typeface="Cambria Math" panose="02040503050406030204" pitchFamily="18" charset="0"/>
                      </a:rPr>
                      <m:t>=−</m:t>
                    </m:r>
                    <m:f>
                      <m:fPr>
                        <m:ctrlPr>
                          <a:rPr lang="en-US" altLang="ja-JP" b="1" i="1">
                            <a:solidFill>
                              <a:srgbClr val="FF0000"/>
                            </a:solidFill>
                            <a:latin typeface="Cambria Math" panose="02040503050406030204" pitchFamily="18" charset="0"/>
                            <a:ea typeface="Cambria Math" panose="02040503050406030204" pitchFamily="18" charset="0"/>
                          </a:rPr>
                        </m:ctrlPr>
                      </m:fPr>
                      <m:num>
                        <m:r>
                          <a:rPr lang="en-US" altLang="ja-JP" b="1" i="1">
                            <a:solidFill>
                              <a:srgbClr val="FF0000"/>
                            </a:solidFill>
                            <a:latin typeface="Cambria Math" panose="02040503050406030204" pitchFamily="18" charset="0"/>
                            <a:ea typeface="Cambria Math" panose="02040503050406030204" pitchFamily="18" charset="0"/>
                          </a:rPr>
                          <m:t>𝟏</m:t>
                        </m:r>
                      </m:num>
                      <m:den>
                        <m:rad>
                          <m:radPr>
                            <m:degHide m:val="on"/>
                            <m:ctrlPr>
                              <a:rPr lang="en-US" altLang="ja-JP" b="1" i="1">
                                <a:solidFill>
                                  <a:srgbClr val="FF0000"/>
                                </a:solidFill>
                                <a:latin typeface="Cambria Math" panose="02040503050406030204" pitchFamily="18" charset="0"/>
                              </a:rPr>
                            </m:ctrlPr>
                          </m:radPr>
                          <m:deg/>
                          <m:e>
                            <m:r>
                              <a:rPr lang="en-US" altLang="ja-JP" b="1" i="1">
                                <a:solidFill>
                                  <a:srgbClr val="FF0000"/>
                                </a:solidFill>
                                <a:latin typeface="Cambria Math" panose="02040503050406030204" pitchFamily="18" charset="0"/>
                              </a:rPr>
                              <m:t>𝟑</m:t>
                            </m:r>
                          </m:e>
                        </m:rad>
                      </m:den>
                    </m:f>
                    <m:r>
                      <a:rPr lang="en-US" altLang="ja-JP" b="1" i="1">
                        <a:solidFill>
                          <a:srgbClr val="FF0000"/>
                        </a:solidFill>
                        <a:latin typeface="Cambria Math" panose="02040503050406030204" pitchFamily="18" charset="0"/>
                      </a:rPr>
                      <m:t>𝒙</m:t>
                    </m:r>
                  </m:oMath>
                </a14:m>
                <a:r>
                  <a:rPr lang="ja-JP" altLang="en-US" dirty="0">
                    <a:ea typeface="HG丸ｺﾞｼｯｸM-PRO" panose="020F0600000000000000" pitchFamily="50" charset="-128"/>
                  </a:rPr>
                  <a:t>と連立させて、</a:t>
                </a:r>
                <a:r>
                  <a:rPr lang="en-US" altLang="ja-JP" b="1" dirty="0">
                    <a:solidFill>
                      <a:srgbClr val="FF0000"/>
                    </a:solidFill>
                  </a:rPr>
                  <a:t> </a:t>
                </a:r>
                <a14:m>
                  <m:oMath xmlns:m="http://schemas.openxmlformats.org/officeDocument/2006/math">
                    <m:r>
                      <a:rPr lang="en-US" altLang="ja-JP" b="1" i="1">
                        <a:solidFill>
                          <a:srgbClr val="FF0000"/>
                        </a:solidFill>
                        <a:latin typeface="Cambria Math" panose="02040503050406030204" pitchFamily="18" charset="0"/>
                      </a:rPr>
                      <m:t>𝒙</m:t>
                    </m:r>
                  </m:oMath>
                </a14:m>
                <a:r>
                  <a:rPr lang="ja-JP" altLang="en-US" dirty="0">
                    <a:ea typeface="HG丸ｺﾞｼｯｸM-PRO" panose="020F0600000000000000" pitchFamily="50" charset="-128"/>
                  </a:rPr>
                  <a:t>を求める。</a:t>
                </a:r>
              </a:p>
            </p:txBody>
          </p:sp>
        </mc:Choice>
        <mc:Fallback xmlns="">
          <p:sp>
            <p:nvSpPr>
              <p:cNvPr id="64" name="コンテンツ プレースホルダー 2">
                <a:extLst>
                  <a:ext uri="{FF2B5EF4-FFF2-40B4-BE49-F238E27FC236}">
                    <a16:creationId xmlns:a16="http://schemas.microsoft.com/office/drawing/2014/main" id="{447CBD60-CEFB-4541-A65A-5DBBD8F98588}"/>
                  </a:ext>
                </a:extLst>
              </p:cNvPr>
              <p:cNvSpPr txBox="1">
                <a:spLocks noRot="1" noChangeAspect="1" noMove="1" noResize="1" noEditPoints="1" noAdjustHandles="1" noChangeArrowheads="1" noChangeShapeType="1" noTextEdit="1"/>
              </p:cNvSpPr>
              <p:nvPr/>
            </p:nvSpPr>
            <p:spPr>
              <a:xfrm>
                <a:off x="528253" y="5418578"/>
                <a:ext cx="8885254" cy="537662"/>
              </a:xfrm>
              <a:prstGeom prst="rect">
                <a:avLst/>
              </a:prstGeom>
              <a:blipFill>
                <a:blip r:embed="rId14"/>
                <a:stretch>
                  <a:fillRect l="-1441" t="-7955" b="-329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4463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down)">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wipe(down)">
                                      <p:cBhvr>
                                        <p:cTn id="30" dur="500"/>
                                        <p:tgtEl>
                                          <p:spTgt spid="6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7" presetClass="emph" presetSubtype="2" fill="hold" nodeType="clickEffect">
                                  <p:stCondLst>
                                    <p:cond delay="0"/>
                                  </p:stCondLst>
                                  <p:childTnLst>
                                    <p:animClr clrSpc="rgb" dir="cw">
                                      <p:cBhvr>
                                        <p:cTn id="39" dur="500" fill="hold"/>
                                        <p:tgtEl>
                                          <p:spTgt spid="31"/>
                                        </p:tgtEl>
                                        <p:attrNameLst>
                                          <p:attrName>stroke.color</p:attrName>
                                        </p:attrNameLst>
                                      </p:cBhvr>
                                      <p:to>
                                        <a:srgbClr val="E60000"/>
                                      </p:to>
                                    </p:animClr>
                                    <p:set>
                                      <p:cBhvr>
                                        <p:cTn id="40" dur="500" fill="hold"/>
                                        <p:tgtEl>
                                          <p:spTgt spid="31"/>
                                        </p:tgtEl>
                                        <p:attrNameLst>
                                          <p:attrName>stroke.on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down)">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wipe(down)">
                                      <p:cBhvr>
                                        <p:cTn id="5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3" grpId="0"/>
      <p:bldP spid="24" grpId="0"/>
      <p:bldP spid="25" grpId="0"/>
      <p:bldP spid="27" grpId="0"/>
      <p:bldP spid="63" grpId="0"/>
      <p:bldP spid="6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５．平面内での落体の運動</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49</a:t>
            </a:fld>
            <a:endParaRPr kumimoji="1" lang="ja-JP" altLang="en-US"/>
          </a:p>
        </p:txBody>
      </p:sp>
      <p:sp>
        <p:nvSpPr>
          <p:cNvPr id="13" name="正方形/長方形 12">
            <a:extLst>
              <a:ext uri="{FF2B5EF4-FFF2-40B4-BE49-F238E27FC236}">
                <a16:creationId xmlns:a16="http://schemas.microsoft.com/office/drawing/2014/main" id="{CE0D1A26-7272-4B12-8058-AD257FB78964}"/>
              </a:ext>
            </a:extLst>
          </p:cNvPr>
          <p:cNvSpPr/>
          <p:nvPr/>
        </p:nvSpPr>
        <p:spPr>
          <a:xfrm>
            <a:off x="273241" y="1076473"/>
            <a:ext cx="11707092" cy="400110"/>
          </a:xfrm>
          <a:prstGeom prst="rect">
            <a:avLst/>
          </a:prstGeom>
        </p:spPr>
        <p:txBody>
          <a:bodyPr wrap="square">
            <a:spAutoFit/>
          </a:bodyPr>
          <a:lstStyle/>
          <a:p>
            <a:r>
              <a:rPr lang="ja-JP" altLang="en-US" sz="2000" dirty="0">
                <a:solidFill>
                  <a:srgbClr val="000000"/>
                </a:solidFill>
                <a:latin typeface="HG丸ｺﾞｼｯｸM-PRO" panose="020F0600000000000000" pitchFamily="50" charset="-128"/>
                <a:ea typeface="HG丸ｺﾞｼｯｸM-PRO" panose="020F0600000000000000" pitchFamily="50" charset="-128"/>
              </a:rPr>
              <a:t>（解き方２）</a:t>
            </a:r>
            <a:endParaRPr lang="ja-JP" altLang="en-US" sz="20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25" name="正方形/長方形 24">
                <a:extLst>
                  <a:ext uri="{FF2B5EF4-FFF2-40B4-BE49-F238E27FC236}">
                    <a16:creationId xmlns:a16="http://schemas.microsoft.com/office/drawing/2014/main" id="{CC749ECB-4C26-4CD2-9B83-0096A9B150B1}"/>
                  </a:ext>
                </a:extLst>
              </p:cNvPr>
              <p:cNvSpPr/>
              <p:nvPr/>
            </p:nvSpPr>
            <p:spPr>
              <a:xfrm>
                <a:off x="2121801" y="820981"/>
                <a:ext cx="2316147" cy="8363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chemeClr val="tx1"/>
                          </a:solidFill>
                          <a:latin typeface="Cambria Math" panose="02040503050406030204" pitchFamily="18" charset="0"/>
                          <a:ea typeface="Cambria Math" panose="02040503050406030204" pitchFamily="18" charset="0"/>
                        </a:rPr>
                        <m:t>𝒚</m:t>
                      </m:r>
                      <m:r>
                        <a:rPr lang="en-US" altLang="ja-JP" sz="2800" b="1" i="1" smtClean="0">
                          <a:solidFill>
                            <a:schemeClr val="tx1"/>
                          </a:solidFill>
                          <a:latin typeface="Cambria Math" panose="02040503050406030204" pitchFamily="18" charset="0"/>
                          <a:ea typeface="Cambria Math" panose="02040503050406030204" pitchFamily="18" charset="0"/>
                        </a:rPr>
                        <m:t>=−</m:t>
                      </m:r>
                      <m:f>
                        <m:fPr>
                          <m:ctrlPr>
                            <a:rPr lang="en-US" altLang="ja-JP" sz="2800" b="1" i="1" smtClean="0">
                              <a:solidFill>
                                <a:schemeClr val="tx1"/>
                              </a:solidFill>
                              <a:latin typeface="Cambria Math" panose="02040503050406030204" pitchFamily="18" charset="0"/>
                              <a:ea typeface="Cambria Math" panose="02040503050406030204" pitchFamily="18" charset="0"/>
                            </a:rPr>
                          </m:ctrlPr>
                        </m:fPr>
                        <m:num>
                          <m:r>
                            <a:rPr lang="en-US" altLang="ja-JP" sz="2800" b="1" i="1" smtClean="0">
                              <a:solidFill>
                                <a:schemeClr val="tx1"/>
                              </a:solidFill>
                              <a:latin typeface="Cambria Math" panose="02040503050406030204" pitchFamily="18" charset="0"/>
                              <a:ea typeface="Cambria Math" panose="02040503050406030204" pitchFamily="18" charset="0"/>
                            </a:rPr>
                            <m:t>𝒈</m:t>
                          </m:r>
                        </m:num>
                        <m:den>
                          <m:sSup>
                            <m:sSupPr>
                              <m:ctrlPr>
                                <a:rPr lang="en-US" altLang="ja-JP" sz="2800" b="1" i="1">
                                  <a:solidFill>
                                    <a:schemeClr val="tx1"/>
                                  </a:solidFill>
                                  <a:latin typeface="Cambria Math" panose="02040503050406030204" pitchFamily="18" charset="0"/>
                                </a:rPr>
                              </m:ctrlPr>
                            </m:sSupPr>
                            <m:e>
                              <m:r>
                                <a:rPr lang="en-US" altLang="ja-JP" sz="2800" b="1" i="1" smtClean="0">
                                  <a:solidFill>
                                    <a:schemeClr val="tx1"/>
                                  </a:solidFill>
                                  <a:latin typeface="Cambria Math" panose="02040503050406030204" pitchFamily="18" charset="0"/>
                                </a:rPr>
                                <m:t>𝟐</m:t>
                              </m:r>
                              <m:r>
                                <a:rPr lang="en-US" altLang="ja-JP" sz="2800" b="1" i="1">
                                  <a:solidFill>
                                    <a:schemeClr val="tx1"/>
                                  </a:solidFill>
                                  <a:latin typeface="Cambria Math" panose="02040503050406030204" pitchFamily="18" charset="0"/>
                                </a:rPr>
                                <m:t>𝒗</m:t>
                              </m:r>
                            </m:e>
                            <m:sup>
                              <m:r>
                                <a:rPr lang="en-US" altLang="ja-JP" sz="2800" b="1" i="1">
                                  <a:solidFill>
                                    <a:schemeClr val="tx1"/>
                                  </a:solidFill>
                                  <a:latin typeface="Cambria Math" panose="02040503050406030204" pitchFamily="18" charset="0"/>
                                </a:rPr>
                                <m:t>𝟐</m:t>
                              </m:r>
                            </m:sup>
                          </m:sSup>
                        </m:den>
                      </m:f>
                      <m:sSup>
                        <m:sSupPr>
                          <m:ctrlPr>
                            <a:rPr lang="en-US" altLang="ja-JP" sz="2800" b="1" i="1" smtClean="0">
                              <a:solidFill>
                                <a:schemeClr val="tx1"/>
                              </a:solidFill>
                              <a:latin typeface="Cambria Math" panose="02040503050406030204" pitchFamily="18" charset="0"/>
                            </a:rPr>
                          </m:ctrlPr>
                        </m:sSupPr>
                        <m:e>
                          <m:r>
                            <a:rPr lang="en-US" altLang="ja-JP" sz="2800" b="1" i="1" smtClean="0">
                              <a:solidFill>
                                <a:schemeClr val="tx1"/>
                              </a:solidFill>
                              <a:latin typeface="Cambria Math" panose="02040503050406030204" pitchFamily="18" charset="0"/>
                            </a:rPr>
                            <m:t>𝒙</m:t>
                          </m:r>
                        </m:e>
                        <m:sup>
                          <m:r>
                            <a:rPr lang="en-US" altLang="ja-JP" sz="2800" b="1" i="1" smtClean="0">
                              <a:solidFill>
                                <a:schemeClr val="tx1"/>
                              </a:solidFill>
                              <a:latin typeface="Cambria Math" panose="02040503050406030204" pitchFamily="18" charset="0"/>
                            </a:rPr>
                            <m:t>𝟐</m:t>
                          </m:r>
                        </m:sup>
                      </m:sSup>
                    </m:oMath>
                  </m:oMathPara>
                </a14:m>
                <a:endParaRPr lang="en-US" altLang="ja-JP" sz="2800" b="1" dirty="0">
                  <a:solidFill>
                    <a:schemeClr val="tx1"/>
                  </a:solidFill>
                  <a:ea typeface="HG丸ｺﾞｼｯｸM-PRO" panose="020F0600000000000000" pitchFamily="50" charset="-128"/>
                </a:endParaRPr>
              </a:p>
            </p:txBody>
          </p:sp>
        </mc:Choice>
        <mc:Fallback xmlns="">
          <p:sp>
            <p:nvSpPr>
              <p:cNvPr id="25" name="正方形/長方形 24">
                <a:extLst>
                  <a:ext uri="{FF2B5EF4-FFF2-40B4-BE49-F238E27FC236}">
                    <a16:creationId xmlns:a16="http://schemas.microsoft.com/office/drawing/2014/main" id="{CC749ECB-4C26-4CD2-9B83-0096A9B150B1}"/>
                  </a:ext>
                </a:extLst>
              </p:cNvPr>
              <p:cNvSpPr>
                <a:spLocks noRot="1" noChangeAspect="1" noMove="1" noResize="1" noEditPoints="1" noAdjustHandles="1" noChangeArrowheads="1" noChangeShapeType="1" noTextEdit="1"/>
              </p:cNvSpPr>
              <p:nvPr/>
            </p:nvSpPr>
            <p:spPr>
              <a:xfrm>
                <a:off x="2121801" y="820981"/>
                <a:ext cx="2316147" cy="836383"/>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正方形/長方形 27">
                <a:extLst>
                  <a:ext uri="{FF2B5EF4-FFF2-40B4-BE49-F238E27FC236}">
                    <a16:creationId xmlns:a16="http://schemas.microsoft.com/office/drawing/2014/main" id="{5138E4C7-BF6D-41F4-9003-F7C9F452062D}"/>
                  </a:ext>
                </a:extLst>
              </p:cNvPr>
              <p:cNvSpPr/>
              <p:nvPr/>
            </p:nvSpPr>
            <p:spPr>
              <a:xfrm>
                <a:off x="867542" y="2902088"/>
                <a:ext cx="5015347" cy="10970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ea typeface="Cambria Math" panose="02040503050406030204" pitchFamily="18" charset="0"/>
                        </a:rPr>
                        <m:t>−</m:t>
                      </m:r>
                      <m:f>
                        <m:fPr>
                          <m:ctrlPr>
                            <a:rPr lang="en-US" altLang="ja-JP" sz="2800" b="1" i="1" smtClean="0">
                              <a:solidFill>
                                <a:srgbClr val="FF0000"/>
                              </a:solidFill>
                              <a:latin typeface="Cambria Math" panose="02040503050406030204" pitchFamily="18" charset="0"/>
                              <a:ea typeface="Cambria Math" panose="02040503050406030204" pitchFamily="18" charset="0"/>
                            </a:rPr>
                          </m:ctrlPr>
                        </m:fPr>
                        <m:num>
                          <m:r>
                            <a:rPr lang="en-US" altLang="ja-JP" sz="2800" b="1" i="1" smtClean="0">
                              <a:solidFill>
                                <a:srgbClr val="FF0000"/>
                              </a:solidFill>
                              <a:latin typeface="Cambria Math" panose="02040503050406030204" pitchFamily="18" charset="0"/>
                              <a:ea typeface="Cambria Math" panose="02040503050406030204" pitchFamily="18" charset="0"/>
                            </a:rPr>
                            <m:t>𝟏</m:t>
                          </m:r>
                        </m:num>
                        <m:den>
                          <m:rad>
                            <m:radPr>
                              <m:degHide m:val="on"/>
                              <m:ctrlPr>
                                <a:rPr lang="en-US" altLang="ja-JP" sz="2800" b="1" i="1" smtClean="0">
                                  <a:solidFill>
                                    <a:srgbClr val="FF0000"/>
                                  </a:solidFill>
                                  <a:latin typeface="Cambria Math" panose="02040503050406030204" pitchFamily="18" charset="0"/>
                                </a:rPr>
                              </m:ctrlPr>
                            </m:radPr>
                            <m:deg/>
                            <m:e>
                              <m:r>
                                <a:rPr lang="en-US" altLang="ja-JP" sz="2800" b="1" i="1" smtClean="0">
                                  <a:solidFill>
                                    <a:srgbClr val="FF0000"/>
                                  </a:solidFill>
                                  <a:latin typeface="Cambria Math" panose="02040503050406030204" pitchFamily="18" charset="0"/>
                                </a:rPr>
                                <m:t>𝟑</m:t>
                              </m:r>
                            </m:e>
                          </m:rad>
                        </m:den>
                      </m:f>
                      <m:r>
                        <a:rPr lang="en-US" altLang="ja-JP" sz="2800" b="1" i="1" smtClean="0">
                          <a:solidFill>
                            <a:srgbClr val="FF0000"/>
                          </a:solidFill>
                          <a:latin typeface="Cambria Math" panose="02040503050406030204" pitchFamily="18" charset="0"/>
                        </a:rPr>
                        <m:t>𝒙</m:t>
                      </m:r>
                      <m:r>
                        <a:rPr lang="en-US" altLang="ja-JP" sz="2800" b="1" i="1" smtClean="0">
                          <a:solidFill>
                            <a:srgbClr val="FF0000"/>
                          </a:solidFill>
                          <a:latin typeface="Cambria Math" panose="02040503050406030204" pitchFamily="18" charset="0"/>
                        </a:rPr>
                        <m:t>=−</m:t>
                      </m:r>
                      <m:f>
                        <m:fPr>
                          <m:ctrlPr>
                            <a:rPr lang="en-US" altLang="ja-JP" sz="2800" b="1" i="1">
                              <a:solidFill>
                                <a:srgbClr val="FF0000"/>
                              </a:solidFill>
                              <a:latin typeface="Cambria Math" panose="02040503050406030204" pitchFamily="18" charset="0"/>
                              <a:ea typeface="Cambria Math" panose="02040503050406030204" pitchFamily="18" charset="0"/>
                            </a:rPr>
                          </m:ctrlPr>
                        </m:fPr>
                        <m:num>
                          <m:r>
                            <a:rPr lang="en-US" altLang="ja-JP" sz="2800" b="1" i="1">
                              <a:solidFill>
                                <a:srgbClr val="FF0000"/>
                              </a:solidFill>
                              <a:latin typeface="Cambria Math" panose="02040503050406030204" pitchFamily="18" charset="0"/>
                              <a:ea typeface="Cambria Math" panose="02040503050406030204" pitchFamily="18" charset="0"/>
                            </a:rPr>
                            <m:t>𝒈</m:t>
                          </m:r>
                        </m:num>
                        <m:den>
                          <m:sSup>
                            <m:sSupPr>
                              <m:ctrlPr>
                                <a:rPr lang="en-US" altLang="ja-JP" sz="2800" b="1" i="1">
                                  <a:solidFill>
                                    <a:srgbClr val="FF0000"/>
                                  </a:solidFill>
                                  <a:latin typeface="Cambria Math" panose="02040503050406030204" pitchFamily="18" charset="0"/>
                                </a:rPr>
                              </m:ctrlPr>
                            </m:sSupPr>
                            <m:e>
                              <m:r>
                                <a:rPr lang="en-US" altLang="ja-JP" sz="2800" b="1" i="1">
                                  <a:solidFill>
                                    <a:srgbClr val="FF0000"/>
                                  </a:solidFill>
                                  <a:latin typeface="Cambria Math" panose="02040503050406030204" pitchFamily="18" charset="0"/>
                                </a:rPr>
                                <m:t>𝟐</m:t>
                              </m:r>
                              <m:r>
                                <a:rPr lang="en-US" altLang="ja-JP" sz="2800" b="1" i="1">
                                  <a:solidFill>
                                    <a:srgbClr val="FF0000"/>
                                  </a:solidFill>
                                  <a:latin typeface="Cambria Math" panose="02040503050406030204" pitchFamily="18" charset="0"/>
                                </a:rPr>
                                <m:t>𝒗</m:t>
                              </m:r>
                            </m:e>
                            <m:sup>
                              <m:r>
                                <a:rPr lang="en-US" altLang="ja-JP" sz="2800" b="1" i="1">
                                  <a:solidFill>
                                    <a:srgbClr val="FF0000"/>
                                  </a:solidFill>
                                  <a:latin typeface="Cambria Math" panose="02040503050406030204" pitchFamily="18" charset="0"/>
                                </a:rPr>
                                <m:t>𝟐</m:t>
                              </m:r>
                            </m:sup>
                          </m:sSup>
                        </m:den>
                      </m:f>
                      <m:sSup>
                        <m:sSupPr>
                          <m:ctrlPr>
                            <a:rPr lang="en-US" altLang="ja-JP" sz="2800" b="1" i="1">
                              <a:solidFill>
                                <a:srgbClr val="FF0000"/>
                              </a:solidFill>
                              <a:latin typeface="Cambria Math" panose="02040503050406030204" pitchFamily="18" charset="0"/>
                            </a:rPr>
                          </m:ctrlPr>
                        </m:sSupPr>
                        <m:e>
                          <m:r>
                            <a:rPr lang="en-US" altLang="ja-JP" sz="2800" b="1" i="1">
                              <a:solidFill>
                                <a:srgbClr val="FF0000"/>
                              </a:solidFill>
                              <a:latin typeface="Cambria Math" panose="02040503050406030204" pitchFamily="18" charset="0"/>
                            </a:rPr>
                            <m:t>𝒙</m:t>
                          </m:r>
                        </m:e>
                        <m:sup>
                          <m:r>
                            <a:rPr lang="en-US" altLang="ja-JP" sz="2800" b="1" i="1">
                              <a:solidFill>
                                <a:srgbClr val="FF0000"/>
                              </a:solidFill>
                              <a:latin typeface="Cambria Math" panose="02040503050406030204" pitchFamily="18" charset="0"/>
                            </a:rPr>
                            <m:t>𝟐</m:t>
                          </m:r>
                        </m:sup>
                      </m:sSup>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𝒙</m:t>
                      </m:r>
                      <m:r>
                        <a:rPr lang="en-US" altLang="ja-JP" sz="2800" b="1" i="1" smtClean="0">
                          <a:solidFill>
                            <a:srgbClr val="FF0000"/>
                          </a:solidFill>
                          <a:latin typeface="Cambria Math" panose="02040503050406030204" pitchFamily="18" charset="0"/>
                        </a:rPr>
                        <m:t>=</m:t>
                      </m:r>
                      <m:f>
                        <m:fPr>
                          <m:ctrlPr>
                            <a:rPr lang="en-US" altLang="ja-JP" sz="2800" b="1" i="1" smtClean="0">
                              <a:solidFill>
                                <a:srgbClr val="FF0000"/>
                              </a:solidFill>
                              <a:latin typeface="Cambria Math" panose="02040503050406030204" pitchFamily="18" charset="0"/>
                            </a:rPr>
                          </m:ctrlPr>
                        </m:fPr>
                        <m:num>
                          <m:sSup>
                            <m:sSupPr>
                              <m:ctrlPr>
                                <a:rPr lang="en-US" altLang="ja-JP" sz="2800" b="1" i="1">
                                  <a:solidFill>
                                    <a:srgbClr val="FF0000"/>
                                  </a:solidFill>
                                  <a:latin typeface="Cambria Math" panose="02040503050406030204" pitchFamily="18" charset="0"/>
                                </a:rPr>
                              </m:ctrlPr>
                            </m:sSupPr>
                            <m:e>
                              <m:r>
                                <a:rPr lang="en-US" altLang="ja-JP" sz="2800" b="1" i="1">
                                  <a:solidFill>
                                    <a:srgbClr val="FF0000"/>
                                  </a:solidFill>
                                  <a:latin typeface="Cambria Math" panose="02040503050406030204" pitchFamily="18" charset="0"/>
                                </a:rPr>
                                <m:t>𝟐</m:t>
                              </m:r>
                              <m:r>
                                <a:rPr lang="en-US" altLang="ja-JP" sz="2800" b="1" i="1">
                                  <a:solidFill>
                                    <a:srgbClr val="FF0000"/>
                                  </a:solidFill>
                                  <a:latin typeface="Cambria Math" panose="02040503050406030204" pitchFamily="18" charset="0"/>
                                </a:rPr>
                                <m:t>𝒗</m:t>
                              </m:r>
                            </m:e>
                            <m:sup>
                              <m:r>
                                <a:rPr lang="en-US" altLang="ja-JP" sz="2800" b="1" i="1">
                                  <a:solidFill>
                                    <a:srgbClr val="FF0000"/>
                                  </a:solidFill>
                                  <a:latin typeface="Cambria Math" panose="02040503050406030204" pitchFamily="18" charset="0"/>
                                </a:rPr>
                                <m:t>𝟐</m:t>
                              </m:r>
                            </m:sup>
                          </m:sSup>
                        </m:num>
                        <m:den>
                          <m:rad>
                            <m:radPr>
                              <m:degHide m:val="on"/>
                              <m:ctrlPr>
                                <a:rPr lang="en-US" altLang="ja-JP" sz="2800" b="1" i="1">
                                  <a:solidFill>
                                    <a:srgbClr val="FF0000"/>
                                  </a:solidFill>
                                  <a:latin typeface="Cambria Math" panose="02040503050406030204" pitchFamily="18" charset="0"/>
                                </a:rPr>
                              </m:ctrlPr>
                            </m:radPr>
                            <m:deg/>
                            <m:e>
                              <m:r>
                                <a:rPr lang="en-US" altLang="ja-JP" sz="2800" b="1" i="1">
                                  <a:solidFill>
                                    <a:srgbClr val="FF0000"/>
                                  </a:solidFill>
                                  <a:latin typeface="Cambria Math" panose="02040503050406030204" pitchFamily="18" charset="0"/>
                                </a:rPr>
                                <m:t>𝟑</m:t>
                              </m:r>
                            </m:e>
                          </m:rad>
                          <m:r>
                            <a:rPr lang="en-US" altLang="ja-JP" sz="2800" b="1" i="1" smtClean="0">
                              <a:solidFill>
                                <a:srgbClr val="FF0000"/>
                              </a:solidFill>
                              <a:latin typeface="Cambria Math" panose="02040503050406030204" pitchFamily="18" charset="0"/>
                            </a:rPr>
                            <m:t>𝒈</m:t>
                          </m:r>
                        </m:den>
                      </m:f>
                    </m:oMath>
                  </m:oMathPara>
                </a14:m>
                <a:endParaRPr lang="en-US" altLang="ja-JP" sz="2800" b="1" dirty="0">
                  <a:solidFill>
                    <a:srgbClr val="FF0000"/>
                  </a:solidFill>
                  <a:ea typeface="HG丸ｺﾞｼｯｸM-PRO" panose="020F0600000000000000" pitchFamily="50" charset="-128"/>
                </a:endParaRPr>
              </a:p>
            </p:txBody>
          </p:sp>
        </mc:Choice>
        <mc:Fallback xmlns="">
          <p:sp>
            <p:nvSpPr>
              <p:cNvPr id="28" name="正方形/長方形 27">
                <a:extLst>
                  <a:ext uri="{FF2B5EF4-FFF2-40B4-BE49-F238E27FC236}">
                    <a16:creationId xmlns:a16="http://schemas.microsoft.com/office/drawing/2014/main" id="{5138E4C7-BF6D-41F4-9003-F7C9F452062D}"/>
                  </a:ext>
                </a:extLst>
              </p:cNvPr>
              <p:cNvSpPr>
                <a:spLocks noRot="1" noChangeAspect="1" noMove="1" noResize="1" noEditPoints="1" noAdjustHandles="1" noChangeArrowheads="1" noChangeShapeType="1" noTextEdit="1"/>
              </p:cNvSpPr>
              <p:nvPr/>
            </p:nvSpPr>
            <p:spPr>
              <a:xfrm>
                <a:off x="867542" y="2902088"/>
                <a:ext cx="5015347" cy="1097095"/>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コンテンツ プレースホルダー 2">
                <a:extLst>
                  <a:ext uri="{FF2B5EF4-FFF2-40B4-BE49-F238E27FC236}">
                    <a16:creationId xmlns:a16="http://schemas.microsoft.com/office/drawing/2014/main" id="{5310AE4B-E9AE-4362-98F3-D43264025DD7}"/>
                  </a:ext>
                </a:extLst>
              </p:cNvPr>
              <p:cNvSpPr txBox="1">
                <a:spLocks/>
              </p:cNvSpPr>
              <p:nvPr/>
            </p:nvSpPr>
            <p:spPr>
              <a:xfrm>
                <a:off x="769083" y="1696703"/>
                <a:ext cx="6465653" cy="12341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solidFill>
                      <a:schemeClr val="tx1"/>
                    </a:solidFill>
                    <a:ea typeface="HG丸ｺﾞｼｯｸM-PRO" panose="020F0600000000000000" pitchFamily="50" charset="-128"/>
                  </a:rPr>
                  <a:t>斜面を表す式</a:t>
                </a:r>
                <a14:m>
                  <m:oMath xmlns:m="http://schemas.openxmlformats.org/officeDocument/2006/math">
                    <m:r>
                      <a:rPr lang="en-US" altLang="ja-JP" b="1" i="1">
                        <a:solidFill>
                          <a:schemeClr val="tx1"/>
                        </a:solidFill>
                        <a:latin typeface="Cambria Math" panose="02040503050406030204" pitchFamily="18" charset="0"/>
                        <a:ea typeface="Cambria Math" panose="02040503050406030204" pitchFamily="18" charset="0"/>
                      </a:rPr>
                      <m:t>𝒚</m:t>
                    </m:r>
                    <m:r>
                      <a:rPr lang="en-US" altLang="ja-JP" b="1" i="1">
                        <a:solidFill>
                          <a:schemeClr val="tx1"/>
                        </a:solidFill>
                        <a:latin typeface="Cambria Math" panose="02040503050406030204" pitchFamily="18" charset="0"/>
                        <a:ea typeface="Cambria Math" panose="02040503050406030204" pitchFamily="18" charset="0"/>
                      </a:rPr>
                      <m:t>=−</m:t>
                    </m:r>
                    <m:f>
                      <m:fPr>
                        <m:ctrlPr>
                          <a:rPr lang="en-US" altLang="ja-JP" b="1" i="1">
                            <a:solidFill>
                              <a:schemeClr val="tx1"/>
                            </a:solidFill>
                            <a:latin typeface="Cambria Math" panose="02040503050406030204" pitchFamily="18" charset="0"/>
                            <a:ea typeface="Cambria Math" panose="02040503050406030204" pitchFamily="18" charset="0"/>
                          </a:rPr>
                        </m:ctrlPr>
                      </m:fPr>
                      <m:num>
                        <m:r>
                          <a:rPr lang="en-US" altLang="ja-JP" b="1" i="1">
                            <a:solidFill>
                              <a:schemeClr val="tx1"/>
                            </a:solidFill>
                            <a:latin typeface="Cambria Math" panose="02040503050406030204" pitchFamily="18" charset="0"/>
                            <a:ea typeface="Cambria Math" panose="02040503050406030204" pitchFamily="18" charset="0"/>
                          </a:rPr>
                          <m:t>𝟏</m:t>
                        </m:r>
                      </m:num>
                      <m:den>
                        <m:rad>
                          <m:radPr>
                            <m:degHide m:val="on"/>
                            <m:ctrlPr>
                              <a:rPr lang="en-US" altLang="ja-JP" b="1" i="1">
                                <a:solidFill>
                                  <a:schemeClr val="tx1"/>
                                </a:solidFill>
                                <a:latin typeface="Cambria Math" panose="02040503050406030204" pitchFamily="18" charset="0"/>
                              </a:rPr>
                            </m:ctrlPr>
                          </m:radPr>
                          <m:deg/>
                          <m:e>
                            <m:r>
                              <a:rPr lang="en-US" altLang="ja-JP" b="1" i="1">
                                <a:solidFill>
                                  <a:schemeClr val="tx1"/>
                                </a:solidFill>
                                <a:latin typeface="Cambria Math" panose="02040503050406030204" pitchFamily="18" charset="0"/>
                              </a:rPr>
                              <m:t>𝟑</m:t>
                            </m:r>
                          </m:e>
                        </m:rad>
                      </m:den>
                    </m:f>
                    <m:r>
                      <a:rPr lang="en-US" altLang="ja-JP" b="1" i="1">
                        <a:solidFill>
                          <a:schemeClr val="tx1"/>
                        </a:solidFill>
                        <a:latin typeface="Cambria Math" panose="02040503050406030204" pitchFamily="18" charset="0"/>
                      </a:rPr>
                      <m:t>𝒙</m:t>
                    </m:r>
                  </m:oMath>
                </a14:m>
                <a:r>
                  <a:rPr lang="ja-JP" altLang="en-US" dirty="0">
                    <a:solidFill>
                      <a:schemeClr val="tx1"/>
                    </a:solidFill>
                    <a:ea typeface="HG丸ｺﾞｼｯｸM-PRO" panose="020F0600000000000000" pitchFamily="50" charset="-128"/>
                  </a:rPr>
                  <a:t>と連立させて、</a:t>
                </a:r>
                <a:r>
                  <a:rPr lang="en-US" altLang="ja-JP" b="1" dirty="0">
                    <a:solidFill>
                      <a:schemeClr val="tx1"/>
                    </a:solidFill>
                  </a:rPr>
                  <a:t> </a:t>
                </a:r>
                <a14:m>
                  <m:oMath xmlns:m="http://schemas.openxmlformats.org/officeDocument/2006/math">
                    <m:r>
                      <a:rPr lang="en-US" altLang="ja-JP" b="1" i="1">
                        <a:solidFill>
                          <a:schemeClr val="tx1"/>
                        </a:solidFill>
                        <a:latin typeface="Cambria Math" panose="02040503050406030204" pitchFamily="18" charset="0"/>
                      </a:rPr>
                      <m:t>𝒙</m:t>
                    </m:r>
                  </m:oMath>
                </a14:m>
                <a:r>
                  <a:rPr lang="ja-JP" altLang="en-US" dirty="0">
                    <a:solidFill>
                      <a:schemeClr val="tx1"/>
                    </a:solidFill>
                    <a:ea typeface="HG丸ｺﾞｼｯｸM-PRO" panose="020F0600000000000000" pitchFamily="50" charset="-128"/>
                  </a:rPr>
                  <a:t>を求める。</a:t>
                </a:r>
              </a:p>
            </p:txBody>
          </p:sp>
        </mc:Choice>
        <mc:Fallback xmlns="">
          <p:sp>
            <p:nvSpPr>
              <p:cNvPr id="46" name="コンテンツ プレースホルダー 2">
                <a:extLst>
                  <a:ext uri="{FF2B5EF4-FFF2-40B4-BE49-F238E27FC236}">
                    <a16:creationId xmlns:a16="http://schemas.microsoft.com/office/drawing/2014/main" id="{5310AE4B-E9AE-4362-98F3-D43264025DD7}"/>
                  </a:ext>
                </a:extLst>
              </p:cNvPr>
              <p:cNvSpPr txBox="1">
                <a:spLocks noRot="1" noChangeAspect="1" noMove="1" noResize="1" noEditPoints="1" noAdjustHandles="1" noChangeArrowheads="1" noChangeShapeType="1" noTextEdit="1"/>
              </p:cNvSpPr>
              <p:nvPr/>
            </p:nvSpPr>
            <p:spPr>
              <a:xfrm>
                <a:off x="769083" y="1696703"/>
                <a:ext cx="6465653" cy="1234121"/>
              </a:xfrm>
              <a:prstGeom prst="rect">
                <a:avLst/>
              </a:prstGeom>
              <a:blipFill>
                <a:blip r:embed="rId4"/>
                <a:stretch>
                  <a:fillRect l="-1885" t="-2956" r="-471"/>
                </a:stretch>
              </a:blipFill>
            </p:spPr>
            <p:txBody>
              <a:bodyPr/>
              <a:lstStyle/>
              <a:p>
                <a:r>
                  <a:rPr lang="ja-JP" altLang="en-US">
                    <a:noFill/>
                  </a:rPr>
                  <a:t> </a:t>
                </a:r>
              </a:p>
            </p:txBody>
          </p:sp>
        </mc:Fallback>
      </mc:AlternateContent>
      <p:cxnSp>
        <p:nvCxnSpPr>
          <p:cNvPr id="47" name="直線矢印コネクタ 46">
            <a:extLst>
              <a:ext uri="{FF2B5EF4-FFF2-40B4-BE49-F238E27FC236}">
                <a16:creationId xmlns:a16="http://schemas.microsoft.com/office/drawing/2014/main" id="{D44AFF8D-A52B-46CF-8461-D7A85DEA8245}"/>
              </a:ext>
            </a:extLst>
          </p:cNvPr>
          <p:cNvCxnSpPr>
            <a:cxnSpLocks/>
          </p:cNvCxnSpPr>
          <p:nvPr/>
        </p:nvCxnSpPr>
        <p:spPr>
          <a:xfrm flipV="1">
            <a:off x="7763477" y="1703034"/>
            <a:ext cx="3439739" cy="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26DE9947-B24E-4313-8103-B3259EE6C9FB}"/>
              </a:ext>
            </a:extLst>
          </p:cNvPr>
          <p:cNvCxnSpPr>
            <a:cxnSpLocks/>
          </p:cNvCxnSpPr>
          <p:nvPr/>
        </p:nvCxnSpPr>
        <p:spPr>
          <a:xfrm flipV="1">
            <a:off x="7876002" y="1201403"/>
            <a:ext cx="0" cy="2392766"/>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正方形/長方形 48">
                <a:extLst>
                  <a:ext uri="{FF2B5EF4-FFF2-40B4-BE49-F238E27FC236}">
                    <a16:creationId xmlns:a16="http://schemas.microsoft.com/office/drawing/2014/main" id="{BA70A803-297B-400C-9279-245421ED2EE1}"/>
                  </a:ext>
                </a:extLst>
              </p:cNvPr>
              <p:cNvSpPr/>
              <p:nvPr/>
            </p:nvSpPr>
            <p:spPr>
              <a:xfrm>
                <a:off x="10705934" y="3955464"/>
                <a:ext cx="1362168" cy="6646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1">
                          <a:solidFill>
                            <a:srgbClr val="FF0000"/>
                          </a:solidFill>
                          <a:latin typeface="Cambria Math" panose="02040503050406030204" pitchFamily="18" charset="0"/>
                          <a:ea typeface="Cambria Math" panose="02040503050406030204" pitchFamily="18" charset="0"/>
                        </a:rPr>
                        <m:t>𝒚</m:t>
                      </m:r>
                      <m:r>
                        <a:rPr lang="en-US" altLang="ja-JP" b="1" i="1">
                          <a:solidFill>
                            <a:srgbClr val="FF0000"/>
                          </a:solidFill>
                          <a:latin typeface="Cambria Math" panose="02040503050406030204" pitchFamily="18" charset="0"/>
                          <a:ea typeface="Cambria Math" panose="02040503050406030204" pitchFamily="18" charset="0"/>
                        </a:rPr>
                        <m:t>=−</m:t>
                      </m:r>
                      <m:f>
                        <m:fPr>
                          <m:ctrlPr>
                            <a:rPr lang="en-US" altLang="ja-JP" b="1" i="1">
                              <a:solidFill>
                                <a:srgbClr val="FF0000"/>
                              </a:solidFill>
                              <a:latin typeface="Cambria Math" panose="02040503050406030204" pitchFamily="18" charset="0"/>
                              <a:ea typeface="Cambria Math" panose="02040503050406030204" pitchFamily="18" charset="0"/>
                            </a:rPr>
                          </m:ctrlPr>
                        </m:fPr>
                        <m:num>
                          <m:r>
                            <a:rPr lang="en-US" altLang="ja-JP" b="1" i="1">
                              <a:solidFill>
                                <a:srgbClr val="FF0000"/>
                              </a:solidFill>
                              <a:latin typeface="Cambria Math" panose="02040503050406030204" pitchFamily="18" charset="0"/>
                              <a:ea typeface="Cambria Math" panose="02040503050406030204" pitchFamily="18" charset="0"/>
                            </a:rPr>
                            <m:t>𝟏</m:t>
                          </m:r>
                        </m:num>
                        <m:den>
                          <m:rad>
                            <m:radPr>
                              <m:degHide m:val="on"/>
                              <m:ctrlPr>
                                <a:rPr lang="en-US" altLang="ja-JP" b="1" i="1">
                                  <a:solidFill>
                                    <a:srgbClr val="FF0000"/>
                                  </a:solidFill>
                                  <a:latin typeface="Cambria Math" panose="02040503050406030204" pitchFamily="18" charset="0"/>
                                </a:rPr>
                              </m:ctrlPr>
                            </m:radPr>
                            <m:deg/>
                            <m:e>
                              <m:r>
                                <a:rPr lang="en-US" altLang="ja-JP" b="1" i="1">
                                  <a:solidFill>
                                    <a:srgbClr val="FF0000"/>
                                  </a:solidFill>
                                  <a:latin typeface="Cambria Math" panose="02040503050406030204" pitchFamily="18" charset="0"/>
                                </a:rPr>
                                <m:t>𝟑</m:t>
                              </m:r>
                            </m:e>
                          </m:rad>
                        </m:den>
                      </m:f>
                      <m:r>
                        <a:rPr lang="en-US" altLang="ja-JP" b="1" i="1">
                          <a:solidFill>
                            <a:srgbClr val="FF0000"/>
                          </a:solidFill>
                          <a:latin typeface="Cambria Math" panose="02040503050406030204" pitchFamily="18" charset="0"/>
                        </a:rPr>
                        <m:t>𝒙</m:t>
                      </m:r>
                    </m:oMath>
                  </m:oMathPara>
                </a14:m>
                <a:endParaRPr lang="ja-JP" altLang="en-US" dirty="0">
                  <a:ea typeface="HG丸ｺﾞｼｯｸM-PRO" panose="020F0600000000000000" pitchFamily="50" charset="-128"/>
                </a:endParaRPr>
              </a:p>
            </p:txBody>
          </p:sp>
        </mc:Choice>
        <mc:Fallback xmlns="">
          <p:sp>
            <p:nvSpPr>
              <p:cNvPr id="49" name="正方形/長方形 48">
                <a:extLst>
                  <a:ext uri="{FF2B5EF4-FFF2-40B4-BE49-F238E27FC236}">
                    <a16:creationId xmlns:a16="http://schemas.microsoft.com/office/drawing/2014/main" id="{BA70A803-297B-400C-9279-245421ED2EE1}"/>
                  </a:ext>
                </a:extLst>
              </p:cNvPr>
              <p:cNvSpPr>
                <a:spLocks noRot="1" noChangeAspect="1" noMove="1" noResize="1" noEditPoints="1" noAdjustHandles="1" noChangeArrowheads="1" noChangeShapeType="1" noTextEdit="1"/>
              </p:cNvSpPr>
              <p:nvPr/>
            </p:nvSpPr>
            <p:spPr>
              <a:xfrm>
                <a:off x="10705934" y="3955464"/>
                <a:ext cx="1362168" cy="664606"/>
              </a:xfrm>
              <a:prstGeom prst="rect">
                <a:avLst/>
              </a:prstGeom>
              <a:blipFill>
                <a:blip r:embed="rId5"/>
                <a:stretch>
                  <a:fillRect/>
                </a:stretch>
              </a:blipFill>
            </p:spPr>
            <p:txBody>
              <a:bodyPr/>
              <a:lstStyle/>
              <a:p>
                <a:r>
                  <a:rPr lang="ja-JP" altLang="en-US">
                    <a:noFill/>
                  </a:rPr>
                  <a:t> </a:t>
                </a:r>
              </a:p>
            </p:txBody>
          </p:sp>
        </mc:Fallback>
      </mc:AlternateContent>
      <p:cxnSp>
        <p:nvCxnSpPr>
          <p:cNvPr id="50" name="直線コネクタ 49">
            <a:extLst>
              <a:ext uri="{FF2B5EF4-FFF2-40B4-BE49-F238E27FC236}">
                <a16:creationId xmlns:a16="http://schemas.microsoft.com/office/drawing/2014/main" id="{8457D942-A7E7-4DB7-BB17-E83286CA260D}"/>
              </a:ext>
            </a:extLst>
          </p:cNvPr>
          <p:cNvCxnSpPr>
            <a:cxnSpLocks/>
          </p:cNvCxnSpPr>
          <p:nvPr/>
        </p:nvCxnSpPr>
        <p:spPr>
          <a:xfrm>
            <a:off x="7816348" y="1807502"/>
            <a:ext cx="3667769" cy="211758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8473F3F9-E298-46F1-82A3-3DF5A7ED2F4A}"/>
              </a:ext>
            </a:extLst>
          </p:cNvPr>
          <p:cNvCxnSpPr>
            <a:cxnSpLocks/>
          </p:cNvCxnSpPr>
          <p:nvPr/>
        </p:nvCxnSpPr>
        <p:spPr>
          <a:xfrm flipV="1">
            <a:off x="7844529" y="3925088"/>
            <a:ext cx="3640000" cy="1"/>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2" name="円弧 51">
            <a:extLst>
              <a:ext uri="{FF2B5EF4-FFF2-40B4-BE49-F238E27FC236}">
                <a16:creationId xmlns:a16="http://schemas.microsoft.com/office/drawing/2014/main" id="{7C70EB42-D57D-49F7-BA24-9DD136EDA297}"/>
              </a:ext>
            </a:extLst>
          </p:cNvPr>
          <p:cNvSpPr/>
          <p:nvPr/>
        </p:nvSpPr>
        <p:spPr>
          <a:xfrm flipH="1">
            <a:off x="10581522" y="3500305"/>
            <a:ext cx="700348" cy="849565"/>
          </a:xfrm>
          <a:prstGeom prst="arc">
            <a:avLst>
              <a:gd name="adj1" fmla="val 17472991"/>
              <a:gd name="adj2" fmla="val 0"/>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HG丸ｺﾞｼｯｸM-PRO" panose="020F0600000000000000" pitchFamily="50" charset="-128"/>
            </a:endParaRPr>
          </a:p>
        </p:txBody>
      </p:sp>
      <p:sp>
        <p:nvSpPr>
          <p:cNvPr id="53" name="正方形/長方形 52">
            <a:extLst>
              <a:ext uri="{FF2B5EF4-FFF2-40B4-BE49-F238E27FC236}">
                <a16:creationId xmlns:a16="http://schemas.microsoft.com/office/drawing/2014/main" id="{F74DF773-48FD-4674-B395-3509AF096B23}"/>
              </a:ext>
            </a:extLst>
          </p:cNvPr>
          <p:cNvSpPr/>
          <p:nvPr/>
        </p:nvSpPr>
        <p:spPr>
          <a:xfrm>
            <a:off x="9941988" y="3387798"/>
            <a:ext cx="909223" cy="523220"/>
          </a:xfrm>
          <a:prstGeom prst="rect">
            <a:avLst/>
          </a:prstGeom>
        </p:spPr>
        <p:txBody>
          <a:bodyPr wrap="none">
            <a:spAutoFit/>
          </a:bodyPr>
          <a:lstStyle/>
          <a:p>
            <a:r>
              <a:rPr lang="en-US" altLang="ja-JP" sz="2800" dirty="0">
                <a:ea typeface="HG丸ｺﾞｼｯｸM-PRO" panose="020F0600000000000000" pitchFamily="50" charset="-128"/>
              </a:rPr>
              <a:t>30°</a:t>
            </a:r>
            <a:endParaRPr lang="ja-JP" altLang="en-US" sz="2800" dirty="0">
              <a:ea typeface="HG丸ｺﾞｼｯｸM-PRO" panose="020F0600000000000000" pitchFamily="50" charset="-128"/>
            </a:endParaRPr>
          </a:p>
        </p:txBody>
      </p:sp>
      <p:sp>
        <p:nvSpPr>
          <p:cNvPr id="54" name="楕円 53">
            <a:extLst>
              <a:ext uri="{FF2B5EF4-FFF2-40B4-BE49-F238E27FC236}">
                <a16:creationId xmlns:a16="http://schemas.microsoft.com/office/drawing/2014/main" id="{961F1294-605F-48A5-8260-F7FEC4EF5949}"/>
              </a:ext>
            </a:extLst>
          </p:cNvPr>
          <p:cNvSpPr/>
          <p:nvPr/>
        </p:nvSpPr>
        <p:spPr>
          <a:xfrm>
            <a:off x="7796814" y="1585905"/>
            <a:ext cx="221597" cy="221597"/>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矢印コネクタ 54">
            <a:extLst>
              <a:ext uri="{FF2B5EF4-FFF2-40B4-BE49-F238E27FC236}">
                <a16:creationId xmlns:a16="http://schemas.microsoft.com/office/drawing/2014/main" id="{32FF33A3-B0A6-42CA-9FEB-E6A7F80A5C64}"/>
              </a:ext>
            </a:extLst>
          </p:cNvPr>
          <p:cNvCxnSpPr>
            <a:cxnSpLocks/>
          </p:cNvCxnSpPr>
          <p:nvPr/>
        </p:nvCxnSpPr>
        <p:spPr>
          <a:xfrm flipH="1" flipV="1">
            <a:off x="8141896" y="1790927"/>
            <a:ext cx="2044251" cy="1185680"/>
          </a:xfrm>
          <a:prstGeom prst="straightConnector1">
            <a:avLst/>
          </a:prstGeom>
          <a:ln w="444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正方形/長方形 55">
            <a:extLst>
              <a:ext uri="{FF2B5EF4-FFF2-40B4-BE49-F238E27FC236}">
                <a16:creationId xmlns:a16="http://schemas.microsoft.com/office/drawing/2014/main" id="{FFE70EF9-51BF-4E5F-948A-FAFF7EA9A4DD}"/>
              </a:ext>
            </a:extLst>
          </p:cNvPr>
          <p:cNvSpPr/>
          <p:nvPr/>
        </p:nvSpPr>
        <p:spPr>
          <a:xfrm>
            <a:off x="7463072" y="1625857"/>
            <a:ext cx="415498" cy="369332"/>
          </a:xfrm>
          <a:prstGeom prst="rect">
            <a:avLst/>
          </a:prstGeom>
        </p:spPr>
        <p:txBody>
          <a:bodyPr wrap="none">
            <a:spAutoFit/>
          </a:bodyPr>
          <a:lstStyle/>
          <a:p>
            <a:r>
              <a:rPr lang="ja-JP" altLang="en-US" dirty="0">
                <a:solidFill>
                  <a:srgbClr val="000000"/>
                </a:solidFill>
                <a:latin typeface="HG丸ｺﾞｼｯｸM-PRO" panose="020F0600000000000000" pitchFamily="50" charset="-128"/>
                <a:ea typeface="HG丸ｺﾞｼｯｸM-PRO" panose="020F0600000000000000" pitchFamily="50" charset="-128"/>
              </a:rPr>
              <a:t>Ｏ</a:t>
            </a:r>
            <a:endParaRPr lang="ja-JP" altLang="en-US" dirty="0"/>
          </a:p>
        </p:txBody>
      </p:sp>
      <p:sp>
        <p:nvSpPr>
          <p:cNvPr id="57" name="正方形/長方形 56">
            <a:extLst>
              <a:ext uri="{FF2B5EF4-FFF2-40B4-BE49-F238E27FC236}">
                <a16:creationId xmlns:a16="http://schemas.microsoft.com/office/drawing/2014/main" id="{D7F041D5-7C1E-4D59-B918-92A77C3701FA}"/>
              </a:ext>
            </a:extLst>
          </p:cNvPr>
          <p:cNvSpPr/>
          <p:nvPr/>
        </p:nvSpPr>
        <p:spPr>
          <a:xfrm>
            <a:off x="10202918" y="2916969"/>
            <a:ext cx="415498" cy="369332"/>
          </a:xfrm>
          <a:prstGeom prst="rect">
            <a:avLst/>
          </a:prstGeom>
        </p:spPr>
        <p:txBody>
          <a:bodyPr wrap="none">
            <a:spAutoFit/>
          </a:bodyPr>
          <a:lstStyle/>
          <a:p>
            <a:r>
              <a:rPr lang="ja-JP" altLang="en-US" dirty="0">
                <a:solidFill>
                  <a:srgbClr val="000000"/>
                </a:solidFill>
                <a:latin typeface="HG丸ｺﾞｼｯｸM-PRO" panose="020F0600000000000000" pitchFamily="50" charset="-128"/>
                <a:ea typeface="HG丸ｺﾞｼｯｸM-PRO" panose="020F0600000000000000" pitchFamily="50" charset="-128"/>
              </a:rPr>
              <a:t>Ｐ</a:t>
            </a:r>
            <a:endParaRPr lang="ja-JP" altLang="en-US" dirty="0"/>
          </a:p>
        </p:txBody>
      </p:sp>
      <mc:AlternateContent xmlns:mc="http://schemas.openxmlformats.org/markup-compatibility/2006" xmlns:a14="http://schemas.microsoft.com/office/drawing/2010/main">
        <mc:Choice Requires="a14">
          <p:sp>
            <p:nvSpPr>
              <p:cNvPr id="58" name="正方形/長方形 57">
                <a:extLst>
                  <a:ext uri="{FF2B5EF4-FFF2-40B4-BE49-F238E27FC236}">
                    <a16:creationId xmlns:a16="http://schemas.microsoft.com/office/drawing/2014/main" id="{850BBA0D-659B-49FC-8B5B-00CEAD2201B1}"/>
                  </a:ext>
                </a:extLst>
              </p:cNvPr>
              <p:cNvSpPr/>
              <p:nvPr/>
            </p:nvSpPr>
            <p:spPr>
              <a:xfrm>
                <a:off x="8104339" y="1201402"/>
                <a:ext cx="4379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a:solidFill>
                            <a:srgbClr val="FF0000"/>
                          </a:solidFill>
                          <a:latin typeface="Cambria Math" panose="02040503050406030204" pitchFamily="18" charset="0"/>
                        </a:rPr>
                        <m:t>𝒗</m:t>
                      </m:r>
                    </m:oMath>
                  </m:oMathPara>
                </a14:m>
                <a:endParaRPr lang="ja-JP" altLang="en-US" sz="2400" dirty="0"/>
              </a:p>
            </p:txBody>
          </p:sp>
        </mc:Choice>
        <mc:Fallback xmlns="">
          <p:sp>
            <p:nvSpPr>
              <p:cNvPr id="58" name="正方形/長方形 57">
                <a:extLst>
                  <a:ext uri="{FF2B5EF4-FFF2-40B4-BE49-F238E27FC236}">
                    <a16:creationId xmlns:a16="http://schemas.microsoft.com/office/drawing/2014/main" id="{850BBA0D-659B-49FC-8B5B-00CEAD2201B1}"/>
                  </a:ext>
                </a:extLst>
              </p:cNvPr>
              <p:cNvSpPr>
                <a:spLocks noRot="1" noChangeAspect="1" noMove="1" noResize="1" noEditPoints="1" noAdjustHandles="1" noChangeArrowheads="1" noChangeShapeType="1" noTextEdit="1"/>
              </p:cNvSpPr>
              <p:nvPr/>
            </p:nvSpPr>
            <p:spPr>
              <a:xfrm>
                <a:off x="8104339" y="1201402"/>
                <a:ext cx="437940" cy="461665"/>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9" name="正方形/長方形 58">
                <a:extLst>
                  <a:ext uri="{FF2B5EF4-FFF2-40B4-BE49-F238E27FC236}">
                    <a16:creationId xmlns:a16="http://schemas.microsoft.com/office/drawing/2014/main" id="{B1226293-4094-4243-800C-296150D2C95E}"/>
                  </a:ext>
                </a:extLst>
              </p:cNvPr>
              <p:cNvSpPr/>
              <p:nvPr/>
            </p:nvSpPr>
            <p:spPr>
              <a:xfrm>
                <a:off x="8977763" y="1957713"/>
                <a:ext cx="124046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𝑶𝑷</m:t>
                      </m:r>
                      <m:r>
                        <a:rPr lang="en-US" altLang="ja-JP" sz="2400" b="1" i="1" smtClean="0">
                          <a:solidFill>
                            <a:srgbClr val="FF0000"/>
                          </a:solidFill>
                          <a:latin typeface="Cambria Math" panose="02040503050406030204" pitchFamily="18" charset="0"/>
                        </a:rPr>
                        <m:t>=</m:t>
                      </m:r>
                      <m:r>
                        <a:rPr lang="en-US" altLang="ja-JP" sz="2400" b="1" i="1" smtClean="0">
                          <a:solidFill>
                            <a:srgbClr val="FF0000"/>
                          </a:solidFill>
                          <a:latin typeface="Cambria Math" panose="02040503050406030204" pitchFamily="18" charset="0"/>
                        </a:rPr>
                        <m:t>𝒍</m:t>
                      </m:r>
                    </m:oMath>
                  </m:oMathPara>
                </a14:m>
                <a:endParaRPr lang="ja-JP" altLang="en-US" sz="20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59" name="正方形/長方形 58">
                <a:extLst>
                  <a:ext uri="{FF2B5EF4-FFF2-40B4-BE49-F238E27FC236}">
                    <a16:creationId xmlns:a16="http://schemas.microsoft.com/office/drawing/2014/main" id="{B1226293-4094-4243-800C-296150D2C95E}"/>
                  </a:ext>
                </a:extLst>
              </p:cNvPr>
              <p:cNvSpPr>
                <a:spLocks noRot="1" noChangeAspect="1" noMove="1" noResize="1" noEditPoints="1" noAdjustHandles="1" noChangeArrowheads="1" noChangeShapeType="1" noTextEdit="1"/>
              </p:cNvSpPr>
              <p:nvPr/>
            </p:nvSpPr>
            <p:spPr>
              <a:xfrm>
                <a:off x="8977763" y="1957713"/>
                <a:ext cx="1240468" cy="461665"/>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0" name="正方形/長方形 59">
                <a:extLst>
                  <a:ext uri="{FF2B5EF4-FFF2-40B4-BE49-F238E27FC236}">
                    <a16:creationId xmlns:a16="http://schemas.microsoft.com/office/drawing/2014/main" id="{1C36CC12-9A54-4789-A720-53D87D4D1D5E}"/>
                  </a:ext>
                </a:extLst>
              </p:cNvPr>
              <p:cNvSpPr/>
              <p:nvPr/>
            </p:nvSpPr>
            <p:spPr>
              <a:xfrm>
                <a:off x="7541388" y="938483"/>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𝒚</m:t>
                      </m:r>
                    </m:oMath>
                  </m:oMathPara>
                </a14:m>
                <a:endParaRPr lang="ja-JP" altLang="en-US" dirty="0">
                  <a:solidFill>
                    <a:schemeClr val="tx1"/>
                  </a:solidFill>
                </a:endParaRPr>
              </a:p>
            </p:txBody>
          </p:sp>
        </mc:Choice>
        <mc:Fallback xmlns="">
          <p:sp>
            <p:nvSpPr>
              <p:cNvPr id="60" name="正方形/長方形 59">
                <a:extLst>
                  <a:ext uri="{FF2B5EF4-FFF2-40B4-BE49-F238E27FC236}">
                    <a16:creationId xmlns:a16="http://schemas.microsoft.com/office/drawing/2014/main" id="{1C36CC12-9A54-4789-A720-53D87D4D1D5E}"/>
                  </a:ext>
                </a:extLst>
              </p:cNvPr>
              <p:cNvSpPr>
                <a:spLocks noRot="1" noChangeAspect="1" noMove="1" noResize="1" noEditPoints="1" noAdjustHandles="1" noChangeArrowheads="1" noChangeShapeType="1" noTextEdit="1"/>
              </p:cNvSpPr>
              <p:nvPr/>
            </p:nvSpPr>
            <p:spPr>
              <a:xfrm>
                <a:off x="7541388" y="938483"/>
                <a:ext cx="375423" cy="369332"/>
              </a:xfrm>
              <a:prstGeom prst="rect">
                <a:avLst/>
              </a:prstGeom>
              <a:blipFill>
                <a:blip r:embed="rId8"/>
                <a:stretch>
                  <a:fillRect b="-491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1" name="正方形/長方形 60">
                <a:extLst>
                  <a:ext uri="{FF2B5EF4-FFF2-40B4-BE49-F238E27FC236}">
                    <a16:creationId xmlns:a16="http://schemas.microsoft.com/office/drawing/2014/main" id="{FE057EE3-F02B-47F5-B92D-E25EB416817D}"/>
                  </a:ext>
                </a:extLst>
              </p:cNvPr>
              <p:cNvSpPr/>
              <p:nvPr/>
            </p:nvSpPr>
            <p:spPr>
              <a:xfrm>
                <a:off x="10108356" y="1375810"/>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𝒙</m:t>
                      </m:r>
                    </m:oMath>
                  </m:oMathPara>
                </a14:m>
                <a:endParaRPr lang="ja-JP" altLang="en-US" dirty="0">
                  <a:solidFill>
                    <a:schemeClr val="tx1"/>
                  </a:solidFill>
                </a:endParaRPr>
              </a:p>
            </p:txBody>
          </p:sp>
        </mc:Choice>
        <mc:Fallback xmlns="">
          <p:sp>
            <p:nvSpPr>
              <p:cNvPr id="61" name="正方形/長方形 60">
                <a:extLst>
                  <a:ext uri="{FF2B5EF4-FFF2-40B4-BE49-F238E27FC236}">
                    <a16:creationId xmlns:a16="http://schemas.microsoft.com/office/drawing/2014/main" id="{FE057EE3-F02B-47F5-B92D-E25EB416817D}"/>
                  </a:ext>
                </a:extLst>
              </p:cNvPr>
              <p:cNvSpPr>
                <a:spLocks noRot="1" noChangeAspect="1" noMove="1" noResize="1" noEditPoints="1" noAdjustHandles="1" noChangeArrowheads="1" noChangeShapeType="1" noTextEdit="1"/>
              </p:cNvSpPr>
              <p:nvPr/>
            </p:nvSpPr>
            <p:spPr>
              <a:xfrm>
                <a:off x="10108356" y="1375810"/>
                <a:ext cx="375423" cy="369332"/>
              </a:xfrm>
              <a:prstGeom prst="rect">
                <a:avLst/>
              </a:prstGeom>
              <a:blipFill>
                <a:blip r:embed="rId9"/>
                <a:stretch>
                  <a:fillRect/>
                </a:stretch>
              </a:blipFill>
            </p:spPr>
            <p:txBody>
              <a:bodyPr/>
              <a:lstStyle/>
              <a:p>
                <a:r>
                  <a:rPr lang="ja-JP" altLang="en-US">
                    <a:noFill/>
                  </a:rPr>
                  <a:t> </a:t>
                </a:r>
              </a:p>
            </p:txBody>
          </p:sp>
        </mc:Fallback>
      </mc:AlternateContent>
      <p:cxnSp>
        <p:nvCxnSpPr>
          <p:cNvPr id="62" name="直線矢印コネクタ 61">
            <a:extLst>
              <a:ext uri="{FF2B5EF4-FFF2-40B4-BE49-F238E27FC236}">
                <a16:creationId xmlns:a16="http://schemas.microsoft.com/office/drawing/2014/main" id="{235F16D4-8F5B-4567-B39B-3B7CF55841C7}"/>
              </a:ext>
            </a:extLst>
          </p:cNvPr>
          <p:cNvCxnSpPr>
            <a:cxnSpLocks/>
          </p:cNvCxnSpPr>
          <p:nvPr/>
        </p:nvCxnSpPr>
        <p:spPr>
          <a:xfrm>
            <a:off x="8018411" y="1689294"/>
            <a:ext cx="77258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正方形/長方形 62">
                <a:extLst>
                  <a:ext uri="{FF2B5EF4-FFF2-40B4-BE49-F238E27FC236}">
                    <a16:creationId xmlns:a16="http://schemas.microsoft.com/office/drawing/2014/main" id="{02C0740F-97A3-4564-87F0-6EE709F78257}"/>
                  </a:ext>
                </a:extLst>
              </p:cNvPr>
              <p:cNvSpPr/>
              <p:nvPr/>
            </p:nvSpPr>
            <p:spPr>
              <a:xfrm>
                <a:off x="11141733" y="1498587"/>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𝒙</m:t>
                      </m:r>
                    </m:oMath>
                  </m:oMathPara>
                </a14:m>
                <a:endParaRPr lang="ja-JP" altLang="en-US" dirty="0">
                  <a:solidFill>
                    <a:schemeClr val="tx1"/>
                  </a:solidFill>
                </a:endParaRPr>
              </a:p>
            </p:txBody>
          </p:sp>
        </mc:Choice>
        <mc:Fallback xmlns="">
          <p:sp>
            <p:nvSpPr>
              <p:cNvPr id="63" name="正方形/長方形 62">
                <a:extLst>
                  <a:ext uri="{FF2B5EF4-FFF2-40B4-BE49-F238E27FC236}">
                    <a16:creationId xmlns:a16="http://schemas.microsoft.com/office/drawing/2014/main" id="{02C0740F-97A3-4564-87F0-6EE709F78257}"/>
                  </a:ext>
                </a:extLst>
              </p:cNvPr>
              <p:cNvSpPr>
                <a:spLocks noRot="1" noChangeAspect="1" noMove="1" noResize="1" noEditPoints="1" noAdjustHandles="1" noChangeArrowheads="1" noChangeShapeType="1" noTextEdit="1"/>
              </p:cNvSpPr>
              <p:nvPr/>
            </p:nvSpPr>
            <p:spPr>
              <a:xfrm>
                <a:off x="11141733" y="1498587"/>
                <a:ext cx="375423" cy="369332"/>
              </a:xfrm>
              <a:prstGeom prst="rect">
                <a:avLst/>
              </a:prstGeom>
              <a:blipFill>
                <a:blip r:embed="rId10"/>
                <a:stretch>
                  <a:fillRect/>
                </a:stretch>
              </a:blipFill>
            </p:spPr>
            <p:txBody>
              <a:bodyPr/>
              <a:lstStyle/>
              <a:p>
                <a:r>
                  <a:rPr lang="ja-JP" altLang="en-US">
                    <a:noFill/>
                  </a:rPr>
                  <a:t> </a:t>
                </a:r>
              </a:p>
            </p:txBody>
          </p:sp>
        </mc:Fallback>
      </mc:AlternateContent>
      <p:cxnSp>
        <p:nvCxnSpPr>
          <p:cNvPr id="64" name="直線コネクタ 63">
            <a:extLst>
              <a:ext uri="{FF2B5EF4-FFF2-40B4-BE49-F238E27FC236}">
                <a16:creationId xmlns:a16="http://schemas.microsoft.com/office/drawing/2014/main" id="{AEAD7CA3-C361-411F-B2F2-35AA46252161}"/>
              </a:ext>
            </a:extLst>
          </p:cNvPr>
          <p:cNvCxnSpPr>
            <a:cxnSpLocks/>
          </p:cNvCxnSpPr>
          <p:nvPr/>
        </p:nvCxnSpPr>
        <p:spPr>
          <a:xfrm>
            <a:off x="10268785" y="1663067"/>
            <a:ext cx="0" cy="1500782"/>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65F14C43-E2BE-4052-ABB0-510B3BECFC87}"/>
              </a:ext>
            </a:extLst>
          </p:cNvPr>
          <p:cNvCxnSpPr>
            <a:cxnSpLocks/>
          </p:cNvCxnSpPr>
          <p:nvPr/>
        </p:nvCxnSpPr>
        <p:spPr>
          <a:xfrm>
            <a:off x="7876002" y="3231783"/>
            <a:ext cx="2366739" cy="0"/>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正方形/長方形 65">
                <a:extLst>
                  <a:ext uri="{FF2B5EF4-FFF2-40B4-BE49-F238E27FC236}">
                    <a16:creationId xmlns:a16="http://schemas.microsoft.com/office/drawing/2014/main" id="{D984B4D0-BEC6-49BD-AA08-E6685F9EFF6C}"/>
                  </a:ext>
                </a:extLst>
              </p:cNvPr>
              <p:cNvSpPr/>
              <p:nvPr/>
            </p:nvSpPr>
            <p:spPr>
              <a:xfrm>
                <a:off x="7532189" y="2999760"/>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𝒚</m:t>
                      </m:r>
                    </m:oMath>
                  </m:oMathPara>
                </a14:m>
                <a:endParaRPr lang="ja-JP" altLang="en-US" dirty="0">
                  <a:solidFill>
                    <a:schemeClr val="tx1"/>
                  </a:solidFill>
                </a:endParaRPr>
              </a:p>
            </p:txBody>
          </p:sp>
        </mc:Choice>
        <mc:Fallback xmlns="">
          <p:sp>
            <p:nvSpPr>
              <p:cNvPr id="66" name="正方形/長方形 65">
                <a:extLst>
                  <a:ext uri="{FF2B5EF4-FFF2-40B4-BE49-F238E27FC236}">
                    <a16:creationId xmlns:a16="http://schemas.microsoft.com/office/drawing/2014/main" id="{D984B4D0-BEC6-49BD-AA08-E6685F9EFF6C}"/>
                  </a:ext>
                </a:extLst>
              </p:cNvPr>
              <p:cNvSpPr>
                <a:spLocks noRot="1" noChangeAspect="1" noMove="1" noResize="1" noEditPoints="1" noAdjustHandles="1" noChangeArrowheads="1" noChangeShapeType="1" noTextEdit="1"/>
              </p:cNvSpPr>
              <p:nvPr/>
            </p:nvSpPr>
            <p:spPr>
              <a:xfrm>
                <a:off x="7532189" y="2999760"/>
                <a:ext cx="375423" cy="369332"/>
              </a:xfrm>
              <a:prstGeom prst="rect">
                <a:avLst/>
              </a:prstGeom>
              <a:blipFill>
                <a:blip r:embed="rId11"/>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7" name="正方形/長方形 66">
                <a:extLst>
                  <a:ext uri="{FF2B5EF4-FFF2-40B4-BE49-F238E27FC236}">
                    <a16:creationId xmlns:a16="http://schemas.microsoft.com/office/drawing/2014/main" id="{3E65117E-96EF-41EB-AC93-E256A9F6E8A1}"/>
                  </a:ext>
                </a:extLst>
              </p:cNvPr>
              <p:cNvSpPr/>
              <p:nvPr/>
            </p:nvSpPr>
            <p:spPr>
              <a:xfrm>
                <a:off x="673874" y="5096814"/>
                <a:ext cx="5611423" cy="109709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ea typeface="Cambria Math" panose="02040503050406030204" pitchFamily="18" charset="0"/>
                        </a:rPr>
                        <m:t>𝒍</m:t>
                      </m:r>
                      <m:r>
                        <a:rPr lang="en-US" altLang="ja-JP" sz="2800" b="1" i="1" smtClean="0">
                          <a:solidFill>
                            <a:srgbClr val="FF0000"/>
                          </a:solidFill>
                          <a:latin typeface="Cambria Math" panose="02040503050406030204" pitchFamily="18" charset="0"/>
                          <a:ea typeface="Cambria Math" panose="02040503050406030204" pitchFamily="18" charset="0"/>
                        </a:rPr>
                        <m:t>=</m:t>
                      </m:r>
                      <m:f>
                        <m:fPr>
                          <m:ctrlPr>
                            <a:rPr lang="en-US" altLang="ja-JP" sz="2800" b="1" i="1" smtClean="0">
                              <a:solidFill>
                                <a:srgbClr val="FF0000"/>
                              </a:solidFill>
                              <a:latin typeface="Cambria Math" panose="02040503050406030204" pitchFamily="18" charset="0"/>
                              <a:ea typeface="Cambria Math" panose="02040503050406030204" pitchFamily="18" charset="0"/>
                            </a:rPr>
                          </m:ctrlPr>
                        </m:fPr>
                        <m:num>
                          <m:r>
                            <a:rPr lang="en-US" altLang="ja-JP" sz="2800" b="1" i="1" smtClean="0">
                              <a:solidFill>
                                <a:srgbClr val="FF0000"/>
                              </a:solidFill>
                              <a:latin typeface="Cambria Math" panose="02040503050406030204" pitchFamily="18" charset="0"/>
                              <a:ea typeface="Cambria Math" panose="02040503050406030204" pitchFamily="18" charset="0"/>
                            </a:rPr>
                            <m:t>𝟐</m:t>
                          </m:r>
                        </m:num>
                        <m:den>
                          <m:rad>
                            <m:radPr>
                              <m:degHide m:val="on"/>
                              <m:ctrlPr>
                                <a:rPr lang="en-US" altLang="ja-JP" sz="2800" b="1" i="1">
                                  <a:solidFill>
                                    <a:srgbClr val="FF0000"/>
                                  </a:solidFill>
                                  <a:latin typeface="Cambria Math" panose="02040503050406030204" pitchFamily="18" charset="0"/>
                                </a:rPr>
                              </m:ctrlPr>
                            </m:radPr>
                            <m:deg/>
                            <m:e>
                              <m:r>
                                <a:rPr lang="en-US" altLang="ja-JP" sz="2800" b="1" i="1">
                                  <a:solidFill>
                                    <a:srgbClr val="FF0000"/>
                                  </a:solidFill>
                                  <a:latin typeface="Cambria Math" panose="02040503050406030204" pitchFamily="18" charset="0"/>
                                </a:rPr>
                                <m:t>𝟑</m:t>
                              </m:r>
                            </m:e>
                          </m:rad>
                        </m:den>
                      </m:f>
                      <m:r>
                        <a:rPr lang="en-US" altLang="ja-JP" sz="2800" b="1" i="1" smtClean="0">
                          <a:solidFill>
                            <a:srgbClr val="FF0000"/>
                          </a:solidFill>
                          <a:latin typeface="Cambria Math" panose="02040503050406030204" pitchFamily="18" charset="0"/>
                          <a:ea typeface="Cambria Math" panose="02040503050406030204" pitchFamily="18" charset="0"/>
                        </a:rPr>
                        <m:t>𝒙</m:t>
                      </m:r>
                      <m:r>
                        <a:rPr lang="en-US" altLang="ja-JP" sz="2800" b="1" i="1" smtClean="0">
                          <a:solidFill>
                            <a:srgbClr val="FF0000"/>
                          </a:solidFill>
                          <a:latin typeface="Cambria Math" panose="02040503050406030204" pitchFamily="18" charset="0"/>
                          <a:ea typeface="Cambria Math" panose="02040503050406030204" pitchFamily="18" charset="0"/>
                        </a:rPr>
                        <m:t>=</m:t>
                      </m:r>
                      <m:f>
                        <m:fPr>
                          <m:ctrlPr>
                            <a:rPr lang="en-US" altLang="ja-JP" sz="2800" b="1" i="1">
                              <a:solidFill>
                                <a:srgbClr val="FF0000"/>
                              </a:solidFill>
                              <a:latin typeface="Cambria Math" panose="02040503050406030204" pitchFamily="18" charset="0"/>
                              <a:ea typeface="Cambria Math" panose="02040503050406030204" pitchFamily="18" charset="0"/>
                            </a:rPr>
                          </m:ctrlPr>
                        </m:fPr>
                        <m:num>
                          <m:r>
                            <a:rPr lang="en-US" altLang="ja-JP" sz="2800" b="1" i="1">
                              <a:solidFill>
                                <a:srgbClr val="FF0000"/>
                              </a:solidFill>
                              <a:latin typeface="Cambria Math" panose="02040503050406030204" pitchFamily="18" charset="0"/>
                              <a:ea typeface="Cambria Math" panose="02040503050406030204" pitchFamily="18" charset="0"/>
                            </a:rPr>
                            <m:t>𝟐</m:t>
                          </m:r>
                        </m:num>
                        <m:den>
                          <m:rad>
                            <m:radPr>
                              <m:degHide m:val="on"/>
                              <m:ctrlPr>
                                <a:rPr lang="en-US" altLang="ja-JP" sz="2800" b="1" i="1">
                                  <a:solidFill>
                                    <a:srgbClr val="FF0000"/>
                                  </a:solidFill>
                                  <a:latin typeface="Cambria Math" panose="02040503050406030204" pitchFamily="18" charset="0"/>
                                </a:rPr>
                              </m:ctrlPr>
                            </m:radPr>
                            <m:deg/>
                            <m:e>
                              <m:r>
                                <a:rPr lang="en-US" altLang="ja-JP" sz="2800" b="1" i="1">
                                  <a:solidFill>
                                    <a:srgbClr val="FF0000"/>
                                  </a:solidFill>
                                  <a:latin typeface="Cambria Math" panose="02040503050406030204" pitchFamily="18" charset="0"/>
                                </a:rPr>
                                <m:t>𝟑</m:t>
                              </m:r>
                            </m:e>
                          </m:rad>
                        </m:den>
                      </m:f>
                      <m:f>
                        <m:fPr>
                          <m:ctrlPr>
                            <a:rPr lang="en-US" altLang="ja-JP" sz="2800" b="1" i="1">
                              <a:solidFill>
                                <a:srgbClr val="FF0000"/>
                              </a:solidFill>
                              <a:latin typeface="Cambria Math" panose="02040503050406030204" pitchFamily="18" charset="0"/>
                            </a:rPr>
                          </m:ctrlPr>
                        </m:fPr>
                        <m:num>
                          <m:sSup>
                            <m:sSupPr>
                              <m:ctrlPr>
                                <a:rPr lang="en-US" altLang="ja-JP" sz="2800" b="1" i="1">
                                  <a:solidFill>
                                    <a:srgbClr val="FF0000"/>
                                  </a:solidFill>
                                  <a:latin typeface="Cambria Math" panose="02040503050406030204" pitchFamily="18" charset="0"/>
                                </a:rPr>
                              </m:ctrlPr>
                            </m:sSupPr>
                            <m:e>
                              <m:r>
                                <a:rPr lang="en-US" altLang="ja-JP" sz="2800" b="1" i="1">
                                  <a:solidFill>
                                    <a:srgbClr val="FF0000"/>
                                  </a:solidFill>
                                  <a:latin typeface="Cambria Math" panose="02040503050406030204" pitchFamily="18" charset="0"/>
                                </a:rPr>
                                <m:t>𝟐</m:t>
                              </m:r>
                              <m:r>
                                <a:rPr lang="en-US" altLang="ja-JP" sz="2800" b="1" i="1">
                                  <a:solidFill>
                                    <a:srgbClr val="FF0000"/>
                                  </a:solidFill>
                                  <a:latin typeface="Cambria Math" panose="02040503050406030204" pitchFamily="18" charset="0"/>
                                </a:rPr>
                                <m:t>𝒗</m:t>
                              </m:r>
                            </m:e>
                            <m:sup>
                              <m:r>
                                <a:rPr lang="en-US" altLang="ja-JP" sz="2800" b="1" i="1">
                                  <a:solidFill>
                                    <a:srgbClr val="FF0000"/>
                                  </a:solidFill>
                                  <a:latin typeface="Cambria Math" panose="02040503050406030204" pitchFamily="18" charset="0"/>
                                </a:rPr>
                                <m:t>𝟐</m:t>
                              </m:r>
                            </m:sup>
                          </m:sSup>
                        </m:num>
                        <m:den>
                          <m:rad>
                            <m:radPr>
                              <m:degHide m:val="on"/>
                              <m:ctrlPr>
                                <a:rPr lang="en-US" altLang="ja-JP" sz="2800" b="1" i="1">
                                  <a:solidFill>
                                    <a:srgbClr val="FF0000"/>
                                  </a:solidFill>
                                  <a:latin typeface="Cambria Math" panose="02040503050406030204" pitchFamily="18" charset="0"/>
                                </a:rPr>
                              </m:ctrlPr>
                            </m:radPr>
                            <m:deg/>
                            <m:e>
                              <m:r>
                                <a:rPr lang="en-US" altLang="ja-JP" sz="2800" b="1" i="1">
                                  <a:solidFill>
                                    <a:srgbClr val="FF0000"/>
                                  </a:solidFill>
                                  <a:latin typeface="Cambria Math" panose="02040503050406030204" pitchFamily="18" charset="0"/>
                                </a:rPr>
                                <m:t>𝟑</m:t>
                              </m:r>
                            </m:e>
                          </m:rad>
                          <m:r>
                            <a:rPr lang="en-US" altLang="ja-JP" sz="2800" b="1" i="1">
                              <a:solidFill>
                                <a:srgbClr val="FF0000"/>
                              </a:solidFill>
                              <a:latin typeface="Cambria Math" panose="02040503050406030204" pitchFamily="18" charset="0"/>
                            </a:rPr>
                            <m:t>𝒈</m:t>
                          </m:r>
                        </m:den>
                      </m:f>
                      <m:r>
                        <a:rPr lang="en-US" altLang="ja-JP" sz="2800" b="1" i="1" smtClean="0">
                          <a:solidFill>
                            <a:srgbClr val="FF0000"/>
                          </a:solidFill>
                          <a:latin typeface="Cambria Math" panose="02040503050406030204" pitchFamily="18" charset="0"/>
                          <a:ea typeface="Cambria Math" panose="02040503050406030204" pitchFamily="18" charset="0"/>
                        </a:rPr>
                        <m:t>=</m:t>
                      </m:r>
                      <m:f>
                        <m:fPr>
                          <m:ctrlPr>
                            <a:rPr lang="en-US" altLang="ja-JP" sz="2800" b="1" i="1" smtClean="0">
                              <a:solidFill>
                                <a:srgbClr val="FF0000"/>
                              </a:solidFill>
                              <a:latin typeface="Cambria Math" panose="02040503050406030204" pitchFamily="18" charset="0"/>
                              <a:ea typeface="Cambria Math" panose="02040503050406030204" pitchFamily="18" charset="0"/>
                            </a:rPr>
                          </m:ctrlPr>
                        </m:fPr>
                        <m:num>
                          <m:r>
                            <a:rPr lang="en-US" altLang="ja-JP" sz="2800" b="1" i="1" smtClean="0">
                              <a:solidFill>
                                <a:srgbClr val="FF0000"/>
                              </a:solidFill>
                              <a:latin typeface="Cambria Math" panose="02040503050406030204" pitchFamily="18" charset="0"/>
                              <a:ea typeface="Cambria Math" panose="02040503050406030204" pitchFamily="18" charset="0"/>
                            </a:rPr>
                            <m:t>𝟒</m:t>
                          </m:r>
                          <m:sSup>
                            <m:sSupPr>
                              <m:ctrlPr>
                                <a:rPr lang="en-US" altLang="ja-JP" sz="2800" b="1" i="1" smtClean="0">
                                  <a:solidFill>
                                    <a:srgbClr val="FF0000"/>
                                  </a:solidFill>
                                  <a:latin typeface="Cambria Math" panose="02040503050406030204" pitchFamily="18" charset="0"/>
                                </a:rPr>
                              </m:ctrlPr>
                            </m:sSupPr>
                            <m:e>
                              <m:r>
                                <a:rPr lang="en-US" altLang="ja-JP" sz="2800" b="1" i="1" smtClean="0">
                                  <a:solidFill>
                                    <a:srgbClr val="FF0000"/>
                                  </a:solidFill>
                                  <a:latin typeface="Cambria Math" panose="02040503050406030204" pitchFamily="18" charset="0"/>
                                </a:rPr>
                                <m:t>𝒗</m:t>
                              </m:r>
                            </m:e>
                            <m:sup>
                              <m:r>
                                <a:rPr lang="en-US" altLang="ja-JP" sz="2800" b="1" i="1" smtClean="0">
                                  <a:solidFill>
                                    <a:srgbClr val="FF0000"/>
                                  </a:solidFill>
                                  <a:latin typeface="Cambria Math" panose="02040503050406030204" pitchFamily="18" charset="0"/>
                                </a:rPr>
                                <m:t>𝟐</m:t>
                              </m:r>
                            </m:sup>
                          </m:sSup>
                        </m:num>
                        <m:den>
                          <m:r>
                            <a:rPr lang="en-US" altLang="ja-JP" sz="2800" b="1" i="1" smtClean="0">
                              <a:solidFill>
                                <a:srgbClr val="FF0000"/>
                              </a:solidFill>
                              <a:latin typeface="Cambria Math" panose="02040503050406030204" pitchFamily="18" charset="0"/>
                            </a:rPr>
                            <m:t>𝟑</m:t>
                          </m:r>
                          <m:r>
                            <a:rPr lang="en-US" altLang="ja-JP" sz="2800" b="1" i="1" smtClean="0">
                              <a:solidFill>
                                <a:srgbClr val="FF0000"/>
                              </a:solidFill>
                              <a:latin typeface="Cambria Math" panose="02040503050406030204" pitchFamily="18" charset="0"/>
                            </a:rPr>
                            <m:t>𝒈</m:t>
                          </m:r>
                        </m:den>
                      </m:f>
                    </m:oMath>
                  </m:oMathPara>
                </a14:m>
                <a:endParaRPr lang="ja-JP" altLang="en-US" sz="2800" dirty="0">
                  <a:solidFill>
                    <a:srgbClr val="FF0000"/>
                  </a:solidFill>
                  <a:ea typeface="HG丸ｺﾞｼｯｸM-PRO" panose="020F0600000000000000" pitchFamily="50" charset="-128"/>
                </a:endParaRPr>
              </a:p>
            </p:txBody>
          </p:sp>
        </mc:Choice>
        <mc:Fallback xmlns="">
          <p:sp>
            <p:nvSpPr>
              <p:cNvPr id="67" name="正方形/長方形 66">
                <a:extLst>
                  <a:ext uri="{FF2B5EF4-FFF2-40B4-BE49-F238E27FC236}">
                    <a16:creationId xmlns:a16="http://schemas.microsoft.com/office/drawing/2014/main" id="{3E65117E-96EF-41EB-AC93-E256A9F6E8A1}"/>
                  </a:ext>
                </a:extLst>
              </p:cNvPr>
              <p:cNvSpPr>
                <a:spLocks noRot="1" noChangeAspect="1" noMove="1" noResize="1" noEditPoints="1" noAdjustHandles="1" noChangeArrowheads="1" noChangeShapeType="1" noTextEdit="1"/>
              </p:cNvSpPr>
              <p:nvPr/>
            </p:nvSpPr>
            <p:spPr>
              <a:xfrm>
                <a:off x="673874" y="5096814"/>
                <a:ext cx="5611423" cy="1097095"/>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8" name="正方形/長方形 67">
                <a:extLst>
                  <a:ext uri="{FF2B5EF4-FFF2-40B4-BE49-F238E27FC236}">
                    <a16:creationId xmlns:a16="http://schemas.microsoft.com/office/drawing/2014/main" id="{A0856954-71F1-41F5-979C-208D9E102BF8}"/>
                  </a:ext>
                </a:extLst>
              </p:cNvPr>
              <p:cNvSpPr/>
              <p:nvPr/>
            </p:nvSpPr>
            <p:spPr>
              <a:xfrm>
                <a:off x="1386143" y="4320131"/>
                <a:ext cx="2652457" cy="523220"/>
              </a:xfrm>
              <a:prstGeom prst="rect">
                <a:avLst/>
              </a:prstGeom>
            </p:spPr>
            <p:txBody>
              <a:bodyPr wrap="none">
                <a:spAutoFit/>
              </a:bodyPr>
              <a:lstStyle/>
              <a:p>
                <a14:m>
                  <m:oMath xmlns:m="http://schemas.openxmlformats.org/officeDocument/2006/math">
                    <m:r>
                      <a:rPr lang="en-US" altLang="ja-JP" sz="2800" b="1" i="1" smtClean="0">
                        <a:solidFill>
                          <a:srgbClr val="FF0000"/>
                        </a:solidFill>
                        <a:latin typeface="Cambria Math" panose="02040503050406030204" pitchFamily="18" charset="0"/>
                      </a:rPr>
                      <m:t>𝑶𝑷</m:t>
                    </m:r>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𝒍</m:t>
                    </m:r>
                    <m:r>
                      <a:rPr lang="ja-JP" altLang="en-US" sz="2800" b="1" i="1">
                        <a:solidFill>
                          <a:srgbClr val="FF0000"/>
                        </a:solidFill>
                        <a:latin typeface="Cambria Math" panose="02040503050406030204" pitchFamily="18" charset="0"/>
                      </a:rPr>
                      <m:t>と</m:t>
                    </m:r>
                  </m:oMath>
                </a14:m>
                <a:r>
                  <a:rPr lang="ja-JP" altLang="en-US" sz="2800" b="1" dirty="0">
                    <a:solidFill>
                      <a:srgbClr val="FF0000"/>
                    </a:solidFill>
                    <a:latin typeface="HG丸ｺﾞｼｯｸM-PRO" panose="020F0600000000000000" pitchFamily="50" charset="-128"/>
                    <a:ea typeface="HG丸ｺﾞｼｯｸM-PRO" panose="020F0600000000000000" pitchFamily="50" charset="-128"/>
                  </a:rPr>
                  <a:t>おくと</a:t>
                </a:r>
              </a:p>
            </p:txBody>
          </p:sp>
        </mc:Choice>
        <mc:Fallback xmlns="">
          <p:sp>
            <p:nvSpPr>
              <p:cNvPr id="68" name="正方形/長方形 67">
                <a:extLst>
                  <a:ext uri="{FF2B5EF4-FFF2-40B4-BE49-F238E27FC236}">
                    <a16:creationId xmlns:a16="http://schemas.microsoft.com/office/drawing/2014/main" id="{A0856954-71F1-41F5-979C-208D9E102BF8}"/>
                  </a:ext>
                </a:extLst>
              </p:cNvPr>
              <p:cNvSpPr>
                <a:spLocks noRot="1" noChangeAspect="1" noMove="1" noResize="1" noEditPoints="1" noAdjustHandles="1" noChangeArrowheads="1" noChangeShapeType="1" noTextEdit="1"/>
              </p:cNvSpPr>
              <p:nvPr/>
            </p:nvSpPr>
            <p:spPr>
              <a:xfrm>
                <a:off x="1386143" y="4320131"/>
                <a:ext cx="2652457" cy="523220"/>
              </a:xfrm>
              <a:prstGeom prst="rect">
                <a:avLst/>
              </a:prstGeom>
              <a:blipFill>
                <a:blip r:embed="rId13"/>
                <a:stretch>
                  <a:fillRect t="-15116" r="-3899" b="-29070"/>
                </a:stretch>
              </a:blipFill>
            </p:spPr>
            <p:txBody>
              <a:bodyPr/>
              <a:lstStyle/>
              <a:p>
                <a:r>
                  <a:rPr lang="ja-JP" altLang="en-US">
                    <a:noFill/>
                  </a:rPr>
                  <a:t> </a:t>
                </a:r>
              </a:p>
            </p:txBody>
          </p:sp>
        </mc:Fallback>
      </mc:AlternateContent>
      <p:cxnSp>
        <p:nvCxnSpPr>
          <p:cNvPr id="69" name="直線矢印コネクタ 68">
            <a:extLst>
              <a:ext uri="{FF2B5EF4-FFF2-40B4-BE49-F238E27FC236}">
                <a16:creationId xmlns:a16="http://schemas.microsoft.com/office/drawing/2014/main" id="{076575D7-861D-4794-9B59-DB5350C750F2}"/>
              </a:ext>
            </a:extLst>
          </p:cNvPr>
          <p:cNvCxnSpPr>
            <a:cxnSpLocks/>
          </p:cNvCxnSpPr>
          <p:nvPr/>
        </p:nvCxnSpPr>
        <p:spPr>
          <a:xfrm flipV="1">
            <a:off x="7901126" y="3439576"/>
            <a:ext cx="2322726" cy="1"/>
          </a:xfrm>
          <a:prstGeom prst="straightConnector1">
            <a:avLst/>
          </a:prstGeom>
          <a:ln w="444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正方形/長方形 69">
                <a:extLst>
                  <a:ext uri="{FF2B5EF4-FFF2-40B4-BE49-F238E27FC236}">
                    <a16:creationId xmlns:a16="http://schemas.microsoft.com/office/drawing/2014/main" id="{3B457265-A475-4E84-AFAB-9FA456B739F3}"/>
                  </a:ext>
                </a:extLst>
              </p:cNvPr>
              <p:cNvSpPr/>
              <p:nvPr/>
            </p:nvSpPr>
            <p:spPr>
              <a:xfrm>
                <a:off x="8672465" y="2999760"/>
                <a:ext cx="824393" cy="866969"/>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2400" b="1" i="1" smtClean="0">
                              <a:solidFill>
                                <a:srgbClr val="FF0000"/>
                              </a:solidFill>
                              <a:latin typeface="Cambria Math" panose="02040503050406030204" pitchFamily="18" charset="0"/>
                            </a:rPr>
                          </m:ctrlPr>
                        </m:fPr>
                        <m:num>
                          <m:rad>
                            <m:radPr>
                              <m:degHide m:val="on"/>
                              <m:ctrlPr>
                                <a:rPr lang="en-US" altLang="ja-JP" sz="2400" b="1" i="1" smtClean="0">
                                  <a:solidFill>
                                    <a:srgbClr val="FF0000"/>
                                  </a:solidFill>
                                  <a:latin typeface="Cambria Math" panose="02040503050406030204" pitchFamily="18" charset="0"/>
                                </a:rPr>
                              </m:ctrlPr>
                            </m:radPr>
                            <m:deg/>
                            <m:e>
                              <m:r>
                                <a:rPr lang="en-US" altLang="ja-JP" sz="2400" b="1" i="1" smtClean="0">
                                  <a:solidFill>
                                    <a:srgbClr val="FF0000"/>
                                  </a:solidFill>
                                  <a:latin typeface="Cambria Math" panose="02040503050406030204" pitchFamily="18" charset="0"/>
                                </a:rPr>
                                <m:t>𝟑</m:t>
                              </m:r>
                            </m:e>
                          </m:rad>
                        </m:num>
                        <m:den>
                          <m:r>
                            <a:rPr lang="en-US" altLang="ja-JP" sz="2400" b="1" i="1" smtClean="0">
                              <a:solidFill>
                                <a:srgbClr val="FF0000"/>
                              </a:solidFill>
                              <a:latin typeface="Cambria Math" panose="02040503050406030204" pitchFamily="18" charset="0"/>
                            </a:rPr>
                            <m:t>𝟐</m:t>
                          </m:r>
                        </m:den>
                      </m:f>
                      <m:r>
                        <a:rPr lang="en-US" altLang="ja-JP" sz="2400" b="1" i="1">
                          <a:solidFill>
                            <a:srgbClr val="FF0000"/>
                          </a:solidFill>
                          <a:latin typeface="Cambria Math" panose="02040503050406030204" pitchFamily="18" charset="0"/>
                        </a:rPr>
                        <m:t>𝒍</m:t>
                      </m:r>
                    </m:oMath>
                  </m:oMathPara>
                </a14:m>
                <a:endParaRPr lang="ja-JP" altLang="en-US" sz="2400" dirty="0">
                  <a:ea typeface="HG丸ｺﾞｼｯｸM-PRO" panose="020F0600000000000000" pitchFamily="50" charset="-128"/>
                </a:endParaRPr>
              </a:p>
            </p:txBody>
          </p:sp>
        </mc:Choice>
        <mc:Fallback xmlns="">
          <p:sp>
            <p:nvSpPr>
              <p:cNvPr id="70" name="正方形/長方形 69">
                <a:extLst>
                  <a:ext uri="{FF2B5EF4-FFF2-40B4-BE49-F238E27FC236}">
                    <a16:creationId xmlns:a16="http://schemas.microsoft.com/office/drawing/2014/main" id="{3B457265-A475-4E84-AFAB-9FA456B739F3}"/>
                  </a:ext>
                </a:extLst>
              </p:cNvPr>
              <p:cNvSpPr>
                <a:spLocks noRot="1" noChangeAspect="1" noMove="1" noResize="1" noEditPoints="1" noAdjustHandles="1" noChangeArrowheads="1" noChangeShapeType="1" noTextEdit="1"/>
              </p:cNvSpPr>
              <p:nvPr/>
            </p:nvSpPr>
            <p:spPr>
              <a:xfrm>
                <a:off x="8672465" y="2999760"/>
                <a:ext cx="824393" cy="866969"/>
              </a:xfrm>
              <a:prstGeom prst="rect">
                <a:avLst/>
              </a:prstGeom>
              <a:blipFill>
                <a:blip r:embed="rId1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75621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down)">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down)">
                                      <p:cBhvr>
                                        <p:cTn id="1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67" grpId="0"/>
      <p:bldP spid="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３．水平投射～１０円玉の実験</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5</a:t>
            </a:fld>
            <a:endParaRPr kumimoji="1" lang="ja-JP" altLang="en-US"/>
          </a:p>
        </p:txBody>
      </p:sp>
      <p:sp>
        <p:nvSpPr>
          <p:cNvPr id="17" name="正方形/長方形 16">
            <a:extLst>
              <a:ext uri="{FF2B5EF4-FFF2-40B4-BE49-F238E27FC236}">
                <a16:creationId xmlns:a16="http://schemas.microsoft.com/office/drawing/2014/main" id="{0C80549D-2149-4645-8620-22C0D741F813}"/>
              </a:ext>
            </a:extLst>
          </p:cNvPr>
          <p:cNvSpPr/>
          <p:nvPr/>
        </p:nvSpPr>
        <p:spPr>
          <a:xfrm>
            <a:off x="321446" y="2004870"/>
            <a:ext cx="11989180" cy="707886"/>
          </a:xfrm>
          <a:prstGeom prst="rect">
            <a:avLst/>
          </a:prstGeom>
        </p:spPr>
        <p:txBody>
          <a:bodyPr wrap="none">
            <a:spAutoFit/>
          </a:bodyPr>
          <a:lstStyle/>
          <a:p>
            <a:r>
              <a:rPr lang="ja-JP" altLang="en-US" sz="4000" dirty="0">
                <a:ea typeface="HG丸ｺﾞｼｯｸM-PRO" panose="020F0600000000000000" pitchFamily="50" charset="-128"/>
              </a:rPr>
              <a:t>④１０円玉が着地するときの</a:t>
            </a:r>
            <a:r>
              <a:rPr lang="ja-JP" altLang="en-US" sz="4000" b="1" dirty="0">
                <a:solidFill>
                  <a:srgbClr val="FF0000"/>
                </a:solidFill>
                <a:ea typeface="HG丸ｺﾞｼｯｸM-PRO" panose="020F0600000000000000" pitchFamily="50" charset="-128"/>
              </a:rPr>
              <a:t>音のずれ</a:t>
            </a:r>
            <a:r>
              <a:rPr lang="ja-JP" altLang="en-US" sz="4000" dirty="0">
                <a:ea typeface="HG丸ｺﾞｼｯｸM-PRO" panose="020F0600000000000000" pitchFamily="50" charset="-128"/>
              </a:rPr>
              <a:t>を観察する。</a:t>
            </a:r>
          </a:p>
        </p:txBody>
      </p:sp>
      <p:sp>
        <p:nvSpPr>
          <p:cNvPr id="18" name="正方形/長方形 17">
            <a:extLst>
              <a:ext uri="{FF2B5EF4-FFF2-40B4-BE49-F238E27FC236}">
                <a16:creationId xmlns:a16="http://schemas.microsoft.com/office/drawing/2014/main" id="{2491A085-808D-4E76-8242-D8981C907742}"/>
              </a:ext>
            </a:extLst>
          </p:cNvPr>
          <p:cNvSpPr/>
          <p:nvPr/>
        </p:nvSpPr>
        <p:spPr>
          <a:xfrm>
            <a:off x="4113981" y="4795846"/>
            <a:ext cx="2893901" cy="92462"/>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19" name="正方形/長方形 18">
            <a:extLst>
              <a:ext uri="{FF2B5EF4-FFF2-40B4-BE49-F238E27FC236}">
                <a16:creationId xmlns:a16="http://schemas.microsoft.com/office/drawing/2014/main" id="{F696C676-BAED-4709-A53C-0E031C96D12D}"/>
              </a:ext>
            </a:extLst>
          </p:cNvPr>
          <p:cNvSpPr/>
          <p:nvPr/>
        </p:nvSpPr>
        <p:spPr>
          <a:xfrm>
            <a:off x="5514701" y="3614833"/>
            <a:ext cx="92462" cy="1123917"/>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20" name="正方形/長方形 19">
            <a:extLst>
              <a:ext uri="{FF2B5EF4-FFF2-40B4-BE49-F238E27FC236}">
                <a16:creationId xmlns:a16="http://schemas.microsoft.com/office/drawing/2014/main" id="{E55F2841-591A-4044-AFA6-D34E3D49AE70}"/>
              </a:ext>
            </a:extLst>
          </p:cNvPr>
          <p:cNvSpPr/>
          <p:nvPr/>
        </p:nvSpPr>
        <p:spPr>
          <a:xfrm>
            <a:off x="4495150" y="4625566"/>
            <a:ext cx="964632" cy="13869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21" name="正方形/長方形 20">
            <a:extLst>
              <a:ext uri="{FF2B5EF4-FFF2-40B4-BE49-F238E27FC236}">
                <a16:creationId xmlns:a16="http://schemas.microsoft.com/office/drawing/2014/main" id="{A3EE67F9-05FE-460F-8787-BEFD0F5A3334}"/>
              </a:ext>
            </a:extLst>
          </p:cNvPr>
          <p:cNvSpPr/>
          <p:nvPr/>
        </p:nvSpPr>
        <p:spPr>
          <a:xfrm>
            <a:off x="5662082" y="4636844"/>
            <a:ext cx="964632" cy="13869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22" name="テキスト ボックス 21">
            <a:extLst>
              <a:ext uri="{FF2B5EF4-FFF2-40B4-BE49-F238E27FC236}">
                <a16:creationId xmlns:a16="http://schemas.microsoft.com/office/drawing/2014/main" id="{A4B41A6F-2BE3-48EE-B740-83C9B13B3C24}"/>
              </a:ext>
            </a:extLst>
          </p:cNvPr>
          <p:cNvSpPr txBox="1"/>
          <p:nvPr/>
        </p:nvSpPr>
        <p:spPr>
          <a:xfrm>
            <a:off x="4713555" y="2947564"/>
            <a:ext cx="1602293" cy="584775"/>
          </a:xfrm>
          <a:prstGeom prst="rect">
            <a:avLst/>
          </a:prstGeom>
          <a:solidFill>
            <a:srgbClr val="FF0000"/>
          </a:solidFill>
        </p:spPr>
        <p:txBody>
          <a:bodyPr wrap="square" rtlCol="0">
            <a:spAutoFit/>
          </a:bodyPr>
          <a:lstStyle/>
          <a:p>
            <a:pPr algn="ctr"/>
            <a:r>
              <a:rPr kumimoji="1" lang="ja-JP" altLang="en-US" sz="3200" dirty="0">
                <a:solidFill>
                  <a:schemeClr val="bg1"/>
                </a:solidFill>
                <a:ea typeface="HG丸ｺﾞｼｯｸM-PRO" panose="020F0600000000000000" pitchFamily="50" charset="-128"/>
              </a:rPr>
              <a:t>真正面</a:t>
            </a:r>
          </a:p>
        </p:txBody>
      </p:sp>
      <p:sp>
        <p:nvSpPr>
          <p:cNvPr id="23" name="正方形/長方形 22">
            <a:extLst>
              <a:ext uri="{FF2B5EF4-FFF2-40B4-BE49-F238E27FC236}">
                <a16:creationId xmlns:a16="http://schemas.microsoft.com/office/drawing/2014/main" id="{1C41900A-3536-4CAA-A7C7-3D81B8D74EA2}"/>
              </a:ext>
            </a:extLst>
          </p:cNvPr>
          <p:cNvSpPr/>
          <p:nvPr/>
        </p:nvSpPr>
        <p:spPr>
          <a:xfrm>
            <a:off x="321446" y="1179580"/>
            <a:ext cx="11469807" cy="707886"/>
          </a:xfrm>
          <a:prstGeom prst="rect">
            <a:avLst/>
          </a:prstGeom>
        </p:spPr>
        <p:txBody>
          <a:bodyPr wrap="none">
            <a:spAutoFit/>
          </a:bodyPr>
          <a:lstStyle/>
          <a:p>
            <a:r>
              <a:rPr lang="ja-JP" altLang="en-US" sz="4000" dirty="0">
                <a:ea typeface="HG丸ｺﾞｼｯｸM-PRO" panose="020F0600000000000000" pitchFamily="50" charset="-128"/>
              </a:rPr>
              <a:t>③１０円玉を２枚のせ、定規を横にひきはじく。</a:t>
            </a:r>
            <a:endParaRPr lang="en-US" altLang="ja-JP" sz="4000" dirty="0">
              <a:ea typeface="HG丸ｺﾞｼｯｸM-PRO" panose="020F0600000000000000" pitchFamily="50" charset="-128"/>
            </a:endParaRPr>
          </a:p>
        </p:txBody>
      </p:sp>
      <p:sp>
        <p:nvSpPr>
          <p:cNvPr id="24" name="正方形/長方形 23">
            <a:extLst>
              <a:ext uri="{FF2B5EF4-FFF2-40B4-BE49-F238E27FC236}">
                <a16:creationId xmlns:a16="http://schemas.microsoft.com/office/drawing/2014/main" id="{2DA725EA-F42F-4C51-B965-8399A88B1E7E}"/>
              </a:ext>
            </a:extLst>
          </p:cNvPr>
          <p:cNvSpPr/>
          <p:nvPr/>
        </p:nvSpPr>
        <p:spPr>
          <a:xfrm>
            <a:off x="3268878" y="3532339"/>
            <a:ext cx="1107996" cy="1200329"/>
          </a:xfrm>
          <a:prstGeom prst="rect">
            <a:avLst/>
          </a:prstGeom>
        </p:spPr>
        <p:txBody>
          <a:bodyPr wrap="none">
            <a:spAutoFit/>
          </a:bodyPr>
          <a:lstStyle/>
          <a:p>
            <a:r>
              <a:rPr lang="ja-JP" altLang="en-US" sz="7200" dirty="0">
                <a:ea typeface="HG丸ｺﾞｼｯｸM-PRO" panose="020F0600000000000000" pitchFamily="50" charset="-128"/>
              </a:rPr>
              <a:t>Ａ</a:t>
            </a:r>
            <a:endParaRPr lang="ja-JP" altLang="en-US" dirty="0">
              <a:ea typeface="HG丸ｺﾞｼｯｸM-PRO" panose="020F0600000000000000" pitchFamily="50" charset="-128"/>
            </a:endParaRPr>
          </a:p>
        </p:txBody>
      </p:sp>
      <p:sp>
        <p:nvSpPr>
          <p:cNvPr id="25" name="正方形/長方形 24">
            <a:extLst>
              <a:ext uri="{FF2B5EF4-FFF2-40B4-BE49-F238E27FC236}">
                <a16:creationId xmlns:a16="http://schemas.microsoft.com/office/drawing/2014/main" id="{9B97CACE-8A59-414F-BCEC-B5F1A962AB61}"/>
              </a:ext>
            </a:extLst>
          </p:cNvPr>
          <p:cNvSpPr/>
          <p:nvPr/>
        </p:nvSpPr>
        <p:spPr>
          <a:xfrm>
            <a:off x="7536078" y="3497623"/>
            <a:ext cx="1107996" cy="1200329"/>
          </a:xfrm>
          <a:prstGeom prst="rect">
            <a:avLst/>
          </a:prstGeom>
        </p:spPr>
        <p:txBody>
          <a:bodyPr wrap="none">
            <a:spAutoFit/>
          </a:bodyPr>
          <a:lstStyle/>
          <a:p>
            <a:r>
              <a:rPr lang="ja-JP" altLang="en-US" sz="7200" dirty="0">
                <a:ea typeface="HG丸ｺﾞｼｯｸM-PRO" panose="020F0600000000000000" pitchFamily="50" charset="-128"/>
              </a:rPr>
              <a:t>Ｂ</a:t>
            </a:r>
            <a:endParaRPr lang="ja-JP" altLang="en-US" dirty="0">
              <a:ea typeface="HG丸ｺﾞｼｯｸM-PRO" panose="020F0600000000000000" pitchFamily="50" charset="-128"/>
            </a:endParaRPr>
          </a:p>
        </p:txBody>
      </p:sp>
    </p:spTree>
    <p:extLst>
      <p:ext uri="{BB962C8B-B14F-4D97-AF65-F5344CB8AC3E}">
        <p14:creationId xmlns:p14="http://schemas.microsoft.com/office/powerpoint/2010/main" val="384238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33333E-6 4.44444E-6 L -0.09167 0.00138 " pathEditMode="relative" rAng="0" ptsTypes="AA">
                                      <p:cBhvr>
                                        <p:cTn id="6" dur="2000" fill="hold"/>
                                        <p:tgtEl>
                                          <p:spTgt spid="19"/>
                                        </p:tgtEl>
                                        <p:attrNameLst>
                                          <p:attrName>ppt_x</p:attrName>
                                          <p:attrName>ppt_y</p:attrName>
                                        </p:attrNameLst>
                                      </p:cBhvr>
                                      <p:rCtr x="-4583" y="69"/>
                                    </p:animMotion>
                                  </p:childTnLst>
                                </p:cTn>
                              </p:par>
                              <p:par>
                                <p:cTn id="7" presetID="42" presetClass="path" presetSubtype="0" accel="50000" decel="50000" fill="hold" grpId="0" nodeType="withEffect">
                                  <p:stCondLst>
                                    <p:cond delay="0"/>
                                  </p:stCondLst>
                                  <p:childTnLst>
                                    <p:animMotion origin="layout" path="M -2.08333E-7 1.48148E-6 L -0.09167 0.00139 " pathEditMode="relative" rAng="0" ptsTypes="AA">
                                      <p:cBhvr>
                                        <p:cTn id="8" dur="2000" fill="hold"/>
                                        <p:tgtEl>
                                          <p:spTgt spid="20"/>
                                        </p:tgtEl>
                                        <p:attrNameLst>
                                          <p:attrName>ppt_x</p:attrName>
                                          <p:attrName>ppt_y</p:attrName>
                                        </p:attrNameLst>
                                      </p:cBhvr>
                                      <p:rCtr x="-4583" y="69"/>
                                    </p:animMotion>
                                  </p:childTnLst>
                                </p:cTn>
                              </p:par>
                              <p:par>
                                <p:cTn id="9" presetID="42" presetClass="path" presetSubtype="0" accel="50000" decel="50000" fill="hold" grpId="0" nodeType="withEffect">
                                  <p:stCondLst>
                                    <p:cond delay="0"/>
                                  </p:stCondLst>
                                  <p:childTnLst>
                                    <p:animMotion origin="layout" path="M -3.33333E-6 1.11111E-6 L -0.09166 0.00139 " pathEditMode="relative" rAng="0" ptsTypes="AA">
                                      <p:cBhvr>
                                        <p:cTn id="10" dur="2000" fill="hold"/>
                                        <p:tgtEl>
                                          <p:spTgt spid="21"/>
                                        </p:tgtEl>
                                        <p:attrNameLst>
                                          <p:attrName>ppt_x</p:attrName>
                                          <p:attrName>ppt_y</p:attrName>
                                        </p:attrNameLst>
                                      </p:cBhvr>
                                      <p:rCtr x="-4583" y="69"/>
                                    </p:animMotion>
                                  </p:childTnLst>
                                </p:cTn>
                              </p:par>
                              <p:par>
                                <p:cTn id="11" presetID="42" presetClass="path" presetSubtype="0" accel="50000" decel="50000" fill="hold" grpId="0" nodeType="withEffect">
                                  <p:stCondLst>
                                    <p:cond delay="0"/>
                                  </p:stCondLst>
                                  <p:childTnLst>
                                    <p:animMotion origin="layout" path="M 3.33333E-6 4.44444E-6 L -0.09167 0.00138 " pathEditMode="relative" rAng="0" ptsTypes="AA">
                                      <p:cBhvr>
                                        <p:cTn id="12" dur="2000" fill="hold"/>
                                        <p:tgtEl>
                                          <p:spTgt spid="18"/>
                                        </p:tgtEl>
                                        <p:attrNameLst>
                                          <p:attrName>ppt_x</p:attrName>
                                          <p:attrName>ppt_y</p:attrName>
                                        </p:attrNameLst>
                                      </p:cBhvr>
                                      <p:rCtr x="-4583" y="69"/>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24000" fill="hold" grpId="1" nodeType="clickEffect">
                                  <p:stCondLst>
                                    <p:cond delay="0"/>
                                  </p:stCondLst>
                                  <p:childTnLst>
                                    <p:animMotion origin="layout" path="M -0.09167 0.00138 L 0.02916 -0.00047 " pathEditMode="relative" rAng="0" ptsTypes="AA">
                                      <p:cBhvr>
                                        <p:cTn id="16" dur="500" fill="hold"/>
                                        <p:tgtEl>
                                          <p:spTgt spid="19"/>
                                        </p:tgtEl>
                                        <p:attrNameLst>
                                          <p:attrName>ppt_x</p:attrName>
                                          <p:attrName>ppt_y</p:attrName>
                                        </p:attrNameLst>
                                      </p:cBhvr>
                                      <p:rCtr x="6042" y="-93"/>
                                    </p:animMotion>
                                  </p:childTnLst>
                                </p:cTn>
                              </p:par>
                              <p:par>
                                <p:cTn id="17" presetID="42" presetClass="path" presetSubtype="0" accel="24000" fill="hold" grpId="1" nodeType="withEffect">
                                  <p:stCondLst>
                                    <p:cond delay="0"/>
                                  </p:stCondLst>
                                  <p:childTnLst>
                                    <p:animMotion origin="layout" path="M -0.09166 0.00139 L 0.12917 0.00162 " pathEditMode="relative" rAng="0" ptsTypes="AA">
                                      <p:cBhvr>
                                        <p:cTn id="18" dur="500" fill="hold"/>
                                        <p:tgtEl>
                                          <p:spTgt spid="21"/>
                                        </p:tgtEl>
                                        <p:attrNameLst>
                                          <p:attrName>ppt_x</p:attrName>
                                          <p:attrName>ppt_y</p:attrName>
                                        </p:attrNameLst>
                                      </p:cBhvr>
                                      <p:rCtr x="11042" y="0"/>
                                    </p:animMotion>
                                  </p:childTnLst>
                                </p:cTn>
                              </p:par>
                              <p:par>
                                <p:cTn id="19" presetID="42" presetClass="path" presetSubtype="0" accel="24000" fill="hold" grpId="1" nodeType="withEffect">
                                  <p:stCondLst>
                                    <p:cond delay="0"/>
                                  </p:stCondLst>
                                  <p:childTnLst>
                                    <p:animMotion origin="layout" path="M -0.09167 0.00138 L 0.02916 -0.00047 " pathEditMode="relative" rAng="0" ptsTypes="AA">
                                      <p:cBhvr>
                                        <p:cTn id="20" dur="500" fill="hold"/>
                                        <p:tgtEl>
                                          <p:spTgt spid="18"/>
                                        </p:tgtEl>
                                        <p:attrNameLst>
                                          <p:attrName>ppt_x</p:attrName>
                                          <p:attrName>ppt_y</p:attrName>
                                        </p:attrNameLst>
                                      </p:cBhvr>
                                      <p:rCtr x="6042" y="-93"/>
                                    </p:animMotion>
                                  </p:childTnLst>
                                </p:cTn>
                              </p:par>
                            </p:childTnLst>
                          </p:cTn>
                        </p:par>
                        <p:par>
                          <p:cTn id="21" fill="hold">
                            <p:stCondLst>
                              <p:cond delay="500"/>
                            </p:stCondLst>
                            <p:childTnLst>
                              <p:par>
                                <p:cTn id="22" presetID="42" presetClass="path" presetSubtype="0" accel="23077" fill="hold" grpId="1" nodeType="afterEffect">
                                  <p:stCondLst>
                                    <p:cond delay="0"/>
                                  </p:stCondLst>
                                  <p:childTnLst>
                                    <p:animMotion origin="layout" path="M -0.09167 0.00139 L -0.09219 1.38009 " pathEditMode="relative" rAng="0" ptsTypes="AA">
                                      <p:cBhvr>
                                        <p:cTn id="23" dur="1300" fill="hold"/>
                                        <p:tgtEl>
                                          <p:spTgt spid="20"/>
                                        </p:tgtEl>
                                        <p:attrNameLst>
                                          <p:attrName>ppt_x</p:attrName>
                                          <p:attrName>ppt_y</p:attrName>
                                        </p:attrNameLst>
                                      </p:cBhvr>
                                      <p:rCtr x="-26" y="68935"/>
                                    </p:animMotion>
                                  </p:childTnLst>
                                </p:cTn>
                              </p:par>
                              <p:par>
                                <p:cTn id="24" presetID="0" presetClass="path" presetSubtype="0" accel="15000" fill="hold" grpId="2" nodeType="withEffect">
                                  <p:stCondLst>
                                    <p:cond delay="0"/>
                                  </p:stCondLst>
                                  <p:childTnLst>
                                    <p:animMotion origin="layout" path="M 0.12917 0.00162 C 0.17266 0.00995 0.33789 0.0868 0.4375 0.38495 C 0.49506 0.5919 0.52813 1.17338 0.54571 1.36944 " pathEditMode="relative" rAng="0" ptsTypes="AAA">
                                      <p:cBhvr>
                                        <p:cTn id="25" dur="1300" fill="hold"/>
                                        <p:tgtEl>
                                          <p:spTgt spid="21"/>
                                        </p:tgtEl>
                                        <p:attrNameLst>
                                          <p:attrName>ppt_x</p:attrName>
                                          <p:attrName>ppt_y</p:attrName>
                                        </p:attrNameLst>
                                      </p:cBhvr>
                                      <p:rCtr x="20820" y="68380"/>
                                    </p:animMotion>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19" grpId="1" animBg="1"/>
      <p:bldP spid="20" grpId="0" animBg="1"/>
      <p:bldP spid="20" grpId="1" animBg="1"/>
      <p:bldP spid="21" grpId="0" animBg="1"/>
      <p:bldP spid="21" grpId="1" animBg="1"/>
      <p:bldP spid="21" grpId="2" animBg="1"/>
      <p:bldP spid="24"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円弧 83">
            <a:extLst>
              <a:ext uri="{FF2B5EF4-FFF2-40B4-BE49-F238E27FC236}">
                <a16:creationId xmlns:a16="http://schemas.microsoft.com/office/drawing/2014/main" id="{E25CF5D1-72BE-4DC8-B228-FD655B065BAD}"/>
              </a:ext>
            </a:extLst>
          </p:cNvPr>
          <p:cNvSpPr/>
          <p:nvPr/>
        </p:nvSpPr>
        <p:spPr>
          <a:xfrm rot="19484399">
            <a:off x="5331464" y="3085985"/>
            <a:ext cx="8785163" cy="7270980"/>
          </a:xfrm>
          <a:prstGeom prst="arc">
            <a:avLst>
              <a:gd name="adj1" fmla="val 16200000"/>
              <a:gd name="adj2" fmla="val 1922580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HG丸ｺﾞｼｯｸM-PRO" panose="020F0600000000000000" pitchFamily="50" charset="-128"/>
            </a:endParaRPr>
          </a:p>
        </p:txBody>
      </p:sp>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５．平面内での落体の運動</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50</a:t>
            </a:fld>
            <a:endParaRPr kumimoji="1" lang="ja-JP" altLang="en-US"/>
          </a:p>
        </p:txBody>
      </p:sp>
      <p:cxnSp>
        <p:nvCxnSpPr>
          <p:cNvPr id="47" name="直線矢印コネクタ 46">
            <a:extLst>
              <a:ext uri="{FF2B5EF4-FFF2-40B4-BE49-F238E27FC236}">
                <a16:creationId xmlns:a16="http://schemas.microsoft.com/office/drawing/2014/main" id="{D44AFF8D-A52B-46CF-8461-D7A85DEA8245}"/>
              </a:ext>
            </a:extLst>
          </p:cNvPr>
          <p:cNvCxnSpPr>
            <a:cxnSpLocks/>
          </p:cNvCxnSpPr>
          <p:nvPr/>
        </p:nvCxnSpPr>
        <p:spPr>
          <a:xfrm flipV="1">
            <a:off x="7381617" y="3818002"/>
            <a:ext cx="4239226" cy="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2" name="円弧 51">
            <a:extLst>
              <a:ext uri="{FF2B5EF4-FFF2-40B4-BE49-F238E27FC236}">
                <a16:creationId xmlns:a16="http://schemas.microsoft.com/office/drawing/2014/main" id="{7C70EB42-D57D-49F7-BA24-9DD136EDA297}"/>
              </a:ext>
            </a:extLst>
          </p:cNvPr>
          <p:cNvSpPr/>
          <p:nvPr/>
        </p:nvSpPr>
        <p:spPr>
          <a:xfrm>
            <a:off x="7365250" y="3393218"/>
            <a:ext cx="700348" cy="849565"/>
          </a:xfrm>
          <a:prstGeom prst="arc">
            <a:avLst>
              <a:gd name="adj1" fmla="val 18465346"/>
              <a:gd name="adj2" fmla="val 0"/>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HG丸ｺﾞｼｯｸM-PRO" panose="020F0600000000000000" pitchFamily="50" charset="-128"/>
            </a:endParaRPr>
          </a:p>
        </p:txBody>
      </p:sp>
      <p:sp>
        <p:nvSpPr>
          <p:cNvPr id="53" name="正方形/長方形 52">
            <a:extLst>
              <a:ext uri="{FF2B5EF4-FFF2-40B4-BE49-F238E27FC236}">
                <a16:creationId xmlns:a16="http://schemas.microsoft.com/office/drawing/2014/main" id="{F74DF773-48FD-4674-B395-3509AF096B23}"/>
              </a:ext>
            </a:extLst>
          </p:cNvPr>
          <p:cNvSpPr/>
          <p:nvPr/>
        </p:nvSpPr>
        <p:spPr>
          <a:xfrm>
            <a:off x="8078128" y="3335287"/>
            <a:ext cx="909223" cy="523220"/>
          </a:xfrm>
          <a:prstGeom prst="rect">
            <a:avLst/>
          </a:prstGeom>
        </p:spPr>
        <p:txBody>
          <a:bodyPr wrap="none">
            <a:spAutoFit/>
          </a:bodyPr>
          <a:lstStyle/>
          <a:p>
            <a:r>
              <a:rPr lang="en-US" altLang="ja-JP" sz="2800" dirty="0">
                <a:ea typeface="HG丸ｺﾞｼｯｸM-PRO" panose="020F0600000000000000" pitchFamily="50" charset="-128"/>
              </a:rPr>
              <a:t>30°</a:t>
            </a:r>
            <a:endParaRPr lang="ja-JP" altLang="en-US" sz="2800" dirty="0">
              <a:ea typeface="HG丸ｺﾞｼｯｸM-PRO" panose="020F0600000000000000" pitchFamily="50" charset="-128"/>
            </a:endParaRPr>
          </a:p>
        </p:txBody>
      </p:sp>
      <p:sp>
        <p:nvSpPr>
          <p:cNvPr id="56" name="正方形/長方形 55">
            <a:extLst>
              <a:ext uri="{FF2B5EF4-FFF2-40B4-BE49-F238E27FC236}">
                <a16:creationId xmlns:a16="http://schemas.microsoft.com/office/drawing/2014/main" id="{FFE70EF9-51BF-4E5F-948A-FAFF7EA9A4DD}"/>
              </a:ext>
            </a:extLst>
          </p:cNvPr>
          <p:cNvSpPr/>
          <p:nvPr/>
        </p:nvSpPr>
        <p:spPr>
          <a:xfrm>
            <a:off x="7113308" y="3476344"/>
            <a:ext cx="415498" cy="369332"/>
          </a:xfrm>
          <a:prstGeom prst="rect">
            <a:avLst/>
          </a:prstGeom>
        </p:spPr>
        <p:txBody>
          <a:bodyPr wrap="square">
            <a:spAutoFit/>
          </a:bodyPr>
          <a:lstStyle/>
          <a:p>
            <a:r>
              <a:rPr lang="ja-JP" altLang="en-US" dirty="0">
                <a:solidFill>
                  <a:srgbClr val="000000"/>
                </a:solidFill>
                <a:latin typeface="HG丸ｺﾞｼｯｸM-PRO" panose="020F0600000000000000" pitchFamily="50" charset="-128"/>
                <a:ea typeface="HG丸ｺﾞｼｯｸM-PRO" panose="020F0600000000000000" pitchFamily="50" charset="-128"/>
              </a:rPr>
              <a:t>Ｏ</a:t>
            </a:r>
            <a:endParaRPr lang="ja-JP" altLang="en-US" dirty="0"/>
          </a:p>
        </p:txBody>
      </p:sp>
      <mc:AlternateContent xmlns:mc="http://schemas.openxmlformats.org/markup-compatibility/2006" xmlns:a14="http://schemas.microsoft.com/office/drawing/2010/main">
        <mc:Choice Requires="a14">
          <p:sp>
            <p:nvSpPr>
              <p:cNvPr id="60" name="正方形/長方形 59">
                <a:extLst>
                  <a:ext uri="{FF2B5EF4-FFF2-40B4-BE49-F238E27FC236}">
                    <a16:creationId xmlns:a16="http://schemas.microsoft.com/office/drawing/2014/main" id="{1C36CC12-9A54-4789-A720-53D87D4D1D5E}"/>
                  </a:ext>
                </a:extLst>
              </p:cNvPr>
              <p:cNvSpPr/>
              <p:nvPr/>
            </p:nvSpPr>
            <p:spPr>
              <a:xfrm>
                <a:off x="7338724" y="1134940"/>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𝒚</m:t>
                      </m:r>
                    </m:oMath>
                  </m:oMathPara>
                </a14:m>
                <a:endParaRPr lang="ja-JP" altLang="en-US" dirty="0">
                  <a:solidFill>
                    <a:schemeClr val="tx1"/>
                  </a:solidFill>
                </a:endParaRPr>
              </a:p>
            </p:txBody>
          </p:sp>
        </mc:Choice>
        <mc:Fallback xmlns="">
          <p:sp>
            <p:nvSpPr>
              <p:cNvPr id="60" name="正方形/長方形 59">
                <a:extLst>
                  <a:ext uri="{FF2B5EF4-FFF2-40B4-BE49-F238E27FC236}">
                    <a16:creationId xmlns:a16="http://schemas.microsoft.com/office/drawing/2014/main" id="{1C36CC12-9A54-4789-A720-53D87D4D1D5E}"/>
                  </a:ext>
                </a:extLst>
              </p:cNvPr>
              <p:cNvSpPr>
                <a:spLocks noRot="1" noChangeAspect="1" noMove="1" noResize="1" noEditPoints="1" noAdjustHandles="1" noChangeArrowheads="1" noChangeShapeType="1" noTextEdit="1"/>
              </p:cNvSpPr>
              <p:nvPr/>
            </p:nvSpPr>
            <p:spPr>
              <a:xfrm>
                <a:off x="7338724" y="1134940"/>
                <a:ext cx="375423" cy="369332"/>
              </a:xfrm>
              <a:prstGeom prst="rect">
                <a:avLst/>
              </a:prstGeom>
              <a:blipFill>
                <a:blip r:embed="rId2"/>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正方形/長方形 62">
                <a:extLst>
                  <a:ext uri="{FF2B5EF4-FFF2-40B4-BE49-F238E27FC236}">
                    <a16:creationId xmlns:a16="http://schemas.microsoft.com/office/drawing/2014/main" id="{02C0740F-97A3-4564-87F0-6EE709F78257}"/>
                  </a:ext>
                </a:extLst>
              </p:cNvPr>
              <p:cNvSpPr/>
              <p:nvPr/>
            </p:nvSpPr>
            <p:spPr>
              <a:xfrm>
                <a:off x="11299098" y="3428888"/>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𝒙</m:t>
                      </m:r>
                    </m:oMath>
                  </m:oMathPara>
                </a14:m>
                <a:endParaRPr lang="ja-JP" altLang="en-US" dirty="0">
                  <a:solidFill>
                    <a:schemeClr val="tx1"/>
                  </a:solidFill>
                </a:endParaRPr>
              </a:p>
            </p:txBody>
          </p:sp>
        </mc:Choice>
        <mc:Fallback xmlns="">
          <p:sp>
            <p:nvSpPr>
              <p:cNvPr id="63" name="正方形/長方形 62">
                <a:extLst>
                  <a:ext uri="{FF2B5EF4-FFF2-40B4-BE49-F238E27FC236}">
                    <a16:creationId xmlns:a16="http://schemas.microsoft.com/office/drawing/2014/main" id="{02C0740F-97A3-4564-87F0-6EE709F78257}"/>
                  </a:ext>
                </a:extLst>
              </p:cNvPr>
              <p:cNvSpPr>
                <a:spLocks noRot="1" noChangeAspect="1" noMove="1" noResize="1" noEditPoints="1" noAdjustHandles="1" noChangeArrowheads="1" noChangeShapeType="1" noTextEdit="1"/>
              </p:cNvSpPr>
              <p:nvPr/>
            </p:nvSpPr>
            <p:spPr>
              <a:xfrm>
                <a:off x="11299098" y="3428888"/>
                <a:ext cx="375423" cy="369332"/>
              </a:xfrm>
              <a:prstGeom prst="rect">
                <a:avLst/>
              </a:prstGeom>
              <a:blipFill>
                <a:blip r:embed="rId3"/>
                <a:stretch>
                  <a:fillRect/>
                </a:stretch>
              </a:blipFill>
            </p:spPr>
            <p:txBody>
              <a:bodyPr/>
              <a:lstStyle/>
              <a:p>
                <a:r>
                  <a:rPr lang="ja-JP" altLang="en-US">
                    <a:noFill/>
                  </a:rPr>
                  <a:t> </a:t>
                </a:r>
              </a:p>
            </p:txBody>
          </p:sp>
        </mc:Fallback>
      </mc:AlternateContent>
      <p:cxnSp>
        <p:nvCxnSpPr>
          <p:cNvPr id="69" name="直線矢印コネクタ 68">
            <a:extLst>
              <a:ext uri="{FF2B5EF4-FFF2-40B4-BE49-F238E27FC236}">
                <a16:creationId xmlns:a16="http://schemas.microsoft.com/office/drawing/2014/main" id="{076575D7-861D-4794-9B59-DB5350C750F2}"/>
              </a:ext>
            </a:extLst>
          </p:cNvPr>
          <p:cNvCxnSpPr>
            <a:cxnSpLocks/>
          </p:cNvCxnSpPr>
          <p:nvPr/>
        </p:nvCxnSpPr>
        <p:spPr>
          <a:xfrm flipV="1">
            <a:off x="7466519" y="4081788"/>
            <a:ext cx="3206402" cy="1"/>
          </a:xfrm>
          <a:prstGeom prst="straightConnector1">
            <a:avLst/>
          </a:prstGeom>
          <a:ln w="444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正方形/長方形 69">
                <a:extLst>
                  <a:ext uri="{FF2B5EF4-FFF2-40B4-BE49-F238E27FC236}">
                    <a16:creationId xmlns:a16="http://schemas.microsoft.com/office/drawing/2014/main" id="{3B457265-A475-4E84-AFAB-9FA456B739F3}"/>
                  </a:ext>
                </a:extLst>
              </p:cNvPr>
              <p:cNvSpPr/>
              <p:nvPr/>
            </p:nvSpPr>
            <p:spPr>
              <a:xfrm>
                <a:off x="8934889" y="3848117"/>
                <a:ext cx="428322" cy="461665"/>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𝑳</m:t>
                      </m:r>
                    </m:oMath>
                  </m:oMathPara>
                </a14:m>
                <a:endParaRPr lang="ja-JP" altLang="en-US" sz="2400" dirty="0">
                  <a:ea typeface="HG丸ｺﾞｼｯｸM-PRO" panose="020F0600000000000000" pitchFamily="50" charset="-128"/>
                </a:endParaRPr>
              </a:p>
            </p:txBody>
          </p:sp>
        </mc:Choice>
        <mc:Fallback xmlns="">
          <p:sp>
            <p:nvSpPr>
              <p:cNvPr id="70" name="正方形/長方形 69">
                <a:extLst>
                  <a:ext uri="{FF2B5EF4-FFF2-40B4-BE49-F238E27FC236}">
                    <a16:creationId xmlns:a16="http://schemas.microsoft.com/office/drawing/2014/main" id="{3B457265-A475-4E84-AFAB-9FA456B739F3}"/>
                  </a:ext>
                </a:extLst>
              </p:cNvPr>
              <p:cNvSpPr>
                <a:spLocks noRot="1" noChangeAspect="1" noMove="1" noResize="1" noEditPoints="1" noAdjustHandles="1" noChangeArrowheads="1" noChangeShapeType="1" noTextEdit="1"/>
              </p:cNvSpPr>
              <p:nvPr/>
            </p:nvSpPr>
            <p:spPr>
              <a:xfrm>
                <a:off x="8934889" y="3848117"/>
                <a:ext cx="428322" cy="461665"/>
              </a:xfrm>
              <a:prstGeom prst="rect">
                <a:avLst/>
              </a:prstGeom>
              <a:blipFill>
                <a:blip r:embed="rId4"/>
                <a:stretch>
                  <a:fillRect/>
                </a:stretch>
              </a:blipFill>
            </p:spPr>
            <p:txBody>
              <a:bodyPr/>
              <a:lstStyle/>
              <a:p>
                <a:r>
                  <a:rPr lang="ja-JP" altLang="en-US">
                    <a:noFill/>
                  </a:rPr>
                  <a:t> </a:t>
                </a:r>
              </a:p>
            </p:txBody>
          </p:sp>
        </mc:Fallback>
      </mc:AlternateContent>
      <p:cxnSp>
        <p:nvCxnSpPr>
          <p:cNvPr id="36" name="直線矢印コネクタ 35">
            <a:extLst>
              <a:ext uri="{FF2B5EF4-FFF2-40B4-BE49-F238E27FC236}">
                <a16:creationId xmlns:a16="http://schemas.microsoft.com/office/drawing/2014/main" id="{C7723181-678A-49AF-A473-CE1E5AC429CE}"/>
              </a:ext>
            </a:extLst>
          </p:cNvPr>
          <p:cNvCxnSpPr>
            <a:cxnSpLocks/>
          </p:cNvCxnSpPr>
          <p:nvPr/>
        </p:nvCxnSpPr>
        <p:spPr>
          <a:xfrm flipV="1">
            <a:off x="7511788" y="1472592"/>
            <a:ext cx="0" cy="2392766"/>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7" name="楕円 36">
            <a:extLst>
              <a:ext uri="{FF2B5EF4-FFF2-40B4-BE49-F238E27FC236}">
                <a16:creationId xmlns:a16="http://schemas.microsoft.com/office/drawing/2014/main" id="{3E5D32EB-035C-490F-98B8-C0AE3F573F63}"/>
              </a:ext>
            </a:extLst>
          </p:cNvPr>
          <p:cNvSpPr/>
          <p:nvPr/>
        </p:nvSpPr>
        <p:spPr>
          <a:xfrm>
            <a:off x="7400989" y="3707203"/>
            <a:ext cx="221597" cy="221597"/>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矢印コネクタ 37">
            <a:extLst>
              <a:ext uri="{FF2B5EF4-FFF2-40B4-BE49-F238E27FC236}">
                <a16:creationId xmlns:a16="http://schemas.microsoft.com/office/drawing/2014/main" id="{49952069-CAE3-44F6-8C15-D0A45DD6C126}"/>
              </a:ext>
            </a:extLst>
          </p:cNvPr>
          <p:cNvCxnSpPr>
            <a:cxnSpLocks/>
          </p:cNvCxnSpPr>
          <p:nvPr/>
        </p:nvCxnSpPr>
        <p:spPr>
          <a:xfrm flipV="1">
            <a:off x="7591436" y="3207359"/>
            <a:ext cx="802341" cy="5461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2DD5ECB8-45C9-4CBC-BA4C-6DA08A6A9C2A}"/>
              </a:ext>
            </a:extLst>
          </p:cNvPr>
          <p:cNvGrpSpPr/>
          <p:nvPr/>
        </p:nvGrpSpPr>
        <p:grpSpPr>
          <a:xfrm>
            <a:off x="10611695" y="1580881"/>
            <a:ext cx="299876" cy="299876"/>
            <a:chOff x="4515962" y="3677007"/>
            <a:chExt cx="479550" cy="479550"/>
          </a:xfrm>
        </p:grpSpPr>
        <p:sp>
          <p:nvSpPr>
            <p:cNvPr id="8" name="スマイル 7">
              <a:extLst>
                <a:ext uri="{FF2B5EF4-FFF2-40B4-BE49-F238E27FC236}">
                  <a16:creationId xmlns:a16="http://schemas.microsoft.com/office/drawing/2014/main" id="{A278A7F9-D456-4183-8BBD-88435BB6E0D5}"/>
                </a:ext>
              </a:extLst>
            </p:cNvPr>
            <p:cNvSpPr/>
            <p:nvPr/>
          </p:nvSpPr>
          <p:spPr>
            <a:xfrm>
              <a:off x="4515962" y="3677007"/>
              <a:ext cx="479550" cy="479550"/>
            </a:xfrm>
            <a:prstGeom prst="smileyFac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70E6EACA-B445-4DD5-8C38-BAE8F1872500}"/>
                </a:ext>
              </a:extLst>
            </p:cNvPr>
            <p:cNvGrpSpPr/>
            <p:nvPr/>
          </p:nvGrpSpPr>
          <p:grpSpPr>
            <a:xfrm>
              <a:off x="4576004" y="3766132"/>
              <a:ext cx="359466" cy="357314"/>
              <a:chOff x="3453867" y="3516978"/>
              <a:chExt cx="359466" cy="357314"/>
            </a:xfrm>
          </p:grpSpPr>
          <p:sp>
            <p:nvSpPr>
              <p:cNvPr id="9" name="楕円 8">
                <a:extLst>
                  <a:ext uri="{FF2B5EF4-FFF2-40B4-BE49-F238E27FC236}">
                    <a16:creationId xmlns:a16="http://schemas.microsoft.com/office/drawing/2014/main" id="{F9E2E21D-9B21-4B58-8D52-2BEEC98BD120}"/>
                  </a:ext>
                </a:extLst>
              </p:cNvPr>
              <p:cNvSpPr/>
              <p:nvPr/>
            </p:nvSpPr>
            <p:spPr>
              <a:xfrm>
                <a:off x="3453867" y="3520028"/>
                <a:ext cx="192617" cy="192617"/>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22537EEC-A5DE-45BF-8746-BA12EE37002A}"/>
                  </a:ext>
                </a:extLst>
              </p:cNvPr>
              <p:cNvSpPr/>
              <p:nvPr/>
            </p:nvSpPr>
            <p:spPr>
              <a:xfrm>
                <a:off x="3620716" y="3516978"/>
                <a:ext cx="192617" cy="192617"/>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9017900A-066C-4CA5-9400-AF0C4DCFB0AB}"/>
                  </a:ext>
                </a:extLst>
              </p:cNvPr>
              <p:cNvSpPr/>
              <p:nvPr/>
            </p:nvSpPr>
            <p:spPr>
              <a:xfrm>
                <a:off x="3494302" y="3596694"/>
                <a:ext cx="277598" cy="277598"/>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楕円 10">
              <a:extLst>
                <a:ext uri="{FF2B5EF4-FFF2-40B4-BE49-F238E27FC236}">
                  <a16:creationId xmlns:a16="http://schemas.microsoft.com/office/drawing/2014/main" id="{1825166E-3580-4E43-B7B8-CFC11258833D}"/>
                </a:ext>
              </a:extLst>
            </p:cNvPr>
            <p:cNvSpPr/>
            <p:nvPr/>
          </p:nvSpPr>
          <p:spPr>
            <a:xfrm>
              <a:off x="4645961" y="3862403"/>
              <a:ext cx="66372"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楕円 70">
              <a:extLst>
                <a:ext uri="{FF2B5EF4-FFF2-40B4-BE49-F238E27FC236}">
                  <a16:creationId xmlns:a16="http://schemas.microsoft.com/office/drawing/2014/main" id="{FD1BFCFC-8C45-49F0-9F3B-6C1617DACB32}"/>
                </a:ext>
              </a:extLst>
            </p:cNvPr>
            <p:cNvSpPr/>
            <p:nvPr/>
          </p:nvSpPr>
          <p:spPr>
            <a:xfrm>
              <a:off x="4814279" y="3862402"/>
              <a:ext cx="66372"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72" name="直線コネクタ 71">
            <a:extLst>
              <a:ext uri="{FF2B5EF4-FFF2-40B4-BE49-F238E27FC236}">
                <a16:creationId xmlns:a16="http://schemas.microsoft.com/office/drawing/2014/main" id="{AC4A1E64-FA98-446C-9B5B-7D16FCB2F676}"/>
              </a:ext>
            </a:extLst>
          </p:cNvPr>
          <p:cNvCxnSpPr>
            <a:cxnSpLocks/>
          </p:cNvCxnSpPr>
          <p:nvPr/>
        </p:nvCxnSpPr>
        <p:spPr>
          <a:xfrm flipV="1">
            <a:off x="8393777" y="1833887"/>
            <a:ext cx="2151710" cy="1373472"/>
          </a:xfrm>
          <a:prstGeom prst="line">
            <a:avLst/>
          </a:prstGeom>
          <a:ln w="158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561EBDBD-0B1F-4DC3-A876-3054981293B9}"/>
              </a:ext>
            </a:extLst>
          </p:cNvPr>
          <p:cNvCxnSpPr>
            <a:cxnSpLocks/>
          </p:cNvCxnSpPr>
          <p:nvPr/>
        </p:nvCxnSpPr>
        <p:spPr>
          <a:xfrm flipV="1">
            <a:off x="7614709" y="1513687"/>
            <a:ext cx="2793648" cy="2234743"/>
          </a:xfrm>
          <a:prstGeom prst="line">
            <a:avLst/>
          </a:prstGeom>
          <a:ln w="158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E31B9C01-7BD6-41F0-A56B-8AC08C8283ED}"/>
              </a:ext>
            </a:extLst>
          </p:cNvPr>
          <p:cNvCxnSpPr>
            <a:cxnSpLocks/>
          </p:cNvCxnSpPr>
          <p:nvPr/>
        </p:nvCxnSpPr>
        <p:spPr>
          <a:xfrm flipV="1">
            <a:off x="7623558" y="2279853"/>
            <a:ext cx="2921929" cy="1459144"/>
          </a:xfrm>
          <a:prstGeom prst="line">
            <a:avLst/>
          </a:prstGeom>
          <a:ln w="158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3BDC0D8F-B778-466B-A32A-1117A26509D6}"/>
              </a:ext>
            </a:extLst>
          </p:cNvPr>
          <p:cNvCxnSpPr>
            <a:cxnSpLocks/>
            <a:stCxn id="45" idx="4"/>
          </p:cNvCxnSpPr>
          <p:nvPr/>
        </p:nvCxnSpPr>
        <p:spPr>
          <a:xfrm>
            <a:off x="10761321" y="1860051"/>
            <a:ext cx="0" cy="1926547"/>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正方形/長方形 84">
                <a:extLst>
                  <a:ext uri="{FF2B5EF4-FFF2-40B4-BE49-F238E27FC236}">
                    <a16:creationId xmlns:a16="http://schemas.microsoft.com/office/drawing/2014/main" id="{2977A9DD-C665-492D-9DF9-F41AD6C3AD09}"/>
                  </a:ext>
                </a:extLst>
              </p:cNvPr>
              <p:cNvSpPr/>
              <p:nvPr/>
            </p:nvSpPr>
            <p:spPr>
              <a:xfrm>
                <a:off x="7959319" y="2831602"/>
                <a:ext cx="4859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b="1" i="1" smtClean="0">
                              <a:solidFill>
                                <a:srgbClr val="FF0000"/>
                              </a:solidFill>
                              <a:latin typeface="Cambria Math" panose="02040503050406030204" pitchFamily="18" charset="0"/>
                            </a:rPr>
                          </m:ctrlPr>
                        </m:sSubPr>
                        <m:e>
                          <m:r>
                            <a:rPr lang="en-US" altLang="ja-JP" b="1" i="1" smtClean="0">
                              <a:solidFill>
                                <a:srgbClr val="FF0000"/>
                              </a:solidFill>
                              <a:latin typeface="Cambria Math" panose="02040503050406030204" pitchFamily="18" charset="0"/>
                            </a:rPr>
                            <m:t>𝒗</m:t>
                          </m:r>
                        </m:e>
                        <m:sub>
                          <m:r>
                            <a:rPr lang="en-US" altLang="ja-JP" b="1" i="1" smtClean="0">
                              <a:solidFill>
                                <a:srgbClr val="FF0000"/>
                              </a:solidFill>
                              <a:latin typeface="Cambria Math" panose="02040503050406030204" pitchFamily="18" charset="0"/>
                            </a:rPr>
                            <m:t>𝟎</m:t>
                          </m:r>
                        </m:sub>
                      </m:sSub>
                    </m:oMath>
                  </m:oMathPara>
                </a14:m>
                <a:endParaRPr lang="en-US" altLang="ja-JP" b="1" dirty="0">
                  <a:solidFill>
                    <a:srgbClr val="FF0000"/>
                  </a:solidFill>
                </a:endParaRPr>
              </a:p>
            </p:txBody>
          </p:sp>
        </mc:Choice>
        <mc:Fallback xmlns="">
          <p:sp>
            <p:nvSpPr>
              <p:cNvPr id="85" name="正方形/長方形 84">
                <a:extLst>
                  <a:ext uri="{FF2B5EF4-FFF2-40B4-BE49-F238E27FC236}">
                    <a16:creationId xmlns:a16="http://schemas.microsoft.com/office/drawing/2014/main" id="{2977A9DD-C665-492D-9DF9-F41AD6C3AD09}"/>
                  </a:ext>
                </a:extLst>
              </p:cNvPr>
              <p:cNvSpPr>
                <a:spLocks noRot="1" noChangeAspect="1" noMove="1" noResize="1" noEditPoints="1" noAdjustHandles="1" noChangeArrowheads="1" noChangeShapeType="1" noTextEdit="1"/>
              </p:cNvSpPr>
              <p:nvPr/>
            </p:nvSpPr>
            <p:spPr>
              <a:xfrm>
                <a:off x="7959319" y="2831602"/>
                <a:ext cx="485967" cy="369332"/>
              </a:xfrm>
              <a:prstGeom prst="rect">
                <a:avLst/>
              </a:prstGeom>
              <a:blipFill>
                <a:blip r:embed="rId5"/>
                <a:stretch>
                  <a:fillRect/>
                </a:stretch>
              </a:blipFill>
            </p:spPr>
            <p:txBody>
              <a:bodyPr/>
              <a:lstStyle/>
              <a:p>
                <a:r>
                  <a:rPr lang="ja-JP" altLang="en-US">
                    <a:noFill/>
                  </a:rPr>
                  <a:t> </a:t>
                </a:r>
              </a:p>
            </p:txBody>
          </p:sp>
        </mc:Fallback>
      </mc:AlternateContent>
      <p:cxnSp>
        <p:nvCxnSpPr>
          <p:cNvPr id="86" name="直線矢印コネクタ 85">
            <a:extLst>
              <a:ext uri="{FF2B5EF4-FFF2-40B4-BE49-F238E27FC236}">
                <a16:creationId xmlns:a16="http://schemas.microsoft.com/office/drawing/2014/main" id="{1EF716E6-553E-4034-B5BF-838A7BBE85EF}"/>
              </a:ext>
            </a:extLst>
          </p:cNvPr>
          <p:cNvCxnSpPr>
            <a:cxnSpLocks/>
          </p:cNvCxnSpPr>
          <p:nvPr/>
        </p:nvCxnSpPr>
        <p:spPr>
          <a:xfrm flipV="1">
            <a:off x="11093646" y="1751830"/>
            <a:ext cx="1" cy="2046390"/>
          </a:xfrm>
          <a:prstGeom prst="straightConnector1">
            <a:avLst/>
          </a:prstGeom>
          <a:ln w="222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7" name="正方形/長方形 86">
                <a:extLst>
                  <a:ext uri="{FF2B5EF4-FFF2-40B4-BE49-F238E27FC236}">
                    <a16:creationId xmlns:a16="http://schemas.microsoft.com/office/drawing/2014/main" id="{67F227B6-26E9-4342-93CC-4A3010B22968}"/>
                  </a:ext>
                </a:extLst>
              </p:cNvPr>
              <p:cNvSpPr/>
              <p:nvPr/>
            </p:nvSpPr>
            <p:spPr>
              <a:xfrm>
                <a:off x="11126760" y="2531362"/>
                <a:ext cx="447558" cy="461665"/>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𝒉</m:t>
                      </m:r>
                    </m:oMath>
                  </m:oMathPara>
                </a14:m>
                <a:endParaRPr lang="ja-JP" altLang="en-US" sz="2400" dirty="0">
                  <a:ea typeface="HG丸ｺﾞｼｯｸM-PRO" panose="020F0600000000000000" pitchFamily="50" charset="-128"/>
                </a:endParaRPr>
              </a:p>
            </p:txBody>
          </p:sp>
        </mc:Choice>
        <mc:Fallback xmlns="">
          <p:sp>
            <p:nvSpPr>
              <p:cNvPr id="87" name="正方形/長方形 86">
                <a:extLst>
                  <a:ext uri="{FF2B5EF4-FFF2-40B4-BE49-F238E27FC236}">
                    <a16:creationId xmlns:a16="http://schemas.microsoft.com/office/drawing/2014/main" id="{67F227B6-26E9-4342-93CC-4A3010B22968}"/>
                  </a:ext>
                </a:extLst>
              </p:cNvPr>
              <p:cNvSpPr>
                <a:spLocks noRot="1" noChangeAspect="1" noMove="1" noResize="1" noEditPoints="1" noAdjustHandles="1" noChangeArrowheads="1" noChangeShapeType="1" noTextEdit="1"/>
              </p:cNvSpPr>
              <p:nvPr/>
            </p:nvSpPr>
            <p:spPr>
              <a:xfrm>
                <a:off x="11126760" y="2531362"/>
                <a:ext cx="447558" cy="461665"/>
              </a:xfrm>
              <a:prstGeom prst="rect">
                <a:avLst/>
              </a:prstGeom>
              <a:blipFill>
                <a:blip r:embed="rId6"/>
                <a:stretch>
                  <a:fillRect/>
                </a:stretch>
              </a:blipFill>
            </p:spPr>
            <p:txBody>
              <a:bodyPr/>
              <a:lstStyle/>
              <a:p>
                <a:r>
                  <a:rPr lang="ja-JP" altLang="en-US">
                    <a:noFill/>
                  </a:rPr>
                  <a:t> </a:t>
                </a:r>
              </a:p>
            </p:txBody>
          </p:sp>
        </mc:Fallback>
      </mc:AlternateContent>
      <p:sp>
        <p:nvSpPr>
          <p:cNvPr id="88" name="正方形/長方形 87">
            <a:extLst>
              <a:ext uri="{FF2B5EF4-FFF2-40B4-BE49-F238E27FC236}">
                <a16:creationId xmlns:a16="http://schemas.microsoft.com/office/drawing/2014/main" id="{5E97E7A5-7ABE-4F0E-BD85-09BCB036557A}"/>
              </a:ext>
            </a:extLst>
          </p:cNvPr>
          <p:cNvSpPr/>
          <p:nvPr/>
        </p:nvSpPr>
        <p:spPr>
          <a:xfrm>
            <a:off x="10590492" y="3903154"/>
            <a:ext cx="415498" cy="369332"/>
          </a:xfrm>
          <a:prstGeom prst="rect">
            <a:avLst/>
          </a:prstGeom>
        </p:spPr>
        <p:txBody>
          <a:bodyPr wrap="square">
            <a:spAutoFit/>
          </a:bodyPr>
          <a:lstStyle/>
          <a:p>
            <a:r>
              <a:rPr lang="en-US" altLang="ja-JP" dirty="0">
                <a:solidFill>
                  <a:srgbClr val="000000"/>
                </a:solidFill>
                <a:latin typeface="HG丸ｺﾞｼｯｸM-PRO" panose="020F0600000000000000" pitchFamily="50" charset="-128"/>
                <a:ea typeface="HG丸ｺﾞｼｯｸM-PRO" panose="020F0600000000000000" pitchFamily="50" charset="-128"/>
              </a:rPr>
              <a:t>A</a:t>
            </a:r>
            <a:endParaRPr lang="ja-JP" altLang="en-US" dirty="0"/>
          </a:p>
        </p:txBody>
      </p:sp>
      <p:sp>
        <p:nvSpPr>
          <p:cNvPr id="29" name="正方形/長方形 28">
            <a:extLst>
              <a:ext uri="{FF2B5EF4-FFF2-40B4-BE49-F238E27FC236}">
                <a16:creationId xmlns:a16="http://schemas.microsoft.com/office/drawing/2014/main" id="{52412FF5-BE0A-4195-B91A-B3E76EFE4EDE}"/>
              </a:ext>
            </a:extLst>
          </p:cNvPr>
          <p:cNvSpPr/>
          <p:nvPr/>
        </p:nvSpPr>
        <p:spPr>
          <a:xfrm>
            <a:off x="9323634" y="1186701"/>
            <a:ext cx="1107996"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①上の方</a:t>
            </a:r>
            <a:endParaRPr lang="ja-JP" altLang="en-US" dirty="0"/>
          </a:p>
        </p:txBody>
      </p:sp>
      <p:sp>
        <p:nvSpPr>
          <p:cNvPr id="30" name="正方形/長方形 29">
            <a:extLst>
              <a:ext uri="{FF2B5EF4-FFF2-40B4-BE49-F238E27FC236}">
                <a16:creationId xmlns:a16="http://schemas.microsoft.com/office/drawing/2014/main" id="{A9DD8B0A-9EC7-4B81-889C-0A4FE72E4668}"/>
              </a:ext>
            </a:extLst>
          </p:cNvPr>
          <p:cNvSpPr/>
          <p:nvPr/>
        </p:nvSpPr>
        <p:spPr>
          <a:xfrm>
            <a:off x="10287089" y="1264912"/>
            <a:ext cx="1800493"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　②落下開始点</a:t>
            </a:r>
            <a:endParaRPr lang="ja-JP" altLang="en-US" dirty="0"/>
          </a:p>
        </p:txBody>
      </p:sp>
      <p:sp>
        <p:nvSpPr>
          <p:cNvPr id="31" name="正方形/長方形 30">
            <a:extLst>
              <a:ext uri="{FF2B5EF4-FFF2-40B4-BE49-F238E27FC236}">
                <a16:creationId xmlns:a16="http://schemas.microsoft.com/office/drawing/2014/main" id="{612CFCF9-66CB-4C68-8CA2-67C42A539D0B}"/>
              </a:ext>
            </a:extLst>
          </p:cNvPr>
          <p:cNvSpPr/>
          <p:nvPr/>
        </p:nvSpPr>
        <p:spPr>
          <a:xfrm>
            <a:off x="9285759" y="2418722"/>
            <a:ext cx="1338828"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　③下の方</a:t>
            </a:r>
            <a:endParaRPr lang="ja-JP" altLang="en-US" dirty="0"/>
          </a:p>
        </p:txBody>
      </p:sp>
      <mc:AlternateContent xmlns:mc="http://schemas.openxmlformats.org/markup-compatibility/2006" xmlns:a14="http://schemas.microsoft.com/office/drawing/2010/main">
        <mc:Choice Requires="a14">
          <p:sp>
            <p:nvSpPr>
              <p:cNvPr id="32" name="正方形/長方形 31">
                <a:extLst>
                  <a:ext uri="{FF2B5EF4-FFF2-40B4-BE49-F238E27FC236}">
                    <a16:creationId xmlns:a16="http://schemas.microsoft.com/office/drawing/2014/main" id="{95C12098-5102-42D9-9CD2-EBC95602244A}"/>
                  </a:ext>
                </a:extLst>
              </p:cNvPr>
              <p:cNvSpPr/>
              <p:nvPr/>
            </p:nvSpPr>
            <p:spPr>
              <a:xfrm>
                <a:off x="414547" y="938024"/>
                <a:ext cx="6548519" cy="2246769"/>
              </a:xfrm>
              <a:prstGeom prst="rect">
                <a:avLst/>
              </a:prstGeom>
            </p:spPr>
            <p:txBody>
              <a:bodyPr wrap="square">
                <a:spAutoFit/>
              </a:bodyPr>
              <a:lstStyle/>
              <a:p>
                <a:pPr algn="just"/>
                <a:r>
                  <a:rPr lang="ja-JP" altLang="en-US" sz="2000" dirty="0">
                    <a:solidFill>
                      <a:srgbClr val="000000"/>
                    </a:solidFill>
                    <a:latin typeface="HG丸ｺﾞｼｯｸM-PRO" panose="020F0600000000000000" pitchFamily="50" charset="-128"/>
                    <a:ea typeface="HG丸ｺﾞｼｯｸM-PRO" panose="020F0600000000000000" pitchFamily="50" charset="-128"/>
                  </a:rPr>
                  <a:t>練習２　ある高さ</a:t>
                </a:r>
                <a14:m>
                  <m:oMath xmlns:m="http://schemas.openxmlformats.org/officeDocument/2006/math">
                    <m:r>
                      <a:rPr lang="en-US" altLang="ja-JP" sz="2000" b="1" i="1">
                        <a:solidFill>
                          <a:srgbClr val="FF0000"/>
                        </a:solidFill>
                        <a:latin typeface="Cambria Math" panose="02040503050406030204" pitchFamily="18" charset="0"/>
                      </a:rPr>
                      <m:t>𝒉</m:t>
                    </m:r>
                  </m:oMath>
                </a14:m>
                <a:r>
                  <a:rPr lang="ja-JP" altLang="en-US" sz="2000" dirty="0">
                    <a:solidFill>
                      <a:srgbClr val="000000"/>
                    </a:solidFill>
                    <a:latin typeface="HG丸ｺﾞｼｯｸM-PRO" panose="020F0600000000000000" pitchFamily="50" charset="-128"/>
                    <a:ea typeface="HG丸ｺﾞｼｯｸM-PRO" panose="020F0600000000000000" pitchFamily="50" charset="-128"/>
                  </a:rPr>
                  <a:t>から猿（モンキー）が、時刻</a:t>
                </a:r>
                <a14:m>
                  <m:oMath xmlns:m="http://schemas.openxmlformats.org/officeDocument/2006/math">
                    <m:r>
                      <a:rPr lang="en-US" altLang="ja-JP" sz="2000" b="1" i="1" smtClean="0">
                        <a:solidFill>
                          <a:srgbClr val="FF0000"/>
                        </a:solidFill>
                        <a:latin typeface="Cambria Math" panose="02040503050406030204" pitchFamily="18" charset="0"/>
                      </a:rPr>
                      <m:t>𝒕</m:t>
                    </m:r>
                  </m:oMath>
                </a14:m>
                <a:r>
                  <a:rPr lang="ja-JP" altLang="en-US" sz="2000" dirty="0">
                    <a:solidFill>
                      <a:srgbClr val="000000"/>
                    </a:solidFill>
                    <a:latin typeface="HG丸ｺﾞｼｯｸM-PRO" panose="020F0600000000000000" pitchFamily="50" charset="-128"/>
                    <a:ea typeface="HG丸ｺﾞｼｯｸM-PRO" panose="020F0600000000000000" pitchFamily="50" charset="-128"/>
                  </a:rPr>
                  <a:t>＝０に落ちた。（自由落下した。）</a:t>
                </a:r>
              </a:p>
              <a:p>
                <a:pPr algn="just"/>
                <a:r>
                  <a:rPr lang="ja-JP" altLang="en-US" sz="2000" dirty="0">
                    <a:latin typeface="HG丸ｺﾞｼｯｸM-PRO" panose="020F0600000000000000" pitchFamily="50" charset="-128"/>
                    <a:ea typeface="HG丸ｺﾞｼｯｸM-PRO" panose="020F0600000000000000" pitchFamily="50" charset="-128"/>
                  </a:rPr>
                  <a:t>（１）　</a:t>
                </a:r>
                <a:r>
                  <a:rPr lang="ja-JP" altLang="en-US" sz="2000" b="1" dirty="0">
                    <a:latin typeface="HG丸ｺﾞｼｯｸM-PRO" panose="020F0600000000000000" pitchFamily="50" charset="-128"/>
                    <a:ea typeface="HG丸ｺﾞｼｯｸM-PRO" panose="020F0600000000000000" pitchFamily="50" charset="-128"/>
                  </a:rPr>
                  <a:t>その瞬間（同時に）</a:t>
                </a:r>
                <a:r>
                  <a:rPr lang="ja-JP" altLang="en-US" sz="2000" dirty="0">
                    <a:latin typeface="HG丸ｺﾞｼｯｸM-PRO" panose="020F0600000000000000" pitchFamily="50" charset="-128"/>
                    <a:ea typeface="HG丸ｺﾞｼｯｸM-PRO" panose="020F0600000000000000" pitchFamily="50" charset="-128"/>
                  </a:rPr>
                  <a:t>、水平方向の距離</a:t>
                </a:r>
                <a14:m>
                  <m:oMath xmlns:m="http://schemas.openxmlformats.org/officeDocument/2006/math">
                    <m:r>
                      <a:rPr lang="en-US" altLang="ja-JP" sz="2000" b="1" i="1">
                        <a:solidFill>
                          <a:srgbClr val="FF0000"/>
                        </a:solidFill>
                        <a:latin typeface="Cambria Math" panose="02040503050406030204" pitchFamily="18" charset="0"/>
                      </a:rPr>
                      <m:t>𝑳</m:t>
                    </m:r>
                  </m:oMath>
                </a14:m>
                <a:r>
                  <a:rPr lang="ja-JP" altLang="en-US" sz="2000" dirty="0">
                    <a:latin typeface="HG丸ｺﾞｼｯｸM-PRO" panose="020F0600000000000000" pitchFamily="50" charset="-128"/>
                    <a:ea typeface="HG丸ｺﾞｼｯｸM-PRO" panose="020F0600000000000000" pitchFamily="50" charset="-128"/>
                  </a:rPr>
                  <a:t>だけ離れたところにいたハンターは、その猿を撃とうと（ハンティング）した。ハンターは、どの向きに撃てば当てることができるか。</a:t>
                </a:r>
              </a:p>
              <a:p>
                <a:pPr algn="just"/>
                <a:r>
                  <a:rPr lang="ja-JP" altLang="en-US" sz="2000" dirty="0">
                    <a:latin typeface="HG丸ｺﾞｼｯｸM-PRO" panose="020F0600000000000000" pitchFamily="50" charset="-128"/>
                    <a:ea typeface="HG丸ｺﾞｼｯｸM-PRO" panose="020F0600000000000000" pitchFamily="50" charset="-128"/>
                  </a:rPr>
                  <a:t>　①上の方　②落下開始点　③下の方</a:t>
                </a:r>
                <a:endParaRPr lang="ja-JP" altLang="en-US" sz="2000" dirty="0"/>
              </a:p>
            </p:txBody>
          </p:sp>
        </mc:Choice>
        <mc:Fallback xmlns="">
          <p:sp>
            <p:nvSpPr>
              <p:cNvPr id="32" name="正方形/長方形 31">
                <a:extLst>
                  <a:ext uri="{FF2B5EF4-FFF2-40B4-BE49-F238E27FC236}">
                    <a16:creationId xmlns:a16="http://schemas.microsoft.com/office/drawing/2014/main" id="{95C12098-5102-42D9-9CD2-EBC95602244A}"/>
                  </a:ext>
                </a:extLst>
              </p:cNvPr>
              <p:cNvSpPr>
                <a:spLocks noRot="1" noChangeAspect="1" noMove="1" noResize="1" noEditPoints="1" noAdjustHandles="1" noChangeArrowheads="1" noChangeShapeType="1" noTextEdit="1"/>
              </p:cNvSpPr>
              <p:nvPr/>
            </p:nvSpPr>
            <p:spPr>
              <a:xfrm>
                <a:off x="414547" y="938024"/>
                <a:ext cx="6548519" cy="2246769"/>
              </a:xfrm>
              <a:prstGeom prst="rect">
                <a:avLst/>
              </a:prstGeom>
              <a:blipFill>
                <a:blip r:embed="rId7"/>
                <a:stretch>
                  <a:fillRect l="-931" t="-2174" r="-1024" b="-326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正方形/長方形 32">
                <a:extLst>
                  <a:ext uri="{FF2B5EF4-FFF2-40B4-BE49-F238E27FC236}">
                    <a16:creationId xmlns:a16="http://schemas.microsoft.com/office/drawing/2014/main" id="{C539A289-BA62-4FD1-9FD8-6984479822B9}"/>
                  </a:ext>
                </a:extLst>
              </p:cNvPr>
              <p:cNvSpPr/>
              <p:nvPr/>
            </p:nvSpPr>
            <p:spPr>
              <a:xfrm>
                <a:off x="456992" y="3592897"/>
                <a:ext cx="6096000" cy="1015663"/>
              </a:xfrm>
              <a:prstGeom prst="rect">
                <a:avLst/>
              </a:prstGeom>
            </p:spPr>
            <p:txBody>
              <a:bodyPr>
                <a:spAutoFit/>
              </a:bodyPr>
              <a:lstStyle/>
              <a:p>
                <a:pPr algn="just"/>
                <a:r>
                  <a:rPr lang="ja-JP" altLang="en-US" sz="2000" dirty="0">
                    <a:solidFill>
                      <a:srgbClr val="000000"/>
                    </a:solidFill>
                    <a:latin typeface="HG丸ｺﾞｼｯｸM-PRO" panose="020F0600000000000000" pitchFamily="50" charset="-128"/>
                    <a:ea typeface="HG丸ｺﾞｼｯｸM-PRO" panose="020F0600000000000000" pitchFamily="50" charset="-128"/>
                  </a:rPr>
                  <a:t>（２）　ハンターが３０</a:t>
                </a:r>
                <a:r>
                  <a:rPr lang="en-US" altLang="ja-JP" sz="2000" dirty="0">
                    <a:solidFill>
                      <a:srgbClr val="000000"/>
                    </a:solidFill>
                    <a:latin typeface="HG丸ｺﾞｼｯｸM-PRO" panose="020F0600000000000000" pitchFamily="50" charset="-128"/>
                    <a:ea typeface="HG丸ｺﾞｼｯｸM-PRO" panose="020F0600000000000000" pitchFamily="50" charset="-128"/>
                  </a:rPr>
                  <a:t>°</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の角度の方向に初速度</a:t>
                </a:r>
                <a14:m>
                  <m:oMath xmlns:m="http://schemas.openxmlformats.org/officeDocument/2006/math">
                    <m:sSub>
                      <m:sSubPr>
                        <m:ctrlPr>
                          <a:rPr lang="en-US" altLang="ja-JP" sz="2000" i="1" smtClean="0">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𝑣</m:t>
                        </m:r>
                      </m:e>
                      <m:sub>
                        <m:r>
                          <a:rPr lang="en-US" altLang="ja-JP" sz="2000" i="1">
                            <a:solidFill>
                              <a:srgbClr val="FF0000"/>
                            </a:solidFill>
                            <a:latin typeface="Cambria Math" panose="02040503050406030204" pitchFamily="18" charset="0"/>
                          </a:rPr>
                          <m:t>0</m:t>
                        </m:r>
                      </m:sub>
                    </m:sSub>
                  </m:oMath>
                </a14:m>
                <a:r>
                  <a:rPr lang="ja-JP" altLang="en-US" sz="2000" dirty="0">
                    <a:solidFill>
                      <a:srgbClr val="000000"/>
                    </a:solidFill>
                    <a:latin typeface="HG丸ｺﾞｼｯｸM-PRO" panose="020F0600000000000000" pitchFamily="50" charset="-128"/>
                    <a:ea typeface="HG丸ｺﾞｼｯｸM-PRO" panose="020F0600000000000000" pitchFamily="50" charset="-128"/>
                  </a:rPr>
                  <a:t>で弾を撃ったところ、猿に命中した。猿に弾が命中するまでの時間</a:t>
                </a:r>
                <a14:m>
                  <m:oMath xmlns:m="http://schemas.openxmlformats.org/officeDocument/2006/math">
                    <m:r>
                      <a:rPr lang="en-US" altLang="ja-JP" sz="2000" i="1" smtClean="0">
                        <a:solidFill>
                          <a:srgbClr val="FF0000"/>
                        </a:solidFill>
                        <a:latin typeface="Cambria Math" panose="02040503050406030204" pitchFamily="18" charset="0"/>
                      </a:rPr>
                      <m:t>𝑡</m:t>
                    </m:r>
                  </m:oMath>
                </a14:m>
                <a:r>
                  <a:rPr lang="ja-JP" altLang="en-US" sz="2000" dirty="0">
                    <a:solidFill>
                      <a:srgbClr val="000000"/>
                    </a:solidFill>
                    <a:latin typeface="HG丸ｺﾞｼｯｸM-PRO" panose="020F0600000000000000" pitchFamily="50" charset="-128"/>
                    <a:ea typeface="HG丸ｺﾞｼｯｸM-PRO" panose="020F0600000000000000" pitchFamily="50" charset="-128"/>
                  </a:rPr>
                  <a:t>を</a:t>
                </a:r>
                <a14:m>
                  <m:oMath xmlns:m="http://schemas.openxmlformats.org/officeDocument/2006/math">
                    <m:sSub>
                      <m:sSubPr>
                        <m:ctrlPr>
                          <a:rPr lang="en-US" altLang="ja-JP" sz="2000" i="1">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𝑣</m:t>
                        </m:r>
                      </m:e>
                      <m:sub>
                        <m:r>
                          <a:rPr lang="en-US" altLang="ja-JP" sz="2000" i="1">
                            <a:solidFill>
                              <a:srgbClr val="FF0000"/>
                            </a:solidFill>
                            <a:latin typeface="Cambria Math" panose="02040503050406030204" pitchFamily="18" charset="0"/>
                          </a:rPr>
                          <m:t>0</m:t>
                        </m:r>
                      </m:sub>
                    </m:sSub>
                    <m:r>
                      <a:rPr lang="en-US" altLang="ja-JP" sz="2000" b="0" i="1" smtClean="0">
                        <a:solidFill>
                          <a:srgbClr val="FF0000"/>
                        </a:solidFill>
                        <a:latin typeface="Cambria Math" panose="02040503050406030204" pitchFamily="18" charset="0"/>
                      </a:rPr>
                      <m:t>,</m:t>
                    </m:r>
                    <m:r>
                      <a:rPr lang="en-US" altLang="ja-JP" sz="2000" b="0" i="1" smtClean="0">
                        <a:solidFill>
                          <a:srgbClr val="FF0000"/>
                        </a:solidFill>
                        <a:latin typeface="Cambria Math" panose="02040503050406030204" pitchFamily="18" charset="0"/>
                      </a:rPr>
                      <m:t>𝐿</m:t>
                    </m:r>
                  </m:oMath>
                </a14:m>
                <a:r>
                  <a:rPr lang="ja-JP" altLang="en-US" sz="2000" dirty="0">
                    <a:solidFill>
                      <a:srgbClr val="000000"/>
                    </a:solidFill>
                    <a:latin typeface="HG丸ｺﾞｼｯｸM-PRO" panose="020F0600000000000000" pitchFamily="50" charset="-128"/>
                    <a:ea typeface="HG丸ｺﾞｼｯｸM-PRO" panose="020F0600000000000000" pitchFamily="50" charset="-128"/>
                  </a:rPr>
                  <a:t>を用いて表しなさい。</a:t>
                </a:r>
              </a:p>
            </p:txBody>
          </p:sp>
        </mc:Choice>
        <mc:Fallback xmlns="">
          <p:sp>
            <p:nvSpPr>
              <p:cNvPr id="33" name="正方形/長方形 32">
                <a:extLst>
                  <a:ext uri="{FF2B5EF4-FFF2-40B4-BE49-F238E27FC236}">
                    <a16:creationId xmlns:a16="http://schemas.microsoft.com/office/drawing/2014/main" id="{C539A289-BA62-4FD1-9FD8-6984479822B9}"/>
                  </a:ext>
                </a:extLst>
              </p:cNvPr>
              <p:cNvSpPr>
                <a:spLocks noRot="1" noChangeAspect="1" noMove="1" noResize="1" noEditPoints="1" noAdjustHandles="1" noChangeArrowheads="1" noChangeShapeType="1" noTextEdit="1"/>
              </p:cNvSpPr>
              <p:nvPr/>
            </p:nvSpPr>
            <p:spPr>
              <a:xfrm>
                <a:off x="456992" y="3592897"/>
                <a:ext cx="6096000" cy="1015663"/>
              </a:xfrm>
              <a:prstGeom prst="rect">
                <a:avLst/>
              </a:prstGeom>
              <a:blipFill>
                <a:blip r:embed="rId8"/>
                <a:stretch>
                  <a:fillRect l="-1100" t="-4192" r="-1000" b="-838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9" name="正方形/長方形 88">
                <a:extLst>
                  <a:ext uri="{FF2B5EF4-FFF2-40B4-BE49-F238E27FC236}">
                    <a16:creationId xmlns:a16="http://schemas.microsoft.com/office/drawing/2014/main" id="{0761E63E-B8CB-4D3E-81BB-DEF3E0DA3C18}"/>
                  </a:ext>
                </a:extLst>
              </p:cNvPr>
              <p:cNvSpPr/>
              <p:nvPr/>
            </p:nvSpPr>
            <p:spPr>
              <a:xfrm>
                <a:off x="1494004" y="4887038"/>
                <a:ext cx="2380844" cy="9959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i="1" smtClean="0">
                          <a:solidFill>
                            <a:srgbClr val="FF0000"/>
                          </a:solidFill>
                          <a:latin typeface="Cambria Math" panose="02040503050406030204" pitchFamily="18" charset="0"/>
                        </a:rPr>
                        <m:t>𝐿</m:t>
                      </m:r>
                      <m:r>
                        <a:rPr lang="en-US" altLang="ja-JP" sz="2800" b="0" i="1" smtClean="0">
                          <a:solidFill>
                            <a:srgbClr val="FF0000"/>
                          </a:solidFill>
                          <a:latin typeface="Cambria Math" panose="02040503050406030204" pitchFamily="18" charset="0"/>
                        </a:rPr>
                        <m:t>=</m:t>
                      </m:r>
                      <m:sSub>
                        <m:sSubPr>
                          <m:ctrlPr>
                            <a:rPr lang="en-US" altLang="ja-JP" sz="2800" b="1" i="1">
                              <a:solidFill>
                                <a:srgbClr val="FF0000"/>
                              </a:solidFill>
                              <a:latin typeface="Cambria Math" panose="02040503050406030204" pitchFamily="18" charset="0"/>
                            </a:rPr>
                          </m:ctrlPr>
                        </m:sSubPr>
                        <m:e>
                          <m:f>
                            <m:fPr>
                              <m:ctrlPr>
                                <a:rPr lang="en-US" altLang="ja-JP" sz="2800" b="1" i="1">
                                  <a:solidFill>
                                    <a:srgbClr val="FF0000"/>
                                  </a:solidFill>
                                  <a:latin typeface="Cambria Math" panose="02040503050406030204" pitchFamily="18" charset="0"/>
                                </a:rPr>
                              </m:ctrlPr>
                            </m:fPr>
                            <m:num>
                              <m:rad>
                                <m:radPr>
                                  <m:degHide m:val="on"/>
                                  <m:ctrlPr>
                                    <a:rPr lang="en-US" altLang="ja-JP" sz="2800" b="1" i="1">
                                      <a:solidFill>
                                        <a:srgbClr val="FF0000"/>
                                      </a:solidFill>
                                      <a:latin typeface="Cambria Math" panose="02040503050406030204" pitchFamily="18" charset="0"/>
                                    </a:rPr>
                                  </m:ctrlPr>
                                </m:radPr>
                                <m:deg/>
                                <m:e>
                                  <m:r>
                                    <a:rPr lang="en-US" altLang="ja-JP" sz="2800" b="1" i="1">
                                      <a:solidFill>
                                        <a:srgbClr val="FF0000"/>
                                      </a:solidFill>
                                      <a:latin typeface="Cambria Math" panose="02040503050406030204" pitchFamily="18" charset="0"/>
                                    </a:rPr>
                                    <m:t>𝟑</m:t>
                                  </m:r>
                                </m:e>
                              </m:rad>
                            </m:num>
                            <m:den>
                              <m:r>
                                <a:rPr lang="en-US" altLang="ja-JP" sz="2800" b="1" i="1">
                                  <a:solidFill>
                                    <a:srgbClr val="FF0000"/>
                                  </a:solidFill>
                                  <a:latin typeface="Cambria Math" panose="02040503050406030204" pitchFamily="18" charset="0"/>
                                </a:rPr>
                                <m:t>𝟐</m:t>
                              </m:r>
                            </m:den>
                          </m:f>
                          <m:r>
                            <a:rPr lang="en-US" altLang="ja-JP" sz="2800" b="1" i="1">
                              <a:solidFill>
                                <a:srgbClr val="FF0000"/>
                              </a:solidFill>
                              <a:latin typeface="Cambria Math" panose="02040503050406030204" pitchFamily="18" charset="0"/>
                            </a:rPr>
                            <m:t>𝒗</m:t>
                          </m:r>
                        </m:e>
                        <m:sub>
                          <m:r>
                            <a:rPr lang="en-US" altLang="ja-JP" sz="2800" b="1" i="1">
                              <a:solidFill>
                                <a:srgbClr val="FF0000"/>
                              </a:solidFill>
                              <a:latin typeface="Cambria Math" panose="02040503050406030204" pitchFamily="18" charset="0"/>
                            </a:rPr>
                            <m:t>𝟎</m:t>
                          </m:r>
                        </m:sub>
                      </m:sSub>
                      <m:r>
                        <a:rPr lang="en-US" altLang="ja-JP" sz="2800" b="1" i="1" smtClean="0">
                          <a:solidFill>
                            <a:srgbClr val="FF0000"/>
                          </a:solidFill>
                          <a:latin typeface="Cambria Math" panose="02040503050406030204" pitchFamily="18" charset="0"/>
                        </a:rPr>
                        <m:t>𝒕</m:t>
                      </m:r>
                      <m:r>
                        <a:rPr lang="en-US" altLang="ja-JP" sz="2800" b="1" i="1" smtClean="0">
                          <a:solidFill>
                            <a:srgbClr val="FF0000"/>
                          </a:solidFill>
                          <a:latin typeface="Cambria Math" panose="02040503050406030204" pitchFamily="18" charset="0"/>
                          <a:ea typeface="Cambria Math" panose="02040503050406030204" pitchFamily="18" charset="0"/>
                        </a:rPr>
                        <m:t>→</m:t>
                      </m:r>
                    </m:oMath>
                  </m:oMathPara>
                </a14:m>
                <a:endParaRPr lang="ja-JP" altLang="en-US" sz="2800" dirty="0">
                  <a:solidFill>
                    <a:srgbClr val="FF0000"/>
                  </a:solidFill>
                  <a:ea typeface="HG丸ｺﾞｼｯｸM-PRO" panose="020F0600000000000000" pitchFamily="50" charset="-128"/>
                </a:endParaRPr>
              </a:p>
            </p:txBody>
          </p:sp>
        </mc:Choice>
        <mc:Fallback xmlns="">
          <p:sp>
            <p:nvSpPr>
              <p:cNvPr id="89" name="正方形/長方形 88">
                <a:extLst>
                  <a:ext uri="{FF2B5EF4-FFF2-40B4-BE49-F238E27FC236}">
                    <a16:creationId xmlns:a16="http://schemas.microsoft.com/office/drawing/2014/main" id="{0761E63E-B8CB-4D3E-81BB-DEF3E0DA3C18}"/>
                  </a:ext>
                </a:extLst>
              </p:cNvPr>
              <p:cNvSpPr>
                <a:spLocks noRot="1" noChangeAspect="1" noMove="1" noResize="1" noEditPoints="1" noAdjustHandles="1" noChangeArrowheads="1" noChangeShapeType="1" noTextEdit="1"/>
              </p:cNvSpPr>
              <p:nvPr/>
            </p:nvSpPr>
            <p:spPr>
              <a:xfrm>
                <a:off x="1494004" y="4887038"/>
                <a:ext cx="2380844" cy="995914"/>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0" name="正方形/長方形 89">
                <a:extLst>
                  <a:ext uri="{FF2B5EF4-FFF2-40B4-BE49-F238E27FC236}">
                    <a16:creationId xmlns:a16="http://schemas.microsoft.com/office/drawing/2014/main" id="{17866FC8-0630-42A1-96CB-18C639AF3D05}"/>
                  </a:ext>
                </a:extLst>
              </p:cNvPr>
              <p:cNvSpPr/>
              <p:nvPr/>
            </p:nvSpPr>
            <p:spPr>
              <a:xfrm>
                <a:off x="3833256" y="4983273"/>
                <a:ext cx="1721753" cy="10278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a:solidFill>
                            <a:srgbClr val="FF0000"/>
                          </a:solidFill>
                          <a:latin typeface="Cambria Math" panose="02040503050406030204" pitchFamily="18" charset="0"/>
                        </a:rPr>
                        <m:t>𝒕</m:t>
                      </m:r>
                      <m:r>
                        <a:rPr lang="en-US" altLang="ja-JP" sz="2800" b="1" i="1">
                          <a:solidFill>
                            <a:srgbClr val="FF0000"/>
                          </a:solidFill>
                          <a:latin typeface="Cambria Math" panose="02040503050406030204" pitchFamily="18" charset="0"/>
                        </a:rPr>
                        <m:t>=</m:t>
                      </m:r>
                      <m:f>
                        <m:fPr>
                          <m:ctrlPr>
                            <a:rPr lang="en-US" altLang="ja-JP" sz="2800" b="1" i="1">
                              <a:solidFill>
                                <a:srgbClr val="FF0000"/>
                              </a:solidFill>
                              <a:latin typeface="Cambria Math" panose="02040503050406030204" pitchFamily="18" charset="0"/>
                            </a:rPr>
                          </m:ctrlPr>
                        </m:fPr>
                        <m:num>
                          <m:r>
                            <a:rPr lang="en-US" altLang="ja-JP" sz="2800" b="1" i="1">
                              <a:solidFill>
                                <a:srgbClr val="FF0000"/>
                              </a:solidFill>
                              <a:latin typeface="Cambria Math" panose="02040503050406030204" pitchFamily="18" charset="0"/>
                            </a:rPr>
                            <m:t>𝟐</m:t>
                          </m:r>
                          <m:r>
                            <a:rPr lang="en-US" altLang="ja-JP" sz="2800" b="1" i="1">
                              <a:solidFill>
                                <a:srgbClr val="FF0000"/>
                              </a:solidFill>
                              <a:latin typeface="Cambria Math" panose="02040503050406030204" pitchFamily="18" charset="0"/>
                            </a:rPr>
                            <m:t>𝑳</m:t>
                          </m:r>
                        </m:num>
                        <m:den>
                          <m:rad>
                            <m:radPr>
                              <m:degHide m:val="on"/>
                              <m:ctrlPr>
                                <a:rPr lang="en-US" altLang="ja-JP" sz="2800" b="1" i="1">
                                  <a:solidFill>
                                    <a:srgbClr val="FF0000"/>
                                  </a:solidFill>
                                  <a:latin typeface="Cambria Math" panose="02040503050406030204" pitchFamily="18" charset="0"/>
                                </a:rPr>
                              </m:ctrlPr>
                            </m:radPr>
                            <m:deg/>
                            <m:e>
                              <m:r>
                                <a:rPr lang="en-US" altLang="ja-JP" sz="2800" b="1" i="1">
                                  <a:solidFill>
                                    <a:srgbClr val="FF0000"/>
                                  </a:solidFill>
                                  <a:latin typeface="Cambria Math" panose="02040503050406030204" pitchFamily="18" charset="0"/>
                                </a:rPr>
                                <m:t>𝟑</m:t>
                              </m:r>
                            </m:e>
                          </m:rad>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𝒗</m:t>
                              </m:r>
                            </m:e>
                            <m:sub>
                              <m:r>
                                <a:rPr lang="en-US" altLang="ja-JP" sz="2800" b="1" i="1">
                                  <a:solidFill>
                                    <a:srgbClr val="FF0000"/>
                                  </a:solidFill>
                                  <a:latin typeface="Cambria Math" panose="02040503050406030204" pitchFamily="18" charset="0"/>
                                </a:rPr>
                                <m:t>𝟎</m:t>
                              </m:r>
                            </m:sub>
                          </m:sSub>
                        </m:den>
                      </m:f>
                    </m:oMath>
                  </m:oMathPara>
                </a14:m>
                <a:endParaRPr lang="ja-JP" altLang="en-US" sz="2800" dirty="0">
                  <a:ea typeface="HG丸ｺﾞｼｯｸM-PRO" panose="020F0600000000000000" pitchFamily="50" charset="-128"/>
                </a:endParaRPr>
              </a:p>
            </p:txBody>
          </p:sp>
        </mc:Choice>
        <mc:Fallback xmlns="">
          <p:sp>
            <p:nvSpPr>
              <p:cNvPr id="90" name="正方形/長方形 89">
                <a:extLst>
                  <a:ext uri="{FF2B5EF4-FFF2-40B4-BE49-F238E27FC236}">
                    <a16:creationId xmlns:a16="http://schemas.microsoft.com/office/drawing/2014/main" id="{17866FC8-0630-42A1-96CB-18C639AF3D05}"/>
                  </a:ext>
                </a:extLst>
              </p:cNvPr>
              <p:cNvSpPr>
                <a:spLocks noRot="1" noChangeAspect="1" noMove="1" noResize="1" noEditPoints="1" noAdjustHandles="1" noChangeArrowheads="1" noChangeShapeType="1" noTextEdit="1"/>
              </p:cNvSpPr>
              <p:nvPr/>
            </p:nvSpPr>
            <p:spPr>
              <a:xfrm>
                <a:off x="3833256" y="4983273"/>
                <a:ext cx="1721753" cy="1027845"/>
              </a:xfrm>
              <a:prstGeom prst="rect">
                <a:avLst/>
              </a:prstGeom>
              <a:blipFill>
                <a:blip r:embed="rId10"/>
                <a:stretch>
                  <a:fillRect/>
                </a:stretch>
              </a:blipFill>
            </p:spPr>
            <p:txBody>
              <a:bodyPr/>
              <a:lstStyle/>
              <a:p>
                <a:r>
                  <a:rPr lang="ja-JP" altLang="en-US">
                    <a:noFill/>
                  </a:rPr>
                  <a:t> </a:t>
                </a:r>
              </a:p>
            </p:txBody>
          </p:sp>
        </mc:Fallback>
      </mc:AlternateContent>
      <p:cxnSp>
        <p:nvCxnSpPr>
          <p:cNvPr id="91" name="直線矢印コネクタ 90">
            <a:extLst>
              <a:ext uri="{FF2B5EF4-FFF2-40B4-BE49-F238E27FC236}">
                <a16:creationId xmlns:a16="http://schemas.microsoft.com/office/drawing/2014/main" id="{DD083FA5-06B1-4F42-9CAB-4D728BA64BAF}"/>
              </a:ext>
            </a:extLst>
          </p:cNvPr>
          <p:cNvCxnSpPr/>
          <p:nvPr/>
        </p:nvCxnSpPr>
        <p:spPr>
          <a:xfrm flipV="1">
            <a:off x="8825881" y="4932720"/>
            <a:ext cx="1605750" cy="1030636"/>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矢印コネクタ 91">
            <a:extLst>
              <a:ext uri="{FF2B5EF4-FFF2-40B4-BE49-F238E27FC236}">
                <a16:creationId xmlns:a16="http://schemas.microsoft.com/office/drawing/2014/main" id="{CBE1801E-5420-4427-AC57-77159E6E68CE}"/>
              </a:ext>
            </a:extLst>
          </p:cNvPr>
          <p:cNvCxnSpPr/>
          <p:nvPr/>
        </p:nvCxnSpPr>
        <p:spPr>
          <a:xfrm rot="5400000" flipH="1" flipV="1">
            <a:off x="9628756" y="5160480"/>
            <a:ext cx="0" cy="160574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a:extLst>
              <a:ext uri="{FF2B5EF4-FFF2-40B4-BE49-F238E27FC236}">
                <a16:creationId xmlns:a16="http://schemas.microsoft.com/office/drawing/2014/main" id="{996384CE-E2BC-430E-B96F-958CAD8C5136}"/>
              </a:ext>
            </a:extLst>
          </p:cNvPr>
          <p:cNvCxnSpPr/>
          <p:nvPr/>
        </p:nvCxnSpPr>
        <p:spPr>
          <a:xfrm flipV="1">
            <a:off x="8825878" y="4933445"/>
            <a:ext cx="0" cy="102991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矢印コネクタ 93">
            <a:extLst>
              <a:ext uri="{FF2B5EF4-FFF2-40B4-BE49-F238E27FC236}">
                <a16:creationId xmlns:a16="http://schemas.microsoft.com/office/drawing/2014/main" id="{5EFE60DE-2141-4548-9199-E95263D2C660}"/>
              </a:ext>
            </a:extLst>
          </p:cNvPr>
          <p:cNvCxnSpPr/>
          <p:nvPr/>
        </p:nvCxnSpPr>
        <p:spPr>
          <a:xfrm flipV="1">
            <a:off x="10415463" y="4932719"/>
            <a:ext cx="0" cy="1030637"/>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95" name="直線矢印コネクタ 94">
            <a:extLst>
              <a:ext uri="{FF2B5EF4-FFF2-40B4-BE49-F238E27FC236}">
                <a16:creationId xmlns:a16="http://schemas.microsoft.com/office/drawing/2014/main" id="{F176A7E1-365D-4AA3-A59E-B285C253200A}"/>
              </a:ext>
            </a:extLst>
          </p:cNvPr>
          <p:cNvCxnSpPr/>
          <p:nvPr/>
        </p:nvCxnSpPr>
        <p:spPr>
          <a:xfrm rot="5400000" flipH="1">
            <a:off x="9606594" y="4152008"/>
            <a:ext cx="0" cy="1561425"/>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6" name="正方形/長方形 95">
                <a:extLst>
                  <a:ext uri="{FF2B5EF4-FFF2-40B4-BE49-F238E27FC236}">
                    <a16:creationId xmlns:a16="http://schemas.microsoft.com/office/drawing/2014/main" id="{FE91405E-34FF-4BF9-91CF-394993520EBA}"/>
                  </a:ext>
                </a:extLst>
              </p:cNvPr>
              <p:cNvSpPr/>
              <p:nvPr/>
            </p:nvSpPr>
            <p:spPr>
              <a:xfrm>
                <a:off x="10332073" y="4565164"/>
                <a:ext cx="58535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smtClean="0">
                              <a:solidFill>
                                <a:srgbClr val="FF0000"/>
                              </a:solidFill>
                              <a:latin typeface="Cambria Math" panose="02040503050406030204" pitchFamily="18" charset="0"/>
                            </a:rPr>
                          </m:ctrlPr>
                        </m:sSubPr>
                        <m:e>
                          <m:r>
                            <a:rPr lang="en-US" altLang="ja-JP" sz="2400" b="1" i="1">
                              <a:solidFill>
                                <a:srgbClr val="FF0000"/>
                              </a:solidFill>
                              <a:latin typeface="Cambria Math" panose="02040503050406030204" pitchFamily="18" charset="0"/>
                            </a:rPr>
                            <m:t>𝒗</m:t>
                          </m:r>
                        </m:e>
                        <m:sub>
                          <m:r>
                            <a:rPr lang="en-US" altLang="ja-JP" sz="2400" b="1" i="1" smtClean="0">
                              <a:solidFill>
                                <a:srgbClr val="FF0000"/>
                              </a:solidFill>
                              <a:latin typeface="Cambria Math" panose="02040503050406030204" pitchFamily="18" charset="0"/>
                            </a:rPr>
                            <m:t>𝟎</m:t>
                          </m:r>
                        </m:sub>
                      </m:sSub>
                    </m:oMath>
                  </m:oMathPara>
                </a14:m>
                <a:endParaRPr lang="ja-JP" altLang="en-US" sz="2400" dirty="0">
                  <a:ea typeface="HG丸ｺﾞｼｯｸM-PRO" panose="020F0600000000000000" pitchFamily="50" charset="-128"/>
                </a:endParaRPr>
              </a:p>
            </p:txBody>
          </p:sp>
        </mc:Choice>
        <mc:Fallback xmlns="">
          <p:sp>
            <p:nvSpPr>
              <p:cNvPr id="96" name="正方形/長方形 95">
                <a:extLst>
                  <a:ext uri="{FF2B5EF4-FFF2-40B4-BE49-F238E27FC236}">
                    <a16:creationId xmlns:a16="http://schemas.microsoft.com/office/drawing/2014/main" id="{FE91405E-34FF-4BF9-91CF-394993520EBA}"/>
                  </a:ext>
                </a:extLst>
              </p:cNvPr>
              <p:cNvSpPr>
                <a:spLocks noRot="1" noChangeAspect="1" noMove="1" noResize="1" noEditPoints="1" noAdjustHandles="1" noChangeArrowheads="1" noChangeShapeType="1" noTextEdit="1"/>
              </p:cNvSpPr>
              <p:nvPr/>
            </p:nvSpPr>
            <p:spPr>
              <a:xfrm>
                <a:off x="10332073" y="4565164"/>
                <a:ext cx="585353" cy="461665"/>
              </a:xfrm>
              <a:prstGeom prst="rect">
                <a:avLst/>
              </a:prstGeom>
              <a:blipFill>
                <a:blip r:embed="rId11"/>
                <a:stretch>
                  <a:fillRect b="-131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7" name="正方形/長方形 96">
                <a:extLst>
                  <a:ext uri="{FF2B5EF4-FFF2-40B4-BE49-F238E27FC236}">
                    <a16:creationId xmlns:a16="http://schemas.microsoft.com/office/drawing/2014/main" id="{33CABDB2-7083-4BFB-B5C9-02F6AEEC2797}"/>
                  </a:ext>
                </a:extLst>
              </p:cNvPr>
              <p:cNvSpPr/>
              <p:nvPr/>
            </p:nvSpPr>
            <p:spPr>
              <a:xfrm>
                <a:off x="9527540" y="5448037"/>
                <a:ext cx="83067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rPr>
                        <m:t>𝟑𝟎</m:t>
                      </m:r>
                      <m:r>
                        <a:rPr lang="en-US" altLang="ja-JP" sz="2800" b="1" i="1" smtClean="0">
                          <a:solidFill>
                            <a:srgbClr val="FF0000"/>
                          </a:solidFill>
                          <a:latin typeface="Cambria Math" panose="02040503050406030204" pitchFamily="18" charset="0"/>
                          <a:ea typeface="Cambria Math" panose="02040503050406030204" pitchFamily="18" charset="0"/>
                        </a:rPr>
                        <m:t>°</m:t>
                      </m:r>
                    </m:oMath>
                  </m:oMathPara>
                </a14:m>
                <a:endParaRPr lang="ja-JP" altLang="en-US" sz="4400" dirty="0">
                  <a:ea typeface="HG丸ｺﾞｼｯｸM-PRO" panose="020F0600000000000000" pitchFamily="50" charset="-128"/>
                </a:endParaRPr>
              </a:p>
            </p:txBody>
          </p:sp>
        </mc:Choice>
        <mc:Fallback xmlns="">
          <p:sp>
            <p:nvSpPr>
              <p:cNvPr id="97" name="正方形/長方形 96">
                <a:extLst>
                  <a:ext uri="{FF2B5EF4-FFF2-40B4-BE49-F238E27FC236}">
                    <a16:creationId xmlns:a16="http://schemas.microsoft.com/office/drawing/2014/main" id="{33CABDB2-7083-4BFB-B5C9-02F6AEEC2797}"/>
                  </a:ext>
                </a:extLst>
              </p:cNvPr>
              <p:cNvSpPr>
                <a:spLocks noRot="1" noChangeAspect="1" noMove="1" noResize="1" noEditPoints="1" noAdjustHandles="1" noChangeArrowheads="1" noChangeShapeType="1" noTextEdit="1"/>
              </p:cNvSpPr>
              <p:nvPr/>
            </p:nvSpPr>
            <p:spPr>
              <a:xfrm>
                <a:off x="9527540" y="5448037"/>
                <a:ext cx="830677" cy="523220"/>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8" name="正方形/長方形 97">
                <a:extLst>
                  <a:ext uri="{FF2B5EF4-FFF2-40B4-BE49-F238E27FC236}">
                    <a16:creationId xmlns:a16="http://schemas.microsoft.com/office/drawing/2014/main" id="{AF9A83F3-22CF-416A-9E17-B45E2B1D67F9}"/>
                  </a:ext>
                </a:extLst>
              </p:cNvPr>
              <p:cNvSpPr/>
              <p:nvPr/>
            </p:nvSpPr>
            <p:spPr>
              <a:xfrm>
                <a:off x="10413860" y="5420312"/>
                <a:ext cx="1023101" cy="8669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smtClean="0">
                              <a:solidFill>
                                <a:srgbClr val="FF0000"/>
                              </a:solidFill>
                              <a:latin typeface="Cambria Math" panose="02040503050406030204" pitchFamily="18" charset="0"/>
                            </a:rPr>
                          </m:ctrlPr>
                        </m:sSubPr>
                        <m:e>
                          <m:f>
                            <m:fPr>
                              <m:ctrlPr>
                                <a:rPr lang="en-US" altLang="ja-JP" sz="2400" b="1" i="1" smtClean="0">
                                  <a:solidFill>
                                    <a:srgbClr val="FF0000"/>
                                  </a:solidFill>
                                  <a:latin typeface="Cambria Math" panose="02040503050406030204" pitchFamily="18" charset="0"/>
                                </a:rPr>
                              </m:ctrlPr>
                            </m:fPr>
                            <m:num>
                              <m:rad>
                                <m:radPr>
                                  <m:degHide m:val="on"/>
                                  <m:ctrlPr>
                                    <a:rPr lang="en-US" altLang="ja-JP" sz="2400" b="1" i="1" smtClean="0">
                                      <a:solidFill>
                                        <a:srgbClr val="FF0000"/>
                                      </a:solidFill>
                                      <a:latin typeface="Cambria Math" panose="02040503050406030204" pitchFamily="18" charset="0"/>
                                    </a:rPr>
                                  </m:ctrlPr>
                                </m:radPr>
                                <m:deg/>
                                <m:e>
                                  <m:r>
                                    <a:rPr lang="en-US" altLang="ja-JP" sz="2400" b="1" i="1" smtClean="0">
                                      <a:solidFill>
                                        <a:srgbClr val="FF0000"/>
                                      </a:solidFill>
                                      <a:latin typeface="Cambria Math" panose="02040503050406030204" pitchFamily="18" charset="0"/>
                                    </a:rPr>
                                    <m:t>𝟑</m:t>
                                  </m:r>
                                </m:e>
                              </m:rad>
                            </m:num>
                            <m:den>
                              <m:r>
                                <a:rPr lang="en-US" altLang="ja-JP" sz="2400" b="1" i="1" smtClean="0">
                                  <a:solidFill>
                                    <a:srgbClr val="FF0000"/>
                                  </a:solidFill>
                                  <a:latin typeface="Cambria Math" panose="02040503050406030204" pitchFamily="18" charset="0"/>
                                </a:rPr>
                                <m:t>𝟐</m:t>
                              </m:r>
                            </m:den>
                          </m:f>
                          <m:r>
                            <a:rPr lang="en-US" altLang="ja-JP" sz="2400" b="1" i="1">
                              <a:solidFill>
                                <a:srgbClr val="FF0000"/>
                              </a:solidFill>
                              <a:latin typeface="Cambria Math" panose="02040503050406030204" pitchFamily="18" charset="0"/>
                            </a:rPr>
                            <m:t>𝒗</m:t>
                          </m:r>
                        </m:e>
                        <m:sub>
                          <m:r>
                            <a:rPr lang="en-US" altLang="ja-JP" sz="2400" b="1" i="1" smtClean="0">
                              <a:solidFill>
                                <a:srgbClr val="FF0000"/>
                              </a:solidFill>
                              <a:latin typeface="Cambria Math" panose="02040503050406030204" pitchFamily="18" charset="0"/>
                            </a:rPr>
                            <m:t>𝟎</m:t>
                          </m:r>
                        </m:sub>
                      </m:sSub>
                    </m:oMath>
                  </m:oMathPara>
                </a14:m>
                <a:endParaRPr lang="ja-JP" altLang="en-US" sz="2400" dirty="0">
                  <a:ea typeface="HG丸ｺﾞｼｯｸM-PRO" panose="020F0600000000000000" pitchFamily="50" charset="-128"/>
                </a:endParaRPr>
              </a:p>
            </p:txBody>
          </p:sp>
        </mc:Choice>
        <mc:Fallback xmlns="">
          <p:sp>
            <p:nvSpPr>
              <p:cNvPr id="98" name="正方形/長方形 97">
                <a:extLst>
                  <a:ext uri="{FF2B5EF4-FFF2-40B4-BE49-F238E27FC236}">
                    <a16:creationId xmlns:a16="http://schemas.microsoft.com/office/drawing/2014/main" id="{AF9A83F3-22CF-416A-9E17-B45E2B1D67F9}"/>
                  </a:ext>
                </a:extLst>
              </p:cNvPr>
              <p:cNvSpPr>
                <a:spLocks noRot="1" noChangeAspect="1" noMove="1" noResize="1" noEditPoints="1" noAdjustHandles="1" noChangeArrowheads="1" noChangeShapeType="1" noTextEdit="1"/>
              </p:cNvSpPr>
              <p:nvPr/>
            </p:nvSpPr>
            <p:spPr>
              <a:xfrm>
                <a:off x="10413860" y="5420312"/>
                <a:ext cx="1023101" cy="866969"/>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9" name="正方形/長方形 98">
                <a:extLst>
                  <a:ext uri="{FF2B5EF4-FFF2-40B4-BE49-F238E27FC236}">
                    <a16:creationId xmlns:a16="http://schemas.microsoft.com/office/drawing/2014/main" id="{2FFD8800-D3FE-4AFC-A214-447D9DD42F30}"/>
                  </a:ext>
                </a:extLst>
              </p:cNvPr>
              <p:cNvSpPr/>
              <p:nvPr/>
            </p:nvSpPr>
            <p:spPr>
              <a:xfrm>
                <a:off x="7980182" y="4407353"/>
                <a:ext cx="820994"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smtClean="0">
                              <a:solidFill>
                                <a:srgbClr val="FF0000"/>
                              </a:solidFill>
                              <a:latin typeface="Cambria Math" panose="02040503050406030204" pitchFamily="18" charset="0"/>
                            </a:rPr>
                          </m:ctrlPr>
                        </m:sSubPr>
                        <m:e>
                          <m:f>
                            <m:fPr>
                              <m:ctrlPr>
                                <a:rPr lang="en-US" altLang="ja-JP" sz="2400" b="1" i="1" smtClean="0">
                                  <a:solidFill>
                                    <a:srgbClr val="FF0000"/>
                                  </a:solidFill>
                                  <a:latin typeface="Cambria Math" panose="02040503050406030204" pitchFamily="18" charset="0"/>
                                </a:rPr>
                              </m:ctrlPr>
                            </m:fPr>
                            <m:num>
                              <m:r>
                                <a:rPr lang="en-US" altLang="ja-JP" sz="2400" b="1" i="1" smtClean="0">
                                  <a:solidFill>
                                    <a:srgbClr val="FF0000"/>
                                  </a:solidFill>
                                  <a:latin typeface="Cambria Math" panose="02040503050406030204" pitchFamily="18" charset="0"/>
                                </a:rPr>
                                <m:t>𝟏</m:t>
                              </m:r>
                            </m:num>
                            <m:den>
                              <m:r>
                                <a:rPr lang="en-US" altLang="ja-JP" sz="2400" b="1" i="1" smtClean="0">
                                  <a:solidFill>
                                    <a:srgbClr val="FF0000"/>
                                  </a:solidFill>
                                  <a:latin typeface="Cambria Math" panose="02040503050406030204" pitchFamily="18" charset="0"/>
                                </a:rPr>
                                <m:t>𝟐</m:t>
                              </m:r>
                            </m:den>
                          </m:f>
                          <m:r>
                            <a:rPr lang="en-US" altLang="ja-JP" sz="2400" b="1" i="1">
                              <a:solidFill>
                                <a:srgbClr val="FF0000"/>
                              </a:solidFill>
                              <a:latin typeface="Cambria Math" panose="02040503050406030204" pitchFamily="18" charset="0"/>
                            </a:rPr>
                            <m:t>𝒗</m:t>
                          </m:r>
                        </m:e>
                        <m:sub>
                          <m:r>
                            <a:rPr lang="en-US" altLang="ja-JP" sz="2400" b="1" i="1" smtClean="0">
                              <a:solidFill>
                                <a:srgbClr val="FF0000"/>
                              </a:solidFill>
                              <a:latin typeface="Cambria Math" panose="02040503050406030204" pitchFamily="18" charset="0"/>
                            </a:rPr>
                            <m:t>𝟎</m:t>
                          </m:r>
                        </m:sub>
                      </m:sSub>
                    </m:oMath>
                  </m:oMathPara>
                </a14:m>
                <a:endParaRPr lang="ja-JP" altLang="en-US" sz="2400" dirty="0">
                  <a:ea typeface="HG丸ｺﾞｼｯｸM-PRO" panose="020F0600000000000000" pitchFamily="50" charset="-128"/>
                </a:endParaRPr>
              </a:p>
            </p:txBody>
          </p:sp>
        </mc:Choice>
        <mc:Fallback xmlns="">
          <p:sp>
            <p:nvSpPr>
              <p:cNvPr id="99" name="正方形/長方形 98">
                <a:extLst>
                  <a:ext uri="{FF2B5EF4-FFF2-40B4-BE49-F238E27FC236}">
                    <a16:creationId xmlns:a16="http://schemas.microsoft.com/office/drawing/2014/main" id="{2FFD8800-D3FE-4AFC-A214-447D9DD42F30}"/>
                  </a:ext>
                </a:extLst>
              </p:cNvPr>
              <p:cNvSpPr>
                <a:spLocks noRot="1" noChangeAspect="1" noMove="1" noResize="1" noEditPoints="1" noAdjustHandles="1" noChangeArrowheads="1" noChangeShapeType="1" noTextEdit="1"/>
              </p:cNvSpPr>
              <p:nvPr/>
            </p:nvSpPr>
            <p:spPr>
              <a:xfrm>
                <a:off x="7980182" y="4407353"/>
                <a:ext cx="820994" cy="783804"/>
              </a:xfrm>
              <a:prstGeom prst="rect">
                <a:avLst/>
              </a:prstGeom>
              <a:blipFill>
                <a:blip r:embed="rId14"/>
                <a:stretch>
                  <a:fillRect/>
                </a:stretch>
              </a:blipFill>
            </p:spPr>
            <p:txBody>
              <a:bodyPr/>
              <a:lstStyle/>
              <a:p>
                <a:r>
                  <a:rPr lang="ja-JP" altLang="en-US">
                    <a:noFill/>
                  </a:rPr>
                  <a:t> </a:t>
                </a:r>
              </a:p>
            </p:txBody>
          </p:sp>
        </mc:Fallback>
      </mc:AlternateContent>
      <p:sp>
        <p:nvSpPr>
          <p:cNvPr id="100" name="円弧 99">
            <a:extLst>
              <a:ext uri="{FF2B5EF4-FFF2-40B4-BE49-F238E27FC236}">
                <a16:creationId xmlns:a16="http://schemas.microsoft.com/office/drawing/2014/main" id="{BDE809DE-D068-4B8F-908F-799480E738C2}"/>
              </a:ext>
            </a:extLst>
          </p:cNvPr>
          <p:cNvSpPr/>
          <p:nvPr/>
        </p:nvSpPr>
        <p:spPr>
          <a:xfrm>
            <a:off x="8745317" y="5534731"/>
            <a:ext cx="700348" cy="849565"/>
          </a:xfrm>
          <a:prstGeom prst="arc">
            <a:avLst>
              <a:gd name="adj1" fmla="val 18465346"/>
              <a:gd name="adj2" fmla="val 0"/>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HG丸ｺﾞｼｯｸM-PRO" panose="020F0600000000000000" pitchFamily="50" charset="-128"/>
            </a:endParaRPr>
          </a:p>
        </p:txBody>
      </p:sp>
    </p:spTree>
    <p:extLst>
      <p:ext uri="{BB962C8B-B14F-4D97-AF65-F5344CB8AC3E}">
        <p14:creationId xmlns:p14="http://schemas.microsoft.com/office/powerpoint/2010/main" val="126581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wipe(down)">
                                      <p:cBhvr>
                                        <p:cTn id="12" dur="500"/>
                                        <p:tgtEl>
                                          <p:spTgt spid="8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wipe(down)">
                                      <p:cBhvr>
                                        <p:cTn id="15" dur="500"/>
                                        <p:tgtEl>
                                          <p:spTgt spid="8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2.29167E-6 -4.81481E-6 L 0.00039 0.1588 " pathEditMode="relative" rAng="0" ptsTypes="AA">
                                      <p:cBhvr>
                                        <p:cTn id="19" dur="2000" fill="hold"/>
                                        <p:tgtEl>
                                          <p:spTgt spid="12"/>
                                        </p:tgtEl>
                                        <p:attrNameLst>
                                          <p:attrName>ppt_x</p:attrName>
                                          <p:attrName>ppt_y</p:attrName>
                                        </p:attrNameLst>
                                      </p:cBhvr>
                                      <p:rCtr x="13" y="7940"/>
                                    </p:animMotion>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wipe(left)">
                                      <p:cBhvr>
                                        <p:cTn id="24" dur="500"/>
                                        <p:tgtEl>
                                          <p:spTgt spid="70"/>
                                        </p:tgtEl>
                                      </p:cBhvr>
                                    </p:animEffect>
                                  </p:childTnLst>
                                </p:cTn>
                              </p:par>
                              <p:par>
                                <p:cTn id="25" presetID="22" presetClass="entr" presetSubtype="8"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wipe(left)">
                                      <p:cBhvr>
                                        <p:cTn id="27" dur="500"/>
                                        <p:tgtEl>
                                          <p:spTgt spid="6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2">
                                            <p:txEl>
                                              <p:pRg st="1" end="1"/>
                                            </p:txEl>
                                          </p:spTgt>
                                        </p:tgtEl>
                                        <p:attrNameLst>
                                          <p:attrName>style.visibility</p:attrName>
                                        </p:attrNameLst>
                                      </p:cBhvr>
                                      <p:to>
                                        <p:strVal val="visible"/>
                                      </p:to>
                                    </p:set>
                                    <p:animEffect transition="in" filter="wipe(down)">
                                      <p:cBhvr>
                                        <p:cTn id="32" dur="500"/>
                                        <p:tgtEl>
                                          <p:spTgt spid="32">
                                            <p:txEl>
                                              <p:pRg st="1" end="1"/>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32">
                                            <p:txEl>
                                              <p:pRg st="2" end="2"/>
                                            </p:txEl>
                                          </p:spTgt>
                                        </p:tgtEl>
                                        <p:attrNameLst>
                                          <p:attrName>style.visibility</p:attrName>
                                        </p:attrNameLst>
                                      </p:cBhvr>
                                      <p:to>
                                        <p:strVal val="visible"/>
                                      </p:to>
                                    </p:set>
                                    <p:animEffect transition="in" filter="wipe(down)">
                                      <p:cBhvr>
                                        <p:cTn id="35" dur="500"/>
                                        <p:tgtEl>
                                          <p:spTgt spid="3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wipe(down)">
                                      <p:cBhvr>
                                        <p:cTn id="40" dur="500"/>
                                        <p:tgtEl>
                                          <p:spTgt spid="73"/>
                                        </p:tgtEl>
                                      </p:cBhvr>
                                    </p:animEffect>
                                  </p:childTnLst>
                                </p:cTn>
                              </p:par>
                              <p:par>
                                <p:cTn id="41" presetID="22" presetClass="entr" presetSubtype="4" fill="hold" nodeType="with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down)">
                                      <p:cBhvr>
                                        <p:cTn id="43" dur="500"/>
                                        <p:tgtEl>
                                          <p:spTgt spid="72"/>
                                        </p:tgtEl>
                                      </p:cBhvr>
                                    </p:animEffect>
                                  </p:childTnLst>
                                </p:cTn>
                              </p:par>
                              <p:par>
                                <p:cTn id="44" presetID="22" presetClass="entr" presetSubtype="4" fill="hold" nodeType="with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down)">
                                      <p:cBhvr>
                                        <p:cTn id="46" dur="500"/>
                                        <p:tgtEl>
                                          <p:spTgt spid="7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down)">
                                      <p:cBhvr>
                                        <p:cTn id="51" dur="500"/>
                                        <p:tgtEl>
                                          <p:spTgt spid="29"/>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down)">
                                      <p:cBhvr>
                                        <p:cTn id="54" dur="500"/>
                                        <p:tgtEl>
                                          <p:spTgt spid="30"/>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down)">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down)">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down)">
                                      <p:cBhvr>
                                        <p:cTn id="67" dur="500"/>
                                        <p:tgtEl>
                                          <p:spTgt spid="38"/>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down)">
                                      <p:cBhvr>
                                        <p:cTn id="70" dur="500"/>
                                        <p:tgtEl>
                                          <p:spTgt spid="52"/>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wipe(down)">
                                      <p:cBhvr>
                                        <p:cTn id="73" dur="500"/>
                                        <p:tgtEl>
                                          <p:spTgt spid="53"/>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wipe(down)">
                                      <p:cBhvr>
                                        <p:cTn id="76" dur="500"/>
                                        <p:tgtEl>
                                          <p:spTgt spid="8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91"/>
                                        </p:tgtEl>
                                        <p:attrNameLst>
                                          <p:attrName>style.visibility</p:attrName>
                                        </p:attrNameLst>
                                      </p:cBhvr>
                                      <p:to>
                                        <p:strVal val="visible"/>
                                      </p:to>
                                    </p:set>
                                    <p:animEffect transition="in" filter="wipe(down)">
                                      <p:cBhvr>
                                        <p:cTn id="81" dur="500"/>
                                        <p:tgtEl>
                                          <p:spTgt spid="91"/>
                                        </p:tgtEl>
                                      </p:cBhvr>
                                    </p:animEffect>
                                  </p:childTnLst>
                                </p:cTn>
                              </p:par>
                              <p:par>
                                <p:cTn id="82" presetID="22" presetClass="entr" presetSubtype="4" fill="hold" nodeType="withEffect">
                                  <p:stCondLst>
                                    <p:cond delay="0"/>
                                  </p:stCondLst>
                                  <p:childTnLst>
                                    <p:set>
                                      <p:cBhvr>
                                        <p:cTn id="83" dur="1" fill="hold">
                                          <p:stCondLst>
                                            <p:cond delay="0"/>
                                          </p:stCondLst>
                                        </p:cTn>
                                        <p:tgtEl>
                                          <p:spTgt spid="92"/>
                                        </p:tgtEl>
                                        <p:attrNameLst>
                                          <p:attrName>style.visibility</p:attrName>
                                        </p:attrNameLst>
                                      </p:cBhvr>
                                      <p:to>
                                        <p:strVal val="visible"/>
                                      </p:to>
                                    </p:set>
                                    <p:animEffect transition="in" filter="wipe(down)">
                                      <p:cBhvr>
                                        <p:cTn id="84" dur="500"/>
                                        <p:tgtEl>
                                          <p:spTgt spid="92"/>
                                        </p:tgtEl>
                                      </p:cBhvr>
                                    </p:animEffect>
                                  </p:childTnLst>
                                </p:cTn>
                              </p:par>
                              <p:par>
                                <p:cTn id="85" presetID="22" presetClass="entr" presetSubtype="4" fill="hold" nodeType="with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down)">
                                      <p:cBhvr>
                                        <p:cTn id="87" dur="500"/>
                                        <p:tgtEl>
                                          <p:spTgt spid="93"/>
                                        </p:tgtEl>
                                      </p:cBhvr>
                                    </p:animEffect>
                                  </p:childTnLst>
                                </p:cTn>
                              </p:par>
                              <p:par>
                                <p:cTn id="88" presetID="22" presetClass="entr" presetSubtype="4" fill="hold" nodeType="with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wipe(down)">
                                      <p:cBhvr>
                                        <p:cTn id="90" dur="500"/>
                                        <p:tgtEl>
                                          <p:spTgt spid="94"/>
                                        </p:tgtEl>
                                      </p:cBhvr>
                                    </p:animEffect>
                                  </p:childTnLst>
                                </p:cTn>
                              </p:par>
                              <p:par>
                                <p:cTn id="91" presetID="22" presetClass="entr" presetSubtype="4" fill="hold" nodeType="withEffect">
                                  <p:stCondLst>
                                    <p:cond delay="0"/>
                                  </p:stCondLst>
                                  <p:childTnLst>
                                    <p:set>
                                      <p:cBhvr>
                                        <p:cTn id="92" dur="1" fill="hold">
                                          <p:stCondLst>
                                            <p:cond delay="0"/>
                                          </p:stCondLst>
                                        </p:cTn>
                                        <p:tgtEl>
                                          <p:spTgt spid="95"/>
                                        </p:tgtEl>
                                        <p:attrNameLst>
                                          <p:attrName>style.visibility</p:attrName>
                                        </p:attrNameLst>
                                      </p:cBhvr>
                                      <p:to>
                                        <p:strVal val="visible"/>
                                      </p:to>
                                    </p:set>
                                    <p:animEffect transition="in" filter="wipe(down)">
                                      <p:cBhvr>
                                        <p:cTn id="93" dur="500"/>
                                        <p:tgtEl>
                                          <p:spTgt spid="95"/>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96"/>
                                        </p:tgtEl>
                                        <p:attrNameLst>
                                          <p:attrName>style.visibility</p:attrName>
                                        </p:attrNameLst>
                                      </p:cBhvr>
                                      <p:to>
                                        <p:strVal val="visible"/>
                                      </p:to>
                                    </p:set>
                                    <p:animEffect transition="in" filter="wipe(down)">
                                      <p:cBhvr>
                                        <p:cTn id="96" dur="500"/>
                                        <p:tgtEl>
                                          <p:spTgt spid="96"/>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97"/>
                                        </p:tgtEl>
                                        <p:attrNameLst>
                                          <p:attrName>style.visibility</p:attrName>
                                        </p:attrNameLst>
                                      </p:cBhvr>
                                      <p:to>
                                        <p:strVal val="visible"/>
                                      </p:to>
                                    </p:set>
                                    <p:animEffect transition="in" filter="wipe(down)">
                                      <p:cBhvr>
                                        <p:cTn id="99" dur="500"/>
                                        <p:tgtEl>
                                          <p:spTgt spid="97"/>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00"/>
                                        </p:tgtEl>
                                        <p:attrNameLst>
                                          <p:attrName>style.visibility</p:attrName>
                                        </p:attrNameLst>
                                      </p:cBhvr>
                                      <p:to>
                                        <p:strVal val="visible"/>
                                      </p:to>
                                    </p:set>
                                    <p:animEffect transition="in" filter="wipe(down)">
                                      <p:cBhvr>
                                        <p:cTn id="102" dur="500"/>
                                        <p:tgtEl>
                                          <p:spTgt spid="100"/>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wipe(down)">
                                      <p:cBhvr>
                                        <p:cTn id="107" dur="500"/>
                                        <p:tgtEl>
                                          <p:spTgt spid="99"/>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98"/>
                                        </p:tgtEl>
                                        <p:attrNameLst>
                                          <p:attrName>style.visibility</p:attrName>
                                        </p:attrNameLst>
                                      </p:cBhvr>
                                      <p:to>
                                        <p:strVal val="visible"/>
                                      </p:to>
                                    </p:set>
                                    <p:animEffect transition="in" filter="wipe(down)">
                                      <p:cBhvr>
                                        <p:cTn id="110" dur="500"/>
                                        <p:tgtEl>
                                          <p:spTgt spid="98"/>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89"/>
                                        </p:tgtEl>
                                        <p:attrNameLst>
                                          <p:attrName>style.visibility</p:attrName>
                                        </p:attrNameLst>
                                      </p:cBhvr>
                                      <p:to>
                                        <p:strVal val="visible"/>
                                      </p:to>
                                    </p:set>
                                    <p:animEffect transition="in" filter="wipe(down)">
                                      <p:cBhvr>
                                        <p:cTn id="115" dur="500"/>
                                        <p:tgtEl>
                                          <p:spTgt spid="89"/>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90"/>
                                        </p:tgtEl>
                                        <p:attrNameLst>
                                          <p:attrName>style.visibility</p:attrName>
                                        </p:attrNameLst>
                                      </p:cBhvr>
                                      <p:to>
                                        <p:strVal val="visible"/>
                                      </p:to>
                                    </p:set>
                                    <p:animEffect transition="in" filter="wipe(down)">
                                      <p:cBhvr>
                                        <p:cTn id="12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P spid="70" grpId="0" animBg="1"/>
      <p:bldP spid="85" grpId="0"/>
      <p:bldP spid="87" grpId="0" animBg="1"/>
      <p:bldP spid="29" grpId="0"/>
      <p:bldP spid="30" grpId="0"/>
      <p:bldP spid="31" grpId="0"/>
      <p:bldP spid="33" grpId="0"/>
      <p:bldP spid="89" grpId="0"/>
      <p:bldP spid="90" grpId="0"/>
      <p:bldP spid="96" grpId="0"/>
      <p:bldP spid="97" grpId="0"/>
      <p:bldP spid="98" grpId="0"/>
      <p:bldP spid="99" grpId="0"/>
      <p:bldP spid="10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円弧 83">
            <a:extLst>
              <a:ext uri="{FF2B5EF4-FFF2-40B4-BE49-F238E27FC236}">
                <a16:creationId xmlns:a16="http://schemas.microsoft.com/office/drawing/2014/main" id="{E25CF5D1-72BE-4DC8-B228-FD655B065BAD}"/>
              </a:ext>
            </a:extLst>
          </p:cNvPr>
          <p:cNvSpPr/>
          <p:nvPr/>
        </p:nvSpPr>
        <p:spPr>
          <a:xfrm rot="19484399">
            <a:off x="5331464" y="3085985"/>
            <a:ext cx="8785163" cy="7270980"/>
          </a:xfrm>
          <a:prstGeom prst="arc">
            <a:avLst>
              <a:gd name="adj1" fmla="val 16200000"/>
              <a:gd name="adj2" fmla="val 1922580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HG丸ｺﾞｼｯｸM-PRO" panose="020F0600000000000000" pitchFamily="50" charset="-128"/>
            </a:endParaRPr>
          </a:p>
        </p:txBody>
      </p:sp>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５．平面内での落体の運動</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51</a:t>
            </a:fld>
            <a:endParaRPr kumimoji="1" lang="ja-JP" altLang="en-US"/>
          </a:p>
        </p:txBody>
      </p:sp>
      <p:cxnSp>
        <p:nvCxnSpPr>
          <p:cNvPr id="47" name="直線矢印コネクタ 46">
            <a:extLst>
              <a:ext uri="{FF2B5EF4-FFF2-40B4-BE49-F238E27FC236}">
                <a16:creationId xmlns:a16="http://schemas.microsoft.com/office/drawing/2014/main" id="{D44AFF8D-A52B-46CF-8461-D7A85DEA8245}"/>
              </a:ext>
            </a:extLst>
          </p:cNvPr>
          <p:cNvCxnSpPr>
            <a:cxnSpLocks/>
          </p:cNvCxnSpPr>
          <p:nvPr/>
        </p:nvCxnSpPr>
        <p:spPr>
          <a:xfrm flipV="1">
            <a:off x="7381617" y="3818002"/>
            <a:ext cx="4239226" cy="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2" name="円弧 51">
            <a:extLst>
              <a:ext uri="{FF2B5EF4-FFF2-40B4-BE49-F238E27FC236}">
                <a16:creationId xmlns:a16="http://schemas.microsoft.com/office/drawing/2014/main" id="{7C70EB42-D57D-49F7-BA24-9DD136EDA297}"/>
              </a:ext>
            </a:extLst>
          </p:cNvPr>
          <p:cNvSpPr/>
          <p:nvPr/>
        </p:nvSpPr>
        <p:spPr>
          <a:xfrm>
            <a:off x="7365250" y="3393218"/>
            <a:ext cx="700348" cy="849565"/>
          </a:xfrm>
          <a:prstGeom prst="arc">
            <a:avLst>
              <a:gd name="adj1" fmla="val 18465346"/>
              <a:gd name="adj2" fmla="val 0"/>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HG丸ｺﾞｼｯｸM-PRO" panose="020F0600000000000000" pitchFamily="50" charset="-128"/>
            </a:endParaRPr>
          </a:p>
        </p:txBody>
      </p:sp>
      <p:sp>
        <p:nvSpPr>
          <p:cNvPr id="53" name="正方形/長方形 52">
            <a:extLst>
              <a:ext uri="{FF2B5EF4-FFF2-40B4-BE49-F238E27FC236}">
                <a16:creationId xmlns:a16="http://schemas.microsoft.com/office/drawing/2014/main" id="{F74DF773-48FD-4674-B395-3509AF096B23}"/>
              </a:ext>
            </a:extLst>
          </p:cNvPr>
          <p:cNvSpPr/>
          <p:nvPr/>
        </p:nvSpPr>
        <p:spPr>
          <a:xfrm>
            <a:off x="8078128" y="3335287"/>
            <a:ext cx="909223" cy="523220"/>
          </a:xfrm>
          <a:prstGeom prst="rect">
            <a:avLst/>
          </a:prstGeom>
        </p:spPr>
        <p:txBody>
          <a:bodyPr wrap="none">
            <a:spAutoFit/>
          </a:bodyPr>
          <a:lstStyle/>
          <a:p>
            <a:r>
              <a:rPr lang="en-US" altLang="ja-JP" sz="2800" dirty="0">
                <a:ea typeface="HG丸ｺﾞｼｯｸM-PRO" panose="020F0600000000000000" pitchFamily="50" charset="-128"/>
              </a:rPr>
              <a:t>30°</a:t>
            </a:r>
            <a:endParaRPr lang="ja-JP" altLang="en-US" sz="2800" dirty="0">
              <a:ea typeface="HG丸ｺﾞｼｯｸM-PRO" panose="020F0600000000000000" pitchFamily="50" charset="-128"/>
            </a:endParaRPr>
          </a:p>
        </p:txBody>
      </p:sp>
      <p:sp>
        <p:nvSpPr>
          <p:cNvPr id="56" name="正方形/長方形 55">
            <a:extLst>
              <a:ext uri="{FF2B5EF4-FFF2-40B4-BE49-F238E27FC236}">
                <a16:creationId xmlns:a16="http://schemas.microsoft.com/office/drawing/2014/main" id="{FFE70EF9-51BF-4E5F-948A-FAFF7EA9A4DD}"/>
              </a:ext>
            </a:extLst>
          </p:cNvPr>
          <p:cNvSpPr/>
          <p:nvPr/>
        </p:nvSpPr>
        <p:spPr>
          <a:xfrm>
            <a:off x="7113308" y="3476344"/>
            <a:ext cx="415498" cy="369332"/>
          </a:xfrm>
          <a:prstGeom prst="rect">
            <a:avLst/>
          </a:prstGeom>
        </p:spPr>
        <p:txBody>
          <a:bodyPr wrap="square">
            <a:spAutoFit/>
          </a:bodyPr>
          <a:lstStyle/>
          <a:p>
            <a:r>
              <a:rPr lang="ja-JP" altLang="en-US" dirty="0">
                <a:solidFill>
                  <a:srgbClr val="000000"/>
                </a:solidFill>
                <a:latin typeface="HG丸ｺﾞｼｯｸM-PRO" panose="020F0600000000000000" pitchFamily="50" charset="-128"/>
                <a:ea typeface="HG丸ｺﾞｼｯｸM-PRO" panose="020F0600000000000000" pitchFamily="50" charset="-128"/>
              </a:rPr>
              <a:t>Ｏ</a:t>
            </a:r>
            <a:endParaRPr lang="ja-JP" altLang="en-US" dirty="0"/>
          </a:p>
        </p:txBody>
      </p:sp>
      <mc:AlternateContent xmlns:mc="http://schemas.openxmlformats.org/markup-compatibility/2006" xmlns:a14="http://schemas.microsoft.com/office/drawing/2010/main">
        <mc:Choice Requires="a14">
          <p:sp>
            <p:nvSpPr>
              <p:cNvPr id="60" name="正方形/長方形 59">
                <a:extLst>
                  <a:ext uri="{FF2B5EF4-FFF2-40B4-BE49-F238E27FC236}">
                    <a16:creationId xmlns:a16="http://schemas.microsoft.com/office/drawing/2014/main" id="{1C36CC12-9A54-4789-A720-53D87D4D1D5E}"/>
                  </a:ext>
                </a:extLst>
              </p:cNvPr>
              <p:cNvSpPr/>
              <p:nvPr/>
            </p:nvSpPr>
            <p:spPr>
              <a:xfrm>
                <a:off x="7338724" y="1134940"/>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𝒚</m:t>
                      </m:r>
                    </m:oMath>
                  </m:oMathPara>
                </a14:m>
                <a:endParaRPr lang="ja-JP" altLang="en-US" dirty="0">
                  <a:solidFill>
                    <a:schemeClr val="tx1"/>
                  </a:solidFill>
                </a:endParaRPr>
              </a:p>
            </p:txBody>
          </p:sp>
        </mc:Choice>
        <mc:Fallback xmlns="">
          <p:sp>
            <p:nvSpPr>
              <p:cNvPr id="60" name="正方形/長方形 59">
                <a:extLst>
                  <a:ext uri="{FF2B5EF4-FFF2-40B4-BE49-F238E27FC236}">
                    <a16:creationId xmlns:a16="http://schemas.microsoft.com/office/drawing/2014/main" id="{1C36CC12-9A54-4789-A720-53D87D4D1D5E}"/>
                  </a:ext>
                </a:extLst>
              </p:cNvPr>
              <p:cNvSpPr>
                <a:spLocks noRot="1" noChangeAspect="1" noMove="1" noResize="1" noEditPoints="1" noAdjustHandles="1" noChangeArrowheads="1" noChangeShapeType="1" noTextEdit="1"/>
              </p:cNvSpPr>
              <p:nvPr/>
            </p:nvSpPr>
            <p:spPr>
              <a:xfrm>
                <a:off x="7338724" y="1134940"/>
                <a:ext cx="375423" cy="369332"/>
              </a:xfrm>
              <a:prstGeom prst="rect">
                <a:avLst/>
              </a:prstGeom>
              <a:blipFill>
                <a:blip r:embed="rId2"/>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正方形/長方形 62">
                <a:extLst>
                  <a:ext uri="{FF2B5EF4-FFF2-40B4-BE49-F238E27FC236}">
                    <a16:creationId xmlns:a16="http://schemas.microsoft.com/office/drawing/2014/main" id="{02C0740F-97A3-4564-87F0-6EE709F78257}"/>
                  </a:ext>
                </a:extLst>
              </p:cNvPr>
              <p:cNvSpPr/>
              <p:nvPr/>
            </p:nvSpPr>
            <p:spPr>
              <a:xfrm>
                <a:off x="11569865" y="3627361"/>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𝒙</m:t>
                      </m:r>
                    </m:oMath>
                  </m:oMathPara>
                </a14:m>
                <a:endParaRPr lang="ja-JP" altLang="en-US" dirty="0">
                  <a:solidFill>
                    <a:schemeClr val="tx1"/>
                  </a:solidFill>
                </a:endParaRPr>
              </a:p>
            </p:txBody>
          </p:sp>
        </mc:Choice>
        <mc:Fallback xmlns="">
          <p:sp>
            <p:nvSpPr>
              <p:cNvPr id="63" name="正方形/長方形 62">
                <a:extLst>
                  <a:ext uri="{FF2B5EF4-FFF2-40B4-BE49-F238E27FC236}">
                    <a16:creationId xmlns:a16="http://schemas.microsoft.com/office/drawing/2014/main" id="{02C0740F-97A3-4564-87F0-6EE709F78257}"/>
                  </a:ext>
                </a:extLst>
              </p:cNvPr>
              <p:cNvSpPr>
                <a:spLocks noRot="1" noChangeAspect="1" noMove="1" noResize="1" noEditPoints="1" noAdjustHandles="1" noChangeArrowheads="1" noChangeShapeType="1" noTextEdit="1"/>
              </p:cNvSpPr>
              <p:nvPr/>
            </p:nvSpPr>
            <p:spPr>
              <a:xfrm>
                <a:off x="11569865" y="3627361"/>
                <a:ext cx="375423" cy="369332"/>
              </a:xfrm>
              <a:prstGeom prst="rect">
                <a:avLst/>
              </a:prstGeom>
              <a:blipFill>
                <a:blip r:embed="rId3"/>
                <a:stretch>
                  <a:fillRect/>
                </a:stretch>
              </a:blipFill>
            </p:spPr>
            <p:txBody>
              <a:bodyPr/>
              <a:lstStyle/>
              <a:p>
                <a:r>
                  <a:rPr lang="ja-JP" altLang="en-US">
                    <a:noFill/>
                  </a:rPr>
                  <a:t> </a:t>
                </a:r>
              </a:p>
            </p:txBody>
          </p:sp>
        </mc:Fallback>
      </mc:AlternateContent>
      <p:cxnSp>
        <p:nvCxnSpPr>
          <p:cNvPr id="69" name="直線矢印コネクタ 68">
            <a:extLst>
              <a:ext uri="{FF2B5EF4-FFF2-40B4-BE49-F238E27FC236}">
                <a16:creationId xmlns:a16="http://schemas.microsoft.com/office/drawing/2014/main" id="{076575D7-861D-4794-9B59-DB5350C750F2}"/>
              </a:ext>
            </a:extLst>
          </p:cNvPr>
          <p:cNvCxnSpPr>
            <a:cxnSpLocks/>
          </p:cNvCxnSpPr>
          <p:nvPr/>
        </p:nvCxnSpPr>
        <p:spPr>
          <a:xfrm flipV="1">
            <a:off x="7466519" y="4081788"/>
            <a:ext cx="3206402" cy="1"/>
          </a:xfrm>
          <a:prstGeom prst="straightConnector1">
            <a:avLst/>
          </a:prstGeom>
          <a:ln w="444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正方形/長方形 69">
                <a:extLst>
                  <a:ext uri="{FF2B5EF4-FFF2-40B4-BE49-F238E27FC236}">
                    <a16:creationId xmlns:a16="http://schemas.microsoft.com/office/drawing/2014/main" id="{3B457265-A475-4E84-AFAB-9FA456B739F3}"/>
                  </a:ext>
                </a:extLst>
              </p:cNvPr>
              <p:cNvSpPr/>
              <p:nvPr/>
            </p:nvSpPr>
            <p:spPr>
              <a:xfrm>
                <a:off x="8934889" y="3848117"/>
                <a:ext cx="428322" cy="461665"/>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𝑳</m:t>
                      </m:r>
                    </m:oMath>
                  </m:oMathPara>
                </a14:m>
                <a:endParaRPr lang="ja-JP" altLang="en-US" sz="2400" dirty="0">
                  <a:ea typeface="HG丸ｺﾞｼｯｸM-PRO" panose="020F0600000000000000" pitchFamily="50" charset="-128"/>
                </a:endParaRPr>
              </a:p>
            </p:txBody>
          </p:sp>
        </mc:Choice>
        <mc:Fallback xmlns="">
          <p:sp>
            <p:nvSpPr>
              <p:cNvPr id="70" name="正方形/長方形 69">
                <a:extLst>
                  <a:ext uri="{FF2B5EF4-FFF2-40B4-BE49-F238E27FC236}">
                    <a16:creationId xmlns:a16="http://schemas.microsoft.com/office/drawing/2014/main" id="{3B457265-A475-4E84-AFAB-9FA456B739F3}"/>
                  </a:ext>
                </a:extLst>
              </p:cNvPr>
              <p:cNvSpPr>
                <a:spLocks noRot="1" noChangeAspect="1" noMove="1" noResize="1" noEditPoints="1" noAdjustHandles="1" noChangeArrowheads="1" noChangeShapeType="1" noTextEdit="1"/>
              </p:cNvSpPr>
              <p:nvPr/>
            </p:nvSpPr>
            <p:spPr>
              <a:xfrm>
                <a:off x="8934889" y="3848117"/>
                <a:ext cx="428322" cy="461665"/>
              </a:xfrm>
              <a:prstGeom prst="rect">
                <a:avLst/>
              </a:prstGeom>
              <a:blipFill>
                <a:blip r:embed="rId4"/>
                <a:stretch>
                  <a:fillRect/>
                </a:stretch>
              </a:blipFill>
            </p:spPr>
            <p:txBody>
              <a:bodyPr/>
              <a:lstStyle/>
              <a:p>
                <a:r>
                  <a:rPr lang="ja-JP" altLang="en-US">
                    <a:noFill/>
                  </a:rPr>
                  <a:t> </a:t>
                </a:r>
              </a:p>
            </p:txBody>
          </p:sp>
        </mc:Fallback>
      </mc:AlternateContent>
      <p:cxnSp>
        <p:nvCxnSpPr>
          <p:cNvPr id="36" name="直線矢印コネクタ 35">
            <a:extLst>
              <a:ext uri="{FF2B5EF4-FFF2-40B4-BE49-F238E27FC236}">
                <a16:creationId xmlns:a16="http://schemas.microsoft.com/office/drawing/2014/main" id="{C7723181-678A-49AF-A473-CE1E5AC429CE}"/>
              </a:ext>
            </a:extLst>
          </p:cNvPr>
          <p:cNvCxnSpPr>
            <a:cxnSpLocks/>
          </p:cNvCxnSpPr>
          <p:nvPr/>
        </p:nvCxnSpPr>
        <p:spPr>
          <a:xfrm flipV="1">
            <a:off x="7511788" y="1472592"/>
            <a:ext cx="0" cy="2392766"/>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7" name="楕円 36">
            <a:extLst>
              <a:ext uri="{FF2B5EF4-FFF2-40B4-BE49-F238E27FC236}">
                <a16:creationId xmlns:a16="http://schemas.microsoft.com/office/drawing/2014/main" id="{3E5D32EB-035C-490F-98B8-C0AE3F573F63}"/>
              </a:ext>
            </a:extLst>
          </p:cNvPr>
          <p:cNvSpPr/>
          <p:nvPr/>
        </p:nvSpPr>
        <p:spPr>
          <a:xfrm>
            <a:off x="7400989" y="3707203"/>
            <a:ext cx="221597" cy="221597"/>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矢印コネクタ 37">
            <a:extLst>
              <a:ext uri="{FF2B5EF4-FFF2-40B4-BE49-F238E27FC236}">
                <a16:creationId xmlns:a16="http://schemas.microsoft.com/office/drawing/2014/main" id="{49952069-CAE3-44F6-8C15-D0A45DD6C126}"/>
              </a:ext>
            </a:extLst>
          </p:cNvPr>
          <p:cNvCxnSpPr>
            <a:cxnSpLocks/>
          </p:cNvCxnSpPr>
          <p:nvPr/>
        </p:nvCxnSpPr>
        <p:spPr>
          <a:xfrm flipV="1">
            <a:off x="7591436" y="3207359"/>
            <a:ext cx="802341" cy="5461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2DD5ECB8-45C9-4CBC-BA4C-6DA08A6A9C2A}"/>
              </a:ext>
            </a:extLst>
          </p:cNvPr>
          <p:cNvGrpSpPr/>
          <p:nvPr/>
        </p:nvGrpSpPr>
        <p:grpSpPr>
          <a:xfrm>
            <a:off x="10611695" y="1580881"/>
            <a:ext cx="299876" cy="299876"/>
            <a:chOff x="4515962" y="3677007"/>
            <a:chExt cx="479550" cy="479550"/>
          </a:xfrm>
        </p:grpSpPr>
        <p:sp>
          <p:nvSpPr>
            <p:cNvPr id="8" name="スマイル 7">
              <a:extLst>
                <a:ext uri="{FF2B5EF4-FFF2-40B4-BE49-F238E27FC236}">
                  <a16:creationId xmlns:a16="http://schemas.microsoft.com/office/drawing/2014/main" id="{A278A7F9-D456-4183-8BBD-88435BB6E0D5}"/>
                </a:ext>
              </a:extLst>
            </p:cNvPr>
            <p:cNvSpPr/>
            <p:nvPr/>
          </p:nvSpPr>
          <p:spPr>
            <a:xfrm>
              <a:off x="4515962" y="3677007"/>
              <a:ext cx="479550" cy="479550"/>
            </a:xfrm>
            <a:prstGeom prst="smileyFac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70E6EACA-B445-4DD5-8C38-BAE8F1872500}"/>
                </a:ext>
              </a:extLst>
            </p:cNvPr>
            <p:cNvGrpSpPr/>
            <p:nvPr/>
          </p:nvGrpSpPr>
          <p:grpSpPr>
            <a:xfrm>
              <a:off x="4576004" y="3766132"/>
              <a:ext cx="359466" cy="357314"/>
              <a:chOff x="3453867" y="3516978"/>
              <a:chExt cx="359466" cy="357314"/>
            </a:xfrm>
          </p:grpSpPr>
          <p:sp>
            <p:nvSpPr>
              <p:cNvPr id="9" name="楕円 8">
                <a:extLst>
                  <a:ext uri="{FF2B5EF4-FFF2-40B4-BE49-F238E27FC236}">
                    <a16:creationId xmlns:a16="http://schemas.microsoft.com/office/drawing/2014/main" id="{F9E2E21D-9B21-4B58-8D52-2BEEC98BD120}"/>
                  </a:ext>
                </a:extLst>
              </p:cNvPr>
              <p:cNvSpPr/>
              <p:nvPr/>
            </p:nvSpPr>
            <p:spPr>
              <a:xfrm>
                <a:off x="3453867" y="3520028"/>
                <a:ext cx="192617" cy="192617"/>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22537EEC-A5DE-45BF-8746-BA12EE37002A}"/>
                  </a:ext>
                </a:extLst>
              </p:cNvPr>
              <p:cNvSpPr/>
              <p:nvPr/>
            </p:nvSpPr>
            <p:spPr>
              <a:xfrm>
                <a:off x="3620716" y="3516978"/>
                <a:ext cx="192617" cy="192617"/>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9017900A-066C-4CA5-9400-AF0C4DCFB0AB}"/>
                  </a:ext>
                </a:extLst>
              </p:cNvPr>
              <p:cNvSpPr/>
              <p:nvPr/>
            </p:nvSpPr>
            <p:spPr>
              <a:xfrm>
                <a:off x="3494302" y="3596694"/>
                <a:ext cx="277598" cy="277598"/>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楕円 10">
              <a:extLst>
                <a:ext uri="{FF2B5EF4-FFF2-40B4-BE49-F238E27FC236}">
                  <a16:creationId xmlns:a16="http://schemas.microsoft.com/office/drawing/2014/main" id="{1825166E-3580-4E43-B7B8-CFC11258833D}"/>
                </a:ext>
              </a:extLst>
            </p:cNvPr>
            <p:cNvSpPr/>
            <p:nvPr/>
          </p:nvSpPr>
          <p:spPr>
            <a:xfrm>
              <a:off x="4645961" y="3862403"/>
              <a:ext cx="66372"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楕円 70">
              <a:extLst>
                <a:ext uri="{FF2B5EF4-FFF2-40B4-BE49-F238E27FC236}">
                  <a16:creationId xmlns:a16="http://schemas.microsoft.com/office/drawing/2014/main" id="{FD1BFCFC-8C45-49F0-9F3B-6C1617DACB32}"/>
                </a:ext>
              </a:extLst>
            </p:cNvPr>
            <p:cNvSpPr/>
            <p:nvPr/>
          </p:nvSpPr>
          <p:spPr>
            <a:xfrm>
              <a:off x="4814279" y="3862402"/>
              <a:ext cx="66372"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72" name="直線コネクタ 71">
            <a:extLst>
              <a:ext uri="{FF2B5EF4-FFF2-40B4-BE49-F238E27FC236}">
                <a16:creationId xmlns:a16="http://schemas.microsoft.com/office/drawing/2014/main" id="{AC4A1E64-FA98-446C-9B5B-7D16FCB2F676}"/>
              </a:ext>
            </a:extLst>
          </p:cNvPr>
          <p:cNvCxnSpPr>
            <a:cxnSpLocks/>
          </p:cNvCxnSpPr>
          <p:nvPr/>
        </p:nvCxnSpPr>
        <p:spPr>
          <a:xfrm flipV="1">
            <a:off x="8393777" y="1833887"/>
            <a:ext cx="2151710" cy="1373472"/>
          </a:xfrm>
          <a:prstGeom prst="line">
            <a:avLst/>
          </a:prstGeom>
          <a:ln w="158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561EBDBD-0B1F-4DC3-A876-3054981293B9}"/>
              </a:ext>
            </a:extLst>
          </p:cNvPr>
          <p:cNvCxnSpPr>
            <a:cxnSpLocks/>
          </p:cNvCxnSpPr>
          <p:nvPr/>
        </p:nvCxnSpPr>
        <p:spPr>
          <a:xfrm flipV="1">
            <a:off x="7614709" y="1513687"/>
            <a:ext cx="2793648" cy="2234743"/>
          </a:xfrm>
          <a:prstGeom prst="line">
            <a:avLst/>
          </a:prstGeom>
          <a:ln w="158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E31B9C01-7BD6-41F0-A56B-8AC08C8283ED}"/>
              </a:ext>
            </a:extLst>
          </p:cNvPr>
          <p:cNvCxnSpPr>
            <a:cxnSpLocks/>
          </p:cNvCxnSpPr>
          <p:nvPr/>
        </p:nvCxnSpPr>
        <p:spPr>
          <a:xfrm flipV="1">
            <a:off x="7623558" y="2279853"/>
            <a:ext cx="2921929" cy="1459144"/>
          </a:xfrm>
          <a:prstGeom prst="line">
            <a:avLst/>
          </a:prstGeom>
          <a:ln w="158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3BDC0D8F-B778-466B-A32A-1117A26509D6}"/>
              </a:ext>
            </a:extLst>
          </p:cNvPr>
          <p:cNvCxnSpPr>
            <a:cxnSpLocks/>
            <a:stCxn id="45" idx="4"/>
          </p:cNvCxnSpPr>
          <p:nvPr/>
        </p:nvCxnSpPr>
        <p:spPr>
          <a:xfrm>
            <a:off x="10761321" y="1860051"/>
            <a:ext cx="0" cy="1926547"/>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76" name="グループ化 75">
            <a:extLst>
              <a:ext uri="{FF2B5EF4-FFF2-40B4-BE49-F238E27FC236}">
                <a16:creationId xmlns:a16="http://schemas.microsoft.com/office/drawing/2014/main" id="{D12863B2-F8E0-4390-BED7-14623281621A}"/>
              </a:ext>
            </a:extLst>
          </p:cNvPr>
          <p:cNvGrpSpPr/>
          <p:nvPr/>
        </p:nvGrpSpPr>
        <p:grpSpPr>
          <a:xfrm>
            <a:off x="10611695" y="2674177"/>
            <a:ext cx="299876" cy="299876"/>
            <a:chOff x="4515962" y="3677007"/>
            <a:chExt cx="479550" cy="479550"/>
          </a:xfrm>
        </p:grpSpPr>
        <p:sp>
          <p:nvSpPr>
            <p:cNvPr id="77" name="スマイル 76">
              <a:extLst>
                <a:ext uri="{FF2B5EF4-FFF2-40B4-BE49-F238E27FC236}">
                  <a16:creationId xmlns:a16="http://schemas.microsoft.com/office/drawing/2014/main" id="{2EBFAF17-3040-43FF-8FE1-2BAA729034CA}"/>
                </a:ext>
              </a:extLst>
            </p:cNvPr>
            <p:cNvSpPr/>
            <p:nvPr/>
          </p:nvSpPr>
          <p:spPr>
            <a:xfrm>
              <a:off x="4515962" y="3677007"/>
              <a:ext cx="479550" cy="479550"/>
            </a:xfrm>
            <a:prstGeom prst="smileyFac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8" name="グループ化 77">
              <a:extLst>
                <a:ext uri="{FF2B5EF4-FFF2-40B4-BE49-F238E27FC236}">
                  <a16:creationId xmlns:a16="http://schemas.microsoft.com/office/drawing/2014/main" id="{8A5EBDEC-AF47-46C4-B4DC-5F1132CEC924}"/>
                </a:ext>
              </a:extLst>
            </p:cNvPr>
            <p:cNvGrpSpPr/>
            <p:nvPr/>
          </p:nvGrpSpPr>
          <p:grpSpPr>
            <a:xfrm>
              <a:off x="4576004" y="3766132"/>
              <a:ext cx="359466" cy="357314"/>
              <a:chOff x="3453867" y="3516978"/>
              <a:chExt cx="359466" cy="357314"/>
            </a:xfrm>
          </p:grpSpPr>
          <p:sp>
            <p:nvSpPr>
              <p:cNvPr id="81" name="楕円 80">
                <a:extLst>
                  <a:ext uri="{FF2B5EF4-FFF2-40B4-BE49-F238E27FC236}">
                    <a16:creationId xmlns:a16="http://schemas.microsoft.com/office/drawing/2014/main" id="{7065A051-F016-4E78-A692-1F4A0786F3E8}"/>
                  </a:ext>
                </a:extLst>
              </p:cNvPr>
              <p:cNvSpPr/>
              <p:nvPr/>
            </p:nvSpPr>
            <p:spPr>
              <a:xfrm>
                <a:off x="3453867" y="3520028"/>
                <a:ext cx="192617" cy="192617"/>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楕円 81">
                <a:extLst>
                  <a:ext uri="{FF2B5EF4-FFF2-40B4-BE49-F238E27FC236}">
                    <a16:creationId xmlns:a16="http://schemas.microsoft.com/office/drawing/2014/main" id="{F80EBF7F-F636-45F9-A301-465CD6A5EF17}"/>
                  </a:ext>
                </a:extLst>
              </p:cNvPr>
              <p:cNvSpPr/>
              <p:nvPr/>
            </p:nvSpPr>
            <p:spPr>
              <a:xfrm>
                <a:off x="3620716" y="3516978"/>
                <a:ext cx="192617" cy="192617"/>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楕円 82">
                <a:extLst>
                  <a:ext uri="{FF2B5EF4-FFF2-40B4-BE49-F238E27FC236}">
                    <a16:creationId xmlns:a16="http://schemas.microsoft.com/office/drawing/2014/main" id="{CDCDEAD4-D2FD-436C-966E-9582D9D7EDFA}"/>
                  </a:ext>
                </a:extLst>
              </p:cNvPr>
              <p:cNvSpPr/>
              <p:nvPr/>
            </p:nvSpPr>
            <p:spPr>
              <a:xfrm>
                <a:off x="3494302" y="3596694"/>
                <a:ext cx="277598" cy="277598"/>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9" name="楕円 78">
              <a:extLst>
                <a:ext uri="{FF2B5EF4-FFF2-40B4-BE49-F238E27FC236}">
                  <a16:creationId xmlns:a16="http://schemas.microsoft.com/office/drawing/2014/main" id="{84E07441-F8A9-4174-B658-9BD24B40D5B8}"/>
                </a:ext>
              </a:extLst>
            </p:cNvPr>
            <p:cNvSpPr/>
            <p:nvPr/>
          </p:nvSpPr>
          <p:spPr>
            <a:xfrm>
              <a:off x="4645961" y="3862403"/>
              <a:ext cx="66372"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楕円 79">
              <a:extLst>
                <a:ext uri="{FF2B5EF4-FFF2-40B4-BE49-F238E27FC236}">
                  <a16:creationId xmlns:a16="http://schemas.microsoft.com/office/drawing/2014/main" id="{1D5867F6-C915-4F8A-9997-6957B6435EB7}"/>
                </a:ext>
              </a:extLst>
            </p:cNvPr>
            <p:cNvSpPr/>
            <p:nvPr/>
          </p:nvSpPr>
          <p:spPr>
            <a:xfrm>
              <a:off x="4814279" y="3862402"/>
              <a:ext cx="66372"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85" name="正方形/長方形 84">
                <a:extLst>
                  <a:ext uri="{FF2B5EF4-FFF2-40B4-BE49-F238E27FC236}">
                    <a16:creationId xmlns:a16="http://schemas.microsoft.com/office/drawing/2014/main" id="{2977A9DD-C665-492D-9DF9-F41AD6C3AD09}"/>
                  </a:ext>
                </a:extLst>
              </p:cNvPr>
              <p:cNvSpPr/>
              <p:nvPr/>
            </p:nvSpPr>
            <p:spPr>
              <a:xfrm>
                <a:off x="7959319" y="2831602"/>
                <a:ext cx="4859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b="1" i="1" smtClean="0">
                              <a:solidFill>
                                <a:srgbClr val="FF0000"/>
                              </a:solidFill>
                              <a:latin typeface="Cambria Math" panose="02040503050406030204" pitchFamily="18" charset="0"/>
                            </a:rPr>
                          </m:ctrlPr>
                        </m:sSubPr>
                        <m:e>
                          <m:r>
                            <a:rPr lang="en-US" altLang="ja-JP" b="1" i="1" smtClean="0">
                              <a:solidFill>
                                <a:srgbClr val="FF0000"/>
                              </a:solidFill>
                              <a:latin typeface="Cambria Math" panose="02040503050406030204" pitchFamily="18" charset="0"/>
                            </a:rPr>
                            <m:t>𝒗</m:t>
                          </m:r>
                        </m:e>
                        <m:sub>
                          <m:r>
                            <a:rPr lang="en-US" altLang="ja-JP" b="1" i="1" smtClean="0">
                              <a:solidFill>
                                <a:srgbClr val="FF0000"/>
                              </a:solidFill>
                              <a:latin typeface="Cambria Math" panose="02040503050406030204" pitchFamily="18" charset="0"/>
                            </a:rPr>
                            <m:t>𝟎</m:t>
                          </m:r>
                        </m:sub>
                      </m:sSub>
                    </m:oMath>
                  </m:oMathPara>
                </a14:m>
                <a:endParaRPr lang="en-US" altLang="ja-JP" b="1" dirty="0">
                  <a:solidFill>
                    <a:srgbClr val="FF0000"/>
                  </a:solidFill>
                </a:endParaRPr>
              </a:p>
            </p:txBody>
          </p:sp>
        </mc:Choice>
        <mc:Fallback xmlns="">
          <p:sp>
            <p:nvSpPr>
              <p:cNvPr id="85" name="正方形/長方形 84">
                <a:extLst>
                  <a:ext uri="{FF2B5EF4-FFF2-40B4-BE49-F238E27FC236}">
                    <a16:creationId xmlns:a16="http://schemas.microsoft.com/office/drawing/2014/main" id="{2977A9DD-C665-492D-9DF9-F41AD6C3AD09}"/>
                  </a:ext>
                </a:extLst>
              </p:cNvPr>
              <p:cNvSpPr>
                <a:spLocks noRot="1" noChangeAspect="1" noMove="1" noResize="1" noEditPoints="1" noAdjustHandles="1" noChangeArrowheads="1" noChangeShapeType="1" noTextEdit="1"/>
              </p:cNvSpPr>
              <p:nvPr/>
            </p:nvSpPr>
            <p:spPr>
              <a:xfrm>
                <a:off x="7959319" y="2831602"/>
                <a:ext cx="485967" cy="369332"/>
              </a:xfrm>
              <a:prstGeom prst="rect">
                <a:avLst/>
              </a:prstGeom>
              <a:blipFill>
                <a:blip r:embed="rId5"/>
                <a:stretch>
                  <a:fillRect/>
                </a:stretch>
              </a:blipFill>
            </p:spPr>
            <p:txBody>
              <a:bodyPr/>
              <a:lstStyle/>
              <a:p>
                <a:r>
                  <a:rPr lang="ja-JP" altLang="en-US">
                    <a:noFill/>
                  </a:rPr>
                  <a:t> </a:t>
                </a:r>
              </a:p>
            </p:txBody>
          </p:sp>
        </mc:Fallback>
      </mc:AlternateContent>
      <p:sp>
        <p:nvSpPr>
          <p:cNvPr id="88" name="正方形/長方形 87">
            <a:extLst>
              <a:ext uri="{FF2B5EF4-FFF2-40B4-BE49-F238E27FC236}">
                <a16:creationId xmlns:a16="http://schemas.microsoft.com/office/drawing/2014/main" id="{5E97E7A5-7ABE-4F0E-BD85-09BCB036557A}"/>
              </a:ext>
            </a:extLst>
          </p:cNvPr>
          <p:cNvSpPr/>
          <p:nvPr/>
        </p:nvSpPr>
        <p:spPr>
          <a:xfrm>
            <a:off x="10590492" y="3903154"/>
            <a:ext cx="415498" cy="369332"/>
          </a:xfrm>
          <a:prstGeom prst="rect">
            <a:avLst/>
          </a:prstGeom>
        </p:spPr>
        <p:txBody>
          <a:bodyPr wrap="square">
            <a:spAutoFit/>
          </a:bodyPr>
          <a:lstStyle/>
          <a:p>
            <a:r>
              <a:rPr lang="en-US" altLang="ja-JP" dirty="0">
                <a:solidFill>
                  <a:srgbClr val="000000"/>
                </a:solidFill>
                <a:latin typeface="HG丸ｺﾞｼｯｸM-PRO" panose="020F0600000000000000" pitchFamily="50" charset="-128"/>
                <a:ea typeface="HG丸ｺﾞｼｯｸM-PRO" panose="020F0600000000000000" pitchFamily="50" charset="-128"/>
              </a:rPr>
              <a:t>A</a:t>
            </a:r>
            <a:endParaRPr lang="ja-JP" altLang="en-US" dirty="0"/>
          </a:p>
        </p:txBody>
      </p:sp>
      <p:sp>
        <p:nvSpPr>
          <p:cNvPr id="29" name="正方形/長方形 28">
            <a:extLst>
              <a:ext uri="{FF2B5EF4-FFF2-40B4-BE49-F238E27FC236}">
                <a16:creationId xmlns:a16="http://schemas.microsoft.com/office/drawing/2014/main" id="{52412FF5-BE0A-4195-B91A-B3E76EFE4EDE}"/>
              </a:ext>
            </a:extLst>
          </p:cNvPr>
          <p:cNvSpPr/>
          <p:nvPr/>
        </p:nvSpPr>
        <p:spPr>
          <a:xfrm>
            <a:off x="9323634" y="1186701"/>
            <a:ext cx="1107996"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①上の方</a:t>
            </a:r>
            <a:endParaRPr lang="ja-JP" altLang="en-US" dirty="0"/>
          </a:p>
        </p:txBody>
      </p:sp>
      <p:sp>
        <p:nvSpPr>
          <p:cNvPr id="30" name="正方形/長方形 29">
            <a:extLst>
              <a:ext uri="{FF2B5EF4-FFF2-40B4-BE49-F238E27FC236}">
                <a16:creationId xmlns:a16="http://schemas.microsoft.com/office/drawing/2014/main" id="{A9DD8B0A-9EC7-4B81-889C-0A4FE72E4668}"/>
              </a:ext>
            </a:extLst>
          </p:cNvPr>
          <p:cNvSpPr/>
          <p:nvPr/>
        </p:nvSpPr>
        <p:spPr>
          <a:xfrm>
            <a:off x="10287089" y="1264912"/>
            <a:ext cx="1800493"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　②落下開始点</a:t>
            </a:r>
            <a:endParaRPr lang="ja-JP" altLang="en-US" dirty="0"/>
          </a:p>
        </p:txBody>
      </p:sp>
      <p:sp>
        <p:nvSpPr>
          <p:cNvPr id="31" name="正方形/長方形 30">
            <a:extLst>
              <a:ext uri="{FF2B5EF4-FFF2-40B4-BE49-F238E27FC236}">
                <a16:creationId xmlns:a16="http://schemas.microsoft.com/office/drawing/2014/main" id="{612CFCF9-66CB-4C68-8CA2-67C42A539D0B}"/>
              </a:ext>
            </a:extLst>
          </p:cNvPr>
          <p:cNvSpPr/>
          <p:nvPr/>
        </p:nvSpPr>
        <p:spPr>
          <a:xfrm>
            <a:off x="9285759" y="2418722"/>
            <a:ext cx="1338828"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　③下の方</a:t>
            </a:r>
            <a:endParaRPr lang="ja-JP" altLang="en-US" dirty="0"/>
          </a:p>
        </p:txBody>
      </p:sp>
      <p:cxnSp>
        <p:nvCxnSpPr>
          <p:cNvPr id="91" name="直線矢印コネクタ 90">
            <a:extLst>
              <a:ext uri="{FF2B5EF4-FFF2-40B4-BE49-F238E27FC236}">
                <a16:creationId xmlns:a16="http://schemas.microsoft.com/office/drawing/2014/main" id="{DD083FA5-06B1-4F42-9CAB-4D728BA64BAF}"/>
              </a:ext>
            </a:extLst>
          </p:cNvPr>
          <p:cNvCxnSpPr/>
          <p:nvPr/>
        </p:nvCxnSpPr>
        <p:spPr>
          <a:xfrm flipV="1">
            <a:off x="8825881" y="4932720"/>
            <a:ext cx="1605750" cy="1030636"/>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矢印コネクタ 91">
            <a:extLst>
              <a:ext uri="{FF2B5EF4-FFF2-40B4-BE49-F238E27FC236}">
                <a16:creationId xmlns:a16="http://schemas.microsoft.com/office/drawing/2014/main" id="{CBE1801E-5420-4427-AC57-77159E6E68CE}"/>
              </a:ext>
            </a:extLst>
          </p:cNvPr>
          <p:cNvCxnSpPr/>
          <p:nvPr/>
        </p:nvCxnSpPr>
        <p:spPr>
          <a:xfrm rot="5400000" flipH="1" flipV="1">
            <a:off x="9628756" y="5160480"/>
            <a:ext cx="0" cy="160574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a:extLst>
              <a:ext uri="{FF2B5EF4-FFF2-40B4-BE49-F238E27FC236}">
                <a16:creationId xmlns:a16="http://schemas.microsoft.com/office/drawing/2014/main" id="{996384CE-E2BC-430E-B96F-958CAD8C5136}"/>
              </a:ext>
            </a:extLst>
          </p:cNvPr>
          <p:cNvCxnSpPr/>
          <p:nvPr/>
        </p:nvCxnSpPr>
        <p:spPr>
          <a:xfrm flipV="1">
            <a:off x="8825878" y="4933445"/>
            <a:ext cx="0" cy="102991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矢印コネクタ 93">
            <a:extLst>
              <a:ext uri="{FF2B5EF4-FFF2-40B4-BE49-F238E27FC236}">
                <a16:creationId xmlns:a16="http://schemas.microsoft.com/office/drawing/2014/main" id="{5EFE60DE-2141-4548-9199-E95263D2C660}"/>
              </a:ext>
            </a:extLst>
          </p:cNvPr>
          <p:cNvCxnSpPr/>
          <p:nvPr/>
        </p:nvCxnSpPr>
        <p:spPr>
          <a:xfrm flipV="1">
            <a:off x="10415463" y="4932719"/>
            <a:ext cx="0" cy="1030637"/>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95" name="直線矢印コネクタ 94">
            <a:extLst>
              <a:ext uri="{FF2B5EF4-FFF2-40B4-BE49-F238E27FC236}">
                <a16:creationId xmlns:a16="http://schemas.microsoft.com/office/drawing/2014/main" id="{F176A7E1-365D-4AA3-A59E-B285C253200A}"/>
              </a:ext>
            </a:extLst>
          </p:cNvPr>
          <p:cNvCxnSpPr/>
          <p:nvPr/>
        </p:nvCxnSpPr>
        <p:spPr>
          <a:xfrm rot="5400000" flipH="1">
            <a:off x="9606594" y="4152008"/>
            <a:ext cx="0" cy="1561425"/>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6" name="正方形/長方形 95">
                <a:extLst>
                  <a:ext uri="{FF2B5EF4-FFF2-40B4-BE49-F238E27FC236}">
                    <a16:creationId xmlns:a16="http://schemas.microsoft.com/office/drawing/2014/main" id="{FE91405E-34FF-4BF9-91CF-394993520EBA}"/>
                  </a:ext>
                </a:extLst>
              </p:cNvPr>
              <p:cNvSpPr/>
              <p:nvPr/>
            </p:nvSpPr>
            <p:spPr>
              <a:xfrm>
                <a:off x="10332073" y="4565164"/>
                <a:ext cx="58535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smtClean="0">
                              <a:solidFill>
                                <a:srgbClr val="FF0000"/>
                              </a:solidFill>
                              <a:latin typeface="Cambria Math" panose="02040503050406030204" pitchFamily="18" charset="0"/>
                            </a:rPr>
                          </m:ctrlPr>
                        </m:sSubPr>
                        <m:e>
                          <m:r>
                            <a:rPr lang="en-US" altLang="ja-JP" sz="2400" b="1" i="1">
                              <a:solidFill>
                                <a:srgbClr val="FF0000"/>
                              </a:solidFill>
                              <a:latin typeface="Cambria Math" panose="02040503050406030204" pitchFamily="18" charset="0"/>
                            </a:rPr>
                            <m:t>𝒗</m:t>
                          </m:r>
                        </m:e>
                        <m:sub>
                          <m:r>
                            <a:rPr lang="en-US" altLang="ja-JP" sz="2400" b="1" i="1" smtClean="0">
                              <a:solidFill>
                                <a:srgbClr val="FF0000"/>
                              </a:solidFill>
                              <a:latin typeface="Cambria Math" panose="02040503050406030204" pitchFamily="18" charset="0"/>
                            </a:rPr>
                            <m:t>𝟎</m:t>
                          </m:r>
                        </m:sub>
                      </m:sSub>
                    </m:oMath>
                  </m:oMathPara>
                </a14:m>
                <a:endParaRPr lang="ja-JP" altLang="en-US" sz="2400" dirty="0">
                  <a:ea typeface="HG丸ｺﾞｼｯｸM-PRO" panose="020F0600000000000000" pitchFamily="50" charset="-128"/>
                </a:endParaRPr>
              </a:p>
            </p:txBody>
          </p:sp>
        </mc:Choice>
        <mc:Fallback xmlns="">
          <p:sp>
            <p:nvSpPr>
              <p:cNvPr id="96" name="正方形/長方形 95">
                <a:extLst>
                  <a:ext uri="{FF2B5EF4-FFF2-40B4-BE49-F238E27FC236}">
                    <a16:creationId xmlns:a16="http://schemas.microsoft.com/office/drawing/2014/main" id="{FE91405E-34FF-4BF9-91CF-394993520EBA}"/>
                  </a:ext>
                </a:extLst>
              </p:cNvPr>
              <p:cNvSpPr>
                <a:spLocks noRot="1" noChangeAspect="1" noMove="1" noResize="1" noEditPoints="1" noAdjustHandles="1" noChangeArrowheads="1" noChangeShapeType="1" noTextEdit="1"/>
              </p:cNvSpPr>
              <p:nvPr/>
            </p:nvSpPr>
            <p:spPr>
              <a:xfrm>
                <a:off x="10332073" y="4565164"/>
                <a:ext cx="585353" cy="461665"/>
              </a:xfrm>
              <a:prstGeom prst="rect">
                <a:avLst/>
              </a:prstGeom>
              <a:blipFill>
                <a:blip r:embed="rId6"/>
                <a:stretch>
                  <a:fillRect b="-131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7" name="正方形/長方形 96">
                <a:extLst>
                  <a:ext uri="{FF2B5EF4-FFF2-40B4-BE49-F238E27FC236}">
                    <a16:creationId xmlns:a16="http://schemas.microsoft.com/office/drawing/2014/main" id="{33CABDB2-7083-4BFB-B5C9-02F6AEEC2797}"/>
                  </a:ext>
                </a:extLst>
              </p:cNvPr>
              <p:cNvSpPr/>
              <p:nvPr/>
            </p:nvSpPr>
            <p:spPr>
              <a:xfrm>
                <a:off x="9527540" y="5448037"/>
                <a:ext cx="83067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rPr>
                        <m:t>𝟑𝟎</m:t>
                      </m:r>
                      <m:r>
                        <a:rPr lang="en-US" altLang="ja-JP" sz="2800" b="1" i="1" smtClean="0">
                          <a:solidFill>
                            <a:srgbClr val="FF0000"/>
                          </a:solidFill>
                          <a:latin typeface="Cambria Math" panose="02040503050406030204" pitchFamily="18" charset="0"/>
                          <a:ea typeface="Cambria Math" panose="02040503050406030204" pitchFamily="18" charset="0"/>
                        </a:rPr>
                        <m:t>°</m:t>
                      </m:r>
                    </m:oMath>
                  </m:oMathPara>
                </a14:m>
                <a:endParaRPr lang="ja-JP" altLang="en-US" sz="4400" dirty="0">
                  <a:ea typeface="HG丸ｺﾞｼｯｸM-PRO" panose="020F0600000000000000" pitchFamily="50" charset="-128"/>
                </a:endParaRPr>
              </a:p>
            </p:txBody>
          </p:sp>
        </mc:Choice>
        <mc:Fallback xmlns="">
          <p:sp>
            <p:nvSpPr>
              <p:cNvPr id="97" name="正方形/長方形 96">
                <a:extLst>
                  <a:ext uri="{FF2B5EF4-FFF2-40B4-BE49-F238E27FC236}">
                    <a16:creationId xmlns:a16="http://schemas.microsoft.com/office/drawing/2014/main" id="{33CABDB2-7083-4BFB-B5C9-02F6AEEC2797}"/>
                  </a:ext>
                </a:extLst>
              </p:cNvPr>
              <p:cNvSpPr>
                <a:spLocks noRot="1" noChangeAspect="1" noMove="1" noResize="1" noEditPoints="1" noAdjustHandles="1" noChangeArrowheads="1" noChangeShapeType="1" noTextEdit="1"/>
              </p:cNvSpPr>
              <p:nvPr/>
            </p:nvSpPr>
            <p:spPr>
              <a:xfrm>
                <a:off x="9527540" y="5448037"/>
                <a:ext cx="830677" cy="52322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8" name="正方形/長方形 97">
                <a:extLst>
                  <a:ext uri="{FF2B5EF4-FFF2-40B4-BE49-F238E27FC236}">
                    <a16:creationId xmlns:a16="http://schemas.microsoft.com/office/drawing/2014/main" id="{AF9A83F3-22CF-416A-9E17-B45E2B1D67F9}"/>
                  </a:ext>
                </a:extLst>
              </p:cNvPr>
              <p:cNvSpPr/>
              <p:nvPr/>
            </p:nvSpPr>
            <p:spPr>
              <a:xfrm>
                <a:off x="10413860" y="5420312"/>
                <a:ext cx="1023101" cy="8669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smtClean="0">
                              <a:solidFill>
                                <a:srgbClr val="FF0000"/>
                              </a:solidFill>
                              <a:latin typeface="Cambria Math" panose="02040503050406030204" pitchFamily="18" charset="0"/>
                            </a:rPr>
                          </m:ctrlPr>
                        </m:sSubPr>
                        <m:e>
                          <m:f>
                            <m:fPr>
                              <m:ctrlPr>
                                <a:rPr lang="en-US" altLang="ja-JP" sz="2400" b="1" i="1" smtClean="0">
                                  <a:solidFill>
                                    <a:srgbClr val="FF0000"/>
                                  </a:solidFill>
                                  <a:latin typeface="Cambria Math" panose="02040503050406030204" pitchFamily="18" charset="0"/>
                                </a:rPr>
                              </m:ctrlPr>
                            </m:fPr>
                            <m:num>
                              <m:rad>
                                <m:radPr>
                                  <m:degHide m:val="on"/>
                                  <m:ctrlPr>
                                    <a:rPr lang="en-US" altLang="ja-JP" sz="2400" b="1" i="1" smtClean="0">
                                      <a:solidFill>
                                        <a:srgbClr val="FF0000"/>
                                      </a:solidFill>
                                      <a:latin typeface="Cambria Math" panose="02040503050406030204" pitchFamily="18" charset="0"/>
                                    </a:rPr>
                                  </m:ctrlPr>
                                </m:radPr>
                                <m:deg/>
                                <m:e>
                                  <m:r>
                                    <a:rPr lang="en-US" altLang="ja-JP" sz="2400" b="1" i="1" smtClean="0">
                                      <a:solidFill>
                                        <a:srgbClr val="FF0000"/>
                                      </a:solidFill>
                                      <a:latin typeface="Cambria Math" panose="02040503050406030204" pitchFamily="18" charset="0"/>
                                    </a:rPr>
                                    <m:t>𝟑</m:t>
                                  </m:r>
                                </m:e>
                              </m:rad>
                            </m:num>
                            <m:den>
                              <m:r>
                                <a:rPr lang="en-US" altLang="ja-JP" sz="2400" b="1" i="1" smtClean="0">
                                  <a:solidFill>
                                    <a:srgbClr val="FF0000"/>
                                  </a:solidFill>
                                  <a:latin typeface="Cambria Math" panose="02040503050406030204" pitchFamily="18" charset="0"/>
                                </a:rPr>
                                <m:t>𝟐</m:t>
                              </m:r>
                            </m:den>
                          </m:f>
                          <m:r>
                            <a:rPr lang="en-US" altLang="ja-JP" sz="2400" b="1" i="1">
                              <a:solidFill>
                                <a:srgbClr val="FF0000"/>
                              </a:solidFill>
                              <a:latin typeface="Cambria Math" panose="02040503050406030204" pitchFamily="18" charset="0"/>
                            </a:rPr>
                            <m:t>𝒗</m:t>
                          </m:r>
                        </m:e>
                        <m:sub>
                          <m:r>
                            <a:rPr lang="en-US" altLang="ja-JP" sz="2400" b="1" i="1" smtClean="0">
                              <a:solidFill>
                                <a:srgbClr val="FF0000"/>
                              </a:solidFill>
                              <a:latin typeface="Cambria Math" panose="02040503050406030204" pitchFamily="18" charset="0"/>
                            </a:rPr>
                            <m:t>𝟎</m:t>
                          </m:r>
                        </m:sub>
                      </m:sSub>
                    </m:oMath>
                  </m:oMathPara>
                </a14:m>
                <a:endParaRPr lang="ja-JP" altLang="en-US" sz="2400" dirty="0">
                  <a:ea typeface="HG丸ｺﾞｼｯｸM-PRO" panose="020F0600000000000000" pitchFamily="50" charset="-128"/>
                </a:endParaRPr>
              </a:p>
            </p:txBody>
          </p:sp>
        </mc:Choice>
        <mc:Fallback xmlns="">
          <p:sp>
            <p:nvSpPr>
              <p:cNvPr id="98" name="正方形/長方形 97">
                <a:extLst>
                  <a:ext uri="{FF2B5EF4-FFF2-40B4-BE49-F238E27FC236}">
                    <a16:creationId xmlns:a16="http://schemas.microsoft.com/office/drawing/2014/main" id="{AF9A83F3-22CF-416A-9E17-B45E2B1D67F9}"/>
                  </a:ext>
                </a:extLst>
              </p:cNvPr>
              <p:cNvSpPr>
                <a:spLocks noRot="1" noChangeAspect="1" noMove="1" noResize="1" noEditPoints="1" noAdjustHandles="1" noChangeArrowheads="1" noChangeShapeType="1" noTextEdit="1"/>
              </p:cNvSpPr>
              <p:nvPr/>
            </p:nvSpPr>
            <p:spPr>
              <a:xfrm>
                <a:off x="10413860" y="5420312"/>
                <a:ext cx="1023101" cy="866969"/>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9" name="正方形/長方形 98">
                <a:extLst>
                  <a:ext uri="{FF2B5EF4-FFF2-40B4-BE49-F238E27FC236}">
                    <a16:creationId xmlns:a16="http://schemas.microsoft.com/office/drawing/2014/main" id="{2FFD8800-D3FE-4AFC-A214-447D9DD42F30}"/>
                  </a:ext>
                </a:extLst>
              </p:cNvPr>
              <p:cNvSpPr/>
              <p:nvPr/>
            </p:nvSpPr>
            <p:spPr>
              <a:xfrm>
                <a:off x="7980182" y="4407353"/>
                <a:ext cx="820994"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smtClean="0">
                              <a:solidFill>
                                <a:srgbClr val="FF0000"/>
                              </a:solidFill>
                              <a:latin typeface="Cambria Math" panose="02040503050406030204" pitchFamily="18" charset="0"/>
                            </a:rPr>
                          </m:ctrlPr>
                        </m:sSubPr>
                        <m:e>
                          <m:f>
                            <m:fPr>
                              <m:ctrlPr>
                                <a:rPr lang="en-US" altLang="ja-JP" sz="2400" b="1" i="1" smtClean="0">
                                  <a:solidFill>
                                    <a:srgbClr val="FF0000"/>
                                  </a:solidFill>
                                  <a:latin typeface="Cambria Math" panose="02040503050406030204" pitchFamily="18" charset="0"/>
                                </a:rPr>
                              </m:ctrlPr>
                            </m:fPr>
                            <m:num>
                              <m:r>
                                <a:rPr lang="en-US" altLang="ja-JP" sz="2400" b="1" i="1" smtClean="0">
                                  <a:solidFill>
                                    <a:srgbClr val="FF0000"/>
                                  </a:solidFill>
                                  <a:latin typeface="Cambria Math" panose="02040503050406030204" pitchFamily="18" charset="0"/>
                                </a:rPr>
                                <m:t>𝟏</m:t>
                              </m:r>
                            </m:num>
                            <m:den>
                              <m:r>
                                <a:rPr lang="en-US" altLang="ja-JP" sz="2400" b="1" i="1" smtClean="0">
                                  <a:solidFill>
                                    <a:srgbClr val="FF0000"/>
                                  </a:solidFill>
                                  <a:latin typeface="Cambria Math" panose="02040503050406030204" pitchFamily="18" charset="0"/>
                                </a:rPr>
                                <m:t>𝟐</m:t>
                              </m:r>
                            </m:den>
                          </m:f>
                          <m:r>
                            <a:rPr lang="en-US" altLang="ja-JP" sz="2400" b="1" i="1">
                              <a:solidFill>
                                <a:srgbClr val="FF0000"/>
                              </a:solidFill>
                              <a:latin typeface="Cambria Math" panose="02040503050406030204" pitchFamily="18" charset="0"/>
                            </a:rPr>
                            <m:t>𝒗</m:t>
                          </m:r>
                        </m:e>
                        <m:sub>
                          <m:r>
                            <a:rPr lang="en-US" altLang="ja-JP" sz="2400" b="1" i="1" smtClean="0">
                              <a:solidFill>
                                <a:srgbClr val="FF0000"/>
                              </a:solidFill>
                              <a:latin typeface="Cambria Math" panose="02040503050406030204" pitchFamily="18" charset="0"/>
                            </a:rPr>
                            <m:t>𝟎</m:t>
                          </m:r>
                        </m:sub>
                      </m:sSub>
                    </m:oMath>
                  </m:oMathPara>
                </a14:m>
                <a:endParaRPr lang="ja-JP" altLang="en-US" sz="2400" dirty="0">
                  <a:ea typeface="HG丸ｺﾞｼｯｸM-PRO" panose="020F0600000000000000" pitchFamily="50" charset="-128"/>
                </a:endParaRPr>
              </a:p>
            </p:txBody>
          </p:sp>
        </mc:Choice>
        <mc:Fallback xmlns="">
          <p:sp>
            <p:nvSpPr>
              <p:cNvPr id="99" name="正方形/長方形 98">
                <a:extLst>
                  <a:ext uri="{FF2B5EF4-FFF2-40B4-BE49-F238E27FC236}">
                    <a16:creationId xmlns:a16="http://schemas.microsoft.com/office/drawing/2014/main" id="{2FFD8800-D3FE-4AFC-A214-447D9DD42F30}"/>
                  </a:ext>
                </a:extLst>
              </p:cNvPr>
              <p:cNvSpPr>
                <a:spLocks noRot="1" noChangeAspect="1" noMove="1" noResize="1" noEditPoints="1" noAdjustHandles="1" noChangeArrowheads="1" noChangeShapeType="1" noTextEdit="1"/>
              </p:cNvSpPr>
              <p:nvPr/>
            </p:nvSpPr>
            <p:spPr>
              <a:xfrm>
                <a:off x="7980182" y="4407353"/>
                <a:ext cx="820994" cy="783804"/>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正方形/長方形 57">
                <a:extLst>
                  <a:ext uri="{FF2B5EF4-FFF2-40B4-BE49-F238E27FC236}">
                    <a16:creationId xmlns:a16="http://schemas.microsoft.com/office/drawing/2014/main" id="{D0D42CAA-6B84-4E81-B58D-E52972D28325}"/>
                  </a:ext>
                </a:extLst>
              </p:cNvPr>
              <p:cNvSpPr/>
              <p:nvPr/>
            </p:nvSpPr>
            <p:spPr>
              <a:xfrm>
                <a:off x="265168" y="1041557"/>
                <a:ext cx="6512627" cy="717411"/>
              </a:xfrm>
              <a:prstGeom prst="rect">
                <a:avLst/>
              </a:prstGeom>
            </p:spPr>
            <p:txBody>
              <a:bodyPr wrap="square">
                <a:spAutoFit/>
              </a:bodyPr>
              <a:lstStyle/>
              <a:p>
                <a:pPr algn="just"/>
                <a:r>
                  <a:rPr lang="ja-JP" altLang="en-US" sz="2000" dirty="0">
                    <a:solidFill>
                      <a:srgbClr val="000000"/>
                    </a:solidFill>
                    <a:latin typeface="HG丸ｺﾞｼｯｸM-PRO" panose="020F0600000000000000" pitchFamily="50" charset="-128"/>
                    <a:ea typeface="HG丸ｺﾞｼｯｸM-PRO" panose="020F0600000000000000" pitchFamily="50" charset="-128"/>
                  </a:rPr>
                  <a:t>（３）　弾が命中したときの弾の</a:t>
                </a:r>
                <a14:m>
                  <m:oMath xmlns:m="http://schemas.openxmlformats.org/officeDocument/2006/math">
                    <m:r>
                      <a:rPr lang="en-US" altLang="ja-JP" sz="2000" b="0" i="1" smtClean="0">
                        <a:solidFill>
                          <a:srgbClr val="FF0000"/>
                        </a:solidFill>
                        <a:latin typeface="Cambria Math" panose="02040503050406030204" pitchFamily="18" charset="0"/>
                      </a:rPr>
                      <m:t>𝑦</m:t>
                    </m:r>
                  </m:oMath>
                </a14:m>
                <a:r>
                  <a:rPr lang="ja-JP" altLang="en-US" sz="2000" dirty="0">
                    <a:solidFill>
                      <a:srgbClr val="FF0000"/>
                    </a:solidFill>
                    <a:latin typeface="HG丸ｺﾞｼｯｸM-PRO" panose="020F0600000000000000" pitchFamily="50" charset="-128"/>
                    <a:ea typeface="HG丸ｺﾞｼｯｸM-PRO" panose="020F0600000000000000" pitchFamily="50" charset="-128"/>
                  </a:rPr>
                  <a:t>座標</a:t>
                </a:r>
                <a:r>
                  <a:rPr lang="ja-JP" altLang="en-US" sz="2000" dirty="0">
                    <a:solidFill>
                      <a:srgbClr val="000000"/>
                    </a:solidFill>
                    <a:latin typeface="HG丸ｺﾞｼｯｸM-PRO" panose="020F0600000000000000" pitchFamily="50" charset="-128"/>
                    <a:ea typeface="HG丸ｺﾞｼｯｸM-PRO" panose="020F0600000000000000" pitchFamily="50" charset="-128"/>
                  </a:rPr>
                  <a:t>を</a:t>
                </a:r>
                <a14:m>
                  <m:oMath xmlns:m="http://schemas.openxmlformats.org/officeDocument/2006/math">
                    <m:sSub>
                      <m:sSubPr>
                        <m:ctrlPr>
                          <a:rPr lang="en-US" altLang="ja-JP" sz="2000" i="1" smtClean="0">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𝑣</m:t>
                        </m:r>
                      </m:e>
                      <m:sub>
                        <m:r>
                          <a:rPr lang="en-US" altLang="ja-JP" sz="2000" i="1">
                            <a:solidFill>
                              <a:srgbClr val="FF0000"/>
                            </a:solidFill>
                            <a:latin typeface="Cambria Math" panose="02040503050406030204" pitchFamily="18" charset="0"/>
                          </a:rPr>
                          <m:t>0</m:t>
                        </m:r>
                      </m:sub>
                    </m:sSub>
                  </m:oMath>
                </a14:m>
                <a:r>
                  <a:rPr lang="ja-JP" altLang="en-US" sz="2000" dirty="0">
                    <a:solidFill>
                      <a:srgbClr val="FF0000"/>
                    </a:solidFill>
                    <a:latin typeface="HG丸ｺﾞｼｯｸM-PRO" panose="020F0600000000000000" pitchFamily="50" charset="-128"/>
                    <a:ea typeface="HG丸ｺﾞｼｯｸM-PRO" panose="020F0600000000000000" pitchFamily="50" charset="-128"/>
                  </a:rPr>
                  <a:t>，</a:t>
                </a:r>
                <a14:m>
                  <m:oMath xmlns:m="http://schemas.openxmlformats.org/officeDocument/2006/math">
                    <m:r>
                      <a:rPr lang="en-US" altLang="ja-JP" sz="2000" b="0" i="1" smtClean="0">
                        <a:solidFill>
                          <a:srgbClr val="FF0000"/>
                        </a:solidFill>
                        <a:latin typeface="Cambria Math" panose="02040503050406030204" pitchFamily="18" charset="0"/>
                      </a:rPr>
                      <m:t>𝑡</m:t>
                    </m:r>
                  </m:oMath>
                </a14:m>
                <a:r>
                  <a:rPr lang="ja-JP" altLang="en-US" sz="2000" dirty="0">
                    <a:solidFill>
                      <a:srgbClr val="000000"/>
                    </a:solidFill>
                    <a:latin typeface="HG丸ｺﾞｼｯｸM-PRO" panose="020F0600000000000000" pitchFamily="50" charset="-128"/>
                    <a:ea typeface="HG丸ｺﾞｼｯｸM-PRO" panose="020F0600000000000000" pitchFamily="50" charset="-128"/>
                  </a:rPr>
                  <a:t>，重力加速度の大きさ</a:t>
                </a:r>
                <a14:m>
                  <m:oMath xmlns:m="http://schemas.openxmlformats.org/officeDocument/2006/math">
                    <m:r>
                      <a:rPr lang="en-US" altLang="ja-JP" sz="2000" b="0" i="1" smtClean="0">
                        <a:solidFill>
                          <a:srgbClr val="FF0000"/>
                        </a:solidFill>
                        <a:latin typeface="Cambria Math" panose="02040503050406030204" pitchFamily="18" charset="0"/>
                      </a:rPr>
                      <m:t>𝑔</m:t>
                    </m:r>
                  </m:oMath>
                </a14:m>
                <a:r>
                  <a:rPr lang="ja-JP" altLang="en-US" sz="2000" dirty="0">
                    <a:solidFill>
                      <a:srgbClr val="000000"/>
                    </a:solidFill>
                    <a:latin typeface="HG丸ｺﾞｼｯｸM-PRO" panose="020F0600000000000000" pitchFamily="50" charset="-128"/>
                    <a:ea typeface="HG丸ｺﾞｼｯｸM-PRO" panose="020F0600000000000000" pitchFamily="50" charset="-128"/>
                  </a:rPr>
                  <a:t>を用いて求めなさい。</a:t>
                </a:r>
              </a:p>
            </p:txBody>
          </p:sp>
        </mc:Choice>
        <mc:Fallback xmlns="">
          <p:sp>
            <p:nvSpPr>
              <p:cNvPr id="58" name="正方形/長方形 57">
                <a:extLst>
                  <a:ext uri="{FF2B5EF4-FFF2-40B4-BE49-F238E27FC236}">
                    <a16:creationId xmlns:a16="http://schemas.microsoft.com/office/drawing/2014/main" id="{D0D42CAA-6B84-4E81-B58D-E52972D28325}"/>
                  </a:ext>
                </a:extLst>
              </p:cNvPr>
              <p:cNvSpPr>
                <a:spLocks noRot="1" noChangeAspect="1" noMove="1" noResize="1" noEditPoints="1" noAdjustHandles="1" noChangeArrowheads="1" noChangeShapeType="1" noTextEdit="1"/>
              </p:cNvSpPr>
              <p:nvPr/>
            </p:nvSpPr>
            <p:spPr>
              <a:xfrm>
                <a:off x="265168" y="1041557"/>
                <a:ext cx="6512627" cy="717411"/>
              </a:xfrm>
              <a:prstGeom prst="rect">
                <a:avLst/>
              </a:prstGeom>
              <a:blipFill>
                <a:blip r:embed="rId10"/>
                <a:stretch>
                  <a:fillRect l="-935" t="-6780" r="-935" b="-1101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9" name="正方形/長方形 58">
                <a:extLst>
                  <a:ext uri="{FF2B5EF4-FFF2-40B4-BE49-F238E27FC236}">
                    <a16:creationId xmlns:a16="http://schemas.microsoft.com/office/drawing/2014/main" id="{38400F3B-16FE-480D-A0ED-D908BCF71775}"/>
                  </a:ext>
                </a:extLst>
              </p:cNvPr>
              <p:cNvSpPr/>
              <p:nvPr/>
            </p:nvSpPr>
            <p:spPr>
              <a:xfrm>
                <a:off x="1280429" y="1810302"/>
                <a:ext cx="3831241" cy="112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i="1" smtClean="0">
                          <a:solidFill>
                            <a:srgbClr val="000000"/>
                          </a:solidFill>
                          <a:latin typeface="Cambria Math" panose="02040503050406030204" pitchFamily="18" charset="0"/>
                        </a:rPr>
                        <m:t>𝑦</m:t>
                      </m:r>
                      <m:r>
                        <a:rPr lang="en-US" altLang="ja-JP" sz="3600" b="0" i="1" smtClean="0">
                          <a:solidFill>
                            <a:srgbClr val="000000"/>
                          </a:solidFill>
                          <a:latin typeface="Cambria Math" panose="02040503050406030204" pitchFamily="18" charset="0"/>
                        </a:rPr>
                        <m:t>=</m:t>
                      </m:r>
                      <m:sSub>
                        <m:sSubPr>
                          <m:ctrlPr>
                            <a:rPr lang="en-US" altLang="ja-JP" sz="3600" b="1" i="1">
                              <a:solidFill>
                                <a:srgbClr val="FF0000"/>
                              </a:solidFill>
                              <a:latin typeface="Cambria Math" panose="02040503050406030204" pitchFamily="18" charset="0"/>
                            </a:rPr>
                          </m:ctrlPr>
                        </m:sSubPr>
                        <m:e>
                          <m:f>
                            <m:fPr>
                              <m:ctrlPr>
                                <a:rPr lang="en-US" altLang="ja-JP" sz="3600" b="1" i="1">
                                  <a:solidFill>
                                    <a:srgbClr val="FF0000"/>
                                  </a:solidFill>
                                  <a:latin typeface="Cambria Math" panose="02040503050406030204" pitchFamily="18" charset="0"/>
                                </a:rPr>
                              </m:ctrlPr>
                            </m:fPr>
                            <m:num>
                              <m:r>
                                <a:rPr lang="en-US" altLang="ja-JP" sz="3600" b="1" i="1">
                                  <a:solidFill>
                                    <a:srgbClr val="FF0000"/>
                                  </a:solidFill>
                                  <a:latin typeface="Cambria Math" panose="02040503050406030204" pitchFamily="18" charset="0"/>
                                </a:rPr>
                                <m:t>𝟏</m:t>
                              </m:r>
                            </m:num>
                            <m:den>
                              <m:r>
                                <a:rPr lang="en-US" altLang="ja-JP" sz="3600" b="1" i="1">
                                  <a:solidFill>
                                    <a:srgbClr val="FF0000"/>
                                  </a:solidFill>
                                  <a:latin typeface="Cambria Math" panose="02040503050406030204" pitchFamily="18" charset="0"/>
                                </a:rPr>
                                <m:t>𝟐</m:t>
                              </m:r>
                            </m:den>
                          </m:f>
                          <m:r>
                            <a:rPr lang="en-US" altLang="ja-JP" sz="3600" b="1" i="1">
                              <a:solidFill>
                                <a:srgbClr val="FF0000"/>
                              </a:solidFill>
                              <a:latin typeface="Cambria Math" panose="02040503050406030204" pitchFamily="18" charset="0"/>
                            </a:rPr>
                            <m:t>𝒗</m:t>
                          </m:r>
                        </m:e>
                        <m:sub>
                          <m:r>
                            <a:rPr lang="en-US" altLang="ja-JP" sz="3600" b="1" i="1">
                              <a:solidFill>
                                <a:srgbClr val="FF0000"/>
                              </a:solidFill>
                              <a:latin typeface="Cambria Math" panose="02040503050406030204" pitchFamily="18" charset="0"/>
                            </a:rPr>
                            <m:t>𝟎</m:t>
                          </m:r>
                        </m:sub>
                      </m:sSub>
                      <m:r>
                        <a:rPr lang="en-US" altLang="ja-JP" sz="3600" b="1" i="1" smtClean="0">
                          <a:solidFill>
                            <a:srgbClr val="FF0000"/>
                          </a:solidFill>
                          <a:latin typeface="Cambria Math" panose="02040503050406030204" pitchFamily="18" charset="0"/>
                        </a:rPr>
                        <m:t>𝒕</m:t>
                      </m:r>
                      <m:r>
                        <a:rPr lang="en-US" altLang="ja-JP" sz="3600" b="1" i="1" smtClean="0">
                          <a:solidFill>
                            <a:srgbClr val="FF0000"/>
                          </a:solidFill>
                          <a:latin typeface="Cambria Math" panose="02040503050406030204" pitchFamily="18" charset="0"/>
                        </a:rPr>
                        <m:t>−</m:t>
                      </m:r>
                      <m:f>
                        <m:fPr>
                          <m:ctrlPr>
                            <a:rPr lang="en-US" altLang="ja-JP" sz="3600" b="1" i="1">
                              <a:solidFill>
                                <a:srgbClr val="FF0000"/>
                              </a:solidFill>
                              <a:latin typeface="Cambria Math" panose="02040503050406030204" pitchFamily="18" charset="0"/>
                            </a:rPr>
                          </m:ctrlPr>
                        </m:fPr>
                        <m:num>
                          <m:r>
                            <a:rPr lang="en-US" altLang="ja-JP" sz="3600" b="1" i="1">
                              <a:solidFill>
                                <a:srgbClr val="FF0000"/>
                              </a:solidFill>
                              <a:latin typeface="Cambria Math" panose="02040503050406030204" pitchFamily="18" charset="0"/>
                            </a:rPr>
                            <m:t>𝟏</m:t>
                          </m:r>
                        </m:num>
                        <m:den>
                          <m:r>
                            <a:rPr lang="en-US" altLang="ja-JP" sz="3600" b="1" i="1">
                              <a:solidFill>
                                <a:srgbClr val="FF0000"/>
                              </a:solidFill>
                              <a:latin typeface="Cambria Math" panose="02040503050406030204" pitchFamily="18" charset="0"/>
                            </a:rPr>
                            <m:t>𝟐</m:t>
                          </m:r>
                        </m:den>
                      </m:f>
                      <m:r>
                        <a:rPr lang="en-US" altLang="ja-JP" sz="3600" b="1" i="1" smtClean="0">
                          <a:solidFill>
                            <a:srgbClr val="FF0000"/>
                          </a:solidFill>
                          <a:latin typeface="Cambria Math" panose="02040503050406030204" pitchFamily="18" charset="0"/>
                        </a:rPr>
                        <m:t>𝒈</m:t>
                      </m:r>
                      <m:sSup>
                        <m:sSupPr>
                          <m:ctrlPr>
                            <a:rPr lang="en-US" altLang="ja-JP" sz="3600" b="1" i="1" smtClean="0">
                              <a:solidFill>
                                <a:srgbClr val="FF0000"/>
                              </a:solidFill>
                              <a:latin typeface="Cambria Math" panose="02040503050406030204" pitchFamily="18" charset="0"/>
                            </a:rPr>
                          </m:ctrlPr>
                        </m:sSupPr>
                        <m:e>
                          <m:r>
                            <a:rPr lang="en-US" altLang="ja-JP" sz="3600" b="1" i="1" smtClean="0">
                              <a:solidFill>
                                <a:srgbClr val="FF0000"/>
                              </a:solidFill>
                              <a:latin typeface="Cambria Math" panose="02040503050406030204" pitchFamily="18" charset="0"/>
                            </a:rPr>
                            <m:t>𝒕</m:t>
                          </m:r>
                        </m:e>
                        <m:sup>
                          <m:r>
                            <a:rPr lang="en-US" altLang="ja-JP" sz="3600" b="1" i="1" smtClean="0">
                              <a:solidFill>
                                <a:srgbClr val="FF0000"/>
                              </a:solidFill>
                              <a:latin typeface="Cambria Math" panose="02040503050406030204" pitchFamily="18" charset="0"/>
                            </a:rPr>
                            <m:t>𝟐</m:t>
                          </m:r>
                        </m:sup>
                      </m:sSup>
                    </m:oMath>
                  </m:oMathPara>
                </a14:m>
                <a:endParaRPr lang="en-US" altLang="ja-JP" sz="3600" b="1" dirty="0">
                  <a:solidFill>
                    <a:srgbClr val="FF0000"/>
                  </a:solidFill>
                  <a:ea typeface="HG丸ｺﾞｼｯｸM-PRO" panose="020F0600000000000000" pitchFamily="50" charset="-128"/>
                </a:endParaRPr>
              </a:p>
            </p:txBody>
          </p:sp>
        </mc:Choice>
        <mc:Fallback xmlns="">
          <p:sp>
            <p:nvSpPr>
              <p:cNvPr id="59" name="正方形/長方形 58">
                <a:extLst>
                  <a:ext uri="{FF2B5EF4-FFF2-40B4-BE49-F238E27FC236}">
                    <a16:creationId xmlns:a16="http://schemas.microsoft.com/office/drawing/2014/main" id="{38400F3B-16FE-480D-A0ED-D908BCF71775}"/>
                  </a:ext>
                </a:extLst>
              </p:cNvPr>
              <p:cNvSpPr>
                <a:spLocks noRot="1" noChangeAspect="1" noMove="1" noResize="1" noEditPoints="1" noAdjustHandles="1" noChangeArrowheads="1" noChangeShapeType="1" noTextEdit="1"/>
              </p:cNvSpPr>
              <p:nvPr/>
            </p:nvSpPr>
            <p:spPr>
              <a:xfrm>
                <a:off x="1280429" y="1810302"/>
                <a:ext cx="3831241" cy="1129476"/>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1" name="正方形/長方形 60">
                <a:extLst>
                  <a:ext uri="{FF2B5EF4-FFF2-40B4-BE49-F238E27FC236}">
                    <a16:creationId xmlns:a16="http://schemas.microsoft.com/office/drawing/2014/main" id="{C564F4C0-38B3-4E81-BB9D-495084B0C58A}"/>
                  </a:ext>
                </a:extLst>
              </p:cNvPr>
              <p:cNvSpPr/>
              <p:nvPr/>
            </p:nvSpPr>
            <p:spPr>
              <a:xfrm>
                <a:off x="260397" y="3163968"/>
                <a:ext cx="6471640" cy="707886"/>
              </a:xfrm>
              <a:prstGeom prst="rect">
                <a:avLst/>
              </a:prstGeom>
            </p:spPr>
            <p:txBody>
              <a:bodyPr wrap="square">
                <a:spAutoFit/>
              </a:bodyPr>
              <a:lstStyle/>
              <a:p>
                <a:pPr algn="just"/>
                <a:r>
                  <a:rPr lang="ja-JP" altLang="en-US" sz="2000" dirty="0">
                    <a:solidFill>
                      <a:srgbClr val="000000"/>
                    </a:solidFill>
                    <a:latin typeface="HG丸ｺﾞｼｯｸM-PRO" panose="020F0600000000000000" pitchFamily="50" charset="-128"/>
                    <a:ea typeface="HG丸ｺﾞｼｯｸM-PRO" panose="020F0600000000000000" pitchFamily="50" charset="-128"/>
                  </a:rPr>
                  <a:t>（４）　猿が弾に当たるまでに落下した</a:t>
                </a:r>
                <a:r>
                  <a:rPr lang="ja-JP" altLang="en-US" sz="2000" dirty="0">
                    <a:solidFill>
                      <a:srgbClr val="FF0000"/>
                    </a:solidFill>
                    <a:latin typeface="HG丸ｺﾞｼｯｸM-PRO" panose="020F0600000000000000" pitchFamily="50" charset="-128"/>
                    <a:ea typeface="HG丸ｺﾞｼｯｸM-PRO" panose="020F0600000000000000" pitchFamily="50" charset="-128"/>
                  </a:rPr>
                  <a:t>距離</a:t>
                </a:r>
                <a14:m>
                  <m:oMath xmlns:m="http://schemas.openxmlformats.org/officeDocument/2006/math">
                    <m:r>
                      <a:rPr lang="en-US" altLang="ja-JP" sz="2000" i="1">
                        <a:solidFill>
                          <a:srgbClr val="FF0000"/>
                        </a:solidFill>
                        <a:latin typeface="Cambria Math" panose="02040503050406030204" pitchFamily="18" charset="0"/>
                      </a:rPr>
                      <m:t>𝑦</m:t>
                    </m:r>
                    <m:r>
                      <a:rPr lang="en-US" altLang="ja-JP" sz="2000" b="0" i="1" smtClean="0">
                        <a:solidFill>
                          <a:srgbClr val="FF0000"/>
                        </a:solidFill>
                        <a:latin typeface="Cambria Math" panose="02040503050406030204" pitchFamily="18" charset="0"/>
                      </a:rPr>
                      <m:t>′</m:t>
                    </m:r>
                  </m:oMath>
                </a14:m>
                <a:r>
                  <a:rPr lang="ja-JP" altLang="en-US" sz="2000" dirty="0">
                    <a:solidFill>
                      <a:srgbClr val="000000"/>
                    </a:solidFill>
                    <a:latin typeface="HG丸ｺﾞｼｯｸM-PRO" panose="020F0600000000000000" pitchFamily="50" charset="-128"/>
                    <a:ea typeface="HG丸ｺﾞｼｯｸM-PRO" panose="020F0600000000000000" pitchFamily="50" charset="-128"/>
                  </a:rPr>
                  <a:t>を</a:t>
                </a:r>
                <a14:m>
                  <m:oMath xmlns:m="http://schemas.openxmlformats.org/officeDocument/2006/math">
                    <m:r>
                      <a:rPr lang="en-US" altLang="ja-JP" sz="2000" b="0" i="1" smtClean="0">
                        <a:solidFill>
                          <a:srgbClr val="000000"/>
                        </a:solidFill>
                        <a:latin typeface="Cambria Math" panose="02040503050406030204" pitchFamily="18" charset="0"/>
                      </a:rPr>
                      <m:t>𝑡</m:t>
                    </m:r>
                  </m:oMath>
                </a14:m>
                <a:r>
                  <a:rPr lang="ja-JP" altLang="en-US" sz="2000" dirty="0">
                    <a:solidFill>
                      <a:srgbClr val="000000"/>
                    </a:solidFill>
                    <a:latin typeface="HG丸ｺﾞｼｯｸM-PRO" panose="020F0600000000000000" pitchFamily="50" charset="-128"/>
                    <a:ea typeface="HG丸ｺﾞｼｯｸM-PRO" panose="020F0600000000000000" pitchFamily="50" charset="-128"/>
                  </a:rPr>
                  <a:t>，重力加速度の大きさ</a:t>
                </a:r>
                <a14:m>
                  <m:oMath xmlns:m="http://schemas.openxmlformats.org/officeDocument/2006/math">
                    <m:r>
                      <a:rPr lang="en-US" altLang="ja-JP" sz="2000" b="0" i="1" smtClean="0">
                        <a:solidFill>
                          <a:srgbClr val="FF0000"/>
                        </a:solidFill>
                        <a:latin typeface="Cambria Math" panose="02040503050406030204" pitchFamily="18" charset="0"/>
                      </a:rPr>
                      <m:t>𝑔</m:t>
                    </m:r>
                  </m:oMath>
                </a14:m>
                <a:r>
                  <a:rPr lang="ja-JP" altLang="en-US" sz="2000" dirty="0">
                    <a:solidFill>
                      <a:srgbClr val="000000"/>
                    </a:solidFill>
                    <a:latin typeface="HG丸ｺﾞｼｯｸM-PRO" panose="020F0600000000000000" pitchFamily="50" charset="-128"/>
                    <a:ea typeface="HG丸ｺﾞｼｯｸM-PRO" panose="020F0600000000000000" pitchFamily="50" charset="-128"/>
                  </a:rPr>
                  <a:t>を用いて求めなさい。</a:t>
                </a:r>
              </a:p>
            </p:txBody>
          </p:sp>
        </mc:Choice>
        <mc:Fallback xmlns="">
          <p:sp>
            <p:nvSpPr>
              <p:cNvPr id="61" name="正方形/長方形 60">
                <a:extLst>
                  <a:ext uri="{FF2B5EF4-FFF2-40B4-BE49-F238E27FC236}">
                    <a16:creationId xmlns:a16="http://schemas.microsoft.com/office/drawing/2014/main" id="{C564F4C0-38B3-4E81-BB9D-495084B0C58A}"/>
                  </a:ext>
                </a:extLst>
              </p:cNvPr>
              <p:cNvSpPr>
                <a:spLocks noRot="1" noChangeAspect="1" noMove="1" noResize="1" noEditPoints="1" noAdjustHandles="1" noChangeArrowheads="1" noChangeShapeType="1" noTextEdit="1"/>
              </p:cNvSpPr>
              <p:nvPr/>
            </p:nvSpPr>
            <p:spPr>
              <a:xfrm>
                <a:off x="260397" y="3163968"/>
                <a:ext cx="6471640" cy="707886"/>
              </a:xfrm>
              <a:prstGeom prst="rect">
                <a:avLst/>
              </a:prstGeom>
              <a:blipFill>
                <a:blip r:embed="rId12"/>
                <a:stretch>
                  <a:fillRect l="-1037" t="-6034" r="-1037" b="-129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2" name="正方形/長方形 61">
                <a:extLst>
                  <a:ext uri="{FF2B5EF4-FFF2-40B4-BE49-F238E27FC236}">
                    <a16:creationId xmlns:a16="http://schemas.microsoft.com/office/drawing/2014/main" id="{F17365CD-C7C2-4E8D-9FBB-D2EEC416FF18}"/>
                  </a:ext>
                </a:extLst>
              </p:cNvPr>
              <p:cNvSpPr/>
              <p:nvPr/>
            </p:nvSpPr>
            <p:spPr>
              <a:xfrm>
                <a:off x="1371866" y="4231258"/>
                <a:ext cx="2347053" cy="112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i="1" smtClean="0">
                          <a:solidFill>
                            <a:srgbClr val="000000"/>
                          </a:solidFill>
                          <a:latin typeface="Cambria Math" panose="02040503050406030204" pitchFamily="18" charset="0"/>
                        </a:rPr>
                        <m:t>𝑦</m:t>
                      </m:r>
                      <m:r>
                        <a:rPr lang="en-US" altLang="ja-JP" sz="3600" b="0" i="1" smtClean="0">
                          <a:solidFill>
                            <a:srgbClr val="000000"/>
                          </a:solidFill>
                          <a:latin typeface="Cambria Math" panose="02040503050406030204" pitchFamily="18" charset="0"/>
                        </a:rPr>
                        <m:t>′=</m:t>
                      </m:r>
                      <m:f>
                        <m:fPr>
                          <m:ctrlPr>
                            <a:rPr lang="en-US" altLang="ja-JP" sz="3600" b="1" i="1">
                              <a:solidFill>
                                <a:srgbClr val="FF0000"/>
                              </a:solidFill>
                              <a:latin typeface="Cambria Math" panose="02040503050406030204" pitchFamily="18" charset="0"/>
                            </a:rPr>
                          </m:ctrlPr>
                        </m:fPr>
                        <m:num>
                          <m:r>
                            <a:rPr lang="en-US" altLang="ja-JP" sz="3600" b="1" i="1">
                              <a:solidFill>
                                <a:srgbClr val="FF0000"/>
                              </a:solidFill>
                              <a:latin typeface="Cambria Math" panose="02040503050406030204" pitchFamily="18" charset="0"/>
                            </a:rPr>
                            <m:t>𝟏</m:t>
                          </m:r>
                        </m:num>
                        <m:den>
                          <m:r>
                            <a:rPr lang="en-US" altLang="ja-JP" sz="3600" b="1" i="1">
                              <a:solidFill>
                                <a:srgbClr val="FF0000"/>
                              </a:solidFill>
                              <a:latin typeface="Cambria Math" panose="02040503050406030204" pitchFamily="18" charset="0"/>
                            </a:rPr>
                            <m:t>𝟐</m:t>
                          </m:r>
                        </m:den>
                      </m:f>
                      <m:r>
                        <a:rPr lang="en-US" altLang="ja-JP" sz="3600" b="1" i="1" smtClean="0">
                          <a:solidFill>
                            <a:srgbClr val="FF0000"/>
                          </a:solidFill>
                          <a:latin typeface="Cambria Math" panose="02040503050406030204" pitchFamily="18" charset="0"/>
                        </a:rPr>
                        <m:t>𝒈</m:t>
                      </m:r>
                      <m:sSup>
                        <m:sSupPr>
                          <m:ctrlPr>
                            <a:rPr lang="en-US" altLang="ja-JP" sz="3600" b="1" i="1" smtClean="0">
                              <a:solidFill>
                                <a:srgbClr val="FF0000"/>
                              </a:solidFill>
                              <a:latin typeface="Cambria Math" panose="02040503050406030204" pitchFamily="18" charset="0"/>
                            </a:rPr>
                          </m:ctrlPr>
                        </m:sSupPr>
                        <m:e>
                          <m:r>
                            <a:rPr lang="en-US" altLang="ja-JP" sz="3600" b="1" i="1" smtClean="0">
                              <a:solidFill>
                                <a:srgbClr val="FF0000"/>
                              </a:solidFill>
                              <a:latin typeface="Cambria Math" panose="02040503050406030204" pitchFamily="18" charset="0"/>
                            </a:rPr>
                            <m:t>𝒕</m:t>
                          </m:r>
                        </m:e>
                        <m:sup>
                          <m:r>
                            <a:rPr lang="en-US" altLang="ja-JP" sz="3600" b="1" i="1" smtClean="0">
                              <a:solidFill>
                                <a:srgbClr val="FF0000"/>
                              </a:solidFill>
                              <a:latin typeface="Cambria Math" panose="02040503050406030204" pitchFamily="18" charset="0"/>
                            </a:rPr>
                            <m:t>𝟐</m:t>
                          </m:r>
                        </m:sup>
                      </m:sSup>
                    </m:oMath>
                  </m:oMathPara>
                </a14:m>
                <a:endParaRPr lang="en-US" altLang="ja-JP" sz="3600" b="1" dirty="0">
                  <a:solidFill>
                    <a:srgbClr val="FF0000"/>
                  </a:solidFill>
                  <a:ea typeface="HG丸ｺﾞｼｯｸM-PRO" panose="020F0600000000000000" pitchFamily="50" charset="-128"/>
                </a:endParaRPr>
              </a:p>
            </p:txBody>
          </p:sp>
        </mc:Choice>
        <mc:Fallback xmlns="">
          <p:sp>
            <p:nvSpPr>
              <p:cNvPr id="62" name="正方形/長方形 61">
                <a:extLst>
                  <a:ext uri="{FF2B5EF4-FFF2-40B4-BE49-F238E27FC236}">
                    <a16:creationId xmlns:a16="http://schemas.microsoft.com/office/drawing/2014/main" id="{F17365CD-C7C2-4E8D-9FBB-D2EEC416FF18}"/>
                  </a:ext>
                </a:extLst>
              </p:cNvPr>
              <p:cNvSpPr>
                <a:spLocks noRot="1" noChangeAspect="1" noMove="1" noResize="1" noEditPoints="1" noAdjustHandles="1" noChangeArrowheads="1" noChangeShapeType="1" noTextEdit="1"/>
              </p:cNvSpPr>
              <p:nvPr/>
            </p:nvSpPr>
            <p:spPr>
              <a:xfrm>
                <a:off x="1371866" y="4231258"/>
                <a:ext cx="2347053" cy="1129476"/>
              </a:xfrm>
              <a:prstGeom prst="rect">
                <a:avLst/>
              </a:prstGeom>
              <a:blipFill>
                <a:blip r:embed="rId13"/>
                <a:stretch>
                  <a:fillRect/>
                </a:stretch>
              </a:blipFill>
            </p:spPr>
            <p:txBody>
              <a:bodyPr/>
              <a:lstStyle/>
              <a:p>
                <a:r>
                  <a:rPr lang="ja-JP" altLang="en-US">
                    <a:noFill/>
                  </a:rPr>
                  <a:t> </a:t>
                </a:r>
              </a:p>
            </p:txBody>
          </p:sp>
        </mc:Fallback>
      </mc:AlternateContent>
      <p:cxnSp>
        <p:nvCxnSpPr>
          <p:cNvPr id="64" name="直線矢印コネクタ 63">
            <a:extLst>
              <a:ext uri="{FF2B5EF4-FFF2-40B4-BE49-F238E27FC236}">
                <a16:creationId xmlns:a16="http://schemas.microsoft.com/office/drawing/2014/main" id="{D3DF85E4-0A51-4AC0-9EF0-A536E4CECA9A}"/>
              </a:ext>
            </a:extLst>
          </p:cNvPr>
          <p:cNvCxnSpPr>
            <a:cxnSpLocks/>
          </p:cNvCxnSpPr>
          <p:nvPr/>
        </p:nvCxnSpPr>
        <p:spPr>
          <a:xfrm flipV="1">
            <a:off x="11106636" y="2882386"/>
            <a:ext cx="0" cy="904212"/>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正方形/長方形 64">
                <a:extLst>
                  <a:ext uri="{FF2B5EF4-FFF2-40B4-BE49-F238E27FC236}">
                    <a16:creationId xmlns:a16="http://schemas.microsoft.com/office/drawing/2014/main" id="{EF382819-6839-40BF-B14E-9D65411DC419}"/>
                  </a:ext>
                </a:extLst>
              </p:cNvPr>
              <p:cNvSpPr/>
              <p:nvPr/>
            </p:nvSpPr>
            <p:spPr>
              <a:xfrm>
                <a:off x="6955785" y="2454600"/>
                <a:ext cx="522899" cy="58477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panose="02040503050406030204" pitchFamily="18" charset="0"/>
                        </a:rPr>
                        <m:t>𝒚</m:t>
                      </m:r>
                    </m:oMath>
                  </m:oMathPara>
                </a14:m>
                <a:endParaRPr lang="ja-JP" altLang="en-US" sz="3200" b="1" dirty="0">
                  <a:solidFill>
                    <a:srgbClr val="FF0000"/>
                  </a:solidFill>
                  <a:ea typeface="HG丸ｺﾞｼｯｸM-PRO" panose="020F0600000000000000" pitchFamily="50" charset="-128"/>
                </a:endParaRPr>
              </a:p>
            </p:txBody>
          </p:sp>
        </mc:Choice>
        <mc:Fallback xmlns="">
          <p:sp>
            <p:nvSpPr>
              <p:cNvPr id="65" name="正方形/長方形 64">
                <a:extLst>
                  <a:ext uri="{FF2B5EF4-FFF2-40B4-BE49-F238E27FC236}">
                    <a16:creationId xmlns:a16="http://schemas.microsoft.com/office/drawing/2014/main" id="{EF382819-6839-40BF-B14E-9D65411DC419}"/>
                  </a:ext>
                </a:extLst>
              </p:cNvPr>
              <p:cNvSpPr>
                <a:spLocks noRot="1" noChangeAspect="1" noMove="1" noResize="1" noEditPoints="1" noAdjustHandles="1" noChangeArrowheads="1" noChangeShapeType="1" noTextEdit="1"/>
              </p:cNvSpPr>
              <p:nvPr/>
            </p:nvSpPr>
            <p:spPr>
              <a:xfrm>
                <a:off x="6955785" y="2454600"/>
                <a:ext cx="522899" cy="584775"/>
              </a:xfrm>
              <a:prstGeom prst="rect">
                <a:avLst/>
              </a:prstGeom>
              <a:blipFill>
                <a:blip r:embed="rId14"/>
                <a:stretch>
                  <a:fillRect/>
                </a:stretch>
              </a:blipFill>
            </p:spPr>
            <p:txBody>
              <a:bodyPr/>
              <a:lstStyle/>
              <a:p>
                <a:r>
                  <a:rPr lang="ja-JP" altLang="en-US">
                    <a:noFill/>
                  </a:rPr>
                  <a:t> </a:t>
                </a:r>
              </a:p>
            </p:txBody>
          </p:sp>
        </mc:Fallback>
      </mc:AlternateContent>
      <p:cxnSp>
        <p:nvCxnSpPr>
          <p:cNvPr id="66" name="直線矢印コネクタ 65">
            <a:extLst>
              <a:ext uri="{FF2B5EF4-FFF2-40B4-BE49-F238E27FC236}">
                <a16:creationId xmlns:a16="http://schemas.microsoft.com/office/drawing/2014/main" id="{D9A9B53A-920B-4AE6-A708-4757B3780741}"/>
              </a:ext>
            </a:extLst>
          </p:cNvPr>
          <p:cNvCxnSpPr>
            <a:cxnSpLocks/>
          </p:cNvCxnSpPr>
          <p:nvPr/>
        </p:nvCxnSpPr>
        <p:spPr>
          <a:xfrm flipV="1">
            <a:off x="11106636" y="1608876"/>
            <a:ext cx="0" cy="1257676"/>
          </a:xfrm>
          <a:prstGeom prst="straightConnector1">
            <a:avLst/>
          </a:prstGeom>
          <a:ln w="571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正方形/長方形 66">
                <a:extLst>
                  <a:ext uri="{FF2B5EF4-FFF2-40B4-BE49-F238E27FC236}">
                    <a16:creationId xmlns:a16="http://schemas.microsoft.com/office/drawing/2014/main" id="{20B3DD98-D208-4805-B747-395DAA4C0EBE}"/>
                  </a:ext>
                </a:extLst>
              </p:cNvPr>
              <p:cNvSpPr/>
              <p:nvPr/>
            </p:nvSpPr>
            <p:spPr>
              <a:xfrm>
                <a:off x="11171522" y="1972217"/>
                <a:ext cx="628698" cy="58477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0070C0"/>
                          </a:solidFill>
                          <a:latin typeface="Cambria Math" panose="02040503050406030204" pitchFamily="18" charset="0"/>
                        </a:rPr>
                        <m:t>𝒚</m:t>
                      </m:r>
                      <m:r>
                        <a:rPr lang="en-US" altLang="ja-JP" sz="3200" b="1" i="1" smtClean="0">
                          <a:solidFill>
                            <a:srgbClr val="0070C0"/>
                          </a:solidFill>
                          <a:latin typeface="Cambria Math" panose="02040503050406030204" pitchFamily="18" charset="0"/>
                        </a:rPr>
                        <m:t>′</m:t>
                      </m:r>
                    </m:oMath>
                  </m:oMathPara>
                </a14:m>
                <a:endParaRPr lang="ja-JP" altLang="en-US" sz="3200" b="1" dirty="0">
                  <a:solidFill>
                    <a:srgbClr val="0070C0"/>
                  </a:solidFill>
                  <a:ea typeface="HG丸ｺﾞｼｯｸM-PRO" panose="020F0600000000000000" pitchFamily="50" charset="-128"/>
                </a:endParaRPr>
              </a:p>
            </p:txBody>
          </p:sp>
        </mc:Choice>
        <mc:Fallback xmlns="">
          <p:sp>
            <p:nvSpPr>
              <p:cNvPr id="67" name="正方形/長方形 66">
                <a:extLst>
                  <a:ext uri="{FF2B5EF4-FFF2-40B4-BE49-F238E27FC236}">
                    <a16:creationId xmlns:a16="http://schemas.microsoft.com/office/drawing/2014/main" id="{20B3DD98-D208-4805-B747-395DAA4C0EBE}"/>
                  </a:ext>
                </a:extLst>
              </p:cNvPr>
              <p:cNvSpPr>
                <a:spLocks noRot="1" noChangeAspect="1" noMove="1" noResize="1" noEditPoints="1" noAdjustHandles="1" noChangeArrowheads="1" noChangeShapeType="1" noTextEdit="1"/>
              </p:cNvSpPr>
              <p:nvPr/>
            </p:nvSpPr>
            <p:spPr>
              <a:xfrm>
                <a:off x="11171522" y="1972217"/>
                <a:ext cx="628698" cy="584775"/>
              </a:xfrm>
              <a:prstGeom prst="rect">
                <a:avLst/>
              </a:prstGeom>
              <a:blipFill>
                <a:blip r:embed="rId15"/>
                <a:stretch>
                  <a:fillRect/>
                </a:stretch>
              </a:blipFill>
            </p:spPr>
            <p:txBody>
              <a:bodyPr/>
              <a:lstStyle/>
              <a:p>
                <a:r>
                  <a:rPr lang="ja-JP" altLang="en-US">
                    <a:noFill/>
                  </a:rPr>
                  <a:t> </a:t>
                </a:r>
              </a:p>
            </p:txBody>
          </p:sp>
        </mc:Fallback>
      </mc:AlternateContent>
      <p:cxnSp>
        <p:nvCxnSpPr>
          <p:cNvPr id="68" name="直線矢印コネクタ 67">
            <a:extLst>
              <a:ext uri="{FF2B5EF4-FFF2-40B4-BE49-F238E27FC236}">
                <a16:creationId xmlns:a16="http://schemas.microsoft.com/office/drawing/2014/main" id="{9A7BCC99-8688-44BB-85E7-AC8037F7CA43}"/>
              </a:ext>
            </a:extLst>
          </p:cNvPr>
          <p:cNvCxnSpPr>
            <a:cxnSpLocks/>
          </p:cNvCxnSpPr>
          <p:nvPr/>
        </p:nvCxnSpPr>
        <p:spPr>
          <a:xfrm flipH="1">
            <a:off x="7483237" y="2817482"/>
            <a:ext cx="3065539" cy="0"/>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0" name="正方形/長方形 99">
                <a:extLst>
                  <a:ext uri="{FF2B5EF4-FFF2-40B4-BE49-F238E27FC236}">
                    <a16:creationId xmlns:a16="http://schemas.microsoft.com/office/drawing/2014/main" id="{EA522B4C-165E-43AF-BAA0-73AA056B267A}"/>
                  </a:ext>
                </a:extLst>
              </p:cNvPr>
              <p:cNvSpPr/>
              <p:nvPr/>
            </p:nvSpPr>
            <p:spPr>
              <a:xfrm>
                <a:off x="11201080" y="2914971"/>
                <a:ext cx="522899" cy="58477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panose="02040503050406030204" pitchFamily="18" charset="0"/>
                        </a:rPr>
                        <m:t>𝒚</m:t>
                      </m:r>
                    </m:oMath>
                  </m:oMathPara>
                </a14:m>
                <a:endParaRPr lang="ja-JP" altLang="en-US" sz="3200" b="1" dirty="0">
                  <a:solidFill>
                    <a:srgbClr val="FF0000"/>
                  </a:solidFill>
                  <a:ea typeface="HG丸ｺﾞｼｯｸM-PRO" panose="020F0600000000000000" pitchFamily="50" charset="-128"/>
                </a:endParaRPr>
              </a:p>
            </p:txBody>
          </p:sp>
        </mc:Choice>
        <mc:Fallback xmlns="">
          <p:sp>
            <p:nvSpPr>
              <p:cNvPr id="100" name="正方形/長方形 99">
                <a:extLst>
                  <a:ext uri="{FF2B5EF4-FFF2-40B4-BE49-F238E27FC236}">
                    <a16:creationId xmlns:a16="http://schemas.microsoft.com/office/drawing/2014/main" id="{EA522B4C-165E-43AF-BAA0-73AA056B267A}"/>
                  </a:ext>
                </a:extLst>
              </p:cNvPr>
              <p:cNvSpPr>
                <a:spLocks noRot="1" noChangeAspect="1" noMove="1" noResize="1" noEditPoints="1" noAdjustHandles="1" noChangeArrowheads="1" noChangeShapeType="1" noTextEdit="1"/>
              </p:cNvSpPr>
              <p:nvPr/>
            </p:nvSpPr>
            <p:spPr>
              <a:xfrm>
                <a:off x="11201080" y="2914971"/>
                <a:ext cx="522899" cy="584775"/>
              </a:xfrm>
              <a:prstGeom prst="rect">
                <a:avLst/>
              </a:prstGeom>
              <a:blipFill>
                <a:blip r:embed="rId16"/>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7624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right)">
                                      <p:cBhvr>
                                        <p:cTn id="7" dur="500"/>
                                        <p:tgtEl>
                                          <p:spTgt spid="6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wipe(right)">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wipe(down)">
                                      <p:cBhvr>
                                        <p:cTn id="15" dur="500"/>
                                        <p:tgtEl>
                                          <p:spTgt spid="100"/>
                                        </p:tgtEl>
                                      </p:cBhvr>
                                    </p:animEffect>
                                  </p:childTnLst>
                                </p:cTn>
                              </p:par>
                              <p:par>
                                <p:cTn id="16" presetID="22" presetClass="entr" presetSubtype="4" fill="hold" nodeType="with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wipe(down)">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down)">
                                      <p:cBhvr>
                                        <p:cTn id="23" dur="500"/>
                                        <p:tgtEl>
                                          <p:spTgt spid="5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ipe(down)">
                                      <p:cBhvr>
                                        <p:cTn id="28" dur="500"/>
                                        <p:tgtEl>
                                          <p:spTgt spid="6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wipe(down)">
                                      <p:cBhvr>
                                        <p:cTn id="33" dur="500"/>
                                        <p:tgtEl>
                                          <p:spTgt spid="6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wipe(down)">
                                      <p:cBhvr>
                                        <p:cTn id="36" dur="500"/>
                                        <p:tgtEl>
                                          <p:spTgt spid="6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down)">
                                      <p:cBhvr>
                                        <p:cTn id="4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1" grpId="0"/>
      <p:bldP spid="62" grpId="0"/>
      <p:bldP spid="65" grpId="0"/>
      <p:bldP spid="67" grpId="0"/>
      <p:bldP spid="10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円弧 83">
            <a:extLst>
              <a:ext uri="{FF2B5EF4-FFF2-40B4-BE49-F238E27FC236}">
                <a16:creationId xmlns:a16="http://schemas.microsoft.com/office/drawing/2014/main" id="{E25CF5D1-72BE-4DC8-B228-FD655B065BAD}"/>
              </a:ext>
            </a:extLst>
          </p:cNvPr>
          <p:cNvSpPr/>
          <p:nvPr/>
        </p:nvSpPr>
        <p:spPr>
          <a:xfrm rot="19484399">
            <a:off x="5331464" y="3085985"/>
            <a:ext cx="8785163" cy="7270980"/>
          </a:xfrm>
          <a:prstGeom prst="arc">
            <a:avLst>
              <a:gd name="adj1" fmla="val 16200000"/>
              <a:gd name="adj2" fmla="val 1922580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HG丸ｺﾞｼｯｸM-PRO" panose="020F0600000000000000" pitchFamily="50" charset="-128"/>
            </a:endParaRPr>
          </a:p>
        </p:txBody>
      </p:sp>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５．平面内での落体の運動</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a:xfrm>
            <a:off x="4038601" y="6312924"/>
            <a:ext cx="4114800" cy="365125"/>
          </a:xfrm>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52</a:t>
            </a:fld>
            <a:endParaRPr kumimoji="1" lang="ja-JP" altLang="en-US"/>
          </a:p>
        </p:txBody>
      </p:sp>
      <p:cxnSp>
        <p:nvCxnSpPr>
          <p:cNvPr id="47" name="直線矢印コネクタ 46">
            <a:extLst>
              <a:ext uri="{FF2B5EF4-FFF2-40B4-BE49-F238E27FC236}">
                <a16:creationId xmlns:a16="http://schemas.microsoft.com/office/drawing/2014/main" id="{D44AFF8D-A52B-46CF-8461-D7A85DEA8245}"/>
              </a:ext>
            </a:extLst>
          </p:cNvPr>
          <p:cNvCxnSpPr>
            <a:cxnSpLocks/>
          </p:cNvCxnSpPr>
          <p:nvPr/>
        </p:nvCxnSpPr>
        <p:spPr>
          <a:xfrm flipV="1">
            <a:off x="7381617" y="3818002"/>
            <a:ext cx="4239226" cy="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2" name="円弧 51">
            <a:extLst>
              <a:ext uri="{FF2B5EF4-FFF2-40B4-BE49-F238E27FC236}">
                <a16:creationId xmlns:a16="http://schemas.microsoft.com/office/drawing/2014/main" id="{7C70EB42-D57D-49F7-BA24-9DD136EDA297}"/>
              </a:ext>
            </a:extLst>
          </p:cNvPr>
          <p:cNvSpPr/>
          <p:nvPr/>
        </p:nvSpPr>
        <p:spPr>
          <a:xfrm>
            <a:off x="7365250" y="3393218"/>
            <a:ext cx="700348" cy="849565"/>
          </a:xfrm>
          <a:prstGeom prst="arc">
            <a:avLst>
              <a:gd name="adj1" fmla="val 18465346"/>
              <a:gd name="adj2" fmla="val 0"/>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HG丸ｺﾞｼｯｸM-PRO" panose="020F0600000000000000" pitchFamily="50" charset="-128"/>
            </a:endParaRPr>
          </a:p>
        </p:txBody>
      </p:sp>
      <p:sp>
        <p:nvSpPr>
          <p:cNvPr id="53" name="正方形/長方形 52">
            <a:extLst>
              <a:ext uri="{FF2B5EF4-FFF2-40B4-BE49-F238E27FC236}">
                <a16:creationId xmlns:a16="http://schemas.microsoft.com/office/drawing/2014/main" id="{F74DF773-48FD-4674-B395-3509AF096B23}"/>
              </a:ext>
            </a:extLst>
          </p:cNvPr>
          <p:cNvSpPr/>
          <p:nvPr/>
        </p:nvSpPr>
        <p:spPr>
          <a:xfrm>
            <a:off x="8078128" y="3335287"/>
            <a:ext cx="909223" cy="523220"/>
          </a:xfrm>
          <a:prstGeom prst="rect">
            <a:avLst/>
          </a:prstGeom>
        </p:spPr>
        <p:txBody>
          <a:bodyPr wrap="none">
            <a:spAutoFit/>
          </a:bodyPr>
          <a:lstStyle/>
          <a:p>
            <a:r>
              <a:rPr lang="en-US" altLang="ja-JP" sz="2800" dirty="0">
                <a:ea typeface="HG丸ｺﾞｼｯｸM-PRO" panose="020F0600000000000000" pitchFamily="50" charset="-128"/>
              </a:rPr>
              <a:t>30°</a:t>
            </a:r>
            <a:endParaRPr lang="ja-JP" altLang="en-US" sz="2800" dirty="0">
              <a:ea typeface="HG丸ｺﾞｼｯｸM-PRO" panose="020F0600000000000000" pitchFamily="50" charset="-128"/>
            </a:endParaRPr>
          </a:p>
        </p:txBody>
      </p:sp>
      <p:sp>
        <p:nvSpPr>
          <p:cNvPr id="56" name="正方形/長方形 55">
            <a:extLst>
              <a:ext uri="{FF2B5EF4-FFF2-40B4-BE49-F238E27FC236}">
                <a16:creationId xmlns:a16="http://schemas.microsoft.com/office/drawing/2014/main" id="{FFE70EF9-51BF-4E5F-948A-FAFF7EA9A4DD}"/>
              </a:ext>
            </a:extLst>
          </p:cNvPr>
          <p:cNvSpPr/>
          <p:nvPr/>
        </p:nvSpPr>
        <p:spPr>
          <a:xfrm>
            <a:off x="7113308" y="3476344"/>
            <a:ext cx="415498" cy="369332"/>
          </a:xfrm>
          <a:prstGeom prst="rect">
            <a:avLst/>
          </a:prstGeom>
        </p:spPr>
        <p:txBody>
          <a:bodyPr wrap="square">
            <a:spAutoFit/>
          </a:bodyPr>
          <a:lstStyle/>
          <a:p>
            <a:r>
              <a:rPr lang="ja-JP" altLang="en-US" dirty="0">
                <a:solidFill>
                  <a:srgbClr val="000000"/>
                </a:solidFill>
                <a:latin typeface="HG丸ｺﾞｼｯｸM-PRO" panose="020F0600000000000000" pitchFamily="50" charset="-128"/>
                <a:ea typeface="HG丸ｺﾞｼｯｸM-PRO" panose="020F0600000000000000" pitchFamily="50" charset="-128"/>
              </a:rPr>
              <a:t>Ｏ</a:t>
            </a:r>
            <a:endParaRPr lang="ja-JP" altLang="en-US" dirty="0"/>
          </a:p>
        </p:txBody>
      </p:sp>
      <mc:AlternateContent xmlns:mc="http://schemas.openxmlformats.org/markup-compatibility/2006" xmlns:a14="http://schemas.microsoft.com/office/drawing/2010/main">
        <mc:Choice Requires="a14">
          <p:sp>
            <p:nvSpPr>
              <p:cNvPr id="60" name="正方形/長方形 59">
                <a:extLst>
                  <a:ext uri="{FF2B5EF4-FFF2-40B4-BE49-F238E27FC236}">
                    <a16:creationId xmlns:a16="http://schemas.microsoft.com/office/drawing/2014/main" id="{1C36CC12-9A54-4789-A720-53D87D4D1D5E}"/>
                  </a:ext>
                </a:extLst>
              </p:cNvPr>
              <p:cNvSpPr/>
              <p:nvPr/>
            </p:nvSpPr>
            <p:spPr>
              <a:xfrm>
                <a:off x="7338724" y="1134940"/>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𝒚</m:t>
                      </m:r>
                    </m:oMath>
                  </m:oMathPara>
                </a14:m>
                <a:endParaRPr lang="ja-JP" altLang="en-US" dirty="0">
                  <a:solidFill>
                    <a:schemeClr val="tx1"/>
                  </a:solidFill>
                </a:endParaRPr>
              </a:p>
            </p:txBody>
          </p:sp>
        </mc:Choice>
        <mc:Fallback xmlns="">
          <p:sp>
            <p:nvSpPr>
              <p:cNvPr id="60" name="正方形/長方形 59">
                <a:extLst>
                  <a:ext uri="{FF2B5EF4-FFF2-40B4-BE49-F238E27FC236}">
                    <a16:creationId xmlns:a16="http://schemas.microsoft.com/office/drawing/2014/main" id="{1C36CC12-9A54-4789-A720-53D87D4D1D5E}"/>
                  </a:ext>
                </a:extLst>
              </p:cNvPr>
              <p:cNvSpPr>
                <a:spLocks noRot="1" noChangeAspect="1" noMove="1" noResize="1" noEditPoints="1" noAdjustHandles="1" noChangeArrowheads="1" noChangeShapeType="1" noTextEdit="1"/>
              </p:cNvSpPr>
              <p:nvPr/>
            </p:nvSpPr>
            <p:spPr>
              <a:xfrm>
                <a:off x="7338724" y="1134940"/>
                <a:ext cx="375423" cy="369332"/>
              </a:xfrm>
              <a:prstGeom prst="rect">
                <a:avLst/>
              </a:prstGeom>
              <a:blipFill>
                <a:blip r:embed="rId2"/>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正方形/長方形 62">
                <a:extLst>
                  <a:ext uri="{FF2B5EF4-FFF2-40B4-BE49-F238E27FC236}">
                    <a16:creationId xmlns:a16="http://schemas.microsoft.com/office/drawing/2014/main" id="{02C0740F-97A3-4564-87F0-6EE709F78257}"/>
                  </a:ext>
                </a:extLst>
              </p:cNvPr>
              <p:cNvSpPr/>
              <p:nvPr/>
            </p:nvSpPr>
            <p:spPr>
              <a:xfrm>
                <a:off x="11569865" y="3627361"/>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𝒙</m:t>
                      </m:r>
                    </m:oMath>
                  </m:oMathPara>
                </a14:m>
                <a:endParaRPr lang="ja-JP" altLang="en-US" dirty="0">
                  <a:solidFill>
                    <a:schemeClr val="tx1"/>
                  </a:solidFill>
                </a:endParaRPr>
              </a:p>
            </p:txBody>
          </p:sp>
        </mc:Choice>
        <mc:Fallback xmlns="">
          <p:sp>
            <p:nvSpPr>
              <p:cNvPr id="63" name="正方形/長方形 62">
                <a:extLst>
                  <a:ext uri="{FF2B5EF4-FFF2-40B4-BE49-F238E27FC236}">
                    <a16:creationId xmlns:a16="http://schemas.microsoft.com/office/drawing/2014/main" id="{02C0740F-97A3-4564-87F0-6EE709F78257}"/>
                  </a:ext>
                </a:extLst>
              </p:cNvPr>
              <p:cNvSpPr>
                <a:spLocks noRot="1" noChangeAspect="1" noMove="1" noResize="1" noEditPoints="1" noAdjustHandles="1" noChangeArrowheads="1" noChangeShapeType="1" noTextEdit="1"/>
              </p:cNvSpPr>
              <p:nvPr/>
            </p:nvSpPr>
            <p:spPr>
              <a:xfrm>
                <a:off x="11569865" y="3627361"/>
                <a:ext cx="375423" cy="369332"/>
              </a:xfrm>
              <a:prstGeom prst="rect">
                <a:avLst/>
              </a:prstGeom>
              <a:blipFill>
                <a:blip r:embed="rId3"/>
                <a:stretch>
                  <a:fillRect/>
                </a:stretch>
              </a:blipFill>
            </p:spPr>
            <p:txBody>
              <a:bodyPr/>
              <a:lstStyle/>
              <a:p>
                <a:r>
                  <a:rPr lang="ja-JP" altLang="en-US">
                    <a:noFill/>
                  </a:rPr>
                  <a:t> </a:t>
                </a:r>
              </a:p>
            </p:txBody>
          </p:sp>
        </mc:Fallback>
      </mc:AlternateContent>
      <p:cxnSp>
        <p:nvCxnSpPr>
          <p:cNvPr id="69" name="直線矢印コネクタ 68">
            <a:extLst>
              <a:ext uri="{FF2B5EF4-FFF2-40B4-BE49-F238E27FC236}">
                <a16:creationId xmlns:a16="http://schemas.microsoft.com/office/drawing/2014/main" id="{076575D7-861D-4794-9B59-DB5350C750F2}"/>
              </a:ext>
            </a:extLst>
          </p:cNvPr>
          <p:cNvCxnSpPr>
            <a:cxnSpLocks/>
          </p:cNvCxnSpPr>
          <p:nvPr/>
        </p:nvCxnSpPr>
        <p:spPr>
          <a:xfrm flipV="1">
            <a:off x="7466519" y="4081788"/>
            <a:ext cx="3206402" cy="1"/>
          </a:xfrm>
          <a:prstGeom prst="straightConnector1">
            <a:avLst/>
          </a:prstGeom>
          <a:ln w="444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正方形/長方形 69">
                <a:extLst>
                  <a:ext uri="{FF2B5EF4-FFF2-40B4-BE49-F238E27FC236}">
                    <a16:creationId xmlns:a16="http://schemas.microsoft.com/office/drawing/2014/main" id="{3B457265-A475-4E84-AFAB-9FA456B739F3}"/>
                  </a:ext>
                </a:extLst>
              </p:cNvPr>
              <p:cNvSpPr/>
              <p:nvPr/>
            </p:nvSpPr>
            <p:spPr>
              <a:xfrm>
                <a:off x="8934889" y="3848117"/>
                <a:ext cx="428322" cy="461665"/>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𝑳</m:t>
                      </m:r>
                    </m:oMath>
                  </m:oMathPara>
                </a14:m>
                <a:endParaRPr lang="ja-JP" altLang="en-US" sz="2400" dirty="0">
                  <a:ea typeface="HG丸ｺﾞｼｯｸM-PRO" panose="020F0600000000000000" pitchFamily="50" charset="-128"/>
                </a:endParaRPr>
              </a:p>
            </p:txBody>
          </p:sp>
        </mc:Choice>
        <mc:Fallback xmlns="">
          <p:sp>
            <p:nvSpPr>
              <p:cNvPr id="70" name="正方形/長方形 69">
                <a:extLst>
                  <a:ext uri="{FF2B5EF4-FFF2-40B4-BE49-F238E27FC236}">
                    <a16:creationId xmlns:a16="http://schemas.microsoft.com/office/drawing/2014/main" id="{3B457265-A475-4E84-AFAB-9FA456B739F3}"/>
                  </a:ext>
                </a:extLst>
              </p:cNvPr>
              <p:cNvSpPr>
                <a:spLocks noRot="1" noChangeAspect="1" noMove="1" noResize="1" noEditPoints="1" noAdjustHandles="1" noChangeArrowheads="1" noChangeShapeType="1" noTextEdit="1"/>
              </p:cNvSpPr>
              <p:nvPr/>
            </p:nvSpPr>
            <p:spPr>
              <a:xfrm>
                <a:off x="8934889" y="3848117"/>
                <a:ext cx="428322" cy="461665"/>
              </a:xfrm>
              <a:prstGeom prst="rect">
                <a:avLst/>
              </a:prstGeom>
              <a:blipFill>
                <a:blip r:embed="rId4"/>
                <a:stretch>
                  <a:fillRect/>
                </a:stretch>
              </a:blipFill>
            </p:spPr>
            <p:txBody>
              <a:bodyPr/>
              <a:lstStyle/>
              <a:p>
                <a:r>
                  <a:rPr lang="ja-JP" altLang="en-US">
                    <a:noFill/>
                  </a:rPr>
                  <a:t> </a:t>
                </a:r>
              </a:p>
            </p:txBody>
          </p:sp>
        </mc:Fallback>
      </mc:AlternateContent>
      <p:cxnSp>
        <p:nvCxnSpPr>
          <p:cNvPr id="36" name="直線矢印コネクタ 35">
            <a:extLst>
              <a:ext uri="{FF2B5EF4-FFF2-40B4-BE49-F238E27FC236}">
                <a16:creationId xmlns:a16="http://schemas.microsoft.com/office/drawing/2014/main" id="{C7723181-678A-49AF-A473-CE1E5AC429CE}"/>
              </a:ext>
            </a:extLst>
          </p:cNvPr>
          <p:cNvCxnSpPr>
            <a:cxnSpLocks/>
          </p:cNvCxnSpPr>
          <p:nvPr/>
        </p:nvCxnSpPr>
        <p:spPr>
          <a:xfrm flipV="1">
            <a:off x="7511788" y="1472592"/>
            <a:ext cx="0" cy="2392766"/>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7" name="楕円 36">
            <a:extLst>
              <a:ext uri="{FF2B5EF4-FFF2-40B4-BE49-F238E27FC236}">
                <a16:creationId xmlns:a16="http://schemas.microsoft.com/office/drawing/2014/main" id="{3E5D32EB-035C-490F-98B8-C0AE3F573F63}"/>
              </a:ext>
            </a:extLst>
          </p:cNvPr>
          <p:cNvSpPr/>
          <p:nvPr/>
        </p:nvSpPr>
        <p:spPr>
          <a:xfrm>
            <a:off x="7400989" y="3707203"/>
            <a:ext cx="221597" cy="221597"/>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矢印コネクタ 37">
            <a:extLst>
              <a:ext uri="{FF2B5EF4-FFF2-40B4-BE49-F238E27FC236}">
                <a16:creationId xmlns:a16="http://schemas.microsoft.com/office/drawing/2014/main" id="{49952069-CAE3-44F6-8C15-D0A45DD6C126}"/>
              </a:ext>
            </a:extLst>
          </p:cNvPr>
          <p:cNvCxnSpPr>
            <a:cxnSpLocks/>
          </p:cNvCxnSpPr>
          <p:nvPr/>
        </p:nvCxnSpPr>
        <p:spPr>
          <a:xfrm flipV="1">
            <a:off x="7591436" y="3207359"/>
            <a:ext cx="802341" cy="5461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2DD5ECB8-45C9-4CBC-BA4C-6DA08A6A9C2A}"/>
              </a:ext>
            </a:extLst>
          </p:cNvPr>
          <p:cNvGrpSpPr/>
          <p:nvPr/>
        </p:nvGrpSpPr>
        <p:grpSpPr>
          <a:xfrm>
            <a:off x="10611695" y="1580881"/>
            <a:ext cx="299876" cy="299876"/>
            <a:chOff x="4515962" y="3677007"/>
            <a:chExt cx="479550" cy="479550"/>
          </a:xfrm>
        </p:grpSpPr>
        <p:sp>
          <p:nvSpPr>
            <p:cNvPr id="8" name="スマイル 7">
              <a:extLst>
                <a:ext uri="{FF2B5EF4-FFF2-40B4-BE49-F238E27FC236}">
                  <a16:creationId xmlns:a16="http://schemas.microsoft.com/office/drawing/2014/main" id="{A278A7F9-D456-4183-8BBD-88435BB6E0D5}"/>
                </a:ext>
              </a:extLst>
            </p:cNvPr>
            <p:cNvSpPr/>
            <p:nvPr/>
          </p:nvSpPr>
          <p:spPr>
            <a:xfrm>
              <a:off x="4515962" y="3677007"/>
              <a:ext cx="479550" cy="479550"/>
            </a:xfrm>
            <a:prstGeom prst="smileyFac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70E6EACA-B445-4DD5-8C38-BAE8F1872500}"/>
                </a:ext>
              </a:extLst>
            </p:cNvPr>
            <p:cNvGrpSpPr/>
            <p:nvPr/>
          </p:nvGrpSpPr>
          <p:grpSpPr>
            <a:xfrm>
              <a:off x="4576004" y="3766132"/>
              <a:ext cx="359466" cy="357314"/>
              <a:chOff x="3453867" y="3516978"/>
              <a:chExt cx="359466" cy="357314"/>
            </a:xfrm>
          </p:grpSpPr>
          <p:sp>
            <p:nvSpPr>
              <p:cNvPr id="9" name="楕円 8">
                <a:extLst>
                  <a:ext uri="{FF2B5EF4-FFF2-40B4-BE49-F238E27FC236}">
                    <a16:creationId xmlns:a16="http://schemas.microsoft.com/office/drawing/2014/main" id="{F9E2E21D-9B21-4B58-8D52-2BEEC98BD120}"/>
                  </a:ext>
                </a:extLst>
              </p:cNvPr>
              <p:cNvSpPr/>
              <p:nvPr/>
            </p:nvSpPr>
            <p:spPr>
              <a:xfrm>
                <a:off x="3453867" y="3520028"/>
                <a:ext cx="192617" cy="192617"/>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22537EEC-A5DE-45BF-8746-BA12EE37002A}"/>
                  </a:ext>
                </a:extLst>
              </p:cNvPr>
              <p:cNvSpPr/>
              <p:nvPr/>
            </p:nvSpPr>
            <p:spPr>
              <a:xfrm>
                <a:off x="3620716" y="3516978"/>
                <a:ext cx="192617" cy="192617"/>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9017900A-066C-4CA5-9400-AF0C4DCFB0AB}"/>
                  </a:ext>
                </a:extLst>
              </p:cNvPr>
              <p:cNvSpPr/>
              <p:nvPr/>
            </p:nvSpPr>
            <p:spPr>
              <a:xfrm>
                <a:off x="3494302" y="3596694"/>
                <a:ext cx="277598" cy="277598"/>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楕円 10">
              <a:extLst>
                <a:ext uri="{FF2B5EF4-FFF2-40B4-BE49-F238E27FC236}">
                  <a16:creationId xmlns:a16="http://schemas.microsoft.com/office/drawing/2014/main" id="{1825166E-3580-4E43-B7B8-CFC11258833D}"/>
                </a:ext>
              </a:extLst>
            </p:cNvPr>
            <p:cNvSpPr/>
            <p:nvPr/>
          </p:nvSpPr>
          <p:spPr>
            <a:xfrm>
              <a:off x="4645961" y="3862403"/>
              <a:ext cx="66372"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楕円 70">
              <a:extLst>
                <a:ext uri="{FF2B5EF4-FFF2-40B4-BE49-F238E27FC236}">
                  <a16:creationId xmlns:a16="http://schemas.microsoft.com/office/drawing/2014/main" id="{FD1BFCFC-8C45-49F0-9F3B-6C1617DACB32}"/>
                </a:ext>
              </a:extLst>
            </p:cNvPr>
            <p:cNvSpPr/>
            <p:nvPr/>
          </p:nvSpPr>
          <p:spPr>
            <a:xfrm>
              <a:off x="4814279" y="3862402"/>
              <a:ext cx="66372"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72" name="直線コネクタ 71">
            <a:extLst>
              <a:ext uri="{FF2B5EF4-FFF2-40B4-BE49-F238E27FC236}">
                <a16:creationId xmlns:a16="http://schemas.microsoft.com/office/drawing/2014/main" id="{AC4A1E64-FA98-446C-9B5B-7D16FCB2F676}"/>
              </a:ext>
            </a:extLst>
          </p:cNvPr>
          <p:cNvCxnSpPr>
            <a:cxnSpLocks/>
          </p:cNvCxnSpPr>
          <p:nvPr/>
        </p:nvCxnSpPr>
        <p:spPr>
          <a:xfrm flipV="1">
            <a:off x="8393777" y="1833887"/>
            <a:ext cx="2151710" cy="1373472"/>
          </a:xfrm>
          <a:prstGeom prst="line">
            <a:avLst/>
          </a:prstGeom>
          <a:ln w="158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561EBDBD-0B1F-4DC3-A876-3054981293B9}"/>
              </a:ext>
            </a:extLst>
          </p:cNvPr>
          <p:cNvCxnSpPr>
            <a:cxnSpLocks/>
          </p:cNvCxnSpPr>
          <p:nvPr/>
        </p:nvCxnSpPr>
        <p:spPr>
          <a:xfrm flipV="1">
            <a:off x="7614709" y="1513687"/>
            <a:ext cx="2793648" cy="2234743"/>
          </a:xfrm>
          <a:prstGeom prst="line">
            <a:avLst/>
          </a:prstGeom>
          <a:ln w="158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E31B9C01-7BD6-41F0-A56B-8AC08C8283ED}"/>
              </a:ext>
            </a:extLst>
          </p:cNvPr>
          <p:cNvCxnSpPr>
            <a:cxnSpLocks/>
          </p:cNvCxnSpPr>
          <p:nvPr/>
        </p:nvCxnSpPr>
        <p:spPr>
          <a:xfrm flipV="1">
            <a:off x="7623558" y="2279853"/>
            <a:ext cx="2921929" cy="1459144"/>
          </a:xfrm>
          <a:prstGeom prst="line">
            <a:avLst/>
          </a:prstGeom>
          <a:ln w="158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3BDC0D8F-B778-466B-A32A-1117A26509D6}"/>
              </a:ext>
            </a:extLst>
          </p:cNvPr>
          <p:cNvCxnSpPr>
            <a:cxnSpLocks/>
            <a:stCxn id="45" idx="4"/>
          </p:cNvCxnSpPr>
          <p:nvPr/>
        </p:nvCxnSpPr>
        <p:spPr>
          <a:xfrm>
            <a:off x="10761321" y="1860051"/>
            <a:ext cx="0" cy="1926547"/>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76" name="グループ化 75">
            <a:extLst>
              <a:ext uri="{FF2B5EF4-FFF2-40B4-BE49-F238E27FC236}">
                <a16:creationId xmlns:a16="http://schemas.microsoft.com/office/drawing/2014/main" id="{D12863B2-F8E0-4390-BED7-14623281621A}"/>
              </a:ext>
            </a:extLst>
          </p:cNvPr>
          <p:cNvGrpSpPr/>
          <p:nvPr/>
        </p:nvGrpSpPr>
        <p:grpSpPr>
          <a:xfrm>
            <a:off x="10611695" y="2674177"/>
            <a:ext cx="299876" cy="299876"/>
            <a:chOff x="4515962" y="3677007"/>
            <a:chExt cx="479550" cy="479550"/>
          </a:xfrm>
        </p:grpSpPr>
        <p:sp>
          <p:nvSpPr>
            <p:cNvPr id="77" name="スマイル 76">
              <a:extLst>
                <a:ext uri="{FF2B5EF4-FFF2-40B4-BE49-F238E27FC236}">
                  <a16:creationId xmlns:a16="http://schemas.microsoft.com/office/drawing/2014/main" id="{2EBFAF17-3040-43FF-8FE1-2BAA729034CA}"/>
                </a:ext>
              </a:extLst>
            </p:cNvPr>
            <p:cNvSpPr/>
            <p:nvPr/>
          </p:nvSpPr>
          <p:spPr>
            <a:xfrm>
              <a:off x="4515962" y="3677007"/>
              <a:ext cx="479550" cy="479550"/>
            </a:xfrm>
            <a:prstGeom prst="smileyFac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8" name="グループ化 77">
              <a:extLst>
                <a:ext uri="{FF2B5EF4-FFF2-40B4-BE49-F238E27FC236}">
                  <a16:creationId xmlns:a16="http://schemas.microsoft.com/office/drawing/2014/main" id="{8A5EBDEC-AF47-46C4-B4DC-5F1132CEC924}"/>
                </a:ext>
              </a:extLst>
            </p:cNvPr>
            <p:cNvGrpSpPr/>
            <p:nvPr/>
          </p:nvGrpSpPr>
          <p:grpSpPr>
            <a:xfrm>
              <a:off x="4576004" y="3766132"/>
              <a:ext cx="359466" cy="357314"/>
              <a:chOff x="3453867" y="3516978"/>
              <a:chExt cx="359466" cy="357314"/>
            </a:xfrm>
          </p:grpSpPr>
          <p:sp>
            <p:nvSpPr>
              <p:cNvPr id="81" name="楕円 80">
                <a:extLst>
                  <a:ext uri="{FF2B5EF4-FFF2-40B4-BE49-F238E27FC236}">
                    <a16:creationId xmlns:a16="http://schemas.microsoft.com/office/drawing/2014/main" id="{7065A051-F016-4E78-A692-1F4A0786F3E8}"/>
                  </a:ext>
                </a:extLst>
              </p:cNvPr>
              <p:cNvSpPr/>
              <p:nvPr/>
            </p:nvSpPr>
            <p:spPr>
              <a:xfrm>
                <a:off x="3453867" y="3520028"/>
                <a:ext cx="192617" cy="192617"/>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楕円 81">
                <a:extLst>
                  <a:ext uri="{FF2B5EF4-FFF2-40B4-BE49-F238E27FC236}">
                    <a16:creationId xmlns:a16="http://schemas.microsoft.com/office/drawing/2014/main" id="{F80EBF7F-F636-45F9-A301-465CD6A5EF17}"/>
                  </a:ext>
                </a:extLst>
              </p:cNvPr>
              <p:cNvSpPr/>
              <p:nvPr/>
            </p:nvSpPr>
            <p:spPr>
              <a:xfrm>
                <a:off x="3620716" y="3516978"/>
                <a:ext cx="192617" cy="192617"/>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楕円 82">
                <a:extLst>
                  <a:ext uri="{FF2B5EF4-FFF2-40B4-BE49-F238E27FC236}">
                    <a16:creationId xmlns:a16="http://schemas.microsoft.com/office/drawing/2014/main" id="{CDCDEAD4-D2FD-436C-966E-9582D9D7EDFA}"/>
                  </a:ext>
                </a:extLst>
              </p:cNvPr>
              <p:cNvSpPr/>
              <p:nvPr/>
            </p:nvSpPr>
            <p:spPr>
              <a:xfrm>
                <a:off x="3494302" y="3596694"/>
                <a:ext cx="277598" cy="277598"/>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9" name="楕円 78">
              <a:extLst>
                <a:ext uri="{FF2B5EF4-FFF2-40B4-BE49-F238E27FC236}">
                  <a16:creationId xmlns:a16="http://schemas.microsoft.com/office/drawing/2014/main" id="{84E07441-F8A9-4174-B658-9BD24B40D5B8}"/>
                </a:ext>
              </a:extLst>
            </p:cNvPr>
            <p:cNvSpPr/>
            <p:nvPr/>
          </p:nvSpPr>
          <p:spPr>
            <a:xfrm>
              <a:off x="4645961" y="3862403"/>
              <a:ext cx="66372"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楕円 79">
              <a:extLst>
                <a:ext uri="{FF2B5EF4-FFF2-40B4-BE49-F238E27FC236}">
                  <a16:creationId xmlns:a16="http://schemas.microsoft.com/office/drawing/2014/main" id="{1D5867F6-C915-4F8A-9997-6957B6435EB7}"/>
                </a:ext>
              </a:extLst>
            </p:cNvPr>
            <p:cNvSpPr/>
            <p:nvPr/>
          </p:nvSpPr>
          <p:spPr>
            <a:xfrm>
              <a:off x="4814279" y="3862402"/>
              <a:ext cx="66372"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85" name="正方形/長方形 84">
                <a:extLst>
                  <a:ext uri="{FF2B5EF4-FFF2-40B4-BE49-F238E27FC236}">
                    <a16:creationId xmlns:a16="http://schemas.microsoft.com/office/drawing/2014/main" id="{2977A9DD-C665-492D-9DF9-F41AD6C3AD09}"/>
                  </a:ext>
                </a:extLst>
              </p:cNvPr>
              <p:cNvSpPr/>
              <p:nvPr/>
            </p:nvSpPr>
            <p:spPr>
              <a:xfrm>
                <a:off x="7959319" y="2831602"/>
                <a:ext cx="4859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b="1" i="1" smtClean="0">
                              <a:solidFill>
                                <a:srgbClr val="FF0000"/>
                              </a:solidFill>
                              <a:latin typeface="Cambria Math" panose="02040503050406030204" pitchFamily="18" charset="0"/>
                            </a:rPr>
                          </m:ctrlPr>
                        </m:sSubPr>
                        <m:e>
                          <m:r>
                            <a:rPr lang="en-US" altLang="ja-JP" b="1" i="1" smtClean="0">
                              <a:solidFill>
                                <a:srgbClr val="FF0000"/>
                              </a:solidFill>
                              <a:latin typeface="Cambria Math" panose="02040503050406030204" pitchFamily="18" charset="0"/>
                            </a:rPr>
                            <m:t>𝒗</m:t>
                          </m:r>
                        </m:e>
                        <m:sub>
                          <m:r>
                            <a:rPr lang="en-US" altLang="ja-JP" b="1" i="1" smtClean="0">
                              <a:solidFill>
                                <a:srgbClr val="FF0000"/>
                              </a:solidFill>
                              <a:latin typeface="Cambria Math" panose="02040503050406030204" pitchFamily="18" charset="0"/>
                            </a:rPr>
                            <m:t>𝟎</m:t>
                          </m:r>
                        </m:sub>
                      </m:sSub>
                    </m:oMath>
                  </m:oMathPara>
                </a14:m>
                <a:endParaRPr lang="en-US" altLang="ja-JP" b="1" dirty="0">
                  <a:solidFill>
                    <a:srgbClr val="FF0000"/>
                  </a:solidFill>
                </a:endParaRPr>
              </a:p>
            </p:txBody>
          </p:sp>
        </mc:Choice>
        <mc:Fallback xmlns="">
          <p:sp>
            <p:nvSpPr>
              <p:cNvPr id="85" name="正方形/長方形 84">
                <a:extLst>
                  <a:ext uri="{FF2B5EF4-FFF2-40B4-BE49-F238E27FC236}">
                    <a16:creationId xmlns:a16="http://schemas.microsoft.com/office/drawing/2014/main" id="{2977A9DD-C665-492D-9DF9-F41AD6C3AD09}"/>
                  </a:ext>
                </a:extLst>
              </p:cNvPr>
              <p:cNvSpPr>
                <a:spLocks noRot="1" noChangeAspect="1" noMove="1" noResize="1" noEditPoints="1" noAdjustHandles="1" noChangeArrowheads="1" noChangeShapeType="1" noTextEdit="1"/>
              </p:cNvSpPr>
              <p:nvPr/>
            </p:nvSpPr>
            <p:spPr>
              <a:xfrm>
                <a:off x="7959319" y="2831602"/>
                <a:ext cx="485967" cy="369332"/>
              </a:xfrm>
              <a:prstGeom prst="rect">
                <a:avLst/>
              </a:prstGeom>
              <a:blipFill>
                <a:blip r:embed="rId5"/>
                <a:stretch>
                  <a:fillRect/>
                </a:stretch>
              </a:blipFill>
            </p:spPr>
            <p:txBody>
              <a:bodyPr/>
              <a:lstStyle/>
              <a:p>
                <a:r>
                  <a:rPr lang="ja-JP" altLang="en-US">
                    <a:noFill/>
                  </a:rPr>
                  <a:t> </a:t>
                </a:r>
              </a:p>
            </p:txBody>
          </p:sp>
        </mc:Fallback>
      </mc:AlternateContent>
      <p:sp>
        <p:nvSpPr>
          <p:cNvPr id="88" name="正方形/長方形 87">
            <a:extLst>
              <a:ext uri="{FF2B5EF4-FFF2-40B4-BE49-F238E27FC236}">
                <a16:creationId xmlns:a16="http://schemas.microsoft.com/office/drawing/2014/main" id="{5E97E7A5-7ABE-4F0E-BD85-09BCB036557A}"/>
              </a:ext>
            </a:extLst>
          </p:cNvPr>
          <p:cNvSpPr/>
          <p:nvPr/>
        </p:nvSpPr>
        <p:spPr>
          <a:xfrm>
            <a:off x="10590492" y="3903154"/>
            <a:ext cx="415498" cy="369332"/>
          </a:xfrm>
          <a:prstGeom prst="rect">
            <a:avLst/>
          </a:prstGeom>
        </p:spPr>
        <p:txBody>
          <a:bodyPr wrap="square">
            <a:spAutoFit/>
          </a:bodyPr>
          <a:lstStyle/>
          <a:p>
            <a:r>
              <a:rPr lang="en-US" altLang="ja-JP" dirty="0">
                <a:solidFill>
                  <a:srgbClr val="000000"/>
                </a:solidFill>
                <a:latin typeface="HG丸ｺﾞｼｯｸM-PRO" panose="020F0600000000000000" pitchFamily="50" charset="-128"/>
                <a:ea typeface="HG丸ｺﾞｼｯｸM-PRO" panose="020F0600000000000000" pitchFamily="50" charset="-128"/>
              </a:rPr>
              <a:t>A</a:t>
            </a:r>
            <a:endParaRPr lang="ja-JP" altLang="en-US" dirty="0"/>
          </a:p>
        </p:txBody>
      </p:sp>
      <p:sp>
        <p:nvSpPr>
          <p:cNvPr id="29" name="正方形/長方形 28">
            <a:extLst>
              <a:ext uri="{FF2B5EF4-FFF2-40B4-BE49-F238E27FC236}">
                <a16:creationId xmlns:a16="http://schemas.microsoft.com/office/drawing/2014/main" id="{52412FF5-BE0A-4195-B91A-B3E76EFE4EDE}"/>
              </a:ext>
            </a:extLst>
          </p:cNvPr>
          <p:cNvSpPr/>
          <p:nvPr/>
        </p:nvSpPr>
        <p:spPr>
          <a:xfrm>
            <a:off x="9323634" y="1186701"/>
            <a:ext cx="1107996"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①上の方</a:t>
            </a:r>
            <a:endParaRPr lang="ja-JP" altLang="en-US" dirty="0"/>
          </a:p>
        </p:txBody>
      </p:sp>
      <p:sp>
        <p:nvSpPr>
          <p:cNvPr id="30" name="正方形/長方形 29">
            <a:extLst>
              <a:ext uri="{FF2B5EF4-FFF2-40B4-BE49-F238E27FC236}">
                <a16:creationId xmlns:a16="http://schemas.microsoft.com/office/drawing/2014/main" id="{A9DD8B0A-9EC7-4B81-889C-0A4FE72E4668}"/>
              </a:ext>
            </a:extLst>
          </p:cNvPr>
          <p:cNvSpPr/>
          <p:nvPr/>
        </p:nvSpPr>
        <p:spPr>
          <a:xfrm>
            <a:off x="10287089" y="1264912"/>
            <a:ext cx="1800493"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　②落下開始点</a:t>
            </a:r>
            <a:endParaRPr lang="ja-JP" altLang="en-US" dirty="0"/>
          </a:p>
        </p:txBody>
      </p:sp>
      <p:sp>
        <p:nvSpPr>
          <p:cNvPr id="31" name="正方形/長方形 30">
            <a:extLst>
              <a:ext uri="{FF2B5EF4-FFF2-40B4-BE49-F238E27FC236}">
                <a16:creationId xmlns:a16="http://schemas.microsoft.com/office/drawing/2014/main" id="{612CFCF9-66CB-4C68-8CA2-67C42A539D0B}"/>
              </a:ext>
            </a:extLst>
          </p:cNvPr>
          <p:cNvSpPr/>
          <p:nvPr/>
        </p:nvSpPr>
        <p:spPr>
          <a:xfrm>
            <a:off x="9285759" y="2418722"/>
            <a:ext cx="1338828"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　③下の方</a:t>
            </a:r>
            <a:endParaRPr lang="ja-JP" altLang="en-US" dirty="0"/>
          </a:p>
        </p:txBody>
      </p:sp>
      <mc:AlternateContent xmlns:mc="http://schemas.openxmlformats.org/markup-compatibility/2006" xmlns:a14="http://schemas.microsoft.com/office/drawing/2010/main">
        <mc:Choice Requires="a14">
          <p:sp>
            <p:nvSpPr>
              <p:cNvPr id="58" name="正方形/長方形 57">
                <a:extLst>
                  <a:ext uri="{FF2B5EF4-FFF2-40B4-BE49-F238E27FC236}">
                    <a16:creationId xmlns:a16="http://schemas.microsoft.com/office/drawing/2014/main" id="{D0D42CAA-6B84-4E81-B58D-E52972D28325}"/>
                  </a:ext>
                </a:extLst>
              </p:cNvPr>
              <p:cNvSpPr/>
              <p:nvPr/>
            </p:nvSpPr>
            <p:spPr>
              <a:xfrm>
                <a:off x="265169" y="1041557"/>
                <a:ext cx="6803362" cy="707886"/>
              </a:xfrm>
              <a:prstGeom prst="rect">
                <a:avLst/>
              </a:prstGeom>
            </p:spPr>
            <p:txBody>
              <a:bodyPr wrap="square">
                <a:spAutoFit/>
              </a:bodyPr>
              <a:lstStyle/>
              <a:p>
                <a:r>
                  <a:rPr lang="ja-JP" altLang="en-US" sz="2000" dirty="0">
                    <a:latin typeface="HG丸ｺﾞｼｯｸM-PRO" panose="020F0600000000000000" pitchFamily="50" charset="-128"/>
                    <a:ea typeface="HG丸ｺﾞｼｯｸM-PRO" panose="020F0600000000000000" pitchFamily="50" charset="-128"/>
                  </a:rPr>
                  <a:t>（５）　猿の落下開始点の高さ</a:t>
                </a:r>
                <a14:m>
                  <m:oMath xmlns:m="http://schemas.openxmlformats.org/officeDocument/2006/math">
                    <m:r>
                      <a:rPr lang="en-US" altLang="ja-JP" sz="2000" i="1">
                        <a:solidFill>
                          <a:srgbClr val="FF0000"/>
                        </a:solidFill>
                        <a:latin typeface="Cambria Math" panose="02040503050406030204" pitchFamily="18" charset="0"/>
                      </a:rPr>
                      <m:t>h</m:t>
                    </m:r>
                  </m:oMath>
                </a14:m>
                <a:r>
                  <a:rPr lang="ja-JP" altLang="en-US" sz="2000" dirty="0">
                    <a:latin typeface="HG丸ｺﾞｼｯｸM-PRO" panose="020F0600000000000000" pitchFamily="50" charset="-128"/>
                    <a:ea typeface="HG丸ｺﾞｼｯｸM-PRO" panose="020F0600000000000000" pitchFamily="50" charset="-128"/>
                  </a:rPr>
                  <a:t>を</a:t>
                </a:r>
                <a14:m>
                  <m:oMath xmlns:m="http://schemas.openxmlformats.org/officeDocument/2006/math">
                    <m:sSub>
                      <m:sSubPr>
                        <m:ctrlPr>
                          <a:rPr lang="en-US" altLang="ja-JP" sz="2000" b="1" i="1">
                            <a:solidFill>
                              <a:srgbClr val="FF0000"/>
                            </a:solidFill>
                            <a:latin typeface="Cambria Math" panose="02040503050406030204" pitchFamily="18" charset="0"/>
                          </a:rPr>
                        </m:ctrlPr>
                      </m:sSubPr>
                      <m:e>
                        <m:r>
                          <a:rPr lang="en-US" altLang="ja-JP" sz="2000" b="1" i="1">
                            <a:solidFill>
                              <a:srgbClr val="FF0000"/>
                            </a:solidFill>
                            <a:latin typeface="Cambria Math" panose="02040503050406030204" pitchFamily="18" charset="0"/>
                          </a:rPr>
                          <m:t>𝒗</m:t>
                        </m:r>
                      </m:e>
                      <m:sub>
                        <m:r>
                          <a:rPr lang="en-US" altLang="ja-JP" sz="2000" b="1" i="1">
                            <a:solidFill>
                              <a:srgbClr val="FF0000"/>
                            </a:solidFill>
                            <a:latin typeface="Cambria Math" panose="02040503050406030204" pitchFamily="18" charset="0"/>
                          </a:rPr>
                          <m:t>𝟎</m:t>
                        </m:r>
                      </m:sub>
                    </m:sSub>
                  </m:oMath>
                </a14:m>
                <a:r>
                  <a:rPr lang="ja-JP" altLang="en-US" sz="2000" dirty="0">
                    <a:latin typeface="HG丸ｺﾞｼｯｸM-PRO" panose="020F0600000000000000" pitchFamily="50" charset="-128"/>
                    <a:ea typeface="HG丸ｺﾞｼｯｸM-PRO" panose="020F0600000000000000" pitchFamily="50" charset="-128"/>
                  </a:rPr>
                  <a:t>，</a:t>
                </a:r>
                <a14:m>
                  <m:oMath xmlns:m="http://schemas.openxmlformats.org/officeDocument/2006/math">
                    <m:r>
                      <a:rPr lang="en-US" altLang="ja-JP" sz="2000" b="1" i="1">
                        <a:solidFill>
                          <a:srgbClr val="FF0000"/>
                        </a:solidFill>
                        <a:latin typeface="Cambria Math" panose="02040503050406030204" pitchFamily="18" charset="0"/>
                      </a:rPr>
                      <m:t>𝒕</m:t>
                    </m:r>
                  </m:oMath>
                </a14:m>
                <a:r>
                  <a:rPr lang="ja-JP" altLang="en-US" sz="2000" dirty="0">
                    <a:latin typeface="HG丸ｺﾞｼｯｸM-PRO" panose="020F0600000000000000" pitchFamily="50" charset="-128"/>
                    <a:ea typeface="HG丸ｺﾞｼｯｸM-PRO" panose="020F0600000000000000" pitchFamily="50" charset="-128"/>
                  </a:rPr>
                  <a:t>を用いて表し、さらに</a:t>
                </a:r>
                <a14:m>
                  <m:oMath xmlns:m="http://schemas.openxmlformats.org/officeDocument/2006/math">
                    <m:r>
                      <a:rPr lang="en-US" altLang="ja-JP" sz="2000" b="1" i="1">
                        <a:solidFill>
                          <a:srgbClr val="FF0000"/>
                        </a:solidFill>
                        <a:latin typeface="Cambria Math" panose="02040503050406030204" pitchFamily="18" charset="0"/>
                      </a:rPr>
                      <m:t>𝒕</m:t>
                    </m:r>
                  </m:oMath>
                </a14:m>
                <a:r>
                  <a:rPr lang="ja-JP" altLang="en-US" sz="2000" dirty="0">
                    <a:latin typeface="HG丸ｺﾞｼｯｸM-PRO" panose="020F0600000000000000" pitchFamily="50" charset="-128"/>
                    <a:ea typeface="HG丸ｺﾞｼｯｸM-PRO" panose="020F0600000000000000" pitchFamily="50" charset="-128"/>
                  </a:rPr>
                  <a:t>を消去し、</a:t>
                </a:r>
                <a14:m>
                  <m:oMath xmlns:m="http://schemas.openxmlformats.org/officeDocument/2006/math">
                    <m:r>
                      <a:rPr lang="en-US" altLang="ja-JP" sz="2000" b="1" i="1">
                        <a:solidFill>
                          <a:srgbClr val="FF0000"/>
                        </a:solidFill>
                        <a:latin typeface="Cambria Math" panose="02040503050406030204" pitchFamily="18" charset="0"/>
                      </a:rPr>
                      <m:t>𝑳</m:t>
                    </m:r>
                  </m:oMath>
                </a14:m>
                <a:r>
                  <a:rPr lang="ja-JP" altLang="en-US" sz="2000" dirty="0">
                    <a:latin typeface="HG丸ｺﾞｼｯｸM-PRO" panose="020F0600000000000000" pitchFamily="50" charset="-128"/>
                    <a:ea typeface="HG丸ｺﾞｼｯｸM-PRO" panose="020F0600000000000000" pitchFamily="50" charset="-128"/>
                  </a:rPr>
                  <a:t>を用いて求めなさい。</a:t>
                </a:r>
              </a:p>
            </p:txBody>
          </p:sp>
        </mc:Choice>
        <mc:Fallback xmlns="">
          <p:sp>
            <p:nvSpPr>
              <p:cNvPr id="58" name="正方形/長方形 57">
                <a:extLst>
                  <a:ext uri="{FF2B5EF4-FFF2-40B4-BE49-F238E27FC236}">
                    <a16:creationId xmlns:a16="http://schemas.microsoft.com/office/drawing/2014/main" id="{D0D42CAA-6B84-4E81-B58D-E52972D28325}"/>
                  </a:ext>
                </a:extLst>
              </p:cNvPr>
              <p:cNvSpPr>
                <a:spLocks noRot="1" noChangeAspect="1" noMove="1" noResize="1" noEditPoints="1" noAdjustHandles="1" noChangeArrowheads="1" noChangeShapeType="1" noTextEdit="1"/>
              </p:cNvSpPr>
              <p:nvPr/>
            </p:nvSpPr>
            <p:spPr>
              <a:xfrm>
                <a:off x="265169" y="1041557"/>
                <a:ext cx="6803362" cy="707886"/>
              </a:xfrm>
              <a:prstGeom prst="rect">
                <a:avLst/>
              </a:prstGeom>
              <a:blipFill>
                <a:blip r:embed="rId6"/>
                <a:stretch>
                  <a:fillRect l="-895" t="-6897" b="-12931"/>
                </a:stretch>
              </a:blipFill>
            </p:spPr>
            <p:txBody>
              <a:bodyPr/>
              <a:lstStyle/>
              <a:p>
                <a:r>
                  <a:rPr lang="ja-JP" altLang="en-US">
                    <a:noFill/>
                  </a:rPr>
                  <a:t> </a:t>
                </a:r>
              </a:p>
            </p:txBody>
          </p:sp>
        </mc:Fallback>
      </mc:AlternateContent>
      <p:cxnSp>
        <p:nvCxnSpPr>
          <p:cNvPr id="64" name="直線矢印コネクタ 63">
            <a:extLst>
              <a:ext uri="{FF2B5EF4-FFF2-40B4-BE49-F238E27FC236}">
                <a16:creationId xmlns:a16="http://schemas.microsoft.com/office/drawing/2014/main" id="{D3DF85E4-0A51-4AC0-9EF0-A536E4CECA9A}"/>
              </a:ext>
            </a:extLst>
          </p:cNvPr>
          <p:cNvCxnSpPr/>
          <p:nvPr/>
        </p:nvCxnSpPr>
        <p:spPr>
          <a:xfrm flipV="1">
            <a:off x="11123596" y="3039375"/>
            <a:ext cx="0" cy="778625"/>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正方形/長方形 64">
                <a:extLst>
                  <a:ext uri="{FF2B5EF4-FFF2-40B4-BE49-F238E27FC236}">
                    <a16:creationId xmlns:a16="http://schemas.microsoft.com/office/drawing/2014/main" id="{EF382819-6839-40BF-B14E-9D65411DC419}"/>
                  </a:ext>
                </a:extLst>
              </p:cNvPr>
              <p:cNvSpPr/>
              <p:nvPr/>
            </p:nvSpPr>
            <p:spPr>
              <a:xfrm>
                <a:off x="6955785" y="2454600"/>
                <a:ext cx="522899" cy="58477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panose="02040503050406030204" pitchFamily="18" charset="0"/>
                        </a:rPr>
                        <m:t>𝒚</m:t>
                      </m:r>
                    </m:oMath>
                  </m:oMathPara>
                </a14:m>
                <a:endParaRPr lang="ja-JP" altLang="en-US" sz="3200" b="1" dirty="0">
                  <a:solidFill>
                    <a:srgbClr val="FF0000"/>
                  </a:solidFill>
                  <a:ea typeface="HG丸ｺﾞｼｯｸM-PRO" panose="020F0600000000000000" pitchFamily="50" charset="-128"/>
                </a:endParaRPr>
              </a:p>
            </p:txBody>
          </p:sp>
        </mc:Choice>
        <mc:Fallback xmlns="">
          <p:sp>
            <p:nvSpPr>
              <p:cNvPr id="65" name="正方形/長方形 64">
                <a:extLst>
                  <a:ext uri="{FF2B5EF4-FFF2-40B4-BE49-F238E27FC236}">
                    <a16:creationId xmlns:a16="http://schemas.microsoft.com/office/drawing/2014/main" id="{EF382819-6839-40BF-B14E-9D65411DC419}"/>
                  </a:ext>
                </a:extLst>
              </p:cNvPr>
              <p:cNvSpPr>
                <a:spLocks noRot="1" noChangeAspect="1" noMove="1" noResize="1" noEditPoints="1" noAdjustHandles="1" noChangeArrowheads="1" noChangeShapeType="1" noTextEdit="1"/>
              </p:cNvSpPr>
              <p:nvPr/>
            </p:nvSpPr>
            <p:spPr>
              <a:xfrm>
                <a:off x="6955785" y="2454600"/>
                <a:ext cx="522899" cy="584775"/>
              </a:xfrm>
              <a:prstGeom prst="rect">
                <a:avLst/>
              </a:prstGeom>
              <a:blipFill>
                <a:blip r:embed="rId7"/>
                <a:stretch>
                  <a:fillRect/>
                </a:stretch>
              </a:blipFill>
            </p:spPr>
            <p:txBody>
              <a:bodyPr/>
              <a:lstStyle/>
              <a:p>
                <a:r>
                  <a:rPr lang="ja-JP" altLang="en-US">
                    <a:noFill/>
                  </a:rPr>
                  <a:t> </a:t>
                </a:r>
              </a:p>
            </p:txBody>
          </p:sp>
        </mc:Fallback>
      </mc:AlternateContent>
      <p:cxnSp>
        <p:nvCxnSpPr>
          <p:cNvPr id="66" name="直線矢印コネクタ 65">
            <a:extLst>
              <a:ext uri="{FF2B5EF4-FFF2-40B4-BE49-F238E27FC236}">
                <a16:creationId xmlns:a16="http://schemas.microsoft.com/office/drawing/2014/main" id="{D9A9B53A-920B-4AE6-A708-4757B3780741}"/>
              </a:ext>
            </a:extLst>
          </p:cNvPr>
          <p:cNvCxnSpPr>
            <a:cxnSpLocks/>
          </p:cNvCxnSpPr>
          <p:nvPr/>
        </p:nvCxnSpPr>
        <p:spPr>
          <a:xfrm flipV="1">
            <a:off x="11123596" y="1728897"/>
            <a:ext cx="0" cy="1257676"/>
          </a:xfrm>
          <a:prstGeom prst="straightConnector1">
            <a:avLst/>
          </a:prstGeom>
          <a:ln w="571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正方形/長方形 66">
                <a:extLst>
                  <a:ext uri="{FF2B5EF4-FFF2-40B4-BE49-F238E27FC236}">
                    <a16:creationId xmlns:a16="http://schemas.microsoft.com/office/drawing/2014/main" id="{20B3DD98-D208-4805-B747-395DAA4C0EBE}"/>
                  </a:ext>
                </a:extLst>
              </p:cNvPr>
              <p:cNvSpPr/>
              <p:nvPr/>
            </p:nvSpPr>
            <p:spPr>
              <a:xfrm>
                <a:off x="11095749" y="2003625"/>
                <a:ext cx="628698" cy="58477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0070C0"/>
                          </a:solidFill>
                          <a:latin typeface="Cambria Math" panose="02040503050406030204" pitchFamily="18" charset="0"/>
                        </a:rPr>
                        <m:t>𝒚</m:t>
                      </m:r>
                      <m:r>
                        <a:rPr lang="en-US" altLang="ja-JP" sz="3200" b="1" i="1" smtClean="0">
                          <a:solidFill>
                            <a:srgbClr val="0070C0"/>
                          </a:solidFill>
                          <a:latin typeface="Cambria Math" panose="02040503050406030204" pitchFamily="18" charset="0"/>
                        </a:rPr>
                        <m:t>′</m:t>
                      </m:r>
                    </m:oMath>
                  </m:oMathPara>
                </a14:m>
                <a:endParaRPr lang="ja-JP" altLang="en-US" sz="3200" b="1" dirty="0">
                  <a:solidFill>
                    <a:srgbClr val="0070C0"/>
                  </a:solidFill>
                  <a:ea typeface="HG丸ｺﾞｼｯｸM-PRO" panose="020F0600000000000000" pitchFamily="50" charset="-128"/>
                </a:endParaRPr>
              </a:p>
            </p:txBody>
          </p:sp>
        </mc:Choice>
        <mc:Fallback xmlns="">
          <p:sp>
            <p:nvSpPr>
              <p:cNvPr id="67" name="正方形/長方形 66">
                <a:extLst>
                  <a:ext uri="{FF2B5EF4-FFF2-40B4-BE49-F238E27FC236}">
                    <a16:creationId xmlns:a16="http://schemas.microsoft.com/office/drawing/2014/main" id="{20B3DD98-D208-4805-B747-395DAA4C0EBE}"/>
                  </a:ext>
                </a:extLst>
              </p:cNvPr>
              <p:cNvSpPr>
                <a:spLocks noRot="1" noChangeAspect="1" noMove="1" noResize="1" noEditPoints="1" noAdjustHandles="1" noChangeArrowheads="1" noChangeShapeType="1" noTextEdit="1"/>
              </p:cNvSpPr>
              <p:nvPr/>
            </p:nvSpPr>
            <p:spPr>
              <a:xfrm>
                <a:off x="11095749" y="2003625"/>
                <a:ext cx="628698" cy="584775"/>
              </a:xfrm>
              <a:prstGeom prst="rect">
                <a:avLst/>
              </a:prstGeom>
              <a:blipFill>
                <a:blip r:embed="rId8"/>
                <a:stretch>
                  <a:fillRect/>
                </a:stretch>
              </a:blipFill>
            </p:spPr>
            <p:txBody>
              <a:bodyPr/>
              <a:lstStyle/>
              <a:p>
                <a:r>
                  <a:rPr lang="ja-JP" altLang="en-US">
                    <a:noFill/>
                  </a:rPr>
                  <a:t> </a:t>
                </a:r>
              </a:p>
            </p:txBody>
          </p:sp>
        </mc:Fallback>
      </mc:AlternateContent>
      <p:cxnSp>
        <p:nvCxnSpPr>
          <p:cNvPr id="68" name="直線矢印コネクタ 67">
            <a:extLst>
              <a:ext uri="{FF2B5EF4-FFF2-40B4-BE49-F238E27FC236}">
                <a16:creationId xmlns:a16="http://schemas.microsoft.com/office/drawing/2014/main" id="{9A7BCC99-8688-44BB-85E7-AC8037F7CA43}"/>
              </a:ext>
            </a:extLst>
          </p:cNvPr>
          <p:cNvCxnSpPr>
            <a:cxnSpLocks/>
          </p:cNvCxnSpPr>
          <p:nvPr/>
        </p:nvCxnSpPr>
        <p:spPr>
          <a:xfrm flipH="1">
            <a:off x="7483237" y="2817482"/>
            <a:ext cx="3065539" cy="0"/>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0" name="正方形/長方形 99">
                <a:extLst>
                  <a:ext uri="{FF2B5EF4-FFF2-40B4-BE49-F238E27FC236}">
                    <a16:creationId xmlns:a16="http://schemas.microsoft.com/office/drawing/2014/main" id="{EA522B4C-165E-43AF-BAA0-73AA056B267A}"/>
                  </a:ext>
                </a:extLst>
              </p:cNvPr>
              <p:cNvSpPr/>
              <p:nvPr/>
            </p:nvSpPr>
            <p:spPr>
              <a:xfrm>
                <a:off x="11120732" y="3012122"/>
                <a:ext cx="522899" cy="58477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panose="02040503050406030204" pitchFamily="18" charset="0"/>
                        </a:rPr>
                        <m:t>𝒚</m:t>
                      </m:r>
                    </m:oMath>
                  </m:oMathPara>
                </a14:m>
                <a:endParaRPr lang="ja-JP" altLang="en-US" sz="3200" b="1" dirty="0">
                  <a:solidFill>
                    <a:srgbClr val="FF0000"/>
                  </a:solidFill>
                  <a:ea typeface="HG丸ｺﾞｼｯｸM-PRO" panose="020F0600000000000000" pitchFamily="50" charset="-128"/>
                </a:endParaRPr>
              </a:p>
            </p:txBody>
          </p:sp>
        </mc:Choice>
        <mc:Fallback xmlns="">
          <p:sp>
            <p:nvSpPr>
              <p:cNvPr id="100" name="正方形/長方形 99">
                <a:extLst>
                  <a:ext uri="{FF2B5EF4-FFF2-40B4-BE49-F238E27FC236}">
                    <a16:creationId xmlns:a16="http://schemas.microsoft.com/office/drawing/2014/main" id="{EA522B4C-165E-43AF-BAA0-73AA056B267A}"/>
                  </a:ext>
                </a:extLst>
              </p:cNvPr>
              <p:cNvSpPr>
                <a:spLocks noRot="1" noChangeAspect="1" noMove="1" noResize="1" noEditPoints="1" noAdjustHandles="1" noChangeArrowheads="1" noChangeShapeType="1" noTextEdit="1"/>
              </p:cNvSpPr>
              <p:nvPr/>
            </p:nvSpPr>
            <p:spPr>
              <a:xfrm>
                <a:off x="11120732" y="3012122"/>
                <a:ext cx="522899" cy="584775"/>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6" name="正方形/長方形 85">
                <a:extLst>
                  <a:ext uri="{FF2B5EF4-FFF2-40B4-BE49-F238E27FC236}">
                    <a16:creationId xmlns:a16="http://schemas.microsoft.com/office/drawing/2014/main" id="{9D8DAE15-950F-4B2D-9B0F-B9E05C83E62D}"/>
                  </a:ext>
                </a:extLst>
              </p:cNvPr>
              <p:cNvSpPr/>
              <p:nvPr/>
            </p:nvSpPr>
            <p:spPr>
              <a:xfrm>
                <a:off x="838200" y="1960202"/>
                <a:ext cx="192597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rgbClr val="FF0000"/>
                          </a:solidFill>
                          <a:latin typeface="Cambria Math" panose="02040503050406030204" pitchFamily="18" charset="0"/>
                        </a:rPr>
                        <m:t>h</m:t>
                      </m:r>
                      <m:r>
                        <a:rPr lang="en-US" altLang="ja-JP" sz="2800" b="0" i="1" smtClean="0">
                          <a:solidFill>
                            <a:srgbClr val="FF0000"/>
                          </a:solidFill>
                          <a:latin typeface="Cambria Math" panose="02040503050406030204" pitchFamily="18" charset="0"/>
                        </a:rPr>
                        <m:t>=</m:t>
                      </m:r>
                      <m:r>
                        <a:rPr lang="en-US" altLang="ja-JP" sz="2800" b="0" i="1" smtClean="0">
                          <a:solidFill>
                            <a:srgbClr val="FF0000"/>
                          </a:solidFill>
                          <a:latin typeface="Cambria Math" panose="02040503050406030204" pitchFamily="18" charset="0"/>
                        </a:rPr>
                        <m:t>𝑦</m:t>
                      </m:r>
                      <m:r>
                        <a:rPr lang="en-US" altLang="ja-JP" sz="2800" b="0" i="1" smtClean="0">
                          <a:solidFill>
                            <a:srgbClr val="FF0000"/>
                          </a:solidFill>
                          <a:latin typeface="Cambria Math" panose="02040503050406030204" pitchFamily="18" charset="0"/>
                        </a:rPr>
                        <m:t>+</m:t>
                      </m:r>
                      <m:sSup>
                        <m:sSupPr>
                          <m:ctrlPr>
                            <a:rPr lang="en-US" altLang="ja-JP" sz="2800" i="1" smtClean="0">
                              <a:solidFill>
                                <a:srgbClr val="FF0000"/>
                              </a:solidFill>
                              <a:latin typeface="Cambria Math" panose="02040503050406030204" pitchFamily="18" charset="0"/>
                            </a:rPr>
                          </m:ctrlPr>
                        </m:sSupPr>
                        <m:e>
                          <m:r>
                            <a:rPr lang="en-US" altLang="ja-JP" sz="2800" b="0" i="1" smtClean="0">
                              <a:solidFill>
                                <a:srgbClr val="FF0000"/>
                              </a:solidFill>
                              <a:latin typeface="Cambria Math" panose="02040503050406030204" pitchFamily="18" charset="0"/>
                            </a:rPr>
                            <m:t>𝑦</m:t>
                          </m:r>
                        </m:e>
                        <m:sup>
                          <m:r>
                            <a:rPr lang="en-US" altLang="ja-JP" sz="2800" b="0" i="1" smtClean="0">
                              <a:solidFill>
                                <a:srgbClr val="FF0000"/>
                              </a:solidFill>
                              <a:latin typeface="Cambria Math" panose="02040503050406030204" pitchFamily="18" charset="0"/>
                            </a:rPr>
                            <m:t>′</m:t>
                          </m:r>
                        </m:sup>
                      </m:sSup>
                    </m:oMath>
                  </m:oMathPara>
                </a14:m>
                <a:endParaRPr lang="ja-JP" altLang="en-US" sz="2800" dirty="0">
                  <a:ea typeface="HG丸ｺﾞｼｯｸM-PRO" panose="020F0600000000000000" pitchFamily="50" charset="-128"/>
                </a:endParaRPr>
              </a:p>
            </p:txBody>
          </p:sp>
        </mc:Choice>
        <mc:Fallback xmlns="">
          <p:sp>
            <p:nvSpPr>
              <p:cNvPr id="86" name="正方形/長方形 85">
                <a:extLst>
                  <a:ext uri="{FF2B5EF4-FFF2-40B4-BE49-F238E27FC236}">
                    <a16:creationId xmlns:a16="http://schemas.microsoft.com/office/drawing/2014/main" id="{9D8DAE15-950F-4B2D-9B0F-B9E05C83E62D}"/>
                  </a:ext>
                </a:extLst>
              </p:cNvPr>
              <p:cNvSpPr>
                <a:spLocks noRot="1" noChangeAspect="1" noMove="1" noResize="1" noEditPoints="1" noAdjustHandles="1" noChangeArrowheads="1" noChangeShapeType="1" noTextEdit="1"/>
              </p:cNvSpPr>
              <p:nvPr/>
            </p:nvSpPr>
            <p:spPr>
              <a:xfrm>
                <a:off x="838200" y="1960202"/>
                <a:ext cx="1925975" cy="523220"/>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7" name="正方形/長方形 86">
                <a:extLst>
                  <a:ext uri="{FF2B5EF4-FFF2-40B4-BE49-F238E27FC236}">
                    <a16:creationId xmlns:a16="http://schemas.microsoft.com/office/drawing/2014/main" id="{385F7E0A-BF9C-42A1-968D-671F2B6B34CC}"/>
                  </a:ext>
                </a:extLst>
              </p:cNvPr>
              <p:cNvSpPr/>
              <p:nvPr/>
            </p:nvSpPr>
            <p:spPr>
              <a:xfrm>
                <a:off x="802231" y="2630273"/>
                <a:ext cx="5562912" cy="8989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800" b="0" i="1">
                          <a:solidFill>
                            <a:srgbClr val="FF0000"/>
                          </a:solidFill>
                          <a:latin typeface="Cambria Math" panose="02040503050406030204" pitchFamily="18" charset="0"/>
                        </a:rPr>
                        <m:t>=</m:t>
                      </m:r>
                      <m:sSub>
                        <m:sSubPr>
                          <m:ctrlPr>
                            <a:rPr lang="en-US" altLang="ja-JP" sz="2800" i="1">
                              <a:solidFill>
                                <a:srgbClr val="FF0000"/>
                              </a:solidFill>
                              <a:latin typeface="Cambria Math" panose="02040503050406030204" pitchFamily="18" charset="0"/>
                            </a:rPr>
                          </m:ctrlPr>
                        </m:sSubPr>
                        <m:e>
                          <m:f>
                            <m:fPr>
                              <m:ctrlPr>
                                <a:rPr lang="en-US" altLang="ja-JP" sz="2800" i="1">
                                  <a:solidFill>
                                    <a:srgbClr val="FF0000"/>
                                  </a:solidFill>
                                  <a:latin typeface="Cambria Math" panose="02040503050406030204" pitchFamily="18" charset="0"/>
                                </a:rPr>
                              </m:ctrlPr>
                            </m:fPr>
                            <m:num>
                              <m:r>
                                <a:rPr lang="en-US" altLang="ja-JP" sz="2800" b="0" i="1">
                                  <a:solidFill>
                                    <a:srgbClr val="FF0000"/>
                                  </a:solidFill>
                                  <a:latin typeface="Cambria Math" panose="02040503050406030204" pitchFamily="18" charset="0"/>
                                </a:rPr>
                                <m:t>1</m:t>
                              </m:r>
                            </m:num>
                            <m:den>
                              <m:r>
                                <a:rPr lang="en-US" altLang="ja-JP" sz="2800" b="0" i="1">
                                  <a:solidFill>
                                    <a:srgbClr val="FF0000"/>
                                  </a:solidFill>
                                  <a:latin typeface="Cambria Math" panose="02040503050406030204" pitchFamily="18" charset="0"/>
                                </a:rPr>
                                <m:t>2</m:t>
                              </m:r>
                            </m:den>
                          </m:f>
                          <m:r>
                            <a:rPr lang="en-US" altLang="ja-JP" sz="2800" b="0" i="1">
                              <a:solidFill>
                                <a:srgbClr val="FF0000"/>
                              </a:solidFill>
                              <a:latin typeface="Cambria Math" panose="02040503050406030204" pitchFamily="18" charset="0"/>
                            </a:rPr>
                            <m:t>𝑣</m:t>
                          </m:r>
                        </m:e>
                        <m:sub>
                          <m:r>
                            <a:rPr lang="en-US" altLang="ja-JP" sz="2800" b="0" i="1">
                              <a:solidFill>
                                <a:srgbClr val="FF0000"/>
                              </a:solidFill>
                              <a:latin typeface="Cambria Math" panose="02040503050406030204" pitchFamily="18" charset="0"/>
                            </a:rPr>
                            <m:t>0</m:t>
                          </m:r>
                        </m:sub>
                      </m:sSub>
                      <m:r>
                        <a:rPr lang="en-US" altLang="ja-JP" sz="2800" b="0" i="1">
                          <a:solidFill>
                            <a:srgbClr val="FF0000"/>
                          </a:solidFill>
                          <a:latin typeface="Cambria Math" panose="02040503050406030204" pitchFamily="18" charset="0"/>
                        </a:rPr>
                        <m:t>𝑡</m:t>
                      </m:r>
                      <m:r>
                        <a:rPr lang="en-US" altLang="ja-JP" sz="2800" b="0" i="1">
                          <a:solidFill>
                            <a:srgbClr val="FF0000"/>
                          </a:solidFill>
                          <a:latin typeface="Cambria Math" panose="02040503050406030204" pitchFamily="18" charset="0"/>
                        </a:rPr>
                        <m:t>−</m:t>
                      </m:r>
                      <m:f>
                        <m:fPr>
                          <m:ctrlPr>
                            <a:rPr lang="en-US" altLang="ja-JP" sz="2800" i="1">
                              <a:solidFill>
                                <a:srgbClr val="FF0000"/>
                              </a:solidFill>
                              <a:latin typeface="Cambria Math" panose="02040503050406030204" pitchFamily="18" charset="0"/>
                            </a:rPr>
                          </m:ctrlPr>
                        </m:fPr>
                        <m:num>
                          <m:r>
                            <a:rPr lang="en-US" altLang="ja-JP" sz="2800" b="0" i="1">
                              <a:solidFill>
                                <a:srgbClr val="FF0000"/>
                              </a:solidFill>
                              <a:latin typeface="Cambria Math" panose="02040503050406030204" pitchFamily="18" charset="0"/>
                            </a:rPr>
                            <m:t>1</m:t>
                          </m:r>
                        </m:num>
                        <m:den>
                          <m:r>
                            <a:rPr lang="en-US" altLang="ja-JP" sz="2800" b="0" i="1">
                              <a:solidFill>
                                <a:srgbClr val="FF0000"/>
                              </a:solidFill>
                              <a:latin typeface="Cambria Math" panose="02040503050406030204" pitchFamily="18" charset="0"/>
                            </a:rPr>
                            <m:t>2</m:t>
                          </m:r>
                        </m:den>
                      </m:f>
                      <m:r>
                        <a:rPr lang="en-US" altLang="ja-JP" sz="2800" b="0" i="1">
                          <a:solidFill>
                            <a:srgbClr val="FF0000"/>
                          </a:solidFill>
                          <a:latin typeface="Cambria Math" panose="02040503050406030204" pitchFamily="18" charset="0"/>
                        </a:rPr>
                        <m:t>𝑔</m:t>
                      </m:r>
                      <m:sSup>
                        <m:sSupPr>
                          <m:ctrlPr>
                            <a:rPr lang="en-US" altLang="ja-JP" sz="2800" i="1">
                              <a:solidFill>
                                <a:srgbClr val="FF0000"/>
                              </a:solidFill>
                              <a:latin typeface="Cambria Math" panose="02040503050406030204" pitchFamily="18" charset="0"/>
                            </a:rPr>
                          </m:ctrlPr>
                        </m:sSupPr>
                        <m:e>
                          <m:r>
                            <a:rPr lang="en-US" altLang="ja-JP" sz="2800" b="0" i="1">
                              <a:solidFill>
                                <a:srgbClr val="FF0000"/>
                              </a:solidFill>
                              <a:latin typeface="Cambria Math" panose="02040503050406030204" pitchFamily="18" charset="0"/>
                            </a:rPr>
                            <m:t>𝑡</m:t>
                          </m:r>
                        </m:e>
                        <m:sup>
                          <m:r>
                            <a:rPr lang="en-US" altLang="ja-JP" sz="2800" b="0" i="1">
                              <a:solidFill>
                                <a:srgbClr val="FF0000"/>
                              </a:solidFill>
                              <a:latin typeface="Cambria Math" panose="02040503050406030204" pitchFamily="18" charset="0"/>
                            </a:rPr>
                            <m:t>2</m:t>
                          </m:r>
                        </m:sup>
                      </m:sSup>
                      <m:r>
                        <a:rPr lang="en-US" altLang="ja-JP" sz="2800" b="0" i="1">
                          <a:solidFill>
                            <a:srgbClr val="FF0000"/>
                          </a:solidFill>
                          <a:latin typeface="Cambria Math" panose="02040503050406030204" pitchFamily="18" charset="0"/>
                        </a:rPr>
                        <m:t>+</m:t>
                      </m:r>
                      <m:f>
                        <m:fPr>
                          <m:ctrlPr>
                            <a:rPr lang="en-US" altLang="ja-JP" sz="2800" i="1">
                              <a:solidFill>
                                <a:srgbClr val="FF0000"/>
                              </a:solidFill>
                              <a:latin typeface="Cambria Math" panose="02040503050406030204" pitchFamily="18" charset="0"/>
                            </a:rPr>
                          </m:ctrlPr>
                        </m:fPr>
                        <m:num>
                          <m:r>
                            <a:rPr lang="en-US" altLang="ja-JP" sz="2800" b="0" i="1">
                              <a:solidFill>
                                <a:srgbClr val="FF0000"/>
                              </a:solidFill>
                              <a:latin typeface="Cambria Math" panose="02040503050406030204" pitchFamily="18" charset="0"/>
                            </a:rPr>
                            <m:t>1</m:t>
                          </m:r>
                        </m:num>
                        <m:den>
                          <m:r>
                            <a:rPr lang="en-US" altLang="ja-JP" sz="2800" b="0" i="1">
                              <a:solidFill>
                                <a:srgbClr val="FF0000"/>
                              </a:solidFill>
                              <a:latin typeface="Cambria Math" panose="02040503050406030204" pitchFamily="18" charset="0"/>
                            </a:rPr>
                            <m:t>2</m:t>
                          </m:r>
                        </m:den>
                      </m:f>
                      <m:r>
                        <a:rPr lang="en-US" altLang="ja-JP" sz="2800" b="0" i="1">
                          <a:solidFill>
                            <a:srgbClr val="FF0000"/>
                          </a:solidFill>
                          <a:latin typeface="Cambria Math" panose="02040503050406030204" pitchFamily="18" charset="0"/>
                        </a:rPr>
                        <m:t>𝑔</m:t>
                      </m:r>
                      <m:sSup>
                        <m:sSupPr>
                          <m:ctrlPr>
                            <a:rPr lang="en-US" altLang="ja-JP" sz="2800" i="1">
                              <a:solidFill>
                                <a:srgbClr val="FF0000"/>
                              </a:solidFill>
                              <a:latin typeface="Cambria Math" panose="02040503050406030204" pitchFamily="18" charset="0"/>
                            </a:rPr>
                          </m:ctrlPr>
                        </m:sSupPr>
                        <m:e>
                          <m:r>
                            <a:rPr lang="en-US" altLang="ja-JP" sz="2800" b="0" i="1">
                              <a:solidFill>
                                <a:srgbClr val="FF0000"/>
                              </a:solidFill>
                              <a:latin typeface="Cambria Math" panose="02040503050406030204" pitchFamily="18" charset="0"/>
                            </a:rPr>
                            <m:t>𝑡</m:t>
                          </m:r>
                        </m:e>
                        <m:sup>
                          <m:r>
                            <a:rPr lang="en-US" altLang="ja-JP" sz="2800" b="0" i="1">
                              <a:solidFill>
                                <a:srgbClr val="FF0000"/>
                              </a:solidFill>
                              <a:latin typeface="Cambria Math" panose="02040503050406030204" pitchFamily="18" charset="0"/>
                            </a:rPr>
                            <m:t>2</m:t>
                          </m:r>
                        </m:sup>
                      </m:sSup>
                      <m:r>
                        <a:rPr lang="en-US" altLang="ja-JP" sz="2800" b="0" i="1">
                          <a:solidFill>
                            <a:srgbClr val="FF0000"/>
                          </a:solidFill>
                          <a:latin typeface="Cambria Math" panose="02040503050406030204" pitchFamily="18" charset="0"/>
                        </a:rPr>
                        <m:t>=</m:t>
                      </m:r>
                      <m:sSub>
                        <m:sSubPr>
                          <m:ctrlPr>
                            <a:rPr lang="en-US" altLang="ja-JP" sz="2800" i="1">
                              <a:solidFill>
                                <a:srgbClr val="FF0000"/>
                              </a:solidFill>
                              <a:latin typeface="Cambria Math" panose="02040503050406030204" pitchFamily="18" charset="0"/>
                            </a:rPr>
                          </m:ctrlPr>
                        </m:sSubPr>
                        <m:e>
                          <m:f>
                            <m:fPr>
                              <m:ctrlPr>
                                <a:rPr lang="en-US" altLang="ja-JP" sz="2800" i="1">
                                  <a:solidFill>
                                    <a:srgbClr val="FF0000"/>
                                  </a:solidFill>
                                  <a:latin typeface="Cambria Math" panose="02040503050406030204" pitchFamily="18" charset="0"/>
                                </a:rPr>
                              </m:ctrlPr>
                            </m:fPr>
                            <m:num>
                              <m:r>
                                <a:rPr lang="en-US" altLang="ja-JP" sz="2800" b="0" i="1">
                                  <a:solidFill>
                                    <a:srgbClr val="FF0000"/>
                                  </a:solidFill>
                                  <a:latin typeface="Cambria Math" panose="02040503050406030204" pitchFamily="18" charset="0"/>
                                </a:rPr>
                                <m:t>1</m:t>
                              </m:r>
                            </m:num>
                            <m:den>
                              <m:r>
                                <a:rPr lang="en-US" altLang="ja-JP" sz="2800" b="0" i="1">
                                  <a:solidFill>
                                    <a:srgbClr val="FF0000"/>
                                  </a:solidFill>
                                  <a:latin typeface="Cambria Math" panose="02040503050406030204" pitchFamily="18" charset="0"/>
                                </a:rPr>
                                <m:t>2</m:t>
                              </m:r>
                            </m:den>
                          </m:f>
                          <m:r>
                            <a:rPr lang="en-US" altLang="ja-JP" sz="2800" b="0" i="1">
                              <a:solidFill>
                                <a:srgbClr val="FF0000"/>
                              </a:solidFill>
                              <a:latin typeface="Cambria Math" panose="02040503050406030204" pitchFamily="18" charset="0"/>
                            </a:rPr>
                            <m:t>𝑣</m:t>
                          </m:r>
                        </m:e>
                        <m:sub>
                          <m:r>
                            <a:rPr lang="en-US" altLang="ja-JP" sz="2800" b="0" i="1">
                              <a:solidFill>
                                <a:srgbClr val="FF0000"/>
                              </a:solidFill>
                              <a:latin typeface="Cambria Math" panose="02040503050406030204" pitchFamily="18" charset="0"/>
                            </a:rPr>
                            <m:t>0</m:t>
                          </m:r>
                        </m:sub>
                      </m:sSub>
                      <m:r>
                        <a:rPr lang="en-US" altLang="ja-JP" sz="2800" b="0" i="1">
                          <a:solidFill>
                            <a:srgbClr val="FF0000"/>
                          </a:solidFill>
                          <a:latin typeface="Cambria Math" panose="02040503050406030204" pitchFamily="18" charset="0"/>
                        </a:rPr>
                        <m:t>𝑡</m:t>
                      </m:r>
                    </m:oMath>
                  </m:oMathPara>
                </a14:m>
                <a:endParaRPr lang="ja-JP" altLang="en-US" sz="2800" dirty="0">
                  <a:ea typeface="HG丸ｺﾞｼｯｸM-PRO" panose="020F0600000000000000" pitchFamily="50" charset="-128"/>
                </a:endParaRPr>
              </a:p>
            </p:txBody>
          </p:sp>
        </mc:Choice>
        <mc:Fallback xmlns="">
          <p:sp>
            <p:nvSpPr>
              <p:cNvPr id="87" name="正方形/長方形 86">
                <a:extLst>
                  <a:ext uri="{FF2B5EF4-FFF2-40B4-BE49-F238E27FC236}">
                    <a16:creationId xmlns:a16="http://schemas.microsoft.com/office/drawing/2014/main" id="{385F7E0A-BF9C-42A1-968D-671F2B6B34CC}"/>
                  </a:ext>
                </a:extLst>
              </p:cNvPr>
              <p:cNvSpPr>
                <a:spLocks noRot="1" noChangeAspect="1" noMove="1" noResize="1" noEditPoints="1" noAdjustHandles="1" noChangeArrowheads="1" noChangeShapeType="1" noTextEdit="1"/>
              </p:cNvSpPr>
              <p:nvPr/>
            </p:nvSpPr>
            <p:spPr>
              <a:xfrm>
                <a:off x="802231" y="2630273"/>
                <a:ext cx="5562912" cy="898964"/>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9" name="正方形/長方形 88">
                <a:extLst>
                  <a:ext uri="{FF2B5EF4-FFF2-40B4-BE49-F238E27FC236}">
                    <a16:creationId xmlns:a16="http://schemas.microsoft.com/office/drawing/2014/main" id="{D86162D1-C748-496A-9DA6-28FFBC807922}"/>
                  </a:ext>
                </a:extLst>
              </p:cNvPr>
              <p:cNvSpPr/>
              <p:nvPr/>
            </p:nvSpPr>
            <p:spPr>
              <a:xfrm>
                <a:off x="8042443" y="5589325"/>
                <a:ext cx="2615139"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i="1" smtClean="0">
                          <a:solidFill>
                            <a:srgbClr val="FF0000"/>
                          </a:solidFill>
                          <a:latin typeface="Cambria Math" panose="02040503050406030204" pitchFamily="18" charset="0"/>
                        </a:rPr>
                        <m:t>𝑦</m:t>
                      </m:r>
                      <m:r>
                        <a:rPr lang="en-US" altLang="ja-JP" sz="2400" b="0" i="1" smtClean="0">
                          <a:solidFill>
                            <a:srgbClr val="FF0000"/>
                          </a:solidFill>
                          <a:latin typeface="Cambria Math" panose="02040503050406030204" pitchFamily="18" charset="0"/>
                        </a:rPr>
                        <m:t>=</m:t>
                      </m:r>
                      <m:sSub>
                        <m:sSubPr>
                          <m:ctrlPr>
                            <a:rPr lang="en-US" altLang="ja-JP" sz="2400" b="1" i="1">
                              <a:solidFill>
                                <a:srgbClr val="FF0000"/>
                              </a:solidFill>
                              <a:latin typeface="Cambria Math" panose="02040503050406030204" pitchFamily="18" charset="0"/>
                            </a:rPr>
                          </m:ctrlPr>
                        </m:sSubPr>
                        <m:e>
                          <m:f>
                            <m:fPr>
                              <m:ctrlPr>
                                <a:rPr lang="en-US" altLang="ja-JP" sz="2400" b="1" i="1">
                                  <a:solidFill>
                                    <a:srgbClr val="FF0000"/>
                                  </a:solidFill>
                                  <a:latin typeface="Cambria Math" panose="02040503050406030204" pitchFamily="18" charset="0"/>
                                </a:rPr>
                              </m:ctrlPr>
                            </m:fPr>
                            <m:num>
                              <m:r>
                                <a:rPr lang="en-US" altLang="ja-JP" sz="2400" b="1" i="1">
                                  <a:solidFill>
                                    <a:srgbClr val="FF0000"/>
                                  </a:solidFill>
                                  <a:latin typeface="Cambria Math" panose="02040503050406030204" pitchFamily="18" charset="0"/>
                                </a:rPr>
                                <m:t>𝟏</m:t>
                              </m:r>
                            </m:num>
                            <m:den>
                              <m:r>
                                <a:rPr lang="en-US" altLang="ja-JP" sz="2400" b="1" i="1">
                                  <a:solidFill>
                                    <a:srgbClr val="FF0000"/>
                                  </a:solidFill>
                                  <a:latin typeface="Cambria Math" panose="02040503050406030204" pitchFamily="18" charset="0"/>
                                </a:rPr>
                                <m:t>𝟐</m:t>
                              </m:r>
                            </m:den>
                          </m:f>
                          <m:r>
                            <a:rPr lang="en-US" altLang="ja-JP" sz="2400" b="1" i="1">
                              <a:solidFill>
                                <a:srgbClr val="FF0000"/>
                              </a:solidFill>
                              <a:latin typeface="Cambria Math" panose="02040503050406030204" pitchFamily="18" charset="0"/>
                            </a:rPr>
                            <m:t>𝒗</m:t>
                          </m:r>
                        </m:e>
                        <m:sub>
                          <m:r>
                            <a:rPr lang="en-US" altLang="ja-JP" sz="2400" b="1" i="1">
                              <a:solidFill>
                                <a:srgbClr val="FF0000"/>
                              </a:solidFill>
                              <a:latin typeface="Cambria Math" panose="02040503050406030204" pitchFamily="18" charset="0"/>
                            </a:rPr>
                            <m:t>𝟎</m:t>
                          </m:r>
                        </m:sub>
                      </m:sSub>
                      <m:r>
                        <a:rPr lang="en-US" altLang="ja-JP" sz="2400" b="1" i="1" smtClean="0">
                          <a:solidFill>
                            <a:srgbClr val="FF0000"/>
                          </a:solidFill>
                          <a:latin typeface="Cambria Math" panose="02040503050406030204" pitchFamily="18" charset="0"/>
                        </a:rPr>
                        <m:t>𝒕</m:t>
                      </m:r>
                      <m:r>
                        <a:rPr lang="en-US" altLang="ja-JP" sz="2400" b="1" i="1" smtClean="0">
                          <a:solidFill>
                            <a:srgbClr val="FF0000"/>
                          </a:solidFill>
                          <a:latin typeface="Cambria Math" panose="02040503050406030204" pitchFamily="18" charset="0"/>
                        </a:rPr>
                        <m:t>−</m:t>
                      </m:r>
                      <m:f>
                        <m:fPr>
                          <m:ctrlPr>
                            <a:rPr lang="en-US" altLang="ja-JP" sz="2400" b="1" i="1">
                              <a:solidFill>
                                <a:srgbClr val="FF0000"/>
                              </a:solidFill>
                              <a:latin typeface="Cambria Math" panose="02040503050406030204" pitchFamily="18" charset="0"/>
                            </a:rPr>
                          </m:ctrlPr>
                        </m:fPr>
                        <m:num>
                          <m:r>
                            <a:rPr lang="en-US" altLang="ja-JP" sz="2400" b="1" i="1">
                              <a:solidFill>
                                <a:srgbClr val="FF0000"/>
                              </a:solidFill>
                              <a:latin typeface="Cambria Math" panose="02040503050406030204" pitchFamily="18" charset="0"/>
                            </a:rPr>
                            <m:t>𝟏</m:t>
                          </m:r>
                        </m:num>
                        <m:den>
                          <m:r>
                            <a:rPr lang="en-US" altLang="ja-JP" sz="2400" b="1" i="1">
                              <a:solidFill>
                                <a:srgbClr val="FF0000"/>
                              </a:solidFill>
                              <a:latin typeface="Cambria Math" panose="02040503050406030204" pitchFamily="18" charset="0"/>
                            </a:rPr>
                            <m:t>𝟐</m:t>
                          </m:r>
                        </m:den>
                      </m:f>
                      <m:r>
                        <a:rPr lang="en-US" altLang="ja-JP" sz="2400" b="1" i="1" smtClean="0">
                          <a:solidFill>
                            <a:srgbClr val="FF0000"/>
                          </a:solidFill>
                          <a:latin typeface="Cambria Math" panose="02040503050406030204" pitchFamily="18" charset="0"/>
                        </a:rPr>
                        <m:t>𝒈</m:t>
                      </m:r>
                      <m:sSup>
                        <m:sSupPr>
                          <m:ctrlPr>
                            <a:rPr lang="en-US" altLang="ja-JP" sz="2400" b="1" i="1" smtClean="0">
                              <a:solidFill>
                                <a:srgbClr val="FF0000"/>
                              </a:solidFill>
                              <a:latin typeface="Cambria Math" panose="02040503050406030204" pitchFamily="18" charset="0"/>
                            </a:rPr>
                          </m:ctrlPr>
                        </m:sSupPr>
                        <m:e>
                          <m:r>
                            <a:rPr lang="en-US" altLang="ja-JP" sz="2400" b="1" i="1" smtClean="0">
                              <a:solidFill>
                                <a:srgbClr val="FF0000"/>
                              </a:solidFill>
                              <a:latin typeface="Cambria Math" panose="02040503050406030204" pitchFamily="18" charset="0"/>
                            </a:rPr>
                            <m:t>𝒕</m:t>
                          </m:r>
                        </m:e>
                        <m:sup>
                          <m:r>
                            <a:rPr lang="en-US" altLang="ja-JP" sz="2400" b="1" i="1" smtClean="0">
                              <a:solidFill>
                                <a:srgbClr val="FF0000"/>
                              </a:solidFill>
                              <a:latin typeface="Cambria Math" panose="02040503050406030204" pitchFamily="18" charset="0"/>
                            </a:rPr>
                            <m:t>𝟐</m:t>
                          </m:r>
                        </m:sup>
                      </m:sSup>
                    </m:oMath>
                  </m:oMathPara>
                </a14:m>
                <a:endParaRPr lang="en-US" altLang="ja-JP" sz="2400" b="1" dirty="0">
                  <a:solidFill>
                    <a:srgbClr val="FF0000"/>
                  </a:solidFill>
                  <a:ea typeface="HG丸ｺﾞｼｯｸM-PRO" panose="020F0600000000000000" pitchFamily="50" charset="-128"/>
                </a:endParaRPr>
              </a:p>
            </p:txBody>
          </p:sp>
        </mc:Choice>
        <mc:Fallback xmlns="">
          <p:sp>
            <p:nvSpPr>
              <p:cNvPr id="89" name="正方形/長方形 88">
                <a:extLst>
                  <a:ext uri="{FF2B5EF4-FFF2-40B4-BE49-F238E27FC236}">
                    <a16:creationId xmlns:a16="http://schemas.microsoft.com/office/drawing/2014/main" id="{D86162D1-C748-496A-9DA6-28FFBC807922}"/>
                  </a:ext>
                </a:extLst>
              </p:cNvPr>
              <p:cNvSpPr>
                <a:spLocks noRot="1" noChangeAspect="1" noMove="1" noResize="1" noEditPoints="1" noAdjustHandles="1" noChangeArrowheads="1" noChangeShapeType="1" noTextEdit="1"/>
              </p:cNvSpPr>
              <p:nvPr/>
            </p:nvSpPr>
            <p:spPr>
              <a:xfrm>
                <a:off x="8042443" y="5589325"/>
                <a:ext cx="2615139" cy="783804"/>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0" name="正方形/長方形 89">
                <a:extLst>
                  <a:ext uri="{FF2B5EF4-FFF2-40B4-BE49-F238E27FC236}">
                    <a16:creationId xmlns:a16="http://schemas.microsoft.com/office/drawing/2014/main" id="{A5B106B5-CD8A-4467-BF8F-50C1129954BF}"/>
                  </a:ext>
                </a:extLst>
              </p:cNvPr>
              <p:cNvSpPr/>
              <p:nvPr/>
            </p:nvSpPr>
            <p:spPr>
              <a:xfrm>
                <a:off x="8830008" y="4538676"/>
                <a:ext cx="1626727"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i="1" smtClean="0">
                          <a:solidFill>
                            <a:srgbClr val="0070C0"/>
                          </a:solidFill>
                          <a:latin typeface="Cambria Math" panose="02040503050406030204" pitchFamily="18" charset="0"/>
                        </a:rPr>
                        <m:t>𝑦</m:t>
                      </m:r>
                      <m:r>
                        <a:rPr lang="en-US" altLang="ja-JP" sz="2400" b="0" i="1" smtClean="0">
                          <a:solidFill>
                            <a:srgbClr val="0070C0"/>
                          </a:solidFill>
                          <a:latin typeface="Cambria Math" panose="02040503050406030204" pitchFamily="18" charset="0"/>
                        </a:rPr>
                        <m:t>′=</m:t>
                      </m:r>
                      <m:f>
                        <m:fPr>
                          <m:ctrlPr>
                            <a:rPr lang="en-US" altLang="ja-JP" sz="2400" b="1" i="1">
                              <a:solidFill>
                                <a:srgbClr val="0070C0"/>
                              </a:solidFill>
                              <a:latin typeface="Cambria Math" panose="02040503050406030204" pitchFamily="18" charset="0"/>
                            </a:rPr>
                          </m:ctrlPr>
                        </m:fPr>
                        <m:num>
                          <m:r>
                            <a:rPr lang="en-US" altLang="ja-JP" sz="2400" b="1" i="1">
                              <a:solidFill>
                                <a:srgbClr val="0070C0"/>
                              </a:solidFill>
                              <a:latin typeface="Cambria Math" panose="02040503050406030204" pitchFamily="18" charset="0"/>
                            </a:rPr>
                            <m:t>𝟏</m:t>
                          </m:r>
                        </m:num>
                        <m:den>
                          <m:r>
                            <a:rPr lang="en-US" altLang="ja-JP" sz="2400" b="1" i="1">
                              <a:solidFill>
                                <a:srgbClr val="0070C0"/>
                              </a:solidFill>
                              <a:latin typeface="Cambria Math" panose="02040503050406030204" pitchFamily="18" charset="0"/>
                            </a:rPr>
                            <m:t>𝟐</m:t>
                          </m:r>
                        </m:den>
                      </m:f>
                      <m:r>
                        <a:rPr lang="en-US" altLang="ja-JP" sz="2400" b="1" i="1" smtClean="0">
                          <a:solidFill>
                            <a:srgbClr val="0070C0"/>
                          </a:solidFill>
                          <a:latin typeface="Cambria Math" panose="02040503050406030204" pitchFamily="18" charset="0"/>
                        </a:rPr>
                        <m:t>𝒈</m:t>
                      </m:r>
                      <m:sSup>
                        <m:sSupPr>
                          <m:ctrlPr>
                            <a:rPr lang="en-US" altLang="ja-JP" sz="2400" b="1" i="1" smtClean="0">
                              <a:solidFill>
                                <a:srgbClr val="0070C0"/>
                              </a:solidFill>
                              <a:latin typeface="Cambria Math" panose="02040503050406030204" pitchFamily="18" charset="0"/>
                            </a:rPr>
                          </m:ctrlPr>
                        </m:sSupPr>
                        <m:e>
                          <m:r>
                            <a:rPr lang="en-US" altLang="ja-JP" sz="2400" b="1" i="1" smtClean="0">
                              <a:solidFill>
                                <a:srgbClr val="0070C0"/>
                              </a:solidFill>
                              <a:latin typeface="Cambria Math" panose="02040503050406030204" pitchFamily="18" charset="0"/>
                            </a:rPr>
                            <m:t>𝒕</m:t>
                          </m:r>
                        </m:e>
                        <m:sup>
                          <m:r>
                            <a:rPr lang="en-US" altLang="ja-JP" sz="2400" b="1" i="1" smtClean="0">
                              <a:solidFill>
                                <a:srgbClr val="0070C0"/>
                              </a:solidFill>
                              <a:latin typeface="Cambria Math" panose="02040503050406030204" pitchFamily="18" charset="0"/>
                            </a:rPr>
                            <m:t>𝟐</m:t>
                          </m:r>
                        </m:sup>
                      </m:sSup>
                    </m:oMath>
                  </m:oMathPara>
                </a14:m>
                <a:endParaRPr lang="en-US" altLang="ja-JP" sz="2400" b="1" dirty="0">
                  <a:solidFill>
                    <a:srgbClr val="0070C0"/>
                  </a:solidFill>
                  <a:ea typeface="HG丸ｺﾞｼｯｸM-PRO" panose="020F0600000000000000" pitchFamily="50" charset="-128"/>
                </a:endParaRPr>
              </a:p>
            </p:txBody>
          </p:sp>
        </mc:Choice>
        <mc:Fallback xmlns="">
          <p:sp>
            <p:nvSpPr>
              <p:cNvPr id="90" name="正方形/長方形 89">
                <a:extLst>
                  <a:ext uri="{FF2B5EF4-FFF2-40B4-BE49-F238E27FC236}">
                    <a16:creationId xmlns:a16="http://schemas.microsoft.com/office/drawing/2014/main" id="{A5B106B5-CD8A-4467-BF8F-50C1129954BF}"/>
                  </a:ext>
                </a:extLst>
              </p:cNvPr>
              <p:cNvSpPr>
                <a:spLocks noRot="1" noChangeAspect="1" noMove="1" noResize="1" noEditPoints="1" noAdjustHandles="1" noChangeArrowheads="1" noChangeShapeType="1" noTextEdit="1"/>
              </p:cNvSpPr>
              <p:nvPr/>
            </p:nvSpPr>
            <p:spPr>
              <a:xfrm>
                <a:off x="8830008" y="4538676"/>
                <a:ext cx="1626727" cy="783804"/>
              </a:xfrm>
              <a:prstGeom prst="rect">
                <a:avLst/>
              </a:prstGeom>
              <a:blipFill>
                <a:blip r:embed="rId13"/>
                <a:stretch>
                  <a:fillRect/>
                </a:stretch>
              </a:blipFill>
            </p:spPr>
            <p:txBody>
              <a:bodyPr/>
              <a:lstStyle/>
              <a:p>
                <a:r>
                  <a:rPr lang="ja-JP" altLang="en-US">
                    <a:noFill/>
                  </a:rPr>
                  <a:t> </a:t>
                </a:r>
              </a:p>
            </p:txBody>
          </p:sp>
        </mc:Fallback>
      </mc:AlternateContent>
      <p:cxnSp>
        <p:nvCxnSpPr>
          <p:cNvPr id="101" name="直線矢印コネクタ 100">
            <a:extLst>
              <a:ext uri="{FF2B5EF4-FFF2-40B4-BE49-F238E27FC236}">
                <a16:creationId xmlns:a16="http://schemas.microsoft.com/office/drawing/2014/main" id="{EDE59C80-5AF0-4096-B05C-C7777667109B}"/>
              </a:ext>
            </a:extLst>
          </p:cNvPr>
          <p:cNvCxnSpPr>
            <a:cxnSpLocks/>
          </p:cNvCxnSpPr>
          <p:nvPr/>
        </p:nvCxnSpPr>
        <p:spPr>
          <a:xfrm flipV="1">
            <a:off x="11074747" y="4396366"/>
            <a:ext cx="1" cy="2046390"/>
          </a:xfrm>
          <a:prstGeom prst="straightConnector1">
            <a:avLst/>
          </a:prstGeom>
          <a:ln w="222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2" name="正方形/長方形 101">
                <a:extLst>
                  <a:ext uri="{FF2B5EF4-FFF2-40B4-BE49-F238E27FC236}">
                    <a16:creationId xmlns:a16="http://schemas.microsoft.com/office/drawing/2014/main" id="{8A6DB7D5-DEB5-4F23-AAC2-053FE581AEA9}"/>
                  </a:ext>
                </a:extLst>
              </p:cNvPr>
              <p:cNvSpPr/>
              <p:nvPr/>
            </p:nvSpPr>
            <p:spPr>
              <a:xfrm>
                <a:off x="11107861" y="5175898"/>
                <a:ext cx="447558" cy="461665"/>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𝒉</m:t>
                      </m:r>
                    </m:oMath>
                  </m:oMathPara>
                </a14:m>
                <a:endParaRPr lang="ja-JP" altLang="en-US" sz="2400" dirty="0">
                  <a:ea typeface="HG丸ｺﾞｼｯｸM-PRO" panose="020F0600000000000000" pitchFamily="50" charset="-128"/>
                </a:endParaRPr>
              </a:p>
            </p:txBody>
          </p:sp>
        </mc:Choice>
        <mc:Fallback xmlns="">
          <p:sp>
            <p:nvSpPr>
              <p:cNvPr id="102" name="正方形/長方形 101">
                <a:extLst>
                  <a:ext uri="{FF2B5EF4-FFF2-40B4-BE49-F238E27FC236}">
                    <a16:creationId xmlns:a16="http://schemas.microsoft.com/office/drawing/2014/main" id="{8A6DB7D5-DEB5-4F23-AAC2-053FE581AEA9}"/>
                  </a:ext>
                </a:extLst>
              </p:cNvPr>
              <p:cNvSpPr>
                <a:spLocks noRot="1" noChangeAspect="1" noMove="1" noResize="1" noEditPoints="1" noAdjustHandles="1" noChangeArrowheads="1" noChangeShapeType="1" noTextEdit="1"/>
              </p:cNvSpPr>
              <p:nvPr/>
            </p:nvSpPr>
            <p:spPr>
              <a:xfrm>
                <a:off x="11107861" y="5175898"/>
                <a:ext cx="447558" cy="461665"/>
              </a:xfrm>
              <a:prstGeom prst="rect">
                <a:avLst/>
              </a:prstGeom>
              <a:blipFill>
                <a:blip r:embed="rId14"/>
                <a:stretch>
                  <a:fillRect/>
                </a:stretch>
              </a:blipFill>
            </p:spPr>
            <p:txBody>
              <a:bodyPr/>
              <a:lstStyle/>
              <a:p>
                <a:r>
                  <a:rPr lang="ja-JP" altLang="en-US">
                    <a:noFill/>
                  </a:rPr>
                  <a:t> </a:t>
                </a:r>
              </a:p>
            </p:txBody>
          </p:sp>
        </mc:Fallback>
      </mc:AlternateContent>
      <p:cxnSp>
        <p:nvCxnSpPr>
          <p:cNvPr id="103" name="直線矢印コネクタ 102">
            <a:extLst>
              <a:ext uri="{FF2B5EF4-FFF2-40B4-BE49-F238E27FC236}">
                <a16:creationId xmlns:a16="http://schemas.microsoft.com/office/drawing/2014/main" id="{64C166E9-CB88-4753-85C8-B418D1D10AFB}"/>
              </a:ext>
            </a:extLst>
          </p:cNvPr>
          <p:cNvCxnSpPr/>
          <p:nvPr/>
        </p:nvCxnSpPr>
        <p:spPr>
          <a:xfrm flipV="1">
            <a:off x="10796637" y="5664131"/>
            <a:ext cx="0" cy="778625"/>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 name="直線矢印コネクタ 103">
            <a:extLst>
              <a:ext uri="{FF2B5EF4-FFF2-40B4-BE49-F238E27FC236}">
                <a16:creationId xmlns:a16="http://schemas.microsoft.com/office/drawing/2014/main" id="{BFEC7173-7648-4CAD-8E9D-4D704247A6F0}"/>
              </a:ext>
            </a:extLst>
          </p:cNvPr>
          <p:cNvCxnSpPr>
            <a:cxnSpLocks/>
          </p:cNvCxnSpPr>
          <p:nvPr/>
        </p:nvCxnSpPr>
        <p:spPr>
          <a:xfrm flipV="1">
            <a:off x="10796637" y="4353653"/>
            <a:ext cx="0" cy="1257676"/>
          </a:xfrm>
          <a:prstGeom prst="straightConnector1">
            <a:avLst/>
          </a:prstGeom>
          <a:ln w="571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5" name="正方形/長方形 104">
                <a:extLst>
                  <a:ext uri="{FF2B5EF4-FFF2-40B4-BE49-F238E27FC236}">
                    <a16:creationId xmlns:a16="http://schemas.microsoft.com/office/drawing/2014/main" id="{90A91535-3D0E-4C3A-A6BC-F35EFB4E95D6}"/>
                  </a:ext>
                </a:extLst>
              </p:cNvPr>
              <p:cNvSpPr/>
              <p:nvPr/>
            </p:nvSpPr>
            <p:spPr>
              <a:xfrm>
                <a:off x="311368" y="3896881"/>
                <a:ext cx="5084593" cy="767711"/>
              </a:xfrm>
              <a:prstGeom prst="rect">
                <a:avLst/>
              </a:prstGeom>
            </p:spPr>
            <p:txBody>
              <a:bodyPr wrap="square">
                <a:spAutoFit/>
              </a:bodyPr>
              <a:lstStyle/>
              <a:p>
                <a:r>
                  <a:rPr lang="ja-JP" altLang="en-US" sz="2800" b="1" dirty="0">
                    <a:solidFill>
                      <a:srgbClr val="FF0000"/>
                    </a:solidFill>
                    <a:ea typeface="HG丸ｺﾞｼｯｸM-PRO" panose="020F0600000000000000" pitchFamily="50" charset="-128"/>
                  </a:rPr>
                  <a:t>（２）より</a:t>
                </a:r>
                <a14:m>
                  <m:oMath xmlns:m="http://schemas.openxmlformats.org/officeDocument/2006/math">
                    <m:r>
                      <a:rPr lang="en-US" altLang="ja-JP" sz="2800" b="1" i="1">
                        <a:solidFill>
                          <a:srgbClr val="FF0000"/>
                        </a:solidFill>
                        <a:latin typeface="Cambria Math" panose="02040503050406030204" pitchFamily="18" charset="0"/>
                      </a:rPr>
                      <m:t>𝒕</m:t>
                    </m:r>
                    <m:r>
                      <a:rPr lang="en-US" altLang="ja-JP" sz="2800" b="1" i="1" smtClean="0">
                        <a:solidFill>
                          <a:srgbClr val="FF0000"/>
                        </a:solidFill>
                        <a:latin typeface="Cambria Math" panose="02040503050406030204" pitchFamily="18" charset="0"/>
                      </a:rPr>
                      <m:t>=</m:t>
                    </m:r>
                    <m:f>
                      <m:fPr>
                        <m:ctrlPr>
                          <a:rPr lang="en-US" altLang="ja-JP" sz="2800" b="1" i="1" smtClean="0">
                            <a:solidFill>
                              <a:srgbClr val="FF0000"/>
                            </a:solidFill>
                            <a:latin typeface="Cambria Math" panose="02040503050406030204" pitchFamily="18" charset="0"/>
                          </a:rPr>
                        </m:ctrlPr>
                      </m:fPr>
                      <m:num>
                        <m:r>
                          <a:rPr lang="en-US" altLang="ja-JP" sz="2800" b="1" i="1" smtClean="0">
                            <a:solidFill>
                              <a:srgbClr val="FF0000"/>
                            </a:solidFill>
                            <a:latin typeface="Cambria Math" panose="02040503050406030204" pitchFamily="18" charset="0"/>
                          </a:rPr>
                          <m:t>𝟐</m:t>
                        </m:r>
                        <m:r>
                          <a:rPr lang="en-US" altLang="ja-JP" sz="2800" b="1" i="1" smtClean="0">
                            <a:solidFill>
                              <a:srgbClr val="FF0000"/>
                            </a:solidFill>
                            <a:latin typeface="Cambria Math" panose="02040503050406030204" pitchFamily="18" charset="0"/>
                          </a:rPr>
                          <m:t>𝑳</m:t>
                        </m:r>
                      </m:num>
                      <m:den>
                        <m:rad>
                          <m:radPr>
                            <m:degHide m:val="on"/>
                            <m:ctrlPr>
                              <a:rPr lang="en-US" altLang="ja-JP" sz="2800" b="1" i="1">
                                <a:solidFill>
                                  <a:srgbClr val="FF0000"/>
                                </a:solidFill>
                                <a:latin typeface="Cambria Math" panose="02040503050406030204" pitchFamily="18" charset="0"/>
                              </a:rPr>
                            </m:ctrlPr>
                          </m:radPr>
                          <m:deg/>
                          <m:e>
                            <m:r>
                              <a:rPr lang="en-US" altLang="ja-JP" sz="2800" b="1" i="1">
                                <a:solidFill>
                                  <a:srgbClr val="FF0000"/>
                                </a:solidFill>
                                <a:latin typeface="Cambria Math" panose="02040503050406030204" pitchFamily="18" charset="0"/>
                              </a:rPr>
                              <m:t>𝟑</m:t>
                            </m:r>
                          </m:e>
                        </m:rad>
                        <m:sSub>
                          <m:sSubPr>
                            <m:ctrlPr>
                              <a:rPr lang="en-US" altLang="ja-JP" sz="2800" b="1" i="1" smtClean="0">
                                <a:solidFill>
                                  <a:srgbClr val="FF0000"/>
                                </a:solidFill>
                                <a:latin typeface="Cambria Math" panose="02040503050406030204" pitchFamily="18" charset="0"/>
                              </a:rPr>
                            </m:ctrlPr>
                          </m:sSubPr>
                          <m:e>
                            <m:r>
                              <a:rPr lang="en-US" altLang="ja-JP" sz="2800" b="1" i="1" smtClean="0">
                                <a:solidFill>
                                  <a:srgbClr val="FF0000"/>
                                </a:solidFill>
                                <a:latin typeface="Cambria Math" panose="02040503050406030204" pitchFamily="18" charset="0"/>
                              </a:rPr>
                              <m:t>𝒗</m:t>
                            </m:r>
                          </m:e>
                          <m:sub>
                            <m:r>
                              <a:rPr lang="en-US" altLang="ja-JP" sz="2800" b="1" i="1" smtClean="0">
                                <a:solidFill>
                                  <a:srgbClr val="FF0000"/>
                                </a:solidFill>
                                <a:latin typeface="Cambria Math" panose="02040503050406030204" pitchFamily="18" charset="0"/>
                              </a:rPr>
                              <m:t>𝟎</m:t>
                            </m:r>
                          </m:sub>
                        </m:sSub>
                      </m:den>
                    </m:f>
                  </m:oMath>
                </a14:m>
                <a:endParaRPr lang="ja-JP" altLang="en-US" sz="2800" dirty="0">
                  <a:ea typeface="HG丸ｺﾞｼｯｸM-PRO" panose="020F0600000000000000" pitchFamily="50" charset="-128"/>
                </a:endParaRPr>
              </a:p>
            </p:txBody>
          </p:sp>
        </mc:Choice>
        <mc:Fallback xmlns="">
          <p:sp>
            <p:nvSpPr>
              <p:cNvPr id="105" name="正方形/長方形 104">
                <a:extLst>
                  <a:ext uri="{FF2B5EF4-FFF2-40B4-BE49-F238E27FC236}">
                    <a16:creationId xmlns:a16="http://schemas.microsoft.com/office/drawing/2014/main" id="{90A91535-3D0E-4C3A-A6BC-F35EFB4E95D6}"/>
                  </a:ext>
                </a:extLst>
              </p:cNvPr>
              <p:cNvSpPr>
                <a:spLocks noRot="1" noChangeAspect="1" noMove="1" noResize="1" noEditPoints="1" noAdjustHandles="1" noChangeArrowheads="1" noChangeShapeType="1" noTextEdit="1"/>
              </p:cNvSpPr>
              <p:nvPr/>
            </p:nvSpPr>
            <p:spPr>
              <a:xfrm>
                <a:off x="311368" y="3896881"/>
                <a:ext cx="5084593" cy="767711"/>
              </a:xfrm>
              <a:prstGeom prst="rect">
                <a:avLst/>
              </a:prstGeom>
              <a:blipFill>
                <a:blip r:embed="rId15"/>
                <a:stretch>
                  <a:fillRect l="-239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6" name="正方形/長方形 105">
                <a:extLst>
                  <a:ext uri="{FF2B5EF4-FFF2-40B4-BE49-F238E27FC236}">
                    <a16:creationId xmlns:a16="http://schemas.microsoft.com/office/drawing/2014/main" id="{B3221C4D-04F3-46CC-B2C1-0E99957EAA01}"/>
                  </a:ext>
                </a:extLst>
              </p:cNvPr>
              <p:cNvSpPr/>
              <p:nvPr/>
            </p:nvSpPr>
            <p:spPr>
              <a:xfrm>
                <a:off x="777437" y="4865443"/>
                <a:ext cx="5215981" cy="102784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800" i="1" smtClean="0">
                          <a:solidFill>
                            <a:srgbClr val="FF0000"/>
                          </a:solidFill>
                          <a:latin typeface="Cambria Math" panose="02040503050406030204" pitchFamily="18" charset="0"/>
                        </a:rPr>
                        <m:t>h</m:t>
                      </m:r>
                      <m:r>
                        <a:rPr lang="en-US" altLang="ja-JP" sz="2800" b="0" i="1" smtClean="0">
                          <a:solidFill>
                            <a:srgbClr val="FF0000"/>
                          </a:solidFill>
                          <a:latin typeface="Cambria Math" panose="02040503050406030204" pitchFamily="18" charset="0"/>
                        </a:rPr>
                        <m:t>=</m:t>
                      </m:r>
                      <m:sSub>
                        <m:sSubPr>
                          <m:ctrlPr>
                            <a:rPr lang="en-US" altLang="ja-JP" sz="2800" b="1" i="1">
                              <a:solidFill>
                                <a:srgbClr val="FF0000"/>
                              </a:solidFill>
                              <a:latin typeface="Cambria Math" panose="02040503050406030204" pitchFamily="18" charset="0"/>
                            </a:rPr>
                          </m:ctrlPr>
                        </m:sSubPr>
                        <m:e>
                          <m:f>
                            <m:fPr>
                              <m:ctrlPr>
                                <a:rPr lang="en-US" altLang="ja-JP" sz="2800" b="1" i="1">
                                  <a:solidFill>
                                    <a:srgbClr val="FF0000"/>
                                  </a:solidFill>
                                  <a:latin typeface="Cambria Math" panose="02040503050406030204" pitchFamily="18" charset="0"/>
                                </a:rPr>
                              </m:ctrlPr>
                            </m:fPr>
                            <m:num>
                              <m:r>
                                <a:rPr lang="en-US" altLang="ja-JP" sz="2800" b="1" i="1">
                                  <a:solidFill>
                                    <a:srgbClr val="FF0000"/>
                                  </a:solidFill>
                                  <a:latin typeface="Cambria Math" panose="02040503050406030204" pitchFamily="18" charset="0"/>
                                </a:rPr>
                                <m:t>𝟏</m:t>
                              </m:r>
                            </m:num>
                            <m:den>
                              <m:r>
                                <a:rPr lang="en-US" altLang="ja-JP" sz="2800" b="1" i="1">
                                  <a:solidFill>
                                    <a:srgbClr val="FF0000"/>
                                  </a:solidFill>
                                  <a:latin typeface="Cambria Math" panose="02040503050406030204" pitchFamily="18" charset="0"/>
                                </a:rPr>
                                <m:t>𝟐</m:t>
                              </m:r>
                            </m:den>
                          </m:f>
                          <m:r>
                            <a:rPr lang="en-US" altLang="ja-JP" sz="2800" b="1" i="1">
                              <a:solidFill>
                                <a:srgbClr val="FF0000"/>
                              </a:solidFill>
                              <a:latin typeface="Cambria Math" panose="02040503050406030204" pitchFamily="18" charset="0"/>
                            </a:rPr>
                            <m:t>𝒗</m:t>
                          </m:r>
                        </m:e>
                        <m:sub>
                          <m:r>
                            <a:rPr lang="en-US" altLang="ja-JP" sz="2800" b="1" i="1">
                              <a:solidFill>
                                <a:srgbClr val="FF0000"/>
                              </a:solidFill>
                              <a:latin typeface="Cambria Math" panose="02040503050406030204" pitchFamily="18" charset="0"/>
                            </a:rPr>
                            <m:t>𝟎</m:t>
                          </m:r>
                        </m:sub>
                      </m:sSub>
                      <m:r>
                        <a:rPr lang="en-US" altLang="ja-JP" sz="2800" b="1" i="1">
                          <a:solidFill>
                            <a:srgbClr val="FF0000"/>
                          </a:solidFill>
                          <a:latin typeface="Cambria Math" panose="02040503050406030204" pitchFamily="18" charset="0"/>
                        </a:rPr>
                        <m:t>𝒕</m:t>
                      </m:r>
                      <m:r>
                        <a:rPr lang="en-US" altLang="ja-JP" sz="2800" b="1" i="1" smtClean="0">
                          <a:solidFill>
                            <a:srgbClr val="FF0000"/>
                          </a:solidFill>
                          <a:latin typeface="Cambria Math" panose="02040503050406030204" pitchFamily="18" charset="0"/>
                        </a:rPr>
                        <m:t>=</m:t>
                      </m:r>
                      <m:sSub>
                        <m:sSubPr>
                          <m:ctrlPr>
                            <a:rPr lang="en-US" altLang="ja-JP" sz="2800" b="1" i="1">
                              <a:solidFill>
                                <a:srgbClr val="FF0000"/>
                              </a:solidFill>
                              <a:latin typeface="Cambria Math" panose="02040503050406030204" pitchFamily="18" charset="0"/>
                            </a:rPr>
                          </m:ctrlPr>
                        </m:sSubPr>
                        <m:e>
                          <m:f>
                            <m:fPr>
                              <m:ctrlPr>
                                <a:rPr lang="en-US" altLang="ja-JP" sz="2800" b="1" i="1">
                                  <a:solidFill>
                                    <a:srgbClr val="FF0000"/>
                                  </a:solidFill>
                                  <a:latin typeface="Cambria Math" panose="02040503050406030204" pitchFamily="18" charset="0"/>
                                </a:rPr>
                              </m:ctrlPr>
                            </m:fPr>
                            <m:num>
                              <m:r>
                                <a:rPr lang="en-US" altLang="ja-JP" sz="2800" b="1" i="1">
                                  <a:solidFill>
                                    <a:srgbClr val="FF0000"/>
                                  </a:solidFill>
                                  <a:latin typeface="Cambria Math" panose="02040503050406030204" pitchFamily="18" charset="0"/>
                                </a:rPr>
                                <m:t>𝟏</m:t>
                              </m:r>
                            </m:num>
                            <m:den>
                              <m:r>
                                <a:rPr lang="en-US" altLang="ja-JP" sz="2800" b="1" i="1">
                                  <a:solidFill>
                                    <a:srgbClr val="FF0000"/>
                                  </a:solidFill>
                                  <a:latin typeface="Cambria Math" panose="02040503050406030204" pitchFamily="18" charset="0"/>
                                </a:rPr>
                                <m:t>𝟐</m:t>
                              </m:r>
                            </m:den>
                          </m:f>
                          <m:r>
                            <a:rPr lang="en-US" altLang="ja-JP" sz="2800" b="1" i="1">
                              <a:solidFill>
                                <a:srgbClr val="FF0000"/>
                              </a:solidFill>
                              <a:latin typeface="Cambria Math" panose="02040503050406030204" pitchFamily="18" charset="0"/>
                            </a:rPr>
                            <m:t>𝒗</m:t>
                          </m:r>
                        </m:e>
                        <m:sub>
                          <m:r>
                            <a:rPr lang="en-US" altLang="ja-JP" sz="2800" b="1" i="1">
                              <a:solidFill>
                                <a:srgbClr val="FF0000"/>
                              </a:solidFill>
                              <a:latin typeface="Cambria Math" panose="02040503050406030204" pitchFamily="18" charset="0"/>
                            </a:rPr>
                            <m:t>𝟎</m:t>
                          </m:r>
                        </m:sub>
                      </m:sSub>
                      <m:f>
                        <m:fPr>
                          <m:ctrlPr>
                            <a:rPr lang="en-US" altLang="ja-JP" sz="2800" b="1" i="1">
                              <a:solidFill>
                                <a:srgbClr val="FF0000"/>
                              </a:solidFill>
                              <a:latin typeface="Cambria Math" panose="02040503050406030204" pitchFamily="18" charset="0"/>
                            </a:rPr>
                          </m:ctrlPr>
                        </m:fPr>
                        <m:num>
                          <m:r>
                            <a:rPr lang="en-US" altLang="ja-JP" sz="2800" b="1" i="1">
                              <a:solidFill>
                                <a:srgbClr val="FF0000"/>
                              </a:solidFill>
                              <a:latin typeface="Cambria Math" panose="02040503050406030204" pitchFamily="18" charset="0"/>
                            </a:rPr>
                            <m:t>𝟐</m:t>
                          </m:r>
                          <m:r>
                            <a:rPr lang="en-US" altLang="ja-JP" sz="2800" b="1" i="1">
                              <a:solidFill>
                                <a:srgbClr val="FF0000"/>
                              </a:solidFill>
                              <a:latin typeface="Cambria Math" panose="02040503050406030204" pitchFamily="18" charset="0"/>
                            </a:rPr>
                            <m:t>𝑳</m:t>
                          </m:r>
                        </m:num>
                        <m:den>
                          <m:rad>
                            <m:radPr>
                              <m:degHide m:val="on"/>
                              <m:ctrlPr>
                                <a:rPr lang="en-US" altLang="ja-JP" sz="2800" b="1" i="1">
                                  <a:solidFill>
                                    <a:srgbClr val="FF0000"/>
                                  </a:solidFill>
                                  <a:latin typeface="Cambria Math" panose="02040503050406030204" pitchFamily="18" charset="0"/>
                                </a:rPr>
                              </m:ctrlPr>
                            </m:radPr>
                            <m:deg/>
                            <m:e>
                              <m:r>
                                <a:rPr lang="en-US" altLang="ja-JP" sz="2800" b="1" i="1">
                                  <a:solidFill>
                                    <a:srgbClr val="FF0000"/>
                                  </a:solidFill>
                                  <a:latin typeface="Cambria Math" panose="02040503050406030204" pitchFamily="18" charset="0"/>
                                </a:rPr>
                                <m:t>𝟑</m:t>
                              </m:r>
                            </m:e>
                          </m:rad>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𝒗</m:t>
                              </m:r>
                            </m:e>
                            <m:sub>
                              <m:r>
                                <a:rPr lang="en-US" altLang="ja-JP" sz="2800" b="1" i="1">
                                  <a:solidFill>
                                    <a:srgbClr val="FF0000"/>
                                  </a:solidFill>
                                  <a:latin typeface="Cambria Math" panose="02040503050406030204" pitchFamily="18" charset="0"/>
                                </a:rPr>
                                <m:t>𝟎</m:t>
                              </m:r>
                            </m:sub>
                          </m:sSub>
                        </m:den>
                      </m:f>
                      <m:r>
                        <a:rPr lang="en-US" altLang="ja-JP" sz="2800" b="1" i="1" smtClean="0">
                          <a:solidFill>
                            <a:srgbClr val="FF0000"/>
                          </a:solidFill>
                          <a:latin typeface="Cambria Math" panose="02040503050406030204" pitchFamily="18" charset="0"/>
                        </a:rPr>
                        <m:t>=</m:t>
                      </m:r>
                      <m:f>
                        <m:fPr>
                          <m:ctrlPr>
                            <a:rPr lang="en-US" altLang="ja-JP" sz="2800" b="1" i="1">
                              <a:solidFill>
                                <a:srgbClr val="FF0000"/>
                              </a:solidFill>
                              <a:latin typeface="Cambria Math" panose="02040503050406030204" pitchFamily="18" charset="0"/>
                            </a:rPr>
                          </m:ctrlPr>
                        </m:fPr>
                        <m:num>
                          <m:r>
                            <a:rPr lang="en-US" altLang="ja-JP" sz="2800" b="1" i="1" smtClean="0">
                              <a:solidFill>
                                <a:srgbClr val="FF0000"/>
                              </a:solidFill>
                              <a:latin typeface="Cambria Math" panose="02040503050406030204" pitchFamily="18" charset="0"/>
                            </a:rPr>
                            <m:t>𝟏</m:t>
                          </m:r>
                        </m:num>
                        <m:den>
                          <m:rad>
                            <m:radPr>
                              <m:degHide m:val="on"/>
                              <m:ctrlPr>
                                <a:rPr lang="en-US" altLang="ja-JP" sz="2800" b="1" i="1">
                                  <a:solidFill>
                                    <a:srgbClr val="FF0000"/>
                                  </a:solidFill>
                                  <a:latin typeface="Cambria Math" panose="02040503050406030204" pitchFamily="18" charset="0"/>
                                </a:rPr>
                              </m:ctrlPr>
                            </m:radPr>
                            <m:deg/>
                            <m:e>
                              <m:r>
                                <a:rPr lang="en-US" altLang="ja-JP" sz="2800" b="1" i="1">
                                  <a:solidFill>
                                    <a:srgbClr val="FF0000"/>
                                  </a:solidFill>
                                  <a:latin typeface="Cambria Math" panose="02040503050406030204" pitchFamily="18" charset="0"/>
                                </a:rPr>
                                <m:t>𝟑</m:t>
                              </m:r>
                            </m:e>
                          </m:rad>
                        </m:den>
                      </m:f>
                      <m:r>
                        <a:rPr lang="en-US" altLang="ja-JP" sz="2800" b="1" i="1" smtClean="0">
                          <a:solidFill>
                            <a:srgbClr val="FF0000"/>
                          </a:solidFill>
                          <a:latin typeface="Cambria Math" panose="02040503050406030204" pitchFamily="18" charset="0"/>
                        </a:rPr>
                        <m:t>𝑳</m:t>
                      </m:r>
                    </m:oMath>
                  </m:oMathPara>
                </a14:m>
                <a:endParaRPr lang="en-US" altLang="ja-JP" sz="2800" b="1" dirty="0">
                  <a:solidFill>
                    <a:srgbClr val="FF0000"/>
                  </a:solidFill>
                  <a:ea typeface="HG丸ｺﾞｼｯｸM-PRO" panose="020F0600000000000000" pitchFamily="50" charset="-128"/>
                </a:endParaRPr>
              </a:p>
            </p:txBody>
          </p:sp>
        </mc:Choice>
        <mc:Fallback xmlns="">
          <p:sp>
            <p:nvSpPr>
              <p:cNvPr id="106" name="正方形/長方形 105">
                <a:extLst>
                  <a:ext uri="{FF2B5EF4-FFF2-40B4-BE49-F238E27FC236}">
                    <a16:creationId xmlns:a16="http://schemas.microsoft.com/office/drawing/2014/main" id="{B3221C4D-04F3-46CC-B2C1-0E99957EAA01}"/>
                  </a:ext>
                </a:extLst>
              </p:cNvPr>
              <p:cNvSpPr>
                <a:spLocks noRot="1" noChangeAspect="1" noMove="1" noResize="1" noEditPoints="1" noAdjustHandles="1" noChangeArrowheads="1" noChangeShapeType="1" noTextEdit="1"/>
              </p:cNvSpPr>
              <p:nvPr/>
            </p:nvSpPr>
            <p:spPr>
              <a:xfrm>
                <a:off x="777437" y="4865443"/>
                <a:ext cx="5215981" cy="1027845"/>
              </a:xfrm>
              <a:prstGeom prst="rect">
                <a:avLst/>
              </a:prstGeom>
              <a:blipFill>
                <a:blip r:embed="rId16"/>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3765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down)">
                                      <p:cBhvr>
                                        <p:cTn id="7" dur="500"/>
                                        <p:tgtEl>
                                          <p:spTgt spid="104"/>
                                        </p:tgtEl>
                                      </p:cBhvr>
                                    </p:animEffect>
                                  </p:childTnLst>
                                </p:cTn>
                              </p:par>
                              <p:par>
                                <p:cTn id="8" presetID="22" presetClass="entr" presetSubtype="4" fill="hold"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wipe(down)">
                                      <p:cBhvr>
                                        <p:cTn id="10" dur="500"/>
                                        <p:tgtEl>
                                          <p:spTgt spid="10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wipe(down)">
                                      <p:cBhvr>
                                        <p:cTn id="15" dur="500"/>
                                        <p:tgtEl>
                                          <p:spTgt spid="8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wipe(down)">
                                      <p:cBhvr>
                                        <p:cTn id="20" dur="500"/>
                                        <p:tgtEl>
                                          <p:spTgt spid="9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wipe(down)">
                                      <p:cBhvr>
                                        <p:cTn id="25" dur="500"/>
                                        <p:tgtEl>
                                          <p:spTgt spid="8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7"/>
                                        </p:tgtEl>
                                        <p:attrNameLst>
                                          <p:attrName>style.visibility</p:attrName>
                                        </p:attrNameLst>
                                      </p:cBhvr>
                                      <p:to>
                                        <p:strVal val="visible"/>
                                      </p:to>
                                    </p:set>
                                    <p:animEffect transition="in" filter="wipe(down)">
                                      <p:cBhvr>
                                        <p:cTn id="30" dur="500"/>
                                        <p:tgtEl>
                                          <p:spTgt spid="8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down)">
                                      <p:cBhvr>
                                        <p:cTn id="35" dur="500"/>
                                        <p:tgtEl>
                                          <p:spTgt spid="10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6">
                                            <p:txEl>
                                              <p:pRg st="0" end="0"/>
                                            </p:txEl>
                                          </p:spTgt>
                                        </p:tgtEl>
                                        <p:attrNameLst>
                                          <p:attrName>style.visibility</p:attrName>
                                        </p:attrNameLst>
                                      </p:cBhvr>
                                      <p:to>
                                        <p:strVal val="visible"/>
                                      </p:to>
                                    </p:set>
                                    <p:animEffect transition="in" filter="wipe(down)">
                                      <p:cBhvr>
                                        <p:cTn id="40" dur="500"/>
                                        <p:tgtEl>
                                          <p:spTgt spid="1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9" grpId="0"/>
      <p:bldP spid="90" grpId="0"/>
      <p:bldP spid="105" grpId="0"/>
      <p:bldP spid="10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円弧 83">
            <a:extLst>
              <a:ext uri="{FF2B5EF4-FFF2-40B4-BE49-F238E27FC236}">
                <a16:creationId xmlns:a16="http://schemas.microsoft.com/office/drawing/2014/main" id="{E25CF5D1-72BE-4DC8-B228-FD655B065BAD}"/>
              </a:ext>
            </a:extLst>
          </p:cNvPr>
          <p:cNvSpPr/>
          <p:nvPr/>
        </p:nvSpPr>
        <p:spPr>
          <a:xfrm rot="19484399">
            <a:off x="5071072" y="3085985"/>
            <a:ext cx="8785163" cy="7270980"/>
          </a:xfrm>
          <a:prstGeom prst="arc">
            <a:avLst>
              <a:gd name="adj1" fmla="val 16200000"/>
              <a:gd name="adj2" fmla="val 1922580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HG丸ｺﾞｼｯｸM-PRO" panose="020F0600000000000000" pitchFamily="50" charset="-128"/>
            </a:endParaRPr>
          </a:p>
        </p:txBody>
      </p:sp>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５．平面内での落体の運動</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a:xfrm>
            <a:off x="4038601" y="6312924"/>
            <a:ext cx="4114800" cy="365125"/>
          </a:xfrm>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53</a:t>
            </a:fld>
            <a:endParaRPr kumimoji="1" lang="ja-JP" altLang="en-US"/>
          </a:p>
        </p:txBody>
      </p:sp>
      <p:cxnSp>
        <p:nvCxnSpPr>
          <p:cNvPr id="47" name="直線矢印コネクタ 46">
            <a:extLst>
              <a:ext uri="{FF2B5EF4-FFF2-40B4-BE49-F238E27FC236}">
                <a16:creationId xmlns:a16="http://schemas.microsoft.com/office/drawing/2014/main" id="{D44AFF8D-A52B-46CF-8461-D7A85DEA8245}"/>
              </a:ext>
            </a:extLst>
          </p:cNvPr>
          <p:cNvCxnSpPr>
            <a:cxnSpLocks/>
          </p:cNvCxnSpPr>
          <p:nvPr/>
        </p:nvCxnSpPr>
        <p:spPr>
          <a:xfrm flipV="1">
            <a:off x="7113652" y="3818002"/>
            <a:ext cx="4239226" cy="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2" name="円弧 51">
            <a:extLst>
              <a:ext uri="{FF2B5EF4-FFF2-40B4-BE49-F238E27FC236}">
                <a16:creationId xmlns:a16="http://schemas.microsoft.com/office/drawing/2014/main" id="{7C70EB42-D57D-49F7-BA24-9DD136EDA297}"/>
              </a:ext>
            </a:extLst>
          </p:cNvPr>
          <p:cNvSpPr/>
          <p:nvPr/>
        </p:nvSpPr>
        <p:spPr>
          <a:xfrm>
            <a:off x="7097285" y="3393218"/>
            <a:ext cx="700348" cy="849565"/>
          </a:xfrm>
          <a:prstGeom prst="arc">
            <a:avLst>
              <a:gd name="adj1" fmla="val 18465346"/>
              <a:gd name="adj2" fmla="val 0"/>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HG丸ｺﾞｼｯｸM-PRO" panose="020F0600000000000000" pitchFamily="50" charset="-128"/>
            </a:endParaRPr>
          </a:p>
        </p:txBody>
      </p:sp>
      <p:sp>
        <p:nvSpPr>
          <p:cNvPr id="53" name="正方形/長方形 52">
            <a:extLst>
              <a:ext uri="{FF2B5EF4-FFF2-40B4-BE49-F238E27FC236}">
                <a16:creationId xmlns:a16="http://schemas.microsoft.com/office/drawing/2014/main" id="{F74DF773-48FD-4674-B395-3509AF096B23}"/>
              </a:ext>
            </a:extLst>
          </p:cNvPr>
          <p:cNvSpPr/>
          <p:nvPr/>
        </p:nvSpPr>
        <p:spPr>
          <a:xfrm>
            <a:off x="7810163" y="3335287"/>
            <a:ext cx="909223" cy="523220"/>
          </a:xfrm>
          <a:prstGeom prst="rect">
            <a:avLst/>
          </a:prstGeom>
        </p:spPr>
        <p:txBody>
          <a:bodyPr wrap="none">
            <a:spAutoFit/>
          </a:bodyPr>
          <a:lstStyle/>
          <a:p>
            <a:r>
              <a:rPr lang="en-US" altLang="ja-JP" sz="2800" dirty="0">
                <a:ea typeface="HG丸ｺﾞｼｯｸM-PRO" panose="020F0600000000000000" pitchFamily="50" charset="-128"/>
              </a:rPr>
              <a:t>30°</a:t>
            </a:r>
            <a:endParaRPr lang="ja-JP" altLang="en-US" sz="2800" dirty="0">
              <a:ea typeface="HG丸ｺﾞｼｯｸM-PRO" panose="020F0600000000000000" pitchFamily="50" charset="-128"/>
            </a:endParaRPr>
          </a:p>
        </p:txBody>
      </p:sp>
      <p:sp>
        <p:nvSpPr>
          <p:cNvPr id="56" name="正方形/長方形 55">
            <a:extLst>
              <a:ext uri="{FF2B5EF4-FFF2-40B4-BE49-F238E27FC236}">
                <a16:creationId xmlns:a16="http://schemas.microsoft.com/office/drawing/2014/main" id="{FFE70EF9-51BF-4E5F-948A-FAFF7EA9A4DD}"/>
              </a:ext>
            </a:extLst>
          </p:cNvPr>
          <p:cNvSpPr/>
          <p:nvPr/>
        </p:nvSpPr>
        <p:spPr>
          <a:xfrm>
            <a:off x="6845343" y="3476344"/>
            <a:ext cx="415498" cy="369332"/>
          </a:xfrm>
          <a:prstGeom prst="rect">
            <a:avLst/>
          </a:prstGeom>
        </p:spPr>
        <p:txBody>
          <a:bodyPr wrap="square">
            <a:spAutoFit/>
          </a:bodyPr>
          <a:lstStyle/>
          <a:p>
            <a:r>
              <a:rPr lang="ja-JP" altLang="en-US" dirty="0">
                <a:solidFill>
                  <a:srgbClr val="000000"/>
                </a:solidFill>
                <a:latin typeface="HG丸ｺﾞｼｯｸM-PRO" panose="020F0600000000000000" pitchFamily="50" charset="-128"/>
                <a:ea typeface="HG丸ｺﾞｼｯｸM-PRO" panose="020F0600000000000000" pitchFamily="50" charset="-128"/>
              </a:rPr>
              <a:t>Ｏ</a:t>
            </a:r>
            <a:endParaRPr lang="ja-JP" altLang="en-US" dirty="0"/>
          </a:p>
        </p:txBody>
      </p:sp>
      <mc:AlternateContent xmlns:mc="http://schemas.openxmlformats.org/markup-compatibility/2006" xmlns:a14="http://schemas.microsoft.com/office/drawing/2010/main">
        <mc:Choice Requires="a14">
          <p:sp>
            <p:nvSpPr>
              <p:cNvPr id="60" name="正方形/長方形 59">
                <a:extLst>
                  <a:ext uri="{FF2B5EF4-FFF2-40B4-BE49-F238E27FC236}">
                    <a16:creationId xmlns:a16="http://schemas.microsoft.com/office/drawing/2014/main" id="{1C36CC12-9A54-4789-A720-53D87D4D1D5E}"/>
                  </a:ext>
                </a:extLst>
              </p:cNvPr>
              <p:cNvSpPr/>
              <p:nvPr/>
            </p:nvSpPr>
            <p:spPr>
              <a:xfrm>
                <a:off x="7070759" y="1134940"/>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𝒚</m:t>
                      </m:r>
                    </m:oMath>
                  </m:oMathPara>
                </a14:m>
                <a:endParaRPr lang="ja-JP" altLang="en-US" dirty="0">
                  <a:solidFill>
                    <a:schemeClr val="tx1"/>
                  </a:solidFill>
                </a:endParaRPr>
              </a:p>
            </p:txBody>
          </p:sp>
        </mc:Choice>
        <mc:Fallback xmlns="">
          <p:sp>
            <p:nvSpPr>
              <p:cNvPr id="60" name="正方形/長方形 59">
                <a:extLst>
                  <a:ext uri="{FF2B5EF4-FFF2-40B4-BE49-F238E27FC236}">
                    <a16:creationId xmlns:a16="http://schemas.microsoft.com/office/drawing/2014/main" id="{1C36CC12-9A54-4789-A720-53D87D4D1D5E}"/>
                  </a:ext>
                </a:extLst>
              </p:cNvPr>
              <p:cNvSpPr>
                <a:spLocks noRot="1" noChangeAspect="1" noMove="1" noResize="1" noEditPoints="1" noAdjustHandles="1" noChangeArrowheads="1" noChangeShapeType="1" noTextEdit="1"/>
              </p:cNvSpPr>
              <p:nvPr/>
            </p:nvSpPr>
            <p:spPr>
              <a:xfrm>
                <a:off x="7070759" y="1134940"/>
                <a:ext cx="375423" cy="369332"/>
              </a:xfrm>
              <a:prstGeom prst="rect">
                <a:avLst/>
              </a:prstGeom>
              <a:blipFill>
                <a:blip r:embed="rId2"/>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正方形/長方形 62">
                <a:extLst>
                  <a:ext uri="{FF2B5EF4-FFF2-40B4-BE49-F238E27FC236}">
                    <a16:creationId xmlns:a16="http://schemas.microsoft.com/office/drawing/2014/main" id="{02C0740F-97A3-4564-87F0-6EE709F78257}"/>
                  </a:ext>
                </a:extLst>
              </p:cNvPr>
              <p:cNvSpPr/>
              <p:nvPr/>
            </p:nvSpPr>
            <p:spPr>
              <a:xfrm>
                <a:off x="11301900" y="3627361"/>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𝒙</m:t>
                      </m:r>
                    </m:oMath>
                  </m:oMathPara>
                </a14:m>
                <a:endParaRPr lang="ja-JP" altLang="en-US" dirty="0">
                  <a:solidFill>
                    <a:schemeClr val="tx1"/>
                  </a:solidFill>
                </a:endParaRPr>
              </a:p>
            </p:txBody>
          </p:sp>
        </mc:Choice>
        <mc:Fallback xmlns="">
          <p:sp>
            <p:nvSpPr>
              <p:cNvPr id="63" name="正方形/長方形 62">
                <a:extLst>
                  <a:ext uri="{FF2B5EF4-FFF2-40B4-BE49-F238E27FC236}">
                    <a16:creationId xmlns:a16="http://schemas.microsoft.com/office/drawing/2014/main" id="{02C0740F-97A3-4564-87F0-6EE709F78257}"/>
                  </a:ext>
                </a:extLst>
              </p:cNvPr>
              <p:cNvSpPr>
                <a:spLocks noRot="1" noChangeAspect="1" noMove="1" noResize="1" noEditPoints="1" noAdjustHandles="1" noChangeArrowheads="1" noChangeShapeType="1" noTextEdit="1"/>
              </p:cNvSpPr>
              <p:nvPr/>
            </p:nvSpPr>
            <p:spPr>
              <a:xfrm>
                <a:off x="11301900" y="3627361"/>
                <a:ext cx="375423" cy="369332"/>
              </a:xfrm>
              <a:prstGeom prst="rect">
                <a:avLst/>
              </a:prstGeom>
              <a:blipFill>
                <a:blip r:embed="rId3"/>
                <a:stretch>
                  <a:fillRect/>
                </a:stretch>
              </a:blipFill>
            </p:spPr>
            <p:txBody>
              <a:bodyPr/>
              <a:lstStyle/>
              <a:p>
                <a:r>
                  <a:rPr lang="ja-JP" altLang="en-US">
                    <a:noFill/>
                  </a:rPr>
                  <a:t> </a:t>
                </a:r>
              </a:p>
            </p:txBody>
          </p:sp>
        </mc:Fallback>
      </mc:AlternateContent>
      <p:cxnSp>
        <p:nvCxnSpPr>
          <p:cNvPr id="69" name="直線矢印コネクタ 68">
            <a:extLst>
              <a:ext uri="{FF2B5EF4-FFF2-40B4-BE49-F238E27FC236}">
                <a16:creationId xmlns:a16="http://schemas.microsoft.com/office/drawing/2014/main" id="{076575D7-861D-4794-9B59-DB5350C750F2}"/>
              </a:ext>
            </a:extLst>
          </p:cNvPr>
          <p:cNvCxnSpPr>
            <a:cxnSpLocks/>
          </p:cNvCxnSpPr>
          <p:nvPr/>
        </p:nvCxnSpPr>
        <p:spPr>
          <a:xfrm flipV="1">
            <a:off x="7198554" y="4429237"/>
            <a:ext cx="3206402" cy="1"/>
          </a:xfrm>
          <a:prstGeom prst="straightConnector1">
            <a:avLst/>
          </a:prstGeom>
          <a:ln w="444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正方形/長方形 69">
                <a:extLst>
                  <a:ext uri="{FF2B5EF4-FFF2-40B4-BE49-F238E27FC236}">
                    <a16:creationId xmlns:a16="http://schemas.microsoft.com/office/drawing/2014/main" id="{3B457265-A475-4E84-AFAB-9FA456B739F3}"/>
                  </a:ext>
                </a:extLst>
              </p:cNvPr>
              <p:cNvSpPr/>
              <p:nvPr/>
            </p:nvSpPr>
            <p:spPr>
              <a:xfrm>
                <a:off x="8723412" y="4236384"/>
                <a:ext cx="428322" cy="461665"/>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𝑳</m:t>
                      </m:r>
                    </m:oMath>
                  </m:oMathPara>
                </a14:m>
                <a:endParaRPr lang="ja-JP" altLang="en-US" sz="2400" dirty="0">
                  <a:ea typeface="HG丸ｺﾞｼｯｸM-PRO" panose="020F0600000000000000" pitchFamily="50" charset="-128"/>
                </a:endParaRPr>
              </a:p>
            </p:txBody>
          </p:sp>
        </mc:Choice>
        <mc:Fallback xmlns="">
          <p:sp>
            <p:nvSpPr>
              <p:cNvPr id="70" name="正方形/長方形 69">
                <a:extLst>
                  <a:ext uri="{FF2B5EF4-FFF2-40B4-BE49-F238E27FC236}">
                    <a16:creationId xmlns:a16="http://schemas.microsoft.com/office/drawing/2014/main" id="{3B457265-A475-4E84-AFAB-9FA456B739F3}"/>
                  </a:ext>
                </a:extLst>
              </p:cNvPr>
              <p:cNvSpPr>
                <a:spLocks noRot="1" noChangeAspect="1" noMove="1" noResize="1" noEditPoints="1" noAdjustHandles="1" noChangeArrowheads="1" noChangeShapeType="1" noTextEdit="1"/>
              </p:cNvSpPr>
              <p:nvPr/>
            </p:nvSpPr>
            <p:spPr>
              <a:xfrm>
                <a:off x="8723412" y="4236384"/>
                <a:ext cx="428322" cy="461665"/>
              </a:xfrm>
              <a:prstGeom prst="rect">
                <a:avLst/>
              </a:prstGeom>
              <a:blipFill>
                <a:blip r:embed="rId4"/>
                <a:stretch>
                  <a:fillRect/>
                </a:stretch>
              </a:blipFill>
            </p:spPr>
            <p:txBody>
              <a:bodyPr/>
              <a:lstStyle/>
              <a:p>
                <a:r>
                  <a:rPr lang="ja-JP" altLang="en-US">
                    <a:noFill/>
                  </a:rPr>
                  <a:t> </a:t>
                </a:r>
              </a:p>
            </p:txBody>
          </p:sp>
        </mc:Fallback>
      </mc:AlternateContent>
      <p:cxnSp>
        <p:nvCxnSpPr>
          <p:cNvPr id="36" name="直線矢印コネクタ 35">
            <a:extLst>
              <a:ext uri="{FF2B5EF4-FFF2-40B4-BE49-F238E27FC236}">
                <a16:creationId xmlns:a16="http://schemas.microsoft.com/office/drawing/2014/main" id="{C7723181-678A-49AF-A473-CE1E5AC429CE}"/>
              </a:ext>
            </a:extLst>
          </p:cNvPr>
          <p:cNvCxnSpPr>
            <a:cxnSpLocks/>
          </p:cNvCxnSpPr>
          <p:nvPr/>
        </p:nvCxnSpPr>
        <p:spPr>
          <a:xfrm flipV="1">
            <a:off x="7243823" y="1472592"/>
            <a:ext cx="0" cy="2392766"/>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7" name="楕円 36">
            <a:extLst>
              <a:ext uri="{FF2B5EF4-FFF2-40B4-BE49-F238E27FC236}">
                <a16:creationId xmlns:a16="http://schemas.microsoft.com/office/drawing/2014/main" id="{3E5D32EB-035C-490F-98B8-C0AE3F573F63}"/>
              </a:ext>
            </a:extLst>
          </p:cNvPr>
          <p:cNvSpPr/>
          <p:nvPr/>
        </p:nvSpPr>
        <p:spPr>
          <a:xfrm>
            <a:off x="7133024" y="3707203"/>
            <a:ext cx="221597" cy="221597"/>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矢印コネクタ 37">
            <a:extLst>
              <a:ext uri="{FF2B5EF4-FFF2-40B4-BE49-F238E27FC236}">
                <a16:creationId xmlns:a16="http://schemas.microsoft.com/office/drawing/2014/main" id="{49952069-CAE3-44F6-8C15-D0A45DD6C126}"/>
              </a:ext>
            </a:extLst>
          </p:cNvPr>
          <p:cNvCxnSpPr>
            <a:cxnSpLocks/>
          </p:cNvCxnSpPr>
          <p:nvPr/>
        </p:nvCxnSpPr>
        <p:spPr>
          <a:xfrm flipV="1">
            <a:off x="7323471" y="3207359"/>
            <a:ext cx="802341" cy="5461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2DD5ECB8-45C9-4CBC-BA4C-6DA08A6A9C2A}"/>
              </a:ext>
            </a:extLst>
          </p:cNvPr>
          <p:cNvGrpSpPr/>
          <p:nvPr/>
        </p:nvGrpSpPr>
        <p:grpSpPr>
          <a:xfrm>
            <a:off x="10343730" y="1580881"/>
            <a:ext cx="299876" cy="299876"/>
            <a:chOff x="4515962" y="3677007"/>
            <a:chExt cx="479550" cy="479550"/>
          </a:xfrm>
        </p:grpSpPr>
        <p:sp>
          <p:nvSpPr>
            <p:cNvPr id="8" name="スマイル 7">
              <a:extLst>
                <a:ext uri="{FF2B5EF4-FFF2-40B4-BE49-F238E27FC236}">
                  <a16:creationId xmlns:a16="http://schemas.microsoft.com/office/drawing/2014/main" id="{A278A7F9-D456-4183-8BBD-88435BB6E0D5}"/>
                </a:ext>
              </a:extLst>
            </p:cNvPr>
            <p:cNvSpPr/>
            <p:nvPr/>
          </p:nvSpPr>
          <p:spPr>
            <a:xfrm>
              <a:off x="4515962" y="3677007"/>
              <a:ext cx="479550" cy="479550"/>
            </a:xfrm>
            <a:prstGeom prst="smileyFac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70E6EACA-B445-4DD5-8C38-BAE8F1872500}"/>
                </a:ext>
              </a:extLst>
            </p:cNvPr>
            <p:cNvGrpSpPr/>
            <p:nvPr/>
          </p:nvGrpSpPr>
          <p:grpSpPr>
            <a:xfrm>
              <a:off x="4576004" y="3766132"/>
              <a:ext cx="359466" cy="357314"/>
              <a:chOff x="3453867" y="3516978"/>
              <a:chExt cx="359466" cy="357314"/>
            </a:xfrm>
          </p:grpSpPr>
          <p:sp>
            <p:nvSpPr>
              <p:cNvPr id="9" name="楕円 8">
                <a:extLst>
                  <a:ext uri="{FF2B5EF4-FFF2-40B4-BE49-F238E27FC236}">
                    <a16:creationId xmlns:a16="http://schemas.microsoft.com/office/drawing/2014/main" id="{F9E2E21D-9B21-4B58-8D52-2BEEC98BD120}"/>
                  </a:ext>
                </a:extLst>
              </p:cNvPr>
              <p:cNvSpPr/>
              <p:nvPr/>
            </p:nvSpPr>
            <p:spPr>
              <a:xfrm>
                <a:off x="3453867" y="3520028"/>
                <a:ext cx="192617" cy="192617"/>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22537EEC-A5DE-45BF-8746-BA12EE37002A}"/>
                  </a:ext>
                </a:extLst>
              </p:cNvPr>
              <p:cNvSpPr/>
              <p:nvPr/>
            </p:nvSpPr>
            <p:spPr>
              <a:xfrm>
                <a:off x="3620716" y="3516978"/>
                <a:ext cx="192617" cy="192617"/>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9017900A-066C-4CA5-9400-AF0C4DCFB0AB}"/>
                  </a:ext>
                </a:extLst>
              </p:cNvPr>
              <p:cNvSpPr/>
              <p:nvPr/>
            </p:nvSpPr>
            <p:spPr>
              <a:xfrm>
                <a:off x="3494302" y="3596694"/>
                <a:ext cx="277598" cy="277598"/>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楕円 10">
              <a:extLst>
                <a:ext uri="{FF2B5EF4-FFF2-40B4-BE49-F238E27FC236}">
                  <a16:creationId xmlns:a16="http://schemas.microsoft.com/office/drawing/2014/main" id="{1825166E-3580-4E43-B7B8-CFC11258833D}"/>
                </a:ext>
              </a:extLst>
            </p:cNvPr>
            <p:cNvSpPr/>
            <p:nvPr/>
          </p:nvSpPr>
          <p:spPr>
            <a:xfrm>
              <a:off x="4645961" y="3862403"/>
              <a:ext cx="66372"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楕円 70">
              <a:extLst>
                <a:ext uri="{FF2B5EF4-FFF2-40B4-BE49-F238E27FC236}">
                  <a16:creationId xmlns:a16="http://schemas.microsoft.com/office/drawing/2014/main" id="{FD1BFCFC-8C45-49F0-9F3B-6C1617DACB32}"/>
                </a:ext>
              </a:extLst>
            </p:cNvPr>
            <p:cNvSpPr/>
            <p:nvPr/>
          </p:nvSpPr>
          <p:spPr>
            <a:xfrm>
              <a:off x="4814279" y="3862402"/>
              <a:ext cx="66372"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72" name="直線コネクタ 71">
            <a:extLst>
              <a:ext uri="{FF2B5EF4-FFF2-40B4-BE49-F238E27FC236}">
                <a16:creationId xmlns:a16="http://schemas.microsoft.com/office/drawing/2014/main" id="{AC4A1E64-FA98-446C-9B5B-7D16FCB2F676}"/>
              </a:ext>
            </a:extLst>
          </p:cNvPr>
          <p:cNvCxnSpPr>
            <a:cxnSpLocks/>
          </p:cNvCxnSpPr>
          <p:nvPr/>
        </p:nvCxnSpPr>
        <p:spPr>
          <a:xfrm flipV="1">
            <a:off x="8125812" y="1833887"/>
            <a:ext cx="2151710" cy="1373472"/>
          </a:xfrm>
          <a:prstGeom prst="line">
            <a:avLst/>
          </a:prstGeom>
          <a:ln w="158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561EBDBD-0B1F-4DC3-A876-3054981293B9}"/>
              </a:ext>
            </a:extLst>
          </p:cNvPr>
          <p:cNvCxnSpPr>
            <a:cxnSpLocks/>
          </p:cNvCxnSpPr>
          <p:nvPr/>
        </p:nvCxnSpPr>
        <p:spPr>
          <a:xfrm flipV="1">
            <a:off x="7346744" y="1513687"/>
            <a:ext cx="2793648" cy="2234743"/>
          </a:xfrm>
          <a:prstGeom prst="line">
            <a:avLst/>
          </a:prstGeom>
          <a:ln w="158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E31B9C01-7BD6-41F0-A56B-8AC08C8283ED}"/>
              </a:ext>
            </a:extLst>
          </p:cNvPr>
          <p:cNvCxnSpPr>
            <a:cxnSpLocks/>
          </p:cNvCxnSpPr>
          <p:nvPr/>
        </p:nvCxnSpPr>
        <p:spPr>
          <a:xfrm flipV="1">
            <a:off x="7355593" y="2279853"/>
            <a:ext cx="2921929" cy="1459144"/>
          </a:xfrm>
          <a:prstGeom prst="line">
            <a:avLst/>
          </a:prstGeom>
          <a:ln w="158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3BDC0D8F-B778-466B-A32A-1117A26509D6}"/>
              </a:ext>
            </a:extLst>
          </p:cNvPr>
          <p:cNvCxnSpPr>
            <a:cxnSpLocks/>
            <a:stCxn id="45" idx="4"/>
          </p:cNvCxnSpPr>
          <p:nvPr/>
        </p:nvCxnSpPr>
        <p:spPr>
          <a:xfrm>
            <a:off x="10493356" y="1860051"/>
            <a:ext cx="0" cy="1926547"/>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76" name="グループ化 75">
            <a:extLst>
              <a:ext uri="{FF2B5EF4-FFF2-40B4-BE49-F238E27FC236}">
                <a16:creationId xmlns:a16="http://schemas.microsoft.com/office/drawing/2014/main" id="{D12863B2-F8E0-4390-BED7-14623281621A}"/>
              </a:ext>
            </a:extLst>
          </p:cNvPr>
          <p:cNvGrpSpPr/>
          <p:nvPr/>
        </p:nvGrpSpPr>
        <p:grpSpPr>
          <a:xfrm>
            <a:off x="10343730" y="2674177"/>
            <a:ext cx="299876" cy="299876"/>
            <a:chOff x="4515962" y="3677007"/>
            <a:chExt cx="479550" cy="479550"/>
          </a:xfrm>
        </p:grpSpPr>
        <p:sp>
          <p:nvSpPr>
            <p:cNvPr id="77" name="スマイル 76">
              <a:extLst>
                <a:ext uri="{FF2B5EF4-FFF2-40B4-BE49-F238E27FC236}">
                  <a16:creationId xmlns:a16="http://schemas.microsoft.com/office/drawing/2014/main" id="{2EBFAF17-3040-43FF-8FE1-2BAA729034CA}"/>
                </a:ext>
              </a:extLst>
            </p:cNvPr>
            <p:cNvSpPr/>
            <p:nvPr/>
          </p:nvSpPr>
          <p:spPr>
            <a:xfrm>
              <a:off x="4515962" y="3677007"/>
              <a:ext cx="479550" cy="479550"/>
            </a:xfrm>
            <a:prstGeom prst="smileyFac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8" name="グループ化 77">
              <a:extLst>
                <a:ext uri="{FF2B5EF4-FFF2-40B4-BE49-F238E27FC236}">
                  <a16:creationId xmlns:a16="http://schemas.microsoft.com/office/drawing/2014/main" id="{8A5EBDEC-AF47-46C4-B4DC-5F1132CEC924}"/>
                </a:ext>
              </a:extLst>
            </p:cNvPr>
            <p:cNvGrpSpPr/>
            <p:nvPr/>
          </p:nvGrpSpPr>
          <p:grpSpPr>
            <a:xfrm>
              <a:off x="4576004" y="3766132"/>
              <a:ext cx="359466" cy="357314"/>
              <a:chOff x="3453867" y="3516978"/>
              <a:chExt cx="359466" cy="357314"/>
            </a:xfrm>
          </p:grpSpPr>
          <p:sp>
            <p:nvSpPr>
              <p:cNvPr id="81" name="楕円 80">
                <a:extLst>
                  <a:ext uri="{FF2B5EF4-FFF2-40B4-BE49-F238E27FC236}">
                    <a16:creationId xmlns:a16="http://schemas.microsoft.com/office/drawing/2014/main" id="{7065A051-F016-4E78-A692-1F4A0786F3E8}"/>
                  </a:ext>
                </a:extLst>
              </p:cNvPr>
              <p:cNvSpPr/>
              <p:nvPr/>
            </p:nvSpPr>
            <p:spPr>
              <a:xfrm>
                <a:off x="3453867" y="3520028"/>
                <a:ext cx="192617" cy="192617"/>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楕円 81">
                <a:extLst>
                  <a:ext uri="{FF2B5EF4-FFF2-40B4-BE49-F238E27FC236}">
                    <a16:creationId xmlns:a16="http://schemas.microsoft.com/office/drawing/2014/main" id="{F80EBF7F-F636-45F9-A301-465CD6A5EF17}"/>
                  </a:ext>
                </a:extLst>
              </p:cNvPr>
              <p:cNvSpPr/>
              <p:nvPr/>
            </p:nvSpPr>
            <p:spPr>
              <a:xfrm>
                <a:off x="3620716" y="3516978"/>
                <a:ext cx="192617" cy="192617"/>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楕円 82">
                <a:extLst>
                  <a:ext uri="{FF2B5EF4-FFF2-40B4-BE49-F238E27FC236}">
                    <a16:creationId xmlns:a16="http://schemas.microsoft.com/office/drawing/2014/main" id="{CDCDEAD4-D2FD-436C-966E-9582D9D7EDFA}"/>
                  </a:ext>
                </a:extLst>
              </p:cNvPr>
              <p:cNvSpPr/>
              <p:nvPr/>
            </p:nvSpPr>
            <p:spPr>
              <a:xfrm>
                <a:off x="3494302" y="3596694"/>
                <a:ext cx="277598" cy="277598"/>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9" name="楕円 78">
              <a:extLst>
                <a:ext uri="{FF2B5EF4-FFF2-40B4-BE49-F238E27FC236}">
                  <a16:creationId xmlns:a16="http://schemas.microsoft.com/office/drawing/2014/main" id="{84E07441-F8A9-4174-B658-9BD24B40D5B8}"/>
                </a:ext>
              </a:extLst>
            </p:cNvPr>
            <p:cNvSpPr/>
            <p:nvPr/>
          </p:nvSpPr>
          <p:spPr>
            <a:xfrm>
              <a:off x="4645961" y="3862403"/>
              <a:ext cx="66372"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楕円 79">
              <a:extLst>
                <a:ext uri="{FF2B5EF4-FFF2-40B4-BE49-F238E27FC236}">
                  <a16:creationId xmlns:a16="http://schemas.microsoft.com/office/drawing/2014/main" id="{1D5867F6-C915-4F8A-9997-6957B6435EB7}"/>
                </a:ext>
              </a:extLst>
            </p:cNvPr>
            <p:cNvSpPr/>
            <p:nvPr/>
          </p:nvSpPr>
          <p:spPr>
            <a:xfrm>
              <a:off x="4814279" y="3862402"/>
              <a:ext cx="66372"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85" name="正方形/長方形 84">
                <a:extLst>
                  <a:ext uri="{FF2B5EF4-FFF2-40B4-BE49-F238E27FC236}">
                    <a16:creationId xmlns:a16="http://schemas.microsoft.com/office/drawing/2014/main" id="{2977A9DD-C665-492D-9DF9-F41AD6C3AD09}"/>
                  </a:ext>
                </a:extLst>
              </p:cNvPr>
              <p:cNvSpPr/>
              <p:nvPr/>
            </p:nvSpPr>
            <p:spPr>
              <a:xfrm>
                <a:off x="7691354" y="2831602"/>
                <a:ext cx="4859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b="1" i="1" smtClean="0">
                              <a:solidFill>
                                <a:srgbClr val="FF0000"/>
                              </a:solidFill>
                              <a:latin typeface="Cambria Math" panose="02040503050406030204" pitchFamily="18" charset="0"/>
                            </a:rPr>
                          </m:ctrlPr>
                        </m:sSubPr>
                        <m:e>
                          <m:r>
                            <a:rPr lang="en-US" altLang="ja-JP" b="1" i="1" smtClean="0">
                              <a:solidFill>
                                <a:srgbClr val="FF0000"/>
                              </a:solidFill>
                              <a:latin typeface="Cambria Math" panose="02040503050406030204" pitchFamily="18" charset="0"/>
                            </a:rPr>
                            <m:t>𝒗</m:t>
                          </m:r>
                        </m:e>
                        <m:sub>
                          <m:r>
                            <a:rPr lang="en-US" altLang="ja-JP" b="1" i="1" smtClean="0">
                              <a:solidFill>
                                <a:srgbClr val="FF0000"/>
                              </a:solidFill>
                              <a:latin typeface="Cambria Math" panose="02040503050406030204" pitchFamily="18" charset="0"/>
                            </a:rPr>
                            <m:t>𝟎</m:t>
                          </m:r>
                        </m:sub>
                      </m:sSub>
                    </m:oMath>
                  </m:oMathPara>
                </a14:m>
                <a:endParaRPr lang="en-US" altLang="ja-JP" b="1" dirty="0">
                  <a:solidFill>
                    <a:srgbClr val="FF0000"/>
                  </a:solidFill>
                </a:endParaRPr>
              </a:p>
            </p:txBody>
          </p:sp>
        </mc:Choice>
        <mc:Fallback xmlns="">
          <p:sp>
            <p:nvSpPr>
              <p:cNvPr id="85" name="正方形/長方形 84">
                <a:extLst>
                  <a:ext uri="{FF2B5EF4-FFF2-40B4-BE49-F238E27FC236}">
                    <a16:creationId xmlns:a16="http://schemas.microsoft.com/office/drawing/2014/main" id="{2977A9DD-C665-492D-9DF9-F41AD6C3AD09}"/>
                  </a:ext>
                </a:extLst>
              </p:cNvPr>
              <p:cNvSpPr>
                <a:spLocks noRot="1" noChangeAspect="1" noMove="1" noResize="1" noEditPoints="1" noAdjustHandles="1" noChangeArrowheads="1" noChangeShapeType="1" noTextEdit="1"/>
              </p:cNvSpPr>
              <p:nvPr/>
            </p:nvSpPr>
            <p:spPr>
              <a:xfrm>
                <a:off x="7691354" y="2831602"/>
                <a:ext cx="485967" cy="369332"/>
              </a:xfrm>
              <a:prstGeom prst="rect">
                <a:avLst/>
              </a:prstGeom>
              <a:blipFill>
                <a:blip r:embed="rId5"/>
                <a:stretch>
                  <a:fillRect/>
                </a:stretch>
              </a:blipFill>
            </p:spPr>
            <p:txBody>
              <a:bodyPr/>
              <a:lstStyle/>
              <a:p>
                <a:r>
                  <a:rPr lang="ja-JP" altLang="en-US">
                    <a:noFill/>
                  </a:rPr>
                  <a:t> </a:t>
                </a:r>
              </a:p>
            </p:txBody>
          </p:sp>
        </mc:Fallback>
      </mc:AlternateContent>
      <p:sp>
        <p:nvSpPr>
          <p:cNvPr id="88" name="正方形/長方形 87">
            <a:extLst>
              <a:ext uri="{FF2B5EF4-FFF2-40B4-BE49-F238E27FC236}">
                <a16:creationId xmlns:a16="http://schemas.microsoft.com/office/drawing/2014/main" id="{5E97E7A5-7ABE-4F0E-BD85-09BCB036557A}"/>
              </a:ext>
            </a:extLst>
          </p:cNvPr>
          <p:cNvSpPr/>
          <p:nvPr/>
        </p:nvSpPr>
        <p:spPr>
          <a:xfrm>
            <a:off x="10322527" y="3903154"/>
            <a:ext cx="415498" cy="369332"/>
          </a:xfrm>
          <a:prstGeom prst="rect">
            <a:avLst/>
          </a:prstGeom>
        </p:spPr>
        <p:txBody>
          <a:bodyPr wrap="square">
            <a:spAutoFit/>
          </a:bodyPr>
          <a:lstStyle/>
          <a:p>
            <a:r>
              <a:rPr lang="en-US" altLang="ja-JP" dirty="0">
                <a:solidFill>
                  <a:srgbClr val="000000"/>
                </a:solidFill>
                <a:latin typeface="HG丸ｺﾞｼｯｸM-PRO" panose="020F0600000000000000" pitchFamily="50" charset="-128"/>
                <a:ea typeface="HG丸ｺﾞｼｯｸM-PRO" panose="020F0600000000000000" pitchFamily="50" charset="-128"/>
              </a:rPr>
              <a:t>A</a:t>
            </a:r>
            <a:endParaRPr lang="ja-JP" altLang="en-US" dirty="0"/>
          </a:p>
        </p:txBody>
      </p:sp>
      <p:sp>
        <p:nvSpPr>
          <p:cNvPr id="29" name="正方形/長方形 28">
            <a:extLst>
              <a:ext uri="{FF2B5EF4-FFF2-40B4-BE49-F238E27FC236}">
                <a16:creationId xmlns:a16="http://schemas.microsoft.com/office/drawing/2014/main" id="{52412FF5-BE0A-4195-B91A-B3E76EFE4EDE}"/>
              </a:ext>
            </a:extLst>
          </p:cNvPr>
          <p:cNvSpPr/>
          <p:nvPr/>
        </p:nvSpPr>
        <p:spPr>
          <a:xfrm>
            <a:off x="9055669" y="1186701"/>
            <a:ext cx="1107996"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①上の方</a:t>
            </a:r>
            <a:endParaRPr lang="ja-JP" altLang="en-US" dirty="0"/>
          </a:p>
        </p:txBody>
      </p:sp>
      <p:sp>
        <p:nvSpPr>
          <p:cNvPr id="30" name="正方形/長方形 29">
            <a:extLst>
              <a:ext uri="{FF2B5EF4-FFF2-40B4-BE49-F238E27FC236}">
                <a16:creationId xmlns:a16="http://schemas.microsoft.com/office/drawing/2014/main" id="{A9DD8B0A-9EC7-4B81-889C-0A4FE72E4668}"/>
              </a:ext>
            </a:extLst>
          </p:cNvPr>
          <p:cNvSpPr/>
          <p:nvPr/>
        </p:nvSpPr>
        <p:spPr>
          <a:xfrm>
            <a:off x="10019124" y="1264912"/>
            <a:ext cx="1800493"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　②落下開始点</a:t>
            </a:r>
            <a:endParaRPr lang="ja-JP" altLang="en-US" dirty="0"/>
          </a:p>
        </p:txBody>
      </p:sp>
      <p:sp>
        <p:nvSpPr>
          <p:cNvPr id="31" name="正方形/長方形 30">
            <a:extLst>
              <a:ext uri="{FF2B5EF4-FFF2-40B4-BE49-F238E27FC236}">
                <a16:creationId xmlns:a16="http://schemas.microsoft.com/office/drawing/2014/main" id="{612CFCF9-66CB-4C68-8CA2-67C42A539D0B}"/>
              </a:ext>
            </a:extLst>
          </p:cNvPr>
          <p:cNvSpPr/>
          <p:nvPr/>
        </p:nvSpPr>
        <p:spPr>
          <a:xfrm>
            <a:off x="9017794" y="2418722"/>
            <a:ext cx="1338828"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　③下の方</a:t>
            </a:r>
            <a:endParaRPr lang="ja-JP" altLang="en-US" dirty="0"/>
          </a:p>
        </p:txBody>
      </p:sp>
      <mc:AlternateContent xmlns:mc="http://schemas.openxmlformats.org/markup-compatibility/2006" xmlns:a14="http://schemas.microsoft.com/office/drawing/2010/main">
        <mc:Choice Requires="a14">
          <p:sp>
            <p:nvSpPr>
              <p:cNvPr id="58" name="正方形/長方形 57">
                <a:extLst>
                  <a:ext uri="{FF2B5EF4-FFF2-40B4-BE49-F238E27FC236}">
                    <a16:creationId xmlns:a16="http://schemas.microsoft.com/office/drawing/2014/main" id="{D0D42CAA-6B84-4E81-B58D-E52972D28325}"/>
                  </a:ext>
                </a:extLst>
              </p:cNvPr>
              <p:cNvSpPr/>
              <p:nvPr/>
            </p:nvSpPr>
            <p:spPr>
              <a:xfrm>
                <a:off x="265169" y="1041557"/>
                <a:ext cx="6803362" cy="707886"/>
              </a:xfrm>
              <a:prstGeom prst="rect">
                <a:avLst/>
              </a:prstGeom>
            </p:spPr>
            <p:txBody>
              <a:bodyPr wrap="square">
                <a:spAutoFit/>
              </a:bodyPr>
              <a:lstStyle/>
              <a:p>
                <a:r>
                  <a:rPr lang="ja-JP" altLang="en-US" sz="2000" dirty="0">
                    <a:latin typeface="HG丸ｺﾞｼｯｸM-PRO" panose="020F0600000000000000" pitchFamily="50" charset="-128"/>
                    <a:ea typeface="HG丸ｺﾞｼｯｸM-PRO" panose="020F0600000000000000" pitchFamily="50" charset="-128"/>
                  </a:rPr>
                  <a:t>（５）　猿の落下開始点の高さ</a:t>
                </a:r>
                <a14:m>
                  <m:oMath xmlns:m="http://schemas.openxmlformats.org/officeDocument/2006/math">
                    <m:r>
                      <a:rPr lang="en-US" altLang="ja-JP" sz="2000" i="1">
                        <a:solidFill>
                          <a:srgbClr val="FF0000"/>
                        </a:solidFill>
                        <a:latin typeface="Cambria Math" panose="02040503050406030204" pitchFamily="18" charset="0"/>
                      </a:rPr>
                      <m:t>h</m:t>
                    </m:r>
                  </m:oMath>
                </a14:m>
                <a:r>
                  <a:rPr lang="ja-JP" altLang="en-US" sz="2000" dirty="0">
                    <a:latin typeface="HG丸ｺﾞｼｯｸM-PRO" panose="020F0600000000000000" pitchFamily="50" charset="-128"/>
                    <a:ea typeface="HG丸ｺﾞｼｯｸM-PRO" panose="020F0600000000000000" pitchFamily="50" charset="-128"/>
                  </a:rPr>
                  <a:t>を</a:t>
                </a:r>
                <a14:m>
                  <m:oMath xmlns:m="http://schemas.openxmlformats.org/officeDocument/2006/math">
                    <m:sSub>
                      <m:sSubPr>
                        <m:ctrlPr>
                          <a:rPr lang="en-US" altLang="ja-JP" sz="2000" b="1" i="1">
                            <a:solidFill>
                              <a:srgbClr val="FF0000"/>
                            </a:solidFill>
                            <a:latin typeface="Cambria Math" panose="02040503050406030204" pitchFamily="18" charset="0"/>
                          </a:rPr>
                        </m:ctrlPr>
                      </m:sSubPr>
                      <m:e>
                        <m:r>
                          <a:rPr lang="en-US" altLang="ja-JP" sz="2000" b="1" i="1">
                            <a:solidFill>
                              <a:srgbClr val="FF0000"/>
                            </a:solidFill>
                            <a:latin typeface="Cambria Math" panose="02040503050406030204" pitchFamily="18" charset="0"/>
                          </a:rPr>
                          <m:t>𝒗</m:t>
                        </m:r>
                      </m:e>
                      <m:sub>
                        <m:r>
                          <a:rPr lang="en-US" altLang="ja-JP" sz="2000" b="1" i="1">
                            <a:solidFill>
                              <a:srgbClr val="FF0000"/>
                            </a:solidFill>
                            <a:latin typeface="Cambria Math" panose="02040503050406030204" pitchFamily="18" charset="0"/>
                          </a:rPr>
                          <m:t>𝟎</m:t>
                        </m:r>
                      </m:sub>
                    </m:sSub>
                  </m:oMath>
                </a14:m>
                <a:r>
                  <a:rPr lang="ja-JP" altLang="en-US" sz="2000" dirty="0">
                    <a:latin typeface="HG丸ｺﾞｼｯｸM-PRO" panose="020F0600000000000000" pitchFamily="50" charset="-128"/>
                    <a:ea typeface="HG丸ｺﾞｼｯｸM-PRO" panose="020F0600000000000000" pitchFamily="50" charset="-128"/>
                  </a:rPr>
                  <a:t>，</a:t>
                </a:r>
                <a14:m>
                  <m:oMath xmlns:m="http://schemas.openxmlformats.org/officeDocument/2006/math">
                    <m:r>
                      <a:rPr lang="en-US" altLang="ja-JP" sz="2000" b="1" i="1">
                        <a:solidFill>
                          <a:srgbClr val="FF0000"/>
                        </a:solidFill>
                        <a:latin typeface="Cambria Math" panose="02040503050406030204" pitchFamily="18" charset="0"/>
                      </a:rPr>
                      <m:t>𝒕</m:t>
                    </m:r>
                  </m:oMath>
                </a14:m>
                <a:r>
                  <a:rPr lang="ja-JP" altLang="en-US" sz="2000" dirty="0">
                    <a:latin typeface="HG丸ｺﾞｼｯｸM-PRO" panose="020F0600000000000000" pitchFamily="50" charset="-128"/>
                    <a:ea typeface="HG丸ｺﾞｼｯｸM-PRO" panose="020F0600000000000000" pitchFamily="50" charset="-128"/>
                  </a:rPr>
                  <a:t>を用いて表し、さらに</a:t>
                </a:r>
                <a14:m>
                  <m:oMath xmlns:m="http://schemas.openxmlformats.org/officeDocument/2006/math">
                    <m:r>
                      <a:rPr lang="en-US" altLang="ja-JP" sz="2000" b="1" i="1">
                        <a:solidFill>
                          <a:srgbClr val="FF0000"/>
                        </a:solidFill>
                        <a:latin typeface="Cambria Math" panose="02040503050406030204" pitchFamily="18" charset="0"/>
                      </a:rPr>
                      <m:t>𝒕</m:t>
                    </m:r>
                  </m:oMath>
                </a14:m>
                <a:r>
                  <a:rPr lang="ja-JP" altLang="en-US" sz="2000" dirty="0">
                    <a:latin typeface="HG丸ｺﾞｼｯｸM-PRO" panose="020F0600000000000000" pitchFamily="50" charset="-128"/>
                    <a:ea typeface="HG丸ｺﾞｼｯｸM-PRO" panose="020F0600000000000000" pitchFamily="50" charset="-128"/>
                  </a:rPr>
                  <a:t>を消去し、</a:t>
                </a:r>
                <a14:m>
                  <m:oMath xmlns:m="http://schemas.openxmlformats.org/officeDocument/2006/math">
                    <m:r>
                      <a:rPr lang="en-US" altLang="ja-JP" sz="2000" b="1" i="1">
                        <a:solidFill>
                          <a:srgbClr val="FF0000"/>
                        </a:solidFill>
                        <a:latin typeface="Cambria Math" panose="02040503050406030204" pitchFamily="18" charset="0"/>
                      </a:rPr>
                      <m:t>𝑳</m:t>
                    </m:r>
                  </m:oMath>
                </a14:m>
                <a:r>
                  <a:rPr lang="ja-JP" altLang="en-US" sz="2000" dirty="0">
                    <a:latin typeface="HG丸ｺﾞｼｯｸM-PRO" panose="020F0600000000000000" pitchFamily="50" charset="-128"/>
                    <a:ea typeface="HG丸ｺﾞｼｯｸM-PRO" panose="020F0600000000000000" pitchFamily="50" charset="-128"/>
                  </a:rPr>
                  <a:t>を用いて求めなさい。</a:t>
                </a:r>
              </a:p>
            </p:txBody>
          </p:sp>
        </mc:Choice>
        <mc:Fallback xmlns="">
          <p:sp>
            <p:nvSpPr>
              <p:cNvPr id="58" name="正方形/長方形 57">
                <a:extLst>
                  <a:ext uri="{FF2B5EF4-FFF2-40B4-BE49-F238E27FC236}">
                    <a16:creationId xmlns:a16="http://schemas.microsoft.com/office/drawing/2014/main" id="{D0D42CAA-6B84-4E81-B58D-E52972D28325}"/>
                  </a:ext>
                </a:extLst>
              </p:cNvPr>
              <p:cNvSpPr>
                <a:spLocks noRot="1" noChangeAspect="1" noMove="1" noResize="1" noEditPoints="1" noAdjustHandles="1" noChangeArrowheads="1" noChangeShapeType="1" noTextEdit="1"/>
              </p:cNvSpPr>
              <p:nvPr/>
            </p:nvSpPr>
            <p:spPr>
              <a:xfrm>
                <a:off x="265169" y="1041557"/>
                <a:ext cx="6803362" cy="707886"/>
              </a:xfrm>
              <a:prstGeom prst="rect">
                <a:avLst/>
              </a:prstGeom>
              <a:blipFill>
                <a:blip r:embed="rId6"/>
                <a:stretch>
                  <a:fillRect l="-895" t="-6897" b="-129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5" name="正方形/長方形 64">
                <a:extLst>
                  <a:ext uri="{FF2B5EF4-FFF2-40B4-BE49-F238E27FC236}">
                    <a16:creationId xmlns:a16="http://schemas.microsoft.com/office/drawing/2014/main" id="{EF382819-6839-40BF-B14E-9D65411DC419}"/>
                  </a:ext>
                </a:extLst>
              </p:cNvPr>
              <p:cNvSpPr/>
              <p:nvPr/>
            </p:nvSpPr>
            <p:spPr>
              <a:xfrm>
                <a:off x="6687820" y="2454600"/>
                <a:ext cx="522899" cy="58477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panose="02040503050406030204" pitchFamily="18" charset="0"/>
                        </a:rPr>
                        <m:t>𝒚</m:t>
                      </m:r>
                    </m:oMath>
                  </m:oMathPara>
                </a14:m>
                <a:endParaRPr lang="ja-JP" altLang="en-US" sz="3200" b="1" dirty="0">
                  <a:solidFill>
                    <a:srgbClr val="FF0000"/>
                  </a:solidFill>
                  <a:ea typeface="HG丸ｺﾞｼｯｸM-PRO" panose="020F0600000000000000" pitchFamily="50" charset="-128"/>
                </a:endParaRPr>
              </a:p>
            </p:txBody>
          </p:sp>
        </mc:Choice>
        <mc:Fallback xmlns="">
          <p:sp>
            <p:nvSpPr>
              <p:cNvPr id="65" name="正方形/長方形 64">
                <a:extLst>
                  <a:ext uri="{FF2B5EF4-FFF2-40B4-BE49-F238E27FC236}">
                    <a16:creationId xmlns:a16="http://schemas.microsoft.com/office/drawing/2014/main" id="{EF382819-6839-40BF-B14E-9D65411DC419}"/>
                  </a:ext>
                </a:extLst>
              </p:cNvPr>
              <p:cNvSpPr>
                <a:spLocks noRot="1" noChangeAspect="1" noMove="1" noResize="1" noEditPoints="1" noAdjustHandles="1" noChangeArrowheads="1" noChangeShapeType="1" noTextEdit="1"/>
              </p:cNvSpPr>
              <p:nvPr/>
            </p:nvSpPr>
            <p:spPr>
              <a:xfrm>
                <a:off x="6687820" y="2454600"/>
                <a:ext cx="522899" cy="584775"/>
              </a:xfrm>
              <a:prstGeom prst="rect">
                <a:avLst/>
              </a:prstGeom>
              <a:blipFill>
                <a:blip r:embed="rId7"/>
                <a:stretch>
                  <a:fillRect/>
                </a:stretch>
              </a:blipFill>
            </p:spPr>
            <p:txBody>
              <a:bodyPr/>
              <a:lstStyle/>
              <a:p>
                <a:r>
                  <a:rPr lang="ja-JP" altLang="en-US">
                    <a:noFill/>
                  </a:rPr>
                  <a:t> </a:t>
                </a:r>
              </a:p>
            </p:txBody>
          </p:sp>
        </mc:Fallback>
      </mc:AlternateContent>
      <p:cxnSp>
        <p:nvCxnSpPr>
          <p:cNvPr id="68" name="直線矢印コネクタ 67">
            <a:extLst>
              <a:ext uri="{FF2B5EF4-FFF2-40B4-BE49-F238E27FC236}">
                <a16:creationId xmlns:a16="http://schemas.microsoft.com/office/drawing/2014/main" id="{9A7BCC99-8688-44BB-85E7-AC8037F7CA43}"/>
              </a:ext>
            </a:extLst>
          </p:cNvPr>
          <p:cNvCxnSpPr>
            <a:cxnSpLocks/>
          </p:cNvCxnSpPr>
          <p:nvPr/>
        </p:nvCxnSpPr>
        <p:spPr>
          <a:xfrm flipH="1">
            <a:off x="7215272" y="2817482"/>
            <a:ext cx="3065539" cy="0"/>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01" name="直線矢印コネクタ 100">
            <a:extLst>
              <a:ext uri="{FF2B5EF4-FFF2-40B4-BE49-F238E27FC236}">
                <a16:creationId xmlns:a16="http://schemas.microsoft.com/office/drawing/2014/main" id="{EDE59C80-5AF0-4096-B05C-C7777667109B}"/>
              </a:ext>
            </a:extLst>
          </p:cNvPr>
          <p:cNvCxnSpPr>
            <a:cxnSpLocks/>
          </p:cNvCxnSpPr>
          <p:nvPr/>
        </p:nvCxnSpPr>
        <p:spPr>
          <a:xfrm flipV="1">
            <a:off x="10910497" y="1798519"/>
            <a:ext cx="1" cy="2046390"/>
          </a:xfrm>
          <a:prstGeom prst="straightConnector1">
            <a:avLst/>
          </a:prstGeom>
          <a:ln w="222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2" name="正方形/長方形 101">
                <a:extLst>
                  <a:ext uri="{FF2B5EF4-FFF2-40B4-BE49-F238E27FC236}">
                    <a16:creationId xmlns:a16="http://schemas.microsoft.com/office/drawing/2014/main" id="{8A6DB7D5-DEB5-4F23-AAC2-053FE581AEA9}"/>
                  </a:ext>
                </a:extLst>
              </p:cNvPr>
              <p:cNvSpPr/>
              <p:nvPr/>
            </p:nvSpPr>
            <p:spPr>
              <a:xfrm>
                <a:off x="11091752" y="2123685"/>
                <a:ext cx="762260" cy="461665"/>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𝒉</m:t>
                      </m:r>
                      <m:r>
                        <a:rPr lang="en-US" altLang="ja-JP" sz="2400" b="1" i="1" smtClean="0">
                          <a:solidFill>
                            <a:srgbClr val="FF0000"/>
                          </a:solidFill>
                          <a:latin typeface="Cambria Math" panose="02040503050406030204" pitchFamily="18" charset="0"/>
                        </a:rPr>
                        <m:t>=</m:t>
                      </m:r>
                    </m:oMath>
                  </m:oMathPara>
                </a14:m>
                <a:endParaRPr lang="ja-JP" altLang="en-US" sz="2400" dirty="0">
                  <a:ea typeface="HG丸ｺﾞｼｯｸM-PRO" panose="020F0600000000000000" pitchFamily="50" charset="-128"/>
                </a:endParaRPr>
              </a:p>
            </p:txBody>
          </p:sp>
        </mc:Choice>
        <mc:Fallback xmlns="">
          <p:sp>
            <p:nvSpPr>
              <p:cNvPr id="102" name="正方形/長方形 101">
                <a:extLst>
                  <a:ext uri="{FF2B5EF4-FFF2-40B4-BE49-F238E27FC236}">
                    <a16:creationId xmlns:a16="http://schemas.microsoft.com/office/drawing/2014/main" id="{8A6DB7D5-DEB5-4F23-AAC2-053FE581AEA9}"/>
                  </a:ext>
                </a:extLst>
              </p:cNvPr>
              <p:cNvSpPr>
                <a:spLocks noRot="1" noChangeAspect="1" noMove="1" noResize="1" noEditPoints="1" noAdjustHandles="1" noChangeArrowheads="1" noChangeShapeType="1" noTextEdit="1"/>
              </p:cNvSpPr>
              <p:nvPr/>
            </p:nvSpPr>
            <p:spPr>
              <a:xfrm>
                <a:off x="11091752" y="2123685"/>
                <a:ext cx="762260" cy="461665"/>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6" name="正方形/長方形 105">
                <a:extLst>
                  <a:ext uri="{FF2B5EF4-FFF2-40B4-BE49-F238E27FC236}">
                    <a16:creationId xmlns:a16="http://schemas.microsoft.com/office/drawing/2014/main" id="{B3221C4D-04F3-46CC-B2C1-0E99957EAA01}"/>
                  </a:ext>
                </a:extLst>
              </p:cNvPr>
              <p:cNvSpPr/>
              <p:nvPr/>
            </p:nvSpPr>
            <p:spPr>
              <a:xfrm>
                <a:off x="1787044" y="1927562"/>
                <a:ext cx="1991163" cy="9823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800" i="1" smtClean="0">
                          <a:solidFill>
                            <a:schemeClr val="tx1"/>
                          </a:solidFill>
                          <a:latin typeface="Cambria Math" panose="02040503050406030204" pitchFamily="18" charset="0"/>
                        </a:rPr>
                        <m:t>h</m:t>
                      </m:r>
                      <m:r>
                        <a:rPr lang="en-US" altLang="ja-JP" sz="2800" b="1" i="1" smtClean="0">
                          <a:solidFill>
                            <a:schemeClr val="tx1"/>
                          </a:solidFill>
                          <a:latin typeface="Cambria Math" panose="02040503050406030204" pitchFamily="18" charset="0"/>
                        </a:rPr>
                        <m:t>=</m:t>
                      </m:r>
                      <m:f>
                        <m:fPr>
                          <m:ctrlPr>
                            <a:rPr lang="en-US" altLang="ja-JP" sz="2800" b="1" i="1">
                              <a:solidFill>
                                <a:schemeClr val="tx1"/>
                              </a:solidFill>
                              <a:latin typeface="Cambria Math" panose="02040503050406030204" pitchFamily="18" charset="0"/>
                            </a:rPr>
                          </m:ctrlPr>
                        </m:fPr>
                        <m:num>
                          <m:r>
                            <a:rPr lang="en-US" altLang="ja-JP" sz="2800" b="1" i="1" smtClean="0">
                              <a:solidFill>
                                <a:schemeClr val="tx1"/>
                              </a:solidFill>
                              <a:latin typeface="Cambria Math" panose="02040503050406030204" pitchFamily="18" charset="0"/>
                            </a:rPr>
                            <m:t>𝟏</m:t>
                          </m:r>
                        </m:num>
                        <m:den>
                          <m:rad>
                            <m:radPr>
                              <m:degHide m:val="on"/>
                              <m:ctrlPr>
                                <a:rPr lang="en-US" altLang="ja-JP" sz="2800" b="1" i="1">
                                  <a:solidFill>
                                    <a:schemeClr val="tx1"/>
                                  </a:solidFill>
                                  <a:latin typeface="Cambria Math" panose="02040503050406030204" pitchFamily="18" charset="0"/>
                                </a:rPr>
                              </m:ctrlPr>
                            </m:radPr>
                            <m:deg/>
                            <m:e>
                              <m:r>
                                <a:rPr lang="en-US" altLang="ja-JP" sz="2800" b="1" i="1">
                                  <a:solidFill>
                                    <a:schemeClr val="tx1"/>
                                  </a:solidFill>
                                  <a:latin typeface="Cambria Math" panose="02040503050406030204" pitchFamily="18" charset="0"/>
                                </a:rPr>
                                <m:t>𝟑</m:t>
                              </m:r>
                            </m:e>
                          </m:rad>
                        </m:den>
                      </m:f>
                      <m:r>
                        <a:rPr lang="en-US" altLang="ja-JP" sz="2800" b="1" i="1" smtClean="0">
                          <a:solidFill>
                            <a:schemeClr val="tx1"/>
                          </a:solidFill>
                          <a:latin typeface="Cambria Math" panose="02040503050406030204" pitchFamily="18" charset="0"/>
                        </a:rPr>
                        <m:t>𝑳</m:t>
                      </m:r>
                    </m:oMath>
                  </m:oMathPara>
                </a14:m>
                <a:endParaRPr lang="en-US" altLang="ja-JP" sz="2800" b="1" dirty="0">
                  <a:solidFill>
                    <a:schemeClr val="tx1"/>
                  </a:solidFill>
                  <a:ea typeface="HG丸ｺﾞｼｯｸM-PRO" panose="020F0600000000000000" pitchFamily="50" charset="-128"/>
                </a:endParaRPr>
              </a:p>
            </p:txBody>
          </p:sp>
        </mc:Choice>
        <mc:Fallback xmlns="">
          <p:sp>
            <p:nvSpPr>
              <p:cNvPr id="106" name="正方形/長方形 105">
                <a:extLst>
                  <a:ext uri="{FF2B5EF4-FFF2-40B4-BE49-F238E27FC236}">
                    <a16:creationId xmlns:a16="http://schemas.microsoft.com/office/drawing/2014/main" id="{B3221C4D-04F3-46CC-B2C1-0E99957EAA01}"/>
                  </a:ext>
                </a:extLst>
              </p:cNvPr>
              <p:cNvSpPr>
                <a:spLocks noRot="1" noChangeAspect="1" noMove="1" noResize="1" noEditPoints="1" noAdjustHandles="1" noChangeArrowheads="1" noChangeShapeType="1" noTextEdit="1"/>
              </p:cNvSpPr>
              <p:nvPr/>
            </p:nvSpPr>
            <p:spPr>
              <a:xfrm>
                <a:off x="1787044" y="1927562"/>
                <a:ext cx="1991163" cy="982320"/>
              </a:xfrm>
              <a:prstGeom prst="rect">
                <a:avLst/>
              </a:prstGeom>
              <a:blipFill>
                <a:blip r:embed="rId9"/>
                <a:stretch>
                  <a:fillRect/>
                </a:stretch>
              </a:blipFill>
            </p:spPr>
            <p:txBody>
              <a:bodyPr/>
              <a:lstStyle/>
              <a:p>
                <a:r>
                  <a:rPr lang="ja-JP" altLang="en-US">
                    <a:noFill/>
                  </a:rPr>
                  <a:t> </a:t>
                </a:r>
              </a:p>
            </p:txBody>
          </p:sp>
        </mc:Fallback>
      </mc:AlternateContent>
      <p:sp>
        <p:nvSpPr>
          <p:cNvPr id="61" name="コンテンツ プレースホルダー 2">
            <a:extLst>
              <a:ext uri="{FF2B5EF4-FFF2-40B4-BE49-F238E27FC236}">
                <a16:creationId xmlns:a16="http://schemas.microsoft.com/office/drawing/2014/main" id="{3FE229BD-6A20-4049-9670-FE5353F34F9C}"/>
              </a:ext>
            </a:extLst>
          </p:cNvPr>
          <p:cNvSpPr txBox="1">
            <a:spLocks/>
          </p:cNvSpPr>
          <p:nvPr/>
        </p:nvSpPr>
        <p:spPr>
          <a:xfrm>
            <a:off x="274133" y="3232908"/>
            <a:ext cx="6201294" cy="6056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t>（６）　（５）から（１）の答えを確認しなさい。</a:t>
            </a:r>
          </a:p>
        </p:txBody>
      </p:sp>
      <mc:AlternateContent xmlns:mc="http://schemas.openxmlformats.org/markup-compatibility/2006" xmlns:a14="http://schemas.microsoft.com/office/drawing/2010/main">
        <mc:Choice Requires="a14">
          <p:sp>
            <p:nvSpPr>
              <p:cNvPr id="62" name="正方形/長方形 61">
                <a:extLst>
                  <a:ext uri="{FF2B5EF4-FFF2-40B4-BE49-F238E27FC236}">
                    <a16:creationId xmlns:a16="http://schemas.microsoft.com/office/drawing/2014/main" id="{E04EFD9C-B042-4DA0-832E-6F7295DCED7F}"/>
                  </a:ext>
                </a:extLst>
              </p:cNvPr>
              <p:cNvSpPr/>
              <p:nvPr/>
            </p:nvSpPr>
            <p:spPr>
              <a:xfrm>
                <a:off x="1103011" y="3927901"/>
                <a:ext cx="6396688" cy="1012072"/>
              </a:xfrm>
              <a:prstGeom prst="rect">
                <a:avLst/>
              </a:prstGeom>
            </p:spPr>
            <p:txBody>
              <a:bodyPr wrap="none">
                <a:spAutoFit/>
              </a:bodyPr>
              <a:lstStyle/>
              <a:p>
                <a14:m>
                  <m:oMath xmlns:m="http://schemas.openxmlformats.org/officeDocument/2006/math">
                    <m:r>
                      <a:rPr lang="en-US" altLang="ja-JP" sz="2400" i="1" smtClean="0">
                        <a:solidFill>
                          <a:srgbClr val="FF0000"/>
                        </a:solidFill>
                        <a:latin typeface="Cambria Math" panose="02040503050406030204" pitchFamily="18" charset="0"/>
                      </a:rPr>
                      <m:t>h</m:t>
                    </m:r>
                    <m:r>
                      <a:rPr lang="en-US" altLang="ja-JP" sz="2400" b="0" i="1" smtClean="0">
                        <a:solidFill>
                          <a:srgbClr val="FF0000"/>
                        </a:solidFill>
                        <a:latin typeface="Cambria Math" panose="02040503050406030204" pitchFamily="18" charset="0"/>
                      </a:rPr>
                      <m:t>=</m:t>
                    </m:r>
                    <m:f>
                      <m:fPr>
                        <m:ctrlPr>
                          <a:rPr lang="en-US" altLang="ja-JP" sz="2400" b="1" i="1">
                            <a:solidFill>
                              <a:srgbClr val="FF0000"/>
                            </a:solidFill>
                            <a:latin typeface="Cambria Math" panose="02040503050406030204" pitchFamily="18" charset="0"/>
                          </a:rPr>
                        </m:ctrlPr>
                      </m:fPr>
                      <m:num>
                        <m:r>
                          <a:rPr lang="en-US" altLang="ja-JP" sz="2400" b="1" i="1" smtClean="0">
                            <a:solidFill>
                              <a:srgbClr val="FF0000"/>
                            </a:solidFill>
                            <a:latin typeface="Cambria Math" panose="02040503050406030204" pitchFamily="18" charset="0"/>
                          </a:rPr>
                          <m:t>𝟏</m:t>
                        </m:r>
                      </m:num>
                      <m:den>
                        <m:rad>
                          <m:radPr>
                            <m:degHide m:val="on"/>
                            <m:ctrlPr>
                              <a:rPr lang="en-US" altLang="ja-JP" sz="2400" b="1" i="1">
                                <a:solidFill>
                                  <a:srgbClr val="FF0000"/>
                                </a:solidFill>
                                <a:latin typeface="Cambria Math" panose="02040503050406030204" pitchFamily="18" charset="0"/>
                              </a:rPr>
                            </m:ctrlPr>
                          </m:radPr>
                          <m:deg/>
                          <m:e>
                            <m:r>
                              <a:rPr lang="en-US" altLang="ja-JP" sz="2400" b="1" i="1">
                                <a:solidFill>
                                  <a:srgbClr val="FF0000"/>
                                </a:solidFill>
                                <a:latin typeface="Cambria Math" panose="02040503050406030204" pitchFamily="18" charset="0"/>
                              </a:rPr>
                              <m:t>𝟑</m:t>
                            </m:r>
                          </m:e>
                        </m:rad>
                      </m:den>
                    </m:f>
                    <m:r>
                      <a:rPr lang="en-US" altLang="ja-JP" sz="2400" b="1" i="1" smtClean="0">
                        <a:solidFill>
                          <a:srgbClr val="FF0000"/>
                        </a:solidFill>
                        <a:latin typeface="Cambria Math" panose="02040503050406030204" pitchFamily="18" charset="0"/>
                      </a:rPr>
                      <m:t>𝑳</m:t>
                    </m:r>
                  </m:oMath>
                </a14:m>
                <a:r>
                  <a:rPr lang="ja-JP" altLang="en-US" sz="2400" b="1" dirty="0">
                    <a:solidFill>
                      <a:srgbClr val="FF0000"/>
                    </a:solidFill>
                    <a:ea typeface="HG丸ｺﾞｼｯｸM-PRO" panose="020F0600000000000000" pitchFamily="50" charset="-128"/>
                  </a:rPr>
                  <a:t>より、猿が初めにいた高さ</a:t>
                </a:r>
                <a14:m>
                  <m:oMath xmlns:m="http://schemas.openxmlformats.org/officeDocument/2006/math">
                    <m:r>
                      <a:rPr lang="en-US" altLang="ja-JP" sz="2400" i="1">
                        <a:solidFill>
                          <a:srgbClr val="FF0000"/>
                        </a:solidFill>
                        <a:latin typeface="Cambria Math" panose="02040503050406030204" pitchFamily="18" charset="0"/>
                      </a:rPr>
                      <m:t>h</m:t>
                    </m:r>
                  </m:oMath>
                </a14:m>
                <a:r>
                  <a:rPr lang="ja-JP" altLang="en-US" sz="2400" b="1" dirty="0">
                    <a:solidFill>
                      <a:srgbClr val="FF0000"/>
                    </a:solidFill>
                    <a:ea typeface="HG丸ｺﾞｼｯｸM-PRO" panose="020F0600000000000000" pitchFamily="50" charset="-128"/>
                  </a:rPr>
                  <a:t>の点は、</a:t>
                </a:r>
                <a:endParaRPr lang="en-US" altLang="ja-JP" sz="2400" b="1" dirty="0">
                  <a:solidFill>
                    <a:srgbClr val="FF0000"/>
                  </a:solidFill>
                  <a:ea typeface="HG丸ｺﾞｼｯｸM-PRO" panose="020F0600000000000000" pitchFamily="50" charset="-128"/>
                </a:endParaRPr>
              </a:p>
              <a:p>
                <a:r>
                  <a:rPr lang="ja-JP" altLang="en-US" sz="2400" b="1" dirty="0">
                    <a:solidFill>
                      <a:srgbClr val="FF0000"/>
                    </a:solidFill>
                    <a:ea typeface="HG丸ｺﾞｼｯｸM-PRO" panose="020F0600000000000000" pitchFamily="50" charset="-128"/>
                  </a:rPr>
                  <a:t>弾丸を撃った</a:t>
                </a:r>
                <a:r>
                  <a:rPr lang="en-US" altLang="ja-JP" sz="2400" b="1" dirty="0">
                    <a:solidFill>
                      <a:srgbClr val="FF0000"/>
                    </a:solidFill>
                    <a:ea typeface="HG丸ｺﾞｼｯｸM-PRO" panose="020F0600000000000000" pitchFamily="50" charset="-128"/>
                  </a:rPr>
                  <a:t>30°</a:t>
                </a:r>
                <a:r>
                  <a:rPr lang="ja-JP" altLang="en-US" sz="2400" b="1" dirty="0">
                    <a:solidFill>
                      <a:srgbClr val="FF0000"/>
                    </a:solidFill>
                    <a:ea typeface="HG丸ｺﾞｼｯｸM-PRO" panose="020F0600000000000000" pitchFamily="50" charset="-128"/>
                  </a:rPr>
                  <a:t>の方向と一定する。</a:t>
                </a:r>
                <a:endParaRPr lang="en-US" altLang="ja-JP" sz="2400" b="1" dirty="0">
                  <a:solidFill>
                    <a:srgbClr val="FF0000"/>
                  </a:solidFill>
                  <a:ea typeface="HG丸ｺﾞｼｯｸM-PRO" panose="020F0600000000000000" pitchFamily="50" charset="-128"/>
                </a:endParaRPr>
              </a:p>
            </p:txBody>
          </p:sp>
        </mc:Choice>
        <mc:Fallback xmlns="">
          <p:sp>
            <p:nvSpPr>
              <p:cNvPr id="62" name="正方形/長方形 61">
                <a:extLst>
                  <a:ext uri="{FF2B5EF4-FFF2-40B4-BE49-F238E27FC236}">
                    <a16:creationId xmlns:a16="http://schemas.microsoft.com/office/drawing/2014/main" id="{E04EFD9C-B042-4DA0-832E-6F7295DCED7F}"/>
                  </a:ext>
                </a:extLst>
              </p:cNvPr>
              <p:cNvSpPr>
                <a:spLocks noRot="1" noChangeAspect="1" noMove="1" noResize="1" noEditPoints="1" noAdjustHandles="1" noChangeArrowheads="1" noChangeShapeType="1" noTextEdit="1"/>
              </p:cNvSpPr>
              <p:nvPr/>
            </p:nvSpPr>
            <p:spPr>
              <a:xfrm>
                <a:off x="1103011" y="3927901"/>
                <a:ext cx="6396688" cy="1012072"/>
              </a:xfrm>
              <a:prstGeom prst="rect">
                <a:avLst/>
              </a:prstGeom>
              <a:blipFill>
                <a:blip r:embed="rId10"/>
                <a:stretch>
                  <a:fillRect l="-1525" r="-763" b="-13253"/>
                </a:stretch>
              </a:blipFill>
            </p:spPr>
            <p:txBody>
              <a:bodyPr/>
              <a:lstStyle/>
              <a:p>
                <a:r>
                  <a:rPr lang="ja-JP" altLang="en-US">
                    <a:noFill/>
                  </a:rPr>
                  <a:t> </a:t>
                </a:r>
              </a:p>
            </p:txBody>
          </p:sp>
        </mc:Fallback>
      </mc:AlternateContent>
      <p:cxnSp>
        <p:nvCxnSpPr>
          <p:cNvPr id="91" name="直線コネクタ 90">
            <a:extLst>
              <a:ext uri="{FF2B5EF4-FFF2-40B4-BE49-F238E27FC236}">
                <a16:creationId xmlns:a16="http://schemas.microsoft.com/office/drawing/2014/main" id="{3005A81D-02D0-483E-81D1-A02280B4C04C}"/>
              </a:ext>
            </a:extLst>
          </p:cNvPr>
          <p:cNvCxnSpPr>
            <a:cxnSpLocks/>
            <a:endCxn id="45" idx="0"/>
          </p:cNvCxnSpPr>
          <p:nvPr/>
        </p:nvCxnSpPr>
        <p:spPr>
          <a:xfrm flipV="1">
            <a:off x="7273762" y="1686462"/>
            <a:ext cx="3219594" cy="2151000"/>
          </a:xfrm>
          <a:prstGeom prst="line">
            <a:avLst/>
          </a:prstGeom>
          <a:ln w="1111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A7C084FD-3F33-448E-A0DB-194C361F10AB}"/>
              </a:ext>
            </a:extLst>
          </p:cNvPr>
          <p:cNvCxnSpPr>
            <a:cxnSpLocks/>
          </p:cNvCxnSpPr>
          <p:nvPr/>
        </p:nvCxnSpPr>
        <p:spPr>
          <a:xfrm flipH="1" flipV="1">
            <a:off x="10476039" y="1614043"/>
            <a:ext cx="29425" cy="2223415"/>
          </a:xfrm>
          <a:prstGeom prst="line">
            <a:avLst/>
          </a:prstGeom>
          <a:ln w="111125">
            <a:solidFill>
              <a:srgbClr val="FF0000"/>
            </a:solidFill>
          </a:ln>
        </p:spPr>
        <p:style>
          <a:lnRef idx="1">
            <a:schemeClr val="accent1"/>
          </a:lnRef>
          <a:fillRef idx="0">
            <a:schemeClr val="accent1"/>
          </a:fillRef>
          <a:effectRef idx="0">
            <a:schemeClr val="accent1"/>
          </a:effectRef>
          <a:fontRef idx="minor">
            <a:schemeClr val="tx1"/>
          </a:fontRef>
        </p:style>
      </p:cxnSp>
      <p:sp>
        <p:nvSpPr>
          <p:cNvPr id="93" name="正方形/長方形 92">
            <a:extLst>
              <a:ext uri="{FF2B5EF4-FFF2-40B4-BE49-F238E27FC236}">
                <a16:creationId xmlns:a16="http://schemas.microsoft.com/office/drawing/2014/main" id="{A6EF7833-1CEB-4B0A-8C27-A74250BCD609}"/>
              </a:ext>
            </a:extLst>
          </p:cNvPr>
          <p:cNvSpPr/>
          <p:nvPr/>
        </p:nvSpPr>
        <p:spPr>
          <a:xfrm>
            <a:off x="10163558" y="2648310"/>
            <a:ext cx="544023" cy="563684"/>
          </a:xfrm>
          <a:prstGeom prst="rect">
            <a:avLst/>
          </a:prstGeom>
          <a:solidFill>
            <a:srgbClr val="FF0000"/>
          </a:solidFill>
        </p:spPr>
        <p:txBody>
          <a:bodyPr wrap="square">
            <a:spAutoFit/>
          </a:bodyPr>
          <a:lstStyle/>
          <a:p>
            <a:pPr algn="ctr"/>
            <a:r>
              <a:rPr lang="en-US" altLang="ja-JP" sz="2400" dirty="0">
                <a:solidFill>
                  <a:schemeClr val="bg1"/>
                </a:solidFill>
                <a:ea typeface="HG丸ｺﾞｼｯｸM-PRO" panose="020F0600000000000000" pitchFamily="50" charset="-128"/>
              </a:rPr>
              <a:t>1</a:t>
            </a:r>
            <a:endParaRPr lang="ja-JP" altLang="en-US" sz="2400" dirty="0">
              <a:solidFill>
                <a:schemeClr val="bg1"/>
              </a:solidFill>
              <a:ea typeface="HG丸ｺﾞｼｯｸM-PRO" panose="020F0600000000000000" pitchFamily="50" charset="-128"/>
            </a:endParaRPr>
          </a:p>
        </p:txBody>
      </p:sp>
      <p:cxnSp>
        <p:nvCxnSpPr>
          <p:cNvPr id="94" name="直線コネクタ 93">
            <a:extLst>
              <a:ext uri="{FF2B5EF4-FFF2-40B4-BE49-F238E27FC236}">
                <a16:creationId xmlns:a16="http://schemas.microsoft.com/office/drawing/2014/main" id="{76C23108-9FEF-4D70-B56A-7F52CB0C611D}"/>
              </a:ext>
            </a:extLst>
          </p:cNvPr>
          <p:cNvCxnSpPr>
            <a:cxnSpLocks/>
          </p:cNvCxnSpPr>
          <p:nvPr/>
        </p:nvCxnSpPr>
        <p:spPr>
          <a:xfrm flipV="1">
            <a:off x="7299622" y="3786598"/>
            <a:ext cx="3246213" cy="50860"/>
          </a:xfrm>
          <a:prstGeom prst="line">
            <a:avLst/>
          </a:prstGeom>
          <a:ln w="11112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正方形/長方形 94">
                <a:extLst>
                  <a:ext uri="{FF2B5EF4-FFF2-40B4-BE49-F238E27FC236}">
                    <a16:creationId xmlns:a16="http://schemas.microsoft.com/office/drawing/2014/main" id="{068378A2-9178-4139-BEFD-FA4281634A01}"/>
                  </a:ext>
                </a:extLst>
              </p:cNvPr>
              <p:cNvSpPr/>
              <p:nvPr/>
            </p:nvSpPr>
            <p:spPr>
              <a:xfrm>
                <a:off x="8523641" y="3523575"/>
                <a:ext cx="775003" cy="616843"/>
              </a:xfrm>
              <a:prstGeom prst="rect">
                <a:avLst/>
              </a:prstGeom>
              <a:solidFill>
                <a:srgbClr val="FF0000"/>
              </a:solid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US" altLang="ja-JP" sz="2400" b="1" i="1" smtClean="0">
                              <a:solidFill>
                                <a:schemeClr val="bg1"/>
                              </a:solidFill>
                              <a:latin typeface="Cambria Math" panose="02040503050406030204" pitchFamily="18" charset="0"/>
                            </a:rPr>
                          </m:ctrlPr>
                        </m:radPr>
                        <m:deg/>
                        <m:e>
                          <m:r>
                            <a:rPr lang="en-US" altLang="ja-JP" sz="2400" b="1" i="1">
                              <a:solidFill>
                                <a:schemeClr val="bg1"/>
                              </a:solidFill>
                              <a:latin typeface="Cambria Math" panose="02040503050406030204" pitchFamily="18" charset="0"/>
                            </a:rPr>
                            <m:t>𝟑</m:t>
                          </m:r>
                        </m:e>
                      </m:rad>
                    </m:oMath>
                  </m:oMathPara>
                </a14:m>
                <a:endParaRPr lang="ja-JP" altLang="en-US" sz="2400" dirty="0">
                  <a:solidFill>
                    <a:schemeClr val="bg1"/>
                  </a:solidFill>
                  <a:ea typeface="HG丸ｺﾞｼｯｸM-PRO" panose="020F0600000000000000" pitchFamily="50" charset="-128"/>
                </a:endParaRPr>
              </a:p>
            </p:txBody>
          </p:sp>
        </mc:Choice>
        <mc:Fallback xmlns="">
          <p:sp>
            <p:nvSpPr>
              <p:cNvPr id="95" name="正方形/長方形 94">
                <a:extLst>
                  <a:ext uri="{FF2B5EF4-FFF2-40B4-BE49-F238E27FC236}">
                    <a16:creationId xmlns:a16="http://schemas.microsoft.com/office/drawing/2014/main" id="{068378A2-9178-4139-BEFD-FA4281634A01}"/>
                  </a:ext>
                </a:extLst>
              </p:cNvPr>
              <p:cNvSpPr>
                <a:spLocks noRot="1" noChangeAspect="1" noMove="1" noResize="1" noEditPoints="1" noAdjustHandles="1" noChangeArrowheads="1" noChangeShapeType="1" noTextEdit="1"/>
              </p:cNvSpPr>
              <p:nvPr/>
            </p:nvSpPr>
            <p:spPr>
              <a:xfrm>
                <a:off x="8523641" y="3523575"/>
                <a:ext cx="775003" cy="616843"/>
              </a:xfrm>
              <a:prstGeom prst="rect">
                <a:avLst/>
              </a:prstGeom>
              <a:blipFill>
                <a:blip r:embed="rId11"/>
                <a:stretch>
                  <a:fillRect/>
                </a:stretch>
              </a:blipFill>
            </p:spPr>
            <p:txBody>
              <a:bodyPr/>
              <a:lstStyle/>
              <a:p>
                <a:r>
                  <a:rPr lang="ja-JP" altLang="en-US">
                    <a:noFill/>
                  </a:rPr>
                  <a:t> </a:t>
                </a:r>
              </a:p>
            </p:txBody>
          </p:sp>
        </mc:Fallback>
      </mc:AlternateContent>
      <p:sp>
        <p:nvSpPr>
          <p:cNvPr id="96" name="正方形/長方形 95">
            <a:extLst>
              <a:ext uri="{FF2B5EF4-FFF2-40B4-BE49-F238E27FC236}">
                <a16:creationId xmlns:a16="http://schemas.microsoft.com/office/drawing/2014/main" id="{E23EA8A6-0796-41F4-AA92-971EF73F73A7}"/>
              </a:ext>
            </a:extLst>
          </p:cNvPr>
          <p:cNvSpPr/>
          <p:nvPr/>
        </p:nvSpPr>
        <p:spPr>
          <a:xfrm>
            <a:off x="8692005" y="2321546"/>
            <a:ext cx="607523" cy="563684"/>
          </a:xfrm>
          <a:prstGeom prst="rect">
            <a:avLst/>
          </a:prstGeom>
          <a:solidFill>
            <a:srgbClr val="FF0000"/>
          </a:solidFill>
        </p:spPr>
        <p:txBody>
          <a:bodyPr wrap="square">
            <a:spAutoFit/>
          </a:bodyPr>
          <a:lstStyle/>
          <a:p>
            <a:pPr algn="ctr"/>
            <a:r>
              <a:rPr lang="en-US" altLang="ja-JP" sz="2400" dirty="0">
                <a:solidFill>
                  <a:schemeClr val="bg1"/>
                </a:solidFill>
                <a:ea typeface="HG丸ｺﾞｼｯｸM-PRO" panose="020F0600000000000000" pitchFamily="50" charset="-128"/>
              </a:rPr>
              <a:t>2</a:t>
            </a:r>
            <a:endParaRPr lang="ja-JP" altLang="en-US" sz="2400" dirty="0">
              <a:solidFill>
                <a:schemeClr val="bg1"/>
              </a:solidFill>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id="{579D89E9-8AA2-4C27-89F8-FF9557D30FDE}"/>
                  </a:ext>
                </a:extLst>
              </p:cNvPr>
              <p:cNvSpPr/>
              <p:nvPr/>
            </p:nvSpPr>
            <p:spPr>
              <a:xfrm>
                <a:off x="11008268" y="2561579"/>
                <a:ext cx="695319" cy="6646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b="1" i="1">
                              <a:solidFill>
                                <a:srgbClr val="FF0000"/>
                              </a:solidFill>
                              <a:latin typeface="Cambria Math" panose="02040503050406030204" pitchFamily="18" charset="0"/>
                            </a:rPr>
                          </m:ctrlPr>
                        </m:fPr>
                        <m:num>
                          <m:r>
                            <a:rPr lang="en-US" altLang="ja-JP" b="1" i="1">
                              <a:solidFill>
                                <a:srgbClr val="FF0000"/>
                              </a:solidFill>
                              <a:latin typeface="Cambria Math" panose="02040503050406030204" pitchFamily="18" charset="0"/>
                            </a:rPr>
                            <m:t>𝟏</m:t>
                          </m:r>
                        </m:num>
                        <m:den>
                          <m:rad>
                            <m:radPr>
                              <m:degHide m:val="on"/>
                              <m:ctrlPr>
                                <a:rPr lang="en-US" altLang="ja-JP" b="1" i="1">
                                  <a:solidFill>
                                    <a:srgbClr val="FF0000"/>
                                  </a:solidFill>
                                  <a:latin typeface="Cambria Math" panose="02040503050406030204" pitchFamily="18" charset="0"/>
                                </a:rPr>
                              </m:ctrlPr>
                            </m:radPr>
                            <m:deg/>
                            <m:e>
                              <m:r>
                                <a:rPr lang="en-US" altLang="ja-JP" b="1" i="1">
                                  <a:solidFill>
                                    <a:srgbClr val="FF0000"/>
                                  </a:solidFill>
                                  <a:latin typeface="Cambria Math" panose="02040503050406030204" pitchFamily="18" charset="0"/>
                                </a:rPr>
                                <m:t>𝟑</m:t>
                              </m:r>
                            </m:e>
                          </m:rad>
                        </m:den>
                      </m:f>
                      <m:r>
                        <a:rPr lang="en-US" altLang="ja-JP" b="1" i="1">
                          <a:solidFill>
                            <a:srgbClr val="FF0000"/>
                          </a:solidFill>
                          <a:latin typeface="Cambria Math" panose="02040503050406030204" pitchFamily="18" charset="0"/>
                        </a:rPr>
                        <m:t>𝑳</m:t>
                      </m:r>
                    </m:oMath>
                  </m:oMathPara>
                </a14:m>
                <a:endParaRPr lang="ja-JP" altLang="en-US" dirty="0"/>
              </a:p>
            </p:txBody>
          </p:sp>
        </mc:Choice>
        <mc:Fallback xmlns="">
          <p:sp>
            <p:nvSpPr>
              <p:cNvPr id="18" name="正方形/長方形 17">
                <a:extLst>
                  <a:ext uri="{FF2B5EF4-FFF2-40B4-BE49-F238E27FC236}">
                    <a16:creationId xmlns:a16="http://schemas.microsoft.com/office/drawing/2014/main" id="{579D89E9-8AA2-4C27-89F8-FF9557D30FDE}"/>
                  </a:ext>
                </a:extLst>
              </p:cNvPr>
              <p:cNvSpPr>
                <a:spLocks noRot="1" noChangeAspect="1" noMove="1" noResize="1" noEditPoints="1" noAdjustHandles="1" noChangeArrowheads="1" noChangeShapeType="1" noTextEdit="1"/>
              </p:cNvSpPr>
              <p:nvPr/>
            </p:nvSpPr>
            <p:spPr>
              <a:xfrm>
                <a:off x="11008268" y="2561579"/>
                <a:ext cx="695319" cy="664606"/>
              </a:xfrm>
              <a:prstGeom prst="rect">
                <a:avLst/>
              </a:prstGeom>
              <a:blipFill>
                <a:blip r:embed="rId12"/>
                <a:stretch>
                  <a:fillRect/>
                </a:stretch>
              </a:blipFill>
            </p:spPr>
            <p:txBody>
              <a:bodyPr/>
              <a:lstStyle/>
              <a:p>
                <a:r>
                  <a:rPr lang="ja-JP" altLang="en-US">
                    <a:noFill/>
                  </a:rPr>
                  <a:t> </a:t>
                </a:r>
              </a:p>
            </p:txBody>
          </p:sp>
        </mc:Fallback>
      </mc:AlternateContent>
      <p:sp>
        <p:nvSpPr>
          <p:cNvPr id="97" name="正方形/長方形 96">
            <a:extLst>
              <a:ext uri="{FF2B5EF4-FFF2-40B4-BE49-F238E27FC236}">
                <a16:creationId xmlns:a16="http://schemas.microsoft.com/office/drawing/2014/main" id="{41B46C67-6682-4FD4-91FB-3CFBA45162E3}"/>
              </a:ext>
            </a:extLst>
          </p:cNvPr>
          <p:cNvSpPr/>
          <p:nvPr/>
        </p:nvSpPr>
        <p:spPr>
          <a:xfrm>
            <a:off x="1103011" y="5119431"/>
            <a:ext cx="6925576" cy="830997"/>
          </a:xfrm>
          <a:prstGeom prst="rect">
            <a:avLst/>
          </a:prstGeom>
        </p:spPr>
        <p:txBody>
          <a:bodyPr wrap="square">
            <a:spAutoFit/>
          </a:bodyPr>
          <a:lstStyle/>
          <a:p>
            <a:r>
              <a:rPr lang="ja-JP" altLang="en-US" sz="2400" b="1" dirty="0">
                <a:solidFill>
                  <a:srgbClr val="FF0000"/>
                </a:solidFill>
                <a:ea typeface="HG丸ｺﾞｼｯｸM-PRO" panose="020F0600000000000000" pitchFamily="50" charset="-128"/>
              </a:rPr>
              <a:t>よって、落下開始地点を狙えば、</a:t>
            </a:r>
            <a:endParaRPr lang="en-US" altLang="ja-JP" sz="2400" b="1" dirty="0">
              <a:solidFill>
                <a:srgbClr val="FF0000"/>
              </a:solidFill>
              <a:ea typeface="HG丸ｺﾞｼｯｸM-PRO" panose="020F0600000000000000" pitchFamily="50" charset="-128"/>
            </a:endParaRPr>
          </a:p>
          <a:p>
            <a:r>
              <a:rPr lang="ja-JP" altLang="en-US" sz="2400" b="1" dirty="0">
                <a:solidFill>
                  <a:srgbClr val="FF0000"/>
                </a:solidFill>
                <a:ea typeface="HG丸ｺﾞｼｯｸM-PRO" panose="020F0600000000000000" pitchFamily="50" charset="-128"/>
              </a:rPr>
              <a:t>命中させることができる。</a:t>
            </a:r>
            <a:endParaRPr lang="en-US" altLang="ja-JP" sz="2400" b="1" dirty="0">
              <a:solidFill>
                <a:srgbClr val="FF0000"/>
              </a:solidFill>
              <a:ea typeface="HG丸ｺﾞｼｯｸM-PRO" panose="020F0600000000000000" pitchFamily="50" charset="-128"/>
            </a:endParaRPr>
          </a:p>
        </p:txBody>
      </p:sp>
    </p:spTree>
    <p:extLst>
      <p:ext uri="{BB962C8B-B14F-4D97-AF65-F5344CB8AC3E}">
        <p14:creationId xmlns:p14="http://schemas.microsoft.com/office/powerpoint/2010/main" val="247444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wipe(left)">
                                      <p:cBhvr>
                                        <p:cTn id="12" dur="500"/>
                                        <p:tgtEl>
                                          <p:spTgt spid="9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wipe(down)">
                                      <p:cBhvr>
                                        <p:cTn id="17" dur="500"/>
                                        <p:tgtEl>
                                          <p:spTgt spid="9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wipe(down)">
                                      <p:cBhvr>
                                        <p:cTn id="22" dur="500"/>
                                        <p:tgtEl>
                                          <p:spTgt spid="9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wipe(down)">
                                      <p:cBhvr>
                                        <p:cTn id="25" dur="500"/>
                                        <p:tgtEl>
                                          <p:spTgt spid="9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wipe(down)">
                                      <p:cBhvr>
                                        <p:cTn id="30" dur="500"/>
                                        <p:tgtEl>
                                          <p:spTgt spid="9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wipe(down)">
                                      <p:cBhvr>
                                        <p:cTn id="35" dur="500"/>
                                        <p:tgtEl>
                                          <p:spTgt spid="9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wipe(down)">
                                      <p:cBhvr>
                                        <p:cTn id="40" dur="500"/>
                                        <p:tgtEl>
                                          <p:spTgt spid="6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97"/>
                                        </p:tgtEl>
                                        <p:attrNameLst>
                                          <p:attrName>style.visibility</p:attrName>
                                        </p:attrNameLst>
                                      </p:cBhvr>
                                      <p:to>
                                        <p:strVal val="visible"/>
                                      </p:to>
                                    </p:set>
                                    <p:animEffect transition="in" filter="wipe(down)">
                                      <p:cBhvr>
                                        <p:cTn id="4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93" grpId="0" animBg="1"/>
      <p:bldP spid="95" grpId="0" animBg="1"/>
      <p:bldP spid="96" grpId="0" animBg="1"/>
      <p:bldP spid="9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直線矢印コネクタ 67">
            <a:extLst>
              <a:ext uri="{FF2B5EF4-FFF2-40B4-BE49-F238E27FC236}">
                <a16:creationId xmlns:a16="http://schemas.microsoft.com/office/drawing/2014/main" id="{9A7BCC99-8688-44BB-85E7-AC8037F7CA43}"/>
              </a:ext>
            </a:extLst>
          </p:cNvPr>
          <p:cNvCxnSpPr>
            <a:cxnSpLocks/>
          </p:cNvCxnSpPr>
          <p:nvPr/>
        </p:nvCxnSpPr>
        <p:spPr>
          <a:xfrm flipH="1">
            <a:off x="8313964" y="1696091"/>
            <a:ext cx="3065539" cy="0"/>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84" name="円弧 83">
            <a:extLst>
              <a:ext uri="{FF2B5EF4-FFF2-40B4-BE49-F238E27FC236}">
                <a16:creationId xmlns:a16="http://schemas.microsoft.com/office/drawing/2014/main" id="{E25CF5D1-72BE-4DC8-B228-FD655B065BAD}"/>
              </a:ext>
            </a:extLst>
          </p:cNvPr>
          <p:cNvSpPr/>
          <p:nvPr/>
        </p:nvSpPr>
        <p:spPr>
          <a:xfrm>
            <a:off x="3889242" y="1710073"/>
            <a:ext cx="8785163" cy="7270980"/>
          </a:xfrm>
          <a:prstGeom prst="arc">
            <a:avLst>
              <a:gd name="adj1" fmla="val 16200000"/>
              <a:gd name="adj2" fmla="val 19209581"/>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HG丸ｺﾞｼｯｸM-PRO" panose="020F0600000000000000" pitchFamily="50" charset="-128"/>
            </a:endParaRPr>
          </a:p>
        </p:txBody>
      </p:sp>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５．平面内での落体の運動</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a:xfrm>
            <a:off x="4038601" y="6312924"/>
            <a:ext cx="4114800" cy="365125"/>
          </a:xfrm>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54</a:t>
            </a:fld>
            <a:endParaRPr kumimoji="1" lang="ja-JP" altLang="en-US"/>
          </a:p>
        </p:txBody>
      </p:sp>
      <p:cxnSp>
        <p:nvCxnSpPr>
          <p:cNvPr id="47" name="直線矢印コネクタ 46">
            <a:extLst>
              <a:ext uri="{FF2B5EF4-FFF2-40B4-BE49-F238E27FC236}">
                <a16:creationId xmlns:a16="http://schemas.microsoft.com/office/drawing/2014/main" id="{D44AFF8D-A52B-46CF-8461-D7A85DEA8245}"/>
              </a:ext>
            </a:extLst>
          </p:cNvPr>
          <p:cNvCxnSpPr>
            <a:cxnSpLocks/>
          </p:cNvCxnSpPr>
          <p:nvPr/>
        </p:nvCxnSpPr>
        <p:spPr>
          <a:xfrm flipV="1">
            <a:off x="8136440" y="3430711"/>
            <a:ext cx="3570323" cy="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6" name="正方形/長方形 55">
            <a:extLst>
              <a:ext uri="{FF2B5EF4-FFF2-40B4-BE49-F238E27FC236}">
                <a16:creationId xmlns:a16="http://schemas.microsoft.com/office/drawing/2014/main" id="{FFE70EF9-51BF-4E5F-948A-FAFF7EA9A4DD}"/>
              </a:ext>
            </a:extLst>
          </p:cNvPr>
          <p:cNvSpPr/>
          <p:nvPr/>
        </p:nvSpPr>
        <p:spPr>
          <a:xfrm>
            <a:off x="7931946" y="3401556"/>
            <a:ext cx="415498" cy="369332"/>
          </a:xfrm>
          <a:prstGeom prst="rect">
            <a:avLst/>
          </a:prstGeom>
        </p:spPr>
        <p:txBody>
          <a:bodyPr wrap="square">
            <a:spAutoFit/>
          </a:bodyPr>
          <a:lstStyle/>
          <a:p>
            <a:r>
              <a:rPr lang="ja-JP" altLang="en-US" dirty="0">
                <a:solidFill>
                  <a:srgbClr val="000000"/>
                </a:solidFill>
                <a:latin typeface="HG丸ｺﾞｼｯｸM-PRO" panose="020F0600000000000000" pitchFamily="50" charset="-128"/>
                <a:ea typeface="HG丸ｺﾞｼｯｸM-PRO" panose="020F0600000000000000" pitchFamily="50" charset="-128"/>
              </a:rPr>
              <a:t>Ｏ</a:t>
            </a:r>
            <a:endParaRPr lang="ja-JP" altLang="en-US" dirty="0"/>
          </a:p>
        </p:txBody>
      </p:sp>
      <mc:AlternateContent xmlns:mc="http://schemas.openxmlformats.org/markup-compatibility/2006" xmlns:a14="http://schemas.microsoft.com/office/drawing/2010/main">
        <mc:Choice Requires="a14">
          <p:sp>
            <p:nvSpPr>
              <p:cNvPr id="60" name="正方形/長方形 59">
                <a:extLst>
                  <a:ext uri="{FF2B5EF4-FFF2-40B4-BE49-F238E27FC236}">
                    <a16:creationId xmlns:a16="http://schemas.microsoft.com/office/drawing/2014/main" id="{1C36CC12-9A54-4789-A720-53D87D4D1D5E}"/>
                  </a:ext>
                </a:extLst>
              </p:cNvPr>
              <p:cNvSpPr/>
              <p:nvPr/>
            </p:nvSpPr>
            <p:spPr>
              <a:xfrm>
                <a:off x="7948585" y="855799"/>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𝒚</m:t>
                      </m:r>
                    </m:oMath>
                  </m:oMathPara>
                </a14:m>
                <a:endParaRPr lang="ja-JP" altLang="en-US" dirty="0">
                  <a:solidFill>
                    <a:schemeClr val="tx1"/>
                  </a:solidFill>
                </a:endParaRPr>
              </a:p>
            </p:txBody>
          </p:sp>
        </mc:Choice>
        <mc:Fallback xmlns="">
          <p:sp>
            <p:nvSpPr>
              <p:cNvPr id="60" name="正方形/長方形 59">
                <a:extLst>
                  <a:ext uri="{FF2B5EF4-FFF2-40B4-BE49-F238E27FC236}">
                    <a16:creationId xmlns:a16="http://schemas.microsoft.com/office/drawing/2014/main" id="{1C36CC12-9A54-4789-A720-53D87D4D1D5E}"/>
                  </a:ext>
                </a:extLst>
              </p:cNvPr>
              <p:cNvSpPr>
                <a:spLocks noRot="1" noChangeAspect="1" noMove="1" noResize="1" noEditPoints="1" noAdjustHandles="1" noChangeArrowheads="1" noChangeShapeType="1" noTextEdit="1"/>
              </p:cNvSpPr>
              <p:nvPr/>
            </p:nvSpPr>
            <p:spPr>
              <a:xfrm>
                <a:off x="7948585" y="855799"/>
                <a:ext cx="375423" cy="369332"/>
              </a:xfrm>
              <a:prstGeom prst="rect">
                <a:avLst/>
              </a:prstGeom>
              <a:blipFill>
                <a:blip r:embed="rId2"/>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正方形/長方形 62">
                <a:extLst>
                  <a:ext uri="{FF2B5EF4-FFF2-40B4-BE49-F238E27FC236}">
                    <a16:creationId xmlns:a16="http://schemas.microsoft.com/office/drawing/2014/main" id="{02C0740F-97A3-4564-87F0-6EE709F78257}"/>
                  </a:ext>
                </a:extLst>
              </p:cNvPr>
              <p:cNvSpPr/>
              <p:nvPr/>
            </p:nvSpPr>
            <p:spPr>
              <a:xfrm>
                <a:off x="11651578" y="3240069"/>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𝒙</m:t>
                      </m:r>
                    </m:oMath>
                  </m:oMathPara>
                </a14:m>
                <a:endParaRPr lang="ja-JP" altLang="en-US" dirty="0">
                  <a:solidFill>
                    <a:schemeClr val="tx1"/>
                  </a:solidFill>
                </a:endParaRPr>
              </a:p>
            </p:txBody>
          </p:sp>
        </mc:Choice>
        <mc:Fallback xmlns="">
          <p:sp>
            <p:nvSpPr>
              <p:cNvPr id="63" name="正方形/長方形 62">
                <a:extLst>
                  <a:ext uri="{FF2B5EF4-FFF2-40B4-BE49-F238E27FC236}">
                    <a16:creationId xmlns:a16="http://schemas.microsoft.com/office/drawing/2014/main" id="{02C0740F-97A3-4564-87F0-6EE709F78257}"/>
                  </a:ext>
                </a:extLst>
              </p:cNvPr>
              <p:cNvSpPr>
                <a:spLocks noRot="1" noChangeAspect="1" noMove="1" noResize="1" noEditPoints="1" noAdjustHandles="1" noChangeArrowheads="1" noChangeShapeType="1" noTextEdit="1"/>
              </p:cNvSpPr>
              <p:nvPr/>
            </p:nvSpPr>
            <p:spPr>
              <a:xfrm>
                <a:off x="11651578" y="3240069"/>
                <a:ext cx="375423" cy="369332"/>
              </a:xfrm>
              <a:prstGeom prst="rect">
                <a:avLst/>
              </a:prstGeom>
              <a:blipFill>
                <a:blip r:embed="rId3"/>
                <a:stretch>
                  <a:fillRect/>
                </a:stretch>
              </a:blipFill>
            </p:spPr>
            <p:txBody>
              <a:bodyPr/>
              <a:lstStyle/>
              <a:p>
                <a:r>
                  <a:rPr lang="ja-JP" altLang="en-US">
                    <a:noFill/>
                  </a:rPr>
                  <a:t> </a:t>
                </a:r>
              </a:p>
            </p:txBody>
          </p:sp>
        </mc:Fallback>
      </mc:AlternateContent>
      <p:cxnSp>
        <p:nvCxnSpPr>
          <p:cNvPr id="69" name="直線矢印コネクタ 68">
            <a:extLst>
              <a:ext uri="{FF2B5EF4-FFF2-40B4-BE49-F238E27FC236}">
                <a16:creationId xmlns:a16="http://schemas.microsoft.com/office/drawing/2014/main" id="{076575D7-861D-4794-9B59-DB5350C750F2}"/>
              </a:ext>
            </a:extLst>
          </p:cNvPr>
          <p:cNvCxnSpPr>
            <a:cxnSpLocks/>
          </p:cNvCxnSpPr>
          <p:nvPr/>
        </p:nvCxnSpPr>
        <p:spPr>
          <a:xfrm flipV="1">
            <a:off x="8243532" y="4051009"/>
            <a:ext cx="3133922" cy="1"/>
          </a:xfrm>
          <a:prstGeom prst="straightConnector1">
            <a:avLst/>
          </a:prstGeom>
          <a:ln w="444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正方形/長方形 69">
                <a:extLst>
                  <a:ext uri="{FF2B5EF4-FFF2-40B4-BE49-F238E27FC236}">
                    <a16:creationId xmlns:a16="http://schemas.microsoft.com/office/drawing/2014/main" id="{3B457265-A475-4E84-AFAB-9FA456B739F3}"/>
                  </a:ext>
                </a:extLst>
              </p:cNvPr>
              <p:cNvSpPr/>
              <p:nvPr/>
            </p:nvSpPr>
            <p:spPr>
              <a:xfrm>
                <a:off x="9596332" y="3801700"/>
                <a:ext cx="428322" cy="461665"/>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𝑳</m:t>
                      </m:r>
                    </m:oMath>
                  </m:oMathPara>
                </a14:m>
                <a:endParaRPr lang="ja-JP" altLang="en-US" sz="2400" dirty="0">
                  <a:ea typeface="HG丸ｺﾞｼｯｸM-PRO" panose="020F0600000000000000" pitchFamily="50" charset="-128"/>
                </a:endParaRPr>
              </a:p>
            </p:txBody>
          </p:sp>
        </mc:Choice>
        <mc:Fallback xmlns="">
          <p:sp>
            <p:nvSpPr>
              <p:cNvPr id="70" name="正方形/長方形 69">
                <a:extLst>
                  <a:ext uri="{FF2B5EF4-FFF2-40B4-BE49-F238E27FC236}">
                    <a16:creationId xmlns:a16="http://schemas.microsoft.com/office/drawing/2014/main" id="{3B457265-A475-4E84-AFAB-9FA456B739F3}"/>
                  </a:ext>
                </a:extLst>
              </p:cNvPr>
              <p:cNvSpPr>
                <a:spLocks noRot="1" noChangeAspect="1" noMove="1" noResize="1" noEditPoints="1" noAdjustHandles="1" noChangeArrowheads="1" noChangeShapeType="1" noTextEdit="1"/>
              </p:cNvSpPr>
              <p:nvPr/>
            </p:nvSpPr>
            <p:spPr>
              <a:xfrm>
                <a:off x="9596332" y="3801700"/>
                <a:ext cx="428322" cy="461665"/>
              </a:xfrm>
              <a:prstGeom prst="rect">
                <a:avLst/>
              </a:prstGeom>
              <a:blipFill>
                <a:blip r:embed="rId4"/>
                <a:stretch>
                  <a:fillRect/>
                </a:stretch>
              </a:blipFill>
            </p:spPr>
            <p:txBody>
              <a:bodyPr/>
              <a:lstStyle/>
              <a:p>
                <a:r>
                  <a:rPr lang="ja-JP" altLang="en-US">
                    <a:noFill/>
                  </a:rPr>
                  <a:t> </a:t>
                </a:r>
              </a:p>
            </p:txBody>
          </p:sp>
        </mc:Fallback>
      </mc:AlternateContent>
      <p:cxnSp>
        <p:nvCxnSpPr>
          <p:cNvPr id="36" name="直線矢印コネクタ 35">
            <a:extLst>
              <a:ext uri="{FF2B5EF4-FFF2-40B4-BE49-F238E27FC236}">
                <a16:creationId xmlns:a16="http://schemas.microsoft.com/office/drawing/2014/main" id="{C7723181-678A-49AF-A473-CE1E5AC429CE}"/>
              </a:ext>
            </a:extLst>
          </p:cNvPr>
          <p:cNvCxnSpPr>
            <a:cxnSpLocks/>
          </p:cNvCxnSpPr>
          <p:nvPr/>
        </p:nvCxnSpPr>
        <p:spPr>
          <a:xfrm flipV="1">
            <a:off x="8266611" y="1085300"/>
            <a:ext cx="0" cy="2392766"/>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49952069-CAE3-44F6-8C15-D0A45DD6C126}"/>
              </a:ext>
            </a:extLst>
          </p:cNvPr>
          <p:cNvCxnSpPr>
            <a:cxnSpLocks/>
          </p:cNvCxnSpPr>
          <p:nvPr/>
        </p:nvCxnSpPr>
        <p:spPr>
          <a:xfrm flipV="1">
            <a:off x="8325257" y="1709927"/>
            <a:ext cx="578058"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正方形/長方形 84">
                <a:extLst>
                  <a:ext uri="{FF2B5EF4-FFF2-40B4-BE49-F238E27FC236}">
                    <a16:creationId xmlns:a16="http://schemas.microsoft.com/office/drawing/2014/main" id="{2977A9DD-C665-492D-9DF9-F41AD6C3AD09}"/>
                  </a:ext>
                </a:extLst>
              </p:cNvPr>
              <p:cNvSpPr/>
              <p:nvPr/>
            </p:nvSpPr>
            <p:spPr>
              <a:xfrm>
                <a:off x="8662354" y="1278444"/>
                <a:ext cx="4971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b="1" i="1" smtClean="0">
                              <a:solidFill>
                                <a:srgbClr val="FF0000"/>
                              </a:solidFill>
                              <a:latin typeface="Cambria Math" panose="02040503050406030204" pitchFamily="18" charset="0"/>
                            </a:rPr>
                          </m:ctrlPr>
                        </m:sSubPr>
                        <m:e>
                          <m:r>
                            <a:rPr lang="en-US" altLang="ja-JP" b="1" i="1" smtClean="0">
                              <a:solidFill>
                                <a:srgbClr val="FF0000"/>
                              </a:solidFill>
                              <a:latin typeface="Cambria Math" panose="02040503050406030204" pitchFamily="18" charset="0"/>
                            </a:rPr>
                            <m:t>𝒗</m:t>
                          </m:r>
                        </m:e>
                        <m:sub>
                          <m:r>
                            <a:rPr lang="en-US" altLang="ja-JP" b="1" i="1" smtClean="0">
                              <a:solidFill>
                                <a:srgbClr val="FF0000"/>
                              </a:solidFill>
                              <a:latin typeface="Cambria Math" panose="02040503050406030204" pitchFamily="18" charset="0"/>
                            </a:rPr>
                            <m:t>𝑨</m:t>
                          </m:r>
                        </m:sub>
                      </m:sSub>
                    </m:oMath>
                  </m:oMathPara>
                </a14:m>
                <a:endParaRPr lang="en-US" altLang="ja-JP" b="1" dirty="0">
                  <a:solidFill>
                    <a:srgbClr val="FF0000"/>
                  </a:solidFill>
                </a:endParaRPr>
              </a:p>
            </p:txBody>
          </p:sp>
        </mc:Choice>
        <mc:Fallback xmlns="">
          <p:sp>
            <p:nvSpPr>
              <p:cNvPr id="85" name="正方形/長方形 84">
                <a:extLst>
                  <a:ext uri="{FF2B5EF4-FFF2-40B4-BE49-F238E27FC236}">
                    <a16:creationId xmlns:a16="http://schemas.microsoft.com/office/drawing/2014/main" id="{2977A9DD-C665-492D-9DF9-F41AD6C3AD09}"/>
                  </a:ext>
                </a:extLst>
              </p:cNvPr>
              <p:cNvSpPr>
                <a:spLocks noRot="1" noChangeAspect="1" noMove="1" noResize="1" noEditPoints="1" noAdjustHandles="1" noChangeArrowheads="1" noChangeShapeType="1" noTextEdit="1"/>
              </p:cNvSpPr>
              <p:nvPr/>
            </p:nvSpPr>
            <p:spPr>
              <a:xfrm>
                <a:off x="8662354" y="1278444"/>
                <a:ext cx="497187" cy="369332"/>
              </a:xfrm>
              <a:prstGeom prst="rect">
                <a:avLst/>
              </a:prstGeom>
              <a:blipFill>
                <a:blip r:embed="rId5"/>
                <a:stretch>
                  <a:fillRect/>
                </a:stretch>
              </a:blipFill>
            </p:spPr>
            <p:txBody>
              <a:bodyPr/>
              <a:lstStyle/>
              <a:p>
                <a:r>
                  <a:rPr lang="ja-JP" altLang="en-US">
                    <a:noFill/>
                  </a:rPr>
                  <a:t> </a:t>
                </a:r>
              </a:p>
            </p:txBody>
          </p:sp>
        </mc:Fallback>
      </mc:AlternateContent>
      <p:sp>
        <p:nvSpPr>
          <p:cNvPr id="88" name="正方形/長方形 87">
            <a:extLst>
              <a:ext uri="{FF2B5EF4-FFF2-40B4-BE49-F238E27FC236}">
                <a16:creationId xmlns:a16="http://schemas.microsoft.com/office/drawing/2014/main" id="{5E97E7A5-7ABE-4F0E-BD85-09BCB036557A}"/>
              </a:ext>
            </a:extLst>
          </p:cNvPr>
          <p:cNvSpPr/>
          <p:nvPr/>
        </p:nvSpPr>
        <p:spPr>
          <a:xfrm>
            <a:off x="11169705" y="3512746"/>
            <a:ext cx="415498" cy="369332"/>
          </a:xfrm>
          <a:prstGeom prst="rect">
            <a:avLst/>
          </a:prstGeom>
        </p:spPr>
        <p:txBody>
          <a:bodyPr wrap="square">
            <a:spAutoFit/>
          </a:bodyPr>
          <a:lstStyle/>
          <a:p>
            <a:r>
              <a:rPr lang="en-US" altLang="ja-JP" dirty="0">
                <a:solidFill>
                  <a:srgbClr val="000000"/>
                </a:solidFill>
                <a:latin typeface="HG丸ｺﾞｼｯｸM-PRO" panose="020F0600000000000000" pitchFamily="50" charset="-128"/>
                <a:ea typeface="HG丸ｺﾞｼｯｸM-PRO" panose="020F0600000000000000" pitchFamily="50" charset="-128"/>
              </a:rPr>
              <a:t>Q</a:t>
            </a:r>
          </a:p>
        </p:txBody>
      </p:sp>
      <p:sp>
        <p:nvSpPr>
          <p:cNvPr id="29" name="正方形/長方形 28">
            <a:extLst>
              <a:ext uri="{FF2B5EF4-FFF2-40B4-BE49-F238E27FC236}">
                <a16:creationId xmlns:a16="http://schemas.microsoft.com/office/drawing/2014/main" id="{52412FF5-BE0A-4195-B91A-B3E76EFE4EDE}"/>
              </a:ext>
            </a:extLst>
          </p:cNvPr>
          <p:cNvSpPr/>
          <p:nvPr/>
        </p:nvSpPr>
        <p:spPr>
          <a:xfrm>
            <a:off x="10468927" y="3051328"/>
            <a:ext cx="877163"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物体Ｂ</a:t>
            </a:r>
            <a:endParaRPr lang="ja-JP" altLang="en-US" dirty="0"/>
          </a:p>
        </p:txBody>
      </p:sp>
      <p:sp>
        <p:nvSpPr>
          <p:cNvPr id="64" name="正方形/長方形 63">
            <a:extLst>
              <a:ext uri="{FF2B5EF4-FFF2-40B4-BE49-F238E27FC236}">
                <a16:creationId xmlns:a16="http://schemas.microsoft.com/office/drawing/2014/main" id="{A1FB2D92-1557-4B23-B97A-76E7BB834856}"/>
              </a:ext>
            </a:extLst>
          </p:cNvPr>
          <p:cNvSpPr/>
          <p:nvPr/>
        </p:nvSpPr>
        <p:spPr>
          <a:xfrm>
            <a:off x="7795073" y="1511425"/>
            <a:ext cx="415498" cy="369332"/>
          </a:xfrm>
          <a:prstGeom prst="rect">
            <a:avLst/>
          </a:prstGeom>
        </p:spPr>
        <p:txBody>
          <a:bodyPr wrap="square">
            <a:spAutoFit/>
          </a:bodyPr>
          <a:lstStyle/>
          <a:p>
            <a:r>
              <a:rPr lang="en-US" altLang="ja-JP" dirty="0">
                <a:solidFill>
                  <a:srgbClr val="000000"/>
                </a:solidFill>
                <a:latin typeface="HG丸ｺﾞｼｯｸM-PRO" panose="020F0600000000000000" pitchFamily="50" charset="-128"/>
                <a:ea typeface="HG丸ｺﾞｼｯｸM-PRO" panose="020F0600000000000000" pitchFamily="50" charset="-128"/>
              </a:rPr>
              <a:t>P</a:t>
            </a:r>
            <a:endParaRPr lang="ja-JP" altLang="en-US" dirty="0"/>
          </a:p>
        </p:txBody>
      </p:sp>
      <p:cxnSp>
        <p:nvCxnSpPr>
          <p:cNvPr id="66" name="直線矢印コネクタ 65">
            <a:extLst>
              <a:ext uri="{FF2B5EF4-FFF2-40B4-BE49-F238E27FC236}">
                <a16:creationId xmlns:a16="http://schemas.microsoft.com/office/drawing/2014/main" id="{4E633F38-60E8-4B4C-B6BF-2F8C909DBADC}"/>
              </a:ext>
            </a:extLst>
          </p:cNvPr>
          <p:cNvCxnSpPr>
            <a:cxnSpLocks/>
          </p:cNvCxnSpPr>
          <p:nvPr/>
        </p:nvCxnSpPr>
        <p:spPr>
          <a:xfrm flipV="1">
            <a:off x="11357635" y="1716049"/>
            <a:ext cx="0" cy="1708686"/>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67" name="楕円 66">
            <a:extLst>
              <a:ext uri="{FF2B5EF4-FFF2-40B4-BE49-F238E27FC236}">
                <a16:creationId xmlns:a16="http://schemas.microsoft.com/office/drawing/2014/main" id="{2DF95E40-C6D0-450D-88BB-27DAF7B6F502}"/>
              </a:ext>
            </a:extLst>
          </p:cNvPr>
          <p:cNvSpPr/>
          <p:nvPr/>
        </p:nvSpPr>
        <p:spPr>
          <a:xfrm>
            <a:off x="8204393" y="1648919"/>
            <a:ext cx="120062" cy="120062"/>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楕円 85">
            <a:extLst>
              <a:ext uri="{FF2B5EF4-FFF2-40B4-BE49-F238E27FC236}">
                <a16:creationId xmlns:a16="http://schemas.microsoft.com/office/drawing/2014/main" id="{6AE86EBE-8A02-4C46-99F8-558F0750B684}"/>
              </a:ext>
            </a:extLst>
          </p:cNvPr>
          <p:cNvSpPr/>
          <p:nvPr/>
        </p:nvSpPr>
        <p:spPr>
          <a:xfrm>
            <a:off x="11289754" y="3369330"/>
            <a:ext cx="133698" cy="133698"/>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7" name="直線矢印コネクタ 86">
            <a:extLst>
              <a:ext uri="{FF2B5EF4-FFF2-40B4-BE49-F238E27FC236}">
                <a16:creationId xmlns:a16="http://schemas.microsoft.com/office/drawing/2014/main" id="{B09952D9-55EA-4BF8-BED4-3D5C09C409E0}"/>
              </a:ext>
            </a:extLst>
          </p:cNvPr>
          <p:cNvCxnSpPr>
            <a:cxnSpLocks/>
          </p:cNvCxnSpPr>
          <p:nvPr/>
        </p:nvCxnSpPr>
        <p:spPr>
          <a:xfrm flipV="1">
            <a:off x="11356603" y="3027022"/>
            <a:ext cx="0" cy="34230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正方形/長方形 18">
                <a:extLst>
                  <a:ext uri="{FF2B5EF4-FFF2-40B4-BE49-F238E27FC236}">
                    <a16:creationId xmlns:a16="http://schemas.microsoft.com/office/drawing/2014/main" id="{AB460C4F-584B-4D4F-B17A-509AAE5B0536}"/>
                  </a:ext>
                </a:extLst>
              </p:cNvPr>
              <p:cNvSpPr/>
              <p:nvPr/>
            </p:nvSpPr>
            <p:spPr>
              <a:xfrm>
                <a:off x="11336609" y="2884573"/>
                <a:ext cx="506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b="1" i="1" smtClean="0">
                              <a:solidFill>
                                <a:srgbClr val="FF0000"/>
                              </a:solidFill>
                              <a:latin typeface="Cambria Math" panose="02040503050406030204" pitchFamily="18" charset="0"/>
                            </a:rPr>
                          </m:ctrlPr>
                        </m:sSubPr>
                        <m:e>
                          <m:r>
                            <a:rPr lang="en-US" altLang="ja-JP" b="1" i="1">
                              <a:solidFill>
                                <a:srgbClr val="FF0000"/>
                              </a:solidFill>
                              <a:latin typeface="Cambria Math" panose="02040503050406030204" pitchFamily="18" charset="0"/>
                            </a:rPr>
                            <m:t>𝒗</m:t>
                          </m:r>
                        </m:e>
                        <m:sub>
                          <m:r>
                            <a:rPr lang="en-US" altLang="ja-JP" b="1" i="1" smtClean="0">
                              <a:solidFill>
                                <a:srgbClr val="FF0000"/>
                              </a:solidFill>
                              <a:latin typeface="Cambria Math" panose="02040503050406030204" pitchFamily="18" charset="0"/>
                            </a:rPr>
                            <m:t>𝑩</m:t>
                          </m:r>
                        </m:sub>
                      </m:sSub>
                    </m:oMath>
                  </m:oMathPara>
                </a14:m>
                <a:endParaRPr lang="en-US" altLang="ja-JP" b="1" dirty="0">
                  <a:solidFill>
                    <a:srgbClr val="FF0000"/>
                  </a:solidFill>
                </a:endParaRPr>
              </a:p>
            </p:txBody>
          </p:sp>
        </mc:Choice>
        <mc:Fallback xmlns="">
          <p:sp>
            <p:nvSpPr>
              <p:cNvPr id="19" name="正方形/長方形 18">
                <a:extLst>
                  <a:ext uri="{FF2B5EF4-FFF2-40B4-BE49-F238E27FC236}">
                    <a16:creationId xmlns:a16="http://schemas.microsoft.com/office/drawing/2014/main" id="{AB460C4F-584B-4D4F-B17A-509AAE5B0536}"/>
                  </a:ext>
                </a:extLst>
              </p:cNvPr>
              <p:cNvSpPr>
                <a:spLocks noRot="1" noChangeAspect="1" noMove="1" noResize="1" noEditPoints="1" noAdjustHandles="1" noChangeArrowheads="1" noChangeShapeType="1" noTextEdit="1"/>
              </p:cNvSpPr>
              <p:nvPr/>
            </p:nvSpPr>
            <p:spPr>
              <a:xfrm>
                <a:off x="11336609" y="2884573"/>
                <a:ext cx="506805" cy="369332"/>
              </a:xfrm>
              <a:prstGeom prst="rect">
                <a:avLst/>
              </a:prstGeom>
              <a:blipFill>
                <a:blip r:embed="rId6"/>
                <a:stretch>
                  <a:fillRect/>
                </a:stretch>
              </a:blipFill>
            </p:spPr>
            <p:txBody>
              <a:bodyPr/>
              <a:lstStyle/>
              <a:p>
                <a:r>
                  <a:rPr lang="ja-JP" altLang="en-US">
                    <a:noFill/>
                  </a:rPr>
                  <a:t> </a:t>
                </a:r>
              </a:p>
            </p:txBody>
          </p:sp>
        </mc:Fallback>
      </mc:AlternateContent>
      <p:cxnSp>
        <p:nvCxnSpPr>
          <p:cNvPr id="90" name="直線矢印コネクタ 89">
            <a:extLst>
              <a:ext uri="{FF2B5EF4-FFF2-40B4-BE49-F238E27FC236}">
                <a16:creationId xmlns:a16="http://schemas.microsoft.com/office/drawing/2014/main" id="{C5B198FD-B49A-4666-8B67-1DC5EBE5E21E}"/>
              </a:ext>
            </a:extLst>
          </p:cNvPr>
          <p:cNvCxnSpPr>
            <a:cxnSpLocks/>
          </p:cNvCxnSpPr>
          <p:nvPr/>
        </p:nvCxnSpPr>
        <p:spPr>
          <a:xfrm flipV="1">
            <a:off x="7652320" y="1696092"/>
            <a:ext cx="0" cy="1740087"/>
          </a:xfrm>
          <a:prstGeom prst="straightConnector1">
            <a:avLst/>
          </a:prstGeom>
          <a:ln w="444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正方形/長方形 97">
                <a:extLst>
                  <a:ext uri="{FF2B5EF4-FFF2-40B4-BE49-F238E27FC236}">
                    <a16:creationId xmlns:a16="http://schemas.microsoft.com/office/drawing/2014/main" id="{64E77E13-35DF-48A8-9631-BC283B917A2E}"/>
                  </a:ext>
                </a:extLst>
              </p:cNvPr>
              <p:cNvSpPr/>
              <p:nvPr/>
            </p:nvSpPr>
            <p:spPr>
              <a:xfrm>
                <a:off x="7439745" y="2284265"/>
                <a:ext cx="495649" cy="461665"/>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𝑯</m:t>
                      </m:r>
                    </m:oMath>
                  </m:oMathPara>
                </a14:m>
                <a:endParaRPr lang="ja-JP" altLang="en-US" sz="2400" dirty="0">
                  <a:ea typeface="HG丸ｺﾞｼｯｸM-PRO" panose="020F0600000000000000" pitchFamily="50" charset="-128"/>
                </a:endParaRPr>
              </a:p>
            </p:txBody>
          </p:sp>
        </mc:Choice>
        <mc:Fallback xmlns="">
          <p:sp>
            <p:nvSpPr>
              <p:cNvPr id="98" name="正方形/長方形 97">
                <a:extLst>
                  <a:ext uri="{FF2B5EF4-FFF2-40B4-BE49-F238E27FC236}">
                    <a16:creationId xmlns:a16="http://schemas.microsoft.com/office/drawing/2014/main" id="{64E77E13-35DF-48A8-9631-BC283B917A2E}"/>
                  </a:ext>
                </a:extLst>
              </p:cNvPr>
              <p:cNvSpPr>
                <a:spLocks noRot="1" noChangeAspect="1" noMove="1" noResize="1" noEditPoints="1" noAdjustHandles="1" noChangeArrowheads="1" noChangeShapeType="1" noTextEdit="1"/>
              </p:cNvSpPr>
              <p:nvPr/>
            </p:nvSpPr>
            <p:spPr>
              <a:xfrm>
                <a:off x="7439745" y="2284265"/>
                <a:ext cx="495649" cy="461665"/>
              </a:xfrm>
              <a:prstGeom prst="rect">
                <a:avLst/>
              </a:prstGeom>
              <a:blipFill>
                <a:blip r:embed="rId7"/>
                <a:stretch>
                  <a:fillRect/>
                </a:stretch>
              </a:blipFill>
            </p:spPr>
            <p:txBody>
              <a:bodyPr/>
              <a:lstStyle/>
              <a:p>
                <a:r>
                  <a:rPr lang="ja-JP" altLang="en-US">
                    <a:noFill/>
                  </a:rPr>
                  <a:t> </a:t>
                </a:r>
              </a:p>
            </p:txBody>
          </p:sp>
        </mc:Fallback>
      </mc:AlternateContent>
      <p:sp>
        <p:nvSpPr>
          <p:cNvPr id="99" name="正方形/長方形 98">
            <a:extLst>
              <a:ext uri="{FF2B5EF4-FFF2-40B4-BE49-F238E27FC236}">
                <a16:creationId xmlns:a16="http://schemas.microsoft.com/office/drawing/2014/main" id="{880562B3-4DA5-43EB-BA93-DB4B08CB76A3}"/>
              </a:ext>
            </a:extLst>
          </p:cNvPr>
          <p:cNvSpPr/>
          <p:nvPr/>
        </p:nvSpPr>
        <p:spPr>
          <a:xfrm>
            <a:off x="7438566" y="1204093"/>
            <a:ext cx="877163"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物体Ａ</a:t>
            </a:r>
            <a:endParaRPr lang="ja-JP" altLang="en-US" dirty="0"/>
          </a:p>
        </p:txBody>
      </p:sp>
      <mc:AlternateContent xmlns:mc="http://schemas.openxmlformats.org/markup-compatibility/2006" xmlns:a14="http://schemas.microsoft.com/office/drawing/2010/main">
        <mc:Choice Requires="a14">
          <p:sp>
            <p:nvSpPr>
              <p:cNvPr id="100" name="正方形/長方形 99">
                <a:extLst>
                  <a:ext uri="{FF2B5EF4-FFF2-40B4-BE49-F238E27FC236}">
                    <a16:creationId xmlns:a16="http://schemas.microsoft.com/office/drawing/2014/main" id="{5081296C-5D76-4C4F-99C5-DDC210957BF3}"/>
                  </a:ext>
                </a:extLst>
              </p:cNvPr>
              <p:cNvSpPr/>
              <p:nvPr/>
            </p:nvSpPr>
            <p:spPr>
              <a:xfrm>
                <a:off x="256678" y="945148"/>
                <a:ext cx="6693164" cy="1754326"/>
              </a:xfrm>
              <a:prstGeom prst="rect">
                <a:avLst/>
              </a:prstGeom>
            </p:spPr>
            <p:txBody>
              <a:bodyPr wrap="square">
                <a:spAutoFit/>
              </a:bodyPr>
              <a:lstStyle/>
              <a:p>
                <a:r>
                  <a:rPr lang="ja-JP" altLang="en-US" dirty="0">
                    <a:ea typeface="HG丸ｺﾞｼｯｸM-PRO" panose="020F0600000000000000" pitchFamily="50" charset="-128"/>
                  </a:rPr>
                  <a:t>練習３　図のように時刻０に点Ｐから物体Ａを速さ</a:t>
                </a:r>
                <a14:m>
                  <m:oMath xmlns:m="http://schemas.openxmlformats.org/officeDocument/2006/math">
                    <m:sSub>
                      <m:sSubPr>
                        <m:ctrlPr>
                          <a:rPr lang="en-US" altLang="ja-JP" b="1" i="1">
                            <a:solidFill>
                              <a:srgbClr val="FF0000"/>
                            </a:solidFill>
                            <a:latin typeface="Cambria Math" panose="02040503050406030204" pitchFamily="18" charset="0"/>
                          </a:rPr>
                        </m:ctrlPr>
                      </m:sSubPr>
                      <m:e>
                        <m:r>
                          <a:rPr lang="en-US" altLang="ja-JP" b="1" i="1">
                            <a:solidFill>
                              <a:srgbClr val="FF0000"/>
                            </a:solidFill>
                            <a:latin typeface="Cambria Math" panose="02040503050406030204" pitchFamily="18" charset="0"/>
                          </a:rPr>
                          <m:t>𝒗</m:t>
                        </m:r>
                      </m:e>
                      <m:sub>
                        <m:r>
                          <a:rPr lang="en-US" altLang="ja-JP" b="1" i="1">
                            <a:solidFill>
                              <a:srgbClr val="FF0000"/>
                            </a:solidFill>
                            <a:latin typeface="Cambria Math" panose="02040503050406030204" pitchFamily="18" charset="0"/>
                          </a:rPr>
                          <m:t>𝑨</m:t>
                        </m:r>
                      </m:sub>
                    </m:sSub>
                  </m:oMath>
                </a14:m>
                <a:r>
                  <a:rPr lang="en-US" altLang="ja-JP" dirty="0">
                    <a:ea typeface="HG丸ｺﾞｼｯｸM-PRO" panose="020F0600000000000000" pitchFamily="50" charset="-128"/>
                  </a:rPr>
                  <a:t>[m/s]</a:t>
                </a:r>
                <a:r>
                  <a:rPr lang="ja-JP" altLang="en-US" dirty="0">
                    <a:ea typeface="HG丸ｺﾞｼｯｸM-PRO" panose="020F0600000000000000" pitchFamily="50" charset="-128"/>
                  </a:rPr>
                  <a:t>で右向きに水平投射すると同時に、点Ｑから物体Ｂを速さ</a:t>
                </a:r>
                <a14:m>
                  <m:oMath xmlns:m="http://schemas.openxmlformats.org/officeDocument/2006/math">
                    <m:sSub>
                      <m:sSubPr>
                        <m:ctrlPr>
                          <a:rPr lang="en-US" altLang="ja-JP" b="1" i="1">
                            <a:solidFill>
                              <a:srgbClr val="FF0000"/>
                            </a:solidFill>
                            <a:latin typeface="Cambria Math" panose="02040503050406030204" pitchFamily="18" charset="0"/>
                          </a:rPr>
                        </m:ctrlPr>
                      </m:sSubPr>
                      <m:e>
                        <m:r>
                          <a:rPr lang="en-US" altLang="ja-JP" b="1" i="1">
                            <a:solidFill>
                              <a:srgbClr val="FF0000"/>
                            </a:solidFill>
                            <a:latin typeface="Cambria Math" panose="02040503050406030204" pitchFamily="18" charset="0"/>
                          </a:rPr>
                          <m:t>𝒗</m:t>
                        </m:r>
                      </m:e>
                      <m:sub>
                        <m:r>
                          <a:rPr lang="en-US" altLang="ja-JP" b="1" i="1" smtClean="0">
                            <a:solidFill>
                              <a:srgbClr val="FF0000"/>
                            </a:solidFill>
                            <a:latin typeface="Cambria Math" panose="02040503050406030204" pitchFamily="18" charset="0"/>
                          </a:rPr>
                          <m:t>𝑩</m:t>
                        </m:r>
                      </m:sub>
                    </m:sSub>
                  </m:oMath>
                </a14:m>
                <a:r>
                  <a:rPr lang="en-US" altLang="ja-JP" dirty="0">
                    <a:ea typeface="HG丸ｺﾞｼｯｸM-PRO" panose="020F0600000000000000" pitchFamily="50" charset="-128"/>
                  </a:rPr>
                  <a:t>[m/s]</a:t>
                </a:r>
                <a:r>
                  <a:rPr lang="ja-JP" altLang="en-US" dirty="0">
                    <a:ea typeface="HG丸ｺﾞｼｯｸM-PRO" panose="020F0600000000000000" pitchFamily="50" charset="-128"/>
                  </a:rPr>
                  <a:t>で鉛直上向きに投げ上げた。重力加速度の大きさを</a:t>
                </a:r>
                <a14:m>
                  <m:oMath xmlns:m="http://schemas.openxmlformats.org/officeDocument/2006/math">
                    <m:r>
                      <a:rPr lang="en-US" altLang="ja-JP" b="1" i="1">
                        <a:solidFill>
                          <a:srgbClr val="FF0000"/>
                        </a:solidFill>
                        <a:latin typeface="Cambria Math" panose="02040503050406030204" pitchFamily="18" charset="0"/>
                      </a:rPr>
                      <m:t>𝒈</m:t>
                    </m:r>
                    <m:r>
                      <a:rPr lang="en-US" altLang="ja-JP" b="1" i="1">
                        <a:solidFill>
                          <a:srgbClr val="FF0000"/>
                        </a:solidFill>
                        <a:latin typeface="Cambria Math" panose="02040503050406030204" pitchFamily="18" charset="0"/>
                      </a:rPr>
                      <m:t> </m:t>
                    </m:r>
                  </m:oMath>
                </a14:m>
                <a:r>
                  <a:rPr lang="en-US" altLang="ja-JP" dirty="0">
                    <a:ea typeface="HG丸ｺﾞｼｯｸM-PRO" panose="020F0600000000000000" pitchFamily="50" charset="-128"/>
                  </a:rPr>
                  <a:t>[m/s2]</a:t>
                </a:r>
                <a:r>
                  <a:rPr lang="ja-JP" altLang="en-US" dirty="0">
                    <a:ea typeface="HG丸ｺﾞｼｯｸM-PRO" panose="020F0600000000000000" pitchFamily="50" charset="-128"/>
                  </a:rPr>
                  <a:t>とする。</a:t>
                </a:r>
              </a:p>
              <a:p>
                <a:r>
                  <a:rPr lang="ja-JP" altLang="en-US" dirty="0">
                    <a:ea typeface="HG丸ｺﾞｼｯｸM-PRO" panose="020F0600000000000000" pitchFamily="50" charset="-128"/>
                  </a:rPr>
                  <a:t>（１）時刻</a:t>
                </a:r>
                <a14:m>
                  <m:oMath xmlns:m="http://schemas.openxmlformats.org/officeDocument/2006/math">
                    <m:r>
                      <a:rPr lang="en-US" altLang="ja-JP" b="1" i="1" smtClean="0">
                        <a:solidFill>
                          <a:srgbClr val="FF0000"/>
                        </a:solidFill>
                        <a:latin typeface="Cambria Math" panose="02040503050406030204" pitchFamily="18" charset="0"/>
                      </a:rPr>
                      <m:t>𝒕</m:t>
                    </m:r>
                  </m:oMath>
                </a14:m>
                <a:r>
                  <a:rPr lang="en-US" altLang="ja-JP" dirty="0">
                    <a:ea typeface="HG丸ｺﾞｼｯｸM-PRO" panose="020F0600000000000000" pitchFamily="50" charset="-128"/>
                  </a:rPr>
                  <a:t>[s]</a:t>
                </a:r>
                <a:r>
                  <a:rPr lang="ja-JP" altLang="en-US" dirty="0">
                    <a:ea typeface="HG丸ｺﾞｼｯｸM-PRO" panose="020F0600000000000000" pitchFamily="50" charset="-128"/>
                  </a:rPr>
                  <a:t>での物体Ａに対する物体Ｂの相対速度の</a:t>
                </a:r>
                <a14:m>
                  <m:oMath xmlns:m="http://schemas.openxmlformats.org/officeDocument/2006/math">
                    <m:r>
                      <a:rPr lang="en-US" altLang="ja-JP" b="1" i="1" smtClean="0">
                        <a:solidFill>
                          <a:srgbClr val="FF0000"/>
                        </a:solidFill>
                        <a:latin typeface="Cambria Math" panose="02040503050406030204" pitchFamily="18" charset="0"/>
                      </a:rPr>
                      <m:t>𝒙</m:t>
                    </m:r>
                  </m:oMath>
                </a14:m>
                <a:r>
                  <a:rPr lang="ja-JP" altLang="en-US" dirty="0">
                    <a:ea typeface="HG丸ｺﾞｼｯｸM-PRO" panose="020F0600000000000000" pitchFamily="50" charset="-128"/>
                  </a:rPr>
                  <a:t>成分および</a:t>
                </a:r>
                <a14:m>
                  <m:oMath xmlns:m="http://schemas.openxmlformats.org/officeDocument/2006/math">
                    <m:r>
                      <a:rPr lang="en-US" altLang="ja-JP" b="1" i="1" smtClean="0">
                        <a:solidFill>
                          <a:srgbClr val="FF0000"/>
                        </a:solidFill>
                        <a:latin typeface="Cambria Math" panose="02040503050406030204" pitchFamily="18" charset="0"/>
                      </a:rPr>
                      <m:t>𝒚</m:t>
                    </m:r>
                  </m:oMath>
                </a14:m>
                <a:r>
                  <a:rPr lang="ja-JP" altLang="en-US" dirty="0">
                    <a:ea typeface="HG丸ｺﾞｼｯｸM-PRO" panose="020F0600000000000000" pitchFamily="50" charset="-128"/>
                  </a:rPr>
                  <a:t>成分を答えなさい。</a:t>
                </a:r>
              </a:p>
            </p:txBody>
          </p:sp>
        </mc:Choice>
        <mc:Fallback xmlns="">
          <p:sp>
            <p:nvSpPr>
              <p:cNvPr id="100" name="正方形/長方形 99">
                <a:extLst>
                  <a:ext uri="{FF2B5EF4-FFF2-40B4-BE49-F238E27FC236}">
                    <a16:creationId xmlns:a16="http://schemas.microsoft.com/office/drawing/2014/main" id="{5081296C-5D76-4C4F-99C5-DDC210957BF3}"/>
                  </a:ext>
                </a:extLst>
              </p:cNvPr>
              <p:cNvSpPr>
                <a:spLocks noRot="1" noChangeAspect="1" noMove="1" noResize="1" noEditPoints="1" noAdjustHandles="1" noChangeArrowheads="1" noChangeShapeType="1" noTextEdit="1"/>
              </p:cNvSpPr>
              <p:nvPr/>
            </p:nvSpPr>
            <p:spPr>
              <a:xfrm>
                <a:off x="256678" y="945148"/>
                <a:ext cx="6693164" cy="1754326"/>
              </a:xfrm>
              <a:prstGeom prst="rect">
                <a:avLst/>
              </a:prstGeom>
              <a:blipFill>
                <a:blip r:embed="rId8"/>
                <a:stretch>
                  <a:fillRect l="-729" t="-2778" r="-638" b="-3472"/>
                </a:stretch>
              </a:blipFill>
            </p:spPr>
            <p:txBody>
              <a:bodyPr/>
              <a:lstStyle/>
              <a:p>
                <a:r>
                  <a:rPr lang="ja-JP" altLang="en-US">
                    <a:noFill/>
                  </a:rPr>
                  <a:t> </a:t>
                </a:r>
              </a:p>
            </p:txBody>
          </p:sp>
        </mc:Fallback>
      </mc:AlternateContent>
      <p:sp>
        <p:nvSpPr>
          <p:cNvPr id="103" name="正方形/長方形 102">
            <a:extLst>
              <a:ext uri="{FF2B5EF4-FFF2-40B4-BE49-F238E27FC236}">
                <a16:creationId xmlns:a16="http://schemas.microsoft.com/office/drawing/2014/main" id="{4BCB8677-8311-4370-89DF-932E73D088B1}"/>
              </a:ext>
            </a:extLst>
          </p:cNvPr>
          <p:cNvSpPr/>
          <p:nvPr/>
        </p:nvSpPr>
        <p:spPr>
          <a:xfrm>
            <a:off x="350715" y="2782601"/>
            <a:ext cx="3430747" cy="954107"/>
          </a:xfrm>
          <a:prstGeom prst="rect">
            <a:avLst/>
          </a:prstGeom>
        </p:spPr>
        <p:txBody>
          <a:bodyPr wrap="none">
            <a:spAutoFit/>
          </a:bodyPr>
          <a:lstStyle/>
          <a:p>
            <a:r>
              <a:rPr lang="ja-JP" altLang="en-US" sz="2800" b="1" dirty="0">
                <a:solidFill>
                  <a:srgbClr val="FF0000"/>
                </a:solidFill>
                <a:ea typeface="HG丸ｺﾞｼｯｸM-PRO" panose="020F0600000000000000" pitchFamily="50" charset="-128"/>
              </a:rPr>
              <a:t>物体Ａに対する</a:t>
            </a:r>
            <a:endParaRPr lang="en-US" altLang="ja-JP" sz="2800" b="1" dirty="0">
              <a:solidFill>
                <a:srgbClr val="FF0000"/>
              </a:solidFill>
              <a:ea typeface="HG丸ｺﾞｼｯｸM-PRO" panose="020F0600000000000000" pitchFamily="50" charset="-128"/>
            </a:endParaRPr>
          </a:p>
          <a:p>
            <a:r>
              <a:rPr lang="ja-JP" altLang="en-US" sz="2800" b="1" dirty="0">
                <a:solidFill>
                  <a:srgbClr val="FF0000"/>
                </a:solidFill>
                <a:ea typeface="HG丸ｺﾞｼｯｸM-PRO" panose="020F0600000000000000" pitchFamily="50" charset="-128"/>
              </a:rPr>
              <a:t>物体Ｂの相対速度＝</a:t>
            </a:r>
          </a:p>
        </p:txBody>
      </p:sp>
      <mc:AlternateContent xmlns:mc="http://schemas.openxmlformats.org/markup-compatibility/2006" xmlns:a14="http://schemas.microsoft.com/office/drawing/2010/main">
        <mc:Choice Requires="a14">
          <p:sp>
            <p:nvSpPr>
              <p:cNvPr id="104" name="正方形/長方形 103">
                <a:extLst>
                  <a:ext uri="{FF2B5EF4-FFF2-40B4-BE49-F238E27FC236}">
                    <a16:creationId xmlns:a16="http://schemas.microsoft.com/office/drawing/2014/main" id="{7507D515-2087-44F7-89C7-750DE6BB42FF}"/>
                  </a:ext>
                </a:extLst>
              </p:cNvPr>
              <p:cNvSpPr/>
              <p:nvPr/>
            </p:nvSpPr>
            <p:spPr>
              <a:xfrm>
                <a:off x="205753" y="4773001"/>
                <a:ext cx="6240811" cy="461665"/>
              </a:xfrm>
              <a:prstGeom prst="rect">
                <a:avLst/>
              </a:prstGeom>
            </p:spPr>
            <p:txBody>
              <a:bodyPr wrap="none">
                <a:spAutoFit/>
              </a:bodyPr>
              <a:lstStyle/>
              <a:p>
                <a:r>
                  <a:rPr lang="ja-JP" altLang="en-US" sz="2400" b="1" dirty="0">
                    <a:ea typeface="HG丸ｺﾞｼｯｸM-PRO" panose="020F0600000000000000" pitchFamily="50" charset="-128"/>
                  </a:rPr>
                  <a:t>物体Ａから見た物体Ｂの相対速度の</a:t>
                </a:r>
                <a14:m>
                  <m:oMath xmlns:m="http://schemas.openxmlformats.org/officeDocument/2006/math">
                    <m:r>
                      <a:rPr lang="en-US" altLang="ja-JP" sz="2400" b="1" i="1" smtClean="0">
                        <a:latin typeface="Cambria Math" panose="02040503050406030204" pitchFamily="18" charset="0"/>
                      </a:rPr>
                      <m:t>𝒙</m:t>
                    </m:r>
                  </m:oMath>
                </a14:m>
                <a:r>
                  <a:rPr lang="ja-JP" altLang="en-US" sz="2400" b="1" dirty="0">
                    <a:ea typeface="HG丸ｺﾞｼｯｸM-PRO" panose="020F0600000000000000" pitchFamily="50" charset="-128"/>
                  </a:rPr>
                  <a:t>成分＝</a:t>
                </a:r>
                <a:endParaRPr lang="en-US" altLang="ja-JP" sz="2400" b="1" dirty="0">
                  <a:ea typeface="HG丸ｺﾞｼｯｸM-PRO" panose="020F0600000000000000" pitchFamily="50" charset="-128"/>
                </a:endParaRPr>
              </a:p>
            </p:txBody>
          </p:sp>
        </mc:Choice>
        <mc:Fallback xmlns="">
          <p:sp>
            <p:nvSpPr>
              <p:cNvPr id="104" name="正方形/長方形 103">
                <a:extLst>
                  <a:ext uri="{FF2B5EF4-FFF2-40B4-BE49-F238E27FC236}">
                    <a16:creationId xmlns:a16="http://schemas.microsoft.com/office/drawing/2014/main" id="{7507D515-2087-44F7-89C7-750DE6BB42FF}"/>
                  </a:ext>
                </a:extLst>
              </p:cNvPr>
              <p:cNvSpPr>
                <a:spLocks noRot="1" noChangeAspect="1" noMove="1" noResize="1" noEditPoints="1" noAdjustHandles="1" noChangeArrowheads="1" noChangeShapeType="1" noTextEdit="1"/>
              </p:cNvSpPr>
              <p:nvPr/>
            </p:nvSpPr>
            <p:spPr>
              <a:xfrm>
                <a:off x="205753" y="4773001"/>
                <a:ext cx="6240811" cy="461665"/>
              </a:xfrm>
              <a:prstGeom prst="rect">
                <a:avLst/>
              </a:prstGeom>
              <a:blipFill>
                <a:blip r:embed="rId9"/>
                <a:stretch>
                  <a:fillRect l="-1563" t="-15789" r="-781" b="-2368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5" name="正方形/長方形 104">
                <a:extLst>
                  <a:ext uri="{FF2B5EF4-FFF2-40B4-BE49-F238E27FC236}">
                    <a16:creationId xmlns:a16="http://schemas.microsoft.com/office/drawing/2014/main" id="{9A9BEEC4-443C-4EEE-9474-F05431E0D876}"/>
                  </a:ext>
                </a:extLst>
              </p:cNvPr>
              <p:cNvSpPr/>
              <p:nvPr/>
            </p:nvSpPr>
            <p:spPr>
              <a:xfrm>
                <a:off x="6337063" y="4585464"/>
                <a:ext cx="3780522"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1" smtClean="0">
                          <a:solidFill>
                            <a:srgbClr val="FF0000"/>
                          </a:solidFill>
                          <a:latin typeface="Cambria Math" panose="02040503050406030204" pitchFamily="18" charset="0"/>
                        </a:rPr>
                        <m:t>𝟎</m:t>
                      </m:r>
                      <m:r>
                        <a:rPr lang="en-US" altLang="ja-JP" sz="4400" b="1" i="1" smtClean="0">
                          <a:solidFill>
                            <a:srgbClr val="FF0000"/>
                          </a:solidFill>
                          <a:latin typeface="Cambria Math" panose="02040503050406030204" pitchFamily="18" charset="0"/>
                        </a:rPr>
                        <m:t>−</m:t>
                      </m:r>
                      <m:sSub>
                        <m:sSubPr>
                          <m:ctrlPr>
                            <a:rPr lang="en-US" altLang="ja-JP" sz="4400" b="1" i="1" smtClean="0">
                              <a:solidFill>
                                <a:srgbClr val="FF0000"/>
                              </a:solidFill>
                              <a:latin typeface="Cambria Math" panose="02040503050406030204" pitchFamily="18" charset="0"/>
                            </a:rPr>
                          </m:ctrlPr>
                        </m:sSubPr>
                        <m:e>
                          <m:r>
                            <a:rPr lang="en-US" altLang="ja-JP" sz="4400" b="1" i="1" smtClean="0">
                              <a:solidFill>
                                <a:srgbClr val="FF0000"/>
                              </a:solidFill>
                              <a:latin typeface="Cambria Math" panose="02040503050406030204" pitchFamily="18" charset="0"/>
                            </a:rPr>
                            <m:t>𝒗</m:t>
                          </m:r>
                        </m:e>
                        <m:sub>
                          <m:r>
                            <a:rPr lang="en-US" altLang="ja-JP" sz="4400" b="1" i="1" smtClean="0">
                              <a:solidFill>
                                <a:srgbClr val="FF0000"/>
                              </a:solidFill>
                              <a:latin typeface="Cambria Math" panose="02040503050406030204" pitchFamily="18" charset="0"/>
                            </a:rPr>
                            <m:t>𝑨</m:t>
                          </m:r>
                        </m:sub>
                      </m:sSub>
                      <m:r>
                        <a:rPr lang="en-US" altLang="ja-JP" sz="4400" b="1" i="1" smtClean="0">
                          <a:solidFill>
                            <a:srgbClr val="FF0000"/>
                          </a:solidFill>
                          <a:latin typeface="Cambria Math" panose="02040503050406030204" pitchFamily="18" charset="0"/>
                        </a:rPr>
                        <m:t>=−</m:t>
                      </m:r>
                      <m:sSub>
                        <m:sSubPr>
                          <m:ctrlPr>
                            <a:rPr lang="en-US" altLang="ja-JP" sz="4400" b="1" i="1">
                              <a:solidFill>
                                <a:srgbClr val="FF0000"/>
                              </a:solidFill>
                              <a:latin typeface="Cambria Math" panose="02040503050406030204" pitchFamily="18" charset="0"/>
                            </a:rPr>
                          </m:ctrlPr>
                        </m:sSubPr>
                        <m:e>
                          <m:r>
                            <a:rPr lang="en-US" altLang="ja-JP" sz="4400" b="1" i="1">
                              <a:solidFill>
                                <a:srgbClr val="FF0000"/>
                              </a:solidFill>
                              <a:latin typeface="Cambria Math" panose="02040503050406030204" pitchFamily="18" charset="0"/>
                            </a:rPr>
                            <m:t>𝒗</m:t>
                          </m:r>
                        </m:e>
                        <m:sub>
                          <m:r>
                            <a:rPr lang="en-US" altLang="ja-JP" sz="4400" b="1" i="1">
                              <a:solidFill>
                                <a:srgbClr val="FF0000"/>
                              </a:solidFill>
                              <a:latin typeface="Cambria Math" panose="02040503050406030204" pitchFamily="18" charset="0"/>
                            </a:rPr>
                            <m:t>𝑨</m:t>
                          </m:r>
                        </m:sub>
                      </m:sSub>
                    </m:oMath>
                  </m:oMathPara>
                </a14:m>
                <a:endParaRPr lang="ja-JP" altLang="en-US" sz="4400" dirty="0">
                  <a:solidFill>
                    <a:srgbClr val="FF0000"/>
                  </a:solidFill>
                  <a:ea typeface="HG丸ｺﾞｼｯｸM-PRO" panose="020F0600000000000000" pitchFamily="50" charset="-128"/>
                </a:endParaRPr>
              </a:p>
            </p:txBody>
          </p:sp>
        </mc:Choice>
        <mc:Fallback xmlns="">
          <p:sp>
            <p:nvSpPr>
              <p:cNvPr id="105" name="正方形/長方形 104">
                <a:extLst>
                  <a:ext uri="{FF2B5EF4-FFF2-40B4-BE49-F238E27FC236}">
                    <a16:creationId xmlns:a16="http://schemas.microsoft.com/office/drawing/2014/main" id="{9A9BEEC4-443C-4EEE-9474-F05431E0D876}"/>
                  </a:ext>
                </a:extLst>
              </p:cNvPr>
              <p:cNvSpPr>
                <a:spLocks noRot="1" noChangeAspect="1" noMove="1" noResize="1" noEditPoints="1" noAdjustHandles="1" noChangeArrowheads="1" noChangeShapeType="1" noTextEdit="1"/>
              </p:cNvSpPr>
              <p:nvPr/>
            </p:nvSpPr>
            <p:spPr>
              <a:xfrm>
                <a:off x="6337063" y="4585464"/>
                <a:ext cx="3780522" cy="769441"/>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7" name="正方形/長方形 106">
                <a:extLst>
                  <a:ext uri="{FF2B5EF4-FFF2-40B4-BE49-F238E27FC236}">
                    <a16:creationId xmlns:a16="http://schemas.microsoft.com/office/drawing/2014/main" id="{003323A2-1422-4C03-B832-8484882EC102}"/>
                  </a:ext>
                </a:extLst>
              </p:cNvPr>
              <p:cNvSpPr/>
              <p:nvPr/>
            </p:nvSpPr>
            <p:spPr>
              <a:xfrm>
                <a:off x="205753" y="5295820"/>
                <a:ext cx="6349815" cy="584775"/>
              </a:xfrm>
              <a:prstGeom prst="rect">
                <a:avLst/>
              </a:prstGeom>
            </p:spPr>
            <p:txBody>
              <a:bodyPr wrap="none">
                <a:spAutoFit/>
              </a:bodyPr>
              <a:lstStyle/>
              <a:p>
                <a:r>
                  <a:rPr lang="ja-JP" altLang="en-US" sz="2400" b="1" dirty="0">
                    <a:ea typeface="HG丸ｺﾞｼｯｸM-PRO" panose="020F0600000000000000" pitchFamily="50" charset="-128"/>
                  </a:rPr>
                  <a:t>物体Ａから見た物体Ｂの相対速度の</a:t>
                </a:r>
                <a14:m>
                  <m:oMath xmlns:m="http://schemas.openxmlformats.org/officeDocument/2006/math">
                    <m:r>
                      <a:rPr lang="en-US" altLang="ja-JP" sz="2400" b="1" i="1" smtClean="0">
                        <a:latin typeface="Cambria Math" panose="02040503050406030204" pitchFamily="18" charset="0"/>
                      </a:rPr>
                      <m:t>𝒚</m:t>
                    </m:r>
                  </m:oMath>
                </a14:m>
                <a:r>
                  <a:rPr lang="ja-JP" altLang="en-US" sz="2400" b="1" dirty="0">
                    <a:ea typeface="HG丸ｺﾞｼｯｸM-PRO" panose="020F0600000000000000" pitchFamily="50" charset="-128"/>
                  </a:rPr>
                  <a:t>成分</a:t>
                </a:r>
                <a:r>
                  <a:rPr lang="ja-JP" altLang="en-US" sz="3200" b="1" dirty="0">
                    <a:ea typeface="HG丸ｺﾞｼｯｸM-PRO" panose="020F0600000000000000" pitchFamily="50" charset="-128"/>
                  </a:rPr>
                  <a:t>＝</a:t>
                </a:r>
                <a:endParaRPr lang="en-US" altLang="ja-JP" sz="3200" b="1" dirty="0">
                  <a:ea typeface="HG丸ｺﾞｼｯｸM-PRO" panose="020F0600000000000000" pitchFamily="50" charset="-128"/>
                </a:endParaRPr>
              </a:p>
            </p:txBody>
          </p:sp>
        </mc:Choice>
        <mc:Fallback xmlns="">
          <p:sp>
            <p:nvSpPr>
              <p:cNvPr id="107" name="正方形/長方形 106">
                <a:extLst>
                  <a:ext uri="{FF2B5EF4-FFF2-40B4-BE49-F238E27FC236}">
                    <a16:creationId xmlns:a16="http://schemas.microsoft.com/office/drawing/2014/main" id="{003323A2-1422-4C03-B832-8484882EC102}"/>
                  </a:ext>
                </a:extLst>
              </p:cNvPr>
              <p:cNvSpPr>
                <a:spLocks noRot="1" noChangeAspect="1" noMove="1" noResize="1" noEditPoints="1" noAdjustHandles="1" noChangeArrowheads="1" noChangeShapeType="1" noTextEdit="1"/>
              </p:cNvSpPr>
              <p:nvPr/>
            </p:nvSpPr>
            <p:spPr>
              <a:xfrm>
                <a:off x="205753" y="5295820"/>
                <a:ext cx="6349815" cy="584775"/>
              </a:xfrm>
              <a:prstGeom prst="rect">
                <a:avLst/>
              </a:prstGeom>
              <a:blipFill>
                <a:blip r:embed="rId11"/>
                <a:stretch>
                  <a:fillRect l="-1537" t="-18750" r="-1825" b="-2812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8" name="正方形/長方形 107">
                <a:extLst>
                  <a:ext uri="{FF2B5EF4-FFF2-40B4-BE49-F238E27FC236}">
                    <a16:creationId xmlns:a16="http://schemas.microsoft.com/office/drawing/2014/main" id="{656964E8-E8E3-46D0-A77F-D81A892F81F0}"/>
                  </a:ext>
                </a:extLst>
              </p:cNvPr>
              <p:cNvSpPr/>
              <p:nvPr/>
            </p:nvSpPr>
            <p:spPr>
              <a:xfrm>
                <a:off x="6323208" y="5244636"/>
                <a:ext cx="4476803"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400" b="1" i="1" smtClean="0">
                              <a:solidFill>
                                <a:srgbClr val="FF0000"/>
                              </a:solidFill>
                              <a:latin typeface="Cambria Math" panose="02040503050406030204" pitchFamily="18" charset="0"/>
                            </a:rPr>
                          </m:ctrlPr>
                        </m:sSubPr>
                        <m:e>
                          <m:r>
                            <a:rPr lang="en-US" altLang="ja-JP" sz="4400" b="1" i="1">
                              <a:solidFill>
                                <a:srgbClr val="FF0000"/>
                              </a:solidFill>
                              <a:latin typeface="Cambria Math" panose="02040503050406030204" pitchFamily="18" charset="0"/>
                            </a:rPr>
                            <m:t>𝒗</m:t>
                          </m:r>
                        </m:e>
                        <m:sub>
                          <m:r>
                            <a:rPr lang="en-US" altLang="ja-JP" sz="4400" b="1" i="1" smtClean="0">
                              <a:solidFill>
                                <a:srgbClr val="FF0000"/>
                              </a:solidFill>
                              <a:latin typeface="Cambria Math" panose="02040503050406030204" pitchFamily="18" charset="0"/>
                            </a:rPr>
                            <m:t>𝑩</m:t>
                          </m:r>
                        </m:sub>
                      </m:sSub>
                      <m:r>
                        <a:rPr lang="en-US" altLang="ja-JP" sz="4400" b="1" i="1" smtClean="0">
                          <a:solidFill>
                            <a:srgbClr val="FF0000"/>
                          </a:solidFill>
                          <a:latin typeface="Cambria Math" panose="02040503050406030204" pitchFamily="18" charset="0"/>
                        </a:rPr>
                        <m:t>−</m:t>
                      </m:r>
                      <m:r>
                        <a:rPr lang="en-US" altLang="ja-JP" sz="4400" b="1" i="1" smtClean="0">
                          <a:solidFill>
                            <a:srgbClr val="FF0000"/>
                          </a:solidFill>
                          <a:latin typeface="Cambria Math" panose="02040503050406030204" pitchFamily="18" charset="0"/>
                        </a:rPr>
                        <m:t>𝒈𝒕</m:t>
                      </m:r>
                      <m:r>
                        <a:rPr lang="en-US" altLang="ja-JP" sz="4400" b="1" i="1" smtClean="0">
                          <a:solidFill>
                            <a:srgbClr val="FF0000"/>
                          </a:solidFill>
                          <a:latin typeface="Cambria Math" panose="02040503050406030204" pitchFamily="18" charset="0"/>
                        </a:rPr>
                        <m:t>−(−</m:t>
                      </m:r>
                      <m:r>
                        <a:rPr lang="en-US" altLang="ja-JP" sz="4400" b="1" i="1" smtClean="0">
                          <a:solidFill>
                            <a:srgbClr val="FF0000"/>
                          </a:solidFill>
                          <a:latin typeface="Cambria Math" panose="02040503050406030204" pitchFamily="18" charset="0"/>
                        </a:rPr>
                        <m:t>𝒈𝒕</m:t>
                      </m:r>
                      <m:r>
                        <a:rPr lang="en-US" altLang="ja-JP" sz="4400" b="1" i="1" smtClean="0">
                          <a:solidFill>
                            <a:srgbClr val="FF0000"/>
                          </a:solidFill>
                          <a:latin typeface="Cambria Math" panose="02040503050406030204" pitchFamily="18" charset="0"/>
                        </a:rPr>
                        <m:t>)</m:t>
                      </m:r>
                    </m:oMath>
                  </m:oMathPara>
                </a14:m>
                <a:endParaRPr lang="ja-JP" altLang="en-US" sz="4400" dirty="0">
                  <a:solidFill>
                    <a:srgbClr val="FF0000"/>
                  </a:solidFill>
                  <a:ea typeface="HG丸ｺﾞｼｯｸM-PRO" panose="020F0600000000000000" pitchFamily="50" charset="-128"/>
                </a:endParaRPr>
              </a:p>
            </p:txBody>
          </p:sp>
        </mc:Choice>
        <mc:Fallback xmlns="">
          <p:sp>
            <p:nvSpPr>
              <p:cNvPr id="108" name="正方形/長方形 107">
                <a:extLst>
                  <a:ext uri="{FF2B5EF4-FFF2-40B4-BE49-F238E27FC236}">
                    <a16:creationId xmlns:a16="http://schemas.microsoft.com/office/drawing/2014/main" id="{656964E8-E8E3-46D0-A77F-D81A892F81F0}"/>
                  </a:ext>
                </a:extLst>
              </p:cNvPr>
              <p:cNvSpPr>
                <a:spLocks noRot="1" noChangeAspect="1" noMove="1" noResize="1" noEditPoints="1" noAdjustHandles="1" noChangeArrowheads="1" noChangeShapeType="1" noTextEdit="1"/>
              </p:cNvSpPr>
              <p:nvPr/>
            </p:nvSpPr>
            <p:spPr>
              <a:xfrm>
                <a:off x="6323208" y="5244636"/>
                <a:ext cx="4476803" cy="769441"/>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9" name="正方形/長方形 108">
                <a:extLst>
                  <a:ext uri="{FF2B5EF4-FFF2-40B4-BE49-F238E27FC236}">
                    <a16:creationId xmlns:a16="http://schemas.microsoft.com/office/drawing/2014/main" id="{5C499F7C-8CC2-4E29-849C-6CE92CD8CD66}"/>
                  </a:ext>
                </a:extLst>
              </p:cNvPr>
              <p:cNvSpPr/>
              <p:nvPr/>
            </p:nvSpPr>
            <p:spPr>
              <a:xfrm>
                <a:off x="10625181" y="5265041"/>
                <a:ext cx="1329145"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rPr>
                        <m:t>=</m:t>
                      </m:r>
                      <m:sSub>
                        <m:sSubPr>
                          <m:ctrlPr>
                            <a:rPr lang="en-US" altLang="ja-JP" sz="3600" b="1" i="1">
                              <a:solidFill>
                                <a:srgbClr val="FF0000"/>
                              </a:solidFill>
                              <a:latin typeface="Cambria Math" panose="02040503050406030204" pitchFamily="18" charset="0"/>
                            </a:rPr>
                          </m:ctrlPr>
                        </m:sSubPr>
                        <m:e>
                          <m:r>
                            <a:rPr lang="en-US" altLang="ja-JP" sz="3600" b="1" i="1">
                              <a:solidFill>
                                <a:srgbClr val="FF0000"/>
                              </a:solidFill>
                              <a:latin typeface="Cambria Math" panose="02040503050406030204" pitchFamily="18" charset="0"/>
                            </a:rPr>
                            <m:t>𝒗</m:t>
                          </m:r>
                        </m:e>
                        <m:sub>
                          <m:r>
                            <a:rPr lang="en-US" altLang="ja-JP" sz="3600" b="1" i="1">
                              <a:solidFill>
                                <a:srgbClr val="FF0000"/>
                              </a:solidFill>
                              <a:latin typeface="Cambria Math" panose="02040503050406030204" pitchFamily="18" charset="0"/>
                            </a:rPr>
                            <m:t>𝑩</m:t>
                          </m:r>
                        </m:sub>
                      </m:sSub>
                    </m:oMath>
                  </m:oMathPara>
                </a14:m>
                <a:endParaRPr lang="ja-JP" altLang="en-US" sz="3600" dirty="0">
                  <a:solidFill>
                    <a:srgbClr val="FF0000"/>
                  </a:solidFill>
                  <a:ea typeface="HG丸ｺﾞｼｯｸM-PRO" panose="020F0600000000000000" pitchFamily="50" charset="-128"/>
                </a:endParaRPr>
              </a:p>
            </p:txBody>
          </p:sp>
        </mc:Choice>
        <mc:Fallback xmlns="">
          <p:sp>
            <p:nvSpPr>
              <p:cNvPr id="109" name="正方形/長方形 108">
                <a:extLst>
                  <a:ext uri="{FF2B5EF4-FFF2-40B4-BE49-F238E27FC236}">
                    <a16:creationId xmlns:a16="http://schemas.microsoft.com/office/drawing/2014/main" id="{5C499F7C-8CC2-4E29-849C-6CE92CD8CD66}"/>
                  </a:ext>
                </a:extLst>
              </p:cNvPr>
              <p:cNvSpPr>
                <a:spLocks noRot="1" noChangeAspect="1" noMove="1" noResize="1" noEditPoints="1" noAdjustHandles="1" noChangeArrowheads="1" noChangeShapeType="1" noTextEdit="1"/>
              </p:cNvSpPr>
              <p:nvPr/>
            </p:nvSpPr>
            <p:spPr>
              <a:xfrm>
                <a:off x="10625181" y="5265041"/>
                <a:ext cx="1329145" cy="646331"/>
              </a:xfrm>
              <a:prstGeom prst="rect">
                <a:avLst/>
              </a:prstGeom>
              <a:blipFill>
                <a:blip r:embed="rId13"/>
                <a:stretch>
                  <a:fillRect/>
                </a:stretch>
              </a:blipFill>
            </p:spPr>
            <p:txBody>
              <a:bodyPr/>
              <a:lstStyle/>
              <a:p>
                <a:r>
                  <a:rPr lang="ja-JP" altLang="en-US">
                    <a:noFill/>
                  </a:rPr>
                  <a:t> </a:t>
                </a:r>
              </a:p>
            </p:txBody>
          </p:sp>
        </mc:Fallback>
      </mc:AlternateContent>
      <p:sp>
        <p:nvSpPr>
          <p:cNvPr id="110" name="正方形/長方形 109">
            <a:extLst>
              <a:ext uri="{FF2B5EF4-FFF2-40B4-BE49-F238E27FC236}">
                <a16:creationId xmlns:a16="http://schemas.microsoft.com/office/drawing/2014/main" id="{1DF8C6C6-18DB-433F-8840-64A2A82F3FCA}"/>
              </a:ext>
            </a:extLst>
          </p:cNvPr>
          <p:cNvSpPr/>
          <p:nvPr/>
        </p:nvSpPr>
        <p:spPr>
          <a:xfrm>
            <a:off x="3718156" y="3193358"/>
            <a:ext cx="3430747" cy="523220"/>
          </a:xfrm>
          <a:prstGeom prst="rect">
            <a:avLst/>
          </a:prstGeom>
        </p:spPr>
        <p:txBody>
          <a:bodyPr wrap="none">
            <a:spAutoFit/>
          </a:bodyPr>
          <a:lstStyle/>
          <a:p>
            <a:r>
              <a:rPr lang="ja-JP" altLang="en-US" sz="2800" b="1" dirty="0">
                <a:solidFill>
                  <a:srgbClr val="FF0000"/>
                </a:solidFill>
                <a:ea typeface="HG丸ｺﾞｼｯｸM-PRO" panose="020F0600000000000000" pitchFamily="50" charset="-128"/>
              </a:rPr>
              <a:t>Ｂの速度－Ａの速度</a:t>
            </a:r>
          </a:p>
        </p:txBody>
      </p:sp>
      <p:sp>
        <p:nvSpPr>
          <p:cNvPr id="23" name="正方形/長方形 22">
            <a:extLst>
              <a:ext uri="{FF2B5EF4-FFF2-40B4-BE49-F238E27FC236}">
                <a16:creationId xmlns:a16="http://schemas.microsoft.com/office/drawing/2014/main" id="{CD7801EB-A834-4FA1-BFA5-5E817636E1C4}"/>
              </a:ext>
            </a:extLst>
          </p:cNvPr>
          <p:cNvSpPr/>
          <p:nvPr/>
        </p:nvSpPr>
        <p:spPr>
          <a:xfrm>
            <a:off x="629466" y="3753925"/>
            <a:ext cx="2276585" cy="369332"/>
          </a:xfrm>
          <a:prstGeom prst="rect">
            <a:avLst/>
          </a:prstGeom>
        </p:spPr>
        <p:txBody>
          <a:bodyPr wrap="none">
            <a:spAutoFit/>
          </a:bodyPr>
          <a:lstStyle/>
          <a:p>
            <a:r>
              <a:rPr lang="ja-JP" altLang="en-US" b="1" dirty="0">
                <a:solidFill>
                  <a:srgbClr val="FF0000"/>
                </a:solidFill>
                <a:ea typeface="HG丸ｺﾞｼｯｸM-PRO" panose="020F0600000000000000" pitchFamily="50" charset="-128"/>
              </a:rPr>
              <a:t>Ａから見たＢの速度</a:t>
            </a:r>
            <a:endParaRPr lang="ja-JP" altLang="en-US" dirty="0"/>
          </a:p>
        </p:txBody>
      </p:sp>
    </p:spTree>
    <p:extLst>
      <p:ext uri="{BB962C8B-B14F-4D97-AF65-F5344CB8AC3E}">
        <p14:creationId xmlns:p14="http://schemas.microsoft.com/office/powerpoint/2010/main" val="243738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25000" fill="hold" grpId="0" nodeType="clickEffect">
                                  <p:stCondLst>
                                    <p:cond delay="0"/>
                                  </p:stCondLst>
                                  <p:childTnLst>
                                    <p:animMotion origin="layout" path="M 0.00027 -0.00023 C 0.05417 -0.00648 0.1 0.02199 0.1474 0.04537 C 0.19063 0.07037 0.22448 0.11042 0.25534 0.15324 " pathEditMode="relative" rAng="0" ptsTypes="AAA">
                                      <p:cBhvr>
                                        <p:cTn id="6" dur="1000" fill="hold"/>
                                        <p:tgtEl>
                                          <p:spTgt spid="67"/>
                                        </p:tgtEl>
                                        <p:attrNameLst>
                                          <p:attrName>ppt_x</p:attrName>
                                          <p:attrName>ppt_y</p:attrName>
                                        </p:attrNameLst>
                                      </p:cBhvr>
                                      <p:rCtr x="12747" y="7616"/>
                                    </p:animMotion>
                                  </p:childTnLst>
                                </p:cTn>
                              </p:par>
                              <p:par>
                                <p:cTn id="7" presetID="42" presetClass="path" presetSubtype="0" decel="50000" fill="hold" grpId="0" nodeType="withEffect">
                                  <p:stCondLst>
                                    <p:cond delay="0"/>
                                  </p:stCondLst>
                                  <p:childTnLst>
                                    <p:animMotion origin="layout" path="M -4.16667E-7 4.07407E-6 L 0.00078 -0.10047 " pathEditMode="relative" rAng="0" ptsTypes="AA">
                                      <p:cBhvr>
                                        <p:cTn id="8" dur="1000" fill="hold"/>
                                        <p:tgtEl>
                                          <p:spTgt spid="86"/>
                                        </p:tgtEl>
                                        <p:attrNameLst>
                                          <p:attrName>ppt_x</p:attrName>
                                          <p:attrName>ppt_y</p:attrName>
                                        </p:attrNameLst>
                                      </p:cBhvr>
                                      <p:rCtr x="39" y="-5023"/>
                                    </p:animMotion>
                                  </p:childTnLst>
                                </p:cTn>
                              </p:par>
                              <p:par>
                                <p:cTn id="9" presetID="22" presetClass="entr" presetSubtype="8" fill="hold" grpId="0" nodeType="with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left)">
                                      <p:cBhvr>
                                        <p:cTn id="11" dur="1000"/>
                                        <p:tgtEl>
                                          <p:spTgt spid="8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03"/>
                                        </p:tgtEl>
                                        <p:attrNameLst>
                                          <p:attrName>style.visibility</p:attrName>
                                        </p:attrNameLst>
                                      </p:cBhvr>
                                      <p:to>
                                        <p:strVal val="visible"/>
                                      </p:to>
                                    </p:set>
                                    <p:animEffect transition="in" filter="wipe(down)">
                                      <p:cBhvr>
                                        <p:cTn id="16" dur="500"/>
                                        <p:tgtEl>
                                          <p:spTgt spid="10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wipe(down)">
                                      <p:cBhvr>
                                        <p:cTn id="26" dur="500"/>
                                        <p:tgtEl>
                                          <p:spTgt spid="1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wipe(down)">
                                      <p:cBhvr>
                                        <p:cTn id="31" dur="500"/>
                                        <p:tgtEl>
                                          <p:spTgt spid="10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5"/>
                                        </p:tgtEl>
                                        <p:attrNameLst>
                                          <p:attrName>style.visibility</p:attrName>
                                        </p:attrNameLst>
                                      </p:cBhvr>
                                      <p:to>
                                        <p:strVal val="visible"/>
                                      </p:to>
                                    </p:set>
                                    <p:animEffect transition="in" filter="wipe(down)">
                                      <p:cBhvr>
                                        <p:cTn id="36" dur="500"/>
                                        <p:tgtEl>
                                          <p:spTgt spid="10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7"/>
                                        </p:tgtEl>
                                        <p:attrNameLst>
                                          <p:attrName>style.visibility</p:attrName>
                                        </p:attrNameLst>
                                      </p:cBhvr>
                                      <p:to>
                                        <p:strVal val="visible"/>
                                      </p:to>
                                    </p:set>
                                    <p:animEffect transition="in" filter="wipe(down)">
                                      <p:cBhvr>
                                        <p:cTn id="41" dur="500"/>
                                        <p:tgtEl>
                                          <p:spTgt spid="10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8"/>
                                        </p:tgtEl>
                                        <p:attrNameLst>
                                          <p:attrName>style.visibility</p:attrName>
                                        </p:attrNameLst>
                                      </p:cBhvr>
                                      <p:to>
                                        <p:strVal val="visible"/>
                                      </p:to>
                                    </p:set>
                                    <p:animEffect transition="in" filter="wipe(down)">
                                      <p:cBhvr>
                                        <p:cTn id="46" dur="500"/>
                                        <p:tgtEl>
                                          <p:spTgt spid="10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9"/>
                                        </p:tgtEl>
                                        <p:attrNameLst>
                                          <p:attrName>style.visibility</p:attrName>
                                        </p:attrNameLst>
                                      </p:cBhvr>
                                      <p:to>
                                        <p:strVal val="visible"/>
                                      </p:to>
                                    </p:set>
                                    <p:animEffect transition="in" filter="wipe(down)">
                                      <p:cBhvr>
                                        <p:cTn id="51"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67" grpId="0" animBg="1"/>
      <p:bldP spid="86" grpId="0" animBg="1"/>
      <p:bldP spid="103" grpId="0"/>
      <p:bldP spid="104" grpId="0"/>
      <p:bldP spid="105" grpId="0"/>
      <p:bldP spid="107" grpId="0"/>
      <p:bldP spid="108" grpId="0"/>
      <p:bldP spid="109" grpId="0"/>
      <p:bldP spid="110" grpId="0"/>
      <p:bldP spid="2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直線矢印コネクタ 67">
            <a:extLst>
              <a:ext uri="{FF2B5EF4-FFF2-40B4-BE49-F238E27FC236}">
                <a16:creationId xmlns:a16="http://schemas.microsoft.com/office/drawing/2014/main" id="{9A7BCC99-8688-44BB-85E7-AC8037F7CA43}"/>
              </a:ext>
            </a:extLst>
          </p:cNvPr>
          <p:cNvCxnSpPr>
            <a:cxnSpLocks/>
          </p:cNvCxnSpPr>
          <p:nvPr/>
        </p:nvCxnSpPr>
        <p:spPr>
          <a:xfrm flipH="1">
            <a:off x="8313964" y="1696091"/>
            <a:ext cx="3065539" cy="0"/>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５．平面内での落体の運動</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a:xfrm>
            <a:off x="4038601" y="6312924"/>
            <a:ext cx="4114800" cy="365125"/>
          </a:xfrm>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55</a:t>
            </a:fld>
            <a:endParaRPr kumimoji="1" lang="ja-JP" altLang="en-US"/>
          </a:p>
        </p:txBody>
      </p:sp>
      <p:cxnSp>
        <p:nvCxnSpPr>
          <p:cNvPr id="47" name="直線矢印コネクタ 46">
            <a:extLst>
              <a:ext uri="{FF2B5EF4-FFF2-40B4-BE49-F238E27FC236}">
                <a16:creationId xmlns:a16="http://schemas.microsoft.com/office/drawing/2014/main" id="{D44AFF8D-A52B-46CF-8461-D7A85DEA8245}"/>
              </a:ext>
            </a:extLst>
          </p:cNvPr>
          <p:cNvCxnSpPr>
            <a:cxnSpLocks/>
          </p:cNvCxnSpPr>
          <p:nvPr/>
        </p:nvCxnSpPr>
        <p:spPr>
          <a:xfrm flipV="1">
            <a:off x="8136440" y="3430711"/>
            <a:ext cx="3570323" cy="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6" name="正方形/長方形 55">
            <a:extLst>
              <a:ext uri="{FF2B5EF4-FFF2-40B4-BE49-F238E27FC236}">
                <a16:creationId xmlns:a16="http://schemas.microsoft.com/office/drawing/2014/main" id="{FFE70EF9-51BF-4E5F-948A-FAFF7EA9A4DD}"/>
              </a:ext>
            </a:extLst>
          </p:cNvPr>
          <p:cNvSpPr/>
          <p:nvPr/>
        </p:nvSpPr>
        <p:spPr>
          <a:xfrm>
            <a:off x="7931946" y="3401556"/>
            <a:ext cx="415498" cy="369332"/>
          </a:xfrm>
          <a:prstGeom prst="rect">
            <a:avLst/>
          </a:prstGeom>
        </p:spPr>
        <p:txBody>
          <a:bodyPr wrap="square">
            <a:spAutoFit/>
          </a:bodyPr>
          <a:lstStyle/>
          <a:p>
            <a:r>
              <a:rPr lang="ja-JP" altLang="en-US" dirty="0">
                <a:solidFill>
                  <a:srgbClr val="000000"/>
                </a:solidFill>
                <a:latin typeface="HG丸ｺﾞｼｯｸM-PRO" panose="020F0600000000000000" pitchFamily="50" charset="-128"/>
                <a:ea typeface="HG丸ｺﾞｼｯｸM-PRO" panose="020F0600000000000000" pitchFamily="50" charset="-128"/>
              </a:rPr>
              <a:t>Ｏ</a:t>
            </a:r>
            <a:endParaRPr lang="ja-JP" altLang="en-US" dirty="0"/>
          </a:p>
        </p:txBody>
      </p:sp>
      <mc:AlternateContent xmlns:mc="http://schemas.openxmlformats.org/markup-compatibility/2006" xmlns:a14="http://schemas.microsoft.com/office/drawing/2010/main">
        <mc:Choice Requires="a14">
          <p:sp>
            <p:nvSpPr>
              <p:cNvPr id="60" name="正方形/長方形 59">
                <a:extLst>
                  <a:ext uri="{FF2B5EF4-FFF2-40B4-BE49-F238E27FC236}">
                    <a16:creationId xmlns:a16="http://schemas.microsoft.com/office/drawing/2014/main" id="{1C36CC12-9A54-4789-A720-53D87D4D1D5E}"/>
                  </a:ext>
                </a:extLst>
              </p:cNvPr>
              <p:cNvSpPr/>
              <p:nvPr/>
            </p:nvSpPr>
            <p:spPr>
              <a:xfrm>
                <a:off x="7948585" y="855799"/>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𝒚</m:t>
                      </m:r>
                    </m:oMath>
                  </m:oMathPara>
                </a14:m>
                <a:endParaRPr lang="ja-JP" altLang="en-US" dirty="0">
                  <a:solidFill>
                    <a:schemeClr val="tx1"/>
                  </a:solidFill>
                </a:endParaRPr>
              </a:p>
            </p:txBody>
          </p:sp>
        </mc:Choice>
        <mc:Fallback xmlns="">
          <p:sp>
            <p:nvSpPr>
              <p:cNvPr id="60" name="正方形/長方形 59">
                <a:extLst>
                  <a:ext uri="{FF2B5EF4-FFF2-40B4-BE49-F238E27FC236}">
                    <a16:creationId xmlns:a16="http://schemas.microsoft.com/office/drawing/2014/main" id="{1C36CC12-9A54-4789-A720-53D87D4D1D5E}"/>
                  </a:ext>
                </a:extLst>
              </p:cNvPr>
              <p:cNvSpPr>
                <a:spLocks noRot="1" noChangeAspect="1" noMove="1" noResize="1" noEditPoints="1" noAdjustHandles="1" noChangeArrowheads="1" noChangeShapeType="1" noTextEdit="1"/>
              </p:cNvSpPr>
              <p:nvPr/>
            </p:nvSpPr>
            <p:spPr>
              <a:xfrm>
                <a:off x="7948585" y="855799"/>
                <a:ext cx="375423" cy="369332"/>
              </a:xfrm>
              <a:prstGeom prst="rect">
                <a:avLst/>
              </a:prstGeom>
              <a:blipFill>
                <a:blip r:embed="rId2"/>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正方形/長方形 62">
                <a:extLst>
                  <a:ext uri="{FF2B5EF4-FFF2-40B4-BE49-F238E27FC236}">
                    <a16:creationId xmlns:a16="http://schemas.microsoft.com/office/drawing/2014/main" id="{02C0740F-97A3-4564-87F0-6EE709F78257}"/>
                  </a:ext>
                </a:extLst>
              </p:cNvPr>
              <p:cNvSpPr/>
              <p:nvPr/>
            </p:nvSpPr>
            <p:spPr>
              <a:xfrm>
                <a:off x="11651578" y="3240069"/>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𝒙</m:t>
                      </m:r>
                    </m:oMath>
                  </m:oMathPara>
                </a14:m>
                <a:endParaRPr lang="ja-JP" altLang="en-US" dirty="0">
                  <a:solidFill>
                    <a:schemeClr val="tx1"/>
                  </a:solidFill>
                </a:endParaRPr>
              </a:p>
            </p:txBody>
          </p:sp>
        </mc:Choice>
        <mc:Fallback xmlns="">
          <p:sp>
            <p:nvSpPr>
              <p:cNvPr id="63" name="正方形/長方形 62">
                <a:extLst>
                  <a:ext uri="{FF2B5EF4-FFF2-40B4-BE49-F238E27FC236}">
                    <a16:creationId xmlns:a16="http://schemas.microsoft.com/office/drawing/2014/main" id="{02C0740F-97A3-4564-87F0-6EE709F78257}"/>
                  </a:ext>
                </a:extLst>
              </p:cNvPr>
              <p:cNvSpPr>
                <a:spLocks noRot="1" noChangeAspect="1" noMove="1" noResize="1" noEditPoints="1" noAdjustHandles="1" noChangeArrowheads="1" noChangeShapeType="1" noTextEdit="1"/>
              </p:cNvSpPr>
              <p:nvPr/>
            </p:nvSpPr>
            <p:spPr>
              <a:xfrm>
                <a:off x="11651578" y="3240069"/>
                <a:ext cx="375423" cy="369332"/>
              </a:xfrm>
              <a:prstGeom prst="rect">
                <a:avLst/>
              </a:prstGeom>
              <a:blipFill>
                <a:blip r:embed="rId3"/>
                <a:stretch>
                  <a:fillRect/>
                </a:stretch>
              </a:blipFill>
            </p:spPr>
            <p:txBody>
              <a:bodyPr/>
              <a:lstStyle/>
              <a:p>
                <a:r>
                  <a:rPr lang="ja-JP" altLang="en-US">
                    <a:noFill/>
                  </a:rPr>
                  <a:t> </a:t>
                </a:r>
              </a:p>
            </p:txBody>
          </p:sp>
        </mc:Fallback>
      </mc:AlternateContent>
      <p:cxnSp>
        <p:nvCxnSpPr>
          <p:cNvPr id="36" name="直線矢印コネクタ 35">
            <a:extLst>
              <a:ext uri="{FF2B5EF4-FFF2-40B4-BE49-F238E27FC236}">
                <a16:creationId xmlns:a16="http://schemas.microsoft.com/office/drawing/2014/main" id="{C7723181-678A-49AF-A473-CE1E5AC429CE}"/>
              </a:ext>
            </a:extLst>
          </p:cNvPr>
          <p:cNvCxnSpPr>
            <a:cxnSpLocks/>
          </p:cNvCxnSpPr>
          <p:nvPr/>
        </p:nvCxnSpPr>
        <p:spPr>
          <a:xfrm flipV="1">
            <a:off x="8266611" y="1085300"/>
            <a:ext cx="0" cy="2392766"/>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49952069-CAE3-44F6-8C15-D0A45DD6C126}"/>
              </a:ext>
            </a:extLst>
          </p:cNvPr>
          <p:cNvCxnSpPr>
            <a:cxnSpLocks/>
          </p:cNvCxnSpPr>
          <p:nvPr/>
        </p:nvCxnSpPr>
        <p:spPr>
          <a:xfrm flipH="1" flipV="1">
            <a:off x="10696330" y="3437503"/>
            <a:ext cx="599672"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正方形/長方形 84">
                <a:extLst>
                  <a:ext uri="{FF2B5EF4-FFF2-40B4-BE49-F238E27FC236}">
                    <a16:creationId xmlns:a16="http://schemas.microsoft.com/office/drawing/2014/main" id="{2977A9DD-C665-492D-9DF9-F41AD6C3AD09}"/>
                  </a:ext>
                </a:extLst>
              </p:cNvPr>
              <p:cNvSpPr/>
              <p:nvPr/>
            </p:nvSpPr>
            <p:spPr>
              <a:xfrm>
                <a:off x="10359255" y="3435652"/>
                <a:ext cx="67031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rgbClr val="FF0000"/>
                          </a:solidFill>
                          <a:latin typeface="Cambria Math" panose="02040503050406030204" pitchFamily="18" charset="0"/>
                        </a:rPr>
                        <m:t>−</m:t>
                      </m:r>
                      <m:sSub>
                        <m:sSubPr>
                          <m:ctrlPr>
                            <a:rPr lang="en-US" altLang="ja-JP" b="1" i="1" smtClean="0">
                              <a:solidFill>
                                <a:srgbClr val="FF0000"/>
                              </a:solidFill>
                              <a:latin typeface="Cambria Math" panose="02040503050406030204" pitchFamily="18" charset="0"/>
                            </a:rPr>
                          </m:ctrlPr>
                        </m:sSubPr>
                        <m:e>
                          <m:r>
                            <a:rPr lang="en-US" altLang="ja-JP" b="1" i="1" smtClean="0">
                              <a:solidFill>
                                <a:srgbClr val="FF0000"/>
                              </a:solidFill>
                              <a:latin typeface="Cambria Math" panose="02040503050406030204" pitchFamily="18" charset="0"/>
                            </a:rPr>
                            <m:t>𝒗</m:t>
                          </m:r>
                        </m:e>
                        <m:sub>
                          <m:r>
                            <a:rPr lang="en-US" altLang="ja-JP" b="1" i="1" smtClean="0">
                              <a:solidFill>
                                <a:srgbClr val="FF0000"/>
                              </a:solidFill>
                              <a:latin typeface="Cambria Math" panose="02040503050406030204" pitchFamily="18" charset="0"/>
                            </a:rPr>
                            <m:t>𝑨</m:t>
                          </m:r>
                        </m:sub>
                      </m:sSub>
                    </m:oMath>
                  </m:oMathPara>
                </a14:m>
                <a:endParaRPr lang="en-US" altLang="ja-JP" b="1" dirty="0">
                  <a:solidFill>
                    <a:srgbClr val="FF0000"/>
                  </a:solidFill>
                </a:endParaRPr>
              </a:p>
            </p:txBody>
          </p:sp>
        </mc:Choice>
        <mc:Fallback xmlns="">
          <p:sp>
            <p:nvSpPr>
              <p:cNvPr id="85" name="正方形/長方形 84">
                <a:extLst>
                  <a:ext uri="{FF2B5EF4-FFF2-40B4-BE49-F238E27FC236}">
                    <a16:creationId xmlns:a16="http://schemas.microsoft.com/office/drawing/2014/main" id="{2977A9DD-C665-492D-9DF9-F41AD6C3AD09}"/>
                  </a:ext>
                </a:extLst>
              </p:cNvPr>
              <p:cNvSpPr>
                <a:spLocks noRot="1" noChangeAspect="1" noMove="1" noResize="1" noEditPoints="1" noAdjustHandles="1" noChangeArrowheads="1" noChangeShapeType="1" noTextEdit="1"/>
              </p:cNvSpPr>
              <p:nvPr/>
            </p:nvSpPr>
            <p:spPr>
              <a:xfrm>
                <a:off x="10359255" y="3435652"/>
                <a:ext cx="670312" cy="369332"/>
              </a:xfrm>
              <a:prstGeom prst="rect">
                <a:avLst/>
              </a:prstGeom>
              <a:blipFill>
                <a:blip r:embed="rId4"/>
                <a:stretch>
                  <a:fillRect/>
                </a:stretch>
              </a:blipFill>
            </p:spPr>
            <p:txBody>
              <a:bodyPr/>
              <a:lstStyle/>
              <a:p>
                <a:r>
                  <a:rPr lang="ja-JP" altLang="en-US">
                    <a:noFill/>
                  </a:rPr>
                  <a:t> </a:t>
                </a:r>
              </a:p>
            </p:txBody>
          </p:sp>
        </mc:Fallback>
      </mc:AlternateContent>
      <p:sp>
        <p:nvSpPr>
          <p:cNvPr id="88" name="正方形/長方形 87">
            <a:extLst>
              <a:ext uri="{FF2B5EF4-FFF2-40B4-BE49-F238E27FC236}">
                <a16:creationId xmlns:a16="http://schemas.microsoft.com/office/drawing/2014/main" id="{5E97E7A5-7ABE-4F0E-BD85-09BCB036557A}"/>
              </a:ext>
            </a:extLst>
          </p:cNvPr>
          <p:cNvSpPr/>
          <p:nvPr/>
        </p:nvSpPr>
        <p:spPr>
          <a:xfrm>
            <a:off x="11169705" y="3512746"/>
            <a:ext cx="415498" cy="369332"/>
          </a:xfrm>
          <a:prstGeom prst="rect">
            <a:avLst/>
          </a:prstGeom>
        </p:spPr>
        <p:txBody>
          <a:bodyPr wrap="square">
            <a:spAutoFit/>
          </a:bodyPr>
          <a:lstStyle/>
          <a:p>
            <a:r>
              <a:rPr lang="en-US" altLang="ja-JP" dirty="0">
                <a:solidFill>
                  <a:srgbClr val="000000"/>
                </a:solidFill>
                <a:latin typeface="HG丸ｺﾞｼｯｸM-PRO" panose="020F0600000000000000" pitchFamily="50" charset="-128"/>
                <a:ea typeface="HG丸ｺﾞｼｯｸM-PRO" panose="020F0600000000000000" pitchFamily="50" charset="-128"/>
              </a:rPr>
              <a:t>Q</a:t>
            </a:r>
          </a:p>
        </p:txBody>
      </p:sp>
      <p:sp>
        <p:nvSpPr>
          <p:cNvPr id="29" name="正方形/長方形 28">
            <a:extLst>
              <a:ext uri="{FF2B5EF4-FFF2-40B4-BE49-F238E27FC236}">
                <a16:creationId xmlns:a16="http://schemas.microsoft.com/office/drawing/2014/main" id="{52412FF5-BE0A-4195-B91A-B3E76EFE4EDE}"/>
              </a:ext>
            </a:extLst>
          </p:cNvPr>
          <p:cNvSpPr/>
          <p:nvPr/>
        </p:nvSpPr>
        <p:spPr>
          <a:xfrm>
            <a:off x="10985359" y="3913437"/>
            <a:ext cx="877163"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物体Ｂ</a:t>
            </a:r>
            <a:endParaRPr lang="ja-JP" altLang="en-US" dirty="0"/>
          </a:p>
        </p:txBody>
      </p:sp>
      <p:sp>
        <p:nvSpPr>
          <p:cNvPr id="64" name="正方形/長方形 63">
            <a:extLst>
              <a:ext uri="{FF2B5EF4-FFF2-40B4-BE49-F238E27FC236}">
                <a16:creationId xmlns:a16="http://schemas.microsoft.com/office/drawing/2014/main" id="{A1FB2D92-1557-4B23-B97A-76E7BB834856}"/>
              </a:ext>
            </a:extLst>
          </p:cNvPr>
          <p:cNvSpPr/>
          <p:nvPr/>
        </p:nvSpPr>
        <p:spPr>
          <a:xfrm>
            <a:off x="7795073" y="1511425"/>
            <a:ext cx="415498" cy="369332"/>
          </a:xfrm>
          <a:prstGeom prst="rect">
            <a:avLst/>
          </a:prstGeom>
        </p:spPr>
        <p:txBody>
          <a:bodyPr wrap="square">
            <a:spAutoFit/>
          </a:bodyPr>
          <a:lstStyle/>
          <a:p>
            <a:r>
              <a:rPr lang="en-US" altLang="ja-JP" dirty="0">
                <a:solidFill>
                  <a:srgbClr val="000000"/>
                </a:solidFill>
                <a:latin typeface="HG丸ｺﾞｼｯｸM-PRO" panose="020F0600000000000000" pitchFamily="50" charset="-128"/>
                <a:ea typeface="HG丸ｺﾞｼｯｸM-PRO" panose="020F0600000000000000" pitchFamily="50" charset="-128"/>
              </a:rPr>
              <a:t>P</a:t>
            </a:r>
            <a:endParaRPr lang="ja-JP" altLang="en-US" dirty="0"/>
          </a:p>
        </p:txBody>
      </p:sp>
      <p:cxnSp>
        <p:nvCxnSpPr>
          <p:cNvPr id="66" name="直線矢印コネクタ 65">
            <a:extLst>
              <a:ext uri="{FF2B5EF4-FFF2-40B4-BE49-F238E27FC236}">
                <a16:creationId xmlns:a16="http://schemas.microsoft.com/office/drawing/2014/main" id="{4E633F38-60E8-4B4C-B6BF-2F8C909DBADC}"/>
              </a:ext>
            </a:extLst>
          </p:cNvPr>
          <p:cNvCxnSpPr>
            <a:cxnSpLocks/>
          </p:cNvCxnSpPr>
          <p:nvPr/>
        </p:nvCxnSpPr>
        <p:spPr>
          <a:xfrm flipV="1">
            <a:off x="11357635" y="1716049"/>
            <a:ext cx="0" cy="1708686"/>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67" name="楕円 66">
            <a:extLst>
              <a:ext uri="{FF2B5EF4-FFF2-40B4-BE49-F238E27FC236}">
                <a16:creationId xmlns:a16="http://schemas.microsoft.com/office/drawing/2014/main" id="{2DF95E40-C6D0-450D-88BB-27DAF7B6F502}"/>
              </a:ext>
            </a:extLst>
          </p:cNvPr>
          <p:cNvSpPr/>
          <p:nvPr/>
        </p:nvSpPr>
        <p:spPr>
          <a:xfrm>
            <a:off x="8204393" y="1648919"/>
            <a:ext cx="120062" cy="120062"/>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楕円 85">
            <a:extLst>
              <a:ext uri="{FF2B5EF4-FFF2-40B4-BE49-F238E27FC236}">
                <a16:creationId xmlns:a16="http://schemas.microsoft.com/office/drawing/2014/main" id="{6AE86EBE-8A02-4C46-99F8-558F0750B684}"/>
              </a:ext>
            </a:extLst>
          </p:cNvPr>
          <p:cNvSpPr/>
          <p:nvPr/>
        </p:nvSpPr>
        <p:spPr>
          <a:xfrm>
            <a:off x="11289754" y="3369330"/>
            <a:ext cx="133698" cy="133698"/>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7" name="直線矢印コネクタ 86">
            <a:extLst>
              <a:ext uri="{FF2B5EF4-FFF2-40B4-BE49-F238E27FC236}">
                <a16:creationId xmlns:a16="http://schemas.microsoft.com/office/drawing/2014/main" id="{B09952D9-55EA-4BF8-BED4-3D5C09C409E0}"/>
              </a:ext>
            </a:extLst>
          </p:cNvPr>
          <p:cNvCxnSpPr>
            <a:cxnSpLocks/>
            <a:stCxn id="86" idx="0"/>
          </p:cNvCxnSpPr>
          <p:nvPr/>
        </p:nvCxnSpPr>
        <p:spPr>
          <a:xfrm flipH="1" flipV="1">
            <a:off x="11353801" y="3009702"/>
            <a:ext cx="2802" cy="3596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正方形/長方形 18">
                <a:extLst>
                  <a:ext uri="{FF2B5EF4-FFF2-40B4-BE49-F238E27FC236}">
                    <a16:creationId xmlns:a16="http://schemas.microsoft.com/office/drawing/2014/main" id="{AB460C4F-584B-4D4F-B17A-509AAE5B0536}"/>
                  </a:ext>
                </a:extLst>
              </p:cNvPr>
              <p:cNvSpPr/>
              <p:nvPr/>
            </p:nvSpPr>
            <p:spPr>
              <a:xfrm>
                <a:off x="11336609" y="2884573"/>
                <a:ext cx="506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b="1" i="1" smtClean="0">
                              <a:solidFill>
                                <a:srgbClr val="FF0000"/>
                              </a:solidFill>
                              <a:latin typeface="Cambria Math" panose="02040503050406030204" pitchFamily="18" charset="0"/>
                            </a:rPr>
                          </m:ctrlPr>
                        </m:sSubPr>
                        <m:e>
                          <m:r>
                            <a:rPr lang="en-US" altLang="ja-JP" b="1" i="1">
                              <a:solidFill>
                                <a:srgbClr val="FF0000"/>
                              </a:solidFill>
                              <a:latin typeface="Cambria Math" panose="02040503050406030204" pitchFamily="18" charset="0"/>
                            </a:rPr>
                            <m:t>𝒗</m:t>
                          </m:r>
                        </m:e>
                        <m:sub>
                          <m:r>
                            <a:rPr lang="en-US" altLang="ja-JP" b="1" i="1" smtClean="0">
                              <a:solidFill>
                                <a:srgbClr val="FF0000"/>
                              </a:solidFill>
                              <a:latin typeface="Cambria Math" panose="02040503050406030204" pitchFamily="18" charset="0"/>
                            </a:rPr>
                            <m:t>𝑩</m:t>
                          </m:r>
                        </m:sub>
                      </m:sSub>
                    </m:oMath>
                  </m:oMathPara>
                </a14:m>
                <a:endParaRPr lang="en-US" altLang="ja-JP" b="1" dirty="0">
                  <a:solidFill>
                    <a:srgbClr val="FF0000"/>
                  </a:solidFill>
                </a:endParaRPr>
              </a:p>
            </p:txBody>
          </p:sp>
        </mc:Choice>
        <mc:Fallback xmlns="">
          <p:sp>
            <p:nvSpPr>
              <p:cNvPr id="19" name="正方形/長方形 18">
                <a:extLst>
                  <a:ext uri="{FF2B5EF4-FFF2-40B4-BE49-F238E27FC236}">
                    <a16:creationId xmlns:a16="http://schemas.microsoft.com/office/drawing/2014/main" id="{AB460C4F-584B-4D4F-B17A-509AAE5B0536}"/>
                  </a:ext>
                </a:extLst>
              </p:cNvPr>
              <p:cNvSpPr>
                <a:spLocks noRot="1" noChangeAspect="1" noMove="1" noResize="1" noEditPoints="1" noAdjustHandles="1" noChangeArrowheads="1" noChangeShapeType="1" noTextEdit="1"/>
              </p:cNvSpPr>
              <p:nvPr/>
            </p:nvSpPr>
            <p:spPr>
              <a:xfrm>
                <a:off x="11336609" y="2884573"/>
                <a:ext cx="506805" cy="369332"/>
              </a:xfrm>
              <a:prstGeom prst="rect">
                <a:avLst/>
              </a:prstGeom>
              <a:blipFill>
                <a:blip r:embed="rId5"/>
                <a:stretch>
                  <a:fillRect/>
                </a:stretch>
              </a:blipFill>
            </p:spPr>
            <p:txBody>
              <a:bodyPr/>
              <a:lstStyle/>
              <a:p>
                <a:r>
                  <a:rPr lang="ja-JP" altLang="en-US">
                    <a:noFill/>
                  </a:rPr>
                  <a:t> </a:t>
                </a:r>
              </a:p>
            </p:txBody>
          </p:sp>
        </mc:Fallback>
      </mc:AlternateContent>
      <p:sp>
        <p:nvSpPr>
          <p:cNvPr id="99" name="正方形/長方形 98">
            <a:extLst>
              <a:ext uri="{FF2B5EF4-FFF2-40B4-BE49-F238E27FC236}">
                <a16:creationId xmlns:a16="http://schemas.microsoft.com/office/drawing/2014/main" id="{880562B3-4DA5-43EB-BA93-DB4B08CB76A3}"/>
              </a:ext>
            </a:extLst>
          </p:cNvPr>
          <p:cNvSpPr/>
          <p:nvPr/>
        </p:nvSpPr>
        <p:spPr>
          <a:xfrm>
            <a:off x="7438566" y="1204093"/>
            <a:ext cx="877163"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物体Ａ</a:t>
            </a:r>
            <a:endParaRPr lang="ja-JP" altLang="en-US" dirty="0"/>
          </a:p>
        </p:txBody>
      </p:sp>
      <mc:AlternateContent xmlns:mc="http://schemas.openxmlformats.org/markup-compatibility/2006" xmlns:a14="http://schemas.microsoft.com/office/drawing/2010/main">
        <mc:Choice Requires="a14">
          <p:sp>
            <p:nvSpPr>
              <p:cNvPr id="100" name="正方形/長方形 99">
                <a:extLst>
                  <a:ext uri="{FF2B5EF4-FFF2-40B4-BE49-F238E27FC236}">
                    <a16:creationId xmlns:a16="http://schemas.microsoft.com/office/drawing/2014/main" id="{5081296C-5D76-4C4F-99C5-DDC210957BF3}"/>
                  </a:ext>
                </a:extLst>
              </p:cNvPr>
              <p:cNvSpPr/>
              <p:nvPr/>
            </p:nvSpPr>
            <p:spPr>
              <a:xfrm>
                <a:off x="256678" y="945148"/>
                <a:ext cx="6693164" cy="646331"/>
              </a:xfrm>
              <a:prstGeom prst="rect">
                <a:avLst/>
              </a:prstGeom>
            </p:spPr>
            <p:txBody>
              <a:bodyPr wrap="square">
                <a:spAutoFit/>
              </a:bodyPr>
              <a:lstStyle/>
              <a:p>
                <a:r>
                  <a:rPr lang="ja-JP" altLang="en-US" dirty="0">
                    <a:ea typeface="HG丸ｺﾞｼｯｸM-PRO" panose="020F0600000000000000" pitchFamily="50" charset="-128"/>
                  </a:rPr>
                  <a:t>（１）時刻</a:t>
                </a:r>
                <a14:m>
                  <m:oMath xmlns:m="http://schemas.openxmlformats.org/officeDocument/2006/math">
                    <m:r>
                      <a:rPr lang="en-US" altLang="ja-JP" b="1" i="1" smtClean="0">
                        <a:solidFill>
                          <a:srgbClr val="FF0000"/>
                        </a:solidFill>
                        <a:latin typeface="Cambria Math" panose="02040503050406030204" pitchFamily="18" charset="0"/>
                      </a:rPr>
                      <m:t>𝒕</m:t>
                    </m:r>
                  </m:oMath>
                </a14:m>
                <a:r>
                  <a:rPr lang="en-US" altLang="ja-JP" dirty="0">
                    <a:ea typeface="HG丸ｺﾞｼｯｸM-PRO" panose="020F0600000000000000" pitchFamily="50" charset="-128"/>
                  </a:rPr>
                  <a:t>[s]</a:t>
                </a:r>
                <a:r>
                  <a:rPr lang="ja-JP" altLang="en-US" dirty="0">
                    <a:ea typeface="HG丸ｺﾞｼｯｸM-PRO" panose="020F0600000000000000" pitchFamily="50" charset="-128"/>
                  </a:rPr>
                  <a:t>での物体Ａに対する物体Ｂの相対速度の</a:t>
                </a:r>
                <a14:m>
                  <m:oMath xmlns:m="http://schemas.openxmlformats.org/officeDocument/2006/math">
                    <m:r>
                      <a:rPr lang="en-US" altLang="ja-JP" b="1" i="1" smtClean="0">
                        <a:solidFill>
                          <a:srgbClr val="FF0000"/>
                        </a:solidFill>
                        <a:latin typeface="Cambria Math" panose="02040503050406030204" pitchFamily="18" charset="0"/>
                      </a:rPr>
                      <m:t>𝒙</m:t>
                    </m:r>
                  </m:oMath>
                </a14:m>
                <a:r>
                  <a:rPr lang="ja-JP" altLang="en-US" dirty="0">
                    <a:ea typeface="HG丸ｺﾞｼｯｸM-PRO" panose="020F0600000000000000" pitchFamily="50" charset="-128"/>
                  </a:rPr>
                  <a:t>成分および</a:t>
                </a:r>
                <a14:m>
                  <m:oMath xmlns:m="http://schemas.openxmlformats.org/officeDocument/2006/math">
                    <m:r>
                      <a:rPr lang="en-US" altLang="ja-JP" b="1" i="1" smtClean="0">
                        <a:solidFill>
                          <a:srgbClr val="FF0000"/>
                        </a:solidFill>
                        <a:latin typeface="Cambria Math" panose="02040503050406030204" pitchFamily="18" charset="0"/>
                      </a:rPr>
                      <m:t>𝒚</m:t>
                    </m:r>
                  </m:oMath>
                </a14:m>
                <a:r>
                  <a:rPr lang="ja-JP" altLang="en-US" dirty="0">
                    <a:ea typeface="HG丸ｺﾞｼｯｸM-PRO" panose="020F0600000000000000" pitchFamily="50" charset="-128"/>
                  </a:rPr>
                  <a:t>成分を答えなさい。</a:t>
                </a:r>
              </a:p>
            </p:txBody>
          </p:sp>
        </mc:Choice>
        <mc:Fallback xmlns="">
          <p:sp>
            <p:nvSpPr>
              <p:cNvPr id="100" name="正方形/長方形 99">
                <a:extLst>
                  <a:ext uri="{FF2B5EF4-FFF2-40B4-BE49-F238E27FC236}">
                    <a16:creationId xmlns:a16="http://schemas.microsoft.com/office/drawing/2014/main" id="{5081296C-5D76-4C4F-99C5-DDC210957BF3}"/>
                  </a:ext>
                </a:extLst>
              </p:cNvPr>
              <p:cNvSpPr>
                <a:spLocks noRot="1" noChangeAspect="1" noMove="1" noResize="1" noEditPoints="1" noAdjustHandles="1" noChangeArrowheads="1" noChangeShapeType="1" noTextEdit="1"/>
              </p:cNvSpPr>
              <p:nvPr/>
            </p:nvSpPr>
            <p:spPr>
              <a:xfrm>
                <a:off x="256678" y="945148"/>
                <a:ext cx="6693164" cy="646331"/>
              </a:xfrm>
              <a:prstGeom prst="rect">
                <a:avLst/>
              </a:prstGeom>
              <a:blipFill>
                <a:blip r:embed="rId6"/>
                <a:stretch>
                  <a:fillRect l="-729" t="-7547" b="-11321"/>
                </a:stretch>
              </a:blipFill>
            </p:spPr>
            <p:txBody>
              <a:bodyPr/>
              <a:lstStyle/>
              <a:p>
                <a:r>
                  <a:rPr lang="ja-JP" altLang="en-US">
                    <a:noFill/>
                  </a:rPr>
                  <a:t> </a:t>
                </a:r>
              </a:p>
            </p:txBody>
          </p:sp>
        </mc:Fallback>
      </mc:AlternateContent>
      <p:sp>
        <p:nvSpPr>
          <p:cNvPr id="104" name="正方形/長方形 103">
            <a:extLst>
              <a:ext uri="{FF2B5EF4-FFF2-40B4-BE49-F238E27FC236}">
                <a16:creationId xmlns:a16="http://schemas.microsoft.com/office/drawing/2014/main" id="{7507D515-2087-44F7-89C7-750DE6BB42FF}"/>
              </a:ext>
            </a:extLst>
          </p:cNvPr>
          <p:cNvSpPr/>
          <p:nvPr/>
        </p:nvSpPr>
        <p:spPr>
          <a:xfrm>
            <a:off x="761613" y="1627078"/>
            <a:ext cx="5526344" cy="369332"/>
          </a:xfrm>
          <a:prstGeom prst="rect">
            <a:avLst/>
          </a:prstGeom>
        </p:spPr>
        <p:txBody>
          <a:bodyPr wrap="square">
            <a:spAutoFit/>
          </a:bodyPr>
          <a:lstStyle/>
          <a:p>
            <a:r>
              <a:rPr lang="ja-JP" altLang="en-US" dirty="0">
                <a:ea typeface="HG丸ｺﾞｼｯｸM-PRO" panose="020F0600000000000000" pitchFamily="50" charset="-128"/>
              </a:rPr>
              <a:t>物体Ａに対する物体Ｂの相対速度の</a:t>
            </a:r>
            <a:endParaRPr lang="en-US" altLang="ja-JP"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105" name="正方形/長方形 104">
                <a:extLst>
                  <a:ext uri="{FF2B5EF4-FFF2-40B4-BE49-F238E27FC236}">
                    <a16:creationId xmlns:a16="http://schemas.microsoft.com/office/drawing/2014/main" id="{9A9BEEC4-443C-4EEE-9474-F05431E0D876}"/>
                  </a:ext>
                </a:extLst>
              </p:cNvPr>
              <p:cNvSpPr/>
              <p:nvPr/>
            </p:nvSpPr>
            <p:spPr>
              <a:xfrm>
                <a:off x="5356972" y="1501144"/>
                <a:ext cx="82901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m:t>
                      </m:r>
                      <m:sSub>
                        <m:sSubPr>
                          <m:ctrlPr>
                            <a:rPr lang="en-US" altLang="ja-JP" sz="2400" b="1" i="1">
                              <a:solidFill>
                                <a:srgbClr val="FF0000"/>
                              </a:solidFill>
                              <a:latin typeface="Cambria Math" panose="02040503050406030204" pitchFamily="18" charset="0"/>
                            </a:rPr>
                          </m:ctrlPr>
                        </m:sSubPr>
                        <m:e>
                          <m:r>
                            <a:rPr lang="en-US" altLang="ja-JP" sz="2400" b="1" i="1">
                              <a:solidFill>
                                <a:srgbClr val="FF0000"/>
                              </a:solidFill>
                              <a:latin typeface="Cambria Math" panose="02040503050406030204" pitchFamily="18" charset="0"/>
                            </a:rPr>
                            <m:t>𝒗</m:t>
                          </m:r>
                        </m:e>
                        <m:sub>
                          <m:r>
                            <a:rPr lang="en-US" altLang="ja-JP" sz="2400" b="1" i="1">
                              <a:solidFill>
                                <a:srgbClr val="FF0000"/>
                              </a:solidFill>
                              <a:latin typeface="Cambria Math" panose="02040503050406030204" pitchFamily="18" charset="0"/>
                            </a:rPr>
                            <m:t>𝑨</m:t>
                          </m:r>
                        </m:sub>
                      </m:sSub>
                    </m:oMath>
                  </m:oMathPara>
                </a14:m>
                <a:endParaRPr lang="ja-JP" altLang="en-US" sz="2400" dirty="0">
                  <a:solidFill>
                    <a:srgbClr val="FF0000"/>
                  </a:solidFill>
                  <a:ea typeface="HG丸ｺﾞｼｯｸM-PRO" panose="020F0600000000000000" pitchFamily="50" charset="-128"/>
                </a:endParaRPr>
              </a:p>
            </p:txBody>
          </p:sp>
        </mc:Choice>
        <mc:Fallback xmlns="">
          <p:sp>
            <p:nvSpPr>
              <p:cNvPr id="105" name="正方形/長方形 104">
                <a:extLst>
                  <a:ext uri="{FF2B5EF4-FFF2-40B4-BE49-F238E27FC236}">
                    <a16:creationId xmlns:a16="http://schemas.microsoft.com/office/drawing/2014/main" id="{9A9BEEC4-443C-4EEE-9474-F05431E0D876}"/>
                  </a:ext>
                </a:extLst>
              </p:cNvPr>
              <p:cNvSpPr>
                <a:spLocks noRot="1" noChangeAspect="1" noMove="1" noResize="1" noEditPoints="1" noAdjustHandles="1" noChangeArrowheads="1" noChangeShapeType="1" noTextEdit="1"/>
              </p:cNvSpPr>
              <p:nvPr/>
            </p:nvSpPr>
            <p:spPr>
              <a:xfrm>
                <a:off x="5356972" y="1501144"/>
                <a:ext cx="829010" cy="461665"/>
              </a:xfrm>
              <a:prstGeom prst="rect">
                <a:avLst/>
              </a:prstGeom>
              <a:blipFill>
                <a:blip r:embed="rId7"/>
                <a:stretch>
                  <a:fillRect b="-26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9" name="正方形/長方形 108">
                <a:extLst>
                  <a:ext uri="{FF2B5EF4-FFF2-40B4-BE49-F238E27FC236}">
                    <a16:creationId xmlns:a16="http://schemas.microsoft.com/office/drawing/2014/main" id="{5C499F7C-8CC2-4E29-849C-6CE92CD8CD66}"/>
                  </a:ext>
                </a:extLst>
              </p:cNvPr>
              <p:cNvSpPr/>
              <p:nvPr/>
            </p:nvSpPr>
            <p:spPr>
              <a:xfrm>
                <a:off x="5465175" y="1825532"/>
                <a:ext cx="61260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a:solidFill>
                                <a:srgbClr val="FF0000"/>
                              </a:solidFill>
                              <a:latin typeface="Cambria Math" panose="02040503050406030204" pitchFamily="18" charset="0"/>
                            </a:rPr>
                          </m:ctrlPr>
                        </m:sSubPr>
                        <m:e>
                          <m:r>
                            <a:rPr lang="en-US" altLang="ja-JP" sz="2400" b="1" i="1">
                              <a:solidFill>
                                <a:srgbClr val="FF0000"/>
                              </a:solidFill>
                              <a:latin typeface="Cambria Math" panose="02040503050406030204" pitchFamily="18" charset="0"/>
                            </a:rPr>
                            <m:t>𝒗</m:t>
                          </m:r>
                        </m:e>
                        <m:sub>
                          <m:r>
                            <a:rPr lang="en-US" altLang="ja-JP" sz="2400" b="1" i="1">
                              <a:solidFill>
                                <a:srgbClr val="FF0000"/>
                              </a:solidFill>
                              <a:latin typeface="Cambria Math" panose="02040503050406030204" pitchFamily="18" charset="0"/>
                            </a:rPr>
                            <m:t>𝑩</m:t>
                          </m:r>
                        </m:sub>
                      </m:sSub>
                    </m:oMath>
                  </m:oMathPara>
                </a14:m>
                <a:endParaRPr lang="ja-JP" altLang="en-US" sz="2400" dirty="0">
                  <a:solidFill>
                    <a:srgbClr val="FF0000"/>
                  </a:solidFill>
                  <a:ea typeface="HG丸ｺﾞｼｯｸM-PRO" panose="020F0600000000000000" pitchFamily="50" charset="-128"/>
                </a:endParaRPr>
              </a:p>
            </p:txBody>
          </p:sp>
        </mc:Choice>
        <mc:Fallback xmlns="">
          <p:sp>
            <p:nvSpPr>
              <p:cNvPr id="109" name="正方形/長方形 108">
                <a:extLst>
                  <a:ext uri="{FF2B5EF4-FFF2-40B4-BE49-F238E27FC236}">
                    <a16:creationId xmlns:a16="http://schemas.microsoft.com/office/drawing/2014/main" id="{5C499F7C-8CC2-4E29-849C-6CE92CD8CD66}"/>
                  </a:ext>
                </a:extLst>
              </p:cNvPr>
              <p:cNvSpPr>
                <a:spLocks noRot="1" noChangeAspect="1" noMove="1" noResize="1" noEditPoints="1" noAdjustHandles="1" noChangeArrowheads="1" noChangeShapeType="1" noTextEdit="1"/>
              </p:cNvSpPr>
              <p:nvPr/>
            </p:nvSpPr>
            <p:spPr>
              <a:xfrm>
                <a:off x="5465175" y="1825532"/>
                <a:ext cx="612604" cy="461665"/>
              </a:xfrm>
              <a:prstGeom prst="rect">
                <a:avLst/>
              </a:prstGeom>
              <a:blipFill>
                <a:blip r:embed="rId8"/>
                <a:stretch>
                  <a:fillRect b="-26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正方形/長方形 1">
                <a:extLst>
                  <a:ext uri="{FF2B5EF4-FFF2-40B4-BE49-F238E27FC236}">
                    <a16:creationId xmlns:a16="http://schemas.microsoft.com/office/drawing/2014/main" id="{EB299448-15A3-4D9D-ABDE-8FA93E5C71DF}"/>
                  </a:ext>
                </a:extLst>
              </p:cNvPr>
              <p:cNvSpPr/>
              <p:nvPr/>
            </p:nvSpPr>
            <p:spPr>
              <a:xfrm>
                <a:off x="4516381" y="1602054"/>
                <a:ext cx="1053432" cy="646331"/>
              </a:xfrm>
              <a:prstGeom prst="rect">
                <a:avLst/>
              </a:prstGeom>
            </p:spPr>
            <p:txBody>
              <a:bodyPr wrap="square">
                <a:spAutoFit/>
              </a:bodyPr>
              <a:lstStyle/>
              <a:p>
                <a14:m>
                  <m:oMath xmlns:m="http://schemas.openxmlformats.org/officeDocument/2006/math">
                    <m:r>
                      <a:rPr lang="en-US" altLang="ja-JP" b="1" i="1">
                        <a:latin typeface="Cambria Math" panose="02040503050406030204" pitchFamily="18" charset="0"/>
                      </a:rPr>
                      <m:t>𝒙</m:t>
                    </m:r>
                  </m:oMath>
                </a14:m>
                <a:r>
                  <a:rPr lang="ja-JP" altLang="en-US" b="1" dirty="0">
                    <a:ea typeface="HG丸ｺﾞｼｯｸM-PRO" panose="020F0600000000000000" pitchFamily="50" charset="-128"/>
                  </a:rPr>
                  <a:t>成分＝</a:t>
                </a:r>
                <a:endParaRPr lang="en-US" altLang="ja-JP" b="1" dirty="0">
                  <a:ea typeface="HG丸ｺﾞｼｯｸM-PRO" panose="020F0600000000000000" pitchFamily="50" charset="-128"/>
                </a:endParaRPr>
              </a:p>
              <a:p>
                <a14:m>
                  <m:oMath xmlns:m="http://schemas.openxmlformats.org/officeDocument/2006/math">
                    <m:r>
                      <a:rPr lang="en-US" altLang="ja-JP" b="1" i="1">
                        <a:latin typeface="Cambria Math" panose="02040503050406030204" pitchFamily="18" charset="0"/>
                      </a:rPr>
                      <m:t>𝒚</m:t>
                    </m:r>
                  </m:oMath>
                </a14:m>
                <a:r>
                  <a:rPr lang="ja-JP" altLang="en-US" b="1" dirty="0">
                    <a:ea typeface="HG丸ｺﾞｼｯｸM-PRO" panose="020F0600000000000000" pitchFamily="50" charset="-128"/>
                  </a:rPr>
                  <a:t>成分＝</a:t>
                </a:r>
                <a:endParaRPr lang="en-US" altLang="ja-JP" b="1" dirty="0">
                  <a:ea typeface="HG丸ｺﾞｼｯｸM-PRO" panose="020F0600000000000000" pitchFamily="50" charset="-128"/>
                </a:endParaRPr>
              </a:p>
            </p:txBody>
          </p:sp>
        </mc:Choice>
        <mc:Fallback xmlns="">
          <p:sp>
            <p:nvSpPr>
              <p:cNvPr id="2" name="正方形/長方形 1">
                <a:extLst>
                  <a:ext uri="{FF2B5EF4-FFF2-40B4-BE49-F238E27FC236}">
                    <a16:creationId xmlns:a16="http://schemas.microsoft.com/office/drawing/2014/main" id="{EB299448-15A3-4D9D-ABDE-8FA93E5C71DF}"/>
                  </a:ext>
                </a:extLst>
              </p:cNvPr>
              <p:cNvSpPr>
                <a:spLocks noRot="1" noChangeAspect="1" noMove="1" noResize="1" noEditPoints="1" noAdjustHandles="1" noChangeArrowheads="1" noChangeShapeType="1" noTextEdit="1"/>
              </p:cNvSpPr>
              <p:nvPr/>
            </p:nvSpPr>
            <p:spPr>
              <a:xfrm>
                <a:off x="4516381" y="1602054"/>
                <a:ext cx="1053432" cy="646331"/>
              </a:xfrm>
              <a:prstGeom prst="rect">
                <a:avLst/>
              </a:prstGeom>
              <a:blipFill>
                <a:blip r:embed="rId9"/>
                <a:stretch>
                  <a:fillRect t="-8491" r="-1734" b="-11321"/>
                </a:stretch>
              </a:blipFill>
            </p:spPr>
            <p:txBody>
              <a:bodyPr/>
              <a:lstStyle/>
              <a:p>
                <a:r>
                  <a:rPr lang="ja-JP" altLang="en-US">
                    <a:noFill/>
                  </a:rPr>
                  <a:t> </a:t>
                </a:r>
              </a:p>
            </p:txBody>
          </p:sp>
        </mc:Fallback>
      </mc:AlternateContent>
      <p:sp>
        <p:nvSpPr>
          <p:cNvPr id="39" name="正方形/長方形 38">
            <a:extLst>
              <a:ext uri="{FF2B5EF4-FFF2-40B4-BE49-F238E27FC236}">
                <a16:creationId xmlns:a16="http://schemas.microsoft.com/office/drawing/2014/main" id="{9DE0F65C-71E0-4BEE-A5A7-D0BC57F2EE23}"/>
              </a:ext>
            </a:extLst>
          </p:cNvPr>
          <p:cNvSpPr/>
          <p:nvPr/>
        </p:nvSpPr>
        <p:spPr>
          <a:xfrm>
            <a:off x="256679" y="2453032"/>
            <a:ext cx="6601322" cy="1015663"/>
          </a:xfrm>
          <a:prstGeom prst="rect">
            <a:avLst/>
          </a:prstGeom>
        </p:spPr>
        <p:txBody>
          <a:bodyPr wrap="square">
            <a:spAutoFit/>
          </a:bodyPr>
          <a:lstStyle/>
          <a:p>
            <a:r>
              <a:rPr lang="ja-JP" altLang="en-US" dirty="0">
                <a:ea typeface="HG丸ｺﾞｼｯｸM-PRO" panose="020F0600000000000000" pitchFamily="50" charset="-128"/>
              </a:rPr>
              <a:t>（２）このとき、物体Ａから見た物体Ｂの運動の軌跡としてふさわしいものを次の選択肢から選び記号で答えなさい。</a:t>
            </a:r>
          </a:p>
          <a:p>
            <a:r>
              <a:rPr lang="ja-JP" altLang="en-US" dirty="0">
                <a:ea typeface="HG丸ｺﾞｼｯｸM-PRO" panose="020F0600000000000000" pitchFamily="50" charset="-128"/>
              </a:rPr>
              <a:t>          </a:t>
            </a:r>
            <a:r>
              <a:rPr lang="ja-JP" altLang="en-US" sz="2400" dirty="0">
                <a:ea typeface="HG丸ｺﾞｼｯｸM-PRO" panose="020F0600000000000000" pitchFamily="50" charset="-128"/>
              </a:rPr>
              <a:t>①放物線　②直線　③双曲線　④円弧</a:t>
            </a:r>
          </a:p>
        </p:txBody>
      </p:sp>
      <p:sp>
        <p:nvSpPr>
          <p:cNvPr id="40" name="正方形/長方形 39">
            <a:extLst>
              <a:ext uri="{FF2B5EF4-FFF2-40B4-BE49-F238E27FC236}">
                <a16:creationId xmlns:a16="http://schemas.microsoft.com/office/drawing/2014/main" id="{584FC241-E35F-4855-8EB5-820312EA3460}"/>
              </a:ext>
            </a:extLst>
          </p:cNvPr>
          <p:cNvSpPr/>
          <p:nvPr/>
        </p:nvSpPr>
        <p:spPr>
          <a:xfrm>
            <a:off x="2209800" y="3018119"/>
            <a:ext cx="1286933" cy="49462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3" name="正方形/長方形 2">
                <a:extLst>
                  <a:ext uri="{FF2B5EF4-FFF2-40B4-BE49-F238E27FC236}">
                    <a16:creationId xmlns:a16="http://schemas.microsoft.com/office/drawing/2014/main" id="{AECB99C3-573F-409F-96FF-ADAEC60CC952}"/>
                  </a:ext>
                </a:extLst>
              </p:cNvPr>
              <p:cNvSpPr/>
              <p:nvPr/>
            </p:nvSpPr>
            <p:spPr>
              <a:xfrm>
                <a:off x="652579" y="3938281"/>
                <a:ext cx="7057133" cy="1200329"/>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（１）より、物体Ａに対する物体Ｂの相対速度は、時間に依存しないから図中の</a:t>
                </a:r>
                <a14:m>
                  <m:oMath xmlns:m="http://schemas.openxmlformats.org/officeDocument/2006/math">
                    <m:r>
                      <a:rPr lang="en-US" altLang="ja-JP" sz="2400" b="1" i="1">
                        <a:solidFill>
                          <a:srgbClr val="FF0000"/>
                        </a:solidFill>
                        <a:latin typeface="Cambria Math" panose="02040503050406030204" pitchFamily="18" charset="0"/>
                      </a:rPr>
                      <m:t>𝑽</m:t>
                    </m:r>
                  </m:oMath>
                </a14:m>
                <a:r>
                  <a:rPr lang="ja-JP" altLang="en-US" sz="2400" dirty="0">
                    <a:solidFill>
                      <a:srgbClr val="FF0000"/>
                    </a:solidFill>
                    <a:ea typeface="HG丸ｺﾞｼｯｸM-PRO" panose="020F0600000000000000" pitchFamily="50" charset="-128"/>
                  </a:rPr>
                  <a:t>の方向に等速直線運動する。</a:t>
                </a:r>
                <a:endParaRPr lang="ja-JP" altLang="en-US" sz="2400" dirty="0">
                  <a:solidFill>
                    <a:srgbClr val="FF0000"/>
                  </a:solidFill>
                </a:endParaRPr>
              </a:p>
            </p:txBody>
          </p:sp>
        </mc:Choice>
        <mc:Fallback xmlns="">
          <p:sp>
            <p:nvSpPr>
              <p:cNvPr id="3" name="正方形/長方形 2">
                <a:extLst>
                  <a:ext uri="{FF2B5EF4-FFF2-40B4-BE49-F238E27FC236}">
                    <a16:creationId xmlns:a16="http://schemas.microsoft.com/office/drawing/2014/main" id="{AECB99C3-573F-409F-96FF-ADAEC60CC952}"/>
                  </a:ext>
                </a:extLst>
              </p:cNvPr>
              <p:cNvSpPr>
                <a:spLocks noRot="1" noChangeAspect="1" noMove="1" noResize="1" noEditPoints="1" noAdjustHandles="1" noChangeArrowheads="1" noChangeShapeType="1" noTextEdit="1"/>
              </p:cNvSpPr>
              <p:nvPr/>
            </p:nvSpPr>
            <p:spPr>
              <a:xfrm>
                <a:off x="652579" y="3938281"/>
                <a:ext cx="7057133" cy="1200329"/>
              </a:xfrm>
              <a:prstGeom prst="rect">
                <a:avLst/>
              </a:prstGeom>
              <a:blipFill>
                <a:blip r:embed="rId10"/>
                <a:stretch>
                  <a:fillRect l="-1295" t="-4061" r="-3282" b="-8629"/>
                </a:stretch>
              </a:blipFill>
            </p:spPr>
            <p:txBody>
              <a:bodyPr/>
              <a:lstStyle/>
              <a:p>
                <a:r>
                  <a:rPr lang="ja-JP" altLang="en-US">
                    <a:noFill/>
                  </a:rPr>
                  <a:t> </a:t>
                </a:r>
              </a:p>
            </p:txBody>
          </p:sp>
        </mc:Fallback>
      </mc:AlternateContent>
      <p:cxnSp>
        <p:nvCxnSpPr>
          <p:cNvPr id="37" name="直線矢印コネクタ 36">
            <a:extLst>
              <a:ext uri="{FF2B5EF4-FFF2-40B4-BE49-F238E27FC236}">
                <a16:creationId xmlns:a16="http://schemas.microsoft.com/office/drawing/2014/main" id="{C6B6CC10-6BEE-4EAF-B722-B272EE3AAE88}"/>
              </a:ext>
            </a:extLst>
          </p:cNvPr>
          <p:cNvCxnSpPr>
            <a:cxnSpLocks/>
          </p:cNvCxnSpPr>
          <p:nvPr/>
        </p:nvCxnSpPr>
        <p:spPr>
          <a:xfrm flipH="1">
            <a:off x="10696330" y="3007734"/>
            <a:ext cx="625176" cy="0"/>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2D7815BB-D104-4223-A74A-AD9FBDDF4B58}"/>
              </a:ext>
            </a:extLst>
          </p:cNvPr>
          <p:cNvCxnSpPr>
            <a:cxnSpLocks/>
          </p:cNvCxnSpPr>
          <p:nvPr/>
        </p:nvCxnSpPr>
        <p:spPr>
          <a:xfrm flipV="1">
            <a:off x="10696330" y="3001822"/>
            <a:ext cx="0" cy="422914"/>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690D9900-CF01-42EA-8B30-6619E50D6FF3}"/>
              </a:ext>
            </a:extLst>
          </p:cNvPr>
          <p:cNvCxnSpPr>
            <a:cxnSpLocks/>
            <a:stCxn id="86" idx="1"/>
          </p:cNvCxnSpPr>
          <p:nvPr/>
        </p:nvCxnSpPr>
        <p:spPr>
          <a:xfrm flipH="1" flipV="1">
            <a:off x="10704612" y="3009702"/>
            <a:ext cx="604722" cy="379208"/>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正方形/長方形 44">
                <a:extLst>
                  <a:ext uri="{FF2B5EF4-FFF2-40B4-BE49-F238E27FC236}">
                    <a16:creationId xmlns:a16="http://schemas.microsoft.com/office/drawing/2014/main" id="{E9A8E46A-74F8-4623-851B-95E3E956389D}"/>
                  </a:ext>
                </a:extLst>
              </p:cNvPr>
              <p:cNvSpPr/>
              <p:nvPr/>
            </p:nvSpPr>
            <p:spPr>
              <a:xfrm>
                <a:off x="10410670" y="2716583"/>
                <a:ext cx="3866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rgbClr val="FF0000"/>
                          </a:solidFill>
                          <a:latin typeface="Cambria Math" panose="02040503050406030204" pitchFamily="18" charset="0"/>
                        </a:rPr>
                        <m:t>𝑽</m:t>
                      </m:r>
                    </m:oMath>
                  </m:oMathPara>
                </a14:m>
                <a:endParaRPr lang="en-US" altLang="ja-JP" b="1" dirty="0">
                  <a:solidFill>
                    <a:srgbClr val="FF0000"/>
                  </a:solidFill>
                </a:endParaRPr>
              </a:p>
            </p:txBody>
          </p:sp>
        </mc:Choice>
        <mc:Fallback xmlns="">
          <p:sp>
            <p:nvSpPr>
              <p:cNvPr id="45" name="正方形/長方形 44">
                <a:extLst>
                  <a:ext uri="{FF2B5EF4-FFF2-40B4-BE49-F238E27FC236}">
                    <a16:creationId xmlns:a16="http://schemas.microsoft.com/office/drawing/2014/main" id="{E9A8E46A-74F8-4623-851B-95E3E956389D}"/>
                  </a:ext>
                </a:extLst>
              </p:cNvPr>
              <p:cNvSpPr>
                <a:spLocks noRot="1" noChangeAspect="1" noMove="1" noResize="1" noEditPoints="1" noAdjustHandles="1" noChangeArrowheads="1" noChangeShapeType="1" noTextEdit="1"/>
              </p:cNvSpPr>
              <p:nvPr/>
            </p:nvSpPr>
            <p:spPr>
              <a:xfrm>
                <a:off x="10410670" y="2716583"/>
                <a:ext cx="386644" cy="369332"/>
              </a:xfrm>
              <a:prstGeom prst="rect">
                <a:avLst/>
              </a:prstGeom>
              <a:blipFill>
                <a:blip r:embed="rId11"/>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4711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down)">
                                      <p:cBhvr>
                                        <p:cTn id="12" dur="500"/>
                                        <p:tgtEl>
                                          <p:spTgt spid="41"/>
                                        </p:tgtEl>
                                      </p:cBhvr>
                                    </p:animEffect>
                                  </p:childTnLst>
                                </p:cTn>
                              </p:par>
                              <p:par>
                                <p:cTn id="13" presetID="22" presetClass="entr" presetSubtype="4"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down)">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down)">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down)">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animBg="1"/>
      <p:bldP spid="3" grpId="0"/>
      <p:bldP spid="4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直線矢印コネクタ 67">
            <a:extLst>
              <a:ext uri="{FF2B5EF4-FFF2-40B4-BE49-F238E27FC236}">
                <a16:creationId xmlns:a16="http://schemas.microsoft.com/office/drawing/2014/main" id="{9A7BCC99-8688-44BB-85E7-AC8037F7CA43}"/>
              </a:ext>
            </a:extLst>
          </p:cNvPr>
          <p:cNvCxnSpPr>
            <a:cxnSpLocks/>
          </p:cNvCxnSpPr>
          <p:nvPr/>
        </p:nvCxnSpPr>
        <p:spPr>
          <a:xfrm flipH="1">
            <a:off x="8313964" y="1696091"/>
            <a:ext cx="3065539" cy="0"/>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84" name="円弧 83">
            <a:extLst>
              <a:ext uri="{FF2B5EF4-FFF2-40B4-BE49-F238E27FC236}">
                <a16:creationId xmlns:a16="http://schemas.microsoft.com/office/drawing/2014/main" id="{E25CF5D1-72BE-4DC8-B228-FD655B065BAD}"/>
              </a:ext>
            </a:extLst>
          </p:cNvPr>
          <p:cNvSpPr/>
          <p:nvPr/>
        </p:nvSpPr>
        <p:spPr>
          <a:xfrm>
            <a:off x="3889242" y="1710073"/>
            <a:ext cx="8785163" cy="7270980"/>
          </a:xfrm>
          <a:prstGeom prst="arc">
            <a:avLst>
              <a:gd name="adj1" fmla="val 16200000"/>
              <a:gd name="adj2" fmla="val 19209581"/>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HG丸ｺﾞｼｯｸM-PRO" panose="020F0600000000000000" pitchFamily="50" charset="-128"/>
            </a:endParaRPr>
          </a:p>
        </p:txBody>
      </p:sp>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５．平面内での落体の運動</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a:xfrm>
            <a:off x="4038601" y="6312924"/>
            <a:ext cx="4114800" cy="365125"/>
          </a:xfrm>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56</a:t>
            </a:fld>
            <a:endParaRPr kumimoji="1" lang="ja-JP" altLang="en-US"/>
          </a:p>
        </p:txBody>
      </p:sp>
      <p:cxnSp>
        <p:nvCxnSpPr>
          <p:cNvPr id="47" name="直線矢印コネクタ 46">
            <a:extLst>
              <a:ext uri="{FF2B5EF4-FFF2-40B4-BE49-F238E27FC236}">
                <a16:creationId xmlns:a16="http://schemas.microsoft.com/office/drawing/2014/main" id="{D44AFF8D-A52B-46CF-8461-D7A85DEA8245}"/>
              </a:ext>
            </a:extLst>
          </p:cNvPr>
          <p:cNvCxnSpPr>
            <a:cxnSpLocks/>
          </p:cNvCxnSpPr>
          <p:nvPr/>
        </p:nvCxnSpPr>
        <p:spPr>
          <a:xfrm flipV="1">
            <a:off x="8136440" y="3430711"/>
            <a:ext cx="3570323" cy="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6" name="正方形/長方形 55">
            <a:extLst>
              <a:ext uri="{FF2B5EF4-FFF2-40B4-BE49-F238E27FC236}">
                <a16:creationId xmlns:a16="http://schemas.microsoft.com/office/drawing/2014/main" id="{FFE70EF9-51BF-4E5F-948A-FAFF7EA9A4DD}"/>
              </a:ext>
            </a:extLst>
          </p:cNvPr>
          <p:cNvSpPr/>
          <p:nvPr/>
        </p:nvSpPr>
        <p:spPr>
          <a:xfrm>
            <a:off x="7931946" y="3401556"/>
            <a:ext cx="415498" cy="369332"/>
          </a:xfrm>
          <a:prstGeom prst="rect">
            <a:avLst/>
          </a:prstGeom>
        </p:spPr>
        <p:txBody>
          <a:bodyPr wrap="square">
            <a:spAutoFit/>
          </a:bodyPr>
          <a:lstStyle/>
          <a:p>
            <a:r>
              <a:rPr lang="ja-JP" altLang="en-US" dirty="0">
                <a:solidFill>
                  <a:srgbClr val="000000"/>
                </a:solidFill>
                <a:latin typeface="HG丸ｺﾞｼｯｸM-PRO" panose="020F0600000000000000" pitchFamily="50" charset="-128"/>
                <a:ea typeface="HG丸ｺﾞｼｯｸM-PRO" panose="020F0600000000000000" pitchFamily="50" charset="-128"/>
              </a:rPr>
              <a:t>Ｏ</a:t>
            </a:r>
            <a:endParaRPr lang="ja-JP" altLang="en-US" dirty="0"/>
          </a:p>
        </p:txBody>
      </p:sp>
      <mc:AlternateContent xmlns:mc="http://schemas.openxmlformats.org/markup-compatibility/2006" xmlns:a14="http://schemas.microsoft.com/office/drawing/2010/main">
        <mc:Choice Requires="a14">
          <p:sp>
            <p:nvSpPr>
              <p:cNvPr id="60" name="正方形/長方形 59">
                <a:extLst>
                  <a:ext uri="{FF2B5EF4-FFF2-40B4-BE49-F238E27FC236}">
                    <a16:creationId xmlns:a16="http://schemas.microsoft.com/office/drawing/2014/main" id="{1C36CC12-9A54-4789-A720-53D87D4D1D5E}"/>
                  </a:ext>
                </a:extLst>
              </p:cNvPr>
              <p:cNvSpPr/>
              <p:nvPr/>
            </p:nvSpPr>
            <p:spPr>
              <a:xfrm>
                <a:off x="7948585" y="855799"/>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𝒚</m:t>
                      </m:r>
                    </m:oMath>
                  </m:oMathPara>
                </a14:m>
                <a:endParaRPr lang="ja-JP" altLang="en-US" dirty="0">
                  <a:solidFill>
                    <a:schemeClr val="tx1"/>
                  </a:solidFill>
                </a:endParaRPr>
              </a:p>
            </p:txBody>
          </p:sp>
        </mc:Choice>
        <mc:Fallback xmlns="">
          <p:sp>
            <p:nvSpPr>
              <p:cNvPr id="60" name="正方形/長方形 59">
                <a:extLst>
                  <a:ext uri="{FF2B5EF4-FFF2-40B4-BE49-F238E27FC236}">
                    <a16:creationId xmlns:a16="http://schemas.microsoft.com/office/drawing/2014/main" id="{1C36CC12-9A54-4789-A720-53D87D4D1D5E}"/>
                  </a:ext>
                </a:extLst>
              </p:cNvPr>
              <p:cNvSpPr>
                <a:spLocks noRot="1" noChangeAspect="1" noMove="1" noResize="1" noEditPoints="1" noAdjustHandles="1" noChangeArrowheads="1" noChangeShapeType="1" noTextEdit="1"/>
              </p:cNvSpPr>
              <p:nvPr/>
            </p:nvSpPr>
            <p:spPr>
              <a:xfrm>
                <a:off x="7948585" y="855799"/>
                <a:ext cx="375423" cy="369332"/>
              </a:xfrm>
              <a:prstGeom prst="rect">
                <a:avLst/>
              </a:prstGeom>
              <a:blipFill>
                <a:blip r:embed="rId2"/>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正方形/長方形 62">
                <a:extLst>
                  <a:ext uri="{FF2B5EF4-FFF2-40B4-BE49-F238E27FC236}">
                    <a16:creationId xmlns:a16="http://schemas.microsoft.com/office/drawing/2014/main" id="{02C0740F-97A3-4564-87F0-6EE709F78257}"/>
                  </a:ext>
                </a:extLst>
              </p:cNvPr>
              <p:cNvSpPr/>
              <p:nvPr/>
            </p:nvSpPr>
            <p:spPr>
              <a:xfrm>
                <a:off x="11651578" y="3240069"/>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𝒙</m:t>
                      </m:r>
                    </m:oMath>
                  </m:oMathPara>
                </a14:m>
                <a:endParaRPr lang="ja-JP" altLang="en-US" dirty="0">
                  <a:solidFill>
                    <a:schemeClr val="tx1"/>
                  </a:solidFill>
                </a:endParaRPr>
              </a:p>
            </p:txBody>
          </p:sp>
        </mc:Choice>
        <mc:Fallback xmlns="">
          <p:sp>
            <p:nvSpPr>
              <p:cNvPr id="63" name="正方形/長方形 62">
                <a:extLst>
                  <a:ext uri="{FF2B5EF4-FFF2-40B4-BE49-F238E27FC236}">
                    <a16:creationId xmlns:a16="http://schemas.microsoft.com/office/drawing/2014/main" id="{02C0740F-97A3-4564-87F0-6EE709F78257}"/>
                  </a:ext>
                </a:extLst>
              </p:cNvPr>
              <p:cNvSpPr>
                <a:spLocks noRot="1" noChangeAspect="1" noMove="1" noResize="1" noEditPoints="1" noAdjustHandles="1" noChangeArrowheads="1" noChangeShapeType="1" noTextEdit="1"/>
              </p:cNvSpPr>
              <p:nvPr/>
            </p:nvSpPr>
            <p:spPr>
              <a:xfrm>
                <a:off x="11651578" y="3240069"/>
                <a:ext cx="375423" cy="369332"/>
              </a:xfrm>
              <a:prstGeom prst="rect">
                <a:avLst/>
              </a:prstGeom>
              <a:blipFill>
                <a:blip r:embed="rId3"/>
                <a:stretch>
                  <a:fillRect/>
                </a:stretch>
              </a:blipFill>
            </p:spPr>
            <p:txBody>
              <a:bodyPr/>
              <a:lstStyle/>
              <a:p>
                <a:r>
                  <a:rPr lang="ja-JP" altLang="en-US">
                    <a:noFill/>
                  </a:rPr>
                  <a:t> </a:t>
                </a:r>
              </a:p>
            </p:txBody>
          </p:sp>
        </mc:Fallback>
      </mc:AlternateContent>
      <p:cxnSp>
        <p:nvCxnSpPr>
          <p:cNvPr id="69" name="直線矢印コネクタ 68">
            <a:extLst>
              <a:ext uri="{FF2B5EF4-FFF2-40B4-BE49-F238E27FC236}">
                <a16:creationId xmlns:a16="http://schemas.microsoft.com/office/drawing/2014/main" id="{076575D7-861D-4794-9B59-DB5350C750F2}"/>
              </a:ext>
            </a:extLst>
          </p:cNvPr>
          <p:cNvCxnSpPr>
            <a:cxnSpLocks/>
          </p:cNvCxnSpPr>
          <p:nvPr/>
        </p:nvCxnSpPr>
        <p:spPr>
          <a:xfrm flipV="1">
            <a:off x="8243532" y="4051009"/>
            <a:ext cx="3133922" cy="1"/>
          </a:xfrm>
          <a:prstGeom prst="straightConnector1">
            <a:avLst/>
          </a:prstGeom>
          <a:ln w="444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正方形/長方形 69">
                <a:extLst>
                  <a:ext uri="{FF2B5EF4-FFF2-40B4-BE49-F238E27FC236}">
                    <a16:creationId xmlns:a16="http://schemas.microsoft.com/office/drawing/2014/main" id="{3B457265-A475-4E84-AFAB-9FA456B739F3}"/>
                  </a:ext>
                </a:extLst>
              </p:cNvPr>
              <p:cNvSpPr/>
              <p:nvPr/>
            </p:nvSpPr>
            <p:spPr>
              <a:xfrm>
                <a:off x="9596332" y="3801700"/>
                <a:ext cx="428322" cy="461665"/>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𝑳</m:t>
                      </m:r>
                    </m:oMath>
                  </m:oMathPara>
                </a14:m>
                <a:endParaRPr lang="ja-JP" altLang="en-US" sz="2400" dirty="0">
                  <a:ea typeface="HG丸ｺﾞｼｯｸM-PRO" panose="020F0600000000000000" pitchFamily="50" charset="-128"/>
                </a:endParaRPr>
              </a:p>
            </p:txBody>
          </p:sp>
        </mc:Choice>
        <mc:Fallback xmlns="">
          <p:sp>
            <p:nvSpPr>
              <p:cNvPr id="70" name="正方形/長方形 69">
                <a:extLst>
                  <a:ext uri="{FF2B5EF4-FFF2-40B4-BE49-F238E27FC236}">
                    <a16:creationId xmlns:a16="http://schemas.microsoft.com/office/drawing/2014/main" id="{3B457265-A475-4E84-AFAB-9FA456B739F3}"/>
                  </a:ext>
                </a:extLst>
              </p:cNvPr>
              <p:cNvSpPr>
                <a:spLocks noRot="1" noChangeAspect="1" noMove="1" noResize="1" noEditPoints="1" noAdjustHandles="1" noChangeArrowheads="1" noChangeShapeType="1" noTextEdit="1"/>
              </p:cNvSpPr>
              <p:nvPr/>
            </p:nvSpPr>
            <p:spPr>
              <a:xfrm>
                <a:off x="9596332" y="3801700"/>
                <a:ext cx="428322" cy="461665"/>
              </a:xfrm>
              <a:prstGeom prst="rect">
                <a:avLst/>
              </a:prstGeom>
              <a:blipFill>
                <a:blip r:embed="rId4"/>
                <a:stretch>
                  <a:fillRect/>
                </a:stretch>
              </a:blipFill>
            </p:spPr>
            <p:txBody>
              <a:bodyPr/>
              <a:lstStyle/>
              <a:p>
                <a:r>
                  <a:rPr lang="ja-JP" altLang="en-US">
                    <a:noFill/>
                  </a:rPr>
                  <a:t> </a:t>
                </a:r>
              </a:p>
            </p:txBody>
          </p:sp>
        </mc:Fallback>
      </mc:AlternateContent>
      <p:cxnSp>
        <p:nvCxnSpPr>
          <p:cNvPr id="36" name="直線矢印コネクタ 35">
            <a:extLst>
              <a:ext uri="{FF2B5EF4-FFF2-40B4-BE49-F238E27FC236}">
                <a16:creationId xmlns:a16="http://schemas.microsoft.com/office/drawing/2014/main" id="{C7723181-678A-49AF-A473-CE1E5AC429CE}"/>
              </a:ext>
            </a:extLst>
          </p:cNvPr>
          <p:cNvCxnSpPr>
            <a:cxnSpLocks/>
          </p:cNvCxnSpPr>
          <p:nvPr/>
        </p:nvCxnSpPr>
        <p:spPr>
          <a:xfrm flipV="1">
            <a:off x="8266611" y="1085300"/>
            <a:ext cx="0" cy="2392766"/>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49952069-CAE3-44F6-8C15-D0A45DD6C126}"/>
              </a:ext>
            </a:extLst>
          </p:cNvPr>
          <p:cNvCxnSpPr>
            <a:cxnSpLocks/>
          </p:cNvCxnSpPr>
          <p:nvPr/>
        </p:nvCxnSpPr>
        <p:spPr>
          <a:xfrm flipV="1">
            <a:off x="8325257" y="1709927"/>
            <a:ext cx="578058"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正方形/長方形 84">
                <a:extLst>
                  <a:ext uri="{FF2B5EF4-FFF2-40B4-BE49-F238E27FC236}">
                    <a16:creationId xmlns:a16="http://schemas.microsoft.com/office/drawing/2014/main" id="{2977A9DD-C665-492D-9DF9-F41AD6C3AD09}"/>
                  </a:ext>
                </a:extLst>
              </p:cNvPr>
              <p:cNvSpPr/>
              <p:nvPr/>
            </p:nvSpPr>
            <p:spPr>
              <a:xfrm>
                <a:off x="8662354" y="1278444"/>
                <a:ext cx="4971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b="1" i="1" smtClean="0">
                              <a:solidFill>
                                <a:srgbClr val="FF0000"/>
                              </a:solidFill>
                              <a:latin typeface="Cambria Math" panose="02040503050406030204" pitchFamily="18" charset="0"/>
                            </a:rPr>
                          </m:ctrlPr>
                        </m:sSubPr>
                        <m:e>
                          <m:r>
                            <a:rPr lang="en-US" altLang="ja-JP" b="1" i="1" smtClean="0">
                              <a:solidFill>
                                <a:srgbClr val="FF0000"/>
                              </a:solidFill>
                              <a:latin typeface="Cambria Math" panose="02040503050406030204" pitchFamily="18" charset="0"/>
                            </a:rPr>
                            <m:t>𝒗</m:t>
                          </m:r>
                        </m:e>
                        <m:sub>
                          <m:r>
                            <a:rPr lang="en-US" altLang="ja-JP" b="1" i="1" smtClean="0">
                              <a:solidFill>
                                <a:srgbClr val="FF0000"/>
                              </a:solidFill>
                              <a:latin typeface="Cambria Math" panose="02040503050406030204" pitchFamily="18" charset="0"/>
                            </a:rPr>
                            <m:t>𝑨</m:t>
                          </m:r>
                        </m:sub>
                      </m:sSub>
                    </m:oMath>
                  </m:oMathPara>
                </a14:m>
                <a:endParaRPr lang="en-US" altLang="ja-JP" b="1" dirty="0">
                  <a:solidFill>
                    <a:srgbClr val="FF0000"/>
                  </a:solidFill>
                </a:endParaRPr>
              </a:p>
            </p:txBody>
          </p:sp>
        </mc:Choice>
        <mc:Fallback xmlns="">
          <p:sp>
            <p:nvSpPr>
              <p:cNvPr id="85" name="正方形/長方形 84">
                <a:extLst>
                  <a:ext uri="{FF2B5EF4-FFF2-40B4-BE49-F238E27FC236}">
                    <a16:creationId xmlns:a16="http://schemas.microsoft.com/office/drawing/2014/main" id="{2977A9DD-C665-492D-9DF9-F41AD6C3AD09}"/>
                  </a:ext>
                </a:extLst>
              </p:cNvPr>
              <p:cNvSpPr>
                <a:spLocks noRot="1" noChangeAspect="1" noMove="1" noResize="1" noEditPoints="1" noAdjustHandles="1" noChangeArrowheads="1" noChangeShapeType="1" noTextEdit="1"/>
              </p:cNvSpPr>
              <p:nvPr/>
            </p:nvSpPr>
            <p:spPr>
              <a:xfrm>
                <a:off x="8662354" y="1278444"/>
                <a:ext cx="497187" cy="369332"/>
              </a:xfrm>
              <a:prstGeom prst="rect">
                <a:avLst/>
              </a:prstGeom>
              <a:blipFill>
                <a:blip r:embed="rId5"/>
                <a:stretch>
                  <a:fillRect/>
                </a:stretch>
              </a:blipFill>
            </p:spPr>
            <p:txBody>
              <a:bodyPr/>
              <a:lstStyle/>
              <a:p>
                <a:r>
                  <a:rPr lang="ja-JP" altLang="en-US">
                    <a:noFill/>
                  </a:rPr>
                  <a:t> </a:t>
                </a:r>
              </a:p>
            </p:txBody>
          </p:sp>
        </mc:Fallback>
      </mc:AlternateContent>
      <p:sp>
        <p:nvSpPr>
          <p:cNvPr id="88" name="正方形/長方形 87">
            <a:extLst>
              <a:ext uri="{FF2B5EF4-FFF2-40B4-BE49-F238E27FC236}">
                <a16:creationId xmlns:a16="http://schemas.microsoft.com/office/drawing/2014/main" id="{5E97E7A5-7ABE-4F0E-BD85-09BCB036557A}"/>
              </a:ext>
            </a:extLst>
          </p:cNvPr>
          <p:cNvSpPr/>
          <p:nvPr/>
        </p:nvSpPr>
        <p:spPr>
          <a:xfrm>
            <a:off x="11169705" y="3512746"/>
            <a:ext cx="415498" cy="369332"/>
          </a:xfrm>
          <a:prstGeom prst="rect">
            <a:avLst/>
          </a:prstGeom>
        </p:spPr>
        <p:txBody>
          <a:bodyPr wrap="square">
            <a:spAutoFit/>
          </a:bodyPr>
          <a:lstStyle/>
          <a:p>
            <a:r>
              <a:rPr lang="en-US" altLang="ja-JP" dirty="0">
                <a:solidFill>
                  <a:srgbClr val="000000"/>
                </a:solidFill>
                <a:latin typeface="HG丸ｺﾞｼｯｸM-PRO" panose="020F0600000000000000" pitchFamily="50" charset="-128"/>
                <a:ea typeface="HG丸ｺﾞｼｯｸM-PRO" panose="020F0600000000000000" pitchFamily="50" charset="-128"/>
              </a:rPr>
              <a:t>Q</a:t>
            </a:r>
          </a:p>
        </p:txBody>
      </p:sp>
      <p:sp>
        <p:nvSpPr>
          <p:cNvPr id="29" name="正方形/長方形 28">
            <a:extLst>
              <a:ext uri="{FF2B5EF4-FFF2-40B4-BE49-F238E27FC236}">
                <a16:creationId xmlns:a16="http://schemas.microsoft.com/office/drawing/2014/main" id="{52412FF5-BE0A-4195-B91A-B3E76EFE4EDE}"/>
              </a:ext>
            </a:extLst>
          </p:cNvPr>
          <p:cNvSpPr/>
          <p:nvPr/>
        </p:nvSpPr>
        <p:spPr>
          <a:xfrm>
            <a:off x="10468927" y="3051328"/>
            <a:ext cx="877163"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物体Ｂ</a:t>
            </a:r>
            <a:endParaRPr lang="ja-JP" altLang="en-US" dirty="0"/>
          </a:p>
        </p:txBody>
      </p:sp>
      <p:sp>
        <p:nvSpPr>
          <p:cNvPr id="64" name="正方形/長方形 63">
            <a:extLst>
              <a:ext uri="{FF2B5EF4-FFF2-40B4-BE49-F238E27FC236}">
                <a16:creationId xmlns:a16="http://schemas.microsoft.com/office/drawing/2014/main" id="{A1FB2D92-1557-4B23-B97A-76E7BB834856}"/>
              </a:ext>
            </a:extLst>
          </p:cNvPr>
          <p:cNvSpPr/>
          <p:nvPr/>
        </p:nvSpPr>
        <p:spPr>
          <a:xfrm>
            <a:off x="7795073" y="1511425"/>
            <a:ext cx="415498" cy="369332"/>
          </a:xfrm>
          <a:prstGeom prst="rect">
            <a:avLst/>
          </a:prstGeom>
        </p:spPr>
        <p:txBody>
          <a:bodyPr wrap="square">
            <a:spAutoFit/>
          </a:bodyPr>
          <a:lstStyle/>
          <a:p>
            <a:r>
              <a:rPr lang="en-US" altLang="ja-JP" dirty="0">
                <a:solidFill>
                  <a:srgbClr val="000000"/>
                </a:solidFill>
                <a:latin typeface="HG丸ｺﾞｼｯｸM-PRO" panose="020F0600000000000000" pitchFamily="50" charset="-128"/>
                <a:ea typeface="HG丸ｺﾞｼｯｸM-PRO" panose="020F0600000000000000" pitchFamily="50" charset="-128"/>
              </a:rPr>
              <a:t>P</a:t>
            </a:r>
            <a:endParaRPr lang="ja-JP" altLang="en-US" dirty="0"/>
          </a:p>
        </p:txBody>
      </p:sp>
      <p:cxnSp>
        <p:nvCxnSpPr>
          <p:cNvPr id="66" name="直線矢印コネクタ 65">
            <a:extLst>
              <a:ext uri="{FF2B5EF4-FFF2-40B4-BE49-F238E27FC236}">
                <a16:creationId xmlns:a16="http://schemas.microsoft.com/office/drawing/2014/main" id="{4E633F38-60E8-4B4C-B6BF-2F8C909DBADC}"/>
              </a:ext>
            </a:extLst>
          </p:cNvPr>
          <p:cNvCxnSpPr>
            <a:cxnSpLocks/>
          </p:cNvCxnSpPr>
          <p:nvPr/>
        </p:nvCxnSpPr>
        <p:spPr>
          <a:xfrm flipV="1">
            <a:off x="11357635" y="1716049"/>
            <a:ext cx="0" cy="1708686"/>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67" name="楕円 66">
            <a:extLst>
              <a:ext uri="{FF2B5EF4-FFF2-40B4-BE49-F238E27FC236}">
                <a16:creationId xmlns:a16="http://schemas.microsoft.com/office/drawing/2014/main" id="{2DF95E40-C6D0-450D-88BB-27DAF7B6F502}"/>
              </a:ext>
            </a:extLst>
          </p:cNvPr>
          <p:cNvSpPr/>
          <p:nvPr/>
        </p:nvSpPr>
        <p:spPr>
          <a:xfrm>
            <a:off x="8204393" y="1648919"/>
            <a:ext cx="120062" cy="120062"/>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楕円 85">
            <a:extLst>
              <a:ext uri="{FF2B5EF4-FFF2-40B4-BE49-F238E27FC236}">
                <a16:creationId xmlns:a16="http://schemas.microsoft.com/office/drawing/2014/main" id="{6AE86EBE-8A02-4C46-99F8-558F0750B684}"/>
              </a:ext>
            </a:extLst>
          </p:cNvPr>
          <p:cNvSpPr/>
          <p:nvPr/>
        </p:nvSpPr>
        <p:spPr>
          <a:xfrm>
            <a:off x="11289754" y="3369330"/>
            <a:ext cx="133698" cy="133698"/>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7" name="直線矢印コネクタ 86">
            <a:extLst>
              <a:ext uri="{FF2B5EF4-FFF2-40B4-BE49-F238E27FC236}">
                <a16:creationId xmlns:a16="http://schemas.microsoft.com/office/drawing/2014/main" id="{B09952D9-55EA-4BF8-BED4-3D5C09C409E0}"/>
              </a:ext>
            </a:extLst>
          </p:cNvPr>
          <p:cNvCxnSpPr>
            <a:cxnSpLocks/>
          </p:cNvCxnSpPr>
          <p:nvPr/>
        </p:nvCxnSpPr>
        <p:spPr>
          <a:xfrm flipV="1">
            <a:off x="11356603" y="3027022"/>
            <a:ext cx="0" cy="34230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正方形/長方形 18">
                <a:extLst>
                  <a:ext uri="{FF2B5EF4-FFF2-40B4-BE49-F238E27FC236}">
                    <a16:creationId xmlns:a16="http://schemas.microsoft.com/office/drawing/2014/main" id="{AB460C4F-584B-4D4F-B17A-509AAE5B0536}"/>
                  </a:ext>
                </a:extLst>
              </p:cNvPr>
              <p:cNvSpPr/>
              <p:nvPr/>
            </p:nvSpPr>
            <p:spPr>
              <a:xfrm>
                <a:off x="10898060" y="2744947"/>
                <a:ext cx="506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b="1" i="1" smtClean="0">
                              <a:solidFill>
                                <a:srgbClr val="FF0000"/>
                              </a:solidFill>
                              <a:latin typeface="Cambria Math" panose="02040503050406030204" pitchFamily="18" charset="0"/>
                            </a:rPr>
                          </m:ctrlPr>
                        </m:sSubPr>
                        <m:e>
                          <m:r>
                            <a:rPr lang="en-US" altLang="ja-JP" b="1" i="1">
                              <a:solidFill>
                                <a:srgbClr val="FF0000"/>
                              </a:solidFill>
                              <a:latin typeface="Cambria Math" panose="02040503050406030204" pitchFamily="18" charset="0"/>
                            </a:rPr>
                            <m:t>𝒗</m:t>
                          </m:r>
                        </m:e>
                        <m:sub>
                          <m:r>
                            <a:rPr lang="en-US" altLang="ja-JP" b="1" i="1" smtClean="0">
                              <a:solidFill>
                                <a:srgbClr val="FF0000"/>
                              </a:solidFill>
                              <a:latin typeface="Cambria Math" panose="02040503050406030204" pitchFamily="18" charset="0"/>
                            </a:rPr>
                            <m:t>𝑩</m:t>
                          </m:r>
                        </m:sub>
                      </m:sSub>
                    </m:oMath>
                  </m:oMathPara>
                </a14:m>
                <a:endParaRPr lang="en-US" altLang="ja-JP" b="1" dirty="0">
                  <a:solidFill>
                    <a:srgbClr val="FF0000"/>
                  </a:solidFill>
                </a:endParaRPr>
              </a:p>
            </p:txBody>
          </p:sp>
        </mc:Choice>
        <mc:Fallback xmlns="">
          <p:sp>
            <p:nvSpPr>
              <p:cNvPr id="19" name="正方形/長方形 18">
                <a:extLst>
                  <a:ext uri="{FF2B5EF4-FFF2-40B4-BE49-F238E27FC236}">
                    <a16:creationId xmlns:a16="http://schemas.microsoft.com/office/drawing/2014/main" id="{AB460C4F-584B-4D4F-B17A-509AAE5B0536}"/>
                  </a:ext>
                </a:extLst>
              </p:cNvPr>
              <p:cNvSpPr>
                <a:spLocks noRot="1" noChangeAspect="1" noMove="1" noResize="1" noEditPoints="1" noAdjustHandles="1" noChangeArrowheads="1" noChangeShapeType="1" noTextEdit="1"/>
              </p:cNvSpPr>
              <p:nvPr/>
            </p:nvSpPr>
            <p:spPr>
              <a:xfrm>
                <a:off x="10898060" y="2744947"/>
                <a:ext cx="506805" cy="369332"/>
              </a:xfrm>
              <a:prstGeom prst="rect">
                <a:avLst/>
              </a:prstGeom>
              <a:blipFill>
                <a:blip r:embed="rId6"/>
                <a:stretch>
                  <a:fillRect/>
                </a:stretch>
              </a:blipFill>
            </p:spPr>
            <p:txBody>
              <a:bodyPr/>
              <a:lstStyle/>
              <a:p>
                <a:r>
                  <a:rPr lang="ja-JP" altLang="en-US">
                    <a:noFill/>
                  </a:rPr>
                  <a:t> </a:t>
                </a:r>
              </a:p>
            </p:txBody>
          </p:sp>
        </mc:Fallback>
      </mc:AlternateContent>
      <p:cxnSp>
        <p:nvCxnSpPr>
          <p:cNvPr id="90" name="直線矢印コネクタ 89">
            <a:extLst>
              <a:ext uri="{FF2B5EF4-FFF2-40B4-BE49-F238E27FC236}">
                <a16:creationId xmlns:a16="http://schemas.microsoft.com/office/drawing/2014/main" id="{C5B198FD-B49A-4666-8B67-1DC5EBE5E21E}"/>
              </a:ext>
            </a:extLst>
          </p:cNvPr>
          <p:cNvCxnSpPr>
            <a:cxnSpLocks/>
          </p:cNvCxnSpPr>
          <p:nvPr/>
        </p:nvCxnSpPr>
        <p:spPr>
          <a:xfrm flipV="1">
            <a:off x="7652320" y="1696092"/>
            <a:ext cx="0" cy="1740087"/>
          </a:xfrm>
          <a:prstGeom prst="straightConnector1">
            <a:avLst/>
          </a:prstGeom>
          <a:ln w="444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正方形/長方形 97">
                <a:extLst>
                  <a:ext uri="{FF2B5EF4-FFF2-40B4-BE49-F238E27FC236}">
                    <a16:creationId xmlns:a16="http://schemas.microsoft.com/office/drawing/2014/main" id="{64E77E13-35DF-48A8-9631-BC283B917A2E}"/>
                  </a:ext>
                </a:extLst>
              </p:cNvPr>
              <p:cNvSpPr/>
              <p:nvPr/>
            </p:nvSpPr>
            <p:spPr>
              <a:xfrm>
                <a:off x="7439745" y="2284265"/>
                <a:ext cx="495649" cy="461665"/>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𝑯</m:t>
                      </m:r>
                    </m:oMath>
                  </m:oMathPara>
                </a14:m>
                <a:endParaRPr lang="ja-JP" altLang="en-US" sz="2400" dirty="0">
                  <a:ea typeface="HG丸ｺﾞｼｯｸM-PRO" panose="020F0600000000000000" pitchFamily="50" charset="-128"/>
                </a:endParaRPr>
              </a:p>
            </p:txBody>
          </p:sp>
        </mc:Choice>
        <mc:Fallback xmlns="">
          <p:sp>
            <p:nvSpPr>
              <p:cNvPr id="98" name="正方形/長方形 97">
                <a:extLst>
                  <a:ext uri="{FF2B5EF4-FFF2-40B4-BE49-F238E27FC236}">
                    <a16:creationId xmlns:a16="http://schemas.microsoft.com/office/drawing/2014/main" id="{64E77E13-35DF-48A8-9631-BC283B917A2E}"/>
                  </a:ext>
                </a:extLst>
              </p:cNvPr>
              <p:cNvSpPr>
                <a:spLocks noRot="1" noChangeAspect="1" noMove="1" noResize="1" noEditPoints="1" noAdjustHandles="1" noChangeArrowheads="1" noChangeShapeType="1" noTextEdit="1"/>
              </p:cNvSpPr>
              <p:nvPr/>
            </p:nvSpPr>
            <p:spPr>
              <a:xfrm>
                <a:off x="7439745" y="2284265"/>
                <a:ext cx="495649" cy="461665"/>
              </a:xfrm>
              <a:prstGeom prst="rect">
                <a:avLst/>
              </a:prstGeom>
              <a:blipFill>
                <a:blip r:embed="rId7"/>
                <a:stretch>
                  <a:fillRect/>
                </a:stretch>
              </a:blipFill>
            </p:spPr>
            <p:txBody>
              <a:bodyPr/>
              <a:lstStyle/>
              <a:p>
                <a:r>
                  <a:rPr lang="ja-JP" altLang="en-US">
                    <a:noFill/>
                  </a:rPr>
                  <a:t> </a:t>
                </a:r>
              </a:p>
            </p:txBody>
          </p:sp>
        </mc:Fallback>
      </mc:AlternateContent>
      <p:sp>
        <p:nvSpPr>
          <p:cNvPr id="99" name="正方形/長方形 98">
            <a:extLst>
              <a:ext uri="{FF2B5EF4-FFF2-40B4-BE49-F238E27FC236}">
                <a16:creationId xmlns:a16="http://schemas.microsoft.com/office/drawing/2014/main" id="{880562B3-4DA5-43EB-BA93-DB4B08CB76A3}"/>
              </a:ext>
            </a:extLst>
          </p:cNvPr>
          <p:cNvSpPr/>
          <p:nvPr/>
        </p:nvSpPr>
        <p:spPr>
          <a:xfrm>
            <a:off x="7438566" y="1204093"/>
            <a:ext cx="877163"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物体Ａ</a:t>
            </a:r>
            <a:endParaRPr lang="ja-JP" altLang="en-US" dirty="0"/>
          </a:p>
        </p:txBody>
      </p:sp>
      <p:cxnSp>
        <p:nvCxnSpPr>
          <p:cNvPr id="42" name="直線矢印コネクタ 41">
            <a:extLst>
              <a:ext uri="{FF2B5EF4-FFF2-40B4-BE49-F238E27FC236}">
                <a16:creationId xmlns:a16="http://schemas.microsoft.com/office/drawing/2014/main" id="{8632A26B-57EF-4978-AFCF-52C3E254FC50}"/>
              </a:ext>
            </a:extLst>
          </p:cNvPr>
          <p:cNvCxnSpPr>
            <a:cxnSpLocks/>
          </p:cNvCxnSpPr>
          <p:nvPr/>
        </p:nvCxnSpPr>
        <p:spPr>
          <a:xfrm flipV="1">
            <a:off x="11544739" y="1713177"/>
            <a:ext cx="1" cy="1004822"/>
          </a:xfrm>
          <a:prstGeom prst="straightConnector1">
            <a:avLst/>
          </a:prstGeom>
          <a:ln w="12700">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198E76D1-E5D9-4E53-A71F-947A3B34BB03}"/>
              </a:ext>
            </a:extLst>
          </p:cNvPr>
          <p:cNvCxnSpPr>
            <a:cxnSpLocks/>
          </p:cNvCxnSpPr>
          <p:nvPr/>
        </p:nvCxnSpPr>
        <p:spPr>
          <a:xfrm flipV="1">
            <a:off x="11542784" y="2759792"/>
            <a:ext cx="1" cy="637578"/>
          </a:xfrm>
          <a:prstGeom prst="straightConnector1">
            <a:avLst/>
          </a:prstGeom>
          <a:ln w="12700">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A399C2FC-7C0A-4F15-8488-5DC1BA72C1AC}"/>
              </a:ext>
            </a:extLst>
          </p:cNvPr>
          <p:cNvCxnSpPr>
            <a:cxnSpLocks/>
          </p:cNvCxnSpPr>
          <p:nvPr/>
        </p:nvCxnSpPr>
        <p:spPr>
          <a:xfrm flipH="1">
            <a:off x="8313964" y="2744947"/>
            <a:ext cx="3271240" cy="0"/>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正方形/長方形 44">
                <a:extLst>
                  <a:ext uri="{FF2B5EF4-FFF2-40B4-BE49-F238E27FC236}">
                    <a16:creationId xmlns:a16="http://schemas.microsoft.com/office/drawing/2014/main" id="{C0AF8675-27E1-48F0-8598-4F1E5D84F190}"/>
                  </a:ext>
                </a:extLst>
              </p:cNvPr>
              <p:cNvSpPr/>
              <p:nvPr/>
            </p:nvSpPr>
            <p:spPr>
              <a:xfrm>
                <a:off x="11493806" y="1761045"/>
                <a:ext cx="613053" cy="52322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2800" b="0" i="1" smtClean="0">
                              <a:solidFill>
                                <a:srgbClr val="FF0000"/>
                              </a:solidFill>
                              <a:latin typeface="Cambria Math" panose="02040503050406030204" pitchFamily="18" charset="0"/>
                            </a:rPr>
                          </m:ctrlPr>
                        </m:sSupPr>
                        <m:e>
                          <m:r>
                            <a:rPr lang="en-US" altLang="ja-JP" sz="2800" b="0" i="1" smtClean="0">
                              <a:solidFill>
                                <a:srgbClr val="FF0000"/>
                              </a:solidFill>
                              <a:latin typeface="Cambria Math" panose="02040503050406030204" pitchFamily="18" charset="0"/>
                            </a:rPr>
                            <m:t>𝑦</m:t>
                          </m:r>
                        </m:e>
                        <m:sup>
                          <m:r>
                            <a:rPr lang="en-US" altLang="ja-JP" sz="2800" b="0" i="1" smtClean="0">
                              <a:solidFill>
                                <a:srgbClr val="FF0000"/>
                              </a:solidFill>
                              <a:latin typeface="Cambria Math" panose="02040503050406030204" pitchFamily="18" charset="0"/>
                            </a:rPr>
                            <m:t>′</m:t>
                          </m:r>
                        </m:sup>
                      </m:sSup>
                    </m:oMath>
                  </m:oMathPara>
                </a14:m>
                <a:endParaRPr lang="ja-JP" altLang="en-US" sz="2800" dirty="0">
                  <a:ea typeface="HG丸ｺﾞｼｯｸM-PRO" panose="020F0600000000000000" pitchFamily="50" charset="-128"/>
                </a:endParaRPr>
              </a:p>
            </p:txBody>
          </p:sp>
        </mc:Choice>
        <mc:Fallback xmlns="">
          <p:sp>
            <p:nvSpPr>
              <p:cNvPr id="45" name="正方形/長方形 44">
                <a:extLst>
                  <a:ext uri="{FF2B5EF4-FFF2-40B4-BE49-F238E27FC236}">
                    <a16:creationId xmlns:a16="http://schemas.microsoft.com/office/drawing/2014/main" id="{C0AF8675-27E1-48F0-8598-4F1E5D84F190}"/>
                  </a:ext>
                </a:extLst>
              </p:cNvPr>
              <p:cNvSpPr>
                <a:spLocks noRot="1" noChangeAspect="1" noMove="1" noResize="1" noEditPoints="1" noAdjustHandles="1" noChangeArrowheads="1" noChangeShapeType="1" noTextEdit="1"/>
              </p:cNvSpPr>
              <p:nvPr/>
            </p:nvSpPr>
            <p:spPr>
              <a:xfrm>
                <a:off x="11493806" y="1761045"/>
                <a:ext cx="613053" cy="523220"/>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正方形/長方形 45">
                <a:extLst>
                  <a:ext uri="{FF2B5EF4-FFF2-40B4-BE49-F238E27FC236}">
                    <a16:creationId xmlns:a16="http://schemas.microsoft.com/office/drawing/2014/main" id="{B774E016-B9AA-4C2F-AF44-28620D360D84}"/>
                  </a:ext>
                </a:extLst>
              </p:cNvPr>
              <p:cNvSpPr/>
              <p:nvPr/>
            </p:nvSpPr>
            <p:spPr>
              <a:xfrm>
                <a:off x="11510549" y="2706446"/>
                <a:ext cx="513859" cy="58477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𝑦</m:t>
                      </m:r>
                    </m:oMath>
                  </m:oMathPara>
                </a14:m>
                <a:endParaRPr lang="ja-JP" altLang="en-US" sz="3200" dirty="0">
                  <a:ea typeface="HG丸ｺﾞｼｯｸM-PRO" panose="020F0600000000000000" pitchFamily="50" charset="-128"/>
                </a:endParaRPr>
              </a:p>
            </p:txBody>
          </p:sp>
        </mc:Choice>
        <mc:Fallback xmlns="">
          <p:sp>
            <p:nvSpPr>
              <p:cNvPr id="46" name="正方形/長方形 45">
                <a:extLst>
                  <a:ext uri="{FF2B5EF4-FFF2-40B4-BE49-F238E27FC236}">
                    <a16:creationId xmlns:a16="http://schemas.microsoft.com/office/drawing/2014/main" id="{B774E016-B9AA-4C2F-AF44-28620D360D84}"/>
                  </a:ext>
                </a:extLst>
              </p:cNvPr>
              <p:cNvSpPr>
                <a:spLocks noRot="1" noChangeAspect="1" noMove="1" noResize="1" noEditPoints="1" noAdjustHandles="1" noChangeArrowheads="1" noChangeShapeType="1" noTextEdit="1"/>
              </p:cNvSpPr>
              <p:nvPr/>
            </p:nvSpPr>
            <p:spPr>
              <a:xfrm>
                <a:off x="11510549" y="2706446"/>
                <a:ext cx="513859" cy="584775"/>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8" name="正方形/長方形 47">
                <a:extLst>
                  <a:ext uri="{FF2B5EF4-FFF2-40B4-BE49-F238E27FC236}">
                    <a16:creationId xmlns:a16="http://schemas.microsoft.com/office/drawing/2014/main" id="{319FF2E4-96A2-4FFF-957D-EA48C428E448}"/>
                  </a:ext>
                </a:extLst>
              </p:cNvPr>
              <p:cNvSpPr/>
              <p:nvPr/>
            </p:nvSpPr>
            <p:spPr>
              <a:xfrm>
                <a:off x="279895" y="981015"/>
                <a:ext cx="6820772" cy="1200329"/>
              </a:xfrm>
              <a:prstGeom prst="rect">
                <a:avLst/>
              </a:prstGeom>
            </p:spPr>
            <p:txBody>
              <a:bodyPr wrap="square">
                <a:spAutoFit/>
              </a:bodyPr>
              <a:lstStyle/>
              <a:p>
                <a:r>
                  <a:rPr lang="ja-JP" altLang="en-US" dirty="0">
                    <a:ea typeface="HG丸ｺﾞｼｯｸM-PRO" panose="020F0600000000000000" pitchFamily="50" charset="-128"/>
                  </a:rPr>
                  <a:t>物体Ａと物体Ｂが衝突する条件を考える。</a:t>
                </a:r>
              </a:p>
              <a:p>
                <a:r>
                  <a:rPr lang="ja-JP" altLang="en-US" dirty="0">
                    <a:ea typeface="HG丸ｺﾞｼｯｸM-PRO" panose="020F0600000000000000" pitchFamily="50" charset="-128"/>
                  </a:rPr>
                  <a:t>（３）時刻</a:t>
                </a:r>
                <a14:m>
                  <m:oMath xmlns:m="http://schemas.openxmlformats.org/officeDocument/2006/math">
                    <m:r>
                      <a:rPr lang="en-US" altLang="ja-JP" b="1" i="1">
                        <a:solidFill>
                          <a:srgbClr val="FF0000"/>
                        </a:solidFill>
                        <a:latin typeface="Cambria Math" panose="02040503050406030204" pitchFamily="18" charset="0"/>
                      </a:rPr>
                      <m:t>𝒕</m:t>
                    </m:r>
                  </m:oMath>
                </a14:m>
                <a:r>
                  <a:rPr lang="ja-JP" altLang="en-US" dirty="0">
                    <a:ea typeface="HG丸ｺﾞｼｯｸM-PRO" panose="020F0600000000000000" pitchFamily="50" charset="-128"/>
                  </a:rPr>
                  <a:t>で２物体が衝突するとき、物体Ａと物体Ｂの水平方向の座標が一致する。衝突する時間</a:t>
                </a:r>
                <a14:m>
                  <m:oMath xmlns:m="http://schemas.openxmlformats.org/officeDocument/2006/math">
                    <m:r>
                      <a:rPr lang="en-US" altLang="ja-JP" b="1" i="1" smtClean="0">
                        <a:solidFill>
                          <a:srgbClr val="FF0000"/>
                        </a:solidFill>
                        <a:latin typeface="Cambria Math" panose="02040503050406030204" pitchFamily="18" charset="0"/>
                      </a:rPr>
                      <m:t>𝒕</m:t>
                    </m:r>
                  </m:oMath>
                </a14:m>
                <a:r>
                  <a:rPr lang="ja-JP" altLang="en-US" dirty="0">
                    <a:ea typeface="HG丸ｺﾞｼｯｸM-PRO" panose="020F0600000000000000" pitchFamily="50" charset="-128"/>
                  </a:rPr>
                  <a:t>を</a:t>
                </a:r>
                <a14:m>
                  <m:oMath xmlns:m="http://schemas.openxmlformats.org/officeDocument/2006/math">
                    <m:r>
                      <a:rPr lang="en-US" altLang="ja-JP" b="1" i="1" smtClean="0">
                        <a:solidFill>
                          <a:srgbClr val="FF0000"/>
                        </a:solidFill>
                        <a:latin typeface="Cambria Math" panose="02040503050406030204" pitchFamily="18" charset="0"/>
                      </a:rPr>
                      <m:t>𝑳</m:t>
                    </m:r>
                  </m:oMath>
                </a14:m>
                <a:r>
                  <a:rPr lang="ja-JP" altLang="en-US" dirty="0">
                    <a:ea typeface="HG丸ｺﾞｼｯｸM-PRO" panose="020F0600000000000000" pitchFamily="50" charset="-128"/>
                  </a:rPr>
                  <a:t> 、</a:t>
                </a:r>
                <a:r>
                  <a:rPr lang="en-US" altLang="ja-JP" b="1" dirty="0">
                    <a:solidFill>
                      <a:srgbClr val="FF0000"/>
                    </a:solidFill>
                    <a:ea typeface="HG丸ｺﾞｼｯｸM-PRO" panose="020F0600000000000000" pitchFamily="50" charset="-128"/>
                  </a:rPr>
                  <a:t> </a:t>
                </a:r>
                <a14:m>
                  <m:oMath xmlns:m="http://schemas.openxmlformats.org/officeDocument/2006/math">
                    <m:sSub>
                      <m:sSubPr>
                        <m:ctrlPr>
                          <a:rPr lang="en-US" altLang="ja-JP" b="1" i="1">
                            <a:solidFill>
                              <a:srgbClr val="FF0000"/>
                            </a:solidFill>
                            <a:latin typeface="Cambria Math" panose="02040503050406030204" pitchFamily="18" charset="0"/>
                          </a:rPr>
                        </m:ctrlPr>
                      </m:sSubPr>
                      <m:e>
                        <m:r>
                          <a:rPr lang="en-US" altLang="ja-JP" b="1" i="1">
                            <a:solidFill>
                              <a:srgbClr val="FF0000"/>
                            </a:solidFill>
                            <a:latin typeface="Cambria Math" panose="02040503050406030204" pitchFamily="18" charset="0"/>
                          </a:rPr>
                          <m:t>𝒗</m:t>
                        </m:r>
                      </m:e>
                      <m:sub>
                        <m:r>
                          <a:rPr lang="en-US" altLang="ja-JP" b="1" i="1">
                            <a:solidFill>
                              <a:srgbClr val="FF0000"/>
                            </a:solidFill>
                            <a:latin typeface="Cambria Math" panose="02040503050406030204" pitchFamily="18" charset="0"/>
                          </a:rPr>
                          <m:t>𝑨</m:t>
                        </m:r>
                      </m:sub>
                    </m:sSub>
                  </m:oMath>
                </a14:m>
                <a:r>
                  <a:rPr lang="ja-JP" altLang="en-US" dirty="0">
                    <a:ea typeface="HG丸ｺﾞｼｯｸM-PRO" panose="020F0600000000000000" pitchFamily="50" charset="-128"/>
                  </a:rPr>
                  <a:t>を用いて表しなさい。</a:t>
                </a:r>
              </a:p>
            </p:txBody>
          </p:sp>
        </mc:Choice>
        <mc:Fallback xmlns="">
          <p:sp>
            <p:nvSpPr>
              <p:cNvPr id="48" name="正方形/長方形 47">
                <a:extLst>
                  <a:ext uri="{FF2B5EF4-FFF2-40B4-BE49-F238E27FC236}">
                    <a16:creationId xmlns:a16="http://schemas.microsoft.com/office/drawing/2014/main" id="{319FF2E4-96A2-4FFF-957D-EA48C428E448}"/>
                  </a:ext>
                </a:extLst>
              </p:cNvPr>
              <p:cNvSpPr>
                <a:spLocks noRot="1" noChangeAspect="1" noMove="1" noResize="1" noEditPoints="1" noAdjustHandles="1" noChangeArrowheads="1" noChangeShapeType="1" noTextEdit="1"/>
              </p:cNvSpPr>
              <p:nvPr/>
            </p:nvSpPr>
            <p:spPr>
              <a:xfrm>
                <a:off x="279895" y="981015"/>
                <a:ext cx="6820772" cy="1200329"/>
              </a:xfrm>
              <a:prstGeom prst="rect">
                <a:avLst/>
              </a:prstGeom>
              <a:blipFill>
                <a:blip r:embed="rId10"/>
                <a:stretch>
                  <a:fillRect l="-804" t="-4569" b="-558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正方形/長方形 48">
                <a:extLst>
                  <a:ext uri="{FF2B5EF4-FFF2-40B4-BE49-F238E27FC236}">
                    <a16:creationId xmlns:a16="http://schemas.microsoft.com/office/drawing/2014/main" id="{DD602EE8-2A0A-4BDF-87A5-ADB4B329DD93}"/>
                  </a:ext>
                </a:extLst>
              </p:cNvPr>
              <p:cNvSpPr/>
              <p:nvPr/>
            </p:nvSpPr>
            <p:spPr>
              <a:xfrm>
                <a:off x="279896" y="3235684"/>
                <a:ext cx="6818586" cy="923330"/>
              </a:xfrm>
              <a:prstGeom prst="rect">
                <a:avLst/>
              </a:prstGeom>
            </p:spPr>
            <p:txBody>
              <a:bodyPr wrap="square">
                <a:spAutoFit/>
              </a:bodyPr>
              <a:lstStyle/>
              <a:p>
                <a:r>
                  <a:rPr lang="ja-JP" altLang="en-US" dirty="0">
                    <a:ea typeface="HG丸ｺﾞｼｯｸM-PRO" panose="020F0600000000000000" pitchFamily="50" charset="-128"/>
                  </a:rPr>
                  <a:t>（４）衝突するとき、水平方向だけでなく、鉛直方向の座標も一致している。衝突するために必要な物体Ｂの速度を</a:t>
                </a:r>
                <a14:m>
                  <m:oMath xmlns:m="http://schemas.openxmlformats.org/officeDocument/2006/math">
                    <m:r>
                      <a:rPr lang="en-US" altLang="ja-JP" b="1" i="1">
                        <a:solidFill>
                          <a:srgbClr val="FF0000"/>
                        </a:solidFill>
                        <a:latin typeface="Cambria Math" panose="02040503050406030204" pitchFamily="18" charset="0"/>
                      </a:rPr>
                      <m:t>𝑯</m:t>
                    </m:r>
                  </m:oMath>
                </a14:m>
                <a:r>
                  <a:rPr lang="ja-JP" altLang="en-US" dirty="0">
                    <a:ea typeface="HG丸ｺﾞｼｯｸM-PRO" panose="020F0600000000000000" pitchFamily="50" charset="-128"/>
                  </a:rPr>
                  <a:t>、</a:t>
                </a:r>
                <a14:m>
                  <m:oMath xmlns:m="http://schemas.openxmlformats.org/officeDocument/2006/math">
                    <m:r>
                      <a:rPr lang="en-US" altLang="ja-JP" b="1" i="1">
                        <a:solidFill>
                          <a:srgbClr val="FF0000"/>
                        </a:solidFill>
                        <a:latin typeface="Cambria Math" panose="02040503050406030204" pitchFamily="18" charset="0"/>
                      </a:rPr>
                      <m:t>𝑳</m:t>
                    </m:r>
                  </m:oMath>
                </a14:m>
                <a:r>
                  <a:rPr lang="ja-JP" altLang="en-US" b="1" dirty="0">
                    <a:ea typeface="HG丸ｺﾞｼｯｸM-PRO" panose="020F0600000000000000" pitchFamily="50" charset="-128"/>
                  </a:rPr>
                  <a:t>、</a:t>
                </a:r>
                <a:r>
                  <a:rPr lang="en-US" altLang="ja-JP" b="1" dirty="0">
                    <a:solidFill>
                      <a:srgbClr val="FF0000"/>
                    </a:solidFill>
                    <a:ea typeface="HG丸ｺﾞｼｯｸM-PRO" panose="020F0600000000000000" pitchFamily="50" charset="-128"/>
                  </a:rPr>
                  <a:t> </a:t>
                </a:r>
                <a14:m>
                  <m:oMath xmlns:m="http://schemas.openxmlformats.org/officeDocument/2006/math">
                    <m:sSub>
                      <m:sSubPr>
                        <m:ctrlPr>
                          <a:rPr lang="en-US" altLang="ja-JP" b="1" i="1">
                            <a:solidFill>
                              <a:srgbClr val="FF0000"/>
                            </a:solidFill>
                            <a:latin typeface="Cambria Math" panose="02040503050406030204" pitchFamily="18" charset="0"/>
                          </a:rPr>
                        </m:ctrlPr>
                      </m:sSubPr>
                      <m:e>
                        <m:r>
                          <a:rPr lang="en-US" altLang="ja-JP" b="1" i="1">
                            <a:solidFill>
                              <a:srgbClr val="FF0000"/>
                            </a:solidFill>
                            <a:latin typeface="Cambria Math" panose="02040503050406030204" pitchFamily="18" charset="0"/>
                          </a:rPr>
                          <m:t>𝒗</m:t>
                        </m:r>
                      </m:e>
                      <m:sub>
                        <m:r>
                          <a:rPr lang="en-US" altLang="ja-JP" b="1" i="1">
                            <a:solidFill>
                              <a:srgbClr val="FF0000"/>
                            </a:solidFill>
                            <a:latin typeface="Cambria Math" panose="02040503050406030204" pitchFamily="18" charset="0"/>
                          </a:rPr>
                          <m:t>𝑨</m:t>
                        </m:r>
                      </m:sub>
                    </m:sSub>
                  </m:oMath>
                </a14:m>
                <a:r>
                  <a:rPr lang="ja-JP" altLang="en-US" dirty="0">
                    <a:ea typeface="HG丸ｺﾞｼｯｸM-PRO" panose="020F0600000000000000" pitchFamily="50" charset="-128"/>
                  </a:rPr>
                  <a:t>を用いて表しなさい。</a:t>
                </a:r>
              </a:p>
            </p:txBody>
          </p:sp>
        </mc:Choice>
        <mc:Fallback xmlns="">
          <p:sp>
            <p:nvSpPr>
              <p:cNvPr id="49" name="正方形/長方形 48">
                <a:extLst>
                  <a:ext uri="{FF2B5EF4-FFF2-40B4-BE49-F238E27FC236}">
                    <a16:creationId xmlns:a16="http://schemas.microsoft.com/office/drawing/2014/main" id="{DD602EE8-2A0A-4BDF-87A5-ADB4B329DD93}"/>
                  </a:ext>
                </a:extLst>
              </p:cNvPr>
              <p:cNvSpPr>
                <a:spLocks noRot="1" noChangeAspect="1" noMove="1" noResize="1" noEditPoints="1" noAdjustHandles="1" noChangeArrowheads="1" noChangeShapeType="1" noTextEdit="1"/>
              </p:cNvSpPr>
              <p:nvPr/>
            </p:nvSpPr>
            <p:spPr>
              <a:xfrm>
                <a:off x="279896" y="3235684"/>
                <a:ext cx="6818586" cy="923330"/>
              </a:xfrm>
              <a:prstGeom prst="rect">
                <a:avLst/>
              </a:prstGeom>
              <a:blipFill>
                <a:blip r:embed="rId11"/>
                <a:stretch>
                  <a:fillRect l="-805" t="-3974" r="-716" b="-79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正方形/長方形 49">
                <a:extLst>
                  <a:ext uri="{FF2B5EF4-FFF2-40B4-BE49-F238E27FC236}">
                    <a16:creationId xmlns:a16="http://schemas.microsoft.com/office/drawing/2014/main" id="{1236C62E-59F8-4F0E-A0FC-5C5177482EB6}"/>
                  </a:ext>
                </a:extLst>
              </p:cNvPr>
              <p:cNvSpPr/>
              <p:nvPr/>
            </p:nvSpPr>
            <p:spPr>
              <a:xfrm>
                <a:off x="1086695" y="2198727"/>
                <a:ext cx="172335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𝐿</m:t>
                      </m:r>
                      <m:r>
                        <a:rPr lang="en-US" altLang="ja-JP" sz="3200" b="0" i="1" smtClean="0">
                          <a:solidFill>
                            <a:srgbClr val="FF0000"/>
                          </a:solidFill>
                          <a:latin typeface="Cambria Math" panose="02040503050406030204" pitchFamily="18" charset="0"/>
                        </a:rPr>
                        <m:t>=</m:t>
                      </m:r>
                      <m:sSub>
                        <m:sSubPr>
                          <m:ctrlPr>
                            <a:rPr lang="en-US" altLang="ja-JP" sz="3200" i="1" smtClean="0">
                              <a:solidFill>
                                <a:srgbClr val="FF0000"/>
                              </a:solidFill>
                              <a:latin typeface="Cambria Math" panose="02040503050406030204" pitchFamily="18" charset="0"/>
                            </a:rPr>
                          </m:ctrlPr>
                        </m:sSubPr>
                        <m:e>
                          <m:r>
                            <a:rPr lang="en-US" altLang="ja-JP" sz="3200" b="0" i="1">
                              <a:solidFill>
                                <a:srgbClr val="FF0000"/>
                              </a:solidFill>
                              <a:latin typeface="Cambria Math" panose="02040503050406030204" pitchFamily="18" charset="0"/>
                            </a:rPr>
                            <m:t>𝑣</m:t>
                          </m:r>
                        </m:e>
                        <m:sub>
                          <m:r>
                            <a:rPr lang="en-US" altLang="ja-JP" sz="3200" b="0" i="1" smtClean="0">
                              <a:solidFill>
                                <a:srgbClr val="FF0000"/>
                              </a:solidFill>
                              <a:latin typeface="Cambria Math" panose="02040503050406030204" pitchFamily="18" charset="0"/>
                            </a:rPr>
                            <m:t>𝐴</m:t>
                          </m:r>
                        </m:sub>
                      </m:sSub>
                      <m:r>
                        <a:rPr lang="en-US" altLang="ja-JP" sz="3200" b="0" i="1" smtClean="0">
                          <a:solidFill>
                            <a:srgbClr val="FF0000"/>
                          </a:solidFill>
                          <a:latin typeface="Cambria Math" panose="02040503050406030204" pitchFamily="18" charset="0"/>
                        </a:rPr>
                        <m:t>𝑡</m:t>
                      </m:r>
                    </m:oMath>
                  </m:oMathPara>
                </a14:m>
                <a:endParaRPr lang="ja-JP" altLang="en-US" sz="32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50" name="正方形/長方形 49">
                <a:extLst>
                  <a:ext uri="{FF2B5EF4-FFF2-40B4-BE49-F238E27FC236}">
                    <a16:creationId xmlns:a16="http://schemas.microsoft.com/office/drawing/2014/main" id="{1236C62E-59F8-4F0E-A0FC-5C5177482EB6}"/>
                  </a:ext>
                </a:extLst>
              </p:cNvPr>
              <p:cNvSpPr>
                <a:spLocks noRot="1" noChangeAspect="1" noMove="1" noResize="1" noEditPoints="1" noAdjustHandles="1" noChangeArrowheads="1" noChangeShapeType="1" noTextEdit="1"/>
              </p:cNvSpPr>
              <p:nvPr/>
            </p:nvSpPr>
            <p:spPr>
              <a:xfrm>
                <a:off x="1086695" y="2198727"/>
                <a:ext cx="1723356" cy="584775"/>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正方形/長方形 50">
                <a:extLst>
                  <a:ext uri="{FF2B5EF4-FFF2-40B4-BE49-F238E27FC236}">
                    <a16:creationId xmlns:a16="http://schemas.microsoft.com/office/drawing/2014/main" id="{D2C557C7-4644-430D-ADB8-A0934B2670E9}"/>
                  </a:ext>
                </a:extLst>
              </p:cNvPr>
              <p:cNvSpPr/>
              <p:nvPr/>
            </p:nvSpPr>
            <p:spPr>
              <a:xfrm>
                <a:off x="2725389" y="1978809"/>
                <a:ext cx="1904688" cy="1094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ea typeface="Cambria Math" panose="02040503050406030204" pitchFamily="18" charset="0"/>
                        </a:rPr>
                        <m:t>→</m:t>
                      </m:r>
                      <m:r>
                        <a:rPr lang="en-US" altLang="ja-JP" sz="3200" b="0" i="1" smtClean="0">
                          <a:solidFill>
                            <a:srgbClr val="FF0000"/>
                          </a:solidFill>
                          <a:latin typeface="Cambria Math" panose="02040503050406030204" pitchFamily="18" charset="0"/>
                          <a:ea typeface="Cambria Math" panose="02040503050406030204" pitchFamily="18" charset="0"/>
                        </a:rPr>
                        <m:t>𝑡</m:t>
                      </m:r>
                      <m:r>
                        <a:rPr lang="en-US" altLang="ja-JP" sz="3200" b="0" i="1" smtClean="0">
                          <a:solidFill>
                            <a:srgbClr val="FF0000"/>
                          </a:solidFill>
                          <a:latin typeface="Cambria Math" panose="02040503050406030204" pitchFamily="18" charset="0"/>
                        </a:rPr>
                        <m:t>=</m:t>
                      </m:r>
                      <m:f>
                        <m:fPr>
                          <m:ctrlPr>
                            <a:rPr lang="en-US" altLang="ja-JP" sz="3200" i="1" smtClean="0">
                              <a:solidFill>
                                <a:srgbClr val="FF0000"/>
                              </a:solidFill>
                              <a:latin typeface="Cambria Math" panose="02040503050406030204" pitchFamily="18" charset="0"/>
                            </a:rPr>
                          </m:ctrlPr>
                        </m:fPr>
                        <m:num>
                          <m:r>
                            <a:rPr lang="en-US" altLang="ja-JP" sz="3200" b="0" i="1" smtClean="0">
                              <a:solidFill>
                                <a:srgbClr val="FF0000"/>
                              </a:solidFill>
                              <a:latin typeface="Cambria Math" panose="02040503050406030204" pitchFamily="18" charset="0"/>
                            </a:rPr>
                            <m:t>𝐿</m:t>
                          </m:r>
                        </m:num>
                        <m:den>
                          <m:sSub>
                            <m:sSubPr>
                              <m:ctrlPr>
                                <a:rPr lang="en-US" altLang="ja-JP" sz="3200" i="1">
                                  <a:solidFill>
                                    <a:srgbClr val="FF0000"/>
                                  </a:solidFill>
                                  <a:latin typeface="Cambria Math" panose="02040503050406030204" pitchFamily="18" charset="0"/>
                                </a:rPr>
                              </m:ctrlPr>
                            </m:sSubPr>
                            <m:e>
                              <m:r>
                                <a:rPr lang="en-US" altLang="ja-JP" sz="3200" b="0" i="1">
                                  <a:solidFill>
                                    <a:srgbClr val="FF0000"/>
                                  </a:solidFill>
                                  <a:latin typeface="Cambria Math" panose="02040503050406030204" pitchFamily="18" charset="0"/>
                                </a:rPr>
                                <m:t>𝑣</m:t>
                              </m:r>
                            </m:e>
                            <m:sub>
                              <m:r>
                                <a:rPr lang="en-US" altLang="ja-JP" sz="3200" b="0" i="1" smtClean="0">
                                  <a:solidFill>
                                    <a:srgbClr val="FF0000"/>
                                  </a:solidFill>
                                  <a:latin typeface="Cambria Math" panose="02040503050406030204" pitchFamily="18" charset="0"/>
                                </a:rPr>
                                <m:t>𝐴</m:t>
                              </m:r>
                            </m:sub>
                          </m:sSub>
                        </m:den>
                      </m:f>
                    </m:oMath>
                  </m:oMathPara>
                </a14:m>
                <a:endParaRPr lang="ja-JP" altLang="en-US" sz="3200" dirty="0">
                  <a:solidFill>
                    <a:srgbClr val="FF0000"/>
                  </a:solidFill>
                  <a:ea typeface="HG丸ｺﾞｼｯｸM-PRO" panose="020F0600000000000000" pitchFamily="50" charset="-128"/>
                </a:endParaRPr>
              </a:p>
            </p:txBody>
          </p:sp>
        </mc:Choice>
        <mc:Fallback xmlns="">
          <p:sp>
            <p:nvSpPr>
              <p:cNvPr id="51" name="正方形/長方形 50">
                <a:extLst>
                  <a:ext uri="{FF2B5EF4-FFF2-40B4-BE49-F238E27FC236}">
                    <a16:creationId xmlns:a16="http://schemas.microsoft.com/office/drawing/2014/main" id="{D2C557C7-4644-430D-ADB8-A0934B2670E9}"/>
                  </a:ext>
                </a:extLst>
              </p:cNvPr>
              <p:cNvSpPr>
                <a:spLocks noRot="1" noChangeAspect="1" noMove="1" noResize="1" noEditPoints="1" noAdjustHandles="1" noChangeArrowheads="1" noChangeShapeType="1" noTextEdit="1"/>
              </p:cNvSpPr>
              <p:nvPr/>
            </p:nvSpPr>
            <p:spPr>
              <a:xfrm>
                <a:off x="2725389" y="1978809"/>
                <a:ext cx="1904688" cy="1094852"/>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2" name="正方形/長方形 51">
                <a:extLst>
                  <a:ext uri="{FF2B5EF4-FFF2-40B4-BE49-F238E27FC236}">
                    <a16:creationId xmlns:a16="http://schemas.microsoft.com/office/drawing/2014/main" id="{81BECADA-4AFF-4C4F-AFAE-FF32B3832B60}"/>
                  </a:ext>
                </a:extLst>
              </p:cNvPr>
              <p:cNvSpPr/>
              <p:nvPr/>
            </p:nvSpPr>
            <p:spPr>
              <a:xfrm>
                <a:off x="1286037" y="4221907"/>
                <a:ext cx="218181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i="1" smtClean="0">
                          <a:solidFill>
                            <a:srgbClr val="FF0000"/>
                          </a:solidFill>
                          <a:latin typeface="Cambria Math" panose="02040503050406030204" pitchFamily="18" charset="0"/>
                        </a:rPr>
                        <m:t>𝐻</m:t>
                      </m:r>
                      <m:r>
                        <a:rPr lang="en-US" altLang="ja-JP" sz="3200" b="0" i="1" smtClean="0">
                          <a:solidFill>
                            <a:srgbClr val="FF0000"/>
                          </a:solidFill>
                          <a:latin typeface="Cambria Math" panose="02040503050406030204" pitchFamily="18" charset="0"/>
                        </a:rPr>
                        <m:t>−</m:t>
                      </m:r>
                      <m:r>
                        <a:rPr lang="en-US" altLang="ja-JP" sz="3200" b="0" i="1" smtClean="0">
                          <a:solidFill>
                            <a:srgbClr val="FF0000"/>
                          </a:solidFill>
                          <a:latin typeface="Cambria Math" panose="02040503050406030204" pitchFamily="18" charset="0"/>
                        </a:rPr>
                        <m:t>𝑦</m:t>
                      </m:r>
                      <m:r>
                        <a:rPr lang="en-US" altLang="ja-JP" sz="3200" b="0" i="1" smtClean="0">
                          <a:solidFill>
                            <a:srgbClr val="FF0000"/>
                          </a:solidFill>
                          <a:latin typeface="Cambria Math" panose="02040503050406030204" pitchFamily="18" charset="0"/>
                        </a:rPr>
                        <m:t>′=</m:t>
                      </m:r>
                      <m:r>
                        <a:rPr lang="en-US" altLang="ja-JP" sz="3200" b="0" i="1" smtClean="0">
                          <a:solidFill>
                            <a:srgbClr val="FF0000"/>
                          </a:solidFill>
                          <a:latin typeface="Cambria Math" panose="02040503050406030204" pitchFamily="18" charset="0"/>
                        </a:rPr>
                        <m:t>𝑦</m:t>
                      </m:r>
                    </m:oMath>
                  </m:oMathPara>
                </a14:m>
                <a:endParaRPr lang="ja-JP" altLang="en-US" sz="3200" dirty="0">
                  <a:ea typeface="HG丸ｺﾞｼｯｸM-PRO" panose="020F0600000000000000" pitchFamily="50" charset="-128"/>
                </a:endParaRPr>
              </a:p>
            </p:txBody>
          </p:sp>
        </mc:Choice>
        <mc:Fallback xmlns="">
          <p:sp>
            <p:nvSpPr>
              <p:cNvPr id="52" name="正方形/長方形 51">
                <a:extLst>
                  <a:ext uri="{FF2B5EF4-FFF2-40B4-BE49-F238E27FC236}">
                    <a16:creationId xmlns:a16="http://schemas.microsoft.com/office/drawing/2014/main" id="{81BECADA-4AFF-4C4F-AFAE-FF32B3832B60}"/>
                  </a:ext>
                </a:extLst>
              </p:cNvPr>
              <p:cNvSpPr>
                <a:spLocks noRot="1" noChangeAspect="1" noMove="1" noResize="1" noEditPoints="1" noAdjustHandles="1" noChangeArrowheads="1" noChangeShapeType="1" noTextEdit="1"/>
              </p:cNvSpPr>
              <p:nvPr/>
            </p:nvSpPr>
            <p:spPr>
              <a:xfrm>
                <a:off x="1286037" y="4221907"/>
                <a:ext cx="2181816" cy="584775"/>
              </a:xfrm>
              <a:prstGeom prst="rect">
                <a:avLst/>
              </a:prstGeom>
              <a:blipFill>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3" name="正方形/長方形 52">
                <a:extLst>
                  <a:ext uri="{FF2B5EF4-FFF2-40B4-BE49-F238E27FC236}">
                    <a16:creationId xmlns:a16="http://schemas.microsoft.com/office/drawing/2014/main" id="{41E27076-900F-4FCF-8662-57F64D80E352}"/>
                  </a:ext>
                </a:extLst>
              </p:cNvPr>
              <p:cNvSpPr/>
              <p:nvPr/>
            </p:nvSpPr>
            <p:spPr>
              <a:xfrm>
                <a:off x="3252173" y="4165892"/>
                <a:ext cx="3555203" cy="66851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000" b="1" i="1" smtClean="0">
                          <a:solidFill>
                            <a:srgbClr val="FF0000"/>
                          </a:solidFill>
                          <a:latin typeface="Cambria Math" panose="02040503050406030204" pitchFamily="18" charset="0"/>
                        </a:rPr>
                        <m:t>→</m:t>
                      </m:r>
                      <m:r>
                        <a:rPr lang="en-US" altLang="ja-JP" sz="2000" b="1" i="1" smtClean="0">
                          <a:solidFill>
                            <a:srgbClr val="FF0000"/>
                          </a:solidFill>
                          <a:latin typeface="Cambria Math" panose="02040503050406030204" pitchFamily="18" charset="0"/>
                        </a:rPr>
                        <m:t>𝑯</m:t>
                      </m:r>
                      <m:r>
                        <a:rPr lang="en-US" altLang="ja-JP" sz="2000" b="1" i="1" smtClean="0">
                          <a:solidFill>
                            <a:srgbClr val="FF0000"/>
                          </a:solidFill>
                          <a:latin typeface="Cambria Math" panose="02040503050406030204" pitchFamily="18" charset="0"/>
                        </a:rPr>
                        <m:t>−</m:t>
                      </m:r>
                      <m:f>
                        <m:fPr>
                          <m:ctrlPr>
                            <a:rPr lang="en-US" altLang="ja-JP" sz="2000" b="1" i="1">
                              <a:solidFill>
                                <a:srgbClr val="FF0000"/>
                              </a:solidFill>
                              <a:latin typeface="Cambria Math" panose="02040503050406030204" pitchFamily="18" charset="0"/>
                            </a:rPr>
                          </m:ctrlPr>
                        </m:fPr>
                        <m:num>
                          <m:r>
                            <a:rPr lang="en-US" altLang="ja-JP" sz="2000" b="1" i="1">
                              <a:solidFill>
                                <a:srgbClr val="FF0000"/>
                              </a:solidFill>
                              <a:latin typeface="Cambria Math" panose="02040503050406030204" pitchFamily="18" charset="0"/>
                            </a:rPr>
                            <m:t>𝟏</m:t>
                          </m:r>
                        </m:num>
                        <m:den>
                          <m:r>
                            <a:rPr lang="en-US" altLang="ja-JP" sz="2000" b="1" i="1">
                              <a:solidFill>
                                <a:srgbClr val="FF0000"/>
                              </a:solidFill>
                              <a:latin typeface="Cambria Math" panose="02040503050406030204" pitchFamily="18" charset="0"/>
                            </a:rPr>
                            <m:t>𝟐</m:t>
                          </m:r>
                        </m:den>
                      </m:f>
                      <m:r>
                        <a:rPr lang="en-US" altLang="ja-JP" sz="2000" b="1" i="1">
                          <a:solidFill>
                            <a:srgbClr val="FF0000"/>
                          </a:solidFill>
                          <a:latin typeface="Cambria Math" panose="02040503050406030204" pitchFamily="18" charset="0"/>
                        </a:rPr>
                        <m:t>𝒈</m:t>
                      </m:r>
                      <m:sSup>
                        <m:sSupPr>
                          <m:ctrlPr>
                            <a:rPr lang="en-US" altLang="ja-JP" sz="2000" b="1" i="1">
                              <a:solidFill>
                                <a:srgbClr val="FF0000"/>
                              </a:solidFill>
                              <a:latin typeface="Cambria Math" panose="02040503050406030204" pitchFamily="18" charset="0"/>
                            </a:rPr>
                          </m:ctrlPr>
                        </m:sSupPr>
                        <m:e>
                          <m:r>
                            <a:rPr lang="en-US" altLang="ja-JP" sz="2000" b="1" i="1">
                              <a:solidFill>
                                <a:srgbClr val="FF0000"/>
                              </a:solidFill>
                              <a:latin typeface="Cambria Math" panose="02040503050406030204" pitchFamily="18" charset="0"/>
                            </a:rPr>
                            <m:t>𝒕</m:t>
                          </m:r>
                        </m:e>
                        <m:sup>
                          <m:r>
                            <a:rPr lang="en-US" altLang="ja-JP" sz="2000" b="1" i="1">
                              <a:solidFill>
                                <a:srgbClr val="FF0000"/>
                              </a:solidFill>
                              <a:latin typeface="Cambria Math" panose="02040503050406030204" pitchFamily="18" charset="0"/>
                            </a:rPr>
                            <m:t>𝟐</m:t>
                          </m:r>
                        </m:sup>
                      </m:sSup>
                      <m:r>
                        <a:rPr lang="en-US" altLang="ja-JP" sz="2000" b="1" i="1" smtClean="0">
                          <a:solidFill>
                            <a:srgbClr val="FF0000"/>
                          </a:solidFill>
                          <a:latin typeface="Cambria Math" panose="02040503050406030204" pitchFamily="18" charset="0"/>
                        </a:rPr>
                        <m:t>=</m:t>
                      </m:r>
                      <m:sSub>
                        <m:sSubPr>
                          <m:ctrlPr>
                            <a:rPr lang="en-US" altLang="ja-JP" sz="2000" b="1" i="1">
                              <a:solidFill>
                                <a:srgbClr val="FF0000"/>
                              </a:solidFill>
                              <a:latin typeface="Cambria Math" panose="02040503050406030204" pitchFamily="18" charset="0"/>
                            </a:rPr>
                          </m:ctrlPr>
                        </m:sSubPr>
                        <m:e>
                          <m:r>
                            <a:rPr lang="en-US" altLang="ja-JP" sz="2000" b="1" i="1">
                              <a:solidFill>
                                <a:srgbClr val="FF0000"/>
                              </a:solidFill>
                              <a:latin typeface="Cambria Math" panose="02040503050406030204" pitchFamily="18" charset="0"/>
                            </a:rPr>
                            <m:t>𝒗</m:t>
                          </m:r>
                        </m:e>
                        <m:sub>
                          <m:r>
                            <a:rPr lang="en-US" altLang="ja-JP" sz="2000" b="1" i="1" smtClean="0">
                              <a:solidFill>
                                <a:srgbClr val="FF0000"/>
                              </a:solidFill>
                              <a:latin typeface="Cambria Math" panose="02040503050406030204" pitchFamily="18" charset="0"/>
                            </a:rPr>
                            <m:t>𝑩</m:t>
                          </m:r>
                        </m:sub>
                      </m:sSub>
                      <m:r>
                        <a:rPr lang="en-US" altLang="ja-JP" sz="2000" b="1" i="1">
                          <a:solidFill>
                            <a:srgbClr val="FF0000"/>
                          </a:solidFill>
                          <a:latin typeface="Cambria Math" panose="02040503050406030204" pitchFamily="18" charset="0"/>
                        </a:rPr>
                        <m:t>𝒕</m:t>
                      </m:r>
                      <m:r>
                        <a:rPr lang="en-US" altLang="ja-JP" sz="2000" b="1" i="1">
                          <a:solidFill>
                            <a:srgbClr val="FF0000"/>
                          </a:solidFill>
                          <a:latin typeface="Cambria Math" panose="02040503050406030204" pitchFamily="18" charset="0"/>
                        </a:rPr>
                        <m:t>−</m:t>
                      </m:r>
                      <m:f>
                        <m:fPr>
                          <m:ctrlPr>
                            <a:rPr lang="en-US" altLang="ja-JP" sz="2000" b="1" i="1">
                              <a:solidFill>
                                <a:srgbClr val="FF0000"/>
                              </a:solidFill>
                              <a:latin typeface="Cambria Math" panose="02040503050406030204" pitchFamily="18" charset="0"/>
                            </a:rPr>
                          </m:ctrlPr>
                        </m:fPr>
                        <m:num>
                          <m:r>
                            <a:rPr lang="en-US" altLang="ja-JP" sz="2000" b="1" i="1">
                              <a:solidFill>
                                <a:srgbClr val="FF0000"/>
                              </a:solidFill>
                              <a:latin typeface="Cambria Math" panose="02040503050406030204" pitchFamily="18" charset="0"/>
                            </a:rPr>
                            <m:t>𝟏</m:t>
                          </m:r>
                        </m:num>
                        <m:den>
                          <m:r>
                            <a:rPr lang="en-US" altLang="ja-JP" sz="2000" b="1" i="1">
                              <a:solidFill>
                                <a:srgbClr val="FF0000"/>
                              </a:solidFill>
                              <a:latin typeface="Cambria Math" panose="02040503050406030204" pitchFamily="18" charset="0"/>
                            </a:rPr>
                            <m:t>𝟐</m:t>
                          </m:r>
                        </m:den>
                      </m:f>
                      <m:r>
                        <a:rPr lang="en-US" altLang="ja-JP" sz="2000" b="1" i="1">
                          <a:solidFill>
                            <a:srgbClr val="FF0000"/>
                          </a:solidFill>
                          <a:latin typeface="Cambria Math" panose="02040503050406030204" pitchFamily="18" charset="0"/>
                        </a:rPr>
                        <m:t>𝒈</m:t>
                      </m:r>
                      <m:sSup>
                        <m:sSupPr>
                          <m:ctrlPr>
                            <a:rPr lang="en-US" altLang="ja-JP" sz="2000" b="1" i="1">
                              <a:solidFill>
                                <a:srgbClr val="FF0000"/>
                              </a:solidFill>
                              <a:latin typeface="Cambria Math" panose="02040503050406030204" pitchFamily="18" charset="0"/>
                            </a:rPr>
                          </m:ctrlPr>
                        </m:sSupPr>
                        <m:e>
                          <m:r>
                            <a:rPr lang="en-US" altLang="ja-JP" sz="2000" b="1" i="1">
                              <a:solidFill>
                                <a:srgbClr val="FF0000"/>
                              </a:solidFill>
                              <a:latin typeface="Cambria Math" panose="02040503050406030204" pitchFamily="18" charset="0"/>
                            </a:rPr>
                            <m:t>𝒕</m:t>
                          </m:r>
                        </m:e>
                        <m:sup>
                          <m:r>
                            <a:rPr lang="en-US" altLang="ja-JP" sz="2000" b="1" i="1">
                              <a:solidFill>
                                <a:srgbClr val="FF0000"/>
                              </a:solidFill>
                              <a:latin typeface="Cambria Math" panose="02040503050406030204" pitchFamily="18" charset="0"/>
                            </a:rPr>
                            <m:t>𝟐</m:t>
                          </m:r>
                        </m:sup>
                      </m:sSup>
                    </m:oMath>
                  </m:oMathPara>
                </a14:m>
                <a:endParaRPr lang="en-US" altLang="ja-JP" sz="2000" b="1" dirty="0">
                  <a:solidFill>
                    <a:srgbClr val="FF0000"/>
                  </a:solidFill>
                  <a:ea typeface="HG丸ｺﾞｼｯｸM-PRO" panose="020F0600000000000000" pitchFamily="50" charset="-128"/>
                </a:endParaRPr>
              </a:p>
            </p:txBody>
          </p:sp>
        </mc:Choice>
        <mc:Fallback xmlns="">
          <p:sp>
            <p:nvSpPr>
              <p:cNvPr id="53" name="正方形/長方形 52">
                <a:extLst>
                  <a:ext uri="{FF2B5EF4-FFF2-40B4-BE49-F238E27FC236}">
                    <a16:creationId xmlns:a16="http://schemas.microsoft.com/office/drawing/2014/main" id="{41E27076-900F-4FCF-8662-57F64D80E352}"/>
                  </a:ext>
                </a:extLst>
              </p:cNvPr>
              <p:cNvSpPr>
                <a:spLocks noRot="1" noChangeAspect="1" noMove="1" noResize="1" noEditPoints="1" noAdjustHandles="1" noChangeArrowheads="1" noChangeShapeType="1" noTextEdit="1"/>
              </p:cNvSpPr>
              <p:nvPr/>
            </p:nvSpPr>
            <p:spPr>
              <a:xfrm>
                <a:off x="3252173" y="4165892"/>
                <a:ext cx="3555203" cy="668516"/>
              </a:xfrm>
              <a:prstGeom prst="rect">
                <a:avLst/>
              </a:prstGeom>
              <a:blipFill>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4" name="正方形/長方形 53">
                <a:extLst>
                  <a:ext uri="{FF2B5EF4-FFF2-40B4-BE49-F238E27FC236}">
                    <a16:creationId xmlns:a16="http://schemas.microsoft.com/office/drawing/2014/main" id="{1CC6BF46-F2ED-4A1B-88F3-6B87D8D13156}"/>
                  </a:ext>
                </a:extLst>
              </p:cNvPr>
              <p:cNvSpPr/>
              <p:nvPr/>
            </p:nvSpPr>
            <p:spPr>
              <a:xfrm>
                <a:off x="1638152" y="5294963"/>
                <a:ext cx="2215455"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rgbClr val="FF0000"/>
                          </a:solidFill>
                          <a:latin typeface="Cambria Math" panose="02040503050406030204" pitchFamily="18" charset="0"/>
                        </a:rPr>
                        <m:t>→</m:t>
                      </m:r>
                      <m:r>
                        <a:rPr lang="en-US" altLang="ja-JP" sz="2800" b="0" i="1" smtClean="0">
                          <a:solidFill>
                            <a:srgbClr val="FF0000"/>
                          </a:solidFill>
                          <a:latin typeface="Cambria Math" panose="02040503050406030204" pitchFamily="18" charset="0"/>
                        </a:rPr>
                        <m:t>𝐻</m:t>
                      </m:r>
                      <m:r>
                        <a:rPr lang="en-US" altLang="ja-JP" sz="2800" b="0" i="1" smtClean="0">
                          <a:solidFill>
                            <a:srgbClr val="FF0000"/>
                          </a:solidFill>
                          <a:latin typeface="Cambria Math" panose="02040503050406030204" pitchFamily="18" charset="0"/>
                        </a:rPr>
                        <m:t>=</m:t>
                      </m:r>
                      <m:sSub>
                        <m:sSubPr>
                          <m:ctrlPr>
                            <a:rPr lang="en-US" altLang="ja-JP" sz="2800" i="1">
                              <a:solidFill>
                                <a:srgbClr val="FF0000"/>
                              </a:solidFill>
                              <a:latin typeface="Cambria Math" panose="02040503050406030204" pitchFamily="18" charset="0"/>
                            </a:rPr>
                          </m:ctrlPr>
                        </m:sSubPr>
                        <m:e>
                          <m:r>
                            <a:rPr lang="en-US" altLang="ja-JP" sz="2800" b="0" i="1">
                              <a:solidFill>
                                <a:srgbClr val="FF0000"/>
                              </a:solidFill>
                              <a:latin typeface="Cambria Math" panose="02040503050406030204" pitchFamily="18" charset="0"/>
                            </a:rPr>
                            <m:t>𝑣</m:t>
                          </m:r>
                        </m:e>
                        <m:sub>
                          <m:r>
                            <a:rPr lang="en-US" altLang="ja-JP" sz="2800" b="0" i="1">
                              <a:solidFill>
                                <a:srgbClr val="FF0000"/>
                              </a:solidFill>
                              <a:latin typeface="Cambria Math" panose="02040503050406030204" pitchFamily="18" charset="0"/>
                            </a:rPr>
                            <m:t>𝐵</m:t>
                          </m:r>
                        </m:sub>
                      </m:sSub>
                      <m:r>
                        <a:rPr lang="en-US" altLang="ja-JP" sz="2800" b="0" i="1">
                          <a:solidFill>
                            <a:srgbClr val="FF0000"/>
                          </a:solidFill>
                          <a:latin typeface="Cambria Math" panose="02040503050406030204" pitchFamily="18" charset="0"/>
                        </a:rPr>
                        <m:t>𝑡</m:t>
                      </m:r>
                    </m:oMath>
                  </m:oMathPara>
                </a14:m>
                <a:endParaRPr lang="ja-JP" altLang="en-US" sz="2800" dirty="0">
                  <a:ea typeface="HG丸ｺﾞｼｯｸM-PRO" panose="020F0600000000000000" pitchFamily="50" charset="-128"/>
                </a:endParaRPr>
              </a:p>
            </p:txBody>
          </p:sp>
        </mc:Choice>
        <mc:Fallback xmlns="">
          <p:sp>
            <p:nvSpPr>
              <p:cNvPr id="54" name="正方形/長方形 53">
                <a:extLst>
                  <a:ext uri="{FF2B5EF4-FFF2-40B4-BE49-F238E27FC236}">
                    <a16:creationId xmlns:a16="http://schemas.microsoft.com/office/drawing/2014/main" id="{1CC6BF46-F2ED-4A1B-88F3-6B87D8D13156}"/>
                  </a:ext>
                </a:extLst>
              </p:cNvPr>
              <p:cNvSpPr>
                <a:spLocks noRot="1" noChangeAspect="1" noMove="1" noResize="1" noEditPoints="1" noAdjustHandles="1" noChangeArrowheads="1" noChangeShapeType="1" noTextEdit="1"/>
              </p:cNvSpPr>
              <p:nvPr/>
            </p:nvSpPr>
            <p:spPr>
              <a:xfrm>
                <a:off x="1638152" y="5294963"/>
                <a:ext cx="2215455" cy="523220"/>
              </a:xfrm>
              <a:prstGeom prst="rect">
                <a:avLst/>
              </a:prstGeom>
              <a:blipFill>
                <a:blip r:embed="rId1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5" name="正方形/長方形 54">
                <a:extLst>
                  <a:ext uri="{FF2B5EF4-FFF2-40B4-BE49-F238E27FC236}">
                    <a16:creationId xmlns:a16="http://schemas.microsoft.com/office/drawing/2014/main" id="{CCBE4228-14C6-4CED-8F14-042B28E85E3F}"/>
                  </a:ext>
                </a:extLst>
              </p:cNvPr>
              <p:cNvSpPr/>
              <p:nvPr/>
            </p:nvSpPr>
            <p:spPr>
              <a:xfrm>
                <a:off x="3617035" y="5085964"/>
                <a:ext cx="1992340" cy="13141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rgbClr val="FF0000"/>
                          </a:solidFill>
                          <a:latin typeface="Cambria Math" panose="02040503050406030204" pitchFamily="18" charset="0"/>
                        </a:rPr>
                        <m:t>→</m:t>
                      </m:r>
                      <m:sSub>
                        <m:sSubPr>
                          <m:ctrlPr>
                            <a:rPr lang="en-US" altLang="ja-JP" sz="2800" i="1" smtClean="0">
                              <a:solidFill>
                                <a:srgbClr val="FF0000"/>
                              </a:solidFill>
                              <a:latin typeface="Cambria Math" panose="02040503050406030204" pitchFamily="18" charset="0"/>
                            </a:rPr>
                          </m:ctrlPr>
                        </m:sSubPr>
                        <m:e>
                          <m:r>
                            <a:rPr lang="en-US" altLang="ja-JP" sz="2800" b="0" i="1">
                              <a:solidFill>
                                <a:srgbClr val="FF0000"/>
                              </a:solidFill>
                              <a:latin typeface="Cambria Math" panose="02040503050406030204" pitchFamily="18" charset="0"/>
                            </a:rPr>
                            <m:t>𝑣</m:t>
                          </m:r>
                        </m:e>
                        <m:sub>
                          <m:r>
                            <a:rPr lang="en-US" altLang="ja-JP" sz="2800" b="0" i="1">
                              <a:solidFill>
                                <a:srgbClr val="FF0000"/>
                              </a:solidFill>
                              <a:latin typeface="Cambria Math" panose="02040503050406030204" pitchFamily="18" charset="0"/>
                            </a:rPr>
                            <m:t>𝐵</m:t>
                          </m:r>
                        </m:sub>
                      </m:sSub>
                      <m:r>
                        <a:rPr lang="en-US" altLang="ja-JP" sz="2800" b="0" i="1" smtClean="0">
                          <a:solidFill>
                            <a:srgbClr val="FF0000"/>
                          </a:solidFill>
                          <a:latin typeface="Cambria Math" panose="02040503050406030204" pitchFamily="18" charset="0"/>
                        </a:rPr>
                        <m:t>=</m:t>
                      </m:r>
                      <m:f>
                        <m:fPr>
                          <m:ctrlPr>
                            <a:rPr lang="en-US" altLang="ja-JP" sz="2800" i="1" smtClean="0">
                              <a:solidFill>
                                <a:srgbClr val="FF0000"/>
                              </a:solidFill>
                              <a:latin typeface="Cambria Math" panose="02040503050406030204" pitchFamily="18" charset="0"/>
                              <a:ea typeface="Cambria Math" panose="02040503050406030204" pitchFamily="18" charset="0"/>
                            </a:rPr>
                          </m:ctrlPr>
                        </m:fPr>
                        <m:num>
                          <m:r>
                            <a:rPr lang="en-US" altLang="ja-JP" sz="2800" b="0" i="1">
                              <a:solidFill>
                                <a:srgbClr val="FF0000"/>
                              </a:solidFill>
                              <a:latin typeface="Cambria Math" panose="02040503050406030204" pitchFamily="18" charset="0"/>
                              <a:ea typeface="Cambria Math" panose="02040503050406030204" pitchFamily="18" charset="0"/>
                            </a:rPr>
                            <m:t>𝐻</m:t>
                          </m:r>
                        </m:num>
                        <m:den>
                          <m:f>
                            <m:fPr>
                              <m:ctrlPr>
                                <a:rPr lang="en-US" altLang="ja-JP" sz="2800" i="1">
                                  <a:solidFill>
                                    <a:srgbClr val="FF0000"/>
                                  </a:solidFill>
                                  <a:latin typeface="Cambria Math" panose="02040503050406030204" pitchFamily="18" charset="0"/>
                                </a:rPr>
                              </m:ctrlPr>
                            </m:fPr>
                            <m:num>
                              <m:r>
                                <a:rPr lang="en-US" altLang="ja-JP" sz="2800" b="0" i="1">
                                  <a:solidFill>
                                    <a:srgbClr val="FF0000"/>
                                  </a:solidFill>
                                  <a:latin typeface="Cambria Math" panose="02040503050406030204" pitchFamily="18" charset="0"/>
                                </a:rPr>
                                <m:t>𝐿</m:t>
                              </m:r>
                            </m:num>
                            <m:den>
                              <m:sSub>
                                <m:sSubPr>
                                  <m:ctrlPr>
                                    <a:rPr lang="en-US" altLang="ja-JP" sz="2800" i="1">
                                      <a:solidFill>
                                        <a:srgbClr val="FF0000"/>
                                      </a:solidFill>
                                      <a:latin typeface="Cambria Math" panose="02040503050406030204" pitchFamily="18" charset="0"/>
                                    </a:rPr>
                                  </m:ctrlPr>
                                </m:sSubPr>
                                <m:e>
                                  <m:r>
                                    <a:rPr lang="en-US" altLang="ja-JP" sz="2800" b="0" i="1">
                                      <a:solidFill>
                                        <a:srgbClr val="FF0000"/>
                                      </a:solidFill>
                                      <a:latin typeface="Cambria Math" panose="02040503050406030204" pitchFamily="18" charset="0"/>
                                    </a:rPr>
                                    <m:t>𝑣</m:t>
                                  </m:r>
                                </m:e>
                                <m:sub>
                                  <m:r>
                                    <a:rPr lang="en-US" altLang="ja-JP" sz="2800" b="0" i="1">
                                      <a:solidFill>
                                        <a:srgbClr val="FF0000"/>
                                      </a:solidFill>
                                      <a:latin typeface="Cambria Math" panose="02040503050406030204" pitchFamily="18" charset="0"/>
                                    </a:rPr>
                                    <m:t>𝐴</m:t>
                                  </m:r>
                                </m:sub>
                              </m:sSub>
                            </m:den>
                          </m:f>
                        </m:den>
                      </m:f>
                    </m:oMath>
                  </m:oMathPara>
                </a14:m>
                <a:endParaRPr lang="ja-JP" altLang="en-US" sz="2800" dirty="0">
                  <a:ea typeface="HG丸ｺﾞｼｯｸM-PRO" panose="020F0600000000000000" pitchFamily="50" charset="-128"/>
                </a:endParaRPr>
              </a:p>
            </p:txBody>
          </p:sp>
        </mc:Choice>
        <mc:Fallback xmlns="">
          <p:sp>
            <p:nvSpPr>
              <p:cNvPr id="55" name="正方形/長方形 54">
                <a:extLst>
                  <a:ext uri="{FF2B5EF4-FFF2-40B4-BE49-F238E27FC236}">
                    <a16:creationId xmlns:a16="http://schemas.microsoft.com/office/drawing/2014/main" id="{CCBE4228-14C6-4CED-8F14-042B28E85E3F}"/>
                  </a:ext>
                </a:extLst>
              </p:cNvPr>
              <p:cNvSpPr>
                <a:spLocks noRot="1" noChangeAspect="1" noMove="1" noResize="1" noEditPoints="1" noAdjustHandles="1" noChangeArrowheads="1" noChangeShapeType="1" noTextEdit="1"/>
              </p:cNvSpPr>
              <p:nvPr/>
            </p:nvSpPr>
            <p:spPr>
              <a:xfrm>
                <a:off x="3617035" y="5085964"/>
                <a:ext cx="1992340" cy="1314142"/>
              </a:xfrm>
              <a:prstGeom prst="rect">
                <a:avLst/>
              </a:prstGeom>
              <a:blipFill>
                <a:blip r:embed="rId1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7" name="正方形/長方形 56">
                <a:extLst>
                  <a:ext uri="{FF2B5EF4-FFF2-40B4-BE49-F238E27FC236}">
                    <a16:creationId xmlns:a16="http://schemas.microsoft.com/office/drawing/2014/main" id="{C6377B78-D6BC-46BC-837F-987A542BE418}"/>
                  </a:ext>
                </a:extLst>
              </p:cNvPr>
              <p:cNvSpPr/>
              <p:nvPr/>
            </p:nvSpPr>
            <p:spPr>
              <a:xfrm>
                <a:off x="5507011" y="5061431"/>
                <a:ext cx="2288062" cy="8961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rgbClr val="FF0000"/>
                          </a:solidFill>
                          <a:latin typeface="Cambria Math" panose="02040503050406030204" pitchFamily="18" charset="0"/>
                        </a:rPr>
                        <m:t>→</m:t>
                      </m:r>
                      <m:sSub>
                        <m:sSubPr>
                          <m:ctrlPr>
                            <a:rPr lang="en-US" altLang="ja-JP" sz="2800" i="1" smtClean="0">
                              <a:solidFill>
                                <a:srgbClr val="FF0000"/>
                              </a:solidFill>
                              <a:latin typeface="Cambria Math" panose="02040503050406030204" pitchFamily="18" charset="0"/>
                            </a:rPr>
                          </m:ctrlPr>
                        </m:sSubPr>
                        <m:e>
                          <m:r>
                            <a:rPr lang="en-US" altLang="ja-JP" sz="2800" b="0" i="1">
                              <a:solidFill>
                                <a:srgbClr val="FF0000"/>
                              </a:solidFill>
                              <a:latin typeface="Cambria Math" panose="02040503050406030204" pitchFamily="18" charset="0"/>
                            </a:rPr>
                            <m:t>𝑣</m:t>
                          </m:r>
                        </m:e>
                        <m:sub>
                          <m:r>
                            <a:rPr lang="en-US" altLang="ja-JP" sz="2800" b="0" i="1" smtClean="0">
                              <a:solidFill>
                                <a:srgbClr val="FF0000"/>
                              </a:solidFill>
                              <a:latin typeface="Cambria Math" panose="02040503050406030204" pitchFamily="18" charset="0"/>
                            </a:rPr>
                            <m:t>𝐵</m:t>
                          </m:r>
                        </m:sub>
                      </m:sSub>
                      <m:r>
                        <a:rPr lang="en-US" altLang="ja-JP" sz="2800" b="0" i="1" smtClean="0">
                          <a:solidFill>
                            <a:srgbClr val="FF0000"/>
                          </a:solidFill>
                          <a:latin typeface="Cambria Math" panose="02040503050406030204" pitchFamily="18" charset="0"/>
                          <a:ea typeface="Cambria Math" panose="02040503050406030204" pitchFamily="18" charset="0"/>
                        </a:rPr>
                        <m:t>=</m:t>
                      </m:r>
                      <m:f>
                        <m:fPr>
                          <m:ctrlPr>
                            <a:rPr lang="en-US" altLang="ja-JP" sz="2800" i="1">
                              <a:solidFill>
                                <a:srgbClr val="FF0000"/>
                              </a:solidFill>
                              <a:latin typeface="Cambria Math" panose="02040503050406030204" pitchFamily="18" charset="0"/>
                            </a:rPr>
                          </m:ctrlPr>
                        </m:fPr>
                        <m:num>
                          <m:r>
                            <a:rPr lang="en-US" altLang="ja-JP" sz="2800" b="0" i="1">
                              <a:solidFill>
                                <a:srgbClr val="FF0000"/>
                              </a:solidFill>
                              <a:latin typeface="Cambria Math" panose="02040503050406030204" pitchFamily="18" charset="0"/>
                              <a:ea typeface="Cambria Math" panose="02040503050406030204" pitchFamily="18" charset="0"/>
                            </a:rPr>
                            <m:t>𝐻</m:t>
                          </m:r>
                        </m:num>
                        <m:den>
                          <m:r>
                            <a:rPr lang="en-US" altLang="ja-JP" sz="2800" b="0" i="1">
                              <a:solidFill>
                                <a:srgbClr val="FF0000"/>
                              </a:solidFill>
                              <a:latin typeface="Cambria Math" panose="02040503050406030204" pitchFamily="18" charset="0"/>
                            </a:rPr>
                            <m:t>𝐿</m:t>
                          </m:r>
                        </m:den>
                      </m:f>
                      <m:sSub>
                        <m:sSubPr>
                          <m:ctrlPr>
                            <a:rPr lang="en-US" altLang="ja-JP" sz="2800" i="1">
                              <a:solidFill>
                                <a:srgbClr val="FF0000"/>
                              </a:solidFill>
                              <a:latin typeface="Cambria Math" panose="02040503050406030204" pitchFamily="18" charset="0"/>
                            </a:rPr>
                          </m:ctrlPr>
                        </m:sSubPr>
                        <m:e>
                          <m:r>
                            <a:rPr lang="en-US" altLang="ja-JP" sz="2800" b="0" i="1">
                              <a:solidFill>
                                <a:srgbClr val="FF0000"/>
                              </a:solidFill>
                              <a:latin typeface="Cambria Math" panose="02040503050406030204" pitchFamily="18" charset="0"/>
                            </a:rPr>
                            <m:t>𝑣</m:t>
                          </m:r>
                        </m:e>
                        <m:sub>
                          <m:r>
                            <a:rPr lang="en-US" altLang="ja-JP" sz="2800" b="0" i="1">
                              <a:solidFill>
                                <a:srgbClr val="FF0000"/>
                              </a:solidFill>
                              <a:latin typeface="Cambria Math" panose="02040503050406030204" pitchFamily="18" charset="0"/>
                            </a:rPr>
                            <m:t>𝐴</m:t>
                          </m:r>
                        </m:sub>
                      </m:sSub>
                    </m:oMath>
                  </m:oMathPara>
                </a14:m>
                <a:endParaRPr lang="ja-JP" altLang="en-US" sz="2800" dirty="0">
                  <a:ea typeface="HG丸ｺﾞｼｯｸM-PRO" panose="020F0600000000000000" pitchFamily="50" charset="-128"/>
                </a:endParaRPr>
              </a:p>
            </p:txBody>
          </p:sp>
        </mc:Choice>
        <mc:Fallback xmlns="">
          <p:sp>
            <p:nvSpPr>
              <p:cNvPr id="57" name="正方形/長方形 56">
                <a:extLst>
                  <a:ext uri="{FF2B5EF4-FFF2-40B4-BE49-F238E27FC236}">
                    <a16:creationId xmlns:a16="http://schemas.microsoft.com/office/drawing/2014/main" id="{C6377B78-D6BC-46BC-837F-987A542BE418}"/>
                  </a:ext>
                </a:extLst>
              </p:cNvPr>
              <p:cNvSpPr>
                <a:spLocks noRot="1" noChangeAspect="1" noMove="1" noResize="1" noEditPoints="1" noAdjustHandles="1" noChangeArrowheads="1" noChangeShapeType="1" noTextEdit="1"/>
              </p:cNvSpPr>
              <p:nvPr/>
            </p:nvSpPr>
            <p:spPr>
              <a:xfrm>
                <a:off x="5507011" y="5061431"/>
                <a:ext cx="2288062" cy="896143"/>
              </a:xfrm>
              <a:prstGeom prst="rect">
                <a:avLst/>
              </a:prstGeom>
              <a:blipFill>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9" name="正方形/長方形 58">
                <a:extLst>
                  <a:ext uri="{FF2B5EF4-FFF2-40B4-BE49-F238E27FC236}">
                    <a16:creationId xmlns:a16="http://schemas.microsoft.com/office/drawing/2014/main" id="{0B1F30C5-2470-41B4-8B96-B23D38E878F3}"/>
                  </a:ext>
                </a:extLst>
              </p:cNvPr>
              <p:cNvSpPr/>
              <p:nvPr/>
            </p:nvSpPr>
            <p:spPr>
              <a:xfrm>
                <a:off x="7842924" y="2385416"/>
                <a:ext cx="513859" cy="58477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𝑦</m:t>
                      </m:r>
                    </m:oMath>
                  </m:oMathPara>
                </a14:m>
                <a:endParaRPr lang="ja-JP" altLang="en-US" sz="3200" dirty="0">
                  <a:ea typeface="HG丸ｺﾞｼｯｸM-PRO" panose="020F0600000000000000" pitchFamily="50" charset="-128"/>
                </a:endParaRPr>
              </a:p>
            </p:txBody>
          </p:sp>
        </mc:Choice>
        <mc:Fallback xmlns="">
          <p:sp>
            <p:nvSpPr>
              <p:cNvPr id="59" name="正方形/長方形 58">
                <a:extLst>
                  <a:ext uri="{FF2B5EF4-FFF2-40B4-BE49-F238E27FC236}">
                    <a16:creationId xmlns:a16="http://schemas.microsoft.com/office/drawing/2014/main" id="{0B1F30C5-2470-41B4-8B96-B23D38E878F3}"/>
                  </a:ext>
                </a:extLst>
              </p:cNvPr>
              <p:cNvSpPr>
                <a:spLocks noRot="1" noChangeAspect="1" noMove="1" noResize="1" noEditPoints="1" noAdjustHandles="1" noChangeArrowheads="1" noChangeShapeType="1" noTextEdit="1"/>
              </p:cNvSpPr>
              <p:nvPr/>
            </p:nvSpPr>
            <p:spPr>
              <a:xfrm>
                <a:off x="7842924" y="2385416"/>
                <a:ext cx="513859" cy="584775"/>
              </a:xfrm>
              <a:prstGeom prst="rect">
                <a:avLst/>
              </a:prstGeom>
              <a:blipFill>
                <a:blip r:embed="rId1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1" name="正方形/長方形 60">
                <a:extLst>
                  <a:ext uri="{FF2B5EF4-FFF2-40B4-BE49-F238E27FC236}">
                    <a16:creationId xmlns:a16="http://schemas.microsoft.com/office/drawing/2014/main" id="{7E9E966D-1692-4C0F-8C71-D4AAE6BC1F3A}"/>
                  </a:ext>
                </a:extLst>
              </p:cNvPr>
              <p:cNvSpPr/>
              <p:nvPr/>
            </p:nvSpPr>
            <p:spPr>
              <a:xfrm>
                <a:off x="8281823" y="5061431"/>
                <a:ext cx="1837362" cy="9714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00B050"/>
                          </a:solidFill>
                          <a:latin typeface="Cambria Math" panose="02040503050406030204" pitchFamily="18" charset="0"/>
                        </a:rPr>
                        <m:t>→</m:t>
                      </m:r>
                      <m:f>
                        <m:fPr>
                          <m:ctrlPr>
                            <a:rPr lang="en-US" altLang="ja-JP" sz="2800" b="1" i="1" smtClean="0">
                              <a:solidFill>
                                <a:srgbClr val="00B050"/>
                              </a:solidFill>
                              <a:latin typeface="Cambria Math" panose="02040503050406030204" pitchFamily="18" charset="0"/>
                            </a:rPr>
                          </m:ctrlPr>
                        </m:fPr>
                        <m:num>
                          <m:sSub>
                            <m:sSubPr>
                              <m:ctrlPr>
                                <a:rPr lang="en-US" altLang="ja-JP" sz="2800" b="1" i="1" smtClean="0">
                                  <a:solidFill>
                                    <a:srgbClr val="00B050"/>
                                  </a:solidFill>
                                  <a:latin typeface="Cambria Math" panose="02040503050406030204" pitchFamily="18" charset="0"/>
                                </a:rPr>
                              </m:ctrlPr>
                            </m:sSubPr>
                            <m:e>
                              <m:r>
                                <a:rPr lang="en-US" altLang="ja-JP" sz="2800" b="1" i="1">
                                  <a:solidFill>
                                    <a:srgbClr val="00B050"/>
                                  </a:solidFill>
                                  <a:latin typeface="Cambria Math" panose="02040503050406030204" pitchFamily="18" charset="0"/>
                                </a:rPr>
                                <m:t>𝒗</m:t>
                              </m:r>
                            </m:e>
                            <m:sub>
                              <m:r>
                                <a:rPr lang="en-US" altLang="ja-JP" sz="2800" b="1" i="1" smtClean="0">
                                  <a:solidFill>
                                    <a:srgbClr val="00B050"/>
                                  </a:solidFill>
                                  <a:latin typeface="Cambria Math" panose="02040503050406030204" pitchFamily="18" charset="0"/>
                                </a:rPr>
                                <m:t>𝑩</m:t>
                              </m:r>
                            </m:sub>
                          </m:sSub>
                        </m:num>
                        <m:den>
                          <m:sSub>
                            <m:sSubPr>
                              <m:ctrlPr>
                                <a:rPr lang="en-US" altLang="ja-JP" sz="2800" b="1" i="1" smtClean="0">
                                  <a:solidFill>
                                    <a:srgbClr val="00B050"/>
                                  </a:solidFill>
                                  <a:latin typeface="Cambria Math" panose="02040503050406030204" pitchFamily="18" charset="0"/>
                                </a:rPr>
                              </m:ctrlPr>
                            </m:sSubPr>
                            <m:e>
                              <m:r>
                                <a:rPr lang="en-US" altLang="ja-JP" sz="2800" b="1" i="1" smtClean="0">
                                  <a:solidFill>
                                    <a:srgbClr val="00B050"/>
                                  </a:solidFill>
                                  <a:latin typeface="Cambria Math" panose="02040503050406030204" pitchFamily="18" charset="0"/>
                                </a:rPr>
                                <m:t>𝒗</m:t>
                              </m:r>
                            </m:e>
                            <m:sub>
                              <m:r>
                                <a:rPr lang="en-US" altLang="ja-JP" sz="2800" b="1" i="1" smtClean="0">
                                  <a:solidFill>
                                    <a:srgbClr val="00B050"/>
                                  </a:solidFill>
                                  <a:latin typeface="Cambria Math" panose="02040503050406030204" pitchFamily="18" charset="0"/>
                                </a:rPr>
                                <m:t>𝒂</m:t>
                              </m:r>
                            </m:sub>
                          </m:sSub>
                        </m:den>
                      </m:f>
                      <m:r>
                        <a:rPr lang="en-US" altLang="ja-JP" sz="2800" b="1" i="1" smtClean="0">
                          <a:solidFill>
                            <a:srgbClr val="00B050"/>
                          </a:solidFill>
                          <a:latin typeface="Cambria Math" panose="02040503050406030204" pitchFamily="18" charset="0"/>
                          <a:ea typeface="Cambria Math" panose="02040503050406030204" pitchFamily="18" charset="0"/>
                        </a:rPr>
                        <m:t>=</m:t>
                      </m:r>
                      <m:f>
                        <m:fPr>
                          <m:ctrlPr>
                            <a:rPr lang="en-US" altLang="ja-JP" sz="2800" b="1" i="1">
                              <a:solidFill>
                                <a:srgbClr val="00B050"/>
                              </a:solidFill>
                              <a:latin typeface="Cambria Math" panose="02040503050406030204" pitchFamily="18" charset="0"/>
                            </a:rPr>
                          </m:ctrlPr>
                        </m:fPr>
                        <m:num>
                          <m:r>
                            <a:rPr lang="en-US" altLang="ja-JP" sz="2800" b="1" i="1">
                              <a:solidFill>
                                <a:srgbClr val="00B050"/>
                              </a:solidFill>
                              <a:latin typeface="Cambria Math" panose="02040503050406030204" pitchFamily="18" charset="0"/>
                              <a:ea typeface="Cambria Math" panose="02040503050406030204" pitchFamily="18" charset="0"/>
                            </a:rPr>
                            <m:t>𝑯</m:t>
                          </m:r>
                        </m:num>
                        <m:den>
                          <m:r>
                            <a:rPr lang="en-US" altLang="ja-JP" sz="2800" b="1" i="1">
                              <a:solidFill>
                                <a:srgbClr val="00B050"/>
                              </a:solidFill>
                              <a:latin typeface="Cambria Math" panose="02040503050406030204" pitchFamily="18" charset="0"/>
                            </a:rPr>
                            <m:t>𝑳</m:t>
                          </m:r>
                        </m:den>
                      </m:f>
                    </m:oMath>
                  </m:oMathPara>
                </a14:m>
                <a:endParaRPr lang="ja-JP" altLang="en-US" sz="2800" b="1" dirty="0">
                  <a:solidFill>
                    <a:srgbClr val="00B050"/>
                  </a:solidFill>
                  <a:ea typeface="HG丸ｺﾞｼｯｸM-PRO" panose="020F0600000000000000" pitchFamily="50" charset="-128"/>
                </a:endParaRPr>
              </a:p>
            </p:txBody>
          </p:sp>
        </mc:Choice>
        <mc:Fallback xmlns="">
          <p:sp>
            <p:nvSpPr>
              <p:cNvPr id="61" name="正方形/長方形 60">
                <a:extLst>
                  <a:ext uri="{FF2B5EF4-FFF2-40B4-BE49-F238E27FC236}">
                    <a16:creationId xmlns:a16="http://schemas.microsoft.com/office/drawing/2014/main" id="{7E9E966D-1692-4C0F-8C71-D4AAE6BC1F3A}"/>
                  </a:ext>
                </a:extLst>
              </p:cNvPr>
              <p:cNvSpPr>
                <a:spLocks noRot="1" noChangeAspect="1" noMove="1" noResize="1" noEditPoints="1" noAdjustHandles="1" noChangeArrowheads="1" noChangeShapeType="1" noTextEdit="1"/>
              </p:cNvSpPr>
              <p:nvPr/>
            </p:nvSpPr>
            <p:spPr>
              <a:xfrm>
                <a:off x="8281823" y="5061431"/>
                <a:ext cx="1837362" cy="971484"/>
              </a:xfrm>
              <a:prstGeom prst="rect">
                <a:avLst/>
              </a:prstGeom>
              <a:blipFill>
                <a:blip r:embed="rId20"/>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13380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down)">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down)">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down)">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down)">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4">
                                            <p:txEl>
                                              <p:pRg st="0" end="0"/>
                                            </p:txEl>
                                          </p:spTgt>
                                        </p:tgtEl>
                                        <p:attrNameLst>
                                          <p:attrName>style.visibility</p:attrName>
                                        </p:attrNameLst>
                                      </p:cBhvr>
                                      <p:to>
                                        <p:strVal val="visible"/>
                                      </p:to>
                                    </p:set>
                                    <p:animEffect transition="in" filter="wipe(down)">
                                      <p:cBhvr>
                                        <p:cTn id="32" dur="500"/>
                                        <p:tgtEl>
                                          <p:spTgt spid="5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wipe(down)">
                                      <p:cBhvr>
                                        <p:cTn id="37" dur="50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down)">
                                      <p:cBhvr>
                                        <p:cTn id="42" dur="500"/>
                                        <p:tgtEl>
                                          <p:spTgt spid="5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wipe(down)">
                                      <p:cBhvr>
                                        <p:cTn id="4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5" grpId="0"/>
      <p:bldP spid="57" grpId="0"/>
      <p:bldP spid="6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線矢印コネクタ 46">
            <a:extLst>
              <a:ext uri="{FF2B5EF4-FFF2-40B4-BE49-F238E27FC236}">
                <a16:creationId xmlns:a16="http://schemas.microsoft.com/office/drawing/2014/main" id="{D44AFF8D-A52B-46CF-8461-D7A85DEA8245}"/>
              </a:ext>
            </a:extLst>
          </p:cNvPr>
          <p:cNvCxnSpPr>
            <a:cxnSpLocks/>
          </p:cNvCxnSpPr>
          <p:nvPr/>
        </p:nvCxnSpPr>
        <p:spPr>
          <a:xfrm flipV="1">
            <a:off x="8136440" y="3430711"/>
            <a:ext cx="3570323" cy="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76E16564-0DE4-4F3A-B30A-625FB29644FD}"/>
              </a:ext>
            </a:extLst>
          </p:cNvPr>
          <p:cNvCxnSpPr>
            <a:cxnSpLocks/>
          </p:cNvCxnSpPr>
          <p:nvPr/>
        </p:nvCxnSpPr>
        <p:spPr>
          <a:xfrm>
            <a:off x="8293888" y="3443430"/>
            <a:ext cx="3025106" cy="1"/>
          </a:xfrm>
          <a:prstGeom prst="straightConnector1">
            <a:avLst/>
          </a:prstGeom>
          <a:ln w="444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9A7BCC99-8688-44BB-85E7-AC8037F7CA43}"/>
              </a:ext>
            </a:extLst>
          </p:cNvPr>
          <p:cNvCxnSpPr>
            <a:cxnSpLocks/>
          </p:cNvCxnSpPr>
          <p:nvPr/>
        </p:nvCxnSpPr>
        <p:spPr>
          <a:xfrm flipH="1">
            <a:off x="8313964" y="1696091"/>
            <a:ext cx="3065539" cy="0"/>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５．平面内での落体の運動</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a:xfrm>
            <a:off x="4038601" y="6312924"/>
            <a:ext cx="4114800" cy="365125"/>
          </a:xfrm>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57</a:t>
            </a:fld>
            <a:endParaRPr kumimoji="1" lang="ja-JP" altLang="en-US"/>
          </a:p>
        </p:txBody>
      </p:sp>
      <p:sp>
        <p:nvSpPr>
          <p:cNvPr id="56" name="正方形/長方形 55">
            <a:extLst>
              <a:ext uri="{FF2B5EF4-FFF2-40B4-BE49-F238E27FC236}">
                <a16:creationId xmlns:a16="http://schemas.microsoft.com/office/drawing/2014/main" id="{FFE70EF9-51BF-4E5F-948A-FAFF7EA9A4DD}"/>
              </a:ext>
            </a:extLst>
          </p:cNvPr>
          <p:cNvSpPr/>
          <p:nvPr/>
        </p:nvSpPr>
        <p:spPr>
          <a:xfrm>
            <a:off x="7931946" y="3401556"/>
            <a:ext cx="415498" cy="369332"/>
          </a:xfrm>
          <a:prstGeom prst="rect">
            <a:avLst/>
          </a:prstGeom>
        </p:spPr>
        <p:txBody>
          <a:bodyPr wrap="square">
            <a:spAutoFit/>
          </a:bodyPr>
          <a:lstStyle/>
          <a:p>
            <a:r>
              <a:rPr lang="ja-JP" altLang="en-US" dirty="0">
                <a:solidFill>
                  <a:srgbClr val="000000"/>
                </a:solidFill>
                <a:latin typeface="HG丸ｺﾞｼｯｸM-PRO" panose="020F0600000000000000" pitchFamily="50" charset="-128"/>
                <a:ea typeface="HG丸ｺﾞｼｯｸM-PRO" panose="020F0600000000000000" pitchFamily="50" charset="-128"/>
              </a:rPr>
              <a:t>Ｏ</a:t>
            </a:r>
            <a:endParaRPr lang="ja-JP" altLang="en-US" dirty="0"/>
          </a:p>
        </p:txBody>
      </p:sp>
      <mc:AlternateContent xmlns:mc="http://schemas.openxmlformats.org/markup-compatibility/2006" xmlns:a14="http://schemas.microsoft.com/office/drawing/2010/main">
        <mc:Choice Requires="a14">
          <p:sp>
            <p:nvSpPr>
              <p:cNvPr id="60" name="正方形/長方形 59">
                <a:extLst>
                  <a:ext uri="{FF2B5EF4-FFF2-40B4-BE49-F238E27FC236}">
                    <a16:creationId xmlns:a16="http://schemas.microsoft.com/office/drawing/2014/main" id="{1C36CC12-9A54-4789-A720-53D87D4D1D5E}"/>
                  </a:ext>
                </a:extLst>
              </p:cNvPr>
              <p:cNvSpPr/>
              <p:nvPr/>
            </p:nvSpPr>
            <p:spPr>
              <a:xfrm>
                <a:off x="7948585" y="855799"/>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𝒚</m:t>
                      </m:r>
                    </m:oMath>
                  </m:oMathPara>
                </a14:m>
                <a:endParaRPr lang="ja-JP" altLang="en-US" dirty="0">
                  <a:solidFill>
                    <a:schemeClr val="tx1"/>
                  </a:solidFill>
                </a:endParaRPr>
              </a:p>
            </p:txBody>
          </p:sp>
        </mc:Choice>
        <mc:Fallback xmlns="">
          <p:sp>
            <p:nvSpPr>
              <p:cNvPr id="60" name="正方形/長方形 59">
                <a:extLst>
                  <a:ext uri="{FF2B5EF4-FFF2-40B4-BE49-F238E27FC236}">
                    <a16:creationId xmlns:a16="http://schemas.microsoft.com/office/drawing/2014/main" id="{1C36CC12-9A54-4789-A720-53D87D4D1D5E}"/>
                  </a:ext>
                </a:extLst>
              </p:cNvPr>
              <p:cNvSpPr>
                <a:spLocks noRot="1" noChangeAspect="1" noMove="1" noResize="1" noEditPoints="1" noAdjustHandles="1" noChangeArrowheads="1" noChangeShapeType="1" noTextEdit="1"/>
              </p:cNvSpPr>
              <p:nvPr/>
            </p:nvSpPr>
            <p:spPr>
              <a:xfrm>
                <a:off x="7948585" y="855799"/>
                <a:ext cx="375423" cy="369332"/>
              </a:xfrm>
              <a:prstGeom prst="rect">
                <a:avLst/>
              </a:prstGeom>
              <a:blipFill>
                <a:blip r:embed="rId2"/>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正方形/長方形 62">
                <a:extLst>
                  <a:ext uri="{FF2B5EF4-FFF2-40B4-BE49-F238E27FC236}">
                    <a16:creationId xmlns:a16="http://schemas.microsoft.com/office/drawing/2014/main" id="{02C0740F-97A3-4564-87F0-6EE709F78257}"/>
                  </a:ext>
                </a:extLst>
              </p:cNvPr>
              <p:cNvSpPr/>
              <p:nvPr/>
            </p:nvSpPr>
            <p:spPr>
              <a:xfrm>
                <a:off x="11651578" y="3240069"/>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𝒙</m:t>
                      </m:r>
                    </m:oMath>
                  </m:oMathPara>
                </a14:m>
                <a:endParaRPr lang="ja-JP" altLang="en-US" dirty="0">
                  <a:solidFill>
                    <a:schemeClr val="tx1"/>
                  </a:solidFill>
                </a:endParaRPr>
              </a:p>
            </p:txBody>
          </p:sp>
        </mc:Choice>
        <mc:Fallback xmlns="">
          <p:sp>
            <p:nvSpPr>
              <p:cNvPr id="63" name="正方形/長方形 62">
                <a:extLst>
                  <a:ext uri="{FF2B5EF4-FFF2-40B4-BE49-F238E27FC236}">
                    <a16:creationId xmlns:a16="http://schemas.microsoft.com/office/drawing/2014/main" id="{02C0740F-97A3-4564-87F0-6EE709F78257}"/>
                  </a:ext>
                </a:extLst>
              </p:cNvPr>
              <p:cNvSpPr>
                <a:spLocks noRot="1" noChangeAspect="1" noMove="1" noResize="1" noEditPoints="1" noAdjustHandles="1" noChangeArrowheads="1" noChangeShapeType="1" noTextEdit="1"/>
              </p:cNvSpPr>
              <p:nvPr/>
            </p:nvSpPr>
            <p:spPr>
              <a:xfrm>
                <a:off x="11651578" y="3240069"/>
                <a:ext cx="375423" cy="369332"/>
              </a:xfrm>
              <a:prstGeom prst="rect">
                <a:avLst/>
              </a:prstGeom>
              <a:blipFill>
                <a:blip r:embed="rId3"/>
                <a:stretch>
                  <a:fillRect/>
                </a:stretch>
              </a:blipFill>
            </p:spPr>
            <p:txBody>
              <a:bodyPr/>
              <a:lstStyle/>
              <a:p>
                <a:r>
                  <a:rPr lang="ja-JP" altLang="en-US">
                    <a:noFill/>
                  </a:rPr>
                  <a:t> </a:t>
                </a:r>
              </a:p>
            </p:txBody>
          </p:sp>
        </mc:Fallback>
      </mc:AlternateContent>
      <p:cxnSp>
        <p:nvCxnSpPr>
          <p:cNvPr id="36" name="直線矢印コネクタ 35">
            <a:extLst>
              <a:ext uri="{FF2B5EF4-FFF2-40B4-BE49-F238E27FC236}">
                <a16:creationId xmlns:a16="http://schemas.microsoft.com/office/drawing/2014/main" id="{C7723181-678A-49AF-A473-CE1E5AC429CE}"/>
              </a:ext>
            </a:extLst>
          </p:cNvPr>
          <p:cNvCxnSpPr>
            <a:cxnSpLocks/>
          </p:cNvCxnSpPr>
          <p:nvPr/>
        </p:nvCxnSpPr>
        <p:spPr>
          <a:xfrm flipV="1">
            <a:off x="8266611" y="1085300"/>
            <a:ext cx="0" cy="2392766"/>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49952069-CAE3-44F6-8C15-D0A45DD6C126}"/>
              </a:ext>
            </a:extLst>
          </p:cNvPr>
          <p:cNvCxnSpPr>
            <a:cxnSpLocks/>
          </p:cNvCxnSpPr>
          <p:nvPr/>
        </p:nvCxnSpPr>
        <p:spPr>
          <a:xfrm flipH="1" flipV="1">
            <a:off x="10696330" y="3437503"/>
            <a:ext cx="599672"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正方形/長方形 84">
                <a:extLst>
                  <a:ext uri="{FF2B5EF4-FFF2-40B4-BE49-F238E27FC236}">
                    <a16:creationId xmlns:a16="http://schemas.microsoft.com/office/drawing/2014/main" id="{2977A9DD-C665-492D-9DF9-F41AD6C3AD09}"/>
                  </a:ext>
                </a:extLst>
              </p:cNvPr>
              <p:cNvSpPr/>
              <p:nvPr/>
            </p:nvSpPr>
            <p:spPr>
              <a:xfrm>
                <a:off x="10359255" y="3435652"/>
                <a:ext cx="67031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rgbClr val="FF0000"/>
                          </a:solidFill>
                          <a:latin typeface="Cambria Math" panose="02040503050406030204" pitchFamily="18" charset="0"/>
                        </a:rPr>
                        <m:t>−</m:t>
                      </m:r>
                      <m:sSub>
                        <m:sSubPr>
                          <m:ctrlPr>
                            <a:rPr lang="en-US" altLang="ja-JP" b="1" i="1" smtClean="0">
                              <a:solidFill>
                                <a:srgbClr val="FF0000"/>
                              </a:solidFill>
                              <a:latin typeface="Cambria Math" panose="02040503050406030204" pitchFamily="18" charset="0"/>
                            </a:rPr>
                          </m:ctrlPr>
                        </m:sSubPr>
                        <m:e>
                          <m:r>
                            <a:rPr lang="en-US" altLang="ja-JP" b="1" i="1" smtClean="0">
                              <a:solidFill>
                                <a:srgbClr val="FF0000"/>
                              </a:solidFill>
                              <a:latin typeface="Cambria Math" panose="02040503050406030204" pitchFamily="18" charset="0"/>
                            </a:rPr>
                            <m:t>𝒗</m:t>
                          </m:r>
                        </m:e>
                        <m:sub>
                          <m:r>
                            <a:rPr lang="en-US" altLang="ja-JP" b="1" i="1" smtClean="0">
                              <a:solidFill>
                                <a:srgbClr val="FF0000"/>
                              </a:solidFill>
                              <a:latin typeface="Cambria Math" panose="02040503050406030204" pitchFamily="18" charset="0"/>
                            </a:rPr>
                            <m:t>𝑨</m:t>
                          </m:r>
                        </m:sub>
                      </m:sSub>
                    </m:oMath>
                  </m:oMathPara>
                </a14:m>
                <a:endParaRPr lang="en-US" altLang="ja-JP" b="1" dirty="0">
                  <a:solidFill>
                    <a:srgbClr val="FF0000"/>
                  </a:solidFill>
                </a:endParaRPr>
              </a:p>
            </p:txBody>
          </p:sp>
        </mc:Choice>
        <mc:Fallback xmlns="">
          <p:sp>
            <p:nvSpPr>
              <p:cNvPr id="85" name="正方形/長方形 84">
                <a:extLst>
                  <a:ext uri="{FF2B5EF4-FFF2-40B4-BE49-F238E27FC236}">
                    <a16:creationId xmlns:a16="http://schemas.microsoft.com/office/drawing/2014/main" id="{2977A9DD-C665-492D-9DF9-F41AD6C3AD09}"/>
                  </a:ext>
                </a:extLst>
              </p:cNvPr>
              <p:cNvSpPr>
                <a:spLocks noRot="1" noChangeAspect="1" noMove="1" noResize="1" noEditPoints="1" noAdjustHandles="1" noChangeArrowheads="1" noChangeShapeType="1" noTextEdit="1"/>
              </p:cNvSpPr>
              <p:nvPr/>
            </p:nvSpPr>
            <p:spPr>
              <a:xfrm>
                <a:off x="10359255" y="3435652"/>
                <a:ext cx="670312" cy="369332"/>
              </a:xfrm>
              <a:prstGeom prst="rect">
                <a:avLst/>
              </a:prstGeom>
              <a:blipFill>
                <a:blip r:embed="rId4"/>
                <a:stretch>
                  <a:fillRect/>
                </a:stretch>
              </a:blipFill>
            </p:spPr>
            <p:txBody>
              <a:bodyPr/>
              <a:lstStyle/>
              <a:p>
                <a:r>
                  <a:rPr lang="ja-JP" altLang="en-US">
                    <a:noFill/>
                  </a:rPr>
                  <a:t> </a:t>
                </a:r>
              </a:p>
            </p:txBody>
          </p:sp>
        </mc:Fallback>
      </mc:AlternateContent>
      <p:sp>
        <p:nvSpPr>
          <p:cNvPr id="88" name="正方形/長方形 87">
            <a:extLst>
              <a:ext uri="{FF2B5EF4-FFF2-40B4-BE49-F238E27FC236}">
                <a16:creationId xmlns:a16="http://schemas.microsoft.com/office/drawing/2014/main" id="{5E97E7A5-7ABE-4F0E-BD85-09BCB036557A}"/>
              </a:ext>
            </a:extLst>
          </p:cNvPr>
          <p:cNvSpPr/>
          <p:nvPr/>
        </p:nvSpPr>
        <p:spPr>
          <a:xfrm>
            <a:off x="11169705" y="3512746"/>
            <a:ext cx="415498" cy="369332"/>
          </a:xfrm>
          <a:prstGeom prst="rect">
            <a:avLst/>
          </a:prstGeom>
        </p:spPr>
        <p:txBody>
          <a:bodyPr wrap="square">
            <a:spAutoFit/>
          </a:bodyPr>
          <a:lstStyle/>
          <a:p>
            <a:r>
              <a:rPr lang="en-US" altLang="ja-JP" dirty="0">
                <a:solidFill>
                  <a:srgbClr val="000000"/>
                </a:solidFill>
                <a:latin typeface="HG丸ｺﾞｼｯｸM-PRO" panose="020F0600000000000000" pitchFamily="50" charset="-128"/>
                <a:ea typeface="HG丸ｺﾞｼｯｸM-PRO" panose="020F0600000000000000" pitchFamily="50" charset="-128"/>
              </a:rPr>
              <a:t>Q</a:t>
            </a:r>
          </a:p>
        </p:txBody>
      </p:sp>
      <p:sp>
        <p:nvSpPr>
          <p:cNvPr id="29" name="正方形/長方形 28">
            <a:extLst>
              <a:ext uri="{FF2B5EF4-FFF2-40B4-BE49-F238E27FC236}">
                <a16:creationId xmlns:a16="http://schemas.microsoft.com/office/drawing/2014/main" id="{52412FF5-BE0A-4195-B91A-B3E76EFE4EDE}"/>
              </a:ext>
            </a:extLst>
          </p:cNvPr>
          <p:cNvSpPr/>
          <p:nvPr/>
        </p:nvSpPr>
        <p:spPr>
          <a:xfrm>
            <a:off x="10985359" y="3913437"/>
            <a:ext cx="877163"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物体Ｂ</a:t>
            </a:r>
            <a:endParaRPr lang="ja-JP" altLang="en-US" dirty="0"/>
          </a:p>
        </p:txBody>
      </p:sp>
      <p:sp>
        <p:nvSpPr>
          <p:cNvPr id="64" name="正方形/長方形 63">
            <a:extLst>
              <a:ext uri="{FF2B5EF4-FFF2-40B4-BE49-F238E27FC236}">
                <a16:creationId xmlns:a16="http://schemas.microsoft.com/office/drawing/2014/main" id="{A1FB2D92-1557-4B23-B97A-76E7BB834856}"/>
              </a:ext>
            </a:extLst>
          </p:cNvPr>
          <p:cNvSpPr/>
          <p:nvPr/>
        </p:nvSpPr>
        <p:spPr>
          <a:xfrm>
            <a:off x="7795073" y="1511425"/>
            <a:ext cx="415498" cy="369332"/>
          </a:xfrm>
          <a:prstGeom prst="rect">
            <a:avLst/>
          </a:prstGeom>
        </p:spPr>
        <p:txBody>
          <a:bodyPr wrap="square">
            <a:spAutoFit/>
          </a:bodyPr>
          <a:lstStyle/>
          <a:p>
            <a:r>
              <a:rPr lang="en-US" altLang="ja-JP" dirty="0">
                <a:solidFill>
                  <a:srgbClr val="000000"/>
                </a:solidFill>
                <a:latin typeface="HG丸ｺﾞｼｯｸM-PRO" panose="020F0600000000000000" pitchFamily="50" charset="-128"/>
                <a:ea typeface="HG丸ｺﾞｼｯｸM-PRO" panose="020F0600000000000000" pitchFamily="50" charset="-128"/>
              </a:rPr>
              <a:t>P</a:t>
            </a:r>
            <a:endParaRPr lang="ja-JP" altLang="en-US" dirty="0"/>
          </a:p>
        </p:txBody>
      </p:sp>
      <p:cxnSp>
        <p:nvCxnSpPr>
          <p:cNvPr id="66" name="直線矢印コネクタ 65">
            <a:extLst>
              <a:ext uri="{FF2B5EF4-FFF2-40B4-BE49-F238E27FC236}">
                <a16:creationId xmlns:a16="http://schemas.microsoft.com/office/drawing/2014/main" id="{4E633F38-60E8-4B4C-B6BF-2F8C909DBADC}"/>
              </a:ext>
            </a:extLst>
          </p:cNvPr>
          <p:cNvCxnSpPr>
            <a:cxnSpLocks/>
          </p:cNvCxnSpPr>
          <p:nvPr/>
        </p:nvCxnSpPr>
        <p:spPr>
          <a:xfrm flipV="1">
            <a:off x="11357635" y="1716049"/>
            <a:ext cx="0" cy="1708686"/>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67" name="楕円 66">
            <a:extLst>
              <a:ext uri="{FF2B5EF4-FFF2-40B4-BE49-F238E27FC236}">
                <a16:creationId xmlns:a16="http://schemas.microsoft.com/office/drawing/2014/main" id="{2DF95E40-C6D0-450D-88BB-27DAF7B6F502}"/>
              </a:ext>
            </a:extLst>
          </p:cNvPr>
          <p:cNvSpPr/>
          <p:nvPr/>
        </p:nvSpPr>
        <p:spPr>
          <a:xfrm>
            <a:off x="8204393" y="1648919"/>
            <a:ext cx="120062" cy="120062"/>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楕円 85">
            <a:extLst>
              <a:ext uri="{FF2B5EF4-FFF2-40B4-BE49-F238E27FC236}">
                <a16:creationId xmlns:a16="http://schemas.microsoft.com/office/drawing/2014/main" id="{6AE86EBE-8A02-4C46-99F8-558F0750B684}"/>
              </a:ext>
            </a:extLst>
          </p:cNvPr>
          <p:cNvSpPr/>
          <p:nvPr/>
        </p:nvSpPr>
        <p:spPr>
          <a:xfrm>
            <a:off x="11289754" y="3369330"/>
            <a:ext cx="133698" cy="133698"/>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7" name="直線矢印コネクタ 86">
            <a:extLst>
              <a:ext uri="{FF2B5EF4-FFF2-40B4-BE49-F238E27FC236}">
                <a16:creationId xmlns:a16="http://schemas.microsoft.com/office/drawing/2014/main" id="{B09952D9-55EA-4BF8-BED4-3D5C09C409E0}"/>
              </a:ext>
            </a:extLst>
          </p:cNvPr>
          <p:cNvCxnSpPr>
            <a:cxnSpLocks/>
          </p:cNvCxnSpPr>
          <p:nvPr/>
        </p:nvCxnSpPr>
        <p:spPr>
          <a:xfrm flipH="1" flipV="1">
            <a:off x="11347580" y="3009702"/>
            <a:ext cx="2802" cy="3596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正方形/長方形 18">
                <a:extLst>
                  <a:ext uri="{FF2B5EF4-FFF2-40B4-BE49-F238E27FC236}">
                    <a16:creationId xmlns:a16="http://schemas.microsoft.com/office/drawing/2014/main" id="{AB460C4F-584B-4D4F-B17A-509AAE5B0536}"/>
                  </a:ext>
                </a:extLst>
              </p:cNvPr>
              <p:cNvSpPr/>
              <p:nvPr/>
            </p:nvSpPr>
            <p:spPr>
              <a:xfrm>
                <a:off x="11336609" y="2884573"/>
                <a:ext cx="506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b="1" i="1" smtClean="0">
                              <a:solidFill>
                                <a:srgbClr val="FF0000"/>
                              </a:solidFill>
                              <a:latin typeface="Cambria Math" panose="02040503050406030204" pitchFamily="18" charset="0"/>
                            </a:rPr>
                          </m:ctrlPr>
                        </m:sSubPr>
                        <m:e>
                          <m:r>
                            <a:rPr lang="en-US" altLang="ja-JP" b="1" i="1">
                              <a:solidFill>
                                <a:srgbClr val="FF0000"/>
                              </a:solidFill>
                              <a:latin typeface="Cambria Math" panose="02040503050406030204" pitchFamily="18" charset="0"/>
                            </a:rPr>
                            <m:t>𝒗</m:t>
                          </m:r>
                        </m:e>
                        <m:sub>
                          <m:r>
                            <a:rPr lang="en-US" altLang="ja-JP" b="1" i="1" smtClean="0">
                              <a:solidFill>
                                <a:srgbClr val="FF0000"/>
                              </a:solidFill>
                              <a:latin typeface="Cambria Math" panose="02040503050406030204" pitchFamily="18" charset="0"/>
                            </a:rPr>
                            <m:t>𝑩</m:t>
                          </m:r>
                        </m:sub>
                      </m:sSub>
                    </m:oMath>
                  </m:oMathPara>
                </a14:m>
                <a:endParaRPr lang="en-US" altLang="ja-JP" b="1" dirty="0">
                  <a:solidFill>
                    <a:srgbClr val="FF0000"/>
                  </a:solidFill>
                </a:endParaRPr>
              </a:p>
            </p:txBody>
          </p:sp>
        </mc:Choice>
        <mc:Fallback xmlns="">
          <p:sp>
            <p:nvSpPr>
              <p:cNvPr id="19" name="正方形/長方形 18">
                <a:extLst>
                  <a:ext uri="{FF2B5EF4-FFF2-40B4-BE49-F238E27FC236}">
                    <a16:creationId xmlns:a16="http://schemas.microsoft.com/office/drawing/2014/main" id="{AB460C4F-584B-4D4F-B17A-509AAE5B0536}"/>
                  </a:ext>
                </a:extLst>
              </p:cNvPr>
              <p:cNvSpPr>
                <a:spLocks noRot="1" noChangeAspect="1" noMove="1" noResize="1" noEditPoints="1" noAdjustHandles="1" noChangeArrowheads="1" noChangeShapeType="1" noTextEdit="1"/>
              </p:cNvSpPr>
              <p:nvPr/>
            </p:nvSpPr>
            <p:spPr>
              <a:xfrm>
                <a:off x="11336609" y="2884573"/>
                <a:ext cx="506805" cy="369332"/>
              </a:xfrm>
              <a:prstGeom prst="rect">
                <a:avLst/>
              </a:prstGeom>
              <a:blipFill>
                <a:blip r:embed="rId5"/>
                <a:stretch>
                  <a:fillRect/>
                </a:stretch>
              </a:blipFill>
            </p:spPr>
            <p:txBody>
              <a:bodyPr/>
              <a:lstStyle/>
              <a:p>
                <a:r>
                  <a:rPr lang="ja-JP" altLang="en-US">
                    <a:noFill/>
                  </a:rPr>
                  <a:t> </a:t>
                </a:r>
              </a:p>
            </p:txBody>
          </p:sp>
        </mc:Fallback>
      </mc:AlternateContent>
      <p:sp>
        <p:nvSpPr>
          <p:cNvPr id="99" name="正方形/長方形 98">
            <a:extLst>
              <a:ext uri="{FF2B5EF4-FFF2-40B4-BE49-F238E27FC236}">
                <a16:creationId xmlns:a16="http://schemas.microsoft.com/office/drawing/2014/main" id="{880562B3-4DA5-43EB-BA93-DB4B08CB76A3}"/>
              </a:ext>
            </a:extLst>
          </p:cNvPr>
          <p:cNvSpPr/>
          <p:nvPr/>
        </p:nvSpPr>
        <p:spPr>
          <a:xfrm>
            <a:off x="7438566" y="1204093"/>
            <a:ext cx="877163"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物体Ａ</a:t>
            </a:r>
            <a:endParaRPr lang="ja-JP" altLang="en-US" dirty="0"/>
          </a:p>
        </p:txBody>
      </p:sp>
      <mc:AlternateContent xmlns:mc="http://schemas.openxmlformats.org/markup-compatibility/2006" xmlns:a14="http://schemas.microsoft.com/office/drawing/2010/main">
        <mc:Choice Requires="a14">
          <p:sp>
            <p:nvSpPr>
              <p:cNvPr id="100" name="正方形/長方形 99">
                <a:extLst>
                  <a:ext uri="{FF2B5EF4-FFF2-40B4-BE49-F238E27FC236}">
                    <a16:creationId xmlns:a16="http://schemas.microsoft.com/office/drawing/2014/main" id="{5081296C-5D76-4C4F-99C5-DDC210957BF3}"/>
                  </a:ext>
                </a:extLst>
              </p:cNvPr>
              <p:cNvSpPr/>
              <p:nvPr/>
            </p:nvSpPr>
            <p:spPr>
              <a:xfrm>
                <a:off x="256678" y="1911856"/>
                <a:ext cx="6693164" cy="646331"/>
              </a:xfrm>
              <a:prstGeom prst="rect">
                <a:avLst/>
              </a:prstGeom>
            </p:spPr>
            <p:txBody>
              <a:bodyPr wrap="square">
                <a:spAutoFit/>
              </a:bodyPr>
              <a:lstStyle/>
              <a:p>
                <a:r>
                  <a:rPr lang="ja-JP" altLang="en-US" dirty="0">
                    <a:ea typeface="HG丸ｺﾞｼｯｸM-PRO" panose="020F0600000000000000" pitchFamily="50" charset="-128"/>
                  </a:rPr>
                  <a:t>（１）時刻</a:t>
                </a:r>
                <a14:m>
                  <m:oMath xmlns:m="http://schemas.openxmlformats.org/officeDocument/2006/math">
                    <m:r>
                      <a:rPr lang="en-US" altLang="ja-JP" b="1" i="1" smtClean="0">
                        <a:solidFill>
                          <a:srgbClr val="FF0000"/>
                        </a:solidFill>
                        <a:latin typeface="Cambria Math" panose="02040503050406030204" pitchFamily="18" charset="0"/>
                      </a:rPr>
                      <m:t>𝒕</m:t>
                    </m:r>
                  </m:oMath>
                </a14:m>
                <a:r>
                  <a:rPr lang="en-US" altLang="ja-JP" dirty="0">
                    <a:ea typeface="HG丸ｺﾞｼｯｸM-PRO" panose="020F0600000000000000" pitchFamily="50" charset="-128"/>
                  </a:rPr>
                  <a:t>[s]</a:t>
                </a:r>
                <a:r>
                  <a:rPr lang="ja-JP" altLang="en-US" dirty="0">
                    <a:ea typeface="HG丸ｺﾞｼｯｸM-PRO" panose="020F0600000000000000" pitchFamily="50" charset="-128"/>
                  </a:rPr>
                  <a:t>での物体Ａに対する物体Ｂの相対速度の</a:t>
                </a:r>
                <a14:m>
                  <m:oMath xmlns:m="http://schemas.openxmlformats.org/officeDocument/2006/math">
                    <m:r>
                      <a:rPr lang="en-US" altLang="ja-JP" b="1" i="1" smtClean="0">
                        <a:solidFill>
                          <a:srgbClr val="FF0000"/>
                        </a:solidFill>
                        <a:latin typeface="Cambria Math" panose="02040503050406030204" pitchFamily="18" charset="0"/>
                      </a:rPr>
                      <m:t>𝒙</m:t>
                    </m:r>
                  </m:oMath>
                </a14:m>
                <a:r>
                  <a:rPr lang="ja-JP" altLang="en-US" dirty="0">
                    <a:ea typeface="HG丸ｺﾞｼｯｸM-PRO" panose="020F0600000000000000" pitchFamily="50" charset="-128"/>
                  </a:rPr>
                  <a:t>成分および</a:t>
                </a:r>
                <a14:m>
                  <m:oMath xmlns:m="http://schemas.openxmlformats.org/officeDocument/2006/math">
                    <m:r>
                      <a:rPr lang="en-US" altLang="ja-JP" b="1" i="1" smtClean="0">
                        <a:solidFill>
                          <a:srgbClr val="FF0000"/>
                        </a:solidFill>
                        <a:latin typeface="Cambria Math" panose="02040503050406030204" pitchFamily="18" charset="0"/>
                      </a:rPr>
                      <m:t>𝒚</m:t>
                    </m:r>
                  </m:oMath>
                </a14:m>
                <a:r>
                  <a:rPr lang="ja-JP" altLang="en-US" dirty="0">
                    <a:ea typeface="HG丸ｺﾞｼｯｸM-PRO" panose="020F0600000000000000" pitchFamily="50" charset="-128"/>
                  </a:rPr>
                  <a:t>成分を答えなさい。</a:t>
                </a:r>
              </a:p>
            </p:txBody>
          </p:sp>
        </mc:Choice>
        <mc:Fallback xmlns="">
          <p:sp>
            <p:nvSpPr>
              <p:cNvPr id="100" name="正方形/長方形 99">
                <a:extLst>
                  <a:ext uri="{FF2B5EF4-FFF2-40B4-BE49-F238E27FC236}">
                    <a16:creationId xmlns:a16="http://schemas.microsoft.com/office/drawing/2014/main" id="{5081296C-5D76-4C4F-99C5-DDC210957BF3}"/>
                  </a:ext>
                </a:extLst>
              </p:cNvPr>
              <p:cNvSpPr>
                <a:spLocks noRot="1" noChangeAspect="1" noMove="1" noResize="1" noEditPoints="1" noAdjustHandles="1" noChangeArrowheads="1" noChangeShapeType="1" noTextEdit="1"/>
              </p:cNvSpPr>
              <p:nvPr/>
            </p:nvSpPr>
            <p:spPr>
              <a:xfrm>
                <a:off x="256678" y="1911856"/>
                <a:ext cx="6693164" cy="646331"/>
              </a:xfrm>
              <a:prstGeom prst="rect">
                <a:avLst/>
              </a:prstGeom>
              <a:blipFill>
                <a:blip r:embed="rId6"/>
                <a:stretch>
                  <a:fillRect l="-729" t="-8491" b="-11321"/>
                </a:stretch>
              </a:blipFill>
            </p:spPr>
            <p:txBody>
              <a:bodyPr/>
              <a:lstStyle/>
              <a:p>
                <a:r>
                  <a:rPr lang="ja-JP" altLang="en-US">
                    <a:noFill/>
                  </a:rPr>
                  <a:t> </a:t>
                </a:r>
              </a:p>
            </p:txBody>
          </p:sp>
        </mc:Fallback>
      </mc:AlternateContent>
      <p:sp>
        <p:nvSpPr>
          <p:cNvPr id="104" name="正方形/長方形 103">
            <a:extLst>
              <a:ext uri="{FF2B5EF4-FFF2-40B4-BE49-F238E27FC236}">
                <a16:creationId xmlns:a16="http://schemas.microsoft.com/office/drawing/2014/main" id="{7507D515-2087-44F7-89C7-750DE6BB42FF}"/>
              </a:ext>
            </a:extLst>
          </p:cNvPr>
          <p:cNvSpPr/>
          <p:nvPr/>
        </p:nvSpPr>
        <p:spPr>
          <a:xfrm>
            <a:off x="761613" y="2593786"/>
            <a:ext cx="5526344" cy="369332"/>
          </a:xfrm>
          <a:prstGeom prst="rect">
            <a:avLst/>
          </a:prstGeom>
        </p:spPr>
        <p:txBody>
          <a:bodyPr wrap="square">
            <a:spAutoFit/>
          </a:bodyPr>
          <a:lstStyle/>
          <a:p>
            <a:r>
              <a:rPr lang="ja-JP" altLang="en-US" dirty="0">
                <a:ea typeface="HG丸ｺﾞｼｯｸM-PRO" panose="020F0600000000000000" pitchFamily="50" charset="-128"/>
              </a:rPr>
              <a:t>物体Ａに対する物体Ｂの相対速度の</a:t>
            </a:r>
            <a:endParaRPr lang="en-US" altLang="ja-JP"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105" name="正方形/長方形 104">
                <a:extLst>
                  <a:ext uri="{FF2B5EF4-FFF2-40B4-BE49-F238E27FC236}">
                    <a16:creationId xmlns:a16="http://schemas.microsoft.com/office/drawing/2014/main" id="{9A9BEEC4-443C-4EEE-9474-F05431E0D876}"/>
                  </a:ext>
                </a:extLst>
              </p:cNvPr>
              <p:cNvSpPr/>
              <p:nvPr/>
            </p:nvSpPr>
            <p:spPr>
              <a:xfrm>
                <a:off x="5356972" y="2467852"/>
                <a:ext cx="82901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m:t>
                      </m:r>
                      <m:sSub>
                        <m:sSubPr>
                          <m:ctrlPr>
                            <a:rPr lang="en-US" altLang="ja-JP" sz="2400" b="1" i="1">
                              <a:solidFill>
                                <a:srgbClr val="FF0000"/>
                              </a:solidFill>
                              <a:latin typeface="Cambria Math" panose="02040503050406030204" pitchFamily="18" charset="0"/>
                            </a:rPr>
                          </m:ctrlPr>
                        </m:sSubPr>
                        <m:e>
                          <m:r>
                            <a:rPr lang="en-US" altLang="ja-JP" sz="2400" b="1" i="1">
                              <a:solidFill>
                                <a:srgbClr val="FF0000"/>
                              </a:solidFill>
                              <a:latin typeface="Cambria Math" panose="02040503050406030204" pitchFamily="18" charset="0"/>
                            </a:rPr>
                            <m:t>𝒗</m:t>
                          </m:r>
                        </m:e>
                        <m:sub>
                          <m:r>
                            <a:rPr lang="en-US" altLang="ja-JP" sz="2400" b="1" i="1">
                              <a:solidFill>
                                <a:srgbClr val="FF0000"/>
                              </a:solidFill>
                              <a:latin typeface="Cambria Math" panose="02040503050406030204" pitchFamily="18" charset="0"/>
                            </a:rPr>
                            <m:t>𝑨</m:t>
                          </m:r>
                        </m:sub>
                      </m:sSub>
                    </m:oMath>
                  </m:oMathPara>
                </a14:m>
                <a:endParaRPr lang="ja-JP" altLang="en-US" sz="2400" dirty="0">
                  <a:solidFill>
                    <a:srgbClr val="FF0000"/>
                  </a:solidFill>
                  <a:ea typeface="HG丸ｺﾞｼｯｸM-PRO" panose="020F0600000000000000" pitchFamily="50" charset="-128"/>
                </a:endParaRPr>
              </a:p>
            </p:txBody>
          </p:sp>
        </mc:Choice>
        <mc:Fallback xmlns="">
          <p:sp>
            <p:nvSpPr>
              <p:cNvPr id="105" name="正方形/長方形 104">
                <a:extLst>
                  <a:ext uri="{FF2B5EF4-FFF2-40B4-BE49-F238E27FC236}">
                    <a16:creationId xmlns:a16="http://schemas.microsoft.com/office/drawing/2014/main" id="{9A9BEEC4-443C-4EEE-9474-F05431E0D876}"/>
                  </a:ext>
                </a:extLst>
              </p:cNvPr>
              <p:cNvSpPr>
                <a:spLocks noRot="1" noChangeAspect="1" noMove="1" noResize="1" noEditPoints="1" noAdjustHandles="1" noChangeArrowheads="1" noChangeShapeType="1" noTextEdit="1"/>
              </p:cNvSpPr>
              <p:nvPr/>
            </p:nvSpPr>
            <p:spPr>
              <a:xfrm>
                <a:off x="5356972" y="2467852"/>
                <a:ext cx="829010" cy="461665"/>
              </a:xfrm>
              <a:prstGeom prst="rect">
                <a:avLst/>
              </a:prstGeom>
              <a:blipFill>
                <a:blip r:embed="rId7"/>
                <a:stretch>
                  <a:fillRect b="-131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9" name="正方形/長方形 108">
                <a:extLst>
                  <a:ext uri="{FF2B5EF4-FFF2-40B4-BE49-F238E27FC236}">
                    <a16:creationId xmlns:a16="http://schemas.microsoft.com/office/drawing/2014/main" id="{5C499F7C-8CC2-4E29-849C-6CE92CD8CD66}"/>
                  </a:ext>
                </a:extLst>
              </p:cNvPr>
              <p:cNvSpPr/>
              <p:nvPr/>
            </p:nvSpPr>
            <p:spPr>
              <a:xfrm>
                <a:off x="5465175" y="2792240"/>
                <a:ext cx="61260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a:solidFill>
                                <a:srgbClr val="FF0000"/>
                              </a:solidFill>
                              <a:latin typeface="Cambria Math" panose="02040503050406030204" pitchFamily="18" charset="0"/>
                            </a:rPr>
                          </m:ctrlPr>
                        </m:sSubPr>
                        <m:e>
                          <m:r>
                            <a:rPr lang="en-US" altLang="ja-JP" sz="2400" b="1" i="1">
                              <a:solidFill>
                                <a:srgbClr val="FF0000"/>
                              </a:solidFill>
                              <a:latin typeface="Cambria Math" panose="02040503050406030204" pitchFamily="18" charset="0"/>
                            </a:rPr>
                            <m:t>𝒗</m:t>
                          </m:r>
                        </m:e>
                        <m:sub>
                          <m:r>
                            <a:rPr lang="en-US" altLang="ja-JP" sz="2400" b="1" i="1">
                              <a:solidFill>
                                <a:srgbClr val="FF0000"/>
                              </a:solidFill>
                              <a:latin typeface="Cambria Math" panose="02040503050406030204" pitchFamily="18" charset="0"/>
                            </a:rPr>
                            <m:t>𝑩</m:t>
                          </m:r>
                        </m:sub>
                      </m:sSub>
                    </m:oMath>
                  </m:oMathPara>
                </a14:m>
                <a:endParaRPr lang="ja-JP" altLang="en-US" sz="2400" dirty="0">
                  <a:solidFill>
                    <a:srgbClr val="FF0000"/>
                  </a:solidFill>
                  <a:ea typeface="HG丸ｺﾞｼｯｸM-PRO" panose="020F0600000000000000" pitchFamily="50" charset="-128"/>
                </a:endParaRPr>
              </a:p>
            </p:txBody>
          </p:sp>
        </mc:Choice>
        <mc:Fallback xmlns="">
          <p:sp>
            <p:nvSpPr>
              <p:cNvPr id="109" name="正方形/長方形 108">
                <a:extLst>
                  <a:ext uri="{FF2B5EF4-FFF2-40B4-BE49-F238E27FC236}">
                    <a16:creationId xmlns:a16="http://schemas.microsoft.com/office/drawing/2014/main" id="{5C499F7C-8CC2-4E29-849C-6CE92CD8CD66}"/>
                  </a:ext>
                </a:extLst>
              </p:cNvPr>
              <p:cNvSpPr>
                <a:spLocks noRot="1" noChangeAspect="1" noMove="1" noResize="1" noEditPoints="1" noAdjustHandles="1" noChangeArrowheads="1" noChangeShapeType="1" noTextEdit="1"/>
              </p:cNvSpPr>
              <p:nvPr/>
            </p:nvSpPr>
            <p:spPr>
              <a:xfrm>
                <a:off x="5465175" y="2792240"/>
                <a:ext cx="612604" cy="461665"/>
              </a:xfrm>
              <a:prstGeom prst="rect">
                <a:avLst/>
              </a:prstGeom>
              <a:blipFill>
                <a:blip r:embed="rId8"/>
                <a:stretch>
                  <a:fillRect b="-26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正方形/長方形 1">
                <a:extLst>
                  <a:ext uri="{FF2B5EF4-FFF2-40B4-BE49-F238E27FC236}">
                    <a16:creationId xmlns:a16="http://schemas.microsoft.com/office/drawing/2014/main" id="{EB299448-15A3-4D9D-ABDE-8FA93E5C71DF}"/>
                  </a:ext>
                </a:extLst>
              </p:cNvPr>
              <p:cNvSpPr/>
              <p:nvPr/>
            </p:nvSpPr>
            <p:spPr>
              <a:xfrm>
                <a:off x="4516381" y="2568762"/>
                <a:ext cx="1053432" cy="646331"/>
              </a:xfrm>
              <a:prstGeom prst="rect">
                <a:avLst/>
              </a:prstGeom>
            </p:spPr>
            <p:txBody>
              <a:bodyPr wrap="square">
                <a:spAutoFit/>
              </a:bodyPr>
              <a:lstStyle/>
              <a:p>
                <a14:m>
                  <m:oMath xmlns:m="http://schemas.openxmlformats.org/officeDocument/2006/math">
                    <m:r>
                      <a:rPr lang="en-US" altLang="ja-JP" b="1" i="1">
                        <a:latin typeface="Cambria Math" panose="02040503050406030204" pitchFamily="18" charset="0"/>
                      </a:rPr>
                      <m:t>𝒙</m:t>
                    </m:r>
                  </m:oMath>
                </a14:m>
                <a:r>
                  <a:rPr lang="ja-JP" altLang="en-US" b="1" dirty="0">
                    <a:ea typeface="HG丸ｺﾞｼｯｸM-PRO" panose="020F0600000000000000" pitchFamily="50" charset="-128"/>
                  </a:rPr>
                  <a:t>成分＝</a:t>
                </a:r>
                <a:endParaRPr lang="en-US" altLang="ja-JP" b="1" dirty="0">
                  <a:ea typeface="HG丸ｺﾞｼｯｸM-PRO" panose="020F0600000000000000" pitchFamily="50" charset="-128"/>
                </a:endParaRPr>
              </a:p>
              <a:p>
                <a14:m>
                  <m:oMath xmlns:m="http://schemas.openxmlformats.org/officeDocument/2006/math">
                    <m:r>
                      <a:rPr lang="en-US" altLang="ja-JP" b="1" i="1">
                        <a:latin typeface="Cambria Math" panose="02040503050406030204" pitchFamily="18" charset="0"/>
                      </a:rPr>
                      <m:t>𝒚</m:t>
                    </m:r>
                  </m:oMath>
                </a14:m>
                <a:r>
                  <a:rPr lang="ja-JP" altLang="en-US" b="1" dirty="0">
                    <a:ea typeface="HG丸ｺﾞｼｯｸM-PRO" panose="020F0600000000000000" pitchFamily="50" charset="-128"/>
                  </a:rPr>
                  <a:t>成分＝</a:t>
                </a:r>
                <a:endParaRPr lang="en-US" altLang="ja-JP" b="1" dirty="0">
                  <a:ea typeface="HG丸ｺﾞｼｯｸM-PRO" panose="020F0600000000000000" pitchFamily="50" charset="-128"/>
                </a:endParaRPr>
              </a:p>
            </p:txBody>
          </p:sp>
        </mc:Choice>
        <mc:Fallback xmlns="">
          <p:sp>
            <p:nvSpPr>
              <p:cNvPr id="2" name="正方形/長方形 1">
                <a:extLst>
                  <a:ext uri="{FF2B5EF4-FFF2-40B4-BE49-F238E27FC236}">
                    <a16:creationId xmlns:a16="http://schemas.microsoft.com/office/drawing/2014/main" id="{EB299448-15A3-4D9D-ABDE-8FA93E5C71DF}"/>
                  </a:ext>
                </a:extLst>
              </p:cNvPr>
              <p:cNvSpPr>
                <a:spLocks noRot="1" noChangeAspect="1" noMove="1" noResize="1" noEditPoints="1" noAdjustHandles="1" noChangeArrowheads="1" noChangeShapeType="1" noTextEdit="1"/>
              </p:cNvSpPr>
              <p:nvPr/>
            </p:nvSpPr>
            <p:spPr>
              <a:xfrm>
                <a:off x="4516381" y="2568762"/>
                <a:ext cx="1053432" cy="646331"/>
              </a:xfrm>
              <a:prstGeom prst="rect">
                <a:avLst/>
              </a:prstGeom>
              <a:blipFill>
                <a:blip r:embed="rId9"/>
                <a:stretch>
                  <a:fillRect t="-7547" r="-1734" b="-11321"/>
                </a:stretch>
              </a:blipFill>
            </p:spPr>
            <p:txBody>
              <a:bodyPr/>
              <a:lstStyle/>
              <a:p>
                <a:r>
                  <a:rPr lang="ja-JP" altLang="en-US">
                    <a:noFill/>
                  </a:rPr>
                  <a:t> </a:t>
                </a:r>
              </a:p>
            </p:txBody>
          </p:sp>
        </mc:Fallback>
      </mc:AlternateContent>
      <p:sp>
        <p:nvSpPr>
          <p:cNvPr id="39" name="正方形/長方形 38">
            <a:extLst>
              <a:ext uri="{FF2B5EF4-FFF2-40B4-BE49-F238E27FC236}">
                <a16:creationId xmlns:a16="http://schemas.microsoft.com/office/drawing/2014/main" id="{9DE0F65C-71E0-4BEE-A5A7-D0BC57F2EE23}"/>
              </a:ext>
            </a:extLst>
          </p:cNvPr>
          <p:cNvSpPr/>
          <p:nvPr/>
        </p:nvSpPr>
        <p:spPr>
          <a:xfrm>
            <a:off x="256679" y="3487413"/>
            <a:ext cx="6601322" cy="1015663"/>
          </a:xfrm>
          <a:prstGeom prst="rect">
            <a:avLst/>
          </a:prstGeom>
        </p:spPr>
        <p:txBody>
          <a:bodyPr wrap="square">
            <a:spAutoFit/>
          </a:bodyPr>
          <a:lstStyle/>
          <a:p>
            <a:r>
              <a:rPr lang="ja-JP" altLang="en-US" dirty="0">
                <a:ea typeface="HG丸ｺﾞｼｯｸM-PRO" panose="020F0600000000000000" pitchFamily="50" charset="-128"/>
              </a:rPr>
              <a:t>（２）このとき、物体Ａから見た物体Ｂの運動の軌跡としてふさわしいものを次の選択肢から選び記号で答えなさい。</a:t>
            </a:r>
          </a:p>
          <a:p>
            <a:r>
              <a:rPr lang="ja-JP" altLang="en-US" dirty="0">
                <a:ea typeface="HG丸ｺﾞｼｯｸM-PRO" panose="020F0600000000000000" pitchFamily="50" charset="-128"/>
              </a:rPr>
              <a:t>          </a:t>
            </a:r>
            <a:r>
              <a:rPr lang="ja-JP" altLang="en-US" sz="2400" dirty="0">
                <a:ea typeface="HG丸ｺﾞｼｯｸM-PRO" panose="020F0600000000000000" pitchFamily="50" charset="-128"/>
              </a:rPr>
              <a:t>①放物線　②直線　③双曲線　④円弧</a:t>
            </a:r>
          </a:p>
        </p:txBody>
      </p:sp>
      <p:sp>
        <p:nvSpPr>
          <p:cNvPr id="40" name="正方形/長方形 39">
            <a:extLst>
              <a:ext uri="{FF2B5EF4-FFF2-40B4-BE49-F238E27FC236}">
                <a16:creationId xmlns:a16="http://schemas.microsoft.com/office/drawing/2014/main" id="{584FC241-E35F-4855-8EB5-820312EA3460}"/>
              </a:ext>
            </a:extLst>
          </p:cNvPr>
          <p:cNvSpPr/>
          <p:nvPr/>
        </p:nvSpPr>
        <p:spPr>
          <a:xfrm>
            <a:off x="2209800" y="4052500"/>
            <a:ext cx="1286933" cy="49462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cxnSp>
        <p:nvCxnSpPr>
          <p:cNvPr id="37" name="直線矢印コネクタ 36">
            <a:extLst>
              <a:ext uri="{FF2B5EF4-FFF2-40B4-BE49-F238E27FC236}">
                <a16:creationId xmlns:a16="http://schemas.microsoft.com/office/drawing/2014/main" id="{C6B6CC10-6BEE-4EAF-B722-B272EE3AAE88}"/>
              </a:ext>
            </a:extLst>
          </p:cNvPr>
          <p:cNvCxnSpPr>
            <a:cxnSpLocks/>
          </p:cNvCxnSpPr>
          <p:nvPr/>
        </p:nvCxnSpPr>
        <p:spPr>
          <a:xfrm flipH="1">
            <a:off x="10659486" y="3009702"/>
            <a:ext cx="689967" cy="0"/>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2D7815BB-D104-4223-A74A-AD9FBDDF4B58}"/>
              </a:ext>
            </a:extLst>
          </p:cNvPr>
          <p:cNvCxnSpPr>
            <a:cxnSpLocks/>
          </p:cNvCxnSpPr>
          <p:nvPr/>
        </p:nvCxnSpPr>
        <p:spPr>
          <a:xfrm flipV="1">
            <a:off x="10659486" y="3018119"/>
            <a:ext cx="0" cy="422914"/>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690D9900-CF01-42EA-8B30-6619E50D6FF3}"/>
              </a:ext>
            </a:extLst>
          </p:cNvPr>
          <p:cNvCxnSpPr>
            <a:cxnSpLocks/>
          </p:cNvCxnSpPr>
          <p:nvPr/>
        </p:nvCxnSpPr>
        <p:spPr>
          <a:xfrm flipH="1" flipV="1">
            <a:off x="10652233" y="3018119"/>
            <a:ext cx="645931" cy="36524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正方形/長方形 44">
                <a:extLst>
                  <a:ext uri="{FF2B5EF4-FFF2-40B4-BE49-F238E27FC236}">
                    <a16:creationId xmlns:a16="http://schemas.microsoft.com/office/drawing/2014/main" id="{E9A8E46A-74F8-4623-851B-95E3E956389D}"/>
                  </a:ext>
                </a:extLst>
              </p:cNvPr>
              <p:cNvSpPr/>
              <p:nvPr/>
            </p:nvSpPr>
            <p:spPr>
              <a:xfrm>
                <a:off x="10501089" y="2693899"/>
                <a:ext cx="3866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rgbClr val="FF0000"/>
                          </a:solidFill>
                          <a:latin typeface="Cambria Math" panose="02040503050406030204" pitchFamily="18" charset="0"/>
                        </a:rPr>
                        <m:t>𝑽</m:t>
                      </m:r>
                    </m:oMath>
                  </m:oMathPara>
                </a14:m>
                <a:endParaRPr lang="en-US" altLang="ja-JP" b="1" dirty="0">
                  <a:solidFill>
                    <a:srgbClr val="FF0000"/>
                  </a:solidFill>
                </a:endParaRPr>
              </a:p>
            </p:txBody>
          </p:sp>
        </mc:Choice>
        <mc:Fallback xmlns="">
          <p:sp>
            <p:nvSpPr>
              <p:cNvPr id="45" name="正方形/長方形 44">
                <a:extLst>
                  <a:ext uri="{FF2B5EF4-FFF2-40B4-BE49-F238E27FC236}">
                    <a16:creationId xmlns:a16="http://schemas.microsoft.com/office/drawing/2014/main" id="{E9A8E46A-74F8-4623-851B-95E3E956389D}"/>
                  </a:ext>
                </a:extLst>
              </p:cNvPr>
              <p:cNvSpPr>
                <a:spLocks noRot="1" noChangeAspect="1" noMove="1" noResize="1" noEditPoints="1" noAdjustHandles="1" noChangeArrowheads="1" noChangeShapeType="1" noTextEdit="1"/>
              </p:cNvSpPr>
              <p:nvPr/>
            </p:nvSpPr>
            <p:spPr>
              <a:xfrm>
                <a:off x="10501089" y="2693899"/>
                <a:ext cx="386644" cy="369332"/>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正方形/長方形 34">
                <a:extLst>
                  <a:ext uri="{FF2B5EF4-FFF2-40B4-BE49-F238E27FC236}">
                    <a16:creationId xmlns:a16="http://schemas.microsoft.com/office/drawing/2014/main" id="{54629EAF-73BC-45ED-BDC4-FC87F923F994}"/>
                  </a:ext>
                </a:extLst>
              </p:cNvPr>
              <p:cNvSpPr/>
              <p:nvPr/>
            </p:nvSpPr>
            <p:spPr>
              <a:xfrm>
                <a:off x="8290773" y="4156527"/>
                <a:ext cx="2488245" cy="1042721"/>
              </a:xfrm>
              <a:prstGeom prst="rect">
                <a:avLst/>
              </a:prstGeom>
              <a:ln>
                <a:solidFill>
                  <a:srgbClr val="FF0000"/>
                </a:solidFill>
              </a:ln>
            </p:spPr>
            <p:txBody>
              <a:bodyPr wrap="none">
                <a:spAutoFit/>
              </a:bodyPr>
              <a:lstStyle/>
              <a:p>
                <a:r>
                  <a:rPr lang="en-US" altLang="ja-JP" sz="4000" b="0" dirty="0">
                    <a:solidFill>
                      <a:srgbClr val="FF0000"/>
                    </a:solidFill>
                  </a:rPr>
                  <a:t> </a:t>
                </a:r>
                <a:r>
                  <a:rPr lang="ja-JP" altLang="en-US" sz="4000" b="0" dirty="0">
                    <a:solidFill>
                      <a:srgbClr val="FF0000"/>
                    </a:solidFill>
                  </a:rPr>
                  <a:t>　</a:t>
                </a:r>
                <a14:m>
                  <m:oMath xmlns:m="http://schemas.openxmlformats.org/officeDocument/2006/math">
                    <m:f>
                      <m:fPr>
                        <m:ctrlPr>
                          <a:rPr lang="en-US" altLang="ja-JP" sz="4000" b="0" i="1" smtClean="0">
                            <a:solidFill>
                              <a:srgbClr val="FF0000"/>
                            </a:solidFill>
                            <a:latin typeface="Cambria Math" panose="02040503050406030204" pitchFamily="18" charset="0"/>
                          </a:rPr>
                        </m:ctrlPr>
                      </m:fPr>
                      <m:num>
                        <m:sSub>
                          <m:sSubPr>
                            <m:ctrlPr>
                              <a:rPr lang="en-US" altLang="ja-JP" sz="4000" i="1" smtClean="0">
                                <a:solidFill>
                                  <a:srgbClr val="FF0000"/>
                                </a:solidFill>
                                <a:latin typeface="Cambria Math" panose="02040503050406030204" pitchFamily="18" charset="0"/>
                              </a:rPr>
                            </m:ctrlPr>
                          </m:sSubPr>
                          <m:e>
                            <m:r>
                              <a:rPr lang="en-US" altLang="ja-JP" sz="4000" b="0" i="1">
                                <a:solidFill>
                                  <a:srgbClr val="FF0000"/>
                                </a:solidFill>
                                <a:latin typeface="Cambria Math" panose="02040503050406030204" pitchFamily="18" charset="0"/>
                              </a:rPr>
                              <m:t>𝑣</m:t>
                            </m:r>
                          </m:e>
                          <m:sub>
                            <m:r>
                              <a:rPr lang="en-US" altLang="ja-JP" sz="4000" b="0" i="1" smtClean="0">
                                <a:solidFill>
                                  <a:srgbClr val="FF0000"/>
                                </a:solidFill>
                                <a:latin typeface="Cambria Math" panose="02040503050406030204" pitchFamily="18" charset="0"/>
                              </a:rPr>
                              <m:t>𝐵</m:t>
                            </m:r>
                          </m:sub>
                        </m:sSub>
                      </m:num>
                      <m:den>
                        <m:sSub>
                          <m:sSubPr>
                            <m:ctrlPr>
                              <a:rPr lang="en-US" altLang="ja-JP" sz="4000" b="0" i="1" smtClean="0">
                                <a:solidFill>
                                  <a:srgbClr val="FF0000"/>
                                </a:solidFill>
                                <a:latin typeface="Cambria Math" panose="02040503050406030204" pitchFamily="18" charset="0"/>
                              </a:rPr>
                            </m:ctrlPr>
                          </m:sSubPr>
                          <m:e>
                            <m:r>
                              <a:rPr lang="en-US" altLang="ja-JP" sz="4000" b="0" i="1" smtClean="0">
                                <a:solidFill>
                                  <a:srgbClr val="FF0000"/>
                                </a:solidFill>
                                <a:latin typeface="Cambria Math" panose="02040503050406030204" pitchFamily="18" charset="0"/>
                              </a:rPr>
                              <m:t>𝑣</m:t>
                            </m:r>
                          </m:e>
                          <m:sub>
                            <m:r>
                              <a:rPr lang="en-US" altLang="ja-JP" sz="4000" b="0" i="1" smtClean="0">
                                <a:solidFill>
                                  <a:srgbClr val="FF0000"/>
                                </a:solidFill>
                                <a:latin typeface="Cambria Math" panose="02040503050406030204" pitchFamily="18" charset="0"/>
                              </a:rPr>
                              <m:t>𝑎</m:t>
                            </m:r>
                          </m:sub>
                        </m:sSub>
                      </m:den>
                    </m:f>
                    <m:r>
                      <a:rPr lang="en-US" altLang="ja-JP" sz="4000" b="0" i="1" smtClean="0">
                        <a:solidFill>
                          <a:srgbClr val="FF0000"/>
                        </a:solidFill>
                        <a:latin typeface="Cambria Math" panose="02040503050406030204" pitchFamily="18" charset="0"/>
                        <a:ea typeface="Cambria Math" panose="02040503050406030204" pitchFamily="18" charset="0"/>
                      </a:rPr>
                      <m:t>=</m:t>
                    </m:r>
                    <m:f>
                      <m:fPr>
                        <m:ctrlPr>
                          <a:rPr lang="en-US" altLang="ja-JP" sz="4000" i="1">
                            <a:solidFill>
                              <a:srgbClr val="FF0000"/>
                            </a:solidFill>
                            <a:latin typeface="Cambria Math" panose="02040503050406030204" pitchFamily="18" charset="0"/>
                          </a:rPr>
                        </m:ctrlPr>
                      </m:fPr>
                      <m:num>
                        <m:r>
                          <a:rPr lang="en-US" altLang="ja-JP" sz="4000" b="0" i="1">
                            <a:solidFill>
                              <a:srgbClr val="FF0000"/>
                            </a:solidFill>
                            <a:latin typeface="Cambria Math" panose="02040503050406030204" pitchFamily="18" charset="0"/>
                            <a:ea typeface="Cambria Math" panose="02040503050406030204" pitchFamily="18" charset="0"/>
                          </a:rPr>
                          <m:t>𝐻</m:t>
                        </m:r>
                      </m:num>
                      <m:den>
                        <m:r>
                          <a:rPr lang="en-US" altLang="ja-JP" sz="4000" b="0" i="1">
                            <a:solidFill>
                              <a:srgbClr val="FF0000"/>
                            </a:solidFill>
                            <a:latin typeface="Cambria Math" panose="02040503050406030204" pitchFamily="18" charset="0"/>
                          </a:rPr>
                          <m:t>𝐿</m:t>
                        </m:r>
                      </m:den>
                    </m:f>
                    <m:r>
                      <a:rPr lang="ja-JP" altLang="en-US" sz="4000" i="1">
                        <a:solidFill>
                          <a:srgbClr val="FF0000"/>
                        </a:solidFill>
                        <a:latin typeface="Cambria Math" panose="02040503050406030204" pitchFamily="18" charset="0"/>
                      </a:rPr>
                      <m:t>　</m:t>
                    </m:r>
                  </m:oMath>
                </a14:m>
                <a:endParaRPr lang="ja-JP" altLang="en-US" sz="4000" dirty="0">
                  <a:ea typeface="HG丸ｺﾞｼｯｸM-PRO" panose="020F0600000000000000" pitchFamily="50" charset="-128"/>
                </a:endParaRPr>
              </a:p>
            </p:txBody>
          </p:sp>
        </mc:Choice>
        <mc:Fallback xmlns="">
          <p:sp>
            <p:nvSpPr>
              <p:cNvPr id="35" name="正方形/長方形 34">
                <a:extLst>
                  <a:ext uri="{FF2B5EF4-FFF2-40B4-BE49-F238E27FC236}">
                    <a16:creationId xmlns:a16="http://schemas.microsoft.com/office/drawing/2014/main" id="{54629EAF-73BC-45ED-BDC4-FC87F923F994}"/>
                  </a:ext>
                </a:extLst>
              </p:cNvPr>
              <p:cNvSpPr>
                <a:spLocks noRot="1" noChangeAspect="1" noMove="1" noResize="1" noEditPoints="1" noAdjustHandles="1" noChangeArrowheads="1" noChangeShapeType="1" noTextEdit="1"/>
              </p:cNvSpPr>
              <p:nvPr/>
            </p:nvSpPr>
            <p:spPr>
              <a:xfrm>
                <a:off x="8290773" y="4156527"/>
                <a:ext cx="2488245" cy="1042721"/>
              </a:xfrm>
              <a:prstGeom prst="rect">
                <a:avLst/>
              </a:prstGeom>
              <a:blipFill>
                <a:blip r:embed="rId11"/>
                <a:stretch>
                  <a:fillRect/>
                </a:stretch>
              </a:blipFill>
              <a:ln>
                <a:solidFill>
                  <a:srgbClr val="FF0000"/>
                </a:solidFill>
              </a:ln>
            </p:spPr>
            <p:txBody>
              <a:bodyPr/>
              <a:lstStyle/>
              <a:p>
                <a:r>
                  <a:rPr lang="ja-JP" altLang="en-US">
                    <a:noFill/>
                  </a:rPr>
                  <a:t> </a:t>
                </a:r>
              </a:p>
            </p:txBody>
          </p:sp>
        </mc:Fallback>
      </mc:AlternateContent>
      <p:cxnSp>
        <p:nvCxnSpPr>
          <p:cNvPr id="43" name="直線矢印コネクタ 42">
            <a:extLst>
              <a:ext uri="{FF2B5EF4-FFF2-40B4-BE49-F238E27FC236}">
                <a16:creationId xmlns:a16="http://schemas.microsoft.com/office/drawing/2014/main" id="{C9559D04-C001-493C-A5B3-3946562DBD80}"/>
              </a:ext>
            </a:extLst>
          </p:cNvPr>
          <p:cNvCxnSpPr>
            <a:cxnSpLocks/>
            <a:stCxn id="86" idx="1"/>
            <a:endCxn id="67" idx="6"/>
          </p:cNvCxnSpPr>
          <p:nvPr/>
        </p:nvCxnSpPr>
        <p:spPr>
          <a:xfrm flipH="1" flipV="1">
            <a:off x="8324455" y="1708950"/>
            <a:ext cx="2984879" cy="1679960"/>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正方形/長方形 45">
                <a:extLst>
                  <a:ext uri="{FF2B5EF4-FFF2-40B4-BE49-F238E27FC236}">
                    <a16:creationId xmlns:a16="http://schemas.microsoft.com/office/drawing/2014/main" id="{C1FCC36C-EE72-4277-811F-BE57B1AE684D}"/>
                  </a:ext>
                </a:extLst>
              </p:cNvPr>
              <p:cNvSpPr/>
              <p:nvPr/>
            </p:nvSpPr>
            <p:spPr>
              <a:xfrm>
                <a:off x="9467879" y="3228878"/>
                <a:ext cx="428322" cy="461665"/>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𝑳</m:t>
                      </m:r>
                    </m:oMath>
                  </m:oMathPara>
                </a14:m>
                <a:endParaRPr lang="ja-JP" altLang="en-US" sz="2400" dirty="0">
                  <a:ea typeface="HG丸ｺﾞｼｯｸM-PRO" panose="020F0600000000000000" pitchFamily="50" charset="-128"/>
                </a:endParaRPr>
              </a:p>
            </p:txBody>
          </p:sp>
        </mc:Choice>
        <mc:Fallback xmlns="">
          <p:sp>
            <p:nvSpPr>
              <p:cNvPr id="46" name="正方形/長方形 45">
                <a:extLst>
                  <a:ext uri="{FF2B5EF4-FFF2-40B4-BE49-F238E27FC236}">
                    <a16:creationId xmlns:a16="http://schemas.microsoft.com/office/drawing/2014/main" id="{C1FCC36C-EE72-4277-811F-BE57B1AE684D}"/>
                  </a:ext>
                </a:extLst>
              </p:cNvPr>
              <p:cNvSpPr>
                <a:spLocks noRot="1" noChangeAspect="1" noMove="1" noResize="1" noEditPoints="1" noAdjustHandles="1" noChangeArrowheads="1" noChangeShapeType="1" noTextEdit="1"/>
              </p:cNvSpPr>
              <p:nvPr/>
            </p:nvSpPr>
            <p:spPr>
              <a:xfrm>
                <a:off x="9467879" y="3228878"/>
                <a:ext cx="428322" cy="461665"/>
              </a:xfrm>
              <a:prstGeom prst="rect">
                <a:avLst/>
              </a:prstGeom>
              <a:blipFill>
                <a:blip r:embed="rId12"/>
                <a:stretch>
                  <a:fillRect/>
                </a:stretch>
              </a:blipFill>
            </p:spPr>
            <p:txBody>
              <a:bodyPr/>
              <a:lstStyle/>
              <a:p>
                <a:r>
                  <a:rPr lang="ja-JP" altLang="en-US">
                    <a:noFill/>
                  </a:rPr>
                  <a:t> </a:t>
                </a:r>
              </a:p>
            </p:txBody>
          </p:sp>
        </mc:Fallback>
      </mc:AlternateContent>
      <p:cxnSp>
        <p:nvCxnSpPr>
          <p:cNvPr id="48" name="直線矢印コネクタ 47">
            <a:extLst>
              <a:ext uri="{FF2B5EF4-FFF2-40B4-BE49-F238E27FC236}">
                <a16:creationId xmlns:a16="http://schemas.microsoft.com/office/drawing/2014/main" id="{3FF00203-AE04-4FB5-8DBC-F356F5970C74}"/>
              </a:ext>
            </a:extLst>
          </p:cNvPr>
          <p:cNvCxnSpPr>
            <a:cxnSpLocks/>
          </p:cNvCxnSpPr>
          <p:nvPr/>
        </p:nvCxnSpPr>
        <p:spPr>
          <a:xfrm flipV="1">
            <a:off x="8258639" y="1762264"/>
            <a:ext cx="0" cy="1643107"/>
          </a:xfrm>
          <a:prstGeom prst="straightConnector1">
            <a:avLst/>
          </a:prstGeom>
          <a:ln w="444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正方形/長方形 48">
                <a:extLst>
                  <a:ext uri="{FF2B5EF4-FFF2-40B4-BE49-F238E27FC236}">
                    <a16:creationId xmlns:a16="http://schemas.microsoft.com/office/drawing/2014/main" id="{8155A054-DDB1-47B2-BE3B-7A75A15C1E98}"/>
                  </a:ext>
                </a:extLst>
              </p:cNvPr>
              <p:cNvSpPr/>
              <p:nvPr/>
            </p:nvSpPr>
            <p:spPr>
              <a:xfrm>
                <a:off x="8046064" y="2401414"/>
                <a:ext cx="495649" cy="461665"/>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𝑯</m:t>
                      </m:r>
                    </m:oMath>
                  </m:oMathPara>
                </a14:m>
                <a:endParaRPr lang="ja-JP" altLang="en-US" sz="2400" dirty="0">
                  <a:ea typeface="HG丸ｺﾞｼｯｸM-PRO" panose="020F0600000000000000" pitchFamily="50" charset="-128"/>
                </a:endParaRPr>
              </a:p>
            </p:txBody>
          </p:sp>
        </mc:Choice>
        <mc:Fallback xmlns="">
          <p:sp>
            <p:nvSpPr>
              <p:cNvPr id="49" name="正方形/長方形 48">
                <a:extLst>
                  <a:ext uri="{FF2B5EF4-FFF2-40B4-BE49-F238E27FC236}">
                    <a16:creationId xmlns:a16="http://schemas.microsoft.com/office/drawing/2014/main" id="{8155A054-DDB1-47B2-BE3B-7A75A15C1E98}"/>
                  </a:ext>
                </a:extLst>
              </p:cNvPr>
              <p:cNvSpPr>
                <a:spLocks noRot="1" noChangeAspect="1" noMove="1" noResize="1" noEditPoints="1" noAdjustHandles="1" noChangeArrowheads="1" noChangeShapeType="1" noTextEdit="1"/>
              </p:cNvSpPr>
              <p:nvPr/>
            </p:nvSpPr>
            <p:spPr>
              <a:xfrm>
                <a:off x="8046064" y="2401414"/>
                <a:ext cx="495649" cy="461665"/>
              </a:xfrm>
              <a:prstGeom prst="rect">
                <a:avLst/>
              </a:prstGeom>
              <a:blipFill>
                <a:blip r:embed="rId13"/>
                <a:stretch>
                  <a:fillRect/>
                </a:stretch>
              </a:blipFill>
            </p:spPr>
            <p:txBody>
              <a:bodyPr/>
              <a:lstStyle/>
              <a:p>
                <a:r>
                  <a:rPr lang="ja-JP" altLang="en-US">
                    <a:noFill/>
                  </a:rPr>
                  <a:t> </a:t>
                </a:r>
              </a:p>
            </p:txBody>
          </p:sp>
        </mc:Fallback>
      </mc:AlternateContent>
      <p:sp>
        <p:nvSpPr>
          <p:cNvPr id="17" name="正方形/長方形 16">
            <a:extLst>
              <a:ext uri="{FF2B5EF4-FFF2-40B4-BE49-F238E27FC236}">
                <a16:creationId xmlns:a16="http://schemas.microsoft.com/office/drawing/2014/main" id="{9C471B03-2E31-4718-8826-8EDA2D07E260}"/>
              </a:ext>
            </a:extLst>
          </p:cNvPr>
          <p:cNvSpPr/>
          <p:nvPr/>
        </p:nvSpPr>
        <p:spPr>
          <a:xfrm>
            <a:off x="151286" y="1148256"/>
            <a:ext cx="6786192" cy="523220"/>
          </a:xfrm>
          <a:prstGeom prst="rect">
            <a:avLst/>
          </a:prstGeom>
        </p:spPr>
        <p:txBody>
          <a:bodyPr wrap="square">
            <a:spAutoFit/>
          </a:bodyPr>
          <a:lstStyle/>
          <a:p>
            <a:r>
              <a:rPr lang="en-US" altLang="ja-JP" sz="2800" dirty="0">
                <a:solidFill>
                  <a:srgbClr val="FF0000"/>
                </a:solidFill>
                <a:ea typeface="HG丸ｺﾞｼｯｸM-PRO" panose="020F0600000000000000" pitchFamily="50" charset="-128"/>
              </a:rPr>
              <a:t>【</a:t>
            </a:r>
            <a:r>
              <a:rPr lang="ja-JP" altLang="en-US" sz="2800" dirty="0">
                <a:solidFill>
                  <a:srgbClr val="FF0000"/>
                </a:solidFill>
                <a:ea typeface="HG丸ｺﾞｼｯｸM-PRO" panose="020F0600000000000000" pitchFamily="50" charset="-128"/>
              </a:rPr>
              <a:t>確認</a:t>
            </a:r>
            <a:r>
              <a:rPr lang="en-US" altLang="ja-JP" sz="2800" dirty="0">
                <a:solidFill>
                  <a:srgbClr val="FF0000"/>
                </a:solidFill>
                <a:ea typeface="HG丸ｺﾞｼｯｸM-PRO" panose="020F0600000000000000" pitchFamily="50" charset="-128"/>
              </a:rPr>
              <a:t>】</a:t>
            </a:r>
            <a:r>
              <a:rPr lang="ja-JP" altLang="en-US" sz="2800" dirty="0">
                <a:ea typeface="HG丸ｺﾞｼｯｸM-PRO" panose="020F0600000000000000" pitchFamily="50" charset="-128"/>
              </a:rPr>
              <a:t>物体Ａと物体Ｂが衝突する条件</a:t>
            </a:r>
          </a:p>
        </p:txBody>
      </p:sp>
      <p:sp>
        <p:nvSpPr>
          <p:cNvPr id="18" name="正方形/長方形 17">
            <a:extLst>
              <a:ext uri="{FF2B5EF4-FFF2-40B4-BE49-F238E27FC236}">
                <a16:creationId xmlns:a16="http://schemas.microsoft.com/office/drawing/2014/main" id="{409E8620-72FE-411D-BCAC-EEB8957D82EC}"/>
              </a:ext>
            </a:extLst>
          </p:cNvPr>
          <p:cNvSpPr/>
          <p:nvPr/>
        </p:nvSpPr>
        <p:spPr>
          <a:xfrm>
            <a:off x="623126" y="5251368"/>
            <a:ext cx="11329661" cy="954107"/>
          </a:xfrm>
          <a:prstGeom prst="rect">
            <a:avLst/>
          </a:prstGeom>
        </p:spPr>
        <p:txBody>
          <a:bodyPr wrap="square">
            <a:spAutoFit/>
          </a:bodyPr>
          <a:lstStyle/>
          <a:p>
            <a:r>
              <a:rPr lang="ja-JP" altLang="en-US" sz="2800" b="1" dirty="0">
                <a:solidFill>
                  <a:srgbClr val="FF0000"/>
                </a:solidFill>
                <a:ea typeface="HG丸ｺﾞｼｯｸM-PRO" panose="020F0600000000000000" pitchFamily="50" charset="-128"/>
              </a:rPr>
              <a:t>物体Ａから見たとき、</a:t>
            </a:r>
            <a:endParaRPr lang="en-US" altLang="ja-JP" sz="2800" b="1" dirty="0">
              <a:solidFill>
                <a:srgbClr val="FF0000"/>
              </a:solidFill>
              <a:ea typeface="HG丸ｺﾞｼｯｸM-PRO" panose="020F0600000000000000" pitchFamily="50" charset="-128"/>
            </a:endParaRPr>
          </a:p>
          <a:p>
            <a:r>
              <a:rPr lang="ja-JP" altLang="en-US" sz="2800" b="1" dirty="0">
                <a:solidFill>
                  <a:srgbClr val="FF0000"/>
                </a:solidFill>
                <a:ea typeface="HG丸ｺﾞｼｯｸM-PRO" panose="020F0600000000000000" pitchFamily="50" charset="-128"/>
              </a:rPr>
              <a:t>物体Ｂがまっすぐ自分（物体Ａ）に向かってくれば衝突する。</a:t>
            </a:r>
            <a:r>
              <a:rPr lang="ja-JP" altLang="en-US" b="1" dirty="0">
                <a:solidFill>
                  <a:srgbClr val="FF0000"/>
                </a:solidFill>
                <a:ea typeface="HG丸ｺﾞｼｯｸM-PRO" panose="020F0600000000000000" pitchFamily="50" charset="-128"/>
              </a:rPr>
              <a:t>当たり前</a:t>
            </a:r>
            <a:endParaRPr lang="ja-JP" altLang="en-US" sz="2800" b="1" dirty="0">
              <a:solidFill>
                <a:srgbClr val="FF0000"/>
              </a:solidFill>
            </a:endParaRPr>
          </a:p>
        </p:txBody>
      </p:sp>
    </p:spTree>
    <p:extLst>
      <p:ext uri="{BB962C8B-B14F-4D97-AF65-F5344CB8AC3E}">
        <p14:creationId xmlns:p14="http://schemas.microsoft.com/office/powerpoint/2010/main" val="392619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right)">
                                      <p:cBhvr>
                                        <p:cTn id="7" dur="500"/>
                                        <p:tgtEl>
                                          <p:spTgt spid="4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right)">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down)">
                                      <p:cBhvr>
                                        <p:cTn id="15" dur="500"/>
                                        <p:tgtEl>
                                          <p:spTgt spid="49"/>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9" grpId="0" animBg="1"/>
      <p:bldP spid="1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５．平面内での落体の運動</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a:xfrm>
            <a:off x="4038601" y="6312924"/>
            <a:ext cx="4114800" cy="365125"/>
          </a:xfrm>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58</a:t>
            </a:fld>
            <a:endParaRPr kumimoji="1" lang="ja-JP" altLang="en-US"/>
          </a:p>
        </p:txBody>
      </p:sp>
      <p:sp>
        <p:nvSpPr>
          <p:cNvPr id="50" name="平行四辺形 49">
            <a:extLst>
              <a:ext uri="{FF2B5EF4-FFF2-40B4-BE49-F238E27FC236}">
                <a16:creationId xmlns:a16="http://schemas.microsoft.com/office/drawing/2014/main" id="{EBD383B3-1E37-4689-B379-A28CA17A8792}"/>
              </a:ext>
            </a:extLst>
          </p:cNvPr>
          <p:cNvSpPr/>
          <p:nvPr/>
        </p:nvSpPr>
        <p:spPr>
          <a:xfrm rot="1648108">
            <a:off x="1465041" y="3322668"/>
            <a:ext cx="4640257" cy="2034768"/>
          </a:xfrm>
          <a:prstGeom prst="parallelogram">
            <a:avLst>
              <a:gd name="adj" fmla="val 578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矢印コネクタ 50">
            <a:extLst>
              <a:ext uri="{FF2B5EF4-FFF2-40B4-BE49-F238E27FC236}">
                <a16:creationId xmlns:a16="http://schemas.microsoft.com/office/drawing/2014/main" id="{15B000BA-4378-4348-ACEB-EA5B58D45A4E}"/>
              </a:ext>
            </a:extLst>
          </p:cNvPr>
          <p:cNvCxnSpPr>
            <a:cxnSpLocks/>
          </p:cNvCxnSpPr>
          <p:nvPr/>
        </p:nvCxnSpPr>
        <p:spPr>
          <a:xfrm flipV="1">
            <a:off x="4357400" y="4392554"/>
            <a:ext cx="2155971" cy="1387384"/>
          </a:xfrm>
          <a:prstGeom prst="straightConnector1">
            <a:avLst/>
          </a:prstGeom>
          <a:ln w="2857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D88886D4-6AC0-4038-83C3-C71FCCADAAF3}"/>
              </a:ext>
            </a:extLst>
          </p:cNvPr>
          <p:cNvCxnSpPr>
            <a:cxnSpLocks/>
          </p:cNvCxnSpPr>
          <p:nvPr/>
        </p:nvCxnSpPr>
        <p:spPr>
          <a:xfrm flipV="1">
            <a:off x="4376547" y="5179439"/>
            <a:ext cx="2136824" cy="584689"/>
          </a:xfrm>
          <a:prstGeom prst="straightConnector1">
            <a:avLst/>
          </a:prstGeom>
          <a:ln w="2857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正方形/長方形 52">
                <a:extLst>
                  <a:ext uri="{FF2B5EF4-FFF2-40B4-BE49-F238E27FC236}">
                    <a16:creationId xmlns:a16="http://schemas.microsoft.com/office/drawing/2014/main" id="{51D9414D-5C30-4729-B1F0-46EC1398C14E}"/>
                  </a:ext>
                </a:extLst>
              </p:cNvPr>
              <p:cNvSpPr/>
              <p:nvPr/>
            </p:nvSpPr>
            <p:spPr>
              <a:xfrm>
                <a:off x="5482923" y="4732303"/>
                <a:ext cx="644727"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4000" b="1" i="1">
                          <a:solidFill>
                            <a:srgbClr val="FF0000"/>
                          </a:solidFill>
                          <a:latin typeface="Cambria Math" panose="02040503050406030204" pitchFamily="18" charset="0"/>
                        </a:rPr>
                        <m:t>𝜶</m:t>
                      </m:r>
                    </m:oMath>
                  </m:oMathPara>
                </a14:m>
                <a:endParaRPr lang="ja-JP" altLang="en-US" sz="4000" dirty="0">
                  <a:ea typeface="HG丸ｺﾞｼｯｸM-PRO" panose="020F0600000000000000" pitchFamily="50" charset="-128"/>
                </a:endParaRPr>
              </a:p>
            </p:txBody>
          </p:sp>
        </mc:Choice>
        <mc:Fallback xmlns="">
          <p:sp>
            <p:nvSpPr>
              <p:cNvPr id="53" name="正方形/長方形 52">
                <a:extLst>
                  <a:ext uri="{FF2B5EF4-FFF2-40B4-BE49-F238E27FC236}">
                    <a16:creationId xmlns:a16="http://schemas.microsoft.com/office/drawing/2014/main" id="{51D9414D-5C30-4729-B1F0-46EC1398C14E}"/>
                  </a:ext>
                </a:extLst>
              </p:cNvPr>
              <p:cNvSpPr>
                <a:spLocks noRot="1" noChangeAspect="1" noMove="1" noResize="1" noEditPoints="1" noAdjustHandles="1" noChangeArrowheads="1" noChangeShapeType="1" noTextEdit="1"/>
              </p:cNvSpPr>
              <p:nvPr/>
            </p:nvSpPr>
            <p:spPr>
              <a:xfrm>
                <a:off x="5482923" y="4732303"/>
                <a:ext cx="644727" cy="707886"/>
              </a:xfrm>
              <a:prstGeom prst="rect">
                <a:avLst/>
              </a:prstGeom>
              <a:blipFill>
                <a:blip r:embed="rId2"/>
                <a:stretch>
                  <a:fillRect/>
                </a:stretch>
              </a:blipFill>
            </p:spPr>
            <p:txBody>
              <a:bodyPr/>
              <a:lstStyle/>
              <a:p>
                <a:r>
                  <a:rPr lang="ja-JP" altLang="en-US">
                    <a:noFill/>
                  </a:rPr>
                  <a:t> </a:t>
                </a:r>
              </a:p>
            </p:txBody>
          </p:sp>
        </mc:Fallback>
      </mc:AlternateContent>
      <p:sp>
        <p:nvSpPr>
          <p:cNvPr id="54" name="円弧 53">
            <a:extLst>
              <a:ext uri="{FF2B5EF4-FFF2-40B4-BE49-F238E27FC236}">
                <a16:creationId xmlns:a16="http://schemas.microsoft.com/office/drawing/2014/main" id="{76A0EAB2-B8B7-4130-9D67-3BF8B6ABA0A8}"/>
              </a:ext>
            </a:extLst>
          </p:cNvPr>
          <p:cNvSpPr/>
          <p:nvPr/>
        </p:nvSpPr>
        <p:spPr>
          <a:xfrm>
            <a:off x="5056842" y="4998295"/>
            <a:ext cx="575733" cy="826271"/>
          </a:xfrm>
          <a:prstGeom prst="arc">
            <a:avLst>
              <a:gd name="adj1" fmla="val 177550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HG丸ｺﾞｼｯｸM-PRO" panose="020F0600000000000000" pitchFamily="50" charset="-128"/>
            </a:endParaRPr>
          </a:p>
        </p:txBody>
      </p:sp>
      <p:cxnSp>
        <p:nvCxnSpPr>
          <p:cNvPr id="55" name="直線矢印コネクタ 54">
            <a:extLst>
              <a:ext uri="{FF2B5EF4-FFF2-40B4-BE49-F238E27FC236}">
                <a16:creationId xmlns:a16="http://schemas.microsoft.com/office/drawing/2014/main" id="{AEA97DEA-D85B-4FEB-8528-DFA23032AAB9}"/>
              </a:ext>
            </a:extLst>
          </p:cNvPr>
          <p:cNvCxnSpPr/>
          <p:nvPr/>
        </p:nvCxnSpPr>
        <p:spPr>
          <a:xfrm flipH="1" flipV="1">
            <a:off x="10476910" y="3905882"/>
            <a:ext cx="917911" cy="1371918"/>
          </a:xfrm>
          <a:prstGeom prst="straightConnector1">
            <a:avLst/>
          </a:prstGeom>
          <a:ln w="28575">
            <a:solidFill>
              <a:srgbClr val="00B05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4683B05F-EBDE-4046-BA8F-A0A08B612DCB}"/>
              </a:ext>
            </a:extLst>
          </p:cNvPr>
          <p:cNvCxnSpPr/>
          <p:nvPr/>
        </p:nvCxnSpPr>
        <p:spPr>
          <a:xfrm flipH="1">
            <a:off x="11410899" y="3393424"/>
            <a:ext cx="13109" cy="1925002"/>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正方形/長方形 58">
                <a:extLst>
                  <a:ext uri="{FF2B5EF4-FFF2-40B4-BE49-F238E27FC236}">
                    <a16:creationId xmlns:a16="http://schemas.microsoft.com/office/drawing/2014/main" id="{69898F2A-B6B7-4320-853B-75024042CB5B}"/>
                  </a:ext>
                </a:extLst>
              </p:cNvPr>
              <p:cNvSpPr/>
              <p:nvPr/>
            </p:nvSpPr>
            <p:spPr>
              <a:xfrm>
                <a:off x="11022613" y="5277800"/>
                <a:ext cx="740907" cy="830997"/>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800" b="1" i="1" smtClean="0">
                          <a:solidFill>
                            <a:srgbClr val="FF0000"/>
                          </a:solidFill>
                          <a:latin typeface="Cambria Math" panose="02040503050406030204" pitchFamily="18" charset="0"/>
                        </a:rPr>
                        <m:t>𝒈</m:t>
                      </m:r>
                    </m:oMath>
                  </m:oMathPara>
                </a14:m>
                <a:endParaRPr lang="ja-JP" altLang="en-US" sz="800" b="1" dirty="0">
                  <a:solidFill>
                    <a:srgbClr val="FF0000"/>
                  </a:solidFill>
                  <a:ea typeface="HG丸ｺﾞｼｯｸM-PRO" panose="020F0600000000000000" pitchFamily="50" charset="-128"/>
                </a:endParaRPr>
              </a:p>
            </p:txBody>
          </p:sp>
        </mc:Choice>
        <mc:Fallback xmlns="">
          <p:sp>
            <p:nvSpPr>
              <p:cNvPr id="59" name="正方形/長方形 58">
                <a:extLst>
                  <a:ext uri="{FF2B5EF4-FFF2-40B4-BE49-F238E27FC236}">
                    <a16:creationId xmlns:a16="http://schemas.microsoft.com/office/drawing/2014/main" id="{69898F2A-B6B7-4320-853B-75024042CB5B}"/>
                  </a:ext>
                </a:extLst>
              </p:cNvPr>
              <p:cNvSpPr>
                <a:spLocks noRot="1" noChangeAspect="1" noMove="1" noResize="1" noEditPoints="1" noAdjustHandles="1" noChangeArrowheads="1" noChangeShapeType="1" noTextEdit="1"/>
              </p:cNvSpPr>
              <p:nvPr/>
            </p:nvSpPr>
            <p:spPr>
              <a:xfrm>
                <a:off x="11022613" y="5277800"/>
                <a:ext cx="740907" cy="830997"/>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1" name="正方形/長方形 60">
                <a:extLst>
                  <a:ext uri="{FF2B5EF4-FFF2-40B4-BE49-F238E27FC236}">
                    <a16:creationId xmlns:a16="http://schemas.microsoft.com/office/drawing/2014/main" id="{0FAE8C3C-5AB8-48AD-8830-DA4BC7360284}"/>
                  </a:ext>
                </a:extLst>
              </p:cNvPr>
              <p:cNvSpPr/>
              <p:nvPr/>
            </p:nvSpPr>
            <p:spPr>
              <a:xfrm>
                <a:off x="9016661" y="3109571"/>
                <a:ext cx="1640193" cy="646331"/>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rPr>
                        <m:t>𝒈</m:t>
                      </m:r>
                      <m:r>
                        <a:rPr lang="en-US" altLang="ja-JP" sz="3600" b="1" i="1">
                          <a:solidFill>
                            <a:srgbClr val="FF0000"/>
                          </a:solidFill>
                          <a:latin typeface="Cambria Math" panose="02040503050406030204" pitchFamily="18" charset="0"/>
                        </a:rPr>
                        <m:t>𝒔𝒊𝒏</m:t>
                      </m:r>
                      <m:r>
                        <a:rPr lang="ja-JP" altLang="en-US" sz="3600" b="1" i="1">
                          <a:solidFill>
                            <a:srgbClr val="FF0000"/>
                          </a:solidFill>
                          <a:latin typeface="Cambria Math" panose="02040503050406030204" pitchFamily="18" charset="0"/>
                        </a:rPr>
                        <m:t>𝜶</m:t>
                      </m:r>
                    </m:oMath>
                  </m:oMathPara>
                </a14:m>
                <a:endParaRPr lang="ja-JP" altLang="en-US" sz="3600" b="1" dirty="0">
                  <a:solidFill>
                    <a:srgbClr val="00B050"/>
                  </a:solidFill>
                  <a:ea typeface="HG丸ｺﾞｼｯｸM-PRO" panose="020F0600000000000000" pitchFamily="50" charset="-128"/>
                </a:endParaRPr>
              </a:p>
            </p:txBody>
          </p:sp>
        </mc:Choice>
        <mc:Fallback xmlns="">
          <p:sp>
            <p:nvSpPr>
              <p:cNvPr id="61" name="正方形/長方形 60">
                <a:extLst>
                  <a:ext uri="{FF2B5EF4-FFF2-40B4-BE49-F238E27FC236}">
                    <a16:creationId xmlns:a16="http://schemas.microsoft.com/office/drawing/2014/main" id="{0FAE8C3C-5AB8-48AD-8830-DA4BC7360284}"/>
                  </a:ext>
                </a:extLst>
              </p:cNvPr>
              <p:cNvSpPr>
                <a:spLocks noRot="1" noChangeAspect="1" noMove="1" noResize="1" noEditPoints="1" noAdjustHandles="1" noChangeArrowheads="1" noChangeShapeType="1" noTextEdit="1"/>
              </p:cNvSpPr>
              <p:nvPr/>
            </p:nvSpPr>
            <p:spPr>
              <a:xfrm>
                <a:off x="9016661" y="3109571"/>
                <a:ext cx="1640193" cy="646331"/>
              </a:xfrm>
              <a:prstGeom prst="rect">
                <a:avLst/>
              </a:prstGeom>
              <a:blipFill>
                <a:blip r:embed="rId4"/>
                <a:stretch>
                  <a:fillRect/>
                </a:stretch>
              </a:blipFill>
            </p:spPr>
            <p:txBody>
              <a:bodyPr/>
              <a:lstStyle/>
              <a:p>
                <a:r>
                  <a:rPr lang="ja-JP" altLang="en-US">
                    <a:noFill/>
                  </a:rPr>
                  <a:t> </a:t>
                </a:r>
              </a:p>
            </p:txBody>
          </p:sp>
        </mc:Fallback>
      </mc:AlternateContent>
      <p:cxnSp>
        <p:nvCxnSpPr>
          <p:cNvPr id="62" name="直線矢印コネクタ 61">
            <a:extLst>
              <a:ext uri="{FF2B5EF4-FFF2-40B4-BE49-F238E27FC236}">
                <a16:creationId xmlns:a16="http://schemas.microsoft.com/office/drawing/2014/main" id="{CC91A91F-1DC5-4C78-B7C1-96616E743AA5}"/>
              </a:ext>
            </a:extLst>
          </p:cNvPr>
          <p:cNvCxnSpPr>
            <a:cxnSpLocks/>
          </p:cNvCxnSpPr>
          <p:nvPr/>
        </p:nvCxnSpPr>
        <p:spPr>
          <a:xfrm flipV="1">
            <a:off x="8178346" y="3344773"/>
            <a:ext cx="3212965" cy="2067566"/>
          </a:xfrm>
          <a:prstGeom prst="straightConnector1">
            <a:avLst/>
          </a:prstGeom>
          <a:ln w="2857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C92A4F3A-7AFA-48FB-9339-42D7CEBB3FE4}"/>
              </a:ext>
            </a:extLst>
          </p:cNvPr>
          <p:cNvCxnSpPr>
            <a:cxnSpLocks/>
          </p:cNvCxnSpPr>
          <p:nvPr/>
        </p:nvCxnSpPr>
        <p:spPr>
          <a:xfrm>
            <a:off x="8171419" y="5412339"/>
            <a:ext cx="3241963" cy="0"/>
          </a:xfrm>
          <a:prstGeom prst="straightConnector1">
            <a:avLst/>
          </a:prstGeom>
          <a:ln w="2857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正方形/長方形 68">
                <a:extLst>
                  <a:ext uri="{FF2B5EF4-FFF2-40B4-BE49-F238E27FC236}">
                    <a16:creationId xmlns:a16="http://schemas.microsoft.com/office/drawing/2014/main" id="{3D4388D1-39D3-4F33-A837-B92033346097}"/>
                  </a:ext>
                </a:extLst>
              </p:cNvPr>
              <p:cNvSpPr/>
              <p:nvPr/>
            </p:nvSpPr>
            <p:spPr>
              <a:xfrm>
                <a:off x="8800521" y="4779709"/>
                <a:ext cx="644727"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4000" b="1" i="1">
                          <a:solidFill>
                            <a:srgbClr val="FF0000"/>
                          </a:solidFill>
                          <a:latin typeface="Cambria Math" panose="02040503050406030204" pitchFamily="18" charset="0"/>
                        </a:rPr>
                        <m:t>𝜶</m:t>
                      </m:r>
                    </m:oMath>
                  </m:oMathPara>
                </a14:m>
                <a:endParaRPr lang="ja-JP" altLang="en-US" sz="4000" dirty="0">
                  <a:ea typeface="HG丸ｺﾞｼｯｸM-PRO" panose="020F0600000000000000" pitchFamily="50" charset="-128"/>
                </a:endParaRPr>
              </a:p>
            </p:txBody>
          </p:sp>
        </mc:Choice>
        <mc:Fallback xmlns="">
          <p:sp>
            <p:nvSpPr>
              <p:cNvPr id="69" name="正方形/長方形 68">
                <a:extLst>
                  <a:ext uri="{FF2B5EF4-FFF2-40B4-BE49-F238E27FC236}">
                    <a16:creationId xmlns:a16="http://schemas.microsoft.com/office/drawing/2014/main" id="{3D4388D1-39D3-4F33-A837-B92033346097}"/>
                  </a:ext>
                </a:extLst>
              </p:cNvPr>
              <p:cNvSpPr>
                <a:spLocks noRot="1" noChangeAspect="1" noMove="1" noResize="1" noEditPoints="1" noAdjustHandles="1" noChangeArrowheads="1" noChangeShapeType="1" noTextEdit="1"/>
              </p:cNvSpPr>
              <p:nvPr/>
            </p:nvSpPr>
            <p:spPr>
              <a:xfrm>
                <a:off x="8800521" y="4779709"/>
                <a:ext cx="644727" cy="707886"/>
              </a:xfrm>
              <a:prstGeom prst="rect">
                <a:avLst/>
              </a:prstGeom>
              <a:blipFill>
                <a:blip r:embed="rId5"/>
                <a:stretch>
                  <a:fillRect/>
                </a:stretch>
              </a:blipFill>
            </p:spPr>
            <p:txBody>
              <a:bodyPr/>
              <a:lstStyle/>
              <a:p>
                <a:r>
                  <a:rPr lang="ja-JP" altLang="en-US">
                    <a:noFill/>
                  </a:rPr>
                  <a:t> </a:t>
                </a:r>
              </a:p>
            </p:txBody>
          </p:sp>
        </mc:Fallback>
      </mc:AlternateContent>
      <p:sp>
        <p:nvSpPr>
          <p:cNvPr id="70" name="円弧 69">
            <a:extLst>
              <a:ext uri="{FF2B5EF4-FFF2-40B4-BE49-F238E27FC236}">
                <a16:creationId xmlns:a16="http://schemas.microsoft.com/office/drawing/2014/main" id="{9F357B78-01A1-4D2E-ABE5-F70D7F008A87}"/>
              </a:ext>
            </a:extLst>
          </p:cNvPr>
          <p:cNvSpPr/>
          <p:nvPr/>
        </p:nvSpPr>
        <p:spPr>
          <a:xfrm>
            <a:off x="8301112" y="4986695"/>
            <a:ext cx="575733" cy="826271"/>
          </a:xfrm>
          <a:prstGeom prst="arc">
            <a:avLst>
              <a:gd name="adj1" fmla="val 17755024"/>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HG丸ｺﾞｼｯｸM-PRO" panose="020F0600000000000000" pitchFamily="50" charset="-128"/>
            </a:endParaRPr>
          </a:p>
        </p:txBody>
      </p:sp>
      <p:cxnSp>
        <p:nvCxnSpPr>
          <p:cNvPr id="71" name="直線矢印コネクタ 70">
            <a:extLst>
              <a:ext uri="{FF2B5EF4-FFF2-40B4-BE49-F238E27FC236}">
                <a16:creationId xmlns:a16="http://schemas.microsoft.com/office/drawing/2014/main" id="{8CC201BE-5E00-4E48-A0CB-9EBDAD74125B}"/>
              </a:ext>
            </a:extLst>
          </p:cNvPr>
          <p:cNvCxnSpPr>
            <a:cxnSpLocks/>
          </p:cNvCxnSpPr>
          <p:nvPr/>
        </p:nvCxnSpPr>
        <p:spPr>
          <a:xfrm>
            <a:off x="1255719" y="4173361"/>
            <a:ext cx="3621684" cy="1856379"/>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2" name="正方形/長方形 71">
            <a:extLst>
              <a:ext uri="{FF2B5EF4-FFF2-40B4-BE49-F238E27FC236}">
                <a16:creationId xmlns:a16="http://schemas.microsoft.com/office/drawing/2014/main" id="{5E3478A4-140E-4D5E-87CC-4A127264311F}"/>
              </a:ext>
            </a:extLst>
          </p:cNvPr>
          <p:cNvSpPr/>
          <p:nvPr/>
        </p:nvSpPr>
        <p:spPr>
          <a:xfrm>
            <a:off x="850689" y="4046766"/>
            <a:ext cx="415498" cy="369332"/>
          </a:xfrm>
          <a:prstGeom prst="rect">
            <a:avLst/>
          </a:prstGeom>
        </p:spPr>
        <p:txBody>
          <a:bodyPr wrap="square">
            <a:spAutoFit/>
          </a:bodyPr>
          <a:lstStyle/>
          <a:p>
            <a:r>
              <a:rPr lang="ja-JP" altLang="en-US" dirty="0">
                <a:solidFill>
                  <a:srgbClr val="000000"/>
                </a:solidFill>
                <a:latin typeface="HG丸ｺﾞｼｯｸM-PRO" panose="020F0600000000000000" pitchFamily="50" charset="-128"/>
                <a:ea typeface="HG丸ｺﾞｼｯｸM-PRO" panose="020F0600000000000000" pitchFamily="50" charset="-128"/>
              </a:rPr>
              <a:t>Ｏ</a:t>
            </a:r>
            <a:endParaRPr lang="ja-JP" altLang="en-US" dirty="0"/>
          </a:p>
        </p:txBody>
      </p:sp>
      <mc:AlternateContent xmlns:mc="http://schemas.openxmlformats.org/markup-compatibility/2006" xmlns:a14="http://schemas.microsoft.com/office/drawing/2010/main">
        <mc:Choice Requires="a14">
          <p:sp>
            <p:nvSpPr>
              <p:cNvPr id="73" name="正方形/長方形 72">
                <a:extLst>
                  <a:ext uri="{FF2B5EF4-FFF2-40B4-BE49-F238E27FC236}">
                    <a16:creationId xmlns:a16="http://schemas.microsoft.com/office/drawing/2014/main" id="{A1073276-EB86-439D-BE72-F57557CD5807}"/>
                  </a:ext>
                </a:extLst>
              </p:cNvPr>
              <p:cNvSpPr/>
              <p:nvPr/>
            </p:nvSpPr>
            <p:spPr>
              <a:xfrm>
                <a:off x="3288644" y="2311125"/>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𝒚</m:t>
                      </m:r>
                    </m:oMath>
                  </m:oMathPara>
                </a14:m>
                <a:endParaRPr lang="ja-JP" altLang="en-US" dirty="0">
                  <a:solidFill>
                    <a:schemeClr val="tx1"/>
                  </a:solidFill>
                </a:endParaRPr>
              </a:p>
            </p:txBody>
          </p:sp>
        </mc:Choice>
        <mc:Fallback xmlns="">
          <p:sp>
            <p:nvSpPr>
              <p:cNvPr id="73" name="正方形/長方形 72">
                <a:extLst>
                  <a:ext uri="{FF2B5EF4-FFF2-40B4-BE49-F238E27FC236}">
                    <a16:creationId xmlns:a16="http://schemas.microsoft.com/office/drawing/2014/main" id="{A1073276-EB86-439D-BE72-F57557CD5807}"/>
                  </a:ext>
                </a:extLst>
              </p:cNvPr>
              <p:cNvSpPr>
                <a:spLocks noRot="1" noChangeAspect="1" noMove="1" noResize="1" noEditPoints="1" noAdjustHandles="1" noChangeArrowheads="1" noChangeShapeType="1" noTextEdit="1"/>
              </p:cNvSpPr>
              <p:nvPr/>
            </p:nvSpPr>
            <p:spPr>
              <a:xfrm>
                <a:off x="3288644" y="2311125"/>
                <a:ext cx="375423" cy="369332"/>
              </a:xfrm>
              <a:prstGeom prst="rect">
                <a:avLst/>
              </a:prstGeom>
              <a:blipFill>
                <a:blip r:embed="rId6"/>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4" name="正方形/長方形 73">
                <a:extLst>
                  <a:ext uri="{FF2B5EF4-FFF2-40B4-BE49-F238E27FC236}">
                    <a16:creationId xmlns:a16="http://schemas.microsoft.com/office/drawing/2014/main" id="{8F0A7097-1F99-4837-9DA9-F7A491B5D4B1}"/>
                  </a:ext>
                </a:extLst>
              </p:cNvPr>
              <p:cNvSpPr/>
              <p:nvPr/>
            </p:nvSpPr>
            <p:spPr>
              <a:xfrm>
                <a:off x="4899462" y="5950356"/>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𝒙</m:t>
                      </m:r>
                    </m:oMath>
                  </m:oMathPara>
                </a14:m>
                <a:endParaRPr lang="ja-JP" altLang="en-US" dirty="0">
                  <a:solidFill>
                    <a:schemeClr val="tx1"/>
                  </a:solidFill>
                </a:endParaRPr>
              </a:p>
            </p:txBody>
          </p:sp>
        </mc:Choice>
        <mc:Fallback xmlns="">
          <p:sp>
            <p:nvSpPr>
              <p:cNvPr id="74" name="正方形/長方形 73">
                <a:extLst>
                  <a:ext uri="{FF2B5EF4-FFF2-40B4-BE49-F238E27FC236}">
                    <a16:creationId xmlns:a16="http://schemas.microsoft.com/office/drawing/2014/main" id="{8F0A7097-1F99-4837-9DA9-F7A491B5D4B1}"/>
                  </a:ext>
                </a:extLst>
              </p:cNvPr>
              <p:cNvSpPr>
                <a:spLocks noRot="1" noChangeAspect="1" noMove="1" noResize="1" noEditPoints="1" noAdjustHandles="1" noChangeArrowheads="1" noChangeShapeType="1" noTextEdit="1"/>
              </p:cNvSpPr>
              <p:nvPr/>
            </p:nvSpPr>
            <p:spPr>
              <a:xfrm>
                <a:off x="4899462" y="5950356"/>
                <a:ext cx="375423" cy="369332"/>
              </a:xfrm>
              <a:prstGeom prst="rect">
                <a:avLst/>
              </a:prstGeom>
              <a:blipFill>
                <a:blip r:embed="rId7"/>
                <a:stretch>
                  <a:fillRect/>
                </a:stretch>
              </a:blipFill>
            </p:spPr>
            <p:txBody>
              <a:bodyPr/>
              <a:lstStyle/>
              <a:p>
                <a:r>
                  <a:rPr lang="ja-JP" altLang="en-US">
                    <a:noFill/>
                  </a:rPr>
                  <a:t> </a:t>
                </a:r>
              </a:p>
            </p:txBody>
          </p:sp>
        </mc:Fallback>
      </mc:AlternateContent>
      <p:cxnSp>
        <p:nvCxnSpPr>
          <p:cNvPr id="75" name="直線矢印コネクタ 74">
            <a:extLst>
              <a:ext uri="{FF2B5EF4-FFF2-40B4-BE49-F238E27FC236}">
                <a16:creationId xmlns:a16="http://schemas.microsoft.com/office/drawing/2014/main" id="{2A9527FC-636E-43C1-9567-58473CC88D43}"/>
              </a:ext>
            </a:extLst>
          </p:cNvPr>
          <p:cNvCxnSpPr>
            <a:cxnSpLocks/>
          </p:cNvCxnSpPr>
          <p:nvPr/>
        </p:nvCxnSpPr>
        <p:spPr>
          <a:xfrm flipV="1">
            <a:off x="1257322" y="2743416"/>
            <a:ext cx="2219034" cy="1443152"/>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6" name="楕円 75">
            <a:extLst>
              <a:ext uri="{FF2B5EF4-FFF2-40B4-BE49-F238E27FC236}">
                <a16:creationId xmlns:a16="http://schemas.microsoft.com/office/drawing/2014/main" id="{9BF8AD9B-7211-4ADC-8F53-E85737DBEE56}"/>
              </a:ext>
            </a:extLst>
          </p:cNvPr>
          <p:cNvSpPr/>
          <p:nvPr/>
        </p:nvSpPr>
        <p:spPr>
          <a:xfrm>
            <a:off x="1195688" y="4111370"/>
            <a:ext cx="120062" cy="120062"/>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楕円 76">
            <a:extLst>
              <a:ext uri="{FF2B5EF4-FFF2-40B4-BE49-F238E27FC236}">
                <a16:creationId xmlns:a16="http://schemas.microsoft.com/office/drawing/2014/main" id="{9C69A429-542F-4BEA-8DCF-3B8BD53C88FA}"/>
              </a:ext>
            </a:extLst>
          </p:cNvPr>
          <p:cNvSpPr/>
          <p:nvPr/>
        </p:nvSpPr>
        <p:spPr>
          <a:xfrm>
            <a:off x="4391672" y="4111370"/>
            <a:ext cx="120062" cy="120062"/>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8" name="直線矢印コネクタ 77">
            <a:extLst>
              <a:ext uri="{FF2B5EF4-FFF2-40B4-BE49-F238E27FC236}">
                <a16:creationId xmlns:a16="http://schemas.microsoft.com/office/drawing/2014/main" id="{BD1E94FB-D8BC-4934-8B19-EB654F30A3A0}"/>
              </a:ext>
            </a:extLst>
          </p:cNvPr>
          <p:cNvCxnSpPr>
            <a:cxnSpLocks/>
          </p:cNvCxnSpPr>
          <p:nvPr/>
        </p:nvCxnSpPr>
        <p:spPr>
          <a:xfrm flipV="1">
            <a:off x="1327821" y="3909043"/>
            <a:ext cx="903245" cy="242286"/>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9" name="円弧 78">
            <a:extLst>
              <a:ext uri="{FF2B5EF4-FFF2-40B4-BE49-F238E27FC236}">
                <a16:creationId xmlns:a16="http://schemas.microsoft.com/office/drawing/2014/main" id="{EB2E3FA5-2074-4C66-8BC7-23682AC12FEC}"/>
              </a:ext>
            </a:extLst>
          </p:cNvPr>
          <p:cNvSpPr/>
          <p:nvPr/>
        </p:nvSpPr>
        <p:spPr>
          <a:xfrm rot="2789521">
            <a:off x="1250196" y="3904859"/>
            <a:ext cx="387820" cy="556585"/>
          </a:xfrm>
          <a:prstGeom prst="arc">
            <a:avLst>
              <a:gd name="adj1" fmla="val 177550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80" name="正方形/長方形 79">
                <a:extLst>
                  <a:ext uri="{FF2B5EF4-FFF2-40B4-BE49-F238E27FC236}">
                    <a16:creationId xmlns:a16="http://schemas.microsoft.com/office/drawing/2014/main" id="{BCC1E347-4847-4B55-B490-72B95F7C0424}"/>
                  </a:ext>
                </a:extLst>
              </p:cNvPr>
              <p:cNvSpPr/>
              <p:nvPr/>
            </p:nvSpPr>
            <p:spPr>
              <a:xfrm>
                <a:off x="1558903" y="3949090"/>
                <a:ext cx="51007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2800" b="1" i="1">
                          <a:solidFill>
                            <a:srgbClr val="FF0000"/>
                          </a:solidFill>
                          <a:latin typeface="Cambria Math" panose="02040503050406030204" pitchFamily="18" charset="0"/>
                        </a:rPr>
                        <m:t>𝜷</m:t>
                      </m:r>
                    </m:oMath>
                  </m:oMathPara>
                </a14:m>
                <a:endParaRPr lang="ja-JP" altLang="en-US" sz="2800" dirty="0">
                  <a:ea typeface="HG丸ｺﾞｼｯｸM-PRO" panose="020F0600000000000000" pitchFamily="50" charset="-128"/>
                </a:endParaRPr>
              </a:p>
            </p:txBody>
          </p:sp>
        </mc:Choice>
        <mc:Fallback xmlns="">
          <p:sp>
            <p:nvSpPr>
              <p:cNvPr id="80" name="正方形/長方形 79">
                <a:extLst>
                  <a:ext uri="{FF2B5EF4-FFF2-40B4-BE49-F238E27FC236}">
                    <a16:creationId xmlns:a16="http://schemas.microsoft.com/office/drawing/2014/main" id="{BCC1E347-4847-4B55-B490-72B95F7C0424}"/>
                  </a:ext>
                </a:extLst>
              </p:cNvPr>
              <p:cNvSpPr>
                <a:spLocks noRot="1" noChangeAspect="1" noMove="1" noResize="1" noEditPoints="1" noAdjustHandles="1" noChangeArrowheads="1" noChangeShapeType="1" noTextEdit="1"/>
              </p:cNvSpPr>
              <p:nvPr/>
            </p:nvSpPr>
            <p:spPr>
              <a:xfrm>
                <a:off x="1558903" y="3949090"/>
                <a:ext cx="510075" cy="523220"/>
              </a:xfrm>
              <a:prstGeom prst="rect">
                <a:avLst/>
              </a:prstGeom>
              <a:blipFill>
                <a:blip r:embed="rId8"/>
                <a:stretch>
                  <a:fillRect/>
                </a:stretch>
              </a:blipFill>
            </p:spPr>
            <p:txBody>
              <a:bodyPr/>
              <a:lstStyle/>
              <a:p>
                <a:r>
                  <a:rPr lang="ja-JP" altLang="en-US">
                    <a:noFill/>
                  </a:rPr>
                  <a:t> </a:t>
                </a:r>
              </a:p>
            </p:txBody>
          </p:sp>
        </mc:Fallback>
      </mc:AlternateContent>
      <p:cxnSp>
        <p:nvCxnSpPr>
          <p:cNvPr id="81" name="直線矢印コネクタ 80">
            <a:extLst>
              <a:ext uri="{FF2B5EF4-FFF2-40B4-BE49-F238E27FC236}">
                <a16:creationId xmlns:a16="http://schemas.microsoft.com/office/drawing/2014/main" id="{24E41AA7-D258-4150-AA6D-84D36BCB7DF1}"/>
              </a:ext>
            </a:extLst>
          </p:cNvPr>
          <p:cNvCxnSpPr>
            <a:cxnSpLocks/>
          </p:cNvCxnSpPr>
          <p:nvPr/>
        </p:nvCxnSpPr>
        <p:spPr>
          <a:xfrm flipV="1">
            <a:off x="3200235" y="4190027"/>
            <a:ext cx="1213868" cy="966847"/>
          </a:xfrm>
          <a:prstGeom prst="straightConnector1">
            <a:avLst/>
          </a:prstGeom>
          <a:ln w="28575">
            <a:solidFill>
              <a:srgbClr val="00B050"/>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82" name="正方形/長方形 81">
            <a:extLst>
              <a:ext uri="{FF2B5EF4-FFF2-40B4-BE49-F238E27FC236}">
                <a16:creationId xmlns:a16="http://schemas.microsoft.com/office/drawing/2014/main" id="{A2996818-58A1-4102-B17D-86F6D7D95198}"/>
              </a:ext>
            </a:extLst>
          </p:cNvPr>
          <p:cNvSpPr/>
          <p:nvPr/>
        </p:nvSpPr>
        <p:spPr>
          <a:xfrm>
            <a:off x="4364545" y="4190737"/>
            <a:ext cx="877163"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物体Ｂ</a:t>
            </a:r>
            <a:endParaRPr lang="ja-JP" altLang="en-US" dirty="0"/>
          </a:p>
        </p:txBody>
      </p:sp>
      <p:sp>
        <p:nvSpPr>
          <p:cNvPr id="83" name="正方形/長方形 82">
            <a:extLst>
              <a:ext uri="{FF2B5EF4-FFF2-40B4-BE49-F238E27FC236}">
                <a16:creationId xmlns:a16="http://schemas.microsoft.com/office/drawing/2014/main" id="{E0AFC78B-D8B9-4D64-B66F-DBD2F74C4D9E}"/>
              </a:ext>
            </a:extLst>
          </p:cNvPr>
          <p:cNvSpPr/>
          <p:nvPr/>
        </p:nvSpPr>
        <p:spPr>
          <a:xfrm>
            <a:off x="484148" y="3733789"/>
            <a:ext cx="877163"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物体Ａ</a:t>
            </a:r>
            <a:endParaRPr lang="ja-JP" altLang="en-US" dirty="0"/>
          </a:p>
        </p:txBody>
      </p:sp>
      <mc:AlternateContent xmlns:mc="http://schemas.openxmlformats.org/markup-compatibility/2006" xmlns:a14="http://schemas.microsoft.com/office/drawing/2010/main">
        <mc:Choice Requires="a14">
          <p:sp>
            <p:nvSpPr>
              <p:cNvPr id="84" name="正方形/長方形 83">
                <a:extLst>
                  <a:ext uri="{FF2B5EF4-FFF2-40B4-BE49-F238E27FC236}">
                    <a16:creationId xmlns:a16="http://schemas.microsoft.com/office/drawing/2014/main" id="{06F20153-AB7A-4393-97AC-583505229023}"/>
                  </a:ext>
                </a:extLst>
              </p:cNvPr>
              <p:cNvSpPr/>
              <p:nvPr/>
            </p:nvSpPr>
            <p:spPr>
              <a:xfrm>
                <a:off x="2243137" y="3579901"/>
                <a:ext cx="65319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solidFill>
                                <a:srgbClr val="FF0000"/>
                              </a:solidFill>
                              <a:latin typeface="Cambria Math" panose="02040503050406030204" pitchFamily="18" charset="0"/>
                            </a:rPr>
                          </m:ctrlPr>
                        </m:sSubPr>
                        <m:e>
                          <m:r>
                            <a:rPr lang="en-US" altLang="ja-JP" sz="2800" b="1" i="1" smtClean="0">
                              <a:solidFill>
                                <a:srgbClr val="FF0000"/>
                              </a:solidFill>
                              <a:latin typeface="Cambria Math" panose="02040503050406030204" pitchFamily="18" charset="0"/>
                            </a:rPr>
                            <m:t>𝒗</m:t>
                          </m:r>
                        </m:e>
                        <m:sub>
                          <m:r>
                            <a:rPr lang="en-US" altLang="ja-JP" sz="2800" b="1" i="1" smtClean="0">
                              <a:solidFill>
                                <a:srgbClr val="FF0000"/>
                              </a:solidFill>
                              <a:latin typeface="Cambria Math" panose="02040503050406030204" pitchFamily="18" charset="0"/>
                            </a:rPr>
                            <m:t>𝟎</m:t>
                          </m:r>
                        </m:sub>
                      </m:sSub>
                    </m:oMath>
                  </m:oMathPara>
                </a14:m>
                <a:endParaRPr lang="en-US" altLang="ja-JP" sz="2800" b="1" dirty="0">
                  <a:solidFill>
                    <a:srgbClr val="FF0000"/>
                  </a:solidFill>
                </a:endParaRPr>
              </a:p>
            </p:txBody>
          </p:sp>
        </mc:Choice>
        <mc:Fallback xmlns="">
          <p:sp>
            <p:nvSpPr>
              <p:cNvPr id="84" name="正方形/長方形 83">
                <a:extLst>
                  <a:ext uri="{FF2B5EF4-FFF2-40B4-BE49-F238E27FC236}">
                    <a16:creationId xmlns:a16="http://schemas.microsoft.com/office/drawing/2014/main" id="{06F20153-AB7A-4393-97AC-583505229023}"/>
                  </a:ext>
                </a:extLst>
              </p:cNvPr>
              <p:cNvSpPr>
                <a:spLocks noRot="1" noChangeAspect="1" noMove="1" noResize="1" noEditPoints="1" noAdjustHandles="1" noChangeArrowheads="1" noChangeShapeType="1" noTextEdit="1"/>
              </p:cNvSpPr>
              <p:nvPr/>
            </p:nvSpPr>
            <p:spPr>
              <a:xfrm>
                <a:off x="2243137" y="3579901"/>
                <a:ext cx="653192" cy="523220"/>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正方形/長方形 2">
                <a:extLst>
                  <a:ext uri="{FF2B5EF4-FFF2-40B4-BE49-F238E27FC236}">
                    <a16:creationId xmlns:a16="http://schemas.microsoft.com/office/drawing/2014/main" id="{85EA774B-59BB-4D4A-AD9E-78FFC451B5CF}"/>
                  </a:ext>
                </a:extLst>
              </p:cNvPr>
              <p:cNvSpPr/>
              <p:nvPr/>
            </p:nvSpPr>
            <p:spPr>
              <a:xfrm>
                <a:off x="484148" y="852822"/>
                <a:ext cx="11148906" cy="1323439"/>
              </a:xfrm>
              <a:prstGeom prst="rect">
                <a:avLst/>
              </a:prstGeom>
            </p:spPr>
            <p:txBody>
              <a:bodyPr wrap="square">
                <a:spAutoFit/>
              </a:bodyPr>
              <a:lstStyle/>
              <a:p>
                <a:r>
                  <a:rPr lang="ja-JP" altLang="en-US" sz="2000" dirty="0">
                    <a:ea typeface="HG丸ｺﾞｼｯｸM-PRO" panose="020F0600000000000000" pitchFamily="50" charset="-128"/>
                  </a:rPr>
                  <a:t>練習４　図のように傾きの滑らかな斜面上で、物体Ａと物体Ｂを運動させた。時刻０に、物体Ａは原点Ｏを軸から傾角</a:t>
                </a:r>
                <a14:m>
                  <m:oMath xmlns:m="http://schemas.openxmlformats.org/officeDocument/2006/math">
                    <m:r>
                      <a:rPr lang="ja-JP" altLang="en-US" sz="2000" b="1" i="1">
                        <a:solidFill>
                          <a:srgbClr val="FF0000"/>
                        </a:solidFill>
                        <a:latin typeface="Cambria Math" panose="02040503050406030204" pitchFamily="18" charset="0"/>
                      </a:rPr>
                      <m:t>𝜷</m:t>
                    </m:r>
                  </m:oMath>
                </a14:m>
                <a:r>
                  <a:rPr lang="ja-JP" altLang="en-US" sz="2000" dirty="0">
                    <a:ea typeface="HG丸ｺﾞｼｯｸM-PRO" panose="020F0600000000000000" pitchFamily="50" charset="-128"/>
                  </a:rPr>
                  <a:t>初速度</a:t>
                </a:r>
                <a14:m>
                  <m:oMath xmlns:m="http://schemas.openxmlformats.org/officeDocument/2006/math">
                    <m:sSub>
                      <m:sSubPr>
                        <m:ctrlPr>
                          <a:rPr lang="en-US" altLang="ja-JP" sz="2000" b="1" i="1">
                            <a:solidFill>
                              <a:srgbClr val="FF0000"/>
                            </a:solidFill>
                            <a:latin typeface="Cambria Math" panose="02040503050406030204" pitchFamily="18" charset="0"/>
                          </a:rPr>
                        </m:ctrlPr>
                      </m:sSubPr>
                      <m:e>
                        <m:r>
                          <a:rPr lang="en-US" altLang="ja-JP" sz="2000" b="1" i="1">
                            <a:solidFill>
                              <a:srgbClr val="FF0000"/>
                            </a:solidFill>
                            <a:latin typeface="Cambria Math" panose="02040503050406030204" pitchFamily="18" charset="0"/>
                          </a:rPr>
                          <m:t>𝒗</m:t>
                        </m:r>
                      </m:e>
                      <m:sub>
                        <m:r>
                          <a:rPr lang="en-US" altLang="ja-JP" sz="2000" b="1" i="1">
                            <a:solidFill>
                              <a:srgbClr val="FF0000"/>
                            </a:solidFill>
                            <a:latin typeface="Cambria Math" panose="02040503050406030204" pitchFamily="18" charset="0"/>
                          </a:rPr>
                          <m:t>𝟎</m:t>
                        </m:r>
                      </m:sub>
                    </m:sSub>
                  </m:oMath>
                </a14:m>
                <a:r>
                  <a:rPr lang="ja-JP" altLang="en-US" sz="2000" dirty="0">
                    <a:ea typeface="HG丸ｺﾞｼｯｸM-PRO" panose="020F0600000000000000" pitchFamily="50" charset="-128"/>
                  </a:rPr>
                  <a:t>で、物体Ｂは点Ｐ（</a:t>
                </a:r>
                <a:r>
                  <a:rPr lang="en-US" altLang="ja-JP" sz="2000" b="1" dirty="0">
                    <a:solidFill>
                      <a:srgbClr val="FF0000"/>
                    </a:solidFill>
                  </a:rPr>
                  <a:t> </a:t>
                </a:r>
                <a14:m>
                  <m:oMath xmlns:m="http://schemas.openxmlformats.org/officeDocument/2006/math">
                    <m:r>
                      <a:rPr lang="en-US" altLang="ja-JP" sz="2000" b="1" i="1" smtClean="0">
                        <a:solidFill>
                          <a:srgbClr val="FF0000"/>
                        </a:solidFill>
                        <a:latin typeface="Cambria Math" panose="02040503050406030204" pitchFamily="18" charset="0"/>
                      </a:rPr>
                      <m:t>𝑿</m:t>
                    </m:r>
                    <m:r>
                      <a:rPr lang="en-US" altLang="ja-JP" sz="2000" b="1" i="1" smtClean="0">
                        <a:solidFill>
                          <a:srgbClr val="FF0000"/>
                        </a:solidFill>
                        <a:latin typeface="Cambria Math" panose="02040503050406030204" pitchFamily="18" charset="0"/>
                      </a:rPr>
                      <m:t>,</m:t>
                    </m:r>
                    <m:r>
                      <a:rPr lang="en-US" altLang="ja-JP" sz="2000" b="1" i="1" smtClean="0">
                        <a:solidFill>
                          <a:srgbClr val="FF0000"/>
                        </a:solidFill>
                        <a:latin typeface="Cambria Math" panose="02040503050406030204" pitchFamily="18" charset="0"/>
                      </a:rPr>
                      <m:t>𝒀</m:t>
                    </m:r>
                  </m:oMath>
                </a14:m>
                <a:r>
                  <a:rPr lang="ja-JP" altLang="en-US" sz="2000" dirty="0">
                    <a:ea typeface="HG丸ｺﾞｼｯｸM-PRO" panose="020F0600000000000000" pitchFamily="50" charset="-128"/>
                  </a:rPr>
                  <a:t>）を初速度で運動を開始した。重力加速度の大きさを</a:t>
                </a:r>
                <a14:m>
                  <m:oMath xmlns:m="http://schemas.openxmlformats.org/officeDocument/2006/math">
                    <m:r>
                      <a:rPr lang="en-US" altLang="ja-JP" sz="2000" b="1" i="1">
                        <a:solidFill>
                          <a:srgbClr val="FF0000"/>
                        </a:solidFill>
                        <a:latin typeface="Cambria Math" panose="02040503050406030204" pitchFamily="18" charset="0"/>
                      </a:rPr>
                      <m:t>𝒈</m:t>
                    </m:r>
                  </m:oMath>
                </a14:m>
                <a:r>
                  <a:rPr lang="ja-JP" altLang="en-US" sz="2000" dirty="0">
                    <a:ea typeface="HG丸ｺﾞｼｯｸM-PRO" panose="020F0600000000000000" pitchFamily="50" charset="-128"/>
                  </a:rPr>
                  <a:t>とする。</a:t>
                </a:r>
                <a:endParaRPr lang="en-US" altLang="ja-JP" sz="2000" dirty="0">
                  <a:ea typeface="HG丸ｺﾞｼｯｸM-PRO" panose="020F0600000000000000" pitchFamily="50" charset="-128"/>
                </a:endParaRPr>
              </a:p>
              <a:p>
                <a:r>
                  <a:rPr lang="ja-JP" altLang="en-US" sz="2000" dirty="0">
                    <a:ea typeface="HG丸ｺﾞｼｯｸM-PRO" panose="020F0600000000000000" pitchFamily="50" charset="-128"/>
                  </a:rPr>
                  <a:t>（１）斜面上での物体Ａおよび物体Ｂの加速度の大きさを</a:t>
                </a:r>
                <a14:m>
                  <m:oMath xmlns:m="http://schemas.openxmlformats.org/officeDocument/2006/math">
                    <m:r>
                      <a:rPr lang="en-US" altLang="ja-JP" sz="2000" b="1" i="1">
                        <a:solidFill>
                          <a:srgbClr val="FF0000"/>
                        </a:solidFill>
                        <a:latin typeface="Cambria Math" panose="02040503050406030204" pitchFamily="18" charset="0"/>
                      </a:rPr>
                      <m:t>𝒈</m:t>
                    </m:r>
                  </m:oMath>
                </a14:m>
                <a:r>
                  <a:rPr lang="ja-JP" altLang="en-US" sz="2000" dirty="0">
                    <a:ea typeface="HG丸ｺﾞｼｯｸM-PRO" panose="020F0600000000000000" pitchFamily="50" charset="-128"/>
                  </a:rPr>
                  <a:t>で表しなさい。</a:t>
                </a:r>
              </a:p>
            </p:txBody>
          </p:sp>
        </mc:Choice>
        <mc:Fallback xmlns="">
          <p:sp>
            <p:nvSpPr>
              <p:cNvPr id="3" name="正方形/長方形 2">
                <a:extLst>
                  <a:ext uri="{FF2B5EF4-FFF2-40B4-BE49-F238E27FC236}">
                    <a16:creationId xmlns:a16="http://schemas.microsoft.com/office/drawing/2014/main" id="{85EA774B-59BB-4D4A-AD9E-78FFC451B5CF}"/>
                  </a:ext>
                </a:extLst>
              </p:cNvPr>
              <p:cNvSpPr>
                <a:spLocks noRot="1" noChangeAspect="1" noMove="1" noResize="1" noEditPoints="1" noAdjustHandles="1" noChangeArrowheads="1" noChangeShapeType="1" noTextEdit="1"/>
              </p:cNvSpPr>
              <p:nvPr/>
            </p:nvSpPr>
            <p:spPr>
              <a:xfrm>
                <a:off x="484148" y="852822"/>
                <a:ext cx="11148906" cy="1323439"/>
              </a:xfrm>
              <a:prstGeom prst="rect">
                <a:avLst/>
              </a:prstGeom>
              <a:blipFill>
                <a:blip r:embed="rId10"/>
                <a:stretch>
                  <a:fillRect l="-547" t="-2765" r="-383" b="-59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D84450A7-0982-4E05-A71F-7FB3CFBA7060}"/>
                  </a:ext>
                </a:extLst>
              </p:cNvPr>
              <p:cNvSpPr/>
              <p:nvPr/>
            </p:nvSpPr>
            <p:spPr>
              <a:xfrm>
                <a:off x="4026311" y="3701669"/>
                <a:ext cx="1553630" cy="369332"/>
              </a:xfrm>
              <a:prstGeom prst="rect">
                <a:avLst/>
              </a:prstGeom>
            </p:spPr>
            <p:txBody>
              <a:bodyPr wrap="none">
                <a:spAutoFit/>
              </a:bodyPr>
              <a:lstStyle/>
              <a:p>
                <a:r>
                  <a:rPr lang="ja-JP" altLang="en-US" dirty="0">
                    <a:ea typeface="HG丸ｺﾞｼｯｸM-PRO" panose="020F0600000000000000" pitchFamily="50" charset="-128"/>
                  </a:rPr>
                  <a:t>点Ｐ（</a:t>
                </a:r>
                <a:r>
                  <a:rPr lang="en-US" altLang="ja-JP" b="1" dirty="0">
                    <a:solidFill>
                      <a:srgbClr val="FF0000"/>
                    </a:solidFill>
                  </a:rPr>
                  <a:t> </a:t>
                </a:r>
                <a14:m>
                  <m:oMath xmlns:m="http://schemas.openxmlformats.org/officeDocument/2006/math">
                    <m:r>
                      <a:rPr lang="en-US" altLang="ja-JP" b="1" i="1">
                        <a:solidFill>
                          <a:srgbClr val="FF0000"/>
                        </a:solidFill>
                        <a:latin typeface="Cambria Math" panose="02040503050406030204" pitchFamily="18" charset="0"/>
                      </a:rPr>
                      <m:t>𝑿</m:t>
                    </m:r>
                    <m:r>
                      <a:rPr lang="en-US" altLang="ja-JP" b="1" i="1">
                        <a:solidFill>
                          <a:srgbClr val="FF0000"/>
                        </a:solidFill>
                        <a:latin typeface="Cambria Math" panose="02040503050406030204" pitchFamily="18" charset="0"/>
                      </a:rPr>
                      <m:t>,</m:t>
                    </m:r>
                    <m:r>
                      <a:rPr lang="en-US" altLang="ja-JP" b="1" i="1">
                        <a:solidFill>
                          <a:srgbClr val="FF0000"/>
                        </a:solidFill>
                        <a:latin typeface="Cambria Math" panose="02040503050406030204" pitchFamily="18" charset="0"/>
                      </a:rPr>
                      <m:t>𝒀</m:t>
                    </m:r>
                  </m:oMath>
                </a14:m>
                <a:r>
                  <a:rPr lang="ja-JP" altLang="en-US" dirty="0">
                    <a:ea typeface="HG丸ｺﾞｼｯｸM-PRO" panose="020F0600000000000000" pitchFamily="50" charset="-128"/>
                  </a:rPr>
                  <a:t>）</a:t>
                </a:r>
                <a:endParaRPr lang="ja-JP" altLang="en-US" dirty="0"/>
              </a:p>
            </p:txBody>
          </p:sp>
        </mc:Choice>
        <mc:Fallback xmlns="">
          <p:sp>
            <p:nvSpPr>
              <p:cNvPr id="8" name="正方形/長方形 7">
                <a:extLst>
                  <a:ext uri="{FF2B5EF4-FFF2-40B4-BE49-F238E27FC236}">
                    <a16:creationId xmlns:a16="http://schemas.microsoft.com/office/drawing/2014/main" id="{D84450A7-0982-4E05-A71F-7FB3CFBA7060}"/>
                  </a:ext>
                </a:extLst>
              </p:cNvPr>
              <p:cNvSpPr>
                <a:spLocks noRot="1" noChangeAspect="1" noMove="1" noResize="1" noEditPoints="1" noAdjustHandles="1" noChangeArrowheads="1" noChangeShapeType="1" noTextEdit="1"/>
              </p:cNvSpPr>
              <p:nvPr/>
            </p:nvSpPr>
            <p:spPr>
              <a:xfrm>
                <a:off x="4026311" y="3701669"/>
                <a:ext cx="1553630" cy="369332"/>
              </a:xfrm>
              <a:prstGeom prst="rect">
                <a:avLst/>
              </a:prstGeom>
              <a:blipFill>
                <a:blip r:embed="rId11"/>
                <a:stretch>
                  <a:fillRect l="-3137" t="-13115" r="-2745" b="-1967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9" name="正方形/長方形 88">
                <a:extLst>
                  <a:ext uri="{FF2B5EF4-FFF2-40B4-BE49-F238E27FC236}">
                    <a16:creationId xmlns:a16="http://schemas.microsoft.com/office/drawing/2014/main" id="{B80A2EFE-6E08-4D83-B9DF-200E199A03E2}"/>
                  </a:ext>
                </a:extLst>
              </p:cNvPr>
              <p:cNvSpPr/>
              <p:nvPr/>
            </p:nvSpPr>
            <p:spPr>
              <a:xfrm>
                <a:off x="9122884" y="1635021"/>
                <a:ext cx="1640193" cy="646331"/>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rPr>
                        <m:t>𝒈</m:t>
                      </m:r>
                      <m:r>
                        <a:rPr lang="en-US" altLang="ja-JP" sz="3600" b="1" i="1">
                          <a:solidFill>
                            <a:srgbClr val="FF0000"/>
                          </a:solidFill>
                          <a:latin typeface="Cambria Math" panose="02040503050406030204" pitchFamily="18" charset="0"/>
                        </a:rPr>
                        <m:t>𝒔𝒊𝒏</m:t>
                      </m:r>
                      <m:r>
                        <a:rPr lang="ja-JP" altLang="en-US" sz="3600" b="1" i="1">
                          <a:solidFill>
                            <a:srgbClr val="FF0000"/>
                          </a:solidFill>
                          <a:latin typeface="Cambria Math" panose="02040503050406030204" pitchFamily="18" charset="0"/>
                        </a:rPr>
                        <m:t>𝜶</m:t>
                      </m:r>
                    </m:oMath>
                  </m:oMathPara>
                </a14:m>
                <a:endParaRPr lang="ja-JP" altLang="en-US" sz="3600" b="1" dirty="0">
                  <a:solidFill>
                    <a:srgbClr val="00B050"/>
                  </a:solidFill>
                  <a:ea typeface="HG丸ｺﾞｼｯｸM-PRO" panose="020F0600000000000000" pitchFamily="50" charset="-128"/>
                </a:endParaRPr>
              </a:p>
            </p:txBody>
          </p:sp>
        </mc:Choice>
        <mc:Fallback xmlns="">
          <p:sp>
            <p:nvSpPr>
              <p:cNvPr id="89" name="正方形/長方形 88">
                <a:extLst>
                  <a:ext uri="{FF2B5EF4-FFF2-40B4-BE49-F238E27FC236}">
                    <a16:creationId xmlns:a16="http://schemas.microsoft.com/office/drawing/2014/main" id="{B80A2EFE-6E08-4D83-B9DF-200E199A03E2}"/>
                  </a:ext>
                </a:extLst>
              </p:cNvPr>
              <p:cNvSpPr>
                <a:spLocks noRot="1" noChangeAspect="1" noMove="1" noResize="1" noEditPoints="1" noAdjustHandles="1" noChangeArrowheads="1" noChangeShapeType="1" noTextEdit="1"/>
              </p:cNvSpPr>
              <p:nvPr/>
            </p:nvSpPr>
            <p:spPr>
              <a:xfrm>
                <a:off x="9122884" y="1635021"/>
                <a:ext cx="1640193" cy="646331"/>
              </a:xfrm>
              <a:prstGeom prst="rect">
                <a:avLst/>
              </a:prstGeom>
              <a:blipFill>
                <a:blip r:embed="rId12"/>
                <a:stretch>
                  <a:fillRect/>
                </a:stretch>
              </a:blipFill>
            </p:spPr>
            <p:txBody>
              <a:bodyPr/>
              <a:lstStyle/>
              <a:p>
                <a:r>
                  <a:rPr lang="ja-JP" altLang="en-US">
                    <a:noFill/>
                  </a:rPr>
                  <a:t> </a:t>
                </a:r>
              </a:p>
            </p:txBody>
          </p:sp>
        </mc:Fallback>
      </mc:AlternateContent>
      <p:cxnSp>
        <p:nvCxnSpPr>
          <p:cNvPr id="90" name="直線矢印コネクタ 89">
            <a:extLst>
              <a:ext uri="{FF2B5EF4-FFF2-40B4-BE49-F238E27FC236}">
                <a16:creationId xmlns:a16="http://schemas.microsoft.com/office/drawing/2014/main" id="{944400BE-788A-4959-9190-342F5D223CD1}"/>
              </a:ext>
            </a:extLst>
          </p:cNvPr>
          <p:cNvCxnSpPr>
            <a:cxnSpLocks/>
          </p:cNvCxnSpPr>
          <p:nvPr/>
        </p:nvCxnSpPr>
        <p:spPr>
          <a:xfrm>
            <a:off x="2726697" y="3238504"/>
            <a:ext cx="1681850" cy="890983"/>
          </a:xfrm>
          <a:prstGeom prst="straightConnector1">
            <a:avLst/>
          </a:prstGeom>
          <a:ln w="28575">
            <a:solidFill>
              <a:srgbClr val="00B05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91" name="直線矢印コネクタ 90">
            <a:extLst>
              <a:ext uri="{FF2B5EF4-FFF2-40B4-BE49-F238E27FC236}">
                <a16:creationId xmlns:a16="http://schemas.microsoft.com/office/drawing/2014/main" id="{F6F443C7-9822-49A6-9DA2-0A7B7CA54F56}"/>
              </a:ext>
            </a:extLst>
          </p:cNvPr>
          <p:cNvCxnSpPr/>
          <p:nvPr/>
        </p:nvCxnSpPr>
        <p:spPr>
          <a:xfrm flipH="1">
            <a:off x="10453695" y="3296800"/>
            <a:ext cx="1005366" cy="619526"/>
          </a:xfrm>
          <a:prstGeom prst="straightConnector1">
            <a:avLst/>
          </a:prstGeom>
          <a:ln w="825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23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wipe(up)">
                                      <p:cBhvr>
                                        <p:cTn id="10" dur="500"/>
                                        <p:tgtEl>
                                          <p:spTgt spid="5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wipe(up)">
                                      <p:cBhvr>
                                        <p:cTn id="15" dur="500"/>
                                        <p:tgtEl>
                                          <p:spTgt spid="91"/>
                                        </p:tgtEl>
                                      </p:cBhvr>
                                    </p:animEffect>
                                  </p:childTnLst>
                                </p:cTn>
                              </p:par>
                              <p:par>
                                <p:cTn id="16" presetID="22" presetClass="entr" presetSubtype="1"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500"/>
                                        <p:tgtEl>
                                          <p:spTgt spid="5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down)">
                                      <p:cBhvr>
                                        <p:cTn id="23" dur="500"/>
                                        <p:tgtEl>
                                          <p:spTgt spid="6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wipe(down)">
                                      <p:cBhvr>
                                        <p:cTn id="28"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1" grpId="0"/>
      <p:bldP spid="8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５．平面内での落体の運動</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a:xfrm>
            <a:off x="4038601" y="6312924"/>
            <a:ext cx="4114800" cy="365125"/>
          </a:xfrm>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59</a:t>
            </a:fld>
            <a:endParaRPr kumimoji="1" lang="ja-JP" altLang="en-US"/>
          </a:p>
        </p:txBody>
      </p:sp>
      <p:sp>
        <p:nvSpPr>
          <p:cNvPr id="50" name="平行四辺形 49">
            <a:extLst>
              <a:ext uri="{FF2B5EF4-FFF2-40B4-BE49-F238E27FC236}">
                <a16:creationId xmlns:a16="http://schemas.microsoft.com/office/drawing/2014/main" id="{EBD383B3-1E37-4689-B379-A28CA17A8792}"/>
              </a:ext>
            </a:extLst>
          </p:cNvPr>
          <p:cNvSpPr/>
          <p:nvPr/>
        </p:nvSpPr>
        <p:spPr>
          <a:xfrm rot="1648108">
            <a:off x="6876469" y="2006080"/>
            <a:ext cx="4640257" cy="2034768"/>
          </a:xfrm>
          <a:prstGeom prst="parallelogram">
            <a:avLst>
              <a:gd name="adj" fmla="val 578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矢印コネクタ 50">
            <a:extLst>
              <a:ext uri="{FF2B5EF4-FFF2-40B4-BE49-F238E27FC236}">
                <a16:creationId xmlns:a16="http://schemas.microsoft.com/office/drawing/2014/main" id="{15B000BA-4378-4348-ACEB-EA5B58D45A4E}"/>
              </a:ext>
            </a:extLst>
          </p:cNvPr>
          <p:cNvCxnSpPr>
            <a:cxnSpLocks/>
          </p:cNvCxnSpPr>
          <p:nvPr/>
        </p:nvCxnSpPr>
        <p:spPr>
          <a:xfrm flipV="1">
            <a:off x="9768828" y="3075966"/>
            <a:ext cx="2155971" cy="1387384"/>
          </a:xfrm>
          <a:prstGeom prst="straightConnector1">
            <a:avLst/>
          </a:prstGeom>
          <a:ln w="2857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D88886D4-6AC0-4038-83C3-C71FCCADAAF3}"/>
              </a:ext>
            </a:extLst>
          </p:cNvPr>
          <p:cNvCxnSpPr>
            <a:cxnSpLocks/>
          </p:cNvCxnSpPr>
          <p:nvPr/>
        </p:nvCxnSpPr>
        <p:spPr>
          <a:xfrm flipV="1">
            <a:off x="9787975" y="3862851"/>
            <a:ext cx="2136824" cy="584689"/>
          </a:xfrm>
          <a:prstGeom prst="straightConnector1">
            <a:avLst/>
          </a:prstGeom>
          <a:ln w="2857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正方形/長方形 52">
                <a:extLst>
                  <a:ext uri="{FF2B5EF4-FFF2-40B4-BE49-F238E27FC236}">
                    <a16:creationId xmlns:a16="http://schemas.microsoft.com/office/drawing/2014/main" id="{51D9414D-5C30-4729-B1F0-46EC1398C14E}"/>
                  </a:ext>
                </a:extLst>
              </p:cNvPr>
              <p:cNvSpPr/>
              <p:nvPr/>
            </p:nvSpPr>
            <p:spPr>
              <a:xfrm>
                <a:off x="10894351" y="3415715"/>
                <a:ext cx="644727"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4000" b="1" i="1">
                          <a:solidFill>
                            <a:srgbClr val="FF0000"/>
                          </a:solidFill>
                          <a:latin typeface="Cambria Math" panose="02040503050406030204" pitchFamily="18" charset="0"/>
                        </a:rPr>
                        <m:t>𝜶</m:t>
                      </m:r>
                    </m:oMath>
                  </m:oMathPara>
                </a14:m>
                <a:endParaRPr lang="ja-JP" altLang="en-US" sz="4000" dirty="0">
                  <a:ea typeface="HG丸ｺﾞｼｯｸM-PRO" panose="020F0600000000000000" pitchFamily="50" charset="-128"/>
                </a:endParaRPr>
              </a:p>
            </p:txBody>
          </p:sp>
        </mc:Choice>
        <mc:Fallback xmlns="">
          <p:sp>
            <p:nvSpPr>
              <p:cNvPr id="53" name="正方形/長方形 52">
                <a:extLst>
                  <a:ext uri="{FF2B5EF4-FFF2-40B4-BE49-F238E27FC236}">
                    <a16:creationId xmlns:a16="http://schemas.microsoft.com/office/drawing/2014/main" id="{51D9414D-5C30-4729-B1F0-46EC1398C14E}"/>
                  </a:ext>
                </a:extLst>
              </p:cNvPr>
              <p:cNvSpPr>
                <a:spLocks noRot="1" noChangeAspect="1" noMove="1" noResize="1" noEditPoints="1" noAdjustHandles="1" noChangeArrowheads="1" noChangeShapeType="1" noTextEdit="1"/>
              </p:cNvSpPr>
              <p:nvPr/>
            </p:nvSpPr>
            <p:spPr>
              <a:xfrm>
                <a:off x="10894351" y="3415715"/>
                <a:ext cx="644727" cy="707886"/>
              </a:xfrm>
              <a:prstGeom prst="rect">
                <a:avLst/>
              </a:prstGeom>
              <a:blipFill>
                <a:blip r:embed="rId2"/>
                <a:stretch>
                  <a:fillRect/>
                </a:stretch>
              </a:blipFill>
            </p:spPr>
            <p:txBody>
              <a:bodyPr/>
              <a:lstStyle/>
              <a:p>
                <a:r>
                  <a:rPr lang="ja-JP" altLang="en-US">
                    <a:noFill/>
                  </a:rPr>
                  <a:t> </a:t>
                </a:r>
              </a:p>
            </p:txBody>
          </p:sp>
        </mc:Fallback>
      </mc:AlternateContent>
      <p:sp>
        <p:nvSpPr>
          <p:cNvPr id="54" name="円弧 53">
            <a:extLst>
              <a:ext uri="{FF2B5EF4-FFF2-40B4-BE49-F238E27FC236}">
                <a16:creationId xmlns:a16="http://schemas.microsoft.com/office/drawing/2014/main" id="{76A0EAB2-B8B7-4130-9D67-3BF8B6ABA0A8}"/>
              </a:ext>
            </a:extLst>
          </p:cNvPr>
          <p:cNvSpPr/>
          <p:nvPr/>
        </p:nvSpPr>
        <p:spPr>
          <a:xfrm>
            <a:off x="10468270" y="3681707"/>
            <a:ext cx="575733" cy="826271"/>
          </a:xfrm>
          <a:prstGeom prst="arc">
            <a:avLst>
              <a:gd name="adj1" fmla="val 177550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HG丸ｺﾞｼｯｸM-PRO" panose="020F0600000000000000" pitchFamily="50" charset="-128"/>
            </a:endParaRPr>
          </a:p>
        </p:txBody>
      </p:sp>
      <p:cxnSp>
        <p:nvCxnSpPr>
          <p:cNvPr id="71" name="直線矢印コネクタ 70">
            <a:extLst>
              <a:ext uri="{FF2B5EF4-FFF2-40B4-BE49-F238E27FC236}">
                <a16:creationId xmlns:a16="http://schemas.microsoft.com/office/drawing/2014/main" id="{8CC201BE-5E00-4E48-A0CB-9EBDAD74125B}"/>
              </a:ext>
            </a:extLst>
          </p:cNvPr>
          <p:cNvCxnSpPr>
            <a:cxnSpLocks/>
          </p:cNvCxnSpPr>
          <p:nvPr/>
        </p:nvCxnSpPr>
        <p:spPr>
          <a:xfrm>
            <a:off x="6667147" y="2856773"/>
            <a:ext cx="3621684" cy="1856379"/>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2" name="正方形/長方形 71">
            <a:extLst>
              <a:ext uri="{FF2B5EF4-FFF2-40B4-BE49-F238E27FC236}">
                <a16:creationId xmlns:a16="http://schemas.microsoft.com/office/drawing/2014/main" id="{5E3478A4-140E-4D5E-87CC-4A127264311F}"/>
              </a:ext>
            </a:extLst>
          </p:cNvPr>
          <p:cNvSpPr/>
          <p:nvPr/>
        </p:nvSpPr>
        <p:spPr>
          <a:xfrm>
            <a:off x="6262117" y="2730178"/>
            <a:ext cx="415498" cy="369332"/>
          </a:xfrm>
          <a:prstGeom prst="rect">
            <a:avLst/>
          </a:prstGeom>
        </p:spPr>
        <p:txBody>
          <a:bodyPr wrap="square">
            <a:spAutoFit/>
          </a:bodyPr>
          <a:lstStyle/>
          <a:p>
            <a:r>
              <a:rPr lang="ja-JP" altLang="en-US" dirty="0">
                <a:solidFill>
                  <a:srgbClr val="000000"/>
                </a:solidFill>
                <a:latin typeface="HG丸ｺﾞｼｯｸM-PRO" panose="020F0600000000000000" pitchFamily="50" charset="-128"/>
                <a:ea typeface="HG丸ｺﾞｼｯｸM-PRO" panose="020F0600000000000000" pitchFamily="50" charset="-128"/>
              </a:rPr>
              <a:t>Ｏ</a:t>
            </a:r>
            <a:endParaRPr lang="ja-JP" altLang="en-US" dirty="0"/>
          </a:p>
        </p:txBody>
      </p:sp>
      <mc:AlternateContent xmlns:mc="http://schemas.openxmlformats.org/markup-compatibility/2006" xmlns:a14="http://schemas.microsoft.com/office/drawing/2010/main">
        <mc:Choice Requires="a14">
          <p:sp>
            <p:nvSpPr>
              <p:cNvPr id="73" name="正方形/長方形 72">
                <a:extLst>
                  <a:ext uri="{FF2B5EF4-FFF2-40B4-BE49-F238E27FC236}">
                    <a16:creationId xmlns:a16="http://schemas.microsoft.com/office/drawing/2014/main" id="{A1073276-EB86-439D-BE72-F57557CD5807}"/>
                  </a:ext>
                </a:extLst>
              </p:cNvPr>
              <p:cNvSpPr/>
              <p:nvPr/>
            </p:nvSpPr>
            <p:spPr>
              <a:xfrm>
                <a:off x="8700072" y="994537"/>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𝒚</m:t>
                      </m:r>
                    </m:oMath>
                  </m:oMathPara>
                </a14:m>
                <a:endParaRPr lang="ja-JP" altLang="en-US" dirty="0">
                  <a:solidFill>
                    <a:schemeClr val="tx1"/>
                  </a:solidFill>
                </a:endParaRPr>
              </a:p>
            </p:txBody>
          </p:sp>
        </mc:Choice>
        <mc:Fallback xmlns="">
          <p:sp>
            <p:nvSpPr>
              <p:cNvPr id="73" name="正方形/長方形 72">
                <a:extLst>
                  <a:ext uri="{FF2B5EF4-FFF2-40B4-BE49-F238E27FC236}">
                    <a16:creationId xmlns:a16="http://schemas.microsoft.com/office/drawing/2014/main" id="{A1073276-EB86-439D-BE72-F57557CD5807}"/>
                  </a:ext>
                </a:extLst>
              </p:cNvPr>
              <p:cNvSpPr>
                <a:spLocks noRot="1" noChangeAspect="1" noMove="1" noResize="1" noEditPoints="1" noAdjustHandles="1" noChangeArrowheads="1" noChangeShapeType="1" noTextEdit="1"/>
              </p:cNvSpPr>
              <p:nvPr/>
            </p:nvSpPr>
            <p:spPr>
              <a:xfrm>
                <a:off x="8700072" y="994537"/>
                <a:ext cx="375423" cy="369332"/>
              </a:xfrm>
              <a:prstGeom prst="rect">
                <a:avLst/>
              </a:prstGeom>
              <a:blipFill>
                <a:blip r:embed="rId3"/>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4" name="正方形/長方形 73">
                <a:extLst>
                  <a:ext uri="{FF2B5EF4-FFF2-40B4-BE49-F238E27FC236}">
                    <a16:creationId xmlns:a16="http://schemas.microsoft.com/office/drawing/2014/main" id="{8F0A7097-1F99-4837-9DA9-F7A491B5D4B1}"/>
                  </a:ext>
                </a:extLst>
              </p:cNvPr>
              <p:cNvSpPr/>
              <p:nvPr/>
            </p:nvSpPr>
            <p:spPr>
              <a:xfrm>
                <a:off x="10310890" y="4633768"/>
                <a:ext cx="3754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ea typeface="Cambria Math" panose="02040503050406030204" pitchFamily="18" charset="0"/>
                        </a:rPr>
                        <m:t>𝒙</m:t>
                      </m:r>
                    </m:oMath>
                  </m:oMathPara>
                </a14:m>
                <a:endParaRPr lang="ja-JP" altLang="en-US" dirty="0">
                  <a:solidFill>
                    <a:schemeClr val="tx1"/>
                  </a:solidFill>
                </a:endParaRPr>
              </a:p>
            </p:txBody>
          </p:sp>
        </mc:Choice>
        <mc:Fallback xmlns="">
          <p:sp>
            <p:nvSpPr>
              <p:cNvPr id="74" name="正方形/長方形 73">
                <a:extLst>
                  <a:ext uri="{FF2B5EF4-FFF2-40B4-BE49-F238E27FC236}">
                    <a16:creationId xmlns:a16="http://schemas.microsoft.com/office/drawing/2014/main" id="{8F0A7097-1F99-4837-9DA9-F7A491B5D4B1}"/>
                  </a:ext>
                </a:extLst>
              </p:cNvPr>
              <p:cNvSpPr>
                <a:spLocks noRot="1" noChangeAspect="1" noMove="1" noResize="1" noEditPoints="1" noAdjustHandles="1" noChangeArrowheads="1" noChangeShapeType="1" noTextEdit="1"/>
              </p:cNvSpPr>
              <p:nvPr/>
            </p:nvSpPr>
            <p:spPr>
              <a:xfrm>
                <a:off x="10310890" y="4633768"/>
                <a:ext cx="375423" cy="369332"/>
              </a:xfrm>
              <a:prstGeom prst="rect">
                <a:avLst/>
              </a:prstGeom>
              <a:blipFill>
                <a:blip r:embed="rId4"/>
                <a:stretch>
                  <a:fillRect/>
                </a:stretch>
              </a:blipFill>
            </p:spPr>
            <p:txBody>
              <a:bodyPr/>
              <a:lstStyle/>
              <a:p>
                <a:r>
                  <a:rPr lang="ja-JP" altLang="en-US">
                    <a:noFill/>
                  </a:rPr>
                  <a:t> </a:t>
                </a:r>
              </a:p>
            </p:txBody>
          </p:sp>
        </mc:Fallback>
      </mc:AlternateContent>
      <p:cxnSp>
        <p:nvCxnSpPr>
          <p:cNvPr id="75" name="直線矢印コネクタ 74">
            <a:extLst>
              <a:ext uri="{FF2B5EF4-FFF2-40B4-BE49-F238E27FC236}">
                <a16:creationId xmlns:a16="http://schemas.microsoft.com/office/drawing/2014/main" id="{2A9527FC-636E-43C1-9567-58473CC88D43}"/>
              </a:ext>
            </a:extLst>
          </p:cNvPr>
          <p:cNvCxnSpPr>
            <a:cxnSpLocks/>
          </p:cNvCxnSpPr>
          <p:nvPr/>
        </p:nvCxnSpPr>
        <p:spPr>
          <a:xfrm flipV="1">
            <a:off x="6668750" y="1426828"/>
            <a:ext cx="2219034" cy="1443152"/>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6" name="楕円 75">
            <a:extLst>
              <a:ext uri="{FF2B5EF4-FFF2-40B4-BE49-F238E27FC236}">
                <a16:creationId xmlns:a16="http://schemas.microsoft.com/office/drawing/2014/main" id="{9BF8AD9B-7211-4ADC-8F53-E85737DBEE56}"/>
              </a:ext>
            </a:extLst>
          </p:cNvPr>
          <p:cNvSpPr/>
          <p:nvPr/>
        </p:nvSpPr>
        <p:spPr>
          <a:xfrm>
            <a:off x="6607116" y="2794782"/>
            <a:ext cx="120062" cy="120062"/>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楕円 76">
            <a:extLst>
              <a:ext uri="{FF2B5EF4-FFF2-40B4-BE49-F238E27FC236}">
                <a16:creationId xmlns:a16="http://schemas.microsoft.com/office/drawing/2014/main" id="{9C69A429-542F-4BEA-8DCF-3B8BD53C88FA}"/>
              </a:ext>
            </a:extLst>
          </p:cNvPr>
          <p:cNvSpPr/>
          <p:nvPr/>
        </p:nvSpPr>
        <p:spPr>
          <a:xfrm>
            <a:off x="9803100" y="2794782"/>
            <a:ext cx="120062" cy="120062"/>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8" name="直線矢印コネクタ 77">
            <a:extLst>
              <a:ext uri="{FF2B5EF4-FFF2-40B4-BE49-F238E27FC236}">
                <a16:creationId xmlns:a16="http://schemas.microsoft.com/office/drawing/2014/main" id="{BD1E94FB-D8BC-4934-8B19-EB654F30A3A0}"/>
              </a:ext>
            </a:extLst>
          </p:cNvPr>
          <p:cNvCxnSpPr>
            <a:cxnSpLocks/>
          </p:cNvCxnSpPr>
          <p:nvPr/>
        </p:nvCxnSpPr>
        <p:spPr>
          <a:xfrm flipV="1">
            <a:off x="6739249" y="2592455"/>
            <a:ext cx="903245" cy="242286"/>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9" name="円弧 78">
            <a:extLst>
              <a:ext uri="{FF2B5EF4-FFF2-40B4-BE49-F238E27FC236}">
                <a16:creationId xmlns:a16="http://schemas.microsoft.com/office/drawing/2014/main" id="{EB2E3FA5-2074-4C66-8BC7-23682AC12FEC}"/>
              </a:ext>
            </a:extLst>
          </p:cNvPr>
          <p:cNvSpPr/>
          <p:nvPr/>
        </p:nvSpPr>
        <p:spPr>
          <a:xfrm rot="2789521">
            <a:off x="6661624" y="2588271"/>
            <a:ext cx="387820" cy="556585"/>
          </a:xfrm>
          <a:prstGeom prst="arc">
            <a:avLst>
              <a:gd name="adj1" fmla="val 177550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80" name="正方形/長方形 79">
                <a:extLst>
                  <a:ext uri="{FF2B5EF4-FFF2-40B4-BE49-F238E27FC236}">
                    <a16:creationId xmlns:a16="http://schemas.microsoft.com/office/drawing/2014/main" id="{BCC1E347-4847-4B55-B490-72B95F7C0424}"/>
                  </a:ext>
                </a:extLst>
              </p:cNvPr>
              <p:cNvSpPr/>
              <p:nvPr/>
            </p:nvSpPr>
            <p:spPr>
              <a:xfrm>
                <a:off x="6970331" y="2632502"/>
                <a:ext cx="51007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2800" b="1" i="1">
                          <a:solidFill>
                            <a:srgbClr val="FF0000"/>
                          </a:solidFill>
                          <a:latin typeface="Cambria Math" panose="02040503050406030204" pitchFamily="18" charset="0"/>
                        </a:rPr>
                        <m:t>𝜷</m:t>
                      </m:r>
                    </m:oMath>
                  </m:oMathPara>
                </a14:m>
                <a:endParaRPr lang="ja-JP" altLang="en-US" sz="2800" dirty="0">
                  <a:ea typeface="HG丸ｺﾞｼｯｸM-PRO" panose="020F0600000000000000" pitchFamily="50" charset="-128"/>
                </a:endParaRPr>
              </a:p>
            </p:txBody>
          </p:sp>
        </mc:Choice>
        <mc:Fallback xmlns="">
          <p:sp>
            <p:nvSpPr>
              <p:cNvPr id="80" name="正方形/長方形 79">
                <a:extLst>
                  <a:ext uri="{FF2B5EF4-FFF2-40B4-BE49-F238E27FC236}">
                    <a16:creationId xmlns:a16="http://schemas.microsoft.com/office/drawing/2014/main" id="{BCC1E347-4847-4B55-B490-72B95F7C0424}"/>
                  </a:ext>
                </a:extLst>
              </p:cNvPr>
              <p:cNvSpPr>
                <a:spLocks noRot="1" noChangeAspect="1" noMove="1" noResize="1" noEditPoints="1" noAdjustHandles="1" noChangeArrowheads="1" noChangeShapeType="1" noTextEdit="1"/>
              </p:cNvSpPr>
              <p:nvPr/>
            </p:nvSpPr>
            <p:spPr>
              <a:xfrm>
                <a:off x="6970331" y="2632502"/>
                <a:ext cx="510075" cy="523220"/>
              </a:xfrm>
              <a:prstGeom prst="rect">
                <a:avLst/>
              </a:prstGeom>
              <a:blipFill>
                <a:blip r:embed="rId5"/>
                <a:stretch>
                  <a:fillRect/>
                </a:stretch>
              </a:blipFill>
            </p:spPr>
            <p:txBody>
              <a:bodyPr/>
              <a:lstStyle/>
              <a:p>
                <a:r>
                  <a:rPr lang="ja-JP" altLang="en-US">
                    <a:noFill/>
                  </a:rPr>
                  <a:t> </a:t>
                </a:r>
              </a:p>
            </p:txBody>
          </p:sp>
        </mc:Fallback>
      </mc:AlternateContent>
      <p:cxnSp>
        <p:nvCxnSpPr>
          <p:cNvPr id="81" name="直線矢印コネクタ 80">
            <a:extLst>
              <a:ext uri="{FF2B5EF4-FFF2-40B4-BE49-F238E27FC236}">
                <a16:creationId xmlns:a16="http://schemas.microsoft.com/office/drawing/2014/main" id="{24E41AA7-D258-4150-AA6D-84D36BCB7DF1}"/>
              </a:ext>
            </a:extLst>
          </p:cNvPr>
          <p:cNvCxnSpPr>
            <a:cxnSpLocks/>
          </p:cNvCxnSpPr>
          <p:nvPr/>
        </p:nvCxnSpPr>
        <p:spPr>
          <a:xfrm flipV="1">
            <a:off x="8611663" y="2873439"/>
            <a:ext cx="1213868" cy="966847"/>
          </a:xfrm>
          <a:prstGeom prst="straightConnector1">
            <a:avLst/>
          </a:prstGeom>
          <a:ln w="28575">
            <a:solidFill>
              <a:srgbClr val="00B050"/>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82" name="正方形/長方形 81">
            <a:extLst>
              <a:ext uri="{FF2B5EF4-FFF2-40B4-BE49-F238E27FC236}">
                <a16:creationId xmlns:a16="http://schemas.microsoft.com/office/drawing/2014/main" id="{A2996818-58A1-4102-B17D-86F6D7D95198}"/>
              </a:ext>
            </a:extLst>
          </p:cNvPr>
          <p:cNvSpPr/>
          <p:nvPr/>
        </p:nvSpPr>
        <p:spPr>
          <a:xfrm>
            <a:off x="9775973" y="2874149"/>
            <a:ext cx="877163"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物体Ｂ</a:t>
            </a:r>
            <a:endParaRPr lang="ja-JP" altLang="en-US" dirty="0"/>
          </a:p>
        </p:txBody>
      </p:sp>
      <p:sp>
        <p:nvSpPr>
          <p:cNvPr id="83" name="正方形/長方形 82">
            <a:extLst>
              <a:ext uri="{FF2B5EF4-FFF2-40B4-BE49-F238E27FC236}">
                <a16:creationId xmlns:a16="http://schemas.microsoft.com/office/drawing/2014/main" id="{E0AFC78B-D8B9-4D64-B66F-DBD2F74C4D9E}"/>
              </a:ext>
            </a:extLst>
          </p:cNvPr>
          <p:cNvSpPr/>
          <p:nvPr/>
        </p:nvSpPr>
        <p:spPr>
          <a:xfrm>
            <a:off x="5941316" y="2410489"/>
            <a:ext cx="877163"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物体Ａ</a:t>
            </a:r>
            <a:endParaRPr lang="ja-JP" altLang="en-US" dirty="0"/>
          </a:p>
        </p:txBody>
      </p:sp>
      <mc:AlternateContent xmlns:mc="http://schemas.openxmlformats.org/markup-compatibility/2006" xmlns:a14="http://schemas.microsoft.com/office/drawing/2010/main">
        <mc:Choice Requires="a14">
          <p:sp>
            <p:nvSpPr>
              <p:cNvPr id="84" name="正方形/長方形 83">
                <a:extLst>
                  <a:ext uri="{FF2B5EF4-FFF2-40B4-BE49-F238E27FC236}">
                    <a16:creationId xmlns:a16="http://schemas.microsoft.com/office/drawing/2014/main" id="{06F20153-AB7A-4393-97AC-583505229023}"/>
                  </a:ext>
                </a:extLst>
              </p:cNvPr>
              <p:cNvSpPr/>
              <p:nvPr/>
            </p:nvSpPr>
            <p:spPr>
              <a:xfrm>
                <a:off x="7654565" y="2263313"/>
                <a:ext cx="65319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solidFill>
                                <a:srgbClr val="FF0000"/>
                              </a:solidFill>
                              <a:latin typeface="Cambria Math" panose="02040503050406030204" pitchFamily="18" charset="0"/>
                            </a:rPr>
                          </m:ctrlPr>
                        </m:sSubPr>
                        <m:e>
                          <m:r>
                            <a:rPr lang="en-US" altLang="ja-JP" sz="2800" b="1" i="1" smtClean="0">
                              <a:solidFill>
                                <a:srgbClr val="FF0000"/>
                              </a:solidFill>
                              <a:latin typeface="Cambria Math" panose="02040503050406030204" pitchFamily="18" charset="0"/>
                            </a:rPr>
                            <m:t>𝒗</m:t>
                          </m:r>
                        </m:e>
                        <m:sub>
                          <m:r>
                            <a:rPr lang="en-US" altLang="ja-JP" sz="2800" b="1" i="1" smtClean="0">
                              <a:solidFill>
                                <a:srgbClr val="FF0000"/>
                              </a:solidFill>
                              <a:latin typeface="Cambria Math" panose="02040503050406030204" pitchFamily="18" charset="0"/>
                            </a:rPr>
                            <m:t>𝟎</m:t>
                          </m:r>
                        </m:sub>
                      </m:sSub>
                    </m:oMath>
                  </m:oMathPara>
                </a14:m>
                <a:endParaRPr lang="en-US" altLang="ja-JP" sz="2800" b="1" dirty="0">
                  <a:solidFill>
                    <a:srgbClr val="FF0000"/>
                  </a:solidFill>
                </a:endParaRPr>
              </a:p>
            </p:txBody>
          </p:sp>
        </mc:Choice>
        <mc:Fallback xmlns="">
          <p:sp>
            <p:nvSpPr>
              <p:cNvPr id="84" name="正方形/長方形 83">
                <a:extLst>
                  <a:ext uri="{FF2B5EF4-FFF2-40B4-BE49-F238E27FC236}">
                    <a16:creationId xmlns:a16="http://schemas.microsoft.com/office/drawing/2014/main" id="{06F20153-AB7A-4393-97AC-583505229023}"/>
                  </a:ext>
                </a:extLst>
              </p:cNvPr>
              <p:cNvSpPr>
                <a:spLocks noRot="1" noChangeAspect="1" noMove="1" noResize="1" noEditPoints="1" noAdjustHandles="1" noChangeArrowheads="1" noChangeShapeType="1" noTextEdit="1"/>
              </p:cNvSpPr>
              <p:nvPr/>
            </p:nvSpPr>
            <p:spPr>
              <a:xfrm>
                <a:off x="7654565" y="2263313"/>
                <a:ext cx="653192" cy="523220"/>
              </a:xfrm>
              <a:prstGeom prst="rect">
                <a:avLst/>
              </a:prstGeom>
              <a:blipFill>
                <a:blip r:embed="rId6"/>
                <a:stretch>
                  <a:fillRect/>
                </a:stretch>
              </a:blipFill>
            </p:spPr>
            <p:txBody>
              <a:bodyPr/>
              <a:lstStyle/>
              <a:p>
                <a:r>
                  <a:rPr lang="ja-JP" altLang="en-US">
                    <a:noFill/>
                  </a:rPr>
                  <a:t> </a:t>
                </a:r>
              </a:p>
            </p:txBody>
          </p:sp>
        </mc:Fallback>
      </mc:AlternateContent>
      <p:sp>
        <p:nvSpPr>
          <p:cNvPr id="3" name="正方形/長方形 2">
            <a:extLst>
              <a:ext uri="{FF2B5EF4-FFF2-40B4-BE49-F238E27FC236}">
                <a16:creationId xmlns:a16="http://schemas.microsoft.com/office/drawing/2014/main" id="{85EA774B-59BB-4D4A-AD9E-78FFC451B5CF}"/>
              </a:ext>
            </a:extLst>
          </p:cNvPr>
          <p:cNvSpPr/>
          <p:nvPr/>
        </p:nvSpPr>
        <p:spPr>
          <a:xfrm>
            <a:off x="145362" y="852822"/>
            <a:ext cx="6593887" cy="400110"/>
          </a:xfrm>
          <a:prstGeom prst="rect">
            <a:avLst/>
          </a:prstGeom>
        </p:spPr>
        <p:txBody>
          <a:bodyPr wrap="square">
            <a:spAutoFit/>
          </a:bodyPr>
          <a:lstStyle/>
          <a:p>
            <a:r>
              <a:rPr lang="ja-JP" altLang="en-US" sz="2000" dirty="0">
                <a:ea typeface="HG丸ｺﾞｼｯｸM-PRO" panose="020F0600000000000000" pitchFamily="50" charset="-128"/>
              </a:rPr>
              <a:t>（２）時刻における物体Ａの座標を表しなさい。</a:t>
            </a:r>
          </a:p>
        </p:txBody>
      </p:sp>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D84450A7-0982-4E05-A71F-7FB3CFBA7060}"/>
                  </a:ext>
                </a:extLst>
              </p:cNvPr>
              <p:cNvSpPr/>
              <p:nvPr/>
            </p:nvSpPr>
            <p:spPr>
              <a:xfrm>
                <a:off x="9437739" y="2385081"/>
                <a:ext cx="1553630" cy="369332"/>
              </a:xfrm>
              <a:prstGeom prst="rect">
                <a:avLst/>
              </a:prstGeom>
            </p:spPr>
            <p:txBody>
              <a:bodyPr wrap="none">
                <a:spAutoFit/>
              </a:bodyPr>
              <a:lstStyle/>
              <a:p>
                <a:r>
                  <a:rPr lang="ja-JP" altLang="en-US" dirty="0">
                    <a:ea typeface="HG丸ｺﾞｼｯｸM-PRO" panose="020F0600000000000000" pitchFamily="50" charset="-128"/>
                  </a:rPr>
                  <a:t>点Ｐ（</a:t>
                </a:r>
                <a:r>
                  <a:rPr lang="en-US" altLang="ja-JP" b="1" dirty="0">
                    <a:solidFill>
                      <a:srgbClr val="FF0000"/>
                    </a:solidFill>
                  </a:rPr>
                  <a:t> </a:t>
                </a:r>
                <a14:m>
                  <m:oMath xmlns:m="http://schemas.openxmlformats.org/officeDocument/2006/math">
                    <m:r>
                      <a:rPr lang="en-US" altLang="ja-JP" b="1" i="1">
                        <a:solidFill>
                          <a:srgbClr val="FF0000"/>
                        </a:solidFill>
                        <a:latin typeface="Cambria Math" panose="02040503050406030204" pitchFamily="18" charset="0"/>
                      </a:rPr>
                      <m:t>𝑿</m:t>
                    </m:r>
                    <m:r>
                      <a:rPr lang="en-US" altLang="ja-JP" b="1" i="1">
                        <a:solidFill>
                          <a:srgbClr val="FF0000"/>
                        </a:solidFill>
                        <a:latin typeface="Cambria Math" panose="02040503050406030204" pitchFamily="18" charset="0"/>
                      </a:rPr>
                      <m:t>,</m:t>
                    </m:r>
                    <m:r>
                      <a:rPr lang="en-US" altLang="ja-JP" b="1" i="1">
                        <a:solidFill>
                          <a:srgbClr val="FF0000"/>
                        </a:solidFill>
                        <a:latin typeface="Cambria Math" panose="02040503050406030204" pitchFamily="18" charset="0"/>
                      </a:rPr>
                      <m:t>𝒀</m:t>
                    </m:r>
                  </m:oMath>
                </a14:m>
                <a:r>
                  <a:rPr lang="ja-JP" altLang="en-US" dirty="0">
                    <a:ea typeface="HG丸ｺﾞｼｯｸM-PRO" panose="020F0600000000000000" pitchFamily="50" charset="-128"/>
                  </a:rPr>
                  <a:t>）</a:t>
                </a:r>
                <a:endParaRPr lang="ja-JP" altLang="en-US" dirty="0"/>
              </a:p>
            </p:txBody>
          </p:sp>
        </mc:Choice>
        <mc:Fallback xmlns="">
          <p:sp>
            <p:nvSpPr>
              <p:cNvPr id="8" name="正方形/長方形 7">
                <a:extLst>
                  <a:ext uri="{FF2B5EF4-FFF2-40B4-BE49-F238E27FC236}">
                    <a16:creationId xmlns:a16="http://schemas.microsoft.com/office/drawing/2014/main" id="{D84450A7-0982-4E05-A71F-7FB3CFBA7060}"/>
                  </a:ext>
                </a:extLst>
              </p:cNvPr>
              <p:cNvSpPr>
                <a:spLocks noRot="1" noChangeAspect="1" noMove="1" noResize="1" noEditPoints="1" noAdjustHandles="1" noChangeArrowheads="1" noChangeShapeType="1" noTextEdit="1"/>
              </p:cNvSpPr>
              <p:nvPr/>
            </p:nvSpPr>
            <p:spPr>
              <a:xfrm>
                <a:off x="9437739" y="2385081"/>
                <a:ext cx="1553630" cy="369332"/>
              </a:xfrm>
              <a:prstGeom prst="rect">
                <a:avLst/>
              </a:prstGeom>
              <a:blipFill>
                <a:blip r:embed="rId7"/>
                <a:stretch>
                  <a:fillRect l="-3137" t="-13115" r="-2745" b="-19672"/>
                </a:stretch>
              </a:blipFill>
            </p:spPr>
            <p:txBody>
              <a:bodyPr/>
              <a:lstStyle/>
              <a:p>
                <a:r>
                  <a:rPr lang="ja-JP" altLang="en-US">
                    <a:noFill/>
                  </a:rPr>
                  <a:t> </a:t>
                </a:r>
              </a:p>
            </p:txBody>
          </p:sp>
        </mc:Fallback>
      </mc:AlternateContent>
      <p:sp>
        <p:nvSpPr>
          <p:cNvPr id="37" name="フリーフォーム 112">
            <a:extLst>
              <a:ext uri="{FF2B5EF4-FFF2-40B4-BE49-F238E27FC236}">
                <a16:creationId xmlns:a16="http://schemas.microsoft.com/office/drawing/2014/main" id="{9D42A19E-D1F9-4EF0-9A5B-700D99D881C3}"/>
              </a:ext>
            </a:extLst>
          </p:cNvPr>
          <p:cNvSpPr/>
          <p:nvPr/>
        </p:nvSpPr>
        <p:spPr>
          <a:xfrm>
            <a:off x="1569142" y="4941349"/>
            <a:ext cx="4320323" cy="920669"/>
          </a:xfrm>
          <a:custGeom>
            <a:avLst/>
            <a:gdLst>
              <a:gd name="connsiteX0" fmla="*/ 0 w 9797143"/>
              <a:gd name="connsiteY0" fmla="*/ 3454492 h 5820320"/>
              <a:gd name="connsiteX1" fmla="*/ 1407886 w 9797143"/>
              <a:gd name="connsiteY1" fmla="*/ 1480549 h 5820320"/>
              <a:gd name="connsiteX2" fmla="*/ 2808515 w 9797143"/>
              <a:gd name="connsiteY2" fmla="*/ 428263 h 5820320"/>
              <a:gd name="connsiteX3" fmla="*/ 4165600 w 9797143"/>
              <a:gd name="connsiteY3" fmla="*/ 92 h 5820320"/>
              <a:gd name="connsiteX4" fmla="*/ 5624286 w 9797143"/>
              <a:gd name="connsiteY4" fmla="*/ 457292 h 5820320"/>
              <a:gd name="connsiteX5" fmla="*/ 6988629 w 9797143"/>
              <a:gd name="connsiteY5" fmla="*/ 1480549 h 5820320"/>
              <a:gd name="connsiteX6" fmla="*/ 8411029 w 9797143"/>
              <a:gd name="connsiteY6" fmla="*/ 3454492 h 5820320"/>
              <a:gd name="connsiteX7" fmla="*/ 9797143 w 9797143"/>
              <a:gd name="connsiteY7" fmla="*/ 5820320 h 5820320"/>
              <a:gd name="connsiteX0" fmla="*/ 0 w 8411029"/>
              <a:gd name="connsiteY0" fmla="*/ 3454492 h 3454492"/>
              <a:gd name="connsiteX1" fmla="*/ 1407886 w 8411029"/>
              <a:gd name="connsiteY1" fmla="*/ 1480549 h 3454492"/>
              <a:gd name="connsiteX2" fmla="*/ 2808515 w 8411029"/>
              <a:gd name="connsiteY2" fmla="*/ 428263 h 3454492"/>
              <a:gd name="connsiteX3" fmla="*/ 4165600 w 8411029"/>
              <a:gd name="connsiteY3" fmla="*/ 92 h 3454492"/>
              <a:gd name="connsiteX4" fmla="*/ 5624286 w 8411029"/>
              <a:gd name="connsiteY4" fmla="*/ 457292 h 3454492"/>
              <a:gd name="connsiteX5" fmla="*/ 6988629 w 8411029"/>
              <a:gd name="connsiteY5" fmla="*/ 1480549 h 3454492"/>
              <a:gd name="connsiteX6" fmla="*/ 8411029 w 8411029"/>
              <a:gd name="connsiteY6" fmla="*/ 3454492 h 3454492"/>
              <a:gd name="connsiteX0" fmla="*/ 0 w 8411029"/>
              <a:gd name="connsiteY0" fmla="*/ 3462360 h 3462360"/>
              <a:gd name="connsiteX1" fmla="*/ 1407886 w 8411029"/>
              <a:gd name="connsiteY1" fmla="*/ 1488417 h 3462360"/>
              <a:gd name="connsiteX2" fmla="*/ 2808515 w 8411029"/>
              <a:gd name="connsiteY2" fmla="*/ 436131 h 3462360"/>
              <a:gd name="connsiteX3" fmla="*/ 4165600 w 8411029"/>
              <a:gd name="connsiteY3" fmla="*/ 7960 h 3462360"/>
              <a:gd name="connsiteX4" fmla="*/ 5624286 w 8411029"/>
              <a:gd name="connsiteY4" fmla="*/ 465160 h 3462360"/>
              <a:gd name="connsiteX5" fmla="*/ 8411029 w 8411029"/>
              <a:gd name="connsiteY5" fmla="*/ 3462360 h 3462360"/>
              <a:gd name="connsiteX0" fmla="*/ 0 w 8411029"/>
              <a:gd name="connsiteY0" fmla="*/ 3473496 h 3473496"/>
              <a:gd name="connsiteX1" fmla="*/ 2808515 w 8411029"/>
              <a:gd name="connsiteY1" fmla="*/ 447267 h 3473496"/>
              <a:gd name="connsiteX2" fmla="*/ 4165600 w 8411029"/>
              <a:gd name="connsiteY2" fmla="*/ 19096 h 3473496"/>
              <a:gd name="connsiteX3" fmla="*/ 5624286 w 8411029"/>
              <a:gd name="connsiteY3" fmla="*/ 476296 h 3473496"/>
              <a:gd name="connsiteX4" fmla="*/ 8411029 w 8411029"/>
              <a:gd name="connsiteY4" fmla="*/ 3473496 h 3473496"/>
              <a:gd name="connsiteX0" fmla="*/ 0 w 8411029"/>
              <a:gd name="connsiteY0" fmla="*/ 3462361 h 3462361"/>
              <a:gd name="connsiteX1" fmla="*/ 4165600 w 8411029"/>
              <a:gd name="connsiteY1" fmla="*/ 7961 h 3462361"/>
              <a:gd name="connsiteX2" fmla="*/ 5624286 w 8411029"/>
              <a:gd name="connsiteY2" fmla="*/ 465161 h 3462361"/>
              <a:gd name="connsiteX3" fmla="*/ 8411029 w 8411029"/>
              <a:gd name="connsiteY3" fmla="*/ 3462361 h 3462361"/>
              <a:gd name="connsiteX0" fmla="*/ 0 w 8411029"/>
              <a:gd name="connsiteY0" fmla="*/ 3454400 h 3454400"/>
              <a:gd name="connsiteX1" fmla="*/ 4165600 w 8411029"/>
              <a:gd name="connsiteY1" fmla="*/ 0 h 3454400"/>
              <a:gd name="connsiteX2" fmla="*/ 8411029 w 8411029"/>
              <a:gd name="connsiteY2" fmla="*/ 3454400 h 3454400"/>
              <a:gd name="connsiteX0" fmla="*/ 0 w 8411029"/>
              <a:gd name="connsiteY0" fmla="*/ 3454574 h 3454574"/>
              <a:gd name="connsiteX1" fmla="*/ 4165600 w 8411029"/>
              <a:gd name="connsiteY1" fmla="*/ 174 h 3454574"/>
              <a:gd name="connsiteX2" fmla="*/ 8411029 w 8411029"/>
              <a:gd name="connsiteY2" fmla="*/ 3454574 h 3454574"/>
              <a:gd name="connsiteX0" fmla="*/ 0 w 8411029"/>
              <a:gd name="connsiteY0" fmla="*/ 3454574 h 3454574"/>
              <a:gd name="connsiteX1" fmla="*/ 4165600 w 8411029"/>
              <a:gd name="connsiteY1" fmla="*/ 174 h 3454574"/>
              <a:gd name="connsiteX2" fmla="*/ 8411029 w 8411029"/>
              <a:gd name="connsiteY2" fmla="*/ 3454574 h 3454574"/>
              <a:gd name="connsiteX0" fmla="*/ 0 w 8411029"/>
              <a:gd name="connsiteY0" fmla="*/ 3454574 h 3454574"/>
              <a:gd name="connsiteX1" fmla="*/ 4165600 w 8411029"/>
              <a:gd name="connsiteY1" fmla="*/ 174 h 3454574"/>
              <a:gd name="connsiteX2" fmla="*/ 8411029 w 8411029"/>
              <a:gd name="connsiteY2" fmla="*/ 3454574 h 3454574"/>
              <a:gd name="connsiteX0" fmla="*/ 0 w 8411029"/>
              <a:gd name="connsiteY0" fmla="*/ 3454617 h 3454617"/>
              <a:gd name="connsiteX1" fmla="*/ 4165600 w 8411029"/>
              <a:gd name="connsiteY1" fmla="*/ 217 h 3454617"/>
              <a:gd name="connsiteX2" fmla="*/ 8411029 w 8411029"/>
              <a:gd name="connsiteY2" fmla="*/ 3454617 h 3454617"/>
              <a:gd name="connsiteX0" fmla="*/ 0 w 8411029"/>
              <a:gd name="connsiteY0" fmla="*/ 3454618 h 3454618"/>
              <a:gd name="connsiteX1" fmla="*/ 4165600 w 8411029"/>
              <a:gd name="connsiteY1" fmla="*/ 218 h 3454618"/>
              <a:gd name="connsiteX2" fmla="*/ 8411029 w 8411029"/>
              <a:gd name="connsiteY2" fmla="*/ 3454618 h 3454618"/>
              <a:gd name="connsiteX0" fmla="*/ 0 w 8411029"/>
              <a:gd name="connsiteY0" fmla="*/ 3454616 h 3454616"/>
              <a:gd name="connsiteX1" fmla="*/ 4165600 w 8411029"/>
              <a:gd name="connsiteY1" fmla="*/ 216 h 3454616"/>
              <a:gd name="connsiteX2" fmla="*/ 8411029 w 8411029"/>
              <a:gd name="connsiteY2" fmla="*/ 3454616 h 3454616"/>
              <a:gd name="connsiteX0" fmla="*/ 0 w 8411029"/>
              <a:gd name="connsiteY0" fmla="*/ 3455826 h 3455826"/>
              <a:gd name="connsiteX1" fmla="*/ 4165600 w 8411029"/>
              <a:gd name="connsiteY1" fmla="*/ 1426 h 3455826"/>
              <a:gd name="connsiteX2" fmla="*/ 8411029 w 8411029"/>
              <a:gd name="connsiteY2" fmla="*/ 3455826 h 3455826"/>
              <a:gd name="connsiteX0" fmla="*/ 0 w 8411029"/>
              <a:gd name="connsiteY0" fmla="*/ 3454493 h 3454493"/>
              <a:gd name="connsiteX1" fmla="*/ 4165600 w 8411029"/>
              <a:gd name="connsiteY1" fmla="*/ 93 h 3454493"/>
              <a:gd name="connsiteX2" fmla="*/ 8411029 w 8411029"/>
              <a:gd name="connsiteY2" fmla="*/ 3454493 h 3454493"/>
              <a:gd name="connsiteX0" fmla="*/ 0 w 8411029"/>
              <a:gd name="connsiteY0" fmla="*/ 3454424 h 3454424"/>
              <a:gd name="connsiteX1" fmla="*/ 4165600 w 8411029"/>
              <a:gd name="connsiteY1" fmla="*/ 24 h 3454424"/>
              <a:gd name="connsiteX2" fmla="*/ 8411029 w 8411029"/>
              <a:gd name="connsiteY2" fmla="*/ 3454424 h 3454424"/>
              <a:gd name="connsiteX0" fmla="*/ 0 w 8411029"/>
              <a:gd name="connsiteY0" fmla="*/ 3454732 h 3454732"/>
              <a:gd name="connsiteX1" fmla="*/ 4165600 w 8411029"/>
              <a:gd name="connsiteY1" fmla="*/ 332 h 3454732"/>
              <a:gd name="connsiteX2" fmla="*/ 8411029 w 8411029"/>
              <a:gd name="connsiteY2" fmla="*/ 3454732 h 3454732"/>
            </a:gdLst>
            <a:ahLst/>
            <a:cxnLst>
              <a:cxn ang="0">
                <a:pos x="connsiteX0" y="connsiteY0"/>
              </a:cxn>
              <a:cxn ang="0">
                <a:pos x="connsiteX1" y="connsiteY1"/>
              </a:cxn>
              <a:cxn ang="0">
                <a:pos x="connsiteX2" y="connsiteY2"/>
              </a:cxn>
            </a:cxnLst>
            <a:rect l="l" t="t" r="r" b="b"/>
            <a:pathLst>
              <a:path w="8411029" h="3454732">
                <a:moveTo>
                  <a:pt x="0" y="3454732"/>
                </a:moveTo>
                <a:cubicBezTo>
                  <a:pt x="656166" y="2294798"/>
                  <a:pt x="2065833" y="-31964"/>
                  <a:pt x="4165600" y="332"/>
                </a:cubicBezTo>
                <a:cubicBezTo>
                  <a:pt x="6265367" y="32628"/>
                  <a:pt x="7628164" y="2201665"/>
                  <a:pt x="8411029" y="3454732"/>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ea typeface="HG丸ｺﾞｼｯｸM-PRO" panose="020F0600000000000000" pitchFamily="50" charset="-128"/>
            </a:endParaRPr>
          </a:p>
        </p:txBody>
      </p:sp>
      <p:cxnSp>
        <p:nvCxnSpPr>
          <p:cNvPr id="38" name="直線矢印コネクタ 37">
            <a:extLst>
              <a:ext uri="{FF2B5EF4-FFF2-40B4-BE49-F238E27FC236}">
                <a16:creationId xmlns:a16="http://schemas.microsoft.com/office/drawing/2014/main" id="{6DCA14F5-B758-4F3E-8F3C-91867A65CA6A}"/>
              </a:ext>
            </a:extLst>
          </p:cNvPr>
          <p:cNvCxnSpPr>
            <a:cxnSpLocks/>
          </p:cNvCxnSpPr>
          <p:nvPr/>
        </p:nvCxnSpPr>
        <p:spPr>
          <a:xfrm>
            <a:off x="1556745" y="5838564"/>
            <a:ext cx="47242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F9CA045A-2905-40DA-AA93-81277C5D6FB6}"/>
              </a:ext>
            </a:extLst>
          </p:cNvPr>
          <p:cNvCxnSpPr>
            <a:cxnSpLocks/>
          </p:cNvCxnSpPr>
          <p:nvPr/>
        </p:nvCxnSpPr>
        <p:spPr>
          <a:xfrm flipV="1">
            <a:off x="1574140" y="3181263"/>
            <a:ext cx="0" cy="29300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正方形/長方形 39">
                <a:extLst>
                  <a:ext uri="{FF2B5EF4-FFF2-40B4-BE49-F238E27FC236}">
                    <a16:creationId xmlns:a16="http://schemas.microsoft.com/office/drawing/2014/main" id="{EEEA27D9-7D21-4E4F-8F4E-9D5B845B3F4E}"/>
                  </a:ext>
                </a:extLst>
              </p:cNvPr>
              <p:cNvSpPr/>
              <p:nvPr/>
            </p:nvSpPr>
            <p:spPr>
              <a:xfrm>
                <a:off x="1226076" y="2856773"/>
                <a:ext cx="415497"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rPr>
                        <m:t>𝒚</m:t>
                      </m:r>
                    </m:oMath>
                  </m:oMathPara>
                </a14:m>
                <a:endParaRPr lang="ja-JP" altLang="en-US" dirty="0">
                  <a:solidFill>
                    <a:schemeClr val="tx1"/>
                  </a:solidFill>
                  <a:ea typeface="HG丸ｺﾞｼｯｸM-PRO" panose="020F0600000000000000" pitchFamily="50" charset="-128"/>
                </a:endParaRPr>
              </a:p>
            </p:txBody>
          </p:sp>
        </mc:Choice>
        <mc:Fallback xmlns="">
          <p:sp>
            <p:nvSpPr>
              <p:cNvPr id="40" name="正方形/長方形 39">
                <a:extLst>
                  <a:ext uri="{FF2B5EF4-FFF2-40B4-BE49-F238E27FC236}">
                    <a16:creationId xmlns:a16="http://schemas.microsoft.com/office/drawing/2014/main" id="{EEEA27D9-7D21-4E4F-8F4E-9D5B845B3F4E}"/>
                  </a:ext>
                </a:extLst>
              </p:cNvPr>
              <p:cNvSpPr>
                <a:spLocks noRot="1" noChangeAspect="1" noMove="1" noResize="1" noEditPoints="1" noAdjustHandles="1" noChangeArrowheads="1" noChangeShapeType="1" noTextEdit="1"/>
              </p:cNvSpPr>
              <p:nvPr/>
            </p:nvSpPr>
            <p:spPr>
              <a:xfrm>
                <a:off x="1226076" y="2856773"/>
                <a:ext cx="415497" cy="369332"/>
              </a:xfrm>
              <a:prstGeom prst="rect">
                <a:avLst/>
              </a:prstGeom>
              <a:blipFill>
                <a:blip r:embed="rId8"/>
                <a:stretch>
                  <a:fillRect b="-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正方形/長方形 40">
                <a:extLst>
                  <a:ext uri="{FF2B5EF4-FFF2-40B4-BE49-F238E27FC236}">
                    <a16:creationId xmlns:a16="http://schemas.microsoft.com/office/drawing/2014/main" id="{B2009AB7-D68E-4690-9E1C-FCF9F307ACDE}"/>
                  </a:ext>
                </a:extLst>
              </p:cNvPr>
              <p:cNvSpPr/>
              <p:nvPr/>
            </p:nvSpPr>
            <p:spPr>
              <a:xfrm>
                <a:off x="6155780" y="5473117"/>
                <a:ext cx="3706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rPr>
                        <m:t>𝒙</m:t>
                      </m:r>
                    </m:oMath>
                  </m:oMathPara>
                </a14:m>
                <a:endParaRPr lang="ja-JP" altLang="en-US" dirty="0">
                  <a:solidFill>
                    <a:schemeClr val="tx1"/>
                  </a:solidFill>
                  <a:ea typeface="HG丸ｺﾞｼｯｸM-PRO" panose="020F0600000000000000" pitchFamily="50" charset="-128"/>
                </a:endParaRPr>
              </a:p>
            </p:txBody>
          </p:sp>
        </mc:Choice>
        <mc:Fallback xmlns="">
          <p:sp>
            <p:nvSpPr>
              <p:cNvPr id="41" name="正方形/長方形 40">
                <a:extLst>
                  <a:ext uri="{FF2B5EF4-FFF2-40B4-BE49-F238E27FC236}">
                    <a16:creationId xmlns:a16="http://schemas.microsoft.com/office/drawing/2014/main" id="{B2009AB7-D68E-4690-9E1C-FCF9F307ACDE}"/>
                  </a:ext>
                </a:extLst>
              </p:cNvPr>
              <p:cNvSpPr>
                <a:spLocks noRot="1" noChangeAspect="1" noMove="1" noResize="1" noEditPoints="1" noAdjustHandles="1" noChangeArrowheads="1" noChangeShapeType="1" noTextEdit="1"/>
              </p:cNvSpPr>
              <p:nvPr/>
            </p:nvSpPr>
            <p:spPr>
              <a:xfrm>
                <a:off x="6155780" y="5473117"/>
                <a:ext cx="370614" cy="369332"/>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正方形/長方形 43">
                <a:extLst>
                  <a:ext uri="{FF2B5EF4-FFF2-40B4-BE49-F238E27FC236}">
                    <a16:creationId xmlns:a16="http://schemas.microsoft.com/office/drawing/2014/main" id="{2B71B804-D497-438A-8EB2-EBC6E5368B74}"/>
                  </a:ext>
                </a:extLst>
              </p:cNvPr>
              <p:cNvSpPr/>
              <p:nvPr/>
            </p:nvSpPr>
            <p:spPr>
              <a:xfrm>
                <a:off x="4454751" y="5838439"/>
                <a:ext cx="42030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1" i="1" smtClean="0">
                          <a:latin typeface="Cambria Math" panose="02040503050406030204" pitchFamily="18" charset="0"/>
                        </a:rPr>
                        <m:t>𝑿</m:t>
                      </m:r>
                    </m:oMath>
                  </m:oMathPara>
                </a14:m>
                <a:endParaRPr lang="ja-JP" altLang="en-US" sz="2000" dirty="0">
                  <a:ea typeface="HG丸ｺﾞｼｯｸM-PRO" panose="020F0600000000000000" pitchFamily="50" charset="-128"/>
                </a:endParaRPr>
              </a:p>
            </p:txBody>
          </p:sp>
        </mc:Choice>
        <mc:Fallback xmlns="">
          <p:sp>
            <p:nvSpPr>
              <p:cNvPr id="44" name="正方形/長方形 43">
                <a:extLst>
                  <a:ext uri="{FF2B5EF4-FFF2-40B4-BE49-F238E27FC236}">
                    <a16:creationId xmlns:a16="http://schemas.microsoft.com/office/drawing/2014/main" id="{2B71B804-D497-438A-8EB2-EBC6E5368B74}"/>
                  </a:ext>
                </a:extLst>
              </p:cNvPr>
              <p:cNvSpPr>
                <a:spLocks noRot="1" noChangeAspect="1" noMove="1" noResize="1" noEditPoints="1" noAdjustHandles="1" noChangeArrowheads="1" noChangeShapeType="1" noTextEdit="1"/>
              </p:cNvSpPr>
              <p:nvPr/>
            </p:nvSpPr>
            <p:spPr>
              <a:xfrm>
                <a:off x="4454751" y="5838439"/>
                <a:ext cx="420308" cy="400110"/>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正方形/長方形 45">
                <a:extLst>
                  <a:ext uri="{FF2B5EF4-FFF2-40B4-BE49-F238E27FC236}">
                    <a16:creationId xmlns:a16="http://schemas.microsoft.com/office/drawing/2014/main" id="{6D284A50-E26A-4BDD-A48C-670FA5D48EF1}"/>
                  </a:ext>
                </a:extLst>
              </p:cNvPr>
              <p:cNvSpPr/>
              <p:nvPr/>
            </p:nvSpPr>
            <p:spPr>
              <a:xfrm>
                <a:off x="1659022" y="5801109"/>
                <a:ext cx="146431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𝒗</m:t>
                          </m:r>
                        </m:e>
                        <m:sub>
                          <m:r>
                            <a:rPr lang="en-US" altLang="ja-JP" sz="2800" b="1" i="1" smtClean="0">
                              <a:solidFill>
                                <a:srgbClr val="FF0000"/>
                              </a:solidFill>
                              <a:latin typeface="Cambria Math" panose="02040503050406030204" pitchFamily="18" charset="0"/>
                            </a:rPr>
                            <m:t>𝟎</m:t>
                          </m:r>
                        </m:sub>
                      </m:sSub>
                      <m:r>
                        <a:rPr lang="en-US" altLang="ja-JP" sz="2800" b="1" i="1">
                          <a:solidFill>
                            <a:srgbClr val="FF0000"/>
                          </a:solidFill>
                          <a:latin typeface="Cambria Math" panose="02040503050406030204" pitchFamily="18" charset="0"/>
                        </a:rPr>
                        <m:t>𝒄𝒐𝒔</m:t>
                      </m:r>
                      <m:r>
                        <a:rPr lang="ja-JP" altLang="en-US" sz="2800" b="1" i="1">
                          <a:solidFill>
                            <a:srgbClr val="FF0000"/>
                          </a:solidFill>
                          <a:latin typeface="Cambria Math" panose="02040503050406030204" pitchFamily="18" charset="0"/>
                        </a:rPr>
                        <m:t>𝜷</m:t>
                      </m:r>
                    </m:oMath>
                  </m:oMathPara>
                </a14:m>
                <a:endParaRPr lang="ja-JP" altLang="en-US" sz="2800" dirty="0">
                  <a:ea typeface="HG丸ｺﾞｼｯｸM-PRO" panose="020F0600000000000000" pitchFamily="50" charset="-128"/>
                </a:endParaRPr>
              </a:p>
            </p:txBody>
          </p:sp>
        </mc:Choice>
        <mc:Fallback xmlns="">
          <p:sp>
            <p:nvSpPr>
              <p:cNvPr id="46" name="正方形/長方形 45">
                <a:extLst>
                  <a:ext uri="{FF2B5EF4-FFF2-40B4-BE49-F238E27FC236}">
                    <a16:creationId xmlns:a16="http://schemas.microsoft.com/office/drawing/2014/main" id="{6D284A50-E26A-4BDD-A48C-670FA5D48EF1}"/>
                  </a:ext>
                </a:extLst>
              </p:cNvPr>
              <p:cNvSpPr>
                <a:spLocks noRot="1" noChangeAspect="1" noMove="1" noResize="1" noEditPoints="1" noAdjustHandles="1" noChangeArrowheads="1" noChangeShapeType="1" noTextEdit="1"/>
              </p:cNvSpPr>
              <p:nvPr/>
            </p:nvSpPr>
            <p:spPr>
              <a:xfrm>
                <a:off x="1659022" y="5801109"/>
                <a:ext cx="1464312" cy="523220"/>
              </a:xfrm>
              <a:prstGeom prst="rect">
                <a:avLst/>
              </a:prstGeom>
              <a:blipFill>
                <a:blip r:embed="rId11"/>
                <a:stretch>
                  <a:fillRect/>
                </a:stretch>
              </a:blipFill>
            </p:spPr>
            <p:txBody>
              <a:bodyPr/>
              <a:lstStyle/>
              <a:p>
                <a:r>
                  <a:rPr lang="ja-JP" altLang="en-US">
                    <a:noFill/>
                  </a:rPr>
                  <a:t> </a:t>
                </a:r>
              </a:p>
            </p:txBody>
          </p:sp>
        </mc:Fallback>
      </mc:AlternateContent>
      <p:cxnSp>
        <p:nvCxnSpPr>
          <p:cNvPr id="47" name="直線矢印コネクタ 46">
            <a:extLst>
              <a:ext uri="{FF2B5EF4-FFF2-40B4-BE49-F238E27FC236}">
                <a16:creationId xmlns:a16="http://schemas.microsoft.com/office/drawing/2014/main" id="{723F8674-4653-4400-9D8F-C7EAB721B94B}"/>
              </a:ext>
            </a:extLst>
          </p:cNvPr>
          <p:cNvCxnSpPr>
            <a:cxnSpLocks/>
          </p:cNvCxnSpPr>
          <p:nvPr/>
        </p:nvCxnSpPr>
        <p:spPr>
          <a:xfrm flipV="1">
            <a:off x="1616863" y="5406764"/>
            <a:ext cx="548262" cy="380067"/>
          </a:xfrm>
          <a:prstGeom prst="straightConnector1">
            <a:avLst/>
          </a:prstGeom>
          <a:ln w="69850">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81035066-2EB7-444F-9B40-CA69F64B4055}"/>
              </a:ext>
            </a:extLst>
          </p:cNvPr>
          <p:cNvCxnSpPr>
            <a:cxnSpLocks/>
          </p:cNvCxnSpPr>
          <p:nvPr/>
        </p:nvCxnSpPr>
        <p:spPr>
          <a:xfrm>
            <a:off x="1564133" y="5851687"/>
            <a:ext cx="605341" cy="0"/>
          </a:xfrm>
          <a:prstGeom prst="straightConnector1">
            <a:avLst/>
          </a:prstGeom>
          <a:ln w="698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正方形/長方形 48">
                <a:extLst>
                  <a:ext uri="{FF2B5EF4-FFF2-40B4-BE49-F238E27FC236}">
                    <a16:creationId xmlns:a16="http://schemas.microsoft.com/office/drawing/2014/main" id="{0BD4FBE5-5E93-4D46-AAD5-69C2ED9E49A2}"/>
                  </a:ext>
                </a:extLst>
              </p:cNvPr>
              <p:cNvSpPr/>
              <p:nvPr/>
            </p:nvSpPr>
            <p:spPr>
              <a:xfrm>
                <a:off x="1787759" y="4890925"/>
                <a:ext cx="65319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𝒗</m:t>
                          </m:r>
                        </m:e>
                        <m:sub>
                          <m:r>
                            <a:rPr lang="en-US" altLang="ja-JP" sz="2800" b="1" i="1" smtClean="0">
                              <a:solidFill>
                                <a:srgbClr val="FF0000"/>
                              </a:solidFill>
                              <a:latin typeface="Cambria Math" panose="02040503050406030204" pitchFamily="18" charset="0"/>
                            </a:rPr>
                            <m:t>𝒐</m:t>
                          </m:r>
                        </m:sub>
                      </m:sSub>
                    </m:oMath>
                  </m:oMathPara>
                </a14:m>
                <a:endParaRPr lang="ja-JP" altLang="en-US" sz="1000" dirty="0">
                  <a:ea typeface="HG丸ｺﾞｼｯｸM-PRO" panose="020F0600000000000000" pitchFamily="50" charset="-128"/>
                </a:endParaRPr>
              </a:p>
            </p:txBody>
          </p:sp>
        </mc:Choice>
        <mc:Fallback xmlns="">
          <p:sp>
            <p:nvSpPr>
              <p:cNvPr id="49" name="正方形/長方形 48">
                <a:extLst>
                  <a:ext uri="{FF2B5EF4-FFF2-40B4-BE49-F238E27FC236}">
                    <a16:creationId xmlns:a16="http://schemas.microsoft.com/office/drawing/2014/main" id="{0BD4FBE5-5E93-4D46-AAD5-69C2ED9E49A2}"/>
                  </a:ext>
                </a:extLst>
              </p:cNvPr>
              <p:cNvSpPr>
                <a:spLocks noRot="1" noChangeAspect="1" noMove="1" noResize="1" noEditPoints="1" noAdjustHandles="1" noChangeArrowheads="1" noChangeShapeType="1" noTextEdit="1"/>
              </p:cNvSpPr>
              <p:nvPr/>
            </p:nvSpPr>
            <p:spPr>
              <a:xfrm>
                <a:off x="1787759" y="4890925"/>
                <a:ext cx="653191" cy="523220"/>
              </a:xfrm>
              <a:prstGeom prst="rect">
                <a:avLst/>
              </a:prstGeom>
              <a:blipFill>
                <a:blip r:embed="rId12"/>
                <a:stretch>
                  <a:fillRect/>
                </a:stretch>
              </a:blipFill>
            </p:spPr>
            <p:txBody>
              <a:bodyPr/>
              <a:lstStyle/>
              <a:p>
                <a:r>
                  <a:rPr lang="ja-JP" altLang="en-US">
                    <a:noFill/>
                  </a:rPr>
                  <a:t> </a:t>
                </a:r>
              </a:p>
            </p:txBody>
          </p:sp>
        </mc:Fallback>
      </mc:AlternateContent>
      <p:cxnSp>
        <p:nvCxnSpPr>
          <p:cNvPr id="56" name="直線コネクタ 55">
            <a:extLst>
              <a:ext uri="{FF2B5EF4-FFF2-40B4-BE49-F238E27FC236}">
                <a16:creationId xmlns:a16="http://schemas.microsoft.com/office/drawing/2014/main" id="{17BDD1D0-C563-4A77-8912-7103345D70D8}"/>
              </a:ext>
            </a:extLst>
          </p:cNvPr>
          <p:cNvCxnSpPr>
            <a:cxnSpLocks/>
          </p:cNvCxnSpPr>
          <p:nvPr/>
        </p:nvCxnSpPr>
        <p:spPr>
          <a:xfrm flipV="1">
            <a:off x="4653703" y="3469522"/>
            <a:ext cx="0" cy="2331587"/>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B8EB0833-372A-4085-BBA0-058DB9FC7695}"/>
              </a:ext>
            </a:extLst>
          </p:cNvPr>
          <p:cNvCxnSpPr>
            <a:cxnSpLocks/>
          </p:cNvCxnSpPr>
          <p:nvPr/>
        </p:nvCxnSpPr>
        <p:spPr>
          <a:xfrm>
            <a:off x="1581764" y="3454034"/>
            <a:ext cx="3083141" cy="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正方形/長方形 66">
                <a:extLst>
                  <a:ext uri="{FF2B5EF4-FFF2-40B4-BE49-F238E27FC236}">
                    <a16:creationId xmlns:a16="http://schemas.microsoft.com/office/drawing/2014/main" id="{50742D76-141C-44F6-B4D1-5612FF7BCC47}"/>
                  </a:ext>
                </a:extLst>
              </p:cNvPr>
              <p:cNvSpPr/>
              <p:nvPr/>
            </p:nvSpPr>
            <p:spPr>
              <a:xfrm>
                <a:off x="1157522" y="3277555"/>
                <a:ext cx="40588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1" i="1" smtClean="0">
                          <a:latin typeface="Cambria Math" panose="02040503050406030204" pitchFamily="18" charset="0"/>
                        </a:rPr>
                        <m:t>𝒀</m:t>
                      </m:r>
                    </m:oMath>
                  </m:oMathPara>
                </a14:m>
                <a:endParaRPr lang="ja-JP" altLang="en-US" sz="2000" dirty="0">
                  <a:ea typeface="HG丸ｺﾞｼｯｸM-PRO" panose="020F0600000000000000" pitchFamily="50" charset="-128"/>
                </a:endParaRPr>
              </a:p>
            </p:txBody>
          </p:sp>
        </mc:Choice>
        <mc:Fallback xmlns="">
          <p:sp>
            <p:nvSpPr>
              <p:cNvPr id="67" name="正方形/長方形 66">
                <a:extLst>
                  <a:ext uri="{FF2B5EF4-FFF2-40B4-BE49-F238E27FC236}">
                    <a16:creationId xmlns:a16="http://schemas.microsoft.com/office/drawing/2014/main" id="{50742D76-141C-44F6-B4D1-5612FF7BCC47}"/>
                  </a:ext>
                </a:extLst>
              </p:cNvPr>
              <p:cNvSpPr>
                <a:spLocks noRot="1" noChangeAspect="1" noMove="1" noResize="1" noEditPoints="1" noAdjustHandles="1" noChangeArrowheads="1" noChangeShapeType="1" noTextEdit="1"/>
              </p:cNvSpPr>
              <p:nvPr/>
            </p:nvSpPr>
            <p:spPr>
              <a:xfrm>
                <a:off x="1157522" y="3277555"/>
                <a:ext cx="405880" cy="400110"/>
              </a:xfrm>
              <a:prstGeom prst="rect">
                <a:avLst/>
              </a:prstGeom>
              <a:blipFill>
                <a:blip r:embed="rId13"/>
                <a:stretch>
                  <a:fillRect/>
                </a:stretch>
              </a:blipFill>
            </p:spPr>
            <p:txBody>
              <a:bodyPr/>
              <a:lstStyle/>
              <a:p>
                <a:r>
                  <a:rPr lang="ja-JP" altLang="en-US">
                    <a:noFill/>
                  </a:rPr>
                  <a:t> </a:t>
                </a:r>
              </a:p>
            </p:txBody>
          </p:sp>
        </mc:Fallback>
      </mc:AlternateContent>
      <p:sp>
        <p:nvSpPr>
          <p:cNvPr id="85" name="円弧 84">
            <a:extLst>
              <a:ext uri="{FF2B5EF4-FFF2-40B4-BE49-F238E27FC236}">
                <a16:creationId xmlns:a16="http://schemas.microsoft.com/office/drawing/2014/main" id="{3C749B13-52F4-447F-90F7-556BCDFA81C5}"/>
              </a:ext>
            </a:extLst>
          </p:cNvPr>
          <p:cNvSpPr/>
          <p:nvPr/>
        </p:nvSpPr>
        <p:spPr>
          <a:xfrm rot="21228798">
            <a:off x="1535403" y="5607057"/>
            <a:ext cx="387820" cy="556585"/>
          </a:xfrm>
          <a:prstGeom prst="arc">
            <a:avLst>
              <a:gd name="adj1" fmla="val 177550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86" name="正方形/長方形 85">
                <a:extLst>
                  <a:ext uri="{FF2B5EF4-FFF2-40B4-BE49-F238E27FC236}">
                    <a16:creationId xmlns:a16="http://schemas.microsoft.com/office/drawing/2014/main" id="{FA0371E0-3A1A-4BA0-A69A-CC923101C452}"/>
                  </a:ext>
                </a:extLst>
              </p:cNvPr>
              <p:cNvSpPr/>
              <p:nvPr/>
            </p:nvSpPr>
            <p:spPr>
              <a:xfrm>
                <a:off x="2658865" y="5254154"/>
                <a:ext cx="51007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2800" b="1" i="1">
                          <a:solidFill>
                            <a:srgbClr val="FF0000"/>
                          </a:solidFill>
                          <a:latin typeface="Cambria Math" panose="02040503050406030204" pitchFamily="18" charset="0"/>
                        </a:rPr>
                        <m:t>𝜷</m:t>
                      </m:r>
                    </m:oMath>
                  </m:oMathPara>
                </a14:m>
                <a:endParaRPr lang="ja-JP" altLang="en-US" sz="2800" dirty="0">
                  <a:ea typeface="HG丸ｺﾞｼｯｸM-PRO" panose="020F0600000000000000" pitchFamily="50" charset="-128"/>
                </a:endParaRPr>
              </a:p>
            </p:txBody>
          </p:sp>
        </mc:Choice>
        <mc:Fallback xmlns="">
          <p:sp>
            <p:nvSpPr>
              <p:cNvPr id="86" name="正方形/長方形 85">
                <a:extLst>
                  <a:ext uri="{FF2B5EF4-FFF2-40B4-BE49-F238E27FC236}">
                    <a16:creationId xmlns:a16="http://schemas.microsoft.com/office/drawing/2014/main" id="{FA0371E0-3A1A-4BA0-A69A-CC923101C452}"/>
                  </a:ext>
                </a:extLst>
              </p:cNvPr>
              <p:cNvSpPr>
                <a:spLocks noRot="1" noChangeAspect="1" noMove="1" noResize="1" noEditPoints="1" noAdjustHandles="1" noChangeArrowheads="1" noChangeShapeType="1" noTextEdit="1"/>
              </p:cNvSpPr>
              <p:nvPr/>
            </p:nvSpPr>
            <p:spPr>
              <a:xfrm>
                <a:off x="2658865" y="5254154"/>
                <a:ext cx="510075" cy="523220"/>
              </a:xfrm>
              <a:prstGeom prst="rect">
                <a:avLst/>
              </a:prstGeom>
              <a:blipFill>
                <a:blip r:embed="rId14"/>
                <a:stretch>
                  <a:fillRect/>
                </a:stretch>
              </a:blipFill>
            </p:spPr>
            <p:txBody>
              <a:bodyPr/>
              <a:lstStyle/>
              <a:p>
                <a:r>
                  <a:rPr lang="ja-JP" altLang="en-US">
                    <a:noFill/>
                  </a:rPr>
                  <a:t> </a:t>
                </a:r>
              </a:p>
            </p:txBody>
          </p:sp>
        </mc:Fallback>
      </mc:AlternateContent>
      <p:cxnSp>
        <p:nvCxnSpPr>
          <p:cNvPr id="87" name="直線コネクタ 86">
            <a:extLst>
              <a:ext uri="{FF2B5EF4-FFF2-40B4-BE49-F238E27FC236}">
                <a16:creationId xmlns:a16="http://schemas.microsoft.com/office/drawing/2014/main" id="{B219D721-7317-423D-ADDC-85A95ECEA117}"/>
              </a:ext>
            </a:extLst>
          </p:cNvPr>
          <p:cNvCxnSpPr>
            <a:cxnSpLocks/>
          </p:cNvCxnSpPr>
          <p:nvPr/>
        </p:nvCxnSpPr>
        <p:spPr>
          <a:xfrm flipV="1">
            <a:off x="2165125" y="5391562"/>
            <a:ext cx="0" cy="438352"/>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8CFC8304-8B28-44F2-B3F5-EE1325AC510A}"/>
              </a:ext>
            </a:extLst>
          </p:cNvPr>
          <p:cNvCxnSpPr>
            <a:cxnSpLocks/>
          </p:cNvCxnSpPr>
          <p:nvPr/>
        </p:nvCxnSpPr>
        <p:spPr>
          <a:xfrm>
            <a:off x="1608320" y="5385144"/>
            <a:ext cx="594248" cy="6417"/>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90" name="正方形/長方形 89">
            <a:extLst>
              <a:ext uri="{FF2B5EF4-FFF2-40B4-BE49-F238E27FC236}">
                <a16:creationId xmlns:a16="http://schemas.microsoft.com/office/drawing/2014/main" id="{CD760081-5234-4EAF-BED0-226E8C645359}"/>
              </a:ext>
            </a:extLst>
          </p:cNvPr>
          <p:cNvSpPr/>
          <p:nvPr/>
        </p:nvSpPr>
        <p:spPr>
          <a:xfrm>
            <a:off x="756036" y="5848320"/>
            <a:ext cx="877163"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物体Ａ</a:t>
            </a:r>
            <a:endParaRPr lang="ja-JP" altLang="en-US" dirty="0"/>
          </a:p>
        </p:txBody>
      </p:sp>
      <p:sp>
        <p:nvSpPr>
          <p:cNvPr id="91" name="楕円 90">
            <a:extLst>
              <a:ext uri="{FF2B5EF4-FFF2-40B4-BE49-F238E27FC236}">
                <a16:creationId xmlns:a16="http://schemas.microsoft.com/office/drawing/2014/main" id="{779EDEF7-0457-4A1F-98B7-B49A45FB4BCC}"/>
              </a:ext>
            </a:extLst>
          </p:cNvPr>
          <p:cNvSpPr/>
          <p:nvPr/>
        </p:nvSpPr>
        <p:spPr>
          <a:xfrm>
            <a:off x="4593672" y="3367043"/>
            <a:ext cx="120062" cy="120062"/>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a:extLst>
              <a:ext uri="{FF2B5EF4-FFF2-40B4-BE49-F238E27FC236}">
                <a16:creationId xmlns:a16="http://schemas.microsoft.com/office/drawing/2014/main" id="{821C46C7-7A92-45B6-962D-C96A88D9CF17}"/>
              </a:ext>
            </a:extLst>
          </p:cNvPr>
          <p:cNvSpPr/>
          <p:nvPr/>
        </p:nvSpPr>
        <p:spPr>
          <a:xfrm>
            <a:off x="4653703" y="3386260"/>
            <a:ext cx="877163"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物体Ｂ</a:t>
            </a:r>
            <a:endParaRPr lang="ja-JP" altLang="en-US" dirty="0"/>
          </a:p>
        </p:txBody>
      </p:sp>
      <p:cxnSp>
        <p:nvCxnSpPr>
          <p:cNvPr id="93" name="直線矢印コネクタ 92">
            <a:extLst>
              <a:ext uri="{FF2B5EF4-FFF2-40B4-BE49-F238E27FC236}">
                <a16:creationId xmlns:a16="http://schemas.microsoft.com/office/drawing/2014/main" id="{5FA2DC8D-7051-4DB3-9FB4-006D56AA5C43}"/>
              </a:ext>
            </a:extLst>
          </p:cNvPr>
          <p:cNvCxnSpPr>
            <a:cxnSpLocks/>
          </p:cNvCxnSpPr>
          <p:nvPr/>
        </p:nvCxnSpPr>
        <p:spPr>
          <a:xfrm flipV="1">
            <a:off x="1566684" y="5388872"/>
            <a:ext cx="0" cy="388502"/>
          </a:xfrm>
          <a:prstGeom prst="straightConnector1">
            <a:avLst/>
          </a:prstGeom>
          <a:ln w="698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94" name="楕円 93">
            <a:extLst>
              <a:ext uri="{FF2B5EF4-FFF2-40B4-BE49-F238E27FC236}">
                <a16:creationId xmlns:a16="http://schemas.microsoft.com/office/drawing/2014/main" id="{57F8EFEC-4738-4115-9219-B1FAF2C06840}"/>
              </a:ext>
            </a:extLst>
          </p:cNvPr>
          <p:cNvSpPr/>
          <p:nvPr/>
        </p:nvSpPr>
        <p:spPr>
          <a:xfrm>
            <a:off x="1506596" y="5757160"/>
            <a:ext cx="120062" cy="120062"/>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5" name="正方形/長方形 94">
                <a:extLst>
                  <a:ext uri="{FF2B5EF4-FFF2-40B4-BE49-F238E27FC236}">
                    <a16:creationId xmlns:a16="http://schemas.microsoft.com/office/drawing/2014/main" id="{A5F824DD-0E99-4BE6-928F-B42F41F9E8AB}"/>
                  </a:ext>
                </a:extLst>
              </p:cNvPr>
              <p:cNvSpPr/>
              <p:nvPr/>
            </p:nvSpPr>
            <p:spPr>
              <a:xfrm>
                <a:off x="104036" y="5098953"/>
                <a:ext cx="144187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𝒗</m:t>
                          </m:r>
                        </m:e>
                        <m:sub>
                          <m:r>
                            <a:rPr lang="en-US" altLang="ja-JP" sz="2800" b="1" i="1" smtClean="0">
                              <a:solidFill>
                                <a:srgbClr val="FF0000"/>
                              </a:solidFill>
                              <a:latin typeface="Cambria Math" panose="02040503050406030204" pitchFamily="18" charset="0"/>
                            </a:rPr>
                            <m:t>𝟎</m:t>
                          </m:r>
                        </m:sub>
                      </m:sSub>
                      <m:r>
                        <a:rPr lang="en-US" altLang="ja-JP" sz="2800" b="1" i="1" smtClean="0">
                          <a:solidFill>
                            <a:srgbClr val="FF0000"/>
                          </a:solidFill>
                          <a:latin typeface="Cambria Math" panose="02040503050406030204" pitchFamily="18" charset="0"/>
                        </a:rPr>
                        <m:t>𝒔𝒊𝒏</m:t>
                      </m:r>
                      <m:r>
                        <a:rPr lang="ja-JP" altLang="en-US" sz="2800" b="1" i="1">
                          <a:solidFill>
                            <a:srgbClr val="FF0000"/>
                          </a:solidFill>
                          <a:latin typeface="Cambria Math" panose="02040503050406030204" pitchFamily="18" charset="0"/>
                        </a:rPr>
                        <m:t>𝜷</m:t>
                      </m:r>
                    </m:oMath>
                  </m:oMathPara>
                </a14:m>
                <a:endParaRPr lang="ja-JP" altLang="en-US" sz="2800" dirty="0">
                  <a:ea typeface="HG丸ｺﾞｼｯｸM-PRO" panose="020F0600000000000000" pitchFamily="50" charset="-128"/>
                </a:endParaRPr>
              </a:p>
            </p:txBody>
          </p:sp>
        </mc:Choice>
        <mc:Fallback xmlns="">
          <p:sp>
            <p:nvSpPr>
              <p:cNvPr id="95" name="正方形/長方形 94">
                <a:extLst>
                  <a:ext uri="{FF2B5EF4-FFF2-40B4-BE49-F238E27FC236}">
                    <a16:creationId xmlns:a16="http://schemas.microsoft.com/office/drawing/2014/main" id="{A5F824DD-0E99-4BE6-928F-B42F41F9E8AB}"/>
                  </a:ext>
                </a:extLst>
              </p:cNvPr>
              <p:cNvSpPr>
                <a:spLocks noRot="1" noChangeAspect="1" noMove="1" noResize="1" noEditPoints="1" noAdjustHandles="1" noChangeArrowheads="1" noChangeShapeType="1" noTextEdit="1"/>
              </p:cNvSpPr>
              <p:nvPr/>
            </p:nvSpPr>
            <p:spPr>
              <a:xfrm>
                <a:off x="104036" y="5098953"/>
                <a:ext cx="1441870" cy="523220"/>
              </a:xfrm>
              <a:prstGeom prst="rect">
                <a:avLst/>
              </a:prstGeom>
              <a:blipFill>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6" name="正方形/長方形 95">
                <a:extLst>
                  <a:ext uri="{FF2B5EF4-FFF2-40B4-BE49-F238E27FC236}">
                    <a16:creationId xmlns:a16="http://schemas.microsoft.com/office/drawing/2014/main" id="{AF265777-B024-4C90-81F5-C3C19A10E302}"/>
                  </a:ext>
                </a:extLst>
              </p:cNvPr>
              <p:cNvSpPr/>
              <p:nvPr/>
            </p:nvSpPr>
            <p:spPr>
              <a:xfrm>
                <a:off x="633776" y="1988176"/>
                <a:ext cx="4971104"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rPr>
                        <m:t>𝒚</m:t>
                      </m:r>
                      <m:r>
                        <a:rPr lang="en-US" altLang="ja-JP" sz="2800" b="1" i="1" smtClean="0">
                          <a:solidFill>
                            <a:srgbClr val="FF0000"/>
                          </a:solidFill>
                          <a:latin typeface="Cambria Math" panose="02040503050406030204" pitchFamily="18" charset="0"/>
                        </a:rPr>
                        <m:t>=</m:t>
                      </m:r>
                      <m:sSub>
                        <m:sSubPr>
                          <m:ctrlPr>
                            <a:rPr lang="en-US" altLang="ja-JP" sz="2800" b="1" i="1" smtClean="0">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𝒗</m:t>
                          </m:r>
                        </m:e>
                        <m:sub>
                          <m:r>
                            <a:rPr lang="en-US" altLang="ja-JP" sz="2800" b="1" i="1" smtClean="0">
                              <a:solidFill>
                                <a:srgbClr val="FF0000"/>
                              </a:solidFill>
                              <a:latin typeface="Cambria Math" panose="02040503050406030204" pitchFamily="18" charset="0"/>
                            </a:rPr>
                            <m:t>𝟎</m:t>
                          </m:r>
                        </m:sub>
                      </m:sSub>
                      <m:r>
                        <a:rPr lang="en-US" altLang="ja-JP" sz="2800" b="1" i="1" smtClean="0">
                          <a:solidFill>
                            <a:srgbClr val="FF0000"/>
                          </a:solidFill>
                          <a:latin typeface="Cambria Math" panose="02040503050406030204" pitchFamily="18" charset="0"/>
                        </a:rPr>
                        <m:t>𝒔𝒊𝒏</m:t>
                      </m:r>
                      <m:r>
                        <a:rPr lang="ja-JP" altLang="en-US" sz="2800" b="1" i="1" smtClean="0">
                          <a:solidFill>
                            <a:srgbClr val="FF0000"/>
                          </a:solidFill>
                          <a:latin typeface="Cambria Math" panose="02040503050406030204" pitchFamily="18" charset="0"/>
                        </a:rPr>
                        <m:t>𝜷</m:t>
                      </m:r>
                      <m:r>
                        <a:rPr lang="ja-JP" altLang="en-US"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𝒕</m:t>
                      </m:r>
                      <m:r>
                        <a:rPr lang="en-US" altLang="ja-JP" sz="2800" b="1" i="1" smtClean="0">
                          <a:solidFill>
                            <a:srgbClr val="FF0000"/>
                          </a:solidFill>
                          <a:latin typeface="Cambria Math" panose="02040503050406030204" pitchFamily="18" charset="0"/>
                        </a:rPr>
                        <m:t>−</m:t>
                      </m:r>
                      <m:f>
                        <m:fPr>
                          <m:ctrlPr>
                            <a:rPr lang="en-US" altLang="ja-JP" sz="2800" b="1" i="1" smtClean="0">
                              <a:solidFill>
                                <a:srgbClr val="FF0000"/>
                              </a:solidFill>
                              <a:latin typeface="Cambria Math" panose="02040503050406030204" pitchFamily="18" charset="0"/>
                            </a:rPr>
                          </m:ctrlPr>
                        </m:fPr>
                        <m:num>
                          <m:r>
                            <a:rPr lang="en-US" altLang="ja-JP" sz="2800" b="1" i="1" smtClean="0">
                              <a:solidFill>
                                <a:srgbClr val="FF0000"/>
                              </a:solidFill>
                              <a:latin typeface="Cambria Math" panose="02040503050406030204" pitchFamily="18" charset="0"/>
                            </a:rPr>
                            <m:t>𝟏</m:t>
                          </m:r>
                        </m:num>
                        <m:den>
                          <m:r>
                            <a:rPr lang="en-US" altLang="ja-JP" sz="2800" b="1" i="1" smtClean="0">
                              <a:solidFill>
                                <a:srgbClr val="FF0000"/>
                              </a:solidFill>
                              <a:latin typeface="Cambria Math" panose="02040503050406030204" pitchFamily="18" charset="0"/>
                            </a:rPr>
                            <m:t>𝟐</m:t>
                          </m:r>
                        </m:den>
                      </m:f>
                      <m:r>
                        <a:rPr lang="en-US" altLang="ja-JP" sz="2800" b="1" i="1" smtClean="0">
                          <a:solidFill>
                            <a:srgbClr val="FF0000"/>
                          </a:solidFill>
                          <a:latin typeface="Cambria Math" panose="02040503050406030204" pitchFamily="18" charset="0"/>
                        </a:rPr>
                        <m:t>𝒈𝒔𝒊𝒏</m:t>
                      </m:r>
                      <m:r>
                        <a:rPr lang="ja-JP" altLang="en-US" sz="2800" b="1" i="1" smtClean="0">
                          <a:solidFill>
                            <a:srgbClr val="FF0000"/>
                          </a:solidFill>
                          <a:latin typeface="Cambria Math" panose="02040503050406030204" pitchFamily="18" charset="0"/>
                        </a:rPr>
                        <m:t>𝜶</m:t>
                      </m:r>
                      <m:r>
                        <a:rPr lang="ja-JP" altLang="en-US" sz="2800" b="1" i="1" smtClean="0">
                          <a:solidFill>
                            <a:srgbClr val="FF0000"/>
                          </a:solidFill>
                          <a:latin typeface="Cambria Math" panose="02040503050406030204" pitchFamily="18" charset="0"/>
                        </a:rPr>
                        <m:t>∙</m:t>
                      </m:r>
                      <m:sSup>
                        <m:sSupPr>
                          <m:ctrlPr>
                            <a:rPr lang="en-US" altLang="ja-JP" sz="2800" b="1" i="1" smtClean="0">
                              <a:solidFill>
                                <a:srgbClr val="FF0000"/>
                              </a:solidFill>
                              <a:latin typeface="Cambria Math" panose="02040503050406030204" pitchFamily="18" charset="0"/>
                            </a:rPr>
                          </m:ctrlPr>
                        </m:sSupPr>
                        <m:e>
                          <m:r>
                            <a:rPr lang="en-US" altLang="ja-JP" sz="2800" b="1" i="1" smtClean="0">
                              <a:solidFill>
                                <a:srgbClr val="FF0000"/>
                              </a:solidFill>
                              <a:latin typeface="Cambria Math" panose="02040503050406030204" pitchFamily="18" charset="0"/>
                            </a:rPr>
                            <m:t>𝒕</m:t>
                          </m:r>
                        </m:e>
                        <m:sup>
                          <m:r>
                            <a:rPr lang="en-US" altLang="ja-JP" sz="2800" b="1" i="1" smtClean="0">
                              <a:solidFill>
                                <a:srgbClr val="FF0000"/>
                              </a:solidFill>
                              <a:latin typeface="Cambria Math" panose="02040503050406030204" pitchFamily="18" charset="0"/>
                            </a:rPr>
                            <m:t>𝟐</m:t>
                          </m:r>
                        </m:sup>
                      </m:sSup>
                    </m:oMath>
                  </m:oMathPara>
                </a14:m>
                <a:endParaRPr lang="en-US" altLang="ja-JP" sz="28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96" name="正方形/長方形 95">
                <a:extLst>
                  <a:ext uri="{FF2B5EF4-FFF2-40B4-BE49-F238E27FC236}">
                    <a16:creationId xmlns:a16="http://schemas.microsoft.com/office/drawing/2014/main" id="{AF265777-B024-4C90-81F5-C3C19A10E302}"/>
                  </a:ext>
                </a:extLst>
              </p:cNvPr>
              <p:cNvSpPr>
                <a:spLocks noRot="1" noChangeAspect="1" noMove="1" noResize="1" noEditPoints="1" noAdjustHandles="1" noChangeArrowheads="1" noChangeShapeType="1" noTextEdit="1"/>
              </p:cNvSpPr>
              <p:nvPr/>
            </p:nvSpPr>
            <p:spPr>
              <a:xfrm>
                <a:off x="633776" y="1988176"/>
                <a:ext cx="4971104" cy="898964"/>
              </a:xfrm>
              <a:prstGeom prst="rect">
                <a:avLst/>
              </a:prstGeom>
              <a:blipFill>
                <a:blip r:embed="rId1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7" name="正方形/長方形 96">
                <a:extLst>
                  <a:ext uri="{FF2B5EF4-FFF2-40B4-BE49-F238E27FC236}">
                    <a16:creationId xmlns:a16="http://schemas.microsoft.com/office/drawing/2014/main" id="{32510875-8FF3-4FA0-A2AF-D643A468D4D4}"/>
                  </a:ext>
                </a:extLst>
              </p:cNvPr>
              <p:cNvSpPr/>
              <p:nvPr/>
            </p:nvSpPr>
            <p:spPr>
              <a:xfrm>
                <a:off x="647631" y="1425266"/>
                <a:ext cx="258801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rPr>
                        <m:t>𝒙</m:t>
                      </m:r>
                      <m:r>
                        <a:rPr lang="en-US" altLang="ja-JP" sz="2800" b="1" i="1" smtClean="0">
                          <a:solidFill>
                            <a:srgbClr val="FF0000"/>
                          </a:solidFill>
                          <a:latin typeface="Cambria Math" panose="02040503050406030204" pitchFamily="18" charset="0"/>
                        </a:rPr>
                        <m:t>=</m:t>
                      </m:r>
                      <m:sSub>
                        <m:sSubPr>
                          <m:ctrlPr>
                            <a:rPr lang="en-US" altLang="ja-JP" sz="2800" b="1" i="1" smtClean="0">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𝒗</m:t>
                          </m:r>
                        </m:e>
                        <m:sub>
                          <m:r>
                            <a:rPr lang="en-US" altLang="ja-JP" sz="2800" b="1" i="1" smtClean="0">
                              <a:solidFill>
                                <a:srgbClr val="FF0000"/>
                              </a:solidFill>
                              <a:latin typeface="Cambria Math" panose="02040503050406030204" pitchFamily="18" charset="0"/>
                            </a:rPr>
                            <m:t>𝟎</m:t>
                          </m:r>
                        </m:sub>
                      </m:sSub>
                      <m:r>
                        <a:rPr lang="en-US" altLang="ja-JP" sz="2800" b="1" i="1" smtClean="0">
                          <a:solidFill>
                            <a:srgbClr val="FF0000"/>
                          </a:solidFill>
                          <a:latin typeface="Cambria Math" panose="02040503050406030204" pitchFamily="18" charset="0"/>
                        </a:rPr>
                        <m:t>𝒄𝒐𝒔</m:t>
                      </m:r>
                      <m:r>
                        <a:rPr lang="ja-JP" altLang="en-US" sz="2800" b="1" i="1" smtClean="0">
                          <a:solidFill>
                            <a:srgbClr val="FF0000"/>
                          </a:solidFill>
                          <a:latin typeface="Cambria Math" panose="02040503050406030204" pitchFamily="18" charset="0"/>
                        </a:rPr>
                        <m:t>𝜷</m:t>
                      </m:r>
                      <m:r>
                        <a:rPr lang="ja-JP" altLang="en-US"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𝒕</m:t>
                      </m:r>
                    </m:oMath>
                  </m:oMathPara>
                </a14:m>
                <a:endParaRPr lang="en-US" altLang="ja-JP" sz="28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97" name="正方形/長方形 96">
                <a:extLst>
                  <a:ext uri="{FF2B5EF4-FFF2-40B4-BE49-F238E27FC236}">
                    <a16:creationId xmlns:a16="http://schemas.microsoft.com/office/drawing/2014/main" id="{32510875-8FF3-4FA0-A2AF-D643A468D4D4}"/>
                  </a:ext>
                </a:extLst>
              </p:cNvPr>
              <p:cNvSpPr>
                <a:spLocks noRot="1" noChangeAspect="1" noMove="1" noResize="1" noEditPoints="1" noAdjustHandles="1" noChangeArrowheads="1" noChangeShapeType="1" noTextEdit="1"/>
              </p:cNvSpPr>
              <p:nvPr/>
            </p:nvSpPr>
            <p:spPr>
              <a:xfrm>
                <a:off x="647631" y="1425266"/>
                <a:ext cx="2588016" cy="523220"/>
              </a:xfrm>
              <a:prstGeom prst="rect">
                <a:avLst/>
              </a:prstGeom>
              <a:blipFill>
                <a:blip r:embed="rId17"/>
                <a:stretch>
                  <a:fillRect/>
                </a:stretch>
              </a:blipFill>
            </p:spPr>
            <p:txBody>
              <a:bodyPr/>
              <a:lstStyle/>
              <a:p>
                <a:r>
                  <a:rPr lang="ja-JP" altLang="en-US">
                    <a:noFill/>
                  </a:rPr>
                  <a:t> </a:t>
                </a:r>
              </a:p>
            </p:txBody>
          </p:sp>
        </mc:Fallback>
      </mc:AlternateContent>
      <p:cxnSp>
        <p:nvCxnSpPr>
          <p:cNvPr id="98" name="直線矢印コネクタ 97">
            <a:extLst>
              <a:ext uri="{FF2B5EF4-FFF2-40B4-BE49-F238E27FC236}">
                <a16:creationId xmlns:a16="http://schemas.microsoft.com/office/drawing/2014/main" id="{25E3B5FE-0C09-4815-94CC-C503196F7EB8}"/>
              </a:ext>
            </a:extLst>
          </p:cNvPr>
          <p:cNvCxnSpPr>
            <a:cxnSpLocks/>
            <a:stCxn id="91" idx="3"/>
          </p:cNvCxnSpPr>
          <p:nvPr/>
        </p:nvCxnSpPr>
        <p:spPr>
          <a:xfrm flipH="1">
            <a:off x="1603235" y="3469522"/>
            <a:ext cx="3008020" cy="2360392"/>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10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00"/>
                                        <p:tgtEl>
                                          <p:spTgt spid="48"/>
                                        </p:tgtEl>
                                      </p:cBhvr>
                                    </p:animEffect>
                                  </p:childTnLst>
                                </p:cTn>
                              </p:par>
                              <p:par>
                                <p:cTn id="8" presetID="22" presetClass="entr" presetSubtype="4"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wipe(down)">
                                      <p:cBhvr>
                                        <p:cTn id="10" dur="500"/>
                                        <p:tgtEl>
                                          <p:spTgt spid="93"/>
                                        </p:tgtEl>
                                      </p:cBhvr>
                                    </p:animEffect>
                                  </p:childTnLst>
                                </p:cTn>
                              </p:par>
                              <p:par>
                                <p:cTn id="11" presetID="22" presetClass="entr" presetSubtype="2" fill="hold" nodeType="with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wipe(right)">
                                      <p:cBhvr>
                                        <p:cTn id="13" dur="500"/>
                                        <p:tgtEl>
                                          <p:spTgt spid="88"/>
                                        </p:tgtEl>
                                      </p:cBhvr>
                                    </p:animEffect>
                                  </p:childTnLst>
                                </p:cTn>
                              </p:par>
                              <p:par>
                                <p:cTn id="14" presetID="22" presetClass="entr" presetSubtype="1" fill="hold" nodeType="with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wipe(up)">
                                      <p:cBhvr>
                                        <p:cTn id="16" dur="500"/>
                                        <p:tgtEl>
                                          <p:spTgt spid="8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down)">
                                      <p:cBhvr>
                                        <p:cTn id="21" dur="500"/>
                                        <p:tgtEl>
                                          <p:spTgt spid="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5"/>
                                        </p:tgtEl>
                                        <p:attrNameLst>
                                          <p:attrName>style.visibility</p:attrName>
                                        </p:attrNameLst>
                                      </p:cBhvr>
                                      <p:to>
                                        <p:strVal val="visible"/>
                                      </p:to>
                                    </p:set>
                                    <p:animEffect transition="in" filter="wipe(down)">
                                      <p:cBhvr>
                                        <p:cTn id="24" dur="500"/>
                                        <p:tgtEl>
                                          <p:spTgt spid="9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wipe(down)">
                                      <p:cBhvr>
                                        <p:cTn id="29" dur="500"/>
                                        <p:tgtEl>
                                          <p:spTgt spid="9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wipe(down)">
                                      <p:cBhvr>
                                        <p:cTn id="34"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5" grpId="0"/>
      <p:bldP spid="96" grpId="0"/>
      <p:bldP spid="9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３．水平投射～１０円玉の実験</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6</a:t>
            </a:fld>
            <a:endParaRPr kumimoji="1" lang="ja-JP" altLang="en-US"/>
          </a:p>
        </p:txBody>
      </p:sp>
      <p:sp>
        <p:nvSpPr>
          <p:cNvPr id="8" name="正方形/長方形 7">
            <a:extLst>
              <a:ext uri="{FF2B5EF4-FFF2-40B4-BE49-F238E27FC236}">
                <a16:creationId xmlns:a16="http://schemas.microsoft.com/office/drawing/2014/main" id="{5A724E3C-F31E-4898-8B12-C9D562D74110}"/>
              </a:ext>
            </a:extLst>
          </p:cNvPr>
          <p:cNvSpPr/>
          <p:nvPr/>
        </p:nvSpPr>
        <p:spPr>
          <a:xfrm>
            <a:off x="356373" y="1110209"/>
            <a:ext cx="11989180" cy="707886"/>
          </a:xfrm>
          <a:prstGeom prst="rect">
            <a:avLst/>
          </a:prstGeom>
        </p:spPr>
        <p:txBody>
          <a:bodyPr wrap="none">
            <a:spAutoFit/>
          </a:bodyPr>
          <a:lstStyle/>
          <a:p>
            <a:r>
              <a:rPr lang="ja-JP" altLang="en-US" sz="4000" dirty="0">
                <a:ea typeface="HG丸ｺﾞｼｯｸM-PRO" panose="020F0600000000000000" pitchFamily="50" charset="-128"/>
              </a:rPr>
              <a:t>④１０円玉が着地するときの</a:t>
            </a:r>
            <a:r>
              <a:rPr lang="ja-JP" altLang="en-US" sz="4000" b="1" dirty="0">
                <a:solidFill>
                  <a:srgbClr val="FF0000"/>
                </a:solidFill>
                <a:ea typeface="HG丸ｺﾞｼｯｸM-PRO" panose="020F0600000000000000" pitchFamily="50" charset="-128"/>
              </a:rPr>
              <a:t>音のずれ</a:t>
            </a:r>
            <a:r>
              <a:rPr lang="ja-JP" altLang="en-US" sz="4000" dirty="0">
                <a:ea typeface="HG丸ｺﾞｼｯｸM-PRO" panose="020F0600000000000000" pitchFamily="50" charset="-128"/>
              </a:rPr>
              <a:t>を観察する。</a:t>
            </a:r>
          </a:p>
        </p:txBody>
      </p:sp>
      <p:sp>
        <p:nvSpPr>
          <p:cNvPr id="9" name="正方形/長方形 8">
            <a:extLst>
              <a:ext uri="{FF2B5EF4-FFF2-40B4-BE49-F238E27FC236}">
                <a16:creationId xmlns:a16="http://schemas.microsoft.com/office/drawing/2014/main" id="{77C2A50C-210A-415C-BFC8-8C9796F10FF5}"/>
              </a:ext>
            </a:extLst>
          </p:cNvPr>
          <p:cNvSpPr/>
          <p:nvPr/>
        </p:nvSpPr>
        <p:spPr>
          <a:xfrm>
            <a:off x="1169970" y="3675046"/>
            <a:ext cx="2236510" cy="707886"/>
          </a:xfrm>
          <a:prstGeom prst="rect">
            <a:avLst/>
          </a:prstGeom>
        </p:spPr>
        <p:txBody>
          <a:bodyPr wrap="none">
            <a:spAutoFit/>
          </a:bodyPr>
          <a:lstStyle/>
          <a:p>
            <a:r>
              <a:rPr lang="ja-JP" altLang="en-US" sz="4000" dirty="0">
                <a:ea typeface="HG丸ｺﾞｼｯｸM-PRO" panose="020F0600000000000000" pitchFamily="50" charset="-128"/>
              </a:rPr>
              <a:t>結果は？</a:t>
            </a:r>
            <a:endParaRPr lang="en-US" altLang="ja-JP" sz="4000" dirty="0">
              <a:ea typeface="HG丸ｺﾞｼｯｸM-PRO" panose="020F0600000000000000" pitchFamily="50" charset="-128"/>
            </a:endParaRPr>
          </a:p>
        </p:txBody>
      </p:sp>
      <p:sp>
        <p:nvSpPr>
          <p:cNvPr id="10" name="正方形/長方形 9">
            <a:extLst>
              <a:ext uri="{FF2B5EF4-FFF2-40B4-BE49-F238E27FC236}">
                <a16:creationId xmlns:a16="http://schemas.microsoft.com/office/drawing/2014/main" id="{EBBAF9A8-644B-4D97-AB39-D46620832B8A}"/>
              </a:ext>
            </a:extLst>
          </p:cNvPr>
          <p:cNvSpPr/>
          <p:nvPr/>
        </p:nvSpPr>
        <p:spPr>
          <a:xfrm>
            <a:off x="3695949" y="4470724"/>
            <a:ext cx="2967479" cy="923330"/>
          </a:xfrm>
          <a:prstGeom prst="rect">
            <a:avLst/>
          </a:prstGeom>
        </p:spPr>
        <p:txBody>
          <a:bodyPr wrap="none">
            <a:spAutoFit/>
          </a:bodyPr>
          <a:lstStyle/>
          <a:p>
            <a:r>
              <a:rPr lang="ja-JP" altLang="en-US" sz="5400" b="1" dirty="0">
                <a:solidFill>
                  <a:srgbClr val="FF0000"/>
                </a:solidFill>
                <a:ea typeface="HG丸ｺﾞｼｯｸM-PRO" panose="020F0600000000000000" pitchFamily="50" charset="-128"/>
              </a:rPr>
              <a:t>３．同時</a:t>
            </a:r>
            <a:endParaRPr lang="ja-JP" altLang="en-US" sz="5400" dirty="0">
              <a:ea typeface="HG丸ｺﾞｼｯｸM-PRO" panose="020F0600000000000000" pitchFamily="50" charset="-128"/>
            </a:endParaRPr>
          </a:p>
        </p:txBody>
      </p:sp>
      <p:sp>
        <p:nvSpPr>
          <p:cNvPr id="11" name="正方形/長方形 10">
            <a:extLst>
              <a:ext uri="{FF2B5EF4-FFF2-40B4-BE49-F238E27FC236}">
                <a16:creationId xmlns:a16="http://schemas.microsoft.com/office/drawing/2014/main" id="{3D2E8F13-6F3D-41A7-85D1-EE374B5803B3}"/>
              </a:ext>
            </a:extLst>
          </p:cNvPr>
          <p:cNvSpPr/>
          <p:nvPr/>
        </p:nvSpPr>
        <p:spPr>
          <a:xfrm>
            <a:off x="3688969" y="2605084"/>
            <a:ext cx="7141699" cy="923330"/>
          </a:xfrm>
          <a:prstGeom prst="rect">
            <a:avLst/>
          </a:prstGeom>
        </p:spPr>
        <p:txBody>
          <a:bodyPr wrap="none">
            <a:spAutoFit/>
          </a:bodyPr>
          <a:lstStyle/>
          <a:p>
            <a:r>
              <a:rPr lang="ja-JP" altLang="en-US" sz="5400" b="1" dirty="0">
                <a:solidFill>
                  <a:srgbClr val="FF0000"/>
                </a:solidFill>
                <a:ea typeface="HG丸ｺﾞｼｯｸM-PRO" panose="020F0600000000000000" pitchFamily="50" charset="-128"/>
              </a:rPr>
              <a:t>１．Ａの方が先に着く</a:t>
            </a:r>
            <a:endParaRPr lang="ja-JP" altLang="en-US" sz="5400" dirty="0">
              <a:ea typeface="HG丸ｺﾞｼｯｸM-PRO" panose="020F0600000000000000" pitchFamily="50" charset="-128"/>
            </a:endParaRPr>
          </a:p>
        </p:txBody>
      </p:sp>
      <p:sp>
        <p:nvSpPr>
          <p:cNvPr id="12" name="正方形/長方形 11">
            <a:extLst>
              <a:ext uri="{FF2B5EF4-FFF2-40B4-BE49-F238E27FC236}">
                <a16:creationId xmlns:a16="http://schemas.microsoft.com/office/drawing/2014/main" id="{4B7FD7AC-87E8-40C8-A205-91B1F13ACB8B}"/>
              </a:ext>
            </a:extLst>
          </p:cNvPr>
          <p:cNvSpPr/>
          <p:nvPr/>
        </p:nvSpPr>
        <p:spPr>
          <a:xfrm>
            <a:off x="3688968" y="3556335"/>
            <a:ext cx="7141699" cy="923330"/>
          </a:xfrm>
          <a:prstGeom prst="rect">
            <a:avLst/>
          </a:prstGeom>
        </p:spPr>
        <p:txBody>
          <a:bodyPr wrap="none">
            <a:spAutoFit/>
          </a:bodyPr>
          <a:lstStyle/>
          <a:p>
            <a:r>
              <a:rPr lang="ja-JP" altLang="en-US" sz="5400" b="1" dirty="0">
                <a:solidFill>
                  <a:srgbClr val="FF0000"/>
                </a:solidFill>
                <a:ea typeface="HG丸ｺﾞｼｯｸM-PRO" panose="020F0600000000000000" pitchFamily="50" charset="-128"/>
              </a:rPr>
              <a:t>２．Ｂの方が先に着く</a:t>
            </a:r>
            <a:endParaRPr lang="ja-JP" altLang="en-US" sz="5400" dirty="0">
              <a:ea typeface="HG丸ｺﾞｼｯｸM-PRO" panose="020F0600000000000000" pitchFamily="50" charset="-128"/>
            </a:endParaRPr>
          </a:p>
        </p:txBody>
      </p:sp>
    </p:spTree>
    <p:extLst>
      <p:ext uri="{BB962C8B-B14F-4D97-AF65-F5344CB8AC3E}">
        <p14:creationId xmlns:p14="http://schemas.microsoft.com/office/powerpoint/2010/main" val="100367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５．平面内での落体の運動</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a:xfrm>
            <a:off x="4038601" y="6312924"/>
            <a:ext cx="4114800" cy="365125"/>
          </a:xfrm>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60</a:t>
            </a:fld>
            <a:endParaRPr kumimoji="1" lang="ja-JP" altLang="en-US"/>
          </a:p>
        </p:txBody>
      </p:sp>
      <mc:AlternateContent xmlns:mc="http://schemas.openxmlformats.org/markup-compatibility/2006" xmlns:a14="http://schemas.microsoft.com/office/drawing/2010/main">
        <mc:Choice Requires="a14">
          <p:sp>
            <p:nvSpPr>
              <p:cNvPr id="3" name="正方形/長方形 2">
                <a:extLst>
                  <a:ext uri="{FF2B5EF4-FFF2-40B4-BE49-F238E27FC236}">
                    <a16:creationId xmlns:a16="http://schemas.microsoft.com/office/drawing/2014/main" id="{85EA774B-59BB-4D4A-AD9E-78FFC451B5CF}"/>
                  </a:ext>
                </a:extLst>
              </p:cNvPr>
              <p:cNvSpPr/>
              <p:nvPr/>
            </p:nvSpPr>
            <p:spPr>
              <a:xfrm>
                <a:off x="145362" y="852822"/>
                <a:ext cx="6593887" cy="841769"/>
              </a:xfrm>
              <a:prstGeom prst="rect">
                <a:avLst/>
              </a:prstGeom>
            </p:spPr>
            <p:txBody>
              <a:bodyPr wrap="square">
                <a:spAutoFit/>
              </a:bodyPr>
              <a:lstStyle/>
              <a:p>
                <a:r>
                  <a:rPr lang="ja-JP" altLang="en-US" sz="2000" dirty="0">
                    <a:ea typeface="HG丸ｺﾞｼｯｸM-PRO" panose="020F0600000000000000" pitchFamily="50" charset="-128"/>
                  </a:rPr>
                  <a:t>（３）２物体が衝突するとき、</a:t>
                </a:r>
                <a14:m>
                  <m:oMath xmlns:m="http://schemas.openxmlformats.org/officeDocument/2006/math">
                    <m:f>
                      <m:fPr>
                        <m:ctrlPr>
                          <a:rPr lang="en-US" altLang="ja-JP" sz="2000" b="1" i="1">
                            <a:solidFill>
                              <a:srgbClr val="FF0000"/>
                            </a:solidFill>
                            <a:latin typeface="Cambria Math" panose="02040503050406030204" pitchFamily="18" charset="0"/>
                          </a:rPr>
                        </m:ctrlPr>
                      </m:fPr>
                      <m:num>
                        <m:r>
                          <a:rPr lang="en-US" altLang="ja-JP" sz="2000" b="1" i="1">
                            <a:solidFill>
                              <a:srgbClr val="FF0000"/>
                            </a:solidFill>
                            <a:latin typeface="Cambria Math" panose="02040503050406030204" pitchFamily="18" charset="0"/>
                          </a:rPr>
                          <m:t>𝒀</m:t>
                        </m:r>
                      </m:num>
                      <m:den>
                        <m:r>
                          <a:rPr lang="en-US" altLang="ja-JP" sz="2000" b="1" i="1">
                            <a:solidFill>
                              <a:srgbClr val="FF0000"/>
                            </a:solidFill>
                            <a:latin typeface="Cambria Math" panose="02040503050406030204" pitchFamily="18" charset="0"/>
                          </a:rPr>
                          <m:t>𝑿</m:t>
                        </m:r>
                      </m:den>
                    </m:f>
                    <m:r>
                      <a:rPr lang="en-US" altLang="ja-JP" sz="2000" b="1" i="1">
                        <a:solidFill>
                          <a:srgbClr val="FF0000"/>
                        </a:solidFill>
                        <a:latin typeface="Cambria Math" panose="02040503050406030204" pitchFamily="18" charset="0"/>
                      </a:rPr>
                      <m:t>=</m:t>
                    </m:r>
                    <m:r>
                      <a:rPr lang="en-US" altLang="ja-JP" sz="2000" b="1" i="1">
                        <a:solidFill>
                          <a:srgbClr val="FF0000"/>
                        </a:solidFill>
                        <a:latin typeface="Cambria Math" panose="02040503050406030204" pitchFamily="18" charset="0"/>
                      </a:rPr>
                      <m:t>𝒕𝒂𝒏</m:t>
                    </m:r>
                    <m:r>
                      <a:rPr lang="ja-JP" altLang="en-US" sz="2000" b="1" i="1">
                        <a:solidFill>
                          <a:srgbClr val="FF0000"/>
                        </a:solidFill>
                        <a:latin typeface="Cambria Math" panose="02040503050406030204" pitchFamily="18" charset="0"/>
                      </a:rPr>
                      <m:t>𝜷</m:t>
                    </m:r>
                  </m:oMath>
                </a14:m>
                <a:r>
                  <a:rPr lang="ja-JP" altLang="en-US" sz="2000" dirty="0">
                    <a:ea typeface="HG丸ｺﾞｼｯｸM-PRO" panose="020F0600000000000000" pitchFamily="50" charset="-128"/>
                  </a:rPr>
                  <a:t>となることを示しなさい。</a:t>
                </a:r>
                <a:endParaRPr lang="ja-JP" altLang="en-US" sz="2000" dirty="0"/>
              </a:p>
            </p:txBody>
          </p:sp>
        </mc:Choice>
        <mc:Fallback xmlns="">
          <p:sp>
            <p:nvSpPr>
              <p:cNvPr id="3" name="正方形/長方形 2">
                <a:extLst>
                  <a:ext uri="{FF2B5EF4-FFF2-40B4-BE49-F238E27FC236}">
                    <a16:creationId xmlns:a16="http://schemas.microsoft.com/office/drawing/2014/main" id="{85EA774B-59BB-4D4A-AD9E-78FFC451B5CF}"/>
                  </a:ext>
                </a:extLst>
              </p:cNvPr>
              <p:cNvSpPr>
                <a:spLocks noRot="1" noChangeAspect="1" noMove="1" noResize="1" noEditPoints="1" noAdjustHandles="1" noChangeArrowheads="1" noChangeShapeType="1" noTextEdit="1"/>
              </p:cNvSpPr>
              <p:nvPr/>
            </p:nvSpPr>
            <p:spPr>
              <a:xfrm>
                <a:off x="145362" y="852822"/>
                <a:ext cx="6593887" cy="841769"/>
              </a:xfrm>
              <a:prstGeom prst="rect">
                <a:avLst/>
              </a:prstGeom>
              <a:blipFill>
                <a:blip r:embed="rId2"/>
                <a:stretch>
                  <a:fillRect l="-1017" r="-924" b="-10145"/>
                </a:stretch>
              </a:blipFill>
            </p:spPr>
            <p:txBody>
              <a:bodyPr/>
              <a:lstStyle/>
              <a:p>
                <a:r>
                  <a:rPr lang="ja-JP" altLang="en-US">
                    <a:noFill/>
                  </a:rPr>
                  <a:t> </a:t>
                </a:r>
              </a:p>
            </p:txBody>
          </p:sp>
        </mc:Fallback>
      </mc:AlternateContent>
      <p:sp>
        <p:nvSpPr>
          <p:cNvPr id="37" name="フリーフォーム 112">
            <a:extLst>
              <a:ext uri="{FF2B5EF4-FFF2-40B4-BE49-F238E27FC236}">
                <a16:creationId xmlns:a16="http://schemas.microsoft.com/office/drawing/2014/main" id="{9D42A19E-D1F9-4EF0-9A5B-700D99D881C3}"/>
              </a:ext>
            </a:extLst>
          </p:cNvPr>
          <p:cNvSpPr/>
          <p:nvPr/>
        </p:nvSpPr>
        <p:spPr>
          <a:xfrm>
            <a:off x="8395836" y="2968665"/>
            <a:ext cx="4320323" cy="920669"/>
          </a:xfrm>
          <a:custGeom>
            <a:avLst/>
            <a:gdLst>
              <a:gd name="connsiteX0" fmla="*/ 0 w 9797143"/>
              <a:gd name="connsiteY0" fmla="*/ 3454492 h 5820320"/>
              <a:gd name="connsiteX1" fmla="*/ 1407886 w 9797143"/>
              <a:gd name="connsiteY1" fmla="*/ 1480549 h 5820320"/>
              <a:gd name="connsiteX2" fmla="*/ 2808515 w 9797143"/>
              <a:gd name="connsiteY2" fmla="*/ 428263 h 5820320"/>
              <a:gd name="connsiteX3" fmla="*/ 4165600 w 9797143"/>
              <a:gd name="connsiteY3" fmla="*/ 92 h 5820320"/>
              <a:gd name="connsiteX4" fmla="*/ 5624286 w 9797143"/>
              <a:gd name="connsiteY4" fmla="*/ 457292 h 5820320"/>
              <a:gd name="connsiteX5" fmla="*/ 6988629 w 9797143"/>
              <a:gd name="connsiteY5" fmla="*/ 1480549 h 5820320"/>
              <a:gd name="connsiteX6" fmla="*/ 8411029 w 9797143"/>
              <a:gd name="connsiteY6" fmla="*/ 3454492 h 5820320"/>
              <a:gd name="connsiteX7" fmla="*/ 9797143 w 9797143"/>
              <a:gd name="connsiteY7" fmla="*/ 5820320 h 5820320"/>
              <a:gd name="connsiteX0" fmla="*/ 0 w 8411029"/>
              <a:gd name="connsiteY0" fmla="*/ 3454492 h 3454492"/>
              <a:gd name="connsiteX1" fmla="*/ 1407886 w 8411029"/>
              <a:gd name="connsiteY1" fmla="*/ 1480549 h 3454492"/>
              <a:gd name="connsiteX2" fmla="*/ 2808515 w 8411029"/>
              <a:gd name="connsiteY2" fmla="*/ 428263 h 3454492"/>
              <a:gd name="connsiteX3" fmla="*/ 4165600 w 8411029"/>
              <a:gd name="connsiteY3" fmla="*/ 92 h 3454492"/>
              <a:gd name="connsiteX4" fmla="*/ 5624286 w 8411029"/>
              <a:gd name="connsiteY4" fmla="*/ 457292 h 3454492"/>
              <a:gd name="connsiteX5" fmla="*/ 6988629 w 8411029"/>
              <a:gd name="connsiteY5" fmla="*/ 1480549 h 3454492"/>
              <a:gd name="connsiteX6" fmla="*/ 8411029 w 8411029"/>
              <a:gd name="connsiteY6" fmla="*/ 3454492 h 3454492"/>
              <a:gd name="connsiteX0" fmla="*/ 0 w 8411029"/>
              <a:gd name="connsiteY0" fmla="*/ 3462360 h 3462360"/>
              <a:gd name="connsiteX1" fmla="*/ 1407886 w 8411029"/>
              <a:gd name="connsiteY1" fmla="*/ 1488417 h 3462360"/>
              <a:gd name="connsiteX2" fmla="*/ 2808515 w 8411029"/>
              <a:gd name="connsiteY2" fmla="*/ 436131 h 3462360"/>
              <a:gd name="connsiteX3" fmla="*/ 4165600 w 8411029"/>
              <a:gd name="connsiteY3" fmla="*/ 7960 h 3462360"/>
              <a:gd name="connsiteX4" fmla="*/ 5624286 w 8411029"/>
              <a:gd name="connsiteY4" fmla="*/ 465160 h 3462360"/>
              <a:gd name="connsiteX5" fmla="*/ 8411029 w 8411029"/>
              <a:gd name="connsiteY5" fmla="*/ 3462360 h 3462360"/>
              <a:gd name="connsiteX0" fmla="*/ 0 w 8411029"/>
              <a:gd name="connsiteY0" fmla="*/ 3473496 h 3473496"/>
              <a:gd name="connsiteX1" fmla="*/ 2808515 w 8411029"/>
              <a:gd name="connsiteY1" fmla="*/ 447267 h 3473496"/>
              <a:gd name="connsiteX2" fmla="*/ 4165600 w 8411029"/>
              <a:gd name="connsiteY2" fmla="*/ 19096 h 3473496"/>
              <a:gd name="connsiteX3" fmla="*/ 5624286 w 8411029"/>
              <a:gd name="connsiteY3" fmla="*/ 476296 h 3473496"/>
              <a:gd name="connsiteX4" fmla="*/ 8411029 w 8411029"/>
              <a:gd name="connsiteY4" fmla="*/ 3473496 h 3473496"/>
              <a:gd name="connsiteX0" fmla="*/ 0 w 8411029"/>
              <a:gd name="connsiteY0" fmla="*/ 3462361 h 3462361"/>
              <a:gd name="connsiteX1" fmla="*/ 4165600 w 8411029"/>
              <a:gd name="connsiteY1" fmla="*/ 7961 h 3462361"/>
              <a:gd name="connsiteX2" fmla="*/ 5624286 w 8411029"/>
              <a:gd name="connsiteY2" fmla="*/ 465161 h 3462361"/>
              <a:gd name="connsiteX3" fmla="*/ 8411029 w 8411029"/>
              <a:gd name="connsiteY3" fmla="*/ 3462361 h 3462361"/>
              <a:gd name="connsiteX0" fmla="*/ 0 w 8411029"/>
              <a:gd name="connsiteY0" fmla="*/ 3454400 h 3454400"/>
              <a:gd name="connsiteX1" fmla="*/ 4165600 w 8411029"/>
              <a:gd name="connsiteY1" fmla="*/ 0 h 3454400"/>
              <a:gd name="connsiteX2" fmla="*/ 8411029 w 8411029"/>
              <a:gd name="connsiteY2" fmla="*/ 3454400 h 3454400"/>
              <a:gd name="connsiteX0" fmla="*/ 0 w 8411029"/>
              <a:gd name="connsiteY0" fmla="*/ 3454574 h 3454574"/>
              <a:gd name="connsiteX1" fmla="*/ 4165600 w 8411029"/>
              <a:gd name="connsiteY1" fmla="*/ 174 h 3454574"/>
              <a:gd name="connsiteX2" fmla="*/ 8411029 w 8411029"/>
              <a:gd name="connsiteY2" fmla="*/ 3454574 h 3454574"/>
              <a:gd name="connsiteX0" fmla="*/ 0 w 8411029"/>
              <a:gd name="connsiteY0" fmla="*/ 3454574 h 3454574"/>
              <a:gd name="connsiteX1" fmla="*/ 4165600 w 8411029"/>
              <a:gd name="connsiteY1" fmla="*/ 174 h 3454574"/>
              <a:gd name="connsiteX2" fmla="*/ 8411029 w 8411029"/>
              <a:gd name="connsiteY2" fmla="*/ 3454574 h 3454574"/>
              <a:gd name="connsiteX0" fmla="*/ 0 w 8411029"/>
              <a:gd name="connsiteY0" fmla="*/ 3454574 h 3454574"/>
              <a:gd name="connsiteX1" fmla="*/ 4165600 w 8411029"/>
              <a:gd name="connsiteY1" fmla="*/ 174 h 3454574"/>
              <a:gd name="connsiteX2" fmla="*/ 8411029 w 8411029"/>
              <a:gd name="connsiteY2" fmla="*/ 3454574 h 3454574"/>
              <a:gd name="connsiteX0" fmla="*/ 0 w 8411029"/>
              <a:gd name="connsiteY0" fmla="*/ 3454617 h 3454617"/>
              <a:gd name="connsiteX1" fmla="*/ 4165600 w 8411029"/>
              <a:gd name="connsiteY1" fmla="*/ 217 h 3454617"/>
              <a:gd name="connsiteX2" fmla="*/ 8411029 w 8411029"/>
              <a:gd name="connsiteY2" fmla="*/ 3454617 h 3454617"/>
              <a:gd name="connsiteX0" fmla="*/ 0 w 8411029"/>
              <a:gd name="connsiteY0" fmla="*/ 3454618 h 3454618"/>
              <a:gd name="connsiteX1" fmla="*/ 4165600 w 8411029"/>
              <a:gd name="connsiteY1" fmla="*/ 218 h 3454618"/>
              <a:gd name="connsiteX2" fmla="*/ 8411029 w 8411029"/>
              <a:gd name="connsiteY2" fmla="*/ 3454618 h 3454618"/>
              <a:gd name="connsiteX0" fmla="*/ 0 w 8411029"/>
              <a:gd name="connsiteY0" fmla="*/ 3454616 h 3454616"/>
              <a:gd name="connsiteX1" fmla="*/ 4165600 w 8411029"/>
              <a:gd name="connsiteY1" fmla="*/ 216 h 3454616"/>
              <a:gd name="connsiteX2" fmla="*/ 8411029 w 8411029"/>
              <a:gd name="connsiteY2" fmla="*/ 3454616 h 3454616"/>
              <a:gd name="connsiteX0" fmla="*/ 0 w 8411029"/>
              <a:gd name="connsiteY0" fmla="*/ 3455826 h 3455826"/>
              <a:gd name="connsiteX1" fmla="*/ 4165600 w 8411029"/>
              <a:gd name="connsiteY1" fmla="*/ 1426 h 3455826"/>
              <a:gd name="connsiteX2" fmla="*/ 8411029 w 8411029"/>
              <a:gd name="connsiteY2" fmla="*/ 3455826 h 3455826"/>
              <a:gd name="connsiteX0" fmla="*/ 0 w 8411029"/>
              <a:gd name="connsiteY0" fmla="*/ 3454493 h 3454493"/>
              <a:gd name="connsiteX1" fmla="*/ 4165600 w 8411029"/>
              <a:gd name="connsiteY1" fmla="*/ 93 h 3454493"/>
              <a:gd name="connsiteX2" fmla="*/ 8411029 w 8411029"/>
              <a:gd name="connsiteY2" fmla="*/ 3454493 h 3454493"/>
              <a:gd name="connsiteX0" fmla="*/ 0 w 8411029"/>
              <a:gd name="connsiteY0" fmla="*/ 3454424 h 3454424"/>
              <a:gd name="connsiteX1" fmla="*/ 4165600 w 8411029"/>
              <a:gd name="connsiteY1" fmla="*/ 24 h 3454424"/>
              <a:gd name="connsiteX2" fmla="*/ 8411029 w 8411029"/>
              <a:gd name="connsiteY2" fmla="*/ 3454424 h 3454424"/>
              <a:gd name="connsiteX0" fmla="*/ 0 w 8411029"/>
              <a:gd name="connsiteY0" fmla="*/ 3454732 h 3454732"/>
              <a:gd name="connsiteX1" fmla="*/ 4165600 w 8411029"/>
              <a:gd name="connsiteY1" fmla="*/ 332 h 3454732"/>
              <a:gd name="connsiteX2" fmla="*/ 8411029 w 8411029"/>
              <a:gd name="connsiteY2" fmla="*/ 3454732 h 3454732"/>
            </a:gdLst>
            <a:ahLst/>
            <a:cxnLst>
              <a:cxn ang="0">
                <a:pos x="connsiteX0" y="connsiteY0"/>
              </a:cxn>
              <a:cxn ang="0">
                <a:pos x="connsiteX1" y="connsiteY1"/>
              </a:cxn>
              <a:cxn ang="0">
                <a:pos x="connsiteX2" y="connsiteY2"/>
              </a:cxn>
            </a:cxnLst>
            <a:rect l="l" t="t" r="r" b="b"/>
            <a:pathLst>
              <a:path w="8411029" h="3454732">
                <a:moveTo>
                  <a:pt x="0" y="3454732"/>
                </a:moveTo>
                <a:cubicBezTo>
                  <a:pt x="656166" y="2294798"/>
                  <a:pt x="2065833" y="-31964"/>
                  <a:pt x="4165600" y="332"/>
                </a:cubicBezTo>
                <a:cubicBezTo>
                  <a:pt x="6265367" y="32628"/>
                  <a:pt x="7628164" y="2201665"/>
                  <a:pt x="8411029" y="3454732"/>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ea typeface="HG丸ｺﾞｼｯｸM-PRO" panose="020F0600000000000000" pitchFamily="50" charset="-128"/>
            </a:endParaRPr>
          </a:p>
        </p:txBody>
      </p:sp>
      <p:cxnSp>
        <p:nvCxnSpPr>
          <p:cNvPr id="38" name="直線矢印コネクタ 37">
            <a:extLst>
              <a:ext uri="{FF2B5EF4-FFF2-40B4-BE49-F238E27FC236}">
                <a16:creationId xmlns:a16="http://schemas.microsoft.com/office/drawing/2014/main" id="{6DCA14F5-B758-4F3E-8F3C-91867A65CA6A}"/>
              </a:ext>
            </a:extLst>
          </p:cNvPr>
          <p:cNvCxnSpPr>
            <a:cxnSpLocks/>
          </p:cNvCxnSpPr>
          <p:nvPr/>
        </p:nvCxnSpPr>
        <p:spPr>
          <a:xfrm>
            <a:off x="8383439" y="3865880"/>
            <a:ext cx="356302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F9CA045A-2905-40DA-AA93-81277C5D6FB6}"/>
              </a:ext>
            </a:extLst>
          </p:cNvPr>
          <p:cNvCxnSpPr>
            <a:cxnSpLocks/>
          </p:cNvCxnSpPr>
          <p:nvPr/>
        </p:nvCxnSpPr>
        <p:spPr>
          <a:xfrm flipV="1">
            <a:off x="8400834" y="1208579"/>
            <a:ext cx="0" cy="29300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正方形/長方形 39">
                <a:extLst>
                  <a:ext uri="{FF2B5EF4-FFF2-40B4-BE49-F238E27FC236}">
                    <a16:creationId xmlns:a16="http://schemas.microsoft.com/office/drawing/2014/main" id="{EEEA27D9-7D21-4E4F-8F4E-9D5B845B3F4E}"/>
                  </a:ext>
                </a:extLst>
              </p:cNvPr>
              <p:cNvSpPr/>
              <p:nvPr/>
            </p:nvSpPr>
            <p:spPr>
              <a:xfrm>
                <a:off x="8052770" y="884089"/>
                <a:ext cx="415497"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rPr>
                        <m:t>𝒚</m:t>
                      </m:r>
                    </m:oMath>
                  </m:oMathPara>
                </a14:m>
                <a:endParaRPr lang="ja-JP" altLang="en-US" dirty="0">
                  <a:solidFill>
                    <a:schemeClr val="tx1"/>
                  </a:solidFill>
                  <a:ea typeface="HG丸ｺﾞｼｯｸM-PRO" panose="020F0600000000000000" pitchFamily="50" charset="-128"/>
                </a:endParaRPr>
              </a:p>
            </p:txBody>
          </p:sp>
        </mc:Choice>
        <mc:Fallback xmlns="">
          <p:sp>
            <p:nvSpPr>
              <p:cNvPr id="40" name="正方形/長方形 39">
                <a:extLst>
                  <a:ext uri="{FF2B5EF4-FFF2-40B4-BE49-F238E27FC236}">
                    <a16:creationId xmlns:a16="http://schemas.microsoft.com/office/drawing/2014/main" id="{EEEA27D9-7D21-4E4F-8F4E-9D5B845B3F4E}"/>
                  </a:ext>
                </a:extLst>
              </p:cNvPr>
              <p:cNvSpPr>
                <a:spLocks noRot="1" noChangeAspect="1" noMove="1" noResize="1" noEditPoints="1" noAdjustHandles="1" noChangeArrowheads="1" noChangeShapeType="1" noTextEdit="1"/>
              </p:cNvSpPr>
              <p:nvPr/>
            </p:nvSpPr>
            <p:spPr>
              <a:xfrm>
                <a:off x="8052770" y="884089"/>
                <a:ext cx="415497" cy="369332"/>
              </a:xfrm>
              <a:prstGeom prst="rect">
                <a:avLst/>
              </a:prstGeom>
              <a:blipFill>
                <a:blip r:embed="rId3"/>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正方形/長方形 40">
                <a:extLst>
                  <a:ext uri="{FF2B5EF4-FFF2-40B4-BE49-F238E27FC236}">
                    <a16:creationId xmlns:a16="http://schemas.microsoft.com/office/drawing/2014/main" id="{B2009AB7-D68E-4690-9E1C-FCF9F307ACDE}"/>
                  </a:ext>
                </a:extLst>
              </p:cNvPr>
              <p:cNvSpPr/>
              <p:nvPr/>
            </p:nvSpPr>
            <p:spPr>
              <a:xfrm>
                <a:off x="11759845" y="3857230"/>
                <a:ext cx="3706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rPr>
                        <m:t>𝒙</m:t>
                      </m:r>
                    </m:oMath>
                  </m:oMathPara>
                </a14:m>
                <a:endParaRPr lang="ja-JP" altLang="en-US" dirty="0">
                  <a:solidFill>
                    <a:schemeClr val="tx1"/>
                  </a:solidFill>
                  <a:ea typeface="HG丸ｺﾞｼｯｸM-PRO" panose="020F0600000000000000" pitchFamily="50" charset="-128"/>
                </a:endParaRPr>
              </a:p>
            </p:txBody>
          </p:sp>
        </mc:Choice>
        <mc:Fallback xmlns="">
          <p:sp>
            <p:nvSpPr>
              <p:cNvPr id="41" name="正方形/長方形 40">
                <a:extLst>
                  <a:ext uri="{FF2B5EF4-FFF2-40B4-BE49-F238E27FC236}">
                    <a16:creationId xmlns:a16="http://schemas.microsoft.com/office/drawing/2014/main" id="{B2009AB7-D68E-4690-9E1C-FCF9F307ACDE}"/>
                  </a:ext>
                </a:extLst>
              </p:cNvPr>
              <p:cNvSpPr>
                <a:spLocks noRot="1" noChangeAspect="1" noMove="1" noResize="1" noEditPoints="1" noAdjustHandles="1" noChangeArrowheads="1" noChangeShapeType="1" noTextEdit="1"/>
              </p:cNvSpPr>
              <p:nvPr/>
            </p:nvSpPr>
            <p:spPr>
              <a:xfrm>
                <a:off x="11759845" y="3857230"/>
                <a:ext cx="370614" cy="369332"/>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正方形/長方形 43">
                <a:extLst>
                  <a:ext uri="{FF2B5EF4-FFF2-40B4-BE49-F238E27FC236}">
                    <a16:creationId xmlns:a16="http://schemas.microsoft.com/office/drawing/2014/main" id="{2B71B804-D497-438A-8EB2-EBC6E5368B74}"/>
                  </a:ext>
                </a:extLst>
              </p:cNvPr>
              <p:cNvSpPr/>
              <p:nvPr/>
            </p:nvSpPr>
            <p:spPr>
              <a:xfrm>
                <a:off x="11281445" y="3865755"/>
                <a:ext cx="42030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1" i="1" smtClean="0">
                          <a:latin typeface="Cambria Math" panose="02040503050406030204" pitchFamily="18" charset="0"/>
                        </a:rPr>
                        <m:t>𝑿</m:t>
                      </m:r>
                    </m:oMath>
                  </m:oMathPara>
                </a14:m>
                <a:endParaRPr lang="ja-JP" altLang="en-US" sz="2000" dirty="0">
                  <a:ea typeface="HG丸ｺﾞｼｯｸM-PRO" panose="020F0600000000000000" pitchFamily="50" charset="-128"/>
                </a:endParaRPr>
              </a:p>
            </p:txBody>
          </p:sp>
        </mc:Choice>
        <mc:Fallback xmlns="">
          <p:sp>
            <p:nvSpPr>
              <p:cNvPr id="44" name="正方形/長方形 43">
                <a:extLst>
                  <a:ext uri="{FF2B5EF4-FFF2-40B4-BE49-F238E27FC236}">
                    <a16:creationId xmlns:a16="http://schemas.microsoft.com/office/drawing/2014/main" id="{2B71B804-D497-438A-8EB2-EBC6E5368B74}"/>
                  </a:ext>
                </a:extLst>
              </p:cNvPr>
              <p:cNvSpPr>
                <a:spLocks noRot="1" noChangeAspect="1" noMove="1" noResize="1" noEditPoints="1" noAdjustHandles="1" noChangeArrowheads="1" noChangeShapeType="1" noTextEdit="1"/>
              </p:cNvSpPr>
              <p:nvPr/>
            </p:nvSpPr>
            <p:spPr>
              <a:xfrm>
                <a:off x="11281445" y="3865755"/>
                <a:ext cx="420308" cy="400110"/>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正方形/長方形 45">
                <a:extLst>
                  <a:ext uri="{FF2B5EF4-FFF2-40B4-BE49-F238E27FC236}">
                    <a16:creationId xmlns:a16="http://schemas.microsoft.com/office/drawing/2014/main" id="{6D284A50-E26A-4BDD-A48C-670FA5D48EF1}"/>
                  </a:ext>
                </a:extLst>
              </p:cNvPr>
              <p:cNvSpPr/>
              <p:nvPr/>
            </p:nvSpPr>
            <p:spPr>
              <a:xfrm>
                <a:off x="8485716" y="3828425"/>
                <a:ext cx="146431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𝒗</m:t>
                          </m:r>
                        </m:e>
                        <m:sub>
                          <m:r>
                            <a:rPr lang="en-US" altLang="ja-JP" sz="2800" b="1" i="1" smtClean="0">
                              <a:solidFill>
                                <a:srgbClr val="FF0000"/>
                              </a:solidFill>
                              <a:latin typeface="Cambria Math" panose="02040503050406030204" pitchFamily="18" charset="0"/>
                            </a:rPr>
                            <m:t>𝟎</m:t>
                          </m:r>
                        </m:sub>
                      </m:sSub>
                      <m:r>
                        <a:rPr lang="en-US" altLang="ja-JP" sz="2800" b="1" i="1">
                          <a:solidFill>
                            <a:srgbClr val="FF0000"/>
                          </a:solidFill>
                          <a:latin typeface="Cambria Math" panose="02040503050406030204" pitchFamily="18" charset="0"/>
                        </a:rPr>
                        <m:t>𝒄𝒐𝒔</m:t>
                      </m:r>
                      <m:r>
                        <a:rPr lang="ja-JP" altLang="en-US" sz="2800" b="1" i="1">
                          <a:solidFill>
                            <a:srgbClr val="FF0000"/>
                          </a:solidFill>
                          <a:latin typeface="Cambria Math" panose="02040503050406030204" pitchFamily="18" charset="0"/>
                        </a:rPr>
                        <m:t>𝜷</m:t>
                      </m:r>
                    </m:oMath>
                  </m:oMathPara>
                </a14:m>
                <a:endParaRPr lang="ja-JP" altLang="en-US" sz="2800" dirty="0">
                  <a:ea typeface="HG丸ｺﾞｼｯｸM-PRO" panose="020F0600000000000000" pitchFamily="50" charset="-128"/>
                </a:endParaRPr>
              </a:p>
            </p:txBody>
          </p:sp>
        </mc:Choice>
        <mc:Fallback xmlns="">
          <p:sp>
            <p:nvSpPr>
              <p:cNvPr id="46" name="正方形/長方形 45">
                <a:extLst>
                  <a:ext uri="{FF2B5EF4-FFF2-40B4-BE49-F238E27FC236}">
                    <a16:creationId xmlns:a16="http://schemas.microsoft.com/office/drawing/2014/main" id="{6D284A50-E26A-4BDD-A48C-670FA5D48EF1}"/>
                  </a:ext>
                </a:extLst>
              </p:cNvPr>
              <p:cNvSpPr>
                <a:spLocks noRot="1" noChangeAspect="1" noMove="1" noResize="1" noEditPoints="1" noAdjustHandles="1" noChangeArrowheads="1" noChangeShapeType="1" noTextEdit="1"/>
              </p:cNvSpPr>
              <p:nvPr/>
            </p:nvSpPr>
            <p:spPr>
              <a:xfrm>
                <a:off x="8485716" y="3828425"/>
                <a:ext cx="1464312" cy="523220"/>
              </a:xfrm>
              <a:prstGeom prst="rect">
                <a:avLst/>
              </a:prstGeom>
              <a:blipFill>
                <a:blip r:embed="rId6"/>
                <a:stretch>
                  <a:fillRect/>
                </a:stretch>
              </a:blipFill>
            </p:spPr>
            <p:txBody>
              <a:bodyPr/>
              <a:lstStyle/>
              <a:p>
                <a:r>
                  <a:rPr lang="ja-JP" altLang="en-US">
                    <a:noFill/>
                  </a:rPr>
                  <a:t> </a:t>
                </a:r>
              </a:p>
            </p:txBody>
          </p:sp>
        </mc:Fallback>
      </mc:AlternateContent>
      <p:cxnSp>
        <p:nvCxnSpPr>
          <p:cNvPr id="47" name="直線矢印コネクタ 46">
            <a:extLst>
              <a:ext uri="{FF2B5EF4-FFF2-40B4-BE49-F238E27FC236}">
                <a16:creationId xmlns:a16="http://schemas.microsoft.com/office/drawing/2014/main" id="{723F8674-4653-4400-9D8F-C7EAB721B94B}"/>
              </a:ext>
            </a:extLst>
          </p:cNvPr>
          <p:cNvCxnSpPr>
            <a:cxnSpLocks/>
          </p:cNvCxnSpPr>
          <p:nvPr/>
        </p:nvCxnSpPr>
        <p:spPr>
          <a:xfrm flipV="1">
            <a:off x="8443557" y="3434080"/>
            <a:ext cx="548262" cy="380067"/>
          </a:xfrm>
          <a:prstGeom prst="straightConnector1">
            <a:avLst/>
          </a:prstGeom>
          <a:ln w="69850">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81035066-2EB7-444F-9B40-CA69F64B4055}"/>
              </a:ext>
            </a:extLst>
          </p:cNvPr>
          <p:cNvCxnSpPr>
            <a:cxnSpLocks/>
          </p:cNvCxnSpPr>
          <p:nvPr/>
        </p:nvCxnSpPr>
        <p:spPr>
          <a:xfrm>
            <a:off x="8390827" y="3879003"/>
            <a:ext cx="605341" cy="0"/>
          </a:xfrm>
          <a:prstGeom prst="straightConnector1">
            <a:avLst/>
          </a:prstGeom>
          <a:ln w="698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正方形/長方形 48">
                <a:extLst>
                  <a:ext uri="{FF2B5EF4-FFF2-40B4-BE49-F238E27FC236}">
                    <a16:creationId xmlns:a16="http://schemas.microsoft.com/office/drawing/2014/main" id="{0BD4FBE5-5E93-4D46-AAD5-69C2ED9E49A2}"/>
                  </a:ext>
                </a:extLst>
              </p:cNvPr>
              <p:cNvSpPr/>
              <p:nvPr/>
            </p:nvSpPr>
            <p:spPr>
              <a:xfrm>
                <a:off x="8614453" y="2918241"/>
                <a:ext cx="65319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𝒗</m:t>
                          </m:r>
                        </m:e>
                        <m:sub>
                          <m:r>
                            <a:rPr lang="en-US" altLang="ja-JP" sz="2800" b="1" i="1" smtClean="0">
                              <a:solidFill>
                                <a:srgbClr val="FF0000"/>
                              </a:solidFill>
                              <a:latin typeface="Cambria Math" panose="02040503050406030204" pitchFamily="18" charset="0"/>
                            </a:rPr>
                            <m:t>𝒐</m:t>
                          </m:r>
                        </m:sub>
                      </m:sSub>
                    </m:oMath>
                  </m:oMathPara>
                </a14:m>
                <a:endParaRPr lang="ja-JP" altLang="en-US" sz="1000" dirty="0">
                  <a:ea typeface="HG丸ｺﾞｼｯｸM-PRO" panose="020F0600000000000000" pitchFamily="50" charset="-128"/>
                </a:endParaRPr>
              </a:p>
            </p:txBody>
          </p:sp>
        </mc:Choice>
        <mc:Fallback xmlns="">
          <p:sp>
            <p:nvSpPr>
              <p:cNvPr id="49" name="正方形/長方形 48">
                <a:extLst>
                  <a:ext uri="{FF2B5EF4-FFF2-40B4-BE49-F238E27FC236}">
                    <a16:creationId xmlns:a16="http://schemas.microsoft.com/office/drawing/2014/main" id="{0BD4FBE5-5E93-4D46-AAD5-69C2ED9E49A2}"/>
                  </a:ext>
                </a:extLst>
              </p:cNvPr>
              <p:cNvSpPr>
                <a:spLocks noRot="1" noChangeAspect="1" noMove="1" noResize="1" noEditPoints="1" noAdjustHandles="1" noChangeArrowheads="1" noChangeShapeType="1" noTextEdit="1"/>
              </p:cNvSpPr>
              <p:nvPr/>
            </p:nvSpPr>
            <p:spPr>
              <a:xfrm>
                <a:off x="8614453" y="2918241"/>
                <a:ext cx="653191" cy="523220"/>
              </a:xfrm>
              <a:prstGeom prst="rect">
                <a:avLst/>
              </a:prstGeom>
              <a:blipFill>
                <a:blip r:embed="rId7"/>
                <a:stretch>
                  <a:fillRect/>
                </a:stretch>
              </a:blipFill>
            </p:spPr>
            <p:txBody>
              <a:bodyPr/>
              <a:lstStyle/>
              <a:p>
                <a:r>
                  <a:rPr lang="ja-JP" altLang="en-US">
                    <a:noFill/>
                  </a:rPr>
                  <a:t> </a:t>
                </a:r>
              </a:p>
            </p:txBody>
          </p:sp>
        </mc:Fallback>
      </mc:AlternateContent>
      <p:cxnSp>
        <p:nvCxnSpPr>
          <p:cNvPr id="56" name="直線コネクタ 55">
            <a:extLst>
              <a:ext uri="{FF2B5EF4-FFF2-40B4-BE49-F238E27FC236}">
                <a16:creationId xmlns:a16="http://schemas.microsoft.com/office/drawing/2014/main" id="{17BDD1D0-C563-4A77-8912-7103345D70D8}"/>
              </a:ext>
            </a:extLst>
          </p:cNvPr>
          <p:cNvCxnSpPr>
            <a:cxnSpLocks/>
          </p:cNvCxnSpPr>
          <p:nvPr/>
        </p:nvCxnSpPr>
        <p:spPr>
          <a:xfrm flipV="1">
            <a:off x="11480397" y="1496838"/>
            <a:ext cx="0" cy="2331587"/>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B8EB0833-372A-4085-BBA0-058DB9FC7695}"/>
              </a:ext>
            </a:extLst>
          </p:cNvPr>
          <p:cNvCxnSpPr>
            <a:cxnSpLocks/>
          </p:cNvCxnSpPr>
          <p:nvPr/>
        </p:nvCxnSpPr>
        <p:spPr>
          <a:xfrm>
            <a:off x="8408458" y="1481350"/>
            <a:ext cx="3083141" cy="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正方形/長方形 66">
                <a:extLst>
                  <a:ext uri="{FF2B5EF4-FFF2-40B4-BE49-F238E27FC236}">
                    <a16:creationId xmlns:a16="http://schemas.microsoft.com/office/drawing/2014/main" id="{50742D76-141C-44F6-B4D1-5612FF7BCC47}"/>
                  </a:ext>
                </a:extLst>
              </p:cNvPr>
              <p:cNvSpPr/>
              <p:nvPr/>
            </p:nvSpPr>
            <p:spPr>
              <a:xfrm>
                <a:off x="7984216" y="1304871"/>
                <a:ext cx="40588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1" i="1" smtClean="0">
                          <a:latin typeface="Cambria Math" panose="02040503050406030204" pitchFamily="18" charset="0"/>
                        </a:rPr>
                        <m:t>𝒀</m:t>
                      </m:r>
                    </m:oMath>
                  </m:oMathPara>
                </a14:m>
                <a:endParaRPr lang="ja-JP" altLang="en-US" sz="2000" dirty="0">
                  <a:ea typeface="HG丸ｺﾞｼｯｸM-PRO" panose="020F0600000000000000" pitchFamily="50" charset="-128"/>
                </a:endParaRPr>
              </a:p>
            </p:txBody>
          </p:sp>
        </mc:Choice>
        <mc:Fallback xmlns="">
          <p:sp>
            <p:nvSpPr>
              <p:cNvPr id="67" name="正方形/長方形 66">
                <a:extLst>
                  <a:ext uri="{FF2B5EF4-FFF2-40B4-BE49-F238E27FC236}">
                    <a16:creationId xmlns:a16="http://schemas.microsoft.com/office/drawing/2014/main" id="{50742D76-141C-44F6-B4D1-5612FF7BCC47}"/>
                  </a:ext>
                </a:extLst>
              </p:cNvPr>
              <p:cNvSpPr>
                <a:spLocks noRot="1" noChangeAspect="1" noMove="1" noResize="1" noEditPoints="1" noAdjustHandles="1" noChangeArrowheads="1" noChangeShapeType="1" noTextEdit="1"/>
              </p:cNvSpPr>
              <p:nvPr/>
            </p:nvSpPr>
            <p:spPr>
              <a:xfrm>
                <a:off x="7984216" y="1304871"/>
                <a:ext cx="405880" cy="400110"/>
              </a:xfrm>
              <a:prstGeom prst="rect">
                <a:avLst/>
              </a:prstGeom>
              <a:blipFill>
                <a:blip r:embed="rId8"/>
                <a:stretch>
                  <a:fillRect/>
                </a:stretch>
              </a:blipFill>
            </p:spPr>
            <p:txBody>
              <a:bodyPr/>
              <a:lstStyle/>
              <a:p>
                <a:r>
                  <a:rPr lang="ja-JP" altLang="en-US">
                    <a:noFill/>
                  </a:rPr>
                  <a:t> </a:t>
                </a:r>
              </a:p>
            </p:txBody>
          </p:sp>
        </mc:Fallback>
      </mc:AlternateContent>
      <p:sp>
        <p:nvSpPr>
          <p:cNvPr id="85" name="円弧 84">
            <a:extLst>
              <a:ext uri="{FF2B5EF4-FFF2-40B4-BE49-F238E27FC236}">
                <a16:creationId xmlns:a16="http://schemas.microsoft.com/office/drawing/2014/main" id="{3C749B13-52F4-447F-90F7-556BCDFA81C5}"/>
              </a:ext>
            </a:extLst>
          </p:cNvPr>
          <p:cNvSpPr/>
          <p:nvPr/>
        </p:nvSpPr>
        <p:spPr>
          <a:xfrm rot="21228798">
            <a:off x="8362097" y="3634373"/>
            <a:ext cx="387820" cy="556585"/>
          </a:xfrm>
          <a:prstGeom prst="arc">
            <a:avLst>
              <a:gd name="adj1" fmla="val 177550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86" name="正方形/長方形 85">
                <a:extLst>
                  <a:ext uri="{FF2B5EF4-FFF2-40B4-BE49-F238E27FC236}">
                    <a16:creationId xmlns:a16="http://schemas.microsoft.com/office/drawing/2014/main" id="{FA0371E0-3A1A-4BA0-A69A-CC923101C452}"/>
                  </a:ext>
                </a:extLst>
              </p:cNvPr>
              <p:cNvSpPr/>
              <p:nvPr/>
            </p:nvSpPr>
            <p:spPr>
              <a:xfrm>
                <a:off x="9485559" y="3281470"/>
                <a:ext cx="51007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2800" b="1" i="1">
                          <a:solidFill>
                            <a:srgbClr val="FF0000"/>
                          </a:solidFill>
                          <a:latin typeface="Cambria Math" panose="02040503050406030204" pitchFamily="18" charset="0"/>
                        </a:rPr>
                        <m:t>𝜷</m:t>
                      </m:r>
                    </m:oMath>
                  </m:oMathPara>
                </a14:m>
                <a:endParaRPr lang="ja-JP" altLang="en-US" sz="2800" dirty="0">
                  <a:ea typeface="HG丸ｺﾞｼｯｸM-PRO" panose="020F0600000000000000" pitchFamily="50" charset="-128"/>
                </a:endParaRPr>
              </a:p>
            </p:txBody>
          </p:sp>
        </mc:Choice>
        <mc:Fallback xmlns="">
          <p:sp>
            <p:nvSpPr>
              <p:cNvPr id="86" name="正方形/長方形 85">
                <a:extLst>
                  <a:ext uri="{FF2B5EF4-FFF2-40B4-BE49-F238E27FC236}">
                    <a16:creationId xmlns:a16="http://schemas.microsoft.com/office/drawing/2014/main" id="{FA0371E0-3A1A-4BA0-A69A-CC923101C452}"/>
                  </a:ext>
                </a:extLst>
              </p:cNvPr>
              <p:cNvSpPr>
                <a:spLocks noRot="1" noChangeAspect="1" noMove="1" noResize="1" noEditPoints="1" noAdjustHandles="1" noChangeArrowheads="1" noChangeShapeType="1" noTextEdit="1"/>
              </p:cNvSpPr>
              <p:nvPr/>
            </p:nvSpPr>
            <p:spPr>
              <a:xfrm>
                <a:off x="9485559" y="3281470"/>
                <a:ext cx="510075" cy="523220"/>
              </a:xfrm>
              <a:prstGeom prst="rect">
                <a:avLst/>
              </a:prstGeom>
              <a:blipFill>
                <a:blip r:embed="rId9"/>
                <a:stretch>
                  <a:fillRect/>
                </a:stretch>
              </a:blipFill>
            </p:spPr>
            <p:txBody>
              <a:bodyPr/>
              <a:lstStyle/>
              <a:p>
                <a:r>
                  <a:rPr lang="ja-JP" altLang="en-US">
                    <a:noFill/>
                  </a:rPr>
                  <a:t> </a:t>
                </a:r>
              </a:p>
            </p:txBody>
          </p:sp>
        </mc:Fallback>
      </mc:AlternateContent>
      <p:cxnSp>
        <p:nvCxnSpPr>
          <p:cNvPr id="87" name="直線コネクタ 86">
            <a:extLst>
              <a:ext uri="{FF2B5EF4-FFF2-40B4-BE49-F238E27FC236}">
                <a16:creationId xmlns:a16="http://schemas.microsoft.com/office/drawing/2014/main" id="{B219D721-7317-423D-ADDC-85A95ECEA117}"/>
              </a:ext>
            </a:extLst>
          </p:cNvPr>
          <p:cNvCxnSpPr>
            <a:cxnSpLocks/>
          </p:cNvCxnSpPr>
          <p:nvPr/>
        </p:nvCxnSpPr>
        <p:spPr>
          <a:xfrm flipV="1">
            <a:off x="8991819" y="3416162"/>
            <a:ext cx="0" cy="441068"/>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8CFC8304-8B28-44F2-B3F5-EE1325AC510A}"/>
              </a:ext>
            </a:extLst>
          </p:cNvPr>
          <p:cNvCxnSpPr>
            <a:cxnSpLocks/>
          </p:cNvCxnSpPr>
          <p:nvPr/>
        </p:nvCxnSpPr>
        <p:spPr>
          <a:xfrm>
            <a:off x="8435014" y="3412460"/>
            <a:ext cx="594248" cy="6417"/>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90" name="正方形/長方形 89">
            <a:extLst>
              <a:ext uri="{FF2B5EF4-FFF2-40B4-BE49-F238E27FC236}">
                <a16:creationId xmlns:a16="http://schemas.microsoft.com/office/drawing/2014/main" id="{CD760081-5234-4EAF-BED0-226E8C645359}"/>
              </a:ext>
            </a:extLst>
          </p:cNvPr>
          <p:cNvSpPr/>
          <p:nvPr/>
        </p:nvSpPr>
        <p:spPr>
          <a:xfrm>
            <a:off x="7582730" y="3875636"/>
            <a:ext cx="877163"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物体Ａ</a:t>
            </a:r>
            <a:endParaRPr lang="ja-JP" altLang="en-US" dirty="0"/>
          </a:p>
        </p:txBody>
      </p:sp>
      <p:sp>
        <p:nvSpPr>
          <p:cNvPr id="91" name="楕円 90">
            <a:extLst>
              <a:ext uri="{FF2B5EF4-FFF2-40B4-BE49-F238E27FC236}">
                <a16:creationId xmlns:a16="http://schemas.microsoft.com/office/drawing/2014/main" id="{779EDEF7-0457-4A1F-98B7-B49A45FB4BCC}"/>
              </a:ext>
            </a:extLst>
          </p:cNvPr>
          <p:cNvSpPr/>
          <p:nvPr/>
        </p:nvSpPr>
        <p:spPr>
          <a:xfrm>
            <a:off x="11420366" y="1394359"/>
            <a:ext cx="120062" cy="120062"/>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a:extLst>
              <a:ext uri="{FF2B5EF4-FFF2-40B4-BE49-F238E27FC236}">
                <a16:creationId xmlns:a16="http://schemas.microsoft.com/office/drawing/2014/main" id="{821C46C7-7A92-45B6-962D-C96A88D9CF17}"/>
              </a:ext>
            </a:extLst>
          </p:cNvPr>
          <p:cNvSpPr/>
          <p:nvPr/>
        </p:nvSpPr>
        <p:spPr>
          <a:xfrm>
            <a:off x="11480397" y="1413576"/>
            <a:ext cx="877163"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物体Ｂ</a:t>
            </a:r>
            <a:endParaRPr lang="ja-JP" altLang="en-US" dirty="0"/>
          </a:p>
        </p:txBody>
      </p:sp>
      <p:cxnSp>
        <p:nvCxnSpPr>
          <p:cNvPr id="93" name="直線矢印コネクタ 92">
            <a:extLst>
              <a:ext uri="{FF2B5EF4-FFF2-40B4-BE49-F238E27FC236}">
                <a16:creationId xmlns:a16="http://schemas.microsoft.com/office/drawing/2014/main" id="{5FA2DC8D-7051-4DB3-9FB4-006D56AA5C43}"/>
              </a:ext>
            </a:extLst>
          </p:cNvPr>
          <p:cNvCxnSpPr>
            <a:cxnSpLocks/>
          </p:cNvCxnSpPr>
          <p:nvPr/>
        </p:nvCxnSpPr>
        <p:spPr>
          <a:xfrm flipV="1">
            <a:off x="8393378" y="3416188"/>
            <a:ext cx="0" cy="388502"/>
          </a:xfrm>
          <a:prstGeom prst="straightConnector1">
            <a:avLst/>
          </a:prstGeom>
          <a:ln w="698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94" name="楕円 93">
            <a:extLst>
              <a:ext uri="{FF2B5EF4-FFF2-40B4-BE49-F238E27FC236}">
                <a16:creationId xmlns:a16="http://schemas.microsoft.com/office/drawing/2014/main" id="{57F8EFEC-4738-4115-9219-B1FAF2C06840}"/>
              </a:ext>
            </a:extLst>
          </p:cNvPr>
          <p:cNvSpPr/>
          <p:nvPr/>
        </p:nvSpPr>
        <p:spPr>
          <a:xfrm>
            <a:off x="8333290" y="3784476"/>
            <a:ext cx="120062" cy="120062"/>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5" name="正方形/長方形 94">
                <a:extLst>
                  <a:ext uri="{FF2B5EF4-FFF2-40B4-BE49-F238E27FC236}">
                    <a16:creationId xmlns:a16="http://schemas.microsoft.com/office/drawing/2014/main" id="{A5F824DD-0E99-4BE6-928F-B42F41F9E8AB}"/>
                  </a:ext>
                </a:extLst>
              </p:cNvPr>
              <p:cNvSpPr/>
              <p:nvPr/>
            </p:nvSpPr>
            <p:spPr>
              <a:xfrm>
                <a:off x="6930730" y="3126269"/>
                <a:ext cx="144187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𝒗</m:t>
                          </m:r>
                        </m:e>
                        <m:sub>
                          <m:r>
                            <a:rPr lang="en-US" altLang="ja-JP" sz="2800" b="1" i="1" smtClean="0">
                              <a:solidFill>
                                <a:srgbClr val="FF0000"/>
                              </a:solidFill>
                              <a:latin typeface="Cambria Math" panose="02040503050406030204" pitchFamily="18" charset="0"/>
                            </a:rPr>
                            <m:t>𝟎</m:t>
                          </m:r>
                        </m:sub>
                      </m:sSub>
                      <m:r>
                        <a:rPr lang="en-US" altLang="ja-JP" sz="2800" b="1" i="1" smtClean="0">
                          <a:solidFill>
                            <a:srgbClr val="FF0000"/>
                          </a:solidFill>
                          <a:latin typeface="Cambria Math" panose="02040503050406030204" pitchFamily="18" charset="0"/>
                        </a:rPr>
                        <m:t>𝒔𝒊𝒏</m:t>
                      </m:r>
                      <m:r>
                        <a:rPr lang="ja-JP" altLang="en-US" sz="2800" b="1" i="1">
                          <a:solidFill>
                            <a:srgbClr val="FF0000"/>
                          </a:solidFill>
                          <a:latin typeface="Cambria Math" panose="02040503050406030204" pitchFamily="18" charset="0"/>
                        </a:rPr>
                        <m:t>𝜷</m:t>
                      </m:r>
                    </m:oMath>
                  </m:oMathPara>
                </a14:m>
                <a:endParaRPr lang="ja-JP" altLang="en-US" sz="2800" dirty="0">
                  <a:ea typeface="HG丸ｺﾞｼｯｸM-PRO" panose="020F0600000000000000" pitchFamily="50" charset="-128"/>
                </a:endParaRPr>
              </a:p>
            </p:txBody>
          </p:sp>
        </mc:Choice>
        <mc:Fallback xmlns="">
          <p:sp>
            <p:nvSpPr>
              <p:cNvPr id="95" name="正方形/長方形 94">
                <a:extLst>
                  <a:ext uri="{FF2B5EF4-FFF2-40B4-BE49-F238E27FC236}">
                    <a16:creationId xmlns:a16="http://schemas.microsoft.com/office/drawing/2014/main" id="{A5F824DD-0E99-4BE6-928F-B42F41F9E8AB}"/>
                  </a:ext>
                </a:extLst>
              </p:cNvPr>
              <p:cNvSpPr>
                <a:spLocks noRot="1" noChangeAspect="1" noMove="1" noResize="1" noEditPoints="1" noAdjustHandles="1" noChangeArrowheads="1" noChangeShapeType="1" noTextEdit="1"/>
              </p:cNvSpPr>
              <p:nvPr/>
            </p:nvSpPr>
            <p:spPr>
              <a:xfrm>
                <a:off x="6930730" y="3126269"/>
                <a:ext cx="1441870" cy="523220"/>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6" name="正方形/長方形 95">
                <a:extLst>
                  <a:ext uri="{FF2B5EF4-FFF2-40B4-BE49-F238E27FC236}">
                    <a16:creationId xmlns:a16="http://schemas.microsoft.com/office/drawing/2014/main" id="{AF265777-B024-4C90-81F5-C3C19A10E302}"/>
                  </a:ext>
                </a:extLst>
              </p:cNvPr>
              <p:cNvSpPr/>
              <p:nvPr/>
            </p:nvSpPr>
            <p:spPr>
              <a:xfrm>
                <a:off x="303833" y="2368537"/>
                <a:ext cx="7214732"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𝒗</m:t>
                          </m:r>
                        </m:e>
                        <m:sub>
                          <m:r>
                            <a:rPr lang="en-US" altLang="ja-JP" sz="2800" b="1" i="1" smtClean="0">
                              <a:solidFill>
                                <a:srgbClr val="FF0000"/>
                              </a:solidFill>
                              <a:latin typeface="Cambria Math" panose="02040503050406030204" pitchFamily="18" charset="0"/>
                            </a:rPr>
                            <m:t>𝟎</m:t>
                          </m:r>
                        </m:sub>
                      </m:sSub>
                      <m:r>
                        <a:rPr lang="en-US" altLang="ja-JP" sz="2800" b="1" i="1" smtClean="0">
                          <a:solidFill>
                            <a:srgbClr val="FF0000"/>
                          </a:solidFill>
                          <a:latin typeface="Cambria Math" panose="02040503050406030204" pitchFamily="18" charset="0"/>
                        </a:rPr>
                        <m:t>𝒔𝒊𝒏</m:t>
                      </m:r>
                      <m:r>
                        <a:rPr lang="ja-JP" altLang="en-US" sz="2800" b="1" i="1" smtClean="0">
                          <a:solidFill>
                            <a:srgbClr val="FF0000"/>
                          </a:solidFill>
                          <a:latin typeface="Cambria Math" panose="02040503050406030204" pitchFamily="18" charset="0"/>
                        </a:rPr>
                        <m:t>𝜷</m:t>
                      </m:r>
                      <m:r>
                        <a:rPr lang="ja-JP" altLang="en-US"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𝒕</m:t>
                      </m:r>
                      <m:r>
                        <a:rPr lang="en-US" altLang="ja-JP" sz="2800" b="1" i="1" smtClean="0">
                          <a:solidFill>
                            <a:srgbClr val="FF0000"/>
                          </a:solidFill>
                          <a:latin typeface="Cambria Math" panose="02040503050406030204" pitchFamily="18" charset="0"/>
                        </a:rPr>
                        <m:t>−</m:t>
                      </m:r>
                      <m:f>
                        <m:fPr>
                          <m:ctrlPr>
                            <a:rPr lang="en-US" altLang="ja-JP" sz="2800" b="1" i="1" smtClean="0">
                              <a:solidFill>
                                <a:srgbClr val="FF0000"/>
                              </a:solidFill>
                              <a:latin typeface="Cambria Math" panose="02040503050406030204" pitchFamily="18" charset="0"/>
                            </a:rPr>
                          </m:ctrlPr>
                        </m:fPr>
                        <m:num>
                          <m:r>
                            <a:rPr lang="en-US" altLang="ja-JP" sz="2800" b="1" i="1" smtClean="0">
                              <a:solidFill>
                                <a:srgbClr val="FF0000"/>
                              </a:solidFill>
                              <a:latin typeface="Cambria Math" panose="02040503050406030204" pitchFamily="18" charset="0"/>
                            </a:rPr>
                            <m:t>𝟏</m:t>
                          </m:r>
                        </m:num>
                        <m:den>
                          <m:r>
                            <a:rPr lang="en-US" altLang="ja-JP" sz="2800" b="1" i="1" smtClean="0">
                              <a:solidFill>
                                <a:srgbClr val="FF0000"/>
                              </a:solidFill>
                              <a:latin typeface="Cambria Math" panose="02040503050406030204" pitchFamily="18" charset="0"/>
                            </a:rPr>
                            <m:t>𝟐</m:t>
                          </m:r>
                        </m:den>
                      </m:f>
                      <m:r>
                        <a:rPr lang="en-US" altLang="ja-JP" sz="2800" b="1" i="1" smtClean="0">
                          <a:solidFill>
                            <a:srgbClr val="FF0000"/>
                          </a:solidFill>
                          <a:latin typeface="Cambria Math" panose="02040503050406030204" pitchFamily="18" charset="0"/>
                        </a:rPr>
                        <m:t>𝒈𝒔𝒊𝒏</m:t>
                      </m:r>
                      <m:r>
                        <a:rPr lang="ja-JP" altLang="en-US" sz="2800" b="1" i="1" smtClean="0">
                          <a:solidFill>
                            <a:srgbClr val="FF0000"/>
                          </a:solidFill>
                          <a:latin typeface="Cambria Math" panose="02040503050406030204" pitchFamily="18" charset="0"/>
                        </a:rPr>
                        <m:t>𝜶</m:t>
                      </m:r>
                      <m:r>
                        <a:rPr lang="ja-JP" altLang="en-US" sz="2800" b="1" i="1" smtClean="0">
                          <a:solidFill>
                            <a:srgbClr val="FF0000"/>
                          </a:solidFill>
                          <a:latin typeface="Cambria Math" panose="02040503050406030204" pitchFamily="18" charset="0"/>
                        </a:rPr>
                        <m:t>∙</m:t>
                      </m:r>
                      <m:sSup>
                        <m:sSupPr>
                          <m:ctrlPr>
                            <a:rPr lang="en-US" altLang="ja-JP" sz="2800" b="1" i="1" smtClean="0">
                              <a:solidFill>
                                <a:srgbClr val="FF0000"/>
                              </a:solidFill>
                              <a:latin typeface="Cambria Math" panose="02040503050406030204" pitchFamily="18" charset="0"/>
                            </a:rPr>
                          </m:ctrlPr>
                        </m:sSupPr>
                        <m:e>
                          <m:r>
                            <a:rPr lang="en-US" altLang="ja-JP" sz="2800" b="1" i="1" smtClean="0">
                              <a:solidFill>
                                <a:srgbClr val="FF0000"/>
                              </a:solidFill>
                              <a:latin typeface="Cambria Math" panose="02040503050406030204" pitchFamily="18" charset="0"/>
                            </a:rPr>
                            <m:t>𝒕</m:t>
                          </m:r>
                        </m:e>
                        <m:sup>
                          <m:r>
                            <a:rPr lang="en-US" altLang="ja-JP" sz="2800" b="1" i="1" smtClean="0">
                              <a:solidFill>
                                <a:srgbClr val="FF0000"/>
                              </a:solidFill>
                              <a:latin typeface="Cambria Math" panose="02040503050406030204" pitchFamily="18" charset="0"/>
                            </a:rPr>
                            <m:t>𝟐</m:t>
                          </m:r>
                        </m:sup>
                      </m:sSup>
                      <m:r>
                        <a:rPr lang="en-US" altLang="ja-JP" sz="2800" b="1" i="1">
                          <a:solidFill>
                            <a:srgbClr val="FF0000"/>
                          </a:solidFill>
                          <a:latin typeface="Cambria Math" panose="02040503050406030204" pitchFamily="18" charset="0"/>
                        </a:rPr>
                        <m:t>=</m:t>
                      </m:r>
                      <m:r>
                        <a:rPr lang="en-US" altLang="ja-JP" sz="2800" b="1" i="1">
                          <a:solidFill>
                            <a:srgbClr val="FF0000"/>
                          </a:solidFill>
                          <a:latin typeface="Cambria Math" panose="02040503050406030204" pitchFamily="18" charset="0"/>
                        </a:rPr>
                        <m:t>𝒀</m:t>
                      </m:r>
                      <m:r>
                        <a:rPr lang="en-US" altLang="ja-JP" sz="2800" b="1" i="1">
                          <a:solidFill>
                            <a:srgbClr val="FF0000"/>
                          </a:solidFill>
                          <a:latin typeface="Cambria Math" panose="02040503050406030204" pitchFamily="18" charset="0"/>
                        </a:rPr>
                        <m:t>−</m:t>
                      </m:r>
                      <m:f>
                        <m:fPr>
                          <m:ctrlPr>
                            <a:rPr lang="en-US" altLang="ja-JP" sz="2800" b="1" i="1">
                              <a:solidFill>
                                <a:srgbClr val="FF0000"/>
                              </a:solidFill>
                              <a:latin typeface="Cambria Math" panose="02040503050406030204" pitchFamily="18" charset="0"/>
                            </a:rPr>
                          </m:ctrlPr>
                        </m:fPr>
                        <m:num>
                          <m:r>
                            <a:rPr lang="en-US" altLang="ja-JP" sz="2800" b="1" i="1">
                              <a:solidFill>
                                <a:srgbClr val="FF0000"/>
                              </a:solidFill>
                              <a:latin typeface="Cambria Math" panose="02040503050406030204" pitchFamily="18" charset="0"/>
                            </a:rPr>
                            <m:t>𝟏</m:t>
                          </m:r>
                        </m:num>
                        <m:den>
                          <m:r>
                            <a:rPr lang="en-US" altLang="ja-JP" sz="2800" b="1" i="1">
                              <a:solidFill>
                                <a:srgbClr val="FF0000"/>
                              </a:solidFill>
                              <a:latin typeface="Cambria Math" panose="02040503050406030204" pitchFamily="18" charset="0"/>
                            </a:rPr>
                            <m:t>𝟐</m:t>
                          </m:r>
                        </m:den>
                      </m:f>
                      <m:r>
                        <a:rPr lang="en-US" altLang="ja-JP" sz="2800" b="1" i="1">
                          <a:solidFill>
                            <a:srgbClr val="FF0000"/>
                          </a:solidFill>
                          <a:latin typeface="Cambria Math" panose="02040503050406030204" pitchFamily="18" charset="0"/>
                        </a:rPr>
                        <m:t>𝒈𝒔𝒊𝒏</m:t>
                      </m:r>
                      <m:r>
                        <a:rPr lang="ja-JP" altLang="en-US" sz="2800" b="1" i="1">
                          <a:solidFill>
                            <a:srgbClr val="FF0000"/>
                          </a:solidFill>
                          <a:latin typeface="Cambria Math" panose="02040503050406030204" pitchFamily="18" charset="0"/>
                        </a:rPr>
                        <m:t>𝜶</m:t>
                      </m:r>
                      <m:r>
                        <a:rPr lang="ja-JP" altLang="en-US" sz="2800" b="1" i="1">
                          <a:solidFill>
                            <a:srgbClr val="FF0000"/>
                          </a:solidFill>
                          <a:latin typeface="Cambria Math" panose="02040503050406030204" pitchFamily="18" charset="0"/>
                        </a:rPr>
                        <m:t>∙</m:t>
                      </m:r>
                      <m:sSup>
                        <m:sSupPr>
                          <m:ctrlPr>
                            <a:rPr lang="en-US" altLang="ja-JP" sz="2800" b="1" i="1">
                              <a:solidFill>
                                <a:srgbClr val="FF0000"/>
                              </a:solidFill>
                              <a:latin typeface="Cambria Math" panose="02040503050406030204" pitchFamily="18" charset="0"/>
                            </a:rPr>
                          </m:ctrlPr>
                        </m:sSupPr>
                        <m:e>
                          <m:r>
                            <a:rPr lang="en-US" altLang="ja-JP" sz="2800" b="1" i="1">
                              <a:solidFill>
                                <a:srgbClr val="FF0000"/>
                              </a:solidFill>
                              <a:latin typeface="Cambria Math" panose="02040503050406030204" pitchFamily="18" charset="0"/>
                            </a:rPr>
                            <m:t>𝒕</m:t>
                          </m:r>
                        </m:e>
                        <m:sup>
                          <m:r>
                            <a:rPr lang="en-US" altLang="ja-JP" sz="2800" b="1" i="1">
                              <a:solidFill>
                                <a:srgbClr val="FF0000"/>
                              </a:solidFill>
                              <a:latin typeface="Cambria Math" panose="02040503050406030204" pitchFamily="18" charset="0"/>
                            </a:rPr>
                            <m:t>𝟐</m:t>
                          </m:r>
                        </m:sup>
                      </m:sSup>
                    </m:oMath>
                  </m:oMathPara>
                </a14:m>
                <a:endParaRPr lang="en-US" altLang="ja-JP" sz="28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96" name="正方形/長方形 95">
                <a:extLst>
                  <a:ext uri="{FF2B5EF4-FFF2-40B4-BE49-F238E27FC236}">
                    <a16:creationId xmlns:a16="http://schemas.microsoft.com/office/drawing/2014/main" id="{AF265777-B024-4C90-81F5-C3C19A10E302}"/>
                  </a:ext>
                </a:extLst>
              </p:cNvPr>
              <p:cNvSpPr>
                <a:spLocks noRot="1" noChangeAspect="1" noMove="1" noResize="1" noEditPoints="1" noAdjustHandles="1" noChangeArrowheads="1" noChangeShapeType="1" noTextEdit="1"/>
              </p:cNvSpPr>
              <p:nvPr/>
            </p:nvSpPr>
            <p:spPr>
              <a:xfrm>
                <a:off x="303833" y="2368537"/>
                <a:ext cx="7214732" cy="898964"/>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7" name="正方形/長方形 96">
                <a:extLst>
                  <a:ext uri="{FF2B5EF4-FFF2-40B4-BE49-F238E27FC236}">
                    <a16:creationId xmlns:a16="http://schemas.microsoft.com/office/drawing/2014/main" id="{32510875-8FF3-4FA0-A2AF-D643A468D4D4}"/>
                  </a:ext>
                </a:extLst>
              </p:cNvPr>
              <p:cNvSpPr/>
              <p:nvPr/>
            </p:nvSpPr>
            <p:spPr>
              <a:xfrm>
                <a:off x="774115" y="4706253"/>
                <a:ext cx="228293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𝑿</m:t>
                      </m:r>
                      <m:r>
                        <a:rPr lang="en-US" altLang="ja-JP" sz="2400" b="1" i="1" smtClean="0">
                          <a:solidFill>
                            <a:srgbClr val="FF0000"/>
                          </a:solidFill>
                          <a:latin typeface="Cambria Math" panose="02040503050406030204" pitchFamily="18" charset="0"/>
                        </a:rPr>
                        <m:t>=</m:t>
                      </m:r>
                      <m:sSub>
                        <m:sSubPr>
                          <m:ctrlPr>
                            <a:rPr lang="en-US" altLang="ja-JP" sz="2400" b="1" i="1" smtClean="0">
                              <a:solidFill>
                                <a:srgbClr val="FF0000"/>
                              </a:solidFill>
                              <a:latin typeface="Cambria Math" panose="02040503050406030204" pitchFamily="18" charset="0"/>
                            </a:rPr>
                          </m:ctrlPr>
                        </m:sSubPr>
                        <m:e>
                          <m:r>
                            <a:rPr lang="en-US" altLang="ja-JP" sz="2400" b="1" i="1">
                              <a:solidFill>
                                <a:srgbClr val="FF0000"/>
                              </a:solidFill>
                              <a:latin typeface="Cambria Math" panose="02040503050406030204" pitchFamily="18" charset="0"/>
                            </a:rPr>
                            <m:t>𝒗</m:t>
                          </m:r>
                        </m:e>
                        <m:sub>
                          <m:r>
                            <a:rPr lang="en-US" altLang="ja-JP" sz="2400" b="1" i="1" smtClean="0">
                              <a:solidFill>
                                <a:srgbClr val="FF0000"/>
                              </a:solidFill>
                              <a:latin typeface="Cambria Math" panose="02040503050406030204" pitchFamily="18" charset="0"/>
                            </a:rPr>
                            <m:t>𝟎</m:t>
                          </m:r>
                        </m:sub>
                      </m:sSub>
                      <m:r>
                        <a:rPr lang="en-US" altLang="ja-JP" sz="2400" b="1" i="1" smtClean="0">
                          <a:solidFill>
                            <a:srgbClr val="FF0000"/>
                          </a:solidFill>
                          <a:latin typeface="Cambria Math" panose="02040503050406030204" pitchFamily="18" charset="0"/>
                        </a:rPr>
                        <m:t>𝒄𝒐𝒔</m:t>
                      </m:r>
                      <m:r>
                        <a:rPr lang="ja-JP" altLang="en-US" sz="2400" b="1" i="1" smtClean="0">
                          <a:solidFill>
                            <a:srgbClr val="FF0000"/>
                          </a:solidFill>
                          <a:latin typeface="Cambria Math" panose="02040503050406030204" pitchFamily="18" charset="0"/>
                        </a:rPr>
                        <m:t>𝜷</m:t>
                      </m:r>
                      <m:r>
                        <a:rPr lang="ja-JP" altLang="en-US" sz="2400" b="1" i="1" smtClean="0">
                          <a:solidFill>
                            <a:srgbClr val="FF0000"/>
                          </a:solidFill>
                          <a:latin typeface="Cambria Math" panose="02040503050406030204" pitchFamily="18" charset="0"/>
                        </a:rPr>
                        <m:t>∙</m:t>
                      </m:r>
                      <m:r>
                        <a:rPr lang="en-US" altLang="ja-JP" sz="2400" b="1" i="1" smtClean="0">
                          <a:solidFill>
                            <a:srgbClr val="FF0000"/>
                          </a:solidFill>
                          <a:latin typeface="Cambria Math" panose="02040503050406030204" pitchFamily="18" charset="0"/>
                        </a:rPr>
                        <m:t>𝒕</m:t>
                      </m:r>
                    </m:oMath>
                  </m:oMathPara>
                </a14:m>
                <a:endParaRPr lang="en-US" altLang="ja-JP"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97" name="正方形/長方形 96">
                <a:extLst>
                  <a:ext uri="{FF2B5EF4-FFF2-40B4-BE49-F238E27FC236}">
                    <a16:creationId xmlns:a16="http://schemas.microsoft.com/office/drawing/2014/main" id="{32510875-8FF3-4FA0-A2AF-D643A468D4D4}"/>
                  </a:ext>
                </a:extLst>
              </p:cNvPr>
              <p:cNvSpPr>
                <a:spLocks noRot="1" noChangeAspect="1" noMove="1" noResize="1" noEditPoints="1" noAdjustHandles="1" noChangeArrowheads="1" noChangeShapeType="1" noTextEdit="1"/>
              </p:cNvSpPr>
              <p:nvPr/>
            </p:nvSpPr>
            <p:spPr>
              <a:xfrm>
                <a:off x="774115" y="4706253"/>
                <a:ext cx="2282933" cy="461665"/>
              </a:xfrm>
              <a:prstGeom prst="rect">
                <a:avLst/>
              </a:prstGeom>
              <a:blipFill>
                <a:blip r:embed="rId12"/>
                <a:stretch>
                  <a:fillRect b="-19737"/>
                </a:stretch>
              </a:blipFill>
            </p:spPr>
            <p:txBody>
              <a:bodyPr/>
              <a:lstStyle/>
              <a:p>
                <a:r>
                  <a:rPr lang="ja-JP" altLang="en-US">
                    <a:noFill/>
                  </a:rPr>
                  <a:t> </a:t>
                </a:r>
              </a:p>
            </p:txBody>
          </p:sp>
        </mc:Fallback>
      </mc:AlternateContent>
      <p:cxnSp>
        <p:nvCxnSpPr>
          <p:cNvPr id="98" name="直線矢印コネクタ 97">
            <a:extLst>
              <a:ext uri="{FF2B5EF4-FFF2-40B4-BE49-F238E27FC236}">
                <a16:creationId xmlns:a16="http://schemas.microsoft.com/office/drawing/2014/main" id="{25E3B5FE-0C09-4815-94CC-C503196F7EB8}"/>
              </a:ext>
            </a:extLst>
          </p:cNvPr>
          <p:cNvCxnSpPr>
            <a:cxnSpLocks/>
            <a:stCxn id="91" idx="3"/>
          </p:cNvCxnSpPr>
          <p:nvPr/>
        </p:nvCxnSpPr>
        <p:spPr>
          <a:xfrm flipH="1">
            <a:off x="8429929" y="1496838"/>
            <a:ext cx="3008020" cy="2360392"/>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コンテンツ プレースホルダー 2">
                <a:extLst>
                  <a:ext uri="{FF2B5EF4-FFF2-40B4-BE49-F238E27FC236}">
                    <a16:creationId xmlns:a16="http://schemas.microsoft.com/office/drawing/2014/main" id="{571E5FB4-37A7-42E5-AF46-907832D87263}"/>
                  </a:ext>
                </a:extLst>
              </p:cNvPr>
              <p:cNvSpPr txBox="1">
                <a:spLocks/>
              </p:cNvSpPr>
              <p:nvPr/>
            </p:nvSpPr>
            <p:spPr>
              <a:xfrm>
                <a:off x="486564" y="1719293"/>
                <a:ext cx="5753364" cy="8417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a:t>衝突する時刻を</a:t>
                </a:r>
                <a14:m>
                  <m:oMath xmlns:m="http://schemas.openxmlformats.org/officeDocument/2006/math">
                    <m:r>
                      <a:rPr lang="en-US" altLang="ja-JP" sz="1800" b="0" i="1" smtClean="0">
                        <a:solidFill>
                          <a:srgbClr val="FF0000"/>
                        </a:solidFill>
                        <a:latin typeface="Cambria Math" panose="02040503050406030204" pitchFamily="18" charset="0"/>
                      </a:rPr>
                      <m:t>𝑡</m:t>
                    </m:r>
                  </m:oMath>
                </a14:m>
                <a:r>
                  <a:rPr lang="ja-JP" altLang="en-US" sz="1800" dirty="0"/>
                  <a:t>とする。</a:t>
                </a:r>
                <a:endParaRPr lang="en-US" altLang="ja-JP" sz="1800" dirty="0"/>
              </a:p>
              <a:p>
                <a:pPr marL="0" indent="0">
                  <a:buNone/>
                </a:pPr>
                <a:r>
                  <a:rPr lang="ja-JP" altLang="en-US" sz="1800" dirty="0"/>
                  <a:t>２物体の</a:t>
                </a:r>
                <a14:m>
                  <m:oMath xmlns:m="http://schemas.openxmlformats.org/officeDocument/2006/math">
                    <m:r>
                      <a:rPr lang="en-US" altLang="ja-JP" sz="1800" b="0" i="1">
                        <a:solidFill>
                          <a:srgbClr val="FF0000"/>
                        </a:solidFill>
                        <a:latin typeface="Cambria Math" panose="02040503050406030204" pitchFamily="18" charset="0"/>
                      </a:rPr>
                      <m:t>𝑦</m:t>
                    </m:r>
                  </m:oMath>
                </a14:m>
                <a:r>
                  <a:rPr lang="ja-JP" altLang="en-US" sz="1800" dirty="0"/>
                  <a:t>座標が等しくなるので（２）より</a:t>
                </a:r>
              </a:p>
            </p:txBody>
          </p:sp>
        </mc:Choice>
        <mc:Fallback xmlns="">
          <p:sp>
            <p:nvSpPr>
              <p:cNvPr id="55" name="コンテンツ プレースホルダー 2">
                <a:extLst>
                  <a:ext uri="{FF2B5EF4-FFF2-40B4-BE49-F238E27FC236}">
                    <a16:creationId xmlns:a16="http://schemas.microsoft.com/office/drawing/2014/main" id="{571E5FB4-37A7-42E5-AF46-907832D87263}"/>
                  </a:ext>
                </a:extLst>
              </p:cNvPr>
              <p:cNvSpPr txBox="1">
                <a:spLocks noRot="1" noChangeAspect="1" noMove="1" noResize="1" noEditPoints="1" noAdjustHandles="1" noChangeArrowheads="1" noChangeShapeType="1" noTextEdit="1"/>
              </p:cNvSpPr>
              <p:nvPr/>
            </p:nvSpPr>
            <p:spPr>
              <a:xfrm>
                <a:off x="486564" y="1719293"/>
                <a:ext cx="5753364" cy="841769"/>
              </a:xfrm>
              <a:prstGeom prst="rect">
                <a:avLst/>
              </a:prstGeom>
              <a:blipFill>
                <a:blip r:embed="rId13"/>
                <a:stretch>
                  <a:fillRect l="-953" t="-942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20D036B3-43D6-41A0-953E-682844557D10}"/>
                  </a:ext>
                </a:extLst>
              </p:cNvPr>
              <p:cNvSpPr/>
              <p:nvPr/>
            </p:nvSpPr>
            <p:spPr>
              <a:xfrm>
                <a:off x="2919101" y="4513956"/>
                <a:ext cx="2154628" cy="8462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m:t>
                      </m:r>
                      <m:r>
                        <a:rPr lang="en-US" altLang="ja-JP" sz="2400" b="1" i="1" smtClean="0">
                          <a:solidFill>
                            <a:srgbClr val="FF0000"/>
                          </a:solidFill>
                          <a:latin typeface="Cambria Math" panose="02040503050406030204" pitchFamily="18" charset="0"/>
                        </a:rPr>
                        <m:t>𝒕</m:t>
                      </m:r>
                      <m:r>
                        <a:rPr lang="en-US" altLang="ja-JP" sz="2400" b="1" i="1">
                          <a:solidFill>
                            <a:srgbClr val="FF0000"/>
                          </a:solidFill>
                          <a:latin typeface="Cambria Math" panose="02040503050406030204" pitchFamily="18" charset="0"/>
                        </a:rPr>
                        <m:t>=</m:t>
                      </m:r>
                      <m:f>
                        <m:fPr>
                          <m:ctrlPr>
                            <a:rPr lang="en-US" altLang="ja-JP" sz="2400" b="1" i="1">
                              <a:solidFill>
                                <a:srgbClr val="FF0000"/>
                              </a:solidFill>
                              <a:latin typeface="Cambria Math" panose="02040503050406030204" pitchFamily="18" charset="0"/>
                            </a:rPr>
                          </m:ctrlPr>
                        </m:fPr>
                        <m:num>
                          <m:r>
                            <a:rPr lang="en-US" altLang="ja-JP" sz="2400" b="1" i="1" smtClean="0">
                              <a:solidFill>
                                <a:srgbClr val="FF0000"/>
                              </a:solidFill>
                              <a:latin typeface="Cambria Math" panose="02040503050406030204" pitchFamily="18" charset="0"/>
                            </a:rPr>
                            <m:t>𝑿</m:t>
                          </m:r>
                        </m:num>
                        <m:den>
                          <m:sSub>
                            <m:sSubPr>
                              <m:ctrlPr>
                                <a:rPr lang="en-US" altLang="ja-JP" sz="2400" b="1" i="1">
                                  <a:solidFill>
                                    <a:srgbClr val="FF0000"/>
                                  </a:solidFill>
                                  <a:latin typeface="Cambria Math" panose="02040503050406030204" pitchFamily="18" charset="0"/>
                                </a:rPr>
                              </m:ctrlPr>
                            </m:sSubPr>
                            <m:e>
                              <m:r>
                                <a:rPr lang="en-US" altLang="ja-JP" sz="2400" b="1" i="1">
                                  <a:solidFill>
                                    <a:srgbClr val="FF0000"/>
                                  </a:solidFill>
                                  <a:latin typeface="Cambria Math" panose="02040503050406030204" pitchFamily="18" charset="0"/>
                                </a:rPr>
                                <m:t>𝒗</m:t>
                              </m:r>
                            </m:e>
                            <m:sub>
                              <m:r>
                                <a:rPr lang="en-US" altLang="ja-JP" sz="2400" b="1" i="1">
                                  <a:solidFill>
                                    <a:srgbClr val="FF0000"/>
                                  </a:solidFill>
                                  <a:latin typeface="Cambria Math" panose="02040503050406030204" pitchFamily="18" charset="0"/>
                                </a:rPr>
                                <m:t>𝟎</m:t>
                              </m:r>
                            </m:sub>
                          </m:sSub>
                          <m:r>
                            <a:rPr lang="en-US" altLang="ja-JP" sz="2400" b="1" i="1">
                              <a:solidFill>
                                <a:srgbClr val="FF0000"/>
                              </a:solidFill>
                              <a:latin typeface="Cambria Math" panose="02040503050406030204" pitchFamily="18" charset="0"/>
                            </a:rPr>
                            <m:t>𝒄𝒐𝒔</m:t>
                          </m:r>
                          <m:r>
                            <a:rPr lang="ja-JP" altLang="en-US" sz="2400" b="1" i="1">
                              <a:solidFill>
                                <a:srgbClr val="FF0000"/>
                              </a:solidFill>
                              <a:latin typeface="Cambria Math" panose="02040503050406030204" pitchFamily="18" charset="0"/>
                            </a:rPr>
                            <m:t>𝜷</m:t>
                          </m:r>
                        </m:den>
                      </m:f>
                    </m:oMath>
                  </m:oMathPara>
                </a14:m>
                <a:endParaRPr lang="ja-JP" altLang="en-US" sz="2400" dirty="0">
                  <a:solidFill>
                    <a:srgbClr val="FF0000"/>
                  </a:solidFill>
                </a:endParaRPr>
              </a:p>
            </p:txBody>
          </p:sp>
        </mc:Choice>
        <mc:Fallback xmlns="">
          <p:sp>
            <p:nvSpPr>
              <p:cNvPr id="9" name="正方形/長方形 8">
                <a:extLst>
                  <a:ext uri="{FF2B5EF4-FFF2-40B4-BE49-F238E27FC236}">
                    <a16:creationId xmlns:a16="http://schemas.microsoft.com/office/drawing/2014/main" id="{20D036B3-43D6-41A0-953E-682844557D10}"/>
                  </a:ext>
                </a:extLst>
              </p:cNvPr>
              <p:cNvSpPr>
                <a:spLocks noRot="1" noChangeAspect="1" noMove="1" noResize="1" noEditPoints="1" noAdjustHandles="1" noChangeArrowheads="1" noChangeShapeType="1" noTextEdit="1"/>
              </p:cNvSpPr>
              <p:nvPr/>
            </p:nvSpPr>
            <p:spPr>
              <a:xfrm>
                <a:off x="2919101" y="4513956"/>
                <a:ext cx="2154628" cy="846257"/>
              </a:xfrm>
              <a:prstGeom prst="rect">
                <a:avLst/>
              </a:prstGeom>
              <a:blipFill>
                <a:blip r:embed="rId14"/>
                <a:stretch>
                  <a:fillRect/>
                </a:stretch>
              </a:blipFill>
            </p:spPr>
            <p:txBody>
              <a:bodyPr/>
              <a:lstStyle/>
              <a:p>
                <a:r>
                  <a:rPr lang="ja-JP" altLang="en-US">
                    <a:noFill/>
                  </a:rPr>
                  <a:t> </a:t>
                </a:r>
              </a:p>
            </p:txBody>
          </p:sp>
        </mc:Fallback>
      </mc:AlternateContent>
      <p:sp>
        <p:nvSpPr>
          <p:cNvPr id="57" name="コンテンツ プレースホルダー 2">
            <a:extLst>
              <a:ext uri="{FF2B5EF4-FFF2-40B4-BE49-F238E27FC236}">
                <a16:creationId xmlns:a16="http://schemas.microsoft.com/office/drawing/2014/main" id="{2A2E7FB8-9F16-444C-8DCB-1FA399E411B3}"/>
              </a:ext>
            </a:extLst>
          </p:cNvPr>
          <p:cNvSpPr txBox="1">
            <a:spLocks/>
          </p:cNvSpPr>
          <p:nvPr/>
        </p:nvSpPr>
        <p:spPr>
          <a:xfrm>
            <a:off x="317061" y="4213972"/>
            <a:ext cx="2247668" cy="577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b="1" dirty="0"/>
              <a:t>（２）より</a:t>
            </a:r>
            <a:endParaRPr lang="ja-JP" altLang="en-US" sz="2400" dirty="0"/>
          </a:p>
        </p:txBody>
      </p:sp>
      <mc:AlternateContent xmlns:mc="http://schemas.openxmlformats.org/markup-compatibility/2006" xmlns:a14="http://schemas.microsoft.com/office/drawing/2010/main">
        <mc:Choice Requires="a14">
          <p:sp>
            <p:nvSpPr>
              <p:cNvPr id="60" name="正方形/長方形 59">
                <a:extLst>
                  <a:ext uri="{FF2B5EF4-FFF2-40B4-BE49-F238E27FC236}">
                    <a16:creationId xmlns:a16="http://schemas.microsoft.com/office/drawing/2014/main" id="{9E537A09-A93A-4BC5-9F67-CEB2932FBAC2}"/>
                  </a:ext>
                </a:extLst>
              </p:cNvPr>
              <p:cNvSpPr/>
              <p:nvPr/>
            </p:nvSpPr>
            <p:spPr>
              <a:xfrm>
                <a:off x="475254" y="3456267"/>
                <a:ext cx="298754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rPr>
                        <m:t>→</m:t>
                      </m:r>
                      <m:sSub>
                        <m:sSubPr>
                          <m:ctrlPr>
                            <a:rPr lang="en-US" altLang="ja-JP" sz="2800" b="1" i="1" smtClean="0">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𝒗</m:t>
                          </m:r>
                        </m:e>
                        <m:sub>
                          <m:r>
                            <a:rPr lang="en-US" altLang="ja-JP" sz="2800" b="1" i="1" smtClean="0">
                              <a:solidFill>
                                <a:srgbClr val="FF0000"/>
                              </a:solidFill>
                              <a:latin typeface="Cambria Math" panose="02040503050406030204" pitchFamily="18" charset="0"/>
                            </a:rPr>
                            <m:t>𝟎</m:t>
                          </m:r>
                        </m:sub>
                      </m:sSub>
                      <m:r>
                        <a:rPr lang="en-US" altLang="ja-JP" sz="2800" b="1" i="1" smtClean="0">
                          <a:solidFill>
                            <a:srgbClr val="FF0000"/>
                          </a:solidFill>
                          <a:latin typeface="Cambria Math" panose="02040503050406030204" pitchFamily="18" charset="0"/>
                        </a:rPr>
                        <m:t>𝒔𝒊𝒏</m:t>
                      </m:r>
                      <m:r>
                        <a:rPr lang="ja-JP" altLang="en-US" sz="2800" b="1" i="1" smtClean="0">
                          <a:solidFill>
                            <a:srgbClr val="FF0000"/>
                          </a:solidFill>
                          <a:latin typeface="Cambria Math" panose="02040503050406030204" pitchFamily="18" charset="0"/>
                        </a:rPr>
                        <m:t>𝜷</m:t>
                      </m:r>
                      <m:r>
                        <a:rPr lang="ja-JP" altLang="en-US"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𝒕</m:t>
                      </m:r>
                      <m:r>
                        <a:rPr lang="en-US" altLang="ja-JP" sz="2800" b="1" i="1">
                          <a:solidFill>
                            <a:srgbClr val="FF0000"/>
                          </a:solidFill>
                          <a:latin typeface="Cambria Math" panose="02040503050406030204" pitchFamily="18" charset="0"/>
                        </a:rPr>
                        <m:t>=</m:t>
                      </m:r>
                      <m:r>
                        <a:rPr lang="en-US" altLang="ja-JP" sz="2800" b="1" i="1">
                          <a:solidFill>
                            <a:srgbClr val="FF0000"/>
                          </a:solidFill>
                          <a:latin typeface="Cambria Math" panose="02040503050406030204" pitchFamily="18" charset="0"/>
                        </a:rPr>
                        <m:t>𝒀</m:t>
                      </m:r>
                    </m:oMath>
                  </m:oMathPara>
                </a14:m>
                <a:endParaRPr lang="en-US" altLang="ja-JP" sz="28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60" name="正方形/長方形 59">
                <a:extLst>
                  <a:ext uri="{FF2B5EF4-FFF2-40B4-BE49-F238E27FC236}">
                    <a16:creationId xmlns:a16="http://schemas.microsoft.com/office/drawing/2014/main" id="{9E537A09-A93A-4BC5-9F67-CEB2932FBAC2}"/>
                  </a:ext>
                </a:extLst>
              </p:cNvPr>
              <p:cNvSpPr>
                <a:spLocks noRot="1" noChangeAspect="1" noMove="1" noResize="1" noEditPoints="1" noAdjustHandles="1" noChangeArrowheads="1" noChangeShapeType="1" noTextEdit="1"/>
              </p:cNvSpPr>
              <p:nvPr/>
            </p:nvSpPr>
            <p:spPr>
              <a:xfrm>
                <a:off x="475254" y="3456267"/>
                <a:ext cx="2987549" cy="523220"/>
              </a:xfrm>
              <a:prstGeom prst="rect">
                <a:avLst/>
              </a:prstGeom>
              <a:blipFill>
                <a:blip r:embed="rId15"/>
                <a:stretch>
                  <a:fillRect/>
                </a:stretch>
              </a:blipFill>
            </p:spPr>
            <p:txBody>
              <a:bodyPr/>
              <a:lstStyle/>
              <a:p>
                <a:r>
                  <a:rPr lang="ja-JP" altLang="en-US">
                    <a:noFill/>
                  </a:rPr>
                  <a:t> </a:t>
                </a:r>
              </a:p>
            </p:txBody>
          </p:sp>
        </mc:Fallback>
      </mc:AlternateContent>
      <p:sp>
        <p:nvSpPr>
          <p:cNvPr id="61" name="コンテンツ プレースホルダー 2">
            <a:extLst>
              <a:ext uri="{FF2B5EF4-FFF2-40B4-BE49-F238E27FC236}">
                <a16:creationId xmlns:a16="http://schemas.microsoft.com/office/drawing/2014/main" id="{1DF383FA-384F-4735-A234-8DCFC43CADE3}"/>
              </a:ext>
            </a:extLst>
          </p:cNvPr>
          <p:cNvSpPr txBox="1">
            <a:spLocks/>
          </p:cNvSpPr>
          <p:nvPr/>
        </p:nvSpPr>
        <p:spPr>
          <a:xfrm>
            <a:off x="3602609" y="3568172"/>
            <a:ext cx="1350391" cy="4113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b="1" dirty="0"/>
              <a:t>・・①</a:t>
            </a:r>
            <a:endParaRPr lang="ja-JP" altLang="en-US" sz="2400" dirty="0"/>
          </a:p>
        </p:txBody>
      </p:sp>
      <p:sp>
        <p:nvSpPr>
          <p:cNvPr id="62" name="コンテンツ プレースホルダー 2">
            <a:extLst>
              <a:ext uri="{FF2B5EF4-FFF2-40B4-BE49-F238E27FC236}">
                <a16:creationId xmlns:a16="http://schemas.microsoft.com/office/drawing/2014/main" id="{AEE29014-AB41-40A7-8933-27DAADCBC435}"/>
              </a:ext>
            </a:extLst>
          </p:cNvPr>
          <p:cNvSpPr txBox="1">
            <a:spLocks/>
          </p:cNvSpPr>
          <p:nvPr/>
        </p:nvSpPr>
        <p:spPr>
          <a:xfrm>
            <a:off x="4963553" y="4756602"/>
            <a:ext cx="1350391" cy="4113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b="1" dirty="0"/>
              <a:t>・・②</a:t>
            </a:r>
            <a:endParaRPr lang="ja-JP" altLang="en-US" sz="2400" dirty="0"/>
          </a:p>
        </p:txBody>
      </p:sp>
      <p:sp>
        <p:nvSpPr>
          <p:cNvPr id="63" name="コンテンツ プレースホルダー 2">
            <a:extLst>
              <a:ext uri="{FF2B5EF4-FFF2-40B4-BE49-F238E27FC236}">
                <a16:creationId xmlns:a16="http://schemas.microsoft.com/office/drawing/2014/main" id="{BDC3527D-217D-49E7-92FE-A104332CDD9E}"/>
              </a:ext>
            </a:extLst>
          </p:cNvPr>
          <p:cNvSpPr txBox="1">
            <a:spLocks/>
          </p:cNvSpPr>
          <p:nvPr/>
        </p:nvSpPr>
        <p:spPr>
          <a:xfrm>
            <a:off x="618636" y="5687056"/>
            <a:ext cx="2743199" cy="4113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b="1" dirty="0"/>
              <a:t>①に②を代入して</a:t>
            </a:r>
            <a:endParaRPr lang="ja-JP" altLang="en-US" sz="2400" dirty="0"/>
          </a:p>
        </p:txBody>
      </p:sp>
      <mc:AlternateContent xmlns:mc="http://schemas.openxmlformats.org/markup-compatibility/2006" xmlns:a14="http://schemas.microsoft.com/office/drawing/2010/main">
        <mc:Choice Requires="a14">
          <p:sp>
            <p:nvSpPr>
              <p:cNvPr id="64" name="正方形/長方形 63">
                <a:extLst>
                  <a:ext uri="{FF2B5EF4-FFF2-40B4-BE49-F238E27FC236}">
                    <a16:creationId xmlns:a16="http://schemas.microsoft.com/office/drawing/2014/main" id="{861D5415-5E3E-4502-9930-6F1A1F9CA73B}"/>
                  </a:ext>
                </a:extLst>
              </p:cNvPr>
              <p:cNvSpPr/>
              <p:nvPr/>
            </p:nvSpPr>
            <p:spPr>
              <a:xfrm>
                <a:off x="3483807" y="5335457"/>
                <a:ext cx="4034759" cy="9718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𝒗</m:t>
                          </m:r>
                        </m:e>
                        <m:sub>
                          <m:r>
                            <a:rPr lang="en-US" altLang="ja-JP" sz="2800" b="1" i="1" smtClean="0">
                              <a:solidFill>
                                <a:srgbClr val="FF0000"/>
                              </a:solidFill>
                              <a:latin typeface="Cambria Math" panose="02040503050406030204" pitchFamily="18" charset="0"/>
                            </a:rPr>
                            <m:t>𝟎</m:t>
                          </m:r>
                        </m:sub>
                      </m:sSub>
                      <m:r>
                        <a:rPr lang="en-US" altLang="ja-JP" sz="2800" b="1" i="1" smtClean="0">
                          <a:solidFill>
                            <a:srgbClr val="FF0000"/>
                          </a:solidFill>
                          <a:latin typeface="Cambria Math" panose="02040503050406030204" pitchFamily="18" charset="0"/>
                        </a:rPr>
                        <m:t>𝒔𝒊𝒏</m:t>
                      </m:r>
                      <m:r>
                        <a:rPr lang="ja-JP" altLang="en-US" sz="2800" b="1" i="1" smtClean="0">
                          <a:solidFill>
                            <a:srgbClr val="FF0000"/>
                          </a:solidFill>
                          <a:latin typeface="Cambria Math" panose="02040503050406030204" pitchFamily="18" charset="0"/>
                        </a:rPr>
                        <m:t>𝜷</m:t>
                      </m:r>
                      <m:r>
                        <a:rPr lang="ja-JP" altLang="en-US" sz="2800" b="1" i="1" smtClean="0">
                          <a:solidFill>
                            <a:srgbClr val="FF0000"/>
                          </a:solidFill>
                          <a:latin typeface="Cambria Math" panose="02040503050406030204" pitchFamily="18" charset="0"/>
                        </a:rPr>
                        <m:t>∙</m:t>
                      </m:r>
                      <m:f>
                        <m:fPr>
                          <m:ctrlPr>
                            <a:rPr lang="en-US" altLang="ja-JP" sz="2800" b="1" i="1">
                              <a:solidFill>
                                <a:srgbClr val="FF0000"/>
                              </a:solidFill>
                              <a:latin typeface="Cambria Math" panose="02040503050406030204" pitchFamily="18" charset="0"/>
                            </a:rPr>
                          </m:ctrlPr>
                        </m:fPr>
                        <m:num>
                          <m:r>
                            <a:rPr lang="en-US" altLang="ja-JP" sz="2800" b="1" i="1" smtClean="0">
                              <a:solidFill>
                                <a:srgbClr val="FF0000"/>
                              </a:solidFill>
                              <a:latin typeface="Cambria Math" panose="02040503050406030204" pitchFamily="18" charset="0"/>
                            </a:rPr>
                            <m:t>𝑿</m:t>
                          </m:r>
                        </m:num>
                        <m:den>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𝒗</m:t>
                              </m:r>
                            </m:e>
                            <m:sub>
                              <m:r>
                                <a:rPr lang="en-US" altLang="ja-JP" sz="2800" b="1" i="1">
                                  <a:solidFill>
                                    <a:srgbClr val="FF0000"/>
                                  </a:solidFill>
                                  <a:latin typeface="Cambria Math" panose="02040503050406030204" pitchFamily="18" charset="0"/>
                                </a:rPr>
                                <m:t>𝟎</m:t>
                              </m:r>
                            </m:sub>
                          </m:sSub>
                          <m:r>
                            <a:rPr lang="en-US" altLang="ja-JP" sz="2800" b="1" i="1">
                              <a:solidFill>
                                <a:srgbClr val="FF0000"/>
                              </a:solidFill>
                              <a:latin typeface="Cambria Math" panose="02040503050406030204" pitchFamily="18" charset="0"/>
                            </a:rPr>
                            <m:t>𝒄𝒐𝒔</m:t>
                          </m:r>
                          <m:r>
                            <a:rPr lang="ja-JP" altLang="en-US" sz="2800" b="1" i="1">
                              <a:solidFill>
                                <a:srgbClr val="FF0000"/>
                              </a:solidFill>
                              <a:latin typeface="Cambria Math" panose="02040503050406030204" pitchFamily="18" charset="0"/>
                            </a:rPr>
                            <m:t>𝜷</m:t>
                          </m:r>
                        </m:den>
                      </m:f>
                      <m:r>
                        <a:rPr lang="en-US" altLang="ja-JP" sz="2800" b="1" i="1">
                          <a:solidFill>
                            <a:srgbClr val="FF0000"/>
                          </a:solidFill>
                          <a:latin typeface="Cambria Math" panose="02040503050406030204" pitchFamily="18" charset="0"/>
                        </a:rPr>
                        <m:t>=</m:t>
                      </m:r>
                      <m:r>
                        <a:rPr lang="en-US" altLang="ja-JP" sz="2800" b="1" i="1">
                          <a:solidFill>
                            <a:srgbClr val="FF0000"/>
                          </a:solidFill>
                          <a:latin typeface="Cambria Math" panose="02040503050406030204" pitchFamily="18" charset="0"/>
                        </a:rPr>
                        <m:t>𝒀</m:t>
                      </m:r>
                      <m:r>
                        <a:rPr lang="en-US" altLang="ja-JP" sz="2800" b="1" i="1" smtClean="0">
                          <a:solidFill>
                            <a:srgbClr val="FF0000"/>
                          </a:solidFill>
                          <a:latin typeface="Cambria Math" panose="02040503050406030204" pitchFamily="18" charset="0"/>
                        </a:rPr>
                        <m:t>→</m:t>
                      </m:r>
                    </m:oMath>
                  </m:oMathPara>
                </a14:m>
                <a:endParaRPr lang="en-US" altLang="ja-JP" sz="28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64" name="正方形/長方形 63">
                <a:extLst>
                  <a:ext uri="{FF2B5EF4-FFF2-40B4-BE49-F238E27FC236}">
                    <a16:creationId xmlns:a16="http://schemas.microsoft.com/office/drawing/2014/main" id="{861D5415-5E3E-4502-9930-6F1A1F9CA73B}"/>
                  </a:ext>
                </a:extLst>
              </p:cNvPr>
              <p:cNvSpPr>
                <a:spLocks noRot="1" noChangeAspect="1" noMove="1" noResize="1" noEditPoints="1" noAdjustHandles="1" noChangeArrowheads="1" noChangeShapeType="1" noTextEdit="1"/>
              </p:cNvSpPr>
              <p:nvPr/>
            </p:nvSpPr>
            <p:spPr>
              <a:xfrm>
                <a:off x="3483807" y="5335457"/>
                <a:ext cx="4034759" cy="971869"/>
              </a:xfrm>
              <a:prstGeom prst="rect">
                <a:avLst/>
              </a:prstGeom>
              <a:blipFill>
                <a:blip r:embed="rId1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E1CB71F8-1EE8-49C0-9969-CEDEC63237AC}"/>
                  </a:ext>
                </a:extLst>
              </p:cNvPr>
              <p:cNvSpPr/>
              <p:nvPr/>
            </p:nvSpPr>
            <p:spPr>
              <a:xfrm>
                <a:off x="7420665" y="5267080"/>
                <a:ext cx="2065374" cy="10111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𝒀</m:t>
                          </m:r>
                        </m:num>
                        <m:den>
                          <m:r>
                            <a:rPr lang="en-US" altLang="ja-JP" sz="3200" b="1" i="1">
                              <a:solidFill>
                                <a:srgbClr val="FF0000"/>
                              </a:solidFill>
                              <a:latin typeface="Cambria Math" panose="02040503050406030204" pitchFamily="18" charset="0"/>
                            </a:rPr>
                            <m:t>𝑿</m:t>
                          </m:r>
                        </m:den>
                      </m:f>
                      <m:r>
                        <a:rPr lang="en-US" altLang="ja-JP" sz="3200" b="1" i="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𝒕𝒂𝒏</m:t>
                      </m:r>
                      <m:r>
                        <a:rPr lang="ja-JP" altLang="en-US" sz="3200" b="1" i="1">
                          <a:solidFill>
                            <a:srgbClr val="FF0000"/>
                          </a:solidFill>
                          <a:latin typeface="Cambria Math" panose="02040503050406030204" pitchFamily="18" charset="0"/>
                        </a:rPr>
                        <m:t>𝜷</m:t>
                      </m:r>
                    </m:oMath>
                  </m:oMathPara>
                </a14:m>
                <a:endParaRPr lang="ja-JP" altLang="en-US" sz="3200" dirty="0"/>
              </a:p>
            </p:txBody>
          </p:sp>
        </mc:Choice>
        <mc:Fallback xmlns="">
          <p:sp>
            <p:nvSpPr>
              <p:cNvPr id="10" name="正方形/長方形 9">
                <a:extLst>
                  <a:ext uri="{FF2B5EF4-FFF2-40B4-BE49-F238E27FC236}">
                    <a16:creationId xmlns:a16="http://schemas.microsoft.com/office/drawing/2014/main" id="{E1CB71F8-1EE8-49C0-9969-CEDEC63237AC}"/>
                  </a:ext>
                </a:extLst>
              </p:cNvPr>
              <p:cNvSpPr>
                <a:spLocks noRot="1" noChangeAspect="1" noMove="1" noResize="1" noEditPoints="1" noAdjustHandles="1" noChangeArrowheads="1" noChangeShapeType="1" noTextEdit="1"/>
              </p:cNvSpPr>
              <p:nvPr/>
            </p:nvSpPr>
            <p:spPr>
              <a:xfrm>
                <a:off x="7420665" y="5267080"/>
                <a:ext cx="2065374" cy="1011111"/>
              </a:xfrm>
              <a:prstGeom prst="rect">
                <a:avLst/>
              </a:prstGeom>
              <a:blipFill>
                <a:blip r:embed="rId17"/>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7182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wipe(down)">
                                      <p:cBhvr>
                                        <p:cTn id="12" dur="500"/>
                                        <p:tgtEl>
                                          <p:spTgt spid="9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wipe(down)">
                                      <p:cBhvr>
                                        <p:cTn id="17" dur="500"/>
                                        <p:tgtEl>
                                          <p:spTgt spid="6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down)">
                                      <p:cBhvr>
                                        <p:cTn id="20" dur="500"/>
                                        <p:tgtEl>
                                          <p:spTgt spid="6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wipe(down)">
                                      <p:cBhvr>
                                        <p:cTn id="25" dur="500"/>
                                        <p:tgtEl>
                                          <p:spTgt spid="9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down)">
                                      <p:cBhvr>
                                        <p:cTn id="28" dur="500"/>
                                        <p:tgtEl>
                                          <p:spTgt spid="5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00"/>
                                        <p:tgtEl>
                                          <p:spTgt spid="6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wipe(down)">
                                      <p:cBhvr>
                                        <p:cTn id="41" dur="500"/>
                                        <p:tgtEl>
                                          <p:spTgt spid="6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down)">
                                      <p:cBhvr>
                                        <p:cTn id="46" dur="500"/>
                                        <p:tgtEl>
                                          <p:spTgt spid="6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P spid="55" grpId="0"/>
      <p:bldP spid="9" grpId="0"/>
      <p:bldP spid="57" grpId="0"/>
      <p:bldP spid="60" grpId="0"/>
      <p:bldP spid="61" grpId="0"/>
      <p:bldP spid="62" grpId="0"/>
      <p:bldP spid="63" grpId="0"/>
      <p:bldP spid="64" grpId="0"/>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５．平面内での落体の運動</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a:xfrm>
            <a:off x="4038601" y="6312924"/>
            <a:ext cx="4114800" cy="365125"/>
          </a:xfrm>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61</a:t>
            </a:fld>
            <a:endParaRPr kumimoji="1" lang="ja-JP" altLang="en-US"/>
          </a:p>
        </p:txBody>
      </p:sp>
      <p:sp>
        <p:nvSpPr>
          <p:cNvPr id="42" name="フリーフォーム 112">
            <a:extLst>
              <a:ext uri="{FF2B5EF4-FFF2-40B4-BE49-F238E27FC236}">
                <a16:creationId xmlns:a16="http://schemas.microsoft.com/office/drawing/2014/main" id="{400F6E15-F329-442D-BF44-1FA350F19016}"/>
              </a:ext>
            </a:extLst>
          </p:cNvPr>
          <p:cNvSpPr/>
          <p:nvPr/>
        </p:nvSpPr>
        <p:spPr>
          <a:xfrm>
            <a:off x="1333311" y="3646475"/>
            <a:ext cx="8411029" cy="1792246"/>
          </a:xfrm>
          <a:custGeom>
            <a:avLst/>
            <a:gdLst>
              <a:gd name="connsiteX0" fmla="*/ 0 w 9797143"/>
              <a:gd name="connsiteY0" fmla="*/ 3454492 h 5820320"/>
              <a:gd name="connsiteX1" fmla="*/ 1407886 w 9797143"/>
              <a:gd name="connsiteY1" fmla="*/ 1480549 h 5820320"/>
              <a:gd name="connsiteX2" fmla="*/ 2808515 w 9797143"/>
              <a:gd name="connsiteY2" fmla="*/ 428263 h 5820320"/>
              <a:gd name="connsiteX3" fmla="*/ 4165600 w 9797143"/>
              <a:gd name="connsiteY3" fmla="*/ 92 h 5820320"/>
              <a:gd name="connsiteX4" fmla="*/ 5624286 w 9797143"/>
              <a:gd name="connsiteY4" fmla="*/ 457292 h 5820320"/>
              <a:gd name="connsiteX5" fmla="*/ 6988629 w 9797143"/>
              <a:gd name="connsiteY5" fmla="*/ 1480549 h 5820320"/>
              <a:gd name="connsiteX6" fmla="*/ 8411029 w 9797143"/>
              <a:gd name="connsiteY6" fmla="*/ 3454492 h 5820320"/>
              <a:gd name="connsiteX7" fmla="*/ 9797143 w 9797143"/>
              <a:gd name="connsiteY7" fmla="*/ 5820320 h 5820320"/>
              <a:gd name="connsiteX0" fmla="*/ 0 w 8411029"/>
              <a:gd name="connsiteY0" fmla="*/ 3454492 h 3454492"/>
              <a:gd name="connsiteX1" fmla="*/ 1407886 w 8411029"/>
              <a:gd name="connsiteY1" fmla="*/ 1480549 h 3454492"/>
              <a:gd name="connsiteX2" fmla="*/ 2808515 w 8411029"/>
              <a:gd name="connsiteY2" fmla="*/ 428263 h 3454492"/>
              <a:gd name="connsiteX3" fmla="*/ 4165600 w 8411029"/>
              <a:gd name="connsiteY3" fmla="*/ 92 h 3454492"/>
              <a:gd name="connsiteX4" fmla="*/ 5624286 w 8411029"/>
              <a:gd name="connsiteY4" fmla="*/ 457292 h 3454492"/>
              <a:gd name="connsiteX5" fmla="*/ 6988629 w 8411029"/>
              <a:gd name="connsiteY5" fmla="*/ 1480549 h 3454492"/>
              <a:gd name="connsiteX6" fmla="*/ 8411029 w 8411029"/>
              <a:gd name="connsiteY6" fmla="*/ 3454492 h 3454492"/>
              <a:gd name="connsiteX0" fmla="*/ 0 w 8411029"/>
              <a:gd name="connsiteY0" fmla="*/ 3462360 h 3462360"/>
              <a:gd name="connsiteX1" fmla="*/ 1407886 w 8411029"/>
              <a:gd name="connsiteY1" fmla="*/ 1488417 h 3462360"/>
              <a:gd name="connsiteX2" fmla="*/ 2808515 w 8411029"/>
              <a:gd name="connsiteY2" fmla="*/ 436131 h 3462360"/>
              <a:gd name="connsiteX3" fmla="*/ 4165600 w 8411029"/>
              <a:gd name="connsiteY3" fmla="*/ 7960 h 3462360"/>
              <a:gd name="connsiteX4" fmla="*/ 5624286 w 8411029"/>
              <a:gd name="connsiteY4" fmla="*/ 465160 h 3462360"/>
              <a:gd name="connsiteX5" fmla="*/ 8411029 w 8411029"/>
              <a:gd name="connsiteY5" fmla="*/ 3462360 h 3462360"/>
              <a:gd name="connsiteX0" fmla="*/ 0 w 8411029"/>
              <a:gd name="connsiteY0" fmla="*/ 3473496 h 3473496"/>
              <a:gd name="connsiteX1" fmla="*/ 2808515 w 8411029"/>
              <a:gd name="connsiteY1" fmla="*/ 447267 h 3473496"/>
              <a:gd name="connsiteX2" fmla="*/ 4165600 w 8411029"/>
              <a:gd name="connsiteY2" fmla="*/ 19096 h 3473496"/>
              <a:gd name="connsiteX3" fmla="*/ 5624286 w 8411029"/>
              <a:gd name="connsiteY3" fmla="*/ 476296 h 3473496"/>
              <a:gd name="connsiteX4" fmla="*/ 8411029 w 8411029"/>
              <a:gd name="connsiteY4" fmla="*/ 3473496 h 3473496"/>
              <a:gd name="connsiteX0" fmla="*/ 0 w 8411029"/>
              <a:gd name="connsiteY0" fmla="*/ 3462361 h 3462361"/>
              <a:gd name="connsiteX1" fmla="*/ 4165600 w 8411029"/>
              <a:gd name="connsiteY1" fmla="*/ 7961 h 3462361"/>
              <a:gd name="connsiteX2" fmla="*/ 5624286 w 8411029"/>
              <a:gd name="connsiteY2" fmla="*/ 465161 h 3462361"/>
              <a:gd name="connsiteX3" fmla="*/ 8411029 w 8411029"/>
              <a:gd name="connsiteY3" fmla="*/ 3462361 h 3462361"/>
              <a:gd name="connsiteX0" fmla="*/ 0 w 8411029"/>
              <a:gd name="connsiteY0" fmla="*/ 3454400 h 3454400"/>
              <a:gd name="connsiteX1" fmla="*/ 4165600 w 8411029"/>
              <a:gd name="connsiteY1" fmla="*/ 0 h 3454400"/>
              <a:gd name="connsiteX2" fmla="*/ 8411029 w 8411029"/>
              <a:gd name="connsiteY2" fmla="*/ 3454400 h 3454400"/>
              <a:gd name="connsiteX0" fmla="*/ 0 w 8411029"/>
              <a:gd name="connsiteY0" fmla="*/ 3454574 h 3454574"/>
              <a:gd name="connsiteX1" fmla="*/ 4165600 w 8411029"/>
              <a:gd name="connsiteY1" fmla="*/ 174 h 3454574"/>
              <a:gd name="connsiteX2" fmla="*/ 8411029 w 8411029"/>
              <a:gd name="connsiteY2" fmla="*/ 3454574 h 3454574"/>
              <a:gd name="connsiteX0" fmla="*/ 0 w 8411029"/>
              <a:gd name="connsiteY0" fmla="*/ 3454574 h 3454574"/>
              <a:gd name="connsiteX1" fmla="*/ 4165600 w 8411029"/>
              <a:gd name="connsiteY1" fmla="*/ 174 h 3454574"/>
              <a:gd name="connsiteX2" fmla="*/ 8411029 w 8411029"/>
              <a:gd name="connsiteY2" fmla="*/ 3454574 h 3454574"/>
              <a:gd name="connsiteX0" fmla="*/ 0 w 8411029"/>
              <a:gd name="connsiteY0" fmla="*/ 3454574 h 3454574"/>
              <a:gd name="connsiteX1" fmla="*/ 4165600 w 8411029"/>
              <a:gd name="connsiteY1" fmla="*/ 174 h 3454574"/>
              <a:gd name="connsiteX2" fmla="*/ 8411029 w 8411029"/>
              <a:gd name="connsiteY2" fmla="*/ 3454574 h 3454574"/>
              <a:gd name="connsiteX0" fmla="*/ 0 w 8411029"/>
              <a:gd name="connsiteY0" fmla="*/ 3454617 h 3454617"/>
              <a:gd name="connsiteX1" fmla="*/ 4165600 w 8411029"/>
              <a:gd name="connsiteY1" fmla="*/ 217 h 3454617"/>
              <a:gd name="connsiteX2" fmla="*/ 8411029 w 8411029"/>
              <a:gd name="connsiteY2" fmla="*/ 3454617 h 3454617"/>
              <a:gd name="connsiteX0" fmla="*/ 0 w 8411029"/>
              <a:gd name="connsiteY0" fmla="*/ 3454618 h 3454618"/>
              <a:gd name="connsiteX1" fmla="*/ 4165600 w 8411029"/>
              <a:gd name="connsiteY1" fmla="*/ 218 h 3454618"/>
              <a:gd name="connsiteX2" fmla="*/ 8411029 w 8411029"/>
              <a:gd name="connsiteY2" fmla="*/ 3454618 h 3454618"/>
              <a:gd name="connsiteX0" fmla="*/ 0 w 8411029"/>
              <a:gd name="connsiteY0" fmla="*/ 3454616 h 3454616"/>
              <a:gd name="connsiteX1" fmla="*/ 4165600 w 8411029"/>
              <a:gd name="connsiteY1" fmla="*/ 216 h 3454616"/>
              <a:gd name="connsiteX2" fmla="*/ 8411029 w 8411029"/>
              <a:gd name="connsiteY2" fmla="*/ 3454616 h 3454616"/>
              <a:gd name="connsiteX0" fmla="*/ 0 w 8411029"/>
              <a:gd name="connsiteY0" fmla="*/ 3455826 h 3455826"/>
              <a:gd name="connsiteX1" fmla="*/ 4165600 w 8411029"/>
              <a:gd name="connsiteY1" fmla="*/ 1426 h 3455826"/>
              <a:gd name="connsiteX2" fmla="*/ 8411029 w 8411029"/>
              <a:gd name="connsiteY2" fmla="*/ 3455826 h 3455826"/>
              <a:gd name="connsiteX0" fmla="*/ 0 w 8411029"/>
              <a:gd name="connsiteY0" fmla="*/ 3454493 h 3454493"/>
              <a:gd name="connsiteX1" fmla="*/ 4165600 w 8411029"/>
              <a:gd name="connsiteY1" fmla="*/ 93 h 3454493"/>
              <a:gd name="connsiteX2" fmla="*/ 8411029 w 8411029"/>
              <a:gd name="connsiteY2" fmla="*/ 3454493 h 3454493"/>
              <a:gd name="connsiteX0" fmla="*/ 0 w 8411029"/>
              <a:gd name="connsiteY0" fmla="*/ 3454424 h 3454424"/>
              <a:gd name="connsiteX1" fmla="*/ 4165600 w 8411029"/>
              <a:gd name="connsiteY1" fmla="*/ 24 h 3454424"/>
              <a:gd name="connsiteX2" fmla="*/ 8411029 w 8411029"/>
              <a:gd name="connsiteY2" fmla="*/ 3454424 h 3454424"/>
              <a:gd name="connsiteX0" fmla="*/ 0 w 8411029"/>
              <a:gd name="connsiteY0" fmla="*/ 3454424 h 3454424"/>
              <a:gd name="connsiteX1" fmla="*/ 4165600 w 8411029"/>
              <a:gd name="connsiteY1" fmla="*/ 24 h 3454424"/>
              <a:gd name="connsiteX2" fmla="*/ 8411029 w 8411029"/>
              <a:gd name="connsiteY2" fmla="*/ 3454424 h 3454424"/>
            </a:gdLst>
            <a:ahLst/>
            <a:cxnLst>
              <a:cxn ang="0">
                <a:pos x="connsiteX0" y="connsiteY0"/>
              </a:cxn>
              <a:cxn ang="0">
                <a:pos x="connsiteX1" y="connsiteY1"/>
              </a:cxn>
              <a:cxn ang="0">
                <a:pos x="connsiteX2" y="connsiteY2"/>
              </a:cxn>
            </a:cxnLst>
            <a:rect l="l" t="t" r="r" b="b"/>
            <a:pathLst>
              <a:path w="8411029" h="3454424">
                <a:moveTo>
                  <a:pt x="0" y="3454424"/>
                </a:moveTo>
                <a:cubicBezTo>
                  <a:pt x="656166" y="2294490"/>
                  <a:pt x="2254552" y="-8442"/>
                  <a:pt x="4165600" y="24"/>
                </a:cubicBezTo>
                <a:cubicBezTo>
                  <a:pt x="6076648" y="8490"/>
                  <a:pt x="7628164" y="2201357"/>
                  <a:pt x="8411029" y="3454424"/>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cxnSp>
        <p:nvCxnSpPr>
          <p:cNvPr id="43" name="直線矢印コネクタ 42">
            <a:extLst>
              <a:ext uri="{FF2B5EF4-FFF2-40B4-BE49-F238E27FC236}">
                <a16:creationId xmlns:a16="http://schemas.microsoft.com/office/drawing/2014/main" id="{3E65412D-3F1F-4F2F-B4A8-D69334F4B03C}"/>
              </a:ext>
            </a:extLst>
          </p:cNvPr>
          <p:cNvCxnSpPr/>
          <p:nvPr/>
        </p:nvCxnSpPr>
        <p:spPr>
          <a:xfrm>
            <a:off x="1309175" y="5393059"/>
            <a:ext cx="10044625" cy="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C8E8BB31-A610-4F17-99CB-549DCB05F681}"/>
              </a:ext>
            </a:extLst>
          </p:cNvPr>
          <p:cNvCxnSpPr>
            <a:cxnSpLocks/>
          </p:cNvCxnSpPr>
          <p:nvPr/>
        </p:nvCxnSpPr>
        <p:spPr>
          <a:xfrm flipV="1">
            <a:off x="1343040" y="1426856"/>
            <a:ext cx="0" cy="4497153"/>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正方形/長方形 49">
                <a:extLst>
                  <a:ext uri="{FF2B5EF4-FFF2-40B4-BE49-F238E27FC236}">
                    <a16:creationId xmlns:a16="http://schemas.microsoft.com/office/drawing/2014/main" id="{5CA953F3-3335-4110-9A6C-CF9902195584}"/>
                  </a:ext>
                </a:extLst>
              </p:cNvPr>
              <p:cNvSpPr/>
              <p:nvPr/>
            </p:nvSpPr>
            <p:spPr>
              <a:xfrm>
                <a:off x="736785" y="931989"/>
                <a:ext cx="60625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1" i="1" smtClean="0">
                          <a:solidFill>
                            <a:schemeClr val="tx1"/>
                          </a:solidFill>
                          <a:latin typeface="Cambria Math" panose="02040503050406030204" pitchFamily="18" charset="0"/>
                        </a:rPr>
                        <m:t>𝒚</m:t>
                      </m:r>
                    </m:oMath>
                  </m:oMathPara>
                </a14:m>
                <a:endParaRPr lang="ja-JP" altLang="en-US" sz="4000" dirty="0">
                  <a:solidFill>
                    <a:schemeClr val="tx1"/>
                  </a:solidFill>
                  <a:ea typeface="HG丸ｺﾞｼｯｸM-PRO" panose="020F0600000000000000" pitchFamily="50" charset="-128"/>
                </a:endParaRPr>
              </a:p>
            </p:txBody>
          </p:sp>
        </mc:Choice>
        <mc:Fallback xmlns="">
          <p:sp>
            <p:nvSpPr>
              <p:cNvPr id="50" name="正方形/長方形 49">
                <a:extLst>
                  <a:ext uri="{FF2B5EF4-FFF2-40B4-BE49-F238E27FC236}">
                    <a16:creationId xmlns:a16="http://schemas.microsoft.com/office/drawing/2014/main" id="{5CA953F3-3335-4110-9A6C-CF9902195584}"/>
                  </a:ext>
                </a:extLst>
              </p:cNvPr>
              <p:cNvSpPr>
                <a:spLocks noRot="1" noChangeAspect="1" noMove="1" noResize="1" noEditPoints="1" noAdjustHandles="1" noChangeArrowheads="1" noChangeShapeType="1" noTextEdit="1"/>
              </p:cNvSpPr>
              <p:nvPr/>
            </p:nvSpPr>
            <p:spPr>
              <a:xfrm>
                <a:off x="736785" y="931989"/>
                <a:ext cx="606255" cy="707886"/>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正方形/長方形 50">
                <a:extLst>
                  <a:ext uri="{FF2B5EF4-FFF2-40B4-BE49-F238E27FC236}">
                    <a16:creationId xmlns:a16="http://schemas.microsoft.com/office/drawing/2014/main" id="{DD04EAF7-F4AE-4AAA-A8C8-EB8B0622E977}"/>
                  </a:ext>
                </a:extLst>
              </p:cNvPr>
              <p:cNvSpPr/>
              <p:nvPr/>
            </p:nvSpPr>
            <p:spPr>
              <a:xfrm>
                <a:off x="10790524" y="4656185"/>
                <a:ext cx="596637"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1" i="1" smtClean="0">
                          <a:solidFill>
                            <a:schemeClr val="tx1"/>
                          </a:solidFill>
                          <a:latin typeface="Cambria Math" panose="02040503050406030204" pitchFamily="18" charset="0"/>
                        </a:rPr>
                        <m:t>𝒙</m:t>
                      </m:r>
                    </m:oMath>
                  </m:oMathPara>
                </a14:m>
                <a:endParaRPr lang="ja-JP" altLang="en-US" sz="4000" dirty="0">
                  <a:solidFill>
                    <a:schemeClr val="tx1"/>
                  </a:solidFill>
                  <a:ea typeface="HG丸ｺﾞｼｯｸM-PRO" panose="020F0600000000000000" pitchFamily="50" charset="-128"/>
                </a:endParaRPr>
              </a:p>
            </p:txBody>
          </p:sp>
        </mc:Choice>
        <mc:Fallback xmlns="">
          <p:sp>
            <p:nvSpPr>
              <p:cNvPr id="51" name="正方形/長方形 50">
                <a:extLst>
                  <a:ext uri="{FF2B5EF4-FFF2-40B4-BE49-F238E27FC236}">
                    <a16:creationId xmlns:a16="http://schemas.microsoft.com/office/drawing/2014/main" id="{DD04EAF7-F4AE-4AAA-A8C8-EB8B0622E977}"/>
                  </a:ext>
                </a:extLst>
              </p:cNvPr>
              <p:cNvSpPr>
                <a:spLocks noRot="1" noChangeAspect="1" noMove="1" noResize="1" noEditPoints="1" noAdjustHandles="1" noChangeArrowheads="1" noChangeShapeType="1" noTextEdit="1"/>
              </p:cNvSpPr>
              <p:nvPr/>
            </p:nvSpPr>
            <p:spPr>
              <a:xfrm>
                <a:off x="10790524" y="4656185"/>
                <a:ext cx="596637" cy="707886"/>
              </a:xfrm>
              <a:prstGeom prst="rect">
                <a:avLst/>
              </a:prstGeom>
              <a:blipFill>
                <a:blip r:embed="rId3"/>
                <a:stretch>
                  <a:fillRect/>
                </a:stretch>
              </a:blipFill>
            </p:spPr>
            <p:txBody>
              <a:bodyPr/>
              <a:lstStyle/>
              <a:p>
                <a:r>
                  <a:rPr lang="ja-JP" altLang="en-US">
                    <a:noFill/>
                  </a:rPr>
                  <a:t> </a:t>
                </a:r>
              </a:p>
            </p:txBody>
          </p:sp>
        </mc:Fallback>
      </mc:AlternateContent>
      <p:sp>
        <p:nvSpPr>
          <p:cNvPr id="52" name="楕円 51">
            <a:extLst>
              <a:ext uri="{FF2B5EF4-FFF2-40B4-BE49-F238E27FC236}">
                <a16:creationId xmlns:a16="http://schemas.microsoft.com/office/drawing/2014/main" id="{5A8522C1-487A-4640-9DAF-85835D9BF308}"/>
              </a:ext>
            </a:extLst>
          </p:cNvPr>
          <p:cNvSpPr/>
          <p:nvPr/>
        </p:nvSpPr>
        <p:spPr>
          <a:xfrm>
            <a:off x="1177148" y="5266941"/>
            <a:ext cx="314903" cy="3149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53" name="正方形/長方形 52">
                <a:extLst>
                  <a:ext uri="{FF2B5EF4-FFF2-40B4-BE49-F238E27FC236}">
                    <a16:creationId xmlns:a16="http://schemas.microsoft.com/office/drawing/2014/main" id="{3F423417-0FFF-4113-8D6B-33EE2B772B80}"/>
                  </a:ext>
                </a:extLst>
              </p:cNvPr>
              <p:cNvSpPr/>
              <p:nvPr/>
            </p:nvSpPr>
            <p:spPr>
              <a:xfrm>
                <a:off x="6853976" y="5248277"/>
                <a:ext cx="704039"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1" smtClean="0">
                          <a:latin typeface="Cambria Math" panose="02040503050406030204" pitchFamily="18" charset="0"/>
                        </a:rPr>
                        <m:t>𝑿</m:t>
                      </m:r>
                    </m:oMath>
                  </m:oMathPara>
                </a14:m>
                <a:endParaRPr lang="ja-JP" altLang="en-US" sz="4400" dirty="0">
                  <a:ea typeface="HG丸ｺﾞｼｯｸM-PRO" panose="020F0600000000000000" pitchFamily="50" charset="-128"/>
                </a:endParaRPr>
              </a:p>
            </p:txBody>
          </p:sp>
        </mc:Choice>
        <mc:Fallback xmlns="">
          <p:sp>
            <p:nvSpPr>
              <p:cNvPr id="53" name="正方形/長方形 52">
                <a:extLst>
                  <a:ext uri="{FF2B5EF4-FFF2-40B4-BE49-F238E27FC236}">
                    <a16:creationId xmlns:a16="http://schemas.microsoft.com/office/drawing/2014/main" id="{3F423417-0FFF-4113-8D6B-33EE2B772B80}"/>
                  </a:ext>
                </a:extLst>
              </p:cNvPr>
              <p:cNvSpPr>
                <a:spLocks noRot="1" noChangeAspect="1" noMove="1" noResize="1" noEditPoints="1" noAdjustHandles="1" noChangeArrowheads="1" noChangeShapeType="1" noTextEdit="1"/>
              </p:cNvSpPr>
              <p:nvPr/>
            </p:nvSpPr>
            <p:spPr>
              <a:xfrm>
                <a:off x="6853976" y="5248277"/>
                <a:ext cx="704039" cy="769441"/>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4" name="正方形/長方形 53">
                <a:extLst>
                  <a:ext uri="{FF2B5EF4-FFF2-40B4-BE49-F238E27FC236}">
                    <a16:creationId xmlns:a16="http://schemas.microsoft.com/office/drawing/2014/main" id="{D6131289-25D2-43E8-84E4-1F147BB005BF}"/>
                  </a:ext>
                </a:extLst>
              </p:cNvPr>
              <p:cNvSpPr/>
              <p:nvPr/>
            </p:nvSpPr>
            <p:spPr>
              <a:xfrm>
                <a:off x="1389271" y="5433020"/>
                <a:ext cx="2654765"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5400" b="1" i="1" smtClean="0">
                              <a:solidFill>
                                <a:srgbClr val="FF0000"/>
                              </a:solidFill>
                              <a:latin typeface="Cambria Math" panose="02040503050406030204" pitchFamily="18" charset="0"/>
                            </a:rPr>
                          </m:ctrlPr>
                        </m:sSubPr>
                        <m:e>
                          <m:r>
                            <a:rPr lang="en-US" altLang="ja-JP" sz="5400" b="1" i="1">
                              <a:solidFill>
                                <a:srgbClr val="FF0000"/>
                              </a:solidFill>
                              <a:latin typeface="Cambria Math" panose="02040503050406030204" pitchFamily="18" charset="0"/>
                            </a:rPr>
                            <m:t>𝒗</m:t>
                          </m:r>
                        </m:e>
                        <m:sub>
                          <m:r>
                            <a:rPr lang="en-US" altLang="ja-JP" sz="5400" b="1" i="1" smtClean="0">
                              <a:solidFill>
                                <a:srgbClr val="FF0000"/>
                              </a:solidFill>
                              <a:latin typeface="Cambria Math" panose="02040503050406030204" pitchFamily="18" charset="0"/>
                            </a:rPr>
                            <m:t>𝟎</m:t>
                          </m:r>
                        </m:sub>
                      </m:sSub>
                      <m:r>
                        <a:rPr lang="en-US" altLang="ja-JP" sz="5400" b="1" i="1">
                          <a:solidFill>
                            <a:srgbClr val="FF0000"/>
                          </a:solidFill>
                          <a:latin typeface="Cambria Math" panose="02040503050406030204" pitchFamily="18" charset="0"/>
                        </a:rPr>
                        <m:t>𝒄𝒐𝒔</m:t>
                      </m:r>
                      <m:r>
                        <a:rPr lang="ja-JP" altLang="en-US" sz="5400" b="1" i="1">
                          <a:solidFill>
                            <a:srgbClr val="FF0000"/>
                          </a:solidFill>
                          <a:latin typeface="Cambria Math" panose="02040503050406030204" pitchFamily="18" charset="0"/>
                        </a:rPr>
                        <m:t>𝜷</m:t>
                      </m:r>
                    </m:oMath>
                  </m:oMathPara>
                </a14:m>
                <a:endParaRPr lang="ja-JP" altLang="en-US" sz="5400" dirty="0">
                  <a:ea typeface="HG丸ｺﾞｼｯｸM-PRO" panose="020F0600000000000000" pitchFamily="50" charset="-128"/>
                </a:endParaRPr>
              </a:p>
            </p:txBody>
          </p:sp>
        </mc:Choice>
        <mc:Fallback xmlns="">
          <p:sp>
            <p:nvSpPr>
              <p:cNvPr id="54" name="正方形/長方形 53">
                <a:extLst>
                  <a:ext uri="{FF2B5EF4-FFF2-40B4-BE49-F238E27FC236}">
                    <a16:creationId xmlns:a16="http://schemas.microsoft.com/office/drawing/2014/main" id="{D6131289-25D2-43E8-84E4-1F147BB005BF}"/>
                  </a:ext>
                </a:extLst>
              </p:cNvPr>
              <p:cNvSpPr>
                <a:spLocks noRot="1" noChangeAspect="1" noMove="1" noResize="1" noEditPoints="1" noAdjustHandles="1" noChangeArrowheads="1" noChangeShapeType="1" noTextEdit="1"/>
              </p:cNvSpPr>
              <p:nvPr/>
            </p:nvSpPr>
            <p:spPr>
              <a:xfrm>
                <a:off x="1389271" y="5433020"/>
                <a:ext cx="2654765" cy="923330"/>
              </a:xfrm>
              <a:prstGeom prst="rect">
                <a:avLst/>
              </a:prstGeom>
              <a:blipFill>
                <a:blip r:embed="rId5"/>
                <a:stretch>
                  <a:fillRect/>
                </a:stretch>
              </a:blipFill>
            </p:spPr>
            <p:txBody>
              <a:bodyPr/>
              <a:lstStyle/>
              <a:p>
                <a:r>
                  <a:rPr lang="ja-JP" altLang="en-US">
                    <a:noFill/>
                  </a:rPr>
                  <a:t> </a:t>
                </a:r>
              </a:p>
            </p:txBody>
          </p:sp>
        </mc:Fallback>
      </mc:AlternateContent>
      <p:cxnSp>
        <p:nvCxnSpPr>
          <p:cNvPr id="58" name="直線矢印コネクタ 57">
            <a:extLst>
              <a:ext uri="{FF2B5EF4-FFF2-40B4-BE49-F238E27FC236}">
                <a16:creationId xmlns:a16="http://schemas.microsoft.com/office/drawing/2014/main" id="{B63F9593-3029-403A-922E-031E1D285B39}"/>
              </a:ext>
            </a:extLst>
          </p:cNvPr>
          <p:cNvCxnSpPr>
            <a:cxnSpLocks/>
          </p:cNvCxnSpPr>
          <p:nvPr/>
        </p:nvCxnSpPr>
        <p:spPr>
          <a:xfrm flipV="1">
            <a:off x="1426217" y="4552409"/>
            <a:ext cx="1067384" cy="739934"/>
          </a:xfrm>
          <a:prstGeom prst="straightConnector1">
            <a:avLst/>
          </a:prstGeom>
          <a:ln w="69850">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D1A3DF0E-A3A2-4711-BFB7-32BB13226B0E}"/>
              </a:ext>
            </a:extLst>
          </p:cNvPr>
          <p:cNvCxnSpPr>
            <a:cxnSpLocks/>
          </p:cNvCxnSpPr>
          <p:nvPr/>
        </p:nvCxnSpPr>
        <p:spPr>
          <a:xfrm>
            <a:off x="1323558" y="5418607"/>
            <a:ext cx="1178510" cy="0"/>
          </a:xfrm>
          <a:prstGeom prst="straightConnector1">
            <a:avLst/>
          </a:prstGeom>
          <a:ln w="698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正方形/長方形 64">
                <a:extLst>
                  <a:ext uri="{FF2B5EF4-FFF2-40B4-BE49-F238E27FC236}">
                    <a16:creationId xmlns:a16="http://schemas.microsoft.com/office/drawing/2014/main" id="{383A9749-FF04-43B5-BBEC-F295588496C9}"/>
                  </a:ext>
                </a:extLst>
              </p:cNvPr>
              <p:cNvSpPr/>
              <p:nvPr/>
            </p:nvSpPr>
            <p:spPr>
              <a:xfrm>
                <a:off x="1758925" y="3548146"/>
                <a:ext cx="1088631"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5400" b="1" i="1" smtClean="0">
                              <a:solidFill>
                                <a:srgbClr val="FF0000"/>
                              </a:solidFill>
                              <a:latin typeface="Cambria Math" panose="02040503050406030204" pitchFamily="18" charset="0"/>
                            </a:rPr>
                          </m:ctrlPr>
                        </m:sSubPr>
                        <m:e>
                          <m:r>
                            <a:rPr lang="en-US" altLang="ja-JP" sz="5400" b="1" i="1">
                              <a:solidFill>
                                <a:srgbClr val="FF0000"/>
                              </a:solidFill>
                              <a:latin typeface="Cambria Math" panose="02040503050406030204" pitchFamily="18" charset="0"/>
                            </a:rPr>
                            <m:t>𝒗</m:t>
                          </m:r>
                        </m:e>
                        <m:sub>
                          <m:r>
                            <a:rPr lang="en-US" altLang="ja-JP" sz="5400" b="1" i="1" smtClean="0">
                              <a:solidFill>
                                <a:srgbClr val="FF0000"/>
                              </a:solidFill>
                              <a:latin typeface="Cambria Math" panose="02040503050406030204" pitchFamily="18" charset="0"/>
                            </a:rPr>
                            <m:t>𝟎</m:t>
                          </m:r>
                        </m:sub>
                      </m:sSub>
                    </m:oMath>
                  </m:oMathPara>
                </a14:m>
                <a:endParaRPr lang="ja-JP" altLang="en-US" dirty="0">
                  <a:ea typeface="HG丸ｺﾞｼｯｸM-PRO" panose="020F0600000000000000" pitchFamily="50" charset="-128"/>
                </a:endParaRPr>
              </a:p>
            </p:txBody>
          </p:sp>
        </mc:Choice>
        <mc:Fallback xmlns="">
          <p:sp>
            <p:nvSpPr>
              <p:cNvPr id="65" name="正方形/長方形 64">
                <a:extLst>
                  <a:ext uri="{FF2B5EF4-FFF2-40B4-BE49-F238E27FC236}">
                    <a16:creationId xmlns:a16="http://schemas.microsoft.com/office/drawing/2014/main" id="{383A9749-FF04-43B5-BBEC-F295588496C9}"/>
                  </a:ext>
                </a:extLst>
              </p:cNvPr>
              <p:cNvSpPr>
                <a:spLocks noRot="1" noChangeAspect="1" noMove="1" noResize="1" noEditPoints="1" noAdjustHandles="1" noChangeArrowheads="1" noChangeShapeType="1" noTextEdit="1"/>
              </p:cNvSpPr>
              <p:nvPr/>
            </p:nvSpPr>
            <p:spPr>
              <a:xfrm>
                <a:off x="1758925" y="3548146"/>
                <a:ext cx="1088631" cy="923330"/>
              </a:xfrm>
              <a:prstGeom prst="rect">
                <a:avLst/>
              </a:prstGeom>
              <a:blipFill>
                <a:blip r:embed="rId6"/>
                <a:stretch>
                  <a:fillRect/>
                </a:stretch>
              </a:blipFill>
            </p:spPr>
            <p:txBody>
              <a:bodyPr/>
              <a:lstStyle/>
              <a:p>
                <a:r>
                  <a:rPr lang="ja-JP" altLang="en-US">
                    <a:noFill/>
                  </a:rPr>
                  <a:t> </a:t>
                </a:r>
              </a:p>
            </p:txBody>
          </p:sp>
        </mc:Fallback>
      </mc:AlternateContent>
      <p:cxnSp>
        <p:nvCxnSpPr>
          <p:cNvPr id="68" name="直線コネクタ 67">
            <a:extLst>
              <a:ext uri="{FF2B5EF4-FFF2-40B4-BE49-F238E27FC236}">
                <a16:creationId xmlns:a16="http://schemas.microsoft.com/office/drawing/2014/main" id="{ABD1EF2A-C09C-4ADB-8072-039E720F60C2}"/>
              </a:ext>
            </a:extLst>
          </p:cNvPr>
          <p:cNvCxnSpPr>
            <a:cxnSpLocks/>
          </p:cNvCxnSpPr>
          <p:nvPr/>
        </p:nvCxnSpPr>
        <p:spPr>
          <a:xfrm flipV="1">
            <a:off x="7353467" y="1639876"/>
            <a:ext cx="0" cy="3776133"/>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正方形/長方形 68">
                <a:extLst>
                  <a:ext uri="{FF2B5EF4-FFF2-40B4-BE49-F238E27FC236}">
                    <a16:creationId xmlns:a16="http://schemas.microsoft.com/office/drawing/2014/main" id="{7DD91DAF-B994-42F1-99E0-716FE1D14529}"/>
                  </a:ext>
                </a:extLst>
              </p:cNvPr>
              <p:cNvSpPr/>
              <p:nvPr/>
            </p:nvSpPr>
            <p:spPr>
              <a:xfrm>
                <a:off x="1856776" y="2501204"/>
                <a:ext cx="5052473" cy="980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rPr>
                        <m:t>𝒚</m:t>
                      </m:r>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𝒕𝒂𝒏</m:t>
                      </m:r>
                      <m:r>
                        <a:rPr lang="ja-JP" altLang="en-US" sz="2800" b="1" i="1" smtClean="0">
                          <a:solidFill>
                            <a:srgbClr val="FF0000"/>
                          </a:solidFill>
                          <a:latin typeface="Cambria Math" panose="02040503050406030204" pitchFamily="18" charset="0"/>
                        </a:rPr>
                        <m:t>𝜷</m:t>
                      </m:r>
                      <m:r>
                        <a:rPr lang="ja-JP" altLang="en-US"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𝒙</m:t>
                      </m:r>
                      <m:r>
                        <a:rPr lang="en-US" altLang="ja-JP" sz="2800" b="1" i="1" smtClean="0">
                          <a:solidFill>
                            <a:srgbClr val="FF0000"/>
                          </a:solidFill>
                          <a:latin typeface="Cambria Math" panose="02040503050406030204" pitchFamily="18" charset="0"/>
                        </a:rPr>
                        <m:t>−</m:t>
                      </m:r>
                      <m:f>
                        <m:fPr>
                          <m:ctrlPr>
                            <a:rPr lang="en-US" altLang="ja-JP" sz="2800" b="1" i="1" smtClean="0">
                              <a:solidFill>
                                <a:srgbClr val="FF0000"/>
                              </a:solidFill>
                              <a:latin typeface="Cambria Math" panose="02040503050406030204" pitchFamily="18" charset="0"/>
                            </a:rPr>
                          </m:ctrlPr>
                        </m:fPr>
                        <m:num>
                          <m:r>
                            <a:rPr lang="en-US" altLang="ja-JP" sz="2800" b="1" i="1" smtClean="0">
                              <a:solidFill>
                                <a:srgbClr val="FF0000"/>
                              </a:solidFill>
                              <a:latin typeface="Cambria Math" panose="02040503050406030204" pitchFamily="18" charset="0"/>
                            </a:rPr>
                            <m:t>𝒈𝒔𝒊𝒏</m:t>
                          </m:r>
                          <m:r>
                            <a:rPr lang="ja-JP" altLang="en-US" sz="2800" b="1" i="1" smtClean="0">
                              <a:solidFill>
                                <a:srgbClr val="FF0000"/>
                              </a:solidFill>
                              <a:latin typeface="Cambria Math" panose="02040503050406030204" pitchFamily="18" charset="0"/>
                            </a:rPr>
                            <m:t>𝜶</m:t>
                          </m:r>
                        </m:num>
                        <m:den>
                          <m:r>
                            <a:rPr lang="en-US" altLang="ja-JP" sz="2800" b="1" i="1" smtClean="0">
                              <a:solidFill>
                                <a:srgbClr val="FF0000"/>
                              </a:solidFill>
                              <a:latin typeface="Cambria Math" panose="02040503050406030204" pitchFamily="18" charset="0"/>
                            </a:rPr>
                            <m:t>𝟐</m:t>
                          </m:r>
                          <m:sSup>
                            <m:sSupPr>
                              <m:ctrlPr>
                                <a:rPr lang="en-US" altLang="ja-JP" sz="2800" b="1" i="1" smtClean="0">
                                  <a:solidFill>
                                    <a:srgbClr val="FF0000"/>
                                  </a:solidFill>
                                  <a:latin typeface="Cambria Math" panose="02040503050406030204" pitchFamily="18" charset="0"/>
                                </a:rPr>
                              </m:ctrlPr>
                            </m:sSupPr>
                            <m:e>
                              <m:sSub>
                                <m:sSubPr>
                                  <m:ctrlPr>
                                    <a:rPr lang="en-US" altLang="ja-JP" sz="2800" b="1" i="1" smtClean="0">
                                      <a:solidFill>
                                        <a:srgbClr val="FF0000"/>
                                      </a:solidFill>
                                      <a:latin typeface="Cambria Math" panose="02040503050406030204" pitchFamily="18" charset="0"/>
                                    </a:rPr>
                                  </m:ctrlPr>
                                </m:sSubPr>
                                <m:e>
                                  <m:r>
                                    <a:rPr lang="en-US" altLang="ja-JP" sz="2800" b="1" i="1" smtClean="0">
                                      <a:solidFill>
                                        <a:srgbClr val="FF0000"/>
                                      </a:solidFill>
                                      <a:latin typeface="Cambria Math" panose="02040503050406030204" pitchFamily="18" charset="0"/>
                                    </a:rPr>
                                    <m:t>(</m:t>
                                  </m:r>
                                  <m:r>
                                    <a:rPr lang="en-US" altLang="ja-JP" sz="2800" b="1" i="1">
                                      <a:solidFill>
                                        <a:srgbClr val="FF0000"/>
                                      </a:solidFill>
                                      <a:latin typeface="Cambria Math" panose="02040503050406030204" pitchFamily="18" charset="0"/>
                                    </a:rPr>
                                    <m:t>𝒗</m:t>
                                  </m:r>
                                </m:e>
                                <m:sub>
                                  <m:r>
                                    <a:rPr lang="en-US" altLang="ja-JP" sz="2800" b="1" i="1" smtClean="0">
                                      <a:solidFill>
                                        <a:srgbClr val="FF0000"/>
                                      </a:solidFill>
                                      <a:latin typeface="Cambria Math" panose="02040503050406030204" pitchFamily="18" charset="0"/>
                                    </a:rPr>
                                    <m:t>𝟎</m:t>
                                  </m:r>
                                </m:sub>
                              </m:sSub>
                              <m:r>
                                <a:rPr lang="en-US" altLang="ja-JP" sz="2800" b="1" i="1" smtClean="0">
                                  <a:solidFill>
                                    <a:srgbClr val="FF0000"/>
                                  </a:solidFill>
                                  <a:latin typeface="Cambria Math" panose="02040503050406030204" pitchFamily="18" charset="0"/>
                                </a:rPr>
                                <m:t>𝒄𝒐𝒔</m:t>
                              </m:r>
                              <m:r>
                                <a:rPr lang="ja-JP" altLang="en-US" sz="2800" b="1" i="1" smtClean="0">
                                  <a:solidFill>
                                    <a:srgbClr val="FF0000"/>
                                  </a:solidFill>
                                  <a:latin typeface="Cambria Math" panose="02040503050406030204" pitchFamily="18" charset="0"/>
                                </a:rPr>
                                <m:t>𝜷</m:t>
                              </m:r>
                              <m:r>
                                <a:rPr lang="en-US" altLang="ja-JP" sz="2800" b="1" i="1" smtClean="0">
                                  <a:solidFill>
                                    <a:srgbClr val="FF0000"/>
                                  </a:solidFill>
                                  <a:latin typeface="Cambria Math" panose="02040503050406030204" pitchFamily="18" charset="0"/>
                                </a:rPr>
                                <m:t>)</m:t>
                              </m:r>
                            </m:e>
                            <m:sup>
                              <m:r>
                                <a:rPr lang="en-US" altLang="ja-JP" sz="2800" b="1" i="1" smtClean="0">
                                  <a:solidFill>
                                    <a:srgbClr val="FF0000"/>
                                  </a:solidFill>
                                  <a:latin typeface="Cambria Math" panose="02040503050406030204" pitchFamily="18" charset="0"/>
                                </a:rPr>
                                <m:t>𝟐</m:t>
                              </m:r>
                            </m:sup>
                          </m:sSup>
                        </m:den>
                      </m:f>
                      <m:sSup>
                        <m:sSupPr>
                          <m:ctrlPr>
                            <a:rPr lang="en-US" altLang="ja-JP" sz="2800" b="1" i="1" smtClean="0">
                              <a:solidFill>
                                <a:srgbClr val="FF0000"/>
                              </a:solidFill>
                              <a:latin typeface="Cambria Math" panose="02040503050406030204" pitchFamily="18" charset="0"/>
                            </a:rPr>
                          </m:ctrlPr>
                        </m:sSupPr>
                        <m:e>
                          <m:r>
                            <a:rPr lang="en-US" altLang="ja-JP" sz="2800" b="1" i="1" smtClean="0">
                              <a:solidFill>
                                <a:srgbClr val="FF0000"/>
                              </a:solidFill>
                              <a:latin typeface="Cambria Math" panose="02040503050406030204" pitchFamily="18" charset="0"/>
                            </a:rPr>
                            <m:t>𝒙</m:t>
                          </m:r>
                        </m:e>
                        <m:sup>
                          <m:r>
                            <a:rPr lang="en-US" altLang="ja-JP" sz="2800" b="1" i="1" smtClean="0">
                              <a:solidFill>
                                <a:srgbClr val="FF0000"/>
                              </a:solidFill>
                              <a:latin typeface="Cambria Math" panose="02040503050406030204" pitchFamily="18" charset="0"/>
                            </a:rPr>
                            <m:t>𝟐</m:t>
                          </m:r>
                        </m:sup>
                      </m:sSup>
                    </m:oMath>
                  </m:oMathPara>
                </a14:m>
                <a:endParaRPr lang="en-US" altLang="ja-JP" sz="28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69" name="正方形/長方形 68">
                <a:extLst>
                  <a:ext uri="{FF2B5EF4-FFF2-40B4-BE49-F238E27FC236}">
                    <a16:creationId xmlns:a16="http://schemas.microsoft.com/office/drawing/2014/main" id="{7DD91DAF-B994-42F1-99E0-716FE1D14529}"/>
                  </a:ext>
                </a:extLst>
              </p:cNvPr>
              <p:cNvSpPr>
                <a:spLocks noRot="1" noChangeAspect="1" noMove="1" noResize="1" noEditPoints="1" noAdjustHandles="1" noChangeArrowheads="1" noChangeShapeType="1" noTextEdit="1"/>
              </p:cNvSpPr>
              <p:nvPr/>
            </p:nvSpPr>
            <p:spPr>
              <a:xfrm>
                <a:off x="1856776" y="2501204"/>
                <a:ext cx="5052473" cy="980012"/>
              </a:xfrm>
              <a:prstGeom prst="rect">
                <a:avLst/>
              </a:prstGeom>
              <a:blipFill>
                <a:blip r:embed="rId7"/>
                <a:stretch>
                  <a:fillRect/>
                </a:stretch>
              </a:blipFill>
            </p:spPr>
            <p:txBody>
              <a:bodyPr/>
              <a:lstStyle/>
              <a:p>
                <a:r>
                  <a:rPr lang="ja-JP" altLang="en-US">
                    <a:noFill/>
                  </a:rPr>
                  <a:t> </a:t>
                </a:r>
              </a:p>
            </p:txBody>
          </p:sp>
        </mc:Fallback>
      </mc:AlternateContent>
      <p:sp>
        <p:nvSpPr>
          <p:cNvPr id="70" name="楕円 69">
            <a:extLst>
              <a:ext uri="{FF2B5EF4-FFF2-40B4-BE49-F238E27FC236}">
                <a16:creationId xmlns:a16="http://schemas.microsoft.com/office/drawing/2014/main" id="{DEC00A1C-7B65-46DB-A49F-D7DCF4C29F35}"/>
              </a:ext>
            </a:extLst>
          </p:cNvPr>
          <p:cNvSpPr/>
          <p:nvPr/>
        </p:nvSpPr>
        <p:spPr>
          <a:xfrm>
            <a:off x="7196015" y="3864007"/>
            <a:ext cx="314903" cy="3149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71" name="楕円 70">
            <a:extLst>
              <a:ext uri="{FF2B5EF4-FFF2-40B4-BE49-F238E27FC236}">
                <a16:creationId xmlns:a16="http://schemas.microsoft.com/office/drawing/2014/main" id="{6AA3E2B9-0A78-459C-9ACF-C0002884B9CA}"/>
              </a:ext>
            </a:extLst>
          </p:cNvPr>
          <p:cNvSpPr/>
          <p:nvPr/>
        </p:nvSpPr>
        <p:spPr>
          <a:xfrm>
            <a:off x="7234931" y="1482424"/>
            <a:ext cx="314903" cy="3149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Tree>
    <p:extLst>
      <p:ext uri="{BB962C8B-B14F-4D97-AF65-F5344CB8AC3E}">
        <p14:creationId xmlns:p14="http://schemas.microsoft.com/office/powerpoint/2010/main" val="9423489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５．平面内での落体の運動</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a:xfrm>
            <a:off x="4038601" y="6312924"/>
            <a:ext cx="4114800" cy="365125"/>
          </a:xfrm>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62</a:t>
            </a:fld>
            <a:endParaRPr kumimoji="1" lang="ja-JP" altLang="en-US"/>
          </a:p>
        </p:txBody>
      </p:sp>
      <mc:AlternateContent xmlns:mc="http://schemas.openxmlformats.org/markup-compatibility/2006">
        <mc:Choice xmlns:a14="http://schemas.microsoft.com/office/drawing/2010/main" Requires="a14">
          <p:sp>
            <p:nvSpPr>
              <p:cNvPr id="3" name="正方形/長方形 2">
                <a:extLst>
                  <a:ext uri="{FF2B5EF4-FFF2-40B4-BE49-F238E27FC236}">
                    <a16:creationId xmlns:a16="http://schemas.microsoft.com/office/drawing/2014/main" id="{85EA774B-59BB-4D4A-AD9E-78FFC451B5CF}"/>
                  </a:ext>
                </a:extLst>
              </p:cNvPr>
              <p:cNvSpPr/>
              <p:nvPr/>
            </p:nvSpPr>
            <p:spPr>
              <a:xfrm>
                <a:off x="145362" y="852822"/>
                <a:ext cx="6593887" cy="841769"/>
              </a:xfrm>
              <a:prstGeom prst="rect">
                <a:avLst/>
              </a:prstGeom>
            </p:spPr>
            <p:txBody>
              <a:bodyPr wrap="square">
                <a:spAutoFit/>
              </a:bodyPr>
              <a:lstStyle/>
              <a:p>
                <a:r>
                  <a:rPr lang="en-US" altLang="ja-JP" sz="2000" dirty="0">
                    <a:ea typeface="HG丸ｺﾞｼｯｸM-PRO" panose="020F0600000000000000" pitchFamily="50" charset="-128"/>
                  </a:rPr>
                  <a:t>【</a:t>
                </a:r>
                <a:r>
                  <a:rPr lang="ja-JP" altLang="en-US" sz="2000" dirty="0">
                    <a:ea typeface="HG丸ｺﾞｼｯｸM-PRO" panose="020F0600000000000000" pitchFamily="50" charset="-128"/>
                  </a:rPr>
                  <a:t>別</a:t>
                </a:r>
                <a:r>
                  <a:rPr lang="en-US" altLang="ja-JP" sz="2000" dirty="0">
                    <a:ea typeface="HG丸ｺﾞｼｯｸM-PRO" panose="020F0600000000000000" pitchFamily="50" charset="-128"/>
                  </a:rPr>
                  <a:t>】</a:t>
                </a:r>
                <a:r>
                  <a:rPr lang="ja-JP" altLang="en-US" sz="2000" dirty="0">
                    <a:ea typeface="HG丸ｺﾞｼｯｸM-PRO" panose="020F0600000000000000" pitchFamily="50" charset="-128"/>
                  </a:rPr>
                  <a:t>（３）２物体が衝突するとき、</a:t>
                </a:r>
                <a14:m>
                  <m:oMath xmlns:m="http://schemas.openxmlformats.org/officeDocument/2006/math">
                    <m:f>
                      <m:fPr>
                        <m:ctrlPr>
                          <a:rPr lang="en-US" altLang="ja-JP" sz="2000" b="1" i="1">
                            <a:solidFill>
                              <a:srgbClr val="FF0000"/>
                            </a:solidFill>
                            <a:latin typeface="Cambria Math" panose="02040503050406030204" pitchFamily="18" charset="0"/>
                          </a:rPr>
                        </m:ctrlPr>
                      </m:fPr>
                      <m:num>
                        <m:r>
                          <a:rPr lang="en-US" altLang="ja-JP" sz="2000" b="1" i="1">
                            <a:solidFill>
                              <a:srgbClr val="FF0000"/>
                            </a:solidFill>
                            <a:latin typeface="Cambria Math" panose="02040503050406030204" pitchFamily="18" charset="0"/>
                          </a:rPr>
                          <m:t>𝒀</m:t>
                        </m:r>
                      </m:num>
                      <m:den>
                        <m:r>
                          <a:rPr lang="en-US" altLang="ja-JP" sz="2000" b="1" i="1">
                            <a:solidFill>
                              <a:srgbClr val="FF0000"/>
                            </a:solidFill>
                            <a:latin typeface="Cambria Math" panose="02040503050406030204" pitchFamily="18" charset="0"/>
                          </a:rPr>
                          <m:t>𝑿</m:t>
                        </m:r>
                      </m:den>
                    </m:f>
                    <m:r>
                      <a:rPr lang="en-US" altLang="ja-JP" sz="2000" b="1" i="1">
                        <a:solidFill>
                          <a:srgbClr val="FF0000"/>
                        </a:solidFill>
                        <a:latin typeface="Cambria Math" panose="02040503050406030204" pitchFamily="18" charset="0"/>
                      </a:rPr>
                      <m:t>=</m:t>
                    </m:r>
                    <m:r>
                      <a:rPr lang="en-US" altLang="ja-JP" sz="2000" b="1" i="1">
                        <a:solidFill>
                          <a:srgbClr val="FF0000"/>
                        </a:solidFill>
                        <a:latin typeface="Cambria Math" panose="02040503050406030204" pitchFamily="18" charset="0"/>
                      </a:rPr>
                      <m:t>𝒕𝒂𝒏</m:t>
                    </m:r>
                    <m:r>
                      <a:rPr lang="ja-JP" altLang="en-US" sz="2000" b="1" i="1">
                        <a:solidFill>
                          <a:srgbClr val="FF0000"/>
                        </a:solidFill>
                        <a:latin typeface="Cambria Math" panose="02040503050406030204" pitchFamily="18" charset="0"/>
                      </a:rPr>
                      <m:t>𝜷</m:t>
                    </m:r>
                  </m:oMath>
                </a14:m>
                <a:r>
                  <a:rPr lang="ja-JP" altLang="en-US" sz="2000" dirty="0">
                    <a:ea typeface="HG丸ｺﾞｼｯｸM-PRO" panose="020F0600000000000000" pitchFamily="50" charset="-128"/>
                  </a:rPr>
                  <a:t>となることを示しなさい。</a:t>
                </a:r>
                <a:endParaRPr lang="ja-JP" altLang="en-US" sz="2000" dirty="0"/>
              </a:p>
            </p:txBody>
          </p:sp>
        </mc:Choice>
        <mc:Fallback>
          <p:sp>
            <p:nvSpPr>
              <p:cNvPr id="3" name="正方形/長方形 2">
                <a:extLst>
                  <a:ext uri="{FF2B5EF4-FFF2-40B4-BE49-F238E27FC236}">
                    <a16:creationId xmlns:a16="http://schemas.microsoft.com/office/drawing/2014/main" id="{85EA774B-59BB-4D4A-AD9E-78FFC451B5CF}"/>
                  </a:ext>
                </a:extLst>
              </p:cNvPr>
              <p:cNvSpPr>
                <a:spLocks noRot="1" noChangeAspect="1" noMove="1" noResize="1" noEditPoints="1" noAdjustHandles="1" noChangeArrowheads="1" noChangeShapeType="1" noTextEdit="1"/>
              </p:cNvSpPr>
              <p:nvPr/>
            </p:nvSpPr>
            <p:spPr>
              <a:xfrm>
                <a:off x="145362" y="852822"/>
                <a:ext cx="6593887" cy="841769"/>
              </a:xfrm>
              <a:prstGeom prst="rect">
                <a:avLst/>
              </a:prstGeom>
              <a:blipFill>
                <a:blip r:embed="rId2"/>
                <a:stretch>
                  <a:fillRect l="-1017" r="-924" b="-10145"/>
                </a:stretch>
              </a:blipFill>
            </p:spPr>
            <p:txBody>
              <a:bodyPr/>
              <a:lstStyle/>
              <a:p>
                <a:r>
                  <a:rPr lang="ja-JP" altLang="en-US">
                    <a:noFill/>
                  </a:rPr>
                  <a:t> </a:t>
                </a:r>
              </a:p>
            </p:txBody>
          </p:sp>
        </mc:Fallback>
      </mc:AlternateContent>
      <p:sp>
        <p:nvSpPr>
          <p:cNvPr id="37" name="フリーフォーム 112">
            <a:extLst>
              <a:ext uri="{FF2B5EF4-FFF2-40B4-BE49-F238E27FC236}">
                <a16:creationId xmlns:a16="http://schemas.microsoft.com/office/drawing/2014/main" id="{9D42A19E-D1F9-4EF0-9A5B-700D99D881C3}"/>
              </a:ext>
            </a:extLst>
          </p:cNvPr>
          <p:cNvSpPr/>
          <p:nvPr/>
        </p:nvSpPr>
        <p:spPr>
          <a:xfrm>
            <a:off x="8395836" y="2968665"/>
            <a:ext cx="4320323" cy="920669"/>
          </a:xfrm>
          <a:custGeom>
            <a:avLst/>
            <a:gdLst>
              <a:gd name="connsiteX0" fmla="*/ 0 w 9797143"/>
              <a:gd name="connsiteY0" fmla="*/ 3454492 h 5820320"/>
              <a:gd name="connsiteX1" fmla="*/ 1407886 w 9797143"/>
              <a:gd name="connsiteY1" fmla="*/ 1480549 h 5820320"/>
              <a:gd name="connsiteX2" fmla="*/ 2808515 w 9797143"/>
              <a:gd name="connsiteY2" fmla="*/ 428263 h 5820320"/>
              <a:gd name="connsiteX3" fmla="*/ 4165600 w 9797143"/>
              <a:gd name="connsiteY3" fmla="*/ 92 h 5820320"/>
              <a:gd name="connsiteX4" fmla="*/ 5624286 w 9797143"/>
              <a:gd name="connsiteY4" fmla="*/ 457292 h 5820320"/>
              <a:gd name="connsiteX5" fmla="*/ 6988629 w 9797143"/>
              <a:gd name="connsiteY5" fmla="*/ 1480549 h 5820320"/>
              <a:gd name="connsiteX6" fmla="*/ 8411029 w 9797143"/>
              <a:gd name="connsiteY6" fmla="*/ 3454492 h 5820320"/>
              <a:gd name="connsiteX7" fmla="*/ 9797143 w 9797143"/>
              <a:gd name="connsiteY7" fmla="*/ 5820320 h 5820320"/>
              <a:gd name="connsiteX0" fmla="*/ 0 w 8411029"/>
              <a:gd name="connsiteY0" fmla="*/ 3454492 h 3454492"/>
              <a:gd name="connsiteX1" fmla="*/ 1407886 w 8411029"/>
              <a:gd name="connsiteY1" fmla="*/ 1480549 h 3454492"/>
              <a:gd name="connsiteX2" fmla="*/ 2808515 w 8411029"/>
              <a:gd name="connsiteY2" fmla="*/ 428263 h 3454492"/>
              <a:gd name="connsiteX3" fmla="*/ 4165600 w 8411029"/>
              <a:gd name="connsiteY3" fmla="*/ 92 h 3454492"/>
              <a:gd name="connsiteX4" fmla="*/ 5624286 w 8411029"/>
              <a:gd name="connsiteY4" fmla="*/ 457292 h 3454492"/>
              <a:gd name="connsiteX5" fmla="*/ 6988629 w 8411029"/>
              <a:gd name="connsiteY5" fmla="*/ 1480549 h 3454492"/>
              <a:gd name="connsiteX6" fmla="*/ 8411029 w 8411029"/>
              <a:gd name="connsiteY6" fmla="*/ 3454492 h 3454492"/>
              <a:gd name="connsiteX0" fmla="*/ 0 w 8411029"/>
              <a:gd name="connsiteY0" fmla="*/ 3462360 h 3462360"/>
              <a:gd name="connsiteX1" fmla="*/ 1407886 w 8411029"/>
              <a:gd name="connsiteY1" fmla="*/ 1488417 h 3462360"/>
              <a:gd name="connsiteX2" fmla="*/ 2808515 w 8411029"/>
              <a:gd name="connsiteY2" fmla="*/ 436131 h 3462360"/>
              <a:gd name="connsiteX3" fmla="*/ 4165600 w 8411029"/>
              <a:gd name="connsiteY3" fmla="*/ 7960 h 3462360"/>
              <a:gd name="connsiteX4" fmla="*/ 5624286 w 8411029"/>
              <a:gd name="connsiteY4" fmla="*/ 465160 h 3462360"/>
              <a:gd name="connsiteX5" fmla="*/ 8411029 w 8411029"/>
              <a:gd name="connsiteY5" fmla="*/ 3462360 h 3462360"/>
              <a:gd name="connsiteX0" fmla="*/ 0 w 8411029"/>
              <a:gd name="connsiteY0" fmla="*/ 3473496 h 3473496"/>
              <a:gd name="connsiteX1" fmla="*/ 2808515 w 8411029"/>
              <a:gd name="connsiteY1" fmla="*/ 447267 h 3473496"/>
              <a:gd name="connsiteX2" fmla="*/ 4165600 w 8411029"/>
              <a:gd name="connsiteY2" fmla="*/ 19096 h 3473496"/>
              <a:gd name="connsiteX3" fmla="*/ 5624286 w 8411029"/>
              <a:gd name="connsiteY3" fmla="*/ 476296 h 3473496"/>
              <a:gd name="connsiteX4" fmla="*/ 8411029 w 8411029"/>
              <a:gd name="connsiteY4" fmla="*/ 3473496 h 3473496"/>
              <a:gd name="connsiteX0" fmla="*/ 0 w 8411029"/>
              <a:gd name="connsiteY0" fmla="*/ 3462361 h 3462361"/>
              <a:gd name="connsiteX1" fmla="*/ 4165600 w 8411029"/>
              <a:gd name="connsiteY1" fmla="*/ 7961 h 3462361"/>
              <a:gd name="connsiteX2" fmla="*/ 5624286 w 8411029"/>
              <a:gd name="connsiteY2" fmla="*/ 465161 h 3462361"/>
              <a:gd name="connsiteX3" fmla="*/ 8411029 w 8411029"/>
              <a:gd name="connsiteY3" fmla="*/ 3462361 h 3462361"/>
              <a:gd name="connsiteX0" fmla="*/ 0 w 8411029"/>
              <a:gd name="connsiteY0" fmla="*/ 3454400 h 3454400"/>
              <a:gd name="connsiteX1" fmla="*/ 4165600 w 8411029"/>
              <a:gd name="connsiteY1" fmla="*/ 0 h 3454400"/>
              <a:gd name="connsiteX2" fmla="*/ 8411029 w 8411029"/>
              <a:gd name="connsiteY2" fmla="*/ 3454400 h 3454400"/>
              <a:gd name="connsiteX0" fmla="*/ 0 w 8411029"/>
              <a:gd name="connsiteY0" fmla="*/ 3454574 h 3454574"/>
              <a:gd name="connsiteX1" fmla="*/ 4165600 w 8411029"/>
              <a:gd name="connsiteY1" fmla="*/ 174 h 3454574"/>
              <a:gd name="connsiteX2" fmla="*/ 8411029 w 8411029"/>
              <a:gd name="connsiteY2" fmla="*/ 3454574 h 3454574"/>
              <a:gd name="connsiteX0" fmla="*/ 0 w 8411029"/>
              <a:gd name="connsiteY0" fmla="*/ 3454574 h 3454574"/>
              <a:gd name="connsiteX1" fmla="*/ 4165600 w 8411029"/>
              <a:gd name="connsiteY1" fmla="*/ 174 h 3454574"/>
              <a:gd name="connsiteX2" fmla="*/ 8411029 w 8411029"/>
              <a:gd name="connsiteY2" fmla="*/ 3454574 h 3454574"/>
              <a:gd name="connsiteX0" fmla="*/ 0 w 8411029"/>
              <a:gd name="connsiteY0" fmla="*/ 3454574 h 3454574"/>
              <a:gd name="connsiteX1" fmla="*/ 4165600 w 8411029"/>
              <a:gd name="connsiteY1" fmla="*/ 174 h 3454574"/>
              <a:gd name="connsiteX2" fmla="*/ 8411029 w 8411029"/>
              <a:gd name="connsiteY2" fmla="*/ 3454574 h 3454574"/>
              <a:gd name="connsiteX0" fmla="*/ 0 w 8411029"/>
              <a:gd name="connsiteY0" fmla="*/ 3454617 h 3454617"/>
              <a:gd name="connsiteX1" fmla="*/ 4165600 w 8411029"/>
              <a:gd name="connsiteY1" fmla="*/ 217 h 3454617"/>
              <a:gd name="connsiteX2" fmla="*/ 8411029 w 8411029"/>
              <a:gd name="connsiteY2" fmla="*/ 3454617 h 3454617"/>
              <a:gd name="connsiteX0" fmla="*/ 0 w 8411029"/>
              <a:gd name="connsiteY0" fmla="*/ 3454618 h 3454618"/>
              <a:gd name="connsiteX1" fmla="*/ 4165600 w 8411029"/>
              <a:gd name="connsiteY1" fmla="*/ 218 h 3454618"/>
              <a:gd name="connsiteX2" fmla="*/ 8411029 w 8411029"/>
              <a:gd name="connsiteY2" fmla="*/ 3454618 h 3454618"/>
              <a:gd name="connsiteX0" fmla="*/ 0 w 8411029"/>
              <a:gd name="connsiteY0" fmla="*/ 3454616 h 3454616"/>
              <a:gd name="connsiteX1" fmla="*/ 4165600 w 8411029"/>
              <a:gd name="connsiteY1" fmla="*/ 216 h 3454616"/>
              <a:gd name="connsiteX2" fmla="*/ 8411029 w 8411029"/>
              <a:gd name="connsiteY2" fmla="*/ 3454616 h 3454616"/>
              <a:gd name="connsiteX0" fmla="*/ 0 w 8411029"/>
              <a:gd name="connsiteY0" fmla="*/ 3455826 h 3455826"/>
              <a:gd name="connsiteX1" fmla="*/ 4165600 w 8411029"/>
              <a:gd name="connsiteY1" fmla="*/ 1426 h 3455826"/>
              <a:gd name="connsiteX2" fmla="*/ 8411029 w 8411029"/>
              <a:gd name="connsiteY2" fmla="*/ 3455826 h 3455826"/>
              <a:gd name="connsiteX0" fmla="*/ 0 w 8411029"/>
              <a:gd name="connsiteY0" fmla="*/ 3454493 h 3454493"/>
              <a:gd name="connsiteX1" fmla="*/ 4165600 w 8411029"/>
              <a:gd name="connsiteY1" fmla="*/ 93 h 3454493"/>
              <a:gd name="connsiteX2" fmla="*/ 8411029 w 8411029"/>
              <a:gd name="connsiteY2" fmla="*/ 3454493 h 3454493"/>
              <a:gd name="connsiteX0" fmla="*/ 0 w 8411029"/>
              <a:gd name="connsiteY0" fmla="*/ 3454424 h 3454424"/>
              <a:gd name="connsiteX1" fmla="*/ 4165600 w 8411029"/>
              <a:gd name="connsiteY1" fmla="*/ 24 h 3454424"/>
              <a:gd name="connsiteX2" fmla="*/ 8411029 w 8411029"/>
              <a:gd name="connsiteY2" fmla="*/ 3454424 h 3454424"/>
              <a:gd name="connsiteX0" fmla="*/ 0 w 8411029"/>
              <a:gd name="connsiteY0" fmla="*/ 3454732 h 3454732"/>
              <a:gd name="connsiteX1" fmla="*/ 4165600 w 8411029"/>
              <a:gd name="connsiteY1" fmla="*/ 332 h 3454732"/>
              <a:gd name="connsiteX2" fmla="*/ 8411029 w 8411029"/>
              <a:gd name="connsiteY2" fmla="*/ 3454732 h 3454732"/>
            </a:gdLst>
            <a:ahLst/>
            <a:cxnLst>
              <a:cxn ang="0">
                <a:pos x="connsiteX0" y="connsiteY0"/>
              </a:cxn>
              <a:cxn ang="0">
                <a:pos x="connsiteX1" y="connsiteY1"/>
              </a:cxn>
              <a:cxn ang="0">
                <a:pos x="connsiteX2" y="connsiteY2"/>
              </a:cxn>
            </a:cxnLst>
            <a:rect l="l" t="t" r="r" b="b"/>
            <a:pathLst>
              <a:path w="8411029" h="3454732">
                <a:moveTo>
                  <a:pt x="0" y="3454732"/>
                </a:moveTo>
                <a:cubicBezTo>
                  <a:pt x="656166" y="2294798"/>
                  <a:pt x="2065833" y="-31964"/>
                  <a:pt x="4165600" y="332"/>
                </a:cubicBezTo>
                <a:cubicBezTo>
                  <a:pt x="6265367" y="32628"/>
                  <a:pt x="7628164" y="2201665"/>
                  <a:pt x="8411029" y="3454732"/>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ea typeface="HG丸ｺﾞｼｯｸM-PRO" panose="020F0600000000000000" pitchFamily="50" charset="-128"/>
            </a:endParaRPr>
          </a:p>
        </p:txBody>
      </p:sp>
      <p:cxnSp>
        <p:nvCxnSpPr>
          <p:cNvPr id="38" name="直線矢印コネクタ 37">
            <a:extLst>
              <a:ext uri="{FF2B5EF4-FFF2-40B4-BE49-F238E27FC236}">
                <a16:creationId xmlns:a16="http://schemas.microsoft.com/office/drawing/2014/main" id="{6DCA14F5-B758-4F3E-8F3C-91867A65CA6A}"/>
              </a:ext>
            </a:extLst>
          </p:cNvPr>
          <p:cNvCxnSpPr>
            <a:cxnSpLocks/>
          </p:cNvCxnSpPr>
          <p:nvPr/>
        </p:nvCxnSpPr>
        <p:spPr>
          <a:xfrm>
            <a:off x="8383439" y="3865880"/>
            <a:ext cx="356302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F9CA045A-2905-40DA-AA93-81277C5D6FB6}"/>
              </a:ext>
            </a:extLst>
          </p:cNvPr>
          <p:cNvCxnSpPr>
            <a:cxnSpLocks/>
          </p:cNvCxnSpPr>
          <p:nvPr/>
        </p:nvCxnSpPr>
        <p:spPr>
          <a:xfrm flipV="1">
            <a:off x="8400834" y="1208579"/>
            <a:ext cx="0" cy="29300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0" name="正方形/長方形 39">
                <a:extLst>
                  <a:ext uri="{FF2B5EF4-FFF2-40B4-BE49-F238E27FC236}">
                    <a16:creationId xmlns:a16="http://schemas.microsoft.com/office/drawing/2014/main" id="{EEEA27D9-7D21-4E4F-8F4E-9D5B845B3F4E}"/>
                  </a:ext>
                </a:extLst>
              </p:cNvPr>
              <p:cNvSpPr/>
              <p:nvPr/>
            </p:nvSpPr>
            <p:spPr>
              <a:xfrm>
                <a:off x="8052770" y="884089"/>
                <a:ext cx="415497"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rPr>
                        <m:t>𝒚</m:t>
                      </m:r>
                    </m:oMath>
                  </m:oMathPara>
                </a14:m>
                <a:endParaRPr lang="ja-JP" altLang="en-US" dirty="0">
                  <a:solidFill>
                    <a:schemeClr val="tx1"/>
                  </a:solidFill>
                  <a:ea typeface="HG丸ｺﾞｼｯｸM-PRO" panose="020F0600000000000000" pitchFamily="50" charset="-128"/>
                </a:endParaRPr>
              </a:p>
            </p:txBody>
          </p:sp>
        </mc:Choice>
        <mc:Fallback>
          <p:sp>
            <p:nvSpPr>
              <p:cNvPr id="40" name="正方形/長方形 39">
                <a:extLst>
                  <a:ext uri="{FF2B5EF4-FFF2-40B4-BE49-F238E27FC236}">
                    <a16:creationId xmlns:a16="http://schemas.microsoft.com/office/drawing/2014/main" id="{EEEA27D9-7D21-4E4F-8F4E-9D5B845B3F4E}"/>
                  </a:ext>
                </a:extLst>
              </p:cNvPr>
              <p:cNvSpPr>
                <a:spLocks noRot="1" noChangeAspect="1" noMove="1" noResize="1" noEditPoints="1" noAdjustHandles="1" noChangeArrowheads="1" noChangeShapeType="1" noTextEdit="1"/>
              </p:cNvSpPr>
              <p:nvPr/>
            </p:nvSpPr>
            <p:spPr>
              <a:xfrm>
                <a:off x="8052770" y="884089"/>
                <a:ext cx="415497" cy="369332"/>
              </a:xfrm>
              <a:prstGeom prst="rect">
                <a:avLst/>
              </a:prstGeom>
              <a:blipFill>
                <a:blip r:embed="rId3"/>
                <a:stretch>
                  <a:fillRect b="-6557"/>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41" name="正方形/長方形 40">
                <a:extLst>
                  <a:ext uri="{FF2B5EF4-FFF2-40B4-BE49-F238E27FC236}">
                    <a16:creationId xmlns:a16="http://schemas.microsoft.com/office/drawing/2014/main" id="{B2009AB7-D68E-4690-9E1C-FCF9F307ACDE}"/>
                  </a:ext>
                </a:extLst>
              </p:cNvPr>
              <p:cNvSpPr/>
              <p:nvPr/>
            </p:nvSpPr>
            <p:spPr>
              <a:xfrm>
                <a:off x="11759845" y="3857230"/>
                <a:ext cx="3706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solidFill>
                          <a:latin typeface="Cambria Math" panose="02040503050406030204" pitchFamily="18" charset="0"/>
                        </a:rPr>
                        <m:t>𝒙</m:t>
                      </m:r>
                    </m:oMath>
                  </m:oMathPara>
                </a14:m>
                <a:endParaRPr lang="ja-JP" altLang="en-US" dirty="0">
                  <a:solidFill>
                    <a:schemeClr val="tx1"/>
                  </a:solidFill>
                  <a:ea typeface="HG丸ｺﾞｼｯｸM-PRO" panose="020F0600000000000000" pitchFamily="50" charset="-128"/>
                </a:endParaRPr>
              </a:p>
            </p:txBody>
          </p:sp>
        </mc:Choice>
        <mc:Fallback>
          <p:sp>
            <p:nvSpPr>
              <p:cNvPr id="41" name="正方形/長方形 40">
                <a:extLst>
                  <a:ext uri="{FF2B5EF4-FFF2-40B4-BE49-F238E27FC236}">
                    <a16:creationId xmlns:a16="http://schemas.microsoft.com/office/drawing/2014/main" id="{B2009AB7-D68E-4690-9E1C-FCF9F307ACDE}"/>
                  </a:ext>
                </a:extLst>
              </p:cNvPr>
              <p:cNvSpPr>
                <a:spLocks noRot="1" noChangeAspect="1" noMove="1" noResize="1" noEditPoints="1" noAdjustHandles="1" noChangeArrowheads="1" noChangeShapeType="1" noTextEdit="1"/>
              </p:cNvSpPr>
              <p:nvPr/>
            </p:nvSpPr>
            <p:spPr>
              <a:xfrm>
                <a:off x="11759845" y="3857230"/>
                <a:ext cx="370614" cy="369332"/>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44" name="正方形/長方形 43">
                <a:extLst>
                  <a:ext uri="{FF2B5EF4-FFF2-40B4-BE49-F238E27FC236}">
                    <a16:creationId xmlns:a16="http://schemas.microsoft.com/office/drawing/2014/main" id="{2B71B804-D497-438A-8EB2-EBC6E5368B74}"/>
                  </a:ext>
                </a:extLst>
              </p:cNvPr>
              <p:cNvSpPr/>
              <p:nvPr/>
            </p:nvSpPr>
            <p:spPr>
              <a:xfrm>
                <a:off x="11281445" y="3865755"/>
                <a:ext cx="42030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1" i="1" smtClean="0">
                          <a:latin typeface="Cambria Math" panose="02040503050406030204" pitchFamily="18" charset="0"/>
                        </a:rPr>
                        <m:t>𝑿</m:t>
                      </m:r>
                    </m:oMath>
                  </m:oMathPara>
                </a14:m>
                <a:endParaRPr lang="ja-JP" altLang="en-US" sz="2000" dirty="0">
                  <a:ea typeface="HG丸ｺﾞｼｯｸM-PRO" panose="020F0600000000000000" pitchFamily="50" charset="-128"/>
                </a:endParaRPr>
              </a:p>
            </p:txBody>
          </p:sp>
        </mc:Choice>
        <mc:Fallback>
          <p:sp>
            <p:nvSpPr>
              <p:cNvPr id="44" name="正方形/長方形 43">
                <a:extLst>
                  <a:ext uri="{FF2B5EF4-FFF2-40B4-BE49-F238E27FC236}">
                    <a16:creationId xmlns:a16="http://schemas.microsoft.com/office/drawing/2014/main" id="{2B71B804-D497-438A-8EB2-EBC6E5368B74}"/>
                  </a:ext>
                </a:extLst>
              </p:cNvPr>
              <p:cNvSpPr>
                <a:spLocks noRot="1" noChangeAspect="1" noMove="1" noResize="1" noEditPoints="1" noAdjustHandles="1" noChangeArrowheads="1" noChangeShapeType="1" noTextEdit="1"/>
              </p:cNvSpPr>
              <p:nvPr/>
            </p:nvSpPr>
            <p:spPr>
              <a:xfrm>
                <a:off x="11281445" y="3865755"/>
                <a:ext cx="420308" cy="400110"/>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46" name="正方形/長方形 45">
                <a:extLst>
                  <a:ext uri="{FF2B5EF4-FFF2-40B4-BE49-F238E27FC236}">
                    <a16:creationId xmlns:a16="http://schemas.microsoft.com/office/drawing/2014/main" id="{6D284A50-E26A-4BDD-A48C-670FA5D48EF1}"/>
                  </a:ext>
                </a:extLst>
              </p:cNvPr>
              <p:cNvSpPr/>
              <p:nvPr/>
            </p:nvSpPr>
            <p:spPr>
              <a:xfrm>
                <a:off x="8485716" y="3828425"/>
                <a:ext cx="146431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𝒗</m:t>
                          </m:r>
                        </m:e>
                        <m:sub>
                          <m:r>
                            <a:rPr lang="en-US" altLang="ja-JP" sz="2800" b="1" i="1" smtClean="0">
                              <a:solidFill>
                                <a:srgbClr val="FF0000"/>
                              </a:solidFill>
                              <a:latin typeface="Cambria Math" panose="02040503050406030204" pitchFamily="18" charset="0"/>
                            </a:rPr>
                            <m:t>𝟎</m:t>
                          </m:r>
                        </m:sub>
                      </m:sSub>
                      <m:r>
                        <a:rPr lang="en-US" altLang="ja-JP" sz="2800" b="1" i="1">
                          <a:solidFill>
                            <a:srgbClr val="FF0000"/>
                          </a:solidFill>
                          <a:latin typeface="Cambria Math" panose="02040503050406030204" pitchFamily="18" charset="0"/>
                        </a:rPr>
                        <m:t>𝒄𝒐𝒔</m:t>
                      </m:r>
                      <m:r>
                        <a:rPr lang="ja-JP" altLang="en-US" sz="2800" b="1" i="1">
                          <a:solidFill>
                            <a:srgbClr val="FF0000"/>
                          </a:solidFill>
                          <a:latin typeface="Cambria Math" panose="02040503050406030204" pitchFamily="18" charset="0"/>
                        </a:rPr>
                        <m:t>𝜷</m:t>
                      </m:r>
                    </m:oMath>
                  </m:oMathPara>
                </a14:m>
                <a:endParaRPr lang="ja-JP" altLang="en-US" sz="2800" dirty="0">
                  <a:ea typeface="HG丸ｺﾞｼｯｸM-PRO" panose="020F0600000000000000" pitchFamily="50" charset="-128"/>
                </a:endParaRPr>
              </a:p>
            </p:txBody>
          </p:sp>
        </mc:Choice>
        <mc:Fallback>
          <p:sp>
            <p:nvSpPr>
              <p:cNvPr id="46" name="正方形/長方形 45">
                <a:extLst>
                  <a:ext uri="{FF2B5EF4-FFF2-40B4-BE49-F238E27FC236}">
                    <a16:creationId xmlns:a16="http://schemas.microsoft.com/office/drawing/2014/main" id="{6D284A50-E26A-4BDD-A48C-670FA5D48EF1}"/>
                  </a:ext>
                </a:extLst>
              </p:cNvPr>
              <p:cNvSpPr>
                <a:spLocks noRot="1" noChangeAspect="1" noMove="1" noResize="1" noEditPoints="1" noAdjustHandles="1" noChangeArrowheads="1" noChangeShapeType="1" noTextEdit="1"/>
              </p:cNvSpPr>
              <p:nvPr/>
            </p:nvSpPr>
            <p:spPr>
              <a:xfrm>
                <a:off x="8485716" y="3828425"/>
                <a:ext cx="1464312" cy="523220"/>
              </a:xfrm>
              <a:prstGeom prst="rect">
                <a:avLst/>
              </a:prstGeom>
              <a:blipFill>
                <a:blip r:embed="rId6"/>
                <a:stretch>
                  <a:fillRect/>
                </a:stretch>
              </a:blipFill>
            </p:spPr>
            <p:txBody>
              <a:bodyPr/>
              <a:lstStyle/>
              <a:p>
                <a:r>
                  <a:rPr lang="ja-JP" altLang="en-US">
                    <a:noFill/>
                  </a:rPr>
                  <a:t> </a:t>
                </a:r>
              </a:p>
            </p:txBody>
          </p:sp>
        </mc:Fallback>
      </mc:AlternateContent>
      <p:cxnSp>
        <p:nvCxnSpPr>
          <p:cNvPr id="47" name="直線矢印コネクタ 46">
            <a:extLst>
              <a:ext uri="{FF2B5EF4-FFF2-40B4-BE49-F238E27FC236}">
                <a16:creationId xmlns:a16="http://schemas.microsoft.com/office/drawing/2014/main" id="{723F8674-4653-4400-9D8F-C7EAB721B94B}"/>
              </a:ext>
            </a:extLst>
          </p:cNvPr>
          <p:cNvCxnSpPr>
            <a:cxnSpLocks/>
          </p:cNvCxnSpPr>
          <p:nvPr/>
        </p:nvCxnSpPr>
        <p:spPr>
          <a:xfrm flipV="1">
            <a:off x="8443557" y="3434080"/>
            <a:ext cx="548262" cy="380067"/>
          </a:xfrm>
          <a:prstGeom prst="straightConnector1">
            <a:avLst/>
          </a:prstGeom>
          <a:ln w="69850">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81035066-2EB7-444F-9B40-CA69F64B4055}"/>
              </a:ext>
            </a:extLst>
          </p:cNvPr>
          <p:cNvCxnSpPr>
            <a:cxnSpLocks/>
          </p:cNvCxnSpPr>
          <p:nvPr/>
        </p:nvCxnSpPr>
        <p:spPr>
          <a:xfrm>
            <a:off x="8390827" y="3879003"/>
            <a:ext cx="605341" cy="0"/>
          </a:xfrm>
          <a:prstGeom prst="straightConnector1">
            <a:avLst/>
          </a:prstGeom>
          <a:ln w="698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9" name="正方形/長方形 48">
                <a:extLst>
                  <a:ext uri="{FF2B5EF4-FFF2-40B4-BE49-F238E27FC236}">
                    <a16:creationId xmlns:a16="http://schemas.microsoft.com/office/drawing/2014/main" id="{0BD4FBE5-5E93-4D46-AAD5-69C2ED9E49A2}"/>
                  </a:ext>
                </a:extLst>
              </p:cNvPr>
              <p:cNvSpPr/>
              <p:nvPr/>
            </p:nvSpPr>
            <p:spPr>
              <a:xfrm>
                <a:off x="8614453" y="2918241"/>
                <a:ext cx="65319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𝒗</m:t>
                          </m:r>
                        </m:e>
                        <m:sub>
                          <m:r>
                            <a:rPr lang="en-US" altLang="ja-JP" sz="2800" b="1" i="1" smtClean="0">
                              <a:solidFill>
                                <a:srgbClr val="FF0000"/>
                              </a:solidFill>
                              <a:latin typeface="Cambria Math" panose="02040503050406030204" pitchFamily="18" charset="0"/>
                            </a:rPr>
                            <m:t>𝒐</m:t>
                          </m:r>
                        </m:sub>
                      </m:sSub>
                    </m:oMath>
                  </m:oMathPara>
                </a14:m>
                <a:endParaRPr lang="ja-JP" altLang="en-US" sz="1000" dirty="0">
                  <a:ea typeface="HG丸ｺﾞｼｯｸM-PRO" panose="020F0600000000000000" pitchFamily="50" charset="-128"/>
                </a:endParaRPr>
              </a:p>
            </p:txBody>
          </p:sp>
        </mc:Choice>
        <mc:Fallback>
          <p:sp>
            <p:nvSpPr>
              <p:cNvPr id="49" name="正方形/長方形 48">
                <a:extLst>
                  <a:ext uri="{FF2B5EF4-FFF2-40B4-BE49-F238E27FC236}">
                    <a16:creationId xmlns:a16="http://schemas.microsoft.com/office/drawing/2014/main" id="{0BD4FBE5-5E93-4D46-AAD5-69C2ED9E49A2}"/>
                  </a:ext>
                </a:extLst>
              </p:cNvPr>
              <p:cNvSpPr>
                <a:spLocks noRot="1" noChangeAspect="1" noMove="1" noResize="1" noEditPoints="1" noAdjustHandles="1" noChangeArrowheads="1" noChangeShapeType="1" noTextEdit="1"/>
              </p:cNvSpPr>
              <p:nvPr/>
            </p:nvSpPr>
            <p:spPr>
              <a:xfrm>
                <a:off x="8614453" y="2918241"/>
                <a:ext cx="653191" cy="523220"/>
              </a:xfrm>
              <a:prstGeom prst="rect">
                <a:avLst/>
              </a:prstGeom>
              <a:blipFill>
                <a:blip r:embed="rId7"/>
                <a:stretch>
                  <a:fillRect/>
                </a:stretch>
              </a:blipFill>
            </p:spPr>
            <p:txBody>
              <a:bodyPr/>
              <a:lstStyle/>
              <a:p>
                <a:r>
                  <a:rPr lang="ja-JP" altLang="en-US">
                    <a:noFill/>
                  </a:rPr>
                  <a:t> </a:t>
                </a:r>
              </a:p>
            </p:txBody>
          </p:sp>
        </mc:Fallback>
      </mc:AlternateContent>
      <p:cxnSp>
        <p:nvCxnSpPr>
          <p:cNvPr id="56" name="直線コネクタ 55">
            <a:extLst>
              <a:ext uri="{FF2B5EF4-FFF2-40B4-BE49-F238E27FC236}">
                <a16:creationId xmlns:a16="http://schemas.microsoft.com/office/drawing/2014/main" id="{17BDD1D0-C563-4A77-8912-7103345D70D8}"/>
              </a:ext>
            </a:extLst>
          </p:cNvPr>
          <p:cNvCxnSpPr>
            <a:cxnSpLocks/>
          </p:cNvCxnSpPr>
          <p:nvPr/>
        </p:nvCxnSpPr>
        <p:spPr>
          <a:xfrm flipV="1">
            <a:off x="11480397" y="1496838"/>
            <a:ext cx="0" cy="2331587"/>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B8EB0833-372A-4085-BBA0-058DB9FC7695}"/>
              </a:ext>
            </a:extLst>
          </p:cNvPr>
          <p:cNvCxnSpPr>
            <a:cxnSpLocks/>
          </p:cNvCxnSpPr>
          <p:nvPr/>
        </p:nvCxnSpPr>
        <p:spPr>
          <a:xfrm>
            <a:off x="8408458" y="1481350"/>
            <a:ext cx="3083141" cy="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7" name="正方形/長方形 66">
                <a:extLst>
                  <a:ext uri="{FF2B5EF4-FFF2-40B4-BE49-F238E27FC236}">
                    <a16:creationId xmlns:a16="http://schemas.microsoft.com/office/drawing/2014/main" id="{50742D76-141C-44F6-B4D1-5612FF7BCC47}"/>
                  </a:ext>
                </a:extLst>
              </p:cNvPr>
              <p:cNvSpPr/>
              <p:nvPr/>
            </p:nvSpPr>
            <p:spPr>
              <a:xfrm>
                <a:off x="7984216" y="1304871"/>
                <a:ext cx="40588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1" i="1" smtClean="0">
                          <a:latin typeface="Cambria Math" panose="02040503050406030204" pitchFamily="18" charset="0"/>
                        </a:rPr>
                        <m:t>𝒀</m:t>
                      </m:r>
                    </m:oMath>
                  </m:oMathPara>
                </a14:m>
                <a:endParaRPr lang="ja-JP" altLang="en-US" sz="2000" dirty="0">
                  <a:ea typeface="HG丸ｺﾞｼｯｸM-PRO" panose="020F0600000000000000" pitchFamily="50" charset="-128"/>
                </a:endParaRPr>
              </a:p>
            </p:txBody>
          </p:sp>
        </mc:Choice>
        <mc:Fallback>
          <p:sp>
            <p:nvSpPr>
              <p:cNvPr id="67" name="正方形/長方形 66">
                <a:extLst>
                  <a:ext uri="{FF2B5EF4-FFF2-40B4-BE49-F238E27FC236}">
                    <a16:creationId xmlns:a16="http://schemas.microsoft.com/office/drawing/2014/main" id="{50742D76-141C-44F6-B4D1-5612FF7BCC47}"/>
                  </a:ext>
                </a:extLst>
              </p:cNvPr>
              <p:cNvSpPr>
                <a:spLocks noRot="1" noChangeAspect="1" noMove="1" noResize="1" noEditPoints="1" noAdjustHandles="1" noChangeArrowheads="1" noChangeShapeType="1" noTextEdit="1"/>
              </p:cNvSpPr>
              <p:nvPr/>
            </p:nvSpPr>
            <p:spPr>
              <a:xfrm>
                <a:off x="7984216" y="1304871"/>
                <a:ext cx="405880" cy="400110"/>
              </a:xfrm>
              <a:prstGeom prst="rect">
                <a:avLst/>
              </a:prstGeom>
              <a:blipFill>
                <a:blip r:embed="rId8"/>
                <a:stretch>
                  <a:fillRect/>
                </a:stretch>
              </a:blipFill>
            </p:spPr>
            <p:txBody>
              <a:bodyPr/>
              <a:lstStyle/>
              <a:p>
                <a:r>
                  <a:rPr lang="ja-JP" altLang="en-US">
                    <a:noFill/>
                  </a:rPr>
                  <a:t> </a:t>
                </a:r>
              </a:p>
            </p:txBody>
          </p:sp>
        </mc:Fallback>
      </mc:AlternateContent>
      <p:sp>
        <p:nvSpPr>
          <p:cNvPr id="85" name="円弧 84">
            <a:extLst>
              <a:ext uri="{FF2B5EF4-FFF2-40B4-BE49-F238E27FC236}">
                <a16:creationId xmlns:a16="http://schemas.microsoft.com/office/drawing/2014/main" id="{3C749B13-52F4-447F-90F7-556BCDFA81C5}"/>
              </a:ext>
            </a:extLst>
          </p:cNvPr>
          <p:cNvSpPr/>
          <p:nvPr/>
        </p:nvSpPr>
        <p:spPr>
          <a:xfrm rot="21228798">
            <a:off x="8362097" y="3634373"/>
            <a:ext cx="387820" cy="556585"/>
          </a:xfrm>
          <a:prstGeom prst="arc">
            <a:avLst>
              <a:gd name="adj1" fmla="val 177550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HG丸ｺﾞｼｯｸM-PRO" panose="020F0600000000000000" pitchFamily="50" charset="-128"/>
            </a:endParaRPr>
          </a:p>
        </p:txBody>
      </p:sp>
      <mc:AlternateContent xmlns:mc="http://schemas.openxmlformats.org/markup-compatibility/2006">
        <mc:Choice xmlns:a14="http://schemas.microsoft.com/office/drawing/2010/main" Requires="a14">
          <p:sp>
            <p:nvSpPr>
              <p:cNvPr id="86" name="正方形/長方形 85">
                <a:extLst>
                  <a:ext uri="{FF2B5EF4-FFF2-40B4-BE49-F238E27FC236}">
                    <a16:creationId xmlns:a16="http://schemas.microsoft.com/office/drawing/2014/main" id="{FA0371E0-3A1A-4BA0-A69A-CC923101C452}"/>
                  </a:ext>
                </a:extLst>
              </p:cNvPr>
              <p:cNvSpPr/>
              <p:nvPr/>
            </p:nvSpPr>
            <p:spPr>
              <a:xfrm>
                <a:off x="9485559" y="3281470"/>
                <a:ext cx="51007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2800" b="1" i="1">
                          <a:solidFill>
                            <a:srgbClr val="FF0000"/>
                          </a:solidFill>
                          <a:latin typeface="Cambria Math" panose="02040503050406030204" pitchFamily="18" charset="0"/>
                        </a:rPr>
                        <m:t>𝜷</m:t>
                      </m:r>
                    </m:oMath>
                  </m:oMathPara>
                </a14:m>
                <a:endParaRPr lang="ja-JP" altLang="en-US" sz="2800" dirty="0">
                  <a:ea typeface="HG丸ｺﾞｼｯｸM-PRO" panose="020F0600000000000000" pitchFamily="50" charset="-128"/>
                </a:endParaRPr>
              </a:p>
            </p:txBody>
          </p:sp>
        </mc:Choice>
        <mc:Fallback>
          <p:sp>
            <p:nvSpPr>
              <p:cNvPr id="86" name="正方形/長方形 85">
                <a:extLst>
                  <a:ext uri="{FF2B5EF4-FFF2-40B4-BE49-F238E27FC236}">
                    <a16:creationId xmlns:a16="http://schemas.microsoft.com/office/drawing/2014/main" id="{FA0371E0-3A1A-4BA0-A69A-CC923101C452}"/>
                  </a:ext>
                </a:extLst>
              </p:cNvPr>
              <p:cNvSpPr>
                <a:spLocks noRot="1" noChangeAspect="1" noMove="1" noResize="1" noEditPoints="1" noAdjustHandles="1" noChangeArrowheads="1" noChangeShapeType="1" noTextEdit="1"/>
              </p:cNvSpPr>
              <p:nvPr/>
            </p:nvSpPr>
            <p:spPr>
              <a:xfrm>
                <a:off x="9485559" y="3281470"/>
                <a:ext cx="510075" cy="523220"/>
              </a:xfrm>
              <a:prstGeom prst="rect">
                <a:avLst/>
              </a:prstGeom>
              <a:blipFill>
                <a:blip r:embed="rId9"/>
                <a:stretch>
                  <a:fillRect/>
                </a:stretch>
              </a:blipFill>
            </p:spPr>
            <p:txBody>
              <a:bodyPr/>
              <a:lstStyle/>
              <a:p>
                <a:r>
                  <a:rPr lang="ja-JP" altLang="en-US">
                    <a:noFill/>
                  </a:rPr>
                  <a:t> </a:t>
                </a:r>
              </a:p>
            </p:txBody>
          </p:sp>
        </mc:Fallback>
      </mc:AlternateContent>
      <p:cxnSp>
        <p:nvCxnSpPr>
          <p:cNvPr id="87" name="直線コネクタ 86">
            <a:extLst>
              <a:ext uri="{FF2B5EF4-FFF2-40B4-BE49-F238E27FC236}">
                <a16:creationId xmlns:a16="http://schemas.microsoft.com/office/drawing/2014/main" id="{B219D721-7317-423D-ADDC-85A95ECEA117}"/>
              </a:ext>
            </a:extLst>
          </p:cNvPr>
          <p:cNvCxnSpPr>
            <a:cxnSpLocks/>
          </p:cNvCxnSpPr>
          <p:nvPr/>
        </p:nvCxnSpPr>
        <p:spPr>
          <a:xfrm flipV="1">
            <a:off x="8991819" y="3416161"/>
            <a:ext cx="0" cy="488377"/>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8CFC8304-8B28-44F2-B3F5-EE1325AC510A}"/>
              </a:ext>
            </a:extLst>
          </p:cNvPr>
          <p:cNvCxnSpPr>
            <a:cxnSpLocks/>
          </p:cNvCxnSpPr>
          <p:nvPr/>
        </p:nvCxnSpPr>
        <p:spPr>
          <a:xfrm>
            <a:off x="8435014" y="3412460"/>
            <a:ext cx="594248" cy="6417"/>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90" name="正方形/長方形 89">
            <a:extLst>
              <a:ext uri="{FF2B5EF4-FFF2-40B4-BE49-F238E27FC236}">
                <a16:creationId xmlns:a16="http://schemas.microsoft.com/office/drawing/2014/main" id="{CD760081-5234-4EAF-BED0-226E8C645359}"/>
              </a:ext>
            </a:extLst>
          </p:cNvPr>
          <p:cNvSpPr/>
          <p:nvPr/>
        </p:nvSpPr>
        <p:spPr>
          <a:xfrm>
            <a:off x="7582730" y="3875636"/>
            <a:ext cx="877163"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物体Ａ</a:t>
            </a:r>
            <a:endParaRPr lang="ja-JP" altLang="en-US" dirty="0"/>
          </a:p>
        </p:txBody>
      </p:sp>
      <p:sp>
        <p:nvSpPr>
          <p:cNvPr id="91" name="楕円 90">
            <a:extLst>
              <a:ext uri="{FF2B5EF4-FFF2-40B4-BE49-F238E27FC236}">
                <a16:creationId xmlns:a16="http://schemas.microsoft.com/office/drawing/2014/main" id="{779EDEF7-0457-4A1F-98B7-B49A45FB4BCC}"/>
              </a:ext>
            </a:extLst>
          </p:cNvPr>
          <p:cNvSpPr/>
          <p:nvPr/>
        </p:nvSpPr>
        <p:spPr>
          <a:xfrm>
            <a:off x="11420366" y="1394359"/>
            <a:ext cx="120062" cy="120062"/>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a:extLst>
              <a:ext uri="{FF2B5EF4-FFF2-40B4-BE49-F238E27FC236}">
                <a16:creationId xmlns:a16="http://schemas.microsoft.com/office/drawing/2014/main" id="{821C46C7-7A92-45B6-962D-C96A88D9CF17}"/>
              </a:ext>
            </a:extLst>
          </p:cNvPr>
          <p:cNvSpPr/>
          <p:nvPr/>
        </p:nvSpPr>
        <p:spPr>
          <a:xfrm>
            <a:off x="11480397" y="1413576"/>
            <a:ext cx="877163"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物体Ｂ</a:t>
            </a:r>
            <a:endParaRPr lang="ja-JP" altLang="en-US" dirty="0"/>
          </a:p>
        </p:txBody>
      </p:sp>
      <p:cxnSp>
        <p:nvCxnSpPr>
          <p:cNvPr id="93" name="直線矢印コネクタ 92">
            <a:extLst>
              <a:ext uri="{FF2B5EF4-FFF2-40B4-BE49-F238E27FC236}">
                <a16:creationId xmlns:a16="http://schemas.microsoft.com/office/drawing/2014/main" id="{5FA2DC8D-7051-4DB3-9FB4-006D56AA5C43}"/>
              </a:ext>
            </a:extLst>
          </p:cNvPr>
          <p:cNvCxnSpPr>
            <a:cxnSpLocks/>
          </p:cNvCxnSpPr>
          <p:nvPr/>
        </p:nvCxnSpPr>
        <p:spPr>
          <a:xfrm flipV="1">
            <a:off x="8393378" y="3416188"/>
            <a:ext cx="0" cy="388502"/>
          </a:xfrm>
          <a:prstGeom prst="straightConnector1">
            <a:avLst/>
          </a:prstGeom>
          <a:ln w="698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94" name="楕円 93">
            <a:extLst>
              <a:ext uri="{FF2B5EF4-FFF2-40B4-BE49-F238E27FC236}">
                <a16:creationId xmlns:a16="http://schemas.microsoft.com/office/drawing/2014/main" id="{57F8EFEC-4738-4115-9219-B1FAF2C06840}"/>
              </a:ext>
            </a:extLst>
          </p:cNvPr>
          <p:cNvSpPr/>
          <p:nvPr/>
        </p:nvSpPr>
        <p:spPr>
          <a:xfrm>
            <a:off x="8333290" y="3784476"/>
            <a:ext cx="120062" cy="120062"/>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95" name="正方形/長方形 94">
                <a:extLst>
                  <a:ext uri="{FF2B5EF4-FFF2-40B4-BE49-F238E27FC236}">
                    <a16:creationId xmlns:a16="http://schemas.microsoft.com/office/drawing/2014/main" id="{A5F824DD-0E99-4BE6-928F-B42F41F9E8AB}"/>
                  </a:ext>
                </a:extLst>
              </p:cNvPr>
              <p:cNvSpPr/>
              <p:nvPr/>
            </p:nvSpPr>
            <p:spPr>
              <a:xfrm>
                <a:off x="6930730" y="3126269"/>
                <a:ext cx="144187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𝒗</m:t>
                          </m:r>
                        </m:e>
                        <m:sub>
                          <m:r>
                            <a:rPr lang="en-US" altLang="ja-JP" sz="2800" b="1" i="1" smtClean="0">
                              <a:solidFill>
                                <a:srgbClr val="FF0000"/>
                              </a:solidFill>
                              <a:latin typeface="Cambria Math" panose="02040503050406030204" pitchFamily="18" charset="0"/>
                            </a:rPr>
                            <m:t>𝟎</m:t>
                          </m:r>
                        </m:sub>
                      </m:sSub>
                      <m:r>
                        <a:rPr lang="en-US" altLang="ja-JP" sz="2800" b="1" i="1" smtClean="0">
                          <a:solidFill>
                            <a:srgbClr val="FF0000"/>
                          </a:solidFill>
                          <a:latin typeface="Cambria Math" panose="02040503050406030204" pitchFamily="18" charset="0"/>
                        </a:rPr>
                        <m:t>𝒔𝒊𝒏</m:t>
                      </m:r>
                      <m:r>
                        <a:rPr lang="ja-JP" altLang="en-US" sz="2800" b="1" i="1">
                          <a:solidFill>
                            <a:srgbClr val="FF0000"/>
                          </a:solidFill>
                          <a:latin typeface="Cambria Math" panose="02040503050406030204" pitchFamily="18" charset="0"/>
                        </a:rPr>
                        <m:t>𝜷</m:t>
                      </m:r>
                    </m:oMath>
                  </m:oMathPara>
                </a14:m>
                <a:endParaRPr lang="ja-JP" altLang="en-US" sz="2800" dirty="0">
                  <a:ea typeface="HG丸ｺﾞｼｯｸM-PRO" panose="020F0600000000000000" pitchFamily="50" charset="-128"/>
                </a:endParaRPr>
              </a:p>
            </p:txBody>
          </p:sp>
        </mc:Choice>
        <mc:Fallback>
          <p:sp>
            <p:nvSpPr>
              <p:cNvPr id="95" name="正方形/長方形 94">
                <a:extLst>
                  <a:ext uri="{FF2B5EF4-FFF2-40B4-BE49-F238E27FC236}">
                    <a16:creationId xmlns:a16="http://schemas.microsoft.com/office/drawing/2014/main" id="{A5F824DD-0E99-4BE6-928F-B42F41F9E8AB}"/>
                  </a:ext>
                </a:extLst>
              </p:cNvPr>
              <p:cNvSpPr>
                <a:spLocks noRot="1" noChangeAspect="1" noMove="1" noResize="1" noEditPoints="1" noAdjustHandles="1" noChangeArrowheads="1" noChangeShapeType="1" noTextEdit="1"/>
              </p:cNvSpPr>
              <p:nvPr/>
            </p:nvSpPr>
            <p:spPr>
              <a:xfrm>
                <a:off x="6930730" y="3126269"/>
                <a:ext cx="1441870" cy="523220"/>
              </a:xfrm>
              <a:prstGeom prst="rect">
                <a:avLst/>
              </a:prstGeom>
              <a:blipFill>
                <a:blip r:embed="rId10"/>
                <a:stretch>
                  <a:fillRect/>
                </a:stretch>
              </a:blipFill>
            </p:spPr>
            <p:txBody>
              <a:bodyPr/>
              <a:lstStyle/>
              <a:p>
                <a:r>
                  <a:rPr lang="ja-JP" altLang="en-US">
                    <a:noFill/>
                  </a:rPr>
                  <a:t> </a:t>
                </a:r>
              </a:p>
            </p:txBody>
          </p:sp>
        </mc:Fallback>
      </mc:AlternateContent>
      <p:cxnSp>
        <p:nvCxnSpPr>
          <p:cNvPr id="98" name="直線矢印コネクタ 97">
            <a:extLst>
              <a:ext uri="{FF2B5EF4-FFF2-40B4-BE49-F238E27FC236}">
                <a16:creationId xmlns:a16="http://schemas.microsoft.com/office/drawing/2014/main" id="{25E3B5FE-0C09-4815-94CC-C503196F7EB8}"/>
              </a:ext>
            </a:extLst>
          </p:cNvPr>
          <p:cNvCxnSpPr>
            <a:cxnSpLocks/>
            <a:stCxn id="91" idx="3"/>
          </p:cNvCxnSpPr>
          <p:nvPr/>
        </p:nvCxnSpPr>
        <p:spPr>
          <a:xfrm flipH="1">
            <a:off x="8429929" y="1496838"/>
            <a:ext cx="3008020" cy="2360392"/>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0" name="正方形/長方形 9">
                <a:extLst>
                  <a:ext uri="{FF2B5EF4-FFF2-40B4-BE49-F238E27FC236}">
                    <a16:creationId xmlns:a16="http://schemas.microsoft.com/office/drawing/2014/main" id="{E1CB71F8-1EE8-49C0-9969-CEDEC63237AC}"/>
                  </a:ext>
                </a:extLst>
              </p:cNvPr>
              <p:cNvSpPr/>
              <p:nvPr/>
            </p:nvSpPr>
            <p:spPr>
              <a:xfrm>
                <a:off x="3649449" y="4055592"/>
                <a:ext cx="2524024" cy="10111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𝒀</m:t>
                          </m:r>
                        </m:num>
                        <m:den>
                          <m:r>
                            <a:rPr lang="en-US" altLang="ja-JP" sz="3200" b="1" i="1">
                              <a:solidFill>
                                <a:srgbClr val="FF0000"/>
                              </a:solidFill>
                              <a:latin typeface="Cambria Math" panose="02040503050406030204" pitchFamily="18" charset="0"/>
                            </a:rPr>
                            <m:t>𝑿</m:t>
                          </m:r>
                        </m:den>
                      </m:f>
                      <m:r>
                        <a:rPr lang="en-US" altLang="ja-JP" sz="3200" b="1" i="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𝒕𝒂𝒏</m:t>
                      </m:r>
                      <m:r>
                        <a:rPr lang="ja-JP" altLang="en-US" sz="3200" b="1" i="1">
                          <a:solidFill>
                            <a:srgbClr val="FF0000"/>
                          </a:solidFill>
                          <a:latin typeface="Cambria Math" panose="02040503050406030204" pitchFamily="18" charset="0"/>
                        </a:rPr>
                        <m:t>𝜷</m:t>
                      </m:r>
                    </m:oMath>
                  </m:oMathPara>
                </a14:m>
                <a:endParaRPr lang="ja-JP" altLang="en-US" sz="3200" dirty="0"/>
              </a:p>
            </p:txBody>
          </p:sp>
        </mc:Choice>
        <mc:Fallback>
          <p:sp>
            <p:nvSpPr>
              <p:cNvPr id="10" name="正方形/長方形 9">
                <a:extLst>
                  <a:ext uri="{FF2B5EF4-FFF2-40B4-BE49-F238E27FC236}">
                    <a16:creationId xmlns:a16="http://schemas.microsoft.com/office/drawing/2014/main" id="{E1CB71F8-1EE8-49C0-9969-CEDEC63237AC}"/>
                  </a:ext>
                </a:extLst>
              </p:cNvPr>
              <p:cNvSpPr>
                <a:spLocks noRot="1" noChangeAspect="1" noMove="1" noResize="1" noEditPoints="1" noAdjustHandles="1" noChangeArrowheads="1" noChangeShapeType="1" noTextEdit="1"/>
              </p:cNvSpPr>
              <p:nvPr/>
            </p:nvSpPr>
            <p:spPr>
              <a:xfrm>
                <a:off x="3649449" y="4055592"/>
                <a:ext cx="2524024" cy="1011111"/>
              </a:xfrm>
              <a:prstGeom prst="rect">
                <a:avLst/>
              </a:prstGeom>
              <a:blipFill>
                <a:blip r:embed="rId11"/>
                <a:stretch>
                  <a:fillRect/>
                </a:stretch>
              </a:blipFill>
            </p:spPr>
            <p:txBody>
              <a:bodyPr/>
              <a:lstStyle/>
              <a:p>
                <a:r>
                  <a:rPr lang="ja-JP" altLang="en-US">
                    <a:noFill/>
                  </a:rPr>
                  <a:t> </a:t>
                </a:r>
              </a:p>
            </p:txBody>
          </p:sp>
        </mc:Fallback>
      </mc:AlternateContent>
      <p:sp>
        <p:nvSpPr>
          <p:cNvPr id="42" name="正方形/長方形 41">
            <a:extLst>
              <a:ext uri="{FF2B5EF4-FFF2-40B4-BE49-F238E27FC236}">
                <a16:creationId xmlns:a16="http://schemas.microsoft.com/office/drawing/2014/main" id="{43B6AA6B-71CC-470B-B664-FF5B00AC5D18}"/>
              </a:ext>
            </a:extLst>
          </p:cNvPr>
          <p:cNvSpPr/>
          <p:nvPr/>
        </p:nvSpPr>
        <p:spPr>
          <a:xfrm>
            <a:off x="525386" y="1947702"/>
            <a:ext cx="5526344" cy="369332"/>
          </a:xfrm>
          <a:prstGeom prst="rect">
            <a:avLst/>
          </a:prstGeom>
        </p:spPr>
        <p:txBody>
          <a:bodyPr wrap="square">
            <a:spAutoFit/>
          </a:bodyPr>
          <a:lstStyle/>
          <a:p>
            <a:r>
              <a:rPr lang="ja-JP" altLang="en-US" dirty="0">
                <a:ea typeface="HG丸ｺﾞｼｯｸM-PRO" panose="020F0600000000000000" pitchFamily="50" charset="-128"/>
              </a:rPr>
              <a:t>物体Ｂに対する物体Ａの相対速度の</a:t>
            </a:r>
            <a:endParaRPr lang="en-US" altLang="ja-JP" dirty="0">
              <a:ea typeface="HG丸ｺﾞｼｯｸM-PRO" panose="020F0600000000000000" pitchFamily="50" charset="-128"/>
            </a:endParaRPr>
          </a:p>
        </p:txBody>
      </p:sp>
      <mc:AlternateContent xmlns:mc="http://schemas.openxmlformats.org/markup-compatibility/2006">
        <mc:Choice xmlns:a14="http://schemas.microsoft.com/office/drawing/2010/main" Requires="a14">
          <p:sp>
            <p:nvSpPr>
              <p:cNvPr id="50" name="正方形/長方形 49">
                <a:extLst>
                  <a:ext uri="{FF2B5EF4-FFF2-40B4-BE49-F238E27FC236}">
                    <a16:creationId xmlns:a16="http://schemas.microsoft.com/office/drawing/2014/main" id="{F73131D1-9A26-43A9-95CC-57414AE6E71D}"/>
                  </a:ext>
                </a:extLst>
              </p:cNvPr>
              <p:cNvSpPr/>
              <p:nvPr/>
            </p:nvSpPr>
            <p:spPr>
              <a:xfrm>
                <a:off x="4280153" y="1922678"/>
                <a:ext cx="3001179" cy="646331"/>
              </a:xfrm>
              <a:prstGeom prst="rect">
                <a:avLst/>
              </a:prstGeom>
            </p:spPr>
            <p:txBody>
              <a:bodyPr wrap="square">
                <a:spAutoFit/>
              </a:bodyPr>
              <a:lstStyle/>
              <a:p>
                <a14:m>
                  <m:oMath xmlns:m="http://schemas.openxmlformats.org/officeDocument/2006/math">
                    <m:r>
                      <a:rPr lang="en-US" altLang="ja-JP" b="1" i="1">
                        <a:latin typeface="Cambria Math" panose="02040503050406030204" pitchFamily="18" charset="0"/>
                      </a:rPr>
                      <m:t>𝒙</m:t>
                    </m:r>
                  </m:oMath>
                </a14:m>
                <a:r>
                  <a:rPr lang="ja-JP" altLang="en-US" b="1" dirty="0">
                    <a:ea typeface="HG丸ｺﾞｼｯｸM-PRO" panose="020F0600000000000000" pitchFamily="50" charset="-128"/>
                  </a:rPr>
                  <a:t>成分＝</a:t>
                </a:r>
                <a:r>
                  <a:rPr lang="en-US" altLang="ja-JP" b="1" dirty="0">
                    <a:solidFill>
                      <a:srgbClr val="FF0000"/>
                    </a:solidFill>
                  </a:rPr>
                  <a:t> </a:t>
                </a:r>
                <a14:m>
                  <m:oMath xmlns:m="http://schemas.openxmlformats.org/officeDocument/2006/math">
                    <m:sSub>
                      <m:sSubPr>
                        <m:ctrlPr>
                          <a:rPr lang="en-US" altLang="ja-JP" b="1" i="1">
                            <a:solidFill>
                              <a:srgbClr val="FF0000"/>
                            </a:solidFill>
                            <a:latin typeface="Cambria Math" panose="02040503050406030204" pitchFamily="18" charset="0"/>
                          </a:rPr>
                        </m:ctrlPr>
                      </m:sSubPr>
                      <m:e>
                        <m:r>
                          <a:rPr lang="en-US" altLang="ja-JP" b="1" i="1">
                            <a:solidFill>
                              <a:srgbClr val="FF0000"/>
                            </a:solidFill>
                            <a:latin typeface="Cambria Math" panose="02040503050406030204" pitchFamily="18" charset="0"/>
                          </a:rPr>
                          <m:t>𝒗</m:t>
                        </m:r>
                      </m:e>
                      <m:sub>
                        <m:r>
                          <a:rPr lang="en-US" altLang="ja-JP" b="1" i="1">
                            <a:solidFill>
                              <a:srgbClr val="FF0000"/>
                            </a:solidFill>
                            <a:latin typeface="Cambria Math" panose="02040503050406030204" pitchFamily="18" charset="0"/>
                          </a:rPr>
                          <m:t>𝟎</m:t>
                        </m:r>
                      </m:sub>
                    </m:sSub>
                    <m:r>
                      <a:rPr lang="en-US" altLang="ja-JP" b="1" i="1">
                        <a:solidFill>
                          <a:srgbClr val="FF0000"/>
                        </a:solidFill>
                        <a:latin typeface="Cambria Math" panose="02040503050406030204" pitchFamily="18" charset="0"/>
                      </a:rPr>
                      <m:t>𝒄𝒐𝒔</m:t>
                    </m:r>
                    <m:r>
                      <a:rPr lang="ja-JP" altLang="en-US" b="1" i="1">
                        <a:solidFill>
                          <a:srgbClr val="FF0000"/>
                        </a:solidFill>
                        <a:latin typeface="Cambria Math" panose="02040503050406030204" pitchFamily="18" charset="0"/>
                      </a:rPr>
                      <m:t>𝜷</m:t>
                    </m:r>
                  </m:oMath>
                </a14:m>
                <a:endParaRPr lang="en-US" altLang="ja-JP" b="1" dirty="0">
                  <a:ea typeface="HG丸ｺﾞｼｯｸM-PRO" panose="020F0600000000000000" pitchFamily="50" charset="-128"/>
                </a:endParaRPr>
              </a:p>
              <a:p>
                <a14:m>
                  <m:oMath xmlns:m="http://schemas.openxmlformats.org/officeDocument/2006/math">
                    <m:r>
                      <a:rPr lang="en-US" altLang="ja-JP" b="1" i="1">
                        <a:latin typeface="Cambria Math" panose="02040503050406030204" pitchFamily="18" charset="0"/>
                      </a:rPr>
                      <m:t>𝒚</m:t>
                    </m:r>
                  </m:oMath>
                </a14:m>
                <a:r>
                  <a:rPr lang="ja-JP" altLang="en-US" b="1" dirty="0">
                    <a:ea typeface="HG丸ｺﾞｼｯｸM-PRO" panose="020F0600000000000000" pitchFamily="50" charset="-128"/>
                  </a:rPr>
                  <a:t>成分＝</a:t>
                </a:r>
                <a:r>
                  <a:rPr lang="en-US" altLang="ja-JP" b="1" dirty="0">
                    <a:solidFill>
                      <a:srgbClr val="FF0000"/>
                    </a:solidFill>
                  </a:rPr>
                  <a:t> </a:t>
                </a:r>
                <a14:m>
                  <m:oMath xmlns:m="http://schemas.openxmlformats.org/officeDocument/2006/math">
                    <m:sSub>
                      <m:sSubPr>
                        <m:ctrlPr>
                          <a:rPr lang="en-US" altLang="ja-JP" b="1" i="1">
                            <a:solidFill>
                              <a:srgbClr val="FF0000"/>
                            </a:solidFill>
                            <a:latin typeface="Cambria Math" panose="02040503050406030204" pitchFamily="18" charset="0"/>
                          </a:rPr>
                        </m:ctrlPr>
                      </m:sSubPr>
                      <m:e>
                        <m:r>
                          <a:rPr lang="en-US" altLang="ja-JP" b="1" i="1">
                            <a:solidFill>
                              <a:srgbClr val="FF0000"/>
                            </a:solidFill>
                            <a:latin typeface="Cambria Math" panose="02040503050406030204" pitchFamily="18" charset="0"/>
                          </a:rPr>
                          <m:t>𝒗</m:t>
                        </m:r>
                      </m:e>
                      <m:sub>
                        <m:r>
                          <a:rPr lang="en-US" altLang="ja-JP" b="1" i="1">
                            <a:solidFill>
                              <a:srgbClr val="FF0000"/>
                            </a:solidFill>
                            <a:latin typeface="Cambria Math" panose="02040503050406030204" pitchFamily="18" charset="0"/>
                          </a:rPr>
                          <m:t>𝟎</m:t>
                        </m:r>
                      </m:sub>
                    </m:sSub>
                    <m:r>
                      <a:rPr lang="en-US" altLang="ja-JP" b="1" i="1">
                        <a:solidFill>
                          <a:srgbClr val="FF0000"/>
                        </a:solidFill>
                        <a:latin typeface="Cambria Math" panose="02040503050406030204" pitchFamily="18" charset="0"/>
                      </a:rPr>
                      <m:t>𝒔𝒊𝒏</m:t>
                    </m:r>
                    <m:r>
                      <a:rPr lang="ja-JP" altLang="en-US" b="1" i="1">
                        <a:solidFill>
                          <a:srgbClr val="FF0000"/>
                        </a:solidFill>
                        <a:latin typeface="Cambria Math" panose="02040503050406030204" pitchFamily="18" charset="0"/>
                      </a:rPr>
                      <m:t>𝜷</m:t>
                    </m:r>
                  </m:oMath>
                </a14:m>
                <a:endParaRPr lang="en-US" altLang="ja-JP" b="1" dirty="0">
                  <a:ea typeface="HG丸ｺﾞｼｯｸM-PRO" panose="020F0600000000000000" pitchFamily="50" charset="-128"/>
                </a:endParaRPr>
              </a:p>
            </p:txBody>
          </p:sp>
        </mc:Choice>
        <mc:Fallback>
          <p:sp>
            <p:nvSpPr>
              <p:cNvPr id="50" name="正方形/長方形 49">
                <a:extLst>
                  <a:ext uri="{FF2B5EF4-FFF2-40B4-BE49-F238E27FC236}">
                    <a16:creationId xmlns:a16="http://schemas.microsoft.com/office/drawing/2014/main" id="{F73131D1-9A26-43A9-95CC-57414AE6E71D}"/>
                  </a:ext>
                </a:extLst>
              </p:cNvPr>
              <p:cNvSpPr>
                <a:spLocks noRot="1" noChangeAspect="1" noMove="1" noResize="1" noEditPoints="1" noAdjustHandles="1" noChangeArrowheads="1" noChangeShapeType="1" noTextEdit="1"/>
              </p:cNvSpPr>
              <p:nvPr/>
            </p:nvSpPr>
            <p:spPr>
              <a:xfrm>
                <a:off x="4280153" y="1922678"/>
                <a:ext cx="3001179" cy="646331"/>
              </a:xfrm>
              <a:prstGeom prst="rect">
                <a:avLst/>
              </a:prstGeom>
              <a:blipFill>
                <a:blip r:embed="rId12"/>
                <a:stretch>
                  <a:fillRect t="-7547" b="-11321"/>
                </a:stretch>
              </a:blipFill>
            </p:spPr>
            <p:txBody>
              <a:bodyPr/>
              <a:lstStyle/>
              <a:p>
                <a:r>
                  <a:rPr lang="ja-JP" altLang="en-US">
                    <a:noFill/>
                  </a:rPr>
                  <a:t> </a:t>
                </a:r>
              </a:p>
            </p:txBody>
          </p:sp>
        </mc:Fallback>
      </mc:AlternateContent>
      <p:sp>
        <p:nvSpPr>
          <p:cNvPr id="51" name="正方形/長方形 50">
            <a:extLst>
              <a:ext uri="{FF2B5EF4-FFF2-40B4-BE49-F238E27FC236}">
                <a16:creationId xmlns:a16="http://schemas.microsoft.com/office/drawing/2014/main" id="{D46166FD-2E7E-4B26-B8BF-904404048A05}"/>
              </a:ext>
            </a:extLst>
          </p:cNvPr>
          <p:cNvSpPr/>
          <p:nvPr/>
        </p:nvSpPr>
        <p:spPr>
          <a:xfrm>
            <a:off x="459416" y="2752737"/>
            <a:ext cx="6282631" cy="707886"/>
          </a:xfrm>
          <a:prstGeom prst="rect">
            <a:avLst/>
          </a:prstGeom>
        </p:spPr>
        <p:txBody>
          <a:bodyPr wrap="square">
            <a:spAutoFit/>
          </a:bodyPr>
          <a:lstStyle/>
          <a:p>
            <a:r>
              <a:rPr lang="ja-JP" altLang="en-US" sz="2000" b="1" dirty="0">
                <a:solidFill>
                  <a:srgbClr val="FF0000"/>
                </a:solidFill>
                <a:ea typeface="HG丸ｺﾞｼｯｸM-PRO" panose="020F0600000000000000" pitchFamily="50" charset="-128"/>
              </a:rPr>
              <a:t>物体Ｂから見たとき、物体Ａは等速直線運動なので、相対速度の方向とＡＢ方向が一致すれば衝突する。</a:t>
            </a:r>
            <a:endParaRPr lang="ja-JP" altLang="en-US" sz="2000" b="1" dirty="0">
              <a:solidFill>
                <a:srgbClr val="FF0000"/>
              </a:solidFill>
            </a:endParaRPr>
          </a:p>
        </p:txBody>
      </p:sp>
      <p:sp>
        <p:nvSpPr>
          <p:cNvPr id="52" name="正方形/長方形 51">
            <a:extLst>
              <a:ext uri="{FF2B5EF4-FFF2-40B4-BE49-F238E27FC236}">
                <a16:creationId xmlns:a16="http://schemas.microsoft.com/office/drawing/2014/main" id="{0ECDF132-36A1-47CC-8668-CC847ABC64D4}"/>
              </a:ext>
            </a:extLst>
          </p:cNvPr>
          <p:cNvSpPr/>
          <p:nvPr/>
        </p:nvSpPr>
        <p:spPr>
          <a:xfrm>
            <a:off x="525386" y="3622944"/>
            <a:ext cx="6282631" cy="400110"/>
          </a:xfrm>
          <a:prstGeom prst="rect">
            <a:avLst/>
          </a:prstGeom>
        </p:spPr>
        <p:txBody>
          <a:bodyPr wrap="square">
            <a:spAutoFit/>
          </a:bodyPr>
          <a:lstStyle/>
          <a:p>
            <a:r>
              <a:rPr lang="ja-JP" altLang="en-US" sz="2000" b="1" dirty="0">
                <a:solidFill>
                  <a:srgbClr val="FF0000"/>
                </a:solidFill>
                <a:ea typeface="HG丸ｺﾞｼｯｸM-PRO" panose="020F0600000000000000" pitchFamily="50" charset="-128"/>
              </a:rPr>
              <a:t>よって</a:t>
            </a:r>
            <a:endParaRPr lang="ja-JP" altLang="en-US" sz="2000" b="1" dirty="0">
              <a:solidFill>
                <a:srgbClr val="FF0000"/>
              </a:solidFill>
            </a:endParaRPr>
          </a:p>
        </p:txBody>
      </p:sp>
      <mc:AlternateContent xmlns:mc="http://schemas.openxmlformats.org/markup-compatibility/2006">
        <mc:Choice xmlns:a14="http://schemas.microsoft.com/office/drawing/2010/main" Requires="a14">
          <p:sp>
            <p:nvSpPr>
              <p:cNvPr id="53" name="正方形/長方形 52">
                <a:extLst>
                  <a:ext uri="{FF2B5EF4-FFF2-40B4-BE49-F238E27FC236}">
                    <a16:creationId xmlns:a16="http://schemas.microsoft.com/office/drawing/2014/main" id="{9DF21CCB-667D-4B98-89EB-9E6C695D8D77}"/>
                  </a:ext>
                </a:extLst>
              </p:cNvPr>
              <p:cNvSpPr/>
              <p:nvPr/>
            </p:nvSpPr>
            <p:spPr>
              <a:xfrm>
                <a:off x="1133049" y="4044273"/>
                <a:ext cx="2743200" cy="11108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ja-JP" sz="3200" b="1" i="1" smtClean="0">
                              <a:solidFill>
                                <a:srgbClr val="FF0000"/>
                              </a:solidFill>
                              <a:latin typeface="Cambria Math" panose="02040503050406030204" pitchFamily="18" charset="0"/>
                            </a:rPr>
                          </m:ctrlPr>
                        </m:fPr>
                        <m:num>
                          <m:sSub>
                            <m:sSubPr>
                              <m:ctrlPr>
                                <a:rPr lang="en-US" altLang="ja-JP" sz="3200" b="1" i="1" smtClean="0">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𝒗</m:t>
                              </m:r>
                            </m:e>
                            <m:sub>
                              <m:r>
                                <a:rPr lang="en-US" altLang="ja-JP" sz="3200" b="1" i="1">
                                  <a:solidFill>
                                    <a:srgbClr val="FF0000"/>
                                  </a:solidFill>
                                  <a:latin typeface="Cambria Math" panose="02040503050406030204" pitchFamily="18" charset="0"/>
                                </a:rPr>
                                <m:t>𝟎</m:t>
                              </m:r>
                            </m:sub>
                          </m:sSub>
                          <m:r>
                            <a:rPr lang="en-US" altLang="ja-JP" sz="3200" b="1" i="1">
                              <a:solidFill>
                                <a:srgbClr val="FF0000"/>
                              </a:solidFill>
                              <a:latin typeface="Cambria Math" panose="02040503050406030204" pitchFamily="18" charset="0"/>
                            </a:rPr>
                            <m:t>𝒔𝒊𝒏</m:t>
                          </m:r>
                          <m:r>
                            <a:rPr lang="ja-JP" altLang="en-US" sz="3200" b="1" i="1">
                              <a:solidFill>
                                <a:srgbClr val="FF0000"/>
                              </a:solidFill>
                              <a:latin typeface="Cambria Math" panose="02040503050406030204" pitchFamily="18" charset="0"/>
                            </a:rPr>
                            <m:t>𝜷</m:t>
                          </m:r>
                        </m:num>
                        <m:den>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𝒗</m:t>
                              </m:r>
                            </m:e>
                            <m:sub>
                              <m:r>
                                <a:rPr lang="en-US" altLang="ja-JP" sz="3200" b="1" i="1">
                                  <a:solidFill>
                                    <a:srgbClr val="FF0000"/>
                                  </a:solidFill>
                                  <a:latin typeface="Cambria Math" panose="02040503050406030204" pitchFamily="18" charset="0"/>
                                </a:rPr>
                                <m:t>𝟎</m:t>
                              </m:r>
                            </m:sub>
                          </m:sSub>
                          <m:r>
                            <a:rPr lang="en-US" altLang="ja-JP" sz="3200" b="1" i="1">
                              <a:solidFill>
                                <a:srgbClr val="FF0000"/>
                              </a:solidFill>
                              <a:latin typeface="Cambria Math" panose="02040503050406030204" pitchFamily="18" charset="0"/>
                            </a:rPr>
                            <m:t>𝒄𝒐𝒔</m:t>
                          </m:r>
                          <m:r>
                            <a:rPr lang="ja-JP" altLang="en-US" sz="3200" b="1" i="1">
                              <a:solidFill>
                                <a:srgbClr val="FF0000"/>
                              </a:solidFill>
                              <a:latin typeface="Cambria Math" panose="02040503050406030204" pitchFamily="18" charset="0"/>
                            </a:rPr>
                            <m:t>𝜷</m:t>
                          </m:r>
                        </m:den>
                      </m:f>
                      <m:r>
                        <a:rPr lang="en-US" altLang="ja-JP" sz="3200" b="1" i="1" smtClean="0">
                          <a:solidFill>
                            <a:srgbClr val="FF0000"/>
                          </a:solidFill>
                          <a:latin typeface="Cambria Math" panose="02040503050406030204" pitchFamily="18" charset="0"/>
                        </a:rPr>
                        <m:t>=</m:t>
                      </m:r>
                      <m:f>
                        <m:fPr>
                          <m:ctrlPr>
                            <a:rPr lang="en-US" altLang="ja-JP" sz="3200" b="1" i="1" smtClean="0">
                              <a:solidFill>
                                <a:srgbClr val="FF0000"/>
                              </a:solidFill>
                              <a:latin typeface="Cambria Math" panose="02040503050406030204" pitchFamily="18" charset="0"/>
                            </a:rPr>
                          </m:ctrlPr>
                        </m:fPr>
                        <m:num>
                          <m:r>
                            <a:rPr lang="en-US" altLang="ja-JP" sz="3200" b="1" i="1" smtClean="0">
                              <a:solidFill>
                                <a:srgbClr val="FF0000"/>
                              </a:solidFill>
                              <a:latin typeface="Cambria Math" panose="02040503050406030204" pitchFamily="18" charset="0"/>
                            </a:rPr>
                            <m:t>𝒀</m:t>
                          </m:r>
                        </m:num>
                        <m:den>
                          <m:r>
                            <a:rPr lang="en-US" altLang="ja-JP" sz="3200" b="1" i="1" smtClean="0">
                              <a:solidFill>
                                <a:srgbClr val="FF0000"/>
                              </a:solidFill>
                              <a:latin typeface="Cambria Math" panose="02040503050406030204" pitchFamily="18" charset="0"/>
                            </a:rPr>
                            <m:t>𝑿</m:t>
                          </m:r>
                        </m:den>
                      </m:f>
                    </m:oMath>
                  </m:oMathPara>
                </a14:m>
                <a:endParaRPr lang="en-US" altLang="ja-JP" sz="3200" b="1" dirty="0">
                  <a:solidFill>
                    <a:srgbClr val="FF0000"/>
                  </a:solidFill>
                </a:endParaRPr>
              </a:p>
            </p:txBody>
          </p:sp>
        </mc:Choice>
        <mc:Fallback>
          <p:sp>
            <p:nvSpPr>
              <p:cNvPr id="53" name="正方形/長方形 52">
                <a:extLst>
                  <a:ext uri="{FF2B5EF4-FFF2-40B4-BE49-F238E27FC236}">
                    <a16:creationId xmlns:a16="http://schemas.microsoft.com/office/drawing/2014/main" id="{9DF21CCB-667D-4B98-89EB-9E6C695D8D77}"/>
                  </a:ext>
                </a:extLst>
              </p:cNvPr>
              <p:cNvSpPr>
                <a:spLocks noRot="1" noChangeAspect="1" noMove="1" noResize="1" noEditPoints="1" noAdjustHandles="1" noChangeArrowheads="1" noChangeShapeType="1" noTextEdit="1"/>
              </p:cNvSpPr>
              <p:nvPr/>
            </p:nvSpPr>
            <p:spPr>
              <a:xfrm>
                <a:off x="1133049" y="4044273"/>
                <a:ext cx="2743200" cy="1110882"/>
              </a:xfrm>
              <a:prstGeom prst="rect">
                <a:avLst/>
              </a:prstGeom>
              <a:blipFill>
                <a:blip r:embed="rId1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421648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線コネクタ 12">
            <a:extLst>
              <a:ext uri="{FF2B5EF4-FFF2-40B4-BE49-F238E27FC236}">
                <a16:creationId xmlns:a16="http://schemas.microsoft.com/office/drawing/2014/main" id="{9CE8B33A-517A-4D9C-9761-15A9B3A9C50F}"/>
              </a:ext>
            </a:extLst>
          </p:cNvPr>
          <p:cNvCxnSpPr>
            <a:cxnSpLocks/>
          </p:cNvCxnSpPr>
          <p:nvPr/>
        </p:nvCxnSpPr>
        <p:spPr>
          <a:xfrm>
            <a:off x="3571009" y="5463211"/>
            <a:ext cx="504998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グループ化 17">
            <a:extLst>
              <a:ext uri="{FF2B5EF4-FFF2-40B4-BE49-F238E27FC236}">
                <a16:creationId xmlns:a16="http://schemas.microsoft.com/office/drawing/2014/main" id="{55F3A104-1D74-43B8-A037-D64743A37DC3}"/>
              </a:ext>
            </a:extLst>
          </p:cNvPr>
          <p:cNvGrpSpPr/>
          <p:nvPr/>
        </p:nvGrpSpPr>
        <p:grpSpPr>
          <a:xfrm>
            <a:off x="4028208" y="4756629"/>
            <a:ext cx="865909" cy="685799"/>
            <a:chOff x="2888672" y="5943600"/>
            <a:chExt cx="865909" cy="685799"/>
          </a:xfrm>
        </p:grpSpPr>
        <p:sp>
          <p:nvSpPr>
            <p:cNvPr id="15" name="正方形/長方形 14">
              <a:extLst>
                <a:ext uri="{FF2B5EF4-FFF2-40B4-BE49-F238E27FC236}">
                  <a16:creationId xmlns:a16="http://schemas.microsoft.com/office/drawing/2014/main" id="{07B9110F-DDA1-4AFA-ACF0-8BD016AFA2A7}"/>
                </a:ext>
              </a:extLst>
            </p:cNvPr>
            <p:cNvSpPr/>
            <p:nvPr/>
          </p:nvSpPr>
          <p:spPr>
            <a:xfrm>
              <a:off x="2888672" y="5943600"/>
              <a:ext cx="865909" cy="498764"/>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16" name="楕円 15">
              <a:extLst>
                <a:ext uri="{FF2B5EF4-FFF2-40B4-BE49-F238E27FC236}">
                  <a16:creationId xmlns:a16="http://schemas.microsoft.com/office/drawing/2014/main" id="{0B66DD63-1D56-45D9-A28B-A3C0D98A2CE8}"/>
                </a:ext>
              </a:extLst>
            </p:cNvPr>
            <p:cNvSpPr/>
            <p:nvPr/>
          </p:nvSpPr>
          <p:spPr>
            <a:xfrm>
              <a:off x="2902528" y="6400799"/>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17" name="楕円 16">
              <a:extLst>
                <a:ext uri="{FF2B5EF4-FFF2-40B4-BE49-F238E27FC236}">
                  <a16:creationId xmlns:a16="http://schemas.microsoft.com/office/drawing/2014/main" id="{3035A60C-2E68-4AE2-858F-882DC37741F3}"/>
                </a:ext>
              </a:extLst>
            </p:cNvPr>
            <p:cNvSpPr/>
            <p:nvPr/>
          </p:nvSpPr>
          <p:spPr>
            <a:xfrm>
              <a:off x="3477492" y="6393871"/>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grpSp>
      <p:sp>
        <p:nvSpPr>
          <p:cNvPr id="19" name="楕円 18">
            <a:extLst>
              <a:ext uri="{FF2B5EF4-FFF2-40B4-BE49-F238E27FC236}">
                <a16:creationId xmlns:a16="http://schemas.microsoft.com/office/drawing/2014/main" id="{35D1C8CF-009F-4E87-848E-BC35A5B1F7F4}"/>
              </a:ext>
            </a:extLst>
          </p:cNvPr>
          <p:cNvSpPr/>
          <p:nvPr/>
        </p:nvSpPr>
        <p:spPr>
          <a:xfrm>
            <a:off x="4360719" y="4493391"/>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grpSp>
        <p:nvGrpSpPr>
          <p:cNvPr id="20" name="グループ化 19">
            <a:extLst>
              <a:ext uri="{FF2B5EF4-FFF2-40B4-BE49-F238E27FC236}">
                <a16:creationId xmlns:a16="http://schemas.microsoft.com/office/drawing/2014/main" id="{9FC85035-8F7B-428E-B7B2-F785358EF4D5}"/>
              </a:ext>
            </a:extLst>
          </p:cNvPr>
          <p:cNvGrpSpPr/>
          <p:nvPr/>
        </p:nvGrpSpPr>
        <p:grpSpPr>
          <a:xfrm>
            <a:off x="4028208" y="4748163"/>
            <a:ext cx="865909" cy="685799"/>
            <a:chOff x="2888672" y="5943600"/>
            <a:chExt cx="865909" cy="685799"/>
          </a:xfrm>
        </p:grpSpPr>
        <p:sp>
          <p:nvSpPr>
            <p:cNvPr id="21" name="正方形/長方形 20">
              <a:extLst>
                <a:ext uri="{FF2B5EF4-FFF2-40B4-BE49-F238E27FC236}">
                  <a16:creationId xmlns:a16="http://schemas.microsoft.com/office/drawing/2014/main" id="{CE595E65-BA86-4C31-B233-00522EFBF35F}"/>
                </a:ext>
              </a:extLst>
            </p:cNvPr>
            <p:cNvSpPr/>
            <p:nvPr/>
          </p:nvSpPr>
          <p:spPr>
            <a:xfrm>
              <a:off x="2888672" y="5943600"/>
              <a:ext cx="865909" cy="498764"/>
            </a:xfrm>
            <a:prstGeom prst="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22" name="楕円 21">
              <a:extLst>
                <a:ext uri="{FF2B5EF4-FFF2-40B4-BE49-F238E27FC236}">
                  <a16:creationId xmlns:a16="http://schemas.microsoft.com/office/drawing/2014/main" id="{5359F2FB-0FF7-4BE1-AD27-F4310676B584}"/>
                </a:ext>
              </a:extLst>
            </p:cNvPr>
            <p:cNvSpPr/>
            <p:nvPr/>
          </p:nvSpPr>
          <p:spPr>
            <a:xfrm>
              <a:off x="2902528" y="6400799"/>
              <a:ext cx="228600" cy="228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23" name="楕円 22">
              <a:extLst>
                <a:ext uri="{FF2B5EF4-FFF2-40B4-BE49-F238E27FC236}">
                  <a16:creationId xmlns:a16="http://schemas.microsoft.com/office/drawing/2014/main" id="{F4A33FE9-3566-47F6-9279-AE06775A7CE1}"/>
                </a:ext>
              </a:extLst>
            </p:cNvPr>
            <p:cNvSpPr/>
            <p:nvPr/>
          </p:nvSpPr>
          <p:spPr>
            <a:xfrm>
              <a:off x="3477492" y="6393871"/>
              <a:ext cx="228600" cy="228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grpSp>
      <p:sp>
        <p:nvSpPr>
          <p:cNvPr id="24" name="楕円 23">
            <a:extLst>
              <a:ext uri="{FF2B5EF4-FFF2-40B4-BE49-F238E27FC236}">
                <a16:creationId xmlns:a16="http://schemas.microsoft.com/office/drawing/2014/main" id="{1C1939F9-09AB-4244-A3F0-94448CA49093}"/>
              </a:ext>
            </a:extLst>
          </p:cNvPr>
          <p:cNvSpPr/>
          <p:nvPr/>
        </p:nvSpPr>
        <p:spPr>
          <a:xfrm>
            <a:off x="4360719" y="4493391"/>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26" name="楕円 25">
            <a:extLst>
              <a:ext uri="{FF2B5EF4-FFF2-40B4-BE49-F238E27FC236}">
                <a16:creationId xmlns:a16="http://schemas.microsoft.com/office/drawing/2014/main" id="{368E0931-57CF-4A59-BBA8-ABD1E87E140A}"/>
              </a:ext>
            </a:extLst>
          </p:cNvPr>
          <p:cNvSpPr/>
          <p:nvPr/>
        </p:nvSpPr>
        <p:spPr>
          <a:xfrm>
            <a:off x="4352253" y="4493391"/>
            <a:ext cx="228600" cy="2286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grpSp>
        <p:nvGrpSpPr>
          <p:cNvPr id="27" name="グループ化 26">
            <a:extLst>
              <a:ext uri="{FF2B5EF4-FFF2-40B4-BE49-F238E27FC236}">
                <a16:creationId xmlns:a16="http://schemas.microsoft.com/office/drawing/2014/main" id="{8C979E4F-4EDB-455F-8718-DB379151F08D}"/>
              </a:ext>
            </a:extLst>
          </p:cNvPr>
          <p:cNvGrpSpPr/>
          <p:nvPr/>
        </p:nvGrpSpPr>
        <p:grpSpPr>
          <a:xfrm>
            <a:off x="4028208" y="4765096"/>
            <a:ext cx="865909" cy="685799"/>
            <a:chOff x="2888672" y="5943600"/>
            <a:chExt cx="865909" cy="685799"/>
          </a:xfrm>
        </p:grpSpPr>
        <p:sp>
          <p:nvSpPr>
            <p:cNvPr id="28" name="正方形/長方形 27">
              <a:extLst>
                <a:ext uri="{FF2B5EF4-FFF2-40B4-BE49-F238E27FC236}">
                  <a16:creationId xmlns:a16="http://schemas.microsoft.com/office/drawing/2014/main" id="{C7A7945F-C42C-49A3-891F-D4C8F93C9A64}"/>
                </a:ext>
              </a:extLst>
            </p:cNvPr>
            <p:cNvSpPr/>
            <p:nvPr/>
          </p:nvSpPr>
          <p:spPr>
            <a:xfrm>
              <a:off x="2888672" y="5943600"/>
              <a:ext cx="865909" cy="498764"/>
            </a:xfrm>
            <a:prstGeom prst="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29" name="楕円 28">
              <a:extLst>
                <a:ext uri="{FF2B5EF4-FFF2-40B4-BE49-F238E27FC236}">
                  <a16:creationId xmlns:a16="http://schemas.microsoft.com/office/drawing/2014/main" id="{99D1B694-0F33-434E-B615-30F54490E505}"/>
                </a:ext>
              </a:extLst>
            </p:cNvPr>
            <p:cNvSpPr/>
            <p:nvPr/>
          </p:nvSpPr>
          <p:spPr>
            <a:xfrm>
              <a:off x="2902528" y="6400799"/>
              <a:ext cx="228600" cy="228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30" name="楕円 29">
              <a:extLst>
                <a:ext uri="{FF2B5EF4-FFF2-40B4-BE49-F238E27FC236}">
                  <a16:creationId xmlns:a16="http://schemas.microsoft.com/office/drawing/2014/main" id="{AF32AA2C-89FE-464E-8CA8-E3D866A9F625}"/>
                </a:ext>
              </a:extLst>
            </p:cNvPr>
            <p:cNvSpPr/>
            <p:nvPr/>
          </p:nvSpPr>
          <p:spPr>
            <a:xfrm>
              <a:off x="3477492" y="6393871"/>
              <a:ext cx="228600" cy="228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grpSp>
      <p:sp>
        <p:nvSpPr>
          <p:cNvPr id="31" name="フリーフォーム: 図形 30">
            <a:extLst>
              <a:ext uri="{FF2B5EF4-FFF2-40B4-BE49-F238E27FC236}">
                <a16:creationId xmlns:a16="http://schemas.microsoft.com/office/drawing/2014/main" id="{7B1A6D96-9A5A-4930-A38F-241AECBEC1F9}"/>
              </a:ext>
            </a:extLst>
          </p:cNvPr>
          <p:cNvSpPr/>
          <p:nvPr/>
        </p:nvSpPr>
        <p:spPr>
          <a:xfrm>
            <a:off x="4470785" y="2959173"/>
            <a:ext cx="3318933" cy="1661219"/>
          </a:xfrm>
          <a:custGeom>
            <a:avLst/>
            <a:gdLst>
              <a:gd name="connsiteX0" fmla="*/ 0 w 3318933"/>
              <a:gd name="connsiteY0" fmla="*/ 1659584 h 1659584"/>
              <a:gd name="connsiteX1" fmla="*/ 1574800 w 3318933"/>
              <a:gd name="connsiteY1" fmla="*/ 117 h 1659584"/>
              <a:gd name="connsiteX2" fmla="*/ 3318933 w 3318933"/>
              <a:gd name="connsiteY2" fmla="*/ 1591851 h 1659584"/>
              <a:gd name="connsiteX0" fmla="*/ 0 w 3318933"/>
              <a:gd name="connsiteY0" fmla="*/ 1660176 h 1660176"/>
              <a:gd name="connsiteX1" fmla="*/ 1574800 w 3318933"/>
              <a:gd name="connsiteY1" fmla="*/ 709 h 1660176"/>
              <a:gd name="connsiteX2" fmla="*/ 3318933 w 3318933"/>
              <a:gd name="connsiteY2" fmla="*/ 1592443 h 1660176"/>
              <a:gd name="connsiteX0" fmla="*/ 0 w 3318933"/>
              <a:gd name="connsiteY0" fmla="*/ 1661219 h 1661219"/>
              <a:gd name="connsiteX1" fmla="*/ 1574800 w 3318933"/>
              <a:gd name="connsiteY1" fmla="*/ 1752 h 1661219"/>
              <a:gd name="connsiteX2" fmla="*/ 3318933 w 3318933"/>
              <a:gd name="connsiteY2" fmla="*/ 1593486 h 1661219"/>
              <a:gd name="connsiteX0" fmla="*/ 0 w 3318933"/>
              <a:gd name="connsiteY0" fmla="*/ 1661219 h 1661219"/>
              <a:gd name="connsiteX1" fmla="*/ 1574800 w 3318933"/>
              <a:gd name="connsiteY1" fmla="*/ 1752 h 1661219"/>
              <a:gd name="connsiteX2" fmla="*/ 3318933 w 3318933"/>
              <a:gd name="connsiteY2" fmla="*/ 1593486 h 1661219"/>
            </a:gdLst>
            <a:ahLst/>
            <a:cxnLst>
              <a:cxn ang="0">
                <a:pos x="connsiteX0" y="connsiteY0"/>
              </a:cxn>
              <a:cxn ang="0">
                <a:pos x="connsiteX1" y="connsiteY1"/>
              </a:cxn>
              <a:cxn ang="0">
                <a:pos x="connsiteX2" y="connsiteY2"/>
              </a:cxn>
            </a:cxnLst>
            <a:rect l="l" t="t" r="r" b="b"/>
            <a:pathLst>
              <a:path w="3318933" h="1661219">
                <a:moveTo>
                  <a:pt x="0" y="1661219"/>
                </a:moveTo>
                <a:cubicBezTo>
                  <a:pt x="510822" y="837130"/>
                  <a:pt x="1030111" y="46908"/>
                  <a:pt x="1574800" y="1752"/>
                </a:cubicBezTo>
                <a:cubicBezTo>
                  <a:pt x="2119489" y="-43404"/>
                  <a:pt x="2723444" y="791974"/>
                  <a:pt x="3318933" y="1593486"/>
                </a:cubicBez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32" name="フリーフォーム: 図形 31">
            <a:extLst>
              <a:ext uri="{FF2B5EF4-FFF2-40B4-BE49-F238E27FC236}">
                <a16:creationId xmlns:a16="http://schemas.microsoft.com/office/drawing/2014/main" id="{223F3E59-649E-4A8E-81DD-9A69C2D57815}"/>
              </a:ext>
            </a:extLst>
          </p:cNvPr>
          <p:cNvSpPr/>
          <p:nvPr/>
        </p:nvSpPr>
        <p:spPr>
          <a:xfrm>
            <a:off x="4496185" y="1008184"/>
            <a:ext cx="3318933" cy="3654541"/>
          </a:xfrm>
          <a:custGeom>
            <a:avLst/>
            <a:gdLst>
              <a:gd name="connsiteX0" fmla="*/ 0 w 3318933"/>
              <a:gd name="connsiteY0" fmla="*/ 1659584 h 1659584"/>
              <a:gd name="connsiteX1" fmla="*/ 1574800 w 3318933"/>
              <a:gd name="connsiteY1" fmla="*/ 117 h 1659584"/>
              <a:gd name="connsiteX2" fmla="*/ 3318933 w 3318933"/>
              <a:gd name="connsiteY2" fmla="*/ 1591851 h 1659584"/>
              <a:gd name="connsiteX0" fmla="*/ 0 w 3318933"/>
              <a:gd name="connsiteY0" fmla="*/ 1660176 h 1660176"/>
              <a:gd name="connsiteX1" fmla="*/ 1574800 w 3318933"/>
              <a:gd name="connsiteY1" fmla="*/ 709 h 1660176"/>
              <a:gd name="connsiteX2" fmla="*/ 3318933 w 3318933"/>
              <a:gd name="connsiteY2" fmla="*/ 1592443 h 1660176"/>
              <a:gd name="connsiteX0" fmla="*/ 0 w 3318933"/>
              <a:gd name="connsiteY0" fmla="*/ 1661219 h 1661219"/>
              <a:gd name="connsiteX1" fmla="*/ 1574800 w 3318933"/>
              <a:gd name="connsiteY1" fmla="*/ 1752 h 1661219"/>
              <a:gd name="connsiteX2" fmla="*/ 3318933 w 3318933"/>
              <a:gd name="connsiteY2" fmla="*/ 1593486 h 1661219"/>
              <a:gd name="connsiteX0" fmla="*/ 0 w 3318933"/>
              <a:gd name="connsiteY0" fmla="*/ 1661219 h 1661219"/>
              <a:gd name="connsiteX1" fmla="*/ 1574800 w 3318933"/>
              <a:gd name="connsiteY1" fmla="*/ 1752 h 1661219"/>
              <a:gd name="connsiteX2" fmla="*/ 3318933 w 3318933"/>
              <a:gd name="connsiteY2" fmla="*/ 1593486 h 1661219"/>
              <a:gd name="connsiteX0" fmla="*/ 0 w 3318933"/>
              <a:gd name="connsiteY0" fmla="*/ 1659830 h 1659830"/>
              <a:gd name="connsiteX1" fmla="*/ 1574800 w 3318933"/>
              <a:gd name="connsiteY1" fmla="*/ 363 h 1659830"/>
              <a:gd name="connsiteX2" fmla="*/ 3318933 w 3318933"/>
              <a:gd name="connsiteY2" fmla="*/ 1592097 h 1659830"/>
              <a:gd name="connsiteX0" fmla="*/ 0 w 3318933"/>
              <a:gd name="connsiteY0" fmla="*/ 1659830 h 1659830"/>
              <a:gd name="connsiteX1" fmla="*/ 1574800 w 3318933"/>
              <a:gd name="connsiteY1" fmla="*/ 363 h 1659830"/>
              <a:gd name="connsiteX2" fmla="*/ 3318933 w 3318933"/>
              <a:gd name="connsiteY2" fmla="*/ 1592097 h 1659830"/>
            </a:gdLst>
            <a:ahLst/>
            <a:cxnLst>
              <a:cxn ang="0">
                <a:pos x="connsiteX0" y="connsiteY0"/>
              </a:cxn>
              <a:cxn ang="0">
                <a:pos x="connsiteX1" y="connsiteY1"/>
              </a:cxn>
              <a:cxn ang="0">
                <a:pos x="connsiteX2" y="connsiteY2"/>
              </a:cxn>
            </a:cxnLst>
            <a:rect l="l" t="t" r="r" b="b"/>
            <a:pathLst>
              <a:path w="3318933" h="1659830">
                <a:moveTo>
                  <a:pt x="0" y="1659830"/>
                </a:moveTo>
                <a:cubicBezTo>
                  <a:pt x="510822" y="835741"/>
                  <a:pt x="1154802" y="1472"/>
                  <a:pt x="1574800" y="363"/>
                </a:cubicBezTo>
                <a:cubicBezTo>
                  <a:pt x="2029435" y="-19623"/>
                  <a:pt x="2723444" y="790585"/>
                  <a:pt x="3318933" y="1592097"/>
                </a:cubicBez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Tree>
    <p:extLst>
      <p:ext uri="{BB962C8B-B14F-4D97-AF65-F5344CB8AC3E}">
        <p14:creationId xmlns:p14="http://schemas.microsoft.com/office/powerpoint/2010/main" val="352590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nodeType="clickEffect">
                                  <p:stCondLst>
                                    <p:cond delay="0"/>
                                  </p:stCondLst>
                                  <p:childTnLst>
                                    <p:animMotion origin="layout" path="M 4.58333E-6 1.48148E-6 L 0.27578 -0.0007 " pathEditMode="relative" rAng="0" ptsTypes="AA">
                                      <p:cBhvr>
                                        <p:cTn id="6" dur="2000" fill="hold"/>
                                        <p:tgtEl>
                                          <p:spTgt spid="18"/>
                                        </p:tgtEl>
                                        <p:attrNameLst>
                                          <p:attrName>ppt_x</p:attrName>
                                          <p:attrName>ppt_y</p:attrName>
                                        </p:attrNameLst>
                                      </p:cBhvr>
                                      <p:rCtr x="13789" y="-46"/>
                                    </p:animMotion>
                                  </p:childTnLst>
                                </p:cTn>
                              </p:par>
                              <p:par>
                                <p:cTn id="7" presetID="0" presetClass="path" presetSubtype="0" fill="hold" grpId="0" nodeType="withEffect">
                                  <p:stCondLst>
                                    <p:cond delay="0"/>
                                  </p:stCondLst>
                                  <p:childTnLst>
                                    <p:animMotion origin="layout" path="M 2.70833E-6 7.40741E-7 C 0.02539 -0.08982 0.08776 -0.23843 0.13229 -0.23935 C 0.17786 -0.24074 0.23776 -0.10278 0.2737 -0.00579 " pathEditMode="relative" rAng="0" ptsTypes="AAA">
                                      <p:cBhvr>
                                        <p:cTn id="8" dur="2000" fill="hold"/>
                                        <p:tgtEl>
                                          <p:spTgt spid="19"/>
                                        </p:tgtEl>
                                        <p:attrNameLst>
                                          <p:attrName>ppt_x</p:attrName>
                                          <p:attrName>ppt_y</p:attrName>
                                        </p:attrNameLst>
                                      </p:cBhvr>
                                      <p:rCtr x="13685" y="-11991"/>
                                    </p:animMotion>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1"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fill="hold" nodeType="clickEffect">
                                  <p:stCondLst>
                                    <p:cond delay="0"/>
                                  </p:stCondLst>
                                  <p:childTnLst>
                                    <p:animMotion origin="layout" path="M 4.58333E-6 -1.11111E-6 L 0.27578 -0.00069 " pathEditMode="relative" rAng="0" ptsTypes="AA">
                                      <p:cBhvr>
                                        <p:cTn id="22" dur="4000" fill="hold"/>
                                        <p:tgtEl>
                                          <p:spTgt spid="20"/>
                                        </p:tgtEl>
                                        <p:attrNameLst>
                                          <p:attrName>ppt_x</p:attrName>
                                          <p:attrName>ppt_y</p:attrName>
                                        </p:attrNameLst>
                                      </p:cBhvr>
                                      <p:rCtr x="13789" y="-46"/>
                                    </p:animMotion>
                                  </p:childTnLst>
                                </p:cTn>
                              </p:par>
                              <p:par>
                                <p:cTn id="23" presetID="0" presetClass="path" presetSubtype="0" fill="hold" grpId="0" nodeType="withEffect">
                                  <p:stCondLst>
                                    <p:cond delay="0"/>
                                  </p:stCondLst>
                                  <p:childTnLst>
                                    <p:animMotion origin="layout" path="M 2.70833E-6 7.40741E-7 C 0.02539 -0.08982 0.08607 -0.23866 0.13424 -0.24167 C 0.17982 -0.24329 0.23776 -0.10278 0.2737 -0.00625 " pathEditMode="relative" rAng="0" ptsTypes="AAA">
                                      <p:cBhvr>
                                        <p:cTn id="24" dur="2000" fill="hold"/>
                                        <p:tgtEl>
                                          <p:spTgt spid="24"/>
                                        </p:tgtEl>
                                        <p:attrNameLst>
                                          <p:attrName>ppt_x</p:attrName>
                                          <p:attrName>ppt_y</p:attrName>
                                        </p:attrNameLst>
                                      </p:cBhvr>
                                      <p:rCtr x="13685" y="-12106"/>
                                    </p:animMotion>
                                  </p:childTnLst>
                                </p:cTn>
                              </p:par>
                              <p:par>
                                <p:cTn id="25" presetID="22" presetClass="entr" presetSubtype="8"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22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par>
                                <p:cTn id="33" presetID="22" presetClass="entr" presetSubtype="4" fill="hold" grpId="1"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path" presetSubtype="0" fill="hold" nodeType="clickEffect">
                                  <p:stCondLst>
                                    <p:cond delay="0"/>
                                  </p:stCondLst>
                                  <p:childTnLst>
                                    <p:animMotion origin="layout" path="M 4.58333E-6 2.59259E-6 L 0.27578 -0.0007 " pathEditMode="relative" rAng="0" ptsTypes="AA">
                                      <p:cBhvr>
                                        <p:cTn id="39" dur="4000" fill="hold"/>
                                        <p:tgtEl>
                                          <p:spTgt spid="27"/>
                                        </p:tgtEl>
                                        <p:attrNameLst>
                                          <p:attrName>ppt_x</p:attrName>
                                          <p:attrName>ppt_y</p:attrName>
                                        </p:attrNameLst>
                                      </p:cBhvr>
                                      <p:rCtr x="13789" y="-46"/>
                                    </p:animMotion>
                                  </p:childTnLst>
                                </p:cTn>
                              </p:par>
                              <p:par>
                                <p:cTn id="40" presetID="0" presetClass="path" presetSubtype="0" fill="hold" grpId="0" nodeType="withEffect">
                                  <p:stCondLst>
                                    <p:cond delay="0"/>
                                  </p:stCondLst>
                                  <p:childTnLst>
                                    <p:animMotion origin="layout" path="M 3.75E-6 7.40741E-7 C 0.02539 -0.09005 0.08698 -0.52755 0.13151 -0.52801 C 0.17708 -0.52986 0.25455 -0.12176 0.27369 -0.00625 " pathEditMode="relative" rAng="0" ptsTypes="AAA">
                                      <p:cBhvr>
                                        <p:cTn id="41" dur="4000" fill="hold"/>
                                        <p:tgtEl>
                                          <p:spTgt spid="26"/>
                                        </p:tgtEl>
                                        <p:attrNameLst>
                                          <p:attrName>ppt_x</p:attrName>
                                          <p:attrName>ppt_y</p:attrName>
                                        </p:attrNameLst>
                                      </p:cBhvr>
                                      <p:rCtr x="13685" y="-26412"/>
                                    </p:animMotion>
                                  </p:childTnLst>
                                </p:cTn>
                              </p:par>
                              <p:par>
                                <p:cTn id="42" presetID="22" presetClass="entr" presetSubtype="8"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44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4" grpId="1" animBg="1"/>
      <p:bldP spid="26" grpId="0" animBg="1"/>
      <p:bldP spid="26" grpId="1"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３．水平投射～ガリレオの思考実験</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7</a:t>
            </a:fld>
            <a:endParaRPr kumimoji="1" lang="ja-JP" altLang="en-US"/>
          </a:p>
        </p:txBody>
      </p:sp>
      <p:sp>
        <p:nvSpPr>
          <p:cNvPr id="8" name="円弧 7">
            <a:extLst>
              <a:ext uri="{FF2B5EF4-FFF2-40B4-BE49-F238E27FC236}">
                <a16:creationId xmlns:a16="http://schemas.microsoft.com/office/drawing/2014/main" id="{A39D7535-9DE4-4A8B-9BF5-B3BA5C14EBD5}"/>
              </a:ext>
            </a:extLst>
          </p:cNvPr>
          <p:cNvSpPr/>
          <p:nvPr/>
        </p:nvSpPr>
        <p:spPr>
          <a:xfrm rot="10800000">
            <a:off x="1717330" y="-409514"/>
            <a:ext cx="4007990" cy="4487236"/>
          </a:xfrm>
          <a:prstGeom prst="arc">
            <a:avLst>
              <a:gd name="adj1" fmla="val 10611911"/>
              <a:gd name="adj2" fmla="val 0"/>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ea typeface="HG丸ｺﾞｼｯｸM-PRO" panose="020F0600000000000000" pitchFamily="50" charset="-128"/>
            </a:endParaRPr>
          </a:p>
        </p:txBody>
      </p:sp>
      <p:sp>
        <p:nvSpPr>
          <p:cNvPr id="9" name="円弧 8">
            <a:extLst>
              <a:ext uri="{FF2B5EF4-FFF2-40B4-BE49-F238E27FC236}">
                <a16:creationId xmlns:a16="http://schemas.microsoft.com/office/drawing/2014/main" id="{FD50F580-9442-4568-BBA8-39A58905B211}"/>
              </a:ext>
            </a:extLst>
          </p:cNvPr>
          <p:cNvSpPr/>
          <p:nvPr/>
        </p:nvSpPr>
        <p:spPr>
          <a:xfrm rot="10800000">
            <a:off x="300878" y="-409514"/>
            <a:ext cx="7436397" cy="4487236"/>
          </a:xfrm>
          <a:prstGeom prst="arc">
            <a:avLst>
              <a:gd name="adj1" fmla="val 10611911"/>
              <a:gd name="adj2" fmla="val 16201180"/>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ea typeface="HG丸ｺﾞｼｯｸM-PRO" panose="020F0600000000000000" pitchFamily="50" charset="-128"/>
            </a:endParaRPr>
          </a:p>
        </p:txBody>
      </p:sp>
      <p:sp>
        <p:nvSpPr>
          <p:cNvPr id="10" name="円弧 9">
            <a:extLst>
              <a:ext uri="{FF2B5EF4-FFF2-40B4-BE49-F238E27FC236}">
                <a16:creationId xmlns:a16="http://schemas.microsoft.com/office/drawing/2014/main" id="{AADF82AC-81B2-45C9-AD57-4EFB8940E855}"/>
              </a:ext>
            </a:extLst>
          </p:cNvPr>
          <p:cNvSpPr/>
          <p:nvPr/>
        </p:nvSpPr>
        <p:spPr>
          <a:xfrm rot="10800000">
            <a:off x="-1610521" y="-1379726"/>
            <a:ext cx="12519723" cy="5457449"/>
          </a:xfrm>
          <a:prstGeom prst="arc">
            <a:avLst>
              <a:gd name="adj1" fmla="val 11067418"/>
              <a:gd name="adj2" fmla="val 16201180"/>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ea typeface="HG丸ｺﾞｼｯｸM-PRO" panose="020F0600000000000000" pitchFamily="50" charset="-128"/>
            </a:endParaRPr>
          </a:p>
        </p:txBody>
      </p:sp>
      <p:cxnSp>
        <p:nvCxnSpPr>
          <p:cNvPr id="11" name="直線コネクタ 10">
            <a:extLst>
              <a:ext uri="{FF2B5EF4-FFF2-40B4-BE49-F238E27FC236}">
                <a16:creationId xmlns:a16="http://schemas.microsoft.com/office/drawing/2014/main" id="{18F2B821-464F-40AE-A965-70E8BD6DBE4D}"/>
              </a:ext>
            </a:extLst>
          </p:cNvPr>
          <p:cNvCxnSpPr/>
          <p:nvPr/>
        </p:nvCxnSpPr>
        <p:spPr>
          <a:xfrm flipV="1">
            <a:off x="3721324" y="4068769"/>
            <a:ext cx="6933106" cy="895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円/楕円 12">
            <a:extLst>
              <a:ext uri="{FF2B5EF4-FFF2-40B4-BE49-F238E27FC236}">
                <a16:creationId xmlns:a16="http://schemas.microsoft.com/office/drawing/2014/main" id="{C582DA4D-1FC5-471E-9395-29F66220448A}"/>
              </a:ext>
            </a:extLst>
          </p:cNvPr>
          <p:cNvSpPr/>
          <p:nvPr/>
        </p:nvSpPr>
        <p:spPr>
          <a:xfrm>
            <a:off x="1753622" y="1723141"/>
            <a:ext cx="648072" cy="648072"/>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13" name="円/楕円 13">
            <a:extLst>
              <a:ext uri="{FF2B5EF4-FFF2-40B4-BE49-F238E27FC236}">
                <a16:creationId xmlns:a16="http://schemas.microsoft.com/office/drawing/2014/main" id="{F50A38D3-A972-48E9-B7A1-9B441831F900}"/>
              </a:ext>
            </a:extLst>
          </p:cNvPr>
          <p:cNvSpPr/>
          <p:nvPr/>
        </p:nvSpPr>
        <p:spPr>
          <a:xfrm>
            <a:off x="1753622" y="1723141"/>
            <a:ext cx="648072" cy="648072"/>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14" name="円/楕円 14">
            <a:extLst>
              <a:ext uri="{FF2B5EF4-FFF2-40B4-BE49-F238E27FC236}">
                <a16:creationId xmlns:a16="http://schemas.microsoft.com/office/drawing/2014/main" id="{852E5DF6-F051-4824-BB11-8E5CB058D154}"/>
              </a:ext>
            </a:extLst>
          </p:cNvPr>
          <p:cNvSpPr/>
          <p:nvPr/>
        </p:nvSpPr>
        <p:spPr>
          <a:xfrm>
            <a:off x="1753622" y="1723141"/>
            <a:ext cx="648072" cy="648072"/>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15" name="円/楕円 15">
            <a:extLst>
              <a:ext uri="{FF2B5EF4-FFF2-40B4-BE49-F238E27FC236}">
                <a16:creationId xmlns:a16="http://schemas.microsoft.com/office/drawing/2014/main" id="{3EFEA512-F2F1-46C5-93F2-6FCB245E87BA}"/>
              </a:ext>
            </a:extLst>
          </p:cNvPr>
          <p:cNvSpPr/>
          <p:nvPr/>
        </p:nvSpPr>
        <p:spPr>
          <a:xfrm>
            <a:off x="1753622" y="1723141"/>
            <a:ext cx="648072" cy="648072"/>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16" name="テキスト ボックス 15">
            <a:extLst>
              <a:ext uri="{FF2B5EF4-FFF2-40B4-BE49-F238E27FC236}">
                <a16:creationId xmlns:a16="http://schemas.microsoft.com/office/drawing/2014/main" id="{44F43EF9-37F5-4AA9-B072-89AE28B9FC0C}"/>
              </a:ext>
            </a:extLst>
          </p:cNvPr>
          <p:cNvSpPr txBox="1"/>
          <p:nvPr/>
        </p:nvSpPr>
        <p:spPr>
          <a:xfrm>
            <a:off x="758845" y="912884"/>
            <a:ext cx="11508256" cy="461665"/>
          </a:xfrm>
          <a:prstGeom prst="rect">
            <a:avLst/>
          </a:prstGeom>
          <a:noFill/>
        </p:spPr>
        <p:txBody>
          <a:bodyPr wrap="square" rtlCol="0">
            <a:spAutoFit/>
          </a:bodyPr>
          <a:lstStyle/>
          <a:p>
            <a:r>
              <a:rPr lang="ja-JP" altLang="en-US" sz="2400" dirty="0">
                <a:ea typeface="HG丸ｺﾞｼｯｸM-PRO" panose="020F0600000000000000" pitchFamily="50" charset="-128"/>
              </a:rPr>
              <a:t>１．完全になめらかな面の上で、球を転がす。球が達する高さは？</a:t>
            </a:r>
          </a:p>
        </p:txBody>
      </p:sp>
      <p:sp>
        <p:nvSpPr>
          <p:cNvPr id="17" name="テキスト ボックス 16">
            <a:extLst>
              <a:ext uri="{FF2B5EF4-FFF2-40B4-BE49-F238E27FC236}">
                <a16:creationId xmlns:a16="http://schemas.microsoft.com/office/drawing/2014/main" id="{56702C1E-8FBB-46F1-8141-AC3D0EC15D6C}"/>
              </a:ext>
            </a:extLst>
          </p:cNvPr>
          <p:cNvSpPr txBox="1"/>
          <p:nvPr/>
        </p:nvSpPr>
        <p:spPr>
          <a:xfrm>
            <a:off x="838200" y="4782136"/>
            <a:ext cx="7633996" cy="461665"/>
          </a:xfrm>
          <a:prstGeom prst="rect">
            <a:avLst/>
          </a:prstGeom>
          <a:noFill/>
        </p:spPr>
        <p:txBody>
          <a:bodyPr wrap="square" rtlCol="0">
            <a:spAutoFit/>
          </a:bodyPr>
          <a:lstStyle/>
          <a:p>
            <a:r>
              <a:rPr lang="ja-JP" altLang="en-US" sz="2400" dirty="0">
                <a:ea typeface="HG丸ｺﾞｼｯｸM-PRO" panose="020F0600000000000000" pitchFamily="50" charset="-128"/>
              </a:rPr>
              <a:t>２．面を少しなだらかにすると？</a:t>
            </a:r>
          </a:p>
        </p:txBody>
      </p:sp>
      <p:sp>
        <p:nvSpPr>
          <p:cNvPr id="18" name="テキスト ボックス 17">
            <a:extLst>
              <a:ext uri="{FF2B5EF4-FFF2-40B4-BE49-F238E27FC236}">
                <a16:creationId xmlns:a16="http://schemas.microsoft.com/office/drawing/2014/main" id="{E464CE76-9BF0-42B2-9583-B872F469FB91}"/>
              </a:ext>
            </a:extLst>
          </p:cNvPr>
          <p:cNvSpPr txBox="1"/>
          <p:nvPr/>
        </p:nvSpPr>
        <p:spPr>
          <a:xfrm>
            <a:off x="838200" y="5260031"/>
            <a:ext cx="6981330" cy="461665"/>
          </a:xfrm>
          <a:prstGeom prst="rect">
            <a:avLst/>
          </a:prstGeom>
          <a:solidFill>
            <a:schemeClr val="bg1"/>
          </a:solidFill>
        </p:spPr>
        <p:txBody>
          <a:bodyPr wrap="square" rtlCol="0">
            <a:spAutoFit/>
          </a:bodyPr>
          <a:lstStyle/>
          <a:p>
            <a:r>
              <a:rPr lang="ja-JP" altLang="en-US" sz="2400" dirty="0">
                <a:ea typeface="HG丸ｺﾞｼｯｸM-PRO" panose="020F0600000000000000" pitchFamily="50" charset="-128"/>
              </a:rPr>
              <a:t>３．面をさらになだらかにすると？</a:t>
            </a:r>
          </a:p>
        </p:txBody>
      </p:sp>
      <p:sp>
        <p:nvSpPr>
          <p:cNvPr id="19" name="テキスト ボックス 18">
            <a:extLst>
              <a:ext uri="{FF2B5EF4-FFF2-40B4-BE49-F238E27FC236}">
                <a16:creationId xmlns:a16="http://schemas.microsoft.com/office/drawing/2014/main" id="{429C76C7-B679-4B6C-BDF4-1C249640C488}"/>
              </a:ext>
            </a:extLst>
          </p:cNvPr>
          <p:cNvSpPr txBox="1"/>
          <p:nvPr/>
        </p:nvSpPr>
        <p:spPr>
          <a:xfrm>
            <a:off x="838200" y="5737926"/>
            <a:ext cx="11353800" cy="461665"/>
          </a:xfrm>
          <a:prstGeom prst="rect">
            <a:avLst/>
          </a:prstGeom>
          <a:solidFill>
            <a:schemeClr val="bg1"/>
          </a:solidFill>
        </p:spPr>
        <p:txBody>
          <a:bodyPr wrap="square" rtlCol="0">
            <a:spAutoFit/>
          </a:bodyPr>
          <a:lstStyle/>
          <a:p>
            <a:r>
              <a:rPr lang="ja-JP" altLang="en-US" sz="2400" dirty="0">
                <a:ea typeface="HG丸ｺﾞｼｯｸM-PRO" panose="020F0600000000000000" pitchFamily="50" charset="-128"/>
              </a:rPr>
              <a:t>４．面を途中から平らにすると球はどんな運動をするか。</a:t>
            </a:r>
          </a:p>
        </p:txBody>
      </p:sp>
    </p:spTree>
    <p:extLst>
      <p:ext uri="{BB962C8B-B14F-4D97-AF65-F5344CB8AC3E}">
        <p14:creationId xmlns:p14="http://schemas.microsoft.com/office/powerpoint/2010/main" val="32146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7" grpId="0"/>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３．水平投射</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8</a:t>
            </a:fld>
            <a:endParaRPr kumimoji="1" lang="ja-JP" altLang="en-US"/>
          </a:p>
        </p:txBody>
      </p:sp>
      <p:sp>
        <p:nvSpPr>
          <p:cNvPr id="8" name="円弧 7">
            <a:extLst>
              <a:ext uri="{FF2B5EF4-FFF2-40B4-BE49-F238E27FC236}">
                <a16:creationId xmlns:a16="http://schemas.microsoft.com/office/drawing/2014/main" id="{6B9A2EC2-A068-470C-9832-584A60B8B889}"/>
              </a:ext>
            </a:extLst>
          </p:cNvPr>
          <p:cNvSpPr/>
          <p:nvPr/>
        </p:nvSpPr>
        <p:spPr>
          <a:xfrm rot="10800000">
            <a:off x="2158299" y="15678"/>
            <a:ext cx="4007990" cy="4487236"/>
          </a:xfrm>
          <a:prstGeom prst="arc">
            <a:avLst>
              <a:gd name="adj1" fmla="val 10611911"/>
              <a:gd name="adj2" fmla="val 0"/>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ea typeface="HG丸ｺﾞｼｯｸM-PRO" panose="020F0600000000000000" pitchFamily="50" charset="-128"/>
            </a:endParaRPr>
          </a:p>
        </p:txBody>
      </p:sp>
      <p:sp>
        <p:nvSpPr>
          <p:cNvPr id="9" name="円弧 8">
            <a:extLst>
              <a:ext uri="{FF2B5EF4-FFF2-40B4-BE49-F238E27FC236}">
                <a16:creationId xmlns:a16="http://schemas.microsoft.com/office/drawing/2014/main" id="{1ACFDD76-3B08-43CD-80D3-BFF8EBEA0D36}"/>
              </a:ext>
            </a:extLst>
          </p:cNvPr>
          <p:cNvSpPr/>
          <p:nvPr/>
        </p:nvSpPr>
        <p:spPr>
          <a:xfrm rot="10800000">
            <a:off x="633416" y="15678"/>
            <a:ext cx="7436397" cy="4487236"/>
          </a:xfrm>
          <a:prstGeom prst="arc">
            <a:avLst>
              <a:gd name="adj1" fmla="val 10611911"/>
              <a:gd name="adj2" fmla="val 16201180"/>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ea typeface="HG丸ｺﾞｼｯｸM-PRO" panose="020F0600000000000000" pitchFamily="50" charset="-128"/>
            </a:endParaRPr>
          </a:p>
        </p:txBody>
      </p:sp>
      <p:sp>
        <p:nvSpPr>
          <p:cNvPr id="10" name="円弧 9">
            <a:extLst>
              <a:ext uri="{FF2B5EF4-FFF2-40B4-BE49-F238E27FC236}">
                <a16:creationId xmlns:a16="http://schemas.microsoft.com/office/drawing/2014/main" id="{BF40421E-C7E4-4BE4-B840-3AB490AFDCD4}"/>
              </a:ext>
            </a:extLst>
          </p:cNvPr>
          <p:cNvSpPr/>
          <p:nvPr/>
        </p:nvSpPr>
        <p:spPr>
          <a:xfrm rot="10800000">
            <a:off x="-1300180" y="-963488"/>
            <a:ext cx="12519723" cy="5457449"/>
          </a:xfrm>
          <a:prstGeom prst="arc">
            <a:avLst>
              <a:gd name="adj1" fmla="val 11067418"/>
              <a:gd name="adj2" fmla="val 16201180"/>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ea typeface="HG丸ｺﾞｼｯｸM-PRO" panose="020F0600000000000000" pitchFamily="50" charset="-128"/>
            </a:endParaRPr>
          </a:p>
        </p:txBody>
      </p:sp>
      <p:cxnSp>
        <p:nvCxnSpPr>
          <p:cNvPr id="11" name="直線コネクタ 10">
            <a:extLst>
              <a:ext uri="{FF2B5EF4-FFF2-40B4-BE49-F238E27FC236}">
                <a16:creationId xmlns:a16="http://schemas.microsoft.com/office/drawing/2014/main" id="{8DC091DB-7F37-40F4-B405-B1BA08D5F30F}"/>
              </a:ext>
            </a:extLst>
          </p:cNvPr>
          <p:cNvCxnSpPr>
            <a:cxnSpLocks/>
          </p:cNvCxnSpPr>
          <p:nvPr/>
        </p:nvCxnSpPr>
        <p:spPr>
          <a:xfrm>
            <a:off x="4067910" y="4502915"/>
            <a:ext cx="800380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円/楕円 12">
            <a:extLst>
              <a:ext uri="{FF2B5EF4-FFF2-40B4-BE49-F238E27FC236}">
                <a16:creationId xmlns:a16="http://schemas.microsoft.com/office/drawing/2014/main" id="{6F70C5D6-C68B-4DA1-A365-3402C8586790}"/>
              </a:ext>
            </a:extLst>
          </p:cNvPr>
          <p:cNvSpPr/>
          <p:nvPr/>
        </p:nvSpPr>
        <p:spPr>
          <a:xfrm>
            <a:off x="2194591" y="2148333"/>
            <a:ext cx="648072" cy="648072"/>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13" name="円/楕円 13">
            <a:extLst>
              <a:ext uri="{FF2B5EF4-FFF2-40B4-BE49-F238E27FC236}">
                <a16:creationId xmlns:a16="http://schemas.microsoft.com/office/drawing/2014/main" id="{0EAEC9D5-E740-47E3-B44F-341E69B5BB2F}"/>
              </a:ext>
            </a:extLst>
          </p:cNvPr>
          <p:cNvSpPr/>
          <p:nvPr/>
        </p:nvSpPr>
        <p:spPr>
          <a:xfrm>
            <a:off x="2194591" y="2148333"/>
            <a:ext cx="648072" cy="648072"/>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14" name="円/楕円 14">
            <a:extLst>
              <a:ext uri="{FF2B5EF4-FFF2-40B4-BE49-F238E27FC236}">
                <a16:creationId xmlns:a16="http://schemas.microsoft.com/office/drawing/2014/main" id="{40B56E5E-D52E-4F74-8125-26B1A37F275E}"/>
              </a:ext>
            </a:extLst>
          </p:cNvPr>
          <p:cNvSpPr/>
          <p:nvPr/>
        </p:nvSpPr>
        <p:spPr>
          <a:xfrm>
            <a:off x="2194591" y="2148333"/>
            <a:ext cx="648072" cy="648072"/>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15" name="円/楕円 15">
            <a:extLst>
              <a:ext uri="{FF2B5EF4-FFF2-40B4-BE49-F238E27FC236}">
                <a16:creationId xmlns:a16="http://schemas.microsoft.com/office/drawing/2014/main" id="{05755A9E-B3FD-4CB5-9F03-80F44961230F}"/>
              </a:ext>
            </a:extLst>
          </p:cNvPr>
          <p:cNvSpPr/>
          <p:nvPr/>
        </p:nvSpPr>
        <p:spPr>
          <a:xfrm>
            <a:off x="2194591" y="2132074"/>
            <a:ext cx="648072" cy="648072"/>
          </a:xfrm>
          <a:prstGeom prst="ellipse">
            <a:avLst/>
          </a:prstGeom>
          <a:gradFill flip="none" rotWithShape="1">
            <a:gsLst>
              <a:gs pos="0">
                <a:srgbClr val="FFC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HG丸ｺﾞｼｯｸM-PRO" panose="020F0600000000000000" pitchFamily="50" charset="-128"/>
            </a:endParaRPr>
          </a:p>
        </p:txBody>
      </p:sp>
      <p:sp>
        <p:nvSpPr>
          <p:cNvPr id="16" name="テキスト ボックス 15">
            <a:extLst>
              <a:ext uri="{FF2B5EF4-FFF2-40B4-BE49-F238E27FC236}">
                <a16:creationId xmlns:a16="http://schemas.microsoft.com/office/drawing/2014/main" id="{E6B1CAE9-564F-43B8-B158-E7988D7F80E6}"/>
              </a:ext>
            </a:extLst>
          </p:cNvPr>
          <p:cNvSpPr txBox="1"/>
          <p:nvPr/>
        </p:nvSpPr>
        <p:spPr>
          <a:xfrm>
            <a:off x="1412350" y="736524"/>
            <a:ext cx="10494689" cy="584775"/>
          </a:xfrm>
          <a:prstGeom prst="rect">
            <a:avLst/>
          </a:prstGeom>
          <a:noFill/>
        </p:spPr>
        <p:txBody>
          <a:bodyPr wrap="square" rtlCol="0">
            <a:spAutoFit/>
          </a:bodyPr>
          <a:lstStyle/>
          <a:p>
            <a:r>
              <a:rPr lang="ja-JP" altLang="en-US" sz="3200" dirty="0">
                <a:ea typeface="HG丸ｺﾞｼｯｸM-PRO" panose="020F0600000000000000" pitchFamily="50" charset="-128"/>
              </a:rPr>
              <a:t>なめらかな面の上で、球を転がす。球が達する高さは？</a:t>
            </a:r>
          </a:p>
        </p:txBody>
      </p:sp>
      <p:sp>
        <p:nvSpPr>
          <p:cNvPr id="17" name="テキスト ボックス 16">
            <a:extLst>
              <a:ext uri="{FF2B5EF4-FFF2-40B4-BE49-F238E27FC236}">
                <a16:creationId xmlns:a16="http://schemas.microsoft.com/office/drawing/2014/main" id="{9888A8DA-A9BB-4E63-A651-8CF75F87222D}"/>
              </a:ext>
            </a:extLst>
          </p:cNvPr>
          <p:cNvSpPr txBox="1"/>
          <p:nvPr/>
        </p:nvSpPr>
        <p:spPr>
          <a:xfrm>
            <a:off x="1412350" y="1234692"/>
            <a:ext cx="6003193" cy="584775"/>
          </a:xfrm>
          <a:prstGeom prst="rect">
            <a:avLst/>
          </a:prstGeom>
          <a:noFill/>
        </p:spPr>
        <p:txBody>
          <a:bodyPr wrap="square" rtlCol="0">
            <a:spAutoFit/>
          </a:bodyPr>
          <a:lstStyle/>
          <a:p>
            <a:r>
              <a:rPr lang="ja-JP" altLang="en-US" sz="3200" dirty="0">
                <a:ea typeface="HG丸ｺﾞｼｯｸM-PRO" panose="020F0600000000000000" pitchFamily="50" charset="-128"/>
              </a:rPr>
              <a:t>面を少しなだらかにすると？</a:t>
            </a:r>
          </a:p>
        </p:txBody>
      </p:sp>
      <p:sp>
        <p:nvSpPr>
          <p:cNvPr id="18" name="テキスト ボックス 17">
            <a:extLst>
              <a:ext uri="{FF2B5EF4-FFF2-40B4-BE49-F238E27FC236}">
                <a16:creationId xmlns:a16="http://schemas.microsoft.com/office/drawing/2014/main" id="{D20BFAD7-9C46-45EF-8068-227F82A3B353}"/>
              </a:ext>
            </a:extLst>
          </p:cNvPr>
          <p:cNvSpPr txBox="1"/>
          <p:nvPr/>
        </p:nvSpPr>
        <p:spPr>
          <a:xfrm>
            <a:off x="1412348" y="1234417"/>
            <a:ext cx="6003193" cy="584775"/>
          </a:xfrm>
          <a:prstGeom prst="rect">
            <a:avLst/>
          </a:prstGeom>
          <a:solidFill>
            <a:schemeClr val="bg1"/>
          </a:solidFill>
        </p:spPr>
        <p:txBody>
          <a:bodyPr wrap="square" rtlCol="0">
            <a:spAutoFit/>
          </a:bodyPr>
          <a:lstStyle/>
          <a:p>
            <a:r>
              <a:rPr lang="ja-JP" altLang="en-US" sz="3200" dirty="0">
                <a:ea typeface="HG丸ｺﾞｼｯｸM-PRO" panose="020F0600000000000000" pitchFamily="50" charset="-128"/>
              </a:rPr>
              <a:t>面をさらになだらかにすると？</a:t>
            </a:r>
          </a:p>
        </p:txBody>
      </p:sp>
      <p:sp>
        <p:nvSpPr>
          <p:cNvPr id="19" name="テキスト ボックス 18">
            <a:extLst>
              <a:ext uri="{FF2B5EF4-FFF2-40B4-BE49-F238E27FC236}">
                <a16:creationId xmlns:a16="http://schemas.microsoft.com/office/drawing/2014/main" id="{0EAEB71D-7B6D-4706-B136-B7204EC778BD}"/>
              </a:ext>
            </a:extLst>
          </p:cNvPr>
          <p:cNvSpPr txBox="1"/>
          <p:nvPr/>
        </p:nvSpPr>
        <p:spPr>
          <a:xfrm>
            <a:off x="1412349" y="1234417"/>
            <a:ext cx="6003193" cy="584775"/>
          </a:xfrm>
          <a:prstGeom prst="rect">
            <a:avLst/>
          </a:prstGeom>
          <a:solidFill>
            <a:schemeClr val="bg1"/>
          </a:solidFill>
        </p:spPr>
        <p:txBody>
          <a:bodyPr wrap="square" rtlCol="0">
            <a:spAutoFit/>
          </a:bodyPr>
          <a:lstStyle/>
          <a:p>
            <a:r>
              <a:rPr lang="ja-JP" altLang="en-US" sz="3200" dirty="0">
                <a:ea typeface="HG丸ｺﾞｼｯｸM-PRO" panose="020F0600000000000000" pitchFamily="50" charset="-128"/>
              </a:rPr>
              <a:t>面を途中から平らにすると？</a:t>
            </a:r>
          </a:p>
        </p:txBody>
      </p:sp>
      <p:sp>
        <p:nvSpPr>
          <p:cNvPr id="20" name="テキスト ボックス 19">
            <a:extLst>
              <a:ext uri="{FF2B5EF4-FFF2-40B4-BE49-F238E27FC236}">
                <a16:creationId xmlns:a16="http://schemas.microsoft.com/office/drawing/2014/main" id="{31FA4B7E-8416-4311-8278-2EB7B57B2DE7}"/>
              </a:ext>
            </a:extLst>
          </p:cNvPr>
          <p:cNvSpPr txBox="1"/>
          <p:nvPr/>
        </p:nvSpPr>
        <p:spPr>
          <a:xfrm>
            <a:off x="2158298" y="4798037"/>
            <a:ext cx="7592192" cy="707886"/>
          </a:xfrm>
          <a:prstGeom prst="rect">
            <a:avLst/>
          </a:prstGeom>
          <a:noFill/>
        </p:spPr>
        <p:txBody>
          <a:bodyPr wrap="square" rtlCol="0">
            <a:spAutoFit/>
          </a:bodyPr>
          <a:lstStyle/>
          <a:p>
            <a:r>
              <a:rPr lang="ja-JP" altLang="en-US" sz="4000" dirty="0">
                <a:ea typeface="HG丸ｺﾞｼｯｸM-PRO" panose="020F0600000000000000" pitchFamily="50" charset="-128"/>
              </a:rPr>
              <a:t>球は同じ高さまで登ろうとする</a:t>
            </a:r>
          </a:p>
        </p:txBody>
      </p:sp>
      <p:sp>
        <p:nvSpPr>
          <p:cNvPr id="21" name="テキスト ボックス 20">
            <a:extLst>
              <a:ext uri="{FF2B5EF4-FFF2-40B4-BE49-F238E27FC236}">
                <a16:creationId xmlns:a16="http://schemas.microsoft.com/office/drawing/2014/main" id="{77B1E6AE-80D2-48C9-8097-0D90143ADE33}"/>
              </a:ext>
            </a:extLst>
          </p:cNvPr>
          <p:cNvSpPr txBox="1"/>
          <p:nvPr/>
        </p:nvSpPr>
        <p:spPr>
          <a:xfrm>
            <a:off x="2158298" y="4798037"/>
            <a:ext cx="8716531" cy="1323439"/>
          </a:xfrm>
          <a:prstGeom prst="rect">
            <a:avLst/>
          </a:prstGeom>
          <a:noFill/>
        </p:spPr>
        <p:txBody>
          <a:bodyPr wrap="square" rtlCol="0">
            <a:spAutoFit/>
          </a:bodyPr>
          <a:lstStyle/>
          <a:p>
            <a:r>
              <a:rPr lang="ja-JP" altLang="en-US" sz="4000" dirty="0">
                <a:solidFill>
                  <a:srgbClr val="FF0000"/>
                </a:solidFill>
                <a:ea typeface="HG丸ｺﾞｼｯｸM-PRO" panose="020F0600000000000000" pitchFamily="50" charset="-128"/>
              </a:rPr>
              <a:t>球は同じ高さまで登ろうとするが、</a:t>
            </a:r>
            <a:endParaRPr lang="en-US" altLang="ja-JP" sz="4000" dirty="0">
              <a:solidFill>
                <a:srgbClr val="FF0000"/>
              </a:solidFill>
              <a:ea typeface="HG丸ｺﾞｼｯｸM-PRO" panose="020F0600000000000000" pitchFamily="50" charset="-128"/>
            </a:endParaRPr>
          </a:p>
          <a:p>
            <a:r>
              <a:rPr lang="ja-JP" altLang="en-US" sz="4000" dirty="0">
                <a:solidFill>
                  <a:srgbClr val="FF0000"/>
                </a:solidFill>
                <a:ea typeface="HG丸ｺﾞｼｯｸM-PRO" panose="020F0600000000000000" pitchFamily="50" charset="-128"/>
              </a:rPr>
              <a:t>登れないから、ずうっと動き続ける</a:t>
            </a:r>
          </a:p>
        </p:txBody>
      </p:sp>
      <p:sp>
        <p:nvSpPr>
          <p:cNvPr id="22" name="テキスト ボックス 21">
            <a:extLst>
              <a:ext uri="{FF2B5EF4-FFF2-40B4-BE49-F238E27FC236}">
                <a16:creationId xmlns:a16="http://schemas.microsoft.com/office/drawing/2014/main" id="{84D1FA43-A1B3-4701-B380-636733755CA9}"/>
              </a:ext>
            </a:extLst>
          </p:cNvPr>
          <p:cNvSpPr txBox="1"/>
          <p:nvPr/>
        </p:nvSpPr>
        <p:spPr>
          <a:xfrm>
            <a:off x="3168328" y="2225369"/>
            <a:ext cx="4901485" cy="1661993"/>
          </a:xfrm>
          <a:prstGeom prst="rect">
            <a:avLst/>
          </a:prstGeom>
          <a:solidFill>
            <a:schemeClr val="bg1"/>
          </a:solidFill>
        </p:spPr>
        <p:txBody>
          <a:bodyPr wrap="square" rtlCol="0">
            <a:spAutoFit/>
          </a:bodyPr>
          <a:lstStyle/>
          <a:p>
            <a:pPr algn="ctr"/>
            <a:r>
              <a:rPr lang="ja-JP" altLang="en-US" sz="6600" dirty="0">
                <a:solidFill>
                  <a:srgbClr val="FF0000"/>
                </a:solidFill>
                <a:ea typeface="HG丸ｺﾞｼｯｸM-PRO" panose="020F0600000000000000" pitchFamily="50" charset="-128"/>
              </a:rPr>
              <a:t>慣性の法則</a:t>
            </a:r>
            <a:endParaRPr lang="en-US" altLang="ja-JP" sz="6600" dirty="0">
              <a:solidFill>
                <a:srgbClr val="FF0000"/>
              </a:solidFill>
              <a:ea typeface="HG丸ｺﾞｼｯｸM-PRO" panose="020F0600000000000000" pitchFamily="50" charset="-128"/>
            </a:endParaRPr>
          </a:p>
          <a:p>
            <a:pPr algn="ctr"/>
            <a:r>
              <a:rPr lang="ja-JP" altLang="en-US" sz="3200" dirty="0">
                <a:solidFill>
                  <a:srgbClr val="FF0000"/>
                </a:solidFill>
                <a:ea typeface="HG丸ｺﾞｼｯｸM-PRO" panose="020F0600000000000000" pitchFamily="50" charset="-128"/>
              </a:rPr>
              <a:t>運動の第一法則</a:t>
            </a:r>
            <a:endParaRPr lang="en-US" altLang="ja-JP" sz="6000" dirty="0">
              <a:solidFill>
                <a:srgbClr val="FF0000"/>
              </a:solidFill>
              <a:ea typeface="HG丸ｺﾞｼｯｸM-PRO" panose="020F0600000000000000" pitchFamily="50" charset="-128"/>
            </a:endParaRPr>
          </a:p>
        </p:txBody>
      </p:sp>
      <p:sp>
        <p:nvSpPr>
          <p:cNvPr id="23" name="テキスト ボックス 22">
            <a:extLst>
              <a:ext uri="{FF2B5EF4-FFF2-40B4-BE49-F238E27FC236}">
                <a16:creationId xmlns:a16="http://schemas.microsoft.com/office/drawing/2014/main" id="{B0268A32-2884-4CA7-BC5E-9F1BB0E71420}"/>
              </a:ext>
            </a:extLst>
          </p:cNvPr>
          <p:cNvSpPr txBox="1"/>
          <p:nvPr/>
        </p:nvSpPr>
        <p:spPr>
          <a:xfrm>
            <a:off x="2065867" y="3291240"/>
            <a:ext cx="7729327" cy="1015663"/>
          </a:xfrm>
          <a:prstGeom prst="rect">
            <a:avLst/>
          </a:prstGeom>
          <a:solidFill>
            <a:schemeClr val="bg1"/>
          </a:solidFill>
        </p:spPr>
        <p:txBody>
          <a:bodyPr wrap="square" rtlCol="0">
            <a:spAutoFit/>
          </a:bodyPr>
          <a:lstStyle/>
          <a:p>
            <a:pPr algn="ctr"/>
            <a:r>
              <a:rPr lang="ja-JP" altLang="en-US" sz="6000" dirty="0">
                <a:solidFill>
                  <a:srgbClr val="FF0000"/>
                </a:solidFill>
                <a:ea typeface="HG丸ｺﾞｼｯｸM-PRO" panose="020F0600000000000000" pitchFamily="50" charset="-128"/>
              </a:rPr>
              <a:t>ガリレオの思考実験</a:t>
            </a:r>
            <a:endParaRPr lang="en-US" altLang="ja-JP" sz="6000" dirty="0">
              <a:solidFill>
                <a:srgbClr val="FF0000"/>
              </a:solidFill>
              <a:ea typeface="HG丸ｺﾞｼｯｸM-PRO" panose="020F0600000000000000" pitchFamily="50" charset="-128"/>
            </a:endParaRPr>
          </a:p>
        </p:txBody>
      </p:sp>
    </p:spTree>
    <p:extLst>
      <p:ext uri="{BB962C8B-B14F-4D97-AF65-F5344CB8AC3E}">
        <p14:creationId xmlns:p14="http://schemas.microsoft.com/office/powerpoint/2010/main" val="1937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5.55556E-7 3.33333E-6 C 0.01181 0.07384 0.02882 0.1331 0.05365 0.18796 C 0.07326 0.22199 0.0934 0.24814 0.12969 0.24745 C 0.1658 0.24652 0.21458 0.19699 0.22899 0.15277 C 0.25313 0.08889 0.25729 0.06643 0.26597 3.33333E-6 " pathEditMode="relative" rAng="0" ptsTypes="AAAAA">
                                      <p:cBhvr>
                                        <p:cTn id="6" dur="2000" fill="hold"/>
                                        <p:tgtEl>
                                          <p:spTgt spid="12"/>
                                        </p:tgtEl>
                                        <p:attrNameLst>
                                          <p:attrName>ppt_x</p:attrName>
                                          <p:attrName>ppt_y</p:attrName>
                                        </p:attrNameLst>
                                      </p:cBhvr>
                                      <p:rCtr x="13299" y="12361"/>
                                    </p:animMotion>
                                  </p:childTnLst>
                                </p:cTn>
                              </p:par>
                            </p:childTnLst>
                          </p:cTn>
                        </p:par>
                        <p:par>
                          <p:cTn id="7" fill="hold">
                            <p:stCondLst>
                              <p:cond delay="2000"/>
                            </p:stCondLst>
                            <p:childTnLst>
                              <p:par>
                                <p:cTn id="8" presetID="22" presetClass="entr" presetSubtype="4"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path" presetSubtype="0" accel="50000" decel="50000" fill="hold" grpId="0" nodeType="clickEffect">
                                  <p:stCondLst>
                                    <p:cond delay="0"/>
                                  </p:stCondLst>
                                  <p:childTnLst>
                                    <p:animMotion origin="layout" path="M -4.16667E-7 3.33333E-6 C 0.01602 0.08842 0.03412 0.19652 0.09076 0.24051 C 0.12279 0.26227 0.17266 0.25764 0.21628 0.24328 C 0.26172 0.22916 0.33216 0.19467 0.35664 0.15509 C 0.39531 0.09791 0.40846 0.06296 0.42318 0.00486 " pathEditMode="relative" rAng="0" ptsTypes="AAAAA">
                                      <p:cBhvr>
                                        <p:cTn id="23" dur="2000" fill="hold"/>
                                        <p:tgtEl>
                                          <p:spTgt spid="13"/>
                                        </p:tgtEl>
                                        <p:attrNameLst>
                                          <p:attrName>ppt_x</p:attrName>
                                          <p:attrName>ppt_y</p:attrName>
                                        </p:attrNameLst>
                                      </p:cBhvr>
                                      <p:rCtr x="21159" y="12778"/>
                                    </p:animMotion>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path" presetSubtype="0" accel="50000" decel="50000" fill="hold" grpId="0" nodeType="clickEffect">
                                  <p:stCondLst>
                                    <p:cond delay="0"/>
                                  </p:stCondLst>
                                  <p:childTnLst>
                                    <p:animMotion origin="layout" path="M -4.16667E-7 -0.00116 C 0.01419 0.09861 0.03763 0.17199 0.08385 0.23102 C 0.13372 0.26551 0.22578 0.25833 0.29857 0.2456 C 0.37083 0.2331 0.46953 0.18958 0.51914 0.15509 C 0.5569 0.12222 0.60078 0.07407 0.6638 -0.01042 " pathEditMode="relative" rAng="0" ptsTypes="AAAAA">
                                      <p:cBhvr>
                                        <p:cTn id="35" dur="2000" fill="hold"/>
                                        <p:tgtEl>
                                          <p:spTgt spid="14"/>
                                        </p:tgtEl>
                                        <p:attrNameLst>
                                          <p:attrName>ppt_x</p:attrName>
                                          <p:attrName>ppt_y</p:attrName>
                                        </p:attrNameLst>
                                      </p:cBhvr>
                                      <p:rCtr x="33190" y="12407"/>
                                    </p:animMotion>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par>
                          <p:cTn id="41" fill="hold">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37" presetClass="path" presetSubtype="0" accel="50000" decel="50000" fill="hold" grpId="0" nodeType="clickEffect">
                                  <p:stCondLst>
                                    <p:cond delay="0"/>
                                  </p:stCondLst>
                                  <p:childTnLst>
                                    <p:animMotion origin="layout" path="M -5.55556E-7 3.33333E-6 C 0.02153 0.09583 0.03351 0.17916 0.0842 0.23495 C 0.14167 0.2625 0.19688 0.24977 0.26597 0.25069 C 0.33455 0.25162 0.44722 0.24236 0.53733 0.24143 C 0.62934 0.24074 0.83785 0.24074 0.94219 0.24352 " pathEditMode="relative" rAng="0" ptsTypes="AAAAA">
                                      <p:cBhvr>
                                        <p:cTn id="48" dur="2000" fill="hold"/>
                                        <p:tgtEl>
                                          <p:spTgt spid="15"/>
                                        </p:tgtEl>
                                        <p:attrNameLst>
                                          <p:attrName>ppt_x</p:attrName>
                                          <p:attrName>ppt_y</p:attrName>
                                        </p:attrNameLst>
                                      </p:cBhvr>
                                      <p:rCtr x="47101" y="12639"/>
                                    </p:animMotion>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down)">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down)">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7" grpId="0"/>
      <p:bldP spid="18" grpId="0" animBg="1"/>
      <p:bldP spid="19" grpId="0" animBg="1"/>
      <p:bldP spid="20" grpId="0"/>
      <p:bldP spid="21" grpId="0"/>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46119" y="0"/>
            <a:ext cx="12213980" cy="8557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３．水平投射～ガリレオの思考実験</a:t>
            </a:r>
          </a:p>
        </p:txBody>
      </p:sp>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2020/5/31</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9</a:t>
            </a:fld>
            <a:endParaRPr kumimoji="1" lang="ja-JP" altLang="en-US"/>
          </a:p>
        </p:txBody>
      </p:sp>
      <p:sp>
        <p:nvSpPr>
          <p:cNvPr id="20" name="四角形: 角を丸くする 19">
            <a:extLst>
              <a:ext uri="{FF2B5EF4-FFF2-40B4-BE49-F238E27FC236}">
                <a16:creationId xmlns:a16="http://schemas.microsoft.com/office/drawing/2014/main" id="{52EA3374-1383-41C6-930B-71AA4CB8947B}"/>
              </a:ext>
            </a:extLst>
          </p:cNvPr>
          <p:cNvSpPr/>
          <p:nvPr/>
        </p:nvSpPr>
        <p:spPr>
          <a:xfrm>
            <a:off x="360505" y="1328406"/>
            <a:ext cx="11400732" cy="4201188"/>
          </a:xfrm>
          <a:prstGeom prst="roundRect">
            <a:avLst>
              <a:gd name="adj" fmla="val 9616"/>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21" name="テキスト ボックス 20">
            <a:extLst>
              <a:ext uri="{FF2B5EF4-FFF2-40B4-BE49-F238E27FC236}">
                <a16:creationId xmlns:a16="http://schemas.microsoft.com/office/drawing/2014/main" id="{10DD46A5-5C16-418D-9C91-E5BD5524A32B}"/>
              </a:ext>
            </a:extLst>
          </p:cNvPr>
          <p:cNvSpPr txBox="1"/>
          <p:nvPr/>
        </p:nvSpPr>
        <p:spPr>
          <a:xfrm>
            <a:off x="670816" y="1613260"/>
            <a:ext cx="4175112" cy="1200329"/>
          </a:xfrm>
          <a:prstGeom prst="rect">
            <a:avLst/>
          </a:prstGeom>
          <a:solidFill>
            <a:schemeClr val="bg1"/>
          </a:solidFill>
        </p:spPr>
        <p:txBody>
          <a:bodyPr wrap="square" rtlCol="0">
            <a:spAutoFit/>
          </a:bodyPr>
          <a:lstStyle/>
          <a:p>
            <a:r>
              <a:rPr lang="ja-JP" altLang="en-US" sz="2400" dirty="0">
                <a:ea typeface="HG丸ｺﾞｼｯｸM-PRO" panose="020F0600000000000000" pitchFamily="50" charset="-128"/>
              </a:rPr>
              <a:t>運動の第一法則</a:t>
            </a:r>
            <a:endParaRPr lang="en-US" altLang="ja-JP" sz="2400" dirty="0">
              <a:ea typeface="HG丸ｺﾞｼｯｸM-PRO" panose="020F0600000000000000" pitchFamily="50" charset="-128"/>
            </a:endParaRPr>
          </a:p>
          <a:p>
            <a:pPr algn="ctr"/>
            <a:r>
              <a:rPr lang="ja-JP" altLang="en-US" sz="4800" dirty="0">
                <a:ea typeface="HG丸ｺﾞｼｯｸM-PRO" panose="020F0600000000000000" pitchFamily="50" charset="-128"/>
              </a:rPr>
              <a:t>慣性の法則</a:t>
            </a:r>
            <a:endParaRPr lang="en-US" altLang="ja-JP" sz="4800" dirty="0">
              <a:ea typeface="HG丸ｺﾞｼｯｸM-PRO" panose="020F0600000000000000" pitchFamily="50" charset="-128"/>
            </a:endParaRPr>
          </a:p>
        </p:txBody>
      </p:sp>
      <p:sp>
        <p:nvSpPr>
          <p:cNvPr id="22" name="正方形/長方形 21">
            <a:extLst>
              <a:ext uri="{FF2B5EF4-FFF2-40B4-BE49-F238E27FC236}">
                <a16:creationId xmlns:a16="http://schemas.microsoft.com/office/drawing/2014/main" id="{84A307E8-A502-4877-8857-A98E69F75849}"/>
              </a:ext>
            </a:extLst>
          </p:cNvPr>
          <p:cNvSpPr/>
          <p:nvPr/>
        </p:nvSpPr>
        <p:spPr>
          <a:xfrm>
            <a:off x="659123" y="2982583"/>
            <a:ext cx="11172372" cy="2123658"/>
          </a:xfrm>
          <a:prstGeom prst="rect">
            <a:avLst/>
          </a:prstGeom>
        </p:spPr>
        <p:txBody>
          <a:bodyPr wrap="square">
            <a:spAutoFit/>
          </a:bodyPr>
          <a:lstStyle/>
          <a:p>
            <a:r>
              <a:rPr lang="ja-JP" altLang="en-US" sz="4400" dirty="0">
                <a:solidFill>
                  <a:srgbClr val="FF0000"/>
                </a:solidFill>
                <a:ea typeface="HG丸ｺﾞｼｯｸM-PRO" panose="020F0600000000000000" pitchFamily="50" charset="-128"/>
              </a:rPr>
              <a:t>静止している物体が静止しつづけ、</a:t>
            </a:r>
            <a:endParaRPr lang="en-US" altLang="ja-JP" sz="4400" dirty="0">
              <a:ea typeface="HG丸ｺﾞｼｯｸM-PRO" panose="020F0600000000000000" pitchFamily="50" charset="-128"/>
            </a:endParaRPr>
          </a:p>
          <a:p>
            <a:r>
              <a:rPr lang="ja-JP" altLang="en-US" sz="4400" dirty="0">
                <a:solidFill>
                  <a:srgbClr val="FF0000"/>
                </a:solidFill>
                <a:ea typeface="HG丸ｺﾞｼｯｸM-PRO" panose="020F0600000000000000" pitchFamily="50" charset="-128"/>
              </a:rPr>
              <a:t>等速直線運動している物体は等速直線運動を続ける。</a:t>
            </a:r>
            <a:endParaRPr lang="en-US" altLang="ja-JP" sz="4400" dirty="0">
              <a:solidFill>
                <a:srgbClr val="FF0000"/>
              </a:solidFill>
              <a:ea typeface="HG丸ｺﾞｼｯｸM-PRO" panose="020F0600000000000000" pitchFamily="50" charset="-128"/>
            </a:endParaRPr>
          </a:p>
        </p:txBody>
      </p:sp>
    </p:spTree>
    <p:extLst>
      <p:ext uri="{BB962C8B-B14F-4D97-AF65-F5344CB8AC3E}">
        <p14:creationId xmlns:p14="http://schemas.microsoft.com/office/powerpoint/2010/main" val="267467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13158</TotalTime>
  <Words>5269</Words>
  <Application>Microsoft Office PowerPoint</Application>
  <PresentationFormat>ワイド画面</PresentationFormat>
  <Paragraphs>1027</Paragraphs>
  <Slides>63</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63</vt:i4>
      </vt:variant>
    </vt:vector>
  </HeadingPairs>
  <TitlesOfParts>
    <vt:vector size="69" baseType="lpstr">
      <vt:lpstr>HG丸ｺﾞｼｯｸM-PRO</vt:lpstr>
      <vt:lpstr>Arial</vt:lpstr>
      <vt:lpstr>Calibri</vt:lpstr>
      <vt:lpstr>Calibri Light</vt:lpstr>
      <vt:lpstr>Cambria Math</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中等３年α２</dc:title>
  <dc:creator>佐藤衆</dc:creator>
  <cp:lastModifiedBy>衆 佐藤</cp:lastModifiedBy>
  <cp:revision>352</cp:revision>
  <dcterms:created xsi:type="dcterms:W3CDTF">2016-05-15T07:04:50Z</dcterms:created>
  <dcterms:modified xsi:type="dcterms:W3CDTF">2020-05-31T07:22:52Z</dcterms:modified>
</cp:coreProperties>
</file>