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613" r:id="rId3"/>
    <p:sldId id="614" r:id="rId4"/>
    <p:sldId id="615" r:id="rId5"/>
    <p:sldId id="577" r:id="rId6"/>
    <p:sldId id="616" r:id="rId7"/>
    <p:sldId id="617" r:id="rId8"/>
    <p:sldId id="618" r:id="rId9"/>
    <p:sldId id="578" r:id="rId10"/>
    <p:sldId id="579" r:id="rId11"/>
    <p:sldId id="622" r:id="rId12"/>
    <p:sldId id="580" r:id="rId13"/>
    <p:sldId id="581" r:id="rId14"/>
    <p:sldId id="582" r:id="rId15"/>
    <p:sldId id="583" r:id="rId16"/>
    <p:sldId id="584" r:id="rId17"/>
    <p:sldId id="585" r:id="rId18"/>
    <p:sldId id="586" r:id="rId19"/>
    <p:sldId id="587" r:id="rId20"/>
    <p:sldId id="588" r:id="rId21"/>
    <p:sldId id="589" r:id="rId22"/>
    <p:sldId id="619" r:id="rId23"/>
    <p:sldId id="620" r:id="rId24"/>
    <p:sldId id="621"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2" autoAdjust="0"/>
    <p:restoredTop sz="94660"/>
  </p:normalViewPr>
  <p:slideViewPr>
    <p:cSldViewPr snapToGrid="0">
      <p:cViewPr>
        <p:scale>
          <a:sx n="66" d="100"/>
          <a:sy n="66" d="100"/>
        </p:scale>
        <p:origin x="640"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8.emf"/><Relationship Id="rId1" Type="http://schemas.openxmlformats.org/officeDocument/2006/relationships/image" Target="../media/image10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2A15E-B187-4DA3-AD95-CE7EDAEAE9E5}" type="datetimeFigureOut">
              <a:rPr kumimoji="1" lang="ja-JP" altLang="en-US" smtClean="0"/>
              <a:t>2020/5/17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CCD4F1-A67B-47B0-BC96-2845D8F2EBD0}" type="slidenum">
              <a:rPr kumimoji="1" lang="ja-JP" altLang="en-US" smtClean="0"/>
              <a:t>‹#›</a:t>
            </a:fld>
            <a:endParaRPr kumimoji="1" lang="ja-JP" altLang="en-US"/>
          </a:p>
        </p:txBody>
      </p:sp>
    </p:spTree>
    <p:extLst>
      <p:ext uri="{BB962C8B-B14F-4D97-AF65-F5344CB8AC3E}">
        <p14:creationId xmlns:p14="http://schemas.microsoft.com/office/powerpoint/2010/main" val="35662585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15DDBEF-4D76-493A-883C-E1BEDE980738}" type="slidenum">
              <a:rPr kumimoji="1" lang="ja-JP" altLang="en-US" smtClean="0"/>
              <a:t>20</a:t>
            </a:fld>
            <a:endParaRPr kumimoji="1" lang="ja-JP" altLang="en-US"/>
          </a:p>
        </p:txBody>
      </p:sp>
    </p:spTree>
    <p:extLst>
      <p:ext uri="{BB962C8B-B14F-4D97-AF65-F5344CB8AC3E}">
        <p14:creationId xmlns:p14="http://schemas.microsoft.com/office/powerpoint/2010/main" val="260053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A202EE-7BC9-4DBA-A0B8-3178FAB3AC4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6110D0E-6996-4F70-A9FC-D5256075DE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00C099-7BF5-44CF-A453-EF04E5EBFB2E}"/>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5" name="フッター プレースホルダー 4">
            <a:extLst>
              <a:ext uri="{FF2B5EF4-FFF2-40B4-BE49-F238E27FC236}">
                <a16:creationId xmlns:a16="http://schemas.microsoft.com/office/drawing/2014/main" id="{8FBEAB8A-D4CD-4F1F-86F2-51C8F10571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481148A-07BB-44B1-B25E-C5AA2B1BD2C0}"/>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3743034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411E34-A581-451C-8F49-3C90B43EEB6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5994C4F-4862-4E16-99D5-150FF9EB09B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D2C0DF-33D6-4473-A18E-FA35A8A5B0C8}"/>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5" name="フッター プレースホルダー 4">
            <a:extLst>
              <a:ext uri="{FF2B5EF4-FFF2-40B4-BE49-F238E27FC236}">
                <a16:creationId xmlns:a16="http://schemas.microsoft.com/office/drawing/2014/main" id="{5F8B484C-94ED-4A96-97EA-B3858D8E62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569AF6D-149E-4BEE-97F1-575108F673AC}"/>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1982149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70C326C-6995-4459-9740-36268DFF7BA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9FDD879-E134-4E31-AD59-3838E308577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1D2F45-8BBA-4C33-8655-FC56D34A231C}"/>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5" name="フッター プレースホルダー 4">
            <a:extLst>
              <a:ext uri="{FF2B5EF4-FFF2-40B4-BE49-F238E27FC236}">
                <a16:creationId xmlns:a16="http://schemas.microsoft.com/office/drawing/2014/main" id="{8CB34BE3-7A21-4C28-8ABD-BCCF3C8AF6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B1F77D-ECCD-480C-8FC3-8DAD27A30FBC}"/>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2278390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569984AF-0968-44FC-B4CF-47A8C37888DD}"/>
              </a:ext>
            </a:extLst>
          </p:cNvPr>
          <p:cNvSpPr>
            <a:spLocks noGrp="1"/>
          </p:cNvSpPr>
          <p:nvPr>
            <p:ph type="dt" sz="half" idx="10"/>
          </p:nvPr>
        </p:nvSpPr>
        <p:spPr/>
        <p:txBody>
          <a:bodyPr/>
          <a:lstStyle/>
          <a:p>
            <a:fld id="{FD201479-48BA-4BD1-8423-D29BB38E3537}" type="datetime1">
              <a:rPr kumimoji="1" lang="ja-JP" altLang="en-US" smtClean="0"/>
              <a:t>2020/5/17</a:t>
            </a:fld>
            <a:endParaRPr kumimoji="1" lang="ja-JP" altLang="en-US"/>
          </a:p>
        </p:txBody>
      </p:sp>
      <p:sp>
        <p:nvSpPr>
          <p:cNvPr id="5" name="フッター プレースホルダー 4">
            <a:extLst>
              <a:ext uri="{FF2B5EF4-FFF2-40B4-BE49-F238E27FC236}">
                <a16:creationId xmlns:a16="http://schemas.microsoft.com/office/drawing/2014/main" id="{8436BCBD-33C1-4A68-8153-BD7A72C60532}"/>
              </a:ext>
            </a:extLst>
          </p:cNvPr>
          <p:cNvSpPr>
            <a:spLocks noGrp="1"/>
          </p:cNvSpPr>
          <p:nvPr>
            <p:ph type="ftr" sz="quarter" idx="11"/>
          </p:nvPr>
        </p:nvSpPr>
        <p:spPr/>
        <p:txBody>
          <a:bodyPr/>
          <a:lstStyle/>
          <a:p>
            <a:r>
              <a:rPr lang="en-US" altLang="ja-JP"/>
              <a:t>satoshu.com</a:t>
            </a:r>
            <a:endParaRPr kumimoji="1" lang="ja-JP" altLang="en-US" dirty="0"/>
          </a:p>
        </p:txBody>
      </p:sp>
      <p:sp>
        <p:nvSpPr>
          <p:cNvPr id="6" name="スライド番号プレースホルダー 5">
            <a:extLst>
              <a:ext uri="{FF2B5EF4-FFF2-40B4-BE49-F238E27FC236}">
                <a16:creationId xmlns:a16="http://schemas.microsoft.com/office/drawing/2014/main" id="{9CB4145A-F002-494A-82D5-22D5CA3AA8CC}"/>
              </a:ext>
            </a:extLst>
          </p:cNvPr>
          <p:cNvSpPr>
            <a:spLocks noGrp="1"/>
          </p:cNvSpPr>
          <p:nvPr>
            <p:ph type="sldNum" sz="quarter" idx="12"/>
          </p:nvPr>
        </p:nvSpPr>
        <p:spPr/>
        <p:txBody>
          <a:bodyPr/>
          <a:lstStyle/>
          <a:p>
            <a:fld id="{B89EDA33-2A29-496E-A303-53C487D9B51A}"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4176231A-5CF9-46F8-BE9A-984F78F5BFB6}"/>
              </a:ext>
            </a:extLst>
          </p:cNvPr>
          <p:cNvCxnSpPr>
            <a:cxnSpLocks/>
          </p:cNvCxnSpPr>
          <p:nvPr userDrawn="1"/>
        </p:nvCxnSpPr>
        <p:spPr>
          <a:xfrm>
            <a:off x="40638" y="668352"/>
            <a:ext cx="1211072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934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A6553A-5E38-4D06-ACAD-2F0F2AB34C5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A488C2-28E9-4960-9B2C-E90A4B3B728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2E2A1F-9F5F-4A59-99A1-9C6E6A2E9FE7}"/>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5" name="フッター プレースホルダー 4">
            <a:extLst>
              <a:ext uri="{FF2B5EF4-FFF2-40B4-BE49-F238E27FC236}">
                <a16:creationId xmlns:a16="http://schemas.microsoft.com/office/drawing/2014/main" id="{04DC01EE-161A-4CFF-AD0F-ACF930E7F8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A766CE1-0A9D-49E8-BE6B-30F120F4B970}"/>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379580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D80955-E488-410B-9C62-1070029736E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9382CF-0DF3-44EE-AAC3-2381296A62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6A5D024-9B9D-4CE2-9FB9-D25A1DEE215A}"/>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5" name="フッター プレースホルダー 4">
            <a:extLst>
              <a:ext uri="{FF2B5EF4-FFF2-40B4-BE49-F238E27FC236}">
                <a16:creationId xmlns:a16="http://schemas.microsoft.com/office/drawing/2014/main" id="{75341759-D54B-4933-8320-9F644BEEBC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8876FC7-42E5-4C63-A0DE-1B8C140737D3}"/>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359783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D2B810-37E5-4D4C-87DD-0A69AF5955A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B27593-424A-475D-BBD3-611569DAB1B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9CCE70-2A73-4E31-A8D9-F63F160AEAE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75D5407-D3E7-4B0F-8818-853F1162D293}"/>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6" name="フッター プレースホルダー 5">
            <a:extLst>
              <a:ext uri="{FF2B5EF4-FFF2-40B4-BE49-F238E27FC236}">
                <a16:creationId xmlns:a16="http://schemas.microsoft.com/office/drawing/2014/main" id="{63878A8A-E76C-4330-A916-5FA7899DD0D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D6BC6FA-113B-4464-9F78-143048EFEB9E}"/>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309850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967C2F-BFAA-4A27-B719-D821942579A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490D00-96A9-4A4A-8270-0A96165697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B545CCB-EB77-4958-91EC-8A4BA0348AD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B914614-1A61-4065-BD36-587D21F6A9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FE0050F-32DE-4626-A9D6-07E8DDC861B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530852C-A3B3-4793-9E89-12C432934774}"/>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8" name="フッター プレースホルダー 7">
            <a:extLst>
              <a:ext uri="{FF2B5EF4-FFF2-40B4-BE49-F238E27FC236}">
                <a16:creationId xmlns:a16="http://schemas.microsoft.com/office/drawing/2014/main" id="{F2956D49-0752-4980-93D3-6F5F0373D52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14EAEBC-F448-4B8D-936B-080E73A33941}"/>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222362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61B1F-974C-4F38-B311-98318B9C3DB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A6E3398-9BBD-4132-9646-AE48F77CF89C}"/>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4" name="フッター プレースホルダー 3">
            <a:extLst>
              <a:ext uri="{FF2B5EF4-FFF2-40B4-BE49-F238E27FC236}">
                <a16:creationId xmlns:a16="http://schemas.microsoft.com/office/drawing/2014/main" id="{330252EC-20CF-45ED-B959-EA5415D489A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29B0E24-2313-4BA4-9852-D224F7EC0272}"/>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3282631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C336811-CF17-41AF-9823-A0B2A96021C9}"/>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16ED3E48-09E5-4A56-B5D8-06B3DE0D08D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284CA8D-EECE-4B9F-B8C4-8F24694E80F6}"/>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287858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81EF05-3FEB-4D39-A407-0E60AB7FAD3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7C58479-9177-45E3-8E7E-F681AB7F42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1EC22EE-49DA-4F2D-A5B6-B7DA33CB2F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77F0F4-0DAD-4AAD-BB12-3CC7ECBB20F4}"/>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6" name="フッター プレースホルダー 5">
            <a:extLst>
              <a:ext uri="{FF2B5EF4-FFF2-40B4-BE49-F238E27FC236}">
                <a16:creationId xmlns:a16="http://schemas.microsoft.com/office/drawing/2014/main" id="{408A660C-CAEE-4378-85CD-1408D16D0C0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71003F5-A032-43BE-957D-47391BECACE0}"/>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3467130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F5228A-D3A3-4B35-8A8F-76E6527AF87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FCC7713-310B-48F3-A3F9-7115CC7830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AC15797-06F5-494F-955A-C9F29F831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F60FB71-8BE0-4E1D-BECB-5B1892FF129A}"/>
              </a:ext>
            </a:extLst>
          </p:cNvPr>
          <p:cNvSpPr>
            <a:spLocks noGrp="1"/>
          </p:cNvSpPr>
          <p:nvPr>
            <p:ph type="dt" sz="half" idx="10"/>
          </p:nvPr>
        </p:nvSpPr>
        <p:spPr/>
        <p:txBody>
          <a:bodyPr/>
          <a:lstStyle/>
          <a:p>
            <a:fld id="{EEE17821-0F1C-417D-92A2-2C0EE79E4C3F}" type="datetimeFigureOut">
              <a:rPr kumimoji="1" lang="ja-JP" altLang="en-US" smtClean="0"/>
              <a:t>2020/5/17</a:t>
            </a:fld>
            <a:endParaRPr kumimoji="1" lang="ja-JP" altLang="en-US"/>
          </a:p>
        </p:txBody>
      </p:sp>
      <p:sp>
        <p:nvSpPr>
          <p:cNvPr id="6" name="フッター プレースホルダー 5">
            <a:extLst>
              <a:ext uri="{FF2B5EF4-FFF2-40B4-BE49-F238E27FC236}">
                <a16:creationId xmlns:a16="http://schemas.microsoft.com/office/drawing/2014/main" id="{DCECCAD3-3808-428D-BA4A-B469CCB8158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0B2F43C-94D0-42E1-A1F0-8FD226664108}"/>
              </a:ext>
            </a:extLst>
          </p:cNvPr>
          <p:cNvSpPr>
            <a:spLocks noGrp="1"/>
          </p:cNvSpPr>
          <p:nvPr>
            <p:ph type="sldNum" sz="quarter" idx="12"/>
          </p:nvPr>
        </p:nvSpPr>
        <p:spPr/>
        <p:txBody>
          <a:body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151664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954664F-D2FE-4D2C-9E60-B834A672E8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1B68BE-F102-4539-9A40-190F5BAC47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D2D660-7CEC-4C68-8020-1A75503A27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E17821-0F1C-417D-92A2-2C0EE79E4C3F}" type="datetimeFigureOut">
              <a:rPr kumimoji="1" lang="ja-JP" altLang="en-US" smtClean="0"/>
              <a:t>2020/5/17</a:t>
            </a:fld>
            <a:endParaRPr kumimoji="1" lang="ja-JP" altLang="en-US"/>
          </a:p>
        </p:txBody>
      </p:sp>
      <p:sp>
        <p:nvSpPr>
          <p:cNvPr id="5" name="フッター プレースホルダー 4">
            <a:extLst>
              <a:ext uri="{FF2B5EF4-FFF2-40B4-BE49-F238E27FC236}">
                <a16:creationId xmlns:a16="http://schemas.microsoft.com/office/drawing/2014/main" id="{DC0A9669-8E62-469B-845D-CC68313C3C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EE2354D-F960-49E9-B25B-479329FF8D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BD1F4-7F5F-4083-8EDD-296D6DEFE771}" type="slidenum">
              <a:rPr kumimoji="1" lang="ja-JP" altLang="en-US" smtClean="0"/>
              <a:t>‹#›</a:t>
            </a:fld>
            <a:endParaRPr kumimoji="1" lang="ja-JP" altLang="en-US"/>
          </a:p>
        </p:txBody>
      </p:sp>
    </p:spTree>
    <p:extLst>
      <p:ext uri="{BB962C8B-B14F-4D97-AF65-F5344CB8AC3E}">
        <p14:creationId xmlns:p14="http://schemas.microsoft.com/office/powerpoint/2010/main" val="672776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20.png"/><Relationship Id="rId2" Type="http://schemas.openxmlformats.org/officeDocument/2006/relationships/image" Target="../media/image410.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50.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8" Type="http://schemas.openxmlformats.org/officeDocument/2006/relationships/image" Target="../media/image58.png"/><Relationship Id="rId13" Type="http://schemas.openxmlformats.org/officeDocument/2006/relationships/image" Target="../media/image63.png"/><Relationship Id="rId18" Type="http://schemas.openxmlformats.org/officeDocument/2006/relationships/image" Target="../media/image67.png"/><Relationship Id="rId3" Type="http://schemas.openxmlformats.org/officeDocument/2006/relationships/image" Target="../media/image53.png"/><Relationship Id="rId21" Type="http://schemas.openxmlformats.org/officeDocument/2006/relationships/image" Target="../media/image70.png"/><Relationship Id="rId7" Type="http://schemas.openxmlformats.org/officeDocument/2006/relationships/image" Target="../media/image57.png"/><Relationship Id="rId12" Type="http://schemas.openxmlformats.org/officeDocument/2006/relationships/image" Target="../media/image62.png"/><Relationship Id="rId17" Type="http://schemas.openxmlformats.org/officeDocument/2006/relationships/image" Target="../media/image51.emf"/><Relationship Id="rId2" Type="http://schemas.openxmlformats.org/officeDocument/2006/relationships/image" Target="../media/image52.png"/><Relationship Id="rId16" Type="http://schemas.openxmlformats.org/officeDocument/2006/relationships/image" Target="../media/image66.png"/><Relationship Id="rId20" Type="http://schemas.openxmlformats.org/officeDocument/2006/relationships/image" Target="../media/image69.png"/><Relationship Id="rId1" Type="http://schemas.openxmlformats.org/officeDocument/2006/relationships/slideLayout" Target="../slideLayouts/slideLayout12.xml"/><Relationship Id="rId6" Type="http://schemas.openxmlformats.org/officeDocument/2006/relationships/image" Target="../media/image56.png"/><Relationship Id="rId11" Type="http://schemas.openxmlformats.org/officeDocument/2006/relationships/image" Target="../media/image61.png"/><Relationship Id="rId5" Type="http://schemas.openxmlformats.org/officeDocument/2006/relationships/image" Target="../media/image55.png"/><Relationship Id="rId15" Type="http://schemas.openxmlformats.org/officeDocument/2006/relationships/image" Target="../media/image65.png"/><Relationship Id="rId10" Type="http://schemas.openxmlformats.org/officeDocument/2006/relationships/image" Target="../media/image60.png"/><Relationship Id="rId19" Type="http://schemas.openxmlformats.org/officeDocument/2006/relationships/image" Target="../media/image68.png"/><Relationship Id="rId4" Type="http://schemas.openxmlformats.org/officeDocument/2006/relationships/image" Target="../media/image54.png"/><Relationship Id="rId9" Type="http://schemas.openxmlformats.org/officeDocument/2006/relationships/image" Target="../media/image59.png"/><Relationship Id="rId14" Type="http://schemas.openxmlformats.org/officeDocument/2006/relationships/image" Target="../media/image64.png"/></Relationships>
</file>

<file path=ppt/slides/_rels/slide15.xml.rels><?xml version="1.0" encoding="UTF-8" standalone="yes"?>
<Relationships xmlns="http://schemas.openxmlformats.org/package/2006/relationships"><Relationship Id="rId2" Type="http://schemas.openxmlformats.org/officeDocument/2006/relationships/image" Target="../media/image71.e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image" Target="../media/image7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image" Target="../media/image75.png"/><Relationship Id="rId7" Type="http://schemas.openxmlformats.org/officeDocument/2006/relationships/image" Target="../media/image79.png"/><Relationship Id="rId2" Type="http://schemas.openxmlformats.org/officeDocument/2006/relationships/image" Target="../media/image74.png"/><Relationship Id="rId1" Type="http://schemas.openxmlformats.org/officeDocument/2006/relationships/slideLayout" Target="../slideLayouts/slideLayout12.xml"/><Relationship Id="rId6" Type="http://schemas.openxmlformats.org/officeDocument/2006/relationships/image" Target="../media/image78.png"/><Relationship Id="rId5" Type="http://schemas.openxmlformats.org/officeDocument/2006/relationships/image" Target="../media/image77.png"/><Relationship Id="rId4" Type="http://schemas.openxmlformats.org/officeDocument/2006/relationships/image" Target="../media/image76.png"/><Relationship Id="rId9" Type="http://schemas.openxmlformats.org/officeDocument/2006/relationships/image" Target="../media/image81.png"/></Relationships>
</file>

<file path=ppt/slides/_rels/slide18.xml.rels><?xml version="1.0" encoding="UTF-8" standalone="yes"?>
<Relationships xmlns="http://schemas.openxmlformats.org/package/2006/relationships"><Relationship Id="rId8" Type="http://schemas.openxmlformats.org/officeDocument/2006/relationships/image" Target="../media/image88.png"/><Relationship Id="rId3" Type="http://schemas.openxmlformats.org/officeDocument/2006/relationships/image" Target="../media/image83.png"/><Relationship Id="rId7" Type="http://schemas.openxmlformats.org/officeDocument/2006/relationships/image" Target="../media/image87.png"/><Relationship Id="rId2" Type="http://schemas.openxmlformats.org/officeDocument/2006/relationships/image" Target="../media/image82.png"/><Relationship Id="rId1" Type="http://schemas.openxmlformats.org/officeDocument/2006/relationships/slideLayout" Target="../slideLayouts/slideLayout12.xml"/><Relationship Id="rId6" Type="http://schemas.openxmlformats.org/officeDocument/2006/relationships/image" Target="../media/image86.png"/><Relationship Id="rId5" Type="http://schemas.openxmlformats.org/officeDocument/2006/relationships/image" Target="../media/image85.png"/><Relationship Id="rId10" Type="http://schemas.openxmlformats.org/officeDocument/2006/relationships/image" Target="../media/image90.png"/><Relationship Id="rId4" Type="http://schemas.openxmlformats.org/officeDocument/2006/relationships/image" Target="../media/image84.png"/><Relationship Id="rId9" Type="http://schemas.openxmlformats.org/officeDocument/2006/relationships/image" Target="../media/image89.png"/></Relationships>
</file>

<file path=ppt/slides/_rels/slide19.xml.rels><?xml version="1.0" encoding="UTF-8" standalone="yes"?>
<Relationships xmlns="http://schemas.openxmlformats.org/package/2006/relationships"><Relationship Id="rId8" Type="http://schemas.openxmlformats.org/officeDocument/2006/relationships/image" Target="../media/image97.png"/><Relationship Id="rId13" Type="http://schemas.openxmlformats.org/officeDocument/2006/relationships/image" Target="../media/image102.png"/><Relationship Id="rId18" Type="http://schemas.openxmlformats.org/officeDocument/2006/relationships/image" Target="../media/image105.png"/><Relationship Id="rId3" Type="http://schemas.openxmlformats.org/officeDocument/2006/relationships/image" Target="../media/image92.png"/><Relationship Id="rId7" Type="http://schemas.openxmlformats.org/officeDocument/2006/relationships/image" Target="../media/image96.png"/><Relationship Id="rId12" Type="http://schemas.openxmlformats.org/officeDocument/2006/relationships/image" Target="../media/image101.png"/><Relationship Id="rId17" Type="http://schemas.openxmlformats.org/officeDocument/2006/relationships/image" Target="../media/image104.png"/><Relationship Id="rId2" Type="http://schemas.openxmlformats.org/officeDocument/2006/relationships/slideLayout" Target="../slideLayouts/slideLayout12.xml"/><Relationship Id="rId16" Type="http://schemas.openxmlformats.org/officeDocument/2006/relationships/image" Target="../media/image103.png"/><Relationship Id="rId1" Type="http://schemas.openxmlformats.org/officeDocument/2006/relationships/vmlDrawing" Target="../drawings/vmlDrawing2.vml"/><Relationship Id="rId6" Type="http://schemas.openxmlformats.org/officeDocument/2006/relationships/image" Target="../media/image95.emf"/><Relationship Id="rId11" Type="http://schemas.openxmlformats.org/officeDocument/2006/relationships/image" Target="../media/image100.png"/><Relationship Id="rId5" Type="http://schemas.openxmlformats.org/officeDocument/2006/relationships/image" Target="../media/image94.png"/><Relationship Id="rId15" Type="http://schemas.openxmlformats.org/officeDocument/2006/relationships/image" Target="../media/image91.emf"/><Relationship Id="rId10" Type="http://schemas.openxmlformats.org/officeDocument/2006/relationships/image" Target="../media/image99.png"/><Relationship Id="rId19" Type="http://schemas.openxmlformats.org/officeDocument/2006/relationships/image" Target="../media/image106.png"/><Relationship Id="rId4" Type="http://schemas.openxmlformats.org/officeDocument/2006/relationships/image" Target="../media/image93.png"/><Relationship Id="rId9" Type="http://schemas.openxmlformats.org/officeDocument/2006/relationships/image" Target="../media/image98.png"/><Relationship Id="rId1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8" Type="http://schemas.openxmlformats.org/officeDocument/2006/relationships/image" Target="../media/image870.png"/><Relationship Id="rId13" Type="http://schemas.openxmlformats.org/officeDocument/2006/relationships/oleObject" Target="../embeddings/oleObject5.bin"/><Relationship Id="rId18" Type="http://schemas.openxmlformats.org/officeDocument/2006/relationships/image" Target="../media/image116.png"/><Relationship Id="rId3" Type="http://schemas.openxmlformats.org/officeDocument/2006/relationships/notesSlide" Target="../notesSlides/notesSlide1.xml"/><Relationship Id="rId7" Type="http://schemas.openxmlformats.org/officeDocument/2006/relationships/image" Target="../media/image860.png"/><Relationship Id="rId12" Type="http://schemas.openxmlformats.org/officeDocument/2006/relationships/image" Target="../media/image112.png"/><Relationship Id="rId17" Type="http://schemas.openxmlformats.org/officeDocument/2006/relationships/image" Target="../media/image115.png"/><Relationship Id="rId2" Type="http://schemas.openxmlformats.org/officeDocument/2006/relationships/slideLayout" Target="../slideLayouts/slideLayout12.xml"/><Relationship Id="rId16" Type="http://schemas.openxmlformats.org/officeDocument/2006/relationships/image" Target="../media/image114.png"/><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111.png"/><Relationship Id="rId5" Type="http://schemas.openxmlformats.org/officeDocument/2006/relationships/image" Target="../media/image107.emf"/><Relationship Id="rId15" Type="http://schemas.openxmlformats.org/officeDocument/2006/relationships/image" Target="../media/image113.png"/><Relationship Id="rId10" Type="http://schemas.openxmlformats.org/officeDocument/2006/relationships/image" Target="../media/image110.png"/><Relationship Id="rId19" Type="http://schemas.openxmlformats.org/officeDocument/2006/relationships/image" Target="../media/image117.png"/><Relationship Id="rId4" Type="http://schemas.openxmlformats.org/officeDocument/2006/relationships/oleObject" Target="../embeddings/oleObject3.bin"/><Relationship Id="rId9" Type="http://schemas.openxmlformats.org/officeDocument/2006/relationships/image" Target="../media/image109.png"/><Relationship Id="rId14" Type="http://schemas.openxmlformats.org/officeDocument/2006/relationships/image" Target="../media/image108.emf"/></Relationships>
</file>

<file path=ppt/slides/_rels/slide21.xml.rels><?xml version="1.0" encoding="UTF-8" standalone="yes"?>
<Relationships xmlns="http://schemas.openxmlformats.org/package/2006/relationships"><Relationship Id="rId8" Type="http://schemas.openxmlformats.org/officeDocument/2006/relationships/image" Target="../media/image124.png"/><Relationship Id="rId3" Type="http://schemas.openxmlformats.org/officeDocument/2006/relationships/image" Target="../media/image119.png"/><Relationship Id="rId7" Type="http://schemas.openxmlformats.org/officeDocument/2006/relationships/image" Target="../media/image123.png"/><Relationship Id="rId2" Type="http://schemas.openxmlformats.org/officeDocument/2006/relationships/image" Target="../media/image118.png"/><Relationship Id="rId1" Type="http://schemas.openxmlformats.org/officeDocument/2006/relationships/slideLayout" Target="../slideLayouts/slideLayout12.xml"/><Relationship Id="rId6" Type="http://schemas.openxmlformats.org/officeDocument/2006/relationships/image" Target="../media/image122.png"/><Relationship Id="rId5" Type="http://schemas.openxmlformats.org/officeDocument/2006/relationships/image" Target="../media/image121.png"/><Relationship Id="rId10" Type="http://schemas.openxmlformats.org/officeDocument/2006/relationships/image" Target="../media/image126.png"/><Relationship Id="rId4" Type="http://schemas.openxmlformats.org/officeDocument/2006/relationships/image" Target="../media/image120.png"/><Relationship Id="rId9" Type="http://schemas.openxmlformats.org/officeDocument/2006/relationships/image" Target="../media/image125.png"/></Relationships>
</file>

<file path=ppt/slides/_rels/slide22.xml.rels><?xml version="1.0" encoding="UTF-8" standalone="yes"?>
<Relationships xmlns="http://schemas.openxmlformats.org/package/2006/relationships"><Relationship Id="rId8" Type="http://schemas.openxmlformats.org/officeDocument/2006/relationships/image" Target="../media/image124.png"/><Relationship Id="rId3" Type="http://schemas.openxmlformats.org/officeDocument/2006/relationships/image" Target="../media/image119.png"/><Relationship Id="rId7" Type="http://schemas.openxmlformats.org/officeDocument/2006/relationships/image" Target="../media/image129.png"/><Relationship Id="rId12" Type="http://schemas.openxmlformats.org/officeDocument/2006/relationships/image" Target="../media/image51.emf"/><Relationship Id="rId2" Type="http://schemas.openxmlformats.org/officeDocument/2006/relationships/image" Target="../media/image127.png"/><Relationship Id="rId1" Type="http://schemas.openxmlformats.org/officeDocument/2006/relationships/slideLayout" Target="../slideLayouts/slideLayout12.xml"/><Relationship Id="rId6" Type="http://schemas.openxmlformats.org/officeDocument/2006/relationships/image" Target="../media/image128.png"/><Relationship Id="rId11" Type="http://schemas.openxmlformats.org/officeDocument/2006/relationships/image" Target="../media/image132.png"/><Relationship Id="rId5" Type="http://schemas.openxmlformats.org/officeDocument/2006/relationships/image" Target="../media/image121.png"/><Relationship Id="rId10" Type="http://schemas.openxmlformats.org/officeDocument/2006/relationships/image" Target="../media/image131.png"/><Relationship Id="rId4" Type="http://schemas.openxmlformats.org/officeDocument/2006/relationships/image" Target="../media/image120.png"/><Relationship Id="rId9" Type="http://schemas.openxmlformats.org/officeDocument/2006/relationships/image" Target="../media/image130.png"/></Relationships>
</file>

<file path=ppt/slides/_rels/slide23.xml.rels><?xml version="1.0" encoding="UTF-8" standalone="yes"?>
<Relationships xmlns="http://schemas.openxmlformats.org/package/2006/relationships"><Relationship Id="rId8" Type="http://schemas.openxmlformats.org/officeDocument/2006/relationships/image" Target="../media/image124.png"/><Relationship Id="rId3" Type="http://schemas.openxmlformats.org/officeDocument/2006/relationships/image" Target="../media/image119.png"/><Relationship Id="rId7" Type="http://schemas.openxmlformats.org/officeDocument/2006/relationships/image" Target="../media/image135.png"/><Relationship Id="rId2" Type="http://schemas.openxmlformats.org/officeDocument/2006/relationships/image" Target="../media/image133.png"/><Relationship Id="rId1" Type="http://schemas.openxmlformats.org/officeDocument/2006/relationships/slideLayout" Target="../slideLayouts/slideLayout12.xml"/><Relationship Id="rId6" Type="http://schemas.openxmlformats.org/officeDocument/2006/relationships/image" Target="../media/image134.png"/><Relationship Id="rId11" Type="http://schemas.openxmlformats.org/officeDocument/2006/relationships/image" Target="../media/image138.png"/><Relationship Id="rId5" Type="http://schemas.openxmlformats.org/officeDocument/2006/relationships/image" Target="../media/image121.png"/><Relationship Id="rId10" Type="http://schemas.openxmlformats.org/officeDocument/2006/relationships/image" Target="../media/image137.png"/><Relationship Id="rId4" Type="http://schemas.openxmlformats.org/officeDocument/2006/relationships/image" Target="../media/image120.png"/><Relationship Id="rId9" Type="http://schemas.openxmlformats.org/officeDocument/2006/relationships/image" Target="../media/image136.png"/></Relationships>
</file>

<file path=ppt/slides/_rels/slide24.xml.rels><?xml version="1.0" encoding="UTF-8" standalone="yes"?>
<Relationships xmlns="http://schemas.openxmlformats.org/package/2006/relationships"><Relationship Id="rId8" Type="http://schemas.openxmlformats.org/officeDocument/2006/relationships/image" Target="../media/image124.png"/><Relationship Id="rId3" Type="http://schemas.openxmlformats.org/officeDocument/2006/relationships/image" Target="../media/image119.png"/><Relationship Id="rId7" Type="http://schemas.openxmlformats.org/officeDocument/2006/relationships/image" Target="../media/image141.png"/><Relationship Id="rId12" Type="http://schemas.openxmlformats.org/officeDocument/2006/relationships/image" Target="../media/image145.png"/><Relationship Id="rId2" Type="http://schemas.openxmlformats.org/officeDocument/2006/relationships/image" Target="../media/image139.png"/><Relationship Id="rId1" Type="http://schemas.openxmlformats.org/officeDocument/2006/relationships/slideLayout" Target="../slideLayouts/slideLayout12.xml"/><Relationship Id="rId6" Type="http://schemas.openxmlformats.org/officeDocument/2006/relationships/image" Target="../media/image140.png"/><Relationship Id="rId11" Type="http://schemas.openxmlformats.org/officeDocument/2006/relationships/image" Target="../media/image144.png"/><Relationship Id="rId5" Type="http://schemas.openxmlformats.org/officeDocument/2006/relationships/image" Target="../media/image121.png"/><Relationship Id="rId10" Type="http://schemas.openxmlformats.org/officeDocument/2006/relationships/image" Target="../media/image143.png"/><Relationship Id="rId4" Type="http://schemas.openxmlformats.org/officeDocument/2006/relationships/image" Target="../media/image120.png"/><Relationship Id="rId9" Type="http://schemas.openxmlformats.org/officeDocument/2006/relationships/image" Target="../media/image142.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1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0.png"/><Relationship Id="rId1" Type="http://schemas.openxmlformats.org/officeDocument/2006/relationships/slideLayout" Target="../slideLayouts/slideLayout1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6.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0.png"/><Relationship Id="rId7" Type="http://schemas.openxmlformats.org/officeDocument/2006/relationships/image" Target="../media/image33.png"/><Relationship Id="rId2" Type="http://schemas.openxmlformats.org/officeDocument/2006/relationships/image" Target="../media/image29.png"/><Relationship Id="rId1" Type="http://schemas.openxmlformats.org/officeDocument/2006/relationships/slideLayout" Target="../slideLayouts/slideLayout12.xml"/><Relationship Id="rId6" Type="http://schemas.openxmlformats.org/officeDocument/2006/relationships/image" Target="../media/image32.pn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image" Target="../media/image35.png"/></Relationships>
</file>

<file path=ppt/slides/_rels/slide7.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0.png"/><Relationship Id="rId7" Type="http://schemas.openxmlformats.org/officeDocument/2006/relationships/image" Target="../media/image33.png"/><Relationship Id="rId2" Type="http://schemas.openxmlformats.org/officeDocument/2006/relationships/image" Target="../media/image31.png"/><Relationship Id="rId1" Type="http://schemas.openxmlformats.org/officeDocument/2006/relationships/slideLayout" Target="../slideLayouts/slideLayout12.xml"/><Relationship Id="rId6" Type="http://schemas.openxmlformats.org/officeDocument/2006/relationships/image" Target="../media/image32.png"/><Relationship Id="rId10" Type="http://schemas.openxmlformats.org/officeDocument/2006/relationships/image" Target="../media/image36.png"/><Relationship Id="rId9" Type="http://schemas.openxmlformats.org/officeDocument/2006/relationships/image" Target="../media/image35.png"/></Relationships>
</file>

<file path=ppt/slides/_rels/slide8.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1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9.xml.rels><?xml version="1.0" encoding="UTF-8" standalone="yes"?>
<Relationships xmlns="http://schemas.openxmlformats.org/package/2006/relationships"><Relationship Id="rId3" Type="http://schemas.openxmlformats.org/officeDocument/2006/relationships/image" Target="../media/image370.png"/><Relationship Id="rId7" Type="http://schemas.openxmlformats.org/officeDocument/2006/relationships/image" Target="../media/image49.png"/><Relationship Id="rId2" Type="http://schemas.openxmlformats.org/officeDocument/2006/relationships/image" Target="../media/image46.png"/><Relationship Id="rId1" Type="http://schemas.openxmlformats.org/officeDocument/2006/relationships/slideLayout" Target="../slideLayouts/slideLayout12.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38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id="{29B8BF67-E54D-4106-9C0E-4849E4ACD917}"/>
              </a:ext>
            </a:extLst>
          </p:cNvPr>
          <p:cNvSpPr>
            <a:spLocks noGrp="1"/>
          </p:cNvSpPr>
          <p:nvPr>
            <p:ph type="dt" sz="half" idx="10"/>
          </p:nvPr>
        </p:nvSpPr>
        <p:spPr/>
        <p:txBody>
          <a:bodyPr/>
          <a:lstStyle/>
          <a:p>
            <a:fld id="{355F2A3E-56C7-4BB7-8447-82D169E97149}" type="datetime1">
              <a:rPr kumimoji="1" lang="ja-JP" altLang="en-US" smtClean="0"/>
              <a:t>2020/5/17</a:t>
            </a:fld>
            <a:endParaRPr kumimoji="1" lang="ja-JP" altLang="en-US"/>
          </a:p>
        </p:txBody>
      </p:sp>
      <p:sp>
        <p:nvSpPr>
          <p:cNvPr id="6" name="フッター プレースホルダー 5">
            <a:extLst>
              <a:ext uri="{FF2B5EF4-FFF2-40B4-BE49-F238E27FC236}">
                <a16:creationId xmlns:a16="http://schemas.microsoft.com/office/drawing/2014/main" id="{B2CD15CD-9BA1-4E96-B8F3-D1A0E451265A}"/>
              </a:ext>
            </a:extLst>
          </p:cNvPr>
          <p:cNvSpPr>
            <a:spLocks noGrp="1"/>
          </p:cNvSpPr>
          <p:nvPr>
            <p:ph type="ftr" sz="quarter" idx="11"/>
          </p:nvPr>
        </p:nvSpPr>
        <p:spPr/>
        <p:txBody>
          <a:bodyPr/>
          <a:lstStyle/>
          <a:p>
            <a:r>
              <a:rPr lang="en-US" altLang="ja-JP"/>
              <a:t>satoshu.com</a:t>
            </a:r>
            <a:endParaRPr kumimoji="1" lang="ja-JP" altLang="en-US" dirty="0"/>
          </a:p>
        </p:txBody>
      </p:sp>
      <p:sp>
        <p:nvSpPr>
          <p:cNvPr id="7" name="スライド番号プレースホルダー 6">
            <a:extLst>
              <a:ext uri="{FF2B5EF4-FFF2-40B4-BE49-F238E27FC236}">
                <a16:creationId xmlns:a16="http://schemas.microsoft.com/office/drawing/2014/main" id="{4BA19B74-65D2-43B6-B518-A4A89A4E863D}"/>
              </a:ext>
            </a:extLst>
          </p:cNvPr>
          <p:cNvSpPr>
            <a:spLocks noGrp="1"/>
          </p:cNvSpPr>
          <p:nvPr>
            <p:ph type="sldNum" sz="quarter" idx="12"/>
          </p:nvPr>
        </p:nvSpPr>
        <p:spPr/>
        <p:txBody>
          <a:bodyPr/>
          <a:lstStyle/>
          <a:p>
            <a:fld id="{B89EDA33-2A29-496E-A303-53C487D9B51A}" type="slidenum">
              <a:rPr kumimoji="1" lang="ja-JP" altLang="en-US" smtClean="0"/>
              <a:t>1</a:t>
            </a:fld>
            <a:endParaRPr kumimoji="1" lang="ja-JP" altLang="en-US"/>
          </a:p>
        </p:txBody>
      </p:sp>
      <p:sp>
        <p:nvSpPr>
          <p:cNvPr id="10" name="コンテンツ プレースホルダー 2">
            <a:extLst>
              <a:ext uri="{FF2B5EF4-FFF2-40B4-BE49-F238E27FC236}">
                <a16:creationId xmlns:a16="http://schemas.microsoft.com/office/drawing/2014/main" id="{7B632E68-31B9-44DB-918B-20085BDEB274}"/>
              </a:ext>
            </a:extLst>
          </p:cNvPr>
          <p:cNvSpPr txBox="1">
            <a:spLocks/>
          </p:cNvSpPr>
          <p:nvPr/>
        </p:nvSpPr>
        <p:spPr>
          <a:xfrm>
            <a:off x="932137" y="2503735"/>
            <a:ext cx="10480277" cy="2887969"/>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5400" b="1" dirty="0">
                <a:solidFill>
                  <a:srgbClr val="FF0000"/>
                </a:solidFill>
                <a:latin typeface="HG丸ｺﾞｼｯｸM-PRO" panose="020F0600000000000000" pitchFamily="50" charset="-128"/>
                <a:ea typeface="HG丸ｺﾞｼｯｸM-PRO" panose="020F0600000000000000" pitchFamily="50" charset="-128"/>
              </a:rPr>
              <a:t>磁気力と磁界・磁場の性質を理解し、磁極にはたらく力の大きさと向きを求めることができる。</a:t>
            </a:r>
          </a:p>
        </p:txBody>
      </p:sp>
      <p:sp>
        <p:nvSpPr>
          <p:cNvPr id="13" name="テキスト ボックス 12">
            <a:extLst>
              <a:ext uri="{FF2B5EF4-FFF2-40B4-BE49-F238E27FC236}">
                <a16:creationId xmlns:a16="http://schemas.microsoft.com/office/drawing/2014/main" id="{1E0649BC-03AD-4667-95E2-13149A052831}"/>
              </a:ext>
            </a:extLst>
          </p:cNvPr>
          <p:cNvSpPr txBox="1"/>
          <p:nvPr/>
        </p:nvSpPr>
        <p:spPr>
          <a:xfrm>
            <a:off x="279402" y="1164466"/>
            <a:ext cx="4894872" cy="646331"/>
          </a:xfrm>
          <a:prstGeom prst="rect">
            <a:avLst/>
          </a:prstGeom>
          <a:solidFill>
            <a:srgbClr val="00B0F0"/>
          </a:solidFill>
        </p:spPr>
        <p:txBody>
          <a:bodyPr wrap="square" rtlCol="0">
            <a:spAutoFit/>
          </a:bodyPr>
          <a:lstStyle/>
          <a:p>
            <a:pPr algn="ctr"/>
            <a:r>
              <a:rPr lang="ja-JP" altLang="en-US" sz="3600" dirty="0">
                <a:latin typeface="HG丸ｺﾞｼｯｸM-PRO" panose="020F0600000000000000" pitchFamily="50" charset="-128"/>
                <a:ea typeface="HG丸ｺﾞｼｯｸM-PRO" panose="020F0600000000000000" pitchFamily="50" charset="-128"/>
              </a:rPr>
              <a:t>本時の目標・学ぶこと</a:t>
            </a:r>
          </a:p>
        </p:txBody>
      </p:sp>
      <p:sp>
        <p:nvSpPr>
          <p:cNvPr id="14" name="四角形: 角を丸くする 13">
            <a:extLst>
              <a:ext uri="{FF2B5EF4-FFF2-40B4-BE49-F238E27FC236}">
                <a16:creationId xmlns:a16="http://schemas.microsoft.com/office/drawing/2014/main" id="{7FC51772-BEC9-426A-B0AE-8D577CF3B71B}"/>
              </a:ext>
            </a:extLst>
          </p:cNvPr>
          <p:cNvSpPr/>
          <p:nvPr/>
        </p:nvSpPr>
        <p:spPr>
          <a:xfrm>
            <a:off x="545726" y="2201264"/>
            <a:ext cx="11100548" cy="3111016"/>
          </a:xfrm>
          <a:prstGeom prst="roundRect">
            <a:avLst>
              <a:gd name="adj" fmla="val 417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コンテンツ プレースホルダー 2">
            <a:extLst>
              <a:ext uri="{FF2B5EF4-FFF2-40B4-BE49-F238E27FC236}">
                <a16:creationId xmlns:a16="http://schemas.microsoft.com/office/drawing/2014/main" id="{3A74294B-BBF9-4E9C-971A-EF19DDE2E284}"/>
              </a:ext>
            </a:extLst>
          </p:cNvPr>
          <p:cNvSpPr txBox="1">
            <a:spLocks/>
          </p:cNvSpPr>
          <p:nvPr/>
        </p:nvSpPr>
        <p:spPr>
          <a:xfrm>
            <a:off x="-21980" y="79867"/>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t>§</a:t>
            </a:r>
            <a:r>
              <a:rPr lang="ja-JP" altLang="en-US" sz="3600" dirty="0"/>
              <a:t>１</a:t>
            </a:r>
            <a:r>
              <a:rPr lang="en-US" altLang="ja-JP" sz="3600" dirty="0"/>
              <a:t>. </a:t>
            </a:r>
            <a:r>
              <a:rPr lang="ja-JP" altLang="en-US" sz="3600" dirty="0"/>
              <a:t>　</a:t>
            </a:r>
            <a:endParaRPr lang="en-US" altLang="ja-JP" sz="3600" dirty="0"/>
          </a:p>
        </p:txBody>
      </p:sp>
    </p:spTree>
    <p:extLst>
      <p:ext uri="{BB962C8B-B14F-4D97-AF65-F5344CB8AC3E}">
        <p14:creationId xmlns:p14="http://schemas.microsoft.com/office/powerpoint/2010/main" val="3763156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10</a:t>
            </a:fld>
            <a:endParaRPr kumimoji="1" lang="ja-JP" altLang="en-US"/>
          </a:p>
        </p:txBody>
      </p:sp>
      <p:sp>
        <p:nvSpPr>
          <p:cNvPr id="6" name="正方形/長方形 5">
            <a:extLst>
              <a:ext uri="{FF2B5EF4-FFF2-40B4-BE49-F238E27FC236}">
                <a16:creationId xmlns:a16="http://schemas.microsoft.com/office/drawing/2014/main" id="{90F19166-F587-4722-95ED-313CDDAFF9C5}"/>
              </a:ext>
            </a:extLst>
          </p:cNvPr>
          <p:cNvSpPr/>
          <p:nvPr/>
        </p:nvSpPr>
        <p:spPr>
          <a:xfrm>
            <a:off x="364374" y="1151418"/>
            <a:ext cx="11615651" cy="4401205"/>
          </a:xfrm>
          <a:prstGeom prst="rect">
            <a:avLst/>
          </a:prstGeom>
        </p:spPr>
        <p:txBody>
          <a:bodyPr wrap="square">
            <a:spAutoFit/>
          </a:bodyPr>
          <a:lstStyle/>
          <a:p>
            <a:r>
              <a:rPr lang="ja-JP" altLang="en-US" sz="2800" b="1" dirty="0">
                <a:latin typeface="HG丸ｺﾞｼｯｸM-PRO" panose="020F0600000000000000" pitchFamily="50" charset="-128"/>
                <a:ea typeface="HG丸ｺﾞｼｯｸM-PRO" panose="020F0600000000000000" pitchFamily="50" charset="-128"/>
              </a:rPr>
              <a:t>〇</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磁力線</a:t>
            </a:r>
            <a:r>
              <a:rPr lang="ja-JP" altLang="en-US" sz="2800" dirty="0">
                <a:latin typeface="HG丸ｺﾞｼｯｸM-PRO" panose="020F0600000000000000" pitchFamily="50" charset="-128"/>
                <a:ea typeface="HG丸ｺﾞｼｯｸM-PRO" panose="020F0600000000000000" pitchFamily="50" charset="-128"/>
              </a:rPr>
              <a:t>：磁場・磁界の向きに沿って、なめらかに線を引いた線。</a:t>
            </a:r>
          </a:p>
          <a:p>
            <a:r>
              <a:rPr lang="ja-JP" altLang="en-US" sz="2800" dirty="0">
                <a:latin typeface="HG丸ｺﾞｼｯｸM-PRO" panose="020F0600000000000000" pitchFamily="50" charset="-128"/>
                <a:ea typeface="HG丸ｺﾞｼｯｸM-PRO" panose="020F0600000000000000" pitchFamily="50" charset="-128"/>
              </a:rPr>
              <a:t>　　</a:t>
            </a:r>
          </a:p>
          <a:p>
            <a:r>
              <a:rPr lang="ja-JP" altLang="en-US" sz="2800" dirty="0">
                <a:latin typeface="HG丸ｺﾞｼｯｸM-PRO" panose="020F0600000000000000" pitchFamily="50" charset="-128"/>
                <a:ea typeface="HG丸ｺﾞｼｯｸM-PRO" panose="020F0600000000000000" pitchFamily="50" charset="-128"/>
              </a:rPr>
              <a:t>　　磁力線の性質　</a:t>
            </a:r>
          </a:p>
          <a:p>
            <a:r>
              <a:rPr lang="ja-JP" altLang="en-US" sz="2800" dirty="0">
                <a:latin typeface="HG丸ｺﾞｼｯｸM-PRO" panose="020F0600000000000000" pitchFamily="50" charset="-128"/>
                <a:ea typeface="HG丸ｺﾞｼｯｸM-PRO" panose="020F0600000000000000" pitchFamily="50" charset="-128"/>
              </a:rPr>
              <a:t>　　・Ｎ極からＳ極に入る</a:t>
            </a:r>
          </a:p>
          <a:p>
            <a:r>
              <a:rPr lang="ja-JP" altLang="en-US" sz="2800" dirty="0">
                <a:latin typeface="HG丸ｺﾞｼｯｸM-PRO" panose="020F0600000000000000" pitchFamily="50" charset="-128"/>
                <a:ea typeface="HG丸ｺﾞｼｯｸM-PRO" panose="020F0600000000000000" pitchFamily="50" charset="-128"/>
              </a:rPr>
              <a:t>　　・磁力線同士は交わらない</a:t>
            </a:r>
          </a:p>
          <a:p>
            <a:r>
              <a:rPr lang="ja-JP" altLang="en-US" sz="2800" dirty="0">
                <a:latin typeface="HG丸ｺﾞｼｯｸM-PRO" panose="020F0600000000000000" pitchFamily="50" charset="-128"/>
                <a:ea typeface="HG丸ｺﾞｼｯｸM-PRO" panose="020F0600000000000000" pitchFamily="50" charset="-128"/>
              </a:rPr>
              <a:t>　　・磁力線が密なところは磁界が強い</a:t>
            </a:r>
          </a:p>
          <a:p>
            <a:r>
              <a:rPr lang="ja-JP" altLang="en-US" sz="2800" dirty="0">
                <a:latin typeface="HG丸ｺﾞｼｯｸM-PRO" panose="020F0600000000000000" pitchFamily="50" charset="-128"/>
                <a:ea typeface="HG丸ｺﾞｼｯｸM-PRO" panose="020F0600000000000000" pitchFamily="50" charset="-128"/>
              </a:rPr>
              <a:t>　　・磁気量の絶対値が等しい磁極に出入りする磁力線の本数は等しい</a:t>
            </a:r>
          </a:p>
          <a:p>
            <a:endParaRPr lang="ja-JP" altLang="en-US" sz="2800"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〇</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地磁気</a:t>
            </a:r>
            <a:r>
              <a:rPr lang="ja-JP" altLang="en-US" sz="2800" dirty="0">
                <a:latin typeface="HG丸ｺﾞｼｯｸM-PRO" panose="020F0600000000000000" pitchFamily="50" charset="-128"/>
                <a:ea typeface="HG丸ｺﾞｼｯｸM-PRO" panose="020F0600000000000000" pitchFamily="50" charset="-128"/>
              </a:rPr>
              <a:t>：</a:t>
            </a:r>
            <a:endParaRPr lang="en-US" altLang="ja-JP" sz="2800" dirty="0">
              <a:latin typeface="HG丸ｺﾞｼｯｸM-PRO" panose="020F0600000000000000" pitchFamily="50" charset="-128"/>
              <a:ea typeface="HG丸ｺﾞｼｯｸM-PRO" panose="020F0600000000000000" pitchFamily="50" charset="-128"/>
            </a:endParaRPr>
          </a:p>
          <a:p>
            <a:r>
              <a:rPr lang="en-US" altLang="ja-JP" sz="2800" dirty="0">
                <a:latin typeface="HG丸ｺﾞｼｯｸM-PRO" panose="020F0600000000000000" pitchFamily="50" charset="-128"/>
                <a:ea typeface="HG丸ｺﾞｼｯｸM-PRO" panose="020F0600000000000000" pitchFamily="50" charset="-128"/>
              </a:rPr>
              <a:t>          </a:t>
            </a:r>
            <a:r>
              <a:rPr lang="ja-JP" altLang="en-US" sz="2800" dirty="0">
                <a:latin typeface="HG丸ｺﾞｼｯｸM-PRO" panose="020F0600000000000000" pitchFamily="50" charset="-128"/>
                <a:ea typeface="HG丸ｺﾞｼｯｸM-PRO" panose="020F0600000000000000" pitchFamily="50" charset="-128"/>
              </a:rPr>
              <a:t>北極を⑦　　　極、南極を⑧　　　極とする地球の持つ磁気</a:t>
            </a:r>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0C826314-0926-4BD3-8A45-54D24323F397}"/>
                  </a:ext>
                </a:extLst>
              </p:cNvPr>
              <p:cNvSpPr txBox="1"/>
              <p:nvPr/>
            </p:nvSpPr>
            <p:spPr>
              <a:xfrm>
                <a:off x="3175179" y="4649410"/>
                <a:ext cx="764632" cy="10156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6600" b="1" i="1" smtClean="0">
                          <a:solidFill>
                            <a:srgbClr val="FF0000"/>
                          </a:solidFill>
                          <a:latin typeface="Cambria Math" panose="02040503050406030204" pitchFamily="18" charset="0"/>
                        </a:rPr>
                        <m:t>𝑺</m:t>
                      </m:r>
                    </m:oMath>
                  </m:oMathPara>
                </a14:m>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7" name="テキスト ボックス 6">
                <a:extLst>
                  <a:ext uri="{FF2B5EF4-FFF2-40B4-BE49-F238E27FC236}">
                    <a16:creationId xmlns:a16="http://schemas.microsoft.com/office/drawing/2014/main" id="{0C826314-0926-4BD3-8A45-54D24323F397}"/>
                  </a:ext>
                </a:extLst>
              </p:cNvPr>
              <p:cNvSpPr txBox="1">
                <a:spLocks noRot="1" noChangeAspect="1" noMove="1" noResize="1" noEditPoints="1" noAdjustHandles="1" noChangeArrowheads="1" noChangeShapeType="1" noTextEdit="1"/>
              </p:cNvSpPr>
              <p:nvPr/>
            </p:nvSpPr>
            <p:spPr>
              <a:xfrm>
                <a:off x="3175179" y="4649410"/>
                <a:ext cx="764632" cy="1015663"/>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3D266382-75DD-48B9-9E41-AE7FF269AFC8}"/>
                  </a:ext>
                </a:extLst>
              </p:cNvPr>
              <p:cNvSpPr txBox="1"/>
              <p:nvPr/>
            </p:nvSpPr>
            <p:spPr>
              <a:xfrm>
                <a:off x="6172199" y="4649410"/>
                <a:ext cx="926536" cy="10156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6600" b="1" i="1" smtClean="0">
                          <a:solidFill>
                            <a:srgbClr val="FF0000"/>
                          </a:solidFill>
                          <a:latin typeface="Cambria Math" panose="02040503050406030204" pitchFamily="18" charset="0"/>
                        </a:rPr>
                        <m:t>𝑵</m:t>
                      </m:r>
                    </m:oMath>
                  </m:oMathPara>
                </a14:m>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8" name="テキスト ボックス 7">
                <a:extLst>
                  <a:ext uri="{FF2B5EF4-FFF2-40B4-BE49-F238E27FC236}">
                    <a16:creationId xmlns:a16="http://schemas.microsoft.com/office/drawing/2014/main" id="{3D266382-75DD-48B9-9E41-AE7FF269AFC8}"/>
                  </a:ext>
                </a:extLst>
              </p:cNvPr>
              <p:cNvSpPr txBox="1">
                <a:spLocks noRot="1" noChangeAspect="1" noMove="1" noResize="1" noEditPoints="1" noAdjustHandles="1" noChangeArrowheads="1" noChangeShapeType="1" noTextEdit="1"/>
              </p:cNvSpPr>
              <p:nvPr/>
            </p:nvSpPr>
            <p:spPr>
              <a:xfrm>
                <a:off x="6172199" y="4649410"/>
                <a:ext cx="926536" cy="1015663"/>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8204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id="{29B8BF67-E54D-4106-9C0E-4849E4ACD917}"/>
              </a:ext>
            </a:extLst>
          </p:cNvPr>
          <p:cNvSpPr>
            <a:spLocks noGrp="1"/>
          </p:cNvSpPr>
          <p:nvPr>
            <p:ph type="dt" sz="half" idx="10"/>
          </p:nvPr>
        </p:nvSpPr>
        <p:spPr/>
        <p:txBody>
          <a:bodyPr/>
          <a:lstStyle/>
          <a:p>
            <a:fld id="{355F2A3E-56C7-4BB7-8447-82D169E97149}" type="datetime1">
              <a:rPr kumimoji="1" lang="ja-JP" altLang="en-US" smtClean="0"/>
              <a:t>2020/5/17</a:t>
            </a:fld>
            <a:endParaRPr kumimoji="1" lang="ja-JP" altLang="en-US"/>
          </a:p>
        </p:txBody>
      </p:sp>
      <p:sp>
        <p:nvSpPr>
          <p:cNvPr id="6" name="フッター プレースホルダー 5">
            <a:extLst>
              <a:ext uri="{FF2B5EF4-FFF2-40B4-BE49-F238E27FC236}">
                <a16:creationId xmlns:a16="http://schemas.microsoft.com/office/drawing/2014/main" id="{B2CD15CD-9BA1-4E96-B8F3-D1A0E451265A}"/>
              </a:ext>
            </a:extLst>
          </p:cNvPr>
          <p:cNvSpPr>
            <a:spLocks noGrp="1"/>
          </p:cNvSpPr>
          <p:nvPr>
            <p:ph type="ftr" sz="quarter" idx="11"/>
          </p:nvPr>
        </p:nvSpPr>
        <p:spPr/>
        <p:txBody>
          <a:bodyPr/>
          <a:lstStyle/>
          <a:p>
            <a:r>
              <a:rPr lang="en-US" altLang="ja-JP"/>
              <a:t>satoshu.com</a:t>
            </a:r>
            <a:endParaRPr kumimoji="1" lang="ja-JP" altLang="en-US" dirty="0"/>
          </a:p>
        </p:txBody>
      </p:sp>
      <p:sp>
        <p:nvSpPr>
          <p:cNvPr id="7" name="スライド番号プレースホルダー 6">
            <a:extLst>
              <a:ext uri="{FF2B5EF4-FFF2-40B4-BE49-F238E27FC236}">
                <a16:creationId xmlns:a16="http://schemas.microsoft.com/office/drawing/2014/main" id="{4BA19B74-65D2-43B6-B518-A4A89A4E863D}"/>
              </a:ext>
            </a:extLst>
          </p:cNvPr>
          <p:cNvSpPr>
            <a:spLocks noGrp="1"/>
          </p:cNvSpPr>
          <p:nvPr>
            <p:ph type="sldNum" sz="quarter" idx="12"/>
          </p:nvPr>
        </p:nvSpPr>
        <p:spPr/>
        <p:txBody>
          <a:bodyPr/>
          <a:lstStyle/>
          <a:p>
            <a:fld id="{B89EDA33-2A29-496E-A303-53C487D9B51A}" type="slidenum">
              <a:rPr kumimoji="1" lang="ja-JP" altLang="en-US" smtClean="0"/>
              <a:t>11</a:t>
            </a:fld>
            <a:endParaRPr kumimoji="1" lang="ja-JP" altLang="en-US"/>
          </a:p>
        </p:txBody>
      </p:sp>
      <p:sp>
        <p:nvSpPr>
          <p:cNvPr id="10" name="コンテンツ プレースホルダー 2">
            <a:extLst>
              <a:ext uri="{FF2B5EF4-FFF2-40B4-BE49-F238E27FC236}">
                <a16:creationId xmlns:a16="http://schemas.microsoft.com/office/drawing/2014/main" id="{7B632E68-31B9-44DB-918B-20085BDEB274}"/>
              </a:ext>
            </a:extLst>
          </p:cNvPr>
          <p:cNvSpPr txBox="1">
            <a:spLocks/>
          </p:cNvSpPr>
          <p:nvPr/>
        </p:nvSpPr>
        <p:spPr>
          <a:xfrm>
            <a:off x="932137" y="2503735"/>
            <a:ext cx="10480277" cy="2887969"/>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5400" b="1" dirty="0">
                <a:solidFill>
                  <a:srgbClr val="FF0000"/>
                </a:solidFill>
                <a:latin typeface="HG丸ｺﾞｼｯｸM-PRO" panose="020F0600000000000000" pitchFamily="50" charset="-128"/>
                <a:ea typeface="HG丸ｺﾞｼｯｸM-PRO" panose="020F0600000000000000" pitchFamily="50" charset="-128"/>
              </a:rPr>
              <a:t>電流が作る磁界・磁場の性質を理解し、電流が作る磁界・磁場の大きさと向きを求めることができる。</a:t>
            </a:r>
          </a:p>
        </p:txBody>
      </p:sp>
      <p:sp>
        <p:nvSpPr>
          <p:cNvPr id="13" name="テキスト ボックス 12">
            <a:extLst>
              <a:ext uri="{FF2B5EF4-FFF2-40B4-BE49-F238E27FC236}">
                <a16:creationId xmlns:a16="http://schemas.microsoft.com/office/drawing/2014/main" id="{1E0649BC-03AD-4667-95E2-13149A052831}"/>
              </a:ext>
            </a:extLst>
          </p:cNvPr>
          <p:cNvSpPr txBox="1"/>
          <p:nvPr/>
        </p:nvSpPr>
        <p:spPr>
          <a:xfrm>
            <a:off x="279402" y="1164466"/>
            <a:ext cx="4894872" cy="646331"/>
          </a:xfrm>
          <a:prstGeom prst="rect">
            <a:avLst/>
          </a:prstGeom>
          <a:solidFill>
            <a:srgbClr val="00B0F0"/>
          </a:solidFill>
        </p:spPr>
        <p:txBody>
          <a:bodyPr wrap="square" rtlCol="0">
            <a:spAutoFit/>
          </a:bodyPr>
          <a:lstStyle/>
          <a:p>
            <a:pPr algn="ctr"/>
            <a:r>
              <a:rPr lang="ja-JP" altLang="en-US" sz="3600" dirty="0">
                <a:latin typeface="HG丸ｺﾞｼｯｸM-PRO" panose="020F0600000000000000" pitchFamily="50" charset="-128"/>
                <a:ea typeface="HG丸ｺﾞｼｯｸM-PRO" panose="020F0600000000000000" pitchFamily="50" charset="-128"/>
              </a:rPr>
              <a:t>本時の目標・学ぶこと</a:t>
            </a:r>
          </a:p>
        </p:txBody>
      </p:sp>
      <p:sp>
        <p:nvSpPr>
          <p:cNvPr id="14" name="四角形: 角を丸くする 13">
            <a:extLst>
              <a:ext uri="{FF2B5EF4-FFF2-40B4-BE49-F238E27FC236}">
                <a16:creationId xmlns:a16="http://schemas.microsoft.com/office/drawing/2014/main" id="{7FC51772-BEC9-426A-B0AE-8D577CF3B71B}"/>
              </a:ext>
            </a:extLst>
          </p:cNvPr>
          <p:cNvSpPr/>
          <p:nvPr/>
        </p:nvSpPr>
        <p:spPr>
          <a:xfrm>
            <a:off x="545726" y="2201264"/>
            <a:ext cx="11100548" cy="3111016"/>
          </a:xfrm>
          <a:prstGeom prst="roundRect">
            <a:avLst>
              <a:gd name="adj" fmla="val 417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コンテンツ プレースホルダー 2">
            <a:extLst>
              <a:ext uri="{FF2B5EF4-FFF2-40B4-BE49-F238E27FC236}">
                <a16:creationId xmlns:a16="http://schemas.microsoft.com/office/drawing/2014/main" id="{3A74294B-BBF9-4E9C-971A-EF19DDE2E284}"/>
              </a:ext>
            </a:extLst>
          </p:cNvPr>
          <p:cNvSpPr txBox="1">
            <a:spLocks/>
          </p:cNvSpPr>
          <p:nvPr/>
        </p:nvSpPr>
        <p:spPr>
          <a:xfrm>
            <a:off x="-21980" y="79867"/>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t>§</a:t>
            </a:r>
            <a:r>
              <a:rPr lang="ja-JP" altLang="en-US" sz="3600" dirty="0"/>
              <a:t>２</a:t>
            </a:r>
            <a:r>
              <a:rPr lang="en-US" altLang="ja-JP" sz="3600" dirty="0"/>
              <a:t>. </a:t>
            </a:r>
            <a:r>
              <a:rPr lang="ja-JP" altLang="en-US" sz="3600" dirty="0"/>
              <a:t>　</a:t>
            </a:r>
            <a:endParaRPr lang="en-US" altLang="ja-JP" sz="3600" dirty="0"/>
          </a:p>
        </p:txBody>
      </p:sp>
    </p:spTree>
    <p:extLst>
      <p:ext uri="{BB962C8B-B14F-4D97-AF65-F5344CB8AC3E}">
        <p14:creationId xmlns:p14="http://schemas.microsoft.com/office/powerpoint/2010/main" val="3438788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12</a:t>
            </a:fld>
            <a:endParaRPr kumimoji="1" lang="ja-JP" altLang="en-US"/>
          </a:p>
        </p:txBody>
      </p:sp>
      <p:sp>
        <p:nvSpPr>
          <p:cNvPr id="6" name="正方形/長方形 5">
            <a:extLst>
              <a:ext uri="{FF2B5EF4-FFF2-40B4-BE49-F238E27FC236}">
                <a16:creationId xmlns:a16="http://schemas.microsoft.com/office/drawing/2014/main" id="{1401E79B-AB5A-4B5A-984A-48D937F990BD}"/>
              </a:ext>
            </a:extLst>
          </p:cNvPr>
          <p:cNvSpPr/>
          <p:nvPr/>
        </p:nvSpPr>
        <p:spPr>
          <a:xfrm>
            <a:off x="313411" y="1082564"/>
            <a:ext cx="4136069" cy="523220"/>
          </a:xfrm>
          <a:prstGeom prst="rect">
            <a:avLst/>
          </a:prstGeom>
        </p:spPr>
        <p:txBody>
          <a:bodyPr wrap="none">
            <a:spAutoFit/>
          </a:bodyPr>
          <a:lstStyle/>
          <a:p>
            <a:r>
              <a:rPr lang="ja-JP" altLang="en-US" sz="2800" b="1" dirty="0">
                <a:latin typeface="HG丸ｺﾞｼｯｸM-PRO" panose="020F0600000000000000" pitchFamily="50" charset="-128"/>
                <a:ea typeface="HG丸ｺﾞｼｯｸM-PRO" panose="020F0600000000000000" pitchFamily="50" charset="-128"/>
              </a:rPr>
              <a:t>〇</a:t>
            </a:r>
            <a:r>
              <a:rPr lang="ja-JP" altLang="en-US" sz="2800" dirty="0">
                <a:latin typeface="HG丸ｺﾞｼｯｸM-PRO" panose="020F0600000000000000" pitchFamily="50" charset="-128"/>
                <a:ea typeface="HG丸ｺﾞｼｯｸM-PRO" panose="020F0600000000000000" pitchFamily="50" charset="-128"/>
              </a:rPr>
              <a:t>直線電流がつくる磁界</a:t>
            </a:r>
          </a:p>
        </p:txBody>
      </p:sp>
      <p:sp>
        <p:nvSpPr>
          <p:cNvPr id="7" name="正方形/長方形 6">
            <a:extLst>
              <a:ext uri="{FF2B5EF4-FFF2-40B4-BE49-F238E27FC236}">
                <a16:creationId xmlns:a16="http://schemas.microsoft.com/office/drawing/2014/main" id="{46C8EB54-1264-457E-A308-11369C290C17}"/>
              </a:ext>
            </a:extLst>
          </p:cNvPr>
          <p:cNvSpPr/>
          <p:nvPr/>
        </p:nvSpPr>
        <p:spPr>
          <a:xfrm>
            <a:off x="530629" y="1960941"/>
            <a:ext cx="11407833" cy="2677656"/>
          </a:xfrm>
          <a:prstGeom prst="rect">
            <a:avLst/>
          </a:prstGeom>
        </p:spPr>
        <p:txBody>
          <a:bodyPr wrap="square">
            <a:spAutoFit/>
          </a:bodyPr>
          <a:lstStyle/>
          <a:p>
            <a:r>
              <a:rPr lang="ja-JP" altLang="en-US" sz="2400" dirty="0">
                <a:latin typeface="HG丸ｺﾞｼｯｸM-PRO" panose="020F0600000000000000" pitchFamily="50" charset="-128"/>
                <a:ea typeface="HG丸ｺﾞｼｯｸM-PRO" panose="020F0600000000000000" pitchFamily="50" charset="-128"/>
              </a:rPr>
              <a:t>電流による磁気の性質は、</a:t>
            </a:r>
            <a:r>
              <a:rPr lang="en-US" altLang="ja-JP" sz="2400" dirty="0">
                <a:latin typeface="HG丸ｺﾞｼｯｸM-PRO" panose="020F0600000000000000" pitchFamily="50" charset="-128"/>
                <a:ea typeface="HG丸ｺﾞｼｯｸM-PRO" panose="020F0600000000000000" pitchFamily="50" charset="-128"/>
              </a:rPr>
              <a:t>1820</a:t>
            </a:r>
            <a:r>
              <a:rPr lang="ja-JP" altLang="en-US" sz="2400" dirty="0">
                <a:latin typeface="HG丸ｺﾞｼｯｸM-PRO" panose="020F0600000000000000" pitchFamily="50" charset="-128"/>
                <a:ea typeface="HG丸ｺﾞｼｯｸM-PRO" panose="020F0600000000000000" pitchFamily="50" charset="-128"/>
              </a:rPr>
              <a:t>年デンマークのエルステッドによって発見された。</a:t>
            </a:r>
            <a:r>
              <a:rPr lang="en-US" altLang="ja-JP" sz="2400" dirty="0">
                <a:latin typeface="HG丸ｺﾞｼｯｸM-PRO" panose="020F0600000000000000" pitchFamily="50" charset="-128"/>
                <a:ea typeface="HG丸ｺﾞｼｯｸM-PRO" panose="020F0600000000000000" pitchFamily="50" charset="-128"/>
              </a:rPr>
              <a:t>1820</a:t>
            </a:r>
            <a:r>
              <a:rPr lang="ja-JP" altLang="en-US" sz="2400" dirty="0">
                <a:latin typeface="HG丸ｺﾞｼｯｸM-PRO" panose="020F0600000000000000" pitchFamily="50" charset="-128"/>
                <a:ea typeface="HG丸ｺﾞｼｯｸM-PRO" panose="020F0600000000000000" pitchFamily="50" charset="-128"/>
              </a:rPr>
              <a:t>年</a:t>
            </a:r>
            <a:r>
              <a:rPr lang="en-US" altLang="ja-JP" sz="2400" dirty="0">
                <a:latin typeface="HG丸ｺﾞｼｯｸM-PRO" panose="020F0600000000000000" pitchFamily="50" charset="-128"/>
                <a:ea typeface="HG丸ｺﾞｼｯｸM-PRO" panose="020F0600000000000000" pitchFamily="50" charset="-128"/>
              </a:rPr>
              <a:t>4</a:t>
            </a:r>
            <a:r>
              <a:rPr lang="ja-JP" altLang="en-US" sz="2400" dirty="0">
                <a:latin typeface="HG丸ｺﾞｼｯｸM-PRO" panose="020F0600000000000000" pitchFamily="50" charset="-128"/>
                <a:ea typeface="HG丸ｺﾞｼｯｸM-PRO" panose="020F0600000000000000" pitchFamily="50" charset="-128"/>
              </a:rPr>
              <a:t>月</a:t>
            </a:r>
            <a:r>
              <a:rPr lang="en-US" altLang="ja-JP" sz="2400" dirty="0">
                <a:latin typeface="HG丸ｺﾞｼｯｸM-PRO" panose="020F0600000000000000" pitchFamily="50" charset="-128"/>
                <a:ea typeface="HG丸ｺﾞｼｯｸM-PRO" panose="020F0600000000000000" pitchFamily="50" charset="-128"/>
              </a:rPr>
              <a:t>21</a:t>
            </a:r>
            <a:r>
              <a:rPr lang="ja-JP" altLang="en-US" sz="2400" dirty="0">
                <a:latin typeface="HG丸ｺﾞｼｯｸM-PRO" panose="020F0600000000000000" pitchFamily="50" charset="-128"/>
                <a:ea typeface="HG丸ｺﾞｼｯｸM-PRO" panose="020F0600000000000000" pitchFamily="50" charset="-128"/>
              </a:rPr>
              <a:t>日、講義中に実験器具をいじっていたエルステッドは、電池のスイッチを入れたり切ったりするとそばに置いた方位磁針が北でない方角を指すことに気づいた。</a:t>
            </a:r>
            <a:r>
              <a:rPr lang="ja-JP" altLang="en-US" sz="2400" dirty="0">
                <a:solidFill>
                  <a:srgbClr val="FF0000"/>
                </a:solidFill>
                <a:latin typeface="HG丸ｺﾞｼｯｸM-PRO" panose="020F0600000000000000" pitchFamily="50" charset="-128"/>
                <a:ea typeface="HG丸ｺﾞｼｯｸM-PRO" panose="020F0600000000000000" pitchFamily="50" charset="-128"/>
              </a:rPr>
              <a:t>これが電気と磁気の直接的関係を示す最初の証拠となった。</a:t>
            </a:r>
          </a:p>
          <a:p>
            <a:endParaRPr lang="en-US" altLang="ja-JP" sz="2400" dirty="0">
              <a:latin typeface="HG丸ｺﾞｼｯｸM-PRO" panose="020F0600000000000000" pitchFamily="50" charset="-128"/>
              <a:ea typeface="HG丸ｺﾞｼｯｸM-PRO" panose="020F0600000000000000" pitchFamily="50" charset="-128"/>
            </a:endParaRPr>
          </a:p>
          <a:p>
            <a:r>
              <a:rPr lang="en-US" altLang="ja-JP" sz="2400" dirty="0">
                <a:latin typeface="HG丸ｺﾞｼｯｸM-PRO" panose="020F0600000000000000" pitchFamily="50" charset="-128"/>
                <a:ea typeface="HG丸ｺﾞｼｯｸM-PRO" panose="020F0600000000000000" pitchFamily="50" charset="-128"/>
              </a:rPr>
              <a:t>1820</a:t>
            </a:r>
            <a:r>
              <a:rPr lang="ja-JP" altLang="en-US" sz="2400" dirty="0">
                <a:latin typeface="HG丸ｺﾞｼｯｸM-PRO" panose="020F0600000000000000" pitchFamily="50" charset="-128"/>
                <a:ea typeface="HG丸ｺﾞｼｯｸM-PRO" panose="020F0600000000000000" pitchFamily="50" charset="-128"/>
              </a:rPr>
              <a:t>年フランスのアンペールは２本の電流の間にはたらく力を測定し、電流と磁気の間の法則を発見した（アンペールの法則⇒右ねじの法則）。</a:t>
            </a:r>
          </a:p>
        </p:txBody>
      </p:sp>
    </p:spTree>
    <p:extLst>
      <p:ext uri="{BB962C8B-B14F-4D97-AF65-F5344CB8AC3E}">
        <p14:creationId xmlns:p14="http://schemas.microsoft.com/office/powerpoint/2010/main" val="2819983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13</a:t>
            </a:fld>
            <a:endParaRPr kumimoji="1" lang="ja-JP" altLang="en-US"/>
          </a:p>
        </p:txBody>
      </p:sp>
      <p:sp>
        <p:nvSpPr>
          <p:cNvPr id="6" name="タイトル 1">
            <a:extLst>
              <a:ext uri="{FF2B5EF4-FFF2-40B4-BE49-F238E27FC236}">
                <a16:creationId xmlns:a16="http://schemas.microsoft.com/office/drawing/2014/main" id="{5A0F183F-74B6-4EFF-9E32-E68AEB21E273}"/>
              </a:ext>
            </a:extLst>
          </p:cNvPr>
          <p:cNvSpPr txBox="1">
            <a:spLocks/>
          </p:cNvSpPr>
          <p:nvPr/>
        </p:nvSpPr>
        <p:spPr>
          <a:xfrm>
            <a:off x="491541" y="1050275"/>
            <a:ext cx="4551027" cy="461666"/>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HG丸ｺﾞｼｯｸM-PRO" panose="020F0600000000000000" pitchFamily="50" charset="-128"/>
                <a:ea typeface="HG丸ｺﾞｼｯｸM-PRO" panose="020F0600000000000000" pitchFamily="50" charset="-128"/>
                <a:cs typeface="+mj-cs"/>
              </a:defRPr>
            </a:lvl1pPr>
          </a:lstStyle>
          <a:p>
            <a:pPr algn="ctr"/>
            <a:r>
              <a:rPr lang="ja-JP" altLang="en-US" sz="2400" dirty="0"/>
              <a:t>〇右ねじの法則（右手の法則）</a:t>
            </a:r>
          </a:p>
        </p:txBody>
      </p:sp>
      <p:sp>
        <p:nvSpPr>
          <p:cNvPr id="8" name="テキスト ボックス 7">
            <a:extLst>
              <a:ext uri="{FF2B5EF4-FFF2-40B4-BE49-F238E27FC236}">
                <a16:creationId xmlns:a16="http://schemas.microsoft.com/office/drawing/2014/main" id="{A9C2CB23-C704-4B4C-9908-6AF22BFBDAC9}"/>
              </a:ext>
            </a:extLst>
          </p:cNvPr>
          <p:cNvSpPr txBox="1"/>
          <p:nvPr/>
        </p:nvSpPr>
        <p:spPr>
          <a:xfrm>
            <a:off x="4037150" y="3351404"/>
            <a:ext cx="2692006" cy="523220"/>
          </a:xfrm>
          <a:prstGeom prst="rect">
            <a:avLst/>
          </a:prstGeom>
          <a:noFill/>
        </p:spPr>
        <p:txBody>
          <a:bodyPr wrap="square" rtlCol="0">
            <a:spAutoFit/>
          </a:bodyPr>
          <a:lstStyle/>
          <a:p>
            <a:r>
              <a:rPr lang="ja-JP" altLang="en-US" sz="2800" dirty="0">
                <a:solidFill>
                  <a:srgbClr val="FF0000"/>
                </a:solidFill>
                <a:latin typeface="HG丸ｺﾞｼｯｸM-PRO" panose="020F0600000000000000" pitchFamily="50" charset="-128"/>
                <a:ea typeface="HG丸ｺﾞｼｯｸM-PRO" panose="020F0600000000000000" pitchFamily="50" charset="-128"/>
              </a:rPr>
              <a:t>電流の向き</a:t>
            </a:r>
          </a:p>
        </p:txBody>
      </p:sp>
      <p:sp>
        <p:nvSpPr>
          <p:cNvPr id="9" name="テキスト ボックス 8">
            <a:extLst>
              <a:ext uri="{FF2B5EF4-FFF2-40B4-BE49-F238E27FC236}">
                <a16:creationId xmlns:a16="http://schemas.microsoft.com/office/drawing/2014/main" id="{EF0DD311-ACAC-48BA-99D3-0B4CB3D673E5}"/>
              </a:ext>
            </a:extLst>
          </p:cNvPr>
          <p:cNvSpPr txBox="1"/>
          <p:nvPr/>
        </p:nvSpPr>
        <p:spPr>
          <a:xfrm>
            <a:off x="2169908" y="5676598"/>
            <a:ext cx="3015738" cy="461665"/>
          </a:xfrm>
          <a:prstGeom prst="rect">
            <a:avLst/>
          </a:prstGeom>
          <a:noFill/>
        </p:spPr>
        <p:txBody>
          <a:bodyPr wrap="square" rtlCol="0">
            <a:spAutoFit/>
          </a:bodyPr>
          <a:lstStyle/>
          <a:p>
            <a:r>
              <a:rPr lang="ja-JP" altLang="en-US" sz="2400" dirty="0">
                <a:solidFill>
                  <a:srgbClr val="FF0000"/>
                </a:solidFill>
                <a:latin typeface="HG丸ｺﾞｼｯｸM-PRO" panose="020F0600000000000000" pitchFamily="50" charset="-128"/>
                <a:ea typeface="HG丸ｺﾞｼｯｸM-PRO" panose="020F0600000000000000" pitchFamily="50" charset="-128"/>
              </a:rPr>
              <a:t>磁界・磁場の向き</a:t>
            </a:r>
          </a:p>
        </p:txBody>
      </p:sp>
      <p:pic>
        <p:nvPicPr>
          <p:cNvPr id="10" name="図 9">
            <a:extLst>
              <a:ext uri="{FF2B5EF4-FFF2-40B4-BE49-F238E27FC236}">
                <a16:creationId xmlns:a16="http://schemas.microsoft.com/office/drawing/2014/main" id="{305153C3-C4F2-410D-85DD-5B7E89BF03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005673" y="2309300"/>
            <a:ext cx="2536415" cy="3022274"/>
          </a:xfrm>
          <a:prstGeom prst="rect">
            <a:avLst/>
          </a:prstGeom>
          <a:noFill/>
          <a:ln>
            <a:noFill/>
          </a:ln>
        </p:spPr>
      </p:pic>
      <p:sp>
        <p:nvSpPr>
          <p:cNvPr id="11" name="テキスト ボックス 10">
            <a:extLst>
              <a:ext uri="{FF2B5EF4-FFF2-40B4-BE49-F238E27FC236}">
                <a16:creationId xmlns:a16="http://schemas.microsoft.com/office/drawing/2014/main" id="{FBB39FB7-0809-4A9D-AB32-8C38645EB59D}"/>
              </a:ext>
            </a:extLst>
          </p:cNvPr>
          <p:cNvSpPr txBox="1"/>
          <p:nvPr/>
        </p:nvSpPr>
        <p:spPr>
          <a:xfrm>
            <a:off x="8376467" y="2518304"/>
            <a:ext cx="2692006" cy="523220"/>
          </a:xfrm>
          <a:prstGeom prst="rect">
            <a:avLst/>
          </a:prstGeom>
          <a:noFill/>
        </p:spPr>
        <p:txBody>
          <a:bodyPr wrap="square" rtlCol="0">
            <a:spAutoFit/>
          </a:bodyPr>
          <a:lstStyle/>
          <a:p>
            <a:r>
              <a:rPr lang="ja-JP" altLang="en-US" sz="2800" dirty="0">
                <a:solidFill>
                  <a:srgbClr val="FF0000"/>
                </a:solidFill>
                <a:latin typeface="HG丸ｺﾞｼｯｸM-PRO" panose="020F0600000000000000" pitchFamily="50" charset="-128"/>
                <a:ea typeface="HG丸ｺﾞｼｯｸM-PRO" panose="020F0600000000000000" pitchFamily="50" charset="-128"/>
              </a:rPr>
              <a:t>電流の向き</a:t>
            </a:r>
          </a:p>
        </p:txBody>
      </p:sp>
      <p:sp>
        <p:nvSpPr>
          <p:cNvPr id="12" name="テキスト ボックス 11">
            <a:extLst>
              <a:ext uri="{FF2B5EF4-FFF2-40B4-BE49-F238E27FC236}">
                <a16:creationId xmlns:a16="http://schemas.microsoft.com/office/drawing/2014/main" id="{9816118D-8854-465E-AA7C-869E4FEA9B77}"/>
              </a:ext>
            </a:extLst>
          </p:cNvPr>
          <p:cNvSpPr txBox="1"/>
          <p:nvPr/>
        </p:nvSpPr>
        <p:spPr>
          <a:xfrm>
            <a:off x="8221346" y="5103407"/>
            <a:ext cx="3015738" cy="523220"/>
          </a:xfrm>
          <a:prstGeom prst="rect">
            <a:avLst/>
          </a:prstGeom>
          <a:noFill/>
        </p:spPr>
        <p:txBody>
          <a:bodyPr wrap="square" rtlCol="0">
            <a:spAutoFit/>
          </a:bodyPr>
          <a:lstStyle/>
          <a:p>
            <a:r>
              <a:rPr lang="ja-JP" altLang="en-US" sz="2800" dirty="0">
                <a:solidFill>
                  <a:srgbClr val="FF0000"/>
                </a:solidFill>
                <a:latin typeface="HG丸ｺﾞｼｯｸM-PRO" panose="020F0600000000000000" pitchFamily="50" charset="-128"/>
                <a:ea typeface="HG丸ｺﾞｼｯｸM-PRO" panose="020F0600000000000000" pitchFamily="50" charset="-128"/>
              </a:rPr>
              <a:t>磁界の向き</a:t>
            </a:r>
          </a:p>
        </p:txBody>
      </p:sp>
      <p:graphicFrame>
        <p:nvGraphicFramePr>
          <p:cNvPr id="13" name="オブジェクト 12">
            <a:extLst>
              <a:ext uri="{FF2B5EF4-FFF2-40B4-BE49-F238E27FC236}">
                <a16:creationId xmlns:a16="http://schemas.microsoft.com/office/drawing/2014/main" id="{6D36C859-86D3-4C14-BBFF-24D64D55D1EE}"/>
              </a:ext>
            </a:extLst>
          </p:cNvPr>
          <p:cNvGraphicFramePr>
            <a:graphicFrameLocks noChangeAspect="1"/>
          </p:cNvGraphicFramePr>
          <p:nvPr/>
        </p:nvGraphicFramePr>
        <p:xfrm>
          <a:off x="2422038" y="1797881"/>
          <a:ext cx="2169919" cy="3428804"/>
        </p:xfrm>
        <a:graphic>
          <a:graphicData uri="http://schemas.openxmlformats.org/presentationml/2006/ole">
            <mc:AlternateContent xmlns:mc="http://schemas.openxmlformats.org/markup-compatibility/2006">
              <mc:Choice xmlns:v="urn:schemas-microsoft-com:vml" Requires="v">
                <p:oleObj spid="_x0000_s1027" name="Drawing" r:id="rId4" imgW="831648" imgH="1314221" progId="Canvas.Drawing.X">
                  <p:embed/>
                </p:oleObj>
              </mc:Choice>
              <mc:Fallback>
                <p:oleObj name="Drawing" r:id="rId4" imgW="831648" imgH="1314221" progId="Canvas.Drawing.X">
                  <p:embed/>
                  <p:pic>
                    <p:nvPicPr>
                      <p:cNvPr id="13" name="オブジェクト 12">
                        <a:extLst>
                          <a:ext uri="{FF2B5EF4-FFF2-40B4-BE49-F238E27FC236}">
                            <a16:creationId xmlns:a16="http://schemas.microsoft.com/office/drawing/2014/main" id="{6D36C859-86D3-4C14-BBFF-24D64D55D1EE}"/>
                          </a:ext>
                        </a:extLst>
                      </p:cNvPr>
                      <p:cNvPicPr/>
                      <p:nvPr/>
                    </p:nvPicPr>
                    <p:blipFill>
                      <a:blip r:embed="rId5"/>
                      <a:stretch>
                        <a:fillRect/>
                      </a:stretch>
                    </p:blipFill>
                    <p:spPr>
                      <a:xfrm>
                        <a:off x="2422038" y="1797881"/>
                        <a:ext cx="2169919" cy="3428804"/>
                      </a:xfrm>
                      <a:prstGeom prst="rect">
                        <a:avLst/>
                      </a:prstGeom>
                    </p:spPr>
                  </p:pic>
                </p:oleObj>
              </mc:Fallback>
            </mc:AlternateContent>
          </a:graphicData>
        </a:graphic>
      </p:graphicFrame>
      <p:sp>
        <p:nvSpPr>
          <p:cNvPr id="14" name="テキスト ボックス 13">
            <a:extLst>
              <a:ext uri="{FF2B5EF4-FFF2-40B4-BE49-F238E27FC236}">
                <a16:creationId xmlns:a16="http://schemas.microsoft.com/office/drawing/2014/main" id="{A65C22AB-CBB2-4F72-B1E5-E2C1355EE00F}"/>
              </a:ext>
            </a:extLst>
          </p:cNvPr>
          <p:cNvSpPr txBox="1"/>
          <p:nvPr/>
        </p:nvSpPr>
        <p:spPr>
          <a:xfrm>
            <a:off x="4030146" y="2931855"/>
            <a:ext cx="2692006" cy="523220"/>
          </a:xfrm>
          <a:prstGeom prst="rect">
            <a:avLst/>
          </a:prstGeom>
          <a:noFill/>
        </p:spPr>
        <p:txBody>
          <a:bodyPr wrap="square" rtlCol="0">
            <a:spAutoFit/>
          </a:bodyPr>
          <a:lstStyle/>
          <a:p>
            <a:r>
              <a:rPr lang="ja-JP" altLang="en-US" sz="2800" dirty="0">
                <a:latin typeface="HG丸ｺﾞｼｯｸM-PRO" panose="020F0600000000000000" pitchFamily="50" charset="-128"/>
                <a:ea typeface="HG丸ｺﾞｼｯｸM-PRO" panose="020F0600000000000000" pitchFamily="50" charset="-128"/>
              </a:rPr>
              <a:t>ねじの進む向き</a:t>
            </a:r>
          </a:p>
        </p:txBody>
      </p:sp>
      <p:sp>
        <p:nvSpPr>
          <p:cNvPr id="15" name="テキスト ボックス 14">
            <a:extLst>
              <a:ext uri="{FF2B5EF4-FFF2-40B4-BE49-F238E27FC236}">
                <a16:creationId xmlns:a16="http://schemas.microsoft.com/office/drawing/2014/main" id="{D02B36CE-8E23-48D5-B8E5-7ACF4DCD587E}"/>
              </a:ext>
            </a:extLst>
          </p:cNvPr>
          <p:cNvSpPr txBox="1"/>
          <p:nvPr/>
        </p:nvSpPr>
        <p:spPr>
          <a:xfrm>
            <a:off x="2162904" y="5257049"/>
            <a:ext cx="3015738" cy="461665"/>
          </a:xfrm>
          <a:prstGeom prst="rect">
            <a:avLst/>
          </a:prstGeom>
          <a:noFill/>
        </p:spPr>
        <p:txBody>
          <a:bodyPr wrap="square" rtlCol="0">
            <a:spAutoFit/>
          </a:bodyPr>
          <a:lstStyle/>
          <a:p>
            <a:r>
              <a:rPr lang="ja-JP" altLang="en-US" sz="2400" dirty="0">
                <a:latin typeface="HG丸ｺﾞｼｯｸM-PRO" panose="020F0600000000000000" pitchFamily="50" charset="-128"/>
                <a:ea typeface="HG丸ｺﾞｼｯｸM-PRO" panose="020F0600000000000000" pitchFamily="50" charset="-128"/>
              </a:rPr>
              <a:t>ねじを回す向き</a:t>
            </a:r>
          </a:p>
        </p:txBody>
      </p:sp>
    </p:spTree>
    <p:extLst>
      <p:ext uri="{BB962C8B-B14F-4D97-AF65-F5344CB8AC3E}">
        <p14:creationId xmlns:p14="http://schemas.microsoft.com/office/powerpoint/2010/main" val="332987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down)">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直線矢印コネクタ 49">
            <a:extLst>
              <a:ext uri="{FF2B5EF4-FFF2-40B4-BE49-F238E27FC236}">
                <a16:creationId xmlns:a16="http://schemas.microsoft.com/office/drawing/2014/main" id="{4F840B54-05F9-429B-9195-30FDE145CC02}"/>
              </a:ext>
            </a:extLst>
          </p:cNvPr>
          <p:cNvCxnSpPr>
            <a:cxnSpLocks/>
          </p:cNvCxnSpPr>
          <p:nvPr/>
        </p:nvCxnSpPr>
        <p:spPr>
          <a:xfrm flipV="1">
            <a:off x="2891588" y="3957291"/>
            <a:ext cx="1" cy="1453286"/>
          </a:xfrm>
          <a:prstGeom prst="straightConnector1">
            <a:avLst/>
          </a:prstGeom>
          <a:ln w="107950">
            <a:solidFill>
              <a:srgbClr val="00B0F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14</a:t>
            </a:fld>
            <a:endParaRPr kumimoji="1" lang="ja-JP" altLang="en-US"/>
          </a:p>
        </p:txBody>
      </p:sp>
      <mc:AlternateContent xmlns:mc="http://schemas.openxmlformats.org/markup-compatibility/2006">
        <mc:Choice xmlns:a14="http://schemas.microsoft.com/office/drawing/2010/main" Requires="a14">
          <p:sp>
            <p:nvSpPr>
              <p:cNvPr id="7" name="コンテンツ プレースホルダー 2">
                <a:extLst>
                  <a:ext uri="{FF2B5EF4-FFF2-40B4-BE49-F238E27FC236}">
                    <a16:creationId xmlns:a16="http://schemas.microsoft.com/office/drawing/2014/main" id="{E63187F3-89D1-4F26-8434-84A291125CD9}"/>
                  </a:ext>
                </a:extLst>
              </p:cNvPr>
              <p:cNvSpPr txBox="1">
                <a:spLocks/>
              </p:cNvSpPr>
              <p:nvPr/>
            </p:nvSpPr>
            <p:spPr>
              <a:xfrm>
                <a:off x="236430" y="925170"/>
                <a:ext cx="5534450" cy="4758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latin typeface="HG丸ｺﾞｼｯｸM-PRO" panose="020F0600000000000000" pitchFamily="50" charset="-128"/>
                    <a:ea typeface="HG丸ｺﾞｼｯｸM-PRO" panose="020F0600000000000000" pitchFamily="50" charset="-128"/>
                  </a:rPr>
                  <a:t>〇直線電流がつくる磁界・磁場</a:t>
                </a:r>
                <a14:m>
                  <m:oMath xmlns:m="http://schemas.openxmlformats.org/officeDocument/2006/math">
                    <m:r>
                      <a:rPr lang="en-US" altLang="ja-JP" b="1" i="1" smtClean="0">
                        <a:latin typeface="Cambria Math" panose="02040503050406030204" pitchFamily="18" charset="0"/>
                      </a:rPr>
                      <m:t>𝑯</m:t>
                    </m:r>
                  </m:oMath>
                </a14:m>
                <a:endParaRPr lang="ja-JP" altLang="en-US" b="1" dirty="0">
                  <a:latin typeface="HG丸ｺﾞｼｯｸM-PRO" panose="020F0600000000000000" pitchFamily="50" charset="-128"/>
                  <a:ea typeface="HG丸ｺﾞｼｯｸM-PRO" panose="020F0600000000000000" pitchFamily="50" charset="-128"/>
                </a:endParaRPr>
              </a:p>
            </p:txBody>
          </p:sp>
        </mc:Choice>
        <mc:Fallback>
          <p:sp>
            <p:nvSpPr>
              <p:cNvPr id="7" name="コンテンツ プレースホルダー 2">
                <a:extLst>
                  <a:ext uri="{FF2B5EF4-FFF2-40B4-BE49-F238E27FC236}">
                    <a16:creationId xmlns:a16="http://schemas.microsoft.com/office/drawing/2014/main" id="{E63187F3-89D1-4F26-8434-84A291125CD9}"/>
                  </a:ext>
                </a:extLst>
              </p:cNvPr>
              <p:cNvSpPr txBox="1">
                <a:spLocks noRot="1" noChangeAspect="1" noMove="1" noResize="1" noEditPoints="1" noAdjustHandles="1" noChangeArrowheads="1" noChangeShapeType="1" noTextEdit="1"/>
              </p:cNvSpPr>
              <p:nvPr/>
            </p:nvSpPr>
            <p:spPr>
              <a:xfrm>
                <a:off x="236430" y="925170"/>
                <a:ext cx="5534450" cy="475842"/>
              </a:xfrm>
              <a:prstGeom prst="rect">
                <a:avLst/>
              </a:prstGeom>
              <a:blipFill>
                <a:blip r:embed="rId2"/>
                <a:stretch>
                  <a:fillRect l="-2313" t="-25641" b="-333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正方形/長方形 7">
                <a:extLst>
                  <a:ext uri="{FF2B5EF4-FFF2-40B4-BE49-F238E27FC236}">
                    <a16:creationId xmlns:a16="http://schemas.microsoft.com/office/drawing/2014/main" id="{26A78688-14C8-4F30-B952-1BC799C0570D}"/>
                  </a:ext>
                </a:extLst>
              </p:cNvPr>
              <p:cNvSpPr/>
              <p:nvPr/>
            </p:nvSpPr>
            <p:spPr>
              <a:xfrm>
                <a:off x="6737196" y="2213887"/>
                <a:ext cx="1261024" cy="70788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4000" b="1" i="1" smtClean="0">
                          <a:solidFill>
                            <a:srgbClr val="FF0000"/>
                          </a:solidFill>
                          <a:latin typeface="Cambria Math" panose="02040503050406030204" pitchFamily="18" charset="0"/>
                        </a:rPr>
                        <m:t>𝑯</m:t>
                      </m:r>
                      <m:r>
                        <a:rPr lang="en-US" altLang="ja-JP" sz="4000" b="1" i="1" smtClean="0">
                          <a:solidFill>
                            <a:srgbClr val="FF0000"/>
                          </a:solidFill>
                          <a:latin typeface="Cambria Math" panose="02040503050406030204" pitchFamily="18" charset="0"/>
                        </a:rPr>
                        <m:t>=</m:t>
                      </m:r>
                    </m:oMath>
                  </m:oMathPara>
                </a14:m>
                <a:endParaRPr lang="ja-JP" altLang="en-US" sz="40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8" name="正方形/長方形 7">
                <a:extLst>
                  <a:ext uri="{FF2B5EF4-FFF2-40B4-BE49-F238E27FC236}">
                    <a16:creationId xmlns:a16="http://schemas.microsoft.com/office/drawing/2014/main" id="{26A78688-14C8-4F30-B952-1BC799C0570D}"/>
                  </a:ext>
                </a:extLst>
              </p:cNvPr>
              <p:cNvSpPr>
                <a:spLocks noRot="1" noChangeAspect="1" noMove="1" noResize="1" noEditPoints="1" noAdjustHandles="1" noChangeArrowheads="1" noChangeShapeType="1" noTextEdit="1"/>
              </p:cNvSpPr>
              <p:nvPr/>
            </p:nvSpPr>
            <p:spPr>
              <a:xfrm>
                <a:off x="6737196" y="2213887"/>
                <a:ext cx="1261024" cy="707886"/>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正方形/長方形 8">
                <a:extLst>
                  <a:ext uri="{FF2B5EF4-FFF2-40B4-BE49-F238E27FC236}">
                    <a16:creationId xmlns:a16="http://schemas.microsoft.com/office/drawing/2014/main" id="{F5649E51-1F10-40D5-B4A2-A2F2F787402B}"/>
                  </a:ext>
                </a:extLst>
              </p:cNvPr>
              <p:cNvSpPr/>
              <p:nvPr/>
            </p:nvSpPr>
            <p:spPr>
              <a:xfrm>
                <a:off x="1011608" y="5722806"/>
                <a:ext cx="2845290" cy="40011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ja-JP" altLang="en-US" sz="2000" b="1" i="1" smtClean="0">
                          <a:solidFill>
                            <a:srgbClr val="FF0000"/>
                          </a:solidFill>
                          <a:latin typeface="Cambria Math" panose="02040503050406030204" pitchFamily="18" charset="0"/>
                        </a:rPr>
                        <m:t>電流</m:t>
                      </m:r>
                      <m:r>
                        <a:rPr lang="en-US" altLang="ja-JP" sz="2000" b="1" i="1">
                          <a:solidFill>
                            <a:srgbClr val="FF0000"/>
                          </a:solidFill>
                          <a:latin typeface="Cambria Math" panose="02040503050406030204" pitchFamily="18" charset="0"/>
                        </a:rPr>
                        <m:t>𝑰</m:t>
                      </m:r>
                      <m:r>
                        <a:rPr lang="en-US" altLang="ja-JP" sz="2000" b="1" i="1" smtClean="0">
                          <a:solidFill>
                            <a:srgbClr val="FF0000"/>
                          </a:solidFill>
                          <a:latin typeface="Cambria Math" panose="02040503050406030204" pitchFamily="18" charset="0"/>
                        </a:rPr>
                        <m:t>=</m:t>
                      </m:r>
                      <m:r>
                        <a:rPr lang="ja-JP" altLang="en-US" sz="2000" b="1" i="1">
                          <a:solidFill>
                            <a:srgbClr val="FF0000"/>
                          </a:solidFill>
                          <a:latin typeface="Cambria Math" panose="02040503050406030204" pitchFamily="18" charset="0"/>
                        </a:rPr>
                        <m:t>磁界</m:t>
                      </m:r>
                      <m:r>
                        <a:rPr lang="ja-JP" altLang="en-US" sz="2000" b="1" i="1">
                          <a:solidFill>
                            <a:srgbClr val="FF0000"/>
                          </a:solidFill>
                          <a:latin typeface="Cambria Math" panose="02040503050406030204" pitchFamily="18" charset="0"/>
                        </a:rPr>
                        <m:t>・</m:t>
                      </m:r>
                      <m:r>
                        <a:rPr lang="ja-JP" altLang="en-US" sz="2000" b="1" i="1" smtClean="0">
                          <a:solidFill>
                            <a:srgbClr val="FF0000"/>
                          </a:solidFill>
                          <a:latin typeface="Cambria Math" panose="02040503050406030204" pitchFamily="18" charset="0"/>
                        </a:rPr>
                        <m:t>磁場</m:t>
                      </m:r>
                      <m:r>
                        <a:rPr lang="en-US" altLang="ja-JP" sz="2000" b="1" i="1">
                          <a:solidFill>
                            <a:srgbClr val="FF0000"/>
                          </a:solidFill>
                          <a:latin typeface="Cambria Math" panose="02040503050406030204" pitchFamily="18" charset="0"/>
                        </a:rPr>
                        <m:t>𝑯</m:t>
                      </m:r>
                      <m:r>
                        <a:rPr lang="en-US" altLang="ja-JP" sz="2000" b="1" i="1" smtClean="0">
                          <a:solidFill>
                            <a:srgbClr val="FF0000"/>
                          </a:solidFill>
                          <a:latin typeface="Cambria Math" panose="02040503050406030204" pitchFamily="18" charset="0"/>
                          <a:ea typeface="Cambria Math" panose="02040503050406030204" pitchFamily="18" charset="0"/>
                        </a:rPr>
                        <m:t>×</m:t>
                      </m:r>
                    </m:oMath>
                  </m:oMathPara>
                </a14:m>
                <a:endParaRPr lang="ja-JP" altLang="en-US" sz="20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9" name="正方形/長方形 8">
                <a:extLst>
                  <a:ext uri="{FF2B5EF4-FFF2-40B4-BE49-F238E27FC236}">
                    <a16:creationId xmlns:a16="http://schemas.microsoft.com/office/drawing/2014/main" id="{F5649E51-1F10-40D5-B4A2-A2F2F787402B}"/>
                  </a:ext>
                </a:extLst>
              </p:cNvPr>
              <p:cNvSpPr>
                <a:spLocks noRot="1" noChangeAspect="1" noMove="1" noResize="1" noEditPoints="1" noAdjustHandles="1" noChangeArrowheads="1" noChangeShapeType="1" noTextEdit="1"/>
              </p:cNvSpPr>
              <p:nvPr/>
            </p:nvSpPr>
            <p:spPr>
              <a:xfrm>
                <a:off x="1011608" y="5722806"/>
                <a:ext cx="2845290" cy="400110"/>
              </a:xfrm>
              <a:prstGeom prst="rect">
                <a:avLst/>
              </a:prstGeom>
              <a:blipFill>
                <a:blip r:embed="rId4"/>
                <a:stretch>
                  <a:fillRect l="-1071" b="-9231"/>
                </a:stretch>
              </a:blipFill>
            </p:spPr>
            <p:txBody>
              <a:bodyPr/>
              <a:lstStyle/>
              <a:p>
                <a:r>
                  <a:rPr lang="ja-JP" altLang="en-US">
                    <a:noFill/>
                  </a:rPr>
                  <a:t> </a:t>
                </a:r>
              </a:p>
            </p:txBody>
          </p:sp>
        </mc:Fallback>
      </mc:AlternateContent>
      <p:sp>
        <p:nvSpPr>
          <p:cNvPr id="10" name="楕円 9">
            <a:extLst>
              <a:ext uri="{FF2B5EF4-FFF2-40B4-BE49-F238E27FC236}">
                <a16:creationId xmlns:a16="http://schemas.microsoft.com/office/drawing/2014/main" id="{37FD7353-01F6-467F-9404-87B39A7C9AFD}"/>
              </a:ext>
            </a:extLst>
          </p:cNvPr>
          <p:cNvSpPr/>
          <p:nvPr/>
        </p:nvSpPr>
        <p:spPr>
          <a:xfrm>
            <a:off x="922626" y="3062104"/>
            <a:ext cx="3888617" cy="1814396"/>
          </a:xfrm>
          <a:prstGeom prst="ellipse">
            <a:avLst/>
          </a:prstGeom>
          <a:gradFill flip="none" rotWithShape="1">
            <a:gsLst>
              <a:gs pos="0">
                <a:srgbClr val="92D050">
                  <a:tint val="66000"/>
                  <a:satMod val="160000"/>
                  <a:alpha val="39000"/>
                </a:srgbClr>
              </a:gs>
              <a:gs pos="50000">
                <a:srgbClr val="92D050">
                  <a:tint val="44500"/>
                  <a:satMod val="160000"/>
                  <a:alpha val="17000"/>
                </a:srgbClr>
              </a:gs>
              <a:gs pos="100000">
                <a:srgbClr val="92D050">
                  <a:tint val="23500"/>
                  <a:satMod val="160000"/>
                  <a:alpha val="88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18" name="正方形/長方形 17">
                <a:extLst>
                  <a:ext uri="{FF2B5EF4-FFF2-40B4-BE49-F238E27FC236}">
                    <a16:creationId xmlns:a16="http://schemas.microsoft.com/office/drawing/2014/main" id="{05267B4E-976E-4EB8-8B62-97E619F68F07}"/>
                  </a:ext>
                </a:extLst>
              </p:cNvPr>
              <p:cNvSpPr/>
              <p:nvPr/>
            </p:nvSpPr>
            <p:spPr>
              <a:xfrm>
                <a:off x="3527988" y="4751376"/>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18" name="正方形/長方形 17">
                <a:extLst>
                  <a:ext uri="{FF2B5EF4-FFF2-40B4-BE49-F238E27FC236}">
                    <a16:creationId xmlns:a16="http://schemas.microsoft.com/office/drawing/2014/main" id="{05267B4E-976E-4EB8-8B62-97E619F68F07}"/>
                  </a:ext>
                </a:extLst>
              </p:cNvPr>
              <p:cNvSpPr>
                <a:spLocks noRot="1" noChangeAspect="1" noMove="1" noResize="1" noEditPoints="1" noAdjustHandles="1" noChangeArrowheads="1" noChangeShapeType="1" noTextEdit="1"/>
              </p:cNvSpPr>
              <p:nvPr/>
            </p:nvSpPr>
            <p:spPr>
              <a:xfrm>
                <a:off x="3527988" y="4751376"/>
                <a:ext cx="816249" cy="769441"/>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9" name="正方形/長方形 18">
                <a:extLst>
                  <a:ext uri="{FF2B5EF4-FFF2-40B4-BE49-F238E27FC236}">
                    <a16:creationId xmlns:a16="http://schemas.microsoft.com/office/drawing/2014/main" id="{2231DCEB-09E2-49E1-9330-A4AC21A1E12E}"/>
                  </a:ext>
                </a:extLst>
              </p:cNvPr>
              <p:cNvSpPr/>
              <p:nvPr/>
            </p:nvSpPr>
            <p:spPr>
              <a:xfrm>
                <a:off x="4868765" y="4173868"/>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19" name="正方形/長方形 18">
                <a:extLst>
                  <a:ext uri="{FF2B5EF4-FFF2-40B4-BE49-F238E27FC236}">
                    <a16:creationId xmlns:a16="http://schemas.microsoft.com/office/drawing/2014/main" id="{2231DCEB-09E2-49E1-9330-A4AC21A1E12E}"/>
                  </a:ext>
                </a:extLst>
              </p:cNvPr>
              <p:cNvSpPr>
                <a:spLocks noRot="1" noChangeAspect="1" noMove="1" noResize="1" noEditPoints="1" noAdjustHandles="1" noChangeArrowheads="1" noChangeShapeType="1" noTextEdit="1"/>
              </p:cNvSpPr>
              <p:nvPr/>
            </p:nvSpPr>
            <p:spPr>
              <a:xfrm>
                <a:off x="4868765" y="4173868"/>
                <a:ext cx="816249" cy="769441"/>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0" name="正方形/長方形 19">
                <a:extLst>
                  <a:ext uri="{FF2B5EF4-FFF2-40B4-BE49-F238E27FC236}">
                    <a16:creationId xmlns:a16="http://schemas.microsoft.com/office/drawing/2014/main" id="{F8B8D889-40A9-431F-8811-B9FE8B662881}"/>
                  </a:ext>
                </a:extLst>
              </p:cNvPr>
              <p:cNvSpPr/>
              <p:nvPr/>
            </p:nvSpPr>
            <p:spPr>
              <a:xfrm>
                <a:off x="4298121" y="2402081"/>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20" name="正方形/長方形 19">
                <a:extLst>
                  <a:ext uri="{FF2B5EF4-FFF2-40B4-BE49-F238E27FC236}">
                    <a16:creationId xmlns:a16="http://schemas.microsoft.com/office/drawing/2014/main" id="{F8B8D889-40A9-431F-8811-B9FE8B662881}"/>
                  </a:ext>
                </a:extLst>
              </p:cNvPr>
              <p:cNvSpPr>
                <a:spLocks noRot="1" noChangeAspect="1" noMove="1" noResize="1" noEditPoints="1" noAdjustHandles="1" noChangeArrowheads="1" noChangeShapeType="1" noTextEdit="1"/>
              </p:cNvSpPr>
              <p:nvPr/>
            </p:nvSpPr>
            <p:spPr>
              <a:xfrm>
                <a:off x="4298121" y="2402081"/>
                <a:ext cx="816249" cy="769441"/>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1" name="正方形/長方形 20">
                <a:extLst>
                  <a:ext uri="{FF2B5EF4-FFF2-40B4-BE49-F238E27FC236}">
                    <a16:creationId xmlns:a16="http://schemas.microsoft.com/office/drawing/2014/main" id="{58A1C5EE-1D1E-490A-9F99-A7648C35459D}"/>
                  </a:ext>
                </a:extLst>
              </p:cNvPr>
              <p:cNvSpPr/>
              <p:nvPr/>
            </p:nvSpPr>
            <p:spPr>
              <a:xfrm>
                <a:off x="2113435" y="2292663"/>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21" name="正方形/長方形 20">
                <a:extLst>
                  <a:ext uri="{FF2B5EF4-FFF2-40B4-BE49-F238E27FC236}">
                    <a16:creationId xmlns:a16="http://schemas.microsoft.com/office/drawing/2014/main" id="{58A1C5EE-1D1E-490A-9F99-A7648C35459D}"/>
                  </a:ext>
                </a:extLst>
              </p:cNvPr>
              <p:cNvSpPr>
                <a:spLocks noRot="1" noChangeAspect="1" noMove="1" noResize="1" noEditPoints="1" noAdjustHandles="1" noChangeArrowheads="1" noChangeShapeType="1" noTextEdit="1"/>
              </p:cNvSpPr>
              <p:nvPr/>
            </p:nvSpPr>
            <p:spPr>
              <a:xfrm>
                <a:off x="2113435" y="2292663"/>
                <a:ext cx="816249" cy="769441"/>
              </a:xfrm>
              <a:prstGeom prst="rect">
                <a:avLst/>
              </a:prstGeom>
              <a:blipFill>
                <a:blip r:embed="rId8"/>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2" name="正方形/長方形 21">
                <a:extLst>
                  <a:ext uri="{FF2B5EF4-FFF2-40B4-BE49-F238E27FC236}">
                    <a16:creationId xmlns:a16="http://schemas.microsoft.com/office/drawing/2014/main" id="{2A2A7B49-1B38-493F-83E7-943354A62E2B}"/>
                  </a:ext>
                </a:extLst>
              </p:cNvPr>
              <p:cNvSpPr/>
              <p:nvPr/>
            </p:nvSpPr>
            <p:spPr>
              <a:xfrm>
                <a:off x="950307" y="2601298"/>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22" name="正方形/長方形 21">
                <a:extLst>
                  <a:ext uri="{FF2B5EF4-FFF2-40B4-BE49-F238E27FC236}">
                    <a16:creationId xmlns:a16="http://schemas.microsoft.com/office/drawing/2014/main" id="{2A2A7B49-1B38-493F-83E7-943354A62E2B}"/>
                  </a:ext>
                </a:extLst>
              </p:cNvPr>
              <p:cNvSpPr>
                <a:spLocks noRot="1" noChangeAspect="1" noMove="1" noResize="1" noEditPoints="1" noAdjustHandles="1" noChangeArrowheads="1" noChangeShapeType="1" noTextEdit="1"/>
              </p:cNvSpPr>
              <p:nvPr/>
            </p:nvSpPr>
            <p:spPr>
              <a:xfrm>
                <a:off x="950307" y="2601298"/>
                <a:ext cx="816249" cy="769441"/>
              </a:xfrm>
              <a:prstGeom prst="rect">
                <a:avLst/>
              </a:prstGeom>
              <a:blipFill>
                <a:blip r:embed="rId9"/>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3" name="正方形/長方形 22">
                <a:extLst>
                  <a:ext uri="{FF2B5EF4-FFF2-40B4-BE49-F238E27FC236}">
                    <a16:creationId xmlns:a16="http://schemas.microsoft.com/office/drawing/2014/main" id="{3B4D5A8A-D1EA-4FFB-B086-121AC4A14282}"/>
                  </a:ext>
                </a:extLst>
              </p:cNvPr>
              <p:cNvSpPr/>
              <p:nvPr/>
            </p:nvSpPr>
            <p:spPr>
              <a:xfrm>
                <a:off x="253878" y="3957381"/>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23" name="正方形/長方形 22">
                <a:extLst>
                  <a:ext uri="{FF2B5EF4-FFF2-40B4-BE49-F238E27FC236}">
                    <a16:creationId xmlns:a16="http://schemas.microsoft.com/office/drawing/2014/main" id="{3B4D5A8A-D1EA-4FFB-B086-121AC4A14282}"/>
                  </a:ext>
                </a:extLst>
              </p:cNvPr>
              <p:cNvSpPr>
                <a:spLocks noRot="1" noChangeAspect="1" noMove="1" noResize="1" noEditPoints="1" noAdjustHandles="1" noChangeArrowheads="1" noChangeShapeType="1" noTextEdit="1"/>
              </p:cNvSpPr>
              <p:nvPr/>
            </p:nvSpPr>
            <p:spPr>
              <a:xfrm>
                <a:off x="253878" y="3957381"/>
                <a:ext cx="816249" cy="769441"/>
              </a:xfrm>
              <a:prstGeom prst="rect">
                <a:avLst/>
              </a:prstGeom>
              <a:blipFill>
                <a:blip r:embed="rId10"/>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4" name="正方形/長方形 23">
                <a:extLst>
                  <a:ext uri="{FF2B5EF4-FFF2-40B4-BE49-F238E27FC236}">
                    <a16:creationId xmlns:a16="http://schemas.microsoft.com/office/drawing/2014/main" id="{94A03037-D91C-439F-BAC0-C8364D8AD7E9}"/>
                  </a:ext>
                </a:extLst>
              </p:cNvPr>
              <p:cNvSpPr/>
              <p:nvPr/>
            </p:nvSpPr>
            <p:spPr>
              <a:xfrm>
                <a:off x="7998220" y="2003092"/>
                <a:ext cx="1178528" cy="11294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ja-JP" sz="3600" b="1" i="1">
                              <a:solidFill>
                                <a:srgbClr val="FF0000"/>
                              </a:solidFill>
                              <a:latin typeface="Cambria Math" panose="02040503050406030204" pitchFamily="18" charset="0"/>
                            </a:rPr>
                          </m:ctrlPr>
                        </m:fPr>
                        <m:num>
                          <m:r>
                            <a:rPr lang="en-US" altLang="ja-JP" sz="3600" b="1" i="1">
                              <a:solidFill>
                                <a:srgbClr val="FF0000"/>
                              </a:solidFill>
                              <a:latin typeface="Cambria Math" panose="02040503050406030204" pitchFamily="18" charset="0"/>
                            </a:rPr>
                            <m:t>𝑰</m:t>
                          </m:r>
                        </m:num>
                        <m:den>
                          <m:r>
                            <a:rPr lang="en-US" altLang="ja-JP" sz="3600" b="1" i="1">
                              <a:solidFill>
                                <a:srgbClr val="FF0000"/>
                              </a:solidFill>
                              <a:latin typeface="Cambria Math" panose="02040503050406030204" pitchFamily="18" charset="0"/>
                            </a:rPr>
                            <m:t>𝟐</m:t>
                          </m:r>
                          <m:r>
                            <a:rPr lang="ja-JP" altLang="en-US" sz="3600" b="1" i="1">
                              <a:solidFill>
                                <a:srgbClr val="FF0000"/>
                              </a:solidFill>
                              <a:latin typeface="Cambria Math" panose="02040503050406030204" pitchFamily="18" charset="0"/>
                            </a:rPr>
                            <m:t>𝝅</m:t>
                          </m:r>
                          <m:r>
                            <a:rPr lang="en-US" altLang="ja-JP" sz="3600" b="1" i="1">
                              <a:solidFill>
                                <a:srgbClr val="FF0000"/>
                              </a:solidFill>
                              <a:latin typeface="Cambria Math" panose="02040503050406030204" pitchFamily="18" charset="0"/>
                            </a:rPr>
                            <m:t>𝒓</m:t>
                          </m:r>
                        </m:den>
                      </m:f>
                    </m:oMath>
                  </m:oMathPara>
                </a14:m>
                <a:endParaRPr lang="ja-JP" altLang="en-US" sz="3600" dirty="0">
                  <a:latin typeface="HG丸ｺﾞｼｯｸM-PRO" panose="020F0600000000000000" pitchFamily="50" charset="-128"/>
                  <a:ea typeface="HG丸ｺﾞｼｯｸM-PRO" panose="020F0600000000000000" pitchFamily="50" charset="-128"/>
                </a:endParaRPr>
              </a:p>
            </p:txBody>
          </p:sp>
        </mc:Choice>
        <mc:Fallback>
          <p:sp>
            <p:nvSpPr>
              <p:cNvPr id="24" name="正方形/長方形 23">
                <a:extLst>
                  <a:ext uri="{FF2B5EF4-FFF2-40B4-BE49-F238E27FC236}">
                    <a16:creationId xmlns:a16="http://schemas.microsoft.com/office/drawing/2014/main" id="{94A03037-D91C-439F-BAC0-C8364D8AD7E9}"/>
                  </a:ext>
                </a:extLst>
              </p:cNvPr>
              <p:cNvSpPr>
                <a:spLocks noRot="1" noChangeAspect="1" noMove="1" noResize="1" noEditPoints="1" noAdjustHandles="1" noChangeArrowheads="1" noChangeShapeType="1" noTextEdit="1"/>
              </p:cNvSpPr>
              <p:nvPr/>
            </p:nvSpPr>
            <p:spPr>
              <a:xfrm>
                <a:off x="7998220" y="2003092"/>
                <a:ext cx="1178528" cy="1129476"/>
              </a:xfrm>
              <a:prstGeom prst="rect">
                <a:avLst/>
              </a:prstGeom>
              <a:blipFill>
                <a:blip r:embed="rId11"/>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5" name="正方形/長方形 24">
                <a:extLst>
                  <a:ext uri="{FF2B5EF4-FFF2-40B4-BE49-F238E27FC236}">
                    <a16:creationId xmlns:a16="http://schemas.microsoft.com/office/drawing/2014/main" id="{E1ACAA35-E6D6-428D-B040-8F661D602F25}"/>
                  </a:ext>
                </a:extLst>
              </p:cNvPr>
              <p:cNvSpPr/>
              <p:nvPr/>
            </p:nvSpPr>
            <p:spPr>
              <a:xfrm>
                <a:off x="3687877" y="5753584"/>
                <a:ext cx="114326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ja-JP" altLang="en-US" b="1" i="1" smtClean="0">
                          <a:solidFill>
                            <a:srgbClr val="FF0000"/>
                          </a:solidFill>
                          <a:latin typeface="Cambria Math" panose="02040503050406030204" pitchFamily="18" charset="0"/>
                          <a:ea typeface="Cambria Math" panose="02040503050406030204" pitchFamily="18" charset="0"/>
                        </a:rPr>
                        <m:t>円周</m:t>
                      </m:r>
                      <m:r>
                        <a:rPr lang="en-US" altLang="ja-JP" b="1" i="1">
                          <a:solidFill>
                            <a:srgbClr val="FF0000"/>
                          </a:solidFill>
                          <a:latin typeface="Cambria Math" panose="02040503050406030204" pitchFamily="18" charset="0"/>
                        </a:rPr>
                        <m:t>𝟐</m:t>
                      </m:r>
                      <m:r>
                        <a:rPr lang="ja-JP" altLang="en-US" b="1" i="1">
                          <a:solidFill>
                            <a:srgbClr val="FF0000"/>
                          </a:solidFill>
                          <a:latin typeface="Cambria Math" panose="02040503050406030204" pitchFamily="18" charset="0"/>
                        </a:rPr>
                        <m:t>𝝅</m:t>
                      </m:r>
                      <m:r>
                        <a:rPr lang="en-US" altLang="ja-JP" b="1" i="1">
                          <a:solidFill>
                            <a:srgbClr val="FF0000"/>
                          </a:solidFill>
                          <a:latin typeface="Cambria Math" panose="02040503050406030204" pitchFamily="18" charset="0"/>
                        </a:rPr>
                        <m:t>𝒓</m:t>
                      </m:r>
                    </m:oMath>
                  </m:oMathPara>
                </a14:m>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25" name="正方形/長方形 24">
                <a:extLst>
                  <a:ext uri="{FF2B5EF4-FFF2-40B4-BE49-F238E27FC236}">
                    <a16:creationId xmlns:a16="http://schemas.microsoft.com/office/drawing/2014/main" id="{E1ACAA35-E6D6-428D-B040-8F661D602F25}"/>
                  </a:ext>
                </a:extLst>
              </p:cNvPr>
              <p:cNvSpPr>
                <a:spLocks noRot="1" noChangeAspect="1" noMove="1" noResize="1" noEditPoints="1" noAdjustHandles="1" noChangeArrowheads="1" noChangeShapeType="1" noTextEdit="1"/>
              </p:cNvSpPr>
              <p:nvPr/>
            </p:nvSpPr>
            <p:spPr>
              <a:xfrm>
                <a:off x="3687877" y="5753584"/>
                <a:ext cx="1143262" cy="369332"/>
              </a:xfrm>
              <a:prstGeom prst="rect">
                <a:avLst/>
              </a:prstGeom>
              <a:blipFill>
                <a:blip r:embed="rId12"/>
                <a:stretch>
                  <a:fillRect b="-10000"/>
                </a:stretch>
              </a:blipFill>
            </p:spPr>
            <p:txBody>
              <a:bodyPr/>
              <a:lstStyle/>
              <a:p>
                <a:r>
                  <a:rPr lang="ja-JP" altLang="en-US">
                    <a:noFill/>
                  </a:rPr>
                  <a:t> </a:t>
                </a:r>
              </a:p>
            </p:txBody>
          </p:sp>
        </mc:Fallback>
      </mc:AlternateContent>
      <p:sp>
        <p:nvSpPr>
          <p:cNvPr id="28" name="正方形/長方形 27">
            <a:extLst>
              <a:ext uri="{FF2B5EF4-FFF2-40B4-BE49-F238E27FC236}">
                <a16:creationId xmlns:a16="http://schemas.microsoft.com/office/drawing/2014/main" id="{750E0369-0578-4E11-8F47-DF4A8E399297}"/>
              </a:ext>
            </a:extLst>
          </p:cNvPr>
          <p:cNvSpPr/>
          <p:nvPr/>
        </p:nvSpPr>
        <p:spPr>
          <a:xfrm>
            <a:off x="6634719" y="1872237"/>
            <a:ext cx="4886136" cy="14078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29" name="正方形/長方形 28">
                <a:extLst>
                  <a:ext uri="{FF2B5EF4-FFF2-40B4-BE49-F238E27FC236}">
                    <a16:creationId xmlns:a16="http://schemas.microsoft.com/office/drawing/2014/main" id="{68211997-B661-49DB-AD5F-7725DD7339A9}"/>
                  </a:ext>
                </a:extLst>
              </p:cNvPr>
              <p:cNvSpPr/>
              <p:nvPr/>
            </p:nvSpPr>
            <p:spPr>
              <a:xfrm>
                <a:off x="9702588" y="3592003"/>
                <a:ext cx="1359239"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b="1" i="1">
                          <a:solidFill>
                            <a:srgbClr val="FF0000"/>
                          </a:solidFill>
                          <a:latin typeface="Cambria Math" panose="02040503050406030204" pitchFamily="18" charset="0"/>
                        </a:rPr>
                        <m:t>=</m:t>
                      </m:r>
                      <m:r>
                        <a:rPr lang="en-US" altLang="ja-JP" sz="2400" b="1" i="1" smtClean="0">
                          <a:solidFill>
                            <a:srgbClr val="FF0000"/>
                          </a:solidFill>
                          <a:latin typeface="Cambria Math" panose="02040503050406030204" pitchFamily="18" charset="0"/>
                        </a:rPr>
                        <m:t>[</m:t>
                      </m:r>
                      <m:r>
                        <a:rPr lang="en-US" altLang="ja-JP" sz="2400" b="1" i="1" smtClean="0">
                          <a:solidFill>
                            <a:srgbClr val="FF0000"/>
                          </a:solidFill>
                          <a:latin typeface="Cambria Math" panose="02040503050406030204" pitchFamily="18" charset="0"/>
                        </a:rPr>
                        <m:t>𝑨</m:t>
                      </m:r>
                      <m:r>
                        <a:rPr lang="en-US" altLang="ja-JP" sz="2400" b="1" i="1" smtClean="0">
                          <a:solidFill>
                            <a:srgbClr val="FF0000"/>
                          </a:solidFill>
                          <a:latin typeface="Cambria Math" panose="02040503050406030204" pitchFamily="18" charset="0"/>
                        </a:rPr>
                        <m:t>/</m:t>
                      </m:r>
                      <m:r>
                        <a:rPr lang="en-US" altLang="ja-JP" sz="2400" b="1" i="1" smtClean="0">
                          <a:solidFill>
                            <a:srgbClr val="FF0000"/>
                          </a:solidFill>
                          <a:latin typeface="Cambria Math" panose="02040503050406030204" pitchFamily="18" charset="0"/>
                        </a:rPr>
                        <m:t>𝒎</m:t>
                      </m:r>
                      <m:r>
                        <a:rPr lang="en-US" altLang="ja-JP" sz="2400" b="1" i="1" smtClean="0">
                          <a:solidFill>
                            <a:srgbClr val="FF0000"/>
                          </a:solidFill>
                          <a:latin typeface="Cambria Math" panose="02040503050406030204" pitchFamily="18" charset="0"/>
                        </a:rPr>
                        <m:t>]</m:t>
                      </m:r>
                    </m:oMath>
                  </m:oMathPara>
                </a14:m>
                <a:endParaRPr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29" name="正方形/長方形 28">
                <a:extLst>
                  <a:ext uri="{FF2B5EF4-FFF2-40B4-BE49-F238E27FC236}">
                    <a16:creationId xmlns:a16="http://schemas.microsoft.com/office/drawing/2014/main" id="{68211997-B661-49DB-AD5F-7725DD7339A9}"/>
                  </a:ext>
                </a:extLst>
              </p:cNvPr>
              <p:cNvSpPr>
                <a:spLocks noRot="1" noChangeAspect="1" noMove="1" noResize="1" noEditPoints="1" noAdjustHandles="1" noChangeArrowheads="1" noChangeShapeType="1" noTextEdit="1"/>
              </p:cNvSpPr>
              <p:nvPr/>
            </p:nvSpPr>
            <p:spPr>
              <a:xfrm>
                <a:off x="9702588" y="3592003"/>
                <a:ext cx="1359239" cy="461665"/>
              </a:xfrm>
              <a:prstGeom prst="rect">
                <a:avLst/>
              </a:prstGeom>
              <a:blipFill>
                <a:blip r:embed="rId13"/>
                <a:stretch>
                  <a:fillRect r="-3139" b="-19737"/>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0" name="正方形/長方形 29">
                <a:extLst>
                  <a:ext uri="{FF2B5EF4-FFF2-40B4-BE49-F238E27FC236}">
                    <a16:creationId xmlns:a16="http://schemas.microsoft.com/office/drawing/2014/main" id="{C37930D5-B3D2-4C2A-9801-934E032EF4DB}"/>
                  </a:ext>
                </a:extLst>
              </p:cNvPr>
              <p:cNvSpPr/>
              <p:nvPr/>
            </p:nvSpPr>
            <p:spPr>
              <a:xfrm>
                <a:off x="9005701" y="3363783"/>
                <a:ext cx="787395" cy="8628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ja-JP" sz="2400" b="1" i="1" smtClean="0">
                              <a:solidFill>
                                <a:srgbClr val="FF0000"/>
                              </a:solidFill>
                              <a:latin typeface="Cambria Math" panose="02040503050406030204" pitchFamily="18" charset="0"/>
                            </a:rPr>
                          </m:ctrlPr>
                        </m:fPr>
                        <m:num>
                          <m:r>
                            <a:rPr lang="en-US" altLang="ja-JP" sz="2400" b="1" i="1" smtClean="0">
                              <a:solidFill>
                                <a:srgbClr val="FF0000"/>
                              </a:solidFill>
                              <a:latin typeface="Cambria Math" panose="02040503050406030204" pitchFamily="18" charset="0"/>
                            </a:rPr>
                            <m:t>[</m:t>
                          </m:r>
                          <m:r>
                            <a:rPr lang="en-US" altLang="ja-JP" sz="2400" b="1" i="1" smtClean="0">
                              <a:solidFill>
                                <a:srgbClr val="FF0000"/>
                              </a:solidFill>
                              <a:latin typeface="Cambria Math" panose="02040503050406030204" pitchFamily="18" charset="0"/>
                            </a:rPr>
                            <m:t>𝑨</m:t>
                          </m:r>
                          <m:r>
                            <a:rPr lang="en-US" altLang="ja-JP" sz="2400" b="1" i="1" smtClean="0">
                              <a:solidFill>
                                <a:srgbClr val="FF0000"/>
                              </a:solidFill>
                              <a:latin typeface="Cambria Math" panose="02040503050406030204" pitchFamily="18" charset="0"/>
                            </a:rPr>
                            <m:t>]</m:t>
                          </m:r>
                        </m:num>
                        <m:den>
                          <m:r>
                            <a:rPr lang="en-US" altLang="ja-JP" sz="2400" b="1" i="1" smtClean="0">
                              <a:solidFill>
                                <a:srgbClr val="FF0000"/>
                              </a:solidFill>
                              <a:latin typeface="Cambria Math" panose="02040503050406030204" pitchFamily="18" charset="0"/>
                            </a:rPr>
                            <m:t>[</m:t>
                          </m:r>
                          <m:r>
                            <a:rPr lang="en-US" altLang="ja-JP" sz="2400" b="1" i="1" smtClean="0">
                              <a:solidFill>
                                <a:srgbClr val="FF0000"/>
                              </a:solidFill>
                              <a:latin typeface="Cambria Math" panose="02040503050406030204" pitchFamily="18" charset="0"/>
                            </a:rPr>
                            <m:t>𝒎</m:t>
                          </m:r>
                          <m:r>
                            <a:rPr lang="en-US" altLang="ja-JP" sz="2400" b="1" i="1" smtClean="0">
                              <a:solidFill>
                                <a:srgbClr val="FF0000"/>
                              </a:solidFill>
                              <a:latin typeface="Cambria Math" panose="02040503050406030204" pitchFamily="18" charset="0"/>
                            </a:rPr>
                            <m:t>]</m:t>
                          </m:r>
                        </m:den>
                      </m:f>
                    </m:oMath>
                  </m:oMathPara>
                </a14:m>
                <a:endParaRPr lang="ja-JP" altLang="en-US" sz="2400" dirty="0">
                  <a:latin typeface="HG丸ｺﾞｼｯｸM-PRO" panose="020F0600000000000000" pitchFamily="50" charset="-128"/>
                  <a:ea typeface="HG丸ｺﾞｼｯｸM-PRO" panose="020F0600000000000000" pitchFamily="50" charset="-128"/>
                </a:endParaRPr>
              </a:p>
            </p:txBody>
          </p:sp>
        </mc:Choice>
        <mc:Fallback>
          <p:sp>
            <p:nvSpPr>
              <p:cNvPr id="30" name="正方形/長方形 29">
                <a:extLst>
                  <a:ext uri="{FF2B5EF4-FFF2-40B4-BE49-F238E27FC236}">
                    <a16:creationId xmlns:a16="http://schemas.microsoft.com/office/drawing/2014/main" id="{C37930D5-B3D2-4C2A-9801-934E032EF4DB}"/>
                  </a:ext>
                </a:extLst>
              </p:cNvPr>
              <p:cNvSpPr>
                <a:spLocks noRot="1" noChangeAspect="1" noMove="1" noResize="1" noEditPoints="1" noAdjustHandles="1" noChangeArrowheads="1" noChangeShapeType="1" noTextEdit="1"/>
              </p:cNvSpPr>
              <p:nvPr/>
            </p:nvSpPr>
            <p:spPr>
              <a:xfrm>
                <a:off x="9005701" y="3363783"/>
                <a:ext cx="787395" cy="862865"/>
              </a:xfrm>
              <a:prstGeom prst="rect">
                <a:avLst/>
              </a:prstGeom>
              <a:blipFill>
                <a:blip r:embed="rId14"/>
                <a:stretch>
                  <a:fillRect/>
                </a:stretch>
              </a:blipFill>
            </p:spPr>
            <p:txBody>
              <a:bodyPr/>
              <a:lstStyle/>
              <a:p>
                <a:r>
                  <a:rPr lang="ja-JP" altLang="en-US">
                    <a:noFill/>
                  </a:rPr>
                  <a:t> </a:t>
                </a:r>
              </a:p>
            </p:txBody>
          </p:sp>
        </mc:Fallback>
      </mc:AlternateContent>
      <p:sp>
        <p:nvSpPr>
          <p:cNvPr id="31" name="円弧 30">
            <a:extLst>
              <a:ext uri="{FF2B5EF4-FFF2-40B4-BE49-F238E27FC236}">
                <a16:creationId xmlns:a16="http://schemas.microsoft.com/office/drawing/2014/main" id="{CB7315DF-FA7B-4709-8DF2-272FE7EFBFD3}"/>
              </a:ext>
            </a:extLst>
          </p:cNvPr>
          <p:cNvSpPr/>
          <p:nvPr/>
        </p:nvSpPr>
        <p:spPr>
          <a:xfrm>
            <a:off x="1718727" y="3507066"/>
            <a:ext cx="2267489" cy="906287"/>
          </a:xfrm>
          <a:prstGeom prst="arc">
            <a:avLst>
              <a:gd name="adj1" fmla="val 17086536"/>
              <a:gd name="adj2" fmla="val 15941390"/>
            </a:avLst>
          </a:prstGeom>
          <a:noFill/>
          <a:ln w="19050">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32" name="円弧 31">
            <a:extLst>
              <a:ext uri="{FF2B5EF4-FFF2-40B4-BE49-F238E27FC236}">
                <a16:creationId xmlns:a16="http://schemas.microsoft.com/office/drawing/2014/main" id="{FFD2BEAB-3AF0-4613-A9F1-89672A728219}"/>
              </a:ext>
            </a:extLst>
          </p:cNvPr>
          <p:cNvSpPr/>
          <p:nvPr/>
        </p:nvSpPr>
        <p:spPr>
          <a:xfrm>
            <a:off x="2267386" y="3733638"/>
            <a:ext cx="1170170" cy="453144"/>
          </a:xfrm>
          <a:prstGeom prst="arc">
            <a:avLst>
              <a:gd name="adj1" fmla="val 18239135"/>
              <a:gd name="adj2" fmla="val 15759342"/>
            </a:avLst>
          </a:prstGeom>
          <a:noFill/>
          <a:ln w="19050">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33" name="円弧 32">
            <a:extLst>
              <a:ext uri="{FF2B5EF4-FFF2-40B4-BE49-F238E27FC236}">
                <a16:creationId xmlns:a16="http://schemas.microsoft.com/office/drawing/2014/main" id="{FC231D21-6748-4EB3-BDC8-7BF3D6560F3A}"/>
              </a:ext>
            </a:extLst>
          </p:cNvPr>
          <p:cNvSpPr/>
          <p:nvPr/>
        </p:nvSpPr>
        <p:spPr>
          <a:xfrm>
            <a:off x="908884" y="3092535"/>
            <a:ext cx="3922255" cy="1787045"/>
          </a:xfrm>
          <a:prstGeom prst="arc">
            <a:avLst>
              <a:gd name="adj1" fmla="val 16620661"/>
              <a:gd name="adj2" fmla="val 15801400"/>
            </a:avLst>
          </a:prstGeom>
          <a:noFill/>
          <a:ln w="19050">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11" name="直線矢印コネクタ 10">
            <a:extLst>
              <a:ext uri="{FF2B5EF4-FFF2-40B4-BE49-F238E27FC236}">
                <a16:creationId xmlns:a16="http://schemas.microsoft.com/office/drawing/2014/main" id="{CB0028E1-545A-47E5-A16B-4CD0588AE26E}"/>
              </a:ext>
            </a:extLst>
          </p:cNvPr>
          <p:cNvCxnSpPr/>
          <p:nvPr/>
        </p:nvCxnSpPr>
        <p:spPr>
          <a:xfrm>
            <a:off x="1137320" y="4431693"/>
            <a:ext cx="1101778" cy="82445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E8DD8CE9-7DAD-45A5-BB2B-D397B5EA7FA8}"/>
              </a:ext>
            </a:extLst>
          </p:cNvPr>
          <p:cNvCxnSpPr/>
          <p:nvPr/>
        </p:nvCxnSpPr>
        <p:spPr>
          <a:xfrm>
            <a:off x="2050212" y="4843922"/>
            <a:ext cx="1584645" cy="29217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D3267CC2-D6BF-47A7-9AB5-B6243917E0CA}"/>
              </a:ext>
            </a:extLst>
          </p:cNvPr>
          <p:cNvCxnSpPr/>
          <p:nvPr/>
        </p:nvCxnSpPr>
        <p:spPr>
          <a:xfrm flipV="1">
            <a:off x="3340136" y="4431693"/>
            <a:ext cx="1652541" cy="43883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DC8C770A-080A-427D-8C94-5EE18650ED44}"/>
              </a:ext>
            </a:extLst>
          </p:cNvPr>
          <p:cNvCxnSpPr/>
          <p:nvPr/>
        </p:nvCxnSpPr>
        <p:spPr>
          <a:xfrm flipH="1" flipV="1">
            <a:off x="2696298" y="2723656"/>
            <a:ext cx="1413460" cy="57739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BF30E3E2-93B6-459F-8F35-7B7A5CDE4A77}"/>
              </a:ext>
            </a:extLst>
          </p:cNvPr>
          <p:cNvCxnSpPr/>
          <p:nvPr/>
        </p:nvCxnSpPr>
        <p:spPr>
          <a:xfrm flipH="1">
            <a:off x="1524362" y="3070809"/>
            <a:ext cx="1431155" cy="4542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95273129-C0A9-4891-9478-34CFDB6CE480}"/>
              </a:ext>
            </a:extLst>
          </p:cNvPr>
          <p:cNvCxnSpPr/>
          <p:nvPr/>
        </p:nvCxnSpPr>
        <p:spPr>
          <a:xfrm flipH="1">
            <a:off x="402803" y="3320382"/>
            <a:ext cx="1139396" cy="73771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1325781C-480F-4C70-BBF9-0557217510E1}"/>
              </a:ext>
            </a:extLst>
          </p:cNvPr>
          <p:cNvCxnSpPr/>
          <p:nvPr/>
        </p:nvCxnSpPr>
        <p:spPr>
          <a:xfrm flipH="1" flipV="1">
            <a:off x="4316987" y="2960377"/>
            <a:ext cx="514152" cy="96565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856B4AEC-1002-48F2-95BF-12902D7C6F81}"/>
              </a:ext>
            </a:extLst>
          </p:cNvPr>
          <p:cNvCxnSpPr/>
          <p:nvPr/>
        </p:nvCxnSpPr>
        <p:spPr>
          <a:xfrm flipH="1" flipV="1">
            <a:off x="2902434" y="2071745"/>
            <a:ext cx="5031" cy="2010850"/>
          </a:xfrm>
          <a:prstGeom prst="straightConnector1">
            <a:avLst/>
          </a:prstGeom>
          <a:ln w="107950">
            <a:solidFill>
              <a:srgbClr val="00B0F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7" name="正方形/長方形 26">
                <a:extLst>
                  <a:ext uri="{FF2B5EF4-FFF2-40B4-BE49-F238E27FC236}">
                    <a16:creationId xmlns:a16="http://schemas.microsoft.com/office/drawing/2014/main" id="{35E62632-72BC-4C94-A713-F86CBF7EC93C}"/>
                  </a:ext>
                </a:extLst>
              </p:cNvPr>
              <p:cNvSpPr/>
              <p:nvPr/>
            </p:nvSpPr>
            <p:spPr>
              <a:xfrm>
                <a:off x="2860155" y="1377595"/>
                <a:ext cx="577401" cy="7078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000" b="1" i="1" smtClean="0">
                          <a:solidFill>
                            <a:srgbClr val="0070C0"/>
                          </a:solidFill>
                          <a:latin typeface="Cambria Math" panose="02040503050406030204" pitchFamily="18" charset="0"/>
                        </a:rPr>
                        <m:t>𝑰</m:t>
                      </m:r>
                    </m:oMath>
                  </m:oMathPara>
                </a14:m>
                <a:endParaRPr lang="ja-JP" altLang="en-US" sz="40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27" name="正方形/長方形 26">
                <a:extLst>
                  <a:ext uri="{FF2B5EF4-FFF2-40B4-BE49-F238E27FC236}">
                    <a16:creationId xmlns:a16="http://schemas.microsoft.com/office/drawing/2014/main" id="{35E62632-72BC-4C94-A713-F86CBF7EC93C}"/>
                  </a:ext>
                </a:extLst>
              </p:cNvPr>
              <p:cNvSpPr>
                <a:spLocks noRot="1" noChangeAspect="1" noMove="1" noResize="1" noEditPoints="1" noAdjustHandles="1" noChangeArrowheads="1" noChangeShapeType="1" noTextEdit="1"/>
              </p:cNvSpPr>
              <p:nvPr/>
            </p:nvSpPr>
            <p:spPr>
              <a:xfrm>
                <a:off x="2860155" y="1377595"/>
                <a:ext cx="577401" cy="707886"/>
              </a:xfrm>
              <a:prstGeom prst="rect">
                <a:avLst/>
              </a:prstGeom>
              <a:blipFill>
                <a:blip r:embed="rId1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5" name="正方形/長方形 34">
                <a:extLst>
                  <a:ext uri="{FF2B5EF4-FFF2-40B4-BE49-F238E27FC236}">
                    <a16:creationId xmlns:a16="http://schemas.microsoft.com/office/drawing/2014/main" id="{6F879A68-5025-4CBF-885E-4BAC2607AFC4}"/>
                  </a:ext>
                </a:extLst>
              </p:cNvPr>
              <p:cNvSpPr/>
              <p:nvPr/>
            </p:nvSpPr>
            <p:spPr>
              <a:xfrm>
                <a:off x="7390540" y="3582421"/>
                <a:ext cx="169424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US" altLang="ja-JP" sz="2400" b="1" i="1" smtClean="0">
                              <a:solidFill>
                                <a:srgbClr val="FF0000"/>
                              </a:solidFill>
                              <a:latin typeface="Cambria Math" panose="02040503050406030204" pitchFamily="18" charset="0"/>
                            </a:rPr>
                          </m:ctrlPr>
                        </m:dPr>
                        <m:e>
                          <m:r>
                            <a:rPr lang="en-US" altLang="ja-JP" sz="2400" b="1" i="1" smtClean="0">
                              <a:solidFill>
                                <a:srgbClr val="FF0000"/>
                              </a:solidFill>
                              <a:latin typeface="Cambria Math" panose="02040503050406030204" pitchFamily="18" charset="0"/>
                            </a:rPr>
                            <m:t>𝑵</m:t>
                          </m:r>
                          <m:r>
                            <a:rPr lang="en-US" altLang="ja-JP" sz="2400" b="1" i="1" smtClean="0">
                              <a:solidFill>
                                <a:srgbClr val="FF0000"/>
                              </a:solidFill>
                              <a:latin typeface="Cambria Math" panose="02040503050406030204" pitchFamily="18" charset="0"/>
                            </a:rPr>
                            <m:t>/</m:t>
                          </m:r>
                          <m:r>
                            <a:rPr lang="en-US" altLang="ja-JP" sz="2400" b="1" i="1" smtClean="0">
                              <a:solidFill>
                                <a:srgbClr val="FF0000"/>
                              </a:solidFill>
                              <a:latin typeface="Cambria Math" panose="02040503050406030204" pitchFamily="18" charset="0"/>
                            </a:rPr>
                            <m:t>𝑾𝒃</m:t>
                          </m:r>
                        </m:e>
                      </m:d>
                      <m:r>
                        <a:rPr lang="en-US" altLang="ja-JP" sz="2400" b="1" i="1" smtClean="0">
                          <a:solidFill>
                            <a:srgbClr val="FF0000"/>
                          </a:solidFill>
                          <a:latin typeface="Cambria Math" panose="02040503050406030204" pitchFamily="18" charset="0"/>
                        </a:rPr>
                        <m:t>=</m:t>
                      </m:r>
                    </m:oMath>
                  </m:oMathPara>
                </a14:m>
                <a:endParaRPr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35" name="正方形/長方形 34">
                <a:extLst>
                  <a:ext uri="{FF2B5EF4-FFF2-40B4-BE49-F238E27FC236}">
                    <a16:creationId xmlns:a16="http://schemas.microsoft.com/office/drawing/2014/main" id="{6F879A68-5025-4CBF-885E-4BAC2607AFC4}"/>
                  </a:ext>
                </a:extLst>
              </p:cNvPr>
              <p:cNvSpPr>
                <a:spLocks noRot="1" noChangeAspect="1" noMove="1" noResize="1" noEditPoints="1" noAdjustHandles="1" noChangeArrowheads="1" noChangeShapeType="1" noTextEdit="1"/>
              </p:cNvSpPr>
              <p:nvPr/>
            </p:nvSpPr>
            <p:spPr>
              <a:xfrm>
                <a:off x="7390540" y="3582421"/>
                <a:ext cx="1694246" cy="461665"/>
              </a:xfrm>
              <a:prstGeom prst="rect">
                <a:avLst/>
              </a:prstGeom>
              <a:blipFill>
                <a:blip r:embed="rId16"/>
                <a:stretch>
                  <a:fillRect b="-21333"/>
                </a:stretch>
              </a:blipFill>
            </p:spPr>
            <p:txBody>
              <a:bodyPr/>
              <a:lstStyle/>
              <a:p>
                <a:r>
                  <a:rPr lang="ja-JP" altLang="en-US">
                    <a:noFill/>
                  </a:rPr>
                  <a:t> </a:t>
                </a:r>
              </a:p>
            </p:txBody>
          </p:sp>
        </mc:Fallback>
      </mc:AlternateContent>
      <p:grpSp>
        <p:nvGrpSpPr>
          <p:cNvPr id="45" name="グループ化 44">
            <a:extLst>
              <a:ext uri="{FF2B5EF4-FFF2-40B4-BE49-F238E27FC236}">
                <a16:creationId xmlns:a16="http://schemas.microsoft.com/office/drawing/2014/main" id="{8455C201-8F54-4402-BF48-CAAD3EE6D0C3}"/>
              </a:ext>
            </a:extLst>
          </p:cNvPr>
          <p:cNvGrpSpPr/>
          <p:nvPr/>
        </p:nvGrpSpPr>
        <p:grpSpPr>
          <a:xfrm>
            <a:off x="5644375" y="4152415"/>
            <a:ext cx="2048274" cy="1598747"/>
            <a:chOff x="7293308" y="2832287"/>
            <a:chExt cx="4231411" cy="3302761"/>
          </a:xfrm>
        </p:grpSpPr>
        <p:pic>
          <p:nvPicPr>
            <p:cNvPr id="42" name="図 41">
              <a:extLst>
                <a:ext uri="{FF2B5EF4-FFF2-40B4-BE49-F238E27FC236}">
                  <a16:creationId xmlns:a16="http://schemas.microsoft.com/office/drawing/2014/main" id="{6F52E404-9DA3-4C83-9C7C-6DAC7BD0D27B}"/>
                </a:ext>
              </a:extLst>
            </p:cNvPr>
            <p:cNvPicPr/>
            <p:nvPr/>
          </p:nvPicPr>
          <p:blipFill>
            <a:blip r:embed="rId17">
              <a:extLst>
                <a:ext uri="{28A0092B-C50C-407E-A947-70E740481C1C}">
                  <a14:useLocalDpi xmlns:a14="http://schemas.microsoft.com/office/drawing/2010/main" val="0"/>
                </a:ext>
              </a:extLst>
            </a:blip>
            <a:srcRect/>
            <a:stretch>
              <a:fillRect/>
            </a:stretch>
          </p:blipFill>
          <p:spPr bwMode="auto">
            <a:xfrm>
              <a:off x="7293308" y="2832287"/>
              <a:ext cx="2536415" cy="3022274"/>
            </a:xfrm>
            <a:prstGeom prst="rect">
              <a:avLst/>
            </a:prstGeom>
            <a:noFill/>
            <a:ln>
              <a:noFill/>
            </a:ln>
          </p:spPr>
        </p:pic>
        <p:sp>
          <p:nvSpPr>
            <p:cNvPr id="43" name="テキスト ボックス 42">
              <a:extLst>
                <a:ext uri="{FF2B5EF4-FFF2-40B4-BE49-F238E27FC236}">
                  <a16:creationId xmlns:a16="http://schemas.microsoft.com/office/drawing/2014/main" id="{5C08563A-4EDB-4AAF-B945-936EC872FED5}"/>
                </a:ext>
              </a:extLst>
            </p:cNvPr>
            <p:cNvSpPr txBox="1"/>
            <p:nvPr/>
          </p:nvSpPr>
          <p:spPr>
            <a:xfrm>
              <a:off x="8664102" y="3041290"/>
              <a:ext cx="2692007" cy="508654"/>
            </a:xfrm>
            <a:prstGeom prst="rect">
              <a:avLst/>
            </a:prstGeom>
            <a:noFill/>
          </p:spPr>
          <p:txBody>
            <a:bodyPr wrap="square" rtlCol="0">
              <a:spAutoFit/>
            </a:bodyPr>
            <a:lstStyle/>
            <a:p>
              <a:r>
                <a:rPr lang="ja-JP" altLang="en-US" sz="1000" dirty="0">
                  <a:solidFill>
                    <a:srgbClr val="FF0000"/>
                  </a:solidFill>
                  <a:latin typeface="HG丸ｺﾞｼｯｸM-PRO" panose="020F0600000000000000" pitchFamily="50" charset="-128"/>
                  <a:ea typeface="HG丸ｺﾞｼｯｸM-PRO" panose="020F0600000000000000" pitchFamily="50" charset="-128"/>
                </a:rPr>
                <a:t>電流の向き</a:t>
              </a:r>
            </a:p>
          </p:txBody>
        </p:sp>
        <p:sp>
          <p:nvSpPr>
            <p:cNvPr id="44" name="テキスト ボックス 43">
              <a:extLst>
                <a:ext uri="{FF2B5EF4-FFF2-40B4-BE49-F238E27FC236}">
                  <a16:creationId xmlns:a16="http://schemas.microsoft.com/office/drawing/2014/main" id="{FDBA7469-1137-493C-B1E4-67047A9F26AD}"/>
                </a:ext>
              </a:extLst>
            </p:cNvPr>
            <p:cNvSpPr txBox="1"/>
            <p:nvPr/>
          </p:nvSpPr>
          <p:spPr>
            <a:xfrm>
              <a:off x="8508982" y="5626394"/>
              <a:ext cx="3015737" cy="508654"/>
            </a:xfrm>
            <a:prstGeom prst="rect">
              <a:avLst/>
            </a:prstGeom>
            <a:noFill/>
          </p:spPr>
          <p:txBody>
            <a:bodyPr wrap="square" rtlCol="0">
              <a:spAutoFit/>
            </a:bodyPr>
            <a:lstStyle/>
            <a:p>
              <a:r>
                <a:rPr lang="ja-JP" altLang="en-US" sz="1000" dirty="0">
                  <a:solidFill>
                    <a:srgbClr val="FF0000"/>
                  </a:solidFill>
                  <a:latin typeface="HG丸ｺﾞｼｯｸM-PRO" panose="020F0600000000000000" pitchFamily="50" charset="-128"/>
                  <a:ea typeface="HG丸ｺﾞｼｯｸM-PRO" panose="020F0600000000000000" pitchFamily="50" charset="-128"/>
                </a:rPr>
                <a:t>磁界の向き</a:t>
              </a:r>
            </a:p>
          </p:txBody>
        </p:sp>
      </p:grpSp>
      <p:cxnSp>
        <p:nvCxnSpPr>
          <p:cNvPr id="47" name="直線矢印コネクタ 46">
            <a:extLst>
              <a:ext uri="{FF2B5EF4-FFF2-40B4-BE49-F238E27FC236}">
                <a16:creationId xmlns:a16="http://schemas.microsoft.com/office/drawing/2014/main" id="{950AB4C1-5A18-44C9-A160-3C34BDCC36A0}"/>
              </a:ext>
            </a:extLst>
          </p:cNvPr>
          <p:cNvCxnSpPr>
            <a:cxnSpLocks/>
          </p:cNvCxnSpPr>
          <p:nvPr/>
        </p:nvCxnSpPr>
        <p:spPr>
          <a:xfrm flipV="1">
            <a:off x="2956953" y="3433208"/>
            <a:ext cx="1446974" cy="606108"/>
          </a:xfrm>
          <a:prstGeom prst="straightConnector1">
            <a:avLst/>
          </a:prstGeom>
          <a:ln w="349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9" name="正方形/長方形 48">
                <a:extLst>
                  <a:ext uri="{FF2B5EF4-FFF2-40B4-BE49-F238E27FC236}">
                    <a16:creationId xmlns:a16="http://schemas.microsoft.com/office/drawing/2014/main" id="{A186DD73-EB68-449D-B211-C0A05191C2B1}"/>
                  </a:ext>
                </a:extLst>
              </p:cNvPr>
              <p:cNvSpPr/>
              <p:nvPr/>
            </p:nvSpPr>
            <p:spPr>
              <a:xfrm>
                <a:off x="3499088" y="3624026"/>
                <a:ext cx="45236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400" b="1" i="1" smtClean="0">
                          <a:latin typeface="Cambria Math" panose="02040503050406030204" pitchFamily="18" charset="0"/>
                        </a:rPr>
                        <m:t>𝒓</m:t>
                      </m:r>
                    </m:oMath>
                  </m:oMathPara>
                </a14:m>
                <a:endParaRPr lang="ja-JP" altLang="en-US" sz="2400" dirty="0">
                  <a:latin typeface="HG丸ｺﾞｼｯｸM-PRO" panose="020F0600000000000000" pitchFamily="50" charset="-128"/>
                  <a:ea typeface="HG丸ｺﾞｼｯｸM-PRO" panose="020F0600000000000000" pitchFamily="50" charset="-128"/>
                </a:endParaRPr>
              </a:p>
            </p:txBody>
          </p:sp>
        </mc:Choice>
        <mc:Fallback>
          <p:sp>
            <p:nvSpPr>
              <p:cNvPr id="49" name="正方形/長方形 48">
                <a:extLst>
                  <a:ext uri="{FF2B5EF4-FFF2-40B4-BE49-F238E27FC236}">
                    <a16:creationId xmlns:a16="http://schemas.microsoft.com/office/drawing/2014/main" id="{A186DD73-EB68-449D-B211-C0A05191C2B1}"/>
                  </a:ext>
                </a:extLst>
              </p:cNvPr>
              <p:cNvSpPr>
                <a:spLocks noRot="1" noChangeAspect="1" noMove="1" noResize="1" noEditPoints="1" noAdjustHandles="1" noChangeArrowheads="1" noChangeShapeType="1" noTextEdit="1"/>
              </p:cNvSpPr>
              <p:nvPr/>
            </p:nvSpPr>
            <p:spPr>
              <a:xfrm>
                <a:off x="3499088" y="3624026"/>
                <a:ext cx="452367" cy="461665"/>
              </a:xfrm>
              <a:prstGeom prst="rect">
                <a:avLst/>
              </a:prstGeom>
              <a:blipFill>
                <a:blip r:embed="rId18"/>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2" name="正方形/長方形 51">
                <a:extLst>
                  <a:ext uri="{FF2B5EF4-FFF2-40B4-BE49-F238E27FC236}">
                    <a16:creationId xmlns:a16="http://schemas.microsoft.com/office/drawing/2014/main" id="{5DBFAA29-36BD-44A2-9BB9-4B747734A90A}"/>
                  </a:ext>
                </a:extLst>
              </p:cNvPr>
              <p:cNvSpPr/>
              <p:nvPr/>
            </p:nvSpPr>
            <p:spPr>
              <a:xfrm>
                <a:off x="9304445" y="2532424"/>
                <a:ext cx="1984839" cy="646331"/>
              </a:xfrm>
              <a:prstGeom prst="rect">
                <a:avLst/>
              </a:prstGeom>
            </p:spPr>
            <p:txBody>
              <a:bodyPr wrap="none">
                <a:spAutoFit/>
              </a:bodyPr>
              <a:lstStyle/>
              <a:p>
                <a14:m>
                  <m:oMath xmlns:m="http://schemas.openxmlformats.org/officeDocument/2006/math">
                    <m:r>
                      <a:rPr lang="en-US" altLang="ja-JP" b="1" i="1" smtClean="0">
                        <a:solidFill>
                          <a:srgbClr val="FF0000"/>
                        </a:solidFill>
                        <a:latin typeface="Cambria Math" panose="02040503050406030204" pitchFamily="18" charset="0"/>
                      </a:rPr>
                      <m:t>𝑰</m:t>
                    </m:r>
                    <m:r>
                      <a:rPr lang="en-US" altLang="ja-JP" b="1" i="1" smtClean="0">
                        <a:solidFill>
                          <a:srgbClr val="FF0000"/>
                        </a:solidFill>
                        <a:latin typeface="Cambria Math" panose="02040503050406030204" pitchFamily="18" charset="0"/>
                      </a:rPr>
                      <m:t>:</m:t>
                    </m:r>
                  </m:oMath>
                </a14:m>
                <a:r>
                  <a:rPr lang="ja-JP" altLang="en-US" dirty="0"/>
                  <a:t>電流の強さ</a:t>
                </a:r>
                <a:endParaRPr lang="en-US" altLang="ja-JP" dirty="0"/>
              </a:p>
              <a:p>
                <a14:m>
                  <m:oMath xmlns:m="http://schemas.openxmlformats.org/officeDocument/2006/math">
                    <m:r>
                      <a:rPr lang="en-US" altLang="ja-JP" b="1" i="1" smtClean="0">
                        <a:solidFill>
                          <a:srgbClr val="FF0000"/>
                        </a:solidFill>
                        <a:latin typeface="Cambria Math" panose="02040503050406030204" pitchFamily="18" charset="0"/>
                      </a:rPr>
                      <m:t>𝒓</m:t>
                    </m:r>
                    <m:r>
                      <a:rPr lang="en-US" altLang="ja-JP" b="1" i="1">
                        <a:solidFill>
                          <a:srgbClr val="FF0000"/>
                        </a:solidFill>
                        <a:latin typeface="Cambria Math" panose="02040503050406030204" pitchFamily="18" charset="0"/>
                      </a:rPr>
                      <m:t>:</m:t>
                    </m:r>
                  </m:oMath>
                </a14:m>
                <a:r>
                  <a:rPr lang="ja-JP" altLang="en-US" dirty="0"/>
                  <a:t>電流からの距離</a:t>
                </a:r>
              </a:p>
            </p:txBody>
          </p:sp>
        </mc:Choice>
        <mc:Fallback>
          <p:sp>
            <p:nvSpPr>
              <p:cNvPr id="52" name="正方形/長方形 51">
                <a:extLst>
                  <a:ext uri="{FF2B5EF4-FFF2-40B4-BE49-F238E27FC236}">
                    <a16:creationId xmlns:a16="http://schemas.microsoft.com/office/drawing/2014/main" id="{5DBFAA29-36BD-44A2-9BB9-4B747734A90A}"/>
                  </a:ext>
                </a:extLst>
              </p:cNvPr>
              <p:cNvSpPr>
                <a:spLocks noRot="1" noChangeAspect="1" noMove="1" noResize="1" noEditPoints="1" noAdjustHandles="1" noChangeArrowheads="1" noChangeShapeType="1" noTextEdit="1"/>
              </p:cNvSpPr>
              <p:nvPr/>
            </p:nvSpPr>
            <p:spPr>
              <a:xfrm>
                <a:off x="9304445" y="2532424"/>
                <a:ext cx="1984839" cy="646331"/>
              </a:xfrm>
              <a:prstGeom prst="rect">
                <a:avLst/>
              </a:prstGeom>
              <a:blipFill>
                <a:blip r:embed="rId19"/>
                <a:stretch>
                  <a:fillRect t="-3774" r="-2454" b="-15094"/>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3" name="コンテンツ プレースホルダー 2">
                <a:extLst>
                  <a:ext uri="{FF2B5EF4-FFF2-40B4-BE49-F238E27FC236}">
                    <a16:creationId xmlns:a16="http://schemas.microsoft.com/office/drawing/2014/main" id="{750E51E3-6733-4867-86DA-1E542A2E6673}"/>
                  </a:ext>
                </a:extLst>
              </p:cNvPr>
              <p:cNvSpPr txBox="1">
                <a:spLocks/>
              </p:cNvSpPr>
              <p:nvPr/>
            </p:nvSpPr>
            <p:spPr>
              <a:xfrm>
                <a:off x="6429284" y="1531514"/>
                <a:ext cx="5534450" cy="4758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a:latin typeface="HG丸ｺﾞｼｯｸM-PRO" panose="020F0600000000000000" pitchFamily="50" charset="-128"/>
                    <a:ea typeface="HG丸ｺﾞｼｯｸM-PRO" panose="020F0600000000000000" pitchFamily="50" charset="-128"/>
                  </a:rPr>
                  <a:t>〇直線電流が距離</a:t>
                </a:r>
                <a14:m>
                  <m:oMath xmlns:m="http://schemas.openxmlformats.org/officeDocument/2006/math">
                    <m:r>
                      <a:rPr lang="en-US" altLang="ja-JP" sz="1600" b="1" i="1">
                        <a:solidFill>
                          <a:srgbClr val="FF0000"/>
                        </a:solidFill>
                        <a:latin typeface="Cambria Math" panose="02040503050406030204" pitchFamily="18" charset="0"/>
                      </a:rPr>
                      <m:t>𝒓</m:t>
                    </m:r>
                  </m:oMath>
                </a14:m>
                <a:r>
                  <a:rPr lang="ja-JP" altLang="en-US" sz="1600" b="1" dirty="0">
                    <a:latin typeface="HG丸ｺﾞｼｯｸM-PRO" panose="020F0600000000000000" pitchFamily="50" charset="-128"/>
                    <a:ea typeface="HG丸ｺﾞｼｯｸM-PRO" panose="020F0600000000000000" pitchFamily="50" charset="-128"/>
                  </a:rPr>
                  <a:t>離れた点に作る磁界・磁場の強さ</a:t>
                </a:r>
                <a14:m>
                  <m:oMath xmlns:m="http://schemas.openxmlformats.org/officeDocument/2006/math">
                    <m:r>
                      <a:rPr lang="en-US" altLang="ja-JP" sz="1600" b="1" i="1">
                        <a:latin typeface="Cambria Math" panose="02040503050406030204" pitchFamily="18" charset="0"/>
                      </a:rPr>
                      <m:t>𝑯</m:t>
                    </m:r>
                  </m:oMath>
                </a14:m>
                <a:endParaRPr lang="ja-JP" altLang="en-US" sz="1600" b="1" dirty="0">
                  <a:latin typeface="HG丸ｺﾞｼｯｸM-PRO" panose="020F0600000000000000" pitchFamily="50" charset="-128"/>
                  <a:ea typeface="HG丸ｺﾞｼｯｸM-PRO" panose="020F0600000000000000" pitchFamily="50" charset="-128"/>
                </a:endParaRPr>
              </a:p>
            </p:txBody>
          </p:sp>
        </mc:Choice>
        <mc:Fallback>
          <p:sp>
            <p:nvSpPr>
              <p:cNvPr id="53" name="コンテンツ プレースホルダー 2">
                <a:extLst>
                  <a:ext uri="{FF2B5EF4-FFF2-40B4-BE49-F238E27FC236}">
                    <a16:creationId xmlns:a16="http://schemas.microsoft.com/office/drawing/2014/main" id="{750E51E3-6733-4867-86DA-1E542A2E6673}"/>
                  </a:ext>
                </a:extLst>
              </p:cNvPr>
              <p:cNvSpPr txBox="1">
                <a:spLocks noRot="1" noChangeAspect="1" noMove="1" noResize="1" noEditPoints="1" noAdjustHandles="1" noChangeArrowheads="1" noChangeShapeType="1" noTextEdit="1"/>
              </p:cNvSpPr>
              <p:nvPr/>
            </p:nvSpPr>
            <p:spPr>
              <a:xfrm>
                <a:off x="6429284" y="1531514"/>
                <a:ext cx="5534450" cy="475842"/>
              </a:xfrm>
              <a:prstGeom prst="rect">
                <a:avLst/>
              </a:prstGeom>
              <a:blipFill>
                <a:blip r:embed="rId20"/>
                <a:stretch>
                  <a:fillRect l="-661" t="-10256"/>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6" name="正方形/長方形 45">
                <a:extLst>
                  <a:ext uri="{FF2B5EF4-FFF2-40B4-BE49-F238E27FC236}">
                    <a16:creationId xmlns:a16="http://schemas.microsoft.com/office/drawing/2014/main" id="{108D94D4-83F4-4603-9609-39EB7E428007}"/>
                  </a:ext>
                </a:extLst>
              </p:cNvPr>
              <p:cNvSpPr/>
              <p:nvPr/>
            </p:nvSpPr>
            <p:spPr>
              <a:xfrm>
                <a:off x="2064477" y="4943309"/>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46" name="正方形/長方形 45">
                <a:extLst>
                  <a:ext uri="{FF2B5EF4-FFF2-40B4-BE49-F238E27FC236}">
                    <a16:creationId xmlns:a16="http://schemas.microsoft.com/office/drawing/2014/main" id="{108D94D4-83F4-4603-9609-39EB7E428007}"/>
                  </a:ext>
                </a:extLst>
              </p:cNvPr>
              <p:cNvSpPr>
                <a:spLocks noRot="1" noChangeAspect="1" noMove="1" noResize="1" noEditPoints="1" noAdjustHandles="1" noChangeArrowheads="1" noChangeShapeType="1" noTextEdit="1"/>
              </p:cNvSpPr>
              <p:nvPr/>
            </p:nvSpPr>
            <p:spPr>
              <a:xfrm>
                <a:off x="2064477" y="4943309"/>
                <a:ext cx="816249" cy="769441"/>
              </a:xfrm>
              <a:prstGeom prst="rect">
                <a:avLst/>
              </a:prstGeom>
              <a:blipFill>
                <a:blip r:embed="rId21"/>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46458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wipe(up)">
                                      <p:cBhvr>
                                        <p:cTn id="10" dur="5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wipe(down)">
                                      <p:cBhvr>
                                        <p:cTn id="20" dur="500"/>
                                        <p:tgtEl>
                                          <p:spTgt spid="3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wipe(down)">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wipe(down)">
                                      <p:cBhvr>
                                        <p:cTn id="30" dur="500"/>
                                        <p:tgtEl>
                                          <p:spTgt spid="2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down)">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down)">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wipe(down)">
                                      <p:cBhvr>
                                        <p:cTn id="51" dur="500"/>
                                        <p:tgtEl>
                                          <p:spTgt spid="17"/>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down)">
                                      <p:cBhvr>
                                        <p:cTn id="54" dur="500"/>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00"/>
                                        <p:tgtEl>
                                          <p:spTgt spid="14"/>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wipe(down)">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down)">
                                      <p:cBhvr>
                                        <p:cTn id="67" dur="500"/>
                                        <p:tgtEl>
                                          <p:spTgt spid="15"/>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down)">
                                      <p:cBhvr>
                                        <p:cTn id="70" dur="500"/>
                                        <p:tgtEl>
                                          <p:spTgt spid="22"/>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wipe(down)">
                                      <p:cBhvr>
                                        <p:cTn id="75" dur="500"/>
                                        <p:tgtEl>
                                          <p:spTgt spid="16"/>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wipe(down)">
                                      <p:cBhvr>
                                        <p:cTn id="78" dur="500"/>
                                        <p:tgtEl>
                                          <p:spTgt spid="23"/>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down)">
                                      <p:cBhvr>
                                        <p:cTn id="83" dur="500"/>
                                        <p:tgtEl>
                                          <p:spTgt spid="10"/>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childTnLst>
                                    <p:set>
                                      <p:cBhvr>
                                        <p:cTn id="87" dur="1" fill="hold">
                                          <p:stCondLst>
                                            <p:cond delay="0"/>
                                          </p:stCondLst>
                                        </p:cTn>
                                        <p:tgtEl>
                                          <p:spTgt spid="50"/>
                                        </p:tgtEl>
                                        <p:attrNameLst>
                                          <p:attrName>style.visibility</p:attrName>
                                        </p:attrNameLst>
                                      </p:cBhvr>
                                      <p:to>
                                        <p:strVal val="visible"/>
                                      </p:to>
                                    </p:set>
                                    <p:animEffect transition="in" filter="wipe(down)">
                                      <p:cBhvr>
                                        <p:cTn id="88" dur="500"/>
                                        <p:tgtEl>
                                          <p:spTgt spid="50"/>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grpId="0" nodeType="clickEffect">
                                  <p:stCondLst>
                                    <p:cond delay="0"/>
                                  </p:stCondLst>
                                  <p:childTnLst>
                                    <p:set>
                                      <p:cBhvr>
                                        <p:cTn id="92" dur="1" fill="hold">
                                          <p:stCondLst>
                                            <p:cond delay="0"/>
                                          </p:stCondLst>
                                        </p:cTn>
                                        <p:tgtEl>
                                          <p:spTgt spid="9"/>
                                        </p:tgtEl>
                                        <p:attrNameLst>
                                          <p:attrName>style.visibility</p:attrName>
                                        </p:attrNameLst>
                                      </p:cBhvr>
                                      <p:to>
                                        <p:strVal val="visible"/>
                                      </p:to>
                                    </p:set>
                                    <p:animEffect transition="in" filter="wipe(down)">
                                      <p:cBhvr>
                                        <p:cTn id="93" dur="500"/>
                                        <p:tgtEl>
                                          <p:spTgt spid="9"/>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25"/>
                                        </p:tgtEl>
                                        <p:attrNameLst>
                                          <p:attrName>style.visibility</p:attrName>
                                        </p:attrNameLst>
                                      </p:cBhvr>
                                      <p:to>
                                        <p:strVal val="visible"/>
                                      </p:to>
                                    </p:set>
                                    <p:animEffect transition="in" filter="wipe(down)">
                                      <p:cBhvr>
                                        <p:cTn id="9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8" grpId="0"/>
      <p:bldP spid="19" grpId="0"/>
      <p:bldP spid="20" grpId="0"/>
      <p:bldP spid="21" grpId="0"/>
      <p:bldP spid="22" grpId="0"/>
      <p:bldP spid="23" grpId="0"/>
      <p:bldP spid="24" grpId="0"/>
      <p:bldP spid="25" grpId="0"/>
      <p:bldP spid="29" grpId="0"/>
      <p:bldP spid="30" grpId="0"/>
      <p:bldP spid="35" grpId="0"/>
      <p:bldP spid="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15</a:t>
            </a:fld>
            <a:endParaRPr kumimoji="1" lang="ja-JP" altLang="en-US"/>
          </a:p>
        </p:txBody>
      </p:sp>
      <p:sp>
        <p:nvSpPr>
          <p:cNvPr id="6" name="正方形/長方形 5">
            <a:extLst>
              <a:ext uri="{FF2B5EF4-FFF2-40B4-BE49-F238E27FC236}">
                <a16:creationId xmlns:a16="http://schemas.microsoft.com/office/drawing/2014/main" id="{5E79860B-7C83-4FC5-9E11-C9D290FDE6F7}"/>
              </a:ext>
            </a:extLst>
          </p:cNvPr>
          <p:cNvSpPr/>
          <p:nvPr/>
        </p:nvSpPr>
        <p:spPr>
          <a:xfrm>
            <a:off x="1594656" y="805584"/>
            <a:ext cx="6288901" cy="523220"/>
          </a:xfrm>
          <a:prstGeom prst="rect">
            <a:avLst/>
          </a:prstGeom>
        </p:spPr>
        <p:txBody>
          <a:bodyPr wrap="none">
            <a:spAutoFit/>
          </a:bodyPr>
          <a:lstStyle/>
          <a:p>
            <a:r>
              <a:rPr lang="ja-JP" altLang="ja-JP" sz="2800" dirty="0">
                <a:latin typeface="HG丸ｺﾞｼｯｸM-PRO" panose="020F0600000000000000" pitchFamily="50" charset="-128"/>
                <a:ea typeface="HG丸ｺﾞｼｯｸM-PRO" panose="020F0600000000000000" pitchFamily="50" charset="-128"/>
              </a:rPr>
              <a:t>○紙面に垂直に流れる電流の表しかた</a:t>
            </a:r>
          </a:p>
        </p:txBody>
      </p:sp>
      <p:pic>
        <p:nvPicPr>
          <p:cNvPr id="7" name="図 6">
            <a:extLst>
              <a:ext uri="{FF2B5EF4-FFF2-40B4-BE49-F238E27FC236}">
                <a16:creationId xmlns:a16="http://schemas.microsoft.com/office/drawing/2014/main" id="{04D60866-A2EF-4CB3-BA57-7AC92FDB524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1326" y="1443904"/>
            <a:ext cx="9029347" cy="4608512"/>
          </a:xfrm>
          <a:prstGeom prst="rect">
            <a:avLst/>
          </a:prstGeom>
          <a:noFill/>
          <a:ln>
            <a:noFill/>
          </a:ln>
        </p:spPr>
      </p:pic>
      <p:sp>
        <p:nvSpPr>
          <p:cNvPr id="8" name="円/楕円 1">
            <a:extLst>
              <a:ext uri="{FF2B5EF4-FFF2-40B4-BE49-F238E27FC236}">
                <a16:creationId xmlns:a16="http://schemas.microsoft.com/office/drawing/2014/main" id="{471E0199-CD69-4C56-8DE7-EF297D57405D}"/>
              </a:ext>
            </a:extLst>
          </p:cNvPr>
          <p:cNvSpPr/>
          <p:nvPr/>
        </p:nvSpPr>
        <p:spPr>
          <a:xfrm>
            <a:off x="9132200" y="3112100"/>
            <a:ext cx="216024" cy="21602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grpSp>
        <p:nvGrpSpPr>
          <p:cNvPr id="12" name="グループ化 11">
            <a:extLst>
              <a:ext uri="{FF2B5EF4-FFF2-40B4-BE49-F238E27FC236}">
                <a16:creationId xmlns:a16="http://schemas.microsoft.com/office/drawing/2014/main" id="{F32C74D5-EC75-4F49-9315-381A280AE1C2}"/>
              </a:ext>
            </a:extLst>
          </p:cNvPr>
          <p:cNvGrpSpPr/>
          <p:nvPr/>
        </p:nvGrpSpPr>
        <p:grpSpPr>
          <a:xfrm>
            <a:off x="9059628" y="4550791"/>
            <a:ext cx="386625" cy="386628"/>
            <a:chOff x="7857119" y="4845451"/>
            <a:chExt cx="151493" cy="151494"/>
          </a:xfrm>
        </p:grpSpPr>
        <p:cxnSp>
          <p:nvCxnSpPr>
            <p:cNvPr id="13" name="直線コネクタ 12">
              <a:extLst>
                <a:ext uri="{FF2B5EF4-FFF2-40B4-BE49-F238E27FC236}">
                  <a16:creationId xmlns:a16="http://schemas.microsoft.com/office/drawing/2014/main" id="{3D7146AF-68D2-42DE-A591-3D7FA2604FC4}"/>
                </a:ext>
              </a:extLst>
            </p:cNvPr>
            <p:cNvCxnSpPr>
              <a:cxnSpLocks/>
            </p:cNvCxnSpPr>
            <p:nvPr/>
          </p:nvCxnSpPr>
          <p:spPr>
            <a:xfrm>
              <a:off x="7857119" y="4845451"/>
              <a:ext cx="151493" cy="151494"/>
            </a:xfrm>
            <a:prstGeom prst="line">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BFAF6EF-853C-411C-BEF6-BC342F9D7749}"/>
                </a:ext>
              </a:extLst>
            </p:cNvPr>
            <p:cNvCxnSpPr>
              <a:cxnSpLocks/>
            </p:cNvCxnSpPr>
            <p:nvPr/>
          </p:nvCxnSpPr>
          <p:spPr>
            <a:xfrm flipH="1">
              <a:off x="7857119" y="4845451"/>
              <a:ext cx="151493" cy="151494"/>
            </a:xfrm>
            <a:prstGeom prst="line">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0176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正方形/長方形 78">
            <a:extLst>
              <a:ext uri="{FF2B5EF4-FFF2-40B4-BE49-F238E27FC236}">
                <a16:creationId xmlns:a16="http://schemas.microsoft.com/office/drawing/2014/main" id="{C695E682-AA4E-4B48-BAC1-B685AED7B31F}"/>
              </a:ext>
            </a:extLst>
          </p:cNvPr>
          <p:cNvSpPr/>
          <p:nvPr/>
        </p:nvSpPr>
        <p:spPr>
          <a:xfrm>
            <a:off x="7050376" y="4123086"/>
            <a:ext cx="2816861" cy="19544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AF621B4F-721D-4FD3-A2BD-260F26DAC383}"/>
              </a:ext>
            </a:extLst>
          </p:cNvPr>
          <p:cNvSpPr/>
          <p:nvPr/>
        </p:nvSpPr>
        <p:spPr>
          <a:xfrm>
            <a:off x="7069666" y="1571512"/>
            <a:ext cx="2816861" cy="19544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16</a:t>
            </a:fld>
            <a:endParaRPr kumimoji="1" lang="ja-JP" altLang="en-US"/>
          </a:p>
        </p:txBody>
      </p:sp>
      <p:sp>
        <p:nvSpPr>
          <p:cNvPr id="15" name="台形 14">
            <a:extLst>
              <a:ext uri="{FF2B5EF4-FFF2-40B4-BE49-F238E27FC236}">
                <a16:creationId xmlns:a16="http://schemas.microsoft.com/office/drawing/2014/main" id="{FDEBFEAE-429D-4BC2-AB41-6765535D5756}"/>
              </a:ext>
            </a:extLst>
          </p:cNvPr>
          <p:cNvSpPr/>
          <p:nvPr/>
        </p:nvSpPr>
        <p:spPr>
          <a:xfrm>
            <a:off x="3109611" y="2088903"/>
            <a:ext cx="2666182" cy="1319041"/>
          </a:xfrm>
          <a:prstGeom prst="trapezoid">
            <a:avLst>
              <a:gd name="adj" fmla="val 3944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19" name="直線コネクタ 18">
            <a:extLst>
              <a:ext uri="{FF2B5EF4-FFF2-40B4-BE49-F238E27FC236}">
                <a16:creationId xmlns:a16="http://schemas.microsoft.com/office/drawing/2014/main" id="{9216E642-0CAD-43C0-A784-F6EF52AE24D7}"/>
              </a:ext>
            </a:extLst>
          </p:cNvPr>
          <p:cNvCxnSpPr/>
          <p:nvPr/>
        </p:nvCxnSpPr>
        <p:spPr>
          <a:xfrm>
            <a:off x="4409620" y="3407945"/>
            <a:ext cx="0" cy="3253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B5AA17E-6784-4FF4-81A3-C8AA6DEC19B9}"/>
              </a:ext>
            </a:extLst>
          </p:cNvPr>
          <p:cNvCxnSpPr/>
          <p:nvPr/>
        </p:nvCxnSpPr>
        <p:spPr>
          <a:xfrm>
            <a:off x="4475784" y="3407945"/>
            <a:ext cx="0" cy="3253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88096649-D63B-429A-8E9A-1F770B709162}"/>
              </a:ext>
            </a:extLst>
          </p:cNvPr>
          <p:cNvSpPr/>
          <p:nvPr/>
        </p:nvSpPr>
        <p:spPr>
          <a:xfrm>
            <a:off x="4409620" y="1571512"/>
            <a:ext cx="66164" cy="1106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nvGrpSpPr>
          <p:cNvPr id="22" name="グループ化 21">
            <a:extLst>
              <a:ext uri="{FF2B5EF4-FFF2-40B4-BE49-F238E27FC236}">
                <a16:creationId xmlns:a16="http://schemas.microsoft.com/office/drawing/2014/main" id="{B04E3DED-459E-4019-A5D2-81035AE1ECE8}"/>
              </a:ext>
            </a:extLst>
          </p:cNvPr>
          <p:cNvGrpSpPr/>
          <p:nvPr/>
        </p:nvGrpSpPr>
        <p:grpSpPr>
          <a:xfrm>
            <a:off x="4409369" y="1571512"/>
            <a:ext cx="66666" cy="1097439"/>
            <a:chOff x="1417053" y="1096211"/>
            <a:chExt cx="93579" cy="1887621"/>
          </a:xfrm>
        </p:grpSpPr>
        <p:cxnSp>
          <p:nvCxnSpPr>
            <p:cNvPr id="17" name="直線コネクタ 16">
              <a:extLst>
                <a:ext uri="{FF2B5EF4-FFF2-40B4-BE49-F238E27FC236}">
                  <a16:creationId xmlns:a16="http://schemas.microsoft.com/office/drawing/2014/main" id="{D65A2F5F-B253-4B27-812F-2A4498BF81B0}"/>
                </a:ext>
              </a:extLst>
            </p:cNvPr>
            <p:cNvCxnSpPr/>
            <p:nvPr/>
          </p:nvCxnSpPr>
          <p:spPr>
            <a:xfrm>
              <a:off x="1417053"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8D34BC49-D715-44E8-B2CE-232E36A5C829}"/>
                </a:ext>
              </a:extLst>
            </p:cNvPr>
            <p:cNvCxnSpPr/>
            <p:nvPr/>
          </p:nvCxnSpPr>
          <p:spPr>
            <a:xfrm>
              <a:off x="1510632"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円弧 11">
            <a:extLst>
              <a:ext uri="{FF2B5EF4-FFF2-40B4-BE49-F238E27FC236}">
                <a16:creationId xmlns:a16="http://schemas.microsoft.com/office/drawing/2014/main" id="{0A05EAFA-7CB6-47A3-B243-D2CC9EC9469E}"/>
              </a:ext>
            </a:extLst>
          </p:cNvPr>
          <p:cNvSpPr/>
          <p:nvPr/>
        </p:nvSpPr>
        <p:spPr>
          <a:xfrm>
            <a:off x="3877534" y="2423080"/>
            <a:ext cx="1113117" cy="556559"/>
          </a:xfrm>
          <a:prstGeom prst="arc">
            <a:avLst>
              <a:gd name="adj1" fmla="val 16657347"/>
              <a:gd name="adj2" fmla="val 15805515"/>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3" name="円弧 12">
            <a:extLst>
              <a:ext uri="{FF2B5EF4-FFF2-40B4-BE49-F238E27FC236}">
                <a16:creationId xmlns:a16="http://schemas.microsoft.com/office/drawing/2014/main" id="{759F0B18-5BF6-4237-AE25-75E77760FA0B}"/>
              </a:ext>
            </a:extLst>
          </p:cNvPr>
          <p:cNvSpPr/>
          <p:nvPr/>
        </p:nvSpPr>
        <p:spPr>
          <a:xfrm>
            <a:off x="4155482" y="2562220"/>
            <a:ext cx="574440" cy="278279"/>
          </a:xfrm>
          <a:prstGeom prst="arc">
            <a:avLst>
              <a:gd name="adj1" fmla="val 17193902"/>
              <a:gd name="adj2" fmla="val 15168472"/>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4" name="円弧 13">
            <a:extLst>
              <a:ext uri="{FF2B5EF4-FFF2-40B4-BE49-F238E27FC236}">
                <a16:creationId xmlns:a16="http://schemas.microsoft.com/office/drawing/2014/main" id="{4C516C89-932C-4D13-82E7-204BB9B3A612}"/>
              </a:ext>
            </a:extLst>
          </p:cNvPr>
          <p:cNvSpPr/>
          <p:nvPr/>
        </p:nvSpPr>
        <p:spPr>
          <a:xfrm>
            <a:off x="3479980" y="2168514"/>
            <a:ext cx="1925447" cy="1097439"/>
          </a:xfrm>
          <a:prstGeom prst="arc">
            <a:avLst>
              <a:gd name="adj1" fmla="val 16425477"/>
              <a:gd name="adj2" fmla="val 15972591"/>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29" name="直線矢印コネクタ 28">
            <a:extLst>
              <a:ext uri="{FF2B5EF4-FFF2-40B4-BE49-F238E27FC236}">
                <a16:creationId xmlns:a16="http://schemas.microsoft.com/office/drawing/2014/main" id="{50E2EFAB-0C14-467C-9827-6897726937FE}"/>
              </a:ext>
            </a:extLst>
          </p:cNvPr>
          <p:cNvCxnSpPr>
            <a:cxnSpLocks/>
          </p:cNvCxnSpPr>
          <p:nvPr/>
        </p:nvCxnSpPr>
        <p:spPr>
          <a:xfrm flipV="1">
            <a:off x="4437621" y="1785079"/>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0" name="正方形/長方形 29">
                <a:extLst>
                  <a:ext uri="{FF2B5EF4-FFF2-40B4-BE49-F238E27FC236}">
                    <a16:creationId xmlns:a16="http://schemas.microsoft.com/office/drawing/2014/main" id="{DCFBBDE4-6A14-4715-A32F-C11AC7201AB4}"/>
                  </a:ext>
                </a:extLst>
              </p:cNvPr>
              <p:cNvSpPr/>
              <p:nvPr/>
            </p:nvSpPr>
            <p:spPr>
              <a:xfrm>
                <a:off x="3389201" y="1548994"/>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30" name="正方形/長方形 29">
                <a:extLst>
                  <a:ext uri="{FF2B5EF4-FFF2-40B4-BE49-F238E27FC236}">
                    <a16:creationId xmlns:a16="http://schemas.microsoft.com/office/drawing/2014/main" id="{DCFBBDE4-6A14-4715-A32F-C11AC7201AB4}"/>
                  </a:ext>
                </a:extLst>
              </p:cNvPr>
              <p:cNvSpPr>
                <a:spLocks noRot="1" noChangeAspect="1" noMove="1" noResize="1" noEditPoints="1" noAdjustHandles="1" noChangeArrowheads="1" noChangeShapeType="1" noTextEdit="1"/>
              </p:cNvSpPr>
              <p:nvPr/>
            </p:nvSpPr>
            <p:spPr>
              <a:xfrm>
                <a:off x="3389201" y="1548994"/>
                <a:ext cx="938077" cy="461665"/>
              </a:xfrm>
              <a:prstGeom prst="rect">
                <a:avLst/>
              </a:prstGeom>
              <a:blipFill>
                <a:blip r:embed="rId2"/>
                <a:stretch>
                  <a:fillRect l="-10390" t="-14474" r="-1299" b="-25000"/>
                </a:stretch>
              </a:blipFill>
            </p:spPr>
            <p:txBody>
              <a:bodyPr/>
              <a:lstStyle/>
              <a:p>
                <a:r>
                  <a:rPr lang="ja-JP" altLang="en-US">
                    <a:noFill/>
                  </a:rPr>
                  <a:t> </a:t>
                </a:r>
              </a:p>
            </p:txBody>
          </p:sp>
        </mc:Fallback>
      </mc:AlternateContent>
      <p:sp>
        <p:nvSpPr>
          <p:cNvPr id="34" name="正方形/長方形 33">
            <a:extLst>
              <a:ext uri="{FF2B5EF4-FFF2-40B4-BE49-F238E27FC236}">
                <a16:creationId xmlns:a16="http://schemas.microsoft.com/office/drawing/2014/main" id="{7B03AE40-0B99-4E0D-806B-291B6D94A585}"/>
              </a:ext>
            </a:extLst>
          </p:cNvPr>
          <p:cNvSpPr/>
          <p:nvPr/>
        </p:nvSpPr>
        <p:spPr>
          <a:xfrm>
            <a:off x="2470739" y="2378834"/>
            <a:ext cx="881973" cy="369332"/>
          </a:xfrm>
          <a:prstGeom prst="rect">
            <a:avLst/>
          </a:prstGeom>
        </p:spPr>
        <p:txBody>
          <a:bodyPr wrap="none">
            <a:spAutoFit/>
          </a:bodyPr>
          <a:lstStyle/>
          <a:p>
            <a:pPr/>
            <a:r>
              <a:rPr lang="ja-JP" altLang="en-US" b="1" dirty="0">
                <a:solidFill>
                  <a:srgbClr val="FF0000"/>
                </a:solidFill>
                <a:latin typeface="HG丸ｺﾞｼｯｸM-PRO" panose="020F0600000000000000" pitchFamily="50" charset="-128"/>
                <a:ea typeface="HG丸ｺﾞｼｯｸM-PRO" panose="020F0600000000000000" pitchFamily="50" charset="-128"/>
              </a:rPr>
              <a:t>磁力線</a:t>
            </a: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38" name="台形 37">
            <a:extLst>
              <a:ext uri="{FF2B5EF4-FFF2-40B4-BE49-F238E27FC236}">
                <a16:creationId xmlns:a16="http://schemas.microsoft.com/office/drawing/2014/main" id="{E952182C-0DDD-4059-B942-783A62BD8C81}"/>
              </a:ext>
            </a:extLst>
          </p:cNvPr>
          <p:cNvSpPr/>
          <p:nvPr/>
        </p:nvSpPr>
        <p:spPr>
          <a:xfrm>
            <a:off x="3109611" y="4511065"/>
            <a:ext cx="2666182" cy="1319041"/>
          </a:xfrm>
          <a:prstGeom prst="trapezoid">
            <a:avLst>
              <a:gd name="adj" fmla="val 3944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nvGrpSpPr>
          <p:cNvPr id="39" name="グループ化 38">
            <a:extLst>
              <a:ext uri="{FF2B5EF4-FFF2-40B4-BE49-F238E27FC236}">
                <a16:creationId xmlns:a16="http://schemas.microsoft.com/office/drawing/2014/main" id="{7AF9A21A-8ACE-46BE-A4D7-B7A94333FCA5}"/>
              </a:ext>
            </a:extLst>
          </p:cNvPr>
          <p:cNvGrpSpPr/>
          <p:nvPr/>
        </p:nvGrpSpPr>
        <p:grpSpPr>
          <a:xfrm>
            <a:off x="4409620" y="5830107"/>
            <a:ext cx="66164" cy="325306"/>
            <a:chOff x="3991811" y="3429000"/>
            <a:chExt cx="93579" cy="1887621"/>
          </a:xfrm>
        </p:grpSpPr>
        <p:cxnSp>
          <p:nvCxnSpPr>
            <p:cNvPr id="51" name="直線コネクタ 50">
              <a:extLst>
                <a:ext uri="{FF2B5EF4-FFF2-40B4-BE49-F238E27FC236}">
                  <a16:creationId xmlns:a16="http://schemas.microsoft.com/office/drawing/2014/main" id="{FEADA9D7-5C80-4BE0-9DA5-711D2C2D4A45}"/>
                </a:ext>
              </a:extLst>
            </p:cNvPr>
            <p:cNvCxnSpPr/>
            <p:nvPr/>
          </p:nvCxnSpPr>
          <p:spPr>
            <a:xfrm>
              <a:off x="3991811" y="3429000"/>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D4467386-067B-4BAA-8778-3DB76B571632}"/>
                </a:ext>
              </a:extLst>
            </p:cNvPr>
            <p:cNvCxnSpPr/>
            <p:nvPr/>
          </p:nvCxnSpPr>
          <p:spPr>
            <a:xfrm>
              <a:off x="4085390" y="3429000"/>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39">
            <a:extLst>
              <a:ext uri="{FF2B5EF4-FFF2-40B4-BE49-F238E27FC236}">
                <a16:creationId xmlns:a16="http://schemas.microsoft.com/office/drawing/2014/main" id="{42411D6A-E11A-4962-B57D-75769C126B6B}"/>
              </a:ext>
            </a:extLst>
          </p:cNvPr>
          <p:cNvGrpSpPr/>
          <p:nvPr/>
        </p:nvGrpSpPr>
        <p:grpSpPr>
          <a:xfrm>
            <a:off x="4409369" y="3993674"/>
            <a:ext cx="66666" cy="1106656"/>
            <a:chOff x="3973364" y="899945"/>
            <a:chExt cx="93579" cy="1553403"/>
          </a:xfrm>
        </p:grpSpPr>
        <p:sp>
          <p:nvSpPr>
            <p:cNvPr id="47" name="正方形/長方形 46">
              <a:extLst>
                <a:ext uri="{FF2B5EF4-FFF2-40B4-BE49-F238E27FC236}">
                  <a16:creationId xmlns:a16="http://schemas.microsoft.com/office/drawing/2014/main" id="{2A8500C7-5020-4B4B-B25C-13688D7815BC}"/>
                </a:ext>
              </a:extLst>
            </p:cNvPr>
            <p:cNvSpPr/>
            <p:nvPr/>
          </p:nvSpPr>
          <p:spPr>
            <a:xfrm>
              <a:off x="3973716" y="899945"/>
              <a:ext cx="92874" cy="1553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nvGrpSpPr>
            <p:cNvPr id="48" name="グループ化 47">
              <a:extLst>
                <a:ext uri="{FF2B5EF4-FFF2-40B4-BE49-F238E27FC236}">
                  <a16:creationId xmlns:a16="http://schemas.microsoft.com/office/drawing/2014/main" id="{96007AC0-3F3D-4234-8513-097940D22B7B}"/>
                </a:ext>
              </a:extLst>
            </p:cNvPr>
            <p:cNvGrpSpPr/>
            <p:nvPr/>
          </p:nvGrpSpPr>
          <p:grpSpPr>
            <a:xfrm>
              <a:off x="3973364" y="899945"/>
              <a:ext cx="93579" cy="1540465"/>
              <a:chOff x="1417053" y="1096211"/>
              <a:chExt cx="93579" cy="1887621"/>
            </a:xfrm>
          </p:grpSpPr>
          <p:cxnSp>
            <p:nvCxnSpPr>
              <p:cNvPr id="49" name="直線コネクタ 48">
                <a:extLst>
                  <a:ext uri="{FF2B5EF4-FFF2-40B4-BE49-F238E27FC236}">
                    <a16:creationId xmlns:a16="http://schemas.microsoft.com/office/drawing/2014/main" id="{D7F67B00-3A7E-4E4A-8D89-3C8FA3A5E865}"/>
                  </a:ext>
                </a:extLst>
              </p:cNvPr>
              <p:cNvCxnSpPr/>
              <p:nvPr/>
            </p:nvCxnSpPr>
            <p:spPr>
              <a:xfrm>
                <a:off x="1417053"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E1E121D9-1338-45EA-ADA4-CE7DFAAA9B47}"/>
                  </a:ext>
                </a:extLst>
              </p:cNvPr>
              <p:cNvCxnSpPr/>
              <p:nvPr/>
            </p:nvCxnSpPr>
            <p:spPr>
              <a:xfrm>
                <a:off x="1510632"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1" name="円弧 40">
            <a:extLst>
              <a:ext uri="{FF2B5EF4-FFF2-40B4-BE49-F238E27FC236}">
                <a16:creationId xmlns:a16="http://schemas.microsoft.com/office/drawing/2014/main" id="{0873FED4-1451-4867-A8B9-B49BBA1AF776}"/>
              </a:ext>
            </a:extLst>
          </p:cNvPr>
          <p:cNvSpPr/>
          <p:nvPr/>
        </p:nvSpPr>
        <p:spPr>
          <a:xfrm>
            <a:off x="3877534" y="4845242"/>
            <a:ext cx="1113117" cy="556559"/>
          </a:xfrm>
          <a:prstGeom prst="arc">
            <a:avLst>
              <a:gd name="adj1" fmla="val 16657347"/>
              <a:gd name="adj2" fmla="val 15805515"/>
            </a:avLst>
          </a:prstGeom>
          <a:noFill/>
          <a:ln w="50800">
            <a:solidFill>
              <a:srgbClr val="FF0000"/>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2" name="円弧 41">
            <a:extLst>
              <a:ext uri="{FF2B5EF4-FFF2-40B4-BE49-F238E27FC236}">
                <a16:creationId xmlns:a16="http://schemas.microsoft.com/office/drawing/2014/main" id="{57247109-EDE2-4AC4-89FA-E85C1FB08EF8}"/>
              </a:ext>
            </a:extLst>
          </p:cNvPr>
          <p:cNvSpPr/>
          <p:nvPr/>
        </p:nvSpPr>
        <p:spPr>
          <a:xfrm>
            <a:off x="4155482" y="4984382"/>
            <a:ext cx="574440" cy="278279"/>
          </a:xfrm>
          <a:prstGeom prst="arc">
            <a:avLst>
              <a:gd name="adj1" fmla="val 17193902"/>
              <a:gd name="adj2" fmla="val 15168472"/>
            </a:avLst>
          </a:prstGeom>
          <a:noFill/>
          <a:ln w="50800">
            <a:solidFill>
              <a:srgbClr val="FF0000"/>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3" name="円弧 42">
            <a:extLst>
              <a:ext uri="{FF2B5EF4-FFF2-40B4-BE49-F238E27FC236}">
                <a16:creationId xmlns:a16="http://schemas.microsoft.com/office/drawing/2014/main" id="{3C1BF4FC-4B27-469D-8177-6BB0FB4E2371}"/>
              </a:ext>
            </a:extLst>
          </p:cNvPr>
          <p:cNvSpPr/>
          <p:nvPr/>
        </p:nvSpPr>
        <p:spPr>
          <a:xfrm>
            <a:off x="3479980" y="4590676"/>
            <a:ext cx="1925447" cy="1097439"/>
          </a:xfrm>
          <a:prstGeom prst="arc">
            <a:avLst>
              <a:gd name="adj1" fmla="val 16425477"/>
              <a:gd name="adj2" fmla="val 15972591"/>
            </a:avLst>
          </a:prstGeom>
          <a:noFill/>
          <a:ln w="50800">
            <a:solidFill>
              <a:srgbClr val="FF0000"/>
            </a:solidFill>
            <a:headEnd type="none"/>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44" name="直線矢印コネクタ 43">
            <a:extLst>
              <a:ext uri="{FF2B5EF4-FFF2-40B4-BE49-F238E27FC236}">
                <a16:creationId xmlns:a16="http://schemas.microsoft.com/office/drawing/2014/main" id="{27BC0D0A-00BC-48AF-9F2F-F0E92E5F4DBB}"/>
              </a:ext>
            </a:extLst>
          </p:cNvPr>
          <p:cNvCxnSpPr>
            <a:cxnSpLocks/>
          </p:cNvCxnSpPr>
          <p:nvPr/>
        </p:nvCxnSpPr>
        <p:spPr>
          <a:xfrm flipH="1">
            <a:off x="4437621" y="4136104"/>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5" name="正方形/長方形 44">
                <a:extLst>
                  <a:ext uri="{FF2B5EF4-FFF2-40B4-BE49-F238E27FC236}">
                    <a16:creationId xmlns:a16="http://schemas.microsoft.com/office/drawing/2014/main" id="{36FDCA7E-9C71-41B9-ABCA-FDE545EA701A}"/>
                  </a:ext>
                </a:extLst>
              </p:cNvPr>
              <p:cNvSpPr/>
              <p:nvPr/>
            </p:nvSpPr>
            <p:spPr>
              <a:xfrm>
                <a:off x="3408495" y="3943620"/>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45" name="正方形/長方形 44">
                <a:extLst>
                  <a:ext uri="{FF2B5EF4-FFF2-40B4-BE49-F238E27FC236}">
                    <a16:creationId xmlns:a16="http://schemas.microsoft.com/office/drawing/2014/main" id="{36FDCA7E-9C71-41B9-ABCA-FDE545EA701A}"/>
                  </a:ext>
                </a:extLst>
              </p:cNvPr>
              <p:cNvSpPr>
                <a:spLocks noRot="1" noChangeAspect="1" noMove="1" noResize="1" noEditPoints="1" noAdjustHandles="1" noChangeArrowheads="1" noChangeShapeType="1" noTextEdit="1"/>
              </p:cNvSpPr>
              <p:nvPr/>
            </p:nvSpPr>
            <p:spPr>
              <a:xfrm>
                <a:off x="3408495" y="3943620"/>
                <a:ext cx="938077" cy="461665"/>
              </a:xfrm>
              <a:prstGeom prst="rect">
                <a:avLst/>
              </a:prstGeom>
              <a:blipFill>
                <a:blip r:embed="rId3"/>
                <a:stretch>
                  <a:fillRect l="-9740" t="-14474" r="-1948" b="-25000"/>
                </a:stretch>
              </a:blipFill>
            </p:spPr>
            <p:txBody>
              <a:bodyPr/>
              <a:lstStyle/>
              <a:p>
                <a:r>
                  <a:rPr lang="ja-JP" altLang="en-US">
                    <a:noFill/>
                  </a:rPr>
                  <a:t> </a:t>
                </a:r>
              </a:p>
            </p:txBody>
          </p:sp>
        </mc:Fallback>
      </mc:AlternateContent>
      <p:sp>
        <p:nvSpPr>
          <p:cNvPr id="46" name="正方形/長方形 45">
            <a:extLst>
              <a:ext uri="{FF2B5EF4-FFF2-40B4-BE49-F238E27FC236}">
                <a16:creationId xmlns:a16="http://schemas.microsoft.com/office/drawing/2014/main" id="{6A38E085-56A0-4DE9-8DC4-674F7F0A661B}"/>
              </a:ext>
            </a:extLst>
          </p:cNvPr>
          <p:cNvSpPr/>
          <p:nvPr/>
        </p:nvSpPr>
        <p:spPr>
          <a:xfrm>
            <a:off x="2470739" y="4800996"/>
            <a:ext cx="881973" cy="369332"/>
          </a:xfrm>
          <a:prstGeom prst="rect">
            <a:avLst/>
          </a:prstGeom>
        </p:spPr>
        <p:txBody>
          <a:bodyPr wrap="none">
            <a:spAutoFit/>
          </a:bodyPr>
          <a:lstStyle/>
          <a:p>
            <a:pPr/>
            <a:r>
              <a:rPr lang="ja-JP" altLang="en-US" b="1" dirty="0">
                <a:solidFill>
                  <a:srgbClr val="FF0000"/>
                </a:solidFill>
                <a:latin typeface="HG丸ｺﾞｼｯｸM-PRO" panose="020F0600000000000000" pitchFamily="50" charset="-128"/>
                <a:ea typeface="HG丸ｺﾞｼｯｸM-PRO" panose="020F0600000000000000" pitchFamily="50" charset="-128"/>
              </a:rPr>
              <a:t>磁力線</a:t>
            </a: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60" name="円/楕円 2">
            <a:extLst>
              <a:ext uri="{FF2B5EF4-FFF2-40B4-BE49-F238E27FC236}">
                <a16:creationId xmlns:a16="http://schemas.microsoft.com/office/drawing/2014/main" id="{930C2F94-D7B0-4551-91EC-377C5F63FAD7}"/>
              </a:ext>
            </a:extLst>
          </p:cNvPr>
          <p:cNvSpPr/>
          <p:nvPr/>
        </p:nvSpPr>
        <p:spPr>
          <a:xfrm>
            <a:off x="8361705" y="2463622"/>
            <a:ext cx="224303" cy="22430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61" name="円/楕円 5">
            <a:extLst>
              <a:ext uri="{FF2B5EF4-FFF2-40B4-BE49-F238E27FC236}">
                <a16:creationId xmlns:a16="http://schemas.microsoft.com/office/drawing/2014/main" id="{853B8295-6F31-4E45-B2A6-20A8670DC636}"/>
              </a:ext>
            </a:extLst>
          </p:cNvPr>
          <p:cNvSpPr/>
          <p:nvPr/>
        </p:nvSpPr>
        <p:spPr>
          <a:xfrm>
            <a:off x="8423829" y="2534172"/>
            <a:ext cx="91630" cy="9163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62" name="円弧 61">
            <a:extLst>
              <a:ext uri="{FF2B5EF4-FFF2-40B4-BE49-F238E27FC236}">
                <a16:creationId xmlns:a16="http://schemas.microsoft.com/office/drawing/2014/main" id="{DD776D4B-EED1-4F78-B543-E02119D7BD1E}"/>
              </a:ext>
            </a:extLst>
          </p:cNvPr>
          <p:cNvSpPr/>
          <p:nvPr/>
        </p:nvSpPr>
        <p:spPr>
          <a:xfrm>
            <a:off x="8050041" y="2126007"/>
            <a:ext cx="864722" cy="864722"/>
          </a:xfrm>
          <a:prstGeom prst="arc">
            <a:avLst>
              <a:gd name="adj1" fmla="val 16200000"/>
              <a:gd name="adj2" fmla="val 16142320"/>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63" name="円弧 62">
            <a:extLst>
              <a:ext uri="{FF2B5EF4-FFF2-40B4-BE49-F238E27FC236}">
                <a16:creationId xmlns:a16="http://schemas.microsoft.com/office/drawing/2014/main" id="{8BDCC626-51B3-4940-B357-58EE40662717}"/>
              </a:ext>
            </a:extLst>
          </p:cNvPr>
          <p:cNvSpPr/>
          <p:nvPr/>
        </p:nvSpPr>
        <p:spPr>
          <a:xfrm>
            <a:off x="8263099" y="2358025"/>
            <a:ext cx="422160" cy="422160"/>
          </a:xfrm>
          <a:prstGeom prst="arc">
            <a:avLst>
              <a:gd name="adj1" fmla="val 16200000"/>
              <a:gd name="adj2" fmla="val 16142320"/>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64" name="円弧 63">
            <a:extLst>
              <a:ext uri="{FF2B5EF4-FFF2-40B4-BE49-F238E27FC236}">
                <a16:creationId xmlns:a16="http://schemas.microsoft.com/office/drawing/2014/main" id="{050D4FCF-4DAD-4840-84E1-2D9D358D5B8D}"/>
              </a:ext>
            </a:extLst>
          </p:cNvPr>
          <p:cNvSpPr/>
          <p:nvPr/>
        </p:nvSpPr>
        <p:spPr>
          <a:xfrm>
            <a:off x="7695554" y="1771520"/>
            <a:ext cx="1573698" cy="1573698"/>
          </a:xfrm>
          <a:prstGeom prst="arc">
            <a:avLst>
              <a:gd name="adj1" fmla="val 16200000"/>
              <a:gd name="adj2" fmla="val 16142320"/>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66" name="円/楕円 2">
            <a:extLst>
              <a:ext uri="{FF2B5EF4-FFF2-40B4-BE49-F238E27FC236}">
                <a16:creationId xmlns:a16="http://schemas.microsoft.com/office/drawing/2014/main" id="{BC1F16AE-4139-4F77-8FC3-818665E12BA2}"/>
              </a:ext>
            </a:extLst>
          </p:cNvPr>
          <p:cNvSpPr/>
          <p:nvPr/>
        </p:nvSpPr>
        <p:spPr>
          <a:xfrm flipH="1">
            <a:off x="8366039" y="5028774"/>
            <a:ext cx="224303" cy="22430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68" name="円弧 67">
            <a:extLst>
              <a:ext uri="{FF2B5EF4-FFF2-40B4-BE49-F238E27FC236}">
                <a16:creationId xmlns:a16="http://schemas.microsoft.com/office/drawing/2014/main" id="{1C845174-9960-4643-B323-40948044FB30}"/>
              </a:ext>
            </a:extLst>
          </p:cNvPr>
          <p:cNvSpPr/>
          <p:nvPr/>
        </p:nvSpPr>
        <p:spPr>
          <a:xfrm flipH="1">
            <a:off x="8037284" y="4691159"/>
            <a:ext cx="864722" cy="864722"/>
          </a:xfrm>
          <a:prstGeom prst="arc">
            <a:avLst>
              <a:gd name="adj1" fmla="val 16200000"/>
              <a:gd name="adj2" fmla="val 16142320"/>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69" name="円弧 68">
            <a:extLst>
              <a:ext uri="{FF2B5EF4-FFF2-40B4-BE49-F238E27FC236}">
                <a16:creationId xmlns:a16="http://schemas.microsoft.com/office/drawing/2014/main" id="{BBF6E8DE-EE33-4E08-AF90-3D3F9B1AC50A}"/>
              </a:ext>
            </a:extLst>
          </p:cNvPr>
          <p:cNvSpPr/>
          <p:nvPr/>
        </p:nvSpPr>
        <p:spPr>
          <a:xfrm flipH="1">
            <a:off x="8266788" y="4923177"/>
            <a:ext cx="422160" cy="422160"/>
          </a:xfrm>
          <a:prstGeom prst="arc">
            <a:avLst>
              <a:gd name="adj1" fmla="val 16200000"/>
              <a:gd name="adj2" fmla="val 16142320"/>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70" name="円弧 69">
            <a:extLst>
              <a:ext uri="{FF2B5EF4-FFF2-40B4-BE49-F238E27FC236}">
                <a16:creationId xmlns:a16="http://schemas.microsoft.com/office/drawing/2014/main" id="{C17C3AAD-7C5C-4AB9-B4BD-8B258781DCAE}"/>
              </a:ext>
            </a:extLst>
          </p:cNvPr>
          <p:cNvSpPr/>
          <p:nvPr/>
        </p:nvSpPr>
        <p:spPr>
          <a:xfrm flipH="1">
            <a:off x="7682795" y="4336672"/>
            <a:ext cx="1573698" cy="1573698"/>
          </a:xfrm>
          <a:prstGeom prst="arc">
            <a:avLst>
              <a:gd name="adj1" fmla="val 16200000"/>
              <a:gd name="adj2" fmla="val 16142320"/>
            </a:avLst>
          </a:prstGeom>
          <a:noFill/>
          <a:ln w="50800">
            <a:solidFill>
              <a:srgbClr val="FF000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grpSp>
        <p:nvGrpSpPr>
          <p:cNvPr id="75" name="グループ化 74">
            <a:extLst>
              <a:ext uri="{FF2B5EF4-FFF2-40B4-BE49-F238E27FC236}">
                <a16:creationId xmlns:a16="http://schemas.microsoft.com/office/drawing/2014/main" id="{859F5CCC-D138-448F-B354-4148ABB99167}"/>
              </a:ext>
            </a:extLst>
          </p:cNvPr>
          <p:cNvGrpSpPr/>
          <p:nvPr/>
        </p:nvGrpSpPr>
        <p:grpSpPr>
          <a:xfrm>
            <a:off x="8402121" y="5065178"/>
            <a:ext cx="151493" cy="151494"/>
            <a:chOff x="7857119" y="4845451"/>
            <a:chExt cx="151493" cy="151494"/>
          </a:xfrm>
        </p:grpSpPr>
        <p:cxnSp>
          <p:nvCxnSpPr>
            <p:cNvPr id="72" name="直線コネクタ 71">
              <a:extLst>
                <a:ext uri="{FF2B5EF4-FFF2-40B4-BE49-F238E27FC236}">
                  <a16:creationId xmlns:a16="http://schemas.microsoft.com/office/drawing/2014/main" id="{4812BDFE-AE74-4524-8A1E-B098C1F9B89D}"/>
                </a:ext>
              </a:extLst>
            </p:cNvPr>
            <p:cNvCxnSpPr>
              <a:cxnSpLocks/>
            </p:cNvCxnSpPr>
            <p:nvPr/>
          </p:nvCxnSpPr>
          <p:spPr>
            <a:xfrm>
              <a:off x="7857119" y="4845451"/>
              <a:ext cx="151493" cy="15149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B82DD7D0-B716-45A9-8601-E0FF709E5F55}"/>
                </a:ext>
              </a:extLst>
            </p:cNvPr>
            <p:cNvCxnSpPr>
              <a:cxnSpLocks/>
            </p:cNvCxnSpPr>
            <p:nvPr/>
          </p:nvCxnSpPr>
          <p:spPr>
            <a:xfrm flipH="1">
              <a:off x="7857119" y="4845451"/>
              <a:ext cx="151493" cy="15149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0" name="正方形/長方形 79">
            <a:extLst>
              <a:ext uri="{FF2B5EF4-FFF2-40B4-BE49-F238E27FC236}">
                <a16:creationId xmlns:a16="http://schemas.microsoft.com/office/drawing/2014/main" id="{EE6425C7-FB26-4F74-8EAA-09B1352E9F98}"/>
              </a:ext>
            </a:extLst>
          </p:cNvPr>
          <p:cNvSpPr/>
          <p:nvPr/>
        </p:nvSpPr>
        <p:spPr>
          <a:xfrm>
            <a:off x="7050376" y="1149382"/>
            <a:ext cx="1800493" cy="369332"/>
          </a:xfrm>
          <a:prstGeom prst="rect">
            <a:avLst/>
          </a:prstGeom>
        </p:spPr>
        <p:txBody>
          <a:bodyPr wrap="none">
            <a:spAutoFit/>
          </a:bodyPr>
          <a:lstStyle/>
          <a:p>
            <a:r>
              <a:rPr lang="ja-JP" altLang="en-US" dirty="0"/>
              <a:t>真上から見た図</a:t>
            </a:r>
          </a:p>
        </p:txBody>
      </p:sp>
      <p:sp>
        <p:nvSpPr>
          <p:cNvPr id="81" name="正方形/長方形 80">
            <a:extLst>
              <a:ext uri="{FF2B5EF4-FFF2-40B4-BE49-F238E27FC236}">
                <a16:creationId xmlns:a16="http://schemas.microsoft.com/office/drawing/2014/main" id="{71258840-3249-4C57-B0A3-48EE014193FF}"/>
              </a:ext>
            </a:extLst>
          </p:cNvPr>
          <p:cNvSpPr/>
          <p:nvPr/>
        </p:nvSpPr>
        <p:spPr>
          <a:xfrm>
            <a:off x="7069666" y="3716699"/>
            <a:ext cx="1800493" cy="369332"/>
          </a:xfrm>
          <a:prstGeom prst="rect">
            <a:avLst/>
          </a:prstGeom>
        </p:spPr>
        <p:txBody>
          <a:bodyPr wrap="none">
            <a:spAutoFit/>
          </a:bodyPr>
          <a:lstStyle/>
          <a:p>
            <a:r>
              <a:rPr lang="ja-JP" altLang="en-US" dirty="0"/>
              <a:t>真上から見た図</a:t>
            </a:r>
          </a:p>
        </p:txBody>
      </p:sp>
      <p:sp>
        <p:nvSpPr>
          <p:cNvPr id="82" name="正方形/長方形 81">
            <a:extLst>
              <a:ext uri="{FF2B5EF4-FFF2-40B4-BE49-F238E27FC236}">
                <a16:creationId xmlns:a16="http://schemas.microsoft.com/office/drawing/2014/main" id="{D63DB674-0AE2-4EA7-8844-1F0092A9E936}"/>
              </a:ext>
            </a:extLst>
          </p:cNvPr>
          <p:cNvSpPr/>
          <p:nvPr/>
        </p:nvSpPr>
        <p:spPr>
          <a:xfrm>
            <a:off x="315450" y="780427"/>
            <a:ext cx="5570756" cy="523220"/>
          </a:xfrm>
          <a:prstGeom prst="rect">
            <a:avLst/>
          </a:prstGeom>
        </p:spPr>
        <p:txBody>
          <a:bodyPr wrap="none">
            <a:spAutoFit/>
          </a:bodyPr>
          <a:lstStyle/>
          <a:p>
            <a:r>
              <a:rPr lang="ja-JP"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直線電流の周りにできる磁力線</a:t>
            </a:r>
            <a:endParaRPr lang="ja-JP" altLang="ja-JP" sz="2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1564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wipe(down)">
                                      <p:cBhvr>
                                        <p:cTn id="18" dur="500"/>
                                        <p:tgtEl>
                                          <p:spTgt spid="6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wipe(down)">
                                      <p:cBhvr>
                                        <p:cTn id="23" dur="500"/>
                                        <p:tgtEl>
                                          <p:spTgt spid="63"/>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62"/>
                                        </p:tgtEl>
                                        <p:attrNameLst>
                                          <p:attrName>style.visibility</p:attrName>
                                        </p:attrNameLst>
                                      </p:cBhvr>
                                      <p:to>
                                        <p:strVal val="visible"/>
                                      </p:to>
                                    </p:set>
                                    <p:animEffect transition="in" filter="wipe(down)">
                                      <p:cBhvr>
                                        <p:cTn id="26" dur="500"/>
                                        <p:tgtEl>
                                          <p:spTgt spid="62"/>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64"/>
                                        </p:tgtEl>
                                        <p:attrNameLst>
                                          <p:attrName>style.visibility</p:attrName>
                                        </p:attrNameLst>
                                      </p:cBhvr>
                                      <p:to>
                                        <p:strVal val="visible"/>
                                      </p:to>
                                    </p:set>
                                    <p:animEffect transition="in" filter="wipe(down)">
                                      <p:cBhvr>
                                        <p:cTn id="29" dur="500"/>
                                        <p:tgtEl>
                                          <p:spTgt spid="6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wipe(up)">
                                      <p:cBhvr>
                                        <p:cTn id="34" dur="500"/>
                                        <p:tgtEl>
                                          <p:spTgt spid="42"/>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wipe(up)">
                                      <p:cBhvr>
                                        <p:cTn id="37" dur="500"/>
                                        <p:tgtEl>
                                          <p:spTgt spid="41"/>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wipe(up)">
                                      <p:cBhvr>
                                        <p:cTn id="40" dur="500"/>
                                        <p:tgtEl>
                                          <p:spTgt spid="4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75"/>
                                        </p:tgtEl>
                                        <p:attrNameLst>
                                          <p:attrName>style.visibility</p:attrName>
                                        </p:attrNameLst>
                                      </p:cBhvr>
                                      <p:to>
                                        <p:strVal val="visible"/>
                                      </p:to>
                                    </p:set>
                                    <p:animEffect transition="in" filter="wipe(down)">
                                      <p:cBhvr>
                                        <p:cTn id="45" dur="500"/>
                                        <p:tgtEl>
                                          <p:spTgt spid="7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69"/>
                                        </p:tgtEl>
                                        <p:attrNameLst>
                                          <p:attrName>style.visibility</p:attrName>
                                        </p:attrNameLst>
                                      </p:cBhvr>
                                      <p:to>
                                        <p:strVal val="visible"/>
                                      </p:to>
                                    </p:set>
                                    <p:animEffect transition="in" filter="wipe(down)">
                                      <p:cBhvr>
                                        <p:cTn id="50" dur="500"/>
                                        <p:tgtEl>
                                          <p:spTgt spid="69"/>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68"/>
                                        </p:tgtEl>
                                        <p:attrNameLst>
                                          <p:attrName>style.visibility</p:attrName>
                                        </p:attrNameLst>
                                      </p:cBhvr>
                                      <p:to>
                                        <p:strVal val="visible"/>
                                      </p:to>
                                    </p:set>
                                    <p:animEffect transition="in" filter="wipe(down)">
                                      <p:cBhvr>
                                        <p:cTn id="53" dur="500"/>
                                        <p:tgtEl>
                                          <p:spTgt spid="68"/>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70"/>
                                        </p:tgtEl>
                                        <p:attrNameLst>
                                          <p:attrName>style.visibility</p:attrName>
                                        </p:attrNameLst>
                                      </p:cBhvr>
                                      <p:to>
                                        <p:strVal val="visible"/>
                                      </p:to>
                                    </p:set>
                                    <p:animEffect transition="in" filter="wipe(down)">
                                      <p:cBhvr>
                                        <p:cTn id="56"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41" grpId="0" animBg="1"/>
      <p:bldP spid="42" grpId="0" animBg="1"/>
      <p:bldP spid="43" grpId="0" animBg="1"/>
      <p:bldP spid="61" grpId="0" animBg="1"/>
      <p:bldP spid="62" grpId="0" animBg="1"/>
      <p:bldP spid="63" grpId="0" animBg="1"/>
      <p:bldP spid="64" grpId="0" animBg="1"/>
      <p:bldP spid="68" grpId="0" animBg="1"/>
      <p:bldP spid="69" grpId="0" animBg="1"/>
      <p:bldP spid="7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17</a:t>
            </a:fld>
            <a:endParaRPr kumimoji="1" lang="ja-JP" altLang="en-US"/>
          </a:p>
        </p:txBody>
      </p:sp>
      <mc:AlternateContent xmlns:mc="http://schemas.openxmlformats.org/markup-compatibility/2006">
        <mc:Choice xmlns:a14="http://schemas.microsoft.com/office/drawing/2010/main" Requires="a14">
          <p:sp>
            <p:nvSpPr>
              <p:cNvPr id="15" name="正方形/長方形 14">
                <a:extLst>
                  <a:ext uri="{FF2B5EF4-FFF2-40B4-BE49-F238E27FC236}">
                    <a16:creationId xmlns:a16="http://schemas.microsoft.com/office/drawing/2014/main" id="{3F9F1DF9-A6B1-49CB-853D-C99888339F0B}"/>
                  </a:ext>
                </a:extLst>
              </p:cNvPr>
              <p:cNvSpPr/>
              <p:nvPr/>
            </p:nvSpPr>
            <p:spPr>
              <a:xfrm>
                <a:off x="338050" y="792534"/>
                <a:ext cx="11615651" cy="646331"/>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練習　ｘｙ平面内の２点（</a:t>
                </a:r>
                <a14:m>
                  <m:oMath xmlns:m="http://schemas.openxmlformats.org/officeDocument/2006/math">
                    <m:r>
                      <a:rPr lang="en-US" altLang="ja-JP" b="1" i="0" smtClean="0">
                        <a:solidFill>
                          <a:srgbClr val="FF0000"/>
                        </a:solidFill>
                        <a:latin typeface="Cambria Math" panose="02040503050406030204" pitchFamily="18" charset="0"/>
                      </a:rPr>
                      <m:t>−</m:t>
                    </m:r>
                    <m:r>
                      <a:rPr lang="en-US" altLang="ja-JP" b="1" i="1">
                        <a:solidFill>
                          <a:srgbClr val="FF0000"/>
                        </a:solidFill>
                        <a:latin typeface="Cambria Math" panose="02040503050406030204" pitchFamily="18" charset="0"/>
                      </a:rPr>
                      <m:t>𝒂</m:t>
                    </m:r>
                    <m:r>
                      <a:rPr lang="en-US" altLang="ja-JP" b="1" i="1">
                        <a:solidFill>
                          <a:srgbClr val="FF0000"/>
                        </a:solidFill>
                        <a:latin typeface="Cambria Math" panose="02040503050406030204" pitchFamily="18" charset="0"/>
                      </a:rPr>
                      <m:t> ,</m:t>
                    </m:r>
                    <m:r>
                      <a:rPr lang="en-US" altLang="ja-JP" b="1" i="1" smtClean="0">
                        <a:solidFill>
                          <a:srgbClr val="FF0000"/>
                        </a:solidFill>
                        <a:latin typeface="Cambria Math" panose="02040503050406030204" pitchFamily="18" charset="0"/>
                      </a:rPr>
                      <m:t>𝟎</m:t>
                    </m:r>
                  </m:oMath>
                </a14:m>
                <a:r>
                  <a:rPr lang="ja-JP" altLang="en-US" dirty="0">
                    <a:latin typeface="HG丸ｺﾞｼｯｸM-PRO" panose="020F0600000000000000" pitchFamily="50" charset="-128"/>
                    <a:ea typeface="HG丸ｺﾞｼｯｸM-PRO" panose="020F0600000000000000" pitchFamily="50" charset="-128"/>
                  </a:rPr>
                  <a:t>）、（</a:t>
                </a:r>
                <a:r>
                  <a:rPr lang="en-US" altLang="ja-JP" b="1" dirty="0">
                    <a:solidFill>
                      <a:srgbClr val="FF0000"/>
                    </a:solidFill>
                  </a:rPr>
                  <a:t> </a:t>
                </a:r>
                <a14:m>
                  <m:oMath xmlns:m="http://schemas.openxmlformats.org/officeDocument/2006/math">
                    <m:r>
                      <a:rPr lang="en-US" altLang="ja-JP" b="1" i="1">
                        <a:solidFill>
                          <a:srgbClr val="FF0000"/>
                        </a:solidFill>
                        <a:latin typeface="Cambria Math" panose="02040503050406030204" pitchFamily="18" charset="0"/>
                      </a:rPr>
                      <m:t>𝒂</m:t>
                    </m:r>
                    <m:r>
                      <a:rPr lang="en-US" altLang="ja-JP" b="1" i="1">
                        <a:solidFill>
                          <a:srgbClr val="FF0000"/>
                        </a:solidFill>
                        <a:latin typeface="Cambria Math" panose="02040503050406030204" pitchFamily="18" charset="0"/>
                      </a:rPr>
                      <m:t> ,</m:t>
                    </m:r>
                    <m:r>
                      <a:rPr lang="en-US" altLang="ja-JP" b="1" i="1">
                        <a:solidFill>
                          <a:srgbClr val="FF0000"/>
                        </a:solidFill>
                        <a:latin typeface="Cambria Math" panose="02040503050406030204" pitchFamily="18" charset="0"/>
                      </a:rPr>
                      <m:t>𝟎</m:t>
                    </m:r>
                    <m:r>
                      <a:rPr lang="en-US" altLang="ja-JP" b="1" i="1">
                        <a:solidFill>
                          <a:srgbClr val="FF0000"/>
                        </a:solidFill>
                        <a:latin typeface="Cambria Math" panose="02040503050406030204" pitchFamily="18" charset="0"/>
                      </a:rPr>
                      <m:t> </m:t>
                    </m:r>
                  </m:oMath>
                </a14:m>
                <a:r>
                  <a:rPr lang="ja-JP" altLang="en-US" dirty="0">
                    <a:latin typeface="HG丸ｺﾞｼｯｸM-PRO" panose="020F0600000000000000" pitchFamily="50" charset="-128"/>
                    <a:ea typeface="HG丸ｺﾞｼｯｸM-PRO" panose="020F0600000000000000" pitchFamily="50" charset="-128"/>
                  </a:rPr>
                  <a:t>）にｚ軸方向に逆向きで同じ強さの電流</a:t>
                </a:r>
                <a14:m>
                  <m:oMath xmlns:m="http://schemas.openxmlformats.org/officeDocument/2006/math">
                    <m:r>
                      <a:rPr lang="en-US" altLang="ja-JP" b="1" i="1">
                        <a:solidFill>
                          <a:srgbClr val="FF0000"/>
                        </a:solidFill>
                        <a:latin typeface="Cambria Math" panose="02040503050406030204" pitchFamily="18" charset="0"/>
                      </a:rPr>
                      <m:t>𝑰</m:t>
                    </m:r>
                  </m:oMath>
                </a14:m>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が流れている。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（１）Ｏ点（</a:t>
                </a:r>
                <a:r>
                  <a:rPr lang="en-US" altLang="ja-JP" b="1" dirty="0">
                    <a:solidFill>
                      <a:srgbClr val="FF0000"/>
                    </a:solidFill>
                  </a:rPr>
                  <a:t> </a:t>
                </a:r>
                <a14:m>
                  <m:oMath xmlns:m="http://schemas.openxmlformats.org/officeDocument/2006/math">
                    <m:r>
                      <a:rPr lang="en-US" altLang="ja-JP" b="1" i="1" smtClean="0">
                        <a:solidFill>
                          <a:srgbClr val="FF0000"/>
                        </a:solidFill>
                        <a:latin typeface="Cambria Math" panose="02040503050406030204" pitchFamily="18" charset="0"/>
                      </a:rPr>
                      <m:t>𝟎</m:t>
                    </m:r>
                    <m:r>
                      <a:rPr lang="en-US" altLang="ja-JP" b="1" i="1">
                        <a:solidFill>
                          <a:srgbClr val="FF0000"/>
                        </a:solidFill>
                        <a:latin typeface="Cambria Math" panose="02040503050406030204" pitchFamily="18" charset="0"/>
                      </a:rPr>
                      <m:t>,</m:t>
                    </m:r>
                    <m:r>
                      <a:rPr lang="en-US" altLang="ja-JP" b="1" i="1" smtClean="0">
                        <a:solidFill>
                          <a:srgbClr val="FF0000"/>
                        </a:solidFill>
                        <a:latin typeface="Cambria Math" panose="02040503050406030204" pitchFamily="18" charset="0"/>
                      </a:rPr>
                      <m:t>𝟎</m:t>
                    </m:r>
                    <m:r>
                      <a:rPr lang="en-US" altLang="ja-JP" b="1" i="1">
                        <a:solidFill>
                          <a:srgbClr val="FF0000"/>
                        </a:solidFill>
                        <a:latin typeface="Cambria Math" panose="02040503050406030204" pitchFamily="18" charset="0"/>
                      </a:rPr>
                      <m:t> </m:t>
                    </m:r>
                  </m:oMath>
                </a14:m>
                <a:r>
                  <a:rPr lang="ja-JP" altLang="en-US" dirty="0">
                    <a:latin typeface="HG丸ｺﾞｼｯｸM-PRO" panose="020F0600000000000000" pitchFamily="50" charset="-128"/>
                    <a:ea typeface="HG丸ｺﾞｼｯｸM-PRO" panose="020F0600000000000000" pitchFamily="50" charset="-128"/>
                  </a:rPr>
                  <a:t>）の磁場の強さを求めよ。</a:t>
                </a:r>
              </a:p>
            </p:txBody>
          </p:sp>
        </mc:Choice>
        <mc:Fallback>
          <p:sp>
            <p:nvSpPr>
              <p:cNvPr id="15" name="正方形/長方形 14">
                <a:extLst>
                  <a:ext uri="{FF2B5EF4-FFF2-40B4-BE49-F238E27FC236}">
                    <a16:creationId xmlns:a16="http://schemas.microsoft.com/office/drawing/2014/main" id="{3F9F1DF9-A6B1-49CB-853D-C99888339F0B}"/>
                  </a:ext>
                </a:extLst>
              </p:cNvPr>
              <p:cNvSpPr>
                <a:spLocks noRot="1" noChangeAspect="1" noMove="1" noResize="1" noEditPoints="1" noAdjustHandles="1" noChangeArrowheads="1" noChangeShapeType="1" noTextEdit="1"/>
              </p:cNvSpPr>
              <p:nvPr/>
            </p:nvSpPr>
            <p:spPr>
              <a:xfrm>
                <a:off x="338050" y="792534"/>
                <a:ext cx="11615651" cy="646331"/>
              </a:xfrm>
              <a:prstGeom prst="rect">
                <a:avLst/>
              </a:prstGeom>
              <a:blipFill>
                <a:blip r:embed="rId2"/>
                <a:stretch>
                  <a:fillRect l="-420" t="-8491" b="-10377"/>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3" name="正方形/長方形 32">
                <a:extLst>
                  <a:ext uri="{FF2B5EF4-FFF2-40B4-BE49-F238E27FC236}">
                    <a16:creationId xmlns:a16="http://schemas.microsoft.com/office/drawing/2014/main" id="{C6ACC161-E1FA-4AB1-81F0-BD9C323018CE}"/>
                  </a:ext>
                </a:extLst>
              </p:cNvPr>
              <p:cNvSpPr/>
              <p:nvPr/>
            </p:nvSpPr>
            <p:spPr>
              <a:xfrm>
                <a:off x="4002212" y="5415037"/>
                <a:ext cx="3474028" cy="89896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b="1" i="1" smtClean="0">
                          <a:solidFill>
                            <a:srgbClr val="FF0000"/>
                          </a:solidFill>
                          <a:latin typeface="Cambria Math" panose="02040503050406030204" pitchFamily="18" charset="0"/>
                        </a:rPr>
                        <m:t>→</m:t>
                      </m:r>
                      <m:sSub>
                        <m:sSubPr>
                          <m:ctrlPr>
                            <a:rPr lang="en-US" altLang="ja-JP" sz="2800" b="1" i="1" smtClean="0">
                              <a:solidFill>
                                <a:srgbClr val="FF0000"/>
                              </a:solidFill>
                              <a:latin typeface="Cambria Math" panose="02040503050406030204" pitchFamily="18" charset="0"/>
                            </a:rPr>
                          </m:ctrlPr>
                        </m:sSubPr>
                        <m:e>
                          <m:r>
                            <a:rPr lang="en-US" altLang="ja-JP" sz="2800" b="1" i="1" smtClean="0">
                              <a:solidFill>
                                <a:srgbClr val="FF0000"/>
                              </a:solidFill>
                              <a:latin typeface="Cambria Math" panose="02040503050406030204" pitchFamily="18" charset="0"/>
                            </a:rPr>
                            <m:t>𝑯</m:t>
                          </m:r>
                        </m:e>
                        <m:sub>
                          <m:r>
                            <a:rPr lang="en-US" altLang="ja-JP" sz="2800" b="1" i="1" smtClean="0">
                              <a:solidFill>
                                <a:srgbClr val="FF0000"/>
                              </a:solidFill>
                              <a:latin typeface="Cambria Math" panose="02040503050406030204" pitchFamily="18" charset="0"/>
                            </a:rPr>
                            <m:t>𝒐</m:t>
                          </m:r>
                        </m:sub>
                      </m:sSub>
                      <m:r>
                        <a:rPr lang="en-US" altLang="ja-JP" sz="2800" b="1" i="1" smtClean="0">
                          <a:solidFill>
                            <a:srgbClr val="FF0000"/>
                          </a:solidFill>
                          <a:latin typeface="Cambria Math" panose="02040503050406030204" pitchFamily="18" charset="0"/>
                        </a:rPr>
                        <m:t>=</m:t>
                      </m:r>
                      <m:r>
                        <a:rPr lang="en-US" altLang="ja-JP" sz="2800" b="1" i="1" smtClean="0">
                          <a:solidFill>
                            <a:srgbClr val="FF0000"/>
                          </a:solidFill>
                          <a:latin typeface="Cambria Math" panose="02040503050406030204" pitchFamily="18" charset="0"/>
                        </a:rPr>
                        <m:t>𝑯</m:t>
                      </m:r>
                      <m:r>
                        <a:rPr lang="en-US" altLang="ja-JP" sz="2800" b="1" i="1" smtClean="0">
                          <a:solidFill>
                            <a:srgbClr val="FF0000"/>
                          </a:solidFill>
                          <a:latin typeface="Cambria Math" panose="02040503050406030204" pitchFamily="18" charset="0"/>
                          <a:ea typeface="Cambria Math" panose="02040503050406030204" pitchFamily="18" charset="0"/>
                        </a:rPr>
                        <m:t>×</m:t>
                      </m:r>
                      <m:r>
                        <a:rPr lang="en-US" altLang="ja-JP" sz="2800" b="1" i="1" smtClean="0">
                          <a:solidFill>
                            <a:srgbClr val="FF0000"/>
                          </a:solidFill>
                          <a:latin typeface="Cambria Math" panose="02040503050406030204" pitchFamily="18" charset="0"/>
                          <a:ea typeface="Cambria Math" panose="02040503050406030204" pitchFamily="18" charset="0"/>
                        </a:rPr>
                        <m:t>𝟐</m:t>
                      </m:r>
                      <m:r>
                        <a:rPr lang="en-US" altLang="ja-JP" sz="2800" b="1" i="1" smtClean="0">
                          <a:solidFill>
                            <a:srgbClr val="FF0000"/>
                          </a:solidFill>
                          <a:latin typeface="Cambria Math" panose="02040503050406030204" pitchFamily="18" charset="0"/>
                          <a:ea typeface="Cambria Math" panose="02040503050406030204" pitchFamily="18" charset="0"/>
                        </a:rPr>
                        <m:t>=</m:t>
                      </m:r>
                      <m:f>
                        <m:fPr>
                          <m:ctrlPr>
                            <a:rPr lang="en-US" altLang="ja-JP" sz="2800" b="1" i="1" smtClean="0">
                              <a:solidFill>
                                <a:srgbClr val="FF0000"/>
                              </a:solidFill>
                              <a:latin typeface="Cambria Math" panose="02040503050406030204" pitchFamily="18" charset="0"/>
                            </a:rPr>
                          </m:ctrlPr>
                        </m:fPr>
                        <m:num>
                          <m:r>
                            <a:rPr lang="en-US" altLang="ja-JP" sz="2800" b="1" i="1" smtClean="0">
                              <a:solidFill>
                                <a:srgbClr val="FF0000"/>
                              </a:solidFill>
                              <a:latin typeface="Cambria Math" panose="02040503050406030204" pitchFamily="18" charset="0"/>
                            </a:rPr>
                            <m:t>𝑰</m:t>
                          </m:r>
                        </m:num>
                        <m:den>
                          <m:r>
                            <a:rPr lang="ja-JP" altLang="en-US" sz="2800" b="1" i="1">
                              <a:solidFill>
                                <a:srgbClr val="FF0000"/>
                              </a:solidFill>
                              <a:latin typeface="Cambria Math" panose="02040503050406030204" pitchFamily="18" charset="0"/>
                            </a:rPr>
                            <m:t>𝝅</m:t>
                          </m:r>
                          <m:r>
                            <a:rPr lang="en-US" altLang="ja-JP" sz="2800" b="1" i="1" smtClean="0">
                              <a:solidFill>
                                <a:srgbClr val="FF0000"/>
                              </a:solidFill>
                              <a:latin typeface="Cambria Math" panose="02040503050406030204" pitchFamily="18" charset="0"/>
                            </a:rPr>
                            <m:t>𝒂</m:t>
                          </m:r>
                        </m:den>
                      </m:f>
                    </m:oMath>
                  </m:oMathPara>
                </a14:m>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33" name="正方形/長方形 32">
                <a:extLst>
                  <a:ext uri="{FF2B5EF4-FFF2-40B4-BE49-F238E27FC236}">
                    <a16:creationId xmlns:a16="http://schemas.microsoft.com/office/drawing/2014/main" id="{C6ACC161-E1FA-4AB1-81F0-BD9C323018CE}"/>
                  </a:ext>
                </a:extLst>
              </p:cNvPr>
              <p:cNvSpPr>
                <a:spLocks noRot="1" noChangeAspect="1" noMove="1" noResize="1" noEditPoints="1" noAdjustHandles="1" noChangeArrowheads="1" noChangeShapeType="1" noTextEdit="1"/>
              </p:cNvSpPr>
              <p:nvPr/>
            </p:nvSpPr>
            <p:spPr>
              <a:xfrm>
                <a:off x="4002212" y="5415037"/>
                <a:ext cx="3474028" cy="898964"/>
              </a:xfrm>
              <a:prstGeom prst="rect">
                <a:avLst/>
              </a:prstGeom>
              <a:blipFill>
                <a:blip r:embed="rId3"/>
                <a:stretch>
                  <a:fillRect/>
                </a:stretch>
              </a:blipFill>
            </p:spPr>
            <p:txBody>
              <a:bodyPr/>
              <a:lstStyle/>
              <a:p>
                <a:r>
                  <a:rPr lang="ja-JP" altLang="en-US">
                    <a:noFill/>
                  </a:rPr>
                  <a:t> </a:t>
                </a:r>
              </a:p>
            </p:txBody>
          </p:sp>
        </mc:Fallback>
      </mc:AlternateContent>
      <p:cxnSp>
        <p:nvCxnSpPr>
          <p:cNvPr id="17" name="直線矢印コネクタ 16">
            <a:extLst>
              <a:ext uri="{FF2B5EF4-FFF2-40B4-BE49-F238E27FC236}">
                <a16:creationId xmlns:a16="http://schemas.microsoft.com/office/drawing/2014/main" id="{E7AD1C49-C833-4965-BC6D-7A592276340F}"/>
              </a:ext>
            </a:extLst>
          </p:cNvPr>
          <p:cNvCxnSpPr>
            <a:cxnSpLocks/>
          </p:cNvCxnSpPr>
          <p:nvPr/>
        </p:nvCxnSpPr>
        <p:spPr>
          <a:xfrm flipV="1">
            <a:off x="9240917" y="1983837"/>
            <a:ext cx="0" cy="112288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8" name="正方形/長方形 17">
                <a:extLst>
                  <a:ext uri="{FF2B5EF4-FFF2-40B4-BE49-F238E27FC236}">
                    <a16:creationId xmlns:a16="http://schemas.microsoft.com/office/drawing/2014/main" id="{BB6F7715-239A-445E-8F31-53756E61007A}"/>
                  </a:ext>
                </a:extLst>
              </p:cNvPr>
              <p:cNvSpPr/>
              <p:nvPr/>
            </p:nvSpPr>
            <p:spPr>
              <a:xfrm>
                <a:off x="8575344" y="2250025"/>
                <a:ext cx="702435" cy="64633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b="1" i="1" smtClean="0">
                          <a:solidFill>
                            <a:srgbClr val="FF0000"/>
                          </a:solidFill>
                          <a:latin typeface="Cambria Math" panose="02040503050406030204" pitchFamily="18" charset="0"/>
                        </a:rPr>
                        <m:t>𝑯</m:t>
                      </m:r>
                    </m:oMath>
                  </m:oMathPara>
                </a14:m>
                <a:endParaRPr lang="ja-JP" altLang="en-US" sz="36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18" name="正方形/長方形 17">
                <a:extLst>
                  <a:ext uri="{FF2B5EF4-FFF2-40B4-BE49-F238E27FC236}">
                    <a16:creationId xmlns:a16="http://schemas.microsoft.com/office/drawing/2014/main" id="{BB6F7715-239A-445E-8F31-53756E61007A}"/>
                  </a:ext>
                </a:extLst>
              </p:cNvPr>
              <p:cNvSpPr>
                <a:spLocks noRot="1" noChangeAspect="1" noMove="1" noResize="1" noEditPoints="1" noAdjustHandles="1" noChangeArrowheads="1" noChangeShapeType="1" noTextEdit="1"/>
              </p:cNvSpPr>
              <p:nvPr/>
            </p:nvSpPr>
            <p:spPr>
              <a:xfrm>
                <a:off x="8575344" y="2250025"/>
                <a:ext cx="702435" cy="646331"/>
              </a:xfrm>
              <a:prstGeom prst="rect">
                <a:avLst/>
              </a:prstGeom>
              <a:blipFill>
                <a:blip r:embed="rId4"/>
                <a:stretch>
                  <a:fillRect/>
                </a:stretch>
              </a:blipFill>
            </p:spPr>
            <p:txBody>
              <a:bodyPr/>
              <a:lstStyle/>
              <a:p>
                <a:r>
                  <a:rPr lang="ja-JP" altLang="en-US">
                    <a:noFill/>
                  </a:rPr>
                  <a:t> </a:t>
                </a:r>
              </a:p>
            </p:txBody>
          </p:sp>
        </mc:Fallback>
      </mc:AlternateContent>
      <p:sp>
        <p:nvSpPr>
          <p:cNvPr id="20" name="円/楕円 1">
            <a:extLst>
              <a:ext uri="{FF2B5EF4-FFF2-40B4-BE49-F238E27FC236}">
                <a16:creationId xmlns:a16="http://schemas.microsoft.com/office/drawing/2014/main" id="{02C1D126-88B6-43A5-9762-0402C386BD78}"/>
              </a:ext>
            </a:extLst>
          </p:cNvPr>
          <p:cNvSpPr/>
          <p:nvPr/>
        </p:nvSpPr>
        <p:spPr>
          <a:xfrm>
            <a:off x="7568835" y="3077066"/>
            <a:ext cx="134584" cy="13458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dirty="0">
              <a:latin typeface="HG丸ｺﾞｼｯｸM-PRO" panose="020F0600000000000000" pitchFamily="50" charset="-128"/>
              <a:ea typeface="HG丸ｺﾞｼｯｸM-PRO" panose="020F0600000000000000" pitchFamily="50" charset="-128"/>
            </a:endParaRPr>
          </a:p>
        </p:txBody>
      </p:sp>
      <p:sp>
        <p:nvSpPr>
          <p:cNvPr id="21" name="楕円 20">
            <a:extLst>
              <a:ext uri="{FF2B5EF4-FFF2-40B4-BE49-F238E27FC236}">
                <a16:creationId xmlns:a16="http://schemas.microsoft.com/office/drawing/2014/main" id="{5413964E-2A25-46A3-B2BF-B5677B22EF98}"/>
              </a:ext>
            </a:extLst>
          </p:cNvPr>
          <p:cNvSpPr/>
          <p:nvPr/>
        </p:nvSpPr>
        <p:spPr>
          <a:xfrm>
            <a:off x="7495385" y="3003616"/>
            <a:ext cx="281485" cy="2814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2" name="楕円 21">
            <a:extLst>
              <a:ext uri="{FF2B5EF4-FFF2-40B4-BE49-F238E27FC236}">
                <a16:creationId xmlns:a16="http://schemas.microsoft.com/office/drawing/2014/main" id="{37A40EA2-23AF-41DB-B37B-932A3CA1AFD9}"/>
              </a:ext>
            </a:extLst>
          </p:cNvPr>
          <p:cNvSpPr/>
          <p:nvPr/>
        </p:nvSpPr>
        <p:spPr>
          <a:xfrm>
            <a:off x="10724052" y="3003616"/>
            <a:ext cx="281485" cy="2814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HG丸ｺﾞｼｯｸM-PRO" panose="020F0600000000000000" pitchFamily="50" charset="-128"/>
              <a:ea typeface="HG丸ｺﾞｼｯｸM-PRO" panose="020F0600000000000000" pitchFamily="50" charset="-128"/>
            </a:endParaRPr>
          </a:p>
        </p:txBody>
      </p:sp>
      <p:cxnSp>
        <p:nvCxnSpPr>
          <p:cNvPr id="24" name="直線コネクタ 23">
            <a:extLst>
              <a:ext uri="{FF2B5EF4-FFF2-40B4-BE49-F238E27FC236}">
                <a16:creationId xmlns:a16="http://schemas.microsoft.com/office/drawing/2014/main" id="{0FC10EF6-385A-46A8-B251-6DA67BEE0FB7}"/>
              </a:ext>
            </a:extLst>
          </p:cNvPr>
          <p:cNvCxnSpPr/>
          <p:nvPr/>
        </p:nvCxnSpPr>
        <p:spPr>
          <a:xfrm>
            <a:off x="10760777" y="3034192"/>
            <a:ext cx="208035" cy="20803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9CF28636-ED9C-4155-A6D2-373A4AD77247}"/>
              </a:ext>
            </a:extLst>
          </p:cNvPr>
          <p:cNvCxnSpPr/>
          <p:nvPr/>
        </p:nvCxnSpPr>
        <p:spPr>
          <a:xfrm flipH="1">
            <a:off x="10776806" y="3028136"/>
            <a:ext cx="175975" cy="214089"/>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E2D95C0E-18D5-438F-8905-5C2E0F6CD54D}"/>
              </a:ext>
            </a:extLst>
          </p:cNvPr>
          <p:cNvCxnSpPr>
            <a:cxnSpLocks/>
          </p:cNvCxnSpPr>
          <p:nvPr/>
        </p:nvCxnSpPr>
        <p:spPr>
          <a:xfrm flipV="1">
            <a:off x="9345034" y="1983837"/>
            <a:ext cx="0" cy="1122882"/>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7" name="正方形/長方形 26">
                <a:extLst>
                  <a:ext uri="{FF2B5EF4-FFF2-40B4-BE49-F238E27FC236}">
                    <a16:creationId xmlns:a16="http://schemas.microsoft.com/office/drawing/2014/main" id="{FEA1D7F4-3B88-4A3D-BAC0-5580CBC6E016}"/>
                  </a:ext>
                </a:extLst>
              </p:cNvPr>
              <p:cNvSpPr/>
              <p:nvPr/>
            </p:nvSpPr>
            <p:spPr>
              <a:xfrm>
                <a:off x="9320564" y="2262073"/>
                <a:ext cx="702435" cy="64633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b="1" i="1" smtClean="0">
                          <a:solidFill>
                            <a:srgbClr val="0070C0"/>
                          </a:solidFill>
                          <a:latin typeface="Cambria Math" panose="02040503050406030204" pitchFamily="18" charset="0"/>
                        </a:rPr>
                        <m:t>𝑯</m:t>
                      </m:r>
                    </m:oMath>
                  </m:oMathPara>
                </a14:m>
                <a:endParaRPr lang="ja-JP" altLang="en-US" sz="36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27" name="正方形/長方形 26">
                <a:extLst>
                  <a:ext uri="{FF2B5EF4-FFF2-40B4-BE49-F238E27FC236}">
                    <a16:creationId xmlns:a16="http://schemas.microsoft.com/office/drawing/2014/main" id="{FEA1D7F4-3B88-4A3D-BAC0-5580CBC6E016}"/>
                  </a:ext>
                </a:extLst>
              </p:cNvPr>
              <p:cNvSpPr>
                <a:spLocks noRot="1" noChangeAspect="1" noMove="1" noResize="1" noEditPoints="1" noAdjustHandles="1" noChangeArrowheads="1" noChangeShapeType="1" noTextEdit="1"/>
              </p:cNvSpPr>
              <p:nvPr/>
            </p:nvSpPr>
            <p:spPr>
              <a:xfrm>
                <a:off x="9320564" y="2262073"/>
                <a:ext cx="702435" cy="646331"/>
              </a:xfrm>
              <a:prstGeom prst="rect">
                <a:avLst/>
              </a:prstGeom>
              <a:blipFill>
                <a:blip r:embed="rId5"/>
                <a:stretch>
                  <a:fillRect/>
                </a:stretch>
              </a:blipFill>
            </p:spPr>
            <p:txBody>
              <a:bodyPr/>
              <a:lstStyle/>
              <a:p>
                <a:r>
                  <a:rPr lang="ja-JP" altLang="en-US">
                    <a:noFill/>
                  </a:rPr>
                  <a:t> </a:t>
                </a:r>
              </a:p>
            </p:txBody>
          </p:sp>
        </mc:Fallback>
      </mc:AlternateContent>
      <p:sp>
        <p:nvSpPr>
          <p:cNvPr id="34" name="正方形/長方形 33">
            <a:extLst>
              <a:ext uri="{FF2B5EF4-FFF2-40B4-BE49-F238E27FC236}">
                <a16:creationId xmlns:a16="http://schemas.microsoft.com/office/drawing/2014/main" id="{0859FE33-875D-4E1F-A380-366E836EBB5A}"/>
              </a:ext>
            </a:extLst>
          </p:cNvPr>
          <p:cNvSpPr/>
          <p:nvPr/>
        </p:nvSpPr>
        <p:spPr>
          <a:xfrm>
            <a:off x="9326140" y="2960108"/>
            <a:ext cx="383438" cy="461665"/>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2400" b="1" dirty="0">
                <a:solidFill>
                  <a:srgbClr val="FF0000"/>
                </a:solidFill>
                <a:latin typeface="HG丸ｺﾞｼｯｸM-PRO" panose="020F0600000000000000" pitchFamily="50" charset="-128"/>
                <a:ea typeface="HG丸ｺﾞｼｯｸM-PRO" panose="020F0600000000000000" pitchFamily="50" charset="-128"/>
              </a:rPr>
              <a:t>o</a:t>
            </a:r>
          </a:p>
        </p:txBody>
      </p:sp>
      <p:sp>
        <p:nvSpPr>
          <p:cNvPr id="36" name="円弧 35">
            <a:extLst>
              <a:ext uri="{FF2B5EF4-FFF2-40B4-BE49-F238E27FC236}">
                <a16:creationId xmlns:a16="http://schemas.microsoft.com/office/drawing/2014/main" id="{E66ED6BC-4BFC-44D3-A501-F3C80333B3B6}"/>
              </a:ext>
            </a:extLst>
          </p:cNvPr>
          <p:cNvSpPr/>
          <p:nvPr/>
        </p:nvSpPr>
        <p:spPr>
          <a:xfrm>
            <a:off x="6307568" y="1617550"/>
            <a:ext cx="2963463" cy="3622900"/>
          </a:xfrm>
          <a:prstGeom prst="arc">
            <a:avLst>
              <a:gd name="adj1" fmla="val 17798146"/>
              <a:gd name="adj2" fmla="val 2931797"/>
            </a:avLst>
          </a:prstGeom>
          <a:noFill/>
          <a:ln w="28575">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400" dirty="0">
              <a:solidFill>
                <a:srgbClr val="FF0000"/>
              </a:solidFill>
              <a:latin typeface="HG丸ｺﾞｼｯｸM-PRO" panose="020F0600000000000000" pitchFamily="50" charset="-128"/>
              <a:ea typeface="HG丸ｺﾞｼｯｸM-PRO" panose="020F0600000000000000" pitchFamily="50" charset="-128"/>
            </a:endParaRPr>
          </a:p>
        </p:txBody>
      </p:sp>
      <p:grpSp>
        <p:nvGrpSpPr>
          <p:cNvPr id="7" name="グループ化 6">
            <a:extLst>
              <a:ext uri="{FF2B5EF4-FFF2-40B4-BE49-F238E27FC236}">
                <a16:creationId xmlns:a16="http://schemas.microsoft.com/office/drawing/2014/main" id="{8E3E3BBD-17D9-4995-A54B-982B3A203D15}"/>
              </a:ext>
            </a:extLst>
          </p:cNvPr>
          <p:cNvGrpSpPr/>
          <p:nvPr/>
        </p:nvGrpSpPr>
        <p:grpSpPr>
          <a:xfrm>
            <a:off x="1327270" y="1907572"/>
            <a:ext cx="4917501" cy="2565072"/>
            <a:chOff x="756147" y="2172921"/>
            <a:chExt cx="4917501" cy="2565072"/>
          </a:xfrm>
        </p:grpSpPr>
        <p:grpSp>
          <p:nvGrpSpPr>
            <p:cNvPr id="37" name="グループ化 36">
              <a:extLst>
                <a:ext uri="{FF2B5EF4-FFF2-40B4-BE49-F238E27FC236}">
                  <a16:creationId xmlns:a16="http://schemas.microsoft.com/office/drawing/2014/main" id="{9625A1D1-1AD0-4AED-A99E-6811E67C8E8D}"/>
                </a:ext>
              </a:extLst>
            </p:cNvPr>
            <p:cNvGrpSpPr/>
            <p:nvPr/>
          </p:nvGrpSpPr>
          <p:grpSpPr>
            <a:xfrm>
              <a:off x="4215772" y="4412687"/>
              <a:ext cx="66164" cy="325306"/>
              <a:chOff x="3991811" y="3429000"/>
              <a:chExt cx="93579" cy="1887621"/>
            </a:xfrm>
          </p:grpSpPr>
          <p:cxnSp>
            <p:nvCxnSpPr>
              <p:cNvPr id="38" name="直線コネクタ 37">
                <a:extLst>
                  <a:ext uri="{FF2B5EF4-FFF2-40B4-BE49-F238E27FC236}">
                    <a16:creationId xmlns:a16="http://schemas.microsoft.com/office/drawing/2014/main" id="{4AF82909-1606-4A2A-933F-460E08934312}"/>
                  </a:ext>
                </a:extLst>
              </p:cNvPr>
              <p:cNvCxnSpPr/>
              <p:nvPr/>
            </p:nvCxnSpPr>
            <p:spPr>
              <a:xfrm>
                <a:off x="3991811" y="3429000"/>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5EF1450-C709-4DC8-8499-EB44DDB04954}"/>
                  </a:ext>
                </a:extLst>
              </p:cNvPr>
              <p:cNvCxnSpPr/>
              <p:nvPr/>
            </p:nvCxnSpPr>
            <p:spPr>
              <a:xfrm>
                <a:off x="4085390" y="3429000"/>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0" name="台形 1">
              <a:extLst>
                <a:ext uri="{FF2B5EF4-FFF2-40B4-BE49-F238E27FC236}">
                  <a16:creationId xmlns:a16="http://schemas.microsoft.com/office/drawing/2014/main" id="{F79763FB-A9DD-4885-8AFA-76E344049413}"/>
                </a:ext>
              </a:extLst>
            </p:cNvPr>
            <p:cNvSpPr/>
            <p:nvPr/>
          </p:nvSpPr>
          <p:spPr>
            <a:xfrm>
              <a:off x="756147" y="2739200"/>
              <a:ext cx="4917501" cy="1687742"/>
            </a:xfrm>
            <a:custGeom>
              <a:avLst/>
              <a:gdLst>
                <a:gd name="connsiteX0" fmla="*/ 0 w 4724535"/>
                <a:gd name="connsiteY0" fmla="*/ 1637055 h 1637055"/>
                <a:gd name="connsiteX1" fmla="*/ 645654 w 4724535"/>
                <a:gd name="connsiteY1" fmla="*/ 0 h 1637055"/>
                <a:gd name="connsiteX2" fmla="*/ 4078881 w 4724535"/>
                <a:gd name="connsiteY2" fmla="*/ 0 h 1637055"/>
                <a:gd name="connsiteX3" fmla="*/ 4724535 w 4724535"/>
                <a:gd name="connsiteY3" fmla="*/ 1637055 h 1637055"/>
                <a:gd name="connsiteX4" fmla="*/ 0 w 4724535"/>
                <a:gd name="connsiteY4" fmla="*/ 1637055 h 1637055"/>
                <a:gd name="connsiteX0" fmla="*/ 0 w 4724535"/>
                <a:gd name="connsiteY0" fmla="*/ 1637055 h 1637055"/>
                <a:gd name="connsiteX1" fmla="*/ 645654 w 4724535"/>
                <a:gd name="connsiteY1" fmla="*/ 0 h 1637055"/>
                <a:gd name="connsiteX2" fmla="*/ 4362292 w 4724535"/>
                <a:gd name="connsiteY2" fmla="*/ 0 h 1637055"/>
                <a:gd name="connsiteX3" fmla="*/ 4724535 w 4724535"/>
                <a:gd name="connsiteY3" fmla="*/ 1637055 h 1637055"/>
                <a:gd name="connsiteX4" fmla="*/ 0 w 4724535"/>
                <a:gd name="connsiteY4" fmla="*/ 1637055 h 1637055"/>
                <a:gd name="connsiteX0" fmla="*/ 0 w 4724535"/>
                <a:gd name="connsiteY0" fmla="*/ 1637055 h 1637055"/>
                <a:gd name="connsiteX1" fmla="*/ 913022 w 4724535"/>
                <a:gd name="connsiteY1" fmla="*/ 10695 h 1637055"/>
                <a:gd name="connsiteX2" fmla="*/ 4362292 w 4724535"/>
                <a:gd name="connsiteY2" fmla="*/ 0 h 1637055"/>
                <a:gd name="connsiteX3" fmla="*/ 4724535 w 4724535"/>
                <a:gd name="connsiteY3" fmla="*/ 1637055 h 1637055"/>
                <a:gd name="connsiteX4" fmla="*/ 0 w 4724535"/>
                <a:gd name="connsiteY4" fmla="*/ 1637055 h 1637055"/>
                <a:gd name="connsiteX0" fmla="*/ 0 w 5275063"/>
                <a:gd name="connsiteY0" fmla="*/ 1649467 h 1649467"/>
                <a:gd name="connsiteX1" fmla="*/ 913022 w 5275063"/>
                <a:gd name="connsiteY1" fmla="*/ 23107 h 1649467"/>
                <a:gd name="connsiteX2" fmla="*/ 5275063 w 5275063"/>
                <a:gd name="connsiteY2" fmla="*/ 0 h 1649467"/>
                <a:gd name="connsiteX3" fmla="*/ 4724535 w 5275063"/>
                <a:gd name="connsiteY3" fmla="*/ 1649467 h 1649467"/>
                <a:gd name="connsiteX4" fmla="*/ 0 w 5275063"/>
                <a:gd name="connsiteY4" fmla="*/ 1649467 h 1649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75063" h="1649467">
                  <a:moveTo>
                    <a:pt x="0" y="1649467"/>
                  </a:moveTo>
                  <a:lnTo>
                    <a:pt x="913022" y="23107"/>
                  </a:lnTo>
                  <a:lnTo>
                    <a:pt x="5275063" y="0"/>
                  </a:lnTo>
                  <a:lnTo>
                    <a:pt x="4724535" y="1649467"/>
                  </a:lnTo>
                  <a:lnTo>
                    <a:pt x="0" y="1649467"/>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41" name="正方形/長方形 40">
              <a:extLst>
                <a:ext uri="{FF2B5EF4-FFF2-40B4-BE49-F238E27FC236}">
                  <a16:creationId xmlns:a16="http://schemas.microsoft.com/office/drawing/2014/main" id="{2B214705-459D-4C52-B707-021989545F9F}"/>
                </a:ext>
              </a:extLst>
            </p:cNvPr>
            <p:cNvSpPr/>
            <p:nvPr/>
          </p:nvSpPr>
          <p:spPr>
            <a:xfrm>
              <a:off x="2221347" y="2490561"/>
              <a:ext cx="66164" cy="1106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nvGrpSpPr>
            <p:cNvPr id="42" name="グループ化 41">
              <a:extLst>
                <a:ext uri="{FF2B5EF4-FFF2-40B4-BE49-F238E27FC236}">
                  <a16:creationId xmlns:a16="http://schemas.microsoft.com/office/drawing/2014/main" id="{06BC50B8-D126-4C4B-A442-C0869D445F35}"/>
                </a:ext>
              </a:extLst>
            </p:cNvPr>
            <p:cNvGrpSpPr/>
            <p:nvPr/>
          </p:nvGrpSpPr>
          <p:grpSpPr>
            <a:xfrm>
              <a:off x="2221096" y="2490561"/>
              <a:ext cx="66666" cy="1097439"/>
              <a:chOff x="1417053" y="1096211"/>
              <a:chExt cx="93579" cy="1887621"/>
            </a:xfrm>
          </p:grpSpPr>
          <p:cxnSp>
            <p:nvCxnSpPr>
              <p:cNvPr id="43" name="直線コネクタ 42">
                <a:extLst>
                  <a:ext uri="{FF2B5EF4-FFF2-40B4-BE49-F238E27FC236}">
                    <a16:creationId xmlns:a16="http://schemas.microsoft.com/office/drawing/2014/main" id="{CC1631A1-8C4E-471E-8E3A-3A3678BEC434}"/>
                  </a:ext>
                </a:extLst>
              </p:cNvPr>
              <p:cNvCxnSpPr/>
              <p:nvPr/>
            </p:nvCxnSpPr>
            <p:spPr>
              <a:xfrm>
                <a:off x="1417053"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B992EE4D-0DA1-4182-852C-F75A21E92144}"/>
                  </a:ext>
                </a:extLst>
              </p:cNvPr>
              <p:cNvCxnSpPr/>
              <p:nvPr/>
            </p:nvCxnSpPr>
            <p:spPr>
              <a:xfrm>
                <a:off x="1510632"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5" name="直線矢印コネクタ 44">
              <a:extLst>
                <a:ext uri="{FF2B5EF4-FFF2-40B4-BE49-F238E27FC236}">
                  <a16:creationId xmlns:a16="http://schemas.microsoft.com/office/drawing/2014/main" id="{3A63A224-C524-4EA6-931E-6EAE2735B184}"/>
                </a:ext>
              </a:extLst>
            </p:cNvPr>
            <p:cNvCxnSpPr>
              <a:cxnSpLocks/>
            </p:cNvCxnSpPr>
            <p:nvPr/>
          </p:nvCxnSpPr>
          <p:spPr>
            <a:xfrm flipV="1">
              <a:off x="2249348" y="2704128"/>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6" name="正方形/長方形 45">
                  <a:extLst>
                    <a:ext uri="{FF2B5EF4-FFF2-40B4-BE49-F238E27FC236}">
                      <a16:creationId xmlns:a16="http://schemas.microsoft.com/office/drawing/2014/main" id="{089F5AD3-5F9F-4860-A6B2-F7168675B3B2}"/>
                    </a:ext>
                  </a:extLst>
                </p:cNvPr>
                <p:cNvSpPr/>
                <p:nvPr/>
              </p:nvSpPr>
              <p:spPr>
                <a:xfrm>
                  <a:off x="1200928" y="2200457"/>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46" name="正方形/長方形 45">
                  <a:extLst>
                    <a:ext uri="{FF2B5EF4-FFF2-40B4-BE49-F238E27FC236}">
                      <a16:creationId xmlns:a16="http://schemas.microsoft.com/office/drawing/2014/main" id="{089F5AD3-5F9F-4860-A6B2-F7168675B3B2}"/>
                    </a:ext>
                  </a:extLst>
                </p:cNvPr>
                <p:cNvSpPr>
                  <a:spLocks noRot="1" noChangeAspect="1" noMove="1" noResize="1" noEditPoints="1" noAdjustHandles="1" noChangeArrowheads="1" noChangeShapeType="1" noTextEdit="1"/>
                </p:cNvSpPr>
                <p:nvPr/>
              </p:nvSpPr>
              <p:spPr>
                <a:xfrm>
                  <a:off x="1200928" y="2200457"/>
                  <a:ext cx="938077" cy="461665"/>
                </a:xfrm>
                <a:prstGeom prst="rect">
                  <a:avLst/>
                </a:prstGeom>
                <a:blipFill>
                  <a:blip r:embed="rId6"/>
                  <a:stretch>
                    <a:fillRect l="-10390" t="-14474" r="-1299" b="-25000"/>
                  </a:stretch>
                </a:blipFill>
              </p:spPr>
              <p:txBody>
                <a:bodyPr/>
                <a:lstStyle/>
                <a:p>
                  <a:r>
                    <a:rPr lang="ja-JP" altLang="en-US">
                      <a:noFill/>
                    </a:rPr>
                    <a:t> </a:t>
                  </a:r>
                </a:p>
              </p:txBody>
            </p:sp>
          </mc:Fallback>
        </mc:AlternateContent>
        <p:grpSp>
          <p:nvGrpSpPr>
            <p:cNvPr id="47" name="グループ化 46">
              <a:extLst>
                <a:ext uri="{FF2B5EF4-FFF2-40B4-BE49-F238E27FC236}">
                  <a16:creationId xmlns:a16="http://schemas.microsoft.com/office/drawing/2014/main" id="{C30A17A5-0435-4A3B-90FD-31F50CED96E5}"/>
                </a:ext>
              </a:extLst>
            </p:cNvPr>
            <p:cNvGrpSpPr/>
            <p:nvPr/>
          </p:nvGrpSpPr>
          <p:grpSpPr>
            <a:xfrm>
              <a:off x="4215772" y="2490561"/>
              <a:ext cx="66666" cy="1106656"/>
              <a:chOff x="3973364" y="899945"/>
              <a:chExt cx="93579" cy="1553403"/>
            </a:xfrm>
          </p:grpSpPr>
          <p:sp>
            <p:nvSpPr>
              <p:cNvPr id="48" name="正方形/長方形 47">
                <a:extLst>
                  <a:ext uri="{FF2B5EF4-FFF2-40B4-BE49-F238E27FC236}">
                    <a16:creationId xmlns:a16="http://schemas.microsoft.com/office/drawing/2014/main" id="{E8C4EC29-D7C3-4575-AAA6-B23CB3EA819F}"/>
                  </a:ext>
                </a:extLst>
              </p:cNvPr>
              <p:cNvSpPr/>
              <p:nvPr/>
            </p:nvSpPr>
            <p:spPr>
              <a:xfrm>
                <a:off x="3973716" y="899945"/>
                <a:ext cx="92874" cy="1553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nvGrpSpPr>
              <p:cNvPr id="49" name="グループ化 48">
                <a:extLst>
                  <a:ext uri="{FF2B5EF4-FFF2-40B4-BE49-F238E27FC236}">
                    <a16:creationId xmlns:a16="http://schemas.microsoft.com/office/drawing/2014/main" id="{677EF67C-D32E-46B9-87FA-61981C13811F}"/>
                  </a:ext>
                </a:extLst>
              </p:cNvPr>
              <p:cNvGrpSpPr/>
              <p:nvPr/>
            </p:nvGrpSpPr>
            <p:grpSpPr>
              <a:xfrm>
                <a:off x="3973364" y="899945"/>
                <a:ext cx="93579" cy="1540465"/>
                <a:chOff x="1417053" y="1096211"/>
                <a:chExt cx="93579" cy="1887621"/>
              </a:xfrm>
            </p:grpSpPr>
            <p:cxnSp>
              <p:nvCxnSpPr>
                <p:cNvPr id="50" name="直線コネクタ 49">
                  <a:extLst>
                    <a:ext uri="{FF2B5EF4-FFF2-40B4-BE49-F238E27FC236}">
                      <a16:creationId xmlns:a16="http://schemas.microsoft.com/office/drawing/2014/main" id="{343C1649-1812-4082-BBE1-4AAA83AC9902}"/>
                    </a:ext>
                  </a:extLst>
                </p:cNvPr>
                <p:cNvCxnSpPr/>
                <p:nvPr/>
              </p:nvCxnSpPr>
              <p:spPr>
                <a:xfrm>
                  <a:off x="1417053"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585458E4-1918-4DD2-88F1-481E78E7FD38}"/>
                    </a:ext>
                  </a:extLst>
                </p:cNvPr>
                <p:cNvCxnSpPr/>
                <p:nvPr/>
              </p:nvCxnSpPr>
              <p:spPr>
                <a:xfrm>
                  <a:off x="1510632" y="1096211"/>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52" name="直線矢印コネクタ 51">
              <a:extLst>
                <a:ext uri="{FF2B5EF4-FFF2-40B4-BE49-F238E27FC236}">
                  <a16:creationId xmlns:a16="http://schemas.microsoft.com/office/drawing/2014/main" id="{1EDEB84E-675E-438E-B536-CABECA57D690}"/>
                </a:ext>
              </a:extLst>
            </p:cNvPr>
            <p:cNvCxnSpPr>
              <a:cxnSpLocks/>
            </p:cNvCxnSpPr>
            <p:nvPr/>
          </p:nvCxnSpPr>
          <p:spPr>
            <a:xfrm flipH="1">
              <a:off x="4244024" y="2632991"/>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3" name="正方形/長方形 52">
                  <a:extLst>
                    <a:ext uri="{FF2B5EF4-FFF2-40B4-BE49-F238E27FC236}">
                      <a16:creationId xmlns:a16="http://schemas.microsoft.com/office/drawing/2014/main" id="{54E16D24-BFA1-4F6E-91EC-D0BE31FCD677}"/>
                    </a:ext>
                  </a:extLst>
                </p:cNvPr>
                <p:cNvSpPr/>
                <p:nvPr/>
              </p:nvSpPr>
              <p:spPr>
                <a:xfrm>
                  <a:off x="3214898" y="2172921"/>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53" name="正方形/長方形 52">
                  <a:extLst>
                    <a:ext uri="{FF2B5EF4-FFF2-40B4-BE49-F238E27FC236}">
                      <a16:creationId xmlns:a16="http://schemas.microsoft.com/office/drawing/2014/main" id="{54E16D24-BFA1-4F6E-91EC-D0BE31FCD677}"/>
                    </a:ext>
                  </a:extLst>
                </p:cNvPr>
                <p:cNvSpPr>
                  <a:spLocks noRot="1" noChangeAspect="1" noMove="1" noResize="1" noEditPoints="1" noAdjustHandles="1" noChangeArrowheads="1" noChangeShapeType="1" noTextEdit="1"/>
                </p:cNvSpPr>
                <p:nvPr/>
              </p:nvSpPr>
              <p:spPr>
                <a:xfrm>
                  <a:off x="3214898" y="2172921"/>
                  <a:ext cx="938077" cy="461665"/>
                </a:xfrm>
                <a:prstGeom prst="rect">
                  <a:avLst/>
                </a:prstGeom>
                <a:blipFill>
                  <a:blip r:embed="rId7"/>
                  <a:stretch>
                    <a:fillRect l="-9740" t="-14474" r="-1948" b="-25000"/>
                  </a:stretch>
                </a:blipFill>
              </p:spPr>
              <p:txBody>
                <a:bodyPr/>
                <a:lstStyle/>
                <a:p>
                  <a:r>
                    <a:rPr lang="ja-JP" altLang="en-US">
                      <a:noFill/>
                    </a:rPr>
                    <a:t> </a:t>
                  </a:r>
                </a:p>
              </p:txBody>
            </p:sp>
          </mc:Fallback>
        </mc:AlternateContent>
        <p:cxnSp>
          <p:nvCxnSpPr>
            <p:cNvPr id="54" name="直線コネクタ 53">
              <a:extLst>
                <a:ext uri="{FF2B5EF4-FFF2-40B4-BE49-F238E27FC236}">
                  <a16:creationId xmlns:a16="http://schemas.microsoft.com/office/drawing/2014/main" id="{E281FB67-A9BB-4D92-9F72-3A69A78E835C}"/>
                </a:ext>
              </a:extLst>
            </p:cNvPr>
            <p:cNvCxnSpPr>
              <a:cxnSpLocks/>
            </p:cNvCxnSpPr>
            <p:nvPr/>
          </p:nvCxnSpPr>
          <p:spPr>
            <a:xfrm flipV="1">
              <a:off x="2287511" y="3588000"/>
              <a:ext cx="2564158" cy="1"/>
            </a:xfrm>
            <a:prstGeom prst="line">
              <a:avLst/>
            </a:prstGeom>
            <a:ln w="2222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55" name="グループ化 54">
              <a:extLst>
                <a:ext uri="{FF2B5EF4-FFF2-40B4-BE49-F238E27FC236}">
                  <a16:creationId xmlns:a16="http://schemas.microsoft.com/office/drawing/2014/main" id="{5A01DF9D-EDA2-462C-900F-DC2B83979161}"/>
                </a:ext>
              </a:extLst>
            </p:cNvPr>
            <p:cNvGrpSpPr/>
            <p:nvPr/>
          </p:nvGrpSpPr>
          <p:grpSpPr>
            <a:xfrm>
              <a:off x="2216266" y="4412687"/>
              <a:ext cx="66164" cy="325306"/>
              <a:chOff x="3991811" y="3429000"/>
              <a:chExt cx="93579" cy="1887621"/>
            </a:xfrm>
          </p:grpSpPr>
          <p:cxnSp>
            <p:nvCxnSpPr>
              <p:cNvPr id="56" name="直線コネクタ 55">
                <a:extLst>
                  <a:ext uri="{FF2B5EF4-FFF2-40B4-BE49-F238E27FC236}">
                    <a16:creationId xmlns:a16="http://schemas.microsoft.com/office/drawing/2014/main" id="{54A5342E-F9AF-405C-8DA8-F55DF0EA3222}"/>
                  </a:ext>
                </a:extLst>
              </p:cNvPr>
              <p:cNvCxnSpPr/>
              <p:nvPr/>
            </p:nvCxnSpPr>
            <p:spPr>
              <a:xfrm>
                <a:off x="3991811" y="3429000"/>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0C18E88F-0EB7-44A6-817C-8F385B5CA480}"/>
                  </a:ext>
                </a:extLst>
              </p:cNvPr>
              <p:cNvCxnSpPr/>
              <p:nvPr/>
            </p:nvCxnSpPr>
            <p:spPr>
              <a:xfrm>
                <a:off x="4085390" y="3429000"/>
                <a:ext cx="0" cy="188762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8" name="直線コネクタ 57">
              <a:extLst>
                <a:ext uri="{FF2B5EF4-FFF2-40B4-BE49-F238E27FC236}">
                  <a16:creationId xmlns:a16="http://schemas.microsoft.com/office/drawing/2014/main" id="{94257BE2-EF45-4517-92EF-24470A4C7F53}"/>
                </a:ext>
              </a:extLst>
            </p:cNvPr>
            <p:cNvCxnSpPr>
              <a:cxnSpLocks/>
            </p:cNvCxnSpPr>
            <p:nvPr/>
          </p:nvCxnSpPr>
          <p:spPr>
            <a:xfrm flipH="1">
              <a:off x="2860227" y="2747353"/>
              <a:ext cx="719649" cy="1684135"/>
            </a:xfrm>
            <a:prstGeom prst="line">
              <a:avLst/>
            </a:prstGeom>
            <a:ln w="22225">
              <a:solidFill>
                <a:schemeClr val="tx1"/>
              </a:solidFill>
              <a:prstDash val="sysDot"/>
              <a:headEnd type="triangle"/>
            </a:ln>
          </p:spPr>
          <p:style>
            <a:lnRef idx="1">
              <a:schemeClr val="accent1"/>
            </a:lnRef>
            <a:fillRef idx="0">
              <a:schemeClr val="accent1"/>
            </a:fillRef>
            <a:effectRef idx="0">
              <a:schemeClr val="accent1"/>
            </a:effectRef>
            <a:fontRef idx="minor">
              <a:schemeClr val="tx1"/>
            </a:fontRef>
          </p:style>
        </p:cxnSp>
        <p:sp>
          <p:nvSpPr>
            <p:cNvPr id="59" name="楕円 58">
              <a:extLst>
                <a:ext uri="{FF2B5EF4-FFF2-40B4-BE49-F238E27FC236}">
                  <a16:creationId xmlns:a16="http://schemas.microsoft.com/office/drawing/2014/main" id="{FC4BED1F-8CB2-4F2F-975E-FF4F4931ADB4}"/>
                </a:ext>
              </a:extLst>
            </p:cNvPr>
            <p:cNvSpPr/>
            <p:nvPr/>
          </p:nvSpPr>
          <p:spPr>
            <a:xfrm>
              <a:off x="3198020" y="3568092"/>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楕円 59">
              <a:extLst>
                <a:ext uri="{FF2B5EF4-FFF2-40B4-BE49-F238E27FC236}">
                  <a16:creationId xmlns:a16="http://schemas.microsoft.com/office/drawing/2014/main" id="{E9C475DB-01BC-40CF-A50A-B723500F8941}"/>
                </a:ext>
              </a:extLst>
            </p:cNvPr>
            <p:cNvSpPr/>
            <p:nvPr/>
          </p:nvSpPr>
          <p:spPr>
            <a:xfrm>
              <a:off x="3459763" y="2959098"/>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83003C9B-DBAC-4C94-94A8-35B2B2A31510}"/>
                </a:ext>
              </a:extLst>
            </p:cNvPr>
            <p:cNvSpPr/>
            <p:nvPr/>
          </p:nvSpPr>
          <p:spPr>
            <a:xfrm>
              <a:off x="3174942" y="2788562"/>
              <a:ext cx="352982" cy="338554"/>
            </a:xfrm>
            <a:prstGeom prst="rect">
              <a:avLst/>
            </a:prstGeom>
          </p:spPr>
          <p:txBody>
            <a:bodyPr wrap="non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A</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2" name="正方形/長方形 61">
              <a:extLst>
                <a:ext uri="{FF2B5EF4-FFF2-40B4-BE49-F238E27FC236}">
                  <a16:creationId xmlns:a16="http://schemas.microsoft.com/office/drawing/2014/main" id="{EDFA9A40-4A4F-4A55-B2B5-482083A9E95F}"/>
                </a:ext>
              </a:extLst>
            </p:cNvPr>
            <p:cNvSpPr/>
            <p:nvPr/>
          </p:nvSpPr>
          <p:spPr>
            <a:xfrm>
              <a:off x="3132623" y="3560594"/>
              <a:ext cx="357790" cy="338554"/>
            </a:xfrm>
            <a:prstGeom prst="rect">
              <a:avLst/>
            </a:prstGeom>
          </p:spPr>
          <p:txBody>
            <a:bodyPr wrap="non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grpSp>
      <p:sp>
        <p:nvSpPr>
          <p:cNvPr id="63" name="楕円 62">
            <a:extLst>
              <a:ext uri="{FF2B5EF4-FFF2-40B4-BE49-F238E27FC236}">
                <a16:creationId xmlns:a16="http://schemas.microsoft.com/office/drawing/2014/main" id="{6FFDEBF2-1440-4995-ACB2-3799A7334245}"/>
              </a:ext>
            </a:extLst>
          </p:cNvPr>
          <p:cNvSpPr/>
          <p:nvPr/>
        </p:nvSpPr>
        <p:spPr>
          <a:xfrm>
            <a:off x="9219808" y="3076847"/>
            <a:ext cx="149871" cy="1498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弧 64">
            <a:extLst>
              <a:ext uri="{FF2B5EF4-FFF2-40B4-BE49-F238E27FC236}">
                <a16:creationId xmlns:a16="http://schemas.microsoft.com/office/drawing/2014/main" id="{53A611A6-BA51-4261-9B1A-186D8EEF9621}"/>
              </a:ext>
            </a:extLst>
          </p:cNvPr>
          <p:cNvSpPr/>
          <p:nvPr/>
        </p:nvSpPr>
        <p:spPr>
          <a:xfrm flipH="1">
            <a:off x="9339565" y="1617550"/>
            <a:ext cx="2963463" cy="3622900"/>
          </a:xfrm>
          <a:prstGeom prst="arc">
            <a:avLst>
              <a:gd name="adj1" fmla="val 17798146"/>
              <a:gd name="adj2" fmla="val 2931797"/>
            </a:avLst>
          </a:prstGeom>
          <a:noFill/>
          <a:ln w="28575">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400" dirty="0">
              <a:solidFill>
                <a:srgbClr val="FF0000"/>
              </a:solidFill>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66" name="正方形/長方形 65">
                <a:extLst>
                  <a:ext uri="{FF2B5EF4-FFF2-40B4-BE49-F238E27FC236}">
                    <a16:creationId xmlns:a16="http://schemas.microsoft.com/office/drawing/2014/main" id="{6711E49D-220A-44EA-97AE-F5852272D3D8}"/>
                  </a:ext>
                </a:extLst>
              </p:cNvPr>
              <p:cNvSpPr/>
              <p:nvPr/>
            </p:nvSpPr>
            <p:spPr>
              <a:xfrm>
                <a:off x="838200" y="5019694"/>
                <a:ext cx="9329798" cy="369332"/>
              </a:xfrm>
              <a:prstGeom prst="rect">
                <a:avLst/>
              </a:prstGeom>
            </p:spPr>
            <p:txBody>
              <a:bodyPr wrap="none">
                <a:spAutoFit/>
              </a:bodyPr>
              <a:lstStyle/>
              <a:p>
                <a:r>
                  <a:rPr lang="en-US" altLang="ja-JP" dirty="0">
                    <a:latin typeface="HG丸ｺﾞｼｯｸM-PRO" panose="020F0600000000000000" pitchFamily="50" charset="-128"/>
                    <a:ea typeface="HG丸ｺﾞｼｯｸM-PRO" panose="020F0600000000000000" pitchFamily="50" charset="-128"/>
                  </a:rPr>
                  <a:t>O</a:t>
                </a:r>
                <a:r>
                  <a:rPr lang="ja-JP" altLang="en-US" dirty="0">
                    <a:latin typeface="HG丸ｺﾞｼｯｸM-PRO" panose="020F0600000000000000" pitchFamily="50" charset="-128"/>
                    <a:ea typeface="HG丸ｺﾞｼｯｸM-PRO" panose="020F0600000000000000" pitchFamily="50" charset="-128"/>
                  </a:rPr>
                  <a:t>点にできる合成磁界・磁場の強さは、左の電流が作る磁界・磁場の強さ</a:t>
                </a:r>
                <a14:m>
                  <m:oMath xmlns:m="http://schemas.openxmlformats.org/officeDocument/2006/math">
                    <m:r>
                      <a:rPr lang="en-US" altLang="ja-JP" b="1" i="1">
                        <a:solidFill>
                          <a:srgbClr val="FF0000"/>
                        </a:solidFill>
                        <a:latin typeface="Cambria Math" panose="02040503050406030204" pitchFamily="18" charset="0"/>
                      </a:rPr>
                      <m:t>𝑯</m:t>
                    </m:r>
                  </m:oMath>
                </a14:m>
                <a:r>
                  <a:rPr lang="ja-JP" altLang="en-US" dirty="0">
                    <a:latin typeface="HG丸ｺﾞｼｯｸM-PRO" panose="020F0600000000000000" pitchFamily="50" charset="-128"/>
                    <a:ea typeface="HG丸ｺﾞｼｯｸM-PRO" panose="020F0600000000000000" pitchFamily="50" charset="-128"/>
                  </a:rPr>
                  <a:t>の２倍だから</a:t>
                </a:r>
                <a:endParaRPr lang="ja-JP" altLang="en-US" dirty="0"/>
              </a:p>
            </p:txBody>
          </p:sp>
        </mc:Choice>
        <mc:Fallback>
          <p:sp>
            <p:nvSpPr>
              <p:cNvPr id="66" name="正方形/長方形 65">
                <a:extLst>
                  <a:ext uri="{FF2B5EF4-FFF2-40B4-BE49-F238E27FC236}">
                    <a16:creationId xmlns:a16="http://schemas.microsoft.com/office/drawing/2014/main" id="{6711E49D-220A-44EA-97AE-F5852272D3D8}"/>
                  </a:ext>
                </a:extLst>
              </p:cNvPr>
              <p:cNvSpPr>
                <a:spLocks noRot="1" noChangeAspect="1" noMove="1" noResize="1" noEditPoints="1" noAdjustHandles="1" noChangeArrowheads="1" noChangeShapeType="1" noTextEdit="1"/>
              </p:cNvSpPr>
              <p:nvPr/>
            </p:nvSpPr>
            <p:spPr>
              <a:xfrm>
                <a:off x="838200" y="5019694"/>
                <a:ext cx="9329798" cy="369332"/>
              </a:xfrm>
              <a:prstGeom prst="rect">
                <a:avLst/>
              </a:prstGeom>
              <a:blipFill>
                <a:blip r:embed="rId8"/>
                <a:stretch>
                  <a:fillRect l="-588" t="-14754" b="-180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8" name="正方形/長方形 67">
                <a:extLst>
                  <a:ext uri="{FF2B5EF4-FFF2-40B4-BE49-F238E27FC236}">
                    <a16:creationId xmlns:a16="http://schemas.microsoft.com/office/drawing/2014/main" id="{3CDE631B-EA16-4F50-BB09-35FC6E9DCC69}"/>
                  </a:ext>
                </a:extLst>
              </p:cNvPr>
              <p:cNvSpPr/>
              <p:nvPr/>
            </p:nvSpPr>
            <p:spPr>
              <a:xfrm>
                <a:off x="7568835" y="3463786"/>
                <a:ext cx="1492819" cy="783804"/>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r>
                        <a:rPr lang="en-US" altLang="ja-JP" sz="2400" b="1" i="1">
                          <a:solidFill>
                            <a:srgbClr val="FF0000"/>
                          </a:solidFill>
                          <a:latin typeface="Cambria Math" panose="02040503050406030204" pitchFamily="18" charset="0"/>
                        </a:rPr>
                        <m:t>𝑯</m:t>
                      </m:r>
                      <m:r>
                        <a:rPr lang="en-US" altLang="ja-JP" sz="2400" b="1" i="1" smtClean="0">
                          <a:solidFill>
                            <a:srgbClr val="FF0000"/>
                          </a:solidFill>
                          <a:latin typeface="Cambria Math" panose="02040503050406030204" pitchFamily="18" charset="0"/>
                        </a:rPr>
                        <m:t>=</m:t>
                      </m:r>
                      <m:f>
                        <m:fPr>
                          <m:ctrlPr>
                            <a:rPr lang="en-US" altLang="ja-JP" sz="2400" b="1" i="1" smtClean="0">
                              <a:solidFill>
                                <a:srgbClr val="FF0000"/>
                              </a:solidFill>
                              <a:latin typeface="Cambria Math" panose="02040503050406030204" pitchFamily="18" charset="0"/>
                            </a:rPr>
                          </m:ctrlPr>
                        </m:fPr>
                        <m:num>
                          <m:r>
                            <a:rPr lang="en-US" altLang="ja-JP" sz="2400" b="1" i="1" smtClean="0">
                              <a:solidFill>
                                <a:srgbClr val="FF0000"/>
                              </a:solidFill>
                              <a:latin typeface="Cambria Math" panose="02040503050406030204" pitchFamily="18" charset="0"/>
                            </a:rPr>
                            <m:t>𝑰</m:t>
                          </m:r>
                        </m:num>
                        <m:den>
                          <m:r>
                            <a:rPr lang="en-US" altLang="ja-JP" sz="2400" b="1" i="1" smtClean="0">
                              <a:solidFill>
                                <a:srgbClr val="FF0000"/>
                              </a:solidFill>
                              <a:latin typeface="Cambria Math" panose="02040503050406030204" pitchFamily="18" charset="0"/>
                            </a:rPr>
                            <m:t>𝟐</m:t>
                          </m:r>
                          <m:r>
                            <a:rPr lang="ja-JP" altLang="en-US" sz="2400" b="1" i="1">
                              <a:solidFill>
                                <a:srgbClr val="FF0000"/>
                              </a:solidFill>
                              <a:latin typeface="Cambria Math" panose="02040503050406030204" pitchFamily="18" charset="0"/>
                            </a:rPr>
                            <m:t>𝝅</m:t>
                          </m:r>
                          <m:r>
                            <a:rPr lang="en-US" altLang="ja-JP" sz="2400" b="1" i="1" smtClean="0">
                              <a:solidFill>
                                <a:srgbClr val="FF0000"/>
                              </a:solidFill>
                              <a:latin typeface="Cambria Math" panose="02040503050406030204" pitchFamily="18" charset="0"/>
                            </a:rPr>
                            <m:t>𝒂</m:t>
                          </m:r>
                        </m:den>
                      </m:f>
                    </m:oMath>
                  </m:oMathPara>
                </a14:m>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68" name="正方形/長方形 67">
                <a:extLst>
                  <a:ext uri="{FF2B5EF4-FFF2-40B4-BE49-F238E27FC236}">
                    <a16:creationId xmlns:a16="http://schemas.microsoft.com/office/drawing/2014/main" id="{3CDE631B-EA16-4F50-BB09-35FC6E9DCC69}"/>
                  </a:ext>
                </a:extLst>
              </p:cNvPr>
              <p:cNvSpPr>
                <a:spLocks noRot="1" noChangeAspect="1" noMove="1" noResize="1" noEditPoints="1" noAdjustHandles="1" noChangeArrowheads="1" noChangeShapeType="1" noTextEdit="1"/>
              </p:cNvSpPr>
              <p:nvPr/>
            </p:nvSpPr>
            <p:spPr>
              <a:xfrm>
                <a:off x="7568835" y="3463786"/>
                <a:ext cx="1492819" cy="783804"/>
              </a:xfrm>
              <a:prstGeom prst="rect">
                <a:avLst/>
              </a:prstGeom>
              <a:blipFill>
                <a:blip r:embed="rId9"/>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94413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down)">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par>
                                <p:cTn id="13" presetID="2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8"/>
                                        </p:tgtEl>
                                        <p:attrNameLst>
                                          <p:attrName>style.visibility</p:attrName>
                                        </p:attrNameLst>
                                      </p:cBhvr>
                                      <p:to>
                                        <p:strVal val="visible"/>
                                      </p:to>
                                    </p:set>
                                    <p:animEffect transition="in" filter="wipe(down)">
                                      <p:cBhvr>
                                        <p:cTn id="20" dur="500"/>
                                        <p:tgtEl>
                                          <p:spTgt spid="6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5"/>
                                        </p:tgtEl>
                                        <p:attrNameLst>
                                          <p:attrName>style.visibility</p:attrName>
                                        </p:attrNameLst>
                                      </p:cBhvr>
                                      <p:to>
                                        <p:strVal val="visible"/>
                                      </p:to>
                                    </p:set>
                                    <p:animEffect transition="in" filter="wipe(down)">
                                      <p:cBhvr>
                                        <p:cTn id="25" dur="500"/>
                                        <p:tgtEl>
                                          <p:spTgt spid="65"/>
                                        </p:tgtEl>
                                      </p:cBhvr>
                                    </p:animEffect>
                                  </p:childTnLst>
                                </p:cTn>
                              </p:par>
                              <p:par>
                                <p:cTn id="26" presetID="22" presetClass="entr" presetSubtype="4" fill="hold"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down)">
                                      <p:cBhvr>
                                        <p:cTn id="28" dur="500"/>
                                        <p:tgtEl>
                                          <p:spTgt spid="2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down)">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wipe(down)">
                                      <p:cBhvr>
                                        <p:cTn id="36" dur="500"/>
                                        <p:tgtEl>
                                          <p:spTgt spid="6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down)">
                                      <p:cBhvr>
                                        <p:cTn id="4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8" grpId="0"/>
      <p:bldP spid="27" grpId="0"/>
      <p:bldP spid="36" grpId="0" animBg="1"/>
      <p:bldP spid="65" grpId="0" animBg="1"/>
      <p:bldP spid="66" grpId="0"/>
      <p:bldP spid="6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円弧 61">
            <a:extLst>
              <a:ext uri="{FF2B5EF4-FFF2-40B4-BE49-F238E27FC236}">
                <a16:creationId xmlns:a16="http://schemas.microsoft.com/office/drawing/2014/main" id="{E42E0EF7-E1C3-486C-8225-A923F181CEDA}"/>
              </a:ext>
            </a:extLst>
          </p:cNvPr>
          <p:cNvSpPr/>
          <p:nvPr/>
        </p:nvSpPr>
        <p:spPr>
          <a:xfrm rot="2517658" flipH="1">
            <a:off x="2134341" y="2731346"/>
            <a:ext cx="3956050" cy="4836360"/>
          </a:xfrm>
          <a:prstGeom prst="arc">
            <a:avLst>
              <a:gd name="adj1" fmla="val 17798146"/>
              <a:gd name="adj2" fmla="val 2931797"/>
            </a:avLst>
          </a:prstGeom>
          <a:noFill/>
          <a:ln w="28575">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18</a:t>
            </a:fld>
            <a:endParaRPr kumimoji="1" lang="ja-JP" altLang="en-US"/>
          </a:p>
        </p:txBody>
      </p:sp>
      <mc:AlternateContent xmlns:mc="http://schemas.openxmlformats.org/markup-compatibility/2006">
        <mc:Choice xmlns:a14="http://schemas.microsoft.com/office/drawing/2010/main" Requires="a14">
          <p:sp>
            <p:nvSpPr>
              <p:cNvPr id="37" name="正方形/長方形 36">
                <a:extLst>
                  <a:ext uri="{FF2B5EF4-FFF2-40B4-BE49-F238E27FC236}">
                    <a16:creationId xmlns:a16="http://schemas.microsoft.com/office/drawing/2014/main" id="{E573B3DD-C0B4-400B-AF2B-B593F6A98243}"/>
                  </a:ext>
                </a:extLst>
              </p:cNvPr>
              <p:cNvSpPr/>
              <p:nvPr/>
            </p:nvSpPr>
            <p:spPr>
              <a:xfrm>
                <a:off x="306300" y="906114"/>
                <a:ext cx="11615651" cy="369332"/>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（２）点</a:t>
                </a:r>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a:t>
                </a:r>
                <a:r>
                  <a:rPr lang="en-US" altLang="ja-JP" b="1" dirty="0">
                    <a:solidFill>
                      <a:srgbClr val="FF0000"/>
                    </a:solidFill>
                  </a:rPr>
                  <a:t> </a:t>
                </a:r>
                <a14:m>
                  <m:oMath xmlns:m="http://schemas.openxmlformats.org/officeDocument/2006/math">
                    <m:r>
                      <a:rPr lang="en-US" altLang="ja-JP" b="1" i="1">
                        <a:solidFill>
                          <a:srgbClr val="FF0000"/>
                        </a:solidFill>
                        <a:latin typeface="Cambria Math" panose="02040503050406030204" pitchFamily="18" charset="0"/>
                      </a:rPr>
                      <m:t>𝟎</m:t>
                    </m:r>
                    <m:r>
                      <a:rPr lang="en-US" altLang="ja-JP" b="1" i="1">
                        <a:solidFill>
                          <a:srgbClr val="FF0000"/>
                        </a:solidFill>
                        <a:latin typeface="Cambria Math" panose="02040503050406030204" pitchFamily="18" charset="0"/>
                      </a:rPr>
                      <m:t>,</m:t>
                    </m:r>
                  </m:oMath>
                </a14:m>
                <a:r>
                  <a:rPr lang="en-US" altLang="ja-JP" b="1" dirty="0">
                    <a:solidFill>
                      <a:srgbClr val="FF0000"/>
                    </a:solidFill>
                  </a:rPr>
                  <a:t> </a:t>
                </a:r>
                <a14:m>
                  <m:oMath xmlns:m="http://schemas.openxmlformats.org/officeDocument/2006/math">
                    <m:r>
                      <a:rPr lang="en-US" altLang="ja-JP" b="1" i="1">
                        <a:solidFill>
                          <a:srgbClr val="FF0000"/>
                        </a:solidFill>
                        <a:latin typeface="Cambria Math" panose="02040503050406030204" pitchFamily="18" charset="0"/>
                      </a:rPr>
                      <m:t>𝒂</m:t>
                    </m:r>
                    <m:r>
                      <a:rPr lang="en-US" altLang="ja-JP" b="1" i="1">
                        <a:solidFill>
                          <a:srgbClr val="FF0000"/>
                        </a:solidFill>
                        <a:latin typeface="Cambria Math" panose="02040503050406030204" pitchFamily="18" charset="0"/>
                      </a:rPr>
                      <m:t> </m:t>
                    </m:r>
                  </m:oMath>
                </a14:m>
                <a:r>
                  <a:rPr lang="ja-JP" altLang="en-US" dirty="0">
                    <a:latin typeface="HG丸ｺﾞｼｯｸM-PRO" panose="020F0600000000000000" pitchFamily="50" charset="-128"/>
                    <a:ea typeface="HG丸ｺﾞｼｯｸM-PRO" panose="020F0600000000000000" pitchFamily="50" charset="-128"/>
                  </a:rPr>
                  <a:t>）の磁場の強さを求めよ。</a:t>
                </a:r>
              </a:p>
            </p:txBody>
          </p:sp>
        </mc:Choice>
        <mc:Fallback>
          <p:sp>
            <p:nvSpPr>
              <p:cNvPr id="37" name="正方形/長方形 36">
                <a:extLst>
                  <a:ext uri="{FF2B5EF4-FFF2-40B4-BE49-F238E27FC236}">
                    <a16:creationId xmlns:a16="http://schemas.microsoft.com/office/drawing/2014/main" id="{E573B3DD-C0B4-400B-AF2B-B593F6A98243}"/>
                  </a:ext>
                </a:extLst>
              </p:cNvPr>
              <p:cNvSpPr>
                <a:spLocks noRot="1" noChangeAspect="1" noMove="1" noResize="1" noEditPoints="1" noAdjustHandles="1" noChangeArrowheads="1" noChangeShapeType="1" noTextEdit="1"/>
              </p:cNvSpPr>
              <p:nvPr/>
            </p:nvSpPr>
            <p:spPr>
              <a:xfrm>
                <a:off x="306300" y="906114"/>
                <a:ext cx="11615651" cy="369332"/>
              </a:xfrm>
              <a:prstGeom prst="rect">
                <a:avLst/>
              </a:prstGeom>
              <a:blipFill>
                <a:blip r:embed="rId2"/>
                <a:stretch>
                  <a:fillRect l="-420" t="-16667" b="-20000"/>
                </a:stretch>
              </a:blipFill>
            </p:spPr>
            <p:txBody>
              <a:bodyPr/>
              <a:lstStyle/>
              <a:p>
                <a:r>
                  <a:rPr lang="ja-JP" altLang="en-US">
                    <a:noFill/>
                  </a:rPr>
                  <a:t> </a:t>
                </a:r>
              </a:p>
            </p:txBody>
          </p:sp>
        </mc:Fallback>
      </mc:AlternateContent>
      <p:grpSp>
        <p:nvGrpSpPr>
          <p:cNvPr id="39" name="グループ化 38">
            <a:extLst>
              <a:ext uri="{FF2B5EF4-FFF2-40B4-BE49-F238E27FC236}">
                <a16:creationId xmlns:a16="http://schemas.microsoft.com/office/drawing/2014/main" id="{C5A9B83A-90BC-4735-B755-AE09C671029C}"/>
              </a:ext>
            </a:extLst>
          </p:cNvPr>
          <p:cNvGrpSpPr/>
          <p:nvPr/>
        </p:nvGrpSpPr>
        <p:grpSpPr>
          <a:xfrm>
            <a:off x="534439" y="5659236"/>
            <a:ext cx="382385" cy="382385"/>
            <a:chOff x="1263535" y="1812175"/>
            <a:chExt cx="382385" cy="382385"/>
          </a:xfrm>
        </p:grpSpPr>
        <p:sp>
          <p:nvSpPr>
            <p:cNvPr id="40" name="円/楕円 1">
              <a:extLst>
                <a:ext uri="{FF2B5EF4-FFF2-40B4-BE49-F238E27FC236}">
                  <a16:creationId xmlns:a16="http://schemas.microsoft.com/office/drawing/2014/main" id="{E3AFECB5-F670-4EBC-B48A-7E2D6172CFD9}"/>
                </a:ext>
              </a:extLst>
            </p:cNvPr>
            <p:cNvSpPr/>
            <p:nvPr/>
          </p:nvSpPr>
          <p:spPr>
            <a:xfrm>
              <a:off x="1363314" y="1911954"/>
              <a:ext cx="182827" cy="18282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41" name="楕円 40">
              <a:extLst>
                <a:ext uri="{FF2B5EF4-FFF2-40B4-BE49-F238E27FC236}">
                  <a16:creationId xmlns:a16="http://schemas.microsoft.com/office/drawing/2014/main" id="{C550578E-44BD-4771-9128-B3F7CEB4D0CF}"/>
                </a:ext>
              </a:extLst>
            </p:cNvPr>
            <p:cNvSpPr/>
            <p:nvPr/>
          </p:nvSpPr>
          <p:spPr>
            <a:xfrm>
              <a:off x="1263535" y="1812175"/>
              <a:ext cx="382385" cy="3823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grpSp>
      <p:grpSp>
        <p:nvGrpSpPr>
          <p:cNvPr id="7" name="グループ化 6">
            <a:extLst>
              <a:ext uri="{FF2B5EF4-FFF2-40B4-BE49-F238E27FC236}">
                <a16:creationId xmlns:a16="http://schemas.microsoft.com/office/drawing/2014/main" id="{47390324-734D-4F1D-8EC8-597AB23F445E}"/>
              </a:ext>
            </a:extLst>
          </p:cNvPr>
          <p:cNvGrpSpPr/>
          <p:nvPr/>
        </p:nvGrpSpPr>
        <p:grpSpPr>
          <a:xfrm>
            <a:off x="4920440" y="5659236"/>
            <a:ext cx="382385" cy="382385"/>
            <a:chOff x="5326840" y="4611485"/>
            <a:chExt cx="382385" cy="382385"/>
          </a:xfrm>
        </p:grpSpPr>
        <p:sp>
          <p:nvSpPr>
            <p:cNvPr id="42" name="楕円 41">
              <a:extLst>
                <a:ext uri="{FF2B5EF4-FFF2-40B4-BE49-F238E27FC236}">
                  <a16:creationId xmlns:a16="http://schemas.microsoft.com/office/drawing/2014/main" id="{C8851E08-3212-4E7A-BC8F-5B972E06DFF0}"/>
                </a:ext>
              </a:extLst>
            </p:cNvPr>
            <p:cNvSpPr/>
            <p:nvPr/>
          </p:nvSpPr>
          <p:spPr>
            <a:xfrm>
              <a:off x="5326840" y="4611485"/>
              <a:ext cx="382385" cy="3823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grpSp>
          <p:nvGrpSpPr>
            <p:cNvPr id="43" name="グループ化 42">
              <a:extLst>
                <a:ext uri="{FF2B5EF4-FFF2-40B4-BE49-F238E27FC236}">
                  <a16:creationId xmlns:a16="http://schemas.microsoft.com/office/drawing/2014/main" id="{7E74075A-1F58-4780-B330-E86FD73DB1B0}"/>
                </a:ext>
              </a:extLst>
            </p:cNvPr>
            <p:cNvGrpSpPr/>
            <p:nvPr/>
          </p:nvGrpSpPr>
          <p:grpSpPr>
            <a:xfrm>
              <a:off x="5376729" y="4644795"/>
              <a:ext cx="282606" cy="290832"/>
              <a:chOff x="9043746" y="4172063"/>
              <a:chExt cx="336913" cy="346721"/>
            </a:xfrm>
          </p:grpSpPr>
          <p:cxnSp>
            <p:nvCxnSpPr>
              <p:cNvPr id="44" name="直線コネクタ 43">
                <a:extLst>
                  <a:ext uri="{FF2B5EF4-FFF2-40B4-BE49-F238E27FC236}">
                    <a16:creationId xmlns:a16="http://schemas.microsoft.com/office/drawing/2014/main" id="{52BB8BDB-1D37-4B73-9552-8AF3731D03B8}"/>
                  </a:ext>
                </a:extLst>
              </p:cNvPr>
              <p:cNvCxnSpPr/>
              <p:nvPr/>
            </p:nvCxnSpPr>
            <p:spPr>
              <a:xfrm>
                <a:off x="9043746" y="4181871"/>
                <a:ext cx="336913" cy="33691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45010A8-3246-4673-A882-F3FC90C692D2}"/>
                  </a:ext>
                </a:extLst>
              </p:cNvPr>
              <p:cNvCxnSpPr/>
              <p:nvPr/>
            </p:nvCxnSpPr>
            <p:spPr>
              <a:xfrm flipH="1">
                <a:off x="9069705" y="4172063"/>
                <a:ext cx="284992" cy="34672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cxnSp>
        <p:nvCxnSpPr>
          <p:cNvPr id="46" name="直線矢印コネクタ 45">
            <a:extLst>
              <a:ext uri="{FF2B5EF4-FFF2-40B4-BE49-F238E27FC236}">
                <a16:creationId xmlns:a16="http://schemas.microsoft.com/office/drawing/2014/main" id="{E7288882-F836-4233-B658-E1C5E2D295A8}"/>
              </a:ext>
            </a:extLst>
          </p:cNvPr>
          <p:cNvCxnSpPr>
            <a:cxnSpLocks/>
          </p:cNvCxnSpPr>
          <p:nvPr/>
        </p:nvCxnSpPr>
        <p:spPr>
          <a:xfrm flipV="1">
            <a:off x="2995827" y="2822346"/>
            <a:ext cx="652916" cy="692172"/>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A4AB5A03-2019-46A6-8668-E6A1B4404C9F}"/>
              </a:ext>
            </a:extLst>
          </p:cNvPr>
          <p:cNvCxnSpPr>
            <a:cxnSpLocks/>
          </p:cNvCxnSpPr>
          <p:nvPr/>
        </p:nvCxnSpPr>
        <p:spPr>
          <a:xfrm flipH="1" flipV="1">
            <a:off x="2306969" y="2832254"/>
            <a:ext cx="681157" cy="67744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9" name="正方形/長方形 48">
                <a:extLst>
                  <a:ext uri="{FF2B5EF4-FFF2-40B4-BE49-F238E27FC236}">
                    <a16:creationId xmlns:a16="http://schemas.microsoft.com/office/drawing/2014/main" id="{B27B63F7-C094-4066-9EBE-FE24B8F15149}"/>
                  </a:ext>
                </a:extLst>
              </p:cNvPr>
              <p:cNvSpPr/>
              <p:nvPr/>
            </p:nvSpPr>
            <p:spPr>
              <a:xfrm>
                <a:off x="1783513" y="2416578"/>
                <a:ext cx="67999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b="1" i="1" smtClean="0">
                          <a:solidFill>
                            <a:srgbClr val="FF0000"/>
                          </a:solidFill>
                          <a:latin typeface="Cambria Math" panose="02040503050406030204" pitchFamily="18" charset="0"/>
                        </a:rPr>
                        <m:t>𝑯</m:t>
                      </m:r>
                      <m:r>
                        <a:rPr lang="en-US" altLang="ja-JP" sz="2800" b="1" i="1" smtClean="0">
                          <a:solidFill>
                            <a:srgbClr val="FF0000"/>
                          </a:solidFill>
                          <a:latin typeface="Cambria Math" panose="02040503050406030204" pitchFamily="18" charset="0"/>
                        </a:rPr>
                        <m:t>′</m:t>
                      </m:r>
                    </m:oMath>
                  </m:oMathPara>
                </a14:m>
                <a:endParaRPr lang="ja-JP" altLang="en-US" sz="28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49" name="正方形/長方形 48">
                <a:extLst>
                  <a:ext uri="{FF2B5EF4-FFF2-40B4-BE49-F238E27FC236}">
                    <a16:creationId xmlns:a16="http://schemas.microsoft.com/office/drawing/2014/main" id="{B27B63F7-C094-4066-9EBE-FE24B8F15149}"/>
                  </a:ext>
                </a:extLst>
              </p:cNvPr>
              <p:cNvSpPr>
                <a:spLocks noRot="1" noChangeAspect="1" noMove="1" noResize="1" noEditPoints="1" noAdjustHandles="1" noChangeArrowheads="1" noChangeShapeType="1" noTextEdit="1"/>
              </p:cNvSpPr>
              <p:nvPr/>
            </p:nvSpPr>
            <p:spPr>
              <a:xfrm>
                <a:off x="1783513" y="2416578"/>
                <a:ext cx="679993" cy="523220"/>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0" name="正方形/長方形 49">
                <a:extLst>
                  <a:ext uri="{FF2B5EF4-FFF2-40B4-BE49-F238E27FC236}">
                    <a16:creationId xmlns:a16="http://schemas.microsoft.com/office/drawing/2014/main" id="{04D3632E-82F1-4BFE-8C01-8328E5F7F2A3}"/>
                  </a:ext>
                </a:extLst>
              </p:cNvPr>
              <p:cNvSpPr/>
              <p:nvPr/>
            </p:nvSpPr>
            <p:spPr>
              <a:xfrm>
                <a:off x="6135797" y="1450845"/>
                <a:ext cx="2016436" cy="852862"/>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r>
                        <a:rPr lang="en-US" altLang="ja-JP" sz="2400" b="1" i="1">
                          <a:solidFill>
                            <a:srgbClr val="FF0000"/>
                          </a:solidFill>
                          <a:latin typeface="Cambria Math" panose="02040503050406030204" pitchFamily="18" charset="0"/>
                        </a:rPr>
                        <m:t>𝑯</m:t>
                      </m:r>
                      <m:r>
                        <a:rPr lang="en-US" altLang="ja-JP" sz="2400" b="1" i="1">
                          <a:solidFill>
                            <a:srgbClr val="FF0000"/>
                          </a:solidFill>
                          <a:latin typeface="Cambria Math" panose="02040503050406030204" pitchFamily="18" charset="0"/>
                        </a:rPr>
                        <m:t>′=</m:t>
                      </m:r>
                      <m:f>
                        <m:fPr>
                          <m:ctrlPr>
                            <a:rPr lang="en-US" altLang="ja-JP" sz="2400" b="1" i="1" smtClean="0">
                              <a:solidFill>
                                <a:srgbClr val="FF0000"/>
                              </a:solidFill>
                              <a:latin typeface="Cambria Math" panose="02040503050406030204" pitchFamily="18" charset="0"/>
                            </a:rPr>
                          </m:ctrlPr>
                        </m:fPr>
                        <m:num>
                          <m:r>
                            <a:rPr lang="en-US" altLang="ja-JP" sz="2400" b="1" i="1" smtClean="0">
                              <a:solidFill>
                                <a:srgbClr val="FF0000"/>
                              </a:solidFill>
                              <a:latin typeface="Cambria Math" panose="02040503050406030204" pitchFamily="18" charset="0"/>
                            </a:rPr>
                            <m:t>𝑰</m:t>
                          </m:r>
                        </m:num>
                        <m:den>
                          <m:r>
                            <a:rPr lang="en-US" altLang="ja-JP" sz="2400" b="1" i="1" smtClean="0">
                              <a:solidFill>
                                <a:srgbClr val="FF0000"/>
                              </a:solidFill>
                              <a:latin typeface="Cambria Math" panose="02040503050406030204" pitchFamily="18" charset="0"/>
                            </a:rPr>
                            <m:t>𝟐</m:t>
                          </m:r>
                          <m:r>
                            <a:rPr lang="ja-JP" altLang="en-US" sz="2400" b="1" i="1">
                              <a:solidFill>
                                <a:srgbClr val="FF0000"/>
                              </a:solidFill>
                              <a:latin typeface="Cambria Math" panose="02040503050406030204" pitchFamily="18" charset="0"/>
                            </a:rPr>
                            <m:t>𝝅</m:t>
                          </m:r>
                          <m:rad>
                            <m:radPr>
                              <m:degHide m:val="on"/>
                              <m:ctrlPr>
                                <a:rPr lang="en-US" altLang="ja-JP" sz="2400" b="1" i="1">
                                  <a:solidFill>
                                    <a:srgbClr val="FF0000"/>
                                  </a:solidFill>
                                  <a:latin typeface="Cambria Math" panose="02040503050406030204" pitchFamily="18" charset="0"/>
                                </a:rPr>
                              </m:ctrlPr>
                            </m:radPr>
                            <m:deg/>
                            <m:e>
                              <m:r>
                                <a:rPr lang="en-US" altLang="ja-JP" sz="2400" b="1" i="1" smtClean="0">
                                  <a:solidFill>
                                    <a:srgbClr val="FF0000"/>
                                  </a:solidFill>
                                  <a:latin typeface="Cambria Math" panose="02040503050406030204" pitchFamily="18" charset="0"/>
                                </a:rPr>
                                <m:t>𝟐</m:t>
                              </m:r>
                            </m:e>
                          </m:rad>
                          <m:r>
                            <a:rPr lang="en-US" altLang="ja-JP" sz="2400" b="1" i="1" smtClean="0">
                              <a:solidFill>
                                <a:srgbClr val="FF0000"/>
                              </a:solidFill>
                              <a:latin typeface="Cambria Math" panose="02040503050406030204" pitchFamily="18" charset="0"/>
                            </a:rPr>
                            <m:t>𝒂</m:t>
                          </m:r>
                        </m:den>
                      </m:f>
                    </m:oMath>
                  </m:oMathPara>
                </a14:m>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50" name="正方形/長方形 49">
                <a:extLst>
                  <a:ext uri="{FF2B5EF4-FFF2-40B4-BE49-F238E27FC236}">
                    <a16:creationId xmlns:a16="http://schemas.microsoft.com/office/drawing/2014/main" id="{04D3632E-82F1-4BFE-8C01-8328E5F7F2A3}"/>
                  </a:ext>
                </a:extLst>
              </p:cNvPr>
              <p:cNvSpPr>
                <a:spLocks noRot="1" noChangeAspect="1" noMove="1" noResize="1" noEditPoints="1" noAdjustHandles="1" noChangeArrowheads="1" noChangeShapeType="1" noTextEdit="1"/>
              </p:cNvSpPr>
              <p:nvPr/>
            </p:nvSpPr>
            <p:spPr>
              <a:xfrm>
                <a:off x="6135797" y="1450845"/>
                <a:ext cx="2016436" cy="852862"/>
              </a:xfrm>
              <a:prstGeom prst="rect">
                <a:avLst/>
              </a:prstGeom>
              <a:blipFill>
                <a:blip r:embed="rId4"/>
                <a:stretch>
                  <a:fillRect/>
                </a:stretch>
              </a:blipFill>
            </p:spPr>
            <p:txBody>
              <a:bodyPr/>
              <a:lstStyle/>
              <a:p>
                <a:r>
                  <a:rPr lang="ja-JP" altLang="en-US">
                    <a:noFill/>
                  </a:rPr>
                  <a:t> </a:t>
                </a:r>
              </a:p>
            </p:txBody>
          </p:sp>
        </mc:Fallback>
      </mc:AlternateContent>
      <p:sp>
        <p:nvSpPr>
          <p:cNvPr id="51" name="正方形/長方形 50">
            <a:extLst>
              <a:ext uri="{FF2B5EF4-FFF2-40B4-BE49-F238E27FC236}">
                <a16:creationId xmlns:a16="http://schemas.microsoft.com/office/drawing/2014/main" id="{E8E72D55-967A-4209-BFF8-944450ECF688}"/>
              </a:ext>
            </a:extLst>
          </p:cNvPr>
          <p:cNvSpPr/>
          <p:nvPr/>
        </p:nvSpPr>
        <p:spPr>
          <a:xfrm>
            <a:off x="2692542" y="3644299"/>
            <a:ext cx="521297" cy="584775"/>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3200" b="1" dirty="0">
                <a:latin typeface="HG丸ｺﾞｼｯｸM-PRO" panose="020F0600000000000000" pitchFamily="50" charset="-128"/>
                <a:ea typeface="HG丸ｺﾞｼｯｸM-PRO" panose="020F0600000000000000" pitchFamily="50" charset="-128"/>
              </a:rPr>
              <a:t>A</a:t>
            </a:r>
          </a:p>
        </p:txBody>
      </p:sp>
      <mc:AlternateContent xmlns:mc="http://schemas.openxmlformats.org/markup-compatibility/2006">
        <mc:Choice xmlns:a14="http://schemas.microsoft.com/office/drawing/2010/main" Requires="a14">
          <p:sp>
            <p:nvSpPr>
              <p:cNvPr id="53" name="正方形/長方形 52">
                <a:extLst>
                  <a:ext uri="{FF2B5EF4-FFF2-40B4-BE49-F238E27FC236}">
                    <a16:creationId xmlns:a16="http://schemas.microsoft.com/office/drawing/2014/main" id="{073B1633-5812-4B33-8A52-2DF4227B88E8}"/>
                  </a:ext>
                </a:extLst>
              </p:cNvPr>
              <p:cNvSpPr/>
              <p:nvPr/>
            </p:nvSpPr>
            <p:spPr>
              <a:xfrm>
                <a:off x="1007249" y="4135273"/>
                <a:ext cx="864467" cy="5052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US" altLang="ja-JP" sz="2400" b="1" i="1">
                              <a:solidFill>
                                <a:srgbClr val="FF0000"/>
                              </a:solidFill>
                              <a:latin typeface="Cambria Math" panose="02040503050406030204" pitchFamily="18" charset="0"/>
                            </a:rPr>
                          </m:ctrlPr>
                        </m:radPr>
                        <m:deg/>
                        <m:e>
                          <m:r>
                            <a:rPr lang="en-US" altLang="ja-JP" sz="2400" b="1" i="1">
                              <a:solidFill>
                                <a:srgbClr val="FF0000"/>
                              </a:solidFill>
                              <a:latin typeface="Cambria Math" panose="02040503050406030204" pitchFamily="18" charset="0"/>
                            </a:rPr>
                            <m:t>𝟐</m:t>
                          </m:r>
                        </m:e>
                      </m:rad>
                      <m:r>
                        <a:rPr lang="en-US" altLang="ja-JP" sz="2400" b="1" i="1">
                          <a:solidFill>
                            <a:srgbClr val="FF0000"/>
                          </a:solidFill>
                          <a:latin typeface="Cambria Math" panose="02040503050406030204" pitchFamily="18" charset="0"/>
                        </a:rPr>
                        <m:t>𝒂</m:t>
                      </m:r>
                    </m:oMath>
                  </m:oMathPara>
                </a14:m>
                <a:endParaRPr lang="ja-JP" altLang="en-US" sz="2400" dirty="0">
                  <a:latin typeface="HG丸ｺﾞｼｯｸM-PRO" panose="020F0600000000000000" pitchFamily="50" charset="-128"/>
                  <a:ea typeface="HG丸ｺﾞｼｯｸM-PRO" panose="020F0600000000000000" pitchFamily="50" charset="-128"/>
                </a:endParaRPr>
              </a:p>
            </p:txBody>
          </p:sp>
        </mc:Choice>
        <mc:Fallback>
          <p:sp>
            <p:nvSpPr>
              <p:cNvPr id="53" name="正方形/長方形 52">
                <a:extLst>
                  <a:ext uri="{FF2B5EF4-FFF2-40B4-BE49-F238E27FC236}">
                    <a16:creationId xmlns:a16="http://schemas.microsoft.com/office/drawing/2014/main" id="{073B1633-5812-4B33-8A52-2DF4227B88E8}"/>
                  </a:ext>
                </a:extLst>
              </p:cNvPr>
              <p:cNvSpPr>
                <a:spLocks noRot="1" noChangeAspect="1" noMove="1" noResize="1" noEditPoints="1" noAdjustHandles="1" noChangeArrowheads="1" noChangeShapeType="1" noTextEdit="1"/>
              </p:cNvSpPr>
              <p:nvPr/>
            </p:nvSpPr>
            <p:spPr>
              <a:xfrm>
                <a:off x="1007249" y="4135273"/>
                <a:ext cx="864467" cy="505203"/>
              </a:xfrm>
              <a:prstGeom prst="rect">
                <a:avLst/>
              </a:prstGeom>
              <a:blipFill>
                <a:blip r:embed="rId5"/>
                <a:stretch>
                  <a:fillRect/>
                </a:stretch>
              </a:blipFill>
            </p:spPr>
            <p:txBody>
              <a:bodyPr/>
              <a:lstStyle/>
              <a:p>
                <a:r>
                  <a:rPr lang="ja-JP" altLang="en-US">
                    <a:noFill/>
                  </a:rPr>
                  <a:t> </a:t>
                </a:r>
              </a:p>
            </p:txBody>
          </p:sp>
        </mc:Fallback>
      </mc:AlternateContent>
      <p:cxnSp>
        <p:nvCxnSpPr>
          <p:cNvPr id="54" name="直線矢印コネクタ 53">
            <a:extLst>
              <a:ext uri="{FF2B5EF4-FFF2-40B4-BE49-F238E27FC236}">
                <a16:creationId xmlns:a16="http://schemas.microsoft.com/office/drawing/2014/main" id="{F139E15A-F37B-4BEA-A699-3E135AB907AF}"/>
              </a:ext>
            </a:extLst>
          </p:cNvPr>
          <p:cNvCxnSpPr>
            <a:cxnSpLocks/>
          </p:cNvCxnSpPr>
          <p:nvPr/>
        </p:nvCxnSpPr>
        <p:spPr>
          <a:xfrm flipV="1">
            <a:off x="2985162" y="2788669"/>
            <a:ext cx="16587" cy="72584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6" name="正方形/長方形 55">
                <a:extLst>
                  <a:ext uri="{FF2B5EF4-FFF2-40B4-BE49-F238E27FC236}">
                    <a16:creationId xmlns:a16="http://schemas.microsoft.com/office/drawing/2014/main" id="{4D55381A-F2B0-48FE-AA52-1E8A4D06ECBF}"/>
                  </a:ext>
                </a:extLst>
              </p:cNvPr>
              <p:cNvSpPr/>
              <p:nvPr/>
            </p:nvSpPr>
            <p:spPr>
              <a:xfrm>
                <a:off x="6409766" y="3381900"/>
                <a:ext cx="2074927" cy="11096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ja-JP" sz="3200" b="1" i="1" smtClean="0">
                              <a:solidFill>
                                <a:srgbClr val="FF0000"/>
                              </a:solidFill>
                              <a:latin typeface="Cambria Math" panose="02040503050406030204" pitchFamily="18" charset="0"/>
                            </a:rPr>
                          </m:ctrlPr>
                        </m:fPr>
                        <m:num>
                          <m:r>
                            <a:rPr lang="en-US" altLang="ja-JP" sz="3200" b="1" i="1" smtClean="0">
                              <a:solidFill>
                                <a:srgbClr val="FF0000"/>
                              </a:solidFill>
                              <a:latin typeface="Cambria Math" panose="02040503050406030204" pitchFamily="18" charset="0"/>
                            </a:rPr>
                            <m:t>𝟏</m:t>
                          </m:r>
                        </m:num>
                        <m:den>
                          <m:rad>
                            <m:radPr>
                              <m:degHide m:val="on"/>
                              <m:ctrlPr>
                                <a:rPr lang="en-US" altLang="ja-JP" sz="3200" b="1" i="1">
                                  <a:solidFill>
                                    <a:srgbClr val="FF0000"/>
                                  </a:solidFill>
                                  <a:latin typeface="Cambria Math" panose="02040503050406030204" pitchFamily="18" charset="0"/>
                                </a:rPr>
                              </m:ctrlPr>
                            </m:radPr>
                            <m:deg/>
                            <m:e>
                              <m:r>
                                <a:rPr lang="en-US" altLang="ja-JP" sz="3200" b="1" i="1">
                                  <a:solidFill>
                                    <a:srgbClr val="FF0000"/>
                                  </a:solidFill>
                                  <a:latin typeface="Cambria Math" panose="02040503050406030204" pitchFamily="18" charset="0"/>
                                </a:rPr>
                                <m:t>𝟐</m:t>
                              </m:r>
                            </m:e>
                          </m:rad>
                        </m:den>
                      </m:f>
                      <m:sSup>
                        <m:sSupPr>
                          <m:ctrlPr>
                            <a:rPr lang="en-US" altLang="ja-JP" sz="3200" b="1" i="1">
                              <a:solidFill>
                                <a:srgbClr val="FF0000"/>
                              </a:solidFill>
                              <a:latin typeface="Cambria Math" panose="02040503050406030204" pitchFamily="18" charset="0"/>
                            </a:rPr>
                          </m:ctrlPr>
                        </m:sSupPr>
                        <m:e>
                          <m:r>
                            <a:rPr lang="en-US" altLang="ja-JP" sz="3200" b="1" i="1">
                              <a:solidFill>
                                <a:srgbClr val="FF0000"/>
                              </a:solidFill>
                              <a:latin typeface="Cambria Math" panose="02040503050406030204" pitchFamily="18" charset="0"/>
                            </a:rPr>
                            <m:t>𝑯</m:t>
                          </m:r>
                        </m:e>
                        <m:sup>
                          <m:r>
                            <a:rPr lang="en-US" altLang="ja-JP" sz="3200" b="1" i="1">
                              <a:solidFill>
                                <a:srgbClr val="FF0000"/>
                              </a:solidFill>
                              <a:latin typeface="Cambria Math" panose="02040503050406030204" pitchFamily="18" charset="0"/>
                            </a:rPr>
                            <m:t>′</m:t>
                          </m:r>
                        </m:sup>
                      </m:sSup>
                      <m:r>
                        <a:rPr lang="en-US" altLang="ja-JP" sz="3200" b="1" i="1" smtClean="0">
                          <a:solidFill>
                            <a:srgbClr val="FF0000"/>
                          </a:solidFill>
                          <a:latin typeface="Cambria Math" panose="02040503050406030204" pitchFamily="18" charset="0"/>
                          <a:ea typeface="Cambria Math" panose="02040503050406030204" pitchFamily="18" charset="0"/>
                        </a:rPr>
                        <m:t>×</m:t>
                      </m:r>
                      <m:r>
                        <a:rPr lang="en-US" altLang="ja-JP" sz="3200" b="1" i="1" smtClean="0">
                          <a:solidFill>
                            <a:srgbClr val="FF0000"/>
                          </a:solidFill>
                          <a:latin typeface="Cambria Math" panose="02040503050406030204" pitchFamily="18" charset="0"/>
                          <a:ea typeface="Cambria Math" panose="02040503050406030204" pitchFamily="18" charset="0"/>
                        </a:rPr>
                        <m:t>𝟐</m:t>
                      </m:r>
                    </m:oMath>
                  </m:oMathPara>
                </a14:m>
                <a:endParaRPr lang="en-US" altLang="ja-JP" sz="32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56" name="正方形/長方形 55">
                <a:extLst>
                  <a:ext uri="{FF2B5EF4-FFF2-40B4-BE49-F238E27FC236}">
                    <a16:creationId xmlns:a16="http://schemas.microsoft.com/office/drawing/2014/main" id="{4D55381A-F2B0-48FE-AA52-1E8A4D06ECBF}"/>
                  </a:ext>
                </a:extLst>
              </p:cNvPr>
              <p:cNvSpPr>
                <a:spLocks noRot="1" noChangeAspect="1" noMove="1" noResize="1" noEditPoints="1" noAdjustHandles="1" noChangeArrowheads="1" noChangeShapeType="1" noTextEdit="1"/>
              </p:cNvSpPr>
              <p:nvPr/>
            </p:nvSpPr>
            <p:spPr>
              <a:xfrm>
                <a:off x="6409766" y="3381900"/>
                <a:ext cx="2074927" cy="1109663"/>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7" name="正方形/長方形 56">
                <a:extLst>
                  <a:ext uri="{FF2B5EF4-FFF2-40B4-BE49-F238E27FC236}">
                    <a16:creationId xmlns:a16="http://schemas.microsoft.com/office/drawing/2014/main" id="{FA271E30-BEDD-4D65-85D8-3C5000C1FFB0}"/>
                  </a:ext>
                </a:extLst>
              </p:cNvPr>
              <p:cNvSpPr/>
              <p:nvPr/>
            </p:nvSpPr>
            <p:spPr>
              <a:xfrm>
                <a:off x="8264210" y="4688801"/>
                <a:ext cx="1689886" cy="11294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b="1" i="1" smtClean="0">
                          <a:solidFill>
                            <a:srgbClr val="FF0000"/>
                          </a:solidFill>
                          <a:latin typeface="Cambria Math" panose="02040503050406030204" pitchFamily="18" charset="0"/>
                          <a:ea typeface="Cambria Math" panose="02040503050406030204" pitchFamily="18" charset="0"/>
                        </a:rPr>
                        <m:t>=</m:t>
                      </m:r>
                      <m:f>
                        <m:fPr>
                          <m:ctrlPr>
                            <a:rPr lang="en-US" altLang="ja-JP" sz="3600" b="1" i="1">
                              <a:solidFill>
                                <a:srgbClr val="FF0000"/>
                              </a:solidFill>
                              <a:latin typeface="Cambria Math" panose="02040503050406030204" pitchFamily="18" charset="0"/>
                            </a:rPr>
                          </m:ctrlPr>
                        </m:fPr>
                        <m:num>
                          <m:r>
                            <a:rPr lang="en-US" altLang="ja-JP" sz="3600" b="1" i="1">
                              <a:solidFill>
                                <a:srgbClr val="FF0000"/>
                              </a:solidFill>
                              <a:latin typeface="Cambria Math" panose="02040503050406030204" pitchFamily="18" charset="0"/>
                            </a:rPr>
                            <m:t>𝑰</m:t>
                          </m:r>
                        </m:num>
                        <m:den>
                          <m:r>
                            <a:rPr lang="en-US" altLang="ja-JP" sz="3600" b="1" i="1">
                              <a:solidFill>
                                <a:srgbClr val="FF0000"/>
                              </a:solidFill>
                              <a:latin typeface="Cambria Math" panose="02040503050406030204" pitchFamily="18" charset="0"/>
                            </a:rPr>
                            <m:t>𝟐</m:t>
                          </m:r>
                          <m:r>
                            <a:rPr lang="ja-JP" altLang="en-US" sz="3600" b="1" i="1">
                              <a:solidFill>
                                <a:srgbClr val="FF0000"/>
                              </a:solidFill>
                              <a:latin typeface="Cambria Math" panose="02040503050406030204" pitchFamily="18" charset="0"/>
                            </a:rPr>
                            <m:t>𝝅</m:t>
                          </m:r>
                          <m:r>
                            <a:rPr lang="en-US" altLang="ja-JP" sz="3600" b="1" i="1">
                              <a:solidFill>
                                <a:srgbClr val="FF0000"/>
                              </a:solidFill>
                              <a:latin typeface="Cambria Math" panose="02040503050406030204" pitchFamily="18" charset="0"/>
                            </a:rPr>
                            <m:t>𝒂</m:t>
                          </m:r>
                        </m:den>
                      </m:f>
                    </m:oMath>
                  </m:oMathPara>
                </a14:m>
                <a:endParaRPr lang="ja-JP" altLang="en-US" sz="36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57" name="正方形/長方形 56">
                <a:extLst>
                  <a:ext uri="{FF2B5EF4-FFF2-40B4-BE49-F238E27FC236}">
                    <a16:creationId xmlns:a16="http://schemas.microsoft.com/office/drawing/2014/main" id="{FA271E30-BEDD-4D65-85D8-3C5000C1FFB0}"/>
                  </a:ext>
                </a:extLst>
              </p:cNvPr>
              <p:cNvSpPr>
                <a:spLocks noRot="1" noChangeAspect="1" noMove="1" noResize="1" noEditPoints="1" noAdjustHandles="1" noChangeArrowheads="1" noChangeShapeType="1" noTextEdit="1"/>
              </p:cNvSpPr>
              <p:nvPr/>
            </p:nvSpPr>
            <p:spPr>
              <a:xfrm>
                <a:off x="8264210" y="4688801"/>
                <a:ext cx="1689886" cy="1129476"/>
              </a:xfrm>
              <a:prstGeom prst="rect">
                <a:avLst/>
              </a:prstGeom>
              <a:blipFill>
                <a:blip r:embed="rId7"/>
                <a:stretch>
                  <a:fillRect/>
                </a:stretch>
              </a:blipFill>
            </p:spPr>
            <p:txBody>
              <a:bodyPr/>
              <a:lstStyle/>
              <a:p>
                <a:r>
                  <a:rPr lang="ja-JP" altLang="en-US">
                    <a:noFill/>
                  </a:rPr>
                  <a:t> </a:t>
                </a:r>
              </a:p>
            </p:txBody>
          </p:sp>
        </mc:Fallback>
      </mc:AlternateContent>
      <p:sp>
        <p:nvSpPr>
          <p:cNvPr id="58" name="円弧 57">
            <a:extLst>
              <a:ext uri="{FF2B5EF4-FFF2-40B4-BE49-F238E27FC236}">
                <a16:creationId xmlns:a16="http://schemas.microsoft.com/office/drawing/2014/main" id="{3E2F546A-9DAE-42D9-B56F-C03C71D7615C}"/>
              </a:ext>
            </a:extLst>
          </p:cNvPr>
          <p:cNvSpPr/>
          <p:nvPr/>
        </p:nvSpPr>
        <p:spPr>
          <a:xfrm rot="19082342">
            <a:off x="-264305" y="2661046"/>
            <a:ext cx="3956050" cy="4836360"/>
          </a:xfrm>
          <a:prstGeom prst="arc">
            <a:avLst>
              <a:gd name="adj1" fmla="val 17798146"/>
              <a:gd name="adj2" fmla="val 2931797"/>
            </a:avLst>
          </a:prstGeom>
          <a:noFill/>
          <a:ln w="28575">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 name="直線コネクタ 8">
            <a:extLst>
              <a:ext uri="{FF2B5EF4-FFF2-40B4-BE49-F238E27FC236}">
                <a16:creationId xmlns:a16="http://schemas.microsoft.com/office/drawing/2014/main" id="{CCA56620-E1CA-4FBD-A463-FE623202BF0E}"/>
              </a:ext>
            </a:extLst>
          </p:cNvPr>
          <p:cNvCxnSpPr>
            <a:cxnSpLocks/>
          </p:cNvCxnSpPr>
          <p:nvPr/>
        </p:nvCxnSpPr>
        <p:spPr>
          <a:xfrm>
            <a:off x="2305050" y="2814867"/>
            <a:ext cx="648141" cy="0"/>
          </a:xfrm>
          <a:prstGeom prst="line">
            <a:avLst/>
          </a:prstGeom>
          <a:ln w="158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ED2A0A06-F611-41C0-A06C-E76F5333A92F}"/>
              </a:ext>
            </a:extLst>
          </p:cNvPr>
          <p:cNvCxnSpPr>
            <a:cxnSpLocks/>
          </p:cNvCxnSpPr>
          <p:nvPr/>
        </p:nvCxnSpPr>
        <p:spPr>
          <a:xfrm>
            <a:off x="3044352" y="2814867"/>
            <a:ext cx="604391" cy="7479"/>
          </a:xfrm>
          <a:prstGeom prst="line">
            <a:avLst/>
          </a:prstGeom>
          <a:ln w="158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6E5D4501-2D28-46E3-B3A2-2E19B0F1B004}"/>
              </a:ext>
            </a:extLst>
          </p:cNvPr>
          <p:cNvCxnSpPr>
            <a:cxnSpLocks/>
          </p:cNvCxnSpPr>
          <p:nvPr/>
        </p:nvCxnSpPr>
        <p:spPr>
          <a:xfrm flipV="1">
            <a:off x="2318050" y="2080166"/>
            <a:ext cx="665503" cy="736897"/>
          </a:xfrm>
          <a:prstGeom prst="line">
            <a:avLst/>
          </a:prstGeom>
          <a:ln w="158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666E4C15-95E2-4BA6-863C-D309534A9821}"/>
              </a:ext>
            </a:extLst>
          </p:cNvPr>
          <p:cNvCxnSpPr>
            <a:cxnSpLocks/>
          </p:cNvCxnSpPr>
          <p:nvPr/>
        </p:nvCxnSpPr>
        <p:spPr>
          <a:xfrm flipH="1" flipV="1">
            <a:off x="2983553" y="2091968"/>
            <a:ext cx="677463" cy="739489"/>
          </a:xfrm>
          <a:prstGeom prst="line">
            <a:avLst/>
          </a:prstGeom>
          <a:ln w="158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ABEF16D5-8A6C-4009-9700-AE48D0BA5BB8}"/>
              </a:ext>
            </a:extLst>
          </p:cNvPr>
          <p:cNvCxnSpPr>
            <a:cxnSpLocks/>
          </p:cNvCxnSpPr>
          <p:nvPr/>
        </p:nvCxnSpPr>
        <p:spPr>
          <a:xfrm flipV="1">
            <a:off x="2991976" y="2086436"/>
            <a:ext cx="1" cy="1456862"/>
          </a:xfrm>
          <a:prstGeom prst="line">
            <a:avLst/>
          </a:prstGeom>
          <a:ln w="158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3" name="楕円 62">
            <a:extLst>
              <a:ext uri="{FF2B5EF4-FFF2-40B4-BE49-F238E27FC236}">
                <a16:creationId xmlns:a16="http://schemas.microsoft.com/office/drawing/2014/main" id="{FEF93D18-F68A-4B16-8298-1C9B2B794CE0}"/>
              </a:ext>
            </a:extLst>
          </p:cNvPr>
          <p:cNvSpPr/>
          <p:nvPr/>
        </p:nvSpPr>
        <p:spPr>
          <a:xfrm>
            <a:off x="2897880" y="3483338"/>
            <a:ext cx="149871" cy="1498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 name="直線コネクタ 63">
            <a:extLst>
              <a:ext uri="{FF2B5EF4-FFF2-40B4-BE49-F238E27FC236}">
                <a16:creationId xmlns:a16="http://schemas.microsoft.com/office/drawing/2014/main" id="{2E55C5E7-46D9-4424-A960-55395884F119}"/>
              </a:ext>
            </a:extLst>
          </p:cNvPr>
          <p:cNvCxnSpPr>
            <a:cxnSpLocks/>
          </p:cNvCxnSpPr>
          <p:nvPr/>
        </p:nvCxnSpPr>
        <p:spPr>
          <a:xfrm flipV="1">
            <a:off x="860825" y="3520788"/>
            <a:ext cx="2092366" cy="2194447"/>
          </a:xfrm>
          <a:prstGeom prst="line">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6" name="正方形/長方形 25">
                <a:extLst>
                  <a:ext uri="{FF2B5EF4-FFF2-40B4-BE49-F238E27FC236}">
                    <a16:creationId xmlns:a16="http://schemas.microsoft.com/office/drawing/2014/main" id="{87DBFBCD-71A3-454C-A9DE-0F7264D84AD7}"/>
                  </a:ext>
                </a:extLst>
              </p:cNvPr>
              <p:cNvSpPr/>
              <p:nvPr/>
            </p:nvSpPr>
            <p:spPr>
              <a:xfrm>
                <a:off x="2457238" y="3063309"/>
                <a:ext cx="317123" cy="247184"/>
              </a:xfrm>
              <a:prstGeom prst="rect">
                <a:avLst/>
              </a:prstGeom>
              <a:solidFill>
                <a:schemeClr val="bg1"/>
              </a:solidFill>
              <a:ln>
                <a:solidFill>
                  <a:schemeClr val="tx1"/>
                </a:solidFill>
              </a:ln>
            </p:spPr>
            <p:txBody>
              <a:bodyPr wrap="square">
                <a:spAutoFit/>
              </a:bodyPr>
              <a:lstStyle/>
              <a:p>
                <a14:m>
                  <m:oMathPara xmlns:m="http://schemas.openxmlformats.org/officeDocument/2006/math">
                    <m:oMathParaPr>
                      <m:jc m:val="centerGroup"/>
                    </m:oMathParaPr>
                    <m:oMath xmlns:m="http://schemas.openxmlformats.org/officeDocument/2006/math">
                      <m:rad>
                        <m:radPr>
                          <m:degHide m:val="on"/>
                          <m:ctrlPr>
                            <a:rPr lang="en-US" altLang="ja-JP" sz="900" b="1" i="1">
                              <a:solidFill>
                                <a:srgbClr val="FF0000"/>
                              </a:solidFill>
                              <a:latin typeface="Cambria Math" panose="02040503050406030204" pitchFamily="18" charset="0"/>
                            </a:rPr>
                          </m:ctrlPr>
                        </m:radPr>
                        <m:deg/>
                        <m:e>
                          <m:r>
                            <a:rPr lang="en-US" altLang="ja-JP" sz="900" b="1" i="1">
                              <a:solidFill>
                                <a:srgbClr val="FF0000"/>
                              </a:solidFill>
                              <a:latin typeface="Cambria Math" panose="02040503050406030204" pitchFamily="18" charset="0"/>
                            </a:rPr>
                            <m:t>𝟐</m:t>
                          </m:r>
                        </m:e>
                      </m:rad>
                    </m:oMath>
                  </m:oMathPara>
                </a14:m>
                <a:endParaRPr lang="ja-JP" altLang="en-US" sz="900" dirty="0"/>
              </a:p>
            </p:txBody>
          </p:sp>
        </mc:Choice>
        <mc:Fallback>
          <p:sp>
            <p:nvSpPr>
              <p:cNvPr id="26" name="正方形/長方形 25">
                <a:extLst>
                  <a:ext uri="{FF2B5EF4-FFF2-40B4-BE49-F238E27FC236}">
                    <a16:creationId xmlns:a16="http://schemas.microsoft.com/office/drawing/2014/main" id="{87DBFBCD-71A3-454C-A9DE-0F7264D84AD7}"/>
                  </a:ext>
                </a:extLst>
              </p:cNvPr>
              <p:cNvSpPr>
                <a:spLocks noRot="1" noChangeAspect="1" noMove="1" noResize="1" noEditPoints="1" noAdjustHandles="1" noChangeArrowheads="1" noChangeShapeType="1" noTextEdit="1"/>
              </p:cNvSpPr>
              <p:nvPr/>
            </p:nvSpPr>
            <p:spPr>
              <a:xfrm>
                <a:off x="2457238" y="3063309"/>
                <a:ext cx="317123" cy="247184"/>
              </a:xfrm>
              <a:prstGeom prst="rect">
                <a:avLst/>
              </a:prstGeom>
              <a:blipFill>
                <a:blip r:embed="rId8"/>
                <a:stretch>
                  <a:fillRect/>
                </a:stretch>
              </a:blipFill>
              <a:ln>
                <a:solidFill>
                  <a:schemeClr val="tx1"/>
                </a:solidFill>
              </a:ln>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5" name="正方形/長方形 64">
                <a:extLst>
                  <a:ext uri="{FF2B5EF4-FFF2-40B4-BE49-F238E27FC236}">
                    <a16:creationId xmlns:a16="http://schemas.microsoft.com/office/drawing/2014/main" id="{D18BC058-2F62-457C-9FB8-7B943A2D2508}"/>
                  </a:ext>
                </a:extLst>
              </p:cNvPr>
              <p:cNvSpPr/>
              <p:nvPr/>
            </p:nvSpPr>
            <p:spPr>
              <a:xfrm>
                <a:off x="2865042" y="3064435"/>
                <a:ext cx="309536" cy="246221"/>
              </a:xfrm>
              <a:prstGeom prst="rect">
                <a:avLst/>
              </a:prstGeom>
              <a:solidFill>
                <a:schemeClr val="bg1"/>
              </a:solidFill>
              <a:ln>
                <a:solidFill>
                  <a:schemeClr val="tx1"/>
                </a:solidFill>
              </a:ln>
            </p:spPr>
            <p:txBody>
              <a:bodyPr wrap="square">
                <a:spAutoFit/>
              </a:bodyPr>
              <a:lstStyle/>
              <a:p>
                <a14:m>
                  <m:oMathPara xmlns:m="http://schemas.openxmlformats.org/officeDocument/2006/math">
                    <m:oMathParaPr>
                      <m:jc m:val="centerGroup"/>
                    </m:oMathParaPr>
                    <m:oMath xmlns:m="http://schemas.openxmlformats.org/officeDocument/2006/math">
                      <m:r>
                        <a:rPr lang="en-US" altLang="ja-JP" sz="1000" b="1" i="1" smtClean="0">
                          <a:solidFill>
                            <a:srgbClr val="FF0000"/>
                          </a:solidFill>
                          <a:latin typeface="Cambria Math" panose="02040503050406030204" pitchFamily="18" charset="0"/>
                        </a:rPr>
                        <m:t>𝟏</m:t>
                      </m:r>
                    </m:oMath>
                  </m:oMathPara>
                </a14:m>
                <a:endParaRPr lang="ja-JP" altLang="en-US" sz="1000" dirty="0"/>
              </a:p>
            </p:txBody>
          </p:sp>
        </mc:Choice>
        <mc:Fallback>
          <p:sp>
            <p:nvSpPr>
              <p:cNvPr id="65" name="正方形/長方形 64">
                <a:extLst>
                  <a:ext uri="{FF2B5EF4-FFF2-40B4-BE49-F238E27FC236}">
                    <a16:creationId xmlns:a16="http://schemas.microsoft.com/office/drawing/2014/main" id="{D18BC058-2F62-457C-9FB8-7B943A2D2508}"/>
                  </a:ext>
                </a:extLst>
              </p:cNvPr>
              <p:cNvSpPr>
                <a:spLocks noRot="1" noChangeAspect="1" noMove="1" noResize="1" noEditPoints="1" noAdjustHandles="1" noChangeArrowheads="1" noChangeShapeType="1" noTextEdit="1"/>
              </p:cNvSpPr>
              <p:nvPr/>
            </p:nvSpPr>
            <p:spPr>
              <a:xfrm>
                <a:off x="2865042" y="3064435"/>
                <a:ext cx="309536" cy="246221"/>
              </a:xfrm>
              <a:prstGeom prst="rect">
                <a:avLst/>
              </a:prstGeom>
              <a:blipFill>
                <a:blip r:embed="rId9"/>
                <a:stretch>
                  <a:fillRect/>
                </a:stretch>
              </a:blipFill>
              <a:ln>
                <a:solidFill>
                  <a:schemeClr val="tx1"/>
                </a:solidFill>
              </a:ln>
            </p:spPr>
            <p:txBody>
              <a:bodyPr/>
              <a:lstStyle/>
              <a:p>
                <a:r>
                  <a:rPr lang="ja-JP" altLang="en-US">
                    <a:noFill/>
                  </a:rPr>
                  <a:t> </a:t>
                </a:r>
              </a:p>
            </p:txBody>
          </p:sp>
        </mc:Fallback>
      </mc:AlternateContent>
      <p:sp>
        <p:nvSpPr>
          <p:cNvPr id="27" name="正方形/長方形 26">
            <a:extLst>
              <a:ext uri="{FF2B5EF4-FFF2-40B4-BE49-F238E27FC236}">
                <a16:creationId xmlns:a16="http://schemas.microsoft.com/office/drawing/2014/main" id="{048EB828-9E62-4AD4-B26D-C9E1F3A98B98}"/>
              </a:ext>
            </a:extLst>
          </p:cNvPr>
          <p:cNvSpPr/>
          <p:nvPr/>
        </p:nvSpPr>
        <p:spPr>
          <a:xfrm>
            <a:off x="6076210" y="2620035"/>
            <a:ext cx="4964821"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よって</a:t>
            </a:r>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点にできる合成磁界・磁場の強さは、</a:t>
            </a:r>
            <a:endParaRPr lang="ja-JP" altLang="en-US" dirty="0"/>
          </a:p>
        </p:txBody>
      </p:sp>
      <p:sp>
        <p:nvSpPr>
          <p:cNvPr id="66" name="正方形/長方形 65">
            <a:extLst>
              <a:ext uri="{FF2B5EF4-FFF2-40B4-BE49-F238E27FC236}">
                <a16:creationId xmlns:a16="http://schemas.microsoft.com/office/drawing/2014/main" id="{0C2CD839-BA48-48B1-86D2-4C3BA17EDF8A}"/>
              </a:ext>
            </a:extLst>
          </p:cNvPr>
          <p:cNvSpPr/>
          <p:nvPr/>
        </p:nvSpPr>
        <p:spPr>
          <a:xfrm>
            <a:off x="6076209" y="1099481"/>
            <a:ext cx="4733988"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左の電流が</a:t>
            </a:r>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点に作る磁界・磁場の強さは、</a:t>
            </a:r>
            <a:endParaRPr lang="ja-JP" altLang="en-US" dirty="0"/>
          </a:p>
        </p:txBody>
      </p:sp>
      <mc:AlternateContent xmlns:mc="http://schemas.openxmlformats.org/markup-compatibility/2006">
        <mc:Choice xmlns:a14="http://schemas.microsoft.com/office/drawing/2010/main" Requires="a14">
          <p:sp>
            <p:nvSpPr>
              <p:cNvPr id="38" name="正方形/長方形 37">
                <a:extLst>
                  <a:ext uri="{FF2B5EF4-FFF2-40B4-BE49-F238E27FC236}">
                    <a16:creationId xmlns:a16="http://schemas.microsoft.com/office/drawing/2014/main" id="{9146BF10-19A3-4AE3-BA6E-6412EFF893F3}"/>
                  </a:ext>
                </a:extLst>
              </p:cNvPr>
              <p:cNvSpPr/>
              <p:nvPr/>
            </p:nvSpPr>
            <p:spPr>
              <a:xfrm>
                <a:off x="8310268" y="3320175"/>
                <a:ext cx="3343864" cy="11096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200" b="1" i="1" smtClean="0">
                          <a:solidFill>
                            <a:srgbClr val="FF0000"/>
                          </a:solidFill>
                          <a:latin typeface="Cambria Math" panose="02040503050406030204" pitchFamily="18" charset="0"/>
                        </a:rPr>
                        <m:t>=</m:t>
                      </m:r>
                      <m:f>
                        <m:fPr>
                          <m:ctrlPr>
                            <a:rPr lang="en-US" altLang="ja-JP" sz="3200" b="1" i="1" smtClean="0">
                              <a:solidFill>
                                <a:srgbClr val="FF0000"/>
                              </a:solidFill>
                              <a:latin typeface="Cambria Math" panose="02040503050406030204" pitchFamily="18" charset="0"/>
                              <a:ea typeface="Cambria Math" panose="02040503050406030204" pitchFamily="18" charset="0"/>
                            </a:rPr>
                          </m:ctrlPr>
                        </m:fPr>
                        <m:num>
                          <m:r>
                            <a:rPr lang="en-US" altLang="ja-JP" sz="3200" b="1" i="1" smtClean="0">
                              <a:solidFill>
                                <a:srgbClr val="FF0000"/>
                              </a:solidFill>
                              <a:latin typeface="Cambria Math" panose="02040503050406030204" pitchFamily="18" charset="0"/>
                            </a:rPr>
                            <m:t>𝟏</m:t>
                          </m:r>
                        </m:num>
                        <m:den>
                          <m:rad>
                            <m:radPr>
                              <m:degHide m:val="on"/>
                              <m:ctrlPr>
                                <a:rPr lang="en-US" altLang="ja-JP" sz="3200" b="1" i="1">
                                  <a:solidFill>
                                    <a:srgbClr val="FF0000"/>
                                  </a:solidFill>
                                  <a:latin typeface="Cambria Math" panose="02040503050406030204" pitchFamily="18" charset="0"/>
                                </a:rPr>
                              </m:ctrlPr>
                            </m:radPr>
                            <m:deg/>
                            <m:e>
                              <m:r>
                                <a:rPr lang="en-US" altLang="ja-JP" sz="3200" b="1" i="1">
                                  <a:solidFill>
                                    <a:srgbClr val="FF0000"/>
                                  </a:solidFill>
                                  <a:latin typeface="Cambria Math" panose="02040503050406030204" pitchFamily="18" charset="0"/>
                                </a:rPr>
                                <m:t>𝟐</m:t>
                              </m:r>
                            </m:e>
                          </m:rad>
                        </m:den>
                      </m:f>
                      <m:f>
                        <m:fPr>
                          <m:ctrlPr>
                            <a:rPr lang="en-US" altLang="ja-JP" sz="3200" b="1" i="1" smtClean="0">
                              <a:solidFill>
                                <a:srgbClr val="FF0000"/>
                              </a:solidFill>
                              <a:latin typeface="Cambria Math" panose="02040503050406030204" pitchFamily="18" charset="0"/>
                            </a:rPr>
                          </m:ctrlPr>
                        </m:fPr>
                        <m:num>
                          <m:r>
                            <a:rPr lang="en-US" altLang="ja-JP" sz="3200" b="1" i="1" smtClean="0">
                              <a:solidFill>
                                <a:srgbClr val="FF0000"/>
                              </a:solidFill>
                              <a:latin typeface="Cambria Math" panose="02040503050406030204" pitchFamily="18" charset="0"/>
                            </a:rPr>
                            <m:t>𝑰</m:t>
                          </m:r>
                        </m:num>
                        <m:den>
                          <m:r>
                            <a:rPr lang="en-US" altLang="ja-JP" sz="3200" b="1" i="1" smtClean="0">
                              <a:solidFill>
                                <a:srgbClr val="FF0000"/>
                              </a:solidFill>
                              <a:latin typeface="Cambria Math" panose="02040503050406030204" pitchFamily="18" charset="0"/>
                            </a:rPr>
                            <m:t>𝟐</m:t>
                          </m:r>
                          <m:r>
                            <a:rPr lang="ja-JP" altLang="en-US" sz="3200" b="1" i="1">
                              <a:solidFill>
                                <a:srgbClr val="FF0000"/>
                              </a:solidFill>
                              <a:latin typeface="Cambria Math" panose="02040503050406030204" pitchFamily="18" charset="0"/>
                            </a:rPr>
                            <m:t>𝝅</m:t>
                          </m:r>
                          <m:rad>
                            <m:radPr>
                              <m:degHide m:val="on"/>
                              <m:ctrlPr>
                                <a:rPr lang="en-US" altLang="ja-JP" sz="3200" b="1" i="1">
                                  <a:solidFill>
                                    <a:srgbClr val="FF0000"/>
                                  </a:solidFill>
                                  <a:latin typeface="Cambria Math" panose="02040503050406030204" pitchFamily="18" charset="0"/>
                                </a:rPr>
                              </m:ctrlPr>
                            </m:radPr>
                            <m:deg/>
                            <m:e>
                              <m:r>
                                <a:rPr lang="en-US" altLang="ja-JP" sz="3200" b="1" i="1" smtClean="0">
                                  <a:solidFill>
                                    <a:srgbClr val="FF0000"/>
                                  </a:solidFill>
                                  <a:latin typeface="Cambria Math" panose="02040503050406030204" pitchFamily="18" charset="0"/>
                                </a:rPr>
                                <m:t>𝟐</m:t>
                              </m:r>
                            </m:e>
                          </m:rad>
                          <m:r>
                            <a:rPr lang="en-US" altLang="ja-JP" sz="3200" b="1" i="1" smtClean="0">
                              <a:solidFill>
                                <a:srgbClr val="FF0000"/>
                              </a:solidFill>
                              <a:latin typeface="Cambria Math" panose="02040503050406030204" pitchFamily="18" charset="0"/>
                            </a:rPr>
                            <m:t>𝒂</m:t>
                          </m:r>
                        </m:den>
                      </m:f>
                      <m:r>
                        <a:rPr lang="en-US" altLang="ja-JP" sz="3200" b="1" i="1">
                          <a:solidFill>
                            <a:srgbClr val="FF0000"/>
                          </a:solidFill>
                          <a:latin typeface="Cambria Math" panose="02040503050406030204" pitchFamily="18" charset="0"/>
                          <a:ea typeface="Cambria Math" panose="02040503050406030204" pitchFamily="18" charset="0"/>
                        </a:rPr>
                        <m:t>×</m:t>
                      </m:r>
                      <m:r>
                        <a:rPr lang="en-US" altLang="ja-JP" sz="3200" b="1" i="1">
                          <a:solidFill>
                            <a:srgbClr val="FF0000"/>
                          </a:solidFill>
                          <a:latin typeface="Cambria Math" panose="02040503050406030204" pitchFamily="18" charset="0"/>
                          <a:ea typeface="Cambria Math" panose="02040503050406030204" pitchFamily="18" charset="0"/>
                        </a:rPr>
                        <m:t>𝟐</m:t>
                      </m:r>
                    </m:oMath>
                  </m:oMathPara>
                </a14:m>
                <a:endParaRPr lang="en-US" altLang="ja-JP" sz="32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38" name="正方形/長方形 37">
                <a:extLst>
                  <a:ext uri="{FF2B5EF4-FFF2-40B4-BE49-F238E27FC236}">
                    <a16:creationId xmlns:a16="http://schemas.microsoft.com/office/drawing/2014/main" id="{9146BF10-19A3-4AE3-BA6E-6412EFF893F3}"/>
                  </a:ext>
                </a:extLst>
              </p:cNvPr>
              <p:cNvSpPr>
                <a:spLocks noRot="1" noChangeAspect="1" noMove="1" noResize="1" noEditPoints="1" noAdjustHandles="1" noChangeArrowheads="1" noChangeShapeType="1" noTextEdit="1"/>
              </p:cNvSpPr>
              <p:nvPr/>
            </p:nvSpPr>
            <p:spPr>
              <a:xfrm>
                <a:off x="8310268" y="3320175"/>
                <a:ext cx="3343864" cy="1109663"/>
              </a:xfrm>
              <a:prstGeom prst="rect">
                <a:avLst/>
              </a:prstGeom>
              <a:blipFill>
                <a:blip r:embed="rId10"/>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82983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down)">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wipe(down)">
                                      <p:cBhvr>
                                        <p:cTn id="12" dur="500"/>
                                        <p:tgtEl>
                                          <p:spTgt spid="49"/>
                                        </p:tgtEl>
                                      </p:cBhvr>
                                    </p:animEffect>
                                  </p:childTnLst>
                                </p:cTn>
                              </p:par>
                              <p:par>
                                <p:cTn id="13" presetID="22" presetClass="entr" presetSubtype="4" fill="hold" nodeType="with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down)">
                                      <p:cBhvr>
                                        <p:cTn id="15" dur="500"/>
                                        <p:tgtEl>
                                          <p:spTgt spid="4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wipe(down)">
                                      <p:cBhvr>
                                        <p:cTn id="20" dur="500"/>
                                        <p:tgtEl>
                                          <p:spTgt spid="6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wipe(down)">
                                      <p:cBhvr>
                                        <p:cTn id="25" dur="500"/>
                                        <p:tgtEl>
                                          <p:spTgt spid="4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wipe(down)">
                                      <p:cBhvr>
                                        <p:cTn id="30" dur="500"/>
                                        <p:tgtEl>
                                          <p:spTgt spid="59"/>
                                        </p:tgtEl>
                                      </p:cBhvr>
                                    </p:animEffect>
                                  </p:childTnLst>
                                </p:cTn>
                              </p:par>
                              <p:par>
                                <p:cTn id="31" presetID="22" presetClass="entr" presetSubtype="4" fill="hold" nodeType="with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wipe(down)">
                                      <p:cBhvr>
                                        <p:cTn id="33" dur="500"/>
                                        <p:tgtEl>
                                          <p:spTgt spid="6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61"/>
                                        </p:tgtEl>
                                        <p:attrNameLst>
                                          <p:attrName>style.visibility</p:attrName>
                                        </p:attrNameLst>
                                      </p:cBhvr>
                                      <p:to>
                                        <p:strVal val="visible"/>
                                      </p:to>
                                    </p:set>
                                    <p:animEffect transition="in" filter="wipe(down)">
                                      <p:cBhvr>
                                        <p:cTn id="38" dur="500"/>
                                        <p:tgtEl>
                                          <p:spTgt spid="61"/>
                                        </p:tgtEl>
                                      </p:cBhvr>
                                    </p:animEffect>
                                  </p:childTnLst>
                                </p:cTn>
                              </p:par>
                              <p:par>
                                <p:cTn id="39" presetID="22" presetClass="entr" presetSubtype="4" fill="hold"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00"/>
                                        <p:tgtEl>
                                          <p:spTgt spid="9"/>
                                        </p:tgtEl>
                                      </p:cBhvr>
                                    </p:animEffect>
                                  </p:childTnLst>
                                </p:cTn>
                              </p:par>
                              <p:par>
                                <p:cTn id="42" presetID="22" presetClass="entr" presetSubtype="4" fill="hold" nodeType="with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wipe(down)">
                                      <p:cBhvr>
                                        <p:cTn id="44" dur="500"/>
                                        <p:tgtEl>
                                          <p:spTgt spid="5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down)">
                                      <p:cBhvr>
                                        <p:cTn id="49" dur="500"/>
                                        <p:tgtEl>
                                          <p:spTgt spid="26"/>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65"/>
                                        </p:tgtEl>
                                        <p:attrNameLst>
                                          <p:attrName>style.visibility</p:attrName>
                                        </p:attrNameLst>
                                      </p:cBhvr>
                                      <p:to>
                                        <p:strVal val="visible"/>
                                      </p:to>
                                    </p:set>
                                    <p:animEffect transition="in" filter="wipe(down)">
                                      <p:cBhvr>
                                        <p:cTn id="52" dur="500"/>
                                        <p:tgtEl>
                                          <p:spTgt spid="6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wipe(down)">
                                      <p:cBhvr>
                                        <p:cTn id="57" dur="500"/>
                                        <p:tgtEl>
                                          <p:spTgt spid="6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64"/>
                                        </p:tgtEl>
                                        <p:attrNameLst>
                                          <p:attrName>style.visibility</p:attrName>
                                        </p:attrNameLst>
                                      </p:cBhvr>
                                      <p:to>
                                        <p:strVal val="visible"/>
                                      </p:to>
                                    </p:set>
                                    <p:animEffect transition="in" filter="wipe(down)">
                                      <p:cBhvr>
                                        <p:cTn id="62" dur="500"/>
                                        <p:tgtEl>
                                          <p:spTgt spid="6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3"/>
                                        </p:tgtEl>
                                        <p:attrNameLst>
                                          <p:attrName>style.visibility</p:attrName>
                                        </p:attrNameLst>
                                      </p:cBhvr>
                                      <p:to>
                                        <p:strVal val="visible"/>
                                      </p:to>
                                    </p:set>
                                    <p:animEffect transition="in" filter="wipe(down)">
                                      <p:cBhvr>
                                        <p:cTn id="67" dur="500"/>
                                        <p:tgtEl>
                                          <p:spTgt spid="5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wipe(down)">
                                      <p:cBhvr>
                                        <p:cTn id="72" dur="500"/>
                                        <p:tgtEl>
                                          <p:spTgt spid="5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down)">
                                      <p:cBhvr>
                                        <p:cTn id="77" dur="500"/>
                                        <p:tgtEl>
                                          <p:spTgt spid="2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56"/>
                                        </p:tgtEl>
                                        <p:attrNameLst>
                                          <p:attrName>style.visibility</p:attrName>
                                        </p:attrNameLst>
                                      </p:cBhvr>
                                      <p:to>
                                        <p:strVal val="visible"/>
                                      </p:to>
                                    </p:set>
                                    <p:animEffect transition="in" filter="wipe(down)">
                                      <p:cBhvr>
                                        <p:cTn id="82" dur="500"/>
                                        <p:tgtEl>
                                          <p:spTgt spid="5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wipe(down)">
                                      <p:cBhvr>
                                        <p:cTn id="87" dur="500"/>
                                        <p:tgtEl>
                                          <p:spTgt spid="3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wipe(down)">
                                      <p:cBhvr>
                                        <p:cTn id="9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49" grpId="0"/>
      <p:bldP spid="50" grpId="0"/>
      <p:bldP spid="53" grpId="0"/>
      <p:bldP spid="56" grpId="0"/>
      <p:bldP spid="57" grpId="0"/>
      <p:bldP spid="58" grpId="0" animBg="1"/>
      <p:bldP spid="26" grpId="0" animBg="1"/>
      <p:bldP spid="65" grpId="0" animBg="1"/>
      <p:bldP spid="27" grpId="0"/>
      <p:bldP spid="66" grpId="0"/>
      <p:bldP spid="3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19</a:t>
            </a:fld>
            <a:endParaRPr kumimoji="1" lang="ja-JP" altLang="en-US"/>
          </a:p>
        </p:txBody>
      </p:sp>
      <p:sp>
        <p:nvSpPr>
          <p:cNvPr id="16" name="コンテンツ プレースホルダー 2">
            <a:extLst>
              <a:ext uri="{FF2B5EF4-FFF2-40B4-BE49-F238E27FC236}">
                <a16:creationId xmlns:a16="http://schemas.microsoft.com/office/drawing/2014/main" id="{0FAE14BC-6C51-4855-B5EA-FF6DFBA0F0DA}"/>
              </a:ext>
            </a:extLst>
          </p:cNvPr>
          <p:cNvSpPr txBox="1">
            <a:spLocks/>
          </p:cNvSpPr>
          <p:nvPr/>
        </p:nvSpPr>
        <p:spPr>
          <a:xfrm>
            <a:off x="474802" y="2225791"/>
            <a:ext cx="6642652" cy="6846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sz="3600" b="1"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17" name="正方形/長方形 16">
                <a:extLst>
                  <a:ext uri="{FF2B5EF4-FFF2-40B4-BE49-F238E27FC236}">
                    <a16:creationId xmlns:a16="http://schemas.microsoft.com/office/drawing/2014/main" id="{80C72624-35C0-4F14-8A82-A67383943CE3}"/>
                  </a:ext>
                </a:extLst>
              </p:cNvPr>
              <p:cNvSpPr/>
              <p:nvPr/>
            </p:nvSpPr>
            <p:spPr>
              <a:xfrm>
                <a:off x="1641819" y="2866753"/>
                <a:ext cx="2839696" cy="64633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altLang="ja-JP" sz="3600" b="1" i="1" smtClean="0">
                          <a:solidFill>
                            <a:srgbClr val="FF0000"/>
                          </a:solidFill>
                          <a:latin typeface="Cambria Math" panose="02040503050406030204" pitchFamily="18" charset="0"/>
                        </a:rPr>
                        <m:t>𝑯</m:t>
                      </m:r>
                      <m:r>
                        <a:rPr lang="en-US" altLang="ja-JP" sz="3600" b="1" i="1" smtClean="0">
                          <a:solidFill>
                            <a:srgbClr val="FF0000"/>
                          </a:solidFill>
                          <a:latin typeface="Cambria Math" panose="02040503050406030204" pitchFamily="18" charset="0"/>
                        </a:rPr>
                        <m:t>=</m:t>
                      </m:r>
                    </m:oMath>
                  </m:oMathPara>
                </a14:m>
                <a:endParaRPr lang="ja-JP" altLang="en-US" sz="36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17" name="正方形/長方形 16">
                <a:extLst>
                  <a:ext uri="{FF2B5EF4-FFF2-40B4-BE49-F238E27FC236}">
                    <a16:creationId xmlns:a16="http://schemas.microsoft.com/office/drawing/2014/main" id="{80C72624-35C0-4F14-8A82-A67383943CE3}"/>
                  </a:ext>
                </a:extLst>
              </p:cNvPr>
              <p:cNvSpPr>
                <a:spLocks noRot="1" noChangeAspect="1" noMove="1" noResize="1" noEditPoints="1" noAdjustHandles="1" noChangeArrowheads="1" noChangeShapeType="1" noTextEdit="1"/>
              </p:cNvSpPr>
              <p:nvPr/>
            </p:nvSpPr>
            <p:spPr>
              <a:xfrm>
                <a:off x="1641819" y="2866753"/>
                <a:ext cx="2839696" cy="646331"/>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8" name="正方形/長方形 17">
                <a:extLst>
                  <a:ext uri="{FF2B5EF4-FFF2-40B4-BE49-F238E27FC236}">
                    <a16:creationId xmlns:a16="http://schemas.microsoft.com/office/drawing/2014/main" id="{61BFC094-8482-4A6B-82EC-2658A313FB6F}"/>
                  </a:ext>
                </a:extLst>
              </p:cNvPr>
              <p:cNvSpPr/>
              <p:nvPr/>
            </p:nvSpPr>
            <p:spPr>
              <a:xfrm>
                <a:off x="2817722" y="2242115"/>
                <a:ext cx="1088760" cy="14704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ja-JP" sz="4800" b="1" i="1">
                              <a:solidFill>
                                <a:srgbClr val="FF0000"/>
                              </a:solidFill>
                              <a:latin typeface="Cambria Math" panose="02040503050406030204" pitchFamily="18" charset="0"/>
                            </a:rPr>
                          </m:ctrlPr>
                        </m:fPr>
                        <m:num>
                          <m:r>
                            <a:rPr lang="en-US" altLang="ja-JP" sz="4800" b="1" i="1">
                              <a:solidFill>
                                <a:srgbClr val="FF0000"/>
                              </a:solidFill>
                              <a:latin typeface="Cambria Math" panose="02040503050406030204" pitchFamily="18" charset="0"/>
                            </a:rPr>
                            <m:t>𝑰</m:t>
                          </m:r>
                        </m:num>
                        <m:den>
                          <m:r>
                            <a:rPr lang="en-US" altLang="ja-JP" sz="4800" b="1" i="1">
                              <a:solidFill>
                                <a:srgbClr val="FF0000"/>
                              </a:solidFill>
                              <a:latin typeface="Cambria Math" panose="02040503050406030204" pitchFamily="18" charset="0"/>
                            </a:rPr>
                            <m:t>𝟐</m:t>
                          </m:r>
                          <m:r>
                            <a:rPr lang="en-US" altLang="ja-JP" sz="4800" b="1" i="1">
                              <a:solidFill>
                                <a:srgbClr val="FF0000"/>
                              </a:solidFill>
                              <a:latin typeface="Cambria Math" panose="02040503050406030204" pitchFamily="18" charset="0"/>
                            </a:rPr>
                            <m:t>𝒓</m:t>
                          </m:r>
                        </m:den>
                      </m:f>
                    </m:oMath>
                  </m:oMathPara>
                </a14:m>
                <a:endParaRPr lang="ja-JP" altLang="en-US" sz="4800" dirty="0">
                  <a:latin typeface="HG丸ｺﾞｼｯｸM-PRO" panose="020F0600000000000000" pitchFamily="50" charset="-128"/>
                  <a:ea typeface="HG丸ｺﾞｼｯｸM-PRO" panose="020F0600000000000000" pitchFamily="50" charset="-128"/>
                </a:endParaRPr>
              </a:p>
            </p:txBody>
          </p:sp>
        </mc:Choice>
        <mc:Fallback>
          <p:sp>
            <p:nvSpPr>
              <p:cNvPr id="18" name="正方形/長方形 17">
                <a:extLst>
                  <a:ext uri="{FF2B5EF4-FFF2-40B4-BE49-F238E27FC236}">
                    <a16:creationId xmlns:a16="http://schemas.microsoft.com/office/drawing/2014/main" id="{61BFC094-8482-4A6B-82EC-2658A313FB6F}"/>
                  </a:ext>
                </a:extLst>
              </p:cNvPr>
              <p:cNvSpPr>
                <a:spLocks noRot="1" noChangeAspect="1" noMove="1" noResize="1" noEditPoints="1" noAdjustHandles="1" noChangeArrowheads="1" noChangeShapeType="1" noTextEdit="1"/>
              </p:cNvSpPr>
              <p:nvPr/>
            </p:nvSpPr>
            <p:spPr>
              <a:xfrm>
                <a:off x="2817722" y="2242115"/>
                <a:ext cx="1088760" cy="1470403"/>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0" name="正方形/長方形 19">
                <a:extLst>
                  <a:ext uri="{FF2B5EF4-FFF2-40B4-BE49-F238E27FC236}">
                    <a16:creationId xmlns:a16="http://schemas.microsoft.com/office/drawing/2014/main" id="{B9865C67-9F10-4B07-AE7E-8E5ABBCF3D3E}"/>
                  </a:ext>
                </a:extLst>
              </p:cNvPr>
              <p:cNvSpPr/>
              <p:nvPr/>
            </p:nvSpPr>
            <p:spPr>
              <a:xfrm>
                <a:off x="704343" y="1551635"/>
                <a:ext cx="9768654" cy="461665"/>
              </a:xfrm>
              <a:prstGeom prst="rect">
                <a:avLst/>
              </a:prstGeom>
            </p:spPr>
            <p:txBody>
              <a:bodyPr wrap="square">
                <a:spAutoFit/>
              </a:bodyPr>
              <a:lstStyle/>
              <a:p>
                <a:r>
                  <a:rPr lang="ja-JP" altLang="en-US" sz="2400" dirty="0">
                    <a:solidFill>
                      <a:srgbClr val="000000"/>
                    </a:solidFill>
                    <a:latin typeface="HG丸ｺﾞｼｯｸM-PRO" panose="020F0600000000000000" pitchFamily="50" charset="-128"/>
                    <a:ea typeface="HG丸ｺﾞｼｯｸM-PRO" panose="020F0600000000000000" pitchFamily="50" charset="-128"/>
                  </a:rPr>
                  <a:t>半径</a:t>
                </a:r>
                <a14:m>
                  <m:oMath xmlns:m="http://schemas.openxmlformats.org/officeDocument/2006/math">
                    <m:r>
                      <a:rPr lang="en-US" altLang="ja-JP" sz="2400" b="1" i="1">
                        <a:solidFill>
                          <a:srgbClr val="FF0000"/>
                        </a:solidFill>
                        <a:latin typeface="Cambria Math" panose="02040503050406030204" pitchFamily="18" charset="0"/>
                      </a:rPr>
                      <m:t>𝒓</m:t>
                    </m:r>
                    <m:r>
                      <a:rPr lang="en-US" altLang="ja-JP" sz="2400" b="1" i="1">
                        <a:solidFill>
                          <a:srgbClr val="FF0000"/>
                        </a:solidFill>
                        <a:latin typeface="Cambria Math" panose="02040503050406030204" pitchFamily="18" charset="0"/>
                      </a:rPr>
                      <m:t> </m:t>
                    </m:r>
                  </m:oMath>
                </a14:m>
                <a:r>
                  <a:rPr lang="en-US" altLang="ja-JP" sz="2400" dirty="0">
                    <a:solidFill>
                      <a:srgbClr val="000000"/>
                    </a:solidFill>
                    <a:latin typeface="HG丸ｺﾞｼｯｸM-PRO" panose="020F0600000000000000" pitchFamily="50" charset="-128"/>
                    <a:ea typeface="HG丸ｺﾞｼｯｸM-PRO" panose="020F0600000000000000" pitchFamily="50" charset="-128"/>
                  </a:rPr>
                  <a:t>[</a:t>
                </a:r>
                <a:r>
                  <a:rPr lang="ja-JP" altLang="en-US" sz="2400" dirty="0">
                    <a:solidFill>
                      <a:srgbClr val="000000"/>
                    </a:solidFill>
                    <a:latin typeface="HG丸ｺﾞｼｯｸM-PRO" panose="020F0600000000000000" pitchFamily="50" charset="-128"/>
                    <a:ea typeface="HG丸ｺﾞｼｯｸM-PRO" panose="020F0600000000000000" pitchFamily="50" charset="-128"/>
                  </a:rPr>
                  <a:t>ｍ</a:t>
                </a:r>
                <a:r>
                  <a:rPr lang="en-US" altLang="ja-JP" sz="2400" dirty="0">
                    <a:solidFill>
                      <a:srgbClr val="000000"/>
                    </a:solidFill>
                    <a:latin typeface="HG丸ｺﾞｼｯｸM-PRO" panose="020F0600000000000000" pitchFamily="50" charset="-128"/>
                    <a:ea typeface="HG丸ｺﾞｼｯｸM-PRO" panose="020F0600000000000000" pitchFamily="50" charset="-128"/>
                  </a:rPr>
                  <a:t>]</a:t>
                </a:r>
                <a:r>
                  <a:rPr lang="ja-JP" altLang="en-US" sz="2400" dirty="0">
                    <a:solidFill>
                      <a:srgbClr val="000000"/>
                    </a:solidFill>
                    <a:latin typeface="HG丸ｺﾞｼｯｸM-PRO" panose="020F0600000000000000" pitchFamily="50" charset="-128"/>
                    <a:ea typeface="HG丸ｺﾞｼｯｸM-PRO" panose="020F0600000000000000" pitchFamily="50" charset="-128"/>
                  </a:rPr>
                  <a:t>の円形電流</a:t>
                </a:r>
                <a14:m>
                  <m:oMath xmlns:m="http://schemas.openxmlformats.org/officeDocument/2006/math">
                    <m:r>
                      <a:rPr lang="en-US" altLang="ja-JP" sz="2400" b="1" i="1">
                        <a:solidFill>
                          <a:srgbClr val="FF0000"/>
                        </a:solidFill>
                        <a:latin typeface="Cambria Math" panose="02040503050406030204" pitchFamily="18" charset="0"/>
                      </a:rPr>
                      <m:t>𝑰</m:t>
                    </m:r>
                  </m:oMath>
                </a14:m>
                <a:r>
                  <a:rPr lang="en-US" altLang="ja-JP" sz="2400" dirty="0">
                    <a:solidFill>
                      <a:srgbClr val="000000"/>
                    </a:solidFill>
                    <a:latin typeface="HG丸ｺﾞｼｯｸM-PRO" panose="020F0600000000000000" pitchFamily="50" charset="-128"/>
                    <a:ea typeface="HG丸ｺﾞｼｯｸM-PRO" panose="020F0600000000000000" pitchFamily="50" charset="-128"/>
                  </a:rPr>
                  <a:t>[</a:t>
                </a:r>
                <a:r>
                  <a:rPr lang="ja-JP" altLang="en-US" sz="2400" dirty="0">
                    <a:solidFill>
                      <a:srgbClr val="000000"/>
                    </a:solidFill>
                    <a:latin typeface="HG丸ｺﾞｼｯｸM-PRO" panose="020F0600000000000000" pitchFamily="50" charset="-128"/>
                    <a:ea typeface="HG丸ｺﾞｼｯｸM-PRO" panose="020F0600000000000000" pitchFamily="50" charset="-128"/>
                  </a:rPr>
                  <a:t>Ａ</a:t>
                </a:r>
                <a:r>
                  <a:rPr lang="en-US" altLang="ja-JP" sz="2400" dirty="0">
                    <a:solidFill>
                      <a:srgbClr val="000000"/>
                    </a:solidFill>
                    <a:latin typeface="HG丸ｺﾞｼｯｸM-PRO" panose="020F0600000000000000" pitchFamily="50" charset="-128"/>
                    <a:ea typeface="HG丸ｺﾞｼｯｸM-PRO" panose="020F0600000000000000" pitchFamily="50" charset="-128"/>
                  </a:rPr>
                  <a:t>]</a:t>
                </a:r>
                <a:r>
                  <a:rPr lang="ja-JP" altLang="en-US" sz="2400" dirty="0">
                    <a:solidFill>
                      <a:srgbClr val="000000"/>
                    </a:solidFill>
                    <a:latin typeface="HG丸ｺﾞｼｯｸM-PRO" panose="020F0600000000000000" pitchFamily="50" charset="-128"/>
                    <a:ea typeface="HG丸ｺﾞｼｯｸM-PRO" panose="020F0600000000000000" pitchFamily="50" charset="-128"/>
                  </a:rPr>
                  <a:t>が</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円の中心に</a:t>
                </a:r>
                <a:r>
                  <a:rPr lang="ja-JP" altLang="en-US" sz="2400" dirty="0">
                    <a:solidFill>
                      <a:srgbClr val="000000"/>
                    </a:solidFill>
                    <a:latin typeface="HG丸ｺﾞｼｯｸM-PRO" panose="020F0600000000000000" pitchFamily="50" charset="-128"/>
                    <a:ea typeface="HG丸ｺﾞｼｯｸM-PRO" panose="020F0600000000000000" pitchFamily="50" charset="-128"/>
                  </a:rPr>
                  <a:t>つくる磁場</a:t>
                </a:r>
                <a14:m>
                  <m:oMath xmlns:m="http://schemas.openxmlformats.org/officeDocument/2006/math">
                    <m:r>
                      <a:rPr lang="en-US" altLang="ja-JP" sz="2400" b="1" i="1">
                        <a:solidFill>
                          <a:srgbClr val="FF0000"/>
                        </a:solidFill>
                        <a:latin typeface="Cambria Math" panose="02040503050406030204" pitchFamily="18" charset="0"/>
                      </a:rPr>
                      <m:t>𝑯</m:t>
                    </m:r>
                  </m:oMath>
                </a14:m>
                <a:r>
                  <a:rPr lang="ja-JP" altLang="en-US" sz="2400" dirty="0">
                    <a:solidFill>
                      <a:srgbClr val="000000"/>
                    </a:solidFill>
                    <a:latin typeface="HG丸ｺﾞｼｯｸM-PRO" panose="020F0600000000000000" pitchFamily="50" charset="-128"/>
                    <a:ea typeface="HG丸ｺﾞｼｯｸM-PRO" panose="020F0600000000000000" pitchFamily="50" charset="-128"/>
                  </a:rPr>
                  <a:t>は、</a:t>
                </a:r>
                <a:endParaRPr lang="ja-JP" altLang="en-US" sz="2400" dirty="0">
                  <a:latin typeface="HG丸ｺﾞｼｯｸM-PRO" panose="020F0600000000000000" pitchFamily="50" charset="-128"/>
                  <a:ea typeface="HG丸ｺﾞｼｯｸM-PRO" panose="020F0600000000000000" pitchFamily="50" charset="-128"/>
                </a:endParaRPr>
              </a:p>
            </p:txBody>
          </p:sp>
        </mc:Choice>
        <mc:Fallback>
          <p:sp>
            <p:nvSpPr>
              <p:cNvPr id="20" name="正方形/長方形 19">
                <a:extLst>
                  <a:ext uri="{FF2B5EF4-FFF2-40B4-BE49-F238E27FC236}">
                    <a16:creationId xmlns:a16="http://schemas.microsoft.com/office/drawing/2014/main" id="{B9865C67-9F10-4B07-AE7E-8E5ABBCF3D3E}"/>
                  </a:ext>
                </a:extLst>
              </p:cNvPr>
              <p:cNvSpPr>
                <a:spLocks noRot="1" noChangeAspect="1" noMove="1" noResize="1" noEditPoints="1" noAdjustHandles="1" noChangeArrowheads="1" noChangeShapeType="1" noTextEdit="1"/>
              </p:cNvSpPr>
              <p:nvPr/>
            </p:nvSpPr>
            <p:spPr>
              <a:xfrm>
                <a:off x="704343" y="1551635"/>
                <a:ext cx="9768654" cy="461665"/>
              </a:xfrm>
              <a:prstGeom prst="rect">
                <a:avLst/>
              </a:prstGeom>
              <a:blipFill>
                <a:blip r:embed="rId5"/>
                <a:stretch>
                  <a:fillRect l="-999" t="-14667" b="-26667"/>
                </a:stretch>
              </a:blipFill>
            </p:spPr>
            <p:txBody>
              <a:bodyPr/>
              <a:lstStyle/>
              <a:p>
                <a:r>
                  <a:rPr lang="ja-JP" altLang="en-US">
                    <a:noFill/>
                  </a:rPr>
                  <a:t> </a:t>
                </a:r>
              </a:p>
            </p:txBody>
          </p:sp>
        </mc:Fallback>
      </mc:AlternateContent>
      <p:pic>
        <p:nvPicPr>
          <p:cNvPr id="21" name="図 20">
            <a:extLst>
              <a:ext uri="{FF2B5EF4-FFF2-40B4-BE49-F238E27FC236}">
                <a16:creationId xmlns:a16="http://schemas.microsoft.com/office/drawing/2014/main" id="{B4031042-9E43-4648-A6CD-8B9B0825A6F5}"/>
              </a:ext>
            </a:extLst>
          </p:cNvPr>
          <p:cNvPicPr>
            <a:picLocks noChangeAspect="1"/>
          </p:cNvPicPr>
          <p:nvPr/>
        </p:nvPicPr>
        <p:blipFill>
          <a:blip r:embed="rId6"/>
          <a:stretch>
            <a:fillRect/>
          </a:stretch>
        </p:blipFill>
        <p:spPr>
          <a:xfrm>
            <a:off x="7407098" y="2757694"/>
            <a:ext cx="4224024" cy="3349500"/>
          </a:xfrm>
          <a:prstGeom prst="rect">
            <a:avLst/>
          </a:prstGeom>
        </p:spPr>
      </p:pic>
      <p:cxnSp>
        <p:nvCxnSpPr>
          <p:cNvPr id="22" name="直線矢印コネクタ 21">
            <a:extLst>
              <a:ext uri="{FF2B5EF4-FFF2-40B4-BE49-F238E27FC236}">
                <a16:creationId xmlns:a16="http://schemas.microsoft.com/office/drawing/2014/main" id="{18380BC0-1792-4D0B-ADE9-D2EC64DA9D29}"/>
              </a:ext>
            </a:extLst>
          </p:cNvPr>
          <p:cNvCxnSpPr>
            <a:cxnSpLocks/>
          </p:cNvCxnSpPr>
          <p:nvPr/>
        </p:nvCxnSpPr>
        <p:spPr>
          <a:xfrm flipV="1">
            <a:off x="9542936" y="3494074"/>
            <a:ext cx="0" cy="57425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3" name="正方形/長方形 22">
                <a:extLst>
                  <a:ext uri="{FF2B5EF4-FFF2-40B4-BE49-F238E27FC236}">
                    <a16:creationId xmlns:a16="http://schemas.microsoft.com/office/drawing/2014/main" id="{FDCEA4A8-4D90-45B0-B8CC-C52D43381AAE}"/>
                  </a:ext>
                </a:extLst>
              </p:cNvPr>
              <p:cNvSpPr/>
              <p:nvPr/>
            </p:nvSpPr>
            <p:spPr>
              <a:xfrm>
                <a:off x="9542936" y="4410169"/>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a:latin typeface="Cambria Math" panose="02040503050406030204" pitchFamily="18" charset="0"/>
                        </a:rPr>
                        <m:t>𝑯</m:t>
                      </m:r>
                    </m:oMath>
                  </m:oMathPara>
                </a14:m>
                <a:endParaRPr lang="ja-JP" altLang="en-US" sz="4400" dirty="0">
                  <a:latin typeface="HG丸ｺﾞｼｯｸM-PRO" panose="020F0600000000000000" pitchFamily="50" charset="-128"/>
                  <a:ea typeface="HG丸ｺﾞｼｯｸM-PRO" panose="020F0600000000000000" pitchFamily="50" charset="-128"/>
                </a:endParaRPr>
              </a:p>
            </p:txBody>
          </p:sp>
        </mc:Choice>
        <mc:Fallback>
          <p:sp>
            <p:nvSpPr>
              <p:cNvPr id="23" name="正方形/長方形 22">
                <a:extLst>
                  <a:ext uri="{FF2B5EF4-FFF2-40B4-BE49-F238E27FC236}">
                    <a16:creationId xmlns:a16="http://schemas.microsoft.com/office/drawing/2014/main" id="{FDCEA4A8-4D90-45B0-B8CC-C52D43381AAE}"/>
                  </a:ext>
                </a:extLst>
              </p:cNvPr>
              <p:cNvSpPr>
                <a:spLocks noRot="1" noChangeAspect="1" noMove="1" noResize="1" noEditPoints="1" noAdjustHandles="1" noChangeArrowheads="1" noChangeShapeType="1" noTextEdit="1"/>
              </p:cNvSpPr>
              <p:nvPr/>
            </p:nvSpPr>
            <p:spPr>
              <a:xfrm>
                <a:off x="9542936" y="4410169"/>
                <a:ext cx="816249" cy="769441"/>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4" name="正方形/長方形 23">
                <a:extLst>
                  <a:ext uri="{FF2B5EF4-FFF2-40B4-BE49-F238E27FC236}">
                    <a16:creationId xmlns:a16="http://schemas.microsoft.com/office/drawing/2014/main" id="{7A2EDEF1-3886-4CA1-A82A-94023D080517}"/>
                  </a:ext>
                </a:extLst>
              </p:cNvPr>
              <p:cNvSpPr/>
              <p:nvPr/>
            </p:nvSpPr>
            <p:spPr>
              <a:xfrm>
                <a:off x="4471249" y="3173991"/>
                <a:ext cx="1925644" cy="52322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altLang="ja-JP" sz="2800" b="1" i="1" smtClean="0">
                          <a:solidFill>
                            <a:srgbClr val="FF0000"/>
                          </a:solidFill>
                          <a:latin typeface="Cambria Math" panose="02040503050406030204" pitchFamily="18" charset="0"/>
                        </a:rPr>
                        <m:t>𝑯</m:t>
                      </m:r>
                      <m:r>
                        <a:rPr lang="en-US" altLang="ja-JP" sz="2800" b="1" i="1" smtClean="0">
                          <a:solidFill>
                            <a:srgbClr val="FF0000"/>
                          </a:solidFill>
                          <a:latin typeface="Cambria Math" panose="02040503050406030204" pitchFamily="18" charset="0"/>
                        </a:rPr>
                        <m:t>=</m:t>
                      </m:r>
                    </m:oMath>
                  </m:oMathPara>
                </a14:m>
                <a:endParaRPr lang="ja-JP" altLang="en-US" sz="28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24" name="正方形/長方形 23">
                <a:extLst>
                  <a:ext uri="{FF2B5EF4-FFF2-40B4-BE49-F238E27FC236}">
                    <a16:creationId xmlns:a16="http://schemas.microsoft.com/office/drawing/2014/main" id="{7A2EDEF1-3886-4CA1-A82A-94023D080517}"/>
                  </a:ext>
                </a:extLst>
              </p:cNvPr>
              <p:cNvSpPr>
                <a:spLocks noRot="1" noChangeAspect="1" noMove="1" noResize="1" noEditPoints="1" noAdjustHandles="1" noChangeArrowheads="1" noChangeShapeType="1" noTextEdit="1"/>
              </p:cNvSpPr>
              <p:nvPr/>
            </p:nvSpPr>
            <p:spPr>
              <a:xfrm>
                <a:off x="4471249" y="3173991"/>
                <a:ext cx="1925644" cy="523220"/>
              </a:xfrm>
              <a:prstGeom prst="rect">
                <a:avLst/>
              </a:prstGeom>
              <a:blipFill>
                <a:blip r:embed="rId8"/>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5" name="正方形/長方形 24">
                <a:extLst>
                  <a:ext uri="{FF2B5EF4-FFF2-40B4-BE49-F238E27FC236}">
                    <a16:creationId xmlns:a16="http://schemas.microsoft.com/office/drawing/2014/main" id="{78CE2A16-5C62-49BA-ACD4-CC88A32237D5}"/>
                  </a:ext>
                </a:extLst>
              </p:cNvPr>
              <p:cNvSpPr/>
              <p:nvPr/>
            </p:nvSpPr>
            <p:spPr>
              <a:xfrm>
                <a:off x="5543886" y="2923883"/>
                <a:ext cx="710451" cy="8961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ja-JP" sz="2800" b="1" i="1">
                              <a:solidFill>
                                <a:srgbClr val="FF0000"/>
                              </a:solidFill>
                              <a:latin typeface="Cambria Math" panose="02040503050406030204" pitchFamily="18" charset="0"/>
                            </a:rPr>
                          </m:ctrlPr>
                        </m:fPr>
                        <m:num>
                          <m:r>
                            <a:rPr lang="en-US" altLang="ja-JP" sz="2800" b="1" i="1">
                              <a:solidFill>
                                <a:srgbClr val="FF0000"/>
                              </a:solidFill>
                              <a:latin typeface="Cambria Math" panose="02040503050406030204" pitchFamily="18" charset="0"/>
                            </a:rPr>
                            <m:t>𝑰</m:t>
                          </m:r>
                        </m:num>
                        <m:den>
                          <m:r>
                            <a:rPr lang="en-US" altLang="ja-JP" sz="2800" b="1" i="1">
                              <a:solidFill>
                                <a:srgbClr val="FF0000"/>
                              </a:solidFill>
                              <a:latin typeface="Cambria Math" panose="02040503050406030204" pitchFamily="18" charset="0"/>
                            </a:rPr>
                            <m:t>𝟐</m:t>
                          </m:r>
                          <m:r>
                            <a:rPr lang="en-US" altLang="ja-JP" sz="2800" b="1" i="1">
                              <a:solidFill>
                                <a:srgbClr val="FF0000"/>
                              </a:solidFill>
                              <a:latin typeface="Cambria Math" panose="02040503050406030204" pitchFamily="18" charset="0"/>
                            </a:rPr>
                            <m:t>𝒓</m:t>
                          </m:r>
                        </m:den>
                      </m:f>
                    </m:oMath>
                  </m:oMathPara>
                </a14:m>
                <a:endParaRPr lang="ja-JP" altLang="en-US" sz="2800" dirty="0">
                  <a:latin typeface="HG丸ｺﾞｼｯｸM-PRO" panose="020F0600000000000000" pitchFamily="50" charset="-128"/>
                  <a:ea typeface="HG丸ｺﾞｼｯｸM-PRO" panose="020F0600000000000000" pitchFamily="50" charset="-128"/>
                </a:endParaRPr>
              </a:p>
            </p:txBody>
          </p:sp>
        </mc:Choice>
        <mc:Fallback>
          <p:sp>
            <p:nvSpPr>
              <p:cNvPr id="25" name="正方形/長方形 24">
                <a:extLst>
                  <a:ext uri="{FF2B5EF4-FFF2-40B4-BE49-F238E27FC236}">
                    <a16:creationId xmlns:a16="http://schemas.microsoft.com/office/drawing/2014/main" id="{78CE2A16-5C62-49BA-ACD4-CC88A32237D5}"/>
                  </a:ext>
                </a:extLst>
              </p:cNvPr>
              <p:cNvSpPr>
                <a:spLocks noRot="1" noChangeAspect="1" noMove="1" noResize="1" noEditPoints="1" noAdjustHandles="1" noChangeArrowheads="1" noChangeShapeType="1" noTextEdit="1"/>
              </p:cNvSpPr>
              <p:nvPr/>
            </p:nvSpPr>
            <p:spPr>
              <a:xfrm>
                <a:off x="5543886" y="2923883"/>
                <a:ext cx="710451" cy="896143"/>
              </a:xfrm>
              <a:prstGeom prst="rect">
                <a:avLst/>
              </a:prstGeom>
              <a:blipFill>
                <a:blip r:embed="rId9"/>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6" name="正方形/長方形 25">
                <a:extLst>
                  <a:ext uri="{FF2B5EF4-FFF2-40B4-BE49-F238E27FC236}">
                    <a16:creationId xmlns:a16="http://schemas.microsoft.com/office/drawing/2014/main" id="{4DFC7B15-24F2-4174-AD53-58062DEB2EB7}"/>
                  </a:ext>
                </a:extLst>
              </p:cNvPr>
              <p:cNvSpPr/>
              <p:nvPr/>
            </p:nvSpPr>
            <p:spPr>
              <a:xfrm>
                <a:off x="5172382" y="3173991"/>
                <a:ext cx="575799"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b="1" i="1" smtClean="0">
                          <a:solidFill>
                            <a:srgbClr val="FF0000"/>
                          </a:solidFill>
                          <a:latin typeface="Cambria Math" panose="02040503050406030204" pitchFamily="18" charset="0"/>
                        </a:rPr>
                        <m:t>𝑵</m:t>
                      </m:r>
                    </m:oMath>
                  </m:oMathPara>
                </a14:m>
                <a:endParaRPr lang="ja-JP" altLang="en-US" sz="1100" dirty="0">
                  <a:latin typeface="HG丸ｺﾞｼｯｸM-PRO" panose="020F0600000000000000" pitchFamily="50" charset="-128"/>
                  <a:ea typeface="HG丸ｺﾞｼｯｸM-PRO" panose="020F0600000000000000" pitchFamily="50" charset="-128"/>
                </a:endParaRPr>
              </a:p>
            </p:txBody>
          </p:sp>
        </mc:Choice>
        <mc:Fallback>
          <p:sp>
            <p:nvSpPr>
              <p:cNvPr id="26" name="正方形/長方形 25">
                <a:extLst>
                  <a:ext uri="{FF2B5EF4-FFF2-40B4-BE49-F238E27FC236}">
                    <a16:creationId xmlns:a16="http://schemas.microsoft.com/office/drawing/2014/main" id="{4DFC7B15-24F2-4174-AD53-58062DEB2EB7}"/>
                  </a:ext>
                </a:extLst>
              </p:cNvPr>
              <p:cNvSpPr>
                <a:spLocks noRot="1" noChangeAspect="1" noMove="1" noResize="1" noEditPoints="1" noAdjustHandles="1" noChangeArrowheads="1" noChangeShapeType="1" noTextEdit="1"/>
              </p:cNvSpPr>
              <p:nvPr/>
            </p:nvSpPr>
            <p:spPr>
              <a:xfrm>
                <a:off x="5172382" y="3173991"/>
                <a:ext cx="575799" cy="523220"/>
              </a:xfrm>
              <a:prstGeom prst="rect">
                <a:avLst/>
              </a:prstGeom>
              <a:blipFill>
                <a:blip r:embed="rId10"/>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7" name="正方形/長方形 26">
                <a:extLst>
                  <a:ext uri="{FF2B5EF4-FFF2-40B4-BE49-F238E27FC236}">
                    <a16:creationId xmlns:a16="http://schemas.microsoft.com/office/drawing/2014/main" id="{F1F89C2C-4FA7-4050-8D41-A171B63E042F}"/>
                  </a:ext>
                </a:extLst>
              </p:cNvPr>
              <p:cNvSpPr/>
              <p:nvPr/>
            </p:nvSpPr>
            <p:spPr>
              <a:xfrm>
                <a:off x="432226" y="884971"/>
                <a:ext cx="5517857" cy="523220"/>
              </a:xfrm>
              <a:prstGeom prst="rect">
                <a:avLst/>
              </a:prstGeom>
            </p:spPr>
            <p:txBody>
              <a:bodyPr wrap="none">
                <a:spAutoFit/>
              </a:bodyPr>
              <a:lstStyle/>
              <a:p>
                <a:r>
                  <a:rPr lang="ja-JP" altLang="en-US" sz="2800" b="1" dirty="0">
                    <a:latin typeface="HG丸ｺﾞｼｯｸM-PRO" panose="020F0600000000000000" pitchFamily="50" charset="-128"/>
                    <a:ea typeface="HG丸ｺﾞｼｯｸM-PRO" panose="020F0600000000000000" pitchFamily="50" charset="-128"/>
                  </a:rPr>
                  <a:t>〇円形電流がつくる磁界・磁場</a:t>
                </a:r>
                <a14:m>
                  <m:oMath xmlns:m="http://schemas.openxmlformats.org/officeDocument/2006/math">
                    <m:r>
                      <a:rPr lang="en-US" altLang="ja-JP" sz="2800" b="1" i="1">
                        <a:latin typeface="Cambria Math" panose="02040503050406030204" pitchFamily="18" charset="0"/>
                      </a:rPr>
                      <m:t>𝑯</m:t>
                    </m:r>
                  </m:oMath>
                </a14:m>
                <a:endParaRPr lang="ja-JP" altLang="en-US" sz="2800" dirty="0">
                  <a:latin typeface="HG丸ｺﾞｼｯｸM-PRO" panose="020F0600000000000000" pitchFamily="50" charset="-128"/>
                  <a:ea typeface="HG丸ｺﾞｼｯｸM-PRO" panose="020F0600000000000000" pitchFamily="50" charset="-128"/>
                </a:endParaRPr>
              </a:p>
            </p:txBody>
          </p:sp>
        </mc:Choice>
        <mc:Fallback>
          <p:sp>
            <p:nvSpPr>
              <p:cNvPr id="27" name="正方形/長方形 26">
                <a:extLst>
                  <a:ext uri="{FF2B5EF4-FFF2-40B4-BE49-F238E27FC236}">
                    <a16:creationId xmlns:a16="http://schemas.microsoft.com/office/drawing/2014/main" id="{F1F89C2C-4FA7-4050-8D41-A171B63E042F}"/>
                  </a:ext>
                </a:extLst>
              </p:cNvPr>
              <p:cNvSpPr>
                <a:spLocks noRot="1" noChangeAspect="1" noMove="1" noResize="1" noEditPoints="1" noAdjustHandles="1" noChangeArrowheads="1" noChangeShapeType="1" noTextEdit="1"/>
              </p:cNvSpPr>
              <p:nvPr/>
            </p:nvSpPr>
            <p:spPr>
              <a:xfrm>
                <a:off x="432226" y="884971"/>
                <a:ext cx="5517857" cy="523220"/>
              </a:xfrm>
              <a:prstGeom prst="rect">
                <a:avLst/>
              </a:prstGeom>
              <a:blipFill>
                <a:blip r:embed="rId11"/>
                <a:stretch>
                  <a:fillRect l="-2320" t="-13953" b="-29070"/>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 name="正方形/長方形 5">
                <a:extLst>
                  <a:ext uri="{FF2B5EF4-FFF2-40B4-BE49-F238E27FC236}">
                    <a16:creationId xmlns:a16="http://schemas.microsoft.com/office/drawing/2014/main" id="{050FC4E4-3A64-430E-B4D0-00CA8C7905DC}"/>
                  </a:ext>
                </a:extLst>
              </p:cNvPr>
              <p:cNvSpPr/>
              <p:nvPr/>
            </p:nvSpPr>
            <p:spPr>
              <a:xfrm>
                <a:off x="9078435" y="3244334"/>
                <a:ext cx="431528"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𝑯</m:t>
                      </m:r>
                    </m:oMath>
                  </m:oMathPara>
                </a14:m>
                <a:endParaRPr lang="ja-JP" altLang="en-US" dirty="0"/>
              </a:p>
            </p:txBody>
          </p:sp>
        </mc:Choice>
        <mc:Fallback>
          <p:sp>
            <p:nvSpPr>
              <p:cNvPr id="6" name="正方形/長方形 5">
                <a:extLst>
                  <a:ext uri="{FF2B5EF4-FFF2-40B4-BE49-F238E27FC236}">
                    <a16:creationId xmlns:a16="http://schemas.microsoft.com/office/drawing/2014/main" id="{050FC4E4-3A64-430E-B4D0-00CA8C7905DC}"/>
                  </a:ext>
                </a:extLst>
              </p:cNvPr>
              <p:cNvSpPr>
                <a:spLocks noRot="1" noChangeAspect="1" noMove="1" noResize="1" noEditPoints="1" noAdjustHandles="1" noChangeArrowheads="1" noChangeShapeType="1" noTextEdit="1"/>
              </p:cNvSpPr>
              <p:nvPr/>
            </p:nvSpPr>
            <p:spPr>
              <a:xfrm>
                <a:off x="9078435" y="3244334"/>
                <a:ext cx="431528" cy="369332"/>
              </a:xfrm>
              <a:prstGeom prst="rect">
                <a:avLst/>
              </a:prstGeom>
              <a:blipFill>
                <a:blip r:embed="rId1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正方形/長方形 6">
                <a:extLst>
                  <a:ext uri="{FF2B5EF4-FFF2-40B4-BE49-F238E27FC236}">
                    <a16:creationId xmlns:a16="http://schemas.microsoft.com/office/drawing/2014/main" id="{F8D2DE9A-F600-485F-88BE-904ED6FD023B}"/>
                  </a:ext>
                </a:extLst>
              </p:cNvPr>
              <p:cNvSpPr/>
              <p:nvPr/>
            </p:nvSpPr>
            <p:spPr>
              <a:xfrm>
                <a:off x="8687843" y="5586176"/>
                <a:ext cx="444352" cy="523220"/>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800" b="1" i="1">
                          <a:solidFill>
                            <a:srgbClr val="FF0000"/>
                          </a:solidFill>
                          <a:latin typeface="Cambria Math" panose="02040503050406030204" pitchFamily="18" charset="0"/>
                        </a:rPr>
                        <m:t>𝑰</m:t>
                      </m:r>
                    </m:oMath>
                  </m:oMathPara>
                </a14:m>
                <a:endParaRPr lang="ja-JP" altLang="en-US" sz="2800" dirty="0"/>
              </a:p>
            </p:txBody>
          </p:sp>
        </mc:Choice>
        <mc:Fallback>
          <p:sp>
            <p:nvSpPr>
              <p:cNvPr id="7" name="正方形/長方形 6">
                <a:extLst>
                  <a:ext uri="{FF2B5EF4-FFF2-40B4-BE49-F238E27FC236}">
                    <a16:creationId xmlns:a16="http://schemas.microsoft.com/office/drawing/2014/main" id="{F8D2DE9A-F600-485F-88BE-904ED6FD023B}"/>
                  </a:ext>
                </a:extLst>
              </p:cNvPr>
              <p:cNvSpPr>
                <a:spLocks noRot="1" noChangeAspect="1" noMove="1" noResize="1" noEditPoints="1" noAdjustHandles="1" noChangeArrowheads="1" noChangeShapeType="1" noTextEdit="1"/>
              </p:cNvSpPr>
              <p:nvPr/>
            </p:nvSpPr>
            <p:spPr>
              <a:xfrm>
                <a:off x="8687843" y="5586176"/>
                <a:ext cx="444352" cy="523220"/>
              </a:xfrm>
              <a:prstGeom prst="rect">
                <a:avLst/>
              </a:prstGeom>
              <a:blipFill>
                <a:blip r:embed="rId13"/>
                <a:stretch>
                  <a:fillRect/>
                </a:stretch>
              </a:blipFill>
            </p:spPr>
            <p:txBody>
              <a:bodyPr/>
              <a:lstStyle/>
              <a:p>
                <a:r>
                  <a:rPr lang="ja-JP" altLang="en-US">
                    <a:noFill/>
                  </a:rPr>
                  <a:t> </a:t>
                </a:r>
              </a:p>
            </p:txBody>
          </p:sp>
        </mc:Fallback>
      </mc:AlternateContent>
      <p:graphicFrame>
        <p:nvGraphicFramePr>
          <p:cNvPr id="28" name="オブジェクト 27">
            <a:extLst>
              <a:ext uri="{FF2B5EF4-FFF2-40B4-BE49-F238E27FC236}">
                <a16:creationId xmlns:a16="http://schemas.microsoft.com/office/drawing/2014/main" id="{86CA3439-8D0D-4B4C-855C-F2D176CEAA04}"/>
              </a:ext>
            </a:extLst>
          </p:cNvPr>
          <p:cNvGraphicFramePr>
            <a:graphicFrameLocks noChangeAspect="1"/>
          </p:cNvGraphicFramePr>
          <p:nvPr>
            <p:extLst>
              <p:ext uri="{D42A27DB-BD31-4B8C-83A1-F6EECF244321}">
                <p14:modId xmlns:p14="http://schemas.microsoft.com/office/powerpoint/2010/main" val="2637791678"/>
              </p:ext>
            </p:extLst>
          </p:nvPr>
        </p:nvGraphicFramePr>
        <p:xfrm>
          <a:off x="3796128" y="4426091"/>
          <a:ext cx="1682921" cy="1065564"/>
        </p:xfrm>
        <a:graphic>
          <a:graphicData uri="http://schemas.openxmlformats.org/presentationml/2006/ole">
            <mc:AlternateContent xmlns:mc="http://schemas.openxmlformats.org/markup-compatibility/2006">
              <mc:Choice xmlns:v="urn:schemas-microsoft-com:vml" Requires="v">
                <p:oleObj spid="_x0000_s2052" name="Drawing" r:id="rId14" imgW="1314223" imgH="831606" progId="Canvas.Drawing.X">
                  <p:embed/>
                </p:oleObj>
              </mc:Choice>
              <mc:Fallback>
                <p:oleObj name="Drawing" r:id="rId14" imgW="1314223" imgH="831606" progId="Canvas.Drawing.X">
                  <p:embed/>
                  <p:pic>
                    <p:nvPicPr>
                      <p:cNvPr id="28" name="オブジェクト 27">
                        <a:extLst>
                          <a:ext uri="{FF2B5EF4-FFF2-40B4-BE49-F238E27FC236}">
                            <a16:creationId xmlns:a16="http://schemas.microsoft.com/office/drawing/2014/main" id="{86CA3439-8D0D-4B4C-855C-F2D176CEAA04}"/>
                          </a:ext>
                        </a:extLst>
                      </p:cNvPr>
                      <p:cNvPicPr/>
                      <p:nvPr/>
                    </p:nvPicPr>
                    <p:blipFill>
                      <a:blip r:embed="rId15"/>
                      <a:stretch>
                        <a:fillRect/>
                      </a:stretch>
                    </p:blipFill>
                    <p:spPr>
                      <a:xfrm>
                        <a:off x="3796128" y="4426091"/>
                        <a:ext cx="1682921" cy="1065564"/>
                      </a:xfrm>
                      <a:prstGeom prst="rect">
                        <a:avLst/>
                      </a:prstGeom>
                    </p:spPr>
                  </p:pic>
                </p:oleObj>
              </mc:Fallback>
            </mc:AlternateContent>
          </a:graphicData>
        </a:graphic>
      </p:graphicFrame>
      <p:cxnSp>
        <p:nvCxnSpPr>
          <p:cNvPr id="29" name="直線矢印コネクタ 28">
            <a:extLst>
              <a:ext uri="{FF2B5EF4-FFF2-40B4-BE49-F238E27FC236}">
                <a16:creationId xmlns:a16="http://schemas.microsoft.com/office/drawing/2014/main" id="{CCB8831A-33DF-46E9-AC30-69B7223B5426}"/>
              </a:ext>
            </a:extLst>
          </p:cNvPr>
          <p:cNvCxnSpPr>
            <a:cxnSpLocks/>
          </p:cNvCxnSpPr>
          <p:nvPr/>
        </p:nvCxnSpPr>
        <p:spPr>
          <a:xfrm flipH="1">
            <a:off x="777240" y="5112069"/>
            <a:ext cx="121920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0" name="正方形/長方形 29">
                <a:extLst>
                  <a:ext uri="{FF2B5EF4-FFF2-40B4-BE49-F238E27FC236}">
                    <a16:creationId xmlns:a16="http://schemas.microsoft.com/office/drawing/2014/main" id="{F0A5AE74-E805-4BF7-9C45-4703A7C35E50}"/>
                  </a:ext>
                </a:extLst>
              </p:cNvPr>
              <p:cNvSpPr/>
              <p:nvPr/>
            </p:nvSpPr>
            <p:spPr>
              <a:xfrm>
                <a:off x="3427384" y="4308694"/>
                <a:ext cx="514885"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400" b="1" i="1">
                          <a:solidFill>
                            <a:srgbClr val="FF0000"/>
                          </a:solidFill>
                          <a:latin typeface="Cambria Math" panose="02040503050406030204" pitchFamily="18" charset="0"/>
                        </a:rPr>
                        <m:t>𝑯</m:t>
                      </m:r>
                    </m:oMath>
                  </m:oMathPara>
                </a14:m>
                <a:endParaRPr lang="ja-JP" altLang="en-US" sz="2400" dirty="0"/>
              </a:p>
            </p:txBody>
          </p:sp>
        </mc:Choice>
        <mc:Fallback>
          <p:sp>
            <p:nvSpPr>
              <p:cNvPr id="30" name="正方形/長方形 29">
                <a:extLst>
                  <a:ext uri="{FF2B5EF4-FFF2-40B4-BE49-F238E27FC236}">
                    <a16:creationId xmlns:a16="http://schemas.microsoft.com/office/drawing/2014/main" id="{F0A5AE74-E805-4BF7-9C45-4703A7C35E50}"/>
                  </a:ext>
                </a:extLst>
              </p:cNvPr>
              <p:cNvSpPr>
                <a:spLocks noRot="1" noChangeAspect="1" noMove="1" noResize="1" noEditPoints="1" noAdjustHandles="1" noChangeArrowheads="1" noChangeShapeType="1" noTextEdit="1"/>
              </p:cNvSpPr>
              <p:nvPr/>
            </p:nvSpPr>
            <p:spPr>
              <a:xfrm>
                <a:off x="3427384" y="4308694"/>
                <a:ext cx="514885" cy="461665"/>
              </a:xfrm>
              <a:prstGeom prst="rect">
                <a:avLst/>
              </a:prstGeom>
              <a:blipFill>
                <a:blip r:embed="rId1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1" name="正方形/長方形 30">
                <a:extLst>
                  <a:ext uri="{FF2B5EF4-FFF2-40B4-BE49-F238E27FC236}">
                    <a16:creationId xmlns:a16="http://schemas.microsoft.com/office/drawing/2014/main" id="{E1F5CF9E-62E1-4F63-AF34-20899581E1EA}"/>
                  </a:ext>
                </a:extLst>
              </p:cNvPr>
              <p:cNvSpPr/>
              <p:nvPr/>
            </p:nvSpPr>
            <p:spPr>
              <a:xfrm>
                <a:off x="5384928" y="4750057"/>
                <a:ext cx="407484"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400" b="1" i="1" smtClean="0">
                          <a:solidFill>
                            <a:srgbClr val="FF0000"/>
                          </a:solidFill>
                          <a:latin typeface="Cambria Math" panose="02040503050406030204" pitchFamily="18" charset="0"/>
                        </a:rPr>
                        <m:t>𝑰</m:t>
                      </m:r>
                    </m:oMath>
                  </m:oMathPara>
                </a14:m>
                <a:endParaRPr lang="ja-JP" altLang="en-US" sz="2400" dirty="0"/>
              </a:p>
            </p:txBody>
          </p:sp>
        </mc:Choice>
        <mc:Fallback>
          <p:sp>
            <p:nvSpPr>
              <p:cNvPr id="31" name="正方形/長方形 30">
                <a:extLst>
                  <a:ext uri="{FF2B5EF4-FFF2-40B4-BE49-F238E27FC236}">
                    <a16:creationId xmlns:a16="http://schemas.microsoft.com/office/drawing/2014/main" id="{E1F5CF9E-62E1-4F63-AF34-20899581E1EA}"/>
                  </a:ext>
                </a:extLst>
              </p:cNvPr>
              <p:cNvSpPr>
                <a:spLocks noRot="1" noChangeAspect="1" noMove="1" noResize="1" noEditPoints="1" noAdjustHandles="1" noChangeArrowheads="1" noChangeShapeType="1" noTextEdit="1"/>
              </p:cNvSpPr>
              <p:nvPr/>
            </p:nvSpPr>
            <p:spPr>
              <a:xfrm>
                <a:off x="5384928" y="4750057"/>
                <a:ext cx="407484" cy="461665"/>
              </a:xfrm>
              <a:prstGeom prst="rect">
                <a:avLst/>
              </a:prstGeom>
              <a:blipFill>
                <a:blip r:embed="rId17"/>
                <a:stretch>
                  <a:fillRect/>
                </a:stretch>
              </a:blipFill>
            </p:spPr>
            <p:txBody>
              <a:bodyPr/>
              <a:lstStyle/>
              <a:p>
                <a:r>
                  <a:rPr lang="ja-JP" altLang="en-US">
                    <a:noFill/>
                  </a:rPr>
                  <a:t> </a:t>
                </a:r>
              </a:p>
            </p:txBody>
          </p:sp>
        </mc:Fallback>
      </mc:AlternateContent>
      <p:sp>
        <p:nvSpPr>
          <p:cNvPr id="32" name="円弧 31">
            <a:extLst>
              <a:ext uri="{FF2B5EF4-FFF2-40B4-BE49-F238E27FC236}">
                <a16:creationId xmlns:a16="http://schemas.microsoft.com/office/drawing/2014/main" id="{605DF64E-C073-483F-85F4-5A39F4F22D73}"/>
              </a:ext>
            </a:extLst>
          </p:cNvPr>
          <p:cNvSpPr/>
          <p:nvPr/>
        </p:nvSpPr>
        <p:spPr>
          <a:xfrm rot="16200000">
            <a:off x="1045868" y="4726194"/>
            <a:ext cx="1925447" cy="808016"/>
          </a:xfrm>
          <a:prstGeom prst="arc">
            <a:avLst>
              <a:gd name="adj1" fmla="val 1012458"/>
              <a:gd name="adj2" fmla="val 796949"/>
            </a:avLst>
          </a:prstGeom>
          <a:noFill/>
          <a:ln w="50800">
            <a:solidFill>
              <a:srgbClr val="0070C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33" name="直線矢印コネクタ 32">
            <a:extLst>
              <a:ext uri="{FF2B5EF4-FFF2-40B4-BE49-F238E27FC236}">
                <a16:creationId xmlns:a16="http://schemas.microsoft.com/office/drawing/2014/main" id="{39B8AFF1-D710-4796-8AAF-6F8941792D2C}"/>
              </a:ext>
            </a:extLst>
          </p:cNvPr>
          <p:cNvCxnSpPr>
            <a:cxnSpLocks/>
          </p:cNvCxnSpPr>
          <p:nvPr/>
        </p:nvCxnSpPr>
        <p:spPr>
          <a:xfrm flipH="1">
            <a:off x="1930672" y="5112069"/>
            <a:ext cx="1219200" cy="0"/>
          </a:xfrm>
          <a:prstGeom prst="straightConnector1">
            <a:avLst/>
          </a:prstGeom>
          <a:ln w="28575">
            <a:solidFill>
              <a:srgbClr val="FF0000"/>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4" name="正方形/長方形 33">
                <a:extLst>
                  <a:ext uri="{FF2B5EF4-FFF2-40B4-BE49-F238E27FC236}">
                    <a16:creationId xmlns:a16="http://schemas.microsoft.com/office/drawing/2014/main" id="{E0645D46-B9BB-4405-A8F6-D5CB868AEC52}"/>
                  </a:ext>
                </a:extLst>
              </p:cNvPr>
              <p:cNvSpPr/>
              <p:nvPr/>
            </p:nvSpPr>
            <p:spPr>
              <a:xfrm>
                <a:off x="676026" y="4625022"/>
                <a:ext cx="514885"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400" b="1" i="1">
                          <a:solidFill>
                            <a:srgbClr val="FF0000"/>
                          </a:solidFill>
                          <a:latin typeface="Cambria Math" panose="02040503050406030204" pitchFamily="18" charset="0"/>
                        </a:rPr>
                        <m:t>𝑯</m:t>
                      </m:r>
                    </m:oMath>
                  </m:oMathPara>
                </a14:m>
                <a:endParaRPr lang="ja-JP" altLang="en-US" sz="2400" dirty="0"/>
              </a:p>
            </p:txBody>
          </p:sp>
        </mc:Choice>
        <mc:Fallback>
          <p:sp>
            <p:nvSpPr>
              <p:cNvPr id="34" name="正方形/長方形 33">
                <a:extLst>
                  <a:ext uri="{FF2B5EF4-FFF2-40B4-BE49-F238E27FC236}">
                    <a16:creationId xmlns:a16="http://schemas.microsoft.com/office/drawing/2014/main" id="{E0645D46-B9BB-4405-A8F6-D5CB868AEC52}"/>
                  </a:ext>
                </a:extLst>
              </p:cNvPr>
              <p:cNvSpPr>
                <a:spLocks noRot="1" noChangeAspect="1" noMove="1" noResize="1" noEditPoints="1" noAdjustHandles="1" noChangeArrowheads="1" noChangeShapeType="1" noTextEdit="1"/>
              </p:cNvSpPr>
              <p:nvPr/>
            </p:nvSpPr>
            <p:spPr>
              <a:xfrm>
                <a:off x="676026" y="4625022"/>
                <a:ext cx="514885" cy="461665"/>
              </a:xfrm>
              <a:prstGeom prst="rect">
                <a:avLst/>
              </a:prstGeom>
              <a:blipFill>
                <a:blip r:embed="rId18"/>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5" name="正方形/長方形 34">
                <a:extLst>
                  <a:ext uri="{FF2B5EF4-FFF2-40B4-BE49-F238E27FC236}">
                    <a16:creationId xmlns:a16="http://schemas.microsoft.com/office/drawing/2014/main" id="{306BB1AA-B3C6-4AD8-B8A0-2ABFCB754A62}"/>
                  </a:ext>
                </a:extLst>
              </p:cNvPr>
              <p:cNvSpPr/>
              <p:nvPr/>
            </p:nvSpPr>
            <p:spPr>
              <a:xfrm>
                <a:off x="2336530" y="4302025"/>
                <a:ext cx="407484"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400" b="1" i="1" smtClean="0">
                          <a:solidFill>
                            <a:srgbClr val="0070C0"/>
                          </a:solidFill>
                          <a:latin typeface="Cambria Math" panose="02040503050406030204" pitchFamily="18" charset="0"/>
                        </a:rPr>
                        <m:t>𝑰</m:t>
                      </m:r>
                    </m:oMath>
                  </m:oMathPara>
                </a14:m>
                <a:endParaRPr lang="ja-JP" altLang="en-US" sz="2400" dirty="0">
                  <a:solidFill>
                    <a:srgbClr val="0070C0"/>
                  </a:solidFill>
                </a:endParaRPr>
              </a:p>
            </p:txBody>
          </p:sp>
        </mc:Choice>
        <mc:Fallback>
          <p:sp>
            <p:nvSpPr>
              <p:cNvPr id="35" name="正方形/長方形 34">
                <a:extLst>
                  <a:ext uri="{FF2B5EF4-FFF2-40B4-BE49-F238E27FC236}">
                    <a16:creationId xmlns:a16="http://schemas.microsoft.com/office/drawing/2014/main" id="{306BB1AA-B3C6-4AD8-B8A0-2ABFCB754A62}"/>
                  </a:ext>
                </a:extLst>
              </p:cNvPr>
              <p:cNvSpPr>
                <a:spLocks noRot="1" noChangeAspect="1" noMove="1" noResize="1" noEditPoints="1" noAdjustHandles="1" noChangeArrowheads="1" noChangeShapeType="1" noTextEdit="1"/>
              </p:cNvSpPr>
              <p:nvPr/>
            </p:nvSpPr>
            <p:spPr>
              <a:xfrm>
                <a:off x="2336530" y="4302025"/>
                <a:ext cx="407484" cy="461665"/>
              </a:xfrm>
              <a:prstGeom prst="rect">
                <a:avLst/>
              </a:prstGeom>
              <a:blipFill>
                <a:blip r:embed="rId19"/>
                <a:stretch>
                  <a:fillRect/>
                </a:stretch>
              </a:blipFill>
            </p:spPr>
            <p:txBody>
              <a:bodyPr/>
              <a:lstStyle/>
              <a:p>
                <a:r>
                  <a:rPr lang="ja-JP" altLang="en-US">
                    <a:noFill/>
                  </a:rPr>
                  <a:t> </a:t>
                </a:r>
              </a:p>
            </p:txBody>
          </p:sp>
        </mc:Fallback>
      </mc:AlternateContent>
      <p:sp>
        <p:nvSpPr>
          <p:cNvPr id="36" name="正方形/長方形 35">
            <a:extLst>
              <a:ext uri="{FF2B5EF4-FFF2-40B4-BE49-F238E27FC236}">
                <a16:creationId xmlns:a16="http://schemas.microsoft.com/office/drawing/2014/main" id="{CA203411-FD76-4A04-852F-211A21B554EA}"/>
              </a:ext>
            </a:extLst>
          </p:cNvPr>
          <p:cNvSpPr/>
          <p:nvPr/>
        </p:nvSpPr>
        <p:spPr>
          <a:xfrm>
            <a:off x="4290441" y="2481504"/>
            <a:ext cx="1451420" cy="523220"/>
          </a:xfrm>
          <a:prstGeom prst="rect">
            <a:avLst/>
          </a:prstGeom>
        </p:spPr>
        <p:txBody>
          <a:bodyPr wrap="square">
            <a:spAutoFit/>
          </a:bodyPr>
          <a:lstStyle/>
          <a:p>
            <a:r>
              <a:rPr lang="en-US" altLang="ja-JP" sz="1400" dirty="0">
                <a:solidFill>
                  <a:srgbClr val="000000"/>
                </a:solidFill>
                <a:latin typeface="HG丸ｺﾞｼｯｸM-PRO" panose="020F0600000000000000" pitchFamily="50" charset="-128"/>
                <a:ea typeface="HG丸ｺﾞｼｯｸM-PRO" panose="020F0600000000000000" pitchFamily="50" charset="-128"/>
              </a:rPr>
              <a:t>N</a:t>
            </a:r>
            <a:r>
              <a:rPr lang="ja-JP" altLang="en-US" sz="1400" dirty="0">
                <a:solidFill>
                  <a:srgbClr val="000000"/>
                </a:solidFill>
                <a:latin typeface="HG丸ｺﾞｼｯｸM-PRO" panose="020F0600000000000000" pitchFamily="50" charset="-128"/>
                <a:ea typeface="HG丸ｺﾞｼｯｸM-PRO" panose="020F0600000000000000" pitchFamily="50" charset="-128"/>
              </a:rPr>
              <a:t>回巻の円形電流の場合は</a:t>
            </a:r>
            <a:r>
              <a:rPr lang="en-US" altLang="ja-JP" sz="1400" dirty="0">
                <a:solidFill>
                  <a:srgbClr val="000000"/>
                </a:solidFill>
                <a:latin typeface="HG丸ｺﾞｼｯｸM-PRO" panose="020F0600000000000000" pitchFamily="50" charset="-128"/>
                <a:ea typeface="HG丸ｺﾞｼｯｸM-PRO" panose="020F0600000000000000" pitchFamily="50" charset="-128"/>
              </a:rPr>
              <a:t>N</a:t>
            </a:r>
            <a:r>
              <a:rPr lang="ja-JP" altLang="en-US" sz="1400" dirty="0">
                <a:solidFill>
                  <a:srgbClr val="000000"/>
                </a:solidFill>
                <a:latin typeface="HG丸ｺﾞｼｯｸM-PRO" panose="020F0600000000000000" pitchFamily="50" charset="-128"/>
                <a:ea typeface="HG丸ｺﾞｼｯｸM-PRO" panose="020F0600000000000000" pitchFamily="50" charset="-128"/>
              </a:rPr>
              <a:t>倍</a:t>
            </a:r>
            <a:endParaRPr lang="ja-JP" altLang="en-US" sz="1400" dirty="0">
              <a:latin typeface="HG丸ｺﾞｼｯｸM-PRO" panose="020F0600000000000000" pitchFamily="50" charset="-128"/>
              <a:ea typeface="HG丸ｺﾞｼｯｸM-PRO" panose="020F0600000000000000" pitchFamily="50" charset="-128"/>
            </a:endParaRPr>
          </a:p>
        </p:txBody>
      </p:sp>
      <p:sp>
        <p:nvSpPr>
          <p:cNvPr id="37" name="正方形/長方形 36">
            <a:extLst>
              <a:ext uri="{FF2B5EF4-FFF2-40B4-BE49-F238E27FC236}">
                <a16:creationId xmlns:a16="http://schemas.microsoft.com/office/drawing/2014/main" id="{1D0D4BC9-EFB5-4516-A3A9-40D197BC815F}"/>
              </a:ext>
            </a:extLst>
          </p:cNvPr>
          <p:cNvSpPr/>
          <p:nvPr/>
        </p:nvSpPr>
        <p:spPr>
          <a:xfrm>
            <a:off x="5605893" y="2479302"/>
            <a:ext cx="1451420" cy="523220"/>
          </a:xfrm>
          <a:prstGeom prst="rect">
            <a:avLst/>
          </a:prstGeom>
        </p:spPr>
        <p:txBody>
          <a:bodyPr wrap="square">
            <a:spAutoFit/>
          </a:bodyPr>
          <a:lstStyle/>
          <a:p>
            <a:r>
              <a:rPr lang="en-US" altLang="ja-JP" sz="1400" dirty="0">
                <a:solidFill>
                  <a:srgbClr val="FF0000"/>
                </a:solidFill>
                <a:latin typeface="HG丸ｺﾞｼｯｸM-PRO" panose="020F0600000000000000" pitchFamily="50" charset="-128"/>
                <a:ea typeface="HG丸ｺﾞｼｯｸM-PRO" panose="020F0600000000000000" pitchFamily="50" charset="-128"/>
              </a:rPr>
              <a:t>※</a:t>
            </a:r>
            <a:r>
              <a:rPr lang="ja-JP" altLang="en-US" sz="1400" dirty="0">
                <a:solidFill>
                  <a:srgbClr val="FF0000"/>
                </a:solidFill>
                <a:latin typeface="HG丸ｺﾞｼｯｸM-PRO" panose="020F0600000000000000" pitchFamily="50" charset="-128"/>
                <a:ea typeface="HG丸ｺﾞｼｯｸM-PRO" panose="020F0600000000000000" pitchFamily="50" charset="-128"/>
              </a:rPr>
              <a:t>ソレノイドと異なるので注意</a:t>
            </a:r>
          </a:p>
        </p:txBody>
      </p:sp>
    </p:spTree>
    <p:extLst>
      <p:ext uri="{BB962C8B-B14F-4D97-AF65-F5344CB8AC3E}">
        <p14:creationId xmlns:p14="http://schemas.microsoft.com/office/powerpoint/2010/main" val="155398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down)">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down)">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down)">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wipe(down)">
                                      <p:cBhvr>
                                        <p:cTn id="30" dur="500"/>
                                        <p:tgtEl>
                                          <p:spTgt spid="3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wipe(down)">
                                      <p:cBhvr>
                                        <p:cTn id="38" dur="500"/>
                                        <p:tgtEl>
                                          <p:spTgt spid="30"/>
                                        </p:tgtEl>
                                      </p:cBhvr>
                                    </p:animEffect>
                                  </p:childTnLst>
                                </p:cTn>
                              </p:par>
                              <p:par>
                                <p:cTn id="39" presetID="22" presetClass="entr" presetSubtype="4" fill="hold"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down)">
                                      <p:cBhvr>
                                        <p:cTn id="41" dur="500"/>
                                        <p:tgtEl>
                                          <p:spTgt spid="2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wipe(down)">
                                      <p:cBhvr>
                                        <p:cTn id="46" dur="500"/>
                                        <p:tgtEl>
                                          <p:spTgt spid="35"/>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wipe(down)">
                                      <p:cBhvr>
                                        <p:cTn id="49" dur="500"/>
                                        <p:tgtEl>
                                          <p:spTgt spid="3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nodeType="click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wipe(right)">
                                      <p:cBhvr>
                                        <p:cTn id="54" dur="500"/>
                                        <p:tgtEl>
                                          <p:spTgt spid="33"/>
                                        </p:tgtEl>
                                      </p:cBhvr>
                                    </p:animEffect>
                                  </p:childTnLst>
                                </p:cTn>
                              </p:par>
                              <p:par>
                                <p:cTn id="55" presetID="22" presetClass="entr" presetSubtype="2"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wipe(right)">
                                      <p:cBhvr>
                                        <p:cTn id="57" dur="500"/>
                                        <p:tgtEl>
                                          <p:spTgt spid="34"/>
                                        </p:tgtEl>
                                      </p:cBhvr>
                                    </p:animEffect>
                                  </p:childTnLst>
                                </p:cTn>
                              </p:par>
                              <p:par>
                                <p:cTn id="58" presetID="22" presetClass="entr" presetSubtype="2" fill="hold" nodeType="with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wipe(right)">
                                      <p:cBhvr>
                                        <p:cTn id="60" dur="500"/>
                                        <p:tgtEl>
                                          <p:spTgt spid="2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down)">
                                      <p:cBhvr>
                                        <p:cTn id="65" dur="500"/>
                                        <p:tgtEl>
                                          <p:spTgt spid="22"/>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down)">
                                      <p:cBhvr>
                                        <p:cTn id="6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p:bldP spid="24" grpId="0"/>
      <p:bldP spid="25" grpId="0"/>
      <p:bldP spid="26" grpId="0"/>
      <p:bldP spid="30" grpId="0"/>
      <p:bldP spid="31" grpId="0"/>
      <p:bldP spid="32" grpId="0" animBg="1"/>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2</a:t>
            </a:fld>
            <a:endParaRPr kumimoji="1" lang="ja-JP" altLang="en-US"/>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5A350089-EDDA-443F-A2AA-F3A5996148AD}"/>
                  </a:ext>
                </a:extLst>
              </p:cNvPr>
              <p:cNvSpPr txBox="1"/>
              <p:nvPr/>
            </p:nvSpPr>
            <p:spPr>
              <a:xfrm>
                <a:off x="5612766" y="1291962"/>
                <a:ext cx="1916743" cy="6771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400" b="0" i="1" smtClean="0">
                          <a:solidFill>
                            <a:srgbClr val="FF0000"/>
                          </a:solidFill>
                          <a:latin typeface="Cambria Math" panose="02040503050406030204" pitchFamily="18" charset="0"/>
                        </a:rPr>
                        <m:t>𝑚</m:t>
                      </m:r>
                      <m:r>
                        <a:rPr kumimoji="1" lang="en-US" altLang="ja-JP" sz="4400" b="0" i="1" smtClean="0">
                          <a:solidFill>
                            <a:srgbClr val="FF0000"/>
                          </a:solidFill>
                          <a:latin typeface="Cambria Math" panose="02040503050406030204" pitchFamily="18" charset="0"/>
                        </a:rPr>
                        <m:t>[</m:t>
                      </m:r>
                      <m:r>
                        <a:rPr kumimoji="1" lang="en-US" altLang="ja-JP" sz="4400" b="0" i="1" smtClean="0">
                          <a:solidFill>
                            <a:srgbClr val="FF0000"/>
                          </a:solidFill>
                          <a:latin typeface="Cambria Math" panose="02040503050406030204" pitchFamily="18" charset="0"/>
                        </a:rPr>
                        <m:t>𝑊𝑏</m:t>
                      </m:r>
                      <m:r>
                        <a:rPr kumimoji="1" lang="en-US" altLang="ja-JP" sz="4400" b="0" i="1" smtClean="0">
                          <a:solidFill>
                            <a:srgbClr val="FF0000"/>
                          </a:solidFill>
                          <a:latin typeface="Cambria Math" panose="02040503050406030204" pitchFamily="18" charset="0"/>
                        </a:rPr>
                        <m:t>]</m:t>
                      </m:r>
                    </m:oMath>
                  </m:oMathPara>
                </a14:m>
                <a:endParaRPr kumimoji="1" lang="ja-JP" altLang="en-US" sz="4400"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7" name="テキスト ボックス 6">
                <a:extLst>
                  <a:ext uri="{FF2B5EF4-FFF2-40B4-BE49-F238E27FC236}">
                    <a16:creationId xmlns:a16="http://schemas.microsoft.com/office/drawing/2014/main" id="{5A350089-EDDA-443F-A2AA-F3A5996148AD}"/>
                  </a:ext>
                </a:extLst>
              </p:cNvPr>
              <p:cNvSpPr txBox="1">
                <a:spLocks noRot="1" noChangeAspect="1" noMove="1" noResize="1" noEditPoints="1" noAdjustHandles="1" noChangeArrowheads="1" noChangeShapeType="1" noTextEdit="1"/>
              </p:cNvSpPr>
              <p:nvPr/>
            </p:nvSpPr>
            <p:spPr>
              <a:xfrm>
                <a:off x="5612766" y="1291962"/>
                <a:ext cx="1916743" cy="677108"/>
              </a:xfrm>
              <a:prstGeom prst="rect">
                <a:avLst/>
              </a:prstGeom>
              <a:blipFill>
                <a:blip r:embed="rId2"/>
                <a:stretch>
                  <a:fillRect/>
                </a:stretch>
              </a:blipFill>
            </p:spPr>
            <p:txBody>
              <a:bodyPr/>
              <a:lstStyle/>
              <a:p>
                <a:r>
                  <a:rPr lang="ja-JP" altLang="en-US">
                    <a:noFill/>
                  </a:rPr>
                  <a:t> </a:t>
                </a:r>
              </a:p>
            </p:txBody>
          </p:sp>
        </mc:Fallback>
      </mc:AlternateContent>
      <p:grpSp>
        <p:nvGrpSpPr>
          <p:cNvPr id="13" name="グループ化 12">
            <a:extLst>
              <a:ext uri="{FF2B5EF4-FFF2-40B4-BE49-F238E27FC236}">
                <a16:creationId xmlns:a16="http://schemas.microsoft.com/office/drawing/2014/main" id="{D33B65B9-6D22-4F36-9964-D06AF7F99EC8}"/>
              </a:ext>
            </a:extLst>
          </p:cNvPr>
          <p:cNvGrpSpPr/>
          <p:nvPr/>
        </p:nvGrpSpPr>
        <p:grpSpPr>
          <a:xfrm>
            <a:off x="2270342" y="2319533"/>
            <a:ext cx="1768258" cy="998684"/>
            <a:chOff x="838200" y="2233466"/>
            <a:chExt cx="1768258" cy="998684"/>
          </a:xfrm>
        </p:grpSpPr>
        <p:sp>
          <p:nvSpPr>
            <p:cNvPr id="10" name="正方形/長方形 9">
              <a:extLst>
                <a:ext uri="{FF2B5EF4-FFF2-40B4-BE49-F238E27FC236}">
                  <a16:creationId xmlns:a16="http://schemas.microsoft.com/office/drawing/2014/main" id="{829C4CC3-BB1F-4171-8AA2-D5CA8EC0FE47}"/>
                </a:ext>
              </a:extLst>
            </p:cNvPr>
            <p:cNvSpPr/>
            <p:nvPr/>
          </p:nvSpPr>
          <p:spPr>
            <a:xfrm>
              <a:off x="949818" y="2233466"/>
              <a:ext cx="1656640" cy="998684"/>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662F32FF-9E87-4DA3-A200-2B0411AE2E28}"/>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a:extLst>
              <a:ext uri="{FF2B5EF4-FFF2-40B4-BE49-F238E27FC236}">
                <a16:creationId xmlns:a16="http://schemas.microsoft.com/office/drawing/2014/main" id="{85AEF14D-55F9-45E6-A209-BCC4CCF688E4}"/>
              </a:ext>
            </a:extLst>
          </p:cNvPr>
          <p:cNvGrpSpPr/>
          <p:nvPr/>
        </p:nvGrpSpPr>
        <p:grpSpPr>
          <a:xfrm flipH="1">
            <a:off x="7780394" y="2319533"/>
            <a:ext cx="1768258" cy="998684"/>
            <a:chOff x="838200" y="2233466"/>
            <a:chExt cx="1768258" cy="998684"/>
          </a:xfrm>
        </p:grpSpPr>
        <p:sp>
          <p:nvSpPr>
            <p:cNvPr id="15" name="正方形/長方形 14">
              <a:extLst>
                <a:ext uri="{FF2B5EF4-FFF2-40B4-BE49-F238E27FC236}">
                  <a16:creationId xmlns:a16="http://schemas.microsoft.com/office/drawing/2014/main" id="{407EE6F2-9DD2-4F11-B9D8-A6DCD6909F70}"/>
                </a:ext>
              </a:extLst>
            </p:cNvPr>
            <p:cNvSpPr/>
            <p:nvPr/>
          </p:nvSpPr>
          <p:spPr>
            <a:xfrm>
              <a:off x="949818" y="2233466"/>
              <a:ext cx="1656640" cy="998684"/>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2824250-0B4F-483F-8EE2-0BFB46BA9CFC}"/>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正方形/長方形 16">
            <a:extLst>
              <a:ext uri="{FF2B5EF4-FFF2-40B4-BE49-F238E27FC236}">
                <a16:creationId xmlns:a16="http://schemas.microsoft.com/office/drawing/2014/main" id="{B5E97715-5157-4D60-9B6E-2463833C959E}"/>
              </a:ext>
            </a:extLst>
          </p:cNvPr>
          <p:cNvSpPr/>
          <p:nvPr/>
        </p:nvSpPr>
        <p:spPr>
          <a:xfrm>
            <a:off x="3227713" y="2501192"/>
            <a:ext cx="646331" cy="646331"/>
          </a:xfrm>
          <a:prstGeom prst="rect">
            <a:avLst/>
          </a:prstGeom>
        </p:spPr>
        <p:txBody>
          <a:bodyPr wrap="none">
            <a:spAutoFit/>
          </a:bodyPr>
          <a:lstStyle/>
          <a:p>
            <a:r>
              <a:rPr lang="ja-JP" altLang="en-US" sz="3600" dirty="0">
                <a:latin typeface="HG丸ｺﾞｼｯｸM-PRO" panose="020F0600000000000000" pitchFamily="50" charset="-128"/>
                <a:ea typeface="HG丸ｺﾞｼｯｸM-PRO" panose="020F0600000000000000" pitchFamily="50" charset="-128"/>
              </a:rPr>
              <a:t>Ｎ</a:t>
            </a:r>
            <a:endParaRPr lang="ja-JP" altLang="en-US" sz="3600" dirty="0"/>
          </a:p>
        </p:txBody>
      </p:sp>
      <p:sp>
        <p:nvSpPr>
          <p:cNvPr id="18" name="正方形/長方形 17">
            <a:extLst>
              <a:ext uri="{FF2B5EF4-FFF2-40B4-BE49-F238E27FC236}">
                <a16:creationId xmlns:a16="http://schemas.microsoft.com/office/drawing/2014/main" id="{4F7DB4BE-A481-4E96-B8EA-78F6BAFC1421}"/>
              </a:ext>
            </a:extLst>
          </p:cNvPr>
          <p:cNvSpPr/>
          <p:nvPr/>
        </p:nvSpPr>
        <p:spPr>
          <a:xfrm>
            <a:off x="7906574" y="2501192"/>
            <a:ext cx="646331" cy="646331"/>
          </a:xfrm>
          <a:prstGeom prst="rect">
            <a:avLst/>
          </a:prstGeom>
        </p:spPr>
        <p:txBody>
          <a:bodyPr wrap="none">
            <a:spAutoFit/>
          </a:bodyPr>
          <a:lstStyle/>
          <a:p>
            <a:r>
              <a:rPr lang="ja-JP" altLang="en-US" sz="3600" dirty="0">
                <a:latin typeface="HG丸ｺﾞｼｯｸM-PRO" panose="020F0600000000000000" pitchFamily="50" charset="-128"/>
                <a:ea typeface="HG丸ｺﾞｼｯｸM-PRO" panose="020F0600000000000000" pitchFamily="50" charset="-128"/>
              </a:rPr>
              <a:t>Ｓ</a:t>
            </a:r>
            <a:endParaRPr lang="ja-JP" altLang="en-US" sz="3600" dirty="0"/>
          </a:p>
        </p:txBody>
      </p:sp>
      <p:sp>
        <p:nvSpPr>
          <p:cNvPr id="19" name="正方形/長方形 18">
            <a:extLst>
              <a:ext uri="{FF2B5EF4-FFF2-40B4-BE49-F238E27FC236}">
                <a16:creationId xmlns:a16="http://schemas.microsoft.com/office/drawing/2014/main" id="{AB197788-2B4E-48D8-8CC6-F246DDFD2168}"/>
              </a:ext>
            </a:extLst>
          </p:cNvPr>
          <p:cNvSpPr/>
          <p:nvPr/>
        </p:nvSpPr>
        <p:spPr>
          <a:xfrm>
            <a:off x="4577052" y="1367359"/>
            <a:ext cx="1107996" cy="646331"/>
          </a:xfrm>
          <a:prstGeom prst="rect">
            <a:avLst/>
          </a:prstGeom>
        </p:spPr>
        <p:txBody>
          <a:bodyPr wrap="none">
            <a:spAutoFit/>
          </a:bodyPr>
          <a:lstStyle/>
          <a:p>
            <a:r>
              <a:rPr lang="ja-JP" altLang="en-US" sz="3600" dirty="0">
                <a:latin typeface="HG丸ｺﾞｼｯｸM-PRO" panose="020F0600000000000000" pitchFamily="50" charset="-128"/>
                <a:ea typeface="HG丸ｺﾞｼｯｸM-PRO" panose="020F0600000000000000" pitchFamily="50" charset="-128"/>
              </a:rPr>
              <a:t>磁極</a:t>
            </a:r>
            <a:endParaRPr lang="ja-JP" altLang="en-US" sz="3600" dirty="0"/>
          </a:p>
        </p:txBody>
      </p:sp>
      <p:grpSp>
        <p:nvGrpSpPr>
          <p:cNvPr id="77" name="グループ化 76">
            <a:extLst>
              <a:ext uri="{FF2B5EF4-FFF2-40B4-BE49-F238E27FC236}">
                <a16:creationId xmlns:a16="http://schemas.microsoft.com/office/drawing/2014/main" id="{AC3FA6FB-6974-457F-895D-006BFEAABA98}"/>
              </a:ext>
            </a:extLst>
          </p:cNvPr>
          <p:cNvGrpSpPr/>
          <p:nvPr/>
        </p:nvGrpSpPr>
        <p:grpSpPr>
          <a:xfrm>
            <a:off x="4151445" y="1997437"/>
            <a:ext cx="3493956" cy="253980"/>
            <a:chOff x="4151444" y="1610141"/>
            <a:chExt cx="3839037" cy="404251"/>
          </a:xfrm>
        </p:grpSpPr>
        <p:cxnSp>
          <p:nvCxnSpPr>
            <p:cNvPr id="21" name="直線矢印コネクタ 20">
              <a:extLst>
                <a:ext uri="{FF2B5EF4-FFF2-40B4-BE49-F238E27FC236}">
                  <a16:creationId xmlns:a16="http://schemas.microsoft.com/office/drawing/2014/main" id="{6D503C47-6197-466A-BAE0-F4948BCB4915}"/>
                </a:ext>
              </a:extLst>
            </p:cNvPr>
            <p:cNvCxnSpPr/>
            <p:nvPr/>
          </p:nvCxnSpPr>
          <p:spPr>
            <a:xfrm flipH="1">
              <a:off x="4151444" y="1614342"/>
              <a:ext cx="1757448" cy="400050"/>
            </a:xfrm>
            <a:prstGeom prst="straightConnector1">
              <a:avLst/>
            </a:prstGeom>
            <a:ln w="444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A422717-E2ED-40E5-801E-463C28EA7C22}"/>
                </a:ext>
              </a:extLst>
            </p:cNvPr>
            <p:cNvCxnSpPr>
              <a:cxnSpLocks/>
            </p:cNvCxnSpPr>
            <p:nvPr/>
          </p:nvCxnSpPr>
          <p:spPr>
            <a:xfrm>
              <a:off x="6233033" y="1610141"/>
              <a:ext cx="1757448" cy="400050"/>
            </a:xfrm>
            <a:prstGeom prst="straightConnector1">
              <a:avLst/>
            </a:prstGeom>
            <a:ln w="444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grpSp>
      <p:cxnSp>
        <p:nvCxnSpPr>
          <p:cNvPr id="26" name="直線矢印コネクタ 25">
            <a:extLst>
              <a:ext uri="{FF2B5EF4-FFF2-40B4-BE49-F238E27FC236}">
                <a16:creationId xmlns:a16="http://schemas.microsoft.com/office/drawing/2014/main" id="{4F32BC04-728B-4CB2-8BA3-0BC9AC2CA2C5}"/>
              </a:ext>
            </a:extLst>
          </p:cNvPr>
          <p:cNvCxnSpPr>
            <a:cxnSpLocks/>
          </p:cNvCxnSpPr>
          <p:nvPr/>
        </p:nvCxnSpPr>
        <p:spPr>
          <a:xfrm>
            <a:off x="4046452" y="2824357"/>
            <a:ext cx="1467968" cy="1072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E14C8CAD-50F5-46BE-82EF-4E080D07C97E}"/>
              </a:ext>
            </a:extLst>
          </p:cNvPr>
          <p:cNvSpPr/>
          <p:nvPr/>
        </p:nvSpPr>
        <p:spPr>
          <a:xfrm>
            <a:off x="5166564" y="2970781"/>
            <a:ext cx="1569660" cy="646331"/>
          </a:xfrm>
          <a:prstGeom prst="rect">
            <a:avLst/>
          </a:prstGeom>
        </p:spPr>
        <p:txBody>
          <a:bodyPr wrap="none">
            <a:spAutoFit/>
          </a:bodyPr>
          <a:lstStyle/>
          <a:p>
            <a:r>
              <a:rPr lang="ja-JP" altLang="en-US" sz="3600" dirty="0">
                <a:latin typeface="HG丸ｺﾞｼｯｸM-PRO" panose="020F0600000000000000" pitchFamily="50" charset="-128"/>
                <a:ea typeface="HG丸ｺﾞｼｯｸM-PRO" panose="020F0600000000000000" pitchFamily="50" charset="-128"/>
              </a:rPr>
              <a:t>磁極力</a:t>
            </a:r>
            <a:endParaRPr lang="ja-JP" altLang="en-US" sz="3600" dirty="0"/>
          </a:p>
        </p:txBody>
      </p:sp>
      <p:cxnSp>
        <p:nvCxnSpPr>
          <p:cNvPr id="33" name="直線矢印コネクタ 32">
            <a:extLst>
              <a:ext uri="{FF2B5EF4-FFF2-40B4-BE49-F238E27FC236}">
                <a16:creationId xmlns:a16="http://schemas.microsoft.com/office/drawing/2014/main" id="{15EC0949-B116-4DF8-9449-ECFF449EFA3C}"/>
              </a:ext>
            </a:extLst>
          </p:cNvPr>
          <p:cNvCxnSpPr>
            <a:cxnSpLocks/>
          </p:cNvCxnSpPr>
          <p:nvPr/>
        </p:nvCxnSpPr>
        <p:spPr>
          <a:xfrm flipH="1">
            <a:off x="6288790" y="2835083"/>
            <a:ext cx="1467968" cy="1072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F6F95BAD-93AB-43E8-B906-F4B332EA846D}"/>
              </a:ext>
            </a:extLst>
          </p:cNvPr>
          <p:cNvSpPr/>
          <p:nvPr/>
        </p:nvSpPr>
        <p:spPr>
          <a:xfrm>
            <a:off x="5369814" y="3460724"/>
            <a:ext cx="1107996" cy="646331"/>
          </a:xfrm>
          <a:prstGeom prst="rect">
            <a:avLst/>
          </a:prstGeom>
        </p:spPr>
        <p:txBody>
          <a:bodyPr wrap="none">
            <a:spAutoFit/>
          </a:bodyPr>
          <a:lstStyle/>
          <a:p>
            <a:r>
              <a:rPr lang="ja-JP" altLang="en-US" sz="3600" dirty="0">
                <a:latin typeface="HG丸ｺﾞｼｯｸM-PRO" panose="020F0600000000000000" pitchFamily="50" charset="-128"/>
                <a:ea typeface="HG丸ｺﾞｼｯｸM-PRO" panose="020F0600000000000000" pitchFamily="50" charset="-128"/>
              </a:rPr>
              <a:t>磁力</a:t>
            </a:r>
            <a:endParaRPr lang="ja-JP" altLang="en-US" sz="3600" dirty="0"/>
          </a:p>
        </p:txBody>
      </p:sp>
      <p:grpSp>
        <p:nvGrpSpPr>
          <p:cNvPr id="36" name="グループ化 35">
            <a:extLst>
              <a:ext uri="{FF2B5EF4-FFF2-40B4-BE49-F238E27FC236}">
                <a16:creationId xmlns:a16="http://schemas.microsoft.com/office/drawing/2014/main" id="{6050987A-364D-47FD-84B2-1859A7C0BCEF}"/>
              </a:ext>
            </a:extLst>
          </p:cNvPr>
          <p:cNvGrpSpPr/>
          <p:nvPr/>
        </p:nvGrpSpPr>
        <p:grpSpPr>
          <a:xfrm>
            <a:off x="2365227" y="4066514"/>
            <a:ext cx="1768258" cy="998684"/>
            <a:chOff x="838200" y="2233466"/>
            <a:chExt cx="1768258" cy="998684"/>
          </a:xfrm>
        </p:grpSpPr>
        <p:sp>
          <p:nvSpPr>
            <p:cNvPr id="37" name="正方形/長方形 36">
              <a:extLst>
                <a:ext uri="{FF2B5EF4-FFF2-40B4-BE49-F238E27FC236}">
                  <a16:creationId xmlns:a16="http://schemas.microsoft.com/office/drawing/2014/main" id="{BF83ADD9-C9FD-49E9-AFF1-83AE33C46E95}"/>
                </a:ext>
              </a:extLst>
            </p:cNvPr>
            <p:cNvSpPr/>
            <p:nvPr/>
          </p:nvSpPr>
          <p:spPr>
            <a:xfrm>
              <a:off x="949818" y="2233466"/>
              <a:ext cx="1656640" cy="998684"/>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8F6A4D60-3F34-4F6C-90E3-3979A8E345B3}"/>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a:extLst>
              <a:ext uri="{FF2B5EF4-FFF2-40B4-BE49-F238E27FC236}">
                <a16:creationId xmlns:a16="http://schemas.microsoft.com/office/drawing/2014/main" id="{0076A27C-3822-4C9B-B093-976476745CA0}"/>
              </a:ext>
            </a:extLst>
          </p:cNvPr>
          <p:cNvGrpSpPr/>
          <p:nvPr/>
        </p:nvGrpSpPr>
        <p:grpSpPr>
          <a:xfrm flipH="1">
            <a:off x="7785534" y="4066514"/>
            <a:ext cx="1768258" cy="998684"/>
            <a:chOff x="838200" y="2233466"/>
            <a:chExt cx="1768258" cy="998684"/>
          </a:xfrm>
        </p:grpSpPr>
        <p:sp>
          <p:nvSpPr>
            <p:cNvPr id="40" name="正方形/長方形 39">
              <a:extLst>
                <a:ext uri="{FF2B5EF4-FFF2-40B4-BE49-F238E27FC236}">
                  <a16:creationId xmlns:a16="http://schemas.microsoft.com/office/drawing/2014/main" id="{631C5752-9368-4D1F-891C-DB7C3F73EBB2}"/>
                </a:ext>
              </a:extLst>
            </p:cNvPr>
            <p:cNvSpPr/>
            <p:nvPr/>
          </p:nvSpPr>
          <p:spPr>
            <a:xfrm>
              <a:off x="949818" y="2233466"/>
              <a:ext cx="1656640" cy="998684"/>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DD2D8561-8304-4C59-A306-96C27D8E74BA}"/>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mc:AlternateContent xmlns:mc="http://schemas.openxmlformats.org/markup-compatibility/2006" xmlns:a14="http://schemas.microsoft.com/office/drawing/2010/main">
        <mc:Choice Requires="a14">
          <p:sp>
            <p:nvSpPr>
              <p:cNvPr id="42" name="正方形/長方形 41">
                <a:extLst>
                  <a:ext uri="{FF2B5EF4-FFF2-40B4-BE49-F238E27FC236}">
                    <a16:creationId xmlns:a16="http://schemas.microsoft.com/office/drawing/2014/main" id="{D60428F0-1570-487F-954A-7F1BAB2C403C}"/>
                  </a:ext>
                </a:extLst>
              </p:cNvPr>
              <p:cNvSpPr/>
              <p:nvPr/>
            </p:nvSpPr>
            <p:spPr>
              <a:xfrm>
                <a:off x="2526290" y="4246732"/>
                <a:ext cx="1651414" cy="646331"/>
              </a:xfrm>
              <a:prstGeom prst="rect">
                <a:avLst/>
              </a:prstGeom>
            </p:spPr>
            <p:txBody>
              <a:bodyPr wrap="none">
                <a:spAutoFit/>
              </a:bodyPr>
              <a:lstStyle/>
              <a:p>
                <a:r>
                  <a:rPr lang="ja-JP" altLang="en-US" sz="3600" b="1" dirty="0">
                    <a:solidFill>
                      <a:schemeClr val="tx1"/>
                    </a:solidFill>
                    <a:latin typeface="HG丸ｺﾞｼｯｸM-PRO" panose="020F0600000000000000" pitchFamily="50" charset="-128"/>
                    <a:ea typeface="HG丸ｺﾞｼｯｸM-PRO" panose="020F0600000000000000" pitchFamily="50" charset="-128"/>
                  </a:rPr>
                  <a:t>＋</a:t>
                </a:r>
                <a:r>
                  <a:rPr lang="en-US" altLang="ja-JP" sz="3600" b="1" dirty="0">
                    <a:solidFill>
                      <a:schemeClr val="tx1"/>
                    </a:solidFill>
                    <a:latin typeface="HG丸ｺﾞｼｯｸM-PRO" panose="020F0600000000000000" pitchFamily="50" charset="-128"/>
                    <a:ea typeface="HG丸ｺﾞｼｯｸM-PRO" panose="020F0600000000000000" pitchFamily="50" charset="-128"/>
                  </a:rPr>
                  <a:t>2</a:t>
                </a:r>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xmlns="">
          <p:sp>
            <p:nvSpPr>
              <p:cNvPr id="42" name="正方形/長方形 41">
                <a:extLst>
                  <a:ext uri="{FF2B5EF4-FFF2-40B4-BE49-F238E27FC236}">
                    <a16:creationId xmlns:a16="http://schemas.microsoft.com/office/drawing/2014/main" id="{D60428F0-1570-487F-954A-7F1BAB2C403C}"/>
                  </a:ext>
                </a:extLst>
              </p:cNvPr>
              <p:cNvSpPr>
                <a:spLocks noRot="1" noChangeAspect="1" noMove="1" noResize="1" noEditPoints="1" noAdjustHandles="1" noChangeArrowheads="1" noChangeShapeType="1" noTextEdit="1"/>
              </p:cNvSpPr>
              <p:nvPr/>
            </p:nvSpPr>
            <p:spPr>
              <a:xfrm>
                <a:off x="2526290" y="4246732"/>
                <a:ext cx="1651414" cy="646331"/>
              </a:xfrm>
              <a:prstGeom prst="rect">
                <a:avLst/>
              </a:prstGeom>
              <a:blipFill>
                <a:blip r:embed="rId3"/>
                <a:stretch>
                  <a:fillRect l="-11070" t="-20755" b="-29245"/>
                </a:stretch>
              </a:blipFill>
            </p:spPr>
            <p:txBody>
              <a:bodyPr/>
              <a:lstStyle/>
              <a:p>
                <a:r>
                  <a:rPr lang="ja-JP" altLang="en-US">
                    <a:noFill/>
                  </a:rPr>
                  <a:t> </a:t>
                </a:r>
              </a:p>
            </p:txBody>
          </p:sp>
        </mc:Fallback>
      </mc:AlternateContent>
      <p:cxnSp>
        <p:nvCxnSpPr>
          <p:cNvPr id="47" name="直線矢印コネクタ 46">
            <a:extLst>
              <a:ext uri="{FF2B5EF4-FFF2-40B4-BE49-F238E27FC236}">
                <a16:creationId xmlns:a16="http://schemas.microsoft.com/office/drawing/2014/main" id="{21C06061-257D-4CF9-BF21-0F604D600BD8}"/>
              </a:ext>
            </a:extLst>
          </p:cNvPr>
          <p:cNvCxnSpPr>
            <a:cxnSpLocks/>
          </p:cNvCxnSpPr>
          <p:nvPr/>
        </p:nvCxnSpPr>
        <p:spPr>
          <a:xfrm>
            <a:off x="4141337" y="4571338"/>
            <a:ext cx="983716" cy="7188"/>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DE593625-8024-4CB6-9A96-3AB849470FE2}"/>
              </a:ext>
            </a:extLst>
          </p:cNvPr>
          <p:cNvCxnSpPr>
            <a:cxnSpLocks/>
          </p:cNvCxnSpPr>
          <p:nvPr/>
        </p:nvCxnSpPr>
        <p:spPr>
          <a:xfrm flipH="1">
            <a:off x="6737350" y="4582064"/>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正方形/長方形 51">
                <a:extLst>
                  <a:ext uri="{FF2B5EF4-FFF2-40B4-BE49-F238E27FC236}">
                    <a16:creationId xmlns:a16="http://schemas.microsoft.com/office/drawing/2014/main" id="{FEC0716F-29E2-41F2-9EE8-B0042524CFB3}"/>
                  </a:ext>
                </a:extLst>
              </p:cNvPr>
              <p:cNvSpPr/>
              <p:nvPr/>
            </p:nvSpPr>
            <p:spPr>
              <a:xfrm>
                <a:off x="7742630" y="4253535"/>
                <a:ext cx="1651414" cy="646331"/>
              </a:xfrm>
              <a:prstGeom prst="rect">
                <a:avLst/>
              </a:prstGeom>
            </p:spPr>
            <p:txBody>
              <a:bodyPr wrap="none">
                <a:spAutoFit/>
              </a:bodyPr>
              <a:lstStyle/>
              <a:p>
                <a:r>
                  <a:rPr lang="ja-JP" altLang="en-US" sz="3600" b="1" dirty="0">
                    <a:solidFill>
                      <a:schemeClr val="tx1"/>
                    </a:solidFill>
                    <a:latin typeface="HG丸ｺﾞｼｯｸM-PRO" panose="020F0600000000000000" pitchFamily="50" charset="-128"/>
                    <a:ea typeface="HG丸ｺﾞｼｯｸM-PRO" panose="020F0600000000000000" pitchFamily="50" charset="-128"/>
                  </a:rPr>
                  <a:t>－</a:t>
                </a:r>
                <a:r>
                  <a:rPr lang="en-US" altLang="ja-JP" sz="3600" b="1" dirty="0">
                    <a:solidFill>
                      <a:schemeClr val="tx1"/>
                    </a:solidFill>
                    <a:latin typeface="HG丸ｺﾞｼｯｸM-PRO" panose="020F0600000000000000" pitchFamily="50" charset="-128"/>
                    <a:ea typeface="HG丸ｺﾞｼｯｸM-PRO" panose="020F0600000000000000" pitchFamily="50" charset="-128"/>
                  </a:rPr>
                  <a:t>2</a:t>
                </a:r>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xmlns="">
          <p:sp>
            <p:nvSpPr>
              <p:cNvPr id="52" name="正方形/長方形 51">
                <a:extLst>
                  <a:ext uri="{FF2B5EF4-FFF2-40B4-BE49-F238E27FC236}">
                    <a16:creationId xmlns:a16="http://schemas.microsoft.com/office/drawing/2014/main" id="{FEC0716F-29E2-41F2-9EE8-B0042524CFB3}"/>
                  </a:ext>
                </a:extLst>
              </p:cNvPr>
              <p:cNvSpPr>
                <a:spLocks noRot="1" noChangeAspect="1" noMove="1" noResize="1" noEditPoints="1" noAdjustHandles="1" noChangeArrowheads="1" noChangeShapeType="1" noTextEdit="1"/>
              </p:cNvSpPr>
              <p:nvPr/>
            </p:nvSpPr>
            <p:spPr>
              <a:xfrm>
                <a:off x="7742630" y="4253535"/>
                <a:ext cx="1651414" cy="646331"/>
              </a:xfrm>
              <a:prstGeom prst="rect">
                <a:avLst/>
              </a:prstGeom>
              <a:blipFill>
                <a:blip r:embed="rId4"/>
                <a:stretch>
                  <a:fillRect l="-11070" t="-20755" b="-2924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3" name="正方形/長方形 52">
                <a:extLst>
                  <a:ext uri="{FF2B5EF4-FFF2-40B4-BE49-F238E27FC236}">
                    <a16:creationId xmlns:a16="http://schemas.microsoft.com/office/drawing/2014/main" id="{EB30DB8C-7D2D-4A62-8AD8-90622B59D38B}"/>
                  </a:ext>
                </a:extLst>
              </p:cNvPr>
              <p:cNvSpPr/>
              <p:nvPr/>
            </p:nvSpPr>
            <p:spPr>
              <a:xfrm>
                <a:off x="5060586" y="4264261"/>
                <a:ext cx="775405" cy="646331"/>
              </a:xfrm>
              <a:prstGeom prst="rect">
                <a:avLst/>
              </a:prstGeom>
            </p:spPr>
            <p:txBody>
              <a:bodyPr wrap="none">
                <a:spAutoFit/>
              </a:bodyPr>
              <a:lstStyle/>
              <a:p>
                <a:r>
                  <a:rPr lang="en-US" altLang="ja-JP" sz="3600" dirty="0">
                    <a:solidFill>
                      <a:srgbClr val="FF0000"/>
                    </a:solidFill>
                  </a:rPr>
                  <a:t>1</a:t>
                </a:r>
                <a14:m>
                  <m:oMath xmlns:m="http://schemas.openxmlformats.org/officeDocument/2006/math">
                    <m:r>
                      <a:rPr lang="en-US" altLang="ja-JP" i="1">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𝑁</m:t>
                    </m:r>
                    <m:r>
                      <a:rPr lang="en-US" altLang="ja-JP" i="1">
                        <a:solidFill>
                          <a:srgbClr val="FF0000"/>
                        </a:solidFill>
                        <a:latin typeface="Cambria Math" panose="02040503050406030204" pitchFamily="18" charset="0"/>
                      </a:rPr>
                      <m:t>]</m:t>
                    </m:r>
                  </m:oMath>
                </a14:m>
                <a:endParaRPr lang="ja-JP" altLang="en-US" sz="3600" dirty="0"/>
              </a:p>
            </p:txBody>
          </p:sp>
        </mc:Choice>
        <mc:Fallback xmlns="">
          <p:sp>
            <p:nvSpPr>
              <p:cNvPr id="53" name="正方形/長方形 52">
                <a:extLst>
                  <a:ext uri="{FF2B5EF4-FFF2-40B4-BE49-F238E27FC236}">
                    <a16:creationId xmlns:a16="http://schemas.microsoft.com/office/drawing/2014/main" id="{EB30DB8C-7D2D-4A62-8AD8-90622B59D38B}"/>
                  </a:ext>
                </a:extLst>
              </p:cNvPr>
              <p:cNvSpPr>
                <a:spLocks noRot="1" noChangeAspect="1" noMove="1" noResize="1" noEditPoints="1" noAdjustHandles="1" noChangeArrowheads="1" noChangeShapeType="1" noTextEdit="1"/>
              </p:cNvSpPr>
              <p:nvPr/>
            </p:nvSpPr>
            <p:spPr>
              <a:xfrm>
                <a:off x="5060586" y="4264261"/>
                <a:ext cx="775405" cy="646331"/>
              </a:xfrm>
              <a:prstGeom prst="rect">
                <a:avLst/>
              </a:prstGeom>
              <a:blipFill>
                <a:blip r:embed="rId5"/>
                <a:stretch>
                  <a:fillRect l="-23622" t="-15094" b="-3490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5" name="正方形/長方形 64">
                <a:extLst>
                  <a:ext uri="{FF2B5EF4-FFF2-40B4-BE49-F238E27FC236}">
                    <a16:creationId xmlns:a16="http://schemas.microsoft.com/office/drawing/2014/main" id="{F76E6C73-CD51-4233-AA23-7BC83F170320}"/>
                  </a:ext>
                </a:extLst>
              </p:cNvPr>
              <p:cNvSpPr/>
              <p:nvPr/>
            </p:nvSpPr>
            <p:spPr>
              <a:xfrm>
                <a:off x="296260" y="5487746"/>
                <a:ext cx="775405" cy="646331"/>
              </a:xfrm>
              <a:prstGeom prst="rect">
                <a:avLst/>
              </a:prstGeom>
            </p:spPr>
            <p:txBody>
              <a:bodyPr wrap="none">
                <a:spAutoFit/>
              </a:bodyPr>
              <a:lstStyle/>
              <a:p>
                <a:r>
                  <a:rPr lang="en-US" altLang="ja-JP" sz="3600" dirty="0">
                    <a:solidFill>
                      <a:srgbClr val="FF0000"/>
                    </a:solidFill>
                  </a:rPr>
                  <a:t>4</a:t>
                </a:r>
                <a14:m>
                  <m:oMath xmlns:m="http://schemas.openxmlformats.org/officeDocument/2006/math">
                    <m:r>
                      <a:rPr lang="en-US" altLang="ja-JP" i="1">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𝑁</m:t>
                    </m:r>
                    <m:r>
                      <a:rPr lang="en-US" altLang="ja-JP" i="1">
                        <a:solidFill>
                          <a:srgbClr val="FF0000"/>
                        </a:solidFill>
                        <a:latin typeface="Cambria Math" panose="02040503050406030204" pitchFamily="18" charset="0"/>
                      </a:rPr>
                      <m:t>]</m:t>
                    </m:r>
                  </m:oMath>
                </a14:m>
                <a:endParaRPr lang="ja-JP" altLang="en-US" sz="3600" dirty="0"/>
              </a:p>
            </p:txBody>
          </p:sp>
        </mc:Choice>
        <mc:Fallback xmlns="">
          <p:sp>
            <p:nvSpPr>
              <p:cNvPr id="65" name="正方形/長方形 64">
                <a:extLst>
                  <a:ext uri="{FF2B5EF4-FFF2-40B4-BE49-F238E27FC236}">
                    <a16:creationId xmlns:a16="http://schemas.microsoft.com/office/drawing/2014/main" id="{F76E6C73-CD51-4233-AA23-7BC83F170320}"/>
                  </a:ext>
                </a:extLst>
              </p:cNvPr>
              <p:cNvSpPr>
                <a:spLocks noRot="1" noChangeAspect="1" noMove="1" noResize="1" noEditPoints="1" noAdjustHandles="1" noChangeArrowheads="1" noChangeShapeType="1" noTextEdit="1"/>
              </p:cNvSpPr>
              <p:nvPr/>
            </p:nvSpPr>
            <p:spPr>
              <a:xfrm>
                <a:off x="296260" y="5487746"/>
                <a:ext cx="775405" cy="646331"/>
              </a:xfrm>
              <a:prstGeom prst="rect">
                <a:avLst/>
              </a:prstGeom>
              <a:blipFill>
                <a:blip r:embed="rId6"/>
                <a:stretch>
                  <a:fillRect l="-24409" t="-14151" b="-34906"/>
                </a:stretch>
              </a:blipFill>
            </p:spPr>
            <p:txBody>
              <a:bodyPr/>
              <a:lstStyle/>
              <a:p>
                <a:r>
                  <a:rPr lang="ja-JP" altLang="en-US">
                    <a:noFill/>
                  </a:rPr>
                  <a:t> </a:t>
                </a:r>
              </a:p>
            </p:txBody>
          </p:sp>
        </mc:Fallback>
      </mc:AlternateContent>
      <p:grpSp>
        <p:nvGrpSpPr>
          <p:cNvPr id="6" name="グループ化 5">
            <a:extLst>
              <a:ext uri="{FF2B5EF4-FFF2-40B4-BE49-F238E27FC236}">
                <a16:creationId xmlns:a16="http://schemas.microsoft.com/office/drawing/2014/main" id="{45008790-680A-4831-B20A-497F21D798DA}"/>
              </a:ext>
            </a:extLst>
          </p:cNvPr>
          <p:cNvGrpSpPr/>
          <p:nvPr/>
        </p:nvGrpSpPr>
        <p:grpSpPr>
          <a:xfrm>
            <a:off x="2355761" y="5311570"/>
            <a:ext cx="7192891" cy="1057579"/>
            <a:chOff x="2355761" y="5311570"/>
            <a:chExt cx="7192891" cy="1057579"/>
          </a:xfrm>
        </p:grpSpPr>
        <p:grpSp>
          <p:nvGrpSpPr>
            <p:cNvPr id="66" name="グループ化 65">
              <a:extLst>
                <a:ext uri="{FF2B5EF4-FFF2-40B4-BE49-F238E27FC236}">
                  <a16:creationId xmlns:a16="http://schemas.microsoft.com/office/drawing/2014/main" id="{8013214B-1C62-48E8-B830-CB13F347D8AB}"/>
                </a:ext>
              </a:extLst>
            </p:cNvPr>
            <p:cNvGrpSpPr/>
            <p:nvPr/>
          </p:nvGrpSpPr>
          <p:grpSpPr>
            <a:xfrm flipH="1">
              <a:off x="7780394" y="5370465"/>
              <a:ext cx="1768258" cy="998684"/>
              <a:chOff x="838200" y="2233466"/>
              <a:chExt cx="1768258" cy="998684"/>
            </a:xfrm>
          </p:grpSpPr>
          <p:sp>
            <p:nvSpPr>
              <p:cNvPr id="67" name="正方形/長方形 66">
                <a:extLst>
                  <a:ext uri="{FF2B5EF4-FFF2-40B4-BE49-F238E27FC236}">
                    <a16:creationId xmlns:a16="http://schemas.microsoft.com/office/drawing/2014/main" id="{25087F1C-943C-4812-B596-0401B08C082D}"/>
                  </a:ext>
                </a:extLst>
              </p:cNvPr>
              <p:cNvSpPr/>
              <p:nvPr/>
            </p:nvSpPr>
            <p:spPr>
              <a:xfrm>
                <a:off x="949818" y="2233466"/>
                <a:ext cx="1656640" cy="998684"/>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268532F7-A3D3-4456-A284-C1B50BD44619}"/>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4" name="グループ化 53">
              <a:extLst>
                <a:ext uri="{FF2B5EF4-FFF2-40B4-BE49-F238E27FC236}">
                  <a16:creationId xmlns:a16="http://schemas.microsoft.com/office/drawing/2014/main" id="{03CF43DC-9DFD-4776-AF3A-14EF76F6D27D}"/>
                </a:ext>
              </a:extLst>
            </p:cNvPr>
            <p:cNvGrpSpPr/>
            <p:nvPr/>
          </p:nvGrpSpPr>
          <p:grpSpPr>
            <a:xfrm>
              <a:off x="2355761" y="5311570"/>
              <a:ext cx="1768258" cy="998684"/>
              <a:chOff x="838200" y="2233466"/>
              <a:chExt cx="1768258" cy="998684"/>
            </a:xfrm>
          </p:grpSpPr>
          <p:sp>
            <p:nvSpPr>
              <p:cNvPr id="55" name="正方形/長方形 54">
                <a:extLst>
                  <a:ext uri="{FF2B5EF4-FFF2-40B4-BE49-F238E27FC236}">
                    <a16:creationId xmlns:a16="http://schemas.microsoft.com/office/drawing/2014/main" id="{BEDCB268-40C0-45F0-B377-24ED0BD70BEA}"/>
                  </a:ext>
                </a:extLst>
              </p:cNvPr>
              <p:cNvSpPr/>
              <p:nvPr/>
            </p:nvSpPr>
            <p:spPr>
              <a:xfrm>
                <a:off x="949818" y="2233466"/>
                <a:ext cx="1656640" cy="998684"/>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8D0A03C5-B2F6-475B-B158-17B05056BFA1}"/>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mc:AlternateContent xmlns:mc="http://schemas.openxmlformats.org/markup-compatibility/2006">
          <mc:Choice xmlns:a14="http://schemas.microsoft.com/office/drawing/2010/main" Requires="a14">
            <p:sp>
              <p:nvSpPr>
                <p:cNvPr id="60" name="正方形/長方形 59">
                  <a:extLst>
                    <a:ext uri="{FF2B5EF4-FFF2-40B4-BE49-F238E27FC236}">
                      <a16:creationId xmlns:a16="http://schemas.microsoft.com/office/drawing/2014/main" id="{C38F536C-0C76-40D8-8337-6A0548454E87}"/>
                    </a:ext>
                  </a:extLst>
                </p:cNvPr>
                <p:cNvSpPr/>
                <p:nvPr/>
              </p:nvSpPr>
              <p:spPr>
                <a:xfrm>
                  <a:off x="2516824" y="5491788"/>
                  <a:ext cx="1651414" cy="646331"/>
                </a:xfrm>
                <a:prstGeom prst="rect">
                  <a:avLst/>
                </a:prstGeom>
              </p:spPr>
              <p:txBody>
                <a:bodyPr wrap="none">
                  <a:spAutoFit/>
                </a:bodyPr>
                <a:lstStyle/>
                <a:p>
                  <a:r>
                    <a:rPr lang="ja-JP" altLang="en-US" sz="3600" b="1" dirty="0">
                      <a:solidFill>
                        <a:schemeClr val="tx1"/>
                      </a:solidFill>
                      <a:latin typeface="HG丸ｺﾞｼｯｸM-PRO" panose="020F0600000000000000" pitchFamily="50" charset="-128"/>
                      <a:ea typeface="HG丸ｺﾞｼｯｸM-PRO" panose="020F0600000000000000" pitchFamily="50" charset="-128"/>
                    </a:rPr>
                    <a:t>＋</a:t>
                  </a:r>
                  <a:r>
                    <a:rPr lang="en-US" altLang="ja-JP" sz="3600" b="1" dirty="0">
                      <a:latin typeface="HG丸ｺﾞｼｯｸM-PRO" panose="020F0600000000000000" pitchFamily="50" charset="-128"/>
                      <a:ea typeface="HG丸ｺﾞｼｯｸM-PRO" panose="020F0600000000000000" pitchFamily="50" charset="-128"/>
                    </a:rPr>
                    <a:t>4</a:t>
                  </a:r>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p:sp>
              <p:nvSpPr>
                <p:cNvPr id="60" name="正方形/長方形 59">
                  <a:extLst>
                    <a:ext uri="{FF2B5EF4-FFF2-40B4-BE49-F238E27FC236}">
                      <a16:creationId xmlns:a16="http://schemas.microsoft.com/office/drawing/2014/main" id="{C38F536C-0C76-40D8-8337-6A0548454E87}"/>
                    </a:ext>
                  </a:extLst>
                </p:cNvPr>
                <p:cNvSpPr>
                  <a:spLocks noRot="1" noChangeAspect="1" noMove="1" noResize="1" noEditPoints="1" noAdjustHandles="1" noChangeArrowheads="1" noChangeShapeType="1" noTextEdit="1"/>
                </p:cNvSpPr>
                <p:nvPr/>
              </p:nvSpPr>
              <p:spPr>
                <a:xfrm>
                  <a:off x="2516824" y="5491788"/>
                  <a:ext cx="1651414" cy="646331"/>
                </a:xfrm>
                <a:prstGeom prst="rect">
                  <a:avLst/>
                </a:prstGeom>
                <a:blipFill>
                  <a:blip r:embed="rId7"/>
                  <a:stretch>
                    <a:fillRect l="-11439" t="-20755" b="-29245"/>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4" name="正方形/長方形 63">
                  <a:extLst>
                    <a:ext uri="{FF2B5EF4-FFF2-40B4-BE49-F238E27FC236}">
                      <a16:creationId xmlns:a16="http://schemas.microsoft.com/office/drawing/2014/main" id="{59F507A3-53CF-40C3-8CA3-124A1DD791D9}"/>
                    </a:ext>
                  </a:extLst>
                </p:cNvPr>
                <p:cNvSpPr/>
                <p:nvPr/>
              </p:nvSpPr>
              <p:spPr>
                <a:xfrm>
                  <a:off x="7733164" y="5546641"/>
                  <a:ext cx="1651414" cy="646331"/>
                </a:xfrm>
                <a:prstGeom prst="rect">
                  <a:avLst/>
                </a:prstGeom>
              </p:spPr>
              <p:txBody>
                <a:bodyPr wrap="none">
                  <a:spAutoFit/>
                </a:bodyPr>
                <a:lstStyle/>
                <a:p>
                  <a:r>
                    <a:rPr lang="ja-JP" altLang="en-US" sz="3600" b="1" dirty="0">
                      <a:latin typeface="HG丸ｺﾞｼｯｸM-PRO" panose="020F0600000000000000" pitchFamily="50" charset="-128"/>
                      <a:ea typeface="HG丸ｺﾞｼｯｸM-PRO" panose="020F0600000000000000" pitchFamily="50" charset="-128"/>
                    </a:rPr>
                    <a:t>＋</a:t>
                  </a:r>
                  <a:r>
                    <a:rPr lang="en-US" altLang="ja-JP" sz="3600" b="1" dirty="0">
                      <a:latin typeface="HG丸ｺﾞｼｯｸM-PRO" panose="020F0600000000000000" pitchFamily="50" charset="-128"/>
                      <a:ea typeface="HG丸ｺﾞｼｯｸM-PRO" panose="020F0600000000000000" pitchFamily="50" charset="-128"/>
                    </a:rPr>
                    <a:t>4</a:t>
                  </a:r>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p:sp>
              <p:nvSpPr>
                <p:cNvPr id="64" name="正方形/長方形 63">
                  <a:extLst>
                    <a:ext uri="{FF2B5EF4-FFF2-40B4-BE49-F238E27FC236}">
                      <a16:creationId xmlns:a16="http://schemas.microsoft.com/office/drawing/2014/main" id="{59F507A3-53CF-40C3-8CA3-124A1DD791D9}"/>
                    </a:ext>
                  </a:extLst>
                </p:cNvPr>
                <p:cNvSpPr>
                  <a:spLocks noRot="1" noChangeAspect="1" noMove="1" noResize="1" noEditPoints="1" noAdjustHandles="1" noChangeArrowheads="1" noChangeShapeType="1" noTextEdit="1"/>
                </p:cNvSpPr>
                <p:nvPr/>
              </p:nvSpPr>
              <p:spPr>
                <a:xfrm>
                  <a:off x="7733164" y="5546641"/>
                  <a:ext cx="1651414" cy="646331"/>
                </a:xfrm>
                <a:prstGeom prst="rect">
                  <a:avLst/>
                </a:prstGeom>
                <a:blipFill>
                  <a:blip r:embed="rId8"/>
                  <a:stretch>
                    <a:fillRect l="-11481" t="-20755" b="-29245"/>
                  </a:stretch>
                </a:blipFill>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75" name="正方形/長方形 74">
                <a:extLst>
                  <a:ext uri="{FF2B5EF4-FFF2-40B4-BE49-F238E27FC236}">
                    <a16:creationId xmlns:a16="http://schemas.microsoft.com/office/drawing/2014/main" id="{61E03C03-A12C-4B89-B6C6-17E0726C7A76}"/>
                  </a:ext>
                </a:extLst>
              </p:cNvPr>
              <p:cNvSpPr/>
              <p:nvPr/>
            </p:nvSpPr>
            <p:spPr>
              <a:xfrm>
                <a:off x="6004177" y="4258898"/>
                <a:ext cx="775405" cy="646331"/>
              </a:xfrm>
              <a:prstGeom prst="rect">
                <a:avLst/>
              </a:prstGeom>
            </p:spPr>
            <p:txBody>
              <a:bodyPr wrap="none">
                <a:spAutoFit/>
              </a:bodyPr>
              <a:lstStyle/>
              <a:p>
                <a:r>
                  <a:rPr lang="en-US" altLang="ja-JP" sz="3600" dirty="0">
                    <a:solidFill>
                      <a:srgbClr val="FF0000"/>
                    </a:solidFill>
                  </a:rPr>
                  <a:t>1</a:t>
                </a:r>
                <a14:m>
                  <m:oMath xmlns:m="http://schemas.openxmlformats.org/officeDocument/2006/math">
                    <m:r>
                      <a:rPr lang="en-US" altLang="ja-JP" i="1">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𝑁</m:t>
                    </m:r>
                    <m:r>
                      <a:rPr lang="en-US" altLang="ja-JP" i="1">
                        <a:solidFill>
                          <a:srgbClr val="FF0000"/>
                        </a:solidFill>
                        <a:latin typeface="Cambria Math" panose="02040503050406030204" pitchFamily="18" charset="0"/>
                      </a:rPr>
                      <m:t>]</m:t>
                    </m:r>
                  </m:oMath>
                </a14:m>
                <a:endParaRPr lang="ja-JP" altLang="en-US" sz="3600" dirty="0"/>
              </a:p>
            </p:txBody>
          </p:sp>
        </mc:Choice>
        <mc:Fallback xmlns="">
          <p:sp>
            <p:nvSpPr>
              <p:cNvPr id="75" name="正方形/長方形 74">
                <a:extLst>
                  <a:ext uri="{FF2B5EF4-FFF2-40B4-BE49-F238E27FC236}">
                    <a16:creationId xmlns:a16="http://schemas.microsoft.com/office/drawing/2014/main" id="{61E03C03-A12C-4B89-B6C6-17E0726C7A76}"/>
                  </a:ext>
                </a:extLst>
              </p:cNvPr>
              <p:cNvSpPr>
                <a:spLocks noRot="1" noChangeAspect="1" noMove="1" noResize="1" noEditPoints="1" noAdjustHandles="1" noChangeArrowheads="1" noChangeShapeType="1" noTextEdit="1"/>
              </p:cNvSpPr>
              <p:nvPr/>
            </p:nvSpPr>
            <p:spPr>
              <a:xfrm>
                <a:off x="6004177" y="4258898"/>
                <a:ext cx="775405" cy="646331"/>
              </a:xfrm>
              <a:prstGeom prst="rect">
                <a:avLst/>
              </a:prstGeom>
              <a:blipFill>
                <a:blip r:embed="rId9"/>
                <a:stretch>
                  <a:fillRect l="-24409" t="-15094" b="-3490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6" name="正方形/長方形 75">
                <a:extLst>
                  <a:ext uri="{FF2B5EF4-FFF2-40B4-BE49-F238E27FC236}">
                    <a16:creationId xmlns:a16="http://schemas.microsoft.com/office/drawing/2014/main" id="{7D7949E1-BBD1-43EF-8B25-DFC30C9CCBFD}"/>
                  </a:ext>
                </a:extLst>
              </p:cNvPr>
              <p:cNvSpPr/>
              <p:nvPr/>
            </p:nvSpPr>
            <p:spPr>
              <a:xfrm>
                <a:off x="11246144" y="5571655"/>
                <a:ext cx="775405" cy="646331"/>
              </a:xfrm>
              <a:prstGeom prst="rect">
                <a:avLst/>
              </a:prstGeom>
            </p:spPr>
            <p:txBody>
              <a:bodyPr wrap="none">
                <a:spAutoFit/>
              </a:bodyPr>
              <a:lstStyle/>
              <a:p>
                <a:r>
                  <a:rPr lang="en-US" altLang="ja-JP" sz="3600" dirty="0">
                    <a:solidFill>
                      <a:srgbClr val="FF0000"/>
                    </a:solidFill>
                  </a:rPr>
                  <a:t>4</a:t>
                </a:r>
                <a14:m>
                  <m:oMath xmlns:m="http://schemas.openxmlformats.org/officeDocument/2006/math">
                    <m:r>
                      <a:rPr lang="en-US" altLang="ja-JP" i="1">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𝑁</m:t>
                    </m:r>
                    <m:r>
                      <a:rPr lang="en-US" altLang="ja-JP" i="1">
                        <a:solidFill>
                          <a:srgbClr val="FF0000"/>
                        </a:solidFill>
                        <a:latin typeface="Cambria Math" panose="02040503050406030204" pitchFamily="18" charset="0"/>
                      </a:rPr>
                      <m:t>]</m:t>
                    </m:r>
                  </m:oMath>
                </a14:m>
                <a:endParaRPr lang="ja-JP" altLang="en-US" sz="3600" dirty="0"/>
              </a:p>
            </p:txBody>
          </p:sp>
        </mc:Choice>
        <mc:Fallback xmlns="">
          <p:sp>
            <p:nvSpPr>
              <p:cNvPr id="76" name="正方形/長方形 75">
                <a:extLst>
                  <a:ext uri="{FF2B5EF4-FFF2-40B4-BE49-F238E27FC236}">
                    <a16:creationId xmlns:a16="http://schemas.microsoft.com/office/drawing/2014/main" id="{7D7949E1-BBD1-43EF-8B25-DFC30C9CCBFD}"/>
                  </a:ext>
                </a:extLst>
              </p:cNvPr>
              <p:cNvSpPr>
                <a:spLocks noRot="1" noChangeAspect="1" noMove="1" noResize="1" noEditPoints="1" noAdjustHandles="1" noChangeArrowheads="1" noChangeShapeType="1" noTextEdit="1"/>
              </p:cNvSpPr>
              <p:nvPr/>
            </p:nvSpPr>
            <p:spPr>
              <a:xfrm>
                <a:off x="11246144" y="5571655"/>
                <a:ext cx="775405" cy="646331"/>
              </a:xfrm>
              <a:prstGeom prst="rect">
                <a:avLst/>
              </a:prstGeom>
              <a:blipFill>
                <a:blip r:embed="rId10"/>
                <a:stretch>
                  <a:fillRect l="-24409" t="-15094" b="-34906"/>
                </a:stretch>
              </a:blipFill>
            </p:spPr>
            <p:txBody>
              <a:bodyPr/>
              <a:lstStyle/>
              <a:p>
                <a:r>
                  <a:rPr lang="ja-JP" altLang="en-US">
                    <a:noFill/>
                  </a:rPr>
                  <a:t> </a:t>
                </a:r>
              </a:p>
            </p:txBody>
          </p:sp>
        </mc:Fallback>
      </mc:AlternateContent>
      <p:grpSp>
        <p:nvGrpSpPr>
          <p:cNvPr id="78" name="グループ化 77">
            <a:extLst>
              <a:ext uri="{FF2B5EF4-FFF2-40B4-BE49-F238E27FC236}">
                <a16:creationId xmlns:a16="http://schemas.microsoft.com/office/drawing/2014/main" id="{37F979BD-8790-43AA-A4AB-A9EA35BCFFD3}"/>
              </a:ext>
            </a:extLst>
          </p:cNvPr>
          <p:cNvGrpSpPr/>
          <p:nvPr/>
        </p:nvGrpSpPr>
        <p:grpSpPr>
          <a:xfrm rot="16200000">
            <a:off x="2295586" y="3512415"/>
            <a:ext cx="1064381" cy="404251"/>
            <a:chOff x="4151444" y="1610141"/>
            <a:chExt cx="3839037" cy="404251"/>
          </a:xfrm>
        </p:grpSpPr>
        <p:cxnSp>
          <p:nvCxnSpPr>
            <p:cNvPr id="79" name="直線矢印コネクタ 78">
              <a:extLst>
                <a:ext uri="{FF2B5EF4-FFF2-40B4-BE49-F238E27FC236}">
                  <a16:creationId xmlns:a16="http://schemas.microsoft.com/office/drawing/2014/main" id="{66A265D4-302F-4019-9634-55E6C03022FD}"/>
                </a:ext>
              </a:extLst>
            </p:cNvPr>
            <p:cNvCxnSpPr/>
            <p:nvPr/>
          </p:nvCxnSpPr>
          <p:spPr>
            <a:xfrm flipH="1">
              <a:off x="4151444" y="1614342"/>
              <a:ext cx="1757448" cy="400050"/>
            </a:xfrm>
            <a:prstGeom prst="straightConnector1">
              <a:avLst/>
            </a:prstGeom>
            <a:ln w="444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640338D6-C862-484B-A0C4-6DC95D21F3C4}"/>
                </a:ext>
              </a:extLst>
            </p:cNvPr>
            <p:cNvCxnSpPr>
              <a:cxnSpLocks/>
            </p:cNvCxnSpPr>
            <p:nvPr/>
          </p:nvCxnSpPr>
          <p:spPr>
            <a:xfrm>
              <a:off x="6233033" y="1610141"/>
              <a:ext cx="1757448" cy="400050"/>
            </a:xfrm>
            <a:prstGeom prst="straightConnector1">
              <a:avLst/>
            </a:prstGeom>
            <a:ln w="444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81" name="テキスト ボックス 80">
                <a:extLst>
                  <a:ext uri="{FF2B5EF4-FFF2-40B4-BE49-F238E27FC236}">
                    <a16:creationId xmlns:a16="http://schemas.microsoft.com/office/drawing/2014/main" id="{16A274C6-F679-4FFB-AB09-9F9114A980E4}"/>
                  </a:ext>
                </a:extLst>
              </p:cNvPr>
              <p:cNvSpPr txBox="1"/>
              <p:nvPr/>
            </p:nvSpPr>
            <p:spPr>
              <a:xfrm>
                <a:off x="819005" y="3529516"/>
                <a:ext cx="1758366" cy="369332"/>
              </a:xfrm>
              <a:prstGeom prst="rect">
                <a:avLst/>
              </a:prstGeom>
              <a:noFill/>
            </p:spPr>
            <p:txBody>
              <a:bodyPr wrap="none" lIns="0" tIns="0" rIns="0" bIns="0" rtlCol="0">
                <a:spAutoFit/>
              </a:bodyPr>
              <a:lstStyle/>
              <a:p>
                <a14:m>
                  <m:oMath xmlns:m="http://schemas.openxmlformats.org/officeDocument/2006/math">
                    <m:r>
                      <a:rPr kumimoji="1" lang="en-US" altLang="ja-JP" sz="2400" b="0" i="1" smtClean="0">
                        <a:solidFill>
                          <a:srgbClr val="FF0000"/>
                        </a:solidFill>
                        <a:latin typeface="Cambria Math" panose="02040503050406030204" pitchFamily="18" charset="0"/>
                      </a:rPr>
                      <m:t>𝑚</m:t>
                    </m:r>
                    <m:r>
                      <a:rPr kumimoji="1" lang="en-US" altLang="ja-JP" sz="2400" b="0" i="1" smtClean="0">
                        <a:solidFill>
                          <a:srgbClr val="FF0000"/>
                        </a:solidFill>
                        <a:latin typeface="Cambria Math" panose="02040503050406030204" pitchFamily="18" charset="0"/>
                      </a:rPr>
                      <m:t>&gt;0</m:t>
                    </m:r>
                  </m:oMath>
                </a14:m>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（正）</a:t>
                </a:r>
              </a:p>
            </p:txBody>
          </p:sp>
        </mc:Choice>
        <mc:Fallback xmlns="">
          <p:sp>
            <p:nvSpPr>
              <p:cNvPr id="81" name="テキスト ボックス 80">
                <a:extLst>
                  <a:ext uri="{FF2B5EF4-FFF2-40B4-BE49-F238E27FC236}">
                    <a16:creationId xmlns:a16="http://schemas.microsoft.com/office/drawing/2014/main" id="{16A274C6-F679-4FFB-AB09-9F9114A980E4}"/>
                  </a:ext>
                </a:extLst>
              </p:cNvPr>
              <p:cNvSpPr txBox="1">
                <a:spLocks noRot="1" noChangeAspect="1" noMove="1" noResize="1" noEditPoints="1" noAdjustHandles="1" noChangeArrowheads="1" noChangeShapeType="1" noTextEdit="1"/>
              </p:cNvSpPr>
              <p:nvPr/>
            </p:nvSpPr>
            <p:spPr>
              <a:xfrm>
                <a:off x="819005" y="3529516"/>
                <a:ext cx="1758366" cy="369332"/>
              </a:xfrm>
              <a:prstGeom prst="rect">
                <a:avLst/>
              </a:prstGeom>
              <a:blipFill>
                <a:blip r:embed="rId11"/>
                <a:stretch>
                  <a:fillRect l="-4152" t="-31148" r="-9689" b="-42623"/>
                </a:stretch>
              </a:blipFill>
            </p:spPr>
            <p:txBody>
              <a:bodyPr/>
              <a:lstStyle/>
              <a:p>
                <a:r>
                  <a:rPr lang="ja-JP" altLang="en-US">
                    <a:noFill/>
                  </a:rPr>
                  <a:t> </a:t>
                </a:r>
              </a:p>
            </p:txBody>
          </p:sp>
        </mc:Fallback>
      </mc:AlternateContent>
      <p:grpSp>
        <p:nvGrpSpPr>
          <p:cNvPr id="82" name="グループ化 81">
            <a:extLst>
              <a:ext uri="{FF2B5EF4-FFF2-40B4-BE49-F238E27FC236}">
                <a16:creationId xmlns:a16="http://schemas.microsoft.com/office/drawing/2014/main" id="{E4411FBE-4986-4D4E-9A22-C8B1337B2C98}"/>
              </a:ext>
            </a:extLst>
          </p:cNvPr>
          <p:cNvGrpSpPr/>
          <p:nvPr/>
        </p:nvGrpSpPr>
        <p:grpSpPr>
          <a:xfrm rot="5400000" flipH="1">
            <a:off x="7951451" y="3519651"/>
            <a:ext cx="1064381" cy="404251"/>
            <a:chOff x="4151444" y="1610141"/>
            <a:chExt cx="3839037" cy="404251"/>
          </a:xfrm>
        </p:grpSpPr>
        <p:cxnSp>
          <p:nvCxnSpPr>
            <p:cNvPr id="83" name="直線矢印コネクタ 82">
              <a:extLst>
                <a:ext uri="{FF2B5EF4-FFF2-40B4-BE49-F238E27FC236}">
                  <a16:creationId xmlns:a16="http://schemas.microsoft.com/office/drawing/2014/main" id="{9351E6BF-0151-496A-8DE9-C165316570B6}"/>
                </a:ext>
              </a:extLst>
            </p:cNvPr>
            <p:cNvCxnSpPr/>
            <p:nvPr/>
          </p:nvCxnSpPr>
          <p:spPr>
            <a:xfrm flipH="1">
              <a:off x="4151444" y="1614342"/>
              <a:ext cx="1757448" cy="400050"/>
            </a:xfrm>
            <a:prstGeom prst="straightConnector1">
              <a:avLst/>
            </a:prstGeom>
            <a:ln w="444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603EF41E-5FB8-46E7-A602-B493D534F568}"/>
                </a:ext>
              </a:extLst>
            </p:cNvPr>
            <p:cNvCxnSpPr>
              <a:cxnSpLocks/>
            </p:cNvCxnSpPr>
            <p:nvPr/>
          </p:nvCxnSpPr>
          <p:spPr>
            <a:xfrm>
              <a:off x="6233033" y="1610141"/>
              <a:ext cx="1757448" cy="400050"/>
            </a:xfrm>
            <a:prstGeom prst="straightConnector1">
              <a:avLst/>
            </a:prstGeom>
            <a:ln w="4445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85" name="テキスト ボックス 84">
                <a:extLst>
                  <a:ext uri="{FF2B5EF4-FFF2-40B4-BE49-F238E27FC236}">
                    <a16:creationId xmlns:a16="http://schemas.microsoft.com/office/drawing/2014/main" id="{30C0E50A-E48B-400D-9C81-F1591DD11F1F}"/>
                  </a:ext>
                </a:extLst>
              </p:cNvPr>
              <p:cNvSpPr txBox="1"/>
              <p:nvPr/>
            </p:nvSpPr>
            <p:spPr>
              <a:xfrm>
                <a:off x="8877087" y="3536752"/>
                <a:ext cx="1758366" cy="369332"/>
              </a:xfrm>
              <a:prstGeom prst="rect">
                <a:avLst/>
              </a:prstGeom>
              <a:noFill/>
            </p:spPr>
            <p:txBody>
              <a:bodyPr wrap="none" lIns="0" tIns="0" rIns="0" bIns="0" rtlCol="0">
                <a:spAutoFit/>
              </a:bodyPr>
              <a:lstStyle/>
              <a:p>
                <a14:m>
                  <m:oMath xmlns:m="http://schemas.openxmlformats.org/officeDocument/2006/math">
                    <m:r>
                      <a:rPr lang="en-US" altLang="ja-JP" sz="2400" i="1">
                        <a:solidFill>
                          <a:srgbClr val="FF0000"/>
                        </a:solidFill>
                        <a:latin typeface="Cambria Math" panose="02040503050406030204" pitchFamily="18" charset="0"/>
                      </a:rPr>
                      <m:t>𝑚</m:t>
                    </m:r>
                    <m:r>
                      <a:rPr lang="en-US" altLang="ja-JP" sz="2400" i="1">
                        <a:solidFill>
                          <a:srgbClr val="FF0000"/>
                        </a:solidFill>
                        <a:latin typeface="Cambria Math" panose="02040503050406030204" pitchFamily="18" charset="0"/>
                      </a:rPr>
                      <m:t>&lt;0</m:t>
                    </m:r>
                  </m:oMath>
                </a14:m>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（負）</a:t>
                </a:r>
              </a:p>
            </p:txBody>
          </p:sp>
        </mc:Choice>
        <mc:Fallback xmlns="">
          <p:sp>
            <p:nvSpPr>
              <p:cNvPr id="85" name="テキスト ボックス 84">
                <a:extLst>
                  <a:ext uri="{FF2B5EF4-FFF2-40B4-BE49-F238E27FC236}">
                    <a16:creationId xmlns:a16="http://schemas.microsoft.com/office/drawing/2014/main" id="{30C0E50A-E48B-400D-9C81-F1591DD11F1F}"/>
                  </a:ext>
                </a:extLst>
              </p:cNvPr>
              <p:cNvSpPr txBox="1">
                <a:spLocks noRot="1" noChangeAspect="1" noMove="1" noResize="1" noEditPoints="1" noAdjustHandles="1" noChangeArrowheads="1" noChangeShapeType="1" noTextEdit="1"/>
              </p:cNvSpPr>
              <p:nvPr/>
            </p:nvSpPr>
            <p:spPr>
              <a:xfrm>
                <a:off x="8877087" y="3536752"/>
                <a:ext cx="1758366" cy="369332"/>
              </a:xfrm>
              <a:prstGeom prst="rect">
                <a:avLst/>
              </a:prstGeom>
              <a:blipFill>
                <a:blip r:embed="rId12"/>
                <a:stretch>
                  <a:fillRect l="-4152" t="-29508" r="-9689" b="-44262"/>
                </a:stretch>
              </a:blipFill>
            </p:spPr>
            <p:txBody>
              <a:bodyPr/>
              <a:lstStyle/>
              <a:p>
                <a:r>
                  <a:rPr lang="ja-JP" altLang="en-US">
                    <a:noFill/>
                  </a:rPr>
                  <a:t> </a:t>
                </a:r>
              </a:p>
            </p:txBody>
          </p:sp>
        </mc:Fallback>
      </mc:AlternateContent>
      <p:sp>
        <p:nvSpPr>
          <p:cNvPr id="86" name="正方形/長方形 85">
            <a:extLst>
              <a:ext uri="{FF2B5EF4-FFF2-40B4-BE49-F238E27FC236}">
                <a16:creationId xmlns:a16="http://schemas.microsoft.com/office/drawing/2014/main" id="{FA355B22-F075-4991-AAA0-6FC1B076F433}"/>
              </a:ext>
            </a:extLst>
          </p:cNvPr>
          <p:cNvSpPr/>
          <p:nvPr/>
        </p:nvSpPr>
        <p:spPr>
          <a:xfrm>
            <a:off x="238452" y="1170621"/>
            <a:ext cx="3057247" cy="584775"/>
          </a:xfrm>
          <a:prstGeom prst="rect">
            <a:avLst/>
          </a:prstGeom>
        </p:spPr>
        <p:txBody>
          <a:bodyPr wrap="none">
            <a:spAutoFit/>
          </a:bodyPr>
          <a:lstStyle/>
          <a:p>
            <a:r>
              <a:rPr lang="ja-JP" altLang="en-US" sz="3200" dirty="0">
                <a:latin typeface="HG丸ｺﾞｼｯｸM-PRO" panose="020F0600000000000000" pitchFamily="50" charset="-128"/>
                <a:ea typeface="HG丸ｺﾞｼｯｸM-PRO" panose="020F0600000000000000" pitchFamily="50" charset="-128"/>
              </a:rPr>
              <a:t>〇磁力・磁気力</a:t>
            </a:r>
            <a:endParaRPr lang="ja-JP" altLang="en-US" sz="3200" dirty="0"/>
          </a:p>
        </p:txBody>
      </p:sp>
      <p:sp>
        <p:nvSpPr>
          <p:cNvPr id="88" name="テキスト ボックス 87">
            <a:extLst>
              <a:ext uri="{FF2B5EF4-FFF2-40B4-BE49-F238E27FC236}">
                <a16:creationId xmlns:a16="http://schemas.microsoft.com/office/drawing/2014/main" id="{9F99AB5C-8DC4-4A9D-A809-93463D7AA366}"/>
              </a:ext>
            </a:extLst>
          </p:cNvPr>
          <p:cNvSpPr txBox="1"/>
          <p:nvPr/>
        </p:nvSpPr>
        <p:spPr>
          <a:xfrm>
            <a:off x="6391879" y="1107832"/>
            <a:ext cx="827150" cy="246221"/>
          </a:xfrm>
          <a:prstGeom prst="rect">
            <a:avLst/>
          </a:prstGeom>
          <a:noFill/>
        </p:spPr>
        <p:txBody>
          <a:bodyPr wrap="none" lIns="0" tIns="0" rIns="0" bIns="0" rtlCol="0">
            <a:spAutoFit/>
          </a:bodyPr>
          <a:lstStyle/>
          <a:p>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ウェーバ</a:t>
            </a:r>
          </a:p>
        </p:txBody>
      </p:sp>
      <p:cxnSp>
        <p:nvCxnSpPr>
          <p:cNvPr id="63" name="直線矢印コネクタ 62">
            <a:extLst>
              <a:ext uri="{FF2B5EF4-FFF2-40B4-BE49-F238E27FC236}">
                <a16:creationId xmlns:a16="http://schemas.microsoft.com/office/drawing/2014/main" id="{E7C5B61A-BB05-496E-9E71-8B8CA1D947D5}"/>
              </a:ext>
            </a:extLst>
          </p:cNvPr>
          <p:cNvCxnSpPr>
            <a:cxnSpLocks/>
          </p:cNvCxnSpPr>
          <p:nvPr/>
        </p:nvCxnSpPr>
        <p:spPr>
          <a:xfrm flipH="1">
            <a:off x="1142635" y="5827120"/>
            <a:ext cx="2966734" cy="21677"/>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a:extLst>
              <a:ext uri="{FF2B5EF4-FFF2-40B4-BE49-F238E27FC236}">
                <a16:creationId xmlns:a16="http://schemas.microsoft.com/office/drawing/2014/main" id="{7EEBAB20-CB59-41CB-B7E5-0740010A1DE3}"/>
              </a:ext>
            </a:extLst>
          </p:cNvPr>
          <p:cNvCxnSpPr>
            <a:cxnSpLocks/>
          </p:cNvCxnSpPr>
          <p:nvPr/>
        </p:nvCxnSpPr>
        <p:spPr>
          <a:xfrm>
            <a:off x="7822750" y="5869806"/>
            <a:ext cx="3423394" cy="25014"/>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890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up)">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1"/>
                                        </p:tgtEl>
                                        <p:attrNameLst>
                                          <p:attrName>style.visibility</p:attrName>
                                        </p:attrNameLst>
                                      </p:cBhvr>
                                      <p:to>
                                        <p:strVal val="visible"/>
                                      </p:to>
                                    </p:set>
                                    <p:animEffect transition="in" filter="wipe(down)">
                                      <p:cBhvr>
                                        <p:cTn id="12" dur="500"/>
                                        <p:tgtEl>
                                          <p:spTgt spid="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wipe(left)">
                                      <p:cBhvr>
                                        <p:cTn id="17" dur="500"/>
                                        <p:tgtEl>
                                          <p:spTgt spid="7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82"/>
                                        </p:tgtEl>
                                        <p:attrNameLst>
                                          <p:attrName>style.visibility</p:attrName>
                                        </p:attrNameLst>
                                      </p:cBhvr>
                                      <p:to>
                                        <p:strVal val="visible"/>
                                      </p:to>
                                    </p:set>
                                    <p:animEffect transition="in" filter="wipe(right)">
                                      <p:cBhvr>
                                        <p:cTn id="22" dur="500"/>
                                        <p:tgtEl>
                                          <p:spTgt spid="8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5"/>
                                        </p:tgtEl>
                                        <p:attrNameLst>
                                          <p:attrName>style.visibility</p:attrName>
                                        </p:attrNameLst>
                                      </p:cBhvr>
                                      <p:to>
                                        <p:strVal val="visible"/>
                                      </p:to>
                                    </p:set>
                                    <p:animEffect transition="in" filter="wipe(down)">
                                      <p:cBhvr>
                                        <p:cTn id="27" dur="500"/>
                                        <p:tgtEl>
                                          <p:spTgt spid="8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8"/>
                                        </p:tgtEl>
                                        <p:attrNameLst>
                                          <p:attrName>style.visibility</p:attrName>
                                        </p:attrNameLst>
                                      </p:cBhvr>
                                      <p:to>
                                        <p:strVal val="visible"/>
                                      </p:to>
                                    </p:set>
                                    <p:animEffect transition="in" filter="wipe(down)">
                                      <p:cBhvr>
                                        <p:cTn id="42" dur="500"/>
                                        <p:tgtEl>
                                          <p:spTgt spid="8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wipe(right)">
                                      <p:cBhvr>
                                        <p:cTn id="52" dur="500"/>
                                        <p:tgtEl>
                                          <p:spTgt spid="3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wipe(down)">
                                      <p:cBhvr>
                                        <p:cTn id="57" dur="500"/>
                                        <p:tgtEl>
                                          <p:spTgt spid="28"/>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wipe(down)">
                                      <p:cBhvr>
                                        <p:cTn id="60" dur="500"/>
                                        <p:tgtEl>
                                          <p:spTgt spid="3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left)">
                                      <p:cBhvr>
                                        <p:cTn id="65" dur="500"/>
                                        <p:tgtEl>
                                          <p:spTgt spid="47"/>
                                        </p:tgtEl>
                                      </p:cBhvr>
                                    </p:animEffect>
                                  </p:childTnLst>
                                </p:cTn>
                              </p:par>
                              <p:par>
                                <p:cTn id="66" presetID="22" presetClass="entr" presetSubtype="2" fill="hold" nodeType="withEffect">
                                  <p:stCondLst>
                                    <p:cond delay="0"/>
                                  </p:stCondLst>
                                  <p:childTnLst>
                                    <p:set>
                                      <p:cBhvr>
                                        <p:cTn id="67" dur="1" fill="hold">
                                          <p:stCondLst>
                                            <p:cond delay="0"/>
                                          </p:stCondLst>
                                        </p:cTn>
                                        <p:tgtEl>
                                          <p:spTgt spid="50"/>
                                        </p:tgtEl>
                                        <p:attrNameLst>
                                          <p:attrName>style.visibility</p:attrName>
                                        </p:attrNameLst>
                                      </p:cBhvr>
                                      <p:to>
                                        <p:strVal val="visible"/>
                                      </p:to>
                                    </p:set>
                                    <p:animEffect transition="in" filter="wipe(right)">
                                      <p:cBhvr>
                                        <p:cTn id="68" dur="500"/>
                                        <p:tgtEl>
                                          <p:spTgt spid="5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wipe(down)">
                                      <p:cBhvr>
                                        <p:cTn id="73" dur="500"/>
                                        <p:tgtEl>
                                          <p:spTgt spid="53"/>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75"/>
                                        </p:tgtEl>
                                        <p:attrNameLst>
                                          <p:attrName>style.visibility</p:attrName>
                                        </p:attrNameLst>
                                      </p:cBhvr>
                                      <p:to>
                                        <p:strVal val="visible"/>
                                      </p:to>
                                    </p:set>
                                    <p:animEffect transition="in" filter="wipe(down)">
                                      <p:cBhvr>
                                        <p:cTn id="76" dur="500"/>
                                        <p:tgtEl>
                                          <p:spTgt spid="75"/>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nodeType="click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wipe(down)">
                                      <p:cBhvr>
                                        <p:cTn id="81" dur="500"/>
                                        <p:tgtEl>
                                          <p:spTgt spid="6"/>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nodeType="click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wipe(right)">
                                      <p:cBhvr>
                                        <p:cTn id="86" dur="500"/>
                                        <p:tgtEl>
                                          <p:spTgt spid="63"/>
                                        </p:tgtEl>
                                      </p:cBhvr>
                                    </p:animEffect>
                                  </p:childTnLst>
                                </p:cTn>
                              </p:par>
                              <p:par>
                                <p:cTn id="87" presetID="22" presetClass="entr" presetSubtype="8" fill="hold" nodeType="withEffect">
                                  <p:stCondLst>
                                    <p:cond delay="0"/>
                                  </p:stCondLst>
                                  <p:childTnLst>
                                    <p:set>
                                      <p:cBhvr>
                                        <p:cTn id="88" dur="1" fill="hold">
                                          <p:stCondLst>
                                            <p:cond delay="0"/>
                                          </p:stCondLst>
                                        </p:cTn>
                                        <p:tgtEl>
                                          <p:spTgt spid="70"/>
                                        </p:tgtEl>
                                        <p:attrNameLst>
                                          <p:attrName>style.visibility</p:attrName>
                                        </p:attrNameLst>
                                      </p:cBhvr>
                                      <p:to>
                                        <p:strVal val="visible"/>
                                      </p:to>
                                    </p:set>
                                    <p:animEffect transition="in" filter="wipe(left)">
                                      <p:cBhvr>
                                        <p:cTn id="89" dur="500"/>
                                        <p:tgtEl>
                                          <p:spTgt spid="70"/>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65"/>
                                        </p:tgtEl>
                                        <p:attrNameLst>
                                          <p:attrName>style.visibility</p:attrName>
                                        </p:attrNameLst>
                                      </p:cBhvr>
                                      <p:to>
                                        <p:strVal val="visible"/>
                                      </p:to>
                                    </p:set>
                                    <p:animEffect transition="in" filter="wipe(down)">
                                      <p:cBhvr>
                                        <p:cTn id="94" dur="500"/>
                                        <p:tgtEl>
                                          <p:spTgt spid="65"/>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76"/>
                                        </p:tgtEl>
                                        <p:attrNameLst>
                                          <p:attrName>style.visibility</p:attrName>
                                        </p:attrNameLst>
                                      </p:cBhvr>
                                      <p:to>
                                        <p:strVal val="visible"/>
                                      </p:to>
                                    </p:set>
                                    <p:animEffect transition="in" filter="wipe(down)">
                                      <p:cBhvr>
                                        <p:cTn id="9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p:bldP spid="28" grpId="0"/>
      <p:bldP spid="34" grpId="0"/>
      <p:bldP spid="53" grpId="0"/>
      <p:bldP spid="65" grpId="0"/>
      <p:bldP spid="75" grpId="0"/>
      <p:bldP spid="76" grpId="0"/>
      <p:bldP spid="81" grpId="0"/>
      <p:bldP spid="85" grpId="0"/>
      <p:bldP spid="8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オブジェクト 28">
            <a:extLst>
              <a:ext uri="{FF2B5EF4-FFF2-40B4-BE49-F238E27FC236}">
                <a16:creationId xmlns:a16="http://schemas.microsoft.com/office/drawing/2014/main" id="{C3F8764D-7D5D-4B64-AF3D-792DB958AB40}"/>
              </a:ext>
            </a:extLst>
          </p:cNvPr>
          <p:cNvGraphicFramePr>
            <a:graphicFrameLocks noChangeAspect="1"/>
          </p:cNvGraphicFramePr>
          <p:nvPr/>
        </p:nvGraphicFramePr>
        <p:xfrm>
          <a:off x="9174946" y="4694561"/>
          <a:ext cx="2052579" cy="1588003"/>
        </p:xfrm>
        <a:graphic>
          <a:graphicData uri="http://schemas.openxmlformats.org/presentationml/2006/ole">
            <mc:AlternateContent xmlns:mc="http://schemas.openxmlformats.org/markup-compatibility/2006">
              <mc:Choice xmlns:v="urn:schemas-microsoft-com:vml" Requires="v">
                <p:oleObj spid="_x0000_s3080" name="Drawing" r:id="rId4" imgW="1542749" imgH="1193567" progId="Canvas.Drawing.X">
                  <p:embed/>
                </p:oleObj>
              </mc:Choice>
              <mc:Fallback>
                <p:oleObj name="Drawing" r:id="rId4" imgW="1542749" imgH="1193567" progId="Canvas.Drawing.X">
                  <p:embed/>
                  <p:pic>
                    <p:nvPicPr>
                      <p:cNvPr id="29" name="オブジェクト 28">
                        <a:extLst>
                          <a:ext uri="{FF2B5EF4-FFF2-40B4-BE49-F238E27FC236}">
                            <a16:creationId xmlns:a16="http://schemas.microsoft.com/office/drawing/2014/main" id="{C3F8764D-7D5D-4B64-AF3D-792DB958AB40}"/>
                          </a:ext>
                        </a:extLst>
                      </p:cNvPr>
                      <p:cNvPicPr/>
                      <p:nvPr/>
                    </p:nvPicPr>
                    <p:blipFill>
                      <a:blip r:embed="rId5"/>
                      <a:stretch>
                        <a:fillRect/>
                      </a:stretch>
                    </p:blipFill>
                    <p:spPr>
                      <a:xfrm>
                        <a:off x="9174946" y="4694561"/>
                        <a:ext cx="2052579" cy="1588003"/>
                      </a:xfrm>
                      <a:prstGeom prst="rect">
                        <a:avLst/>
                      </a:prstGeom>
                    </p:spPr>
                  </p:pic>
                </p:oleObj>
              </mc:Fallback>
            </mc:AlternateContent>
          </a:graphicData>
        </a:graphic>
      </p:graphicFrame>
      <p:graphicFrame>
        <p:nvGraphicFramePr>
          <p:cNvPr id="27" name="オブジェクト 26">
            <a:extLst>
              <a:ext uri="{FF2B5EF4-FFF2-40B4-BE49-F238E27FC236}">
                <a16:creationId xmlns:a16="http://schemas.microsoft.com/office/drawing/2014/main" id="{F51D118E-DFBB-446C-9871-52631C30F0EB}"/>
              </a:ext>
            </a:extLst>
          </p:cNvPr>
          <p:cNvGraphicFramePr>
            <a:graphicFrameLocks noChangeAspect="1"/>
          </p:cNvGraphicFramePr>
          <p:nvPr/>
        </p:nvGraphicFramePr>
        <p:xfrm>
          <a:off x="657665" y="4259822"/>
          <a:ext cx="2637574" cy="2040592"/>
        </p:xfrm>
        <a:graphic>
          <a:graphicData uri="http://schemas.openxmlformats.org/presentationml/2006/ole">
            <mc:AlternateContent xmlns:mc="http://schemas.openxmlformats.org/markup-compatibility/2006">
              <mc:Choice xmlns:v="urn:schemas-microsoft-com:vml" Requires="v">
                <p:oleObj spid="_x0000_s3081" name="Drawing" r:id="rId6" imgW="1542749" imgH="1193567" progId="Canvas.Drawing.X">
                  <p:embed/>
                </p:oleObj>
              </mc:Choice>
              <mc:Fallback>
                <p:oleObj name="Drawing" r:id="rId6" imgW="1542749" imgH="1193567" progId="Canvas.Drawing.X">
                  <p:embed/>
                  <p:pic>
                    <p:nvPicPr>
                      <p:cNvPr id="27" name="オブジェクト 26">
                        <a:extLst>
                          <a:ext uri="{FF2B5EF4-FFF2-40B4-BE49-F238E27FC236}">
                            <a16:creationId xmlns:a16="http://schemas.microsoft.com/office/drawing/2014/main" id="{F51D118E-DFBB-446C-9871-52631C30F0EB}"/>
                          </a:ext>
                        </a:extLst>
                      </p:cNvPr>
                      <p:cNvPicPr/>
                      <p:nvPr/>
                    </p:nvPicPr>
                    <p:blipFill>
                      <a:blip r:embed="rId5"/>
                      <a:stretch>
                        <a:fillRect/>
                      </a:stretch>
                    </p:blipFill>
                    <p:spPr>
                      <a:xfrm>
                        <a:off x="657665" y="4259822"/>
                        <a:ext cx="2637574" cy="2040592"/>
                      </a:xfrm>
                      <a:prstGeom prst="rect">
                        <a:avLst/>
                      </a:prstGeom>
                    </p:spPr>
                  </p:pic>
                </p:oleObj>
              </mc:Fallback>
            </mc:AlternateContent>
          </a:graphicData>
        </a:graphic>
      </p:graphicFrame>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20</a:t>
            </a:fld>
            <a:endParaRPr kumimoji="1" lang="ja-JP" altLang="en-US"/>
          </a:p>
        </p:txBody>
      </p:sp>
      <mc:AlternateContent xmlns:mc="http://schemas.openxmlformats.org/markup-compatibility/2006" xmlns:a14="http://schemas.microsoft.com/office/drawing/2010/main">
        <mc:Choice Requires="a14">
          <p:sp>
            <p:nvSpPr>
              <p:cNvPr id="6" name="正方形/長方形 5">
                <a:extLst>
                  <a:ext uri="{FF2B5EF4-FFF2-40B4-BE49-F238E27FC236}">
                    <a16:creationId xmlns:a16="http://schemas.microsoft.com/office/drawing/2014/main" id="{DCA21965-71D4-42C5-9CA4-167E8FC8FC18}"/>
                  </a:ext>
                </a:extLst>
              </p:cNvPr>
              <p:cNvSpPr/>
              <p:nvPr/>
            </p:nvSpPr>
            <p:spPr>
              <a:xfrm>
                <a:off x="1509643" y="2390332"/>
                <a:ext cx="1934817" cy="92333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altLang="ja-JP" sz="5400" b="1" i="1" smtClean="0">
                          <a:solidFill>
                            <a:srgbClr val="FF0000"/>
                          </a:solidFill>
                          <a:latin typeface="Cambria Math" panose="02040503050406030204" pitchFamily="18" charset="0"/>
                        </a:rPr>
                        <m:t>𝑯</m:t>
                      </m:r>
                      <m:r>
                        <a:rPr lang="en-US" altLang="ja-JP" sz="5400" b="1" i="1" smtClean="0">
                          <a:solidFill>
                            <a:srgbClr val="FF0000"/>
                          </a:solidFill>
                          <a:latin typeface="Cambria Math" panose="02040503050406030204" pitchFamily="18" charset="0"/>
                        </a:rPr>
                        <m:t>=</m:t>
                      </m:r>
                    </m:oMath>
                  </m:oMathPara>
                </a14:m>
                <a:endParaRPr lang="ja-JP" altLang="en-US" sz="5400"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6" name="正方形/長方形 5">
                <a:extLst>
                  <a:ext uri="{FF2B5EF4-FFF2-40B4-BE49-F238E27FC236}">
                    <a16:creationId xmlns:a16="http://schemas.microsoft.com/office/drawing/2014/main" id="{DCA21965-71D4-42C5-9CA4-167E8FC8FC18}"/>
                  </a:ext>
                </a:extLst>
              </p:cNvPr>
              <p:cNvSpPr>
                <a:spLocks noRot="1" noChangeAspect="1" noMove="1" noResize="1" noEditPoints="1" noAdjustHandles="1" noChangeArrowheads="1" noChangeShapeType="1" noTextEdit="1"/>
              </p:cNvSpPr>
              <p:nvPr/>
            </p:nvSpPr>
            <p:spPr>
              <a:xfrm>
                <a:off x="1509643" y="2390332"/>
                <a:ext cx="1934817" cy="923330"/>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正方形/長方形 6">
                <a:extLst>
                  <a:ext uri="{FF2B5EF4-FFF2-40B4-BE49-F238E27FC236}">
                    <a16:creationId xmlns:a16="http://schemas.microsoft.com/office/drawing/2014/main" id="{80B32AE2-46F8-400C-96A0-E8B80510392B}"/>
                  </a:ext>
                </a:extLst>
              </p:cNvPr>
              <p:cNvSpPr/>
              <p:nvPr/>
            </p:nvSpPr>
            <p:spPr>
              <a:xfrm>
                <a:off x="2648080" y="2304705"/>
                <a:ext cx="1806651" cy="101566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6000" b="1" i="1">
                          <a:solidFill>
                            <a:srgbClr val="FF0000"/>
                          </a:solidFill>
                          <a:latin typeface="Cambria Math" panose="02040503050406030204" pitchFamily="18" charset="0"/>
                        </a:rPr>
                        <m:t>𝒏𝑰</m:t>
                      </m:r>
                    </m:oMath>
                  </m:oMathPara>
                </a14:m>
                <a:endParaRPr lang="ja-JP" altLang="en-US" sz="6000" dirty="0">
                  <a:latin typeface="HG丸ｺﾞｼｯｸM-PRO" panose="020F0600000000000000" pitchFamily="50" charset="-128"/>
                  <a:ea typeface="HG丸ｺﾞｼｯｸM-PRO" panose="020F0600000000000000" pitchFamily="50" charset="-128"/>
                </a:endParaRPr>
              </a:p>
            </p:txBody>
          </p:sp>
        </mc:Choice>
        <mc:Fallback xmlns="">
          <p:sp>
            <p:nvSpPr>
              <p:cNvPr id="7" name="正方形/長方形 6">
                <a:extLst>
                  <a:ext uri="{FF2B5EF4-FFF2-40B4-BE49-F238E27FC236}">
                    <a16:creationId xmlns:a16="http://schemas.microsoft.com/office/drawing/2014/main" id="{80B32AE2-46F8-400C-96A0-E8B80510392B}"/>
                  </a:ext>
                </a:extLst>
              </p:cNvPr>
              <p:cNvSpPr>
                <a:spLocks noRot="1" noChangeAspect="1" noMove="1" noResize="1" noEditPoints="1" noAdjustHandles="1" noChangeArrowheads="1" noChangeShapeType="1" noTextEdit="1"/>
              </p:cNvSpPr>
              <p:nvPr/>
            </p:nvSpPr>
            <p:spPr>
              <a:xfrm>
                <a:off x="2648080" y="2304705"/>
                <a:ext cx="1806651" cy="1015663"/>
              </a:xfrm>
              <a:prstGeom prst="rect">
                <a:avLst/>
              </a:prstGeom>
              <a:blipFill>
                <a:blip r:embed="rId8"/>
                <a:stretch>
                  <a:fillRect/>
                </a:stretch>
              </a:blipFill>
            </p:spPr>
            <p:txBody>
              <a:bodyPr/>
              <a:lstStyle/>
              <a:p>
                <a:r>
                  <a:rPr lang="ja-JP" altLang="en-US">
                    <a:noFill/>
                  </a:rPr>
                  <a:t> </a:t>
                </a:r>
              </a:p>
            </p:txBody>
          </p:sp>
        </mc:Fallback>
      </mc:AlternateContent>
      <p:sp>
        <p:nvSpPr>
          <p:cNvPr id="8" name="正方形/長方形 7">
            <a:extLst>
              <a:ext uri="{FF2B5EF4-FFF2-40B4-BE49-F238E27FC236}">
                <a16:creationId xmlns:a16="http://schemas.microsoft.com/office/drawing/2014/main" id="{0E34C2A9-41DB-4771-8BAC-E8560C642D71}"/>
              </a:ext>
            </a:extLst>
          </p:cNvPr>
          <p:cNvSpPr/>
          <p:nvPr/>
        </p:nvSpPr>
        <p:spPr>
          <a:xfrm>
            <a:off x="381308" y="913884"/>
            <a:ext cx="6340197" cy="584775"/>
          </a:xfrm>
          <a:prstGeom prst="rect">
            <a:avLst/>
          </a:prstGeom>
        </p:spPr>
        <p:txBody>
          <a:bodyPr wrap="none">
            <a:spAutoFit/>
          </a:bodyPr>
          <a:lstStyle/>
          <a:p>
            <a:r>
              <a:rPr lang="ja-JP" altLang="en-US" sz="3200" dirty="0">
                <a:solidFill>
                  <a:srgbClr val="000000"/>
                </a:solidFill>
                <a:latin typeface="HG丸ｺﾞｼｯｸM-PRO" panose="020F0600000000000000" pitchFamily="50" charset="-128"/>
                <a:ea typeface="HG丸ｺﾞｼｯｸM-PRO" panose="020F0600000000000000" pitchFamily="50" charset="-128"/>
              </a:rPr>
              <a:t>２．ソレノイドによる磁界・磁場</a:t>
            </a:r>
            <a:endParaRPr lang="ja-JP" altLang="en-US" sz="3200" dirty="0">
              <a:latin typeface="HG丸ｺﾞｼｯｸM-PRO" panose="020F0600000000000000" pitchFamily="50" charset="-128"/>
              <a:ea typeface="HG丸ｺﾞｼｯｸM-PRO" panose="020F0600000000000000" pitchFamily="50" charset="-128"/>
            </a:endParaRPr>
          </a:p>
        </p:txBody>
      </p:sp>
      <p:sp>
        <p:nvSpPr>
          <p:cNvPr id="9" name="正方形/長方形 8">
            <a:extLst>
              <a:ext uri="{FF2B5EF4-FFF2-40B4-BE49-F238E27FC236}">
                <a16:creationId xmlns:a16="http://schemas.microsoft.com/office/drawing/2014/main" id="{74FF10F9-670A-4C15-AE74-773B0F979270}"/>
              </a:ext>
            </a:extLst>
          </p:cNvPr>
          <p:cNvSpPr/>
          <p:nvPr/>
        </p:nvSpPr>
        <p:spPr>
          <a:xfrm>
            <a:off x="381308" y="1577882"/>
            <a:ext cx="11396869" cy="707886"/>
          </a:xfrm>
          <a:prstGeom prst="rect">
            <a:avLst/>
          </a:prstGeom>
        </p:spPr>
        <p:txBody>
          <a:bodyPr wrap="square">
            <a:spAutoFit/>
          </a:bodyPr>
          <a:lstStyle/>
          <a:p>
            <a:r>
              <a:rPr lang="ja-JP" altLang="en-US" sz="2000" dirty="0">
                <a:solidFill>
                  <a:srgbClr val="000000"/>
                </a:solidFill>
                <a:latin typeface="HG丸ｺﾞｼｯｸM-PRO" panose="020F0600000000000000" pitchFamily="50" charset="-128"/>
                <a:ea typeface="HG丸ｺﾞｼｯｸM-PRO" panose="020F0600000000000000" pitchFamily="50" charset="-128"/>
              </a:rPr>
              <a:t>　１</a:t>
            </a:r>
            <a:r>
              <a:rPr lang="en-US" altLang="ja-JP" sz="2000" dirty="0">
                <a:solidFill>
                  <a:srgbClr val="000000"/>
                </a:solidFill>
                <a:latin typeface="HG丸ｺﾞｼｯｸM-PRO" panose="020F0600000000000000" pitchFamily="50" charset="-128"/>
                <a:ea typeface="HG丸ｺﾞｼｯｸM-PRO" panose="020F0600000000000000" pitchFamily="50" charset="-128"/>
              </a:rPr>
              <a:t>[</a:t>
            </a:r>
            <a:r>
              <a:rPr lang="ja-JP" altLang="en-US" sz="2000" dirty="0">
                <a:solidFill>
                  <a:srgbClr val="000000"/>
                </a:solidFill>
                <a:latin typeface="HG丸ｺﾞｼｯｸM-PRO" panose="020F0600000000000000" pitchFamily="50" charset="-128"/>
                <a:ea typeface="HG丸ｺﾞｼｯｸM-PRO" panose="020F0600000000000000" pitchFamily="50" charset="-128"/>
              </a:rPr>
              <a:t>ｍ</a:t>
            </a:r>
            <a:r>
              <a:rPr lang="en-US" altLang="ja-JP" sz="2000" dirty="0">
                <a:solidFill>
                  <a:srgbClr val="000000"/>
                </a:solidFill>
                <a:latin typeface="HG丸ｺﾞｼｯｸM-PRO" panose="020F0600000000000000" pitchFamily="50" charset="-128"/>
                <a:ea typeface="HG丸ｺﾞｼｯｸM-PRO" panose="020F0600000000000000" pitchFamily="50" charset="-128"/>
              </a:rPr>
              <a:t>]</a:t>
            </a:r>
            <a:r>
              <a:rPr lang="ja-JP" altLang="en-US" sz="2000" dirty="0">
                <a:solidFill>
                  <a:srgbClr val="000000"/>
                </a:solidFill>
                <a:latin typeface="HG丸ｺﾞｼｯｸM-PRO" panose="020F0600000000000000" pitchFamily="50" charset="-128"/>
                <a:ea typeface="HG丸ｺﾞｼｯｸM-PRO" panose="020F0600000000000000" pitchFamily="50" charset="-128"/>
              </a:rPr>
              <a:t>あたりの導線の巻数がｎである電流Ｉ</a:t>
            </a:r>
            <a:r>
              <a:rPr lang="en-US" altLang="ja-JP" sz="2000" dirty="0">
                <a:solidFill>
                  <a:srgbClr val="000000"/>
                </a:solidFill>
                <a:latin typeface="HG丸ｺﾞｼｯｸM-PRO" panose="020F0600000000000000" pitchFamily="50" charset="-128"/>
                <a:ea typeface="HG丸ｺﾞｼｯｸM-PRO" panose="020F0600000000000000" pitchFamily="50" charset="-128"/>
              </a:rPr>
              <a:t>[</a:t>
            </a:r>
            <a:r>
              <a:rPr lang="ja-JP" altLang="en-US" sz="2000" dirty="0">
                <a:solidFill>
                  <a:srgbClr val="000000"/>
                </a:solidFill>
                <a:latin typeface="HG丸ｺﾞｼｯｸM-PRO" panose="020F0600000000000000" pitchFamily="50" charset="-128"/>
                <a:ea typeface="HG丸ｺﾞｼｯｸM-PRO" panose="020F0600000000000000" pitchFamily="50" charset="-128"/>
              </a:rPr>
              <a:t>Ａ</a:t>
            </a:r>
            <a:r>
              <a:rPr lang="en-US" altLang="ja-JP" sz="2000" dirty="0">
                <a:solidFill>
                  <a:srgbClr val="000000"/>
                </a:solidFill>
                <a:latin typeface="HG丸ｺﾞｼｯｸM-PRO" panose="020F0600000000000000" pitchFamily="50" charset="-128"/>
                <a:ea typeface="HG丸ｺﾞｼｯｸM-PRO" panose="020F0600000000000000" pitchFamily="50" charset="-128"/>
              </a:rPr>
              <a:t>]</a:t>
            </a:r>
            <a:r>
              <a:rPr lang="ja-JP" altLang="en-US" sz="2000" dirty="0">
                <a:solidFill>
                  <a:srgbClr val="000000"/>
                </a:solidFill>
                <a:latin typeface="HG丸ｺﾞｼｯｸM-PRO" panose="020F0600000000000000" pitchFamily="50" charset="-128"/>
                <a:ea typeface="HG丸ｺﾞｼｯｸM-PRO" panose="020F0600000000000000" pitchFamily="50" charset="-128"/>
              </a:rPr>
              <a:t>のソレノイド（導線を円筒状に巻いたもの）がつくるソレノイド内部の磁場の強さＨは、</a:t>
            </a:r>
            <a:endParaRPr lang="ja-JP" altLang="en-US" sz="2000"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10" name="正方形/長方形 9">
                <a:extLst>
                  <a:ext uri="{FF2B5EF4-FFF2-40B4-BE49-F238E27FC236}">
                    <a16:creationId xmlns:a16="http://schemas.microsoft.com/office/drawing/2014/main" id="{247E548A-2CCD-4B0F-AEB7-CE9839ACC59F}"/>
                  </a:ext>
                </a:extLst>
              </p:cNvPr>
              <p:cNvSpPr/>
              <p:nvPr/>
            </p:nvSpPr>
            <p:spPr>
              <a:xfrm>
                <a:off x="4197480" y="2826676"/>
                <a:ext cx="3269293" cy="461665"/>
              </a:xfrm>
              <a:prstGeom prst="rect">
                <a:avLst/>
              </a:prstGeom>
            </p:spPr>
            <p:txBody>
              <a:bodyPr wrap="none">
                <a:spAutoFit/>
              </a:bodyPr>
              <a:lstStyle/>
              <a:p>
                <a14:m>
                  <m:oMath xmlns:m="http://schemas.openxmlformats.org/officeDocument/2006/math">
                    <m:r>
                      <a:rPr lang="en-US" altLang="ja-JP" sz="2400" b="0" i="1" smtClean="0">
                        <a:solidFill>
                          <a:srgbClr val="FF0000"/>
                        </a:solidFill>
                        <a:latin typeface="Cambria Math" panose="02040503050406030204" pitchFamily="18" charset="0"/>
                      </a:rPr>
                      <m:t>𝑛</m:t>
                    </m:r>
                    <m:r>
                      <a:rPr lang="en-US" altLang="ja-JP" sz="2400" b="0" i="1" smtClean="0">
                        <a:solidFill>
                          <a:srgbClr val="FF0000"/>
                        </a:solidFill>
                        <a:latin typeface="Cambria Math" panose="02040503050406030204" pitchFamily="18" charset="0"/>
                      </a:rPr>
                      <m:t>:</m:t>
                    </m:r>
                    <m:r>
                      <a:rPr lang="ja-JP" altLang="en-US" sz="2400" b="0" i="1">
                        <a:solidFill>
                          <a:srgbClr val="FF0000"/>
                        </a:solidFill>
                        <a:latin typeface="Cambria Math" panose="02040503050406030204" pitchFamily="18" charset="0"/>
                      </a:rPr>
                      <m:t>１</m:t>
                    </m:r>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ｍあたりの巻き数</a:t>
                </a:r>
              </a:p>
            </p:txBody>
          </p:sp>
        </mc:Choice>
        <mc:Fallback>
          <p:sp>
            <p:nvSpPr>
              <p:cNvPr id="10" name="正方形/長方形 9">
                <a:extLst>
                  <a:ext uri="{FF2B5EF4-FFF2-40B4-BE49-F238E27FC236}">
                    <a16:creationId xmlns:a16="http://schemas.microsoft.com/office/drawing/2014/main" id="{247E548A-2CCD-4B0F-AEB7-CE9839ACC59F}"/>
                  </a:ext>
                </a:extLst>
              </p:cNvPr>
              <p:cNvSpPr>
                <a:spLocks noRot="1" noChangeAspect="1" noMove="1" noResize="1" noEditPoints="1" noAdjustHandles="1" noChangeArrowheads="1" noChangeShapeType="1" noTextEdit="1"/>
              </p:cNvSpPr>
              <p:nvPr/>
            </p:nvSpPr>
            <p:spPr>
              <a:xfrm>
                <a:off x="4197480" y="2826676"/>
                <a:ext cx="3269293" cy="461665"/>
              </a:xfrm>
              <a:prstGeom prst="rect">
                <a:avLst/>
              </a:prstGeom>
              <a:blipFill>
                <a:blip r:embed="rId9"/>
                <a:stretch>
                  <a:fillRect t="-14667" r="-1866" b="-26667"/>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1" name="正方形/長方形 10">
                <a:extLst>
                  <a:ext uri="{FF2B5EF4-FFF2-40B4-BE49-F238E27FC236}">
                    <a16:creationId xmlns:a16="http://schemas.microsoft.com/office/drawing/2014/main" id="{E14B191F-1857-4BF0-9BCC-4B976D6165A5}"/>
                  </a:ext>
                </a:extLst>
              </p:cNvPr>
              <p:cNvSpPr/>
              <p:nvPr/>
            </p:nvSpPr>
            <p:spPr>
              <a:xfrm>
                <a:off x="8401671" y="2920235"/>
                <a:ext cx="3269293" cy="461665"/>
              </a:xfrm>
              <a:prstGeom prst="rect">
                <a:avLst/>
              </a:prstGeom>
            </p:spPr>
            <p:txBody>
              <a:bodyPr wrap="none">
                <a:spAutoFit/>
              </a:bodyPr>
              <a:lstStyle/>
              <a:p>
                <a14:m>
                  <m:oMath xmlns:m="http://schemas.openxmlformats.org/officeDocument/2006/math">
                    <m:r>
                      <a:rPr lang="en-US" altLang="ja-JP" sz="2400" b="0" i="1" smtClean="0">
                        <a:solidFill>
                          <a:srgbClr val="FF0000"/>
                        </a:solidFill>
                        <a:latin typeface="Cambria Math" panose="02040503050406030204" pitchFamily="18" charset="0"/>
                      </a:rPr>
                      <m:t>𝑛</m:t>
                    </m:r>
                    <m:r>
                      <a:rPr lang="en-US" altLang="ja-JP" sz="2400" b="0" i="1" smtClean="0">
                        <a:solidFill>
                          <a:srgbClr val="FF0000"/>
                        </a:solidFill>
                        <a:latin typeface="Cambria Math" panose="02040503050406030204" pitchFamily="18" charset="0"/>
                      </a:rPr>
                      <m:t>:</m:t>
                    </m:r>
                    <m:r>
                      <a:rPr lang="ja-JP" altLang="en-US" sz="2400" b="0" i="1">
                        <a:solidFill>
                          <a:srgbClr val="FF0000"/>
                        </a:solidFill>
                        <a:latin typeface="Cambria Math" panose="02040503050406030204" pitchFamily="18" charset="0"/>
                      </a:rPr>
                      <m:t>１</m:t>
                    </m:r>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ｍあたりの巻き数</a:t>
                </a:r>
              </a:p>
            </p:txBody>
          </p:sp>
        </mc:Choice>
        <mc:Fallback>
          <p:sp>
            <p:nvSpPr>
              <p:cNvPr id="11" name="正方形/長方形 10">
                <a:extLst>
                  <a:ext uri="{FF2B5EF4-FFF2-40B4-BE49-F238E27FC236}">
                    <a16:creationId xmlns:a16="http://schemas.microsoft.com/office/drawing/2014/main" id="{E14B191F-1857-4BF0-9BCC-4B976D6165A5}"/>
                  </a:ext>
                </a:extLst>
              </p:cNvPr>
              <p:cNvSpPr>
                <a:spLocks noRot="1" noChangeAspect="1" noMove="1" noResize="1" noEditPoints="1" noAdjustHandles="1" noChangeArrowheads="1" noChangeShapeType="1" noTextEdit="1"/>
              </p:cNvSpPr>
              <p:nvPr/>
            </p:nvSpPr>
            <p:spPr>
              <a:xfrm>
                <a:off x="8401671" y="2920235"/>
                <a:ext cx="3269293" cy="461665"/>
              </a:xfrm>
              <a:prstGeom prst="rect">
                <a:avLst/>
              </a:prstGeom>
              <a:blipFill>
                <a:blip r:embed="rId10"/>
                <a:stretch>
                  <a:fillRect t="-14474" r="-1862" b="-25000"/>
                </a:stretch>
              </a:blipFill>
            </p:spPr>
            <p:txBody>
              <a:bodyPr/>
              <a:lstStyle/>
              <a:p>
                <a:r>
                  <a:rPr lang="ja-JP" altLang="en-US">
                    <a:noFill/>
                  </a:rPr>
                  <a:t> </a:t>
                </a:r>
              </a:p>
            </p:txBody>
          </p:sp>
        </mc:Fallback>
      </mc:AlternateContent>
      <p:cxnSp>
        <p:nvCxnSpPr>
          <p:cNvPr id="13" name="直線矢印コネクタ 12">
            <a:extLst>
              <a:ext uri="{FF2B5EF4-FFF2-40B4-BE49-F238E27FC236}">
                <a16:creationId xmlns:a16="http://schemas.microsoft.com/office/drawing/2014/main" id="{18FC3AA2-AFEB-4313-8A1D-B79033BBCEF5}"/>
              </a:ext>
            </a:extLst>
          </p:cNvPr>
          <p:cNvCxnSpPr>
            <a:cxnSpLocks/>
          </p:cNvCxnSpPr>
          <p:nvPr/>
        </p:nvCxnSpPr>
        <p:spPr>
          <a:xfrm>
            <a:off x="9174946" y="4474792"/>
            <a:ext cx="1957329" cy="0"/>
          </a:xfrm>
          <a:prstGeom prst="straightConnector1">
            <a:avLst/>
          </a:prstGeom>
          <a:ln w="66675">
            <a:solidFill>
              <a:srgbClr val="FF0000"/>
            </a:solidFill>
            <a:headEnd type="triangle" w="med" len="med"/>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5" name="正方形/長方形 14">
                <a:extLst>
                  <a:ext uri="{FF2B5EF4-FFF2-40B4-BE49-F238E27FC236}">
                    <a16:creationId xmlns:a16="http://schemas.microsoft.com/office/drawing/2014/main" id="{ABDE2DDA-B68E-418F-866F-E12F9932A9C2}"/>
                  </a:ext>
                </a:extLst>
              </p:cNvPr>
              <p:cNvSpPr/>
              <p:nvPr/>
            </p:nvSpPr>
            <p:spPr>
              <a:xfrm>
                <a:off x="9485306" y="4790781"/>
                <a:ext cx="1499128" cy="523220"/>
              </a:xfrm>
              <a:prstGeom prst="rect">
                <a:avLst/>
              </a:prstGeom>
              <a:solidFill>
                <a:schemeClr val="bg1"/>
              </a:solidFill>
            </p:spPr>
            <p:txBody>
              <a:bodyPr wrap="none">
                <a:spAutoFit/>
              </a:bodyPr>
              <a:lstStyle/>
              <a:p>
                <a14:m>
                  <m:oMath xmlns:m="http://schemas.openxmlformats.org/officeDocument/2006/math">
                    <m:r>
                      <a:rPr lang="en-US" altLang="ja-JP" sz="2800" i="1" smtClean="0">
                        <a:solidFill>
                          <a:srgbClr val="FF0000"/>
                        </a:solidFill>
                        <a:latin typeface="Cambria Math" panose="02040503050406030204" pitchFamily="18" charset="0"/>
                      </a:rPr>
                      <m:t>200</m:t>
                    </m:r>
                  </m:oMath>
                </a14:m>
                <a:r>
                  <a:rPr lang="ja-JP" altLang="en-US" sz="2800" dirty="0">
                    <a:solidFill>
                      <a:srgbClr val="FF0000"/>
                    </a:solidFill>
                    <a:latin typeface="HG丸ｺﾞｼｯｸM-PRO" panose="020F0600000000000000" pitchFamily="50" charset="-128"/>
                    <a:ea typeface="HG丸ｺﾞｼｯｸM-PRO" panose="020F0600000000000000" pitchFamily="50" charset="-128"/>
                  </a:rPr>
                  <a:t>回巻</a:t>
                </a:r>
              </a:p>
            </p:txBody>
          </p:sp>
        </mc:Choice>
        <mc:Fallback>
          <p:sp>
            <p:nvSpPr>
              <p:cNvPr id="15" name="正方形/長方形 14">
                <a:extLst>
                  <a:ext uri="{FF2B5EF4-FFF2-40B4-BE49-F238E27FC236}">
                    <a16:creationId xmlns:a16="http://schemas.microsoft.com/office/drawing/2014/main" id="{ABDE2DDA-B68E-418F-866F-E12F9932A9C2}"/>
                  </a:ext>
                </a:extLst>
              </p:cNvPr>
              <p:cNvSpPr>
                <a:spLocks noRot="1" noChangeAspect="1" noMove="1" noResize="1" noEditPoints="1" noAdjustHandles="1" noChangeArrowheads="1" noChangeShapeType="1" noTextEdit="1"/>
              </p:cNvSpPr>
              <p:nvPr/>
            </p:nvSpPr>
            <p:spPr>
              <a:xfrm>
                <a:off x="9485306" y="4790781"/>
                <a:ext cx="1499128" cy="523220"/>
              </a:xfrm>
              <a:prstGeom prst="rect">
                <a:avLst/>
              </a:prstGeom>
              <a:blipFill>
                <a:blip r:embed="rId11"/>
                <a:stretch>
                  <a:fillRect t="-15116" r="-6911" b="-29070"/>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6" name="正方形/長方形 15">
                <a:extLst>
                  <a:ext uri="{FF2B5EF4-FFF2-40B4-BE49-F238E27FC236}">
                    <a16:creationId xmlns:a16="http://schemas.microsoft.com/office/drawing/2014/main" id="{C375901B-2544-4928-9687-6BBCD8CA847A}"/>
                  </a:ext>
                </a:extLst>
              </p:cNvPr>
              <p:cNvSpPr/>
              <p:nvPr/>
            </p:nvSpPr>
            <p:spPr>
              <a:xfrm>
                <a:off x="9076904" y="3448209"/>
                <a:ext cx="1546193" cy="584775"/>
              </a:xfrm>
              <a:prstGeom prst="rect">
                <a:avLst/>
              </a:prstGeom>
            </p:spPr>
            <p:txBody>
              <a:bodyPr wrap="none">
                <a:spAutoFit/>
              </a:bodyPr>
              <a:lstStyle/>
              <a:p>
                <a14:m>
                  <m:oMath xmlns:m="http://schemas.openxmlformats.org/officeDocument/2006/math">
                    <m:r>
                      <a:rPr lang="en-US" altLang="ja-JP" sz="3200" i="1" smtClean="0">
                        <a:solidFill>
                          <a:srgbClr val="FF0000"/>
                        </a:solidFill>
                        <a:latin typeface="Cambria Math" panose="02040503050406030204" pitchFamily="18" charset="0"/>
                      </a:rPr>
                      <m:t>𝑛</m:t>
                    </m:r>
                  </m:oMath>
                </a14:m>
                <a:r>
                  <a:rPr lang="en-US" altLang="ja-JP" sz="3200" dirty="0">
                    <a:solidFill>
                      <a:srgbClr val="FF0000"/>
                    </a:solidFill>
                    <a:latin typeface="HG丸ｺﾞｼｯｸM-PRO" panose="020F0600000000000000" pitchFamily="50" charset="-128"/>
                    <a:ea typeface="HG丸ｺﾞｼｯｸM-PRO" panose="020F0600000000000000" pitchFamily="50" charset="-128"/>
                  </a:rPr>
                  <a:t>=400</a:t>
                </a:r>
                <a:endParaRPr lang="ja-JP" altLang="en-US" sz="32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16" name="正方形/長方形 15">
                <a:extLst>
                  <a:ext uri="{FF2B5EF4-FFF2-40B4-BE49-F238E27FC236}">
                    <a16:creationId xmlns:a16="http://schemas.microsoft.com/office/drawing/2014/main" id="{C375901B-2544-4928-9687-6BBCD8CA847A}"/>
                  </a:ext>
                </a:extLst>
              </p:cNvPr>
              <p:cNvSpPr>
                <a:spLocks noRot="1" noChangeAspect="1" noMove="1" noResize="1" noEditPoints="1" noAdjustHandles="1" noChangeArrowheads="1" noChangeShapeType="1" noTextEdit="1"/>
              </p:cNvSpPr>
              <p:nvPr/>
            </p:nvSpPr>
            <p:spPr>
              <a:xfrm>
                <a:off x="9076904" y="3448209"/>
                <a:ext cx="1546193" cy="584775"/>
              </a:xfrm>
              <a:prstGeom prst="rect">
                <a:avLst/>
              </a:prstGeom>
              <a:blipFill>
                <a:blip r:embed="rId12"/>
                <a:stretch>
                  <a:fillRect t="-16667" r="-9449" b="-30208"/>
                </a:stretch>
              </a:blipFill>
            </p:spPr>
            <p:txBody>
              <a:bodyPr/>
              <a:lstStyle/>
              <a:p>
                <a:r>
                  <a:rPr lang="ja-JP" altLang="en-US">
                    <a:noFill/>
                  </a:rPr>
                  <a:t> </a:t>
                </a:r>
              </a:p>
            </p:txBody>
          </p:sp>
        </mc:Fallback>
      </mc:AlternateContent>
      <p:graphicFrame>
        <p:nvGraphicFramePr>
          <p:cNvPr id="18" name="オブジェクト 17">
            <a:extLst>
              <a:ext uri="{FF2B5EF4-FFF2-40B4-BE49-F238E27FC236}">
                <a16:creationId xmlns:a16="http://schemas.microsoft.com/office/drawing/2014/main" id="{2F45C280-9C8F-411B-B82D-8111F8D46F23}"/>
              </a:ext>
            </a:extLst>
          </p:cNvPr>
          <p:cNvGraphicFramePr>
            <a:graphicFrameLocks noChangeAspect="1"/>
          </p:cNvGraphicFramePr>
          <p:nvPr/>
        </p:nvGraphicFramePr>
        <p:xfrm>
          <a:off x="4423187" y="4254599"/>
          <a:ext cx="2524125" cy="2114550"/>
        </p:xfrm>
        <a:graphic>
          <a:graphicData uri="http://schemas.openxmlformats.org/presentationml/2006/ole">
            <mc:AlternateContent xmlns:mc="http://schemas.openxmlformats.org/markup-compatibility/2006">
              <mc:Choice xmlns:v="urn:schemas-microsoft-com:vml" Requires="v">
                <p:oleObj spid="_x0000_s3082" name="Drawing" r:id="rId13" imgW="2523626" imgH="2114156" progId="Canvas.Drawing.X">
                  <p:embed/>
                </p:oleObj>
              </mc:Choice>
              <mc:Fallback>
                <p:oleObj name="Drawing" r:id="rId13" imgW="2523626" imgH="2114156" progId="Canvas.Drawing.X">
                  <p:embed/>
                  <p:pic>
                    <p:nvPicPr>
                      <p:cNvPr id="18" name="オブジェクト 17">
                        <a:extLst>
                          <a:ext uri="{FF2B5EF4-FFF2-40B4-BE49-F238E27FC236}">
                            <a16:creationId xmlns:a16="http://schemas.microsoft.com/office/drawing/2014/main" id="{2F45C280-9C8F-411B-B82D-8111F8D46F23}"/>
                          </a:ext>
                        </a:extLst>
                      </p:cNvPr>
                      <p:cNvPicPr/>
                      <p:nvPr/>
                    </p:nvPicPr>
                    <p:blipFill>
                      <a:blip r:embed="rId14"/>
                      <a:stretch>
                        <a:fillRect/>
                      </a:stretch>
                    </p:blipFill>
                    <p:spPr>
                      <a:xfrm>
                        <a:off x="4423187" y="4254599"/>
                        <a:ext cx="2524125" cy="2114550"/>
                      </a:xfrm>
                      <a:prstGeom prst="rect">
                        <a:avLst/>
                      </a:prstGeom>
                    </p:spPr>
                  </p:pic>
                </p:oleObj>
              </mc:Fallback>
            </mc:AlternateContent>
          </a:graphicData>
        </a:graphic>
      </p:graphicFrame>
      <p:cxnSp>
        <p:nvCxnSpPr>
          <p:cNvPr id="19" name="直線矢印コネクタ 18">
            <a:extLst>
              <a:ext uri="{FF2B5EF4-FFF2-40B4-BE49-F238E27FC236}">
                <a16:creationId xmlns:a16="http://schemas.microsoft.com/office/drawing/2014/main" id="{7A8F2655-C830-4E76-B923-EC6B28DC7036}"/>
              </a:ext>
            </a:extLst>
          </p:cNvPr>
          <p:cNvCxnSpPr>
            <a:cxnSpLocks/>
          </p:cNvCxnSpPr>
          <p:nvPr/>
        </p:nvCxnSpPr>
        <p:spPr>
          <a:xfrm flipV="1">
            <a:off x="3012736" y="4721420"/>
            <a:ext cx="725968" cy="1512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0" name="正方形/長方形 19">
                <a:extLst>
                  <a:ext uri="{FF2B5EF4-FFF2-40B4-BE49-F238E27FC236}">
                    <a16:creationId xmlns:a16="http://schemas.microsoft.com/office/drawing/2014/main" id="{30EE2D7A-FA92-47C1-9C88-C16F3D107136}"/>
                  </a:ext>
                </a:extLst>
              </p:cNvPr>
              <p:cNvSpPr/>
              <p:nvPr/>
            </p:nvSpPr>
            <p:spPr>
              <a:xfrm>
                <a:off x="3089235" y="3883244"/>
                <a:ext cx="816249"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400" b="1" i="1" smtClean="0">
                          <a:solidFill>
                            <a:srgbClr val="FF0000"/>
                          </a:solidFill>
                          <a:latin typeface="Cambria Math" panose="02040503050406030204" pitchFamily="18" charset="0"/>
                        </a:rPr>
                        <m:t>𝑯</m:t>
                      </m:r>
                    </m:oMath>
                  </m:oMathPara>
                </a14:m>
                <a:endParaRPr lang="ja-JP" altLang="en-US" sz="44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20" name="正方形/長方形 19">
                <a:extLst>
                  <a:ext uri="{FF2B5EF4-FFF2-40B4-BE49-F238E27FC236}">
                    <a16:creationId xmlns:a16="http://schemas.microsoft.com/office/drawing/2014/main" id="{30EE2D7A-FA92-47C1-9C88-C16F3D107136}"/>
                  </a:ext>
                </a:extLst>
              </p:cNvPr>
              <p:cNvSpPr>
                <a:spLocks noRot="1" noChangeAspect="1" noMove="1" noResize="1" noEditPoints="1" noAdjustHandles="1" noChangeArrowheads="1" noChangeShapeType="1" noTextEdit="1"/>
              </p:cNvSpPr>
              <p:nvPr/>
            </p:nvSpPr>
            <p:spPr>
              <a:xfrm>
                <a:off x="3089235" y="3883244"/>
                <a:ext cx="816249" cy="769441"/>
              </a:xfrm>
              <a:prstGeom prst="rect">
                <a:avLst/>
              </a:prstGeom>
              <a:blipFill>
                <a:blip r:embed="rId15"/>
                <a:stretch>
                  <a:fillRect/>
                </a:stretch>
              </a:blipFill>
            </p:spPr>
            <p:txBody>
              <a:bodyPr/>
              <a:lstStyle/>
              <a:p>
                <a:r>
                  <a:rPr lang="ja-JP" altLang="en-US">
                    <a:noFill/>
                  </a:rPr>
                  <a:t> </a:t>
                </a:r>
              </a:p>
            </p:txBody>
          </p:sp>
        </mc:Fallback>
      </mc:AlternateContent>
      <p:sp>
        <p:nvSpPr>
          <p:cNvPr id="21" name="フリーフォーム: 図形 20">
            <a:extLst>
              <a:ext uri="{FF2B5EF4-FFF2-40B4-BE49-F238E27FC236}">
                <a16:creationId xmlns:a16="http://schemas.microsoft.com/office/drawing/2014/main" id="{EC048836-95E2-4E9A-8AEA-C190480E3B22}"/>
              </a:ext>
            </a:extLst>
          </p:cNvPr>
          <p:cNvSpPr/>
          <p:nvPr/>
        </p:nvSpPr>
        <p:spPr>
          <a:xfrm flipV="1">
            <a:off x="1246303" y="4326024"/>
            <a:ext cx="131550" cy="901148"/>
          </a:xfrm>
          <a:custGeom>
            <a:avLst/>
            <a:gdLst>
              <a:gd name="connsiteX0" fmla="*/ 198783 w 198783"/>
              <a:gd name="connsiteY0" fmla="*/ 0 h 901148"/>
              <a:gd name="connsiteX1" fmla="*/ 0 w 198783"/>
              <a:gd name="connsiteY1" fmla="*/ 609600 h 901148"/>
              <a:gd name="connsiteX2" fmla="*/ 198783 w 198783"/>
              <a:gd name="connsiteY2" fmla="*/ 901148 h 901148"/>
              <a:gd name="connsiteX0" fmla="*/ 139790 w 139790"/>
              <a:gd name="connsiteY0" fmla="*/ 0 h 901148"/>
              <a:gd name="connsiteX1" fmla="*/ 0 w 139790"/>
              <a:gd name="connsiteY1" fmla="*/ 501445 h 901148"/>
              <a:gd name="connsiteX2" fmla="*/ 139790 w 139790"/>
              <a:gd name="connsiteY2" fmla="*/ 901148 h 901148"/>
              <a:gd name="connsiteX0" fmla="*/ 143507 w 143507"/>
              <a:gd name="connsiteY0" fmla="*/ 0 h 901148"/>
              <a:gd name="connsiteX1" fmla="*/ 3717 w 143507"/>
              <a:gd name="connsiteY1" fmla="*/ 501445 h 901148"/>
              <a:gd name="connsiteX2" fmla="*/ 143507 w 143507"/>
              <a:gd name="connsiteY2" fmla="*/ 901148 h 901148"/>
              <a:gd name="connsiteX0" fmla="*/ 141004 w 141004"/>
              <a:gd name="connsiteY0" fmla="*/ 0 h 901148"/>
              <a:gd name="connsiteX1" fmla="*/ 1214 w 141004"/>
              <a:gd name="connsiteY1" fmla="*/ 501445 h 901148"/>
              <a:gd name="connsiteX2" fmla="*/ 141004 w 141004"/>
              <a:gd name="connsiteY2" fmla="*/ 901148 h 901148"/>
              <a:gd name="connsiteX0" fmla="*/ 140782 w 140782"/>
              <a:gd name="connsiteY0" fmla="*/ 0 h 901148"/>
              <a:gd name="connsiteX1" fmla="*/ 992 w 140782"/>
              <a:gd name="connsiteY1" fmla="*/ 501445 h 901148"/>
              <a:gd name="connsiteX2" fmla="*/ 140782 w 140782"/>
              <a:gd name="connsiteY2" fmla="*/ 901148 h 901148"/>
              <a:gd name="connsiteX0" fmla="*/ 131400 w 131400"/>
              <a:gd name="connsiteY0" fmla="*/ 0 h 901148"/>
              <a:gd name="connsiteX1" fmla="*/ 1135 w 131400"/>
              <a:gd name="connsiteY1" fmla="*/ 372858 h 901148"/>
              <a:gd name="connsiteX2" fmla="*/ 131400 w 131400"/>
              <a:gd name="connsiteY2" fmla="*/ 901148 h 901148"/>
              <a:gd name="connsiteX0" fmla="*/ 137334 w 137334"/>
              <a:gd name="connsiteY0" fmla="*/ 0 h 901148"/>
              <a:gd name="connsiteX1" fmla="*/ 7069 w 137334"/>
              <a:gd name="connsiteY1" fmla="*/ 372858 h 901148"/>
              <a:gd name="connsiteX2" fmla="*/ 137334 w 137334"/>
              <a:gd name="connsiteY2" fmla="*/ 901148 h 901148"/>
              <a:gd name="connsiteX0" fmla="*/ 131550 w 131550"/>
              <a:gd name="connsiteY0" fmla="*/ 0 h 901148"/>
              <a:gd name="connsiteX1" fmla="*/ 1285 w 131550"/>
              <a:gd name="connsiteY1" fmla="*/ 372858 h 901148"/>
              <a:gd name="connsiteX2" fmla="*/ 131550 w 131550"/>
              <a:gd name="connsiteY2" fmla="*/ 901148 h 901148"/>
            </a:gdLst>
            <a:ahLst/>
            <a:cxnLst>
              <a:cxn ang="0">
                <a:pos x="connsiteX0" y="connsiteY0"/>
              </a:cxn>
              <a:cxn ang="0">
                <a:pos x="connsiteX1" y="connsiteY1"/>
              </a:cxn>
              <a:cxn ang="0">
                <a:pos x="connsiteX2" y="connsiteY2"/>
              </a:cxn>
            </a:cxnLst>
            <a:rect l="l" t="t" r="r" b="b"/>
            <a:pathLst>
              <a:path w="131550" h="901148">
                <a:moveTo>
                  <a:pt x="131550" y="0"/>
                </a:moveTo>
                <a:cubicBezTo>
                  <a:pt x="46445" y="124929"/>
                  <a:pt x="10502" y="255082"/>
                  <a:pt x="1285" y="372858"/>
                </a:cubicBezTo>
                <a:cubicBezTo>
                  <a:pt x="-7932" y="490634"/>
                  <a:pt x="32158" y="830469"/>
                  <a:pt x="131550" y="901148"/>
                </a:cubicBezTo>
              </a:path>
            </a:pathLst>
          </a:custGeom>
          <a:noFill/>
          <a:ln w="66675">
            <a:solidFill>
              <a:srgbClr val="FF0000"/>
            </a:solidFill>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2" name="フリーフォーム: 図形 21">
            <a:extLst>
              <a:ext uri="{FF2B5EF4-FFF2-40B4-BE49-F238E27FC236}">
                <a16:creationId xmlns:a16="http://schemas.microsoft.com/office/drawing/2014/main" id="{7F846414-76D8-46DE-B427-BDBAF39731BB}"/>
              </a:ext>
            </a:extLst>
          </p:cNvPr>
          <p:cNvSpPr/>
          <p:nvPr/>
        </p:nvSpPr>
        <p:spPr>
          <a:xfrm flipV="1">
            <a:off x="1696266" y="4326024"/>
            <a:ext cx="131550" cy="901148"/>
          </a:xfrm>
          <a:custGeom>
            <a:avLst/>
            <a:gdLst>
              <a:gd name="connsiteX0" fmla="*/ 198783 w 198783"/>
              <a:gd name="connsiteY0" fmla="*/ 0 h 901148"/>
              <a:gd name="connsiteX1" fmla="*/ 0 w 198783"/>
              <a:gd name="connsiteY1" fmla="*/ 609600 h 901148"/>
              <a:gd name="connsiteX2" fmla="*/ 198783 w 198783"/>
              <a:gd name="connsiteY2" fmla="*/ 901148 h 901148"/>
              <a:gd name="connsiteX0" fmla="*/ 139790 w 139790"/>
              <a:gd name="connsiteY0" fmla="*/ 0 h 901148"/>
              <a:gd name="connsiteX1" fmla="*/ 0 w 139790"/>
              <a:gd name="connsiteY1" fmla="*/ 501445 h 901148"/>
              <a:gd name="connsiteX2" fmla="*/ 139790 w 139790"/>
              <a:gd name="connsiteY2" fmla="*/ 901148 h 901148"/>
              <a:gd name="connsiteX0" fmla="*/ 143507 w 143507"/>
              <a:gd name="connsiteY0" fmla="*/ 0 h 901148"/>
              <a:gd name="connsiteX1" fmla="*/ 3717 w 143507"/>
              <a:gd name="connsiteY1" fmla="*/ 501445 h 901148"/>
              <a:gd name="connsiteX2" fmla="*/ 143507 w 143507"/>
              <a:gd name="connsiteY2" fmla="*/ 901148 h 901148"/>
              <a:gd name="connsiteX0" fmla="*/ 141004 w 141004"/>
              <a:gd name="connsiteY0" fmla="*/ 0 h 901148"/>
              <a:gd name="connsiteX1" fmla="*/ 1214 w 141004"/>
              <a:gd name="connsiteY1" fmla="*/ 501445 h 901148"/>
              <a:gd name="connsiteX2" fmla="*/ 141004 w 141004"/>
              <a:gd name="connsiteY2" fmla="*/ 901148 h 901148"/>
              <a:gd name="connsiteX0" fmla="*/ 140782 w 140782"/>
              <a:gd name="connsiteY0" fmla="*/ 0 h 901148"/>
              <a:gd name="connsiteX1" fmla="*/ 992 w 140782"/>
              <a:gd name="connsiteY1" fmla="*/ 501445 h 901148"/>
              <a:gd name="connsiteX2" fmla="*/ 140782 w 140782"/>
              <a:gd name="connsiteY2" fmla="*/ 901148 h 901148"/>
              <a:gd name="connsiteX0" fmla="*/ 131400 w 131400"/>
              <a:gd name="connsiteY0" fmla="*/ 0 h 901148"/>
              <a:gd name="connsiteX1" fmla="*/ 1135 w 131400"/>
              <a:gd name="connsiteY1" fmla="*/ 372858 h 901148"/>
              <a:gd name="connsiteX2" fmla="*/ 131400 w 131400"/>
              <a:gd name="connsiteY2" fmla="*/ 901148 h 901148"/>
              <a:gd name="connsiteX0" fmla="*/ 137334 w 137334"/>
              <a:gd name="connsiteY0" fmla="*/ 0 h 901148"/>
              <a:gd name="connsiteX1" fmla="*/ 7069 w 137334"/>
              <a:gd name="connsiteY1" fmla="*/ 372858 h 901148"/>
              <a:gd name="connsiteX2" fmla="*/ 137334 w 137334"/>
              <a:gd name="connsiteY2" fmla="*/ 901148 h 901148"/>
              <a:gd name="connsiteX0" fmla="*/ 131550 w 131550"/>
              <a:gd name="connsiteY0" fmla="*/ 0 h 901148"/>
              <a:gd name="connsiteX1" fmla="*/ 1285 w 131550"/>
              <a:gd name="connsiteY1" fmla="*/ 372858 h 901148"/>
              <a:gd name="connsiteX2" fmla="*/ 131550 w 131550"/>
              <a:gd name="connsiteY2" fmla="*/ 901148 h 901148"/>
            </a:gdLst>
            <a:ahLst/>
            <a:cxnLst>
              <a:cxn ang="0">
                <a:pos x="connsiteX0" y="connsiteY0"/>
              </a:cxn>
              <a:cxn ang="0">
                <a:pos x="connsiteX1" y="connsiteY1"/>
              </a:cxn>
              <a:cxn ang="0">
                <a:pos x="connsiteX2" y="connsiteY2"/>
              </a:cxn>
            </a:cxnLst>
            <a:rect l="l" t="t" r="r" b="b"/>
            <a:pathLst>
              <a:path w="131550" h="901148">
                <a:moveTo>
                  <a:pt x="131550" y="0"/>
                </a:moveTo>
                <a:cubicBezTo>
                  <a:pt x="46445" y="124929"/>
                  <a:pt x="10502" y="255082"/>
                  <a:pt x="1285" y="372858"/>
                </a:cubicBezTo>
                <a:cubicBezTo>
                  <a:pt x="-7932" y="490634"/>
                  <a:pt x="32158" y="830469"/>
                  <a:pt x="131550" y="901148"/>
                </a:cubicBezTo>
              </a:path>
            </a:pathLst>
          </a:custGeom>
          <a:noFill/>
          <a:ln w="66675">
            <a:solidFill>
              <a:srgbClr val="FF0000"/>
            </a:solidFill>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3" name="フリーフォーム: 図形 22">
            <a:extLst>
              <a:ext uri="{FF2B5EF4-FFF2-40B4-BE49-F238E27FC236}">
                <a16:creationId xmlns:a16="http://schemas.microsoft.com/office/drawing/2014/main" id="{FA2AE724-1EEE-4E38-8726-5F87A11E5C38}"/>
              </a:ext>
            </a:extLst>
          </p:cNvPr>
          <p:cNvSpPr/>
          <p:nvPr/>
        </p:nvSpPr>
        <p:spPr>
          <a:xfrm flipV="1">
            <a:off x="2167087" y="4326024"/>
            <a:ext cx="131550" cy="901148"/>
          </a:xfrm>
          <a:custGeom>
            <a:avLst/>
            <a:gdLst>
              <a:gd name="connsiteX0" fmla="*/ 198783 w 198783"/>
              <a:gd name="connsiteY0" fmla="*/ 0 h 901148"/>
              <a:gd name="connsiteX1" fmla="*/ 0 w 198783"/>
              <a:gd name="connsiteY1" fmla="*/ 609600 h 901148"/>
              <a:gd name="connsiteX2" fmla="*/ 198783 w 198783"/>
              <a:gd name="connsiteY2" fmla="*/ 901148 h 901148"/>
              <a:gd name="connsiteX0" fmla="*/ 139790 w 139790"/>
              <a:gd name="connsiteY0" fmla="*/ 0 h 901148"/>
              <a:gd name="connsiteX1" fmla="*/ 0 w 139790"/>
              <a:gd name="connsiteY1" fmla="*/ 501445 h 901148"/>
              <a:gd name="connsiteX2" fmla="*/ 139790 w 139790"/>
              <a:gd name="connsiteY2" fmla="*/ 901148 h 901148"/>
              <a:gd name="connsiteX0" fmla="*/ 143507 w 143507"/>
              <a:gd name="connsiteY0" fmla="*/ 0 h 901148"/>
              <a:gd name="connsiteX1" fmla="*/ 3717 w 143507"/>
              <a:gd name="connsiteY1" fmla="*/ 501445 h 901148"/>
              <a:gd name="connsiteX2" fmla="*/ 143507 w 143507"/>
              <a:gd name="connsiteY2" fmla="*/ 901148 h 901148"/>
              <a:gd name="connsiteX0" fmla="*/ 141004 w 141004"/>
              <a:gd name="connsiteY0" fmla="*/ 0 h 901148"/>
              <a:gd name="connsiteX1" fmla="*/ 1214 w 141004"/>
              <a:gd name="connsiteY1" fmla="*/ 501445 h 901148"/>
              <a:gd name="connsiteX2" fmla="*/ 141004 w 141004"/>
              <a:gd name="connsiteY2" fmla="*/ 901148 h 901148"/>
              <a:gd name="connsiteX0" fmla="*/ 140782 w 140782"/>
              <a:gd name="connsiteY0" fmla="*/ 0 h 901148"/>
              <a:gd name="connsiteX1" fmla="*/ 992 w 140782"/>
              <a:gd name="connsiteY1" fmla="*/ 501445 h 901148"/>
              <a:gd name="connsiteX2" fmla="*/ 140782 w 140782"/>
              <a:gd name="connsiteY2" fmla="*/ 901148 h 901148"/>
              <a:gd name="connsiteX0" fmla="*/ 131400 w 131400"/>
              <a:gd name="connsiteY0" fmla="*/ 0 h 901148"/>
              <a:gd name="connsiteX1" fmla="*/ 1135 w 131400"/>
              <a:gd name="connsiteY1" fmla="*/ 372858 h 901148"/>
              <a:gd name="connsiteX2" fmla="*/ 131400 w 131400"/>
              <a:gd name="connsiteY2" fmla="*/ 901148 h 901148"/>
              <a:gd name="connsiteX0" fmla="*/ 137334 w 137334"/>
              <a:gd name="connsiteY0" fmla="*/ 0 h 901148"/>
              <a:gd name="connsiteX1" fmla="*/ 7069 w 137334"/>
              <a:gd name="connsiteY1" fmla="*/ 372858 h 901148"/>
              <a:gd name="connsiteX2" fmla="*/ 137334 w 137334"/>
              <a:gd name="connsiteY2" fmla="*/ 901148 h 901148"/>
              <a:gd name="connsiteX0" fmla="*/ 131550 w 131550"/>
              <a:gd name="connsiteY0" fmla="*/ 0 h 901148"/>
              <a:gd name="connsiteX1" fmla="*/ 1285 w 131550"/>
              <a:gd name="connsiteY1" fmla="*/ 372858 h 901148"/>
              <a:gd name="connsiteX2" fmla="*/ 131550 w 131550"/>
              <a:gd name="connsiteY2" fmla="*/ 901148 h 901148"/>
            </a:gdLst>
            <a:ahLst/>
            <a:cxnLst>
              <a:cxn ang="0">
                <a:pos x="connsiteX0" y="connsiteY0"/>
              </a:cxn>
              <a:cxn ang="0">
                <a:pos x="connsiteX1" y="connsiteY1"/>
              </a:cxn>
              <a:cxn ang="0">
                <a:pos x="connsiteX2" y="connsiteY2"/>
              </a:cxn>
            </a:cxnLst>
            <a:rect l="l" t="t" r="r" b="b"/>
            <a:pathLst>
              <a:path w="131550" h="901148">
                <a:moveTo>
                  <a:pt x="131550" y="0"/>
                </a:moveTo>
                <a:cubicBezTo>
                  <a:pt x="46445" y="124929"/>
                  <a:pt x="10502" y="255082"/>
                  <a:pt x="1285" y="372858"/>
                </a:cubicBezTo>
                <a:cubicBezTo>
                  <a:pt x="-7932" y="490634"/>
                  <a:pt x="32158" y="830469"/>
                  <a:pt x="131550" y="901148"/>
                </a:cubicBezTo>
              </a:path>
            </a:pathLst>
          </a:custGeom>
          <a:noFill/>
          <a:ln w="66675">
            <a:solidFill>
              <a:srgbClr val="FF0000"/>
            </a:solidFill>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24" name="正方形/長方形 23">
                <a:extLst>
                  <a:ext uri="{FF2B5EF4-FFF2-40B4-BE49-F238E27FC236}">
                    <a16:creationId xmlns:a16="http://schemas.microsoft.com/office/drawing/2014/main" id="{F8565DDA-3174-4179-BF60-039432965AE4}"/>
                  </a:ext>
                </a:extLst>
              </p:cNvPr>
              <p:cNvSpPr/>
              <p:nvPr/>
            </p:nvSpPr>
            <p:spPr>
              <a:xfrm>
                <a:off x="951414" y="3813879"/>
                <a:ext cx="1858201" cy="461665"/>
              </a:xfrm>
              <a:prstGeom prst="rect">
                <a:avLst/>
              </a:prstGeom>
            </p:spPr>
            <p:txBody>
              <a:bodyPr wrap="none">
                <a:spAutoFit/>
              </a:bodyPr>
              <a:lstStyle/>
              <a:p>
                <a14:m>
                  <m:oMath xmlns:m="http://schemas.openxmlformats.org/officeDocument/2006/math">
                    <m:r>
                      <a:rPr lang="ja-JP" altLang="en-US" sz="2400" i="1" smtClean="0">
                        <a:solidFill>
                          <a:srgbClr val="FF0000"/>
                        </a:solidFill>
                        <a:latin typeface="Cambria Math" panose="02040503050406030204" pitchFamily="18" charset="0"/>
                      </a:rPr>
                      <m:t>電流</m:t>
                    </m:r>
                    <m:r>
                      <a:rPr lang="en-US" altLang="ja-JP" sz="2400" b="1" i="1" smtClean="0">
                        <a:solidFill>
                          <a:srgbClr val="FF0000"/>
                        </a:solidFill>
                        <a:latin typeface="Cambria Math" panose="02040503050406030204" pitchFamily="18" charset="0"/>
                      </a:rPr>
                      <m:t>𝑰</m:t>
                    </m:r>
                    <m:r>
                      <a:rPr lang="ja-JP" altLang="en-US" sz="2400" i="1">
                        <a:solidFill>
                          <a:srgbClr val="FF0000"/>
                        </a:solidFill>
                        <a:latin typeface="Cambria Math" panose="02040503050406030204" pitchFamily="18" charset="0"/>
                      </a:rPr>
                      <m:t>の</m:t>
                    </m:r>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向き</a:t>
                </a:r>
              </a:p>
            </p:txBody>
          </p:sp>
        </mc:Choice>
        <mc:Fallback>
          <p:sp>
            <p:nvSpPr>
              <p:cNvPr id="24" name="正方形/長方形 23">
                <a:extLst>
                  <a:ext uri="{FF2B5EF4-FFF2-40B4-BE49-F238E27FC236}">
                    <a16:creationId xmlns:a16="http://schemas.microsoft.com/office/drawing/2014/main" id="{F8565DDA-3174-4179-BF60-039432965AE4}"/>
                  </a:ext>
                </a:extLst>
              </p:cNvPr>
              <p:cNvSpPr>
                <a:spLocks noRot="1" noChangeAspect="1" noMove="1" noResize="1" noEditPoints="1" noAdjustHandles="1" noChangeArrowheads="1" noChangeShapeType="1" noTextEdit="1"/>
              </p:cNvSpPr>
              <p:nvPr/>
            </p:nvSpPr>
            <p:spPr>
              <a:xfrm>
                <a:off x="951414" y="3813879"/>
                <a:ext cx="1858201" cy="461665"/>
              </a:xfrm>
              <a:prstGeom prst="rect">
                <a:avLst/>
              </a:prstGeom>
              <a:blipFill>
                <a:blip r:embed="rId16"/>
                <a:stretch>
                  <a:fillRect l="-2295" t="-14667" r="-4262" b="-26667"/>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5" name="正方形/長方形 24">
                <a:extLst>
                  <a:ext uri="{FF2B5EF4-FFF2-40B4-BE49-F238E27FC236}">
                    <a16:creationId xmlns:a16="http://schemas.microsoft.com/office/drawing/2014/main" id="{9630B5AD-61E7-4F4E-8C42-F66FDB1CCB3B}"/>
                  </a:ext>
                </a:extLst>
              </p:cNvPr>
              <p:cNvSpPr/>
              <p:nvPr/>
            </p:nvSpPr>
            <p:spPr>
              <a:xfrm>
                <a:off x="4347944" y="3720773"/>
                <a:ext cx="1858201" cy="461665"/>
              </a:xfrm>
              <a:prstGeom prst="rect">
                <a:avLst/>
              </a:prstGeom>
            </p:spPr>
            <p:txBody>
              <a:bodyPr wrap="none">
                <a:spAutoFit/>
              </a:bodyPr>
              <a:lstStyle/>
              <a:p>
                <a14:m>
                  <m:oMath xmlns:m="http://schemas.openxmlformats.org/officeDocument/2006/math">
                    <m:r>
                      <a:rPr lang="ja-JP" altLang="en-US" sz="2400" i="1" smtClean="0">
                        <a:solidFill>
                          <a:srgbClr val="FF0000"/>
                        </a:solidFill>
                        <a:latin typeface="Cambria Math" panose="02040503050406030204" pitchFamily="18" charset="0"/>
                      </a:rPr>
                      <m:t>電流</m:t>
                    </m:r>
                    <m:r>
                      <a:rPr lang="en-US" altLang="ja-JP" sz="2400" b="1" i="1" smtClean="0">
                        <a:solidFill>
                          <a:srgbClr val="FF0000"/>
                        </a:solidFill>
                        <a:latin typeface="Cambria Math" panose="02040503050406030204" pitchFamily="18" charset="0"/>
                      </a:rPr>
                      <m:t>𝑰</m:t>
                    </m:r>
                    <m:r>
                      <a:rPr lang="ja-JP" altLang="en-US" sz="2400" i="1">
                        <a:solidFill>
                          <a:srgbClr val="FF0000"/>
                        </a:solidFill>
                        <a:latin typeface="Cambria Math" panose="02040503050406030204" pitchFamily="18" charset="0"/>
                      </a:rPr>
                      <m:t>の</m:t>
                    </m:r>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向き</a:t>
                </a:r>
              </a:p>
            </p:txBody>
          </p:sp>
        </mc:Choice>
        <mc:Fallback>
          <p:sp>
            <p:nvSpPr>
              <p:cNvPr id="25" name="正方形/長方形 24">
                <a:extLst>
                  <a:ext uri="{FF2B5EF4-FFF2-40B4-BE49-F238E27FC236}">
                    <a16:creationId xmlns:a16="http://schemas.microsoft.com/office/drawing/2014/main" id="{9630B5AD-61E7-4F4E-8C42-F66FDB1CCB3B}"/>
                  </a:ext>
                </a:extLst>
              </p:cNvPr>
              <p:cNvSpPr>
                <a:spLocks noRot="1" noChangeAspect="1" noMove="1" noResize="1" noEditPoints="1" noAdjustHandles="1" noChangeArrowheads="1" noChangeShapeType="1" noTextEdit="1"/>
              </p:cNvSpPr>
              <p:nvPr/>
            </p:nvSpPr>
            <p:spPr>
              <a:xfrm>
                <a:off x="4347944" y="3720773"/>
                <a:ext cx="1858201" cy="461665"/>
              </a:xfrm>
              <a:prstGeom prst="rect">
                <a:avLst/>
              </a:prstGeom>
              <a:blipFill>
                <a:blip r:embed="rId17"/>
                <a:stretch>
                  <a:fillRect l="-2295" t="-14474" r="-4262" b="-25000"/>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6" name="正方形/長方形 25">
                <a:extLst>
                  <a:ext uri="{FF2B5EF4-FFF2-40B4-BE49-F238E27FC236}">
                    <a16:creationId xmlns:a16="http://schemas.microsoft.com/office/drawing/2014/main" id="{A381B3FE-97A2-464B-B293-684C207FDBB2}"/>
                  </a:ext>
                </a:extLst>
              </p:cNvPr>
              <p:cNvSpPr/>
              <p:nvPr/>
            </p:nvSpPr>
            <p:spPr>
              <a:xfrm>
                <a:off x="6152354" y="5350329"/>
                <a:ext cx="1785727" cy="82804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ja-JP" altLang="en-US" sz="2400" i="1" smtClean="0">
                          <a:solidFill>
                            <a:srgbClr val="FF0000"/>
                          </a:solidFill>
                          <a:latin typeface="Cambria Math" panose="02040503050406030204" pitchFamily="18" charset="0"/>
                        </a:rPr>
                        <m:t>磁界・</m:t>
                      </m:r>
                      <m:r>
                        <a:rPr lang="ja-JP" altLang="en-US" sz="2400" i="1">
                          <a:solidFill>
                            <a:srgbClr val="FF0000"/>
                          </a:solidFill>
                          <a:latin typeface="Cambria Math" panose="02040503050406030204" pitchFamily="18" charset="0"/>
                        </a:rPr>
                        <m:t>磁場</m:t>
                      </m:r>
                    </m:oMath>
                  </m:oMathPara>
                </a14:m>
                <a:endParaRPr lang="en-US" altLang="ja-JP" sz="2400" i="1" dirty="0">
                  <a:solidFill>
                    <a:srgbClr val="FF0000"/>
                  </a:solidFill>
                  <a:latin typeface="Cambria Math" panose="02040503050406030204" pitchFamily="18" charset="0"/>
                  <a:ea typeface="HG丸ｺﾞｼｯｸM-PRO" panose="020F0600000000000000" pitchFamily="50" charset="-128"/>
                </a:endParaRPr>
              </a:p>
              <a:p>
                <a14:m>
                  <m:oMath xmlns:m="http://schemas.openxmlformats.org/officeDocument/2006/math">
                    <m:r>
                      <a:rPr lang="en-US" altLang="ja-JP" sz="2400" b="1" i="1" smtClean="0">
                        <a:solidFill>
                          <a:srgbClr val="FF0000"/>
                        </a:solidFill>
                        <a:latin typeface="Cambria Math" panose="02040503050406030204" pitchFamily="18" charset="0"/>
                      </a:rPr>
                      <m:t>𝑯</m:t>
                    </m:r>
                    <m:r>
                      <a:rPr lang="ja-JP" altLang="en-US" sz="2400" i="1">
                        <a:solidFill>
                          <a:srgbClr val="FF0000"/>
                        </a:solidFill>
                        <a:latin typeface="Cambria Math" panose="02040503050406030204" pitchFamily="18" charset="0"/>
                      </a:rPr>
                      <m:t>の</m:t>
                    </m:r>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向き</a:t>
                </a:r>
              </a:p>
            </p:txBody>
          </p:sp>
        </mc:Choice>
        <mc:Fallback>
          <p:sp>
            <p:nvSpPr>
              <p:cNvPr id="26" name="正方形/長方形 25">
                <a:extLst>
                  <a:ext uri="{FF2B5EF4-FFF2-40B4-BE49-F238E27FC236}">
                    <a16:creationId xmlns:a16="http://schemas.microsoft.com/office/drawing/2014/main" id="{A381B3FE-97A2-464B-B293-684C207FDBB2}"/>
                  </a:ext>
                </a:extLst>
              </p:cNvPr>
              <p:cNvSpPr>
                <a:spLocks noRot="1" noChangeAspect="1" noMove="1" noResize="1" noEditPoints="1" noAdjustHandles="1" noChangeArrowheads="1" noChangeShapeType="1" noTextEdit="1"/>
              </p:cNvSpPr>
              <p:nvPr/>
            </p:nvSpPr>
            <p:spPr>
              <a:xfrm>
                <a:off x="6152354" y="5350329"/>
                <a:ext cx="1785727" cy="828047"/>
              </a:xfrm>
              <a:prstGeom prst="rect">
                <a:avLst/>
              </a:prstGeom>
              <a:blipFill>
                <a:blip r:embed="rId18"/>
                <a:stretch>
                  <a:fillRect l="-683" r="-341" b="-13971"/>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0" name="正方形/長方形 29">
                <a:extLst>
                  <a:ext uri="{FF2B5EF4-FFF2-40B4-BE49-F238E27FC236}">
                    <a16:creationId xmlns:a16="http://schemas.microsoft.com/office/drawing/2014/main" id="{F2CAE08C-063A-427F-A29B-F3E23879FB6A}"/>
                  </a:ext>
                </a:extLst>
              </p:cNvPr>
              <p:cNvSpPr/>
              <p:nvPr/>
            </p:nvSpPr>
            <p:spPr>
              <a:xfrm>
                <a:off x="9686607" y="4201252"/>
                <a:ext cx="1015021" cy="523220"/>
              </a:xfrm>
              <a:prstGeom prst="rect">
                <a:avLst/>
              </a:prstGeom>
              <a:solidFill>
                <a:schemeClr val="bg1"/>
              </a:solidFill>
            </p:spPr>
            <p:txBody>
              <a:bodyPr wrap="none">
                <a:spAutoFit/>
              </a:bodyPr>
              <a:lstStyle/>
              <a:p>
                <a14:m>
                  <m:oMath xmlns:m="http://schemas.openxmlformats.org/officeDocument/2006/math">
                    <m:r>
                      <a:rPr lang="en-US" altLang="ja-JP" sz="2800" i="1">
                        <a:solidFill>
                          <a:srgbClr val="FF0000"/>
                        </a:solidFill>
                        <a:latin typeface="Cambria Math" panose="02040503050406030204" pitchFamily="18" charset="0"/>
                      </a:rPr>
                      <m:t>0.5</m:t>
                    </m:r>
                  </m:oMath>
                </a14:m>
                <a:r>
                  <a:rPr lang="ja-JP" altLang="en-US" sz="2800" dirty="0">
                    <a:solidFill>
                      <a:srgbClr val="FF0000"/>
                    </a:solidFill>
                    <a:latin typeface="HG丸ｺﾞｼｯｸM-PRO" panose="020F0600000000000000" pitchFamily="50" charset="-128"/>
                    <a:ea typeface="HG丸ｺﾞｼｯｸM-PRO" panose="020F0600000000000000" pitchFamily="50" charset="-128"/>
                  </a:rPr>
                  <a:t>ｍ</a:t>
                </a:r>
                <a:endParaRPr lang="ja-JP" altLang="en-US" sz="2800" dirty="0">
                  <a:latin typeface="HG丸ｺﾞｼｯｸM-PRO" panose="020F0600000000000000" pitchFamily="50" charset="-128"/>
                  <a:ea typeface="HG丸ｺﾞｼｯｸM-PRO" panose="020F0600000000000000" pitchFamily="50" charset="-128"/>
                </a:endParaRPr>
              </a:p>
            </p:txBody>
          </p:sp>
        </mc:Choice>
        <mc:Fallback>
          <p:sp>
            <p:nvSpPr>
              <p:cNvPr id="30" name="正方形/長方形 29">
                <a:extLst>
                  <a:ext uri="{FF2B5EF4-FFF2-40B4-BE49-F238E27FC236}">
                    <a16:creationId xmlns:a16="http://schemas.microsoft.com/office/drawing/2014/main" id="{F2CAE08C-063A-427F-A29B-F3E23879FB6A}"/>
                  </a:ext>
                </a:extLst>
              </p:cNvPr>
              <p:cNvSpPr>
                <a:spLocks noRot="1" noChangeAspect="1" noMove="1" noResize="1" noEditPoints="1" noAdjustHandles="1" noChangeArrowheads="1" noChangeShapeType="1" noTextEdit="1"/>
              </p:cNvSpPr>
              <p:nvPr/>
            </p:nvSpPr>
            <p:spPr>
              <a:xfrm>
                <a:off x="9686607" y="4201252"/>
                <a:ext cx="1015021" cy="523220"/>
              </a:xfrm>
              <a:prstGeom prst="rect">
                <a:avLst/>
              </a:prstGeom>
              <a:blipFill>
                <a:blip r:embed="rId19"/>
                <a:stretch>
                  <a:fillRect t="-13953" r="-11377" b="-29070"/>
                </a:stretch>
              </a:blipFill>
            </p:spPr>
            <p:txBody>
              <a:bodyPr/>
              <a:lstStyle/>
              <a:p>
                <a:r>
                  <a:rPr lang="ja-JP" altLang="en-US">
                    <a:noFill/>
                  </a:rPr>
                  <a:t> </a:t>
                </a:r>
              </a:p>
            </p:txBody>
          </p:sp>
        </mc:Fallback>
      </mc:AlternateContent>
      <p:sp>
        <p:nvSpPr>
          <p:cNvPr id="31" name="正方形/長方形 30">
            <a:extLst>
              <a:ext uri="{FF2B5EF4-FFF2-40B4-BE49-F238E27FC236}">
                <a16:creationId xmlns:a16="http://schemas.microsoft.com/office/drawing/2014/main" id="{4B7E00B0-AB8D-4735-8556-72EBAB54EEDC}"/>
              </a:ext>
            </a:extLst>
          </p:cNvPr>
          <p:cNvSpPr/>
          <p:nvPr/>
        </p:nvSpPr>
        <p:spPr>
          <a:xfrm>
            <a:off x="6234738" y="3231106"/>
            <a:ext cx="1620957" cy="338554"/>
          </a:xfrm>
          <a:prstGeom prst="rect">
            <a:avLst/>
          </a:prstGeom>
        </p:spPr>
        <p:txBody>
          <a:bodyPr wrap="none">
            <a:spAutoFit/>
          </a:bodyPr>
          <a:lstStyle/>
          <a:p>
            <a:r>
              <a:rPr lang="en-US" altLang="ja-JP" sz="1600" dirty="0">
                <a:solidFill>
                  <a:srgbClr val="FF0000"/>
                </a:solidFill>
                <a:latin typeface="HG丸ｺﾞｼｯｸM-PRO" panose="020F0600000000000000" pitchFamily="50" charset="-128"/>
                <a:ea typeface="HG丸ｺﾞｼｯｸM-PRO" panose="020F0600000000000000" pitchFamily="50" charset="-128"/>
              </a:rPr>
              <a:t>※</a:t>
            </a:r>
            <a:r>
              <a:rPr lang="ja-JP" altLang="en-US" sz="1600" dirty="0">
                <a:solidFill>
                  <a:srgbClr val="FF0000"/>
                </a:solidFill>
                <a:latin typeface="HG丸ｺﾞｼｯｸM-PRO" panose="020F0600000000000000" pitchFamily="50" charset="-128"/>
                <a:ea typeface="HG丸ｺﾞｼｯｸM-PRO" panose="020F0600000000000000" pitchFamily="50" charset="-128"/>
              </a:rPr>
              <a:t>間違いやすい</a:t>
            </a:r>
          </a:p>
        </p:txBody>
      </p:sp>
      <p:sp>
        <p:nvSpPr>
          <p:cNvPr id="32" name="正方形/長方形 31">
            <a:extLst>
              <a:ext uri="{FF2B5EF4-FFF2-40B4-BE49-F238E27FC236}">
                <a16:creationId xmlns:a16="http://schemas.microsoft.com/office/drawing/2014/main" id="{DF53AA3D-4608-4CF5-9D48-388413E570B9}"/>
              </a:ext>
            </a:extLst>
          </p:cNvPr>
          <p:cNvSpPr/>
          <p:nvPr/>
        </p:nvSpPr>
        <p:spPr>
          <a:xfrm>
            <a:off x="8249375" y="2815768"/>
            <a:ext cx="3632200" cy="34846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4683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down)">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down)">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down)">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up)">
                                      <p:cBhvr>
                                        <p:cTn id="42" dur="500"/>
                                        <p:tgtEl>
                                          <p:spTgt spid="23"/>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up)">
                                      <p:cBhvr>
                                        <p:cTn id="45" dur="500"/>
                                        <p:tgtEl>
                                          <p:spTgt spid="22"/>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wipe(up)">
                                      <p:cBhvr>
                                        <p:cTn id="48" dur="500"/>
                                        <p:tgtEl>
                                          <p:spTgt spid="2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wipe(left)">
                                      <p:cBhvr>
                                        <p:cTn id="53" dur="500"/>
                                        <p:tgtEl>
                                          <p:spTgt spid="1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wipe(down)">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wipe(down)">
                                      <p:cBhvr>
                                        <p:cTn id="63" dur="500"/>
                                        <p:tgtEl>
                                          <p:spTgt spid="3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down)">
                                      <p:cBhvr>
                                        <p:cTn id="68" dur="500"/>
                                        <p:tgtEl>
                                          <p:spTgt spid="11"/>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wipe(down)">
                                      <p:cBhvr>
                                        <p:cTn id="73" dur="500"/>
                                        <p:tgtEl>
                                          <p:spTgt spid="1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wipe(down)">
                                      <p:cBhvr>
                                        <p:cTn id="78" dur="500"/>
                                        <p:tgtEl>
                                          <p:spTgt spid="30"/>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15">
                                            <p:txEl>
                                              <p:pRg st="0" end="0"/>
                                            </p:txEl>
                                          </p:spTgt>
                                        </p:tgtEl>
                                        <p:attrNameLst>
                                          <p:attrName>style.visibility</p:attrName>
                                        </p:attrNameLst>
                                      </p:cBhvr>
                                      <p:to>
                                        <p:strVal val="visible"/>
                                      </p:to>
                                    </p:set>
                                    <p:animEffect transition="in" filter="wipe(down)">
                                      <p:cBhvr>
                                        <p:cTn id="83" dur="500"/>
                                        <p:tgtEl>
                                          <p:spTgt spid="15">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16"/>
                                        </p:tgtEl>
                                        <p:attrNameLst>
                                          <p:attrName>style.visibility</p:attrName>
                                        </p:attrNameLst>
                                      </p:cBhvr>
                                      <p:to>
                                        <p:strVal val="visible"/>
                                      </p:to>
                                    </p:set>
                                    <p:animEffect transition="in" filter="wipe(down)">
                                      <p:cBhvr>
                                        <p:cTn id="8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6" grpId="0"/>
      <p:bldP spid="20" grpId="0"/>
      <p:bldP spid="21" grpId="0" animBg="1"/>
      <p:bldP spid="22" grpId="0" animBg="1"/>
      <p:bldP spid="23" grpId="0" animBg="1"/>
      <p:bldP spid="24" grpId="0"/>
      <p:bldP spid="25" grpId="0"/>
      <p:bldP spid="26" grpId="0"/>
      <p:bldP spid="30" grpId="0" animBg="1"/>
      <p:bldP spid="31" grpId="0"/>
      <p:bldP spid="3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直線コネクタ 61">
            <a:extLst>
              <a:ext uri="{FF2B5EF4-FFF2-40B4-BE49-F238E27FC236}">
                <a16:creationId xmlns:a16="http://schemas.microsoft.com/office/drawing/2014/main" id="{E8556835-E7A8-4043-B93B-B79B8AE1D224}"/>
              </a:ext>
            </a:extLst>
          </p:cNvPr>
          <p:cNvCxnSpPr>
            <a:cxnSpLocks/>
          </p:cNvCxnSpPr>
          <p:nvPr/>
        </p:nvCxnSpPr>
        <p:spPr>
          <a:xfrm flipV="1">
            <a:off x="8536585" y="3362260"/>
            <a:ext cx="0" cy="1579892"/>
          </a:xfrm>
          <a:prstGeom prst="line">
            <a:avLst/>
          </a:prstGeom>
          <a:ln w="22225">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21</a:t>
            </a:fld>
            <a:endParaRPr kumimoji="1" lang="ja-JP" altLang="en-US"/>
          </a:p>
        </p:txBody>
      </p:sp>
      <mc:AlternateContent xmlns:mc="http://schemas.openxmlformats.org/markup-compatibility/2006">
        <mc:Choice xmlns:a14="http://schemas.microsoft.com/office/drawing/2010/main" Requires="a14">
          <p:sp>
            <p:nvSpPr>
              <p:cNvPr id="6" name="正方形/長方形 5">
                <a:extLst>
                  <a:ext uri="{FF2B5EF4-FFF2-40B4-BE49-F238E27FC236}">
                    <a16:creationId xmlns:a16="http://schemas.microsoft.com/office/drawing/2014/main" id="{7512F975-078C-407E-A7F5-31BDAF9D5AFE}"/>
                  </a:ext>
                </a:extLst>
              </p:cNvPr>
              <p:cNvSpPr/>
              <p:nvPr/>
            </p:nvSpPr>
            <p:spPr>
              <a:xfrm>
                <a:off x="233618" y="858143"/>
                <a:ext cx="11538597" cy="923330"/>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練習　直線電流と、半径</a:t>
                </a:r>
                <a14:m>
                  <m:oMath xmlns:m="http://schemas.openxmlformats.org/officeDocument/2006/math">
                    <m:r>
                      <a:rPr lang="en-US" altLang="ja-JP" b="1" i="1" smtClean="0">
                        <a:solidFill>
                          <a:srgbClr val="FF0000"/>
                        </a:solidFill>
                        <a:latin typeface="Cambria Math" panose="02040503050406030204" pitchFamily="18" charset="0"/>
                      </a:rPr>
                      <m:t>𝒓</m:t>
                    </m:r>
                  </m:oMath>
                </a14:m>
                <a:r>
                  <a:rPr lang="en-US" altLang="ja-JP" dirty="0">
                    <a:latin typeface="HG丸ｺﾞｼｯｸM-PRO" panose="020F0600000000000000" pitchFamily="50" charset="-128"/>
                    <a:ea typeface="HG丸ｺﾞｼｯｸM-PRO" panose="020F0600000000000000" pitchFamily="50" charset="-128"/>
                  </a:rPr>
                  <a:t>[cm] </a:t>
                </a:r>
                <a:r>
                  <a:rPr lang="ja-JP" altLang="en-US" dirty="0">
                    <a:latin typeface="HG丸ｺﾞｼｯｸM-PRO" panose="020F0600000000000000" pitchFamily="50" charset="-128"/>
                    <a:ea typeface="HG丸ｺﾞｼｯｸM-PRO" panose="020F0600000000000000" pitchFamily="50" charset="-128"/>
                  </a:rPr>
                  <a:t>の １</a:t>
                </a:r>
                <a:r>
                  <a:rPr lang="ja-JP" altLang="en-US" b="1" dirty="0">
                    <a:latin typeface="HG丸ｺﾞｼｯｸM-PRO" panose="020F0600000000000000" pitchFamily="50" charset="-128"/>
                    <a:ea typeface="HG丸ｺﾞｼｯｸM-PRO" panose="020F0600000000000000" pitchFamily="50" charset="-128"/>
                  </a:rPr>
                  <a:t>回巻きの円形電流がある。ともに、強さ</a:t>
                </a:r>
                <a14:m>
                  <m:oMath xmlns:m="http://schemas.openxmlformats.org/officeDocument/2006/math">
                    <m:r>
                      <a:rPr lang="en-US" altLang="ja-JP" b="1" i="1">
                        <a:solidFill>
                          <a:srgbClr val="0070C0"/>
                        </a:solidFill>
                        <a:latin typeface="Cambria Math" panose="02040503050406030204" pitchFamily="18" charset="0"/>
                      </a:rPr>
                      <m:t>𝑰</m:t>
                    </m:r>
                  </m:oMath>
                </a14:m>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の電流が図の向きに流れている。</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直線電流は、円形電流の中心</a:t>
                </a:r>
                <a:r>
                  <a:rPr lang="en-US" altLang="ja-JP" dirty="0">
                    <a:latin typeface="HG丸ｺﾞｼｯｸM-PRO" panose="020F0600000000000000" pitchFamily="50" charset="-128"/>
                    <a:ea typeface="HG丸ｺﾞｼｯｸM-PRO" panose="020F0600000000000000" pitchFamily="50" charset="-128"/>
                  </a:rPr>
                  <a:t>O</a:t>
                </a:r>
                <a:r>
                  <a:rPr lang="ja-JP" altLang="en-US" dirty="0">
                    <a:latin typeface="HG丸ｺﾞｼｯｸM-PRO" panose="020F0600000000000000" pitchFamily="50" charset="-128"/>
                    <a:ea typeface="HG丸ｺﾞｼｯｸM-PRO" panose="020F0600000000000000" pitchFamily="50" charset="-128"/>
                  </a:rPr>
                  <a:t>から距離</a:t>
                </a:r>
                <a14:m>
                  <m:oMath xmlns:m="http://schemas.openxmlformats.org/officeDocument/2006/math">
                    <m:r>
                      <a:rPr lang="en-US" altLang="ja-JP" b="0" i="0" smtClean="0">
                        <a:solidFill>
                          <a:srgbClr val="FF0000"/>
                        </a:solidFill>
                        <a:latin typeface="Cambria Math" panose="02040503050406030204" pitchFamily="18" charset="0"/>
                      </a:rPr>
                      <m:t>2</m:t>
                    </m:r>
                    <m:r>
                      <a:rPr lang="en-US" altLang="ja-JP" b="1" i="1">
                        <a:solidFill>
                          <a:srgbClr val="FF0000"/>
                        </a:solidFill>
                        <a:latin typeface="Cambria Math" panose="02040503050406030204" pitchFamily="18" charset="0"/>
                      </a:rPr>
                      <m:t>𝒓</m:t>
                    </m:r>
                  </m:oMath>
                </a14:m>
                <a:r>
                  <a:rPr lang="ja-JP" altLang="en-US" dirty="0">
                    <a:latin typeface="HG丸ｺﾞｼｯｸM-PRO" panose="020F0600000000000000" pitchFamily="50" charset="-128"/>
                    <a:ea typeface="HG丸ｺﾞｼｯｸM-PRO" panose="020F0600000000000000" pitchFamily="50" charset="-128"/>
                  </a:rPr>
                  <a:t>だけ離れたところにある。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（１）円形電流が作る磁界・磁場の向きは、真上から見た図のａ・ｂのどちらか。</a:t>
                </a:r>
              </a:p>
            </p:txBody>
          </p:sp>
        </mc:Choice>
        <mc:Fallback>
          <p:sp>
            <p:nvSpPr>
              <p:cNvPr id="6" name="正方形/長方形 5">
                <a:extLst>
                  <a:ext uri="{FF2B5EF4-FFF2-40B4-BE49-F238E27FC236}">
                    <a16:creationId xmlns:a16="http://schemas.microsoft.com/office/drawing/2014/main" id="{7512F975-078C-407E-A7F5-31BDAF9D5AFE}"/>
                  </a:ext>
                </a:extLst>
              </p:cNvPr>
              <p:cNvSpPr>
                <a:spLocks noRot="1" noChangeAspect="1" noMove="1" noResize="1" noEditPoints="1" noAdjustHandles="1" noChangeArrowheads="1" noChangeShapeType="1" noTextEdit="1"/>
              </p:cNvSpPr>
              <p:nvPr/>
            </p:nvSpPr>
            <p:spPr>
              <a:xfrm>
                <a:off x="233618" y="858143"/>
                <a:ext cx="11538597" cy="923330"/>
              </a:xfrm>
              <a:prstGeom prst="rect">
                <a:avLst/>
              </a:prstGeom>
              <a:blipFill>
                <a:blip r:embed="rId2"/>
                <a:stretch>
                  <a:fillRect l="-423" t="-5298" b="-9934"/>
                </a:stretch>
              </a:blipFill>
            </p:spPr>
            <p:txBody>
              <a:bodyPr/>
              <a:lstStyle/>
              <a:p>
                <a:r>
                  <a:rPr lang="ja-JP" altLang="en-US">
                    <a:noFill/>
                  </a:rPr>
                  <a:t> </a:t>
                </a:r>
              </a:p>
            </p:txBody>
          </p:sp>
        </mc:Fallback>
      </mc:AlternateContent>
      <p:grpSp>
        <p:nvGrpSpPr>
          <p:cNvPr id="38" name="グループ化 37">
            <a:extLst>
              <a:ext uri="{FF2B5EF4-FFF2-40B4-BE49-F238E27FC236}">
                <a16:creationId xmlns:a16="http://schemas.microsoft.com/office/drawing/2014/main" id="{3FF87BAE-EE4D-4EA7-9139-CA09788EB0C4}"/>
              </a:ext>
            </a:extLst>
          </p:cNvPr>
          <p:cNvGrpSpPr/>
          <p:nvPr/>
        </p:nvGrpSpPr>
        <p:grpSpPr>
          <a:xfrm>
            <a:off x="4935301" y="2921901"/>
            <a:ext cx="66415" cy="2340578"/>
            <a:chOff x="5575727" y="2554285"/>
            <a:chExt cx="66415" cy="2340578"/>
          </a:xfrm>
        </p:grpSpPr>
        <p:sp>
          <p:nvSpPr>
            <p:cNvPr id="10" name="正方形/長方形 9">
              <a:extLst>
                <a:ext uri="{FF2B5EF4-FFF2-40B4-BE49-F238E27FC236}">
                  <a16:creationId xmlns:a16="http://schemas.microsoft.com/office/drawing/2014/main" id="{0822C891-EB75-404D-8E25-989502F474F7}"/>
                </a:ext>
              </a:extLst>
            </p:cNvPr>
            <p:cNvSpPr/>
            <p:nvPr/>
          </p:nvSpPr>
          <p:spPr>
            <a:xfrm>
              <a:off x="5575978" y="2559214"/>
              <a:ext cx="66164" cy="1106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0" name="直線コネクタ 29">
              <a:extLst>
                <a:ext uri="{FF2B5EF4-FFF2-40B4-BE49-F238E27FC236}">
                  <a16:creationId xmlns:a16="http://schemas.microsoft.com/office/drawing/2014/main" id="{4E7C38C3-4C86-4AED-9314-80A79B49A951}"/>
                </a:ext>
              </a:extLst>
            </p:cNvPr>
            <p:cNvCxnSpPr>
              <a:cxnSpLocks/>
            </p:cNvCxnSpPr>
            <p:nvPr/>
          </p:nvCxnSpPr>
          <p:spPr>
            <a:xfrm>
              <a:off x="5575727"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5A69FD6-0F5D-4CA4-BC70-4C5FA2A72DFF}"/>
                </a:ext>
              </a:extLst>
            </p:cNvPr>
            <p:cNvCxnSpPr>
              <a:cxnSpLocks/>
            </p:cNvCxnSpPr>
            <p:nvPr/>
          </p:nvCxnSpPr>
          <p:spPr>
            <a:xfrm>
              <a:off x="5621446"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a14="http://schemas.microsoft.com/office/drawing/2010/main" Requires="a14">
          <p:sp>
            <p:nvSpPr>
              <p:cNvPr id="13" name="正方形/長方形 12">
                <a:extLst>
                  <a:ext uri="{FF2B5EF4-FFF2-40B4-BE49-F238E27FC236}">
                    <a16:creationId xmlns:a16="http://schemas.microsoft.com/office/drawing/2014/main" id="{39ECC286-528D-42EF-93AB-8FD8A831BF77}"/>
                  </a:ext>
                </a:extLst>
              </p:cNvPr>
              <p:cNvSpPr/>
              <p:nvPr/>
            </p:nvSpPr>
            <p:spPr>
              <a:xfrm>
                <a:off x="5047184" y="2766496"/>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13" name="正方形/長方形 12">
                <a:extLst>
                  <a:ext uri="{FF2B5EF4-FFF2-40B4-BE49-F238E27FC236}">
                    <a16:creationId xmlns:a16="http://schemas.microsoft.com/office/drawing/2014/main" id="{39ECC286-528D-42EF-93AB-8FD8A831BF77}"/>
                  </a:ext>
                </a:extLst>
              </p:cNvPr>
              <p:cNvSpPr>
                <a:spLocks noRot="1" noChangeAspect="1" noMove="1" noResize="1" noEditPoints="1" noAdjustHandles="1" noChangeArrowheads="1" noChangeShapeType="1" noTextEdit="1"/>
              </p:cNvSpPr>
              <p:nvPr/>
            </p:nvSpPr>
            <p:spPr>
              <a:xfrm>
                <a:off x="5047184" y="2766496"/>
                <a:ext cx="938077" cy="461665"/>
              </a:xfrm>
              <a:prstGeom prst="rect">
                <a:avLst/>
              </a:prstGeom>
              <a:blipFill>
                <a:blip r:embed="rId3"/>
                <a:stretch>
                  <a:fillRect l="-10390" t="-14474" r="-1299" b="-25000"/>
                </a:stretch>
              </a:blipFill>
            </p:spPr>
            <p:txBody>
              <a:bodyPr/>
              <a:lstStyle/>
              <a:p>
                <a:r>
                  <a:rPr lang="ja-JP" altLang="en-US">
                    <a:noFill/>
                  </a:rPr>
                  <a:t> </a:t>
                </a:r>
              </a:p>
            </p:txBody>
          </p:sp>
        </mc:Fallback>
      </mc:AlternateContent>
      <p:cxnSp>
        <p:nvCxnSpPr>
          <p:cNvPr id="17" name="直線コネクタ 16">
            <a:extLst>
              <a:ext uri="{FF2B5EF4-FFF2-40B4-BE49-F238E27FC236}">
                <a16:creationId xmlns:a16="http://schemas.microsoft.com/office/drawing/2014/main" id="{F390E0EA-2780-4EF9-A715-91CB915A4EAD}"/>
              </a:ext>
            </a:extLst>
          </p:cNvPr>
          <p:cNvCxnSpPr>
            <a:cxnSpLocks/>
          </p:cNvCxnSpPr>
          <p:nvPr/>
        </p:nvCxnSpPr>
        <p:spPr>
          <a:xfrm>
            <a:off x="2974360" y="4125377"/>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EB331269-FF8C-4F50-972C-61FF9E678108}"/>
              </a:ext>
            </a:extLst>
          </p:cNvPr>
          <p:cNvCxnSpPr>
            <a:cxnSpLocks/>
          </p:cNvCxnSpPr>
          <p:nvPr/>
        </p:nvCxnSpPr>
        <p:spPr>
          <a:xfrm flipV="1">
            <a:off x="4954779" y="3032350"/>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5" name="楕円 34">
            <a:extLst>
              <a:ext uri="{FF2B5EF4-FFF2-40B4-BE49-F238E27FC236}">
                <a16:creationId xmlns:a16="http://schemas.microsoft.com/office/drawing/2014/main" id="{D67AFEA2-8BF9-4246-8FBB-DD26B354075A}"/>
              </a:ext>
            </a:extLst>
          </p:cNvPr>
          <p:cNvSpPr/>
          <p:nvPr/>
        </p:nvSpPr>
        <p:spPr>
          <a:xfrm>
            <a:off x="1917670" y="3032350"/>
            <a:ext cx="2192865" cy="21928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F6AAD527-D312-4CC5-9C83-911954BC489C}"/>
              </a:ext>
            </a:extLst>
          </p:cNvPr>
          <p:cNvSpPr/>
          <p:nvPr/>
        </p:nvSpPr>
        <p:spPr>
          <a:xfrm>
            <a:off x="1987657" y="3102337"/>
            <a:ext cx="2052891" cy="20528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a:extLst>
              <a:ext uri="{FF2B5EF4-FFF2-40B4-BE49-F238E27FC236}">
                <a16:creationId xmlns:a16="http://schemas.microsoft.com/office/drawing/2014/main" id="{F8CA0CA2-D48E-4FE4-84A2-9BF31603382C}"/>
              </a:ext>
            </a:extLst>
          </p:cNvPr>
          <p:cNvCxnSpPr>
            <a:cxnSpLocks/>
          </p:cNvCxnSpPr>
          <p:nvPr/>
        </p:nvCxnSpPr>
        <p:spPr>
          <a:xfrm flipV="1">
            <a:off x="2974360" y="3228161"/>
            <a:ext cx="474134" cy="897216"/>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2" name="正方形/長方形 41">
                <a:extLst>
                  <a:ext uri="{FF2B5EF4-FFF2-40B4-BE49-F238E27FC236}">
                    <a16:creationId xmlns:a16="http://schemas.microsoft.com/office/drawing/2014/main" id="{52B8DE6D-46F2-4564-9008-ABABFFFAF117}"/>
                  </a:ext>
                </a:extLst>
              </p:cNvPr>
              <p:cNvSpPr/>
              <p:nvPr/>
            </p:nvSpPr>
            <p:spPr>
              <a:xfrm>
                <a:off x="2887889" y="3421476"/>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2" name="正方形/長方形 41">
                <a:extLst>
                  <a:ext uri="{FF2B5EF4-FFF2-40B4-BE49-F238E27FC236}">
                    <a16:creationId xmlns:a16="http://schemas.microsoft.com/office/drawing/2014/main" id="{52B8DE6D-46F2-4564-9008-ABABFFFAF117}"/>
                  </a:ext>
                </a:extLst>
              </p:cNvPr>
              <p:cNvSpPr>
                <a:spLocks noRot="1" noChangeAspect="1" noMove="1" noResize="1" noEditPoints="1" noAdjustHandles="1" noChangeArrowheads="1" noChangeShapeType="1" noTextEdit="1"/>
              </p:cNvSpPr>
              <p:nvPr/>
            </p:nvSpPr>
            <p:spPr>
              <a:xfrm>
                <a:off x="2887889" y="3421476"/>
                <a:ext cx="373820" cy="369332"/>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3" name="正方形/長方形 42">
                <a:extLst>
                  <a:ext uri="{FF2B5EF4-FFF2-40B4-BE49-F238E27FC236}">
                    <a16:creationId xmlns:a16="http://schemas.microsoft.com/office/drawing/2014/main" id="{C0DE3B8D-05F1-4CEE-A018-059E6FB1336A}"/>
                  </a:ext>
                </a:extLst>
              </p:cNvPr>
              <p:cNvSpPr/>
              <p:nvPr/>
            </p:nvSpPr>
            <p:spPr>
              <a:xfrm>
                <a:off x="4149098" y="4169415"/>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3" name="正方形/長方形 42">
                <a:extLst>
                  <a:ext uri="{FF2B5EF4-FFF2-40B4-BE49-F238E27FC236}">
                    <a16:creationId xmlns:a16="http://schemas.microsoft.com/office/drawing/2014/main" id="{C0DE3B8D-05F1-4CEE-A018-059E6FB1336A}"/>
                  </a:ext>
                </a:extLst>
              </p:cNvPr>
              <p:cNvSpPr>
                <a:spLocks noRot="1" noChangeAspect="1" noMove="1" noResize="1" noEditPoints="1" noAdjustHandles="1" noChangeArrowheads="1" noChangeShapeType="1" noTextEdit="1"/>
              </p:cNvSpPr>
              <p:nvPr/>
            </p:nvSpPr>
            <p:spPr>
              <a:xfrm>
                <a:off x="4149098" y="4169415"/>
                <a:ext cx="511679" cy="369332"/>
              </a:xfrm>
              <a:prstGeom prst="rect">
                <a:avLst/>
              </a:prstGeom>
              <a:blipFill>
                <a:blip r:embed="rId5"/>
                <a:stretch>
                  <a:fillRect/>
                </a:stretch>
              </a:blipFill>
            </p:spPr>
            <p:txBody>
              <a:bodyPr/>
              <a:lstStyle/>
              <a:p>
                <a:r>
                  <a:rPr lang="ja-JP" altLang="en-US">
                    <a:noFill/>
                  </a:rPr>
                  <a:t> </a:t>
                </a:r>
              </a:p>
            </p:txBody>
          </p:sp>
        </mc:Fallback>
      </mc:AlternateContent>
      <p:sp>
        <p:nvSpPr>
          <p:cNvPr id="44" name="楕円 43">
            <a:extLst>
              <a:ext uri="{FF2B5EF4-FFF2-40B4-BE49-F238E27FC236}">
                <a16:creationId xmlns:a16="http://schemas.microsoft.com/office/drawing/2014/main" id="{4DB55A17-CE54-46D5-A832-CC50CEA2EB75}"/>
              </a:ext>
            </a:extLst>
          </p:cNvPr>
          <p:cNvSpPr/>
          <p:nvPr/>
        </p:nvSpPr>
        <p:spPr>
          <a:xfrm>
            <a:off x="2949990" y="4099175"/>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6CD4642E-6B7B-46A5-8097-812C3E9812B8}"/>
              </a:ext>
            </a:extLst>
          </p:cNvPr>
          <p:cNvSpPr/>
          <p:nvPr/>
        </p:nvSpPr>
        <p:spPr>
          <a:xfrm>
            <a:off x="2644271" y="4026087"/>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6" name="正方形/長方形 45">
            <a:extLst>
              <a:ext uri="{FF2B5EF4-FFF2-40B4-BE49-F238E27FC236}">
                <a16:creationId xmlns:a16="http://schemas.microsoft.com/office/drawing/2014/main" id="{1E69FB7A-9BE7-4833-9B63-57504C1ACADE}"/>
              </a:ext>
            </a:extLst>
          </p:cNvPr>
          <p:cNvSpPr/>
          <p:nvPr/>
        </p:nvSpPr>
        <p:spPr>
          <a:xfrm>
            <a:off x="2491167" y="2156801"/>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真横から見た図</a:t>
            </a:r>
            <a:endParaRPr lang="ja-JP" altLang="en-US" dirty="0"/>
          </a:p>
        </p:txBody>
      </p:sp>
      <p:sp>
        <p:nvSpPr>
          <p:cNvPr id="47" name="正方形/長方形 46">
            <a:extLst>
              <a:ext uri="{FF2B5EF4-FFF2-40B4-BE49-F238E27FC236}">
                <a16:creationId xmlns:a16="http://schemas.microsoft.com/office/drawing/2014/main" id="{216ACA4F-7100-4BDF-B7FA-CF054F34832B}"/>
              </a:ext>
            </a:extLst>
          </p:cNvPr>
          <p:cNvSpPr/>
          <p:nvPr/>
        </p:nvSpPr>
        <p:spPr>
          <a:xfrm>
            <a:off x="6961567" y="2159943"/>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真上から見た図</a:t>
            </a:r>
            <a:endParaRPr lang="ja-JP" altLang="en-US" dirty="0"/>
          </a:p>
        </p:txBody>
      </p:sp>
      <p:grpSp>
        <p:nvGrpSpPr>
          <p:cNvPr id="48" name="グループ化 47">
            <a:extLst>
              <a:ext uri="{FF2B5EF4-FFF2-40B4-BE49-F238E27FC236}">
                <a16:creationId xmlns:a16="http://schemas.microsoft.com/office/drawing/2014/main" id="{40C53E47-AA04-412B-966F-2EC406205339}"/>
              </a:ext>
            </a:extLst>
          </p:cNvPr>
          <p:cNvGrpSpPr/>
          <p:nvPr/>
        </p:nvGrpSpPr>
        <p:grpSpPr>
          <a:xfrm>
            <a:off x="10269788" y="3930841"/>
            <a:ext cx="382385" cy="382385"/>
            <a:chOff x="1263535" y="1812175"/>
            <a:chExt cx="382385" cy="382385"/>
          </a:xfrm>
        </p:grpSpPr>
        <p:sp>
          <p:nvSpPr>
            <p:cNvPr id="49" name="円/楕円 1">
              <a:extLst>
                <a:ext uri="{FF2B5EF4-FFF2-40B4-BE49-F238E27FC236}">
                  <a16:creationId xmlns:a16="http://schemas.microsoft.com/office/drawing/2014/main" id="{F1763909-F4DB-44A9-A828-0790DBF8FE53}"/>
                </a:ext>
              </a:extLst>
            </p:cNvPr>
            <p:cNvSpPr/>
            <p:nvPr/>
          </p:nvSpPr>
          <p:spPr>
            <a:xfrm>
              <a:off x="1363314" y="1911954"/>
              <a:ext cx="182827" cy="18282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50" name="楕円 49">
              <a:extLst>
                <a:ext uri="{FF2B5EF4-FFF2-40B4-BE49-F238E27FC236}">
                  <a16:creationId xmlns:a16="http://schemas.microsoft.com/office/drawing/2014/main" id="{F71B2764-C594-4538-A92B-757C408AD092}"/>
                </a:ext>
              </a:extLst>
            </p:cNvPr>
            <p:cNvSpPr/>
            <p:nvPr/>
          </p:nvSpPr>
          <p:spPr>
            <a:xfrm>
              <a:off x="1263535" y="1812175"/>
              <a:ext cx="382385" cy="3823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grpSp>
      <p:sp>
        <p:nvSpPr>
          <p:cNvPr id="52" name="正方形/長方形 51">
            <a:extLst>
              <a:ext uri="{FF2B5EF4-FFF2-40B4-BE49-F238E27FC236}">
                <a16:creationId xmlns:a16="http://schemas.microsoft.com/office/drawing/2014/main" id="{597B82E5-71C7-462D-B592-759AAC8FEA05}"/>
              </a:ext>
            </a:extLst>
          </p:cNvPr>
          <p:cNvSpPr/>
          <p:nvPr/>
        </p:nvSpPr>
        <p:spPr>
          <a:xfrm>
            <a:off x="7385123" y="4047644"/>
            <a:ext cx="2193607" cy="1683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61F5DE08-1474-41DE-A7F4-78B3B81D28C2}"/>
              </a:ext>
            </a:extLst>
          </p:cNvPr>
          <p:cNvCxnSpPr>
            <a:cxnSpLocks/>
          </p:cNvCxnSpPr>
          <p:nvPr/>
        </p:nvCxnSpPr>
        <p:spPr>
          <a:xfrm>
            <a:off x="8547556" y="4124675"/>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4" name="正方形/長方形 53">
                <a:extLst>
                  <a:ext uri="{FF2B5EF4-FFF2-40B4-BE49-F238E27FC236}">
                    <a16:creationId xmlns:a16="http://schemas.microsoft.com/office/drawing/2014/main" id="{51E30972-2CB5-4C80-ABA4-0096D32009AC}"/>
                  </a:ext>
                </a:extLst>
              </p:cNvPr>
              <p:cNvSpPr/>
              <p:nvPr/>
            </p:nvSpPr>
            <p:spPr>
              <a:xfrm>
                <a:off x="9710529" y="3784932"/>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4" name="正方形/長方形 53">
                <a:extLst>
                  <a:ext uri="{FF2B5EF4-FFF2-40B4-BE49-F238E27FC236}">
                    <a16:creationId xmlns:a16="http://schemas.microsoft.com/office/drawing/2014/main" id="{51E30972-2CB5-4C80-ABA4-0096D32009AC}"/>
                  </a:ext>
                </a:extLst>
              </p:cNvPr>
              <p:cNvSpPr>
                <a:spLocks noRot="1" noChangeAspect="1" noMove="1" noResize="1" noEditPoints="1" noAdjustHandles="1" noChangeArrowheads="1" noChangeShapeType="1" noTextEdit="1"/>
              </p:cNvSpPr>
              <p:nvPr/>
            </p:nvSpPr>
            <p:spPr>
              <a:xfrm>
                <a:off x="9710529" y="3784932"/>
                <a:ext cx="511679" cy="369332"/>
              </a:xfrm>
              <a:prstGeom prst="rect">
                <a:avLst/>
              </a:prstGeom>
              <a:blipFill>
                <a:blip r:embed="rId6"/>
                <a:stretch>
                  <a:fillRect/>
                </a:stretch>
              </a:blipFill>
            </p:spPr>
            <p:txBody>
              <a:bodyPr/>
              <a:lstStyle/>
              <a:p>
                <a:r>
                  <a:rPr lang="ja-JP" altLang="en-US">
                    <a:noFill/>
                  </a:rPr>
                  <a:t> </a:t>
                </a:r>
              </a:p>
            </p:txBody>
          </p:sp>
        </mc:Fallback>
      </mc:AlternateContent>
      <p:sp>
        <p:nvSpPr>
          <p:cNvPr id="55" name="楕円 54">
            <a:extLst>
              <a:ext uri="{FF2B5EF4-FFF2-40B4-BE49-F238E27FC236}">
                <a16:creationId xmlns:a16="http://schemas.microsoft.com/office/drawing/2014/main" id="{B0964B11-C8D3-433B-A198-B31F26C320A7}"/>
              </a:ext>
            </a:extLst>
          </p:cNvPr>
          <p:cNvSpPr/>
          <p:nvPr/>
        </p:nvSpPr>
        <p:spPr>
          <a:xfrm>
            <a:off x="8523186" y="4098473"/>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5B89E11E-FD39-4574-B959-35A322ADC66E}"/>
              </a:ext>
            </a:extLst>
          </p:cNvPr>
          <p:cNvSpPr/>
          <p:nvPr/>
        </p:nvSpPr>
        <p:spPr>
          <a:xfrm>
            <a:off x="8186812" y="4128782"/>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57" name="正方形/長方形 56">
                <a:extLst>
                  <a:ext uri="{FF2B5EF4-FFF2-40B4-BE49-F238E27FC236}">
                    <a16:creationId xmlns:a16="http://schemas.microsoft.com/office/drawing/2014/main" id="{305BF8BC-CCCC-46CA-97CE-A2E1E9BFEAD6}"/>
                  </a:ext>
                </a:extLst>
              </p:cNvPr>
              <p:cNvSpPr/>
              <p:nvPr/>
            </p:nvSpPr>
            <p:spPr>
              <a:xfrm>
                <a:off x="8870747" y="3648724"/>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7" name="正方形/長方形 56">
                <a:extLst>
                  <a:ext uri="{FF2B5EF4-FFF2-40B4-BE49-F238E27FC236}">
                    <a16:creationId xmlns:a16="http://schemas.microsoft.com/office/drawing/2014/main" id="{305BF8BC-CCCC-46CA-97CE-A2E1E9BFEAD6}"/>
                  </a:ext>
                </a:extLst>
              </p:cNvPr>
              <p:cNvSpPr>
                <a:spLocks noRot="1" noChangeAspect="1" noMove="1" noResize="1" noEditPoints="1" noAdjustHandles="1" noChangeArrowheads="1" noChangeShapeType="1" noTextEdit="1"/>
              </p:cNvSpPr>
              <p:nvPr/>
            </p:nvSpPr>
            <p:spPr>
              <a:xfrm>
                <a:off x="8870747" y="3648724"/>
                <a:ext cx="373820" cy="369332"/>
              </a:xfrm>
              <a:prstGeom prst="rect">
                <a:avLst/>
              </a:prstGeom>
              <a:blipFill>
                <a:blip r:embed="rId7"/>
                <a:stretch>
                  <a:fillRect/>
                </a:stretch>
              </a:blipFill>
            </p:spPr>
            <p:txBody>
              <a:bodyPr/>
              <a:lstStyle/>
              <a:p>
                <a:r>
                  <a:rPr lang="ja-JP" altLang="en-US">
                    <a:noFill/>
                  </a:rPr>
                  <a:t> </a:t>
                </a:r>
              </a:p>
            </p:txBody>
          </p:sp>
        </mc:Fallback>
      </mc:AlternateContent>
      <p:cxnSp>
        <p:nvCxnSpPr>
          <p:cNvPr id="58" name="直線コネクタ 57">
            <a:extLst>
              <a:ext uri="{FF2B5EF4-FFF2-40B4-BE49-F238E27FC236}">
                <a16:creationId xmlns:a16="http://schemas.microsoft.com/office/drawing/2014/main" id="{7C659302-DB26-476B-8B9B-FA39CEE92E99}"/>
              </a:ext>
            </a:extLst>
          </p:cNvPr>
          <p:cNvCxnSpPr>
            <a:cxnSpLocks/>
          </p:cNvCxnSpPr>
          <p:nvPr/>
        </p:nvCxnSpPr>
        <p:spPr>
          <a:xfrm>
            <a:off x="8536585" y="3959404"/>
            <a:ext cx="1042145" cy="0"/>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フリーフォーム: 図形 59">
            <a:extLst>
              <a:ext uri="{FF2B5EF4-FFF2-40B4-BE49-F238E27FC236}">
                <a16:creationId xmlns:a16="http://schemas.microsoft.com/office/drawing/2014/main" id="{05C0026F-D56A-48E9-8B19-29B18AC92463}"/>
              </a:ext>
            </a:extLst>
          </p:cNvPr>
          <p:cNvSpPr/>
          <p:nvPr/>
        </p:nvSpPr>
        <p:spPr>
          <a:xfrm flipV="1">
            <a:off x="1943690" y="3674101"/>
            <a:ext cx="131550" cy="901148"/>
          </a:xfrm>
          <a:custGeom>
            <a:avLst/>
            <a:gdLst>
              <a:gd name="connsiteX0" fmla="*/ 198783 w 198783"/>
              <a:gd name="connsiteY0" fmla="*/ 0 h 901148"/>
              <a:gd name="connsiteX1" fmla="*/ 0 w 198783"/>
              <a:gd name="connsiteY1" fmla="*/ 609600 h 901148"/>
              <a:gd name="connsiteX2" fmla="*/ 198783 w 198783"/>
              <a:gd name="connsiteY2" fmla="*/ 901148 h 901148"/>
              <a:gd name="connsiteX0" fmla="*/ 139790 w 139790"/>
              <a:gd name="connsiteY0" fmla="*/ 0 h 901148"/>
              <a:gd name="connsiteX1" fmla="*/ 0 w 139790"/>
              <a:gd name="connsiteY1" fmla="*/ 501445 h 901148"/>
              <a:gd name="connsiteX2" fmla="*/ 139790 w 139790"/>
              <a:gd name="connsiteY2" fmla="*/ 901148 h 901148"/>
              <a:gd name="connsiteX0" fmla="*/ 143507 w 143507"/>
              <a:gd name="connsiteY0" fmla="*/ 0 h 901148"/>
              <a:gd name="connsiteX1" fmla="*/ 3717 w 143507"/>
              <a:gd name="connsiteY1" fmla="*/ 501445 h 901148"/>
              <a:gd name="connsiteX2" fmla="*/ 143507 w 143507"/>
              <a:gd name="connsiteY2" fmla="*/ 901148 h 901148"/>
              <a:gd name="connsiteX0" fmla="*/ 141004 w 141004"/>
              <a:gd name="connsiteY0" fmla="*/ 0 h 901148"/>
              <a:gd name="connsiteX1" fmla="*/ 1214 w 141004"/>
              <a:gd name="connsiteY1" fmla="*/ 501445 h 901148"/>
              <a:gd name="connsiteX2" fmla="*/ 141004 w 141004"/>
              <a:gd name="connsiteY2" fmla="*/ 901148 h 901148"/>
              <a:gd name="connsiteX0" fmla="*/ 140782 w 140782"/>
              <a:gd name="connsiteY0" fmla="*/ 0 h 901148"/>
              <a:gd name="connsiteX1" fmla="*/ 992 w 140782"/>
              <a:gd name="connsiteY1" fmla="*/ 501445 h 901148"/>
              <a:gd name="connsiteX2" fmla="*/ 140782 w 140782"/>
              <a:gd name="connsiteY2" fmla="*/ 901148 h 901148"/>
              <a:gd name="connsiteX0" fmla="*/ 131400 w 131400"/>
              <a:gd name="connsiteY0" fmla="*/ 0 h 901148"/>
              <a:gd name="connsiteX1" fmla="*/ 1135 w 131400"/>
              <a:gd name="connsiteY1" fmla="*/ 372858 h 901148"/>
              <a:gd name="connsiteX2" fmla="*/ 131400 w 131400"/>
              <a:gd name="connsiteY2" fmla="*/ 901148 h 901148"/>
              <a:gd name="connsiteX0" fmla="*/ 137334 w 137334"/>
              <a:gd name="connsiteY0" fmla="*/ 0 h 901148"/>
              <a:gd name="connsiteX1" fmla="*/ 7069 w 137334"/>
              <a:gd name="connsiteY1" fmla="*/ 372858 h 901148"/>
              <a:gd name="connsiteX2" fmla="*/ 137334 w 137334"/>
              <a:gd name="connsiteY2" fmla="*/ 901148 h 901148"/>
              <a:gd name="connsiteX0" fmla="*/ 131550 w 131550"/>
              <a:gd name="connsiteY0" fmla="*/ 0 h 901148"/>
              <a:gd name="connsiteX1" fmla="*/ 1285 w 131550"/>
              <a:gd name="connsiteY1" fmla="*/ 372858 h 901148"/>
              <a:gd name="connsiteX2" fmla="*/ 131550 w 131550"/>
              <a:gd name="connsiteY2" fmla="*/ 901148 h 901148"/>
            </a:gdLst>
            <a:ahLst/>
            <a:cxnLst>
              <a:cxn ang="0">
                <a:pos x="connsiteX0" y="connsiteY0"/>
              </a:cxn>
              <a:cxn ang="0">
                <a:pos x="connsiteX1" y="connsiteY1"/>
              </a:cxn>
              <a:cxn ang="0">
                <a:pos x="connsiteX2" y="connsiteY2"/>
              </a:cxn>
            </a:cxnLst>
            <a:rect l="l" t="t" r="r" b="b"/>
            <a:pathLst>
              <a:path w="131550" h="901148">
                <a:moveTo>
                  <a:pt x="131550" y="0"/>
                </a:moveTo>
                <a:cubicBezTo>
                  <a:pt x="46445" y="124929"/>
                  <a:pt x="10502" y="255082"/>
                  <a:pt x="1285" y="372858"/>
                </a:cubicBezTo>
                <a:cubicBezTo>
                  <a:pt x="-7932" y="490634"/>
                  <a:pt x="32158" y="830469"/>
                  <a:pt x="131550" y="901148"/>
                </a:cubicBezTo>
              </a:path>
            </a:pathLst>
          </a:custGeom>
          <a:noFill/>
          <a:ln w="66675">
            <a:solidFill>
              <a:srgbClr val="0070C0"/>
            </a:solidFill>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61" name="正方形/長方形 60">
                <a:extLst>
                  <a:ext uri="{FF2B5EF4-FFF2-40B4-BE49-F238E27FC236}">
                    <a16:creationId xmlns:a16="http://schemas.microsoft.com/office/drawing/2014/main" id="{E5679AD4-8CC4-4B08-A766-5475E6B1813C}"/>
                  </a:ext>
                </a:extLst>
              </p:cNvPr>
              <p:cNvSpPr/>
              <p:nvPr/>
            </p:nvSpPr>
            <p:spPr>
              <a:xfrm>
                <a:off x="727257" y="3102337"/>
                <a:ext cx="1037463"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ja-JP" altLang="en-US" sz="2400" i="1" smtClean="0">
                          <a:solidFill>
                            <a:srgbClr val="0070C0"/>
                          </a:solidFill>
                          <a:latin typeface="Cambria Math" panose="02040503050406030204" pitchFamily="18" charset="0"/>
                        </a:rPr>
                        <m:t>電流</m:t>
                      </m:r>
                      <m:r>
                        <a:rPr lang="en-US" altLang="ja-JP" sz="2400" b="1" i="1" smtClean="0">
                          <a:solidFill>
                            <a:srgbClr val="0070C0"/>
                          </a:solidFill>
                          <a:latin typeface="Cambria Math" panose="02040503050406030204" pitchFamily="18" charset="0"/>
                        </a:rPr>
                        <m:t>𝑰</m:t>
                      </m:r>
                    </m:oMath>
                  </m:oMathPara>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61" name="正方形/長方形 60">
                <a:extLst>
                  <a:ext uri="{FF2B5EF4-FFF2-40B4-BE49-F238E27FC236}">
                    <a16:creationId xmlns:a16="http://schemas.microsoft.com/office/drawing/2014/main" id="{E5679AD4-8CC4-4B08-A766-5475E6B1813C}"/>
                  </a:ext>
                </a:extLst>
              </p:cNvPr>
              <p:cNvSpPr>
                <a:spLocks noRot="1" noChangeAspect="1" noMove="1" noResize="1" noEditPoints="1" noAdjustHandles="1" noChangeArrowheads="1" noChangeShapeType="1" noTextEdit="1"/>
              </p:cNvSpPr>
              <p:nvPr/>
            </p:nvSpPr>
            <p:spPr>
              <a:xfrm>
                <a:off x="727257" y="3102337"/>
                <a:ext cx="1037463" cy="461665"/>
              </a:xfrm>
              <a:prstGeom prst="rect">
                <a:avLst/>
              </a:prstGeom>
              <a:blipFill>
                <a:blip r:embed="rId8"/>
                <a:stretch>
                  <a:fillRect b="-7895"/>
                </a:stretch>
              </a:blipFill>
            </p:spPr>
            <p:txBody>
              <a:bodyPr/>
              <a:lstStyle/>
              <a:p>
                <a:r>
                  <a:rPr lang="ja-JP" altLang="en-US">
                    <a:noFill/>
                  </a:rPr>
                  <a:t> </a:t>
                </a:r>
              </a:p>
            </p:txBody>
          </p:sp>
        </mc:Fallback>
      </mc:AlternateContent>
      <p:sp>
        <p:nvSpPr>
          <p:cNvPr id="65" name="正方形/長方形 64">
            <a:extLst>
              <a:ext uri="{FF2B5EF4-FFF2-40B4-BE49-F238E27FC236}">
                <a16:creationId xmlns:a16="http://schemas.microsoft.com/office/drawing/2014/main" id="{AA2824CF-81EA-499B-9006-42511F6FBD13}"/>
              </a:ext>
            </a:extLst>
          </p:cNvPr>
          <p:cNvSpPr/>
          <p:nvPr/>
        </p:nvSpPr>
        <p:spPr>
          <a:xfrm>
            <a:off x="8379639" y="2983137"/>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a</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6" name="正方形/長方形 65">
            <a:extLst>
              <a:ext uri="{FF2B5EF4-FFF2-40B4-BE49-F238E27FC236}">
                <a16:creationId xmlns:a16="http://schemas.microsoft.com/office/drawing/2014/main" id="{80D794C0-D4E8-434A-884C-822C788B2544}"/>
              </a:ext>
            </a:extLst>
          </p:cNvPr>
          <p:cNvSpPr/>
          <p:nvPr/>
        </p:nvSpPr>
        <p:spPr>
          <a:xfrm>
            <a:off x="8417773" y="4942871"/>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b</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7" name="楕円 66">
            <a:extLst>
              <a:ext uri="{FF2B5EF4-FFF2-40B4-BE49-F238E27FC236}">
                <a16:creationId xmlns:a16="http://schemas.microsoft.com/office/drawing/2014/main" id="{BEC8323A-B436-47EB-902C-47F356CE66E5}"/>
              </a:ext>
            </a:extLst>
          </p:cNvPr>
          <p:cNvSpPr/>
          <p:nvPr/>
        </p:nvSpPr>
        <p:spPr>
          <a:xfrm>
            <a:off x="8144839" y="4658081"/>
            <a:ext cx="756693" cy="756693"/>
          </a:xfrm>
          <a:prstGeom prst="ellipse">
            <a:avLst/>
          </a:prstGeom>
          <a:noFill/>
          <a:ln w="698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6" name="グループ化 75">
            <a:extLst>
              <a:ext uri="{FF2B5EF4-FFF2-40B4-BE49-F238E27FC236}">
                <a16:creationId xmlns:a16="http://schemas.microsoft.com/office/drawing/2014/main" id="{F5C74BB7-D9FD-4455-84D3-D8226FBC65D3}"/>
              </a:ext>
            </a:extLst>
          </p:cNvPr>
          <p:cNvGrpSpPr/>
          <p:nvPr/>
        </p:nvGrpSpPr>
        <p:grpSpPr>
          <a:xfrm>
            <a:off x="9413824" y="4538747"/>
            <a:ext cx="1423648" cy="1339684"/>
            <a:chOff x="9939467" y="4707238"/>
            <a:chExt cx="1423648" cy="1339684"/>
          </a:xfrm>
        </p:grpSpPr>
        <mc:AlternateContent xmlns:mc="http://schemas.openxmlformats.org/markup-compatibility/2006">
          <mc:Choice xmlns:a14="http://schemas.microsoft.com/office/drawing/2010/main" Requires="a14">
            <p:sp>
              <p:nvSpPr>
                <p:cNvPr id="70" name="正方形/長方形 69">
                  <a:extLst>
                    <a:ext uri="{FF2B5EF4-FFF2-40B4-BE49-F238E27FC236}">
                      <a16:creationId xmlns:a16="http://schemas.microsoft.com/office/drawing/2014/main" id="{C39F72DF-A12D-4AD3-A96F-55426F3A63A6}"/>
                    </a:ext>
                  </a:extLst>
                </p:cNvPr>
                <p:cNvSpPr/>
                <p:nvPr/>
              </p:nvSpPr>
              <p:spPr>
                <a:xfrm>
                  <a:off x="10701366" y="5585257"/>
                  <a:ext cx="514885"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400" b="1" i="1">
                            <a:solidFill>
                              <a:srgbClr val="FF0000"/>
                            </a:solidFill>
                            <a:latin typeface="Cambria Math" panose="02040503050406030204" pitchFamily="18" charset="0"/>
                          </a:rPr>
                          <m:t>𝑯</m:t>
                        </m:r>
                      </m:oMath>
                    </m:oMathPara>
                  </a14:m>
                  <a:endParaRPr lang="ja-JP" altLang="en-US" sz="2400" dirty="0"/>
                </a:p>
              </p:txBody>
            </p:sp>
          </mc:Choice>
          <mc:Fallback>
            <p:sp>
              <p:nvSpPr>
                <p:cNvPr id="70" name="正方形/長方形 69">
                  <a:extLst>
                    <a:ext uri="{FF2B5EF4-FFF2-40B4-BE49-F238E27FC236}">
                      <a16:creationId xmlns:a16="http://schemas.microsoft.com/office/drawing/2014/main" id="{C39F72DF-A12D-4AD3-A96F-55426F3A63A6}"/>
                    </a:ext>
                  </a:extLst>
                </p:cNvPr>
                <p:cNvSpPr>
                  <a:spLocks noRot="1" noChangeAspect="1" noMove="1" noResize="1" noEditPoints="1" noAdjustHandles="1" noChangeArrowheads="1" noChangeShapeType="1" noTextEdit="1"/>
                </p:cNvSpPr>
                <p:nvPr/>
              </p:nvSpPr>
              <p:spPr>
                <a:xfrm>
                  <a:off x="10701366" y="5585257"/>
                  <a:ext cx="514885" cy="461665"/>
                </a:xfrm>
                <a:prstGeom prst="rect">
                  <a:avLst/>
                </a:prstGeom>
                <a:blipFill>
                  <a:blip r:embed="rId9"/>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1" name="正方形/長方形 70">
                  <a:extLst>
                    <a:ext uri="{FF2B5EF4-FFF2-40B4-BE49-F238E27FC236}">
                      <a16:creationId xmlns:a16="http://schemas.microsoft.com/office/drawing/2014/main" id="{102A7355-6BA2-4424-89CF-57BE9DFEC6AD}"/>
                    </a:ext>
                  </a:extLst>
                </p:cNvPr>
                <p:cNvSpPr/>
                <p:nvPr/>
              </p:nvSpPr>
              <p:spPr>
                <a:xfrm>
                  <a:off x="9939467" y="4707238"/>
                  <a:ext cx="407484"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400" b="1" i="1" smtClean="0">
                            <a:solidFill>
                              <a:srgbClr val="0070C0"/>
                            </a:solidFill>
                            <a:latin typeface="Cambria Math" panose="02040503050406030204" pitchFamily="18" charset="0"/>
                          </a:rPr>
                          <m:t>𝑰</m:t>
                        </m:r>
                      </m:oMath>
                    </m:oMathPara>
                  </a14:m>
                  <a:endParaRPr lang="ja-JP" altLang="en-US" sz="2400" dirty="0">
                    <a:solidFill>
                      <a:srgbClr val="0070C0"/>
                    </a:solidFill>
                  </a:endParaRPr>
                </a:p>
              </p:txBody>
            </p:sp>
          </mc:Choice>
          <mc:Fallback>
            <p:sp>
              <p:nvSpPr>
                <p:cNvPr id="71" name="正方形/長方形 70">
                  <a:extLst>
                    <a:ext uri="{FF2B5EF4-FFF2-40B4-BE49-F238E27FC236}">
                      <a16:creationId xmlns:a16="http://schemas.microsoft.com/office/drawing/2014/main" id="{102A7355-6BA2-4424-89CF-57BE9DFEC6AD}"/>
                    </a:ext>
                  </a:extLst>
                </p:cNvPr>
                <p:cNvSpPr>
                  <a:spLocks noRot="1" noChangeAspect="1" noMove="1" noResize="1" noEditPoints="1" noAdjustHandles="1" noChangeArrowheads="1" noChangeShapeType="1" noTextEdit="1"/>
                </p:cNvSpPr>
                <p:nvPr/>
              </p:nvSpPr>
              <p:spPr>
                <a:xfrm>
                  <a:off x="9939467" y="4707238"/>
                  <a:ext cx="407484" cy="461665"/>
                </a:xfrm>
                <a:prstGeom prst="rect">
                  <a:avLst/>
                </a:prstGeom>
                <a:blipFill>
                  <a:blip r:embed="rId10"/>
                  <a:stretch>
                    <a:fillRect/>
                  </a:stretch>
                </a:blipFill>
              </p:spPr>
              <p:txBody>
                <a:bodyPr/>
                <a:lstStyle/>
                <a:p>
                  <a:r>
                    <a:rPr lang="ja-JP" altLang="en-US">
                      <a:noFill/>
                    </a:rPr>
                    <a:t> </a:t>
                  </a:r>
                </a:p>
              </p:txBody>
            </p:sp>
          </mc:Fallback>
        </mc:AlternateContent>
        <p:grpSp>
          <p:nvGrpSpPr>
            <p:cNvPr id="75" name="グループ化 74">
              <a:extLst>
                <a:ext uri="{FF2B5EF4-FFF2-40B4-BE49-F238E27FC236}">
                  <a16:creationId xmlns:a16="http://schemas.microsoft.com/office/drawing/2014/main" id="{C67F5329-C21F-46AE-A57C-68F78E44B835}"/>
                </a:ext>
              </a:extLst>
            </p:cNvPr>
            <p:cNvGrpSpPr/>
            <p:nvPr/>
          </p:nvGrpSpPr>
          <p:grpSpPr>
            <a:xfrm rot="16200000">
              <a:off x="10326697" y="4854310"/>
              <a:ext cx="852930" cy="1219907"/>
              <a:chOff x="10326697" y="4854310"/>
              <a:chExt cx="852930" cy="1219907"/>
            </a:xfrm>
          </p:grpSpPr>
          <p:sp>
            <p:nvSpPr>
              <p:cNvPr id="69" name="円弧 68">
                <a:extLst>
                  <a:ext uri="{FF2B5EF4-FFF2-40B4-BE49-F238E27FC236}">
                    <a16:creationId xmlns:a16="http://schemas.microsoft.com/office/drawing/2014/main" id="{A1D0E136-D65F-451B-977A-F92C5E638092}"/>
                  </a:ext>
                </a:extLst>
              </p:cNvPr>
              <p:cNvSpPr/>
              <p:nvPr/>
            </p:nvSpPr>
            <p:spPr>
              <a:xfrm rot="16200000">
                <a:off x="10316677" y="5211268"/>
                <a:ext cx="1219907" cy="505992"/>
              </a:xfrm>
              <a:prstGeom prst="arc">
                <a:avLst>
                  <a:gd name="adj1" fmla="val 1012458"/>
                  <a:gd name="adj2" fmla="val 796949"/>
                </a:avLst>
              </a:prstGeom>
              <a:noFill/>
              <a:ln w="50800">
                <a:solidFill>
                  <a:srgbClr val="0070C0"/>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2" name="直線矢印コネクタ 71">
                <a:extLst>
                  <a:ext uri="{FF2B5EF4-FFF2-40B4-BE49-F238E27FC236}">
                    <a16:creationId xmlns:a16="http://schemas.microsoft.com/office/drawing/2014/main" id="{1B79FC52-E07F-4974-940B-53EECDB1C180}"/>
                  </a:ext>
                </a:extLst>
              </p:cNvPr>
              <p:cNvCxnSpPr>
                <a:cxnSpLocks/>
              </p:cNvCxnSpPr>
              <p:nvPr/>
            </p:nvCxnSpPr>
            <p:spPr>
              <a:xfrm flipH="1">
                <a:off x="10326697" y="5464265"/>
                <a:ext cx="610944"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44884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up)">
                                      <p:cBhvr>
                                        <p:cTn id="7" dur="500"/>
                                        <p:tgtEl>
                                          <p:spTgt spid="7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wipe(down)">
                                      <p:cBhvr>
                                        <p:cTn id="12"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円弧 66">
            <a:extLst>
              <a:ext uri="{FF2B5EF4-FFF2-40B4-BE49-F238E27FC236}">
                <a16:creationId xmlns:a16="http://schemas.microsoft.com/office/drawing/2014/main" id="{79EE82A9-6453-4F1E-A4CB-D378D077F7FF}"/>
              </a:ext>
            </a:extLst>
          </p:cNvPr>
          <p:cNvSpPr/>
          <p:nvPr/>
        </p:nvSpPr>
        <p:spPr>
          <a:xfrm rot="10800000">
            <a:off x="7719080" y="1974230"/>
            <a:ext cx="2272416" cy="2778080"/>
          </a:xfrm>
          <a:prstGeom prst="arc">
            <a:avLst>
              <a:gd name="adj1" fmla="val 17447081"/>
              <a:gd name="adj2" fmla="val 1930063"/>
            </a:avLst>
          </a:prstGeom>
          <a:noFill/>
          <a:ln w="28575">
            <a:solidFill>
              <a:schemeClr val="tx1"/>
            </a:solidFill>
            <a:headEnd type="triangle"/>
            <a:tail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62" name="直線コネクタ 61">
            <a:extLst>
              <a:ext uri="{FF2B5EF4-FFF2-40B4-BE49-F238E27FC236}">
                <a16:creationId xmlns:a16="http://schemas.microsoft.com/office/drawing/2014/main" id="{E8556835-E7A8-4043-B93B-B79B8AE1D224}"/>
              </a:ext>
            </a:extLst>
          </p:cNvPr>
          <p:cNvCxnSpPr>
            <a:cxnSpLocks/>
          </p:cNvCxnSpPr>
          <p:nvPr/>
        </p:nvCxnSpPr>
        <p:spPr>
          <a:xfrm flipV="1">
            <a:off x="7698385" y="3523790"/>
            <a:ext cx="0" cy="835665"/>
          </a:xfrm>
          <a:prstGeom prst="line">
            <a:avLst/>
          </a:prstGeom>
          <a:ln w="76200">
            <a:solidFill>
              <a:srgbClr val="FF0000"/>
            </a:solidFill>
            <a:prstDash val="solid"/>
            <a:headEnd type="triangle"/>
            <a:tailEnd type="none"/>
          </a:ln>
        </p:spPr>
        <p:style>
          <a:lnRef idx="1">
            <a:schemeClr val="accent1"/>
          </a:lnRef>
          <a:fillRef idx="0">
            <a:schemeClr val="accent1"/>
          </a:fillRef>
          <a:effectRef idx="0">
            <a:schemeClr val="accent1"/>
          </a:effectRef>
          <a:fontRef idx="minor">
            <a:schemeClr val="tx1"/>
          </a:fontRef>
        </p:style>
      </p:cxn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22</a:t>
            </a:fld>
            <a:endParaRPr kumimoji="1" lang="ja-JP" altLang="en-US"/>
          </a:p>
        </p:txBody>
      </p:sp>
      <mc:AlternateContent xmlns:mc="http://schemas.openxmlformats.org/markup-compatibility/2006">
        <mc:Choice xmlns:a14="http://schemas.microsoft.com/office/drawing/2010/main" Requires="a14">
          <p:sp>
            <p:nvSpPr>
              <p:cNvPr id="6" name="正方形/長方形 5">
                <a:extLst>
                  <a:ext uri="{FF2B5EF4-FFF2-40B4-BE49-F238E27FC236}">
                    <a16:creationId xmlns:a16="http://schemas.microsoft.com/office/drawing/2014/main" id="{7512F975-078C-407E-A7F5-31BDAF9D5AFE}"/>
                  </a:ext>
                </a:extLst>
              </p:cNvPr>
              <p:cNvSpPr/>
              <p:nvPr/>
            </p:nvSpPr>
            <p:spPr>
              <a:xfrm>
                <a:off x="233618" y="858143"/>
                <a:ext cx="11538597" cy="923330"/>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練習　直線電流と、半径</a:t>
                </a:r>
                <a14:m>
                  <m:oMath xmlns:m="http://schemas.openxmlformats.org/officeDocument/2006/math">
                    <m:r>
                      <a:rPr lang="en-US" altLang="ja-JP" b="1" i="1" smtClean="0">
                        <a:solidFill>
                          <a:srgbClr val="FF0000"/>
                        </a:solidFill>
                        <a:latin typeface="Cambria Math" panose="02040503050406030204" pitchFamily="18" charset="0"/>
                      </a:rPr>
                      <m:t>𝒓</m:t>
                    </m:r>
                  </m:oMath>
                </a14:m>
                <a:r>
                  <a:rPr lang="en-US" altLang="ja-JP" dirty="0">
                    <a:latin typeface="HG丸ｺﾞｼｯｸM-PRO" panose="020F0600000000000000" pitchFamily="50" charset="-128"/>
                    <a:ea typeface="HG丸ｺﾞｼｯｸM-PRO" panose="020F0600000000000000" pitchFamily="50" charset="-128"/>
                  </a:rPr>
                  <a:t>[cm] </a:t>
                </a:r>
                <a:r>
                  <a:rPr lang="ja-JP" altLang="en-US" dirty="0">
                    <a:latin typeface="HG丸ｺﾞｼｯｸM-PRO" panose="020F0600000000000000" pitchFamily="50" charset="-128"/>
                    <a:ea typeface="HG丸ｺﾞｼｯｸM-PRO" panose="020F0600000000000000" pitchFamily="50" charset="-128"/>
                  </a:rPr>
                  <a:t>の １</a:t>
                </a:r>
                <a:r>
                  <a:rPr lang="ja-JP" altLang="en-US" b="1" dirty="0">
                    <a:latin typeface="HG丸ｺﾞｼｯｸM-PRO" panose="020F0600000000000000" pitchFamily="50" charset="-128"/>
                    <a:ea typeface="HG丸ｺﾞｼｯｸM-PRO" panose="020F0600000000000000" pitchFamily="50" charset="-128"/>
                  </a:rPr>
                  <a:t>回巻きの円形電流がある。ともに、強さ</a:t>
                </a:r>
                <a14:m>
                  <m:oMath xmlns:m="http://schemas.openxmlformats.org/officeDocument/2006/math">
                    <m:r>
                      <a:rPr lang="en-US" altLang="ja-JP" b="1" i="1">
                        <a:solidFill>
                          <a:srgbClr val="0070C0"/>
                        </a:solidFill>
                        <a:latin typeface="Cambria Math" panose="02040503050406030204" pitchFamily="18" charset="0"/>
                      </a:rPr>
                      <m:t>𝑰</m:t>
                    </m:r>
                  </m:oMath>
                </a14:m>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の電流が図の向きに流れている。</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直線電流は、円形電流の中心</a:t>
                </a:r>
                <a:r>
                  <a:rPr lang="en-US" altLang="ja-JP" dirty="0">
                    <a:latin typeface="HG丸ｺﾞｼｯｸM-PRO" panose="020F0600000000000000" pitchFamily="50" charset="-128"/>
                    <a:ea typeface="HG丸ｺﾞｼｯｸM-PRO" panose="020F0600000000000000" pitchFamily="50" charset="-128"/>
                  </a:rPr>
                  <a:t>O</a:t>
                </a:r>
                <a:r>
                  <a:rPr lang="ja-JP" altLang="en-US" dirty="0">
                    <a:latin typeface="HG丸ｺﾞｼｯｸM-PRO" panose="020F0600000000000000" pitchFamily="50" charset="-128"/>
                    <a:ea typeface="HG丸ｺﾞｼｯｸM-PRO" panose="020F0600000000000000" pitchFamily="50" charset="-128"/>
                  </a:rPr>
                  <a:t>から距離</a:t>
                </a:r>
                <a14:m>
                  <m:oMath xmlns:m="http://schemas.openxmlformats.org/officeDocument/2006/math">
                    <m:r>
                      <a:rPr lang="en-US" altLang="ja-JP" b="0" i="0" smtClean="0">
                        <a:solidFill>
                          <a:srgbClr val="FF0000"/>
                        </a:solidFill>
                        <a:latin typeface="Cambria Math" panose="02040503050406030204" pitchFamily="18" charset="0"/>
                      </a:rPr>
                      <m:t>2</m:t>
                    </m:r>
                    <m:r>
                      <a:rPr lang="en-US" altLang="ja-JP" b="1" i="1">
                        <a:solidFill>
                          <a:srgbClr val="FF0000"/>
                        </a:solidFill>
                        <a:latin typeface="Cambria Math" panose="02040503050406030204" pitchFamily="18" charset="0"/>
                      </a:rPr>
                      <m:t>𝒓</m:t>
                    </m:r>
                  </m:oMath>
                </a14:m>
                <a:r>
                  <a:rPr lang="ja-JP" altLang="en-US" dirty="0">
                    <a:latin typeface="HG丸ｺﾞｼｯｸM-PRO" panose="020F0600000000000000" pitchFamily="50" charset="-128"/>
                    <a:ea typeface="HG丸ｺﾞｼｯｸM-PRO" panose="020F0600000000000000" pitchFamily="50" charset="-128"/>
                  </a:rPr>
                  <a:t>だけ離れたところにある。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（２）直線電流が中心Ｏに作る磁界・磁場の強さ</a:t>
                </a:r>
                <a14:m>
                  <m:oMath xmlns:m="http://schemas.openxmlformats.org/officeDocument/2006/math">
                    <m:r>
                      <a:rPr lang="en-US" altLang="ja-JP" b="1" i="1">
                        <a:solidFill>
                          <a:srgbClr val="FF0000"/>
                        </a:solidFill>
                        <a:latin typeface="Cambria Math" panose="02040503050406030204" pitchFamily="18" charset="0"/>
                      </a:rPr>
                      <m:t>𝑯</m:t>
                    </m:r>
                  </m:oMath>
                </a14:m>
                <a:r>
                  <a:rPr lang="ja-JP" altLang="en-US" dirty="0">
                    <a:latin typeface="HG丸ｺﾞｼｯｸM-PRO" panose="020F0600000000000000" pitchFamily="50" charset="-128"/>
                    <a:ea typeface="HG丸ｺﾞｼｯｸM-PRO" panose="020F0600000000000000" pitchFamily="50" charset="-128"/>
                  </a:rPr>
                  <a:t>を求めなさい。</a:t>
                </a:r>
              </a:p>
            </p:txBody>
          </p:sp>
        </mc:Choice>
        <mc:Fallback>
          <p:sp>
            <p:nvSpPr>
              <p:cNvPr id="6" name="正方形/長方形 5">
                <a:extLst>
                  <a:ext uri="{FF2B5EF4-FFF2-40B4-BE49-F238E27FC236}">
                    <a16:creationId xmlns:a16="http://schemas.microsoft.com/office/drawing/2014/main" id="{7512F975-078C-407E-A7F5-31BDAF9D5AFE}"/>
                  </a:ext>
                </a:extLst>
              </p:cNvPr>
              <p:cNvSpPr>
                <a:spLocks noRot="1" noChangeAspect="1" noMove="1" noResize="1" noEditPoints="1" noAdjustHandles="1" noChangeArrowheads="1" noChangeShapeType="1" noTextEdit="1"/>
              </p:cNvSpPr>
              <p:nvPr/>
            </p:nvSpPr>
            <p:spPr>
              <a:xfrm>
                <a:off x="233618" y="858143"/>
                <a:ext cx="11538597" cy="923330"/>
              </a:xfrm>
              <a:prstGeom prst="rect">
                <a:avLst/>
              </a:prstGeom>
              <a:blipFill>
                <a:blip r:embed="rId2"/>
                <a:stretch>
                  <a:fillRect l="-423" t="-5298" b="-8609"/>
                </a:stretch>
              </a:blipFill>
            </p:spPr>
            <p:txBody>
              <a:bodyPr/>
              <a:lstStyle/>
              <a:p>
                <a:r>
                  <a:rPr lang="ja-JP" altLang="en-US">
                    <a:noFill/>
                  </a:rPr>
                  <a:t> </a:t>
                </a:r>
              </a:p>
            </p:txBody>
          </p:sp>
        </mc:Fallback>
      </mc:AlternateContent>
      <p:grpSp>
        <p:nvGrpSpPr>
          <p:cNvPr id="38" name="グループ化 37">
            <a:extLst>
              <a:ext uri="{FF2B5EF4-FFF2-40B4-BE49-F238E27FC236}">
                <a16:creationId xmlns:a16="http://schemas.microsoft.com/office/drawing/2014/main" id="{3FF87BAE-EE4D-4EA7-9139-CA09788EB0C4}"/>
              </a:ext>
            </a:extLst>
          </p:cNvPr>
          <p:cNvGrpSpPr/>
          <p:nvPr/>
        </p:nvGrpSpPr>
        <p:grpSpPr>
          <a:xfrm>
            <a:off x="4935301" y="2921901"/>
            <a:ext cx="66415" cy="2340578"/>
            <a:chOff x="5575727" y="2554285"/>
            <a:chExt cx="66415" cy="2340578"/>
          </a:xfrm>
        </p:grpSpPr>
        <p:sp>
          <p:nvSpPr>
            <p:cNvPr id="10" name="正方形/長方形 9">
              <a:extLst>
                <a:ext uri="{FF2B5EF4-FFF2-40B4-BE49-F238E27FC236}">
                  <a16:creationId xmlns:a16="http://schemas.microsoft.com/office/drawing/2014/main" id="{0822C891-EB75-404D-8E25-989502F474F7}"/>
                </a:ext>
              </a:extLst>
            </p:cNvPr>
            <p:cNvSpPr/>
            <p:nvPr/>
          </p:nvSpPr>
          <p:spPr>
            <a:xfrm>
              <a:off x="5575978" y="2559214"/>
              <a:ext cx="66164" cy="1106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0" name="直線コネクタ 29">
              <a:extLst>
                <a:ext uri="{FF2B5EF4-FFF2-40B4-BE49-F238E27FC236}">
                  <a16:creationId xmlns:a16="http://schemas.microsoft.com/office/drawing/2014/main" id="{4E7C38C3-4C86-4AED-9314-80A79B49A951}"/>
                </a:ext>
              </a:extLst>
            </p:cNvPr>
            <p:cNvCxnSpPr>
              <a:cxnSpLocks/>
            </p:cNvCxnSpPr>
            <p:nvPr/>
          </p:nvCxnSpPr>
          <p:spPr>
            <a:xfrm>
              <a:off x="5575727"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5A69FD6-0F5D-4CA4-BC70-4C5FA2A72DFF}"/>
                </a:ext>
              </a:extLst>
            </p:cNvPr>
            <p:cNvCxnSpPr>
              <a:cxnSpLocks/>
            </p:cNvCxnSpPr>
            <p:nvPr/>
          </p:nvCxnSpPr>
          <p:spPr>
            <a:xfrm>
              <a:off x="5621446"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a14="http://schemas.microsoft.com/office/drawing/2010/main" Requires="a14">
          <p:sp>
            <p:nvSpPr>
              <p:cNvPr id="13" name="正方形/長方形 12">
                <a:extLst>
                  <a:ext uri="{FF2B5EF4-FFF2-40B4-BE49-F238E27FC236}">
                    <a16:creationId xmlns:a16="http://schemas.microsoft.com/office/drawing/2014/main" id="{39ECC286-528D-42EF-93AB-8FD8A831BF77}"/>
                  </a:ext>
                </a:extLst>
              </p:cNvPr>
              <p:cNvSpPr/>
              <p:nvPr/>
            </p:nvSpPr>
            <p:spPr>
              <a:xfrm>
                <a:off x="5047184" y="2766496"/>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13" name="正方形/長方形 12">
                <a:extLst>
                  <a:ext uri="{FF2B5EF4-FFF2-40B4-BE49-F238E27FC236}">
                    <a16:creationId xmlns:a16="http://schemas.microsoft.com/office/drawing/2014/main" id="{39ECC286-528D-42EF-93AB-8FD8A831BF77}"/>
                  </a:ext>
                </a:extLst>
              </p:cNvPr>
              <p:cNvSpPr>
                <a:spLocks noRot="1" noChangeAspect="1" noMove="1" noResize="1" noEditPoints="1" noAdjustHandles="1" noChangeArrowheads="1" noChangeShapeType="1" noTextEdit="1"/>
              </p:cNvSpPr>
              <p:nvPr/>
            </p:nvSpPr>
            <p:spPr>
              <a:xfrm>
                <a:off x="5047184" y="2766496"/>
                <a:ext cx="938077" cy="461665"/>
              </a:xfrm>
              <a:prstGeom prst="rect">
                <a:avLst/>
              </a:prstGeom>
              <a:blipFill>
                <a:blip r:embed="rId3"/>
                <a:stretch>
                  <a:fillRect l="-10390" t="-14474" r="-1299" b="-25000"/>
                </a:stretch>
              </a:blipFill>
            </p:spPr>
            <p:txBody>
              <a:bodyPr/>
              <a:lstStyle/>
              <a:p>
                <a:r>
                  <a:rPr lang="ja-JP" altLang="en-US">
                    <a:noFill/>
                  </a:rPr>
                  <a:t> </a:t>
                </a:r>
              </a:p>
            </p:txBody>
          </p:sp>
        </mc:Fallback>
      </mc:AlternateContent>
      <p:cxnSp>
        <p:nvCxnSpPr>
          <p:cNvPr id="17" name="直線コネクタ 16">
            <a:extLst>
              <a:ext uri="{FF2B5EF4-FFF2-40B4-BE49-F238E27FC236}">
                <a16:creationId xmlns:a16="http://schemas.microsoft.com/office/drawing/2014/main" id="{F390E0EA-2780-4EF9-A715-91CB915A4EAD}"/>
              </a:ext>
            </a:extLst>
          </p:cNvPr>
          <p:cNvCxnSpPr>
            <a:cxnSpLocks/>
          </p:cNvCxnSpPr>
          <p:nvPr/>
        </p:nvCxnSpPr>
        <p:spPr>
          <a:xfrm>
            <a:off x="2974360" y="4125377"/>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EB331269-FF8C-4F50-972C-61FF9E678108}"/>
              </a:ext>
            </a:extLst>
          </p:cNvPr>
          <p:cNvCxnSpPr>
            <a:cxnSpLocks/>
          </p:cNvCxnSpPr>
          <p:nvPr/>
        </p:nvCxnSpPr>
        <p:spPr>
          <a:xfrm flipV="1">
            <a:off x="4954779" y="3032350"/>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5" name="楕円 34">
            <a:extLst>
              <a:ext uri="{FF2B5EF4-FFF2-40B4-BE49-F238E27FC236}">
                <a16:creationId xmlns:a16="http://schemas.microsoft.com/office/drawing/2014/main" id="{D67AFEA2-8BF9-4246-8FBB-DD26B354075A}"/>
              </a:ext>
            </a:extLst>
          </p:cNvPr>
          <p:cNvSpPr/>
          <p:nvPr/>
        </p:nvSpPr>
        <p:spPr>
          <a:xfrm>
            <a:off x="1917670" y="3032350"/>
            <a:ext cx="2192865" cy="21928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F6AAD527-D312-4CC5-9C83-911954BC489C}"/>
              </a:ext>
            </a:extLst>
          </p:cNvPr>
          <p:cNvSpPr/>
          <p:nvPr/>
        </p:nvSpPr>
        <p:spPr>
          <a:xfrm>
            <a:off x="1987657" y="3102337"/>
            <a:ext cx="2052891" cy="20528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a:extLst>
              <a:ext uri="{FF2B5EF4-FFF2-40B4-BE49-F238E27FC236}">
                <a16:creationId xmlns:a16="http://schemas.microsoft.com/office/drawing/2014/main" id="{F8CA0CA2-D48E-4FE4-84A2-9BF31603382C}"/>
              </a:ext>
            </a:extLst>
          </p:cNvPr>
          <p:cNvCxnSpPr>
            <a:cxnSpLocks/>
          </p:cNvCxnSpPr>
          <p:nvPr/>
        </p:nvCxnSpPr>
        <p:spPr>
          <a:xfrm flipV="1">
            <a:off x="2974360" y="3228161"/>
            <a:ext cx="474134" cy="897216"/>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2" name="正方形/長方形 41">
                <a:extLst>
                  <a:ext uri="{FF2B5EF4-FFF2-40B4-BE49-F238E27FC236}">
                    <a16:creationId xmlns:a16="http://schemas.microsoft.com/office/drawing/2014/main" id="{52B8DE6D-46F2-4564-9008-ABABFFFAF117}"/>
                  </a:ext>
                </a:extLst>
              </p:cNvPr>
              <p:cNvSpPr/>
              <p:nvPr/>
            </p:nvSpPr>
            <p:spPr>
              <a:xfrm>
                <a:off x="2887889" y="3421476"/>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2" name="正方形/長方形 41">
                <a:extLst>
                  <a:ext uri="{FF2B5EF4-FFF2-40B4-BE49-F238E27FC236}">
                    <a16:creationId xmlns:a16="http://schemas.microsoft.com/office/drawing/2014/main" id="{52B8DE6D-46F2-4564-9008-ABABFFFAF117}"/>
                  </a:ext>
                </a:extLst>
              </p:cNvPr>
              <p:cNvSpPr>
                <a:spLocks noRot="1" noChangeAspect="1" noMove="1" noResize="1" noEditPoints="1" noAdjustHandles="1" noChangeArrowheads="1" noChangeShapeType="1" noTextEdit="1"/>
              </p:cNvSpPr>
              <p:nvPr/>
            </p:nvSpPr>
            <p:spPr>
              <a:xfrm>
                <a:off x="2887889" y="3421476"/>
                <a:ext cx="373820" cy="369332"/>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3" name="正方形/長方形 42">
                <a:extLst>
                  <a:ext uri="{FF2B5EF4-FFF2-40B4-BE49-F238E27FC236}">
                    <a16:creationId xmlns:a16="http://schemas.microsoft.com/office/drawing/2014/main" id="{C0DE3B8D-05F1-4CEE-A018-059E6FB1336A}"/>
                  </a:ext>
                </a:extLst>
              </p:cNvPr>
              <p:cNvSpPr/>
              <p:nvPr/>
            </p:nvSpPr>
            <p:spPr>
              <a:xfrm>
                <a:off x="4149098" y="4169415"/>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3" name="正方形/長方形 42">
                <a:extLst>
                  <a:ext uri="{FF2B5EF4-FFF2-40B4-BE49-F238E27FC236}">
                    <a16:creationId xmlns:a16="http://schemas.microsoft.com/office/drawing/2014/main" id="{C0DE3B8D-05F1-4CEE-A018-059E6FB1336A}"/>
                  </a:ext>
                </a:extLst>
              </p:cNvPr>
              <p:cNvSpPr>
                <a:spLocks noRot="1" noChangeAspect="1" noMove="1" noResize="1" noEditPoints="1" noAdjustHandles="1" noChangeArrowheads="1" noChangeShapeType="1" noTextEdit="1"/>
              </p:cNvSpPr>
              <p:nvPr/>
            </p:nvSpPr>
            <p:spPr>
              <a:xfrm>
                <a:off x="4149098" y="4169415"/>
                <a:ext cx="511679" cy="369332"/>
              </a:xfrm>
              <a:prstGeom prst="rect">
                <a:avLst/>
              </a:prstGeom>
              <a:blipFill>
                <a:blip r:embed="rId5"/>
                <a:stretch>
                  <a:fillRect/>
                </a:stretch>
              </a:blipFill>
            </p:spPr>
            <p:txBody>
              <a:bodyPr/>
              <a:lstStyle/>
              <a:p>
                <a:r>
                  <a:rPr lang="ja-JP" altLang="en-US">
                    <a:noFill/>
                  </a:rPr>
                  <a:t> </a:t>
                </a:r>
              </a:p>
            </p:txBody>
          </p:sp>
        </mc:Fallback>
      </mc:AlternateContent>
      <p:sp>
        <p:nvSpPr>
          <p:cNvPr id="44" name="楕円 43">
            <a:extLst>
              <a:ext uri="{FF2B5EF4-FFF2-40B4-BE49-F238E27FC236}">
                <a16:creationId xmlns:a16="http://schemas.microsoft.com/office/drawing/2014/main" id="{4DB55A17-CE54-46D5-A832-CC50CEA2EB75}"/>
              </a:ext>
            </a:extLst>
          </p:cNvPr>
          <p:cNvSpPr/>
          <p:nvPr/>
        </p:nvSpPr>
        <p:spPr>
          <a:xfrm>
            <a:off x="2949990" y="4099175"/>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6CD4642E-6B7B-46A5-8097-812C3E9812B8}"/>
              </a:ext>
            </a:extLst>
          </p:cNvPr>
          <p:cNvSpPr/>
          <p:nvPr/>
        </p:nvSpPr>
        <p:spPr>
          <a:xfrm>
            <a:off x="2644271" y="4026087"/>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6" name="正方形/長方形 45">
            <a:extLst>
              <a:ext uri="{FF2B5EF4-FFF2-40B4-BE49-F238E27FC236}">
                <a16:creationId xmlns:a16="http://schemas.microsoft.com/office/drawing/2014/main" id="{1E69FB7A-9BE7-4833-9B63-57504C1ACADE}"/>
              </a:ext>
            </a:extLst>
          </p:cNvPr>
          <p:cNvSpPr/>
          <p:nvPr/>
        </p:nvSpPr>
        <p:spPr>
          <a:xfrm>
            <a:off x="2491167" y="2156801"/>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真横から見た図</a:t>
            </a:r>
            <a:endParaRPr lang="ja-JP" altLang="en-US" dirty="0"/>
          </a:p>
        </p:txBody>
      </p:sp>
      <p:sp>
        <p:nvSpPr>
          <p:cNvPr id="47" name="正方形/長方形 46">
            <a:extLst>
              <a:ext uri="{FF2B5EF4-FFF2-40B4-BE49-F238E27FC236}">
                <a16:creationId xmlns:a16="http://schemas.microsoft.com/office/drawing/2014/main" id="{216ACA4F-7100-4BDF-B7FA-CF054F34832B}"/>
              </a:ext>
            </a:extLst>
          </p:cNvPr>
          <p:cNvSpPr/>
          <p:nvPr/>
        </p:nvSpPr>
        <p:spPr>
          <a:xfrm>
            <a:off x="6961567" y="2159943"/>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真上から見た図</a:t>
            </a:r>
            <a:endParaRPr lang="ja-JP" altLang="en-US" dirty="0"/>
          </a:p>
        </p:txBody>
      </p:sp>
      <p:grpSp>
        <p:nvGrpSpPr>
          <p:cNvPr id="48" name="グループ化 47">
            <a:extLst>
              <a:ext uri="{FF2B5EF4-FFF2-40B4-BE49-F238E27FC236}">
                <a16:creationId xmlns:a16="http://schemas.microsoft.com/office/drawing/2014/main" id="{40C53E47-AA04-412B-966F-2EC406205339}"/>
              </a:ext>
            </a:extLst>
          </p:cNvPr>
          <p:cNvGrpSpPr/>
          <p:nvPr/>
        </p:nvGrpSpPr>
        <p:grpSpPr>
          <a:xfrm>
            <a:off x="9431588" y="3316475"/>
            <a:ext cx="382385" cy="382385"/>
            <a:chOff x="1263535" y="1812175"/>
            <a:chExt cx="382385" cy="382385"/>
          </a:xfrm>
        </p:grpSpPr>
        <p:sp>
          <p:nvSpPr>
            <p:cNvPr id="49" name="円/楕円 1">
              <a:extLst>
                <a:ext uri="{FF2B5EF4-FFF2-40B4-BE49-F238E27FC236}">
                  <a16:creationId xmlns:a16="http://schemas.microsoft.com/office/drawing/2014/main" id="{F1763909-F4DB-44A9-A828-0790DBF8FE53}"/>
                </a:ext>
              </a:extLst>
            </p:cNvPr>
            <p:cNvSpPr/>
            <p:nvPr/>
          </p:nvSpPr>
          <p:spPr>
            <a:xfrm>
              <a:off x="1363314" y="1911954"/>
              <a:ext cx="182827" cy="18282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50" name="楕円 49">
              <a:extLst>
                <a:ext uri="{FF2B5EF4-FFF2-40B4-BE49-F238E27FC236}">
                  <a16:creationId xmlns:a16="http://schemas.microsoft.com/office/drawing/2014/main" id="{F71B2764-C594-4538-A92B-757C408AD092}"/>
                </a:ext>
              </a:extLst>
            </p:cNvPr>
            <p:cNvSpPr/>
            <p:nvPr/>
          </p:nvSpPr>
          <p:spPr>
            <a:xfrm>
              <a:off x="1263535" y="1812175"/>
              <a:ext cx="382385" cy="3823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grpSp>
      <p:sp>
        <p:nvSpPr>
          <p:cNvPr id="52" name="正方形/長方形 51">
            <a:extLst>
              <a:ext uri="{FF2B5EF4-FFF2-40B4-BE49-F238E27FC236}">
                <a16:creationId xmlns:a16="http://schemas.microsoft.com/office/drawing/2014/main" id="{597B82E5-71C7-462D-B592-759AAC8FEA05}"/>
              </a:ext>
            </a:extLst>
          </p:cNvPr>
          <p:cNvSpPr/>
          <p:nvPr/>
        </p:nvSpPr>
        <p:spPr>
          <a:xfrm>
            <a:off x="6546923" y="3433278"/>
            <a:ext cx="2193607" cy="1683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61F5DE08-1474-41DE-A7F4-78B3B81D28C2}"/>
              </a:ext>
            </a:extLst>
          </p:cNvPr>
          <p:cNvCxnSpPr>
            <a:cxnSpLocks/>
          </p:cNvCxnSpPr>
          <p:nvPr/>
        </p:nvCxnSpPr>
        <p:spPr>
          <a:xfrm>
            <a:off x="7709356" y="3510309"/>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4" name="正方形/長方形 53">
                <a:extLst>
                  <a:ext uri="{FF2B5EF4-FFF2-40B4-BE49-F238E27FC236}">
                    <a16:creationId xmlns:a16="http://schemas.microsoft.com/office/drawing/2014/main" id="{51E30972-2CB5-4C80-ABA4-0096D32009AC}"/>
                  </a:ext>
                </a:extLst>
              </p:cNvPr>
              <p:cNvSpPr/>
              <p:nvPr/>
            </p:nvSpPr>
            <p:spPr>
              <a:xfrm>
                <a:off x="8872329" y="3170566"/>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4" name="正方形/長方形 53">
                <a:extLst>
                  <a:ext uri="{FF2B5EF4-FFF2-40B4-BE49-F238E27FC236}">
                    <a16:creationId xmlns:a16="http://schemas.microsoft.com/office/drawing/2014/main" id="{51E30972-2CB5-4C80-ABA4-0096D32009AC}"/>
                  </a:ext>
                </a:extLst>
              </p:cNvPr>
              <p:cNvSpPr>
                <a:spLocks noRot="1" noChangeAspect="1" noMove="1" noResize="1" noEditPoints="1" noAdjustHandles="1" noChangeArrowheads="1" noChangeShapeType="1" noTextEdit="1"/>
              </p:cNvSpPr>
              <p:nvPr/>
            </p:nvSpPr>
            <p:spPr>
              <a:xfrm>
                <a:off x="8872329" y="3170566"/>
                <a:ext cx="511679" cy="369332"/>
              </a:xfrm>
              <a:prstGeom prst="rect">
                <a:avLst/>
              </a:prstGeom>
              <a:blipFill>
                <a:blip r:embed="rId6"/>
                <a:stretch>
                  <a:fillRect/>
                </a:stretch>
              </a:blipFill>
            </p:spPr>
            <p:txBody>
              <a:bodyPr/>
              <a:lstStyle/>
              <a:p>
                <a:r>
                  <a:rPr lang="ja-JP" altLang="en-US">
                    <a:noFill/>
                  </a:rPr>
                  <a:t> </a:t>
                </a:r>
              </a:p>
            </p:txBody>
          </p:sp>
        </mc:Fallback>
      </mc:AlternateContent>
      <p:sp>
        <p:nvSpPr>
          <p:cNvPr id="55" name="楕円 54">
            <a:extLst>
              <a:ext uri="{FF2B5EF4-FFF2-40B4-BE49-F238E27FC236}">
                <a16:creationId xmlns:a16="http://schemas.microsoft.com/office/drawing/2014/main" id="{B0964B11-C8D3-433B-A198-B31F26C320A7}"/>
              </a:ext>
            </a:extLst>
          </p:cNvPr>
          <p:cNvSpPr/>
          <p:nvPr/>
        </p:nvSpPr>
        <p:spPr>
          <a:xfrm>
            <a:off x="7684986" y="3484107"/>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5B89E11E-FD39-4574-B959-35A322ADC66E}"/>
              </a:ext>
            </a:extLst>
          </p:cNvPr>
          <p:cNvSpPr/>
          <p:nvPr/>
        </p:nvSpPr>
        <p:spPr>
          <a:xfrm>
            <a:off x="7348612" y="3514416"/>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57" name="正方形/長方形 56">
                <a:extLst>
                  <a:ext uri="{FF2B5EF4-FFF2-40B4-BE49-F238E27FC236}">
                    <a16:creationId xmlns:a16="http://schemas.microsoft.com/office/drawing/2014/main" id="{305BF8BC-CCCC-46CA-97CE-A2E1E9BFEAD6}"/>
                  </a:ext>
                </a:extLst>
              </p:cNvPr>
              <p:cNvSpPr/>
              <p:nvPr/>
            </p:nvSpPr>
            <p:spPr>
              <a:xfrm>
                <a:off x="8032547" y="3034358"/>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7" name="正方形/長方形 56">
                <a:extLst>
                  <a:ext uri="{FF2B5EF4-FFF2-40B4-BE49-F238E27FC236}">
                    <a16:creationId xmlns:a16="http://schemas.microsoft.com/office/drawing/2014/main" id="{305BF8BC-CCCC-46CA-97CE-A2E1E9BFEAD6}"/>
                  </a:ext>
                </a:extLst>
              </p:cNvPr>
              <p:cNvSpPr>
                <a:spLocks noRot="1" noChangeAspect="1" noMove="1" noResize="1" noEditPoints="1" noAdjustHandles="1" noChangeArrowheads="1" noChangeShapeType="1" noTextEdit="1"/>
              </p:cNvSpPr>
              <p:nvPr/>
            </p:nvSpPr>
            <p:spPr>
              <a:xfrm>
                <a:off x="8032547" y="3034358"/>
                <a:ext cx="373820" cy="369332"/>
              </a:xfrm>
              <a:prstGeom prst="rect">
                <a:avLst/>
              </a:prstGeom>
              <a:blipFill>
                <a:blip r:embed="rId7"/>
                <a:stretch>
                  <a:fillRect/>
                </a:stretch>
              </a:blipFill>
            </p:spPr>
            <p:txBody>
              <a:bodyPr/>
              <a:lstStyle/>
              <a:p>
                <a:r>
                  <a:rPr lang="ja-JP" altLang="en-US">
                    <a:noFill/>
                  </a:rPr>
                  <a:t> </a:t>
                </a:r>
              </a:p>
            </p:txBody>
          </p:sp>
        </mc:Fallback>
      </mc:AlternateContent>
      <p:cxnSp>
        <p:nvCxnSpPr>
          <p:cNvPr id="58" name="直線コネクタ 57">
            <a:extLst>
              <a:ext uri="{FF2B5EF4-FFF2-40B4-BE49-F238E27FC236}">
                <a16:creationId xmlns:a16="http://schemas.microsoft.com/office/drawing/2014/main" id="{7C659302-DB26-476B-8B9B-FA39CEE92E99}"/>
              </a:ext>
            </a:extLst>
          </p:cNvPr>
          <p:cNvCxnSpPr>
            <a:cxnSpLocks/>
          </p:cNvCxnSpPr>
          <p:nvPr/>
        </p:nvCxnSpPr>
        <p:spPr>
          <a:xfrm>
            <a:off x="7698385" y="3345038"/>
            <a:ext cx="1042145" cy="0"/>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フリーフォーム: 図形 59">
            <a:extLst>
              <a:ext uri="{FF2B5EF4-FFF2-40B4-BE49-F238E27FC236}">
                <a16:creationId xmlns:a16="http://schemas.microsoft.com/office/drawing/2014/main" id="{05C0026F-D56A-48E9-8B19-29B18AC92463}"/>
              </a:ext>
            </a:extLst>
          </p:cNvPr>
          <p:cNvSpPr/>
          <p:nvPr/>
        </p:nvSpPr>
        <p:spPr>
          <a:xfrm flipV="1">
            <a:off x="1943690" y="3674101"/>
            <a:ext cx="131550" cy="901148"/>
          </a:xfrm>
          <a:custGeom>
            <a:avLst/>
            <a:gdLst>
              <a:gd name="connsiteX0" fmla="*/ 198783 w 198783"/>
              <a:gd name="connsiteY0" fmla="*/ 0 h 901148"/>
              <a:gd name="connsiteX1" fmla="*/ 0 w 198783"/>
              <a:gd name="connsiteY1" fmla="*/ 609600 h 901148"/>
              <a:gd name="connsiteX2" fmla="*/ 198783 w 198783"/>
              <a:gd name="connsiteY2" fmla="*/ 901148 h 901148"/>
              <a:gd name="connsiteX0" fmla="*/ 139790 w 139790"/>
              <a:gd name="connsiteY0" fmla="*/ 0 h 901148"/>
              <a:gd name="connsiteX1" fmla="*/ 0 w 139790"/>
              <a:gd name="connsiteY1" fmla="*/ 501445 h 901148"/>
              <a:gd name="connsiteX2" fmla="*/ 139790 w 139790"/>
              <a:gd name="connsiteY2" fmla="*/ 901148 h 901148"/>
              <a:gd name="connsiteX0" fmla="*/ 143507 w 143507"/>
              <a:gd name="connsiteY0" fmla="*/ 0 h 901148"/>
              <a:gd name="connsiteX1" fmla="*/ 3717 w 143507"/>
              <a:gd name="connsiteY1" fmla="*/ 501445 h 901148"/>
              <a:gd name="connsiteX2" fmla="*/ 143507 w 143507"/>
              <a:gd name="connsiteY2" fmla="*/ 901148 h 901148"/>
              <a:gd name="connsiteX0" fmla="*/ 141004 w 141004"/>
              <a:gd name="connsiteY0" fmla="*/ 0 h 901148"/>
              <a:gd name="connsiteX1" fmla="*/ 1214 w 141004"/>
              <a:gd name="connsiteY1" fmla="*/ 501445 h 901148"/>
              <a:gd name="connsiteX2" fmla="*/ 141004 w 141004"/>
              <a:gd name="connsiteY2" fmla="*/ 901148 h 901148"/>
              <a:gd name="connsiteX0" fmla="*/ 140782 w 140782"/>
              <a:gd name="connsiteY0" fmla="*/ 0 h 901148"/>
              <a:gd name="connsiteX1" fmla="*/ 992 w 140782"/>
              <a:gd name="connsiteY1" fmla="*/ 501445 h 901148"/>
              <a:gd name="connsiteX2" fmla="*/ 140782 w 140782"/>
              <a:gd name="connsiteY2" fmla="*/ 901148 h 901148"/>
              <a:gd name="connsiteX0" fmla="*/ 131400 w 131400"/>
              <a:gd name="connsiteY0" fmla="*/ 0 h 901148"/>
              <a:gd name="connsiteX1" fmla="*/ 1135 w 131400"/>
              <a:gd name="connsiteY1" fmla="*/ 372858 h 901148"/>
              <a:gd name="connsiteX2" fmla="*/ 131400 w 131400"/>
              <a:gd name="connsiteY2" fmla="*/ 901148 h 901148"/>
              <a:gd name="connsiteX0" fmla="*/ 137334 w 137334"/>
              <a:gd name="connsiteY0" fmla="*/ 0 h 901148"/>
              <a:gd name="connsiteX1" fmla="*/ 7069 w 137334"/>
              <a:gd name="connsiteY1" fmla="*/ 372858 h 901148"/>
              <a:gd name="connsiteX2" fmla="*/ 137334 w 137334"/>
              <a:gd name="connsiteY2" fmla="*/ 901148 h 901148"/>
              <a:gd name="connsiteX0" fmla="*/ 131550 w 131550"/>
              <a:gd name="connsiteY0" fmla="*/ 0 h 901148"/>
              <a:gd name="connsiteX1" fmla="*/ 1285 w 131550"/>
              <a:gd name="connsiteY1" fmla="*/ 372858 h 901148"/>
              <a:gd name="connsiteX2" fmla="*/ 131550 w 131550"/>
              <a:gd name="connsiteY2" fmla="*/ 901148 h 901148"/>
            </a:gdLst>
            <a:ahLst/>
            <a:cxnLst>
              <a:cxn ang="0">
                <a:pos x="connsiteX0" y="connsiteY0"/>
              </a:cxn>
              <a:cxn ang="0">
                <a:pos x="connsiteX1" y="connsiteY1"/>
              </a:cxn>
              <a:cxn ang="0">
                <a:pos x="connsiteX2" y="connsiteY2"/>
              </a:cxn>
            </a:cxnLst>
            <a:rect l="l" t="t" r="r" b="b"/>
            <a:pathLst>
              <a:path w="131550" h="901148">
                <a:moveTo>
                  <a:pt x="131550" y="0"/>
                </a:moveTo>
                <a:cubicBezTo>
                  <a:pt x="46445" y="124929"/>
                  <a:pt x="10502" y="255082"/>
                  <a:pt x="1285" y="372858"/>
                </a:cubicBezTo>
                <a:cubicBezTo>
                  <a:pt x="-7932" y="490634"/>
                  <a:pt x="32158" y="830469"/>
                  <a:pt x="131550" y="901148"/>
                </a:cubicBezTo>
              </a:path>
            </a:pathLst>
          </a:custGeom>
          <a:noFill/>
          <a:ln w="66675">
            <a:solidFill>
              <a:srgbClr val="0070C0"/>
            </a:solidFill>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61" name="正方形/長方形 60">
                <a:extLst>
                  <a:ext uri="{FF2B5EF4-FFF2-40B4-BE49-F238E27FC236}">
                    <a16:creationId xmlns:a16="http://schemas.microsoft.com/office/drawing/2014/main" id="{E5679AD4-8CC4-4B08-A766-5475E6B1813C}"/>
                  </a:ext>
                </a:extLst>
              </p:cNvPr>
              <p:cNvSpPr/>
              <p:nvPr/>
            </p:nvSpPr>
            <p:spPr>
              <a:xfrm>
                <a:off x="727257" y="3102337"/>
                <a:ext cx="1037463"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ja-JP" altLang="en-US" sz="2400" i="1" smtClean="0">
                          <a:solidFill>
                            <a:srgbClr val="0070C0"/>
                          </a:solidFill>
                          <a:latin typeface="Cambria Math" panose="02040503050406030204" pitchFamily="18" charset="0"/>
                        </a:rPr>
                        <m:t>電流</m:t>
                      </m:r>
                      <m:r>
                        <a:rPr lang="en-US" altLang="ja-JP" sz="2400" b="1" i="1" smtClean="0">
                          <a:solidFill>
                            <a:srgbClr val="0070C0"/>
                          </a:solidFill>
                          <a:latin typeface="Cambria Math" panose="02040503050406030204" pitchFamily="18" charset="0"/>
                        </a:rPr>
                        <m:t>𝑰</m:t>
                      </m:r>
                    </m:oMath>
                  </m:oMathPara>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61" name="正方形/長方形 60">
                <a:extLst>
                  <a:ext uri="{FF2B5EF4-FFF2-40B4-BE49-F238E27FC236}">
                    <a16:creationId xmlns:a16="http://schemas.microsoft.com/office/drawing/2014/main" id="{E5679AD4-8CC4-4B08-A766-5475E6B1813C}"/>
                  </a:ext>
                </a:extLst>
              </p:cNvPr>
              <p:cNvSpPr>
                <a:spLocks noRot="1" noChangeAspect="1" noMove="1" noResize="1" noEditPoints="1" noAdjustHandles="1" noChangeArrowheads="1" noChangeShapeType="1" noTextEdit="1"/>
              </p:cNvSpPr>
              <p:nvPr/>
            </p:nvSpPr>
            <p:spPr>
              <a:xfrm>
                <a:off x="727257" y="3102337"/>
                <a:ext cx="1037463" cy="461665"/>
              </a:xfrm>
              <a:prstGeom prst="rect">
                <a:avLst/>
              </a:prstGeom>
              <a:blipFill>
                <a:blip r:embed="rId8"/>
                <a:stretch>
                  <a:fillRect b="-7895"/>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6" name="正方形/長方形 65">
                <a:extLst>
                  <a:ext uri="{FF2B5EF4-FFF2-40B4-BE49-F238E27FC236}">
                    <a16:creationId xmlns:a16="http://schemas.microsoft.com/office/drawing/2014/main" id="{80D794C0-D4E8-434A-884C-822C788B2544}"/>
                  </a:ext>
                </a:extLst>
              </p:cNvPr>
              <p:cNvSpPr/>
              <p:nvPr/>
            </p:nvSpPr>
            <p:spPr>
              <a:xfrm>
                <a:off x="7398836" y="4300296"/>
                <a:ext cx="385654" cy="64633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3600" b="1" i="1">
                          <a:solidFill>
                            <a:srgbClr val="FF0000"/>
                          </a:solidFill>
                          <a:latin typeface="Cambria Math" panose="02040503050406030204" pitchFamily="18" charset="0"/>
                        </a:rPr>
                        <m:t>𝑯</m:t>
                      </m:r>
                    </m:oMath>
                  </m:oMathPara>
                </a14:m>
                <a:endParaRPr lang="ja-JP" altLang="en-US" sz="36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66" name="正方形/長方形 65">
                <a:extLst>
                  <a:ext uri="{FF2B5EF4-FFF2-40B4-BE49-F238E27FC236}">
                    <a16:creationId xmlns:a16="http://schemas.microsoft.com/office/drawing/2014/main" id="{80D794C0-D4E8-434A-884C-822C788B2544}"/>
                  </a:ext>
                </a:extLst>
              </p:cNvPr>
              <p:cNvSpPr>
                <a:spLocks noRot="1" noChangeAspect="1" noMove="1" noResize="1" noEditPoints="1" noAdjustHandles="1" noChangeArrowheads="1" noChangeShapeType="1" noTextEdit="1"/>
              </p:cNvSpPr>
              <p:nvPr/>
            </p:nvSpPr>
            <p:spPr>
              <a:xfrm>
                <a:off x="7398836" y="4300296"/>
                <a:ext cx="385654" cy="646331"/>
              </a:xfrm>
              <a:prstGeom prst="rect">
                <a:avLst/>
              </a:prstGeom>
              <a:blipFill>
                <a:blip r:embed="rId9"/>
                <a:stretch>
                  <a:fillRect r="-14286"/>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9" name="正方形/長方形 38">
                <a:extLst>
                  <a:ext uri="{FF2B5EF4-FFF2-40B4-BE49-F238E27FC236}">
                    <a16:creationId xmlns:a16="http://schemas.microsoft.com/office/drawing/2014/main" id="{D2354470-2664-4A86-BACE-AAEEFDD83364}"/>
                  </a:ext>
                </a:extLst>
              </p:cNvPr>
              <p:cNvSpPr/>
              <p:nvPr/>
            </p:nvSpPr>
            <p:spPr>
              <a:xfrm>
                <a:off x="6748911" y="5279262"/>
                <a:ext cx="1438236" cy="58477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3200" b="1" i="1" smtClean="0">
                          <a:solidFill>
                            <a:srgbClr val="FF0000"/>
                          </a:solidFill>
                          <a:latin typeface="Cambria Math" panose="02040503050406030204" pitchFamily="18" charset="0"/>
                        </a:rPr>
                        <m:t>𝑯</m:t>
                      </m:r>
                      <m:r>
                        <a:rPr lang="en-US" altLang="ja-JP" sz="3200" b="1" i="1" smtClean="0">
                          <a:solidFill>
                            <a:srgbClr val="FF0000"/>
                          </a:solidFill>
                          <a:latin typeface="Cambria Math" panose="02040503050406030204" pitchFamily="18" charset="0"/>
                        </a:rPr>
                        <m:t>=</m:t>
                      </m:r>
                    </m:oMath>
                  </m:oMathPara>
                </a14:m>
                <a:endParaRPr lang="ja-JP" altLang="en-US" sz="32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39" name="正方形/長方形 38">
                <a:extLst>
                  <a:ext uri="{FF2B5EF4-FFF2-40B4-BE49-F238E27FC236}">
                    <a16:creationId xmlns:a16="http://schemas.microsoft.com/office/drawing/2014/main" id="{D2354470-2664-4A86-BACE-AAEEFDD83364}"/>
                  </a:ext>
                </a:extLst>
              </p:cNvPr>
              <p:cNvSpPr>
                <a:spLocks noRot="1" noChangeAspect="1" noMove="1" noResize="1" noEditPoints="1" noAdjustHandles="1" noChangeArrowheads="1" noChangeShapeType="1" noTextEdit="1"/>
              </p:cNvSpPr>
              <p:nvPr/>
            </p:nvSpPr>
            <p:spPr>
              <a:xfrm>
                <a:off x="6748911" y="5279262"/>
                <a:ext cx="1438236" cy="584775"/>
              </a:xfrm>
              <a:prstGeom prst="rect">
                <a:avLst/>
              </a:prstGeom>
              <a:blipFill>
                <a:blip r:embed="rId10"/>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1" name="正方形/長方形 40">
                <a:extLst>
                  <a:ext uri="{FF2B5EF4-FFF2-40B4-BE49-F238E27FC236}">
                    <a16:creationId xmlns:a16="http://schemas.microsoft.com/office/drawing/2014/main" id="{2F26967F-08A5-40E8-AC4B-EDC59C02FCF3}"/>
                  </a:ext>
                </a:extLst>
              </p:cNvPr>
              <p:cNvSpPr/>
              <p:nvPr/>
            </p:nvSpPr>
            <p:spPr>
              <a:xfrm>
                <a:off x="7779391" y="5122200"/>
                <a:ext cx="2709396" cy="8989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ja-JP" sz="2800" b="1" i="1" smtClean="0">
                              <a:solidFill>
                                <a:srgbClr val="FF0000"/>
                              </a:solidFill>
                              <a:latin typeface="Cambria Math" panose="02040503050406030204" pitchFamily="18" charset="0"/>
                            </a:rPr>
                          </m:ctrlPr>
                        </m:fPr>
                        <m:num>
                          <m:r>
                            <a:rPr lang="en-US" altLang="ja-JP" sz="2800" b="1" i="1">
                              <a:solidFill>
                                <a:srgbClr val="FF0000"/>
                              </a:solidFill>
                              <a:latin typeface="Cambria Math" panose="02040503050406030204" pitchFamily="18" charset="0"/>
                            </a:rPr>
                            <m:t>𝑰</m:t>
                          </m:r>
                        </m:num>
                        <m:den>
                          <m:r>
                            <a:rPr lang="en-US" altLang="ja-JP" sz="2800" b="1" i="1">
                              <a:solidFill>
                                <a:srgbClr val="FF0000"/>
                              </a:solidFill>
                              <a:latin typeface="Cambria Math" panose="02040503050406030204" pitchFamily="18" charset="0"/>
                            </a:rPr>
                            <m:t>𝟐</m:t>
                          </m:r>
                          <m:r>
                            <a:rPr lang="ja-JP" altLang="en-US" sz="2800" b="1" i="1">
                              <a:solidFill>
                                <a:srgbClr val="FF0000"/>
                              </a:solidFill>
                              <a:latin typeface="Cambria Math" panose="02040503050406030204" pitchFamily="18" charset="0"/>
                            </a:rPr>
                            <m:t>𝝅</m:t>
                          </m:r>
                          <m:r>
                            <a:rPr lang="en-US" altLang="ja-JP" sz="2800" b="1" i="1" smtClean="0">
                              <a:solidFill>
                                <a:srgbClr val="FF0000"/>
                              </a:solidFill>
                              <a:latin typeface="Cambria Math" panose="02040503050406030204" pitchFamily="18" charset="0"/>
                              <a:ea typeface="Cambria Math" panose="02040503050406030204" pitchFamily="18" charset="0"/>
                            </a:rPr>
                            <m:t>×</m:t>
                          </m:r>
                          <m:r>
                            <a:rPr lang="en-US" altLang="ja-JP" sz="2800" b="1" i="1" smtClean="0">
                              <a:solidFill>
                                <a:srgbClr val="FF0000"/>
                              </a:solidFill>
                              <a:latin typeface="Cambria Math" panose="02040503050406030204" pitchFamily="18" charset="0"/>
                            </a:rPr>
                            <m:t>𝟐</m:t>
                          </m:r>
                          <m:r>
                            <a:rPr lang="en-US" altLang="ja-JP" sz="2800" b="1" i="1">
                              <a:solidFill>
                                <a:srgbClr val="FF0000"/>
                              </a:solidFill>
                              <a:latin typeface="Cambria Math" panose="02040503050406030204" pitchFamily="18" charset="0"/>
                            </a:rPr>
                            <m:t>𝒓</m:t>
                          </m:r>
                        </m:den>
                      </m:f>
                      <m:r>
                        <a:rPr lang="en-US" altLang="ja-JP" sz="2800" b="1" i="1" smtClean="0">
                          <a:solidFill>
                            <a:srgbClr val="FF0000"/>
                          </a:solidFill>
                          <a:latin typeface="Cambria Math" panose="02040503050406030204" pitchFamily="18" charset="0"/>
                        </a:rPr>
                        <m:t>=</m:t>
                      </m:r>
                      <m:f>
                        <m:fPr>
                          <m:ctrlPr>
                            <a:rPr lang="en-US" altLang="ja-JP" sz="2800" b="1" i="1">
                              <a:solidFill>
                                <a:srgbClr val="FF0000"/>
                              </a:solidFill>
                              <a:latin typeface="Cambria Math" panose="02040503050406030204" pitchFamily="18" charset="0"/>
                            </a:rPr>
                          </m:ctrlPr>
                        </m:fPr>
                        <m:num>
                          <m:r>
                            <a:rPr lang="en-US" altLang="ja-JP" sz="2800" b="1" i="1">
                              <a:solidFill>
                                <a:srgbClr val="FF0000"/>
                              </a:solidFill>
                              <a:latin typeface="Cambria Math" panose="02040503050406030204" pitchFamily="18" charset="0"/>
                            </a:rPr>
                            <m:t>𝑰</m:t>
                          </m:r>
                        </m:num>
                        <m:den>
                          <m:r>
                            <a:rPr lang="en-US" altLang="ja-JP" sz="2800" b="1" i="1" smtClean="0">
                              <a:solidFill>
                                <a:srgbClr val="FF0000"/>
                              </a:solidFill>
                              <a:latin typeface="Cambria Math" panose="02040503050406030204" pitchFamily="18" charset="0"/>
                            </a:rPr>
                            <m:t>𝟒</m:t>
                          </m:r>
                          <m:r>
                            <a:rPr lang="ja-JP" altLang="en-US" sz="2800" b="1" i="1">
                              <a:solidFill>
                                <a:srgbClr val="FF0000"/>
                              </a:solidFill>
                              <a:latin typeface="Cambria Math" panose="02040503050406030204" pitchFamily="18" charset="0"/>
                            </a:rPr>
                            <m:t>𝝅</m:t>
                          </m:r>
                          <m:r>
                            <a:rPr lang="en-US" altLang="ja-JP" sz="2800" b="1" i="1">
                              <a:solidFill>
                                <a:srgbClr val="FF0000"/>
                              </a:solidFill>
                              <a:latin typeface="Cambria Math" panose="02040503050406030204" pitchFamily="18" charset="0"/>
                            </a:rPr>
                            <m:t>𝒓</m:t>
                          </m:r>
                        </m:den>
                      </m:f>
                    </m:oMath>
                  </m:oMathPara>
                </a14:m>
                <a:endParaRPr lang="ja-JP" altLang="en-US" sz="2800" dirty="0">
                  <a:latin typeface="HG丸ｺﾞｼｯｸM-PRO" panose="020F0600000000000000" pitchFamily="50" charset="-128"/>
                  <a:ea typeface="HG丸ｺﾞｼｯｸM-PRO" panose="020F0600000000000000" pitchFamily="50" charset="-128"/>
                </a:endParaRPr>
              </a:p>
            </p:txBody>
          </p:sp>
        </mc:Choice>
        <mc:Fallback>
          <p:sp>
            <p:nvSpPr>
              <p:cNvPr id="41" name="正方形/長方形 40">
                <a:extLst>
                  <a:ext uri="{FF2B5EF4-FFF2-40B4-BE49-F238E27FC236}">
                    <a16:creationId xmlns:a16="http://schemas.microsoft.com/office/drawing/2014/main" id="{2F26967F-08A5-40E8-AC4B-EDC59C02FCF3}"/>
                  </a:ext>
                </a:extLst>
              </p:cNvPr>
              <p:cNvSpPr>
                <a:spLocks noRot="1" noChangeAspect="1" noMove="1" noResize="1" noEditPoints="1" noAdjustHandles="1" noChangeArrowheads="1" noChangeShapeType="1" noTextEdit="1"/>
              </p:cNvSpPr>
              <p:nvPr/>
            </p:nvSpPr>
            <p:spPr>
              <a:xfrm>
                <a:off x="7779391" y="5122200"/>
                <a:ext cx="2709396" cy="898900"/>
              </a:xfrm>
              <a:prstGeom prst="rect">
                <a:avLst/>
              </a:prstGeom>
              <a:blipFill>
                <a:blip r:embed="rId11"/>
                <a:stretch>
                  <a:fillRect/>
                </a:stretch>
              </a:blipFill>
            </p:spPr>
            <p:txBody>
              <a:bodyPr/>
              <a:lstStyle/>
              <a:p>
                <a:r>
                  <a:rPr lang="ja-JP" altLang="en-US">
                    <a:noFill/>
                  </a:rPr>
                  <a:t> </a:t>
                </a:r>
              </a:p>
            </p:txBody>
          </p:sp>
        </mc:Fallback>
      </mc:AlternateContent>
      <p:grpSp>
        <p:nvGrpSpPr>
          <p:cNvPr id="51" name="グループ化 50">
            <a:extLst>
              <a:ext uri="{FF2B5EF4-FFF2-40B4-BE49-F238E27FC236}">
                <a16:creationId xmlns:a16="http://schemas.microsoft.com/office/drawing/2014/main" id="{D72D3D23-DB49-4D83-B2D2-33AA7E807D6C}"/>
              </a:ext>
            </a:extLst>
          </p:cNvPr>
          <p:cNvGrpSpPr/>
          <p:nvPr/>
        </p:nvGrpSpPr>
        <p:grpSpPr>
          <a:xfrm>
            <a:off x="10137549" y="2740524"/>
            <a:ext cx="2048274" cy="1598747"/>
            <a:chOff x="7293308" y="2832287"/>
            <a:chExt cx="4231411" cy="3302761"/>
          </a:xfrm>
        </p:grpSpPr>
        <p:pic>
          <p:nvPicPr>
            <p:cNvPr id="59" name="図 58">
              <a:extLst>
                <a:ext uri="{FF2B5EF4-FFF2-40B4-BE49-F238E27FC236}">
                  <a16:creationId xmlns:a16="http://schemas.microsoft.com/office/drawing/2014/main" id="{63233704-70E5-4C90-9392-656A15833C35}"/>
                </a:ext>
              </a:extLst>
            </p:cNvPr>
            <p:cNvPicPr/>
            <p:nvPr/>
          </p:nvPicPr>
          <p:blipFill>
            <a:blip r:embed="rId12">
              <a:extLst>
                <a:ext uri="{28A0092B-C50C-407E-A947-70E740481C1C}">
                  <a14:useLocalDpi xmlns:a14="http://schemas.microsoft.com/office/drawing/2010/main" val="0"/>
                </a:ext>
              </a:extLst>
            </a:blip>
            <a:srcRect/>
            <a:stretch>
              <a:fillRect/>
            </a:stretch>
          </p:blipFill>
          <p:spPr bwMode="auto">
            <a:xfrm>
              <a:off x="7293308" y="2832287"/>
              <a:ext cx="2536415" cy="3022274"/>
            </a:xfrm>
            <a:prstGeom prst="rect">
              <a:avLst/>
            </a:prstGeom>
            <a:noFill/>
            <a:ln>
              <a:noFill/>
            </a:ln>
          </p:spPr>
        </p:pic>
        <p:sp>
          <p:nvSpPr>
            <p:cNvPr id="63" name="テキスト ボックス 62">
              <a:extLst>
                <a:ext uri="{FF2B5EF4-FFF2-40B4-BE49-F238E27FC236}">
                  <a16:creationId xmlns:a16="http://schemas.microsoft.com/office/drawing/2014/main" id="{946C8674-4788-4998-96FE-9F05ED850D35}"/>
                </a:ext>
              </a:extLst>
            </p:cNvPr>
            <p:cNvSpPr txBox="1"/>
            <p:nvPr/>
          </p:nvSpPr>
          <p:spPr>
            <a:xfrm>
              <a:off x="8664102" y="3041290"/>
              <a:ext cx="2692007" cy="508654"/>
            </a:xfrm>
            <a:prstGeom prst="rect">
              <a:avLst/>
            </a:prstGeom>
            <a:noFill/>
          </p:spPr>
          <p:txBody>
            <a:bodyPr wrap="square" rtlCol="0">
              <a:spAutoFit/>
            </a:bodyPr>
            <a:lstStyle/>
            <a:p>
              <a:r>
                <a:rPr lang="ja-JP" altLang="en-US" sz="1000" dirty="0">
                  <a:solidFill>
                    <a:srgbClr val="FF0000"/>
                  </a:solidFill>
                  <a:latin typeface="HG丸ｺﾞｼｯｸM-PRO" panose="020F0600000000000000" pitchFamily="50" charset="-128"/>
                  <a:ea typeface="HG丸ｺﾞｼｯｸM-PRO" panose="020F0600000000000000" pitchFamily="50" charset="-128"/>
                </a:rPr>
                <a:t>電流の向き</a:t>
              </a:r>
            </a:p>
          </p:txBody>
        </p:sp>
        <p:sp>
          <p:nvSpPr>
            <p:cNvPr id="64" name="テキスト ボックス 63">
              <a:extLst>
                <a:ext uri="{FF2B5EF4-FFF2-40B4-BE49-F238E27FC236}">
                  <a16:creationId xmlns:a16="http://schemas.microsoft.com/office/drawing/2014/main" id="{23F1495D-3660-4B90-B705-3D101936BDC4}"/>
                </a:ext>
              </a:extLst>
            </p:cNvPr>
            <p:cNvSpPr txBox="1"/>
            <p:nvPr/>
          </p:nvSpPr>
          <p:spPr>
            <a:xfrm>
              <a:off x="8508982" y="5626394"/>
              <a:ext cx="3015737" cy="508654"/>
            </a:xfrm>
            <a:prstGeom prst="rect">
              <a:avLst/>
            </a:prstGeom>
            <a:noFill/>
          </p:spPr>
          <p:txBody>
            <a:bodyPr wrap="square" rtlCol="0">
              <a:spAutoFit/>
            </a:bodyPr>
            <a:lstStyle/>
            <a:p>
              <a:r>
                <a:rPr lang="ja-JP" altLang="en-US" sz="1000" dirty="0">
                  <a:solidFill>
                    <a:srgbClr val="FF0000"/>
                  </a:solidFill>
                  <a:latin typeface="HG丸ｺﾞｼｯｸM-PRO" panose="020F0600000000000000" pitchFamily="50" charset="-128"/>
                  <a:ea typeface="HG丸ｺﾞｼｯｸM-PRO" panose="020F0600000000000000" pitchFamily="50" charset="-128"/>
                </a:rPr>
                <a:t>磁界の向き</a:t>
              </a:r>
            </a:p>
          </p:txBody>
        </p:sp>
      </p:grpSp>
    </p:spTree>
    <p:extLst>
      <p:ext uri="{BB962C8B-B14F-4D97-AF65-F5344CB8AC3E}">
        <p14:creationId xmlns:p14="http://schemas.microsoft.com/office/powerpoint/2010/main" val="264283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down)">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wipe(up)">
                                      <p:cBhvr>
                                        <p:cTn id="12" dur="500"/>
                                        <p:tgtEl>
                                          <p:spTgt spid="62"/>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66"/>
                                        </p:tgtEl>
                                        <p:attrNameLst>
                                          <p:attrName>style.visibility</p:attrName>
                                        </p:attrNameLst>
                                      </p:cBhvr>
                                      <p:to>
                                        <p:strVal val="visible"/>
                                      </p:to>
                                    </p:set>
                                    <p:animEffect transition="in" filter="wipe(up)">
                                      <p:cBhvr>
                                        <p:cTn id="15" dur="500"/>
                                        <p:tgtEl>
                                          <p:spTgt spid="6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down)">
                                      <p:cBhvr>
                                        <p:cTn id="20" dur="500"/>
                                        <p:tgtEl>
                                          <p:spTgt spid="3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wipe(down)">
                                      <p:cBhvr>
                                        <p:cTn id="2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39" grpId="0"/>
      <p:bldP spid="4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23</a:t>
            </a:fld>
            <a:endParaRPr kumimoji="1" lang="ja-JP" altLang="en-US"/>
          </a:p>
        </p:txBody>
      </p:sp>
      <mc:AlternateContent xmlns:mc="http://schemas.openxmlformats.org/markup-compatibility/2006">
        <mc:Choice xmlns:a14="http://schemas.microsoft.com/office/drawing/2010/main" Requires="a14">
          <p:sp>
            <p:nvSpPr>
              <p:cNvPr id="6" name="正方形/長方形 5">
                <a:extLst>
                  <a:ext uri="{FF2B5EF4-FFF2-40B4-BE49-F238E27FC236}">
                    <a16:creationId xmlns:a16="http://schemas.microsoft.com/office/drawing/2014/main" id="{7512F975-078C-407E-A7F5-31BDAF9D5AFE}"/>
                  </a:ext>
                </a:extLst>
              </p:cNvPr>
              <p:cNvSpPr/>
              <p:nvPr/>
            </p:nvSpPr>
            <p:spPr>
              <a:xfrm>
                <a:off x="233618" y="858143"/>
                <a:ext cx="11538597" cy="923330"/>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練習　直線電流と、半径</a:t>
                </a:r>
                <a14:m>
                  <m:oMath xmlns:m="http://schemas.openxmlformats.org/officeDocument/2006/math">
                    <m:r>
                      <a:rPr lang="en-US" altLang="ja-JP" b="1" i="1" smtClean="0">
                        <a:solidFill>
                          <a:srgbClr val="FF0000"/>
                        </a:solidFill>
                        <a:latin typeface="Cambria Math" panose="02040503050406030204" pitchFamily="18" charset="0"/>
                      </a:rPr>
                      <m:t>𝒓</m:t>
                    </m:r>
                  </m:oMath>
                </a14:m>
                <a:r>
                  <a:rPr lang="en-US" altLang="ja-JP" dirty="0">
                    <a:latin typeface="HG丸ｺﾞｼｯｸM-PRO" panose="020F0600000000000000" pitchFamily="50" charset="-128"/>
                    <a:ea typeface="HG丸ｺﾞｼｯｸM-PRO" panose="020F0600000000000000" pitchFamily="50" charset="-128"/>
                  </a:rPr>
                  <a:t>[cm] </a:t>
                </a:r>
                <a:r>
                  <a:rPr lang="ja-JP" altLang="en-US" dirty="0">
                    <a:latin typeface="HG丸ｺﾞｼｯｸM-PRO" panose="020F0600000000000000" pitchFamily="50" charset="-128"/>
                    <a:ea typeface="HG丸ｺﾞｼｯｸM-PRO" panose="020F0600000000000000" pitchFamily="50" charset="-128"/>
                  </a:rPr>
                  <a:t>の １</a:t>
                </a:r>
                <a:r>
                  <a:rPr lang="ja-JP" altLang="en-US" b="1" dirty="0">
                    <a:latin typeface="HG丸ｺﾞｼｯｸM-PRO" panose="020F0600000000000000" pitchFamily="50" charset="-128"/>
                    <a:ea typeface="HG丸ｺﾞｼｯｸM-PRO" panose="020F0600000000000000" pitchFamily="50" charset="-128"/>
                  </a:rPr>
                  <a:t>回巻きの円形電流がある。ともに、強さ</a:t>
                </a:r>
                <a14:m>
                  <m:oMath xmlns:m="http://schemas.openxmlformats.org/officeDocument/2006/math">
                    <m:r>
                      <a:rPr lang="en-US" altLang="ja-JP" b="1" i="1">
                        <a:solidFill>
                          <a:srgbClr val="0070C0"/>
                        </a:solidFill>
                        <a:latin typeface="Cambria Math" panose="02040503050406030204" pitchFamily="18" charset="0"/>
                      </a:rPr>
                      <m:t>𝑰</m:t>
                    </m:r>
                  </m:oMath>
                </a14:m>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の電流が図の向きに流れている。</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直線電流は、円形電流の中心</a:t>
                </a:r>
                <a:r>
                  <a:rPr lang="en-US" altLang="ja-JP" dirty="0">
                    <a:latin typeface="HG丸ｺﾞｼｯｸM-PRO" panose="020F0600000000000000" pitchFamily="50" charset="-128"/>
                    <a:ea typeface="HG丸ｺﾞｼｯｸM-PRO" panose="020F0600000000000000" pitchFamily="50" charset="-128"/>
                  </a:rPr>
                  <a:t>O</a:t>
                </a:r>
                <a:r>
                  <a:rPr lang="ja-JP" altLang="en-US" dirty="0">
                    <a:latin typeface="HG丸ｺﾞｼｯｸM-PRO" panose="020F0600000000000000" pitchFamily="50" charset="-128"/>
                    <a:ea typeface="HG丸ｺﾞｼｯｸM-PRO" panose="020F0600000000000000" pitchFamily="50" charset="-128"/>
                  </a:rPr>
                  <a:t>から距離</a:t>
                </a:r>
                <a14:m>
                  <m:oMath xmlns:m="http://schemas.openxmlformats.org/officeDocument/2006/math">
                    <m:r>
                      <a:rPr lang="en-US" altLang="ja-JP" b="0" i="0" smtClean="0">
                        <a:solidFill>
                          <a:srgbClr val="FF0000"/>
                        </a:solidFill>
                        <a:latin typeface="Cambria Math" panose="02040503050406030204" pitchFamily="18" charset="0"/>
                      </a:rPr>
                      <m:t>2</m:t>
                    </m:r>
                    <m:r>
                      <a:rPr lang="en-US" altLang="ja-JP" b="1" i="1">
                        <a:solidFill>
                          <a:srgbClr val="FF0000"/>
                        </a:solidFill>
                        <a:latin typeface="Cambria Math" panose="02040503050406030204" pitchFamily="18" charset="0"/>
                      </a:rPr>
                      <m:t>𝒓</m:t>
                    </m:r>
                  </m:oMath>
                </a14:m>
                <a:r>
                  <a:rPr lang="ja-JP" altLang="en-US" dirty="0">
                    <a:latin typeface="HG丸ｺﾞｼｯｸM-PRO" panose="020F0600000000000000" pitchFamily="50" charset="-128"/>
                    <a:ea typeface="HG丸ｺﾞｼｯｸM-PRO" panose="020F0600000000000000" pitchFamily="50" charset="-128"/>
                  </a:rPr>
                  <a:t>だけ離れたところにある。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（３）円形電流が中心Ｏに作る磁界・磁場の強さ</a:t>
                </a:r>
                <a14:m>
                  <m:oMath xmlns:m="http://schemas.openxmlformats.org/officeDocument/2006/math">
                    <m:r>
                      <a:rPr lang="en-US" altLang="ja-JP" b="1" i="1">
                        <a:solidFill>
                          <a:srgbClr val="FF0000"/>
                        </a:solidFill>
                        <a:latin typeface="Cambria Math" panose="02040503050406030204" pitchFamily="18" charset="0"/>
                      </a:rPr>
                      <m:t>𝑯</m:t>
                    </m:r>
                    <m:r>
                      <a:rPr lang="en-US" altLang="ja-JP" b="1" i="1" smtClean="0">
                        <a:solidFill>
                          <a:srgbClr val="FF0000"/>
                        </a:solidFill>
                        <a:latin typeface="Cambria Math" panose="02040503050406030204" pitchFamily="18" charset="0"/>
                      </a:rPr>
                      <m:t>′</m:t>
                    </m:r>
                  </m:oMath>
                </a14:m>
                <a:r>
                  <a:rPr lang="ja-JP" altLang="en-US" dirty="0">
                    <a:latin typeface="HG丸ｺﾞｼｯｸM-PRO" panose="020F0600000000000000" pitchFamily="50" charset="-128"/>
                    <a:ea typeface="HG丸ｺﾞｼｯｸM-PRO" panose="020F0600000000000000" pitchFamily="50" charset="-128"/>
                  </a:rPr>
                  <a:t>を求めなさい。</a:t>
                </a:r>
              </a:p>
            </p:txBody>
          </p:sp>
        </mc:Choice>
        <mc:Fallback>
          <p:sp>
            <p:nvSpPr>
              <p:cNvPr id="6" name="正方形/長方形 5">
                <a:extLst>
                  <a:ext uri="{FF2B5EF4-FFF2-40B4-BE49-F238E27FC236}">
                    <a16:creationId xmlns:a16="http://schemas.microsoft.com/office/drawing/2014/main" id="{7512F975-078C-407E-A7F5-31BDAF9D5AFE}"/>
                  </a:ext>
                </a:extLst>
              </p:cNvPr>
              <p:cNvSpPr>
                <a:spLocks noRot="1" noChangeAspect="1" noMove="1" noResize="1" noEditPoints="1" noAdjustHandles="1" noChangeArrowheads="1" noChangeShapeType="1" noTextEdit="1"/>
              </p:cNvSpPr>
              <p:nvPr/>
            </p:nvSpPr>
            <p:spPr>
              <a:xfrm>
                <a:off x="233618" y="858143"/>
                <a:ext cx="11538597" cy="923330"/>
              </a:xfrm>
              <a:prstGeom prst="rect">
                <a:avLst/>
              </a:prstGeom>
              <a:blipFill>
                <a:blip r:embed="rId2"/>
                <a:stretch>
                  <a:fillRect l="-423" t="-5298" b="-8609"/>
                </a:stretch>
              </a:blipFill>
            </p:spPr>
            <p:txBody>
              <a:bodyPr/>
              <a:lstStyle/>
              <a:p>
                <a:r>
                  <a:rPr lang="ja-JP" altLang="en-US">
                    <a:noFill/>
                  </a:rPr>
                  <a:t> </a:t>
                </a:r>
              </a:p>
            </p:txBody>
          </p:sp>
        </mc:Fallback>
      </mc:AlternateContent>
      <p:grpSp>
        <p:nvGrpSpPr>
          <p:cNvPr id="38" name="グループ化 37">
            <a:extLst>
              <a:ext uri="{FF2B5EF4-FFF2-40B4-BE49-F238E27FC236}">
                <a16:creationId xmlns:a16="http://schemas.microsoft.com/office/drawing/2014/main" id="{3FF87BAE-EE4D-4EA7-9139-CA09788EB0C4}"/>
              </a:ext>
            </a:extLst>
          </p:cNvPr>
          <p:cNvGrpSpPr/>
          <p:nvPr/>
        </p:nvGrpSpPr>
        <p:grpSpPr>
          <a:xfrm>
            <a:off x="4935301" y="2921901"/>
            <a:ext cx="66415" cy="2340578"/>
            <a:chOff x="5575727" y="2554285"/>
            <a:chExt cx="66415" cy="2340578"/>
          </a:xfrm>
        </p:grpSpPr>
        <p:sp>
          <p:nvSpPr>
            <p:cNvPr id="10" name="正方形/長方形 9">
              <a:extLst>
                <a:ext uri="{FF2B5EF4-FFF2-40B4-BE49-F238E27FC236}">
                  <a16:creationId xmlns:a16="http://schemas.microsoft.com/office/drawing/2014/main" id="{0822C891-EB75-404D-8E25-989502F474F7}"/>
                </a:ext>
              </a:extLst>
            </p:cNvPr>
            <p:cNvSpPr/>
            <p:nvPr/>
          </p:nvSpPr>
          <p:spPr>
            <a:xfrm>
              <a:off x="5575978" y="2559214"/>
              <a:ext cx="66164" cy="1106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0" name="直線コネクタ 29">
              <a:extLst>
                <a:ext uri="{FF2B5EF4-FFF2-40B4-BE49-F238E27FC236}">
                  <a16:creationId xmlns:a16="http://schemas.microsoft.com/office/drawing/2014/main" id="{4E7C38C3-4C86-4AED-9314-80A79B49A951}"/>
                </a:ext>
              </a:extLst>
            </p:cNvPr>
            <p:cNvCxnSpPr>
              <a:cxnSpLocks/>
            </p:cNvCxnSpPr>
            <p:nvPr/>
          </p:nvCxnSpPr>
          <p:spPr>
            <a:xfrm>
              <a:off x="5575727"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5A69FD6-0F5D-4CA4-BC70-4C5FA2A72DFF}"/>
                </a:ext>
              </a:extLst>
            </p:cNvPr>
            <p:cNvCxnSpPr>
              <a:cxnSpLocks/>
            </p:cNvCxnSpPr>
            <p:nvPr/>
          </p:nvCxnSpPr>
          <p:spPr>
            <a:xfrm>
              <a:off x="5621446"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a14="http://schemas.microsoft.com/office/drawing/2010/main" Requires="a14">
          <p:sp>
            <p:nvSpPr>
              <p:cNvPr id="13" name="正方形/長方形 12">
                <a:extLst>
                  <a:ext uri="{FF2B5EF4-FFF2-40B4-BE49-F238E27FC236}">
                    <a16:creationId xmlns:a16="http://schemas.microsoft.com/office/drawing/2014/main" id="{39ECC286-528D-42EF-93AB-8FD8A831BF77}"/>
                  </a:ext>
                </a:extLst>
              </p:cNvPr>
              <p:cNvSpPr/>
              <p:nvPr/>
            </p:nvSpPr>
            <p:spPr>
              <a:xfrm>
                <a:off x="5047184" y="2766496"/>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13" name="正方形/長方形 12">
                <a:extLst>
                  <a:ext uri="{FF2B5EF4-FFF2-40B4-BE49-F238E27FC236}">
                    <a16:creationId xmlns:a16="http://schemas.microsoft.com/office/drawing/2014/main" id="{39ECC286-528D-42EF-93AB-8FD8A831BF77}"/>
                  </a:ext>
                </a:extLst>
              </p:cNvPr>
              <p:cNvSpPr>
                <a:spLocks noRot="1" noChangeAspect="1" noMove="1" noResize="1" noEditPoints="1" noAdjustHandles="1" noChangeArrowheads="1" noChangeShapeType="1" noTextEdit="1"/>
              </p:cNvSpPr>
              <p:nvPr/>
            </p:nvSpPr>
            <p:spPr>
              <a:xfrm>
                <a:off x="5047184" y="2766496"/>
                <a:ext cx="938077" cy="461665"/>
              </a:xfrm>
              <a:prstGeom prst="rect">
                <a:avLst/>
              </a:prstGeom>
              <a:blipFill>
                <a:blip r:embed="rId3"/>
                <a:stretch>
                  <a:fillRect l="-10390" t="-14474" r="-1299" b="-25000"/>
                </a:stretch>
              </a:blipFill>
            </p:spPr>
            <p:txBody>
              <a:bodyPr/>
              <a:lstStyle/>
              <a:p>
                <a:r>
                  <a:rPr lang="ja-JP" altLang="en-US">
                    <a:noFill/>
                  </a:rPr>
                  <a:t> </a:t>
                </a:r>
              </a:p>
            </p:txBody>
          </p:sp>
        </mc:Fallback>
      </mc:AlternateContent>
      <p:cxnSp>
        <p:nvCxnSpPr>
          <p:cNvPr id="17" name="直線コネクタ 16">
            <a:extLst>
              <a:ext uri="{FF2B5EF4-FFF2-40B4-BE49-F238E27FC236}">
                <a16:creationId xmlns:a16="http://schemas.microsoft.com/office/drawing/2014/main" id="{F390E0EA-2780-4EF9-A715-91CB915A4EAD}"/>
              </a:ext>
            </a:extLst>
          </p:cNvPr>
          <p:cNvCxnSpPr>
            <a:cxnSpLocks/>
          </p:cNvCxnSpPr>
          <p:nvPr/>
        </p:nvCxnSpPr>
        <p:spPr>
          <a:xfrm>
            <a:off x="2974360" y="4125377"/>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EB331269-FF8C-4F50-972C-61FF9E678108}"/>
              </a:ext>
            </a:extLst>
          </p:cNvPr>
          <p:cNvCxnSpPr>
            <a:cxnSpLocks/>
          </p:cNvCxnSpPr>
          <p:nvPr/>
        </p:nvCxnSpPr>
        <p:spPr>
          <a:xfrm flipV="1">
            <a:off x="4954779" y="3032350"/>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5" name="楕円 34">
            <a:extLst>
              <a:ext uri="{FF2B5EF4-FFF2-40B4-BE49-F238E27FC236}">
                <a16:creationId xmlns:a16="http://schemas.microsoft.com/office/drawing/2014/main" id="{D67AFEA2-8BF9-4246-8FBB-DD26B354075A}"/>
              </a:ext>
            </a:extLst>
          </p:cNvPr>
          <p:cNvSpPr/>
          <p:nvPr/>
        </p:nvSpPr>
        <p:spPr>
          <a:xfrm>
            <a:off x="1917670" y="3032350"/>
            <a:ext cx="2192865" cy="21928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F6AAD527-D312-4CC5-9C83-911954BC489C}"/>
              </a:ext>
            </a:extLst>
          </p:cNvPr>
          <p:cNvSpPr/>
          <p:nvPr/>
        </p:nvSpPr>
        <p:spPr>
          <a:xfrm>
            <a:off x="1987657" y="3102337"/>
            <a:ext cx="2052891" cy="20528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a:extLst>
              <a:ext uri="{FF2B5EF4-FFF2-40B4-BE49-F238E27FC236}">
                <a16:creationId xmlns:a16="http://schemas.microsoft.com/office/drawing/2014/main" id="{F8CA0CA2-D48E-4FE4-84A2-9BF31603382C}"/>
              </a:ext>
            </a:extLst>
          </p:cNvPr>
          <p:cNvCxnSpPr>
            <a:cxnSpLocks/>
          </p:cNvCxnSpPr>
          <p:nvPr/>
        </p:nvCxnSpPr>
        <p:spPr>
          <a:xfrm flipV="1">
            <a:off x="2974360" y="3228161"/>
            <a:ext cx="474134" cy="897216"/>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2" name="正方形/長方形 41">
                <a:extLst>
                  <a:ext uri="{FF2B5EF4-FFF2-40B4-BE49-F238E27FC236}">
                    <a16:creationId xmlns:a16="http://schemas.microsoft.com/office/drawing/2014/main" id="{52B8DE6D-46F2-4564-9008-ABABFFFAF117}"/>
                  </a:ext>
                </a:extLst>
              </p:cNvPr>
              <p:cNvSpPr/>
              <p:nvPr/>
            </p:nvSpPr>
            <p:spPr>
              <a:xfrm>
                <a:off x="2887889" y="3421476"/>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2" name="正方形/長方形 41">
                <a:extLst>
                  <a:ext uri="{FF2B5EF4-FFF2-40B4-BE49-F238E27FC236}">
                    <a16:creationId xmlns:a16="http://schemas.microsoft.com/office/drawing/2014/main" id="{52B8DE6D-46F2-4564-9008-ABABFFFAF117}"/>
                  </a:ext>
                </a:extLst>
              </p:cNvPr>
              <p:cNvSpPr>
                <a:spLocks noRot="1" noChangeAspect="1" noMove="1" noResize="1" noEditPoints="1" noAdjustHandles="1" noChangeArrowheads="1" noChangeShapeType="1" noTextEdit="1"/>
              </p:cNvSpPr>
              <p:nvPr/>
            </p:nvSpPr>
            <p:spPr>
              <a:xfrm>
                <a:off x="2887889" y="3421476"/>
                <a:ext cx="373820" cy="369332"/>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3" name="正方形/長方形 42">
                <a:extLst>
                  <a:ext uri="{FF2B5EF4-FFF2-40B4-BE49-F238E27FC236}">
                    <a16:creationId xmlns:a16="http://schemas.microsoft.com/office/drawing/2014/main" id="{C0DE3B8D-05F1-4CEE-A018-059E6FB1336A}"/>
                  </a:ext>
                </a:extLst>
              </p:cNvPr>
              <p:cNvSpPr/>
              <p:nvPr/>
            </p:nvSpPr>
            <p:spPr>
              <a:xfrm>
                <a:off x="4149098" y="4169415"/>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3" name="正方形/長方形 42">
                <a:extLst>
                  <a:ext uri="{FF2B5EF4-FFF2-40B4-BE49-F238E27FC236}">
                    <a16:creationId xmlns:a16="http://schemas.microsoft.com/office/drawing/2014/main" id="{C0DE3B8D-05F1-4CEE-A018-059E6FB1336A}"/>
                  </a:ext>
                </a:extLst>
              </p:cNvPr>
              <p:cNvSpPr>
                <a:spLocks noRot="1" noChangeAspect="1" noMove="1" noResize="1" noEditPoints="1" noAdjustHandles="1" noChangeArrowheads="1" noChangeShapeType="1" noTextEdit="1"/>
              </p:cNvSpPr>
              <p:nvPr/>
            </p:nvSpPr>
            <p:spPr>
              <a:xfrm>
                <a:off x="4149098" y="4169415"/>
                <a:ext cx="511679" cy="369332"/>
              </a:xfrm>
              <a:prstGeom prst="rect">
                <a:avLst/>
              </a:prstGeom>
              <a:blipFill>
                <a:blip r:embed="rId5"/>
                <a:stretch>
                  <a:fillRect/>
                </a:stretch>
              </a:blipFill>
            </p:spPr>
            <p:txBody>
              <a:bodyPr/>
              <a:lstStyle/>
              <a:p>
                <a:r>
                  <a:rPr lang="ja-JP" altLang="en-US">
                    <a:noFill/>
                  </a:rPr>
                  <a:t> </a:t>
                </a:r>
              </a:p>
            </p:txBody>
          </p:sp>
        </mc:Fallback>
      </mc:AlternateContent>
      <p:sp>
        <p:nvSpPr>
          <p:cNvPr id="44" name="楕円 43">
            <a:extLst>
              <a:ext uri="{FF2B5EF4-FFF2-40B4-BE49-F238E27FC236}">
                <a16:creationId xmlns:a16="http://schemas.microsoft.com/office/drawing/2014/main" id="{4DB55A17-CE54-46D5-A832-CC50CEA2EB75}"/>
              </a:ext>
            </a:extLst>
          </p:cNvPr>
          <p:cNvSpPr/>
          <p:nvPr/>
        </p:nvSpPr>
        <p:spPr>
          <a:xfrm>
            <a:off x="2949990" y="4099175"/>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6CD4642E-6B7B-46A5-8097-812C3E9812B8}"/>
              </a:ext>
            </a:extLst>
          </p:cNvPr>
          <p:cNvSpPr/>
          <p:nvPr/>
        </p:nvSpPr>
        <p:spPr>
          <a:xfrm>
            <a:off x="2644271" y="4026087"/>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6" name="正方形/長方形 45">
            <a:extLst>
              <a:ext uri="{FF2B5EF4-FFF2-40B4-BE49-F238E27FC236}">
                <a16:creationId xmlns:a16="http://schemas.microsoft.com/office/drawing/2014/main" id="{1E69FB7A-9BE7-4833-9B63-57504C1ACADE}"/>
              </a:ext>
            </a:extLst>
          </p:cNvPr>
          <p:cNvSpPr/>
          <p:nvPr/>
        </p:nvSpPr>
        <p:spPr>
          <a:xfrm>
            <a:off x="2491167" y="2156801"/>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真横から見た図</a:t>
            </a:r>
            <a:endParaRPr lang="ja-JP" altLang="en-US" dirty="0"/>
          </a:p>
        </p:txBody>
      </p:sp>
      <p:sp>
        <p:nvSpPr>
          <p:cNvPr id="47" name="正方形/長方形 46">
            <a:extLst>
              <a:ext uri="{FF2B5EF4-FFF2-40B4-BE49-F238E27FC236}">
                <a16:creationId xmlns:a16="http://schemas.microsoft.com/office/drawing/2014/main" id="{216ACA4F-7100-4BDF-B7FA-CF054F34832B}"/>
              </a:ext>
            </a:extLst>
          </p:cNvPr>
          <p:cNvSpPr/>
          <p:nvPr/>
        </p:nvSpPr>
        <p:spPr>
          <a:xfrm>
            <a:off x="6961567" y="2159943"/>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真上から見た図</a:t>
            </a:r>
            <a:endParaRPr lang="ja-JP" altLang="en-US" dirty="0"/>
          </a:p>
        </p:txBody>
      </p:sp>
      <p:grpSp>
        <p:nvGrpSpPr>
          <p:cNvPr id="48" name="グループ化 47">
            <a:extLst>
              <a:ext uri="{FF2B5EF4-FFF2-40B4-BE49-F238E27FC236}">
                <a16:creationId xmlns:a16="http://schemas.microsoft.com/office/drawing/2014/main" id="{40C53E47-AA04-412B-966F-2EC406205339}"/>
              </a:ext>
            </a:extLst>
          </p:cNvPr>
          <p:cNvGrpSpPr/>
          <p:nvPr/>
        </p:nvGrpSpPr>
        <p:grpSpPr>
          <a:xfrm>
            <a:off x="10269494" y="2954466"/>
            <a:ext cx="382385" cy="382385"/>
            <a:chOff x="1263535" y="1812175"/>
            <a:chExt cx="382385" cy="382385"/>
          </a:xfrm>
        </p:grpSpPr>
        <p:sp>
          <p:nvSpPr>
            <p:cNvPr id="49" name="円/楕円 1">
              <a:extLst>
                <a:ext uri="{FF2B5EF4-FFF2-40B4-BE49-F238E27FC236}">
                  <a16:creationId xmlns:a16="http://schemas.microsoft.com/office/drawing/2014/main" id="{F1763909-F4DB-44A9-A828-0790DBF8FE53}"/>
                </a:ext>
              </a:extLst>
            </p:cNvPr>
            <p:cNvSpPr/>
            <p:nvPr/>
          </p:nvSpPr>
          <p:spPr>
            <a:xfrm>
              <a:off x="1363314" y="1911954"/>
              <a:ext cx="182827" cy="18282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50" name="楕円 49">
              <a:extLst>
                <a:ext uri="{FF2B5EF4-FFF2-40B4-BE49-F238E27FC236}">
                  <a16:creationId xmlns:a16="http://schemas.microsoft.com/office/drawing/2014/main" id="{F71B2764-C594-4538-A92B-757C408AD092}"/>
                </a:ext>
              </a:extLst>
            </p:cNvPr>
            <p:cNvSpPr/>
            <p:nvPr/>
          </p:nvSpPr>
          <p:spPr>
            <a:xfrm>
              <a:off x="1263535" y="1812175"/>
              <a:ext cx="382385" cy="3823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grpSp>
      <p:sp>
        <p:nvSpPr>
          <p:cNvPr id="52" name="正方形/長方形 51">
            <a:extLst>
              <a:ext uri="{FF2B5EF4-FFF2-40B4-BE49-F238E27FC236}">
                <a16:creationId xmlns:a16="http://schemas.microsoft.com/office/drawing/2014/main" id="{597B82E5-71C7-462D-B592-759AAC8FEA05}"/>
              </a:ext>
            </a:extLst>
          </p:cNvPr>
          <p:cNvSpPr/>
          <p:nvPr/>
        </p:nvSpPr>
        <p:spPr>
          <a:xfrm>
            <a:off x="7384829" y="3071269"/>
            <a:ext cx="2193607" cy="1683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61F5DE08-1474-41DE-A7F4-78B3B81D28C2}"/>
              </a:ext>
            </a:extLst>
          </p:cNvPr>
          <p:cNvCxnSpPr>
            <a:cxnSpLocks/>
          </p:cNvCxnSpPr>
          <p:nvPr/>
        </p:nvCxnSpPr>
        <p:spPr>
          <a:xfrm>
            <a:off x="8547262" y="3148300"/>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4" name="正方形/長方形 53">
                <a:extLst>
                  <a:ext uri="{FF2B5EF4-FFF2-40B4-BE49-F238E27FC236}">
                    <a16:creationId xmlns:a16="http://schemas.microsoft.com/office/drawing/2014/main" id="{51E30972-2CB5-4C80-ABA4-0096D32009AC}"/>
                  </a:ext>
                </a:extLst>
              </p:cNvPr>
              <p:cNvSpPr/>
              <p:nvPr/>
            </p:nvSpPr>
            <p:spPr>
              <a:xfrm>
                <a:off x="9710235" y="2808557"/>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4" name="正方形/長方形 53">
                <a:extLst>
                  <a:ext uri="{FF2B5EF4-FFF2-40B4-BE49-F238E27FC236}">
                    <a16:creationId xmlns:a16="http://schemas.microsoft.com/office/drawing/2014/main" id="{51E30972-2CB5-4C80-ABA4-0096D32009AC}"/>
                  </a:ext>
                </a:extLst>
              </p:cNvPr>
              <p:cNvSpPr>
                <a:spLocks noRot="1" noChangeAspect="1" noMove="1" noResize="1" noEditPoints="1" noAdjustHandles="1" noChangeArrowheads="1" noChangeShapeType="1" noTextEdit="1"/>
              </p:cNvSpPr>
              <p:nvPr/>
            </p:nvSpPr>
            <p:spPr>
              <a:xfrm>
                <a:off x="9710235" y="2808557"/>
                <a:ext cx="511679" cy="369332"/>
              </a:xfrm>
              <a:prstGeom prst="rect">
                <a:avLst/>
              </a:prstGeom>
              <a:blipFill>
                <a:blip r:embed="rId6"/>
                <a:stretch>
                  <a:fillRect/>
                </a:stretch>
              </a:blipFill>
            </p:spPr>
            <p:txBody>
              <a:bodyPr/>
              <a:lstStyle/>
              <a:p>
                <a:r>
                  <a:rPr lang="ja-JP" altLang="en-US">
                    <a:noFill/>
                  </a:rPr>
                  <a:t> </a:t>
                </a:r>
              </a:p>
            </p:txBody>
          </p:sp>
        </mc:Fallback>
      </mc:AlternateContent>
      <p:sp>
        <p:nvSpPr>
          <p:cNvPr id="55" name="楕円 54">
            <a:extLst>
              <a:ext uri="{FF2B5EF4-FFF2-40B4-BE49-F238E27FC236}">
                <a16:creationId xmlns:a16="http://schemas.microsoft.com/office/drawing/2014/main" id="{B0964B11-C8D3-433B-A198-B31F26C320A7}"/>
              </a:ext>
            </a:extLst>
          </p:cNvPr>
          <p:cNvSpPr/>
          <p:nvPr/>
        </p:nvSpPr>
        <p:spPr>
          <a:xfrm>
            <a:off x="8522892" y="3122098"/>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5B89E11E-FD39-4574-B959-35A322ADC66E}"/>
              </a:ext>
            </a:extLst>
          </p:cNvPr>
          <p:cNvSpPr/>
          <p:nvPr/>
        </p:nvSpPr>
        <p:spPr>
          <a:xfrm>
            <a:off x="8186518" y="3152407"/>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57" name="正方形/長方形 56">
                <a:extLst>
                  <a:ext uri="{FF2B5EF4-FFF2-40B4-BE49-F238E27FC236}">
                    <a16:creationId xmlns:a16="http://schemas.microsoft.com/office/drawing/2014/main" id="{305BF8BC-CCCC-46CA-97CE-A2E1E9BFEAD6}"/>
                  </a:ext>
                </a:extLst>
              </p:cNvPr>
              <p:cNvSpPr/>
              <p:nvPr/>
            </p:nvSpPr>
            <p:spPr>
              <a:xfrm>
                <a:off x="8870453" y="2672349"/>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7" name="正方形/長方形 56">
                <a:extLst>
                  <a:ext uri="{FF2B5EF4-FFF2-40B4-BE49-F238E27FC236}">
                    <a16:creationId xmlns:a16="http://schemas.microsoft.com/office/drawing/2014/main" id="{305BF8BC-CCCC-46CA-97CE-A2E1E9BFEAD6}"/>
                  </a:ext>
                </a:extLst>
              </p:cNvPr>
              <p:cNvSpPr>
                <a:spLocks noRot="1" noChangeAspect="1" noMove="1" noResize="1" noEditPoints="1" noAdjustHandles="1" noChangeArrowheads="1" noChangeShapeType="1" noTextEdit="1"/>
              </p:cNvSpPr>
              <p:nvPr/>
            </p:nvSpPr>
            <p:spPr>
              <a:xfrm>
                <a:off x="8870453" y="2672349"/>
                <a:ext cx="373820" cy="369332"/>
              </a:xfrm>
              <a:prstGeom prst="rect">
                <a:avLst/>
              </a:prstGeom>
              <a:blipFill>
                <a:blip r:embed="rId7"/>
                <a:stretch>
                  <a:fillRect/>
                </a:stretch>
              </a:blipFill>
            </p:spPr>
            <p:txBody>
              <a:bodyPr/>
              <a:lstStyle/>
              <a:p>
                <a:r>
                  <a:rPr lang="ja-JP" altLang="en-US">
                    <a:noFill/>
                  </a:rPr>
                  <a:t> </a:t>
                </a:r>
              </a:p>
            </p:txBody>
          </p:sp>
        </mc:Fallback>
      </mc:AlternateContent>
      <p:cxnSp>
        <p:nvCxnSpPr>
          <p:cNvPr id="58" name="直線コネクタ 57">
            <a:extLst>
              <a:ext uri="{FF2B5EF4-FFF2-40B4-BE49-F238E27FC236}">
                <a16:creationId xmlns:a16="http://schemas.microsoft.com/office/drawing/2014/main" id="{7C659302-DB26-476B-8B9B-FA39CEE92E99}"/>
              </a:ext>
            </a:extLst>
          </p:cNvPr>
          <p:cNvCxnSpPr>
            <a:cxnSpLocks/>
          </p:cNvCxnSpPr>
          <p:nvPr/>
        </p:nvCxnSpPr>
        <p:spPr>
          <a:xfrm>
            <a:off x="8536291" y="2983029"/>
            <a:ext cx="1042145" cy="0"/>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フリーフォーム: 図形 59">
            <a:extLst>
              <a:ext uri="{FF2B5EF4-FFF2-40B4-BE49-F238E27FC236}">
                <a16:creationId xmlns:a16="http://schemas.microsoft.com/office/drawing/2014/main" id="{05C0026F-D56A-48E9-8B19-29B18AC92463}"/>
              </a:ext>
            </a:extLst>
          </p:cNvPr>
          <p:cNvSpPr/>
          <p:nvPr/>
        </p:nvSpPr>
        <p:spPr>
          <a:xfrm flipV="1">
            <a:off x="1943690" y="3674101"/>
            <a:ext cx="131550" cy="901148"/>
          </a:xfrm>
          <a:custGeom>
            <a:avLst/>
            <a:gdLst>
              <a:gd name="connsiteX0" fmla="*/ 198783 w 198783"/>
              <a:gd name="connsiteY0" fmla="*/ 0 h 901148"/>
              <a:gd name="connsiteX1" fmla="*/ 0 w 198783"/>
              <a:gd name="connsiteY1" fmla="*/ 609600 h 901148"/>
              <a:gd name="connsiteX2" fmla="*/ 198783 w 198783"/>
              <a:gd name="connsiteY2" fmla="*/ 901148 h 901148"/>
              <a:gd name="connsiteX0" fmla="*/ 139790 w 139790"/>
              <a:gd name="connsiteY0" fmla="*/ 0 h 901148"/>
              <a:gd name="connsiteX1" fmla="*/ 0 w 139790"/>
              <a:gd name="connsiteY1" fmla="*/ 501445 h 901148"/>
              <a:gd name="connsiteX2" fmla="*/ 139790 w 139790"/>
              <a:gd name="connsiteY2" fmla="*/ 901148 h 901148"/>
              <a:gd name="connsiteX0" fmla="*/ 143507 w 143507"/>
              <a:gd name="connsiteY0" fmla="*/ 0 h 901148"/>
              <a:gd name="connsiteX1" fmla="*/ 3717 w 143507"/>
              <a:gd name="connsiteY1" fmla="*/ 501445 h 901148"/>
              <a:gd name="connsiteX2" fmla="*/ 143507 w 143507"/>
              <a:gd name="connsiteY2" fmla="*/ 901148 h 901148"/>
              <a:gd name="connsiteX0" fmla="*/ 141004 w 141004"/>
              <a:gd name="connsiteY0" fmla="*/ 0 h 901148"/>
              <a:gd name="connsiteX1" fmla="*/ 1214 w 141004"/>
              <a:gd name="connsiteY1" fmla="*/ 501445 h 901148"/>
              <a:gd name="connsiteX2" fmla="*/ 141004 w 141004"/>
              <a:gd name="connsiteY2" fmla="*/ 901148 h 901148"/>
              <a:gd name="connsiteX0" fmla="*/ 140782 w 140782"/>
              <a:gd name="connsiteY0" fmla="*/ 0 h 901148"/>
              <a:gd name="connsiteX1" fmla="*/ 992 w 140782"/>
              <a:gd name="connsiteY1" fmla="*/ 501445 h 901148"/>
              <a:gd name="connsiteX2" fmla="*/ 140782 w 140782"/>
              <a:gd name="connsiteY2" fmla="*/ 901148 h 901148"/>
              <a:gd name="connsiteX0" fmla="*/ 131400 w 131400"/>
              <a:gd name="connsiteY0" fmla="*/ 0 h 901148"/>
              <a:gd name="connsiteX1" fmla="*/ 1135 w 131400"/>
              <a:gd name="connsiteY1" fmla="*/ 372858 h 901148"/>
              <a:gd name="connsiteX2" fmla="*/ 131400 w 131400"/>
              <a:gd name="connsiteY2" fmla="*/ 901148 h 901148"/>
              <a:gd name="connsiteX0" fmla="*/ 137334 w 137334"/>
              <a:gd name="connsiteY0" fmla="*/ 0 h 901148"/>
              <a:gd name="connsiteX1" fmla="*/ 7069 w 137334"/>
              <a:gd name="connsiteY1" fmla="*/ 372858 h 901148"/>
              <a:gd name="connsiteX2" fmla="*/ 137334 w 137334"/>
              <a:gd name="connsiteY2" fmla="*/ 901148 h 901148"/>
              <a:gd name="connsiteX0" fmla="*/ 131550 w 131550"/>
              <a:gd name="connsiteY0" fmla="*/ 0 h 901148"/>
              <a:gd name="connsiteX1" fmla="*/ 1285 w 131550"/>
              <a:gd name="connsiteY1" fmla="*/ 372858 h 901148"/>
              <a:gd name="connsiteX2" fmla="*/ 131550 w 131550"/>
              <a:gd name="connsiteY2" fmla="*/ 901148 h 901148"/>
            </a:gdLst>
            <a:ahLst/>
            <a:cxnLst>
              <a:cxn ang="0">
                <a:pos x="connsiteX0" y="connsiteY0"/>
              </a:cxn>
              <a:cxn ang="0">
                <a:pos x="connsiteX1" y="connsiteY1"/>
              </a:cxn>
              <a:cxn ang="0">
                <a:pos x="connsiteX2" y="connsiteY2"/>
              </a:cxn>
            </a:cxnLst>
            <a:rect l="l" t="t" r="r" b="b"/>
            <a:pathLst>
              <a:path w="131550" h="901148">
                <a:moveTo>
                  <a:pt x="131550" y="0"/>
                </a:moveTo>
                <a:cubicBezTo>
                  <a:pt x="46445" y="124929"/>
                  <a:pt x="10502" y="255082"/>
                  <a:pt x="1285" y="372858"/>
                </a:cubicBezTo>
                <a:cubicBezTo>
                  <a:pt x="-7932" y="490634"/>
                  <a:pt x="32158" y="830469"/>
                  <a:pt x="131550" y="901148"/>
                </a:cubicBezTo>
              </a:path>
            </a:pathLst>
          </a:custGeom>
          <a:noFill/>
          <a:ln w="66675">
            <a:solidFill>
              <a:srgbClr val="0070C0"/>
            </a:solidFill>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61" name="正方形/長方形 60">
                <a:extLst>
                  <a:ext uri="{FF2B5EF4-FFF2-40B4-BE49-F238E27FC236}">
                    <a16:creationId xmlns:a16="http://schemas.microsoft.com/office/drawing/2014/main" id="{E5679AD4-8CC4-4B08-A766-5475E6B1813C}"/>
                  </a:ext>
                </a:extLst>
              </p:cNvPr>
              <p:cNvSpPr/>
              <p:nvPr/>
            </p:nvSpPr>
            <p:spPr>
              <a:xfrm>
                <a:off x="727257" y="3102337"/>
                <a:ext cx="1037463"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ja-JP" altLang="en-US" sz="2400" i="1" smtClean="0">
                          <a:solidFill>
                            <a:srgbClr val="0070C0"/>
                          </a:solidFill>
                          <a:latin typeface="Cambria Math" panose="02040503050406030204" pitchFamily="18" charset="0"/>
                        </a:rPr>
                        <m:t>電流</m:t>
                      </m:r>
                      <m:r>
                        <a:rPr lang="en-US" altLang="ja-JP" sz="2400" b="1" i="1" smtClean="0">
                          <a:solidFill>
                            <a:srgbClr val="0070C0"/>
                          </a:solidFill>
                          <a:latin typeface="Cambria Math" panose="02040503050406030204" pitchFamily="18" charset="0"/>
                        </a:rPr>
                        <m:t>𝑰</m:t>
                      </m:r>
                    </m:oMath>
                  </m:oMathPara>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61" name="正方形/長方形 60">
                <a:extLst>
                  <a:ext uri="{FF2B5EF4-FFF2-40B4-BE49-F238E27FC236}">
                    <a16:creationId xmlns:a16="http://schemas.microsoft.com/office/drawing/2014/main" id="{E5679AD4-8CC4-4B08-A766-5475E6B1813C}"/>
                  </a:ext>
                </a:extLst>
              </p:cNvPr>
              <p:cNvSpPr>
                <a:spLocks noRot="1" noChangeAspect="1" noMove="1" noResize="1" noEditPoints="1" noAdjustHandles="1" noChangeArrowheads="1" noChangeShapeType="1" noTextEdit="1"/>
              </p:cNvSpPr>
              <p:nvPr/>
            </p:nvSpPr>
            <p:spPr>
              <a:xfrm>
                <a:off x="727257" y="3102337"/>
                <a:ext cx="1037463" cy="461665"/>
              </a:xfrm>
              <a:prstGeom prst="rect">
                <a:avLst/>
              </a:prstGeom>
              <a:blipFill>
                <a:blip r:embed="rId8"/>
                <a:stretch>
                  <a:fillRect b="-7895"/>
                </a:stretch>
              </a:blipFill>
            </p:spPr>
            <p:txBody>
              <a:bodyPr/>
              <a:lstStyle/>
              <a:p>
                <a:r>
                  <a:rPr lang="ja-JP" altLang="en-US">
                    <a:noFill/>
                  </a:rPr>
                  <a:t> </a:t>
                </a:r>
              </a:p>
            </p:txBody>
          </p:sp>
        </mc:Fallback>
      </mc:AlternateContent>
      <p:cxnSp>
        <p:nvCxnSpPr>
          <p:cNvPr id="39" name="直線コネクタ 38">
            <a:extLst>
              <a:ext uri="{FF2B5EF4-FFF2-40B4-BE49-F238E27FC236}">
                <a16:creationId xmlns:a16="http://schemas.microsoft.com/office/drawing/2014/main" id="{1FBEDDC7-49A1-4D68-ACBA-623FFD0F6D53}"/>
              </a:ext>
            </a:extLst>
          </p:cNvPr>
          <p:cNvCxnSpPr>
            <a:cxnSpLocks/>
          </p:cNvCxnSpPr>
          <p:nvPr/>
        </p:nvCxnSpPr>
        <p:spPr>
          <a:xfrm flipV="1">
            <a:off x="8536291" y="3122098"/>
            <a:ext cx="0" cy="835665"/>
          </a:xfrm>
          <a:prstGeom prst="line">
            <a:avLst/>
          </a:prstGeom>
          <a:ln w="76200">
            <a:solidFill>
              <a:srgbClr val="FF0000"/>
            </a:solidFill>
            <a:prstDash val="solid"/>
            <a:headEnd type="triangle"/>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1" name="正方形/長方形 40">
                <a:extLst>
                  <a:ext uri="{FF2B5EF4-FFF2-40B4-BE49-F238E27FC236}">
                    <a16:creationId xmlns:a16="http://schemas.microsoft.com/office/drawing/2014/main" id="{31E07AF6-FDDE-44E4-A157-6FE0D38968D4}"/>
                  </a:ext>
                </a:extLst>
              </p:cNvPr>
              <p:cNvSpPr/>
              <p:nvPr/>
            </p:nvSpPr>
            <p:spPr>
              <a:xfrm>
                <a:off x="8281719" y="3975160"/>
                <a:ext cx="385654" cy="5232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800" b="1" i="1" smtClean="0">
                          <a:solidFill>
                            <a:srgbClr val="FF0000"/>
                          </a:solidFill>
                          <a:latin typeface="Cambria Math" panose="02040503050406030204" pitchFamily="18" charset="0"/>
                        </a:rPr>
                        <m:t>𝑯</m:t>
                      </m:r>
                      <m:r>
                        <a:rPr lang="en-US" altLang="ja-JP" sz="2800" b="1" i="1" smtClean="0">
                          <a:solidFill>
                            <a:srgbClr val="FF0000"/>
                          </a:solidFill>
                          <a:latin typeface="Cambria Math" panose="02040503050406030204" pitchFamily="18" charset="0"/>
                        </a:rPr>
                        <m:t>′</m:t>
                      </m:r>
                    </m:oMath>
                  </m:oMathPara>
                </a14:m>
                <a:endParaRPr lang="ja-JP" altLang="en-US" sz="28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41" name="正方形/長方形 40">
                <a:extLst>
                  <a:ext uri="{FF2B5EF4-FFF2-40B4-BE49-F238E27FC236}">
                    <a16:creationId xmlns:a16="http://schemas.microsoft.com/office/drawing/2014/main" id="{31E07AF6-FDDE-44E4-A157-6FE0D38968D4}"/>
                  </a:ext>
                </a:extLst>
              </p:cNvPr>
              <p:cNvSpPr>
                <a:spLocks noRot="1" noChangeAspect="1" noMove="1" noResize="1" noEditPoints="1" noAdjustHandles="1" noChangeArrowheads="1" noChangeShapeType="1" noTextEdit="1"/>
              </p:cNvSpPr>
              <p:nvPr/>
            </p:nvSpPr>
            <p:spPr>
              <a:xfrm>
                <a:off x="8281719" y="3975160"/>
                <a:ext cx="385654" cy="523220"/>
              </a:xfrm>
              <a:prstGeom prst="rect">
                <a:avLst/>
              </a:prstGeom>
              <a:blipFill>
                <a:blip r:embed="rId9"/>
                <a:stretch>
                  <a:fillRect r="-1587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1" name="正方形/長方形 50">
                <a:extLst>
                  <a:ext uri="{FF2B5EF4-FFF2-40B4-BE49-F238E27FC236}">
                    <a16:creationId xmlns:a16="http://schemas.microsoft.com/office/drawing/2014/main" id="{8387477F-A5FE-4B0E-B789-8ECC7E2A9412}"/>
                  </a:ext>
                </a:extLst>
              </p:cNvPr>
              <p:cNvSpPr/>
              <p:nvPr/>
            </p:nvSpPr>
            <p:spPr>
              <a:xfrm>
                <a:off x="8831258" y="4898220"/>
                <a:ext cx="1438236" cy="76944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4400" b="1" i="1" smtClean="0">
                          <a:solidFill>
                            <a:srgbClr val="FF0000"/>
                          </a:solidFill>
                          <a:latin typeface="Cambria Math" panose="02040503050406030204" pitchFamily="18" charset="0"/>
                        </a:rPr>
                        <m:t>𝑯</m:t>
                      </m:r>
                      <m:r>
                        <a:rPr lang="en-US" altLang="ja-JP" sz="4400" b="1" i="1" smtClean="0">
                          <a:solidFill>
                            <a:srgbClr val="FF0000"/>
                          </a:solidFill>
                          <a:latin typeface="Cambria Math" panose="02040503050406030204" pitchFamily="18" charset="0"/>
                        </a:rPr>
                        <m:t>′=</m:t>
                      </m:r>
                    </m:oMath>
                  </m:oMathPara>
                </a14:m>
                <a:endParaRPr lang="ja-JP" altLang="en-US" sz="44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51" name="正方形/長方形 50">
                <a:extLst>
                  <a:ext uri="{FF2B5EF4-FFF2-40B4-BE49-F238E27FC236}">
                    <a16:creationId xmlns:a16="http://schemas.microsoft.com/office/drawing/2014/main" id="{8387477F-A5FE-4B0E-B789-8ECC7E2A9412}"/>
                  </a:ext>
                </a:extLst>
              </p:cNvPr>
              <p:cNvSpPr>
                <a:spLocks noRot="1" noChangeAspect="1" noMove="1" noResize="1" noEditPoints="1" noAdjustHandles="1" noChangeArrowheads="1" noChangeShapeType="1" noTextEdit="1"/>
              </p:cNvSpPr>
              <p:nvPr/>
            </p:nvSpPr>
            <p:spPr>
              <a:xfrm>
                <a:off x="8831258" y="4898220"/>
                <a:ext cx="1438236" cy="769441"/>
              </a:xfrm>
              <a:prstGeom prst="rect">
                <a:avLst/>
              </a:prstGeom>
              <a:blipFill>
                <a:blip r:embed="rId10"/>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9" name="正方形/長方形 58">
                <a:extLst>
                  <a:ext uri="{FF2B5EF4-FFF2-40B4-BE49-F238E27FC236}">
                    <a16:creationId xmlns:a16="http://schemas.microsoft.com/office/drawing/2014/main" id="{738324CD-6156-4937-888F-F622AB15E06C}"/>
                  </a:ext>
                </a:extLst>
              </p:cNvPr>
              <p:cNvSpPr/>
              <p:nvPr/>
            </p:nvSpPr>
            <p:spPr>
              <a:xfrm>
                <a:off x="10159184" y="4612210"/>
                <a:ext cx="936475" cy="124078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altLang="ja-JP" sz="4000" b="1" i="1" smtClean="0">
                              <a:solidFill>
                                <a:srgbClr val="FF0000"/>
                              </a:solidFill>
                              <a:latin typeface="Cambria Math" panose="02040503050406030204" pitchFamily="18" charset="0"/>
                            </a:rPr>
                          </m:ctrlPr>
                        </m:fPr>
                        <m:num>
                          <m:r>
                            <a:rPr lang="en-US" altLang="ja-JP" sz="4000" b="1" i="1">
                              <a:solidFill>
                                <a:srgbClr val="FF0000"/>
                              </a:solidFill>
                              <a:latin typeface="Cambria Math" panose="02040503050406030204" pitchFamily="18" charset="0"/>
                            </a:rPr>
                            <m:t>𝑰</m:t>
                          </m:r>
                        </m:num>
                        <m:den>
                          <m:r>
                            <a:rPr lang="en-US" altLang="ja-JP" sz="4000" b="1" i="1">
                              <a:solidFill>
                                <a:srgbClr val="FF0000"/>
                              </a:solidFill>
                              <a:latin typeface="Cambria Math" panose="02040503050406030204" pitchFamily="18" charset="0"/>
                            </a:rPr>
                            <m:t>𝟐</m:t>
                          </m:r>
                          <m:r>
                            <a:rPr lang="en-US" altLang="ja-JP" sz="4000" b="1" i="1">
                              <a:solidFill>
                                <a:srgbClr val="FF0000"/>
                              </a:solidFill>
                              <a:latin typeface="Cambria Math" panose="02040503050406030204" pitchFamily="18" charset="0"/>
                            </a:rPr>
                            <m:t>𝒓</m:t>
                          </m:r>
                        </m:den>
                      </m:f>
                    </m:oMath>
                  </m:oMathPara>
                </a14:m>
                <a:endParaRPr lang="ja-JP" altLang="en-US" sz="4000" dirty="0">
                  <a:latin typeface="HG丸ｺﾞｼｯｸM-PRO" panose="020F0600000000000000" pitchFamily="50" charset="-128"/>
                  <a:ea typeface="HG丸ｺﾞｼｯｸM-PRO" panose="020F0600000000000000" pitchFamily="50" charset="-128"/>
                </a:endParaRPr>
              </a:p>
            </p:txBody>
          </p:sp>
        </mc:Choice>
        <mc:Fallback>
          <p:sp>
            <p:nvSpPr>
              <p:cNvPr id="59" name="正方形/長方形 58">
                <a:extLst>
                  <a:ext uri="{FF2B5EF4-FFF2-40B4-BE49-F238E27FC236}">
                    <a16:creationId xmlns:a16="http://schemas.microsoft.com/office/drawing/2014/main" id="{738324CD-6156-4937-888F-F622AB15E06C}"/>
                  </a:ext>
                </a:extLst>
              </p:cNvPr>
              <p:cNvSpPr>
                <a:spLocks noRot="1" noChangeAspect="1" noMove="1" noResize="1" noEditPoints="1" noAdjustHandles="1" noChangeArrowheads="1" noChangeShapeType="1" noTextEdit="1"/>
              </p:cNvSpPr>
              <p:nvPr/>
            </p:nvSpPr>
            <p:spPr>
              <a:xfrm>
                <a:off x="10159184" y="4612210"/>
                <a:ext cx="936475" cy="1240789"/>
              </a:xfrm>
              <a:prstGeom prst="rect">
                <a:avLst/>
              </a:prstGeom>
              <a:blipFill>
                <a:blip r:embed="rId11"/>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7664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down)">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wipe(down)">
                                      <p:cBhvr>
                                        <p:cTn id="1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２</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電流がつくる磁界・磁場</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24</a:t>
            </a:fld>
            <a:endParaRPr kumimoji="1" lang="ja-JP" altLang="en-US"/>
          </a:p>
        </p:txBody>
      </p:sp>
      <mc:AlternateContent xmlns:mc="http://schemas.openxmlformats.org/markup-compatibility/2006">
        <mc:Choice xmlns:a14="http://schemas.microsoft.com/office/drawing/2010/main" Requires="a14">
          <p:sp>
            <p:nvSpPr>
              <p:cNvPr id="6" name="正方形/長方形 5">
                <a:extLst>
                  <a:ext uri="{FF2B5EF4-FFF2-40B4-BE49-F238E27FC236}">
                    <a16:creationId xmlns:a16="http://schemas.microsoft.com/office/drawing/2014/main" id="{7512F975-078C-407E-A7F5-31BDAF9D5AFE}"/>
                  </a:ext>
                </a:extLst>
              </p:cNvPr>
              <p:cNvSpPr/>
              <p:nvPr/>
            </p:nvSpPr>
            <p:spPr>
              <a:xfrm>
                <a:off x="233618" y="858143"/>
                <a:ext cx="11538597" cy="923330"/>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練習　直線電流と、半径</a:t>
                </a:r>
                <a14:m>
                  <m:oMath xmlns:m="http://schemas.openxmlformats.org/officeDocument/2006/math">
                    <m:r>
                      <a:rPr lang="en-US" altLang="ja-JP" b="1" i="1" smtClean="0">
                        <a:solidFill>
                          <a:srgbClr val="FF0000"/>
                        </a:solidFill>
                        <a:latin typeface="Cambria Math" panose="02040503050406030204" pitchFamily="18" charset="0"/>
                      </a:rPr>
                      <m:t>𝒓</m:t>
                    </m:r>
                  </m:oMath>
                </a14:m>
                <a:r>
                  <a:rPr lang="en-US" altLang="ja-JP" dirty="0">
                    <a:latin typeface="HG丸ｺﾞｼｯｸM-PRO" panose="020F0600000000000000" pitchFamily="50" charset="-128"/>
                    <a:ea typeface="HG丸ｺﾞｼｯｸM-PRO" panose="020F0600000000000000" pitchFamily="50" charset="-128"/>
                  </a:rPr>
                  <a:t>[cm] </a:t>
                </a:r>
                <a:r>
                  <a:rPr lang="ja-JP" altLang="en-US" dirty="0">
                    <a:latin typeface="HG丸ｺﾞｼｯｸM-PRO" panose="020F0600000000000000" pitchFamily="50" charset="-128"/>
                    <a:ea typeface="HG丸ｺﾞｼｯｸM-PRO" panose="020F0600000000000000" pitchFamily="50" charset="-128"/>
                  </a:rPr>
                  <a:t>の １</a:t>
                </a:r>
                <a:r>
                  <a:rPr lang="ja-JP" altLang="en-US" b="1" dirty="0">
                    <a:latin typeface="HG丸ｺﾞｼｯｸM-PRO" panose="020F0600000000000000" pitchFamily="50" charset="-128"/>
                    <a:ea typeface="HG丸ｺﾞｼｯｸM-PRO" panose="020F0600000000000000" pitchFamily="50" charset="-128"/>
                  </a:rPr>
                  <a:t>回巻きの円形電流がある。ともに、強さ</a:t>
                </a:r>
                <a14:m>
                  <m:oMath xmlns:m="http://schemas.openxmlformats.org/officeDocument/2006/math">
                    <m:r>
                      <a:rPr lang="en-US" altLang="ja-JP" b="1" i="1">
                        <a:solidFill>
                          <a:srgbClr val="0070C0"/>
                        </a:solidFill>
                        <a:latin typeface="Cambria Math" panose="02040503050406030204" pitchFamily="18" charset="0"/>
                      </a:rPr>
                      <m:t>𝑰</m:t>
                    </m:r>
                  </m:oMath>
                </a14:m>
                <a:r>
                  <a:rPr lang="en-US" altLang="ja-JP" dirty="0">
                    <a:latin typeface="HG丸ｺﾞｼｯｸM-PRO" panose="020F0600000000000000" pitchFamily="50" charset="-128"/>
                    <a:ea typeface="HG丸ｺﾞｼｯｸM-PRO" panose="020F0600000000000000" pitchFamily="50" charset="-128"/>
                  </a:rPr>
                  <a:t>[A]</a:t>
                </a:r>
                <a:r>
                  <a:rPr lang="ja-JP" altLang="en-US" dirty="0">
                    <a:latin typeface="HG丸ｺﾞｼｯｸM-PRO" panose="020F0600000000000000" pitchFamily="50" charset="-128"/>
                    <a:ea typeface="HG丸ｺﾞｼｯｸM-PRO" panose="020F0600000000000000" pitchFamily="50" charset="-128"/>
                  </a:rPr>
                  <a:t>の電流が図の向きに流れている。</a:t>
                </a:r>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直線電流は、円形電流の中心</a:t>
                </a:r>
                <a:r>
                  <a:rPr lang="en-US" altLang="ja-JP" dirty="0">
                    <a:latin typeface="HG丸ｺﾞｼｯｸM-PRO" panose="020F0600000000000000" pitchFamily="50" charset="-128"/>
                    <a:ea typeface="HG丸ｺﾞｼｯｸM-PRO" panose="020F0600000000000000" pitchFamily="50" charset="-128"/>
                  </a:rPr>
                  <a:t>O</a:t>
                </a:r>
                <a:r>
                  <a:rPr lang="ja-JP" altLang="en-US" dirty="0">
                    <a:latin typeface="HG丸ｺﾞｼｯｸM-PRO" panose="020F0600000000000000" pitchFamily="50" charset="-128"/>
                    <a:ea typeface="HG丸ｺﾞｼｯｸM-PRO" panose="020F0600000000000000" pitchFamily="50" charset="-128"/>
                  </a:rPr>
                  <a:t>から距離</a:t>
                </a:r>
                <a14:m>
                  <m:oMath xmlns:m="http://schemas.openxmlformats.org/officeDocument/2006/math">
                    <m:r>
                      <a:rPr lang="en-US" altLang="ja-JP" b="0" i="0" smtClean="0">
                        <a:solidFill>
                          <a:srgbClr val="FF0000"/>
                        </a:solidFill>
                        <a:latin typeface="Cambria Math" panose="02040503050406030204" pitchFamily="18" charset="0"/>
                      </a:rPr>
                      <m:t>2</m:t>
                    </m:r>
                    <m:r>
                      <a:rPr lang="en-US" altLang="ja-JP" b="1" i="1">
                        <a:solidFill>
                          <a:srgbClr val="FF0000"/>
                        </a:solidFill>
                        <a:latin typeface="Cambria Math" panose="02040503050406030204" pitchFamily="18" charset="0"/>
                      </a:rPr>
                      <m:t>𝒓</m:t>
                    </m:r>
                  </m:oMath>
                </a14:m>
                <a:r>
                  <a:rPr lang="ja-JP" altLang="en-US" dirty="0">
                    <a:latin typeface="HG丸ｺﾞｼｯｸM-PRO" panose="020F0600000000000000" pitchFamily="50" charset="-128"/>
                    <a:ea typeface="HG丸ｺﾞｼｯｸM-PRO" panose="020F0600000000000000" pitchFamily="50" charset="-128"/>
                  </a:rPr>
                  <a:t>だけ離れたところにある。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（４）中心Ｏにできる合成磁界・磁場の強さ</a:t>
                </a:r>
                <a14:m>
                  <m:oMath xmlns:m="http://schemas.openxmlformats.org/officeDocument/2006/math">
                    <m:sSub>
                      <m:sSubPr>
                        <m:ctrlPr>
                          <a:rPr lang="en-US" altLang="ja-JP" b="1" i="1" smtClean="0">
                            <a:solidFill>
                              <a:srgbClr val="FF0000"/>
                            </a:solidFill>
                            <a:latin typeface="Cambria Math" panose="02040503050406030204" pitchFamily="18" charset="0"/>
                          </a:rPr>
                        </m:ctrlPr>
                      </m:sSubPr>
                      <m:e>
                        <m:r>
                          <a:rPr lang="en-US" altLang="ja-JP" b="1" i="1">
                            <a:solidFill>
                              <a:srgbClr val="FF0000"/>
                            </a:solidFill>
                            <a:latin typeface="Cambria Math" panose="02040503050406030204" pitchFamily="18" charset="0"/>
                          </a:rPr>
                          <m:t>𝑯</m:t>
                        </m:r>
                      </m:e>
                      <m:sub>
                        <m:r>
                          <a:rPr lang="en-US" altLang="ja-JP" b="1" i="1" smtClean="0">
                            <a:solidFill>
                              <a:srgbClr val="FF0000"/>
                            </a:solidFill>
                            <a:latin typeface="Cambria Math" panose="02040503050406030204" pitchFamily="18" charset="0"/>
                          </a:rPr>
                          <m:t>𝟎</m:t>
                        </m:r>
                      </m:sub>
                    </m:sSub>
                  </m:oMath>
                </a14:m>
                <a:r>
                  <a:rPr lang="ja-JP" altLang="en-US" dirty="0">
                    <a:latin typeface="HG丸ｺﾞｼｯｸM-PRO" panose="020F0600000000000000" pitchFamily="50" charset="-128"/>
                    <a:ea typeface="HG丸ｺﾞｼｯｸM-PRO" panose="020F0600000000000000" pitchFamily="50" charset="-128"/>
                  </a:rPr>
                  <a:t>を求めなさい。</a:t>
                </a:r>
              </a:p>
            </p:txBody>
          </p:sp>
        </mc:Choice>
        <mc:Fallback>
          <p:sp>
            <p:nvSpPr>
              <p:cNvPr id="6" name="正方形/長方形 5">
                <a:extLst>
                  <a:ext uri="{FF2B5EF4-FFF2-40B4-BE49-F238E27FC236}">
                    <a16:creationId xmlns:a16="http://schemas.microsoft.com/office/drawing/2014/main" id="{7512F975-078C-407E-A7F5-31BDAF9D5AFE}"/>
                  </a:ext>
                </a:extLst>
              </p:cNvPr>
              <p:cNvSpPr>
                <a:spLocks noRot="1" noChangeAspect="1" noMove="1" noResize="1" noEditPoints="1" noAdjustHandles="1" noChangeArrowheads="1" noChangeShapeType="1" noTextEdit="1"/>
              </p:cNvSpPr>
              <p:nvPr/>
            </p:nvSpPr>
            <p:spPr>
              <a:xfrm>
                <a:off x="233618" y="858143"/>
                <a:ext cx="11538597" cy="923330"/>
              </a:xfrm>
              <a:prstGeom prst="rect">
                <a:avLst/>
              </a:prstGeom>
              <a:blipFill>
                <a:blip r:embed="rId2"/>
                <a:stretch>
                  <a:fillRect l="-423" t="-5298" b="-8609"/>
                </a:stretch>
              </a:blipFill>
            </p:spPr>
            <p:txBody>
              <a:bodyPr/>
              <a:lstStyle/>
              <a:p>
                <a:r>
                  <a:rPr lang="ja-JP" altLang="en-US">
                    <a:noFill/>
                  </a:rPr>
                  <a:t> </a:t>
                </a:r>
              </a:p>
            </p:txBody>
          </p:sp>
        </mc:Fallback>
      </mc:AlternateContent>
      <p:grpSp>
        <p:nvGrpSpPr>
          <p:cNvPr id="38" name="グループ化 37">
            <a:extLst>
              <a:ext uri="{FF2B5EF4-FFF2-40B4-BE49-F238E27FC236}">
                <a16:creationId xmlns:a16="http://schemas.microsoft.com/office/drawing/2014/main" id="{3FF87BAE-EE4D-4EA7-9139-CA09788EB0C4}"/>
              </a:ext>
            </a:extLst>
          </p:cNvPr>
          <p:cNvGrpSpPr/>
          <p:nvPr/>
        </p:nvGrpSpPr>
        <p:grpSpPr>
          <a:xfrm>
            <a:off x="4935301" y="2921901"/>
            <a:ext cx="66415" cy="2340578"/>
            <a:chOff x="5575727" y="2554285"/>
            <a:chExt cx="66415" cy="2340578"/>
          </a:xfrm>
        </p:grpSpPr>
        <p:sp>
          <p:nvSpPr>
            <p:cNvPr id="10" name="正方形/長方形 9">
              <a:extLst>
                <a:ext uri="{FF2B5EF4-FFF2-40B4-BE49-F238E27FC236}">
                  <a16:creationId xmlns:a16="http://schemas.microsoft.com/office/drawing/2014/main" id="{0822C891-EB75-404D-8E25-989502F474F7}"/>
                </a:ext>
              </a:extLst>
            </p:cNvPr>
            <p:cNvSpPr/>
            <p:nvPr/>
          </p:nvSpPr>
          <p:spPr>
            <a:xfrm>
              <a:off x="5575978" y="2559214"/>
              <a:ext cx="66164" cy="11066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30" name="直線コネクタ 29">
              <a:extLst>
                <a:ext uri="{FF2B5EF4-FFF2-40B4-BE49-F238E27FC236}">
                  <a16:creationId xmlns:a16="http://schemas.microsoft.com/office/drawing/2014/main" id="{4E7C38C3-4C86-4AED-9314-80A79B49A951}"/>
                </a:ext>
              </a:extLst>
            </p:cNvPr>
            <p:cNvCxnSpPr>
              <a:cxnSpLocks/>
            </p:cNvCxnSpPr>
            <p:nvPr/>
          </p:nvCxnSpPr>
          <p:spPr>
            <a:xfrm>
              <a:off x="5575727"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5A69FD6-0F5D-4CA4-BC70-4C5FA2A72DFF}"/>
                </a:ext>
              </a:extLst>
            </p:cNvPr>
            <p:cNvCxnSpPr>
              <a:cxnSpLocks/>
            </p:cNvCxnSpPr>
            <p:nvPr/>
          </p:nvCxnSpPr>
          <p:spPr>
            <a:xfrm>
              <a:off x="5621446" y="2554285"/>
              <a:ext cx="0" cy="23405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a14="http://schemas.microsoft.com/office/drawing/2010/main" Requires="a14">
          <p:sp>
            <p:nvSpPr>
              <p:cNvPr id="13" name="正方形/長方形 12">
                <a:extLst>
                  <a:ext uri="{FF2B5EF4-FFF2-40B4-BE49-F238E27FC236}">
                    <a16:creationId xmlns:a16="http://schemas.microsoft.com/office/drawing/2014/main" id="{39ECC286-528D-42EF-93AB-8FD8A831BF77}"/>
                  </a:ext>
                </a:extLst>
              </p:cNvPr>
              <p:cNvSpPr/>
              <p:nvPr/>
            </p:nvSpPr>
            <p:spPr>
              <a:xfrm>
                <a:off x="5047184" y="2766496"/>
                <a:ext cx="938077" cy="461665"/>
              </a:xfrm>
              <a:prstGeom prst="rect">
                <a:avLst/>
              </a:prstGeom>
            </p:spPr>
            <p:txBody>
              <a:bodyPr wrap="none">
                <a:spAutoFit/>
              </a:bodyPr>
              <a:lstStyle/>
              <a:p>
                <a:pPr/>
                <a:r>
                  <a:rPr lang="ja-JP" altLang="en-US" sz="2400" b="1" dirty="0">
                    <a:solidFill>
                      <a:srgbClr val="0070C0"/>
                    </a:solidFill>
                    <a:latin typeface="HG丸ｺﾞｼｯｸM-PRO" panose="020F0600000000000000" pitchFamily="50" charset="-128"/>
                    <a:ea typeface="HG丸ｺﾞｼｯｸM-PRO" panose="020F0600000000000000" pitchFamily="50" charset="-128"/>
                  </a:rPr>
                  <a:t>電流</a:t>
                </a:r>
                <a14:m>
                  <m:oMath xmlns:m="http://schemas.openxmlformats.org/officeDocument/2006/math">
                    <m:r>
                      <a:rPr lang="en-US" altLang="ja-JP" sz="2400" b="1" i="1" smtClean="0">
                        <a:solidFill>
                          <a:srgbClr val="0070C0"/>
                        </a:solidFill>
                        <a:latin typeface="Cambria Math" panose="02040503050406030204" pitchFamily="18" charset="0"/>
                      </a:rPr>
                      <m:t>𝑰</m:t>
                    </m:r>
                  </m:oMath>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13" name="正方形/長方形 12">
                <a:extLst>
                  <a:ext uri="{FF2B5EF4-FFF2-40B4-BE49-F238E27FC236}">
                    <a16:creationId xmlns:a16="http://schemas.microsoft.com/office/drawing/2014/main" id="{39ECC286-528D-42EF-93AB-8FD8A831BF77}"/>
                  </a:ext>
                </a:extLst>
              </p:cNvPr>
              <p:cNvSpPr>
                <a:spLocks noRot="1" noChangeAspect="1" noMove="1" noResize="1" noEditPoints="1" noAdjustHandles="1" noChangeArrowheads="1" noChangeShapeType="1" noTextEdit="1"/>
              </p:cNvSpPr>
              <p:nvPr/>
            </p:nvSpPr>
            <p:spPr>
              <a:xfrm>
                <a:off x="5047184" y="2766496"/>
                <a:ext cx="938077" cy="461665"/>
              </a:xfrm>
              <a:prstGeom prst="rect">
                <a:avLst/>
              </a:prstGeom>
              <a:blipFill>
                <a:blip r:embed="rId3"/>
                <a:stretch>
                  <a:fillRect l="-10390" t="-14474" r="-1299" b="-25000"/>
                </a:stretch>
              </a:blipFill>
            </p:spPr>
            <p:txBody>
              <a:bodyPr/>
              <a:lstStyle/>
              <a:p>
                <a:r>
                  <a:rPr lang="ja-JP" altLang="en-US">
                    <a:noFill/>
                  </a:rPr>
                  <a:t> </a:t>
                </a:r>
              </a:p>
            </p:txBody>
          </p:sp>
        </mc:Fallback>
      </mc:AlternateContent>
      <p:cxnSp>
        <p:nvCxnSpPr>
          <p:cNvPr id="17" name="直線コネクタ 16">
            <a:extLst>
              <a:ext uri="{FF2B5EF4-FFF2-40B4-BE49-F238E27FC236}">
                <a16:creationId xmlns:a16="http://schemas.microsoft.com/office/drawing/2014/main" id="{F390E0EA-2780-4EF9-A715-91CB915A4EAD}"/>
              </a:ext>
            </a:extLst>
          </p:cNvPr>
          <p:cNvCxnSpPr>
            <a:cxnSpLocks/>
          </p:cNvCxnSpPr>
          <p:nvPr/>
        </p:nvCxnSpPr>
        <p:spPr>
          <a:xfrm>
            <a:off x="2974360" y="4125377"/>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EB331269-FF8C-4F50-972C-61FF9E678108}"/>
              </a:ext>
            </a:extLst>
          </p:cNvPr>
          <p:cNvCxnSpPr>
            <a:cxnSpLocks/>
          </p:cNvCxnSpPr>
          <p:nvPr/>
        </p:nvCxnSpPr>
        <p:spPr>
          <a:xfrm flipV="1">
            <a:off x="4954779" y="3032350"/>
            <a:ext cx="0" cy="555660"/>
          </a:xfrm>
          <a:prstGeom prst="straightConnector1">
            <a:avLst/>
          </a:prstGeom>
          <a:ln w="793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5" name="楕円 34">
            <a:extLst>
              <a:ext uri="{FF2B5EF4-FFF2-40B4-BE49-F238E27FC236}">
                <a16:creationId xmlns:a16="http://schemas.microsoft.com/office/drawing/2014/main" id="{D67AFEA2-8BF9-4246-8FBB-DD26B354075A}"/>
              </a:ext>
            </a:extLst>
          </p:cNvPr>
          <p:cNvSpPr/>
          <p:nvPr/>
        </p:nvSpPr>
        <p:spPr>
          <a:xfrm>
            <a:off x="1917670" y="3032350"/>
            <a:ext cx="2192865" cy="21928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F6AAD527-D312-4CC5-9C83-911954BC489C}"/>
              </a:ext>
            </a:extLst>
          </p:cNvPr>
          <p:cNvSpPr/>
          <p:nvPr/>
        </p:nvSpPr>
        <p:spPr>
          <a:xfrm>
            <a:off x="1987657" y="3102337"/>
            <a:ext cx="2052891" cy="20528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a:extLst>
              <a:ext uri="{FF2B5EF4-FFF2-40B4-BE49-F238E27FC236}">
                <a16:creationId xmlns:a16="http://schemas.microsoft.com/office/drawing/2014/main" id="{F8CA0CA2-D48E-4FE4-84A2-9BF31603382C}"/>
              </a:ext>
            </a:extLst>
          </p:cNvPr>
          <p:cNvCxnSpPr>
            <a:cxnSpLocks/>
          </p:cNvCxnSpPr>
          <p:nvPr/>
        </p:nvCxnSpPr>
        <p:spPr>
          <a:xfrm flipV="1">
            <a:off x="2974360" y="3228161"/>
            <a:ext cx="474134" cy="897216"/>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2" name="正方形/長方形 41">
                <a:extLst>
                  <a:ext uri="{FF2B5EF4-FFF2-40B4-BE49-F238E27FC236}">
                    <a16:creationId xmlns:a16="http://schemas.microsoft.com/office/drawing/2014/main" id="{52B8DE6D-46F2-4564-9008-ABABFFFAF117}"/>
                  </a:ext>
                </a:extLst>
              </p:cNvPr>
              <p:cNvSpPr/>
              <p:nvPr/>
            </p:nvSpPr>
            <p:spPr>
              <a:xfrm>
                <a:off x="2887889" y="3421476"/>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2" name="正方形/長方形 41">
                <a:extLst>
                  <a:ext uri="{FF2B5EF4-FFF2-40B4-BE49-F238E27FC236}">
                    <a16:creationId xmlns:a16="http://schemas.microsoft.com/office/drawing/2014/main" id="{52B8DE6D-46F2-4564-9008-ABABFFFAF117}"/>
                  </a:ext>
                </a:extLst>
              </p:cNvPr>
              <p:cNvSpPr>
                <a:spLocks noRot="1" noChangeAspect="1" noMove="1" noResize="1" noEditPoints="1" noAdjustHandles="1" noChangeArrowheads="1" noChangeShapeType="1" noTextEdit="1"/>
              </p:cNvSpPr>
              <p:nvPr/>
            </p:nvSpPr>
            <p:spPr>
              <a:xfrm>
                <a:off x="2887889" y="3421476"/>
                <a:ext cx="373820" cy="369332"/>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3" name="正方形/長方形 42">
                <a:extLst>
                  <a:ext uri="{FF2B5EF4-FFF2-40B4-BE49-F238E27FC236}">
                    <a16:creationId xmlns:a16="http://schemas.microsoft.com/office/drawing/2014/main" id="{C0DE3B8D-05F1-4CEE-A018-059E6FB1336A}"/>
                  </a:ext>
                </a:extLst>
              </p:cNvPr>
              <p:cNvSpPr/>
              <p:nvPr/>
            </p:nvSpPr>
            <p:spPr>
              <a:xfrm>
                <a:off x="4149098" y="4169415"/>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43" name="正方形/長方形 42">
                <a:extLst>
                  <a:ext uri="{FF2B5EF4-FFF2-40B4-BE49-F238E27FC236}">
                    <a16:creationId xmlns:a16="http://schemas.microsoft.com/office/drawing/2014/main" id="{C0DE3B8D-05F1-4CEE-A018-059E6FB1336A}"/>
                  </a:ext>
                </a:extLst>
              </p:cNvPr>
              <p:cNvSpPr>
                <a:spLocks noRot="1" noChangeAspect="1" noMove="1" noResize="1" noEditPoints="1" noAdjustHandles="1" noChangeArrowheads="1" noChangeShapeType="1" noTextEdit="1"/>
              </p:cNvSpPr>
              <p:nvPr/>
            </p:nvSpPr>
            <p:spPr>
              <a:xfrm>
                <a:off x="4149098" y="4169415"/>
                <a:ext cx="511679" cy="369332"/>
              </a:xfrm>
              <a:prstGeom prst="rect">
                <a:avLst/>
              </a:prstGeom>
              <a:blipFill>
                <a:blip r:embed="rId5"/>
                <a:stretch>
                  <a:fillRect/>
                </a:stretch>
              </a:blipFill>
            </p:spPr>
            <p:txBody>
              <a:bodyPr/>
              <a:lstStyle/>
              <a:p>
                <a:r>
                  <a:rPr lang="ja-JP" altLang="en-US">
                    <a:noFill/>
                  </a:rPr>
                  <a:t> </a:t>
                </a:r>
              </a:p>
            </p:txBody>
          </p:sp>
        </mc:Fallback>
      </mc:AlternateContent>
      <p:sp>
        <p:nvSpPr>
          <p:cNvPr id="44" name="楕円 43">
            <a:extLst>
              <a:ext uri="{FF2B5EF4-FFF2-40B4-BE49-F238E27FC236}">
                <a16:creationId xmlns:a16="http://schemas.microsoft.com/office/drawing/2014/main" id="{4DB55A17-CE54-46D5-A832-CC50CEA2EB75}"/>
              </a:ext>
            </a:extLst>
          </p:cNvPr>
          <p:cNvSpPr/>
          <p:nvPr/>
        </p:nvSpPr>
        <p:spPr>
          <a:xfrm>
            <a:off x="2949990" y="4099175"/>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6CD4642E-6B7B-46A5-8097-812C3E9812B8}"/>
              </a:ext>
            </a:extLst>
          </p:cNvPr>
          <p:cNvSpPr/>
          <p:nvPr/>
        </p:nvSpPr>
        <p:spPr>
          <a:xfrm>
            <a:off x="2644271" y="4026087"/>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6" name="正方形/長方形 45">
            <a:extLst>
              <a:ext uri="{FF2B5EF4-FFF2-40B4-BE49-F238E27FC236}">
                <a16:creationId xmlns:a16="http://schemas.microsoft.com/office/drawing/2014/main" id="{1E69FB7A-9BE7-4833-9B63-57504C1ACADE}"/>
              </a:ext>
            </a:extLst>
          </p:cNvPr>
          <p:cNvSpPr/>
          <p:nvPr/>
        </p:nvSpPr>
        <p:spPr>
          <a:xfrm>
            <a:off x="2491167" y="2156801"/>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真横から見た図</a:t>
            </a:r>
            <a:endParaRPr lang="ja-JP" altLang="en-US" dirty="0"/>
          </a:p>
        </p:txBody>
      </p:sp>
      <p:sp>
        <p:nvSpPr>
          <p:cNvPr id="47" name="正方形/長方形 46">
            <a:extLst>
              <a:ext uri="{FF2B5EF4-FFF2-40B4-BE49-F238E27FC236}">
                <a16:creationId xmlns:a16="http://schemas.microsoft.com/office/drawing/2014/main" id="{216ACA4F-7100-4BDF-B7FA-CF054F34832B}"/>
              </a:ext>
            </a:extLst>
          </p:cNvPr>
          <p:cNvSpPr/>
          <p:nvPr/>
        </p:nvSpPr>
        <p:spPr>
          <a:xfrm>
            <a:off x="6961567" y="2159943"/>
            <a:ext cx="1800493" cy="369332"/>
          </a:xfrm>
          <a:prstGeom prst="rect">
            <a:avLst/>
          </a:prstGeom>
        </p:spPr>
        <p:txBody>
          <a:bodyPr wrap="none">
            <a:spAutoFit/>
          </a:bodyPr>
          <a:lstStyle/>
          <a:p>
            <a:r>
              <a:rPr lang="ja-JP" altLang="en-US" dirty="0">
                <a:latin typeface="HG丸ｺﾞｼｯｸM-PRO" panose="020F0600000000000000" pitchFamily="50" charset="-128"/>
                <a:ea typeface="HG丸ｺﾞｼｯｸM-PRO" panose="020F0600000000000000" pitchFamily="50" charset="-128"/>
              </a:rPr>
              <a:t>真上から見た図</a:t>
            </a:r>
            <a:endParaRPr lang="ja-JP" altLang="en-US" dirty="0"/>
          </a:p>
        </p:txBody>
      </p:sp>
      <p:grpSp>
        <p:nvGrpSpPr>
          <p:cNvPr id="48" name="グループ化 47">
            <a:extLst>
              <a:ext uri="{FF2B5EF4-FFF2-40B4-BE49-F238E27FC236}">
                <a16:creationId xmlns:a16="http://schemas.microsoft.com/office/drawing/2014/main" id="{40C53E47-AA04-412B-966F-2EC406205339}"/>
              </a:ext>
            </a:extLst>
          </p:cNvPr>
          <p:cNvGrpSpPr/>
          <p:nvPr/>
        </p:nvGrpSpPr>
        <p:grpSpPr>
          <a:xfrm>
            <a:off x="10269788" y="3030356"/>
            <a:ext cx="382385" cy="382385"/>
            <a:chOff x="1263535" y="1812175"/>
            <a:chExt cx="382385" cy="382385"/>
          </a:xfrm>
        </p:grpSpPr>
        <p:sp>
          <p:nvSpPr>
            <p:cNvPr id="49" name="円/楕円 1">
              <a:extLst>
                <a:ext uri="{FF2B5EF4-FFF2-40B4-BE49-F238E27FC236}">
                  <a16:creationId xmlns:a16="http://schemas.microsoft.com/office/drawing/2014/main" id="{F1763909-F4DB-44A9-A828-0790DBF8FE53}"/>
                </a:ext>
              </a:extLst>
            </p:cNvPr>
            <p:cNvSpPr/>
            <p:nvPr/>
          </p:nvSpPr>
          <p:spPr>
            <a:xfrm>
              <a:off x="1363314" y="1911954"/>
              <a:ext cx="182827" cy="18282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sp>
          <p:nvSpPr>
            <p:cNvPr id="50" name="楕円 49">
              <a:extLst>
                <a:ext uri="{FF2B5EF4-FFF2-40B4-BE49-F238E27FC236}">
                  <a16:creationId xmlns:a16="http://schemas.microsoft.com/office/drawing/2014/main" id="{F71B2764-C594-4538-A92B-757C408AD092}"/>
                </a:ext>
              </a:extLst>
            </p:cNvPr>
            <p:cNvSpPr/>
            <p:nvPr/>
          </p:nvSpPr>
          <p:spPr>
            <a:xfrm>
              <a:off x="1263535" y="1812175"/>
              <a:ext cx="382385" cy="3823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grpSp>
      <p:sp>
        <p:nvSpPr>
          <p:cNvPr id="52" name="正方形/長方形 51">
            <a:extLst>
              <a:ext uri="{FF2B5EF4-FFF2-40B4-BE49-F238E27FC236}">
                <a16:creationId xmlns:a16="http://schemas.microsoft.com/office/drawing/2014/main" id="{597B82E5-71C7-462D-B592-759AAC8FEA05}"/>
              </a:ext>
            </a:extLst>
          </p:cNvPr>
          <p:cNvSpPr/>
          <p:nvPr/>
        </p:nvSpPr>
        <p:spPr>
          <a:xfrm>
            <a:off x="7385123" y="3147159"/>
            <a:ext cx="2193607" cy="1683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61F5DE08-1474-41DE-A7F4-78B3B81D28C2}"/>
              </a:ext>
            </a:extLst>
          </p:cNvPr>
          <p:cNvCxnSpPr>
            <a:cxnSpLocks/>
          </p:cNvCxnSpPr>
          <p:nvPr/>
        </p:nvCxnSpPr>
        <p:spPr>
          <a:xfrm>
            <a:off x="8547556" y="3224190"/>
            <a:ext cx="1915223" cy="1"/>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4" name="正方形/長方形 53">
                <a:extLst>
                  <a:ext uri="{FF2B5EF4-FFF2-40B4-BE49-F238E27FC236}">
                    <a16:creationId xmlns:a16="http://schemas.microsoft.com/office/drawing/2014/main" id="{51E30972-2CB5-4C80-ABA4-0096D32009AC}"/>
                  </a:ext>
                </a:extLst>
              </p:cNvPr>
              <p:cNvSpPr/>
              <p:nvPr/>
            </p:nvSpPr>
            <p:spPr>
              <a:xfrm>
                <a:off x="9710529" y="2884447"/>
                <a:ext cx="511679"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smtClean="0">
                          <a:solidFill>
                            <a:srgbClr val="FF0000"/>
                          </a:solidFill>
                          <a:latin typeface="Cambria Math" panose="02040503050406030204" pitchFamily="18" charset="0"/>
                        </a:rPr>
                        <m:t>𝟐</m:t>
                      </m:r>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4" name="正方形/長方形 53">
                <a:extLst>
                  <a:ext uri="{FF2B5EF4-FFF2-40B4-BE49-F238E27FC236}">
                    <a16:creationId xmlns:a16="http://schemas.microsoft.com/office/drawing/2014/main" id="{51E30972-2CB5-4C80-ABA4-0096D32009AC}"/>
                  </a:ext>
                </a:extLst>
              </p:cNvPr>
              <p:cNvSpPr>
                <a:spLocks noRot="1" noChangeAspect="1" noMove="1" noResize="1" noEditPoints="1" noAdjustHandles="1" noChangeArrowheads="1" noChangeShapeType="1" noTextEdit="1"/>
              </p:cNvSpPr>
              <p:nvPr/>
            </p:nvSpPr>
            <p:spPr>
              <a:xfrm>
                <a:off x="9710529" y="2884447"/>
                <a:ext cx="511679" cy="369332"/>
              </a:xfrm>
              <a:prstGeom prst="rect">
                <a:avLst/>
              </a:prstGeom>
              <a:blipFill>
                <a:blip r:embed="rId6"/>
                <a:stretch>
                  <a:fillRect/>
                </a:stretch>
              </a:blipFill>
            </p:spPr>
            <p:txBody>
              <a:bodyPr/>
              <a:lstStyle/>
              <a:p>
                <a:r>
                  <a:rPr lang="ja-JP" altLang="en-US">
                    <a:noFill/>
                  </a:rPr>
                  <a:t> </a:t>
                </a:r>
              </a:p>
            </p:txBody>
          </p:sp>
        </mc:Fallback>
      </mc:AlternateContent>
      <p:sp>
        <p:nvSpPr>
          <p:cNvPr id="55" name="楕円 54">
            <a:extLst>
              <a:ext uri="{FF2B5EF4-FFF2-40B4-BE49-F238E27FC236}">
                <a16:creationId xmlns:a16="http://schemas.microsoft.com/office/drawing/2014/main" id="{B0964B11-C8D3-433B-A198-B31F26C320A7}"/>
              </a:ext>
            </a:extLst>
          </p:cNvPr>
          <p:cNvSpPr/>
          <p:nvPr/>
        </p:nvSpPr>
        <p:spPr>
          <a:xfrm>
            <a:off x="8523186" y="3197988"/>
            <a:ext cx="49280"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5B89E11E-FD39-4574-B959-35A322ADC66E}"/>
              </a:ext>
            </a:extLst>
          </p:cNvPr>
          <p:cNvSpPr/>
          <p:nvPr/>
        </p:nvSpPr>
        <p:spPr>
          <a:xfrm>
            <a:off x="8186812" y="3228297"/>
            <a:ext cx="385654" cy="338554"/>
          </a:xfrm>
          <a:prstGeom prst="rect">
            <a:avLst/>
          </a:prstGeom>
        </p:spPr>
        <p:txBody>
          <a:bodyPr wrap="square">
            <a:spAutoFit/>
          </a:bodyPr>
          <a:lstStyle/>
          <a:p>
            <a:pPr/>
            <a:r>
              <a:rPr lang="en-US" altLang="ja-JP" sz="1600" b="1" dirty="0">
                <a:solidFill>
                  <a:srgbClr val="FF0000"/>
                </a:solidFill>
                <a:latin typeface="HG丸ｺﾞｼｯｸM-PRO" panose="020F0600000000000000" pitchFamily="50" charset="-128"/>
                <a:ea typeface="HG丸ｺﾞｼｯｸM-PRO" panose="020F0600000000000000" pitchFamily="50" charset="-128"/>
              </a:rPr>
              <a:t>O</a:t>
            </a:r>
            <a:endParaRPr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57" name="正方形/長方形 56">
                <a:extLst>
                  <a:ext uri="{FF2B5EF4-FFF2-40B4-BE49-F238E27FC236}">
                    <a16:creationId xmlns:a16="http://schemas.microsoft.com/office/drawing/2014/main" id="{305BF8BC-CCCC-46CA-97CE-A2E1E9BFEAD6}"/>
                  </a:ext>
                </a:extLst>
              </p:cNvPr>
              <p:cNvSpPr/>
              <p:nvPr/>
            </p:nvSpPr>
            <p:spPr>
              <a:xfrm>
                <a:off x="8870747" y="2748239"/>
                <a:ext cx="373820" cy="36933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b="1" i="1">
                          <a:solidFill>
                            <a:srgbClr val="FF0000"/>
                          </a:solidFill>
                          <a:latin typeface="Cambria Math" panose="02040503050406030204" pitchFamily="18" charset="0"/>
                        </a:rPr>
                        <m:t>𝒓</m:t>
                      </m:r>
                    </m:oMath>
                  </m:oMathPara>
                </a14:m>
                <a:endParaRPr lang="ja-JP" altLang="en-US" dirty="0"/>
              </a:p>
            </p:txBody>
          </p:sp>
        </mc:Choice>
        <mc:Fallback>
          <p:sp>
            <p:nvSpPr>
              <p:cNvPr id="57" name="正方形/長方形 56">
                <a:extLst>
                  <a:ext uri="{FF2B5EF4-FFF2-40B4-BE49-F238E27FC236}">
                    <a16:creationId xmlns:a16="http://schemas.microsoft.com/office/drawing/2014/main" id="{305BF8BC-CCCC-46CA-97CE-A2E1E9BFEAD6}"/>
                  </a:ext>
                </a:extLst>
              </p:cNvPr>
              <p:cNvSpPr>
                <a:spLocks noRot="1" noChangeAspect="1" noMove="1" noResize="1" noEditPoints="1" noAdjustHandles="1" noChangeArrowheads="1" noChangeShapeType="1" noTextEdit="1"/>
              </p:cNvSpPr>
              <p:nvPr/>
            </p:nvSpPr>
            <p:spPr>
              <a:xfrm>
                <a:off x="8870747" y="2748239"/>
                <a:ext cx="373820" cy="369332"/>
              </a:xfrm>
              <a:prstGeom prst="rect">
                <a:avLst/>
              </a:prstGeom>
              <a:blipFill>
                <a:blip r:embed="rId7"/>
                <a:stretch>
                  <a:fillRect/>
                </a:stretch>
              </a:blipFill>
            </p:spPr>
            <p:txBody>
              <a:bodyPr/>
              <a:lstStyle/>
              <a:p>
                <a:r>
                  <a:rPr lang="ja-JP" altLang="en-US">
                    <a:noFill/>
                  </a:rPr>
                  <a:t> </a:t>
                </a:r>
              </a:p>
            </p:txBody>
          </p:sp>
        </mc:Fallback>
      </mc:AlternateContent>
      <p:cxnSp>
        <p:nvCxnSpPr>
          <p:cNvPr id="58" name="直線コネクタ 57">
            <a:extLst>
              <a:ext uri="{FF2B5EF4-FFF2-40B4-BE49-F238E27FC236}">
                <a16:creationId xmlns:a16="http://schemas.microsoft.com/office/drawing/2014/main" id="{7C659302-DB26-476B-8B9B-FA39CEE92E99}"/>
              </a:ext>
            </a:extLst>
          </p:cNvPr>
          <p:cNvCxnSpPr>
            <a:cxnSpLocks/>
          </p:cNvCxnSpPr>
          <p:nvPr/>
        </p:nvCxnSpPr>
        <p:spPr>
          <a:xfrm>
            <a:off x="8536585" y="3058919"/>
            <a:ext cx="1042145" cy="0"/>
          </a:xfrm>
          <a:prstGeom prst="line">
            <a:avLst/>
          </a:prstGeom>
          <a:ln w="22225">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フリーフォーム: 図形 59">
            <a:extLst>
              <a:ext uri="{FF2B5EF4-FFF2-40B4-BE49-F238E27FC236}">
                <a16:creationId xmlns:a16="http://schemas.microsoft.com/office/drawing/2014/main" id="{05C0026F-D56A-48E9-8B19-29B18AC92463}"/>
              </a:ext>
            </a:extLst>
          </p:cNvPr>
          <p:cNvSpPr/>
          <p:nvPr/>
        </p:nvSpPr>
        <p:spPr>
          <a:xfrm flipV="1">
            <a:off x="1943690" y="3674101"/>
            <a:ext cx="131550" cy="901148"/>
          </a:xfrm>
          <a:custGeom>
            <a:avLst/>
            <a:gdLst>
              <a:gd name="connsiteX0" fmla="*/ 198783 w 198783"/>
              <a:gd name="connsiteY0" fmla="*/ 0 h 901148"/>
              <a:gd name="connsiteX1" fmla="*/ 0 w 198783"/>
              <a:gd name="connsiteY1" fmla="*/ 609600 h 901148"/>
              <a:gd name="connsiteX2" fmla="*/ 198783 w 198783"/>
              <a:gd name="connsiteY2" fmla="*/ 901148 h 901148"/>
              <a:gd name="connsiteX0" fmla="*/ 139790 w 139790"/>
              <a:gd name="connsiteY0" fmla="*/ 0 h 901148"/>
              <a:gd name="connsiteX1" fmla="*/ 0 w 139790"/>
              <a:gd name="connsiteY1" fmla="*/ 501445 h 901148"/>
              <a:gd name="connsiteX2" fmla="*/ 139790 w 139790"/>
              <a:gd name="connsiteY2" fmla="*/ 901148 h 901148"/>
              <a:gd name="connsiteX0" fmla="*/ 143507 w 143507"/>
              <a:gd name="connsiteY0" fmla="*/ 0 h 901148"/>
              <a:gd name="connsiteX1" fmla="*/ 3717 w 143507"/>
              <a:gd name="connsiteY1" fmla="*/ 501445 h 901148"/>
              <a:gd name="connsiteX2" fmla="*/ 143507 w 143507"/>
              <a:gd name="connsiteY2" fmla="*/ 901148 h 901148"/>
              <a:gd name="connsiteX0" fmla="*/ 141004 w 141004"/>
              <a:gd name="connsiteY0" fmla="*/ 0 h 901148"/>
              <a:gd name="connsiteX1" fmla="*/ 1214 w 141004"/>
              <a:gd name="connsiteY1" fmla="*/ 501445 h 901148"/>
              <a:gd name="connsiteX2" fmla="*/ 141004 w 141004"/>
              <a:gd name="connsiteY2" fmla="*/ 901148 h 901148"/>
              <a:gd name="connsiteX0" fmla="*/ 140782 w 140782"/>
              <a:gd name="connsiteY0" fmla="*/ 0 h 901148"/>
              <a:gd name="connsiteX1" fmla="*/ 992 w 140782"/>
              <a:gd name="connsiteY1" fmla="*/ 501445 h 901148"/>
              <a:gd name="connsiteX2" fmla="*/ 140782 w 140782"/>
              <a:gd name="connsiteY2" fmla="*/ 901148 h 901148"/>
              <a:gd name="connsiteX0" fmla="*/ 131400 w 131400"/>
              <a:gd name="connsiteY0" fmla="*/ 0 h 901148"/>
              <a:gd name="connsiteX1" fmla="*/ 1135 w 131400"/>
              <a:gd name="connsiteY1" fmla="*/ 372858 h 901148"/>
              <a:gd name="connsiteX2" fmla="*/ 131400 w 131400"/>
              <a:gd name="connsiteY2" fmla="*/ 901148 h 901148"/>
              <a:gd name="connsiteX0" fmla="*/ 137334 w 137334"/>
              <a:gd name="connsiteY0" fmla="*/ 0 h 901148"/>
              <a:gd name="connsiteX1" fmla="*/ 7069 w 137334"/>
              <a:gd name="connsiteY1" fmla="*/ 372858 h 901148"/>
              <a:gd name="connsiteX2" fmla="*/ 137334 w 137334"/>
              <a:gd name="connsiteY2" fmla="*/ 901148 h 901148"/>
              <a:gd name="connsiteX0" fmla="*/ 131550 w 131550"/>
              <a:gd name="connsiteY0" fmla="*/ 0 h 901148"/>
              <a:gd name="connsiteX1" fmla="*/ 1285 w 131550"/>
              <a:gd name="connsiteY1" fmla="*/ 372858 h 901148"/>
              <a:gd name="connsiteX2" fmla="*/ 131550 w 131550"/>
              <a:gd name="connsiteY2" fmla="*/ 901148 h 901148"/>
            </a:gdLst>
            <a:ahLst/>
            <a:cxnLst>
              <a:cxn ang="0">
                <a:pos x="connsiteX0" y="connsiteY0"/>
              </a:cxn>
              <a:cxn ang="0">
                <a:pos x="connsiteX1" y="connsiteY1"/>
              </a:cxn>
              <a:cxn ang="0">
                <a:pos x="connsiteX2" y="connsiteY2"/>
              </a:cxn>
            </a:cxnLst>
            <a:rect l="l" t="t" r="r" b="b"/>
            <a:pathLst>
              <a:path w="131550" h="901148">
                <a:moveTo>
                  <a:pt x="131550" y="0"/>
                </a:moveTo>
                <a:cubicBezTo>
                  <a:pt x="46445" y="124929"/>
                  <a:pt x="10502" y="255082"/>
                  <a:pt x="1285" y="372858"/>
                </a:cubicBezTo>
                <a:cubicBezTo>
                  <a:pt x="-7932" y="490634"/>
                  <a:pt x="32158" y="830469"/>
                  <a:pt x="131550" y="901148"/>
                </a:cubicBezTo>
              </a:path>
            </a:pathLst>
          </a:custGeom>
          <a:noFill/>
          <a:ln w="66675">
            <a:solidFill>
              <a:srgbClr val="0070C0"/>
            </a:solidFill>
            <a:headEnd type="triangle"/>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mc:Choice xmlns:a14="http://schemas.microsoft.com/office/drawing/2010/main" Requires="a14">
          <p:sp>
            <p:nvSpPr>
              <p:cNvPr id="61" name="正方形/長方形 60">
                <a:extLst>
                  <a:ext uri="{FF2B5EF4-FFF2-40B4-BE49-F238E27FC236}">
                    <a16:creationId xmlns:a16="http://schemas.microsoft.com/office/drawing/2014/main" id="{E5679AD4-8CC4-4B08-A766-5475E6B1813C}"/>
                  </a:ext>
                </a:extLst>
              </p:cNvPr>
              <p:cNvSpPr/>
              <p:nvPr/>
            </p:nvSpPr>
            <p:spPr>
              <a:xfrm>
                <a:off x="727257" y="3102337"/>
                <a:ext cx="1037463" cy="46166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ja-JP" altLang="en-US" sz="2400" i="1" smtClean="0">
                          <a:solidFill>
                            <a:srgbClr val="0070C0"/>
                          </a:solidFill>
                          <a:latin typeface="Cambria Math" panose="02040503050406030204" pitchFamily="18" charset="0"/>
                        </a:rPr>
                        <m:t>電流</m:t>
                      </m:r>
                      <m:r>
                        <a:rPr lang="en-US" altLang="ja-JP" sz="2400" b="1" i="1" smtClean="0">
                          <a:solidFill>
                            <a:srgbClr val="0070C0"/>
                          </a:solidFill>
                          <a:latin typeface="Cambria Math" panose="02040503050406030204" pitchFamily="18" charset="0"/>
                        </a:rPr>
                        <m:t>𝑰</m:t>
                      </m:r>
                    </m:oMath>
                  </m:oMathPara>
                </a14:m>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61" name="正方形/長方形 60">
                <a:extLst>
                  <a:ext uri="{FF2B5EF4-FFF2-40B4-BE49-F238E27FC236}">
                    <a16:creationId xmlns:a16="http://schemas.microsoft.com/office/drawing/2014/main" id="{E5679AD4-8CC4-4B08-A766-5475E6B1813C}"/>
                  </a:ext>
                </a:extLst>
              </p:cNvPr>
              <p:cNvSpPr>
                <a:spLocks noRot="1" noChangeAspect="1" noMove="1" noResize="1" noEditPoints="1" noAdjustHandles="1" noChangeArrowheads="1" noChangeShapeType="1" noTextEdit="1"/>
              </p:cNvSpPr>
              <p:nvPr/>
            </p:nvSpPr>
            <p:spPr>
              <a:xfrm>
                <a:off x="727257" y="3102337"/>
                <a:ext cx="1037463" cy="461665"/>
              </a:xfrm>
              <a:prstGeom prst="rect">
                <a:avLst/>
              </a:prstGeom>
              <a:blipFill>
                <a:blip r:embed="rId8"/>
                <a:stretch>
                  <a:fillRect b="-7895"/>
                </a:stretch>
              </a:blipFill>
            </p:spPr>
            <p:txBody>
              <a:bodyPr/>
              <a:lstStyle/>
              <a:p>
                <a:r>
                  <a:rPr lang="ja-JP" altLang="en-US">
                    <a:noFill/>
                  </a:rPr>
                  <a:t> </a:t>
                </a:r>
              </a:p>
            </p:txBody>
          </p:sp>
        </mc:Fallback>
      </mc:AlternateContent>
      <p:cxnSp>
        <p:nvCxnSpPr>
          <p:cNvPr id="39" name="直線コネクタ 38">
            <a:extLst>
              <a:ext uri="{FF2B5EF4-FFF2-40B4-BE49-F238E27FC236}">
                <a16:creationId xmlns:a16="http://schemas.microsoft.com/office/drawing/2014/main" id="{7345BA43-2B1D-4DEC-B9D0-C8FF59599ABE}"/>
              </a:ext>
            </a:extLst>
          </p:cNvPr>
          <p:cNvCxnSpPr>
            <a:cxnSpLocks/>
          </p:cNvCxnSpPr>
          <p:nvPr/>
        </p:nvCxnSpPr>
        <p:spPr>
          <a:xfrm flipV="1">
            <a:off x="8547556" y="3230157"/>
            <a:ext cx="0" cy="523490"/>
          </a:xfrm>
          <a:prstGeom prst="line">
            <a:avLst/>
          </a:prstGeom>
          <a:ln w="38100">
            <a:solidFill>
              <a:srgbClr val="FF0000"/>
            </a:solidFill>
            <a:prstDash val="solid"/>
            <a:headEnd type="triangle"/>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1" name="正方形/長方形 40">
                <a:extLst>
                  <a:ext uri="{FF2B5EF4-FFF2-40B4-BE49-F238E27FC236}">
                    <a16:creationId xmlns:a16="http://schemas.microsoft.com/office/drawing/2014/main" id="{EDF7E905-9536-48EE-A628-2EB9CD61AC40}"/>
                  </a:ext>
                </a:extLst>
              </p:cNvPr>
              <p:cNvSpPr/>
              <p:nvPr/>
            </p:nvSpPr>
            <p:spPr>
              <a:xfrm>
                <a:off x="8040032" y="3959718"/>
                <a:ext cx="385654" cy="4001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000" b="1" i="1" smtClean="0">
                          <a:solidFill>
                            <a:srgbClr val="FF0000"/>
                          </a:solidFill>
                          <a:latin typeface="Cambria Math" panose="02040503050406030204" pitchFamily="18" charset="0"/>
                        </a:rPr>
                        <m:t>𝑯</m:t>
                      </m:r>
                      <m:r>
                        <a:rPr lang="en-US" altLang="ja-JP" sz="2000" b="1" i="1" smtClean="0">
                          <a:solidFill>
                            <a:srgbClr val="FF0000"/>
                          </a:solidFill>
                          <a:latin typeface="Cambria Math" panose="02040503050406030204" pitchFamily="18" charset="0"/>
                        </a:rPr>
                        <m:t>′</m:t>
                      </m:r>
                    </m:oMath>
                  </m:oMathPara>
                </a14:m>
                <a:endParaRPr lang="ja-JP" altLang="en-US" sz="20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41" name="正方形/長方形 40">
                <a:extLst>
                  <a:ext uri="{FF2B5EF4-FFF2-40B4-BE49-F238E27FC236}">
                    <a16:creationId xmlns:a16="http://schemas.microsoft.com/office/drawing/2014/main" id="{EDF7E905-9536-48EE-A628-2EB9CD61AC40}"/>
                  </a:ext>
                </a:extLst>
              </p:cNvPr>
              <p:cNvSpPr>
                <a:spLocks noRot="1" noChangeAspect="1" noMove="1" noResize="1" noEditPoints="1" noAdjustHandles="1" noChangeArrowheads="1" noChangeShapeType="1" noTextEdit="1"/>
              </p:cNvSpPr>
              <p:nvPr/>
            </p:nvSpPr>
            <p:spPr>
              <a:xfrm>
                <a:off x="8040032" y="3959718"/>
                <a:ext cx="385654" cy="400110"/>
              </a:xfrm>
              <a:prstGeom prst="rect">
                <a:avLst/>
              </a:prstGeom>
              <a:blipFill>
                <a:blip r:embed="rId9"/>
                <a:stretch>
                  <a:fillRect l="-3175" r="-19048"/>
                </a:stretch>
              </a:blipFill>
            </p:spPr>
            <p:txBody>
              <a:bodyPr/>
              <a:lstStyle/>
              <a:p>
                <a:r>
                  <a:rPr lang="ja-JP" altLang="en-US">
                    <a:noFill/>
                  </a:rPr>
                  <a:t> </a:t>
                </a:r>
              </a:p>
            </p:txBody>
          </p:sp>
        </mc:Fallback>
      </mc:AlternateContent>
      <p:cxnSp>
        <p:nvCxnSpPr>
          <p:cNvPr id="51" name="直線コネクタ 50">
            <a:extLst>
              <a:ext uri="{FF2B5EF4-FFF2-40B4-BE49-F238E27FC236}">
                <a16:creationId xmlns:a16="http://schemas.microsoft.com/office/drawing/2014/main" id="{6EB26CA5-88F8-4B6A-87F5-2838FED6421D}"/>
              </a:ext>
            </a:extLst>
          </p:cNvPr>
          <p:cNvCxnSpPr>
            <a:cxnSpLocks/>
          </p:cNvCxnSpPr>
          <p:nvPr/>
        </p:nvCxnSpPr>
        <p:spPr>
          <a:xfrm flipV="1">
            <a:off x="8475463" y="3216865"/>
            <a:ext cx="0" cy="835665"/>
          </a:xfrm>
          <a:prstGeom prst="line">
            <a:avLst/>
          </a:prstGeom>
          <a:ln w="38100">
            <a:solidFill>
              <a:srgbClr val="FF0000"/>
            </a:solidFill>
            <a:prstDash val="solid"/>
            <a:headEnd type="triangle"/>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9" name="正方形/長方形 58">
                <a:extLst>
                  <a:ext uri="{FF2B5EF4-FFF2-40B4-BE49-F238E27FC236}">
                    <a16:creationId xmlns:a16="http://schemas.microsoft.com/office/drawing/2014/main" id="{C1BDA3EB-02D1-4A72-899C-E6F4020547E7}"/>
                  </a:ext>
                </a:extLst>
              </p:cNvPr>
              <p:cNvSpPr/>
              <p:nvPr/>
            </p:nvSpPr>
            <p:spPr>
              <a:xfrm>
                <a:off x="8533916" y="3548648"/>
                <a:ext cx="385654" cy="4001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000" b="1" i="1" smtClean="0">
                          <a:solidFill>
                            <a:srgbClr val="FF0000"/>
                          </a:solidFill>
                          <a:latin typeface="Cambria Math" panose="02040503050406030204" pitchFamily="18" charset="0"/>
                        </a:rPr>
                        <m:t>𝑯</m:t>
                      </m:r>
                    </m:oMath>
                  </m:oMathPara>
                </a14:m>
                <a:endParaRPr lang="ja-JP" altLang="en-US" sz="2000"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59" name="正方形/長方形 58">
                <a:extLst>
                  <a:ext uri="{FF2B5EF4-FFF2-40B4-BE49-F238E27FC236}">
                    <a16:creationId xmlns:a16="http://schemas.microsoft.com/office/drawing/2014/main" id="{C1BDA3EB-02D1-4A72-899C-E6F4020547E7}"/>
                  </a:ext>
                </a:extLst>
              </p:cNvPr>
              <p:cNvSpPr>
                <a:spLocks noRot="1" noChangeAspect="1" noMove="1" noResize="1" noEditPoints="1" noAdjustHandles="1" noChangeArrowheads="1" noChangeShapeType="1" noTextEdit="1"/>
              </p:cNvSpPr>
              <p:nvPr/>
            </p:nvSpPr>
            <p:spPr>
              <a:xfrm>
                <a:off x="8533916" y="3548648"/>
                <a:ext cx="385654" cy="400110"/>
              </a:xfrm>
              <a:prstGeom prst="rect">
                <a:avLst/>
              </a:prstGeom>
              <a:blipFill>
                <a:blip r:embed="rId10"/>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正方形/長方形 7">
                <a:extLst>
                  <a:ext uri="{FF2B5EF4-FFF2-40B4-BE49-F238E27FC236}">
                    <a16:creationId xmlns:a16="http://schemas.microsoft.com/office/drawing/2014/main" id="{63279223-5BA6-4ED6-AEEB-1CDE67D6391D}"/>
                  </a:ext>
                </a:extLst>
              </p:cNvPr>
              <p:cNvSpPr/>
              <p:nvPr/>
            </p:nvSpPr>
            <p:spPr>
              <a:xfrm>
                <a:off x="7030437" y="4467512"/>
                <a:ext cx="2312749" cy="523220"/>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en-US" altLang="ja-JP" sz="2800" b="1" i="1" smtClean="0">
                              <a:solidFill>
                                <a:srgbClr val="FF0000"/>
                              </a:solidFill>
                              <a:latin typeface="Cambria Math" panose="02040503050406030204" pitchFamily="18" charset="0"/>
                            </a:rPr>
                          </m:ctrlPr>
                        </m:sSubPr>
                        <m:e>
                          <m:r>
                            <a:rPr lang="en-US" altLang="ja-JP" sz="2800" b="1" i="1">
                              <a:solidFill>
                                <a:srgbClr val="FF0000"/>
                              </a:solidFill>
                              <a:latin typeface="Cambria Math" panose="02040503050406030204" pitchFamily="18" charset="0"/>
                            </a:rPr>
                            <m:t>𝑯</m:t>
                          </m:r>
                        </m:e>
                        <m:sub>
                          <m:r>
                            <a:rPr lang="en-US" altLang="ja-JP" sz="2800" b="1" i="1">
                              <a:solidFill>
                                <a:srgbClr val="FF0000"/>
                              </a:solidFill>
                              <a:latin typeface="Cambria Math" panose="02040503050406030204" pitchFamily="18" charset="0"/>
                            </a:rPr>
                            <m:t>𝟎</m:t>
                          </m:r>
                        </m:sub>
                      </m:sSub>
                      <m:r>
                        <a:rPr lang="en-US" altLang="ja-JP" sz="2800" b="1" i="1" smtClean="0">
                          <a:solidFill>
                            <a:srgbClr val="FF0000"/>
                          </a:solidFill>
                          <a:latin typeface="Cambria Math" panose="02040503050406030204" pitchFamily="18" charset="0"/>
                        </a:rPr>
                        <m:t>=</m:t>
                      </m:r>
                      <m:r>
                        <a:rPr lang="en-US" altLang="ja-JP" sz="2800" b="1" i="1" smtClean="0">
                          <a:solidFill>
                            <a:srgbClr val="FF0000"/>
                          </a:solidFill>
                          <a:latin typeface="Cambria Math" panose="02040503050406030204" pitchFamily="18" charset="0"/>
                        </a:rPr>
                        <m:t>𝑯</m:t>
                      </m:r>
                      <m:r>
                        <a:rPr lang="en-US" altLang="ja-JP" sz="2800" b="1" i="1" smtClean="0">
                          <a:solidFill>
                            <a:srgbClr val="FF0000"/>
                          </a:solidFill>
                          <a:latin typeface="Cambria Math" panose="02040503050406030204" pitchFamily="18" charset="0"/>
                        </a:rPr>
                        <m:t>+</m:t>
                      </m:r>
                      <m:sSup>
                        <m:sSupPr>
                          <m:ctrlPr>
                            <a:rPr lang="en-US" altLang="ja-JP" sz="2800" b="1" i="1" smtClean="0">
                              <a:solidFill>
                                <a:srgbClr val="FF0000"/>
                              </a:solidFill>
                              <a:latin typeface="Cambria Math" panose="02040503050406030204" pitchFamily="18" charset="0"/>
                            </a:rPr>
                          </m:ctrlPr>
                        </m:sSupPr>
                        <m:e>
                          <m:r>
                            <a:rPr lang="en-US" altLang="ja-JP" sz="2800" b="1" i="1" smtClean="0">
                              <a:solidFill>
                                <a:srgbClr val="FF0000"/>
                              </a:solidFill>
                              <a:latin typeface="Cambria Math" panose="02040503050406030204" pitchFamily="18" charset="0"/>
                            </a:rPr>
                            <m:t>𝑯</m:t>
                          </m:r>
                        </m:e>
                        <m:sup>
                          <m:r>
                            <a:rPr lang="en-US" altLang="ja-JP" sz="2800" b="1" i="1" smtClean="0">
                              <a:solidFill>
                                <a:srgbClr val="FF0000"/>
                              </a:solidFill>
                              <a:latin typeface="Cambria Math" panose="02040503050406030204" pitchFamily="18" charset="0"/>
                            </a:rPr>
                            <m:t>′</m:t>
                          </m:r>
                        </m:sup>
                      </m:sSup>
                    </m:oMath>
                  </m:oMathPara>
                </a14:m>
                <a:endParaRPr lang="ja-JP" altLang="en-US" sz="2800" dirty="0"/>
              </a:p>
            </p:txBody>
          </p:sp>
        </mc:Choice>
        <mc:Fallback>
          <p:sp>
            <p:nvSpPr>
              <p:cNvPr id="8" name="正方形/長方形 7">
                <a:extLst>
                  <a:ext uri="{FF2B5EF4-FFF2-40B4-BE49-F238E27FC236}">
                    <a16:creationId xmlns:a16="http://schemas.microsoft.com/office/drawing/2014/main" id="{63279223-5BA6-4ED6-AEEB-1CDE67D6391D}"/>
                  </a:ext>
                </a:extLst>
              </p:cNvPr>
              <p:cNvSpPr>
                <a:spLocks noRot="1" noChangeAspect="1" noMove="1" noResize="1" noEditPoints="1" noAdjustHandles="1" noChangeArrowheads="1" noChangeShapeType="1" noTextEdit="1"/>
              </p:cNvSpPr>
              <p:nvPr/>
            </p:nvSpPr>
            <p:spPr>
              <a:xfrm>
                <a:off x="7030437" y="4467512"/>
                <a:ext cx="2312749" cy="523220"/>
              </a:xfrm>
              <a:prstGeom prst="rect">
                <a:avLst/>
              </a:prstGeom>
              <a:blipFill>
                <a:blip r:embed="rId11"/>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正方形/長方形 8">
                <a:extLst>
                  <a:ext uri="{FF2B5EF4-FFF2-40B4-BE49-F238E27FC236}">
                    <a16:creationId xmlns:a16="http://schemas.microsoft.com/office/drawing/2014/main" id="{AF8D718E-1CC6-4F47-B72B-333D0E806ECE}"/>
                  </a:ext>
                </a:extLst>
              </p:cNvPr>
              <p:cNvSpPr/>
              <p:nvPr/>
            </p:nvSpPr>
            <p:spPr>
              <a:xfrm>
                <a:off x="7602868" y="5016413"/>
                <a:ext cx="4169347" cy="91294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en-US" altLang="ja-JP" sz="2800" b="1" i="1">
                          <a:solidFill>
                            <a:srgbClr val="FF0000"/>
                          </a:solidFill>
                          <a:latin typeface="Cambria Math" panose="02040503050406030204" pitchFamily="18" charset="0"/>
                        </a:rPr>
                        <m:t>=</m:t>
                      </m:r>
                      <m:f>
                        <m:fPr>
                          <m:ctrlPr>
                            <a:rPr lang="en-US" altLang="ja-JP" sz="2800" b="1" i="1">
                              <a:solidFill>
                                <a:srgbClr val="FF0000"/>
                              </a:solidFill>
                              <a:latin typeface="Cambria Math" panose="02040503050406030204" pitchFamily="18" charset="0"/>
                            </a:rPr>
                          </m:ctrlPr>
                        </m:fPr>
                        <m:num>
                          <m:r>
                            <a:rPr lang="en-US" altLang="ja-JP" sz="2800" b="1" i="1">
                              <a:solidFill>
                                <a:srgbClr val="FF0000"/>
                              </a:solidFill>
                              <a:latin typeface="Cambria Math" panose="02040503050406030204" pitchFamily="18" charset="0"/>
                            </a:rPr>
                            <m:t>𝑰</m:t>
                          </m:r>
                        </m:num>
                        <m:den>
                          <m:r>
                            <a:rPr lang="en-US" altLang="ja-JP" sz="2800" b="1" i="1">
                              <a:solidFill>
                                <a:srgbClr val="FF0000"/>
                              </a:solidFill>
                              <a:latin typeface="Cambria Math" panose="02040503050406030204" pitchFamily="18" charset="0"/>
                            </a:rPr>
                            <m:t>𝟒</m:t>
                          </m:r>
                          <m:r>
                            <a:rPr lang="ja-JP" altLang="en-US" sz="2800" b="1" i="1">
                              <a:solidFill>
                                <a:srgbClr val="FF0000"/>
                              </a:solidFill>
                              <a:latin typeface="Cambria Math" panose="02040503050406030204" pitchFamily="18" charset="0"/>
                            </a:rPr>
                            <m:t>𝝅</m:t>
                          </m:r>
                          <m:r>
                            <a:rPr lang="en-US" altLang="ja-JP" sz="2800" b="1" i="1">
                              <a:solidFill>
                                <a:srgbClr val="FF0000"/>
                              </a:solidFill>
                              <a:latin typeface="Cambria Math" panose="02040503050406030204" pitchFamily="18" charset="0"/>
                            </a:rPr>
                            <m:t>𝒓</m:t>
                          </m:r>
                        </m:den>
                      </m:f>
                      <m:r>
                        <a:rPr lang="en-US" altLang="ja-JP" sz="2800" b="1" i="1">
                          <a:solidFill>
                            <a:srgbClr val="FF0000"/>
                          </a:solidFill>
                          <a:latin typeface="Cambria Math" panose="02040503050406030204" pitchFamily="18" charset="0"/>
                        </a:rPr>
                        <m:t>+</m:t>
                      </m:r>
                      <m:f>
                        <m:fPr>
                          <m:ctrlPr>
                            <a:rPr lang="en-US" altLang="ja-JP" sz="2800" b="1" i="1">
                              <a:solidFill>
                                <a:srgbClr val="FF0000"/>
                              </a:solidFill>
                              <a:latin typeface="Cambria Math" panose="02040503050406030204" pitchFamily="18" charset="0"/>
                            </a:rPr>
                          </m:ctrlPr>
                        </m:fPr>
                        <m:num>
                          <m:r>
                            <a:rPr lang="en-US" altLang="ja-JP" sz="2800" b="1" i="1">
                              <a:solidFill>
                                <a:srgbClr val="FF0000"/>
                              </a:solidFill>
                              <a:latin typeface="Cambria Math" panose="02040503050406030204" pitchFamily="18" charset="0"/>
                            </a:rPr>
                            <m:t>𝑰</m:t>
                          </m:r>
                        </m:num>
                        <m:den>
                          <m:r>
                            <a:rPr lang="en-US" altLang="ja-JP" sz="2800" b="1" i="1">
                              <a:solidFill>
                                <a:srgbClr val="FF0000"/>
                              </a:solidFill>
                              <a:latin typeface="Cambria Math" panose="02040503050406030204" pitchFamily="18" charset="0"/>
                            </a:rPr>
                            <m:t>𝟐</m:t>
                          </m:r>
                          <m:r>
                            <a:rPr lang="en-US" altLang="ja-JP" sz="2800" b="1" i="1">
                              <a:solidFill>
                                <a:srgbClr val="FF0000"/>
                              </a:solidFill>
                              <a:latin typeface="Cambria Math" panose="02040503050406030204" pitchFamily="18" charset="0"/>
                            </a:rPr>
                            <m:t>𝒓</m:t>
                          </m:r>
                        </m:den>
                      </m:f>
                      <m:r>
                        <a:rPr lang="en-US" altLang="ja-JP" sz="2800" b="1" i="1">
                          <a:solidFill>
                            <a:srgbClr val="FF0000"/>
                          </a:solidFill>
                          <a:latin typeface="Cambria Math" panose="02040503050406030204" pitchFamily="18" charset="0"/>
                        </a:rPr>
                        <m:t>=</m:t>
                      </m:r>
                      <m:f>
                        <m:fPr>
                          <m:ctrlPr>
                            <a:rPr lang="en-US" altLang="ja-JP" sz="2800" b="1" i="1">
                              <a:solidFill>
                                <a:srgbClr val="FF0000"/>
                              </a:solidFill>
                              <a:latin typeface="Cambria Math" panose="02040503050406030204" pitchFamily="18" charset="0"/>
                            </a:rPr>
                          </m:ctrlPr>
                        </m:fPr>
                        <m:num>
                          <m:r>
                            <a:rPr lang="en-US" altLang="ja-JP" sz="2800" b="1" i="1">
                              <a:solidFill>
                                <a:srgbClr val="FF0000"/>
                              </a:solidFill>
                              <a:latin typeface="Cambria Math" panose="02040503050406030204" pitchFamily="18" charset="0"/>
                            </a:rPr>
                            <m:t>(</m:t>
                          </m:r>
                          <m:r>
                            <a:rPr lang="en-US" altLang="ja-JP" sz="2800" b="1" i="1">
                              <a:solidFill>
                                <a:srgbClr val="FF0000"/>
                              </a:solidFill>
                              <a:latin typeface="Cambria Math" panose="02040503050406030204" pitchFamily="18" charset="0"/>
                            </a:rPr>
                            <m:t>𝟏</m:t>
                          </m:r>
                          <m:r>
                            <a:rPr lang="en-US" altLang="ja-JP" sz="2800" b="1" i="1">
                              <a:solidFill>
                                <a:srgbClr val="FF0000"/>
                              </a:solidFill>
                              <a:latin typeface="Cambria Math" panose="02040503050406030204" pitchFamily="18" charset="0"/>
                            </a:rPr>
                            <m:t>+</m:t>
                          </m:r>
                          <m:r>
                            <a:rPr lang="en-US" altLang="ja-JP" sz="2800" b="1" i="1">
                              <a:solidFill>
                                <a:srgbClr val="FF0000"/>
                              </a:solidFill>
                              <a:latin typeface="Cambria Math" panose="02040503050406030204" pitchFamily="18" charset="0"/>
                            </a:rPr>
                            <m:t>𝟐</m:t>
                          </m:r>
                          <m:r>
                            <a:rPr lang="ja-JP" altLang="en-US" sz="2800" b="1" i="1">
                              <a:solidFill>
                                <a:srgbClr val="FF0000"/>
                              </a:solidFill>
                              <a:latin typeface="Cambria Math" panose="02040503050406030204" pitchFamily="18" charset="0"/>
                            </a:rPr>
                            <m:t>𝝅</m:t>
                          </m:r>
                          <m:r>
                            <a:rPr lang="en-US" altLang="ja-JP" sz="2800" b="1" i="1">
                              <a:solidFill>
                                <a:srgbClr val="FF0000"/>
                              </a:solidFill>
                              <a:latin typeface="Cambria Math" panose="02040503050406030204" pitchFamily="18" charset="0"/>
                            </a:rPr>
                            <m:t>)</m:t>
                          </m:r>
                          <m:r>
                            <a:rPr lang="en-US" altLang="ja-JP" sz="2800" b="1" i="1">
                              <a:solidFill>
                                <a:srgbClr val="FF0000"/>
                              </a:solidFill>
                              <a:latin typeface="Cambria Math" panose="02040503050406030204" pitchFamily="18" charset="0"/>
                            </a:rPr>
                            <m:t>𝑰</m:t>
                          </m:r>
                        </m:num>
                        <m:den>
                          <m:r>
                            <a:rPr lang="en-US" altLang="ja-JP" sz="2800" b="1" i="1">
                              <a:solidFill>
                                <a:srgbClr val="FF0000"/>
                              </a:solidFill>
                              <a:latin typeface="Cambria Math" panose="02040503050406030204" pitchFamily="18" charset="0"/>
                            </a:rPr>
                            <m:t>𝟒</m:t>
                          </m:r>
                          <m:r>
                            <a:rPr lang="ja-JP" altLang="en-US" sz="2800" b="1" i="1">
                              <a:solidFill>
                                <a:srgbClr val="FF0000"/>
                              </a:solidFill>
                              <a:latin typeface="Cambria Math" panose="02040503050406030204" pitchFamily="18" charset="0"/>
                            </a:rPr>
                            <m:t>𝝅</m:t>
                          </m:r>
                          <m:r>
                            <a:rPr lang="en-US" altLang="ja-JP" sz="2800" b="1" i="1">
                              <a:solidFill>
                                <a:srgbClr val="FF0000"/>
                              </a:solidFill>
                              <a:latin typeface="Cambria Math" panose="02040503050406030204" pitchFamily="18" charset="0"/>
                            </a:rPr>
                            <m:t>𝒓</m:t>
                          </m:r>
                        </m:den>
                      </m:f>
                    </m:oMath>
                  </m:oMathPara>
                </a14:m>
                <a:endParaRPr lang="ja-JP" altLang="en-US" sz="2800" dirty="0"/>
              </a:p>
            </p:txBody>
          </p:sp>
        </mc:Choice>
        <mc:Fallback>
          <p:sp>
            <p:nvSpPr>
              <p:cNvPr id="9" name="正方形/長方形 8">
                <a:extLst>
                  <a:ext uri="{FF2B5EF4-FFF2-40B4-BE49-F238E27FC236}">
                    <a16:creationId xmlns:a16="http://schemas.microsoft.com/office/drawing/2014/main" id="{AF8D718E-1CC6-4F47-B72B-333D0E806ECE}"/>
                  </a:ext>
                </a:extLst>
              </p:cNvPr>
              <p:cNvSpPr>
                <a:spLocks noRot="1" noChangeAspect="1" noMove="1" noResize="1" noEditPoints="1" noAdjustHandles="1" noChangeArrowheads="1" noChangeShapeType="1" noTextEdit="1"/>
              </p:cNvSpPr>
              <p:nvPr/>
            </p:nvSpPr>
            <p:spPr>
              <a:xfrm>
                <a:off x="7602868" y="5016413"/>
                <a:ext cx="4169347" cy="912942"/>
              </a:xfrm>
              <a:prstGeom prst="rect">
                <a:avLst/>
              </a:prstGeom>
              <a:blipFill>
                <a:blip r:embed="rId1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64655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3</a:t>
            </a:fld>
            <a:endParaRPr kumimoji="1" lang="ja-JP" altLang="en-US"/>
          </a:p>
        </p:txBody>
      </p:sp>
      <p:sp>
        <p:nvSpPr>
          <p:cNvPr id="6" name="正方形/長方形 5">
            <a:extLst>
              <a:ext uri="{FF2B5EF4-FFF2-40B4-BE49-F238E27FC236}">
                <a16:creationId xmlns:a16="http://schemas.microsoft.com/office/drawing/2014/main" id="{1D9CB7D2-9DA5-4FC9-994B-31807A7BEF22}"/>
              </a:ext>
            </a:extLst>
          </p:cNvPr>
          <p:cNvSpPr/>
          <p:nvPr/>
        </p:nvSpPr>
        <p:spPr>
          <a:xfrm>
            <a:off x="496238" y="889843"/>
            <a:ext cx="12064538" cy="5078313"/>
          </a:xfrm>
          <a:prstGeom prst="rect">
            <a:avLst/>
          </a:prstGeom>
        </p:spPr>
        <p:txBody>
          <a:bodyPr wrap="square">
            <a:spAutoFit/>
          </a:bodyPr>
          <a:lstStyle/>
          <a:p>
            <a:r>
              <a:rPr lang="ja-JP" altLang="en-US" sz="3600" dirty="0">
                <a:solidFill>
                  <a:srgbClr val="FF0000"/>
                </a:solidFill>
                <a:latin typeface="HG丸ｺﾞｼｯｸM-PRO" panose="020F0600000000000000" pitchFamily="50" charset="-128"/>
                <a:ea typeface="HG丸ｺﾞｼｯｸM-PRO" panose="020F0600000000000000" pitchFamily="50" charset="-128"/>
              </a:rPr>
              <a:t>磁極</a:t>
            </a:r>
            <a:r>
              <a:rPr lang="ja-JP" altLang="en-US" sz="3600" dirty="0">
                <a:latin typeface="HG丸ｺﾞｼｯｸM-PRO" panose="020F0600000000000000" pitchFamily="50" charset="-128"/>
                <a:ea typeface="HG丸ｺﾞｼｯｸM-PRO" panose="020F0600000000000000" pitchFamily="50" charset="-128"/>
              </a:rPr>
              <a:t>：磁石の両端など、磁気的性質をもつもの　</a:t>
            </a:r>
            <a:endParaRPr lang="en-US" altLang="ja-JP" sz="3600" dirty="0">
              <a:latin typeface="HG丸ｺﾞｼｯｸM-PRO" panose="020F0600000000000000" pitchFamily="50" charset="-128"/>
              <a:ea typeface="HG丸ｺﾞｼｯｸM-PRO" panose="020F0600000000000000" pitchFamily="50" charset="-128"/>
            </a:endParaRPr>
          </a:p>
          <a:p>
            <a:r>
              <a:rPr lang="ja-JP" altLang="en-US" sz="3600" dirty="0">
                <a:latin typeface="HG丸ｺﾞｼｯｸM-PRO" panose="020F0600000000000000" pitchFamily="50" charset="-128"/>
                <a:ea typeface="HG丸ｺﾞｼｯｸM-PRO" panose="020F0600000000000000" pitchFamily="50" charset="-128"/>
              </a:rPr>
              <a:t>　　　磁石におけるＮ極やＳ極</a:t>
            </a:r>
            <a:endParaRPr lang="en-US" altLang="ja-JP" sz="3600" dirty="0">
              <a:latin typeface="HG丸ｺﾞｼｯｸM-PRO" panose="020F0600000000000000" pitchFamily="50" charset="-128"/>
              <a:ea typeface="HG丸ｺﾞｼｯｸM-PRO" panose="020F0600000000000000" pitchFamily="50" charset="-128"/>
            </a:endParaRPr>
          </a:p>
          <a:p>
            <a:endParaRPr lang="en-US" altLang="ja-JP" sz="3600" dirty="0">
              <a:latin typeface="HG丸ｺﾞｼｯｸM-PRO" panose="020F0600000000000000" pitchFamily="50" charset="-128"/>
              <a:ea typeface="HG丸ｺﾞｼｯｸM-PRO" panose="020F0600000000000000" pitchFamily="50" charset="-128"/>
            </a:endParaRPr>
          </a:p>
          <a:p>
            <a:r>
              <a:rPr lang="ja-JP" altLang="en-US" sz="3600" dirty="0">
                <a:solidFill>
                  <a:srgbClr val="FF0000"/>
                </a:solidFill>
                <a:latin typeface="HG丸ｺﾞｼｯｸM-PRO" panose="020F0600000000000000" pitchFamily="50" charset="-128"/>
                <a:ea typeface="HG丸ｺﾞｼｯｸM-PRO" panose="020F0600000000000000" pitchFamily="50" charset="-128"/>
              </a:rPr>
              <a:t>磁気力・磁力</a:t>
            </a:r>
            <a:r>
              <a:rPr lang="ja-JP" altLang="en-US" sz="3600" dirty="0">
                <a:latin typeface="HG丸ｺﾞｼｯｸM-PRO" panose="020F0600000000000000" pitchFamily="50" charset="-128"/>
                <a:ea typeface="HG丸ｺﾞｼｯｸM-PRO" panose="020F0600000000000000" pitchFamily="50" charset="-128"/>
              </a:rPr>
              <a:t>：磁極などの間ではたらく力　</a:t>
            </a:r>
          </a:p>
          <a:p>
            <a:endParaRPr lang="en-US" altLang="ja-JP" sz="36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3600" dirty="0">
                <a:solidFill>
                  <a:srgbClr val="FF0000"/>
                </a:solidFill>
                <a:latin typeface="HG丸ｺﾞｼｯｸM-PRO" panose="020F0600000000000000" pitchFamily="50" charset="-128"/>
                <a:ea typeface="HG丸ｺﾞｼｯｸM-PRO" panose="020F0600000000000000" pitchFamily="50" charset="-128"/>
              </a:rPr>
              <a:t>磁気量</a:t>
            </a:r>
            <a:r>
              <a:rPr lang="ja-JP" altLang="en-US" sz="3600" dirty="0">
                <a:latin typeface="HG丸ｺﾞｼｯｸM-PRO" panose="020F0600000000000000" pitchFamily="50" charset="-128"/>
                <a:ea typeface="HG丸ｺﾞｼｯｸM-PRO" panose="020F0600000000000000" pitchFamily="50" charset="-128"/>
              </a:rPr>
              <a:t>：磁極のはたらきの強さを表す物理量</a:t>
            </a:r>
          </a:p>
          <a:p>
            <a:r>
              <a:rPr lang="ja-JP" altLang="en-US" sz="3600" dirty="0">
                <a:latin typeface="HG丸ｺﾞｼｯｸM-PRO" panose="020F0600000000000000" pitchFamily="50" charset="-128"/>
                <a:ea typeface="HG丸ｺﾞｼｯｸM-PRO" panose="020F0600000000000000" pitchFamily="50" charset="-128"/>
              </a:rPr>
              <a:t>　　</a:t>
            </a:r>
            <a:r>
              <a:rPr lang="ja-JP" altLang="en-US" sz="3600" b="1" dirty="0">
                <a:solidFill>
                  <a:srgbClr val="FF0000"/>
                </a:solidFill>
                <a:latin typeface="HG丸ｺﾞｼｯｸM-PRO" panose="020F0600000000000000" pitchFamily="50" charset="-128"/>
                <a:ea typeface="HG丸ｺﾞｼｯｸM-PRO" panose="020F0600000000000000" pitchFamily="50" charset="-128"/>
              </a:rPr>
              <a:t>Ｎ極の磁気量を正、Ｓ極の磁気量を負</a:t>
            </a:r>
            <a:r>
              <a:rPr lang="ja-JP" altLang="en-US" sz="3600" dirty="0">
                <a:latin typeface="HG丸ｺﾞｼｯｸM-PRO" panose="020F0600000000000000" pitchFamily="50" charset="-128"/>
                <a:ea typeface="HG丸ｺﾞｼｯｸM-PRO" panose="020F0600000000000000" pitchFamily="50" charset="-128"/>
              </a:rPr>
              <a:t>と決める。</a:t>
            </a:r>
            <a:endParaRPr lang="en-US" altLang="ja-JP" sz="3600" dirty="0">
              <a:latin typeface="HG丸ｺﾞｼｯｸM-PRO" panose="020F0600000000000000" pitchFamily="50" charset="-128"/>
              <a:ea typeface="HG丸ｺﾞｼｯｸM-PRO" panose="020F0600000000000000" pitchFamily="50" charset="-128"/>
            </a:endParaRPr>
          </a:p>
          <a:p>
            <a:endParaRPr lang="en-US" altLang="ja-JP" sz="3600" dirty="0">
              <a:latin typeface="HG丸ｺﾞｼｯｸM-PRO" panose="020F0600000000000000" pitchFamily="50" charset="-128"/>
              <a:ea typeface="HG丸ｺﾞｼｯｸM-PRO" panose="020F0600000000000000" pitchFamily="50" charset="-128"/>
            </a:endParaRPr>
          </a:p>
          <a:p>
            <a:r>
              <a:rPr lang="ja-JP" altLang="en-US" sz="3600" dirty="0">
                <a:latin typeface="HG丸ｺﾞｼｯｸM-PRO" panose="020F0600000000000000" pitchFamily="50" charset="-128"/>
                <a:ea typeface="HG丸ｺﾞｼｯｸM-PRO" panose="020F0600000000000000" pitchFamily="50" charset="-128"/>
              </a:rPr>
              <a:t>　量記号①</a:t>
            </a: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　　　</a:t>
            </a: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　単位：②</a:t>
            </a: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　　　　</a:t>
            </a:r>
            <a:r>
              <a:rPr lang="en-US" altLang="ja-JP" sz="3600" dirty="0">
                <a:latin typeface="HG丸ｺﾞｼｯｸM-PRO" panose="020F0600000000000000" pitchFamily="50" charset="-128"/>
                <a:ea typeface="HG丸ｺﾞｼｯｸM-PRO" panose="020F0600000000000000" pitchFamily="50" charset="-128"/>
              </a:rPr>
              <a:t>]</a:t>
            </a:r>
            <a:endParaRPr lang="ja-JP" altLang="en-US" sz="3600"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5A350089-EDDA-443F-A2AA-F3A5996148AD}"/>
                  </a:ext>
                </a:extLst>
              </p:cNvPr>
              <p:cNvSpPr txBox="1"/>
              <p:nvPr/>
            </p:nvSpPr>
            <p:spPr>
              <a:xfrm>
                <a:off x="3376397" y="5202066"/>
                <a:ext cx="670055" cy="6771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400" b="0" i="1" smtClean="0">
                          <a:solidFill>
                            <a:srgbClr val="FF0000"/>
                          </a:solidFill>
                          <a:latin typeface="Cambria Math" panose="02040503050406030204" pitchFamily="18" charset="0"/>
                        </a:rPr>
                        <m:t>𝑚</m:t>
                      </m:r>
                    </m:oMath>
                  </m:oMathPara>
                </a14:m>
                <a:endParaRPr kumimoji="1" lang="ja-JP" altLang="en-US" sz="4400"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7" name="テキスト ボックス 6">
                <a:extLst>
                  <a:ext uri="{FF2B5EF4-FFF2-40B4-BE49-F238E27FC236}">
                    <a16:creationId xmlns:a16="http://schemas.microsoft.com/office/drawing/2014/main" id="{5A350089-EDDA-443F-A2AA-F3A5996148AD}"/>
                  </a:ext>
                </a:extLst>
              </p:cNvPr>
              <p:cNvSpPr txBox="1">
                <a:spLocks noRot="1" noChangeAspect="1" noMove="1" noResize="1" noEditPoints="1" noAdjustHandles="1" noChangeArrowheads="1" noChangeShapeType="1" noTextEdit="1"/>
              </p:cNvSpPr>
              <p:nvPr/>
            </p:nvSpPr>
            <p:spPr>
              <a:xfrm>
                <a:off x="3376397" y="5202066"/>
                <a:ext cx="670055" cy="677108"/>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85148DD2-D312-4DB0-BA76-8DC46D63FA08}"/>
                  </a:ext>
                </a:extLst>
              </p:cNvPr>
              <p:cNvSpPr txBox="1"/>
              <p:nvPr/>
            </p:nvSpPr>
            <p:spPr>
              <a:xfrm>
                <a:off x="7473798" y="5202066"/>
                <a:ext cx="1039900" cy="67710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400" b="0" i="1" smtClean="0">
                          <a:solidFill>
                            <a:srgbClr val="FF0000"/>
                          </a:solidFill>
                          <a:latin typeface="Cambria Math" panose="02040503050406030204" pitchFamily="18" charset="0"/>
                        </a:rPr>
                        <m:t>𝑊𝑏</m:t>
                      </m:r>
                    </m:oMath>
                  </m:oMathPara>
                </a14:m>
                <a:endParaRPr kumimoji="1" lang="ja-JP" altLang="en-US" sz="4400"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8" name="テキスト ボックス 7">
                <a:extLst>
                  <a:ext uri="{FF2B5EF4-FFF2-40B4-BE49-F238E27FC236}">
                    <a16:creationId xmlns:a16="http://schemas.microsoft.com/office/drawing/2014/main" id="{85148DD2-D312-4DB0-BA76-8DC46D63FA08}"/>
                  </a:ext>
                </a:extLst>
              </p:cNvPr>
              <p:cNvSpPr txBox="1">
                <a:spLocks noRot="1" noChangeAspect="1" noMove="1" noResize="1" noEditPoints="1" noAdjustHandles="1" noChangeArrowheads="1" noChangeShapeType="1" noTextEdit="1"/>
              </p:cNvSpPr>
              <p:nvPr/>
            </p:nvSpPr>
            <p:spPr>
              <a:xfrm>
                <a:off x="7473798" y="5202066"/>
                <a:ext cx="1039900" cy="677108"/>
              </a:xfrm>
              <a:prstGeom prst="rect">
                <a:avLst/>
              </a:prstGeom>
              <a:blipFill>
                <a:blip r:embed="rId3"/>
                <a:stretch>
                  <a:fillRect/>
                </a:stretch>
              </a:blipFill>
            </p:spPr>
            <p:txBody>
              <a:bodyPr/>
              <a:lstStyle/>
              <a:p>
                <a:r>
                  <a:rPr lang="ja-JP" altLang="en-US">
                    <a:noFill/>
                  </a:rPr>
                  <a:t> </a:t>
                </a:r>
              </a:p>
            </p:txBody>
          </p:sp>
        </mc:Fallback>
      </mc:AlternateContent>
      <p:sp>
        <p:nvSpPr>
          <p:cNvPr id="9" name="テキスト ボックス 8">
            <a:extLst>
              <a:ext uri="{FF2B5EF4-FFF2-40B4-BE49-F238E27FC236}">
                <a16:creationId xmlns:a16="http://schemas.microsoft.com/office/drawing/2014/main" id="{39098458-06FE-4E19-B0AC-7D9AB9038FD9}"/>
              </a:ext>
            </a:extLst>
          </p:cNvPr>
          <p:cNvSpPr txBox="1"/>
          <p:nvPr/>
        </p:nvSpPr>
        <p:spPr>
          <a:xfrm>
            <a:off x="9280797" y="5202066"/>
            <a:ext cx="2257028" cy="677108"/>
          </a:xfrm>
          <a:prstGeom prst="rect">
            <a:avLst/>
          </a:prstGeom>
          <a:noFill/>
        </p:spPr>
        <p:txBody>
          <a:bodyPr wrap="none" lIns="0" tIns="0" rIns="0" bIns="0" rtlCol="0">
            <a:spAutoFit/>
          </a:bodyPr>
          <a:lstStyle/>
          <a:p>
            <a:r>
              <a:rPr kumimoji="1" lang="ja-JP" altLang="en-US" sz="4400" b="1" dirty="0">
                <a:solidFill>
                  <a:srgbClr val="FF0000"/>
                </a:solidFill>
                <a:latin typeface="HG丸ｺﾞｼｯｸM-PRO" panose="020F0600000000000000" pitchFamily="50" charset="-128"/>
                <a:ea typeface="HG丸ｺﾞｼｯｸM-PRO" panose="020F0600000000000000" pitchFamily="50" charset="-128"/>
              </a:rPr>
              <a:t>ウェーバ</a:t>
            </a:r>
          </a:p>
        </p:txBody>
      </p:sp>
    </p:spTree>
    <p:extLst>
      <p:ext uri="{BB962C8B-B14F-4D97-AF65-F5344CB8AC3E}">
        <p14:creationId xmlns:p14="http://schemas.microsoft.com/office/powerpoint/2010/main" val="260558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グループ化 65">
            <a:extLst>
              <a:ext uri="{FF2B5EF4-FFF2-40B4-BE49-F238E27FC236}">
                <a16:creationId xmlns:a16="http://schemas.microsoft.com/office/drawing/2014/main" id="{8013214B-1C62-48E8-B830-CB13F347D8AB}"/>
              </a:ext>
            </a:extLst>
          </p:cNvPr>
          <p:cNvGrpSpPr/>
          <p:nvPr/>
        </p:nvGrpSpPr>
        <p:grpSpPr>
          <a:xfrm flipH="1">
            <a:off x="7847121" y="3721248"/>
            <a:ext cx="1768258" cy="998684"/>
            <a:chOff x="838200" y="2233466"/>
            <a:chExt cx="1768258" cy="998684"/>
          </a:xfrm>
        </p:grpSpPr>
        <p:sp>
          <p:nvSpPr>
            <p:cNvPr id="67" name="正方形/長方形 66">
              <a:extLst>
                <a:ext uri="{FF2B5EF4-FFF2-40B4-BE49-F238E27FC236}">
                  <a16:creationId xmlns:a16="http://schemas.microsoft.com/office/drawing/2014/main" id="{25087F1C-943C-4812-B596-0401B08C082D}"/>
                </a:ext>
              </a:extLst>
            </p:cNvPr>
            <p:cNvSpPr/>
            <p:nvPr/>
          </p:nvSpPr>
          <p:spPr>
            <a:xfrm>
              <a:off x="949818" y="2233466"/>
              <a:ext cx="1656640" cy="998684"/>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268532F7-A3D3-4456-A284-C1B50BD44619}"/>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4</a:t>
            </a:fld>
            <a:endParaRPr kumimoji="1" lang="ja-JP" altLang="en-US"/>
          </a:p>
        </p:txBody>
      </p:sp>
      <p:grpSp>
        <p:nvGrpSpPr>
          <p:cNvPr id="36" name="グループ化 35">
            <a:extLst>
              <a:ext uri="{FF2B5EF4-FFF2-40B4-BE49-F238E27FC236}">
                <a16:creationId xmlns:a16="http://schemas.microsoft.com/office/drawing/2014/main" id="{6050987A-364D-47FD-84B2-1859A7C0BCEF}"/>
              </a:ext>
            </a:extLst>
          </p:cNvPr>
          <p:cNvGrpSpPr/>
          <p:nvPr/>
        </p:nvGrpSpPr>
        <p:grpSpPr>
          <a:xfrm>
            <a:off x="2431954" y="3723587"/>
            <a:ext cx="1768258" cy="998684"/>
            <a:chOff x="838200" y="2233466"/>
            <a:chExt cx="1768258" cy="998684"/>
          </a:xfrm>
        </p:grpSpPr>
        <p:sp>
          <p:nvSpPr>
            <p:cNvPr id="37" name="正方形/長方形 36">
              <a:extLst>
                <a:ext uri="{FF2B5EF4-FFF2-40B4-BE49-F238E27FC236}">
                  <a16:creationId xmlns:a16="http://schemas.microsoft.com/office/drawing/2014/main" id="{BF83ADD9-C9FD-49E9-AFF1-83AE33C46E95}"/>
                </a:ext>
              </a:extLst>
            </p:cNvPr>
            <p:cNvSpPr/>
            <p:nvPr/>
          </p:nvSpPr>
          <p:spPr>
            <a:xfrm>
              <a:off x="949818" y="2233466"/>
              <a:ext cx="1656640" cy="998684"/>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8F6A4D60-3F34-4F6C-90E3-3979A8E345B3}"/>
                </a:ext>
              </a:extLst>
            </p:cNvPr>
            <p:cNvSpPr/>
            <p:nvPr/>
          </p:nvSpPr>
          <p:spPr>
            <a:xfrm>
              <a:off x="838200" y="2233466"/>
              <a:ext cx="223235" cy="998684"/>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mc:AlternateContent xmlns:mc="http://schemas.openxmlformats.org/markup-compatibility/2006" xmlns:a14="http://schemas.microsoft.com/office/drawing/2010/main">
        <mc:Choice Requires="a14">
          <p:sp>
            <p:nvSpPr>
              <p:cNvPr id="42" name="正方形/長方形 41">
                <a:extLst>
                  <a:ext uri="{FF2B5EF4-FFF2-40B4-BE49-F238E27FC236}">
                    <a16:creationId xmlns:a16="http://schemas.microsoft.com/office/drawing/2014/main" id="{D60428F0-1570-487F-954A-7F1BAB2C403C}"/>
                  </a:ext>
                </a:extLst>
              </p:cNvPr>
              <p:cNvSpPr/>
              <p:nvPr/>
            </p:nvSpPr>
            <p:spPr>
              <a:xfrm>
                <a:off x="2933741" y="3801362"/>
                <a:ext cx="1171988"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i="1">
                          <a:solidFill>
                            <a:srgbClr val="FF0000"/>
                          </a:solidFill>
                          <a:latin typeface="Cambria Math" panose="02040503050406030204" pitchFamily="18" charset="0"/>
                        </a:rPr>
                        <m:t>𝑚</m:t>
                      </m:r>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m:oMathPara>
                </a14:m>
                <a:endParaRPr lang="ja-JP" altLang="en-US" sz="3600" b="1" dirty="0">
                  <a:solidFill>
                    <a:schemeClr val="tx1"/>
                  </a:solidFill>
                </a:endParaRPr>
              </a:p>
            </p:txBody>
          </p:sp>
        </mc:Choice>
        <mc:Fallback xmlns="">
          <p:sp>
            <p:nvSpPr>
              <p:cNvPr id="42" name="正方形/長方形 41">
                <a:extLst>
                  <a:ext uri="{FF2B5EF4-FFF2-40B4-BE49-F238E27FC236}">
                    <a16:creationId xmlns:a16="http://schemas.microsoft.com/office/drawing/2014/main" id="{D60428F0-1570-487F-954A-7F1BAB2C403C}"/>
                  </a:ext>
                </a:extLst>
              </p:cNvPr>
              <p:cNvSpPr>
                <a:spLocks noRot="1" noChangeAspect="1" noMove="1" noResize="1" noEditPoints="1" noAdjustHandles="1" noChangeArrowheads="1" noChangeShapeType="1" noTextEdit="1"/>
              </p:cNvSpPr>
              <p:nvPr/>
            </p:nvSpPr>
            <p:spPr>
              <a:xfrm>
                <a:off x="2933741" y="3801362"/>
                <a:ext cx="1171988" cy="633571"/>
              </a:xfrm>
              <a:prstGeom prst="rect">
                <a:avLst/>
              </a:prstGeom>
              <a:blipFill>
                <a:blip r:embed="rId2"/>
                <a:stretch>
                  <a:fillRect/>
                </a:stretch>
              </a:blipFill>
            </p:spPr>
            <p:txBody>
              <a:bodyPr/>
              <a:lstStyle/>
              <a:p>
                <a:r>
                  <a:rPr lang="ja-JP" altLang="en-US">
                    <a:noFill/>
                  </a:rPr>
                  <a:t> </a:t>
                </a:r>
              </a:p>
            </p:txBody>
          </p:sp>
        </mc:Fallback>
      </mc:AlternateContent>
      <p:cxnSp>
        <p:nvCxnSpPr>
          <p:cNvPr id="47" name="直線矢印コネクタ 46">
            <a:extLst>
              <a:ext uri="{FF2B5EF4-FFF2-40B4-BE49-F238E27FC236}">
                <a16:creationId xmlns:a16="http://schemas.microsoft.com/office/drawing/2014/main" id="{21C06061-257D-4CF9-BF21-0F604D600BD8}"/>
              </a:ext>
            </a:extLst>
          </p:cNvPr>
          <p:cNvCxnSpPr>
            <a:cxnSpLocks/>
          </p:cNvCxnSpPr>
          <p:nvPr/>
        </p:nvCxnSpPr>
        <p:spPr>
          <a:xfrm>
            <a:off x="4208064" y="4228411"/>
            <a:ext cx="983716" cy="7188"/>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DE593625-8024-4CB6-9A96-3AB849470FE2}"/>
              </a:ext>
            </a:extLst>
          </p:cNvPr>
          <p:cNvCxnSpPr>
            <a:cxnSpLocks/>
          </p:cNvCxnSpPr>
          <p:nvPr/>
        </p:nvCxnSpPr>
        <p:spPr>
          <a:xfrm flipH="1">
            <a:off x="6804077" y="4239137"/>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正方形/長方形 51">
                <a:extLst>
                  <a:ext uri="{FF2B5EF4-FFF2-40B4-BE49-F238E27FC236}">
                    <a16:creationId xmlns:a16="http://schemas.microsoft.com/office/drawing/2014/main" id="{FEC0716F-29E2-41F2-9EE8-B0042524CFB3}"/>
                  </a:ext>
                </a:extLst>
              </p:cNvPr>
              <p:cNvSpPr/>
              <p:nvPr/>
            </p:nvSpPr>
            <p:spPr>
              <a:xfrm>
                <a:off x="7809357" y="3910608"/>
                <a:ext cx="1582356" cy="646331"/>
              </a:xfrm>
              <a:prstGeom prst="rect">
                <a:avLst/>
              </a:prstGeom>
            </p:spPr>
            <p:txBody>
              <a:bodyPr wrap="none">
                <a:spAutoFit/>
              </a:bodyPr>
              <a:lstStyle/>
              <a:p>
                <a14:m>
                  <m:oMath xmlns:m="http://schemas.openxmlformats.org/officeDocument/2006/math">
                    <m:r>
                      <a:rPr lang="en-US" altLang="ja-JP" sz="3600" b="0" i="1" smtClean="0">
                        <a:solidFill>
                          <a:srgbClr val="FF0000"/>
                        </a:solidFill>
                        <a:latin typeface="Cambria Math" panose="02040503050406030204" pitchFamily="18" charset="0"/>
                      </a:rPr>
                      <m:t>−</m:t>
                    </m:r>
                    <m:r>
                      <a:rPr lang="en-US" altLang="ja-JP" sz="3600" i="1">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xmlns="">
          <p:sp>
            <p:nvSpPr>
              <p:cNvPr id="52" name="正方形/長方形 51">
                <a:extLst>
                  <a:ext uri="{FF2B5EF4-FFF2-40B4-BE49-F238E27FC236}">
                    <a16:creationId xmlns:a16="http://schemas.microsoft.com/office/drawing/2014/main" id="{FEC0716F-29E2-41F2-9EE8-B0042524CFB3}"/>
                  </a:ext>
                </a:extLst>
              </p:cNvPr>
              <p:cNvSpPr>
                <a:spLocks noRot="1" noChangeAspect="1" noMove="1" noResize="1" noEditPoints="1" noAdjustHandles="1" noChangeArrowheads="1" noChangeShapeType="1" noTextEdit="1"/>
              </p:cNvSpPr>
              <p:nvPr/>
            </p:nvSpPr>
            <p:spPr>
              <a:xfrm>
                <a:off x="7809357" y="3910608"/>
                <a:ext cx="1582356" cy="646331"/>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3" name="正方形/長方形 52">
                <a:extLst>
                  <a:ext uri="{FF2B5EF4-FFF2-40B4-BE49-F238E27FC236}">
                    <a16:creationId xmlns:a16="http://schemas.microsoft.com/office/drawing/2014/main" id="{EB30DB8C-7D2D-4A62-8AD8-90622B59D38B}"/>
                  </a:ext>
                </a:extLst>
              </p:cNvPr>
              <p:cNvSpPr/>
              <p:nvPr/>
            </p:nvSpPr>
            <p:spPr>
              <a:xfrm>
                <a:off x="5127313" y="3921334"/>
                <a:ext cx="890437"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b="0" i="1" smtClean="0">
                          <a:solidFill>
                            <a:srgbClr val="FF0000"/>
                          </a:solidFill>
                          <a:latin typeface="Cambria Math" panose="02040503050406030204" pitchFamily="18" charset="0"/>
                        </a:rPr>
                        <m:t>𝐹</m:t>
                      </m:r>
                      <m:r>
                        <a:rPr lang="en-US" altLang="ja-JP" i="1">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𝑁</m:t>
                      </m:r>
                      <m:r>
                        <a:rPr lang="en-US" altLang="ja-JP" i="1">
                          <a:solidFill>
                            <a:srgbClr val="FF0000"/>
                          </a:solidFill>
                          <a:latin typeface="Cambria Math" panose="02040503050406030204" pitchFamily="18" charset="0"/>
                        </a:rPr>
                        <m:t>]</m:t>
                      </m:r>
                    </m:oMath>
                  </m:oMathPara>
                </a14:m>
                <a:endParaRPr lang="ja-JP" altLang="en-US" sz="3600" dirty="0"/>
              </a:p>
            </p:txBody>
          </p:sp>
        </mc:Choice>
        <mc:Fallback xmlns="">
          <p:sp>
            <p:nvSpPr>
              <p:cNvPr id="53" name="正方形/長方形 52">
                <a:extLst>
                  <a:ext uri="{FF2B5EF4-FFF2-40B4-BE49-F238E27FC236}">
                    <a16:creationId xmlns:a16="http://schemas.microsoft.com/office/drawing/2014/main" id="{EB30DB8C-7D2D-4A62-8AD8-90622B59D38B}"/>
                  </a:ext>
                </a:extLst>
              </p:cNvPr>
              <p:cNvSpPr>
                <a:spLocks noRot="1" noChangeAspect="1" noMove="1" noResize="1" noEditPoints="1" noAdjustHandles="1" noChangeArrowheads="1" noChangeShapeType="1" noTextEdit="1"/>
              </p:cNvSpPr>
              <p:nvPr/>
            </p:nvSpPr>
            <p:spPr>
              <a:xfrm>
                <a:off x="5127313" y="3921334"/>
                <a:ext cx="890437" cy="633571"/>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5" name="正方形/長方形 74">
                <a:extLst>
                  <a:ext uri="{FF2B5EF4-FFF2-40B4-BE49-F238E27FC236}">
                    <a16:creationId xmlns:a16="http://schemas.microsoft.com/office/drawing/2014/main" id="{61E03C03-A12C-4B89-B6C6-17E0726C7A76}"/>
                  </a:ext>
                </a:extLst>
              </p:cNvPr>
              <p:cNvSpPr/>
              <p:nvPr/>
            </p:nvSpPr>
            <p:spPr>
              <a:xfrm>
                <a:off x="6070904" y="3915971"/>
                <a:ext cx="890437"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i="1">
                          <a:solidFill>
                            <a:srgbClr val="FF0000"/>
                          </a:solidFill>
                          <a:latin typeface="Cambria Math" panose="02040503050406030204" pitchFamily="18" charset="0"/>
                        </a:rPr>
                        <m:t>𝐹</m:t>
                      </m:r>
                      <m:r>
                        <a:rPr lang="en-US" altLang="ja-JP" i="1">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𝑁</m:t>
                      </m:r>
                      <m:r>
                        <a:rPr lang="en-US" altLang="ja-JP" i="1">
                          <a:solidFill>
                            <a:srgbClr val="FF0000"/>
                          </a:solidFill>
                          <a:latin typeface="Cambria Math" panose="02040503050406030204" pitchFamily="18" charset="0"/>
                        </a:rPr>
                        <m:t>]</m:t>
                      </m:r>
                    </m:oMath>
                  </m:oMathPara>
                </a14:m>
                <a:endParaRPr lang="ja-JP" altLang="en-US" sz="3600" dirty="0"/>
              </a:p>
            </p:txBody>
          </p:sp>
        </mc:Choice>
        <mc:Fallback xmlns="">
          <p:sp>
            <p:nvSpPr>
              <p:cNvPr id="75" name="正方形/長方形 74">
                <a:extLst>
                  <a:ext uri="{FF2B5EF4-FFF2-40B4-BE49-F238E27FC236}">
                    <a16:creationId xmlns:a16="http://schemas.microsoft.com/office/drawing/2014/main" id="{61E03C03-A12C-4B89-B6C6-17E0726C7A76}"/>
                  </a:ext>
                </a:extLst>
              </p:cNvPr>
              <p:cNvSpPr>
                <a:spLocks noRot="1" noChangeAspect="1" noMove="1" noResize="1" noEditPoints="1" noAdjustHandles="1" noChangeArrowheads="1" noChangeShapeType="1" noTextEdit="1"/>
              </p:cNvSpPr>
              <p:nvPr/>
            </p:nvSpPr>
            <p:spPr>
              <a:xfrm>
                <a:off x="6070904" y="3915971"/>
                <a:ext cx="890437" cy="633571"/>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1" name="テキスト ボックス 80">
                <a:extLst>
                  <a:ext uri="{FF2B5EF4-FFF2-40B4-BE49-F238E27FC236}">
                    <a16:creationId xmlns:a16="http://schemas.microsoft.com/office/drawing/2014/main" id="{16A274C6-F679-4FFB-AB09-9F9114A980E4}"/>
                  </a:ext>
                </a:extLst>
              </p:cNvPr>
              <p:cNvSpPr txBox="1"/>
              <p:nvPr/>
            </p:nvSpPr>
            <p:spPr>
              <a:xfrm>
                <a:off x="3226144" y="4776171"/>
                <a:ext cx="1758366" cy="369332"/>
              </a:xfrm>
              <a:prstGeom prst="rect">
                <a:avLst/>
              </a:prstGeom>
              <a:noFill/>
            </p:spPr>
            <p:txBody>
              <a:bodyPr wrap="none" lIns="0" tIns="0" rIns="0" bIns="0" rtlCol="0">
                <a:spAutoFit/>
              </a:bodyPr>
              <a:lstStyle/>
              <a:p>
                <a14:m>
                  <m:oMath xmlns:m="http://schemas.openxmlformats.org/officeDocument/2006/math">
                    <m:r>
                      <a:rPr kumimoji="1" lang="en-US" altLang="ja-JP" sz="2400" b="0" i="1" smtClean="0">
                        <a:solidFill>
                          <a:srgbClr val="FF0000"/>
                        </a:solidFill>
                        <a:latin typeface="Cambria Math" panose="02040503050406030204" pitchFamily="18" charset="0"/>
                      </a:rPr>
                      <m:t>𝑚</m:t>
                    </m:r>
                    <m:r>
                      <a:rPr kumimoji="1" lang="en-US" altLang="ja-JP" sz="2400" b="0" i="1" smtClean="0">
                        <a:solidFill>
                          <a:srgbClr val="FF0000"/>
                        </a:solidFill>
                        <a:latin typeface="Cambria Math" panose="02040503050406030204" pitchFamily="18" charset="0"/>
                      </a:rPr>
                      <m:t>&gt;0</m:t>
                    </m:r>
                  </m:oMath>
                </a14:m>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（正）</a:t>
                </a:r>
              </a:p>
            </p:txBody>
          </p:sp>
        </mc:Choice>
        <mc:Fallback xmlns="">
          <p:sp>
            <p:nvSpPr>
              <p:cNvPr id="81" name="テキスト ボックス 80">
                <a:extLst>
                  <a:ext uri="{FF2B5EF4-FFF2-40B4-BE49-F238E27FC236}">
                    <a16:creationId xmlns:a16="http://schemas.microsoft.com/office/drawing/2014/main" id="{16A274C6-F679-4FFB-AB09-9F9114A980E4}"/>
                  </a:ext>
                </a:extLst>
              </p:cNvPr>
              <p:cNvSpPr txBox="1">
                <a:spLocks noRot="1" noChangeAspect="1" noMove="1" noResize="1" noEditPoints="1" noAdjustHandles="1" noChangeArrowheads="1" noChangeShapeType="1" noTextEdit="1"/>
              </p:cNvSpPr>
              <p:nvPr/>
            </p:nvSpPr>
            <p:spPr>
              <a:xfrm>
                <a:off x="3226144" y="4776171"/>
                <a:ext cx="1758366" cy="369332"/>
              </a:xfrm>
              <a:prstGeom prst="rect">
                <a:avLst/>
              </a:prstGeom>
              <a:blipFill>
                <a:blip r:embed="rId6"/>
                <a:stretch>
                  <a:fillRect l="-4152" t="-29508" r="-9689" b="-4426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6" name="正方形/長方形 85">
                <a:extLst>
                  <a:ext uri="{FF2B5EF4-FFF2-40B4-BE49-F238E27FC236}">
                    <a16:creationId xmlns:a16="http://schemas.microsoft.com/office/drawing/2014/main" id="{FA355B22-F075-4991-AAA0-6FC1B076F433}"/>
                  </a:ext>
                </a:extLst>
              </p:cNvPr>
              <p:cNvSpPr/>
              <p:nvPr/>
            </p:nvSpPr>
            <p:spPr>
              <a:xfrm>
                <a:off x="238452" y="1170621"/>
                <a:ext cx="3733714" cy="584775"/>
              </a:xfrm>
              <a:prstGeom prst="rect">
                <a:avLst/>
              </a:prstGeom>
            </p:spPr>
            <p:txBody>
              <a:bodyPr wrap="none">
                <a:spAutoFit/>
              </a:bodyPr>
              <a:lstStyle/>
              <a:p>
                <a:r>
                  <a:rPr lang="ja-JP" altLang="en-US" sz="3200" dirty="0">
                    <a:latin typeface="HG丸ｺﾞｼｯｸM-PRO" panose="020F0600000000000000" pitchFamily="50" charset="-128"/>
                    <a:ea typeface="HG丸ｺﾞｼｯｸM-PRO" panose="020F0600000000000000" pitchFamily="50" charset="-128"/>
                  </a:rPr>
                  <a:t>〇磁気力の大きさ</a:t>
                </a:r>
                <a14:m>
                  <m:oMath xmlns:m="http://schemas.openxmlformats.org/officeDocument/2006/math">
                    <m:r>
                      <a:rPr lang="en-US" altLang="ja-JP" sz="3200" i="1">
                        <a:solidFill>
                          <a:srgbClr val="FF0000"/>
                        </a:solidFill>
                        <a:latin typeface="Cambria Math" panose="02040503050406030204" pitchFamily="18" charset="0"/>
                      </a:rPr>
                      <m:t>𝐹</m:t>
                    </m:r>
                  </m:oMath>
                </a14:m>
                <a:endParaRPr lang="ja-JP" altLang="en-US" sz="3200" dirty="0"/>
              </a:p>
            </p:txBody>
          </p:sp>
        </mc:Choice>
        <mc:Fallback xmlns="">
          <p:sp>
            <p:nvSpPr>
              <p:cNvPr id="86" name="正方形/長方形 85">
                <a:extLst>
                  <a:ext uri="{FF2B5EF4-FFF2-40B4-BE49-F238E27FC236}">
                    <a16:creationId xmlns:a16="http://schemas.microsoft.com/office/drawing/2014/main" id="{FA355B22-F075-4991-AAA0-6FC1B076F433}"/>
                  </a:ext>
                </a:extLst>
              </p:cNvPr>
              <p:cNvSpPr>
                <a:spLocks noRot="1" noChangeAspect="1" noMove="1" noResize="1" noEditPoints="1" noAdjustHandles="1" noChangeArrowheads="1" noChangeShapeType="1" noTextEdit="1"/>
              </p:cNvSpPr>
              <p:nvPr/>
            </p:nvSpPr>
            <p:spPr>
              <a:xfrm>
                <a:off x="238452" y="1170621"/>
                <a:ext cx="3733714" cy="584775"/>
              </a:xfrm>
              <a:prstGeom prst="rect">
                <a:avLst/>
              </a:prstGeom>
              <a:blipFill>
                <a:blip r:embed="rId7"/>
                <a:stretch>
                  <a:fillRect l="-4078" t="-19792" b="-2708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9" name="正方形/長方形 58">
                <a:extLst>
                  <a:ext uri="{FF2B5EF4-FFF2-40B4-BE49-F238E27FC236}">
                    <a16:creationId xmlns:a16="http://schemas.microsoft.com/office/drawing/2014/main" id="{748A330E-E4C9-4148-80D7-515830E1A10E}"/>
                  </a:ext>
                </a:extLst>
              </p:cNvPr>
              <p:cNvSpPr/>
              <p:nvPr/>
            </p:nvSpPr>
            <p:spPr>
              <a:xfrm>
                <a:off x="1215915" y="2192262"/>
                <a:ext cx="1216039" cy="7078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4000" i="1" smtClean="0">
                          <a:solidFill>
                            <a:srgbClr val="FF0000"/>
                          </a:solidFill>
                          <a:latin typeface="Cambria Math" panose="02040503050406030204" pitchFamily="18" charset="0"/>
                        </a:rPr>
                        <m:t>𝐹</m:t>
                      </m:r>
                      <m:r>
                        <a:rPr lang="en-US" altLang="ja-JP" sz="4000" b="1" i="1" smtClean="0">
                          <a:solidFill>
                            <a:srgbClr val="FF0000"/>
                          </a:solidFill>
                          <a:latin typeface="Cambria Math" panose="02040503050406030204" pitchFamily="18" charset="0"/>
                        </a:rPr>
                        <m:t>=</m:t>
                      </m:r>
                    </m:oMath>
                  </m:oMathPara>
                </a14:m>
                <a:endParaRPr lang="ja-JP" altLang="en-US" sz="40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59" name="正方形/長方形 58">
                <a:extLst>
                  <a:ext uri="{FF2B5EF4-FFF2-40B4-BE49-F238E27FC236}">
                    <a16:creationId xmlns:a16="http://schemas.microsoft.com/office/drawing/2014/main" id="{748A330E-E4C9-4148-80D7-515830E1A10E}"/>
                  </a:ext>
                </a:extLst>
              </p:cNvPr>
              <p:cNvSpPr>
                <a:spLocks noRot="1" noChangeAspect="1" noMove="1" noResize="1" noEditPoints="1" noAdjustHandles="1" noChangeArrowheads="1" noChangeShapeType="1" noTextEdit="1"/>
              </p:cNvSpPr>
              <p:nvPr/>
            </p:nvSpPr>
            <p:spPr>
              <a:xfrm>
                <a:off x="1215915" y="2192262"/>
                <a:ext cx="1216039" cy="707886"/>
              </a:xfrm>
              <a:prstGeom prst="rect">
                <a:avLst/>
              </a:prstGeom>
              <a:blipFill>
                <a:blip r:embed="rId8"/>
                <a:stretch>
                  <a:fillRect/>
                </a:stretch>
              </a:blipFill>
            </p:spPr>
            <p:txBody>
              <a:bodyPr/>
              <a:lstStyle/>
              <a:p>
                <a:r>
                  <a:rPr lang="ja-JP" altLang="en-US">
                    <a:noFill/>
                  </a:rPr>
                  <a:t> </a:t>
                </a:r>
              </a:p>
            </p:txBody>
          </p:sp>
        </mc:Fallback>
      </mc:AlternateContent>
      <p:cxnSp>
        <p:nvCxnSpPr>
          <p:cNvPr id="8" name="直線矢印コネクタ 7">
            <a:extLst>
              <a:ext uri="{FF2B5EF4-FFF2-40B4-BE49-F238E27FC236}">
                <a16:creationId xmlns:a16="http://schemas.microsoft.com/office/drawing/2014/main" id="{26A0D130-1746-4494-A598-D52DEEB0C37E}"/>
              </a:ext>
            </a:extLst>
          </p:cNvPr>
          <p:cNvCxnSpPr/>
          <p:nvPr/>
        </p:nvCxnSpPr>
        <p:spPr>
          <a:xfrm>
            <a:off x="4172980" y="5486373"/>
            <a:ext cx="3636377"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正方形/長方形 8">
                <a:extLst>
                  <a:ext uri="{FF2B5EF4-FFF2-40B4-BE49-F238E27FC236}">
                    <a16:creationId xmlns:a16="http://schemas.microsoft.com/office/drawing/2014/main" id="{7AB8D3AA-D365-4EA8-A07F-18C517AF05BA}"/>
                  </a:ext>
                </a:extLst>
              </p:cNvPr>
              <p:cNvSpPr/>
              <p:nvPr/>
            </p:nvSpPr>
            <p:spPr>
              <a:xfrm>
                <a:off x="4805173" y="5544069"/>
                <a:ext cx="2531462" cy="523220"/>
              </a:xfrm>
              <a:prstGeom prst="rect">
                <a:avLst/>
              </a:prstGeom>
            </p:spPr>
            <p:txBody>
              <a:bodyPr wrap="none">
                <a:spAutoFit/>
              </a:bodyPr>
              <a:lstStyle/>
              <a:p>
                <a:r>
                  <a:rPr lang="ja-JP" altLang="en-US" sz="2800" dirty="0">
                    <a:latin typeface="HG丸ｺﾞｼｯｸM-PRO" panose="020F0600000000000000" pitchFamily="50" charset="-128"/>
                    <a:ea typeface="HG丸ｺﾞｼｯｸM-PRO" panose="020F0600000000000000" pitchFamily="50" charset="-128"/>
                  </a:rPr>
                  <a:t>磁極間の距離</a:t>
                </a:r>
                <a14:m>
                  <m:oMath xmlns:m="http://schemas.openxmlformats.org/officeDocument/2006/math">
                    <m:r>
                      <a:rPr lang="en-US" altLang="ja-JP" sz="2800" b="1" i="1">
                        <a:solidFill>
                          <a:srgbClr val="FF0000"/>
                        </a:solidFill>
                        <a:latin typeface="Cambria Math" panose="02040503050406030204" pitchFamily="18" charset="0"/>
                      </a:rPr>
                      <m:t>𝒓</m:t>
                    </m:r>
                  </m:oMath>
                </a14:m>
                <a:endParaRPr lang="ja-JP" altLang="en-US" sz="2800" dirty="0"/>
              </a:p>
            </p:txBody>
          </p:sp>
        </mc:Choice>
        <mc:Fallback xmlns="">
          <p:sp>
            <p:nvSpPr>
              <p:cNvPr id="9" name="正方形/長方形 8">
                <a:extLst>
                  <a:ext uri="{FF2B5EF4-FFF2-40B4-BE49-F238E27FC236}">
                    <a16:creationId xmlns:a16="http://schemas.microsoft.com/office/drawing/2014/main" id="{7AB8D3AA-D365-4EA8-A07F-18C517AF05BA}"/>
                  </a:ext>
                </a:extLst>
              </p:cNvPr>
              <p:cNvSpPr>
                <a:spLocks noRot="1" noChangeAspect="1" noMove="1" noResize="1" noEditPoints="1" noAdjustHandles="1" noChangeArrowheads="1" noChangeShapeType="1" noTextEdit="1"/>
              </p:cNvSpPr>
              <p:nvPr/>
            </p:nvSpPr>
            <p:spPr>
              <a:xfrm>
                <a:off x="4805173" y="5544069"/>
                <a:ext cx="2531462" cy="523220"/>
              </a:xfrm>
              <a:prstGeom prst="rect">
                <a:avLst/>
              </a:prstGeom>
              <a:blipFill>
                <a:blip r:embed="rId9"/>
                <a:stretch>
                  <a:fillRect l="-4808" t="-17442" b="-25581"/>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2" name="正方形/長方形 11">
                <a:extLst>
                  <a:ext uri="{FF2B5EF4-FFF2-40B4-BE49-F238E27FC236}">
                    <a16:creationId xmlns:a16="http://schemas.microsoft.com/office/drawing/2014/main" id="{6EF46823-515F-466B-A047-5163D9D7918E}"/>
                  </a:ext>
                </a:extLst>
              </p:cNvPr>
              <p:cNvSpPr/>
              <p:nvPr/>
            </p:nvSpPr>
            <p:spPr>
              <a:xfrm>
                <a:off x="5661403" y="2399902"/>
                <a:ext cx="4983993" cy="461665"/>
              </a:xfrm>
              <a:prstGeom prst="rect">
                <a:avLst/>
              </a:prstGeom>
            </p:spPr>
            <p:txBody>
              <a:bodyPr wrap="none">
                <a:spAutoFit/>
              </a:bodyPr>
              <a:lstStyle/>
              <a:p>
                <a14:m>
                  <m:oMath xmlns:m="http://schemas.openxmlformats.org/officeDocument/2006/math">
                    <m:sSub>
                      <m:sSubPr>
                        <m:ctrlPr>
                          <a:rPr lang="en-US" altLang="ja-JP" sz="2400" b="1" i="1" smtClean="0">
                            <a:solidFill>
                              <a:srgbClr val="FF0000"/>
                            </a:solidFill>
                            <a:latin typeface="Cambria Math" panose="02040503050406030204" pitchFamily="18" charset="0"/>
                          </a:rPr>
                        </m:ctrlPr>
                      </m:sSubPr>
                      <m:e>
                        <m:r>
                          <a:rPr lang="en-US" altLang="ja-JP" sz="2400" b="1" i="1">
                            <a:solidFill>
                              <a:srgbClr val="FF0000"/>
                            </a:solidFill>
                            <a:latin typeface="Cambria Math" panose="02040503050406030204" pitchFamily="18" charset="0"/>
                          </a:rPr>
                          <m:t>𝒌</m:t>
                        </m:r>
                      </m:e>
                      <m:sub>
                        <m:r>
                          <a:rPr lang="en-US" altLang="ja-JP" sz="2400" b="1" i="1">
                            <a:solidFill>
                              <a:srgbClr val="FF0000"/>
                            </a:solidFill>
                            <a:latin typeface="Cambria Math" panose="02040503050406030204" pitchFamily="18" charset="0"/>
                          </a:rPr>
                          <m:t>𝒎</m:t>
                        </m:r>
                      </m:sub>
                    </m:sSub>
                    <m:r>
                      <a:rPr lang="en-US" altLang="ja-JP" sz="2400" b="1" i="1" smtClean="0">
                        <a:solidFill>
                          <a:srgbClr val="FF0000"/>
                        </a:solidFill>
                        <a:latin typeface="Cambria Math" panose="02040503050406030204" pitchFamily="18" charset="0"/>
                      </a:rPr>
                      <m:t>:</m:t>
                    </m:r>
                  </m:oMath>
                </a14:m>
                <a:r>
                  <a:rPr lang="ja-JP" altLang="en-US" sz="2400" dirty="0"/>
                  <a:t>磁気力に関するクーロンの法則</a:t>
                </a:r>
              </a:p>
            </p:txBody>
          </p:sp>
        </mc:Choice>
        <mc:Fallback>
          <p:sp>
            <p:nvSpPr>
              <p:cNvPr id="12" name="正方形/長方形 11">
                <a:extLst>
                  <a:ext uri="{FF2B5EF4-FFF2-40B4-BE49-F238E27FC236}">
                    <a16:creationId xmlns:a16="http://schemas.microsoft.com/office/drawing/2014/main" id="{6EF46823-515F-466B-A047-5163D9D7918E}"/>
                  </a:ext>
                </a:extLst>
              </p:cNvPr>
              <p:cNvSpPr>
                <a:spLocks noRot="1" noChangeAspect="1" noMove="1" noResize="1" noEditPoints="1" noAdjustHandles="1" noChangeArrowheads="1" noChangeShapeType="1" noTextEdit="1"/>
              </p:cNvSpPr>
              <p:nvPr/>
            </p:nvSpPr>
            <p:spPr>
              <a:xfrm>
                <a:off x="5661403" y="2399902"/>
                <a:ext cx="4983993" cy="461665"/>
              </a:xfrm>
              <a:prstGeom prst="rect">
                <a:avLst/>
              </a:prstGeom>
              <a:blipFill>
                <a:blip r:embed="rId10"/>
                <a:stretch>
                  <a:fillRect l="-490" t="-10667" r="-979" b="-30667"/>
                </a:stretch>
              </a:blipFill>
            </p:spPr>
            <p:txBody>
              <a:bodyPr/>
              <a:lstStyle/>
              <a:p>
                <a:r>
                  <a:rPr lang="ja-JP" altLang="en-US">
                    <a:noFill/>
                  </a:rPr>
                  <a:t> </a:t>
                </a:r>
              </a:p>
            </p:txBody>
          </p:sp>
        </mc:Fallback>
      </mc:AlternateContent>
      <p:sp>
        <p:nvSpPr>
          <p:cNvPr id="24" name="正方形/長方形 23">
            <a:extLst>
              <a:ext uri="{FF2B5EF4-FFF2-40B4-BE49-F238E27FC236}">
                <a16:creationId xmlns:a16="http://schemas.microsoft.com/office/drawing/2014/main" id="{AB9216D8-516D-488D-BD62-098B1B6DD3C4}"/>
              </a:ext>
            </a:extLst>
          </p:cNvPr>
          <p:cNvSpPr/>
          <p:nvPr/>
        </p:nvSpPr>
        <p:spPr>
          <a:xfrm>
            <a:off x="2655189" y="3444393"/>
            <a:ext cx="1454244" cy="261610"/>
          </a:xfrm>
          <a:prstGeom prst="rect">
            <a:avLst/>
          </a:prstGeom>
        </p:spPr>
        <p:txBody>
          <a:bodyPr wrap="none">
            <a:spAutoFit/>
          </a:bodyPr>
          <a:lstStyle/>
          <a:p>
            <a:r>
              <a:rPr lang="ja-JP" altLang="en-US" sz="1100" dirty="0">
                <a:latin typeface="HG丸ｺﾞｼｯｸM-PRO" panose="020F0600000000000000" pitchFamily="50" charset="-128"/>
                <a:ea typeface="HG丸ｺﾞｼｯｸM-PRO" panose="020F0600000000000000" pitchFamily="50" charset="-128"/>
              </a:rPr>
              <a:t>磁極の大きさは無視</a:t>
            </a:r>
            <a:endParaRPr lang="ja-JP" altLang="en-US" sz="1100" dirty="0"/>
          </a:p>
        </p:txBody>
      </p:sp>
      <mc:AlternateContent xmlns:mc="http://schemas.openxmlformats.org/markup-compatibility/2006">
        <mc:Choice xmlns:a14="http://schemas.microsoft.com/office/drawing/2010/main" Requires="a14">
          <p:sp>
            <p:nvSpPr>
              <p:cNvPr id="6" name="正方形/長方形 5">
                <a:extLst>
                  <a:ext uri="{FF2B5EF4-FFF2-40B4-BE49-F238E27FC236}">
                    <a16:creationId xmlns:a16="http://schemas.microsoft.com/office/drawing/2014/main" id="{BEE87975-C5A1-4028-ACC3-F766346A0795}"/>
                  </a:ext>
                </a:extLst>
              </p:cNvPr>
              <p:cNvSpPr/>
              <p:nvPr/>
            </p:nvSpPr>
            <p:spPr>
              <a:xfrm>
                <a:off x="2303040" y="1993651"/>
                <a:ext cx="2888740" cy="114076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en-US" altLang="ja-JP" sz="3600" b="1" i="1">
                              <a:solidFill>
                                <a:srgbClr val="FF0000"/>
                              </a:solidFill>
                              <a:latin typeface="Cambria Math" panose="02040503050406030204" pitchFamily="18" charset="0"/>
                            </a:rPr>
                          </m:ctrlPr>
                        </m:sSubPr>
                        <m:e>
                          <m:r>
                            <a:rPr lang="en-US" altLang="ja-JP" sz="3600" b="1" i="1">
                              <a:solidFill>
                                <a:srgbClr val="FF0000"/>
                              </a:solidFill>
                              <a:latin typeface="Cambria Math" panose="02040503050406030204" pitchFamily="18" charset="0"/>
                            </a:rPr>
                            <m:t>𝒌</m:t>
                          </m:r>
                        </m:e>
                        <m:sub>
                          <m:r>
                            <a:rPr lang="en-US" altLang="ja-JP" sz="3600" b="1" i="1">
                              <a:solidFill>
                                <a:srgbClr val="FF0000"/>
                              </a:solidFill>
                              <a:latin typeface="Cambria Math" panose="02040503050406030204" pitchFamily="18" charset="0"/>
                            </a:rPr>
                            <m:t>𝒎</m:t>
                          </m:r>
                        </m:sub>
                      </m:sSub>
                      <m:f>
                        <m:fPr>
                          <m:ctrlPr>
                            <a:rPr lang="en-US" altLang="ja-JP" sz="3600" b="1" i="1">
                              <a:solidFill>
                                <a:srgbClr val="FF0000"/>
                              </a:solidFill>
                              <a:latin typeface="Cambria Math" panose="02040503050406030204" pitchFamily="18" charset="0"/>
                            </a:rPr>
                          </m:ctrlPr>
                        </m:fPr>
                        <m:num>
                          <m:sSub>
                            <m:sSubPr>
                              <m:ctrlPr>
                                <a:rPr lang="en-US" altLang="ja-JP" sz="3600" b="1" i="1">
                                  <a:solidFill>
                                    <a:srgbClr val="FF0000"/>
                                  </a:solidFill>
                                  <a:latin typeface="Cambria Math" panose="02040503050406030204" pitchFamily="18" charset="0"/>
                                </a:rPr>
                              </m:ctrlPr>
                            </m:sSubPr>
                            <m:e>
                              <m:r>
                                <a:rPr lang="en-US" altLang="ja-JP" sz="3600" b="1" i="1">
                                  <a:solidFill>
                                    <a:srgbClr val="FF0000"/>
                                  </a:solidFill>
                                  <a:latin typeface="Cambria Math" panose="02040503050406030204" pitchFamily="18" charset="0"/>
                                </a:rPr>
                                <m:t>|</m:t>
                              </m:r>
                              <m:r>
                                <a:rPr lang="en-US" altLang="ja-JP" sz="3600" b="1" i="1">
                                  <a:solidFill>
                                    <a:srgbClr val="FF0000"/>
                                  </a:solidFill>
                                  <a:latin typeface="Cambria Math" panose="02040503050406030204" pitchFamily="18" charset="0"/>
                                </a:rPr>
                                <m:t>𝒎</m:t>
                              </m:r>
                            </m:e>
                            <m:sub>
                              <m:r>
                                <a:rPr lang="en-US" altLang="ja-JP" sz="3600" b="1" i="1">
                                  <a:solidFill>
                                    <a:srgbClr val="FF0000"/>
                                  </a:solidFill>
                                  <a:latin typeface="Cambria Math" panose="02040503050406030204" pitchFamily="18" charset="0"/>
                                </a:rPr>
                                <m:t>𝟏</m:t>
                              </m:r>
                            </m:sub>
                          </m:sSub>
                          <m:r>
                            <a:rPr lang="en-US" altLang="ja-JP" sz="3600" b="1" i="1">
                              <a:solidFill>
                                <a:srgbClr val="FF0000"/>
                              </a:solidFill>
                              <a:latin typeface="Cambria Math" panose="02040503050406030204" pitchFamily="18" charset="0"/>
                            </a:rPr>
                            <m:t>||</m:t>
                          </m:r>
                          <m:sSub>
                            <m:sSubPr>
                              <m:ctrlPr>
                                <a:rPr lang="en-US" altLang="ja-JP" sz="3600" b="1" i="1">
                                  <a:solidFill>
                                    <a:srgbClr val="FF0000"/>
                                  </a:solidFill>
                                  <a:latin typeface="Cambria Math" panose="02040503050406030204" pitchFamily="18" charset="0"/>
                                </a:rPr>
                              </m:ctrlPr>
                            </m:sSubPr>
                            <m:e>
                              <m:r>
                                <a:rPr lang="en-US" altLang="ja-JP" sz="3600" b="1" i="1">
                                  <a:solidFill>
                                    <a:srgbClr val="FF0000"/>
                                  </a:solidFill>
                                  <a:latin typeface="Cambria Math" panose="02040503050406030204" pitchFamily="18" charset="0"/>
                                </a:rPr>
                                <m:t>𝒎</m:t>
                              </m:r>
                            </m:e>
                            <m:sub>
                              <m:r>
                                <a:rPr lang="en-US" altLang="ja-JP" sz="3600" b="1" i="1">
                                  <a:solidFill>
                                    <a:srgbClr val="FF0000"/>
                                  </a:solidFill>
                                  <a:latin typeface="Cambria Math" panose="02040503050406030204" pitchFamily="18" charset="0"/>
                                </a:rPr>
                                <m:t>𝟐</m:t>
                              </m:r>
                            </m:sub>
                          </m:sSub>
                          <m:r>
                            <a:rPr lang="en-US" altLang="ja-JP" sz="3600" b="1" i="1">
                              <a:solidFill>
                                <a:srgbClr val="FF0000"/>
                              </a:solidFill>
                              <a:latin typeface="Cambria Math" panose="02040503050406030204" pitchFamily="18" charset="0"/>
                            </a:rPr>
                            <m:t>|</m:t>
                          </m:r>
                        </m:num>
                        <m:den>
                          <m:sSup>
                            <m:sSupPr>
                              <m:ctrlPr>
                                <a:rPr lang="en-US" altLang="ja-JP" sz="3600" b="1" i="1">
                                  <a:solidFill>
                                    <a:srgbClr val="FF0000"/>
                                  </a:solidFill>
                                  <a:latin typeface="Cambria Math" panose="02040503050406030204" pitchFamily="18" charset="0"/>
                                </a:rPr>
                              </m:ctrlPr>
                            </m:sSupPr>
                            <m:e>
                              <m:r>
                                <a:rPr lang="en-US" altLang="ja-JP" sz="3600" b="1" i="1">
                                  <a:solidFill>
                                    <a:srgbClr val="FF0000"/>
                                  </a:solidFill>
                                  <a:latin typeface="Cambria Math" panose="02040503050406030204" pitchFamily="18" charset="0"/>
                                </a:rPr>
                                <m:t>𝒓</m:t>
                              </m:r>
                            </m:e>
                            <m:sup>
                              <m:r>
                                <a:rPr lang="en-US" altLang="ja-JP" sz="3600" b="1" i="1">
                                  <a:solidFill>
                                    <a:srgbClr val="FF0000"/>
                                  </a:solidFill>
                                  <a:latin typeface="Cambria Math" panose="02040503050406030204" pitchFamily="18" charset="0"/>
                                </a:rPr>
                                <m:t>𝟐</m:t>
                              </m:r>
                            </m:sup>
                          </m:sSup>
                        </m:den>
                      </m:f>
                    </m:oMath>
                  </m:oMathPara>
                </a14:m>
                <a:endParaRPr lang="ja-JP" altLang="en-US" sz="3600" dirty="0"/>
              </a:p>
            </p:txBody>
          </p:sp>
        </mc:Choice>
        <mc:Fallback>
          <p:sp>
            <p:nvSpPr>
              <p:cNvPr id="6" name="正方形/長方形 5">
                <a:extLst>
                  <a:ext uri="{FF2B5EF4-FFF2-40B4-BE49-F238E27FC236}">
                    <a16:creationId xmlns:a16="http://schemas.microsoft.com/office/drawing/2014/main" id="{BEE87975-C5A1-4028-ACC3-F766346A0795}"/>
                  </a:ext>
                </a:extLst>
              </p:cNvPr>
              <p:cNvSpPr>
                <a:spLocks noRot="1" noChangeAspect="1" noMove="1" noResize="1" noEditPoints="1" noAdjustHandles="1" noChangeArrowheads="1" noChangeShapeType="1" noTextEdit="1"/>
              </p:cNvSpPr>
              <p:nvPr/>
            </p:nvSpPr>
            <p:spPr>
              <a:xfrm>
                <a:off x="2303040" y="1993651"/>
                <a:ext cx="2888740" cy="1140762"/>
              </a:xfrm>
              <a:prstGeom prst="rect">
                <a:avLst/>
              </a:prstGeom>
              <a:blipFill>
                <a:blip r:embed="rId11"/>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6621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5</a:t>
            </a:fld>
            <a:endParaRPr kumimoji="1" lang="ja-JP" altLang="en-US"/>
          </a:p>
        </p:txBody>
      </p:sp>
      <p:sp>
        <p:nvSpPr>
          <p:cNvPr id="10" name="コンテンツ プレースホルダー 2">
            <a:extLst>
              <a:ext uri="{FF2B5EF4-FFF2-40B4-BE49-F238E27FC236}">
                <a16:creationId xmlns:a16="http://schemas.microsoft.com/office/drawing/2014/main" id="{F06DD7F7-9CCF-4587-A129-7D37F4DAB457}"/>
              </a:ext>
            </a:extLst>
          </p:cNvPr>
          <p:cNvSpPr txBox="1">
            <a:spLocks/>
          </p:cNvSpPr>
          <p:nvPr/>
        </p:nvSpPr>
        <p:spPr>
          <a:xfrm>
            <a:off x="550324" y="2344439"/>
            <a:ext cx="9477252" cy="64813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t>磁気力に関するクーロンの法則</a:t>
            </a:r>
          </a:p>
        </p:txBody>
      </p:sp>
      <p:sp>
        <p:nvSpPr>
          <p:cNvPr id="11" name="コンテンツ プレースホルダー 2">
            <a:extLst>
              <a:ext uri="{FF2B5EF4-FFF2-40B4-BE49-F238E27FC236}">
                <a16:creationId xmlns:a16="http://schemas.microsoft.com/office/drawing/2014/main" id="{22710B44-688F-4A20-8FC6-6B9F6AB52CA4}"/>
              </a:ext>
            </a:extLst>
          </p:cNvPr>
          <p:cNvSpPr txBox="1">
            <a:spLocks/>
          </p:cNvSpPr>
          <p:nvPr/>
        </p:nvSpPr>
        <p:spPr>
          <a:xfrm>
            <a:off x="2220536" y="5172643"/>
            <a:ext cx="5688496" cy="4868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b="1" dirty="0">
                <a:solidFill>
                  <a:srgbClr val="0070C0"/>
                </a:solidFill>
                <a:latin typeface="HG丸ｺﾞｼｯｸM-PRO" panose="020F0600000000000000" pitchFamily="50" charset="-128"/>
                <a:ea typeface="HG丸ｺﾞｼｯｸM-PRO" panose="020F0600000000000000" pitchFamily="50" charset="-128"/>
              </a:rPr>
              <a:t>※</a:t>
            </a:r>
            <a:r>
              <a:rPr lang="ja-JP" altLang="en-US" b="1" dirty="0">
                <a:solidFill>
                  <a:srgbClr val="0070C0"/>
                </a:solidFill>
                <a:latin typeface="HG丸ｺﾞｼｯｸM-PRO" panose="020F0600000000000000" pitchFamily="50" charset="-128"/>
                <a:ea typeface="HG丸ｺﾞｼｯｸM-PRO" panose="020F0600000000000000" pitchFamily="50" charset="-128"/>
              </a:rPr>
              <a:t>電気力に関するクーロンの法則</a:t>
            </a:r>
          </a:p>
        </p:txBody>
      </p:sp>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CFC3E0CD-B209-408D-AC4D-08E9BDF74AA1}"/>
                  </a:ext>
                </a:extLst>
              </p:cNvPr>
              <p:cNvSpPr txBox="1"/>
              <p:nvPr/>
            </p:nvSpPr>
            <p:spPr>
              <a:xfrm>
                <a:off x="1376350" y="3325637"/>
                <a:ext cx="2308837" cy="9430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ja-JP" altLang="en-US" sz="6000" b="1" i="1">
                          <a:latin typeface="Cambria Math" panose="02040503050406030204" pitchFamily="18" charset="0"/>
                        </a:rPr>
                        <m:t>③</m:t>
                      </m:r>
                      <m:r>
                        <a:rPr kumimoji="1" lang="en-US" altLang="ja-JP" sz="6000" b="1" i="1" smtClean="0">
                          <a:latin typeface="Cambria Math" panose="02040503050406030204" pitchFamily="18" charset="0"/>
                        </a:rPr>
                        <m:t>𝑭</m:t>
                      </m:r>
                      <m:r>
                        <a:rPr kumimoji="1" lang="en-US" altLang="ja-JP" sz="6000" b="1" i="1" smtClean="0">
                          <a:latin typeface="Cambria Math" panose="02040503050406030204" pitchFamily="18" charset="0"/>
                        </a:rPr>
                        <m:t>=</m:t>
                      </m:r>
                    </m:oMath>
                  </m:oMathPara>
                </a14:m>
                <a:endParaRPr kumimoji="1" lang="ja-JP" altLang="en-US" sz="2000" b="1" dirty="0">
                  <a:latin typeface="HG丸ｺﾞｼｯｸM-PRO" panose="020F0600000000000000" pitchFamily="50" charset="-128"/>
                  <a:ea typeface="HG丸ｺﾞｼｯｸM-PRO" panose="020F0600000000000000" pitchFamily="50" charset="-128"/>
                </a:endParaRPr>
              </a:p>
            </p:txBody>
          </p:sp>
        </mc:Choice>
        <mc:Fallback xmlns="">
          <p:sp>
            <p:nvSpPr>
              <p:cNvPr id="12" name="テキスト ボックス 11">
                <a:extLst>
                  <a:ext uri="{FF2B5EF4-FFF2-40B4-BE49-F238E27FC236}">
                    <a16:creationId xmlns:a16="http://schemas.microsoft.com/office/drawing/2014/main" id="{CFC3E0CD-B209-408D-AC4D-08E9BDF74AA1}"/>
                  </a:ext>
                </a:extLst>
              </p:cNvPr>
              <p:cNvSpPr txBox="1">
                <a:spLocks noRot="1" noChangeAspect="1" noMove="1" noResize="1" noEditPoints="1" noAdjustHandles="1" noChangeArrowheads="1" noChangeShapeType="1" noTextEdit="1"/>
              </p:cNvSpPr>
              <p:nvPr/>
            </p:nvSpPr>
            <p:spPr>
              <a:xfrm>
                <a:off x="1376350" y="3325637"/>
                <a:ext cx="2308837" cy="943015"/>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3" name="テキスト ボックス 12">
                <a:extLst>
                  <a:ext uri="{FF2B5EF4-FFF2-40B4-BE49-F238E27FC236}">
                    <a16:creationId xmlns:a16="http://schemas.microsoft.com/office/drawing/2014/main" id="{A3EBE75C-03EF-49FF-BEC1-6A194472F4F9}"/>
                  </a:ext>
                </a:extLst>
              </p:cNvPr>
              <p:cNvSpPr txBox="1"/>
              <p:nvPr/>
            </p:nvSpPr>
            <p:spPr>
              <a:xfrm>
                <a:off x="7954035" y="4778313"/>
                <a:ext cx="3533852" cy="1164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4000" b="0" i="1" smtClean="0">
                          <a:solidFill>
                            <a:srgbClr val="0070C0"/>
                          </a:solidFill>
                          <a:latin typeface="Cambria Math" panose="02040503050406030204" pitchFamily="18" charset="0"/>
                        </a:rPr>
                        <m:t>𝐹</m:t>
                      </m:r>
                      <m:r>
                        <a:rPr kumimoji="1" lang="en-US" altLang="ja-JP" sz="4000" b="0" i="1" smtClean="0">
                          <a:solidFill>
                            <a:srgbClr val="0070C0"/>
                          </a:solidFill>
                          <a:latin typeface="Cambria Math" panose="02040503050406030204" pitchFamily="18" charset="0"/>
                        </a:rPr>
                        <m:t>=</m:t>
                      </m:r>
                      <m:sSub>
                        <m:sSubPr>
                          <m:ctrlPr>
                            <a:rPr kumimoji="1" lang="en-US" altLang="ja-JP" sz="4000" b="0" i="1" smtClean="0">
                              <a:solidFill>
                                <a:srgbClr val="0070C0"/>
                              </a:solidFill>
                              <a:latin typeface="Cambria Math" panose="02040503050406030204" pitchFamily="18" charset="0"/>
                            </a:rPr>
                          </m:ctrlPr>
                        </m:sSubPr>
                        <m:e>
                          <m:r>
                            <a:rPr kumimoji="1" lang="en-US" altLang="ja-JP" sz="4000" b="0" i="1" smtClean="0">
                              <a:solidFill>
                                <a:srgbClr val="0070C0"/>
                              </a:solidFill>
                              <a:latin typeface="Cambria Math" panose="02040503050406030204" pitchFamily="18" charset="0"/>
                            </a:rPr>
                            <m:t>𝑘</m:t>
                          </m:r>
                        </m:e>
                        <m:sub>
                          <m:r>
                            <a:rPr kumimoji="1" lang="en-US" altLang="ja-JP" sz="4000" b="0" i="1" smtClean="0">
                              <a:solidFill>
                                <a:srgbClr val="0070C0"/>
                              </a:solidFill>
                              <a:latin typeface="Cambria Math" panose="02040503050406030204" pitchFamily="18" charset="0"/>
                            </a:rPr>
                            <m:t>𝑒</m:t>
                          </m:r>
                        </m:sub>
                      </m:sSub>
                      <m:f>
                        <m:fPr>
                          <m:ctrlPr>
                            <a:rPr kumimoji="1" lang="en-US" altLang="ja-JP" sz="4000" b="0" i="1" smtClean="0">
                              <a:solidFill>
                                <a:srgbClr val="0070C0"/>
                              </a:solidFill>
                              <a:latin typeface="Cambria Math" panose="02040503050406030204" pitchFamily="18" charset="0"/>
                            </a:rPr>
                          </m:ctrlPr>
                        </m:fPr>
                        <m:num>
                          <m:sSub>
                            <m:sSubPr>
                              <m:ctrlPr>
                                <a:rPr lang="en-US" altLang="ja-JP" sz="4000" b="1" i="1">
                                  <a:solidFill>
                                    <a:srgbClr val="0070C0"/>
                                  </a:solidFill>
                                  <a:latin typeface="Cambria Math" panose="02040503050406030204" pitchFamily="18" charset="0"/>
                                </a:rPr>
                              </m:ctrlPr>
                            </m:sSubPr>
                            <m:e>
                              <m:r>
                                <a:rPr lang="en-US" altLang="ja-JP" sz="4000" b="1" i="1">
                                  <a:solidFill>
                                    <a:srgbClr val="0070C0"/>
                                  </a:solidFill>
                                  <a:latin typeface="Cambria Math" panose="02040503050406030204" pitchFamily="18" charset="0"/>
                                </a:rPr>
                                <m:t>|</m:t>
                              </m:r>
                              <m:r>
                                <a:rPr lang="en-US" altLang="ja-JP" sz="4000" b="1" i="1" smtClean="0">
                                  <a:solidFill>
                                    <a:srgbClr val="0070C0"/>
                                  </a:solidFill>
                                  <a:latin typeface="Cambria Math" panose="02040503050406030204" pitchFamily="18" charset="0"/>
                                </a:rPr>
                                <m:t>𝒒</m:t>
                              </m:r>
                            </m:e>
                            <m:sub>
                              <m:r>
                                <a:rPr lang="en-US" altLang="ja-JP" sz="4000" b="1" i="1">
                                  <a:solidFill>
                                    <a:srgbClr val="0070C0"/>
                                  </a:solidFill>
                                  <a:latin typeface="Cambria Math" panose="02040503050406030204" pitchFamily="18" charset="0"/>
                                </a:rPr>
                                <m:t>𝟏</m:t>
                              </m:r>
                            </m:sub>
                          </m:sSub>
                          <m:r>
                            <a:rPr lang="en-US" altLang="ja-JP" sz="4000" b="1" i="1">
                              <a:solidFill>
                                <a:srgbClr val="0070C0"/>
                              </a:solidFill>
                              <a:latin typeface="Cambria Math" panose="02040503050406030204" pitchFamily="18" charset="0"/>
                            </a:rPr>
                            <m:t>||</m:t>
                          </m:r>
                          <m:sSub>
                            <m:sSubPr>
                              <m:ctrlPr>
                                <a:rPr lang="en-US" altLang="ja-JP" sz="4000" b="1" i="1">
                                  <a:solidFill>
                                    <a:srgbClr val="0070C0"/>
                                  </a:solidFill>
                                  <a:latin typeface="Cambria Math" panose="02040503050406030204" pitchFamily="18" charset="0"/>
                                </a:rPr>
                              </m:ctrlPr>
                            </m:sSubPr>
                            <m:e>
                              <m:r>
                                <a:rPr lang="en-US" altLang="ja-JP" sz="4000" b="1" i="1" smtClean="0">
                                  <a:solidFill>
                                    <a:srgbClr val="0070C0"/>
                                  </a:solidFill>
                                  <a:latin typeface="Cambria Math" panose="02040503050406030204" pitchFamily="18" charset="0"/>
                                </a:rPr>
                                <m:t>𝒒</m:t>
                              </m:r>
                            </m:e>
                            <m:sub>
                              <m:r>
                                <a:rPr lang="en-US" altLang="ja-JP" sz="4000" b="1" i="1">
                                  <a:solidFill>
                                    <a:srgbClr val="0070C0"/>
                                  </a:solidFill>
                                  <a:latin typeface="Cambria Math" panose="02040503050406030204" pitchFamily="18" charset="0"/>
                                </a:rPr>
                                <m:t>𝟐</m:t>
                              </m:r>
                            </m:sub>
                          </m:sSub>
                          <m:r>
                            <a:rPr lang="en-US" altLang="ja-JP" sz="4000" b="1" i="1">
                              <a:solidFill>
                                <a:srgbClr val="0070C0"/>
                              </a:solidFill>
                              <a:latin typeface="Cambria Math" panose="02040503050406030204" pitchFamily="18" charset="0"/>
                            </a:rPr>
                            <m:t>|</m:t>
                          </m:r>
                        </m:num>
                        <m:den>
                          <m:sSup>
                            <m:sSupPr>
                              <m:ctrlPr>
                                <a:rPr kumimoji="1" lang="en-US" altLang="ja-JP" sz="4000" b="0" i="1" smtClean="0">
                                  <a:solidFill>
                                    <a:srgbClr val="0070C0"/>
                                  </a:solidFill>
                                  <a:latin typeface="Cambria Math" panose="02040503050406030204" pitchFamily="18" charset="0"/>
                                </a:rPr>
                              </m:ctrlPr>
                            </m:sSupPr>
                            <m:e>
                              <m:r>
                                <a:rPr kumimoji="1" lang="en-US" altLang="ja-JP" sz="4000" b="0" i="1" smtClean="0">
                                  <a:solidFill>
                                    <a:srgbClr val="0070C0"/>
                                  </a:solidFill>
                                  <a:latin typeface="Cambria Math" panose="02040503050406030204" pitchFamily="18" charset="0"/>
                                </a:rPr>
                                <m:t>𝑟</m:t>
                              </m:r>
                            </m:e>
                            <m:sup>
                              <m:r>
                                <a:rPr kumimoji="1" lang="en-US" altLang="ja-JP" sz="4000" b="0" i="1" smtClean="0">
                                  <a:solidFill>
                                    <a:srgbClr val="0070C0"/>
                                  </a:solidFill>
                                  <a:latin typeface="Cambria Math" panose="02040503050406030204" pitchFamily="18" charset="0"/>
                                </a:rPr>
                                <m:t>2</m:t>
                              </m:r>
                            </m:sup>
                          </m:sSup>
                        </m:den>
                      </m:f>
                    </m:oMath>
                  </m:oMathPara>
                </a14:m>
                <a:endParaRPr kumimoji="1" lang="ja-JP" altLang="en-US" sz="1200" dirty="0">
                  <a:solidFill>
                    <a:srgbClr val="0070C0"/>
                  </a:solidFill>
                  <a:latin typeface="HG丸ｺﾞｼｯｸM-PRO" panose="020F0600000000000000" pitchFamily="50" charset="-128"/>
                  <a:ea typeface="HG丸ｺﾞｼｯｸM-PRO" panose="020F0600000000000000" pitchFamily="50" charset="-128"/>
                </a:endParaRPr>
              </a:p>
            </p:txBody>
          </p:sp>
        </mc:Choice>
        <mc:Fallback>
          <p:sp>
            <p:nvSpPr>
              <p:cNvPr id="13" name="テキスト ボックス 12">
                <a:extLst>
                  <a:ext uri="{FF2B5EF4-FFF2-40B4-BE49-F238E27FC236}">
                    <a16:creationId xmlns:a16="http://schemas.microsoft.com/office/drawing/2014/main" id="{A3EBE75C-03EF-49FF-BEC1-6A194472F4F9}"/>
                  </a:ext>
                </a:extLst>
              </p:cNvPr>
              <p:cNvSpPr txBox="1">
                <a:spLocks noRot="1" noChangeAspect="1" noMove="1" noResize="1" noEditPoints="1" noAdjustHandles="1" noChangeArrowheads="1" noChangeShapeType="1" noTextEdit="1"/>
              </p:cNvSpPr>
              <p:nvPr/>
            </p:nvSpPr>
            <p:spPr>
              <a:xfrm>
                <a:off x="7954035" y="4778313"/>
                <a:ext cx="3533852" cy="1164999"/>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正方形/長方形 13">
                <a:extLst>
                  <a:ext uri="{FF2B5EF4-FFF2-40B4-BE49-F238E27FC236}">
                    <a16:creationId xmlns:a16="http://schemas.microsoft.com/office/drawing/2014/main" id="{C5C4D447-D684-45BA-A372-BDE967E77EDB}"/>
                  </a:ext>
                </a:extLst>
              </p:cNvPr>
              <p:cNvSpPr/>
              <p:nvPr/>
            </p:nvSpPr>
            <p:spPr>
              <a:xfrm>
                <a:off x="3646715" y="2986940"/>
                <a:ext cx="3795847" cy="149028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4800" b="1" i="1" smtClean="0">
                              <a:solidFill>
                                <a:srgbClr val="FF0000"/>
                              </a:solidFill>
                              <a:latin typeface="Cambria Math" panose="02040503050406030204" pitchFamily="18" charset="0"/>
                            </a:rPr>
                          </m:ctrlPr>
                        </m:sSubPr>
                        <m:e>
                          <m:r>
                            <a:rPr lang="en-US" altLang="ja-JP" sz="4800" b="1" i="1">
                              <a:solidFill>
                                <a:srgbClr val="FF0000"/>
                              </a:solidFill>
                              <a:latin typeface="Cambria Math" panose="02040503050406030204" pitchFamily="18" charset="0"/>
                            </a:rPr>
                            <m:t>𝒌</m:t>
                          </m:r>
                        </m:e>
                        <m:sub>
                          <m:r>
                            <a:rPr lang="en-US" altLang="ja-JP" sz="4800" b="1" i="1">
                              <a:solidFill>
                                <a:srgbClr val="FF0000"/>
                              </a:solidFill>
                              <a:latin typeface="Cambria Math" panose="02040503050406030204" pitchFamily="18" charset="0"/>
                            </a:rPr>
                            <m:t>𝒎</m:t>
                          </m:r>
                        </m:sub>
                      </m:sSub>
                      <m:f>
                        <m:fPr>
                          <m:ctrlPr>
                            <a:rPr lang="en-US" altLang="ja-JP" sz="4800" b="1" i="1">
                              <a:solidFill>
                                <a:srgbClr val="FF0000"/>
                              </a:solidFill>
                              <a:latin typeface="Cambria Math" panose="02040503050406030204" pitchFamily="18" charset="0"/>
                            </a:rPr>
                          </m:ctrlPr>
                        </m:fPr>
                        <m:num>
                          <m:sSub>
                            <m:sSubPr>
                              <m:ctrlPr>
                                <a:rPr lang="en-US" altLang="ja-JP" sz="4800" b="1" i="1">
                                  <a:solidFill>
                                    <a:srgbClr val="FF0000"/>
                                  </a:solidFill>
                                  <a:latin typeface="Cambria Math" panose="02040503050406030204" pitchFamily="18" charset="0"/>
                                </a:rPr>
                              </m:ctrlPr>
                            </m:sSubPr>
                            <m:e>
                              <m:r>
                                <a:rPr lang="en-US" altLang="ja-JP" sz="4800" b="1" i="1">
                                  <a:solidFill>
                                    <a:srgbClr val="FF0000"/>
                                  </a:solidFill>
                                  <a:latin typeface="Cambria Math" panose="02040503050406030204" pitchFamily="18" charset="0"/>
                                </a:rPr>
                                <m:t>|</m:t>
                              </m:r>
                              <m:r>
                                <a:rPr lang="en-US" altLang="ja-JP" sz="4800" b="1" i="1">
                                  <a:solidFill>
                                    <a:srgbClr val="FF0000"/>
                                  </a:solidFill>
                                  <a:latin typeface="Cambria Math" panose="02040503050406030204" pitchFamily="18" charset="0"/>
                                </a:rPr>
                                <m:t>𝒎</m:t>
                              </m:r>
                            </m:e>
                            <m:sub>
                              <m:r>
                                <a:rPr lang="en-US" altLang="ja-JP" sz="4800" b="1" i="1">
                                  <a:solidFill>
                                    <a:srgbClr val="FF0000"/>
                                  </a:solidFill>
                                  <a:latin typeface="Cambria Math" panose="02040503050406030204" pitchFamily="18" charset="0"/>
                                </a:rPr>
                                <m:t>𝟏</m:t>
                              </m:r>
                            </m:sub>
                          </m:sSub>
                          <m:r>
                            <a:rPr lang="en-US" altLang="ja-JP" sz="4800" b="1" i="1">
                              <a:solidFill>
                                <a:srgbClr val="FF0000"/>
                              </a:solidFill>
                              <a:latin typeface="Cambria Math" panose="02040503050406030204" pitchFamily="18" charset="0"/>
                            </a:rPr>
                            <m:t>||</m:t>
                          </m:r>
                          <m:sSub>
                            <m:sSubPr>
                              <m:ctrlPr>
                                <a:rPr lang="en-US" altLang="ja-JP" sz="4800" b="1" i="1">
                                  <a:solidFill>
                                    <a:srgbClr val="FF0000"/>
                                  </a:solidFill>
                                  <a:latin typeface="Cambria Math" panose="02040503050406030204" pitchFamily="18" charset="0"/>
                                </a:rPr>
                              </m:ctrlPr>
                            </m:sSubPr>
                            <m:e>
                              <m:r>
                                <a:rPr lang="en-US" altLang="ja-JP" sz="4800" b="1" i="1">
                                  <a:solidFill>
                                    <a:srgbClr val="FF0000"/>
                                  </a:solidFill>
                                  <a:latin typeface="Cambria Math" panose="02040503050406030204" pitchFamily="18" charset="0"/>
                                </a:rPr>
                                <m:t>𝒎</m:t>
                              </m:r>
                            </m:e>
                            <m:sub>
                              <m:r>
                                <a:rPr lang="en-US" altLang="ja-JP" sz="4800" b="1" i="1">
                                  <a:solidFill>
                                    <a:srgbClr val="FF0000"/>
                                  </a:solidFill>
                                  <a:latin typeface="Cambria Math" panose="02040503050406030204" pitchFamily="18" charset="0"/>
                                </a:rPr>
                                <m:t>𝟐</m:t>
                              </m:r>
                            </m:sub>
                          </m:sSub>
                          <m:r>
                            <a:rPr lang="en-US" altLang="ja-JP" sz="4800" b="1" i="1">
                              <a:solidFill>
                                <a:srgbClr val="FF0000"/>
                              </a:solidFill>
                              <a:latin typeface="Cambria Math" panose="02040503050406030204" pitchFamily="18" charset="0"/>
                            </a:rPr>
                            <m:t>|</m:t>
                          </m:r>
                        </m:num>
                        <m:den>
                          <m:sSup>
                            <m:sSupPr>
                              <m:ctrlPr>
                                <a:rPr lang="en-US" altLang="ja-JP" sz="4800" b="1" i="1">
                                  <a:solidFill>
                                    <a:srgbClr val="FF0000"/>
                                  </a:solidFill>
                                  <a:latin typeface="Cambria Math" panose="02040503050406030204" pitchFamily="18" charset="0"/>
                                </a:rPr>
                              </m:ctrlPr>
                            </m:sSupPr>
                            <m:e>
                              <m:r>
                                <a:rPr lang="en-US" altLang="ja-JP" sz="4800" b="1" i="1">
                                  <a:solidFill>
                                    <a:srgbClr val="FF0000"/>
                                  </a:solidFill>
                                  <a:latin typeface="Cambria Math" panose="02040503050406030204" pitchFamily="18" charset="0"/>
                                </a:rPr>
                                <m:t>𝒓</m:t>
                              </m:r>
                            </m:e>
                            <m:sup>
                              <m:r>
                                <a:rPr lang="en-US" altLang="ja-JP" sz="4800" b="1" i="1">
                                  <a:solidFill>
                                    <a:srgbClr val="FF0000"/>
                                  </a:solidFill>
                                  <a:latin typeface="Cambria Math" panose="02040503050406030204" pitchFamily="18" charset="0"/>
                                </a:rPr>
                                <m:t>𝟐</m:t>
                              </m:r>
                            </m:sup>
                          </m:sSup>
                        </m:den>
                      </m:f>
                    </m:oMath>
                  </m:oMathPara>
                </a14:m>
                <a:endParaRPr lang="ja-JP" altLang="en-US" sz="48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14" name="正方形/長方形 13">
                <a:extLst>
                  <a:ext uri="{FF2B5EF4-FFF2-40B4-BE49-F238E27FC236}">
                    <a16:creationId xmlns:a16="http://schemas.microsoft.com/office/drawing/2014/main" id="{C5C4D447-D684-45BA-A372-BDE967E77EDB}"/>
                  </a:ext>
                </a:extLst>
              </p:cNvPr>
              <p:cNvSpPr>
                <a:spLocks noRot="1" noChangeAspect="1" noMove="1" noResize="1" noEditPoints="1" noAdjustHandles="1" noChangeArrowheads="1" noChangeShapeType="1" noTextEdit="1"/>
              </p:cNvSpPr>
              <p:nvPr/>
            </p:nvSpPr>
            <p:spPr>
              <a:xfrm>
                <a:off x="3646715" y="2986940"/>
                <a:ext cx="3795847" cy="1490280"/>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5" name="正方形/長方形 14">
                <a:extLst>
                  <a:ext uri="{FF2B5EF4-FFF2-40B4-BE49-F238E27FC236}">
                    <a16:creationId xmlns:a16="http://schemas.microsoft.com/office/drawing/2014/main" id="{16E07AF6-27A9-4EE4-90BB-346B18008F25}"/>
                  </a:ext>
                </a:extLst>
              </p:cNvPr>
              <p:cNvSpPr/>
              <p:nvPr/>
            </p:nvSpPr>
            <p:spPr>
              <a:xfrm>
                <a:off x="9406466" y="5933255"/>
                <a:ext cx="2344360" cy="400110"/>
              </a:xfrm>
              <a:prstGeom prst="rect">
                <a:avLst/>
              </a:prstGeom>
            </p:spPr>
            <p:txBody>
              <a:bodyPr wrap="none">
                <a:spAutoFit/>
              </a:bodyPr>
              <a:lstStyle/>
              <a:p>
                <a14:m>
                  <m:oMath xmlns:m="http://schemas.openxmlformats.org/officeDocument/2006/math">
                    <m:sSub>
                      <m:sSubPr>
                        <m:ctrlPr>
                          <a:rPr lang="en-US" altLang="ja-JP" sz="2000" b="1" i="1" smtClean="0">
                            <a:solidFill>
                              <a:srgbClr val="FF0000"/>
                            </a:solidFill>
                            <a:latin typeface="Cambria Math" panose="02040503050406030204" pitchFamily="18" charset="0"/>
                          </a:rPr>
                        </m:ctrlPr>
                      </m:sSubPr>
                      <m:e>
                        <m:r>
                          <a:rPr lang="en-US" altLang="ja-JP" sz="2000" b="1" i="1">
                            <a:solidFill>
                              <a:srgbClr val="FF0000"/>
                            </a:solidFill>
                            <a:latin typeface="Cambria Math" panose="02040503050406030204" pitchFamily="18" charset="0"/>
                          </a:rPr>
                          <m:t>𝒌</m:t>
                        </m:r>
                      </m:e>
                      <m:sub>
                        <m:r>
                          <a:rPr lang="en-US" altLang="ja-JP" sz="2000" b="1" i="1" smtClean="0">
                            <a:solidFill>
                              <a:srgbClr val="FF0000"/>
                            </a:solidFill>
                            <a:latin typeface="Cambria Math" panose="02040503050406030204" pitchFamily="18" charset="0"/>
                          </a:rPr>
                          <m:t>𝒆</m:t>
                        </m:r>
                      </m:sub>
                    </m:sSub>
                  </m:oMath>
                </a14:m>
                <a:r>
                  <a:rPr lang="ja-JP" altLang="en-US" sz="2000" b="1" dirty="0">
                    <a:solidFill>
                      <a:srgbClr val="FF0000"/>
                    </a:solidFill>
                    <a:latin typeface="HG丸ｺﾞｼｯｸM-PRO" panose="020F0600000000000000" pitchFamily="50" charset="-128"/>
                    <a:ea typeface="HG丸ｺﾞｼｯｸM-PRO" panose="020F0600000000000000" pitchFamily="50" charset="-128"/>
                  </a:rPr>
                  <a:t>と</a:t>
                </a:r>
                <a14:m>
                  <m:oMath xmlns:m="http://schemas.openxmlformats.org/officeDocument/2006/math">
                    <m:sSub>
                      <m:sSubPr>
                        <m:ctrlPr>
                          <a:rPr lang="en-US" altLang="ja-JP" sz="2000" b="1" i="1">
                            <a:solidFill>
                              <a:srgbClr val="FF0000"/>
                            </a:solidFill>
                            <a:latin typeface="Cambria Math" panose="02040503050406030204" pitchFamily="18" charset="0"/>
                          </a:rPr>
                        </m:ctrlPr>
                      </m:sSubPr>
                      <m:e>
                        <m:r>
                          <a:rPr lang="en-US" altLang="ja-JP" sz="2000" b="1" i="1">
                            <a:solidFill>
                              <a:srgbClr val="FF0000"/>
                            </a:solidFill>
                            <a:latin typeface="Cambria Math" panose="02040503050406030204" pitchFamily="18" charset="0"/>
                          </a:rPr>
                          <m:t>𝒌</m:t>
                        </m:r>
                      </m:e>
                      <m:sub>
                        <m:r>
                          <a:rPr lang="en-US" altLang="ja-JP" sz="2000" b="1" i="1" smtClean="0">
                            <a:solidFill>
                              <a:srgbClr val="FF0000"/>
                            </a:solidFill>
                            <a:latin typeface="Cambria Math" panose="02040503050406030204" pitchFamily="18" charset="0"/>
                          </a:rPr>
                          <m:t>𝒎</m:t>
                        </m:r>
                      </m:sub>
                    </m:sSub>
                  </m:oMath>
                </a14:m>
                <a:r>
                  <a:rPr lang="ja-JP" altLang="en-US" sz="2000" b="1" dirty="0">
                    <a:solidFill>
                      <a:srgbClr val="FF0000"/>
                    </a:solidFill>
                    <a:latin typeface="HG丸ｺﾞｼｯｸM-PRO" panose="020F0600000000000000" pitchFamily="50" charset="-128"/>
                    <a:ea typeface="HG丸ｺﾞｼｯｸM-PRO" panose="020F0600000000000000" pitchFamily="50" charset="-128"/>
                  </a:rPr>
                  <a:t>は違う定数</a:t>
                </a:r>
              </a:p>
            </p:txBody>
          </p:sp>
        </mc:Choice>
        <mc:Fallback>
          <p:sp>
            <p:nvSpPr>
              <p:cNvPr id="15" name="正方形/長方形 14">
                <a:extLst>
                  <a:ext uri="{FF2B5EF4-FFF2-40B4-BE49-F238E27FC236}">
                    <a16:creationId xmlns:a16="http://schemas.microsoft.com/office/drawing/2014/main" id="{16E07AF6-27A9-4EE4-90BB-346B18008F25}"/>
                  </a:ext>
                </a:extLst>
              </p:cNvPr>
              <p:cNvSpPr>
                <a:spLocks noRot="1" noChangeAspect="1" noMove="1" noResize="1" noEditPoints="1" noAdjustHandles="1" noChangeArrowheads="1" noChangeShapeType="1" noTextEdit="1"/>
              </p:cNvSpPr>
              <p:nvPr/>
            </p:nvSpPr>
            <p:spPr>
              <a:xfrm>
                <a:off x="9406466" y="5933255"/>
                <a:ext cx="2344360" cy="400110"/>
              </a:xfrm>
              <a:prstGeom prst="rect">
                <a:avLst/>
              </a:prstGeom>
              <a:blipFill>
                <a:blip r:embed="rId5"/>
                <a:stretch>
                  <a:fillRect t="-10606" r="-2597" b="-22727"/>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6" name="正方形/長方形 15">
                <a:extLst>
                  <a:ext uri="{FF2B5EF4-FFF2-40B4-BE49-F238E27FC236}">
                    <a16:creationId xmlns:a16="http://schemas.microsoft.com/office/drawing/2014/main" id="{C423DD00-65EA-49FE-A819-B33980337EFE}"/>
                  </a:ext>
                </a:extLst>
              </p:cNvPr>
              <p:cNvSpPr/>
              <p:nvPr/>
            </p:nvSpPr>
            <p:spPr>
              <a:xfrm>
                <a:off x="351148" y="856889"/>
                <a:ext cx="11057867" cy="1200329"/>
              </a:xfrm>
              <a:prstGeom prst="rect">
                <a:avLst/>
              </a:prstGeom>
            </p:spPr>
            <p:txBody>
              <a:bodyPr wrap="square">
                <a:spAutoFit/>
              </a:bodyPr>
              <a:lstStyle/>
              <a:p>
                <a:r>
                  <a:rPr lang="ja-JP" altLang="en-US" sz="2400" dirty="0">
                    <a:solidFill>
                      <a:srgbClr val="000000"/>
                    </a:solidFill>
                    <a:latin typeface="HG丸ｺﾞｼｯｸM-PRO" panose="020F0600000000000000" pitchFamily="50" charset="-128"/>
                    <a:ea typeface="HG丸ｺﾞｼｯｸM-PRO" panose="020F0600000000000000" pitchFamily="50" charset="-128"/>
                  </a:rPr>
                  <a:t>〇</a:t>
                </a:r>
                <a:r>
                  <a:rPr lang="ja-JP" altLang="en-US" sz="2400" dirty="0">
                    <a:solidFill>
                      <a:srgbClr val="FF0000"/>
                    </a:solidFill>
                    <a:latin typeface="HG丸ｺﾞｼｯｸM-PRO" panose="020F0600000000000000" pitchFamily="50" charset="-128"/>
                    <a:ea typeface="HG丸ｺﾞｼｯｸM-PRO" panose="020F0600000000000000" pitchFamily="50" charset="-128"/>
                  </a:rPr>
                  <a:t>磁気力に関するクーロンの法則</a:t>
                </a:r>
                <a:r>
                  <a:rPr lang="ja-JP" altLang="en-US" sz="2400" dirty="0">
                    <a:solidFill>
                      <a:srgbClr val="000000"/>
                    </a:solidFill>
                    <a:latin typeface="HG丸ｺﾞｼｯｸM-PRO" panose="020F0600000000000000" pitchFamily="50" charset="-128"/>
                    <a:ea typeface="HG丸ｺﾞｼｯｸM-PRO" panose="020F0600000000000000" pitchFamily="50" charset="-128"/>
                  </a:rPr>
                  <a:t>：２つの磁極が及ぼしあう磁気力</a:t>
                </a:r>
                <a14:m>
                  <m:oMath xmlns:m="http://schemas.openxmlformats.org/officeDocument/2006/math">
                    <m:r>
                      <a:rPr lang="en-US" altLang="ja-JP" sz="2400" b="1" i="1" smtClean="0">
                        <a:solidFill>
                          <a:srgbClr val="FF0000"/>
                        </a:solidFill>
                        <a:latin typeface="Cambria Math" panose="02040503050406030204" pitchFamily="18" charset="0"/>
                      </a:rPr>
                      <m:t>𝑭</m:t>
                    </m:r>
                  </m:oMath>
                </a14:m>
                <a:r>
                  <a:rPr lang="ja-JP" altLang="en-US" sz="2400" dirty="0">
                    <a:solidFill>
                      <a:srgbClr val="000000"/>
                    </a:solidFill>
                    <a:latin typeface="HG丸ｺﾞｼｯｸM-PRO" panose="020F0600000000000000" pitchFamily="50" charset="-128"/>
                    <a:ea typeface="HG丸ｺﾞｼｯｸM-PRO" panose="020F0600000000000000" pitchFamily="50" charset="-128"/>
                  </a:rPr>
                  <a:t>は、磁極を結ぶ直線の方向にはたらき、それぞれの</a:t>
                </a:r>
                <a:r>
                  <a:rPr lang="ja-JP" altLang="en-US" sz="2400" dirty="0">
                    <a:solidFill>
                      <a:srgbClr val="FF0000"/>
                    </a:solidFill>
                    <a:latin typeface="HG丸ｺﾞｼｯｸM-PRO" panose="020F0600000000000000" pitchFamily="50" charset="-128"/>
                    <a:ea typeface="HG丸ｺﾞｼｯｸM-PRO" panose="020F0600000000000000" pitchFamily="50" charset="-128"/>
                  </a:rPr>
                  <a:t>磁気量</a:t>
                </a:r>
                <a14:m>
                  <m:oMath xmlns:m="http://schemas.openxmlformats.org/officeDocument/2006/math">
                    <m:sSub>
                      <m:sSubPr>
                        <m:ctrlPr>
                          <a:rPr lang="en-US" altLang="ja-JP" sz="2400" b="1" i="1" smtClean="0">
                            <a:solidFill>
                              <a:srgbClr val="FF0000"/>
                            </a:solidFill>
                            <a:latin typeface="Cambria Math" panose="02040503050406030204" pitchFamily="18" charset="0"/>
                          </a:rPr>
                        </m:ctrlPr>
                      </m:sSubPr>
                      <m:e>
                        <m:r>
                          <a:rPr lang="en-US" altLang="ja-JP" sz="2400" b="1" i="1">
                            <a:solidFill>
                              <a:srgbClr val="FF0000"/>
                            </a:solidFill>
                            <a:latin typeface="Cambria Math" panose="02040503050406030204" pitchFamily="18" charset="0"/>
                          </a:rPr>
                          <m:t>𝒎</m:t>
                        </m:r>
                      </m:e>
                      <m:sub>
                        <m:r>
                          <a:rPr lang="en-US" altLang="ja-JP" sz="2400" b="1" i="1" smtClean="0">
                            <a:solidFill>
                              <a:srgbClr val="FF0000"/>
                            </a:solidFill>
                            <a:latin typeface="Cambria Math" panose="02040503050406030204" pitchFamily="18" charset="0"/>
                          </a:rPr>
                          <m:t>𝟏</m:t>
                        </m:r>
                      </m:sub>
                    </m:sSub>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a:solidFill>
                      <a:srgbClr val="FF0000"/>
                    </a:solidFill>
                  </a:rPr>
                  <a:t> </a:t>
                </a:r>
                <a14:m>
                  <m:oMath xmlns:m="http://schemas.openxmlformats.org/officeDocument/2006/math">
                    <m:sSub>
                      <m:sSubPr>
                        <m:ctrlPr>
                          <a:rPr lang="en-US" altLang="ja-JP" sz="2400" b="1" i="1">
                            <a:solidFill>
                              <a:srgbClr val="FF0000"/>
                            </a:solidFill>
                            <a:latin typeface="Cambria Math" panose="02040503050406030204" pitchFamily="18" charset="0"/>
                          </a:rPr>
                        </m:ctrlPr>
                      </m:sSubPr>
                      <m:e>
                        <m:r>
                          <a:rPr lang="en-US" altLang="ja-JP" sz="2400" b="1" i="1">
                            <a:solidFill>
                              <a:srgbClr val="FF0000"/>
                            </a:solidFill>
                            <a:latin typeface="Cambria Math" panose="02040503050406030204" pitchFamily="18" charset="0"/>
                          </a:rPr>
                          <m:t>𝒎</m:t>
                        </m:r>
                      </m:e>
                      <m:sub>
                        <m:r>
                          <a:rPr lang="en-US" altLang="ja-JP" sz="2400" b="1" i="1" smtClean="0">
                            <a:solidFill>
                              <a:srgbClr val="FF0000"/>
                            </a:solidFill>
                            <a:latin typeface="Cambria Math" panose="02040503050406030204" pitchFamily="18" charset="0"/>
                          </a:rPr>
                          <m:t>𝟐</m:t>
                        </m:r>
                      </m:sub>
                    </m:sSub>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の積に比例</a:t>
                </a:r>
                <a:r>
                  <a:rPr lang="ja-JP" altLang="en-US" sz="2400" dirty="0">
                    <a:solidFill>
                      <a:srgbClr val="000000"/>
                    </a:solidFill>
                    <a:latin typeface="HG丸ｺﾞｼｯｸM-PRO" panose="020F0600000000000000" pitchFamily="50" charset="-128"/>
                    <a:ea typeface="HG丸ｺﾞｼｯｸM-PRO" panose="020F0600000000000000" pitchFamily="50" charset="-128"/>
                  </a:rPr>
                  <a:t>し、磁極の間の</a:t>
                </a:r>
                <a:r>
                  <a:rPr lang="ja-JP" altLang="en-US" sz="2400" dirty="0">
                    <a:solidFill>
                      <a:srgbClr val="FF0000"/>
                    </a:solidFill>
                    <a:latin typeface="HG丸ｺﾞｼｯｸM-PRO" panose="020F0600000000000000" pitchFamily="50" charset="-128"/>
                    <a:ea typeface="HG丸ｺﾞｼｯｸM-PRO" panose="020F0600000000000000" pitchFamily="50" charset="-128"/>
                  </a:rPr>
                  <a:t>距離</a:t>
                </a:r>
                <a14:m>
                  <m:oMath xmlns:m="http://schemas.openxmlformats.org/officeDocument/2006/math">
                    <m:r>
                      <a:rPr lang="en-US" altLang="ja-JP" sz="2400" b="1" i="1" smtClean="0">
                        <a:solidFill>
                          <a:srgbClr val="FF0000"/>
                        </a:solidFill>
                        <a:latin typeface="Cambria Math" panose="02040503050406030204" pitchFamily="18" charset="0"/>
                      </a:rPr>
                      <m:t>𝒓</m:t>
                    </m:r>
                  </m:oMath>
                </a14:m>
                <a:r>
                  <a:rPr lang="ja-JP" altLang="en-US" sz="2400" dirty="0">
                    <a:solidFill>
                      <a:srgbClr val="FF0000"/>
                    </a:solidFill>
                    <a:latin typeface="HG丸ｺﾞｼｯｸM-PRO" panose="020F0600000000000000" pitchFamily="50" charset="-128"/>
                    <a:ea typeface="HG丸ｺﾞｼｯｸM-PRO" panose="020F0600000000000000" pitchFamily="50" charset="-128"/>
                  </a:rPr>
                  <a:t>の２乗</a:t>
                </a:r>
                <a:r>
                  <a:rPr lang="ja-JP" altLang="en-US" sz="2400" dirty="0">
                    <a:solidFill>
                      <a:srgbClr val="000000"/>
                    </a:solidFill>
                    <a:latin typeface="HG丸ｺﾞｼｯｸM-PRO" panose="020F0600000000000000" pitchFamily="50" charset="-128"/>
                    <a:ea typeface="HG丸ｺﾞｼｯｸM-PRO" panose="020F0600000000000000" pitchFamily="50" charset="-128"/>
                  </a:rPr>
                  <a:t>に反比例する。</a:t>
                </a:r>
                <a:endParaRPr lang="ja-JP" altLang="en-US" sz="2400" dirty="0">
                  <a:latin typeface="HG丸ｺﾞｼｯｸM-PRO" panose="020F0600000000000000" pitchFamily="50" charset="-128"/>
                  <a:ea typeface="HG丸ｺﾞｼｯｸM-PRO" panose="020F0600000000000000" pitchFamily="50" charset="-128"/>
                </a:endParaRPr>
              </a:p>
            </p:txBody>
          </p:sp>
        </mc:Choice>
        <mc:Fallback>
          <p:sp>
            <p:nvSpPr>
              <p:cNvPr id="16" name="正方形/長方形 15">
                <a:extLst>
                  <a:ext uri="{FF2B5EF4-FFF2-40B4-BE49-F238E27FC236}">
                    <a16:creationId xmlns:a16="http://schemas.microsoft.com/office/drawing/2014/main" id="{C423DD00-65EA-49FE-A819-B33980337EFE}"/>
                  </a:ext>
                </a:extLst>
              </p:cNvPr>
              <p:cNvSpPr>
                <a:spLocks noRot="1" noChangeAspect="1" noMove="1" noResize="1" noEditPoints="1" noAdjustHandles="1" noChangeArrowheads="1" noChangeShapeType="1" noTextEdit="1"/>
              </p:cNvSpPr>
              <p:nvPr/>
            </p:nvSpPr>
            <p:spPr>
              <a:xfrm>
                <a:off x="351148" y="856889"/>
                <a:ext cx="11057867" cy="1200329"/>
              </a:xfrm>
              <a:prstGeom prst="rect">
                <a:avLst/>
              </a:prstGeom>
              <a:blipFill>
                <a:blip r:embed="rId6"/>
                <a:stretch>
                  <a:fillRect l="-882" t="-5612" r="-717" b="-9694"/>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7" name="正方形/長方形 16">
                <a:extLst>
                  <a:ext uri="{FF2B5EF4-FFF2-40B4-BE49-F238E27FC236}">
                    <a16:creationId xmlns:a16="http://schemas.microsoft.com/office/drawing/2014/main" id="{84F31775-056B-45C7-8EB6-4A68CF23004D}"/>
                  </a:ext>
                </a:extLst>
              </p:cNvPr>
              <p:cNvSpPr/>
              <p:nvPr/>
            </p:nvSpPr>
            <p:spPr>
              <a:xfrm>
                <a:off x="6914470" y="4087935"/>
                <a:ext cx="4983993" cy="461665"/>
              </a:xfrm>
              <a:prstGeom prst="rect">
                <a:avLst/>
              </a:prstGeom>
            </p:spPr>
            <p:txBody>
              <a:bodyPr wrap="none">
                <a:spAutoFit/>
              </a:bodyPr>
              <a:lstStyle/>
              <a:p>
                <a14:m>
                  <m:oMath xmlns:m="http://schemas.openxmlformats.org/officeDocument/2006/math">
                    <m:sSub>
                      <m:sSubPr>
                        <m:ctrlPr>
                          <a:rPr lang="en-US" altLang="ja-JP" sz="2400" b="1" i="1" smtClean="0">
                            <a:solidFill>
                              <a:srgbClr val="FF0000"/>
                            </a:solidFill>
                            <a:latin typeface="Cambria Math" panose="02040503050406030204" pitchFamily="18" charset="0"/>
                          </a:rPr>
                        </m:ctrlPr>
                      </m:sSubPr>
                      <m:e>
                        <m:r>
                          <a:rPr lang="en-US" altLang="ja-JP" sz="2400" b="1" i="1">
                            <a:solidFill>
                              <a:srgbClr val="FF0000"/>
                            </a:solidFill>
                            <a:latin typeface="Cambria Math" panose="02040503050406030204" pitchFamily="18" charset="0"/>
                          </a:rPr>
                          <m:t>𝒌</m:t>
                        </m:r>
                      </m:e>
                      <m:sub>
                        <m:r>
                          <a:rPr lang="en-US" altLang="ja-JP" sz="2400" b="1" i="1">
                            <a:solidFill>
                              <a:srgbClr val="FF0000"/>
                            </a:solidFill>
                            <a:latin typeface="Cambria Math" panose="02040503050406030204" pitchFamily="18" charset="0"/>
                          </a:rPr>
                          <m:t>𝒎</m:t>
                        </m:r>
                      </m:sub>
                    </m:sSub>
                    <m:r>
                      <a:rPr lang="en-US" altLang="ja-JP" sz="2400" b="1" i="1" smtClean="0">
                        <a:solidFill>
                          <a:srgbClr val="FF0000"/>
                        </a:solidFill>
                        <a:latin typeface="Cambria Math" panose="02040503050406030204" pitchFamily="18" charset="0"/>
                      </a:rPr>
                      <m:t>:</m:t>
                    </m:r>
                  </m:oMath>
                </a14:m>
                <a:r>
                  <a:rPr lang="ja-JP" altLang="en-US" sz="2400" dirty="0"/>
                  <a:t>磁気力に関するクーロンの法則</a:t>
                </a:r>
              </a:p>
            </p:txBody>
          </p:sp>
        </mc:Choice>
        <mc:Fallback>
          <p:sp>
            <p:nvSpPr>
              <p:cNvPr id="17" name="正方形/長方形 16">
                <a:extLst>
                  <a:ext uri="{FF2B5EF4-FFF2-40B4-BE49-F238E27FC236}">
                    <a16:creationId xmlns:a16="http://schemas.microsoft.com/office/drawing/2014/main" id="{84F31775-056B-45C7-8EB6-4A68CF23004D}"/>
                  </a:ext>
                </a:extLst>
              </p:cNvPr>
              <p:cNvSpPr>
                <a:spLocks noRot="1" noChangeAspect="1" noMove="1" noResize="1" noEditPoints="1" noAdjustHandles="1" noChangeArrowheads="1" noChangeShapeType="1" noTextEdit="1"/>
              </p:cNvSpPr>
              <p:nvPr/>
            </p:nvSpPr>
            <p:spPr>
              <a:xfrm>
                <a:off x="6914470" y="4087935"/>
                <a:ext cx="4983993" cy="461665"/>
              </a:xfrm>
              <a:prstGeom prst="rect">
                <a:avLst/>
              </a:prstGeom>
              <a:blipFill>
                <a:blip r:embed="rId7"/>
                <a:stretch>
                  <a:fillRect l="-367" t="-10667" r="-978" b="-3066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2137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部分円 12">
            <a:extLst>
              <a:ext uri="{FF2B5EF4-FFF2-40B4-BE49-F238E27FC236}">
                <a16:creationId xmlns:a16="http://schemas.microsoft.com/office/drawing/2014/main" id="{18DAE154-C96F-4232-9B30-DBBCA29017BC}"/>
              </a:ext>
            </a:extLst>
          </p:cNvPr>
          <p:cNvSpPr/>
          <p:nvPr/>
        </p:nvSpPr>
        <p:spPr>
          <a:xfrm flipH="1">
            <a:off x="-1092208" y="1441131"/>
            <a:ext cx="12153997" cy="4548238"/>
          </a:xfrm>
          <a:prstGeom prst="pie">
            <a:avLst>
              <a:gd name="adj1" fmla="val 4785912"/>
              <a:gd name="adj2" fmla="val 16825227"/>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6</a:t>
            </a:fld>
            <a:endParaRPr kumimoji="1" lang="ja-JP" altLang="en-US"/>
          </a:p>
        </p:txBody>
      </p:sp>
      <p:sp>
        <p:nvSpPr>
          <p:cNvPr id="37" name="正方形/長方形 36">
            <a:extLst>
              <a:ext uri="{FF2B5EF4-FFF2-40B4-BE49-F238E27FC236}">
                <a16:creationId xmlns:a16="http://schemas.microsoft.com/office/drawing/2014/main" id="{BF83ADD9-C9FD-49E9-AFF1-83AE33C46E95}"/>
              </a:ext>
            </a:extLst>
          </p:cNvPr>
          <p:cNvSpPr/>
          <p:nvPr/>
        </p:nvSpPr>
        <p:spPr>
          <a:xfrm>
            <a:off x="4594622" y="2566238"/>
            <a:ext cx="1656640" cy="2194133"/>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9420F5F9-1C5C-4AEE-9281-97E56300970D}"/>
              </a:ext>
            </a:extLst>
          </p:cNvPr>
          <p:cNvGrpSpPr/>
          <p:nvPr/>
        </p:nvGrpSpPr>
        <p:grpSpPr>
          <a:xfrm>
            <a:off x="4483004" y="2566238"/>
            <a:ext cx="1784510" cy="2194133"/>
            <a:chOff x="2431954" y="2528138"/>
            <a:chExt cx="1784510" cy="2194133"/>
          </a:xfrm>
        </p:grpSpPr>
        <p:sp>
          <p:nvSpPr>
            <p:cNvPr id="38" name="正方形/長方形 37">
              <a:extLst>
                <a:ext uri="{FF2B5EF4-FFF2-40B4-BE49-F238E27FC236}">
                  <a16:creationId xmlns:a16="http://schemas.microsoft.com/office/drawing/2014/main" id="{8F6A4D60-3F34-4F6C-90E3-3979A8E345B3}"/>
                </a:ext>
              </a:extLst>
            </p:cNvPr>
            <p:cNvSpPr/>
            <p:nvPr/>
          </p:nvSpPr>
          <p:spPr>
            <a:xfrm>
              <a:off x="2431954" y="2528138"/>
              <a:ext cx="223235" cy="2194133"/>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42" name="正方形/長方形 41">
                  <a:extLst>
                    <a:ext uri="{FF2B5EF4-FFF2-40B4-BE49-F238E27FC236}">
                      <a16:creationId xmlns:a16="http://schemas.microsoft.com/office/drawing/2014/main" id="{D60428F0-1570-487F-954A-7F1BAB2C403C}"/>
                    </a:ext>
                  </a:extLst>
                </p:cNvPr>
                <p:cNvSpPr/>
                <p:nvPr/>
              </p:nvSpPr>
              <p:spPr>
                <a:xfrm>
                  <a:off x="2933741" y="3242894"/>
                  <a:ext cx="1282723"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i="1" smtClean="0">
                            <a:solidFill>
                              <a:srgbClr val="FF0000"/>
                            </a:solidFill>
                            <a:latin typeface="Cambria Math" panose="02040503050406030204" pitchFamily="18" charset="0"/>
                          </a:rPr>
                          <m:t>𝑚</m:t>
                        </m:r>
                        <m:r>
                          <a:rPr lang="en-US" altLang="ja-JP" sz="3600" b="1" i="1" smtClean="0">
                            <a:solidFill>
                              <a:srgbClr val="FF0000"/>
                            </a:solidFill>
                            <a:latin typeface="Cambria Math" panose="02040503050406030204" pitchFamily="18" charset="0"/>
                          </a:rPr>
                          <m:t>′</m:t>
                        </m:r>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m:oMathPara>
                  </a14:m>
                  <a:endParaRPr lang="ja-JP" altLang="en-US" sz="3600" b="1" dirty="0">
                    <a:solidFill>
                      <a:schemeClr val="tx1"/>
                    </a:solidFill>
                  </a:endParaRPr>
                </a:p>
              </p:txBody>
            </p:sp>
          </mc:Choice>
          <mc:Fallback>
            <p:sp>
              <p:nvSpPr>
                <p:cNvPr id="42" name="正方形/長方形 41">
                  <a:extLst>
                    <a:ext uri="{FF2B5EF4-FFF2-40B4-BE49-F238E27FC236}">
                      <a16:creationId xmlns:a16="http://schemas.microsoft.com/office/drawing/2014/main" id="{D60428F0-1570-487F-954A-7F1BAB2C403C}"/>
                    </a:ext>
                  </a:extLst>
                </p:cNvPr>
                <p:cNvSpPr>
                  <a:spLocks noRot="1" noChangeAspect="1" noMove="1" noResize="1" noEditPoints="1" noAdjustHandles="1" noChangeArrowheads="1" noChangeShapeType="1" noTextEdit="1"/>
                </p:cNvSpPr>
                <p:nvPr/>
              </p:nvSpPr>
              <p:spPr>
                <a:xfrm>
                  <a:off x="2933741" y="3242894"/>
                  <a:ext cx="1282723" cy="633571"/>
                </a:xfrm>
                <a:prstGeom prst="rect">
                  <a:avLst/>
                </a:prstGeom>
                <a:blipFill>
                  <a:blip r:embed="rId2"/>
                  <a:stretch>
                    <a:fillRect/>
                  </a:stretch>
                </a:blipFill>
              </p:spPr>
              <p:txBody>
                <a:bodyPr/>
                <a:lstStyle/>
                <a:p>
                  <a:r>
                    <a:rPr lang="ja-JP" altLang="en-US">
                      <a:noFill/>
                    </a:rPr>
                    <a:t> </a:t>
                  </a:r>
                </a:p>
              </p:txBody>
            </p:sp>
          </mc:Fallback>
        </mc:AlternateContent>
      </p:grpSp>
      <p:cxnSp>
        <p:nvCxnSpPr>
          <p:cNvPr id="50" name="直線矢印コネクタ 49">
            <a:extLst>
              <a:ext uri="{FF2B5EF4-FFF2-40B4-BE49-F238E27FC236}">
                <a16:creationId xmlns:a16="http://schemas.microsoft.com/office/drawing/2014/main" id="{DE593625-8024-4CB6-9A96-3AB849470FE2}"/>
              </a:ext>
            </a:extLst>
          </p:cNvPr>
          <p:cNvCxnSpPr>
            <a:cxnSpLocks/>
          </p:cNvCxnSpPr>
          <p:nvPr/>
        </p:nvCxnSpPr>
        <p:spPr>
          <a:xfrm>
            <a:off x="9260564" y="3166389"/>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正方形/長方形 51">
                <a:extLst>
                  <a:ext uri="{FF2B5EF4-FFF2-40B4-BE49-F238E27FC236}">
                    <a16:creationId xmlns:a16="http://schemas.microsoft.com/office/drawing/2014/main" id="{FEC0716F-29E2-41F2-9EE8-B0042524CFB3}"/>
                  </a:ext>
                </a:extLst>
              </p:cNvPr>
              <p:cNvSpPr/>
              <p:nvPr/>
            </p:nvSpPr>
            <p:spPr>
              <a:xfrm>
                <a:off x="8531098" y="2343143"/>
                <a:ext cx="1237711"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xmlns="">
          <p:sp>
            <p:nvSpPr>
              <p:cNvPr id="52" name="正方形/長方形 51">
                <a:extLst>
                  <a:ext uri="{FF2B5EF4-FFF2-40B4-BE49-F238E27FC236}">
                    <a16:creationId xmlns:a16="http://schemas.microsoft.com/office/drawing/2014/main" id="{FEC0716F-29E2-41F2-9EE8-B0042524CFB3}"/>
                  </a:ext>
                </a:extLst>
              </p:cNvPr>
              <p:cNvSpPr>
                <a:spLocks noRot="1" noChangeAspect="1" noMove="1" noResize="1" noEditPoints="1" noAdjustHandles="1" noChangeArrowheads="1" noChangeShapeType="1" noTextEdit="1"/>
              </p:cNvSpPr>
              <p:nvPr/>
            </p:nvSpPr>
            <p:spPr>
              <a:xfrm>
                <a:off x="8531098" y="2343143"/>
                <a:ext cx="1237711" cy="646331"/>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5" name="正方形/長方形 74">
                <a:extLst>
                  <a:ext uri="{FF2B5EF4-FFF2-40B4-BE49-F238E27FC236}">
                    <a16:creationId xmlns:a16="http://schemas.microsoft.com/office/drawing/2014/main" id="{61E03C03-A12C-4B89-B6C6-17E0726C7A76}"/>
                  </a:ext>
                </a:extLst>
              </p:cNvPr>
              <p:cNvSpPr/>
              <p:nvPr/>
            </p:nvSpPr>
            <p:spPr>
              <a:xfrm>
                <a:off x="10249596" y="2857089"/>
                <a:ext cx="890437"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i="1">
                          <a:solidFill>
                            <a:srgbClr val="FF0000"/>
                          </a:solidFill>
                          <a:latin typeface="Cambria Math" panose="02040503050406030204" pitchFamily="18" charset="0"/>
                        </a:rPr>
                        <m:t>𝐹</m:t>
                      </m:r>
                      <m:r>
                        <a:rPr lang="en-US" altLang="ja-JP" i="1">
                          <a:solidFill>
                            <a:srgbClr val="FF0000"/>
                          </a:solidFill>
                          <a:latin typeface="Cambria Math" panose="02040503050406030204" pitchFamily="18" charset="0"/>
                        </a:rPr>
                        <m:t>[</m:t>
                      </m:r>
                      <m:r>
                        <a:rPr lang="en-US" altLang="ja-JP" b="0" i="1" smtClean="0">
                          <a:solidFill>
                            <a:srgbClr val="FF0000"/>
                          </a:solidFill>
                          <a:latin typeface="Cambria Math" panose="02040503050406030204" pitchFamily="18" charset="0"/>
                        </a:rPr>
                        <m:t>𝑁</m:t>
                      </m:r>
                      <m:r>
                        <a:rPr lang="en-US" altLang="ja-JP" i="1">
                          <a:solidFill>
                            <a:srgbClr val="FF0000"/>
                          </a:solidFill>
                          <a:latin typeface="Cambria Math" panose="02040503050406030204" pitchFamily="18" charset="0"/>
                        </a:rPr>
                        <m:t>]</m:t>
                      </m:r>
                    </m:oMath>
                  </m:oMathPara>
                </a14:m>
                <a:endParaRPr lang="ja-JP" altLang="en-US" sz="3600" dirty="0"/>
              </a:p>
            </p:txBody>
          </p:sp>
        </mc:Choice>
        <mc:Fallback>
          <p:sp>
            <p:nvSpPr>
              <p:cNvPr id="75" name="正方形/長方形 74">
                <a:extLst>
                  <a:ext uri="{FF2B5EF4-FFF2-40B4-BE49-F238E27FC236}">
                    <a16:creationId xmlns:a16="http://schemas.microsoft.com/office/drawing/2014/main" id="{61E03C03-A12C-4B89-B6C6-17E0726C7A76}"/>
                  </a:ext>
                </a:extLst>
              </p:cNvPr>
              <p:cNvSpPr>
                <a:spLocks noRot="1" noChangeAspect="1" noMove="1" noResize="1" noEditPoints="1" noAdjustHandles="1" noChangeArrowheads="1" noChangeShapeType="1" noTextEdit="1"/>
              </p:cNvSpPr>
              <p:nvPr/>
            </p:nvSpPr>
            <p:spPr>
              <a:xfrm>
                <a:off x="10249596" y="2857089"/>
                <a:ext cx="890437" cy="633571"/>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6" name="正方形/長方形 85">
                <a:extLst>
                  <a:ext uri="{FF2B5EF4-FFF2-40B4-BE49-F238E27FC236}">
                    <a16:creationId xmlns:a16="http://schemas.microsoft.com/office/drawing/2014/main" id="{FA355B22-F075-4991-AAA0-6FC1B076F433}"/>
                  </a:ext>
                </a:extLst>
              </p:cNvPr>
              <p:cNvSpPr/>
              <p:nvPr/>
            </p:nvSpPr>
            <p:spPr>
              <a:xfrm>
                <a:off x="238452" y="868631"/>
                <a:ext cx="2957092" cy="584775"/>
              </a:xfrm>
              <a:prstGeom prst="rect">
                <a:avLst/>
              </a:prstGeom>
            </p:spPr>
            <p:txBody>
              <a:bodyPr wrap="none">
                <a:spAutoFit/>
              </a:bodyPr>
              <a:lstStyle/>
              <a:p>
                <a:r>
                  <a:rPr lang="ja-JP" altLang="en-US" sz="3200" dirty="0">
                    <a:latin typeface="HG丸ｺﾞｼｯｸM-PRO" panose="020F0600000000000000" pitchFamily="50" charset="-128"/>
                    <a:ea typeface="HG丸ｺﾞｼｯｸM-PRO" panose="020F0600000000000000" pitchFamily="50" charset="-128"/>
                  </a:rPr>
                  <a:t>〇磁界・磁場</a:t>
                </a:r>
                <a14:m>
                  <m:oMath xmlns:m="http://schemas.openxmlformats.org/officeDocument/2006/math">
                    <m:r>
                      <a:rPr lang="en-US" altLang="ja-JP" sz="3200" b="0" i="1" smtClean="0">
                        <a:solidFill>
                          <a:srgbClr val="FF0000"/>
                        </a:solidFill>
                        <a:latin typeface="Cambria Math" panose="02040503050406030204" pitchFamily="18" charset="0"/>
                      </a:rPr>
                      <m:t>𝐻</m:t>
                    </m:r>
                  </m:oMath>
                </a14:m>
                <a:endParaRPr lang="ja-JP" altLang="en-US" sz="3200" dirty="0"/>
              </a:p>
            </p:txBody>
          </p:sp>
        </mc:Choice>
        <mc:Fallback xmlns="">
          <p:sp>
            <p:nvSpPr>
              <p:cNvPr id="86" name="正方形/長方形 85">
                <a:extLst>
                  <a:ext uri="{FF2B5EF4-FFF2-40B4-BE49-F238E27FC236}">
                    <a16:creationId xmlns:a16="http://schemas.microsoft.com/office/drawing/2014/main" id="{FA355B22-F075-4991-AAA0-6FC1B076F433}"/>
                  </a:ext>
                </a:extLst>
              </p:cNvPr>
              <p:cNvSpPr>
                <a:spLocks noRot="1" noChangeAspect="1" noMove="1" noResize="1" noEditPoints="1" noAdjustHandles="1" noChangeArrowheads="1" noChangeShapeType="1" noTextEdit="1"/>
              </p:cNvSpPr>
              <p:nvPr/>
            </p:nvSpPr>
            <p:spPr>
              <a:xfrm>
                <a:off x="238452" y="868631"/>
                <a:ext cx="2957092" cy="584775"/>
              </a:xfrm>
              <a:prstGeom prst="rect">
                <a:avLst/>
              </a:prstGeom>
              <a:blipFill>
                <a:blip r:embed="rId6"/>
                <a:stretch>
                  <a:fillRect l="-5155" t="-19792" b="-2708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正方形/長方形 8">
                <a:extLst>
                  <a:ext uri="{FF2B5EF4-FFF2-40B4-BE49-F238E27FC236}">
                    <a16:creationId xmlns:a16="http://schemas.microsoft.com/office/drawing/2014/main" id="{7AB8D3AA-D365-4EA8-A07F-18C517AF05BA}"/>
                  </a:ext>
                </a:extLst>
              </p:cNvPr>
              <p:cNvSpPr/>
              <p:nvPr/>
            </p:nvSpPr>
            <p:spPr>
              <a:xfrm>
                <a:off x="7938952" y="5023424"/>
                <a:ext cx="3659714" cy="1239996"/>
              </a:xfrm>
              <a:prstGeom prst="rect">
                <a:avLst/>
              </a:prstGeom>
            </p:spPr>
            <p:txBody>
              <a:bodyPr wrap="square">
                <a:spAutoFit/>
              </a:bodyPr>
              <a:lstStyle/>
              <a:p>
                <a:r>
                  <a:rPr lang="en-US" altLang="ja-JP" sz="2400" b="1" dirty="0">
                    <a:solidFill>
                      <a:srgbClr val="FF0000"/>
                    </a:solidFill>
                    <a:latin typeface="HG丸ｺﾞｼｯｸM-PRO" panose="020F0600000000000000" pitchFamily="50" charset="-128"/>
                    <a:ea typeface="HG丸ｺﾞｼｯｸM-PRO" panose="020F0600000000000000" pitchFamily="50" charset="-128"/>
                  </a:rPr>
                  <a:t>S</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磁（負の磁極）</a:t>
                </a:r>
                <a:r>
                  <a:rPr lang="ja-JP" altLang="en-US" sz="2400" dirty="0">
                    <a:latin typeface="HG丸ｺﾞｼｯｸM-PRO" panose="020F0600000000000000" pitchFamily="50" charset="-128"/>
                    <a:ea typeface="HG丸ｺﾞｼｯｸM-PRO" panose="020F0600000000000000" pitchFamily="50" charset="-128"/>
                  </a:rPr>
                  <a:t>は</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磁界・磁場</a:t>
                </a:r>
                <a14:m>
                  <m:oMath xmlns:m="http://schemas.openxmlformats.org/officeDocument/2006/math">
                    <m:r>
                      <a:rPr lang="en-US" altLang="ja-JP" sz="2400" i="1">
                        <a:solidFill>
                          <a:srgbClr val="FF0000"/>
                        </a:solidFill>
                        <a:latin typeface="Cambria Math" panose="02040503050406030204" pitchFamily="18" charset="0"/>
                      </a:rPr>
                      <m:t>𝐻</m:t>
                    </m:r>
                  </m:oMath>
                </a14:m>
                <a:r>
                  <a:rPr lang="ja-JP" altLang="en-US" sz="2400" dirty="0">
                    <a:latin typeface="HG丸ｺﾞｼｯｸM-PRO" panose="020F0600000000000000" pitchFamily="50" charset="-128"/>
                    <a:ea typeface="HG丸ｺﾞｼｯｸM-PRO" panose="020F0600000000000000" pitchFamily="50" charset="-128"/>
                  </a:rPr>
                  <a:t>と</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逆向き</a:t>
                </a:r>
                <a:r>
                  <a:rPr lang="ja-JP" altLang="en-US" sz="2400" dirty="0">
                    <a:latin typeface="HG丸ｺﾞｼｯｸM-PRO" panose="020F0600000000000000" pitchFamily="50" charset="-128"/>
                    <a:ea typeface="HG丸ｺﾞｼｯｸM-PRO" panose="020F0600000000000000" pitchFamily="50" charset="-128"/>
                  </a:rPr>
                  <a:t>の力を受ける。</a:t>
                </a:r>
                <a:endParaRPr lang="ja-JP" altLang="en-US" sz="2400" dirty="0"/>
              </a:p>
            </p:txBody>
          </p:sp>
        </mc:Choice>
        <mc:Fallback xmlns="">
          <p:sp>
            <p:nvSpPr>
              <p:cNvPr id="9" name="正方形/長方形 8">
                <a:extLst>
                  <a:ext uri="{FF2B5EF4-FFF2-40B4-BE49-F238E27FC236}">
                    <a16:creationId xmlns:a16="http://schemas.microsoft.com/office/drawing/2014/main" id="{7AB8D3AA-D365-4EA8-A07F-18C517AF05BA}"/>
                  </a:ext>
                </a:extLst>
              </p:cNvPr>
              <p:cNvSpPr>
                <a:spLocks noRot="1" noChangeAspect="1" noMove="1" noResize="1" noEditPoints="1" noAdjustHandles="1" noChangeArrowheads="1" noChangeShapeType="1" noTextEdit="1"/>
              </p:cNvSpPr>
              <p:nvPr/>
            </p:nvSpPr>
            <p:spPr>
              <a:xfrm>
                <a:off x="7938952" y="5023424"/>
                <a:ext cx="3659714" cy="1239996"/>
              </a:xfrm>
              <a:prstGeom prst="rect">
                <a:avLst/>
              </a:prstGeom>
              <a:blipFill>
                <a:blip r:embed="rId7"/>
                <a:stretch>
                  <a:fillRect l="-2496" t="-3941" b="-4926"/>
                </a:stretch>
              </a:blipFill>
            </p:spPr>
            <p:txBody>
              <a:bodyPr/>
              <a:lstStyle/>
              <a:p>
                <a:r>
                  <a:rPr lang="ja-JP" altLang="en-US">
                    <a:noFill/>
                  </a:rPr>
                  <a:t> </a:t>
                </a:r>
              </a:p>
            </p:txBody>
          </p:sp>
        </mc:Fallback>
      </mc:AlternateContent>
      <p:sp>
        <p:nvSpPr>
          <p:cNvPr id="7" name="楕円 6">
            <a:extLst>
              <a:ext uri="{FF2B5EF4-FFF2-40B4-BE49-F238E27FC236}">
                <a16:creationId xmlns:a16="http://schemas.microsoft.com/office/drawing/2014/main" id="{370A584A-776F-4380-9484-4D318BF1C5B7}"/>
              </a:ext>
            </a:extLst>
          </p:cNvPr>
          <p:cNvSpPr/>
          <p:nvPr/>
        </p:nvSpPr>
        <p:spPr>
          <a:xfrm>
            <a:off x="8862888" y="2980711"/>
            <a:ext cx="386328" cy="386328"/>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右 9">
            <a:extLst>
              <a:ext uri="{FF2B5EF4-FFF2-40B4-BE49-F238E27FC236}">
                <a16:creationId xmlns:a16="http://schemas.microsoft.com/office/drawing/2014/main" id="{96BC01A6-0957-4C76-801A-B5871936775F}"/>
              </a:ext>
            </a:extLst>
          </p:cNvPr>
          <p:cNvSpPr/>
          <p:nvPr/>
        </p:nvSpPr>
        <p:spPr>
          <a:xfrm>
            <a:off x="6622469" y="3063830"/>
            <a:ext cx="1110253" cy="1266857"/>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56D3E5D-04C0-4DCB-A986-CC0110B1A7E2}"/>
              </a:ext>
            </a:extLst>
          </p:cNvPr>
          <p:cNvSpPr/>
          <p:nvPr/>
        </p:nvSpPr>
        <p:spPr>
          <a:xfrm>
            <a:off x="6665354" y="3405719"/>
            <a:ext cx="649537" cy="646331"/>
          </a:xfrm>
          <a:prstGeom prst="rect">
            <a:avLst/>
          </a:prstGeom>
        </p:spPr>
        <p:txBody>
          <a:bodyPr wrap="none">
            <a:spAutoFit/>
          </a:bodyPr>
          <a:lstStyle/>
          <a:p>
            <a:r>
              <a:rPr lang="ja-JP" altLang="en-US" b="1" dirty="0">
                <a:latin typeface="HG丸ｺﾞｼｯｸM-PRO" panose="020F0600000000000000" pitchFamily="50" charset="-128"/>
                <a:ea typeface="HG丸ｺﾞｼｯｸM-PRO" panose="020F0600000000000000" pitchFamily="50" charset="-128"/>
              </a:rPr>
              <a:t>磁界</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磁場</a:t>
            </a:r>
            <a:endParaRPr lang="ja-JP" altLang="en-US" b="1" dirty="0"/>
          </a:p>
        </p:txBody>
      </p:sp>
      <mc:AlternateContent xmlns:mc="http://schemas.openxmlformats.org/markup-compatibility/2006" xmlns:a14="http://schemas.microsoft.com/office/drawing/2010/main">
        <mc:Choice Requires="a14">
          <p:sp>
            <p:nvSpPr>
              <p:cNvPr id="28" name="正方形/長方形 27">
                <a:extLst>
                  <a:ext uri="{FF2B5EF4-FFF2-40B4-BE49-F238E27FC236}">
                    <a16:creationId xmlns:a16="http://schemas.microsoft.com/office/drawing/2014/main" id="{3CEDB921-ED1B-4C16-BA0D-077D56292FD6}"/>
                  </a:ext>
                </a:extLst>
              </p:cNvPr>
              <p:cNvSpPr/>
              <p:nvPr/>
            </p:nvSpPr>
            <p:spPr>
              <a:xfrm>
                <a:off x="8531097" y="4234006"/>
                <a:ext cx="1582356"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m:t>
                    </m:r>
                    <m:r>
                      <a:rPr lang="en-US" altLang="ja-JP" sz="3600" i="1" smtClean="0">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xmlns="">
          <p:sp>
            <p:nvSpPr>
              <p:cNvPr id="28" name="正方形/長方形 27">
                <a:extLst>
                  <a:ext uri="{FF2B5EF4-FFF2-40B4-BE49-F238E27FC236}">
                    <a16:creationId xmlns:a16="http://schemas.microsoft.com/office/drawing/2014/main" id="{3CEDB921-ED1B-4C16-BA0D-077D56292FD6}"/>
                  </a:ext>
                </a:extLst>
              </p:cNvPr>
              <p:cNvSpPr>
                <a:spLocks noRot="1" noChangeAspect="1" noMove="1" noResize="1" noEditPoints="1" noAdjustHandles="1" noChangeArrowheads="1" noChangeShapeType="1" noTextEdit="1"/>
              </p:cNvSpPr>
              <p:nvPr/>
            </p:nvSpPr>
            <p:spPr>
              <a:xfrm>
                <a:off x="8531097" y="4234006"/>
                <a:ext cx="1582356" cy="646331"/>
              </a:xfrm>
              <a:prstGeom prst="rect">
                <a:avLst/>
              </a:prstGeom>
              <a:blipFill>
                <a:blip r:embed="rId8"/>
                <a:stretch>
                  <a:fillRect/>
                </a:stretch>
              </a:blipFill>
            </p:spPr>
            <p:txBody>
              <a:bodyPr/>
              <a:lstStyle/>
              <a:p>
                <a:r>
                  <a:rPr lang="ja-JP" altLang="en-US">
                    <a:noFill/>
                  </a:rPr>
                  <a:t> </a:t>
                </a:r>
              </a:p>
            </p:txBody>
          </p:sp>
        </mc:Fallback>
      </mc:AlternateContent>
      <p:sp>
        <p:nvSpPr>
          <p:cNvPr id="29" name="楕円 28">
            <a:extLst>
              <a:ext uri="{FF2B5EF4-FFF2-40B4-BE49-F238E27FC236}">
                <a16:creationId xmlns:a16="http://schemas.microsoft.com/office/drawing/2014/main" id="{A77B5743-9230-4AAB-8B89-6B4362A1ED59}"/>
              </a:ext>
            </a:extLst>
          </p:cNvPr>
          <p:cNvSpPr/>
          <p:nvPr/>
        </p:nvSpPr>
        <p:spPr>
          <a:xfrm>
            <a:off x="8862887" y="3944359"/>
            <a:ext cx="386328" cy="386328"/>
          </a:xfrm>
          <a:prstGeom prst="ellipse">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a:extLst>
              <a:ext uri="{FF2B5EF4-FFF2-40B4-BE49-F238E27FC236}">
                <a16:creationId xmlns:a16="http://schemas.microsoft.com/office/drawing/2014/main" id="{4625C4EA-08E8-4E37-8C97-CF39DB090311}"/>
              </a:ext>
            </a:extLst>
          </p:cNvPr>
          <p:cNvCxnSpPr>
            <a:cxnSpLocks/>
          </p:cNvCxnSpPr>
          <p:nvPr/>
        </p:nvCxnSpPr>
        <p:spPr>
          <a:xfrm flipH="1">
            <a:off x="7834374" y="4148971"/>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正方形/長方形 13">
                <a:extLst>
                  <a:ext uri="{FF2B5EF4-FFF2-40B4-BE49-F238E27FC236}">
                    <a16:creationId xmlns:a16="http://schemas.microsoft.com/office/drawing/2014/main" id="{B5EE790C-3048-4B06-A627-79D03AED08FC}"/>
                  </a:ext>
                </a:extLst>
              </p:cNvPr>
              <p:cNvSpPr/>
              <p:nvPr/>
            </p:nvSpPr>
            <p:spPr>
              <a:xfrm>
                <a:off x="7114095" y="3472288"/>
                <a:ext cx="55906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i="1">
                          <a:solidFill>
                            <a:srgbClr val="FF0000"/>
                          </a:solidFill>
                          <a:latin typeface="Cambria Math" panose="02040503050406030204" pitchFamily="18" charset="0"/>
                        </a:rPr>
                        <m:t>𝐻</m:t>
                      </m:r>
                    </m:oMath>
                  </m:oMathPara>
                </a14:m>
                <a:endParaRPr lang="ja-JP" altLang="en-US" sz="2800" dirty="0"/>
              </a:p>
            </p:txBody>
          </p:sp>
        </mc:Choice>
        <mc:Fallback xmlns="">
          <p:sp>
            <p:nvSpPr>
              <p:cNvPr id="14" name="正方形/長方形 13">
                <a:extLst>
                  <a:ext uri="{FF2B5EF4-FFF2-40B4-BE49-F238E27FC236}">
                    <a16:creationId xmlns:a16="http://schemas.microsoft.com/office/drawing/2014/main" id="{B5EE790C-3048-4B06-A627-79D03AED08FC}"/>
                  </a:ext>
                </a:extLst>
              </p:cNvPr>
              <p:cNvSpPr>
                <a:spLocks noRot="1" noChangeAspect="1" noMove="1" noResize="1" noEditPoints="1" noAdjustHandles="1" noChangeArrowheads="1" noChangeShapeType="1" noTextEdit="1"/>
              </p:cNvSpPr>
              <p:nvPr/>
            </p:nvSpPr>
            <p:spPr>
              <a:xfrm>
                <a:off x="7114095" y="3472288"/>
                <a:ext cx="559064" cy="523220"/>
              </a:xfrm>
              <a:prstGeom prst="rect">
                <a:avLst/>
              </a:prstGeom>
              <a:blipFill>
                <a:blip r:embed="rId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正方形/長方形 14">
                <a:extLst>
                  <a:ext uri="{FF2B5EF4-FFF2-40B4-BE49-F238E27FC236}">
                    <a16:creationId xmlns:a16="http://schemas.microsoft.com/office/drawing/2014/main" id="{881AFE6F-3EE7-4846-BDE4-898D90FDD44E}"/>
                  </a:ext>
                </a:extLst>
              </p:cNvPr>
              <p:cNvSpPr/>
              <p:nvPr/>
            </p:nvSpPr>
            <p:spPr>
              <a:xfrm>
                <a:off x="944312" y="2823372"/>
                <a:ext cx="2851935" cy="1024191"/>
              </a:xfrm>
              <a:prstGeom prst="rect">
                <a:avLst/>
              </a:prstGeom>
              <a:ln>
                <a:solidFill>
                  <a:schemeClr val="tx1"/>
                </a:solidFill>
              </a:ln>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altLang="ja-JP" sz="5400" i="1" smtClean="0">
                              <a:solidFill>
                                <a:srgbClr val="FF0000"/>
                              </a:solidFill>
                              <a:latin typeface="Cambria Math" panose="02040503050406030204" pitchFamily="18" charset="0"/>
                            </a:rPr>
                          </m:ctrlPr>
                        </m:accPr>
                        <m:e>
                          <m:r>
                            <a:rPr lang="en-US" altLang="ja-JP" sz="5400" i="1">
                              <a:solidFill>
                                <a:srgbClr val="FF0000"/>
                              </a:solidFill>
                              <a:latin typeface="Cambria Math" panose="02040503050406030204" pitchFamily="18" charset="0"/>
                            </a:rPr>
                            <m:t>𝐹</m:t>
                          </m:r>
                        </m:e>
                      </m:acc>
                      <m:r>
                        <a:rPr lang="en-US" altLang="ja-JP" sz="5400" b="0" i="1" smtClean="0">
                          <a:solidFill>
                            <a:srgbClr val="FF0000"/>
                          </a:solidFill>
                          <a:latin typeface="Cambria Math" panose="02040503050406030204" pitchFamily="18" charset="0"/>
                        </a:rPr>
                        <m:t>=</m:t>
                      </m:r>
                      <m:r>
                        <a:rPr lang="en-US" altLang="ja-JP" sz="5400" b="0" i="1" smtClean="0">
                          <a:solidFill>
                            <a:srgbClr val="FF0000"/>
                          </a:solidFill>
                          <a:latin typeface="Cambria Math" panose="02040503050406030204" pitchFamily="18" charset="0"/>
                        </a:rPr>
                        <m:t>𝑚</m:t>
                      </m:r>
                      <m:acc>
                        <m:accPr>
                          <m:chr m:val="⃗"/>
                          <m:ctrlPr>
                            <a:rPr lang="en-US" altLang="ja-JP" sz="5400" i="1">
                              <a:solidFill>
                                <a:srgbClr val="FF0000"/>
                              </a:solidFill>
                              <a:latin typeface="Cambria Math" panose="02040503050406030204" pitchFamily="18" charset="0"/>
                            </a:rPr>
                          </m:ctrlPr>
                        </m:accPr>
                        <m:e>
                          <m:r>
                            <a:rPr lang="en-US" altLang="ja-JP" sz="5400" b="0" i="1" smtClean="0">
                              <a:solidFill>
                                <a:srgbClr val="FF0000"/>
                              </a:solidFill>
                              <a:latin typeface="Cambria Math" panose="02040503050406030204" pitchFamily="18" charset="0"/>
                            </a:rPr>
                            <m:t>𝐻</m:t>
                          </m:r>
                        </m:e>
                      </m:acc>
                    </m:oMath>
                  </m:oMathPara>
                </a14:m>
                <a:endParaRPr lang="ja-JP" altLang="en-US" sz="5400" dirty="0"/>
              </a:p>
            </p:txBody>
          </p:sp>
        </mc:Choice>
        <mc:Fallback xmlns="">
          <p:sp>
            <p:nvSpPr>
              <p:cNvPr id="15" name="正方形/長方形 14">
                <a:extLst>
                  <a:ext uri="{FF2B5EF4-FFF2-40B4-BE49-F238E27FC236}">
                    <a16:creationId xmlns:a16="http://schemas.microsoft.com/office/drawing/2014/main" id="{881AFE6F-3EE7-4846-BDE4-898D90FDD44E}"/>
                  </a:ext>
                </a:extLst>
              </p:cNvPr>
              <p:cNvSpPr>
                <a:spLocks noRot="1" noChangeAspect="1" noMove="1" noResize="1" noEditPoints="1" noAdjustHandles="1" noChangeArrowheads="1" noChangeShapeType="1" noTextEdit="1"/>
              </p:cNvSpPr>
              <p:nvPr/>
            </p:nvSpPr>
            <p:spPr>
              <a:xfrm>
                <a:off x="944312" y="2823372"/>
                <a:ext cx="2851935" cy="1024191"/>
              </a:xfrm>
              <a:prstGeom prst="rect">
                <a:avLst/>
              </a:prstGeom>
              <a:blipFill>
                <a:blip r:embed="rId10"/>
                <a:stretch>
                  <a:fillRect/>
                </a:stretch>
              </a:blipFill>
              <a:ln>
                <a:solidFill>
                  <a:schemeClr val="tx1"/>
                </a:solidFill>
              </a:ln>
            </p:spPr>
            <p:txBody>
              <a:bodyPr/>
              <a:lstStyle/>
              <a:p>
                <a:r>
                  <a:rPr lang="ja-JP" altLang="en-US">
                    <a:noFill/>
                  </a:rPr>
                  <a:t> </a:t>
                </a:r>
              </a:p>
            </p:txBody>
          </p:sp>
        </mc:Fallback>
      </mc:AlternateContent>
      <p:sp>
        <p:nvSpPr>
          <p:cNvPr id="25" name="正方形/長方形 24">
            <a:extLst>
              <a:ext uri="{FF2B5EF4-FFF2-40B4-BE49-F238E27FC236}">
                <a16:creationId xmlns:a16="http://schemas.microsoft.com/office/drawing/2014/main" id="{3460F35C-9887-4A6D-8B84-47EDDB8ED959}"/>
              </a:ext>
            </a:extLst>
          </p:cNvPr>
          <p:cNvSpPr/>
          <p:nvPr/>
        </p:nvSpPr>
        <p:spPr>
          <a:xfrm>
            <a:off x="6331781" y="966487"/>
            <a:ext cx="3214341" cy="400110"/>
          </a:xfrm>
          <a:prstGeom prst="rect">
            <a:avLst/>
          </a:prstGeom>
        </p:spPr>
        <p:txBody>
          <a:bodyPr wrap="none">
            <a:spAutoFit/>
          </a:bodyPr>
          <a:lstStyle/>
          <a:p>
            <a:r>
              <a:rPr lang="ja-JP" altLang="en-US" sz="2000" dirty="0">
                <a:latin typeface="HG丸ｺﾞｼｯｸM-PRO" panose="020F0600000000000000" pitchFamily="50" charset="-128"/>
                <a:ea typeface="HG丸ｺﾞｼｯｸM-PRO" panose="020F0600000000000000" pitchFamily="50" charset="-128"/>
              </a:rPr>
              <a:t>①磁極が</a:t>
            </a:r>
            <a:r>
              <a:rPr lang="en-US" altLang="ja-JP" sz="2000" dirty="0">
                <a:latin typeface="HG丸ｺﾞｼｯｸM-PRO" panose="020F0600000000000000" pitchFamily="50" charset="-128"/>
                <a:ea typeface="HG丸ｺﾞｼｯｸM-PRO" panose="020F0600000000000000" pitchFamily="50" charset="-128"/>
              </a:rPr>
              <a:t>N</a:t>
            </a:r>
            <a:r>
              <a:rPr lang="ja-JP" altLang="en-US" sz="2000" dirty="0">
                <a:latin typeface="HG丸ｺﾞｼｯｸM-PRO" panose="020F0600000000000000" pitchFamily="50" charset="-128"/>
                <a:ea typeface="HG丸ｺﾞｼｯｸM-PRO" panose="020F0600000000000000" pitchFamily="50" charset="-128"/>
              </a:rPr>
              <a:t>極（正）の場合</a:t>
            </a:r>
            <a:endParaRPr lang="ja-JP" altLang="en-US" sz="2000" dirty="0"/>
          </a:p>
        </p:txBody>
      </p:sp>
      <p:sp>
        <p:nvSpPr>
          <p:cNvPr id="27" name="正方形/長方形 26">
            <a:extLst>
              <a:ext uri="{FF2B5EF4-FFF2-40B4-BE49-F238E27FC236}">
                <a16:creationId xmlns:a16="http://schemas.microsoft.com/office/drawing/2014/main" id="{BCC8C499-B4D0-4FE7-852A-428AF477DE37}"/>
              </a:ext>
            </a:extLst>
          </p:cNvPr>
          <p:cNvSpPr/>
          <p:nvPr/>
        </p:nvSpPr>
        <p:spPr>
          <a:xfrm>
            <a:off x="5143945" y="2994452"/>
            <a:ext cx="835485" cy="523220"/>
          </a:xfrm>
          <a:prstGeom prst="rect">
            <a:avLst/>
          </a:prstGeom>
        </p:spPr>
        <p:txBody>
          <a:bodyPr wrap="none">
            <a:spAutoFit/>
          </a:bodyPr>
          <a:lstStyle/>
          <a:p>
            <a:r>
              <a:rPr lang="en-US" altLang="ja-JP" sz="2800" dirty="0">
                <a:latin typeface="HG丸ｺﾞｼｯｸM-PRO" panose="020F0600000000000000" pitchFamily="50" charset="-128"/>
                <a:ea typeface="HG丸ｺﾞｼｯｸM-PRO" panose="020F0600000000000000" pitchFamily="50" charset="-128"/>
              </a:rPr>
              <a:t>N</a:t>
            </a:r>
            <a:r>
              <a:rPr lang="ja-JP" altLang="en-US" sz="2800" dirty="0">
                <a:latin typeface="HG丸ｺﾞｼｯｸM-PRO" panose="020F0600000000000000" pitchFamily="50" charset="-128"/>
                <a:ea typeface="HG丸ｺﾞｼｯｸM-PRO" panose="020F0600000000000000" pitchFamily="50" charset="-128"/>
              </a:rPr>
              <a:t>極</a:t>
            </a:r>
            <a:endParaRPr lang="ja-JP" altLang="en-US" sz="2800" dirty="0"/>
          </a:p>
        </p:txBody>
      </p:sp>
    </p:spTree>
    <p:extLst>
      <p:ext uri="{BB962C8B-B14F-4D97-AF65-F5344CB8AC3E}">
        <p14:creationId xmlns:p14="http://schemas.microsoft.com/office/powerpoint/2010/main" val="268154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wipe(left)">
                                      <p:cBhvr>
                                        <p:cTn id="20" dur="500"/>
                                        <p:tgtEl>
                                          <p:spTgt spid="50"/>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75"/>
                                        </p:tgtEl>
                                        <p:attrNameLst>
                                          <p:attrName>style.visibility</p:attrName>
                                        </p:attrNameLst>
                                      </p:cBhvr>
                                      <p:to>
                                        <p:strVal val="visible"/>
                                      </p:to>
                                    </p:set>
                                    <p:animEffect transition="in" filter="wipe(left)">
                                      <p:cBhvr>
                                        <p:cTn id="23" dur="500"/>
                                        <p:tgtEl>
                                          <p:spTgt spid="7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down)">
                                      <p:cBhvr>
                                        <p:cTn id="28" dur="500"/>
                                        <p:tgtEl>
                                          <p:spTgt spid="2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down)">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right)">
                                      <p:cBhvr>
                                        <p:cTn id="36" dur="500"/>
                                        <p:tgtEl>
                                          <p:spTgt spid="3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75" grpId="0"/>
      <p:bldP spid="9" grpId="0"/>
      <p:bldP spid="10" grpId="0" animBg="1"/>
      <p:bldP spid="11" grpId="0"/>
      <p:bldP spid="28" grpId="0"/>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部分円 12">
            <a:extLst>
              <a:ext uri="{FF2B5EF4-FFF2-40B4-BE49-F238E27FC236}">
                <a16:creationId xmlns:a16="http://schemas.microsoft.com/office/drawing/2014/main" id="{18DAE154-C96F-4232-9B30-DBBCA29017BC}"/>
              </a:ext>
            </a:extLst>
          </p:cNvPr>
          <p:cNvSpPr/>
          <p:nvPr/>
        </p:nvSpPr>
        <p:spPr>
          <a:xfrm flipH="1">
            <a:off x="-1092208" y="1423139"/>
            <a:ext cx="12153997" cy="4548238"/>
          </a:xfrm>
          <a:prstGeom prst="pie">
            <a:avLst>
              <a:gd name="adj1" fmla="val 4785912"/>
              <a:gd name="adj2" fmla="val 16825227"/>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7</a:t>
            </a:fld>
            <a:endParaRPr kumimoji="1" lang="ja-JP" altLang="en-US"/>
          </a:p>
        </p:txBody>
      </p:sp>
      <p:sp>
        <p:nvSpPr>
          <p:cNvPr id="37" name="正方形/長方形 36">
            <a:extLst>
              <a:ext uri="{FF2B5EF4-FFF2-40B4-BE49-F238E27FC236}">
                <a16:creationId xmlns:a16="http://schemas.microsoft.com/office/drawing/2014/main" id="{BF83ADD9-C9FD-49E9-AFF1-83AE33C46E95}"/>
              </a:ext>
            </a:extLst>
          </p:cNvPr>
          <p:cNvSpPr/>
          <p:nvPr/>
        </p:nvSpPr>
        <p:spPr>
          <a:xfrm>
            <a:off x="4594622" y="2566238"/>
            <a:ext cx="1656640" cy="2194133"/>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9420F5F9-1C5C-4AEE-9281-97E56300970D}"/>
              </a:ext>
            </a:extLst>
          </p:cNvPr>
          <p:cNvGrpSpPr/>
          <p:nvPr/>
        </p:nvGrpSpPr>
        <p:grpSpPr>
          <a:xfrm>
            <a:off x="4483004" y="2566238"/>
            <a:ext cx="1875254" cy="2194133"/>
            <a:chOff x="2431954" y="2528138"/>
            <a:chExt cx="1875254" cy="2194133"/>
          </a:xfrm>
        </p:grpSpPr>
        <p:sp>
          <p:nvSpPr>
            <p:cNvPr id="38" name="正方形/長方形 37">
              <a:extLst>
                <a:ext uri="{FF2B5EF4-FFF2-40B4-BE49-F238E27FC236}">
                  <a16:creationId xmlns:a16="http://schemas.microsoft.com/office/drawing/2014/main" id="{8F6A4D60-3F34-4F6C-90E3-3979A8E345B3}"/>
                </a:ext>
              </a:extLst>
            </p:cNvPr>
            <p:cNvSpPr/>
            <p:nvPr/>
          </p:nvSpPr>
          <p:spPr>
            <a:xfrm>
              <a:off x="2431954" y="2528138"/>
              <a:ext cx="223235" cy="2194133"/>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42" name="正方形/長方形 41">
                  <a:extLst>
                    <a:ext uri="{FF2B5EF4-FFF2-40B4-BE49-F238E27FC236}">
                      <a16:creationId xmlns:a16="http://schemas.microsoft.com/office/drawing/2014/main" id="{D60428F0-1570-487F-954A-7F1BAB2C403C}"/>
                    </a:ext>
                  </a:extLst>
                </p:cNvPr>
                <p:cNvSpPr/>
                <p:nvPr/>
              </p:nvSpPr>
              <p:spPr>
                <a:xfrm>
                  <a:off x="2679839" y="3242894"/>
                  <a:ext cx="1627369"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b="0" i="1" smtClean="0">
                            <a:solidFill>
                              <a:srgbClr val="FF0000"/>
                            </a:solidFill>
                            <a:latin typeface="Cambria Math" panose="02040503050406030204" pitchFamily="18" charset="0"/>
                          </a:rPr>
                          <m:t>−</m:t>
                        </m:r>
                        <m:r>
                          <a:rPr lang="en-US" altLang="ja-JP" sz="3600" i="1">
                            <a:solidFill>
                              <a:srgbClr val="FF0000"/>
                            </a:solidFill>
                            <a:latin typeface="Cambria Math" panose="02040503050406030204" pitchFamily="18" charset="0"/>
                          </a:rPr>
                          <m:t>𝑚</m:t>
                        </m:r>
                        <m:r>
                          <a:rPr lang="en-US" altLang="ja-JP" sz="3600" b="1" i="1" smtClean="0">
                            <a:solidFill>
                              <a:srgbClr val="FF0000"/>
                            </a:solidFill>
                            <a:latin typeface="Cambria Math" panose="02040503050406030204" pitchFamily="18" charset="0"/>
                          </a:rPr>
                          <m:t>′</m:t>
                        </m:r>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m:oMathPara>
                  </a14:m>
                  <a:endParaRPr lang="ja-JP" altLang="en-US" sz="3600" b="1" dirty="0">
                    <a:solidFill>
                      <a:schemeClr val="tx1"/>
                    </a:solidFill>
                  </a:endParaRPr>
                </a:p>
              </p:txBody>
            </p:sp>
          </mc:Choice>
          <mc:Fallback>
            <p:sp>
              <p:nvSpPr>
                <p:cNvPr id="42" name="正方形/長方形 41">
                  <a:extLst>
                    <a:ext uri="{FF2B5EF4-FFF2-40B4-BE49-F238E27FC236}">
                      <a16:creationId xmlns:a16="http://schemas.microsoft.com/office/drawing/2014/main" id="{D60428F0-1570-487F-954A-7F1BAB2C403C}"/>
                    </a:ext>
                  </a:extLst>
                </p:cNvPr>
                <p:cNvSpPr>
                  <a:spLocks noRot="1" noChangeAspect="1" noMove="1" noResize="1" noEditPoints="1" noAdjustHandles="1" noChangeArrowheads="1" noChangeShapeType="1" noTextEdit="1"/>
                </p:cNvSpPr>
                <p:nvPr/>
              </p:nvSpPr>
              <p:spPr>
                <a:xfrm>
                  <a:off x="2679839" y="3242894"/>
                  <a:ext cx="1627369" cy="633571"/>
                </a:xfrm>
                <a:prstGeom prst="rect">
                  <a:avLst/>
                </a:prstGeom>
                <a:blipFill>
                  <a:blip r:embed="rId2"/>
                  <a:stretch>
                    <a:fillRect/>
                  </a:stretch>
                </a:blipFill>
              </p:spPr>
              <p:txBody>
                <a:bodyPr/>
                <a:lstStyle/>
                <a:p>
                  <a:r>
                    <a:rPr lang="ja-JP" altLang="en-US">
                      <a:noFill/>
                    </a:rPr>
                    <a:t> </a:t>
                  </a:r>
                </a:p>
              </p:txBody>
            </p:sp>
          </mc:Fallback>
        </mc:AlternateContent>
      </p:grpSp>
      <p:cxnSp>
        <p:nvCxnSpPr>
          <p:cNvPr id="50" name="直線矢印コネクタ 49">
            <a:extLst>
              <a:ext uri="{FF2B5EF4-FFF2-40B4-BE49-F238E27FC236}">
                <a16:creationId xmlns:a16="http://schemas.microsoft.com/office/drawing/2014/main" id="{DE593625-8024-4CB6-9A96-3AB849470FE2}"/>
              </a:ext>
            </a:extLst>
          </p:cNvPr>
          <p:cNvCxnSpPr>
            <a:cxnSpLocks/>
          </p:cNvCxnSpPr>
          <p:nvPr/>
        </p:nvCxnSpPr>
        <p:spPr>
          <a:xfrm>
            <a:off x="9260564" y="4128541"/>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正方形/長方形 51">
                <a:extLst>
                  <a:ext uri="{FF2B5EF4-FFF2-40B4-BE49-F238E27FC236}">
                    <a16:creationId xmlns:a16="http://schemas.microsoft.com/office/drawing/2014/main" id="{FEC0716F-29E2-41F2-9EE8-B0042524CFB3}"/>
                  </a:ext>
                </a:extLst>
              </p:cNvPr>
              <p:cNvSpPr/>
              <p:nvPr/>
            </p:nvSpPr>
            <p:spPr>
              <a:xfrm>
                <a:off x="8531098" y="2343143"/>
                <a:ext cx="1237711"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xmlns="">
          <p:sp>
            <p:nvSpPr>
              <p:cNvPr id="52" name="正方形/長方形 51">
                <a:extLst>
                  <a:ext uri="{FF2B5EF4-FFF2-40B4-BE49-F238E27FC236}">
                    <a16:creationId xmlns:a16="http://schemas.microsoft.com/office/drawing/2014/main" id="{FEC0716F-29E2-41F2-9EE8-B0042524CFB3}"/>
                  </a:ext>
                </a:extLst>
              </p:cNvPr>
              <p:cNvSpPr>
                <a:spLocks noRot="1" noChangeAspect="1" noMove="1" noResize="1" noEditPoints="1" noAdjustHandles="1" noChangeArrowheads="1" noChangeShapeType="1" noTextEdit="1"/>
              </p:cNvSpPr>
              <p:nvPr/>
            </p:nvSpPr>
            <p:spPr>
              <a:xfrm>
                <a:off x="8531098" y="2343143"/>
                <a:ext cx="1237711" cy="646331"/>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6" name="正方形/長方形 85">
                <a:extLst>
                  <a:ext uri="{FF2B5EF4-FFF2-40B4-BE49-F238E27FC236}">
                    <a16:creationId xmlns:a16="http://schemas.microsoft.com/office/drawing/2014/main" id="{FA355B22-F075-4991-AAA0-6FC1B076F433}"/>
                  </a:ext>
                </a:extLst>
              </p:cNvPr>
              <p:cNvSpPr/>
              <p:nvPr/>
            </p:nvSpPr>
            <p:spPr>
              <a:xfrm>
                <a:off x="238452" y="868631"/>
                <a:ext cx="2957092" cy="584775"/>
              </a:xfrm>
              <a:prstGeom prst="rect">
                <a:avLst/>
              </a:prstGeom>
            </p:spPr>
            <p:txBody>
              <a:bodyPr wrap="none">
                <a:spAutoFit/>
              </a:bodyPr>
              <a:lstStyle/>
              <a:p>
                <a:r>
                  <a:rPr lang="ja-JP" altLang="en-US" sz="3200" dirty="0">
                    <a:latin typeface="HG丸ｺﾞｼｯｸM-PRO" panose="020F0600000000000000" pitchFamily="50" charset="-128"/>
                    <a:ea typeface="HG丸ｺﾞｼｯｸM-PRO" panose="020F0600000000000000" pitchFamily="50" charset="-128"/>
                  </a:rPr>
                  <a:t>〇磁界・磁場</a:t>
                </a:r>
                <a14:m>
                  <m:oMath xmlns:m="http://schemas.openxmlformats.org/officeDocument/2006/math">
                    <m:r>
                      <a:rPr lang="en-US" altLang="ja-JP" sz="3200" b="0" i="1" smtClean="0">
                        <a:solidFill>
                          <a:srgbClr val="FF0000"/>
                        </a:solidFill>
                        <a:latin typeface="Cambria Math" panose="02040503050406030204" pitchFamily="18" charset="0"/>
                      </a:rPr>
                      <m:t>𝐻</m:t>
                    </m:r>
                  </m:oMath>
                </a14:m>
                <a:endParaRPr lang="ja-JP" altLang="en-US" sz="3200" dirty="0"/>
              </a:p>
            </p:txBody>
          </p:sp>
        </mc:Choice>
        <mc:Fallback xmlns="">
          <p:sp>
            <p:nvSpPr>
              <p:cNvPr id="86" name="正方形/長方形 85">
                <a:extLst>
                  <a:ext uri="{FF2B5EF4-FFF2-40B4-BE49-F238E27FC236}">
                    <a16:creationId xmlns:a16="http://schemas.microsoft.com/office/drawing/2014/main" id="{FA355B22-F075-4991-AAA0-6FC1B076F433}"/>
                  </a:ext>
                </a:extLst>
              </p:cNvPr>
              <p:cNvSpPr>
                <a:spLocks noRot="1" noChangeAspect="1" noMove="1" noResize="1" noEditPoints="1" noAdjustHandles="1" noChangeArrowheads="1" noChangeShapeType="1" noTextEdit="1"/>
              </p:cNvSpPr>
              <p:nvPr/>
            </p:nvSpPr>
            <p:spPr>
              <a:xfrm>
                <a:off x="238452" y="868631"/>
                <a:ext cx="2957092" cy="584775"/>
              </a:xfrm>
              <a:prstGeom prst="rect">
                <a:avLst/>
              </a:prstGeom>
              <a:blipFill>
                <a:blip r:embed="rId6"/>
                <a:stretch>
                  <a:fillRect l="-5155" t="-19792" b="-2708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正方形/長方形 8">
                <a:extLst>
                  <a:ext uri="{FF2B5EF4-FFF2-40B4-BE49-F238E27FC236}">
                    <a16:creationId xmlns:a16="http://schemas.microsoft.com/office/drawing/2014/main" id="{7AB8D3AA-D365-4EA8-A07F-18C517AF05BA}"/>
                  </a:ext>
                </a:extLst>
              </p:cNvPr>
              <p:cNvSpPr/>
              <p:nvPr/>
            </p:nvSpPr>
            <p:spPr>
              <a:xfrm>
                <a:off x="7938952" y="5023424"/>
                <a:ext cx="3659714" cy="1239996"/>
              </a:xfrm>
              <a:prstGeom prst="rect">
                <a:avLst/>
              </a:prstGeom>
            </p:spPr>
            <p:txBody>
              <a:bodyPr wrap="square">
                <a:spAutoFit/>
              </a:bodyPr>
              <a:lstStyle/>
              <a:p>
                <a:r>
                  <a:rPr lang="en-US" altLang="ja-JP" sz="2400" b="1" dirty="0">
                    <a:solidFill>
                      <a:srgbClr val="FF0000"/>
                    </a:solidFill>
                    <a:latin typeface="HG丸ｺﾞｼｯｸM-PRO" panose="020F0600000000000000" pitchFamily="50" charset="-128"/>
                    <a:ea typeface="HG丸ｺﾞｼｯｸM-PRO" panose="020F0600000000000000" pitchFamily="50" charset="-128"/>
                  </a:rPr>
                  <a:t>S</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磁（負の磁極）</a:t>
                </a:r>
                <a:r>
                  <a:rPr lang="ja-JP" altLang="en-US" sz="2400" dirty="0">
                    <a:latin typeface="HG丸ｺﾞｼｯｸM-PRO" panose="020F0600000000000000" pitchFamily="50" charset="-128"/>
                    <a:ea typeface="HG丸ｺﾞｼｯｸM-PRO" panose="020F0600000000000000" pitchFamily="50" charset="-128"/>
                  </a:rPr>
                  <a:t>は</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磁界・磁場</a:t>
                </a:r>
                <a14:m>
                  <m:oMath xmlns:m="http://schemas.openxmlformats.org/officeDocument/2006/math">
                    <m:r>
                      <a:rPr lang="en-US" altLang="ja-JP" sz="2400" i="1">
                        <a:solidFill>
                          <a:srgbClr val="FF0000"/>
                        </a:solidFill>
                        <a:latin typeface="Cambria Math" panose="02040503050406030204" pitchFamily="18" charset="0"/>
                      </a:rPr>
                      <m:t>𝐻</m:t>
                    </m:r>
                  </m:oMath>
                </a14:m>
                <a:r>
                  <a:rPr lang="ja-JP" altLang="en-US" sz="2400" dirty="0">
                    <a:latin typeface="HG丸ｺﾞｼｯｸM-PRO" panose="020F0600000000000000" pitchFamily="50" charset="-128"/>
                    <a:ea typeface="HG丸ｺﾞｼｯｸM-PRO" panose="020F0600000000000000" pitchFamily="50" charset="-128"/>
                  </a:rPr>
                  <a:t>と</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逆向き</a:t>
                </a:r>
                <a:r>
                  <a:rPr lang="ja-JP" altLang="en-US" sz="2400" dirty="0">
                    <a:latin typeface="HG丸ｺﾞｼｯｸM-PRO" panose="020F0600000000000000" pitchFamily="50" charset="-128"/>
                    <a:ea typeface="HG丸ｺﾞｼｯｸM-PRO" panose="020F0600000000000000" pitchFamily="50" charset="-128"/>
                  </a:rPr>
                  <a:t>の力を受ける。</a:t>
                </a:r>
                <a:endParaRPr lang="ja-JP" altLang="en-US" sz="2400" dirty="0"/>
              </a:p>
            </p:txBody>
          </p:sp>
        </mc:Choice>
        <mc:Fallback xmlns="">
          <p:sp>
            <p:nvSpPr>
              <p:cNvPr id="9" name="正方形/長方形 8">
                <a:extLst>
                  <a:ext uri="{FF2B5EF4-FFF2-40B4-BE49-F238E27FC236}">
                    <a16:creationId xmlns:a16="http://schemas.microsoft.com/office/drawing/2014/main" id="{7AB8D3AA-D365-4EA8-A07F-18C517AF05BA}"/>
                  </a:ext>
                </a:extLst>
              </p:cNvPr>
              <p:cNvSpPr>
                <a:spLocks noRot="1" noChangeAspect="1" noMove="1" noResize="1" noEditPoints="1" noAdjustHandles="1" noChangeArrowheads="1" noChangeShapeType="1" noTextEdit="1"/>
              </p:cNvSpPr>
              <p:nvPr/>
            </p:nvSpPr>
            <p:spPr>
              <a:xfrm>
                <a:off x="7938952" y="5023424"/>
                <a:ext cx="3659714" cy="1239996"/>
              </a:xfrm>
              <a:prstGeom prst="rect">
                <a:avLst/>
              </a:prstGeom>
              <a:blipFill>
                <a:blip r:embed="rId7"/>
                <a:stretch>
                  <a:fillRect l="-2496" t="-3941" b="-4926"/>
                </a:stretch>
              </a:blipFill>
            </p:spPr>
            <p:txBody>
              <a:bodyPr/>
              <a:lstStyle/>
              <a:p>
                <a:r>
                  <a:rPr lang="ja-JP" altLang="en-US">
                    <a:noFill/>
                  </a:rPr>
                  <a:t> </a:t>
                </a:r>
              </a:p>
            </p:txBody>
          </p:sp>
        </mc:Fallback>
      </mc:AlternateContent>
      <p:sp>
        <p:nvSpPr>
          <p:cNvPr id="7" name="楕円 6">
            <a:extLst>
              <a:ext uri="{FF2B5EF4-FFF2-40B4-BE49-F238E27FC236}">
                <a16:creationId xmlns:a16="http://schemas.microsoft.com/office/drawing/2014/main" id="{370A584A-776F-4380-9484-4D318BF1C5B7}"/>
              </a:ext>
            </a:extLst>
          </p:cNvPr>
          <p:cNvSpPr/>
          <p:nvPr/>
        </p:nvSpPr>
        <p:spPr>
          <a:xfrm>
            <a:off x="8862888" y="2980711"/>
            <a:ext cx="386328" cy="386328"/>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右 9">
            <a:extLst>
              <a:ext uri="{FF2B5EF4-FFF2-40B4-BE49-F238E27FC236}">
                <a16:creationId xmlns:a16="http://schemas.microsoft.com/office/drawing/2014/main" id="{96BC01A6-0957-4C76-801A-B5871936775F}"/>
              </a:ext>
            </a:extLst>
          </p:cNvPr>
          <p:cNvSpPr/>
          <p:nvPr/>
        </p:nvSpPr>
        <p:spPr>
          <a:xfrm flipH="1">
            <a:off x="6481948" y="3063830"/>
            <a:ext cx="1110253" cy="1266857"/>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56D3E5D-04C0-4DCB-A986-CC0110B1A7E2}"/>
              </a:ext>
            </a:extLst>
          </p:cNvPr>
          <p:cNvSpPr/>
          <p:nvPr/>
        </p:nvSpPr>
        <p:spPr>
          <a:xfrm>
            <a:off x="6665354" y="3405719"/>
            <a:ext cx="649537" cy="646331"/>
          </a:xfrm>
          <a:prstGeom prst="rect">
            <a:avLst/>
          </a:prstGeom>
        </p:spPr>
        <p:txBody>
          <a:bodyPr wrap="none">
            <a:spAutoFit/>
          </a:bodyPr>
          <a:lstStyle/>
          <a:p>
            <a:r>
              <a:rPr lang="ja-JP" altLang="en-US" b="1" dirty="0">
                <a:latin typeface="HG丸ｺﾞｼｯｸM-PRO" panose="020F0600000000000000" pitchFamily="50" charset="-128"/>
                <a:ea typeface="HG丸ｺﾞｼｯｸM-PRO" panose="020F0600000000000000" pitchFamily="50" charset="-128"/>
              </a:rPr>
              <a:t>磁界</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磁場</a:t>
            </a:r>
            <a:endParaRPr lang="ja-JP" altLang="en-US" b="1" dirty="0"/>
          </a:p>
        </p:txBody>
      </p:sp>
      <mc:AlternateContent xmlns:mc="http://schemas.openxmlformats.org/markup-compatibility/2006" xmlns:a14="http://schemas.microsoft.com/office/drawing/2010/main">
        <mc:Choice Requires="a14">
          <p:sp>
            <p:nvSpPr>
              <p:cNvPr id="28" name="正方形/長方形 27">
                <a:extLst>
                  <a:ext uri="{FF2B5EF4-FFF2-40B4-BE49-F238E27FC236}">
                    <a16:creationId xmlns:a16="http://schemas.microsoft.com/office/drawing/2014/main" id="{3CEDB921-ED1B-4C16-BA0D-077D56292FD6}"/>
                  </a:ext>
                </a:extLst>
              </p:cNvPr>
              <p:cNvSpPr/>
              <p:nvPr/>
            </p:nvSpPr>
            <p:spPr>
              <a:xfrm>
                <a:off x="8531097" y="4234006"/>
                <a:ext cx="1582356"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m:t>
                    </m:r>
                    <m:r>
                      <a:rPr lang="en-US" altLang="ja-JP" sz="3600" i="1" smtClean="0">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xmlns="">
          <p:sp>
            <p:nvSpPr>
              <p:cNvPr id="28" name="正方形/長方形 27">
                <a:extLst>
                  <a:ext uri="{FF2B5EF4-FFF2-40B4-BE49-F238E27FC236}">
                    <a16:creationId xmlns:a16="http://schemas.microsoft.com/office/drawing/2014/main" id="{3CEDB921-ED1B-4C16-BA0D-077D56292FD6}"/>
                  </a:ext>
                </a:extLst>
              </p:cNvPr>
              <p:cNvSpPr>
                <a:spLocks noRot="1" noChangeAspect="1" noMove="1" noResize="1" noEditPoints="1" noAdjustHandles="1" noChangeArrowheads="1" noChangeShapeType="1" noTextEdit="1"/>
              </p:cNvSpPr>
              <p:nvPr/>
            </p:nvSpPr>
            <p:spPr>
              <a:xfrm>
                <a:off x="8531097" y="4234006"/>
                <a:ext cx="1582356" cy="646331"/>
              </a:xfrm>
              <a:prstGeom prst="rect">
                <a:avLst/>
              </a:prstGeom>
              <a:blipFill>
                <a:blip r:embed="rId8"/>
                <a:stretch>
                  <a:fillRect/>
                </a:stretch>
              </a:blipFill>
            </p:spPr>
            <p:txBody>
              <a:bodyPr/>
              <a:lstStyle/>
              <a:p>
                <a:r>
                  <a:rPr lang="ja-JP" altLang="en-US">
                    <a:noFill/>
                  </a:rPr>
                  <a:t> </a:t>
                </a:r>
              </a:p>
            </p:txBody>
          </p:sp>
        </mc:Fallback>
      </mc:AlternateContent>
      <p:sp>
        <p:nvSpPr>
          <p:cNvPr id="29" name="楕円 28">
            <a:extLst>
              <a:ext uri="{FF2B5EF4-FFF2-40B4-BE49-F238E27FC236}">
                <a16:creationId xmlns:a16="http://schemas.microsoft.com/office/drawing/2014/main" id="{A77B5743-9230-4AAB-8B89-6B4362A1ED59}"/>
              </a:ext>
            </a:extLst>
          </p:cNvPr>
          <p:cNvSpPr/>
          <p:nvPr/>
        </p:nvSpPr>
        <p:spPr>
          <a:xfrm>
            <a:off x="8862887" y="3944359"/>
            <a:ext cx="386328" cy="386328"/>
          </a:xfrm>
          <a:prstGeom prst="ellipse">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a:extLst>
              <a:ext uri="{FF2B5EF4-FFF2-40B4-BE49-F238E27FC236}">
                <a16:creationId xmlns:a16="http://schemas.microsoft.com/office/drawing/2014/main" id="{4625C4EA-08E8-4E37-8C97-CF39DB090311}"/>
              </a:ext>
            </a:extLst>
          </p:cNvPr>
          <p:cNvCxnSpPr>
            <a:cxnSpLocks/>
          </p:cNvCxnSpPr>
          <p:nvPr/>
        </p:nvCxnSpPr>
        <p:spPr>
          <a:xfrm flipH="1">
            <a:off x="7834374" y="3166389"/>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正方形/長方形 13">
                <a:extLst>
                  <a:ext uri="{FF2B5EF4-FFF2-40B4-BE49-F238E27FC236}">
                    <a16:creationId xmlns:a16="http://schemas.microsoft.com/office/drawing/2014/main" id="{B5EE790C-3048-4B06-A627-79D03AED08FC}"/>
                  </a:ext>
                </a:extLst>
              </p:cNvPr>
              <p:cNvSpPr/>
              <p:nvPr/>
            </p:nvSpPr>
            <p:spPr>
              <a:xfrm>
                <a:off x="7114095" y="3472288"/>
                <a:ext cx="55906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i="1">
                          <a:solidFill>
                            <a:srgbClr val="FF0000"/>
                          </a:solidFill>
                          <a:latin typeface="Cambria Math" panose="02040503050406030204" pitchFamily="18" charset="0"/>
                        </a:rPr>
                        <m:t>𝐻</m:t>
                      </m:r>
                    </m:oMath>
                  </m:oMathPara>
                </a14:m>
                <a:endParaRPr lang="ja-JP" altLang="en-US" sz="2800" dirty="0"/>
              </a:p>
            </p:txBody>
          </p:sp>
        </mc:Choice>
        <mc:Fallback xmlns="">
          <p:sp>
            <p:nvSpPr>
              <p:cNvPr id="14" name="正方形/長方形 13">
                <a:extLst>
                  <a:ext uri="{FF2B5EF4-FFF2-40B4-BE49-F238E27FC236}">
                    <a16:creationId xmlns:a16="http://schemas.microsoft.com/office/drawing/2014/main" id="{B5EE790C-3048-4B06-A627-79D03AED08FC}"/>
                  </a:ext>
                </a:extLst>
              </p:cNvPr>
              <p:cNvSpPr>
                <a:spLocks noRot="1" noChangeAspect="1" noMove="1" noResize="1" noEditPoints="1" noAdjustHandles="1" noChangeArrowheads="1" noChangeShapeType="1" noTextEdit="1"/>
              </p:cNvSpPr>
              <p:nvPr/>
            </p:nvSpPr>
            <p:spPr>
              <a:xfrm>
                <a:off x="7114095" y="3472288"/>
                <a:ext cx="559064" cy="523220"/>
              </a:xfrm>
              <a:prstGeom prst="rect">
                <a:avLst/>
              </a:prstGeom>
              <a:blipFill>
                <a:blip r:embed="rId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正方形/長方形 14">
                <a:extLst>
                  <a:ext uri="{FF2B5EF4-FFF2-40B4-BE49-F238E27FC236}">
                    <a16:creationId xmlns:a16="http://schemas.microsoft.com/office/drawing/2014/main" id="{881AFE6F-3EE7-4846-BDE4-898D90FDD44E}"/>
                  </a:ext>
                </a:extLst>
              </p:cNvPr>
              <p:cNvSpPr/>
              <p:nvPr/>
            </p:nvSpPr>
            <p:spPr>
              <a:xfrm>
                <a:off x="944312" y="2823372"/>
                <a:ext cx="2851935" cy="1024191"/>
              </a:xfrm>
              <a:prstGeom prst="rect">
                <a:avLst/>
              </a:prstGeom>
              <a:ln>
                <a:solidFill>
                  <a:schemeClr val="tx1"/>
                </a:solidFill>
              </a:ln>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altLang="ja-JP" sz="5400" i="1" smtClean="0">
                              <a:solidFill>
                                <a:srgbClr val="FF0000"/>
                              </a:solidFill>
                              <a:latin typeface="Cambria Math" panose="02040503050406030204" pitchFamily="18" charset="0"/>
                            </a:rPr>
                          </m:ctrlPr>
                        </m:accPr>
                        <m:e>
                          <m:r>
                            <a:rPr lang="en-US" altLang="ja-JP" sz="5400" i="1">
                              <a:solidFill>
                                <a:srgbClr val="FF0000"/>
                              </a:solidFill>
                              <a:latin typeface="Cambria Math" panose="02040503050406030204" pitchFamily="18" charset="0"/>
                            </a:rPr>
                            <m:t>𝐹</m:t>
                          </m:r>
                        </m:e>
                      </m:acc>
                      <m:r>
                        <a:rPr lang="en-US" altLang="ja-JP" sz="5400" b="0" i="1" smtClean="0">
                          <a:solidFill>
                            <a:srgbClr val="FF0000"/>
                          </a:solidFill>
                          <a:latin typeface="Cambria Math" panose="02040503050406030204" pitchFamily="18" charset="0"/>
                        </a:rPr>
                        <m:t>=</m:t>
                      </m:r>
                      <m:r>
                        <a:rPr lang="en-US" altLang="ja-JP" sz="5400" b="0" i="1" smtClean="0">
                          <a:solidFill>
                            <a:srgbClr val="FF0000"/>
                          </a:solidFill>
                          <a:latin typeface="Cambria Math" panose="02040503050406030204" pitchFamily="18" charset="0"/>
                        </a:rPr>
                        <m:t>𝑚</m:t>
                      </m:r>
                      <m:acc>
                        <m:accPr>
                          <m:chr m:val="⃗"/>
                          <m:ctrlPr>
                            <a:rPr lang="en-US" altLang="ja-JP" sz="5400" i="1">
                              <a:solidFill>
                                <a:srgbClr val="FF0000"/>
                              </a:solidFill>
                              <a:latin typeface="Cambria Math" panose="02040503050406030204" pitchFamily="18" charset="0"/>
                            </a:rPr>
                          </m:ctrlPr>
                        </m:accPr>
                        <m:e>
                          <m:r>
                            <a:rPr lang="en-US" altLang="ja-JP" sz="5400" b="0" i="1" smtClean="0">
                              <a:solidFill>
                                <a:srgbClr val="FF0000"/>
                              </a:solidFill>
                              <a:latin typeface="Cambria Math" panose="02040503050406030204" pitchFamily="18" charset="0"/>
                            </a:rPr>
                            <m:t>𝐻</m:t>
                          </m:r>
                        </m:e>
                      </m:acc>
                    </m:oMath>
                  </m:oMathPara>
                </a14:m>
                <a:endParaRPr lang="ja-JP" altLang="en-US" sz="5400" dirty="0"/>
              </a:p>
            </p:txBody>
          </p:sp>
        </mc:Choice>
        <mc:Fallback xmlns="">
          <p:sp>
            <p:nvSpPr>
              <p:cNvPr id="15" name="正方形/長方形 14">
                <a:extLst>
                  <a:ext uri="{FF2B5EF4-FFF2-40B4-BE49-F238E27FC236}">
                    <a16:creationId xmlns:a16="http://schemas.microsoft.com/office/drawing/2014/main" id="{881AFE6F-3EE7-4846-BDE4-898D90FDD44E}"/>
                  </a:ext>
                </a:extLst>
              </p:cNvPr>
              <p:cNvSpPr>
                <a:spLocks noRot="1" noChangeAspect="1" noMove="1" noResize="1" noEditPoints="1" noAdjustHandles="1" noChangeArrowheads="1" noChangeShapeType="1" noTextEdit="1"/>
              </p:cNvSpPr>
              <p:nvPr/>
            </p:nvSpPr>
            <p:spPr>
              <a:xfrm>
                <a:off x="944312" y="2823372"/>
                <a:ext cx="2851935" cy="1024191"/>
              </a:xfrm>
              <a:prstGeom prst="rect">
                <a:avLst/>
              </a:prstGeom>
              <a:blipFill>
                <a:blip r:embed="rId10"/>
                <a:stretch>
                  <a:fillRect/>
                </a:stretch>
              </a:blipFill>
              <a:ln>
                <a:solidFill>
                  <a:schemeClr val="tx1"/>
                </a:solidFill>
              </a:ln>
            </p:spPr>
            <p:txBody>
              <a:bodyPr/>
              <a:lstStyle/>
              <a:p>
                <a:r>
                  <a:rPr lang="ja-JP" altLang="en-US">
                    <a:noFill/>
                  </a:rPr>
                  <a:t> </a:t>
                </a:r>
              </a:p>
            </p:txBody>
          </p:sp>
        </mc:Fallback>
      </mc:AlternateContent>
      <p:sp>
        <p:nvSpPr>
          <p:cNvPr id="25" name="正方形/長方形 24">
            <a:extLst>
              <a:ext uri="{FF2B5EF4-FFF2-40B4-BE49-F238E27FC236}">
                <a16:creationId xmlns:a16="http://schemas.microsoft.com/office/drawing/2014/main" id="{952B898A-7CE4-48C8-91EA-FCE13220C7EA}"/>
              </a:ext>
            </a:extLst>
          </p:cNvPr>
          <p:cNvSpPr/>
          <p:nvPr/>
        </p:nvSpPr>
        <p:spPr>
          <a:xfrm>
            <a:off x="6331781" y="966487"/>
            <a:ext cx="3190297" cy="400110"/>
          </a:xfrm>
          <a:prstGeom prst="rect">
            <a:avLst/>
          </a:prstGeom>
        </p:spPr>
        <p:txBody>
          <a:bodyPr wrap="none">
            <a:spAutoFit/>
          </a:bodyPr>
          <a:lstStyle/>
          <a:p>
            <a:r>
              <a:rPr lang="ja-JP" altLang="en-US" sz="2000" dirty="0">
                <a:latin typeface="HG丸ｺﾞｼｯｸM-PRO" panose="020F0600000000000000" pitchFamily="50" charset="-128"/>
                <a:ea typeface="HG丸ｺﾞｼｯｸM-PRO" panose="020F0600000000000000" pitchFamily="50" charset="-128"/>
              </a:rPr>
              <a:t>②磁極が</a:t>
            </a:r>
            <a:r>
              <a:rPr lang="en-US" altLang="ja-JP" sz="2000" dirty="0">
                <a:latin typeface="HG丸ｺﾞｼｯｸM-PRO" panose="020F0600000000000000" pitchFamily="50" charset="-128"/>
                <a:ea typeface="HG丸ｺﾞｼｯｸM-PRO" panose="020F0600000000000000" pitchFamily="50" charset="-128"/>
              </a:rPr>
              <a:t>S</a:t>
            </a:r>
            <a:r>
              <a:rPr lang="ja-JP" altLang="en-US" sz="2000" dirty="0">
                <a:latin typeface="HG丸ｺﾞｼｯｸM-PRO" panose="020F0600000000000000" pitchFamily="50" charset="-128"/>
                <a:ea typeface="HG丸ｺﾞｼｯｸM-PRO" panose="020F0600000000000000" pitchFamily="50" charset="-128"/>
              </a:rPr>
              <a:t>極（負）の場合</a:t>
            </a:r>
            <a:endParaRPr lang="ja-JP" altLang="en-US" sz="2000" dirty="0"/>
          </a:p>
        </p:txBody>
      </p:sp>
      <p:sp>
        <p:nvSpPr>
          <p:cNvPr id="8" name="正方形/長方形 7">
            <a:extLst>
              <a:ext uri="{FF2B5EF4-FFF2-40B4-BE49-F238E27FC236}">
                <a16:creationId xmlns:a16="http://schemas.microsoft.com/office/drawing/2014/main" id="{63FE7DF6-1C5B-4D9A-A98F-5EF85343BD51}"/>
              </a:ext>
            </a:extLst>
          </p:cNvPr>
          <p:cNvSpPr/>
          <p:nvPr/>
        </p:nvSpPr>
        <p:spPr>
          <a:xfrm>
            <a:off x="5096488" y="2882499"/>
            <a:ext cx="801823" cy="523220"/>
          </a:xfrm>
          <a:prstGeom prst="rect">
            <a:avLst/>
          </a:prstGeom>
        </p:spPr>
        <p:txBody>
          <a:bodyPr wrap="none">
            <a:spAutoFit/>
          </a:bodyPr>
          <a:lstStyle/>
          <a:p>
            <a:r>
              <a:rPr lang="en-US" altLang="ja-JP" sz="2800" dirty="0">
                <a:latin typeface="HG丸ｺﾞｼｯｸM-PRO" panose="020F0600000000000000" pitchFamily="50" charset="-128"/>
                <a:ea typeface="HG丸ｺﾞｼｯｸM-PRO" panose="020F0600000000000000" pitchFamily="50" charset="-128"/>
              </a:rPr>
              <a:t>S</a:t>
            </a:r>
            <a:r>
              <a:rPr lang="ja-JP" altLang="en-US" sz="2800" dirty="0">
                <a:latin typeface="HG丸ｺﾞｼｯｸM-PRO" panose="020F0600000000000000" pitchFamily="50" charset="-128"/>
                <a:ea typeface="HG丸ｺﾞｼｯｸM-PRO" panose="020F0600000000000000" pitchFamily="50" charset="-128"/>
              </a:rPr>
              <a:t>極</a:t>
            </a:r>
            <a:endParaRPr lang="ja-JP" altLang="en-US" sz="2800" dirty="0"/>
          </a:p>
        </p:txBody>
      </p:sp>
    </p:spTree>
    <p:extLst>
      <p:ext uri="{BB962C8B-B14F-4D97-AF65-F5344CB8AC3E}">
        <p14:creationId xmlns:p14="http://schemas.microsoft.com/office/powerpoint/2010/main" val="269995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right)">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right)">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wipe(left)">
                                      <p:cBhvr>
                                        <p:cTn id="20"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部分円 25">
            <a:extLst>
              <a:ext uri="{FF2B5EF4-FFF2-40B4-BE49-F238E27FC236}">
                <a16:creationId xmlns:a16="http://schemas.microsoft.com/office/drawing/2014/main" id="{EA279C6C-86BE-4D73-B3F4-E10EC9DB720F}"/>
              </a:ext>
            </a:extLst>
          </p:cNvPr>
          <p:cNvSpPr/>
          <p:nvPr/>
        </p:nvSpPr>
        <p:spPr>
          <a:xfrm flipH="1">
            <a:off x="482355" y="1423139"/>
            <a:ext cx="12153997" cy="4548238"/>
          </a:xfrm>
          <a:prstGeom prst="pie">
            <a:avLst>
              <a:gd name="adj1" fmla="val 4785912"/>
              <a:gd name="adj2" fmla="val 16825227"/>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正方形/長方形 30">
            <a:extLst>
              <a:ext uri="{FF2B5EF4-FFF2-40B4-BE49-F238E27FC236}">
                <a16:creationId xmlns:a16="http://schemas.microsoft.com/office/drawing/2014/main" id="{383C724B-9D20-446D-A302-44A9A628E52B}"/>
              </a:ext>
            </a:extLst>
          </p:cNvPr>
          <p:cNvSpPr/>
          <p:nvPr/>
        </p:nvSpPr>
        <p:spPr>
          <a:xfrm>
            <a:off x="6169185" y="2566238"/>
            <a:ext cx="1656640" cy="2194133"/>
          </a:xfrm>
          <a:prstGeom prst="rect">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a:extLst>
              <a:ext uri="{FF2B5EF4-FFF2-40B4-BE49-F238E27FC236}">
                <a16:creationId xmlns:a16="http://schemas.microsoft.com/office/drawing/2014/main" id="{040519F7-F59C-408B-9B51-2D33C027514C}"/>
              </a:ext>
            </a:extLst>
          </p:cNvPr>
          <p:cNvGrpSpPr/>
          <p:nvPr/>
        </p:nvGrpSpPr>
        <p:grpSpPr>
          <a:xfrm>
            <a:off x="6057567" y="2566238"/>
            <a:ext cx="1875254" cy="2194133"/>
            <a:chOff x="2431954" y="2528138"/>
            <a:chExt cx="1875254" cy="2194133"/>
          </a:xfrm>
        </p:grpSpPr>
        <p:sp>
          <p:nvSpPr>
            <p:cNvPr id="33" name="正方形/長方形 32">
              <a:extLst>
                <a:ext uri="{FF2B5EF4-FFF2-40B4-BE49-F238E27FC236}">
                  <a16:creationId xmlns:a16="http://schemas.microsoft.com/office/drawing/2014/main" id="{D4A22617-D836-4D3C-8CA4-3EE325AF1DDC}"/>
                </a:ext>
              </a:extLst>
            </p:cNvPr>
            <p:cNvSpPr/>
            <p:nvPr/>
          </p:nvSpPr>
          <p:spPr>
            <a:xfrm>
              <a:off x="2431954" y="2528138"/>
              <a:ext cx="223235" cy="2194133"/>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34" name="正方形/長方形 33">
                  <a:extLst>
                    <a:ext uri="{FF2B5EF4-FFF2-40B4-BE49-F238E27FC236}">
                      <a16:creationId xmlns:a16="http://schemas.microsoft.com/office/drawing/2014/main" id="{2D48DECB-2019-477E-BDEC-47D7AA8FAEC6}"/>
                    </a:ext>
                  </a:extLst>
                </p:cNvPr>
                <p:cNvSpPr/>
                <p:nvPr/>
              </p:nvSpPr>
              <p:spPr>
                <a:xfrm>
                  <a:off x="2679839" y="3242894"/>
                  <a:ext cx="1627369"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b="0" i="1" smtClean="0">
                            <a:solidFill>
                              <a:srgbClr val="FF0000"/>
                            </a:solidFill>
                            <a:latin typeface="Cambria Math" panose="02040503050406030204" pitchFamily="18" charset="0"/>
                          </a:rPr>
                          <m:t>−</m:t>
                        </m:r>
                        <m:r>
                          <a:rPr lang="en-US" altLang="ja-JP" sz="3600" i="1">
                            <a:solidFill>
                              <a:srgbClr val="FF0000"/>
                            </a:solidFill>
                            <a:latin typeface="Cambria Math" panose="02040503050406030204" pitchFamily="18" charset="0"/>
                          </a:rPr>
                          <m:t>𝑚</m:t>
                        </m:r>
                        <m:r>
                          <a:rPr lang="en-US" altLang="ja-JP" sz="3600" b="1" i="1" smtClean="0">
                            <a:solidFill>
                              <a:srgbClr val="FF0000"/>
                            </a:solidFill>
                            <a:latin typeface="Cambria Math" panose="02040503050406030204" pitchFamily="18" charset="0"/>
                          </a:rPr>
                          <m:t>′</m:t>
                        </m:r>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m:oMathPara>
                  </a14:m>
                  <a:endParaRPr lang="ja-JP" altLang="en-US" sz="3600" b="1" dirty="0">
                    <a:solidFill>
                      <a:schemeClr val="tx1"/>
                    </a:solidFill>
                  </a:endParaRPr>
                </a:p>
              </p:txBody>
            </p:sp>
          </mc:Choice>
          <mc:Fallback>
            <p:sp>
              <p:nvSpPr>
                <p:cNvPr id="34" name="正方形/長方形 33">
                  <a:extLst>
                    <a:ext uri="{FF2B5EF4-FFF2-40B4-BE49-F238E27FC236}">
                      <a16:creationId xmlns:a16="http://schemas.microsoft.com/office/drawing/2014/main" id="{2D48DECB-2019-477E-BDEC-47D7AA8FAEC6}"/>
                    </a:ext>
                  </a:extLst>
                </p:cNvPr>
                <p:cNvSpPr>
                  <a:spLocks noRot="1" noChangeAspect="1" noMove="1" noResize="1" noEditPoints="1" noAdjustHandles="1" noChangeArrowheads="1" noChangeShapeType="1" noTextEdit="1"/>
                </p:cNvSpPr>
                <p:nvPr/>
              </p:nvSpPr>
              <p:spPr>
                <a:xfrm>
                  <a:off x="2679839" y="3242894"/>
                  <a:ext cx="1627369" cy="633571"/>
                </a:xfrm>
                <a:prstGeom prst="rect">
                  <a:avLst/>
                </a:prstGeom>
                <a:blipFill>
                  <a:blip r:embed="rId2"/>
                  <a:stretch>
                    <a:fillRect/>
                  </a:stretch>
                </a:blipFill>
              </p:spPr>
              <p:txBody>
                <a:bodyPr/>
                <a:lstStyle/>
                <a:p>
                  <a:r>
                    <a:rPr lang="ja-JP" altLang="en-US">
                      <a:noFill/>
                    </a:rPr>
                    <a:t> </a:t>
                  </a:r>
                </a:p>
              </p:txBody>
            </p:sp>
          </mc:Fallback>
        </mc:AlternateContent>
      </p:grpSp>
      <p:cxnSp>
        <p:nvCxnSpPr>
          <p:cNvPr id="35" name="直線矢印コネクタ 34">
            <a:extLst>
              <a:ext uri="{FF2B5EF4-FFF2-40B4-BE49-F238E27FC236}">
                <a16:creationId xmlns:a16="http://schemas.microsoft.com/office/drawing/2014/main" id="{8AAA1665-A713-4703-B596-BBE61CC265BB}"/>
              </a:ext>
            </a:extLst>
          </p:cNvPr>
          <p:cNvCxnSpPr>
            <a:cxnSpLocks/>
          </p:cNvCxnSpPr>
          <p:nvPr/>
        </p:nvCxnSpPr>
        <p:spPr>
          <a:xfrm>
            <a:off x="10835127" y="4128541"/>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6" name="正方形/長方形 35">
                <a:extLst>
                  <a:ext uri="{FF2B5EF4-FFF2-40B4-BE49-F238E27FC236}">
                    <a16:creationId xmlns:a16="http://schemas.microsoft.com/office/drawing/2014/main" id="{35398B11-650A-4C0F-8516-8A5FADB87A2D}"/>
                  </a:ext>
                </a:extLst>
              </p:cNvPr>
              <p:cNvSpPr/>
              <p:nvPr/>
            </p:nvSpPr>
            <p:spPr>
              <a:xfrm>
                <a:off x="10105661" y="2343143"/>
                <a:ext cx="1237711"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p:sp>
            <p:nvSpPr>
              <p:cNvPr id="36" name="正方形/長方形 35">
                <a:extLst>
                  <a:ext uri="{FF2B5EF4-FFF2-40B4-BE49-F238E27FC236}">
                    <a16:creationId xmlns:a16="http://schemas.microsoft.com/office/drawing/2014/main" id="{35398B11-650A-4C0F-8516-8A5FADB87A2D}"/>
                  </a:ext>
                </a:extLst>
              </p:cNvPr>
              <p:cNvSpPr>
                <a:spLocks noRot="1" noChangeAspect="1" noMove="1" noResize="1" noEditPoints="1" noAdjustHandles="1" noChangeArrowheads="1" noChangeShapeType="1" noTextEdit="1"/>
              </p:cNvSpPr>
              <p:nvPr/>
            </p:nvSpPr>
            <p:spPr>
              <a:xfrm>
                <a:off x="10105661" y="2343143"/>
                <a:ext cx="1237711" cy="646331"/>
              </a:xfrm>
              <a:prstGeom prst="rect">
                <a:avLst/>
              </a:prstGeom>
              <a:blipFill>
                <a:blip r:embed="rId3"/>
                <a:stretch>
                  <a:fillRect/>
                </a:stretch>
              </a:blipFill>
            </p:spPr>
            <p:txBody>
              <a:bodyPr/>
              <a:lstStyle/>
              <a:p>
                <a:r>
                  <a:rPr lang="ja-JP" altLang="en-US">
                    <a:noFill/>
                  </a:rPr>
                  <a:t> </a:t>
                </a:r>
              </a:p>
            </p:txBody>
          </p:sp>
        </mc:Fallback>
      </mc:AlternateContent>
      <p:sp>
        <p:nvSpPr>
          <p:cNvPr id="40" name="楕円 39">
            <a:extLst>
              <a:ext uri="{FF2B5EF4-FFF2-40B4-BE49-F238E27FC236}">
                <a16:creationId xmlns:a16="http://schemas.microsoft.com/office/drawing/2014/main" id="{1CD215F6-F92A-4C57-AADC-46908F331814}"/>
              </a:ext>
            </a:extLst>
          </p:cNvPr>
          <p:cNvSpPr/>
          <p:nvPr/>
        </p:nvSpPr>
        <p:spPr>
          <a:xfrm>
            <a:off x="10437451" y="2980711"/>
            <a:ext cx="386328" cy="386328"/>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矢印: 右 40">
            <a:extLst>
              <a:ext uri="{FF2B5EF4-FFF2-40B4-BE49-F238E27FC236}">
                <a16:creationId xmlns:a16="http://schemas.microsoft.com/office/drawing/2014/main" id="{8033A992-639A-4406-9BFA-0735BDCE62EA}"/>
              </a:ext>
            </a:extLst>
          </p:cNvPr>
          <p:cNvSpPr/>
          <p:nvPr/>
        </p:nvSpPr>
        <p:spPr>
          <a:xfrm flipH="1">
            <a:off x="8056511" y="3063830"/>
            <a:ext cx="1110253" cy="1266857"/>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149A888C-1961-443F-9106-8A644523E456}"/>
              </a:ext>
            </a:extLst>
          </p:cNvPr>
          <p:cNvSpPr/>
          <p:nvPr/>
        </p:nvSpPr>
        <p:spPr>
          <a:xfrm>
            <a:off x="8239917" y="3405719"/>
            <a:ext cx="649537" cy="646331"/>
          </a:xfrm>
          <a:prstGeom prst="rect">
            <a:avLst/>
          </a:prstGeom>
        </p:spPr>
        <p:txBody>
          <a:bodyPr wrap="none">
            <a:spAutoFit/>
          </a:bodyPr>
          <a:lstStyle/>
          <a:p>
            <a:r>
              <a:rPr lang="ja-JP" altLang="en-US" b="1" dirty="0">
                <a:latin typeface="HG丸ｺﾞｼｯｸM-PRO" panose="020F0600000000000000" pitchFamily="50" charset="-128"/>
                <a:ea typeface="HG丸ｺﾞｼｯｸM-PRO" panose="020F0600000000000000" pitchFamily="50" charset="-128"/>
              </a:rPr>
              <a:t>磁界</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磁場</a:t>
            </a:r>
            <a:endParaRPr lang="ja-JP" altLang="en-US" b="1" dirty="0"/>
          </a:p>
        </p:txBody>
      </p:sp>
      <mc:AlternateContent xmlns:mc="http://schemas.openxmlformats.org/markup-compatibility/2006">
        <mc:Choice xmlns:a14="http://schemas.microsoft.com/office/drawing/2010/main" Requires="a14">
          <p:sp>
            <p:nvSpPr>
              <p:cNvPr id="44" name="正方形/長方形 43">
                <a:extLst>
                  <a:ext uri="{FF2B5EF4-FFF2-40B4-BE49-F238E27FC236}">
                    <a16:creationId xmlns:a16="http://schemas.microsoft.com/office/drawing/2014/main" id="{DE4DA4D1-A88E-40A9-BFF6-818DAD161D1A}"/>
                  </a:ext>
                </a:extLst>
              </p:cNvPr>
              <p:cNvSpPr/>
              <p:nvPr/>
            </p:nvSpPr>
            <p:spPr>
              <a:xfrm>
                <a:off x="10105660" y="4234006"/>
                <a:ext cx="1582356"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m:t>
                    </m:r>
                    <m:r>
                      <a:rPr lang="en-US" altLang="ja-JP" sz="3600" i="1" smtClean="0">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p:sp>
            <p:nvSpPr>
              <p:cNvPr id="44" name="正方形/長方形 43">
                <a:extLst>
                  <a:ext uri="{FF2B5EF4-FFF2-40B4-BE49-F238E27FC236}">
                    <a16:creationId xmlns:a16="http://schemas.microsoft.com/office/drawing/2014/main" id="{DE4DA4D1-A88E-40A9-BFF6-818DAD161D1A}"/>
                  </a:ext>
                </a:extLst>
              </p:cNvPr>
              <p:cNvSpPr>
                <a:spLocks noRot="1" noChangeAspect="1" noMove="1" noResize="1" noEditPoints="1" noAdjustHandles="1" noChangeArrowheads="1" noChangeShapeType="1" noTextEdit="1"/>
              </p:cNvSpPr>
              <p:nvPr/>
            </p:nvSpPr>
            <p:spPr>
              <a:xfrm>
                <a:off x="10105660" y="4234006"/>
                <a:ext cx="1582356" cy="646331"/>
              </a:xfrm>
              <a:prstGeom prst="rect">
                <a:avLst/>
              </a:prstGeom>
              <a:blipFill>
                <a:blip r:embed="rId4"/>
                <a:stretch>
                  <a:fillRect/>
                </a:stretch>
              </a:blipFill>
            </p:spPr>
            <p:txBody>
              <a:bodyPr/>
              <a:lstStyle/>
              <a:p>
                <a:r>
                  <a:rPr lang="ja-JP" altLang="en-US">
                    <a:noFill/>
                  </a:rPr>
                  <a:t> </a:t>
                </a:r>
              </a:p>
            </p:txBody>
          </p:sp>
        </mc:Fallback>
      </mc:AlternateContent>
      <p:sp>
        <p:nvSpPr>
          <p:cNvPr id="45" name="楕円 44">
            <a:extLst>
              <a:ext uri="{FF2B5EF4-FFF2-40B4-BE49-F238E27FC236}">
                <a16:creationId xmlns:a16="http://schemas.microsoft.com/office/drawing/2014/main" id="{F6B0AC90-0271-4590-B08F-664B0F1EBD56}"/>
              </a:ext>
            </a:extLst>
          </p:cNvPr>
          <p:cNvSpPr/>
          <p:nvPr/>
        </p:nvSpPr>
        <p:spPr>
          <a:xfrm>
            <a:off x="10437450" y="3944359"/>
            <a:ext cx="386328" cy="386328"/>
          </a:xfrm>
          <a:prstGeom prst="ellipse">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矢印コネクタ 45">
            <a:extLst>
              <a:ext uri="{FF2B5EF4-FFF2-40B4-BE49-F238E27FC236}">
                <a16:creationId xmlns:a16="http://schemas.microsoft.com/office/drawing/2014/main" id="{BAD36BDF-73AE-45E9-8C4F-C5B96BAE693B}"/>
              </a:ext>
            </a:extLst>
          </p:cNvPr>
          <p:cNvCxnSpPr>
            <a:cxnSpLocks/>
          </p:cNvCxnSpPr>
          <p:nvPr/>
        </p:nvCxnSpPr>
        <p:spPr>
          <a:xfrm flipH="1">
            <a:off x="9408937" y="3166389"/>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7" name="正方形/長方形 46">
                <a:extLst>
                  <a:ext uri="{FF2B5EF4-FFF2-40B4-BE49-F238E27FC236}">
                    <a16:creationId xmlns:a16="http://schemas.microsoft.com/office/drawing/2014/main" id="{873BECF2-835D-4164-8E5F-4B890E5DB9AF}"/>
                  </a:ext>
                </a:extLst>
              </p:cNvPr>
              <p:cNvSpPr/>
              <p:nvPr/>
            </p:nvSpPr>
            <p:spPr>
              <a:xfrm>
                <a:off x="8688658" y="3472288"/>
                <a:ext cx="55906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i="1">
                          <a:solidFill>
                            <a:srgbClr val="FF0000"/>
                          </a:solidFill>
                          <a:latin typeface="Cambria Math" panose="02040503050406030204" pitchFamily="18" charset="0"/>
                        </a:rPr>
                        <m:t>𝐻</m:t>
                      </m:r>
                    </m:oMath>
                  </m:oMathPara>
                </a14:m>
                <a:endParaRPr lang="ja-JP" altLang="en-US" sz="2800" dirty="0"/>
              </a:p>
            </p:txBody>
          </p:sp>
        </mc:Choice>
        <mc:Fallback>
          <p:sp>
            <p:nvSpPr>
              <p:cNvPr id="47" name="正方形/長方形 46">
                <a:extLst>
                  <a:ext uri="{FF2B5EF4-FFF2-40B4-BE49-F238E27FC236}">
                    <a16:creationId xmlns:a16="http://schemas.microsoft.com/office/drawing/2014/main" id="{873BECF2-835D-4164-8E5F-4B890E5DB9AF}"/>
                  </a:ext>
                </a:extLst>
              </p:cNvPr>
              <p:cNvSpPr>
                <a:spLocks noRot="1" noChangeAspect="1" noMove="1" noResize="1" noEditPoints="1" noAdjustHandles="1" noChangeArrowheads="1" noChangeShapeType="1" noTextEdit="1"/>
              </p:cNvSpPr>
              <p:nvPr/>
            </p:nvSpPr>
            <p:spPr>
              <a:xfrm>
                <a:off x="8688658" y="3472288"/>
                <a:ext cx="559064" cy="523220"/>
              </a:xfrm>
              <a:prstGeom prst="rect">
                <a:avLst/>
              </a:prstGeom>
              <a:blipFill>
                <a:blip r:embed="rId5"/>
                <a:stretch>
                  <a:fillRect/>
                </a:stretch>
              </a:blipFill>
            </p:spPr>
            <p:txBody>
              <a:bodyPr/>
              <a:lstStyle/>
              <a:p>
                <a:r>
                  <a:rPr lang="ja-JP" altLang="en-US">
                    <a:noFill/>
                  </a:rPr>
                  <a:t> </a:t>
                </a:r>
              </a:p>
            </p:txBody>
          </p:sp>
        </mc:Fallback>
      </mc:AlternateContent>
      <p:sp>
        <p:nvSpPr>
          <p:cNvPr id="48" name="正方形/長方形 47">
            <a:extLst>
              <a:ext uri="{FF2B5EF4-FFF2-40B4-BE49-F238E27FC236}">
                <a16:creationId xmlns:a16="http://schemas.microsoft.com/office/drawing/2014/main" id="{0367B198-57C8-4336-A8A8-CBC4C1EE6BF8}"/>
              </a:ext>
            </a:extLst>
          </p:cNvPr>
          <p:cNvSpPr/>
          <p:nvPr/>
        </p:nvSpPr>
        <p:spPr>
          <a:xfrm>
            <a:off x="6612009" y="966487"/>
            <a:ext cx="3791423" cy="461665"/>
          </a:xfrm>
          <a:prstGeom prst="rect">
            <a:avLst/>
          </a:prstGeom>
        </p:spPr>
        <p:txBody>
          <a:bodyPr wrap="none">
            <a:spAutoFit/>
          </a:bodyPr>
          <a:lstStyle/>
          <a:p>
            <a:r>
              <a:rPr lang="ja-JP" altLang="en-US" sz="2400" dirty="0">
                <a:latin typeface="HG丸ｺﾞｼｯｸM-PRO" panose="020F0600000000000000" pitchFamily="50" charset="-128"/>
                <a:ea typeface="HG丸ｺﾞｼｯｸM-PRO" panose="020F0600000000000000" pitchFamily="50" charset="-128"/>
              </a:rPr>
              <a:t>②磁極が</a:t>
            </a:r>
            <a:r>
              <a:rPr lang="en-US" altLang="ja-JP" sz="2400" dirty="0">
                <a:latin typeface="HG丸ｺﾞｼｯｸM-PRO" panose="020F0600000000000000" pitchFamily="50" charset="-128"/>
                <a:ea typeface="HG丸ｺﾞｼｯｸM-PRO" panose="020F0600000000000000" pitchFamily="50" charset="-128"/>
              </a:rPr>
              <a:t>S</a:t>
            </a:r>
            <a:r>
              <a:rPr lang="ja-JP" altLang="en-US" sz="2400" dirty="0">
                <a:latin typeface="HG丸ｺﾞｼｯｸM-PRO" panose="020F0600000000000000" pitchFamily="50" charset="-128"/>
                <a:ea typeface="HG丸ｺﾞｼｯｸM-PRO" panose="020F0600000000000000" pitchFamily="50" charset="-128"/>
              </a:rPr>
              <a:t>極（負）の場合</a:t>
            </a:r>
            <a:endParaRPr lang="ja-JP" altLang="en-US" sz="2400" dirty="0"/>
          </a:p>
        </p:txBody>
      </p:sp>
      <p:sp>
        <p:nvSpPr>
          <p:cNvPr id="49" name="正方形/長方形 48">
            <a:extLst>
              <a:ext uri="{FF2B5EF4-FFF2-40B4-BE49-F238E27FC236}">
                <a16:creationId xmlns:a16="http://schemas.microsoft.com/office/drawing/2014/main" id="{AA21FA84-3D5B-448A-9FDE-45D305D4C272}"/>
              </a:ext>
            </a:extLst>
          </p:cNvPr>
          <p:cNvSpPr/>
          <p:nvPr/>
        </p:nvSpPr>
        <p:spPr>
          <a:xfrm>
            <a:off x="6671051" y="2882499"/>
            <a:ext cx="801823" cy="523220"/>
          </a:xfrm>
          <a:prstGeom prst="rect">
            <a:avLst/>
          </a:prstGeom>
        </p:spPr>
        <p:txBody>
          <a:bodyPr wrap="none">
            <a:spAutoFit/>
          </a:bodyPr>
          <a:lstStyle/>
          <a:p>
            <a:r>
              <a:rPr lang="en-US" altLang="ja-JP" sz="2800" dirty="0">
                <a:latin typeface="HG丸ｺﾞｼｯｸM-PRO" panose="020F0600000000000000" pitchFamily="50" charset="-128"/>
                <a:ea typeface="HG丸ｺﾞｼｯｸM-PRO" panose="020F0600000000000000" pitchFamily="50" charset="-128"/>
              </a:rPr>
              <a:t>S</a:t>
            </a:r>
            <a:r>
              <a:rPr lang="ja-JP" altLang="en-US" sz="2800" dirty="0">
                <a:latin typeface="HG丸ｺﾞｼｯｸM-PRO" panose="020F0600000000000000" pitchFamily="50" charset="-128"/>
                <a:ea typeface="HG丸ｺﾞｼｯｸM-PRO" panose="020F0600000000000000" pitchFamily="50" charset="-128"/>
              </a:rPr>
              <a:t>極</a:t>
            </a:r>
            <a:endParaRPr lang="ja-JP" altLang="en-US" sz="2800" dirty="0"/>
          </a:p>
        </p:txBody>
      </p:sp>
      <p:sp>
        <p:nvSpPr>
          <p:cNvPr id="13" name="部分円 12">
            <a:extLst>
              <a:ext uri="{FF2B5EF4-FFF2-40B4-BE49-F238E27FC236}">
                <a16:creationId xmlns:a16="http://schemas.microsoft.com/office/drawing/2014/main" id="{18DAE154-C96F-4232-9B30-DBBCA29017BC}"/>
              </a:ext>
            </a:extLst>
          </p:cNvPr>
          <p:cNvSpPr/>
          <p:nvPr/>
        </p:nvSpPr>
        <p:spPr>
          <a:xfrm flipH="1">
            <a:off x="-6020074" y="1423139"/>
            <a:ext cx="12153997" cy="4548238"/>
          </a:xfrm>
          <a:prstGeom prst="pie">
            <a:avLst>
              <a:gd name="adj1" fmla="val 4785912"/>
              <a:gd name="adj2" fmla="val 16825227"/>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8</a:t>
            </a:fld>
            <a:endParaRPr kumimoji="1" lang="ja-JP" altLang="en-US"/>
          </a:p>
        </p:txBody>
      </p:sp>
      <p:sp>
        <p:nvSpPr>
          <p:cNvPr id="37" name="正方形/長方形 36">
            <a:extLst>
              <a:ext uri="{FF2B5EF4-FFF2-40B4-BE49-F238E27FC236}">
                <a16:creationId xmlns:a16="http://schemas.microsoft.com/office/drawing/2014/main" id="{BF83ADD9-C9FD-49E9-AFF1-83AE33C46E95}"/>
              </a:ext>
            </a:extLst>
          </p:cNvPr>
          <p:cNvSpPr/>
          <p:nvPr/>
        </p:nvSpPr>
        <p:spPr>
          <a:xfrm>
            <a:off x="-333244" y="2566238"/>
            <a:ext cx="1656640" cy="2194133"/>
          </a:xfrm>
          <a:prstGeom prst="rect">
            <a:avLst/>
          </a:prstGeom>
          <a:solidFill>
            <a:srgbClr val="FFC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9420F5F9-1C5C-4AEE-9281-97E56300970D}"/>
              </a:ext>
            </a:extLst>
          </p:cNvPr>
          <p:cNvGrpSpPr/>
          <p:nvPr/>
        </p:nvGrpSpPr>
        <p:grpSpPr>
          <a:xfrm>
            <a:off x="-444862" y="2566238"/>
            <a:ext cx="1784510" cy="2194133"/>
            <a:chOff x="2431954" y="2528138"/>
            <a:chExt cx="1784510" cy="2194133"/>
          </a:xfrm>
        </p:grpSpPr>
        <p:sp>
          <p:nvSpPr>
            <p:cNvPr id="38" name="正方形/長方形 37">
              <a:extLst>
                <a:ext uri="{FF2B5EF4-FFF2-40B4-BE49-F238E27FC236}">
                  <a16:creationId xmlns:a16="http://schemas.microsoft.com/office/drawing/2014/main" id="{8F6A4D60-3F34-4F6C-90E3-3979A8E345B3}"/>
                </a:ext>
              </a:extLst>
            </p:cNvPr>
            <p:cNvSpPr/>
            <p:nvPr/>
          </p:nvSpPr>
          <p:spPr>
            <a:xfrm>
              <a:off x="2431954" y="2528138"/>
              <a:ext cx="223235" cy="2194133"/>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42" name="正方形/長方形 41">
                  <a:extLst>
                    <a:ext uri="{FF2B5EF4-FFF2-40B4-BE49-F238E27FC236}">
                      <a16:creationId xmlns:a16="http://schemas.microsoft.com/office/drawing/2014/main" id="{D60428F0-1570-487F-954A-7F1BAB2C403C}"/>
                    </a:ext>
                  </a:extLst>
                </p:cNvPr>
                <p:cNvSpPr/>
                <p:nvPr/>
              </p:nvSpPr>
              <p:spPr>
                <a:xfrm>
                  <a:off x="2933741" y="3242894"/>
                  <a:ext cx="1282723" cy="633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3600" i="1" smtClean="0">
                            <a:solidFill>
                              <a:srgbClr val="FF0000"/>
                            </a:solidFill>
                            <a:latin typeface="Cambria Math" panose="02040503050406030204" pitchFamily="18" charset="0"/>
                          </a:rPr>
                          <m:t>𝑚</m:t>
                        </m:r>
                        <m:r>
                          <a:rPr lang="en-US" altLang="ja-JP" sz="3600" b="1" i="1" smtClean="0">
                            <a:solidFill>
                              <a:srgbClr val="FF0000"/>
                            </a:solidFill>
                            <a:latin typeface="Cambria Math" panose="02040503050406030204" pitchFamily="18" charset="0"/>
                          </a:rPr>
                          <m:t>′</m:t>
                        </m:r>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m:oMathPara>
                  </a14:m>
                  <a:endParaRPr lang="ja-JP" altLang="en-US" sz="3600" b="1" dirty="0">
                    <a:solidFill>
                      <a:schemeClr val="tx1"/>
                    </a:solidFill>
                  </a:endParaRPr>
                </a:p>
              </p:txBody>
            </p:sp>
          </mc:Choice>
          <mc:Fallback>
            <p:sp>
              <p:nvSpPr>
                <p:cNvPr id="42" name="正方形/長方形 41">
                  <a:extLst>
                    <a:ext uri="{FF2B5EF4-FFF2-40B4-BE49-F238E27FC236}">
                      <a16:creationId xmlns:a16="http://schemas.microsoft.com/office/drawing/2014/main" id="{D60428F0-1570-487F-954A-7F1BAB2C403C}"/>
                    </a:ext>
                  </a:extLst>
                </p:cNvPr>
                <p:cNvSpPr>
                  <a:spLocks noRot="1" noChangeAspect="1" noMove="1" noResize="1" noEditPoints="1" noAdjustHandles="1" noChangeArrowheads="1" noChangeShapeType="1" noTextEdit="1"/>
                </p:cNvSpPr>
                <p:nvPr/>
              </p:nvSpPr>
              <p:spPr>
                <a:xfrm>
                  <a:off x="2933741" y="3242894"/>
                  <a:ext cx="1282723" cy="633571"/>
                </a:xfrm>
                <a:prstGeom prst="rect">
                  <a:avLst/>
                </a:prstGeom>
                <a:blipFill>
                  <a:blip r:embed="rId6"/>
                  <a:stretch>
                    <a:fillRect/>
                  </a:stretch>
                </a:blipFill>
              </p:spPr>
              <p:txBody>
                <a:bodyPr/>
                <a:lstStyle/>
                <a:p>
                  <a:r>
                    <a:rPr lang="ja-JP" altLang="en-US">
                      <a:noFill/>
                    </a:rPr>
                    <a:t> </a:t>
                  </a:r>
                </a:p>
              </p:txBody>
            </p:sp>
          </mc:Fallback>
        </mc:AlternateContent>
      </p:grpSp>
      <p:cxnSp>
        <p:nvCxnSpPr>
          <p:cNvPr id="50" name="直線矢印コネクタ 49">
            <a:extLst>
              <a:ext uri="{FF2B5EF4-FFF2-40B4-BE49-F238E27FC236}">
                <a16:creationId xmlns:a16="http://schemas.microsoft.com/office/drawing/2014/main" id="{DE593625-8024-4CB6-9A96-3AB849470FE2}"/>
              </a:ext>
            </a:extLst>
          </p:cNvPr>
          <p:cNvCxnSpPr>
            <a:cxnSpLocks/>
          </p:cNvCxnSpPr>
          <p:nvPr/>
        </p:nvCxnSpPr>
        <p:spPr>
          <a:xfrm>
            <a:off x="4332698" y="3166389"/>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2" name="正方形/長方形 51">
                <a:extLst>
                  <a:ext uri="{FF2B5EF4-FFF2-40B4-BE49-F238E27FC236}">
                    <a16:creationId xmlns:a16="http://schemas.microsoft.com/office/drawing/2014/main" id="{FEC0716F-29E2-41F2-9EE8-B0042524CFB3}"/>
                  </a:ext>
                </a:extLst>
              </p:cNvPr>
              <p:cNvSpPr/>
              <p:nvPr/>
            </p:nvSpPr>
            <p:spPr>
              <a:xfrm>
                <a:off x="3603232" y="2343143"/>
                <a:ext cx="1237711"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p:sp>
            <p:nvSpPr>
              <p:cNvPr id="52" name="正方形/長方形 51">
                <a:extLst>
                  <a:ext uri="{FF2B5EF4-FFF2-40B4-BE49-F238E27FC236}">
                    <a16:creationId xmlns:a16="http://schemas.microsoft.com/office/drawing/2014/main" id="{FEC0716F-29E2-41F2-9EE8-B0042524CFB3}"/>
                  </a:ext>
                </a:extLst>
              </p:cNvPr>
              <p:cNvSpPr>
                <a:spLocks noRot="1" noChangeAspect="1" noMove="1" noResize="1" noEditPoints="1" noAdjustHandles="1" noChangeArrowheads="1" noChangeShapeType="1" noTextEdit="1"/>
              </p:cNvSpPr>
              <p:nvPr/>
            </p:nvSpPr>
            <p:spPr>
              <a:xfrm>
                <a:off x="3603232" y="2343143"/>
                <a:ext cx="1237711" cy="646331"/>
              </a:xfrm>
              <a:prstGeom prst="rect">
                <a:avLst/>
              </a:prstGeom>
              <a:blipFill>
                <a:blip r:embed="rId7"/>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正方形/長方形 8">
                <a:extLst>
                  <a:ext uri="{FF2B5EF4-FFF2-40B4-BE49-F238E27FC236}">
                    <a16:creationId xmlns:a16="http://schemas.microsoft.com/office/drawing/2014/main" id="{7AB8D3AA-D365-4EA8-A07F-18C517AF05BA}"/>
                  </a:ext>
                </a:extLst>
              </p:cNvPr>
              <p:cNvSpPr/>
              <p:nvPr/>
            </p:nvSpPr>
            <p:spPr>
              <a:xfrm>
                <a:off x="3398829" y="5278109"/>
                <a:ext cx="5505450" cy="830997"/>
              </a:xfrm>
              <a:prstGeom prst="rect">
                <a:avLst/>
              </a:prstGeom>
            </p:spPr>
            <p:txBody>
              <a:bodyPr wrap="square">
                <a:spAutoFit/>
              </a:bodyPr>
              <a:lstStyle/>
              <a:p>
                <a:r>
                  <a:rPr lang="en-US" altLang="ja-JP" sz="2400" b="1" dirty="0">
                    <a:solidFill>
                      <a:srgbClr val="FF0000"/>
                    </a:solidFill>
                    <a:latin typeface="HG丸ｺﾞｼｯｸM-PRO" panose="020F0600000000000000" pitchFamily="50" charset="-128"/>
                    <a:ea typeface="HG丸ｺﾞｼｯｸM-PRO" panose="020F0600000000000000" pitchFamily="50" charset="-128"/>
                  </a:rPr>
                  <a:t>S</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磁（負の磁極）</a:t>
                </a:r>
                <a:r>
                  <a:rPr lang="ja-JP" altLang="en-US" sz="2400" dirty="0">
                    <a:latin typeface="HG丸ｺﾞｼｯｸM-PRO" panose="020F0600000000000000" pitchFamily="50" charset="-128"/>
                    <a:ea typeface="HG丸ｺﾞｼｯｸM-PRO" panose="020F0600000000000000" pitchFamily="50" charset="-128"/>
                  </a:rPr>
                  <a:t>は</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磁界・磁場</a:t>
                </a:r>
                <a14:m>
                  <m:oMath xmlns:m="http://schemas.openxmlformats.org/officeDocument/2006/math">
                    <m:r>
                      <a:rPr lang="en-US" altLang="ja-JP" sz="2400" i="1">
                        <a:solidFill>
                          <a:srgbClr val="FF0000"/>
                        </a:solidFill>
                        <a:latin typeface="Cambria Math" panose="02040503050406030204" pitchFamily="18" charset="0"/>
                      </a:rPr>
                      <m:t>𝐻</m:t>
                    </m:r>
                  </m:oMath>
                </a14:m>
                <a:r>
                  <a:rPr lang="ja-JP" altLang="en-US" sz="2400" dirty="0">
                    <a:latin typeface="HG丸ｺﾞｼｯｸM-PRO" panose="020F0600000000000000" pitchFamily="50" charset="-128"/>
                    <a:ea typeface="HG丸ｺﾞｼｯｸM-PRO" panose="020F0600000000000000" pitchFamily="50" charset="-128"/>
                  </a:rPr>
                  <a:t>と</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逆向き</a:t>
                </a:r>
                <a:r>
                  <a:rPr lang="ja-JP" altLang="en-US" sz="2400" dirty="0">
                    <a:latin typeface="HG丸ｺﾞｼｯｸM-PRO" panose="020F0600000000000000" pitchFamily="50" charset="-128"/>
                    <a:ea typeface="HG丸ｺﾞｼｯｸM-PRO" panose="020F0600000000000000" pitchFamily="50" charset="-128"/>
                  </a:rPr>
                  <a:t>の力を受ける。</a:t>
                </a:r>
                <a:endParaRPr lang="ja-JP" altLang="en-US" sz="2400" dirty="0"/>
              </a:p>
            </p:txBody>
          </p:sp>
        </mc:Choice>
        <mc:Fallback>
          <p:sp>
            <p:nvSpPr>
              <p:cNvPr id="9" name="正方形/長方形 8">
                <a:extLst>
                  <a:ext uri="{FF2B5EF4-FFF2-40B4-BE49-F238E27FC236}">
                    <a16:creationId xmlns:a16="http://schemas.microsoft.com/office/drawing/2014/main" id="{7AB8D3AA-D365-4EA8-A07F-18C517AF05BA}"/>
                  </a:ext>
                </a:extLst>
              </p:cNvPr>
              <p:cNvSpPr>
                <a:spLocks noRot="1" noChangeAspect="1" noMove="1" noResize="1" noEditPoints="1" noAdjustHandles="1" noChangeArrowheads="1" noChangeShapeType="1" noTextEdit="1"/>
              </p:cNvSpPr>
              <p:nvPr/>
            </p:nvSpPr>
            <p:spPr>
              <a:xfrm>
                <a:off x="3398829" y="5278109"/>
                <a:ext cx="5505450" cy="830997"/>
              </a:xfrm>
              <a:prstGeom prst="rect">
                <a:avLst/>
              </a:prstGeom>
              <a:blipFill>
                <a:blip r:embed="rId8"/>
                <a:stretch>
                  <a:fillRect l="-1772" t="-5882" b="-12500"/>
                </a:stretch>
              </a:blipFill>
            </p:spPr>
            <p:txBody>
              <a:bodyPr/>
              <a:lstStyle/>
              <a:p>
                <a:r>
                  <a:rPr lang="ja-JP" altLang="en-US">
                    <a:noFill/>
                  </a:rPr>
                  <a:t> </a:t>
                </a:r>
              </a:p>
            </p:txBody>
          </p:sp>
        </mc:Fallback>
      </mc:AlternateContent>
      <p:sp>
        <p:nvSpPr>
          <p:cNvPr id="7" name="楕円 6">
            <a:extLst>
              <a:ext uri="{FF2B5EF4-FFF2-40B4-BE49-F238E27FC236}">
                <a16:creationId xmlns:a16="http://schemas.microsoft.com/office/drawing/2014/main" id="{370A584A-776F-4380-9484-4D318BF1C5B7}"/>
              </a:ext>
            </a:extLst>
          </p:cNvPr>
          <p:cNvSpPr/>
          <p:nvPr/>
        </p:nvSpPr>
        <p:spPr>
          <a:xfrm>
            <a:off x="3935022" y="2980711"/>
            <a:ext cx="386328" cy="386328"/>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右 9">
            <a:extLst>
              <a:ext uri="{FF2B5EF4-FFF2-40B4-BE49-F238E27FC236}">
                <a16:creationId xmlns:a16="http://schemas.microsoft.com/office/drawing/2014/main" id="{96BC01A6-0957-4C76-801A-B5871936775F}"/>
              </a:ext>
            </a:extLst>
          </p:cNvPr>
          <p:cNvSpPr/>
          <p:nvPr/>
        </p:nvSpPr>
        <p:spPr>
          <a:xfrm>
            <a:off x="1694603" y="3063830"/>
            <a:ext cx="1110253" cy="1266857"/>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56D3E5D-04C0-4DCB-A986-CC0110B1A7E2}"/>
              </a:ext>
            </a:extLst>
          </p:cNvPr>
          <p:cNvSpPr/>
          <p:nvPr/>
        </p:nvSpPr>
        <p:spPr>
          <a:xfrm>
            <a:off x="1737488" y="3405719"/>
            <a:ext cx="649537" cy="646331"/>
          </a:xfrm>
          <a:prstGeom prst="rect">
            <a:avLst/>
          </a:prstGeom>
        </p:spPr>
        <p:txBody>
          <a:bodyPr wrap="none">
            <a:spAutoFit/>
          </a:bodyPr>
          <a:lstStyle/>
          <a:p>
            <a:r>
              <a:rPr lang="ja-JP" altLang="en-US" b="1" dirty="0">
                <a:latin typeface="HG丸ｺﾞｼｯｸM-PRO" panose="020F0600000000000000" pitchFamily="50" charset="-128"/>
                <a:ea typeface="HG丸ｺﾞｼｯｸM-PRO" panose="020F0600000000000000" pitchFamily="50" charset="-128"/>
              </a:rPr>
              <a:t>磁界</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磁場</a:t>
            </a:r>
            <a:endParaRPr lang="ja-JP" altLang="en-US" b="1" dirty="0"/>
          </a:p>
        </p:txBody>
      </p:sp>
      <mc:AlternateContent xmlns:mc="http://schemas.openxmlformats.org/markup-compatibility/2006">
        <mc:Choice xmlns:a14="http://schemas.microsoft.com/office/drawing/2010/main" Requires="a14">
          <p:sp>
            <p:nvSpPr>
              <p:cNvPr id="28" name="正方形/長方形 27">
                <a:extLst>
                  <a:ext uri="{FF2B5EF4-FFF2-40B4-BE49-F238E27FC236}">
                    <a16:creationId xmlns:a16="http://schemas.microsoft.com/office/drawing/2014/main" id="{3CEDB921-ED1B-4C16-BA0D-077D56292FD6}"/>
                  </a:ext>
                </a:extLst>
              </p:cNvPr>
              <p:cNvSpPr/>
              <p:nvPr/>
            </p:nvSpPr>
            <p:spPr>
              <a:xfrm>
                <a:off x="3603231" y="4234006"/>
                <a:ext cx="1582356" cy="646331"/>
              </a:xfrm>
              <a:prstGeom prst="rect">
                <a:avLst/>
              </a:prstGeom>
            </p:spPr>
            <p:txBody>
              <a:bodyPr wrap="none">
                <a:spAutoFit/>
              </a:bodyPr>
              <a:lstStyle/>
              <a:p>
                <a14:m>
                  <m:oMath xmlns:m="http://schemas.openxmlformats.org/officeDocument/2006/math">
                    <m:r>
                      <a:rPr lang="en-US" altLang="ja-JP" sz="3600" i="1">
                        <a:solidFill>
                          <a:srgbClr val="FF0000"/>
                        </a:solidFill>
                        <a:latin typeface="Cambria Math" panose="02040503050406030204" pitchFamily="18" charset="0"/>
                      </a:rPr>
                      <m:t>−</m:t>
                    </m:r>
                    <m:r>
                      <a:rPr lang="en-US" altLang="ja-JP" sz="3600" i="1" smtClean="0">
                        <a:solidFill>
                          <a:srgbClr val="FF0000"/>
                        </a:solidFill>
                        <a:latin typeface="Cambria Math" panose="02040503050406030204" pitchFamily="18" charset="0"/>
                      </a:rPr>
                      <m:t>𝑚</m:t>
                    </m:r>
                  </m:oMath>
                </a14:m>
                <a:r>
                  <a:rPr lang="en-US" altLang="ja-JP" sz="3600" b="1" dirty="0">
                    <a:solidFill>
                      <a:schemeClr val="tx1"/>
                    </a:solidFill>
                  </a:rPr>
                  <a:t> </a:t>
                </a:r>
                <a14:m>
                  <m:oMath xmlns:m="http://schemas.openxmlformats.org/officeDocument/2006/math">
                    <m:r>
                      <a:rPr lang="en-US" altLang="ja-JP" b="1" i="1">
                        <a:solidFill>
                          <a:schemeClr val="tx1"/>
                        </a:solidFill>
                        <a:latin typeface="Cambria Math" panose="02040503050406030204" pitchFamily="18" charset="0"/>
                      </a:rPr>
                      <m:t>[</m:t>
                    </m:r>
                    <m:r>
                      <a:rPr lang="en-US" altLang="ja-JP" b="1" i="1">
                        <a:solidFill>
                          <a:schemeClr val="tx1"/>
                        </a:solidFill>
                        <a:latin typeface="Cambria Math" panose="02040503050406030204" pitchFamily="18" charset="0"/>
                      </a:rPr>
                      <m:t>𝑾𝒃</m:t>
                    </m:r>
                    <m:r>
                      <a:rPr lang="en-US" altLang="ja-JP" b="1" i="1">
                        <a:solidFill>
                          <a:schemeClr val="tx1"/>
                        </a:solidFill>
                        <a:latin typeface="Cambria Math" panose="02040503050406030204" pitchFamily="18" charset="0"/>
                      </a:rPr>
                      <m:t>]</m:t>
                    </m:r>
                  </m:oMath>
                </a14:m>
                <a:endParaRPr lang="ja-JP" altLang="en-US" sz="3600" b="1" dirty="0">
                  <a:solidFill>
                    <a:schemeClr val="tx1"/>
                  </a:solidFill>
                </a:endParaRPr>
              </a:p>
            </p:txBody>
          </p:sp>
        </mc:Choice>
        <mc:Fallback>
          <p:sp>
            <p:nvSpPr>
              <p:cNvPr id="28" name="正方形/長方形 27">
                <a:extLst>
                  <a:ext uri="{FF2B5EF4-FFF2-40B4-BE49-F238E27FC236}">
                    <a16:creationId xmlns:a16="http://schemas.microsoft.com/office/drawing/2014/main" id="{3CEDB921-ED1B-4C16-BA0D-077D56292FD6}"/>
                  </a:ext>
                </a:extLst>
              </p:cNvPr>
              <p:cNvSpPr>
                <a:spLocks noRot="1" noChangeAspect="1" noMove="1" noResize="1" noEditPoints="1" noAdjustHandles="1" noChangeArrowheads="1" noChangeShapeType="1" noTextEdit="1"/>
              </p:cNvSpPr>
              <p:nvPr/>
            </p:nvSpPr>
            <p:spPr>
              <a:xfrm>
                <a:off x="3603231" y="4234006"/>
                <a:ext cx="1582356" cy="646331"/>
              </a:xfrm>
              <a:prstGeom prst="rect">
                <a:avLst/>
              </a:prstGeom>
              <a:blipFill>
                <a:blip r:embed="rId9"/>
                <a:stretch>
                  <a:fillRect/>
                </a:stretch>
              </a:blipFill>
            </p:spPr>
            <p:txBody>
              <a:bodyPr/>
              <a:lstStyle/>
              <a:p>
                <a:r>
                  <a:rPr lang="ja-JP" altLang="en-US">
                    <a:noFill/>
                  </a:rPr>
                  <a:t> </a:t>
                </a:r>
              </a:p>
            </p:txBody>
          </p:sp>
        </mc:Fallback>
      </mc:AlternateContent>
      <p:sp>
        <p:nvSpPr>
          <p:cNvPr id="29" name="楕円 28">
            <a:extLst>
              <a:ext uri="{FF2B5EF4-FFF2-40B4-BE49-F238E27FC236}">
                <a16:creationId xmlns:a16="http://schemas.microsoft.com/office/drawing/2014/main" id="{A77B5743-9230-4AAB-8B89-6B4362A1ED59}"/>
              </a:ext>
            </a:extLst>
          </p:cNvPr>
          <p:cNvSpPr/>
          <p:nvPr/>
        </p:nvSpPr>
        <p:spPr>
          <a:xfrm>
            <a:off x="3935021" y="3944359"/>
            <a:ext cx="386328" cy="386328"/>
          </a:xfrm>
          <a:prstGeom prst="ellipse">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a:extLst>
              <a:ext uri="{FF2B5EF4-FFF2-40B4-BE49-F238E27FC236}">
                <a16:creationId xmlns:a16="http://schemas.microsoft.com/office/drawing/2014/main" id="{4625C4EA-08E8-4E37-8C97-CF39DB090311}"/>
              </a:ext>
            </a:extLst>
          </p:cNvPr>
          <p:cNvCxnSpPr>
            <a:cxnSpLocks/>
          </p:cNvCxnSpPr>
          <p:nvPr/>
        </p:nvCxnSpPr>
        <p:spPr>
          <a:xfrm flipH="1">
            <a:off x="2906508" y="4148971"/>
            <a:ext cx="1024548" cy="7486"/>
          </a:xfrm>
          <a:prstGeom prst="straightConnector1">
            <a:avLst/>
          </a:prstGeom>
          <a:ln w="1905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4" name="正方形/長方形 13">
                <a:extLst>
                  <a:ext uri="{FF2B5EF4-FFF2-40B4-BE49-F238E27FC236}">
                    <a16:creationId xmlns:a16="http://schemas.microsoft.com/office/drawing/2014/main" id="{B5EE790C-3048-4B06-A627-79D03AED08FC}"/>
                  </a:ext>
                </a:extLst>
              </p:cNvPr>
              <p:cNvSpPr/>
              <p:nvPr/>
            </p:nvSpPr>
            <p:spPr>
              <a:xfrm>
                <a:off x="2186229" y="3472288"/>
                <a:ext cx="55906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800" i="1">
                          <a:solidFill>
                            <a:srgbClr val="FF0000"/>
                          </a:solidFill>
                          <a:latin typeface="Cambria Math" panose="02040503050406030204" pitchFamily="18" charset="0"/>
                        </a:rPr>
                        <m:t>𝐻</m:t>
                      </m:r>
                    </m:oMath>
                  </m:oMathPara>
                </a14:m>
                <a:endParaRPr lang="ja-JP" altLang="en-US" sz="2800" dirty="0"/>
              </a:p>
            </p:txBody>
          </p:sp>
        </mc:Choice>
        <mc:Fallback>
          <p:sp>
            <p:nvSpPr>
              <p:cNvPr id="14" name="正方形/長方形 13">
                <a:extLst>
                  <a:ext uri="{FF2B5EF4-FFF2-40B4-BE49-F238E27FC236}">
                    <a16:creationId xmlns:a16="http://schemas.microsoft.com/office/drawing/2014/main" id="{B5EE790C-3048-4B06-A627-79D03AED08FC}"/>
                  </a:ext>
                </a:extLst>
              </p:cNvPr>
              <p:cNvSpPr>
                <a:spLocks noRot="1" noChangeAspect="1" noMove="1" noResize="1" noEditPoints="1" noAdjustHandles="1" noChangeArrowheads="1" noChangeShapeType="1" noTextEdit="1"/>
              </p:cNvSpPr>
              <p:nvPr/>
            </p:nvSpPr>
            <p:spPr>
              <a:xfrm>
                <a:off x="2186229" y="3472288"/>
                <a:ext cx="559064" cy="523220"/>
              </a:xfrm>
              <a:prstGeom prst="rect">
                <a:avLst/>
              </a:prstGeom>
              <a:blipFill>
                <a:blip r:embed="rId10"/>
                <a:stretch>
                  <a:fillRect/>
                </a:stretch>
              </a:blipFill>
            </p:spPr>
            <p:txBody>
              <a:bodyPr/>
              <a:lstStyle/>
              <a:p>
                <a:r>
                  <a:rPr lang="ja-JP" altLang="en-US">
                    <a:noFill/>
                  </a:rPr>
                  <a:t> </a:t>
                </a:r>
              </a:p>
            </p:txBody>
          </p:sp>
        </mc:Fallback>
      </mc:AlternateContent>
      <p:sp>
        <p:nvSpPr>
          <p:cNvPr id="25" name="正方形/長方形 24">
            <a:extLst>
              <a:ext uri="{FF2B5EF4-FFF2-40B4-BE49-F238E27FC236}">
                <a16:creationId xmlns:a16="http://schemas.microsoft.com/office/drawing/2014/main" id="{3460F35C-9887-4A6D-8B84-47EDDB8ED959}"/>
              </a:ext>
            </a:extLst>
          </p:cNvPr>
          <p:cNvSpPr/>
          <p:nvPr/>
        </p:nvSpPr>
        <p:spPr>
          <a:xfrm>
            <a:off x="401810" y="966487"/>
            <a:ext cx="3820277" cy="461665"/>
          </a:xfrm>
          <a:prstGeom prst="rect">
            <a:avLst/>
          </a:prstGeom>
        </p:spPr>
        <p:txBody>
          <a:bodyPr wrap="none">
            <a:spAutoFit/>
          </a:bodyPr>
          <a:lstStyle/>
          <a:p>
            <a:r>
              <a:rPr lang="ja-JP" altLang="en-US" sz="2400" dirty="0">
                <a:latin typeface="HG丸ｺﾞｼｯｸM-PRO" panose="020F0600000000000000" pitchFamily="50" charset="-128"/>
                <a:ea typeface="HG丸ｺﾞｼｯｸM-PRO" panose="020F0600000000000000" pitchFamily="50" charset="-128"/>
              </a:rPr>
              <a:t>①磁極が</a:t>
            </a:r>
            <a:r>
              <a:rPr lang="en-US" altLang="ja-JP" sz="2400" dirty="0">
                <a:latin typeface="HG丸ｺﾞｼｯｸM-PRO" panose="020F0600000000000000" pitchFamily="50" charset="-128"/>
                <a:ea typeface="HG丸ｺﾞｼｯｸM-PRO" panose="020F0600000000000000" pitchFamily="50" charset="-128"/>
              </a:rPr>
              <a:t>N</a:t>
            </a:r>
            <a:r>
              <a:rPr lang="ja-JP" altLang="en-US" sz="2400" dirty="0">
                <a:latin typeface="HG丸ｺﾞｼｯｸM-PRO" panose="020F0600000000000000" pitchFamily="50" charset="-128"/>
                <a:ea typeface="HG丸ｺﾞｼｯｸM-PRO" panose="020F0600000000000000" pitchFamily="50" charset="-128"/>
              </a:rPr>
              <a:t>極（正）の場合</a:t>
            </a:r>
            <a:endParaRPr lang="ja-JP" altLang="en-US" sz="2400" dirty="0"/>
          </a:p>
        </p:txBody>
      </p:sp>
      <p:sp>
        <p:nvSpPr>
          <p:cNvPr id="27" name="正方形/長方形 26">
            <a:extLst>
              <a:ext uri="{FF2B5EF4-FFF2-40B4-BE49-F238E27FC236}">
                <a16:creationId xmlns:a16="http://schemas.microsoft.com/office/drawing/2014/main" id="{BCC8C499-B4D0-4FE7-852A-428AF477DE37}"/>
              </a:ext>
            </a:extLst>
          </p:cNvPr>
          <p:cNvSpPr/>
          <p:nvPr/>
        </p:nvSpPr>
        <p:spPr>
          <a:xfrm>
            <a:off x="216079" y="2994452"/>
            <a:ext cx="835485" cy="523220"/>
          </a:xfrm>
          <a:prstGeom prst="rect">
            <a:avLst/>
          </a:prstGeom>
        </p:spPr>
        <p:txBody>
          <a:bodyPr wrap="none">
            <a:spAutoFit/>
          </a:bodyPr>
          <a:lstStyle/>
          <a:p>
            <a:r>
              <a:rPr lang="en-US" altLang="ja-JP" sz="2800" dirty="0">
                <a:latin typeface="HG丸ｺﾞｼｯｸM-PRO" panose="020F0600000000000000" pitchFamily="50" charset="-128"/>
                <a:ea typeface="HG丸ｺﾞｼｯｸM-PRO" panose="020F0600000000000000" pitchFamily="50" charset="-128"/>
              </a:rPr>
              <a:t>N</a:t>
            </a:r>
            <a:r>
              <a:rPr lang="ja-JP" altLang="en-US" sz="2800" dirty="0">
                <a:latin typeface="HG丸ｺﾞｼｯｸM-PRO" panose="020F0600000000000000" pitchFamily="50" charset="-128"/>
                <a:ea typeface="HG丸ｺﾞｼｯｸM-PRO" panose="020F0600000000000000" pitchFamily="50" charset="-128"/>
              </a:rPr>
              <a:t>極</a:t>
            </a:r>
            <a:endParaRPr lang="ja-JP" altLang="en-US" sz="2800" dirty="0"/>
          </a:p>
        </p:txBody>
      </p:sp>
    </p:spTree>
    <p:extLst>
      <p:ext uri="{BB962C8B-B14F-4D97-AF65-F5344CB8AC3E}">
        <p14:creationId xmlns:p14="http://schemas.microsoft.com/office/powerpoint/2010/main" val="358279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FBC8F5B1-F28F-4C8E-A27B-EAA716AABC39}"/>
              </a:ext>
            </a:extLst>
          </p:cNvPr>
          <p:cNvSpPr txBox="1">
            <a:spLocks/>
          </p:cNvSpPr>
          <p:nvPr/>
        </p:nvSpPr>
        <p:spPr>
          <a:xfrm>
            <a:off x="-21980" y="0"/>
            <a:ext cx="12213980" cy="668216"/>
          </a:xfrm>
          <a:prstGeom prst="rect">
            <a:avLst/>
          </a:prstGeom>
        </p:spPr>
        <p:txBody>
          <a:bodyPr vert="horz" lIns="68580" tIns="34290" rIns="68580" bIns="3429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3600" dirty="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１</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磁極にはたらく力　</a:t>
            </a:r>
            <a:r>
              <a:rPr lang="en-US" altLang="ja-JP"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日付プレースホルダー 1">
            <a:extLst>
              <a:ext uri="{FF2B5EF4-FFF2-40B4-BE49-F238E27FC236}">
                <a16:creationId xmlns:a16="http://schemas.microsoft.com/office/drawing/2014/main" id="{4694104D-4EC1-479D-A5AD-665001F1B53E}"/>
              </a:ext>
            </a:extLst>
          </p:cNvPr>
          <p:cNvSpPr>
            <a:spLocks noGrp="1"/>
          </p:cNvSpPr>
          <p:nvPr>
            <p:ph type="dt" sz="half" idx="10"/>
          </p:nvPr>
        </p:nvSpPr>
        <p:spPr>
          <a:xfrm>
            <a:off x="838200" y="6369149"/>
            <a:ext cx="2743200" cy="365125"/>
          </a:xfrm>
        </p:spPr>
        <p:txBody>
          <a:bodyPr/>
          <a:lstStyle/>
          <a:p>
            <a:fld id="{E5F23ADE-3167-4E81-92F9-B6DC78158E7F}" type="datetime1">
              <a:rPr kumimoji="1" lang="ja-JP" altLang="en-US" smtClean="0"/>
              <a:t>2020/5/17</a:t>
            </a:fld>
            <a:endParaRPr kumimoji="1" lang="ja-JP" altLang="en-US"/>
          </a:p>
        </p:txBody>
      </p:sp>
      <p:sp>
        <p:nvSpPr>
          <p:cNvPr id="3" name="フッター プレースホルダー 2">
            <a:extLst>
              <a:ext uri="{FF2B5EF4-FFF2-40B4-BE49-F238E27FC236}">
                <a16:creationId xmlns:a16="http://schemas.microsoft.com/office/drawing/2014/main" id="{3A7AA6D1-F801-4257-B167-AB67B9F22E14}"/>
              </a:ext>
            </a:extLst>
          </p:cNvPr>
          <p:cNvSpPr>
            <a:spLocks noGrp="1"/>
          </p:cNvSpPr>
          <p:nvPr>
            <p:ph type="ftr" sz="quarter" idx="11"/>
          </p:nvPr>
        </p:nvSpPr>
        <p:spPr/>
        <p:txBody>
          <a:bodyPr/>
          <a:lstStyle/>
          <a:p>
            <a:r>
              <a:rPr lang="en-US" altLang="ja-JP" dirty="0"/>
              <a:t>satoshu.com</a:t>
            </a:r>
            <a:endParaRPr kumimoji="1" lang="ja-JP" altLang="en-US" dirty="0"/>
          </a:p>
        </p:txBody>
      </p:sp>
      <p:sp>
        <p:nvSpPr>
          <p:cNvPr id="5" name="スライド番号プレースホルダー 4">
            <a:extLst>
              <a:ext uri="{FF2B5EF4-FFF2-40B4-BE49-F238E27FC236}">
                <a16:creationId xmlns:a16="http://schemas.microsoft.com/office/drawing/2014/main" id="{B232916F-A0B1-44D6-831B-020DA44E7A3B}"/>
              </a:ext>
            </a:extLst>
          </p:cNvPr>
          <p:cNvSpPr>
            <a:spLocks noGrp="1"/>
          </p:cNvSpPr>
          <p:nvPr>
            <p:ph type="sldNum" sz="quarter" idx="12"/>
          </p:nvPr>
        </p:nvSpPr>
        <p:spPr/>
        <p:txBody>
          <a:bodyPr/>
          <a:lstStyle/>
          <a:p>
            <a:fld id="{B89EDA33-2A29-496E-A303-53C487D9B51A}" type="slidenum">
              <a:rPr kumimoji="1" lang="ja-JP" altLang="en-US" smtClean="0"/>
              <a:t>9</a:t>
            </a:fld>
            <a:endParaRPr kumimoji="1" lang="ja-JP" altLang="en-US" dirty="0"/>
          </a:p>
        </p:txBody>
      </p:sp>
      <mc:AlternateContent xmlns:mc="http://schemas.openxmlformats.org/markup-compatibility/2006">
        <mc:Choice xmlns:a14="http://schemas.microsoft.com/office/drawing/2010/main" Requires="a14">
          <p:sp>
            <p:nvSpPr>
              <p:cNvPr id="6" name="正方形/長方形 5">
                <a:extLst>
                  <a:ext uri="{FF2B5EF4-FFF2-40B4-BE49-F238E27FC236}">
                    <a16:creationId xmlns:a16="http://schemas.microsoft.com/office/drawing/2014/main" id="{7DDBE9E3-D4B8-4B2E-AF7F-35D87F76EC75}"/>
                  </a:ext>
                </a:extLst>
              </p:cNvPr>
              <p:cNvSpPr/>
              <p:nvPr/>
            </p:nvSpPr>
            <p:spPr>
              <a:xfrm>
                <a:off x="434340" y="920621"/>
                <a:ext cx="11565774" cy="5375126"/>
              </a:xfrm>
              <a:prstGeom prst="rect">
                <a:avLst/>
              </a:prstGeom>
            </p:spPr>
            <p:txBody>
              <a:bodyPr wrap="square">
                <a:spAutoFit/>
              </a:bodyPr>
              <a:lstStyle/>
              <a:p>
                <a:r>
                  <a:rPr lang="ja-JP" altLang="en-US" sz="3200" b="1" dirty="0">
                    <a:solidFill>
                      <a:srgbClr val="FF0000"/>
                    </a:solidFill>
                    <a:latin typeface="HG丸ｺﾞｼｯｸM-PRO" panose="020F0600000000000000" pitchFamily="50" charset="-128"/>
                    <a:ea typeface="HG丸ｺﾞｼｯｸM-PRO" panose="020F0600000000000000" pitchFamily="50" charset="-128"/>
                  </a:rPr>
                  <a:t>〇磁界・磁場</a:t>
                </a:r>
                <a:r>
                  <a:rPr lang="ja-JP" altLang="en-US" dirty="0">
                    <a:latin typeface="HG丸ｺﾞｼｯｸM-PRO" panose="020F0600000000000000" pitchFamily="50" charset="-128"/>
                    <a:ea typeface="HG丸ｺﾞｼｯｸM-PRO" panose="020F0600000000000000" pitchFamily="50" charset="-128"/>
                  </a:rPr>
                  <a:t>：磁極はその周りに磁気力を加えるようなはたらきを空間に付与すると考える。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そのような空間を磁界・磁場という。</a:t>
                </a:r>
              </a:p>
              <a:p>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磁界・磁場の記号④　　　　　単位⑤</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　　　　　    </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　　　　　　　　）</a:t>
                </a:r>
              </a:p>
              <a:p>
                <a:r>
                  <a:rPr lang="ja-JP" altLang="en-US" dirty="0">
                    <a:latin typeface="HG丸ｺﾞｼｯｸM-PRO" panose="020F0600000000000000" pitchFamily="50" charset="-128"/>
                    <a:ea typeface="HG丸ｺﾞｼｯｸM-PRO" panose="020F0600000000000000" pitchFamily="50" charset="-128"/>
                  </a:rPr>
                  <a:t>　</a:t>
                </a:r>
              </a:p>
              <a:p>
                <a:r>
                  <a:rPr lang="ja-JP" altLang="en-US" dirty="0">
                    <a:latin typeface="HG丸ｺﾞｼｯｸM-PRO" panose="020F0600000000000000" pitchFamily="50" charset="-128"/>
                    <a:ea typeface="HG丸ｺﾞｼｯｸM-PRO" panose="020F0600000000000000" pitchFamily="50" charset="-128"/>
                  </a:rPr>
                  <a:t>　</a:t>
                </a:r>
                <a:r>
                  <a:rPr lang="ja-JP" altLang="en-US" sz="2800" dirty="0">
                    <a:latin typeface="HG丸ｺﾞｼｯｸM-PRO" panose="020F0600000000000000" pitchFamily="50" charset="-128"/>
                    <a:ea typeface="HG丸ｺﾞｼｯｸM-PRO" panose="020F0600000000000000" pitchFamily="50" charset="-128"/>
                  </a:rPr>
                  <a:t>磁界・磁場の強さ：</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１</a:t>
                </a:r>
                <a:r>
                  <a:rPr lang="en-US" altLang="ja-JP" sz="2000" dirty="0">
                    <a:latin typeface="HG丸ｺﾞｼｯｸM-PRO" panose="020F0600000000000000" pitchFamily="50" charset="-128"/>
                    <a:ea typeface="HG丸ｺﾞｼｯｸM-PRO" panose="020F0600000000000000" pitchFamily="50" charset="-128"/>
                  </a:rPr>
                  <a:t>[Wb]</a:t>
                </a:r>
                <a:r>
                  <a:rPr lang="ja-JP" altLang="en-US" sz="2000" dirty="0">
                    <a:latin typeface="HG丸ｺﾞｼｯｸM-PRO" panose="020F0600000000000000" pitchFamily="50" charset="-128"/>
                    <a:ea typeface="HG丸ｺﾞｼｯｸM-PRO" panose="020F0600000000000000" pitchFamily="50" charset="-128"/>
                  </a:rPr>
                  <a:t>の磁極を置いたときに、 １</a:t>
                </a:r>
                <a:r>
                  <a:rPr lang="en-US" altLang="ja-JP" sz="2000" dirty="0">
                    <a:latin typeface="HG丸ｺﾞｼｯｸM-PRO" panose="020F0600000000000000" pitchFamily="50" charset="-128"/>
                    <a:ea typeface="HG丸ｺﾞｼｯｸM-PRO" panose="020F0600000000000000" pitchFamily="50" charset="-128"/>
                  </a:rPr>
                  <a:t>[Wb]</a:t>
                </a:r>
                <a:r>
                  <a:rPr lang="ja-JP" altLang="en-US" sz="2000" dirty="0">
                    <a:latin typeface="HG丸ｺﾞｼｯｸM-PRO" panose="020F0600000000000000" pitchFamily="50" charset="-128"/>
                    <a:ea typeface="HG丸ｺﾞｼｯｸM-PRO" panose="020F0600000000000000" pitchFamily="50" charset="-128"/>
                  </a:rPr>
                  <a:t>の磁極が受ける磁気力の大きさ</a:t>
                </a:r>
                <a:endParaRPr lang="ja-JP" altLang="en-US"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　</a:t>
                </a:r>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sz="3200" dirty="0">
                    <a:latin typeface="HG丸ｺﾞｼｯｸM-PRO" panose="020F0600000000000000" pitchFamily="50" charset="-128"/>
                    <a:ea typeface="HG丸ｺﾞｼｯｸM-PRO" panose="020F0600000000000000" pitchFamily="50" charset="-128"/>
                  </a:rPr>
                  <a:t>磁界・磁場の向き：</a:t>
                </a:r>
                <a:endParaRPr lang="en-US" altLang="ja-JP" sz="3200" dirty="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１</a:t>
                </a:r>
                <a:r>
                  <a:rPr lang="en-US" altLang="ja-JP" sz="2000" dirty="0">
                    <a:latin typeface="HG丸ｺﾞｼｯｸM-PRO" panose="020F0600000000000000" pitchFamily="50" charset="-128"/>
                    <a:ea typeface="HG丸ｺﾞｼｯｸM-PRO" panose="020F0600000000000000" pitchFamily="50" charset="-128"/>
                  </a:rPr>
                  <a:t>[Wb]</a:t>
                </a:r>
                <a:r>
                  <a:rPr lang="ja-JP" altLang="en-US" sz="2000" dirty="0">
                    <a:latin typeface="HG丸ｺﾞｼｯｸM-PRO" panose="020F0600000000000000" pitchFamily="50" charset="-128"/>
                    <a:ea typeface="HG丸ｺﾞｼｯｸM-PRO" panose="020F0600000000000000" pitchFamily="50" charset="-128"/>
                  </a:rPr>
                  <a:t>の磁極を置いたときに、 １</a:t>
                </a:r>
                <a:r>
                  <a:rPr lang="en-US" altLang="ja-JP" sz="2000" dirty="0">
                    <a:latin typeface="HG丸ｺﾞｼｯｸM-PRO" panose="020F0600000000000000" pitchFamily="50" charset="-128"/>
                    <a:ea typeface="HG丸ｺﾞｼｯｸM-PRO" panose="020F0600000000000000" pitchFamily="50" charset="-128"/>
                  </a:rPr>
                  <a:t>[Wb]</a:t>
                </a:r>
                <a:r>
                  <a:rPr lang="ja-JP" altLang="en-US" sz="2000" dirty="0">
                    <a:latin typeface="HG丸ｺﾞｼｯｸM-PRO" panose="020F0600000000000000" pitchFamily="50" charset="-128"/>
                    <a:ea typeface="HG丸ｺﾞｼｯｸM-PRO" panose="020F0600000000000000" pitchFamily="50" charset="-128"/>
                  </a:rPr>
                  <a:t>の磁極が受ける磁気力の向き　</a:t>
                </a:r>
              </a:p>
              <a:p>
                <a:r>
                  <a:rPr lang="ja-JP" altLang="en-US" dirty="0">
                    <a:latin typeface="HG丸ｺﾞｼｯｸM-PRO" panose="020F0600000000000000" pitchFamily="50" charset="-128"/>
                    <a:ea typeface="HG丸ｺﾞｼｯｸM-PRO" panose="020F0600000000000000" pitchFamily="50" charset="-128"/>
                  </a:rPr>
                  <a:t>　</a:t>
                </a:r>
              </a:p>
              <a:p>
                <a:r>
                  <a:rPr lang="ja-JP" altLang="en-US" dirty="0">
                    <a:latin typeface="HG丸ｺﾞｼｯｸM-PRO" panose="020F0600000000000000" pitchFamily="50" charset="-128"/>
                    <a:ea typeface="HG丸ｺﾞｼｯｸM-PRO" panose="020F0600000000000000" pitchFamily="50" charset="-128"/>
                  </a:rPr>
                  <a:t>　</a:t>
                </a:r>
                <a:r>
                  <a:rPr lang="ja-JP" altLang="en-US" sz="2800" dirty="0">
                    <a:latin typeface="HG丸ｺﾞｼｯｸM-PRO" panose="020F0600000000000000" pitchFamily="50" charset="-128"/>
                    <a:ea typeface="HG丸ｺﾞｼｯｸM-PRO" panose="020F0600000000000000" pitchFamily="50" charset="-128"/>
                  </a:rPr>
                  <a:t>○磁気量</a:t>
                </a:r>
                <a14:m>
                  <m:oMath xmlns:m="http://schemas.openxmlformats.org/officeDocument/2006/math">
                    <m:r>
                      <a:rPr lang="en-US" altLang="ja-JP" sz="2800" i="1" smtClean="0">
                        <a:solidFill>
                          <a:srgbClr val="FF0000"/>
                        </a:solidFill>
                        <a:latin typeface="Cambria Math" panose="02040503050406030204" pitchFamily="18" charset="0"/>
                      </a:rPr>
                      <m:t>𝑚</m:t>
                    </m:r>
                  </m:oMath>
                </a14:m>
                <a:r>
                  <a:rPr lang="ja-JP" altLang="en-US" sz="2800" dirty="0">
                    <a:latin typeface="HG丸ｺﾞｼｯｸM-PRO" panose="020F0600000000000000" pitchFamily="50" charset="-128"/>
                    <a:ea typeface="HG丸ｺﾞｼｯｸM-PRO" panose="020F0600000000000000" pitchFamily="50" charset="-128"/>
                  </a:rPr>
                  <a:t>の磁極が磁界・磁場</a:t>
                </a:r>
                <a14:m>
                  <m:oMath xmlns:m="http://schemas.openxmlformats.org/officeDocument/2006/math">
                    <m:acc>
                      <m:accPr>
                        <m:chr m:val="⃗"/>
                        <m:ctrlPr>
                          <a:rPr lang="en-US" altLang="ja-JP" sz="2800" i="1" smtClean="0">
                            <a:solidFill>
                              <a:srgbClr val="FF0000"/>
                            </a:solidFill>
                            <a:latin typeface="Cambria Math" panose="02040503050406030204" pitchFamily="18" charset="0"/>
                          </a:rPr>
                        </m:ctrlPr>
                      </m:accPr>
                      <m:e>
                        <m:r>
                          <a:rPr lang="en-US" altLang="ja-JP" sz="2800" i="1">
                            <a:solidFill>
                              <a:srgbClr val="FF0000"/>
                            </a:solidFill>
                            <a:latin typeface="Cambria Math" panose="02040503050406030204" pitchFamily="18" charset="0"/>
                          </a:rPr>
                          <m:t>𝐻</m:t>
                        </m:r>
                      </m:e>
                    </m:acc>
                  </m:oMath>
                </a14:m>
                <a:r>
                  <a:rPr lang="ja-JP" altLang="en-US" sz="2800" dirty="0">
                    <a:latin typeface="HG丸ｺﾞｼｯｸM-PRO" panose="020F0600000000000000" pitchFamily="50" charset="-128"/>
                    <a:ea typeface="HG丸ｺﾞｼｯｸM-PRO" panose="020F0600000000000000" pitchFamily="50" charset="-128"/>
                  </a:rPr>
                  <a:t>から受ける力</a:t>
                </a:r>
                <a14:m>
                  <m:oMath xmlns:m="http://schemas.openxmlformats.org/officeDocument/2006/math">
                    <m:acc>
                      <m:accPr>
                        <m:chr m:val="⃗"/>
                        <m:ctrlPr>
                          <a:rPr lang="en-US" altLang="ja-JP" sz="2800" i="1">
                            <a:solidFill>
                              <a:srgbClr val="FF0000"/>
                            </a:solidFill>
                            <a:latin typeface="Cambria Math" panose="02040503050406030204" pitchFamily="18" charset="0"/>
                          </a:rPr>
                        </m:ctrlPr>
                      </m:accPr>
                      <m:e>
                        <m:r>
                          <a:rPr lang="en-US" altLang="ja-JP" sz="2800" i="1">
                            <a:solidFill>
                              <a:srgbClr val="FF0000"/>
                            </a:solidFill>
                            <a:latin typeface="Cambria Math" panose="02040503050406030204" pitchFamily="18" charset="0"/>
                          </a:rPr>
                          <m:t>𝐹</m:t>
                        </m:r>
                      </m:e>
                    </m:acc>
                  </m:oMath>
                </a14:m>
                <a:r>
                  <a:rPr lang="ja-JP" altLang="en-US" sz="2800" dirty="0">
                    <a:latin typeface="HG丸ｺﾞｼｯｸM-PRO" panose="020F0600000000000000" pitchFamily="50" charset="-128"/>
                    <a:ea typeface="HG丸ｺﾞｼｯｸM-PRO" panose="020F0600000000000000" pitchFamily="50" charset="-128"/>
                  </a:rPr>
                  <a:t>は、</a:t>
                </a:r>
              </a:p>
              <a:p>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⑥</a:t>
                </a:r>
                <a:r>
                  <a:rPr lang="en-US" altLang="ja-JP" dirty="0">
                    <a:solidFill>
                      <a:srgbClr val="FF0000"/>
                    </a:solidFill>
                  </a:rPr>
                  <a:t> </a:t>
                </a:r>
                <a14:m>
                  <m:oMath xmlns:m="http://schemas.openxmlformats.org/officeDocument/2006/math">
                    <m:acc>
                      <m:accPr>
                        <m:chr m:val="⃗"/>
                        <m:ctrlPr>
                          <a:rPr lang="en-US" altLang="ja-JP" sz="3200" i="1">
                            <a:solidFill>
                              <a:srgbClr val="FF0000"/>
                            </a:solidFill>
                            <a:latin typeface="Cambria Math" panose="02040503050406030204" pitchFamily="18" charset="0"/>
                          </a:rPr>
                        </m:ctrlPr>
                      </m:accPr>
                      <m:e>
                        <m:r>
                          <a:rPr lang="en-US" altLang="ja-JP" sz="3200" i="1">
                            <a:solidFill>
                              <a:srgbClr val="FF0000"/>
                            </a:solidFill>
                            <a:latin typeface="Cambria Math" panose="02040503050406030204" pitchFamily="18" charset="0"/>
                          </a:rPr>
                          <m:t>𝐹</m:t>
                        </m:r>
                      </m:e>
                    </m:acc>
                    <m:r>
                      <a:rPr lang="en-US" altLang="ja-JP" sz="3200" i="1">
                        <a:solidFill>
                          <a:srgbClr val="FF0000"/>
                        </a:solidFill>
                        <a:latin typeface="Cambria Math" panose="02040503050406030204" pitchFamily="18" charset="0"/>
                      </a:rPr>
                      <m:t> </m:t>
                    </m:r>
                  </m:oMath>
                </a14:m>
                <a:r>
                  <a:rPr lang="ja-JP" altLang="en-US" sz="3200" dirty="0">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p:txBody>
          </p:sp>
        </mc:Choice>
        <mc:Fallback>
          <p:sp>
            <p:nvSpPr>
              <p:cNvPr id="6" name="正方形/長方形 5">
                <a:extLst>
                  <a:ext uri="{FF2B5EF4-FFF2-40B4-BE49-F238E27FC236}">
                    <a16:creationId xmlns:a16="http://schemas.microsoft.com/office/drawing/2014/main" id="{7DDBE9E3-D4B8-4B2E-AF7F-35D87F76EC75}"/>
                  </a:ext>
                </a:extLst>
              </p:cNvPr>
              <p:cNvSpPr>
                <a:spLocks noRot="1" noChangeAspect="1" noMove="1" noResize="1" noEditPoints="1" noAdjustHandles="1" noChangeArrowheads="1" noChangeShapeType="1" noTextEdit="1"/>
              </p:cNvSpPr>
              <p:nvPr/>
            </p:nvSpPr>
            <p:spPr>
              <a:xfrm>
                <a:off x="434340" y="920621"/>
                <a:ext cx="11565774" cy="5375126"/>
              </a:xfrm>
              <a:prstGeom prst="rect">
                <a:avLst/>
              </a:prstGeom>
              <a:blipFill>
                <a:blip r:embed="rId2"/>
                <a:stretch>
                  <a:fillRect l="-1317" t="-1474" b="-226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3834D98E-F287-4F9C-BE0E-9BBB79F21B78}"/>
                  </a:ext>
                </a:extLst>
              </p:cNvPr>
              <p:cNvSpPr txBox="1"/>
              <p:nvPr/>
            </p:nvSpPr>
            <p:spPr>
              <a:xfrm>
                <a:off x="2981447" y="1618133"/>
                <a:ext cx="777457"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5400" b="1" i="1" smtClean="0">
                          <a:solidFill>
                            <a:srgbClr val="FF0000"/>
                          </a:solidFill>
                          <a:latin typeface="Cambria Math" panose="02040503050406030204" pitchFamily="18" charset="0"/>
                        </a:rPr>
                        <m:t>𝑯</m:t>
                      </m:r>
                    </m:oMath>
                  </m:oMathPara>
                </a14:m>
                <a:endParaRPr kumimoji="1" lang="ja-JP" altLang="en-US"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7" name="テキスト ボックス 6">
                <a:extLst>
                  <a:ext uri="{FF2B5EF4-FFF2-40B4-BE49-F238E27FC236}">
                    <a16:creationId xmlns:a16="http://schemas.microsoft.com/office/drawing/2014/main" id="{3834D98E-F287-4F9C-BE0E-9BBB79F21B78}"/>
                  </a:ext>
                </a:extLst>
              </p:cNvPr>
              <p:cNvSpPr txBox="1">
                <a:spLocks noRot="1" noChangeAspect="1" noMove="1" noResize="1" noEditPoints="1" noAdjustHandles="1" noChangeArrowheads="1" noChangeShapeType="1" noTextEdit="1"/>
              </p:cNvSpPr>
              <p:nvPr/>
            </p:nvSpPr>
            <p:spPr>
              <a:xfrm>
                <a:off x="2981447" y="1618133"/>
                <a:ext cx="777457" cy="83099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8A91A946-0903-49FD-8A70-EDA8FE7D9C6E}"/>
                  </a:ext>
                </a:extLst>
              </p:cNvPr>
              <p:cNvSpPr txBox="1"/>
              <p:nvPr/>
            </p:nvSpPr>
            <p:spPr>
              <a:xfrm>
                <a:off x="4760884" y="1787410"/>
                <a:ext cx="1466748"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3600" b="1" i="1" smtClean="0">
                          <a:solidFill>
                            <a:srgbClr val="FF0000"/>
                          </a:solidFill>
                          <a:latin typeface="Cambria Math" panose="02040503050406030204" pitchFamily="18" charset="0"/>
                        </a:rPr>
                        <m:t>𝑵</m:t>
                      </m:r>
                      <m:r>
                        <a:rPr kumimoji="1" lang="en-US" altLang="ja-JP" sz="3600" b="1" i="1" smtClean="0">
                          <a:solidFill>
                            <a:srgbClr val="FF0000"/>
                          </a:solidFill>
                          <a:latin typeface="Cambria Math" panose="02040503050406030204" pitchFamily="18" charset="0"/>
                        </a:rPr>
                        <m:t>/</m:t>
                      </m:r>
                      <m:r>
                        <a:rPr kumimoji="1" lang="en-US" altLang="ja-JP" sz="3600" b="1" i="1" smtClean="0">
                          <a:solidFill>
                            <a:srgbClr val="FF0000"/>
                          </a:solidFill>
                          <a:latin typeface="Cambria Math" panose="02040503050406030204" pitchFamily="18" charset="0"/>
                        </a:rPr>
                        <m:t>𝑾𝒃</m:t>
                      </m:r>
                    </m:oMath>
                  </m:oMathPara>
                </a14:m>
                <a:endParaRPr kumimoji="1" lang="ja-JP" altLang="en-US" sz="11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xmlns="">
          <p:sp>
            <p:nvSpPr>
              <p:cNvPr id="8" name="テキスト ボックス 7">
                <a:extLst>
                  <a:ext uri="{FF2B5EF4-FFF2-40B4-BE49-F238E27FC236}">
                    <a16:creationId xmlns:a16="http://schemas.microsoft.com/office/drawing/2014/main" id="{8A91A946-0903-49FD-8A70-EDA8FE7D9C6E}"/>
                  </a:ext>
                </a:extLst>
              </p:cNvPr>
              <p:cNvSpPr txBox="1">
                <a:spLocks noRot="1" noChangeAspect="1" noMove="1" noResize="1" noEditPoints="1" noAdjustHandles="1" noChangeArrowheads="1" noChangeShapeType="1" noTextEdit="1"/>
              </p:cNvSpPr>
              <p:nvPr/>
            </p:nvSpPr>
            <p:spPr>
              <a:xfrm>
                <a:off x="4760884" y="1787410"/>
                <a:ext cx="1466748" cy="553998"/>
              </a:xfrm>
              <a:prstGeom prst="rect">
                <a:avLst/>
              </a:prstGeom>
              <a:blipFill>
                <a:blip r:embed="rId4"/>
                <a:stretch>
                  <a:fillRect/>
                </a:stretch>
              </a:blipFill>
            </p:spPr>
            <p:txBody>
              <a:bodyPr/>
              <a:lstStyle/>
              <a:p>
                <a:r>
                  <a:rPr lang="ja-JP" altLang="en-US">
                    <a:noFill/>
                  </a:rPr>
                  <a:t> </a:t>
                </a:r>
              </a:p>
            </p:txBody>
          </p:sp>
        </mc:Fallback>
      </mc:AlternateContent>
      <p:sp>
        <p:nvSpPr>
          <p:cNvPr id="9" name="正方形/長方形 8">
            <a:extLst>
              <a:ext uri="{FF2B5EF4-FFF2-40B4-BE49-F238E27FC236}">
                <a16:creationId xmlns:a16="http://schemas.microsoft.com/office/drawing/2014/main" id="{88506AAE-B4DF-4ED3-830B-F642CF1617EA}"/>
              </a:ext>
            </a:extLst>
          </p:cNvPr>
          <p:cNvSpPr/>
          <p:nvPr/>
        </p:nvSpPr>
        <p:spPr>
          <a:xfrm>
            <a:off x="6407611" y="1971838"/>
            <a:ext cx="1980029" cy="307777"/>
          </a:xfrm>
          <a:prstGeom prst="rect">
            <a:avLst/>
          </a:prstGeom>
        </p:spPr>
        <p:txBody>
          <a:bodyPr wrap="none">
            <a:spAutoFit/>
          </a:bodyPr>
          <a:lstStyle/>
          <a:p>
            <a:r>
              <a:rPr lang="ja-JP" altLang="en-US" sz="1400" b="1" dirty="0">
                <a:solidFill>
                  <a:srgbClr val="FF0000"/>
                </a:solidFill>
                <a:latin typeface="HG丸ｺﾞｼｯｸM-PRO" panose="020F0600000000000000" pitchFamily="50" charset="-128"/>
                <a:ea typeface="HG丸ｺﾞｼｯｸM-PRO" panose="020F0600000000000000" pitchFamily="50" charset="-128"/>
              </a:rPr>
              <a:t>ニュートン毎ウェーバ</a:t>
            </a:r>
          </a:p>
        </p:txBody>
      </p:sp>
      <mc:AlternateContent xmlns:mc="http://schemas.openxmlformats.org/markup-compatibility/2006">
        <mc:Choice xmlns:a14="http://schemas.microsoft.com/office/drawing/2010/main" Requires="a14">
          <p:sp>
            <p:nvSpPr>
              <p:cNvPr id="10" name="テキスト ボックス 9">
                <a:extLst>
                  <a:ext uri="{FF2B5EF4-FFF2-40B4-BE49-F238E27FC236}">
                    <a16:creationId xmlns:a16="http://schemas.microsoft.com/office/drawing/2014/main" id="{64D2A237-609B-4413-A99B-52E0D88231BC}"/>
                  </a:ext>
                </a:extLst>
              </p:cNvPr>
              <p:cNvSpPr txBox="1"/>
              <p:nvPr/>
            </p:nvSpPr>
            <p:spPr>
              <a:xfrm>
                <a:off x="2981447" y="5573167"/>
                <a:ext cx="899862" cy="6213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ja-JP" sz="3600" i="1">
                          <a:solidFill>
                            <a:srgbClr val="FF0000"/>
                          </a:solidFill>
                          <a:latin typeface="Cambria Math" panose="02040503050406030204" pitchFamily="18" charset="0"/>
                        </a:rPr>
                        <m:t>𝑚</m:t>
                      </m:r>
                      <m:acc>
                        <m:accPr>
                          <m:chr m:val="⃗"/>
                          <m:ctrlPr>
                            <a:rPr lang="en-US" altLang="ja-JP" sz="3600" i="1">
                              <a:solidFill>
                                <a:srgbClr val="FF0000"/>
                              </a:solidFill>
                              <a:latin typeface="Cambria Math" panose="02040503050406030204" pitchFamily="18" charset="0"/>
                            </a:rPr>
                          </m:ctrlPr>
                        </m:accPr>
                        <m:e>
                          <m:r>
                            <a:rPr lang="en-US" altLang="ja-JP" sz="3600" i="1">
                              <a:solidFill>
                                <a:srgbClr val="FF0000"/>
                              </a:solidFill>
                              <a:latin typeface="Cambria Math" panose="02040503050406030204" pitchFamily="18" charset="0"/>
                            </a:rPr>
                            <m:t>𝐻</m:t>
                          </m:r>
                        </m:e>
                      </m:acc>
                    </m:oMath>
                  </m:oMathPara>
                </a14:m>
                <a:endParaRPr kumimoji="1" lang="ja-JP" altLang="en-US" sz="1100" b="1" dirty="0">
                  <a:solidFill>
                    <a:srgbClr val="FF0000"/>
                  </a:solidFill>
                  <a:latin typeface="HG丸ｺﾞｼｯｸM-PRO" panose="020F0600000000000000" pitchFamily="50" charset="-128"/>
                  <a:ea typeface="HG丸ｺﾞｼｯｸM-PRO" panose="020F0600000000000000" pitchFamily="50" charset="-128"/>
                </a:endParaRPr>
              </a:p>
            </p:txBody>
          </p:sp>
        </mc:Choice>
        <mc:Fallback>
          <p:sp>
            <p:nvSpPr>
              <p:cNvPr id="10" name="テキスト ボックス 9">
                <a:extLst>
                  <a:ext uri="{FF2B5EF4-FFF2-40B4-BE49-F238E27FC236}">
                    <a16:creationId xmlns:a16="http://schemas.microsoft.com/office/drawing/2014/main" id="{64D2A237-609B-4413-A99B-52E0D88231BC}"/>
                  </a:ext>
                </a:extLst>
              </p:cNvPr>
              <p:cNvSpPr txBox="1">
                <a:spLocks noRot="1" noChangeAspect="1" noMove="1" noResize="1" noEditPoints="1" noAdjustHandles="1" noChangeArrowheads="1" noChangeShapeType="1" noTextEdit="1"/>
              </p:cNvSpPr>
              <p:nvPr/>
            </p:nvSpPr>
            <p:spPr>
              <a:xfrm>
                <a:off x="2981447" y="5573167"/>
                <a:ext cx="899862" cy="621324"/>
              </a:xfrm>
              <a:prstGeom prst="rect">
                <a:avLst/>
              </a:prstGeom>
              <a:blipFill>
                <a:blip r:embed="rId5"/>
                <a:stretch>
                  <a:fillRect/>
                </a:stretch>
              </a:blipFill>
            </p:spPr>
            <p:txBody>
              <a:bodyPr/>
              <a:lstStyle/>
              <a:p>
                <a:r>
                  <a:rPr lang="ja-JP" altLang="en-US">
                    <a:noFill/>
                  </a:rPr>
                  <a:t> </a:t>
                </a:r>
              </a:p>
            </p:txBody>
          </p:sp>
        </mc:Fallback>
      </mc:AlternateContent>
      <p:cxnSp>
        <p:nvCxnSpPr>
          <p:cNvPr id="12" name="直線矢印コネクタ 11">
            <a:extLst>
              <a:ext uri="{FF2B5EF4-FFF2-40B4-BE49-F238E27FC236}">
                <a16:creationId xmlns:a16="http://schemas.microsoft.com/office/drawing/2014/main" id="{618BB5E0-4E6C-446B-9CAD-C91DAC61E955}"/>
              </a:ext>
            </a:extLst>
          </p:cNvPr>
          <p:cNvCxnSpPr>
            <a:cxnSpLocks/>
          </p:cNvCxnSpPr>
          <p:nvPr/>
        </p:nvCxnSpPr>
        <p:spPr>
          <a:xfrm flipH="1">
            <a:off x="3881310" y="5958656"/>
            <a:ext cx="741490" cy="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3" name="正方形/長方形 12">
                <a:extLst>
                  <a:ext uri="{FF2B5EF4-FFF2-40B4-BE49-F238E27FC236}">
                    <a16:creationId xmlns:a16="http://schemas.microsoft.com/office/drawing/2014/main" id="{E49E60C0-367C-4DE0-89AD-1D4BD949343A}"/>
                  </a:ext>
                </a:extLst>
              </p:cNvPr>
              <p:cNvSpPr/>
              <p:nvPr/>
            </p:nvSpPr>
            <p:spPr>
              <a:xfrm>
                <a:off x="4738574" y="5764691"/>
                <a:ext cx="1251433" cy="506421"/>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altLang="ja-JP" sz="2400" i="1" smtClean="0">
                              <a:solidFill>
                                <a:srgbClr val="0070C0"/>
                              </a:solidFill>
                              <a:latin typeface="Cambria Math" panose="02040503050406030204" pitchFamily="18" charset="0"/>
                            </a:rPr>
                          </m:ctrlPr>
                        </m:accPr>
                        <m:e>
                          <m:r>
                            <a:rPr lang="en-US" altLang="ja-JP" sz="2400" i="1">
                              <a:solidFill>
                                <a:srgbClr val="0070C0"/>
                              </a:solidFill>
                              <a:latin typeface="Cambria Math" panose="02040503050406030204" pitchFamily="18" charset="0"/>
                            </a:rPr>
                            <m:t>𝐹</m:t>
                          </m:r>
                        </m:e>
                      </m:acc>
                      <m:r>
                        <a:rPr lang="en-US" altLang="ja-JP" sz="2400" i="1">
                          <a:solidFill>
                            <a:srgbClr val="0070C0"/>
                          </a:solidFill>
                          <a:latin typeface="Cambria Math" panose="02040503050406030204" pitchFamily="18" charset="0"/>
                        </a:rPr>
                        <m:t>=</m:t>
                      </m:r>
                      <m:r>
                        <a:rPr lang="en-US" altLang="ja-JP" sz="2400" b="0" i="1" smtClean="0">
                          <a:solidFill>
                            <a:srgbClr val="0070C0"/>
                          </a:solidFill>
                          <a:latin typeface="Cambria Math" panose="02040503050406030204" pitchFamily="18" charset="0"/>
                        </a:rPr>
                        <m:t>𝑞</m:t>
                      </m:r>
                      <m:acc>
                        <m:accPr>
                          <m:chr m:val="⃗"/>
                          <m:ctrlPr>
                            <a:rPr lang="en-US" altLang="ja-JP" sz="2400" i="1">
                              <a:solidFill>
                                <a:srgbClr val="0070C0"/>
                              </a:solidFill>
                              <a:latin typeface="Cambria Math" panose="02040503050406030204" pitchFamily="18" charset="0"/>
                            </a:rPr>
                          </m:ctrlPr>
                        </m:accPr>
                        <m:e>
                          <m:r>
                            <a:rPr lang="en-US" altLang="ja-JP" sz="2400" b="0" i="1" smtClean="0">
                              <a:solidFill>
                                <a:srgbClr val="0070C0"/>
                              </a:solidFill>
                              <a:latin typeface="Cambria Math" panose="02040503050406030204" pitchFamily="18" charset="0"/>
                            </a:rPr>
                            <m:t>𝐸</m:t>
                          </m:r>
                        </m:e>
                      </m:acc>
                    </m:oMath>
                  </m:oMathPara>
                </a14:m>
                <a:endParaRPr lang="ja-JP" altLang="en-US" sz="2400" dirty="0"/>
              </a:p>
            </p:txBody>
          </p:sp>
        </mc:Choice>
        <mc:Fallback>
          <p:sp>
            <p:nvSpPr>
              <p:cNvPr id="13" name="正方形/長方形 12">
                <a:extLst>
                  <a:ext uri="{FF2B5EF4-FFF2-40B4-BE49-F238E27FC236}">
                    <a16:creationId xmlns:a16="http://schemas.microsoft.com/office/drawing/2014/main" id="{E49E60C0-367C-4DE0-89AD-1D4BD949343A}"/>
                  </a:ext>
                </a:extLst>
              </p:cNvPr>
              <p:cNvSpPr>
                <a:spLocks noRot="1" noChangeAspect="1" noMove="1" noResize="1" noEditPoints="1" noAdjustHandles="1" noChangeArrowheads="1" noChangeShapeType="1" noTextEdit="1"/>
              </p:cNvSpPr>
              <p:nvPr/>
            </p:nvSpPr>
            <p:spPr>
              <a:xfrm>
                <a:off x="4738574" y="5764691"/>
                <a:ext cx="1251433" cy="506421"/>
              </a:xfrm>
              <a:prstGeom prst="rect">
                <a:avLst/>
              </a:prstGeom>
              <a:blipFill>
                <a:blip r:embed="rId6"/>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4" name="正方形/長方形 13">
                <a:extLst>
                  <a:ext uri="{FF2B5EF4-FFF2-40B4-BE49-F238E27FC236}">
                    <a16:creationId xmlns:a16="http://schemas.microsoft.com/office/drawing/2014/main" id="{059DAFD0-69F1-4CA0-AA4F-0AEEA106402C}"/>
                  </a:ext>
                </a:extLst>
              </p:cNvPr>
              <p:cNvSpPr/>
              <p:nvPr/>
            </p:nvSpPr>
            <p:spPr>
              <a:xfrm>
                <a:off x="4622800" y="5512286"/>
                <a:ext cx="2278765" cy="333938"/>
              </a:xfrm>
              <a:prstGeom prst="rect">
                <a:avLst/>
              </a:prstGeom>
            </p:spPr>
            <p:txBody>
              <a:bodyPr wrap="none">
                <a:spAutoFit/>
              </a:bodyPr>
              <a:lstStyle/>
              <a:p>
                <a:r>
                  <a:rPr lang="ja-JP" altLang="en-US" sz="1400" dirty="0">
                    <a:solidFill>
                      <a:srgbClr val="0070C0"/>
                    </a:solidFill>
                    <a:latin typeface="HG丸ｺﾞｼｯｸM-PRO" panose="020F0600000000000000" pitchFamily="50" charset="-128"/>
                    <a:ea typeface="HG丸ｺﾞｼｯｸM-PRO" panose="020F0600000000000000" pitchFamily="50" charset="-128"/>
                  </a:rPr>
                  <a:t>電界・電場</a:t>
                </a:r>
                <a14:m>
                  <m:oMath xmlns:m="http://schemas.openxmlformats.org/officeDocument/2006/math">
                    <m:acc>
                      <m:accPr>
                        <m:chr m:val="⃗"/>
                        <m:ctrlPr>
                          <a:rPr lang="en-US" altLang="ja-JP" sz="1400" i="1">
                            <a:solidFill>
                              <a:srgbClr val="0070C0"/>
                            </a:solidFill>
                            <a:latin typeface="Cambria Math" panose="02040503050406030204" pitchFamily="18" charset="0"/>
                          </a:rPr>
                        </m:ctrlPr>
                      </m:accPr>
                      <m:e>
                        <m:r>
                          <a:rPr lang="en-US" altLang="ja-JP" sz="1400" b="0" i="1" smtClean="0">
                            <a:solidFill>
                              <a:srgbClr val="0070C0"/>
                            </a:solidFill>
                            <a:latin typeface="Cambria Math" panose="02040503050406030204" pitchFamily="18" charset="0"/>
                          </a:rPr>
                          <m:t>𝐸</m:t>
                        </m:r>
                      </m:e>
                    </m:acc>
                  </m:oMath>
                </a14:m>
                <a:r>
                  <a:rPr lang="ja-JP" altLang="en-US" sz="1400" dirty="0">
                    <a:solidFill>
                      <a:srgbClr val="0070C0"/>
                    </a:solidFill>
                    <a:latin typeface="HG丸ｺﾞｼｯｸM-PRO" panose="020F0600000000000000" pitchFamily="50" charset="-128"/>
                    <a:ea typeface="HG丸ｺﾞｼｯｸM-PRO" panose="020F0600000000000000" pitchFamily="50" charset="-128"/>
                  </a:rPr>
                  <a:t>から受ける力</a:t>
                </a:r>
                <a:endParaRPr lang="ja-JP" altLang="en-US" sz="1400" dirty="0">
                  <a:solidFill>
                    <a:srgbClr val="0070C0"/>
                  </a:solidFill>
                </a:endParaRPr>
              </a:p>
            </p:txBody>
          </p:sp>
        </mc:Choice>
        <mc:Fallback>
          <p:sp>
            <p:nvSpPr>
              <p:cNvPr id="14" name="正方形/長方形 13">
                <a:extLst>
                  <a:ext uri="{FF2B5EF4-FFF2-40B4-BE49-F238E27FC236}">
                    <a16:creationId xmlns:a16="http://schemas.microsoft.com/office/drawing/2014/main" id="{059DAFD0-69F1-4CA0-AA4F-0AEEA106402C}"/>
                  </a:ext>
                </a:extLst>
              </p:cNvPr>
              <p:cNvSpPr>
                <a:spLocks noRot="1" noChangeAspect="1" noMove="1" noResize="1" noEditPoints="1" noAdjustHandles="1" noChangeArrowheads="1" noChangeShapeType="1" noTextEdit="1"/>
              </p:cNvSpPr>
              <p:nvPr/>
            </p:nvSpPr>
            <p:spPr>
              <a:xfrm>
                <a:off x="4622800" y="5512286"/>
                <a:ext cx="2278765" cy="333938"/>
              </a:xfrm>
              <a:prstGeom prst="rect">
                <a:avLst/>
              </a:prstGeom>
              <a:blipFill>
                <a:blip r:embed="rId7"/>
                <a:stretch>
                  <a:fillRect l="-802" t="-1818" b="-1272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24169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3" grpId="0"/>
      <p:bldP spid="14"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2098</Words>
  <Application>Microsoft Office PowerPoint</Application>
  <PresentationFormat>ワイド画面</PresentationFormat>
  <Paragraphs>385</Paragraphs>
  <Slides>24</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2</vt:i4>
      </vt:variant>
      <vt:variant>
        <vt:lpstr>スライド タイトル</vt:lpstr>
      </vt:variant>
      <vt:variant>
        <vt:i4>24</vt:i4>
      </vt:variant>
    </vt:vector>
  </HeadingPairs>
  <TitlesOfParts>
    <vt:vector size="32" baseType="lpstr">
      <vt:lpstr>HG丸ｺﾞｼｯｸM-PRO</vt:lpstr>
      <vt:lpstr>游ゴシック</vt:lpstr>
      <vt:lpstr>游ゴシック Light</vt:lpstr>
      <vt:lpstr>Arial</vt:lpstr>
      <vt:lpstr>Cambria Math</vt:lpstr>
      <vt:lpstr>Office テーマ</vt:lpstr>
      <vt:lpstr>Canvas X Drawing</vt:lpstr>
      <vt:lpstr>Drawing</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衆 佐藤</dc:creator>
  <cp:lastModifiedBy>衆 佐藤</cp:lastModifiedBy>
  <cp:revision>4</cp:revision>
  <dcterms:created xsi:type="dcterms:W3CDTF">2020-05-17T10:34:36Z</dcterms:created>
  <dcterms:modified xsi:type="dcterms:W3CDTF">2020-05-17T11:02:19Z</dcterms:modified>
</cp:coreProperties>
</file>